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0.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1.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2.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3.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14.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18.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19.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20.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notesSlides/notesSlide21.xml" ContentType="application/vnd.openxmlformats-officedocument.presentationml.notesSl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notesSlides/notesSlide22.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23.xml" ContentType="application/vnd.openxmlformats-officedocument.presentationml.notesSl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notesSlides/notesSlide24.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notesSlides/notesSlide25.xml" ContentType="application/vnd.openxmlformats-officedocument.presentationml.notesSlid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9.xml" ContentType="application/vnd.openxmlformats-officedocument.presentationml.notesSlid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54"/>
  </p:notesMasterIdLst>
  <p:sldIdLst>
    <p:sldId id="2073" r:id="rId5"/>
    <p:sldId id="2366" r:id="rId6"/>
    <p:sldId id="3090" r:id="rId7"/>
    <p:sldId id="270" r:id="rId8"/>
    <p:sldId id="3058" r:id="rId9"/>
    <p:sldId id="3080" r:id="rId10"/>
    <p:sldId id="2925" r:id="rId11"/>
    <p:sldId id="2980" r:id="rId12"/>
    <p:sldId id="3047" r:id="rId13"/>
    <p:sldId id="3070" r:id="rId14"/>
    <p:sldId id="3071" r:id="rId15"/>
    <p:sldId id="3045" r:id="rId16"/>
    <p:sldId id="3040" r:id="rId17"/>
    <p:sldId id="2981" r:id="rId18"/>
    <p:sldId id="3038" r:id="rId19"/>
    <p:sldId id="3081" r:id="rId20"/>
    <p:sldId id="3087" r:id="rId21"/>
    <p:sldId id="3074" r:id="rId22"/>
    <p:sldId id="2984" r:id="rId23"/>
    <p:sldId id="2855" r:id="rId24"/>
    <p:sldId id="3088" r:id="rId25"/>
    <p:sldId id="3066" r:id="rId26"/>
    <p:sldId id="274" r:id="rId27"/>
    <p:sldId id="273" r:id="rId28"/>
    <p:sldId id="3085" r:id="rId29"/>
    <p:sldId id="2862" r:id="rId30"/>
    <p:sldId id="3039" r:id="rId31"/>
    <p:sldId id="2904" r:id="rId32"/>
    <p:sldId id="2907" r:id="rId33"/>
    <p:sldId id="3069" r:id="rId34"/>
    <p:sldId id="2861" r:id="rId35"/>
    <p:sldId id="3084" r:id="rId36"/>
    <p:sldId id="2891" r:id="rId37"/>
    <p:sldId id="2896" r:id="rId38"/>
    <p:sldId id="2897" r:id="rId39"/>
    <p:sldId id="2985" r:id="rId40"/>
    <p:sldId id="2869" r:id="rId41"/>
    <p:sldId id="3060" r:id="rId42"/>
    <p:sldId id="2971" r:id="rId43"/>
    <p:sldId id="2978" r:id="rId44"/>
    <p:sldId id="2982" r:id="rId45"/>
    <p:sldId id="2968" r:id="rId46"/>
    <p:sldId id="3036" r:id="rId47"/>
    <p:sldId id="3052" r:id="rId48"/>
    <p:sldId id="2983" r:id="rId49"/>
    <p:sldId id="3051" r:id="rId50"/>
    <p:sldId id="3073" r:id="rId51"/>
    <p:sldId id="3086" r:id="rId52"/>
    <p:sldId id="3089"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9E"/>
    <a:srgbClr val="FFFFFF"/>
    <a:srgbClr val="00928F"/>
    <a:srgbClr val="011893"/>
    <a:srgbClr val="006059"/>
    <a:srgbClr val="00A69A"/>
    <a:srgbClr val="00A89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D4A7035-C0CC-4843-8B29-50D7C1B19C7B}" v="8" dt="2023-11-10T13:01:16.20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45"/>
    <p:restoredTop sz="48860" autoAdjust="0"/>
  </p:normalViewPr>
  <p:slideViewPr>
    <p:cSldViewPr snapToGrid="0" snapToObjects="1">
      <p:cViewPr varScale="1">
        <p:scale>
          <a:sx n="31" d="100"/>
          <a:sy n="31" d="100"/>
        </p:scale>
        <p:origin x="1988" y="36"/>
      </p:cViewPr>
      <p:guideLst/>
    </p:cSldViewPr>
  </p:slideViewPr>
  <p:outlineViewPr>
    <p:cViewPr>
      <p:scale>
        <a:sx n="33" d="100"/>
        <a:sy n="33" d="100"/>
      </p:scale>
      <p:origin x="0" y="-47328"/>
    </p:cViewPr>
  </p:outlineViewPr>
  <p:notesTextViewPr>
    <p:cViewPr>
      <p:scale>
        <a:sx n="3" d="2"/>
        <a:sy n="3" d="2"/>
      </p:scale>
      <p:origin x="0" y="-108"/>
    </p:cViewPr>
  </p:notesTextViewPr>
  <p:sorterViewPr>
    <p:cViewPr varScale="1">
      <p:scale>
        <a:sx n="90" d="100"/>
        <a:sy n="9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tableStyles" Target="tableStyle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microsoft.com/office/2016/11/relationships/changesInfo" Target="changesInfos/changesInfo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heme" Target="theme/theme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aters, James Patrick" userId="c0b4dc7f-c8db-4587-850c-b52b4339f61d" providerId="ADAL" clId="{DD4A7035-C0CC-4843-8B29-50D7C1B19C7B}"/>
    <pc:docChg chg="custSel modSld">
      <pc:chgData name="Waters, James Patrick" userId="c0b4dc7f-c8db-4587-850c-b52b4339f61d" providerId="ADAL" clId="{DD4A7035-C0CC-4843-8B29-50D7C1B19C7B}" dt="2023-11-10T16:19:15.413" v="1280" actId="20577"/>
      <pc:docMkLst>
        <pc:docMk/>
      </pc:docMkLst>
      <pc:sldChg chg="modNotesTx">
        <pc:chgData name="Waters, James Patrick" userId="c0b4dc7f-c8db-4587-850c-b52b4339f61d" providerId="ADAL" clId="{DD4A7035-C0CC-4843-8B29-50D7C1B19C7B}" dt="2023-11-09T03:08:37.201" v="63" actId="20577"/>
        <pc:sldMkLst>
          <pc:docMk/>
          <pc:sldMk cId="1944556140" sldId="273"/>
        </pc:sldMkLst>
      </pc:sldChg>
      <pc:sldChg chg="modNotesTx">
        <pc:chgData name="Waters, James Patrick" userId="c0b4dc7f-c8db-4587-850c-b52b4339f61d" providerId="ADAL" clId="{DD4A7035-C0CC-4843-8B29-50D7C1B19C7B}" dt="2023-11-10T16:12:20.846" v="1100" actId="20577"/>
        <pc:sldMkLst>
          <pc:docMk/>
          <pc:sldMk cId="3127265395" sldId="274"/>
        </pc:sldMkLst>
      </pc:sldChg>
      <pc:sldChg chg="modNotesTx">
        <pc:chgData name="Waters, James Patrick" userId="c0b4dc7f-c8db-4587-850c-b52b4339f61d" providerId="ADAL" clId="{DD4A7035-C0CC-4843-8B29-50D7C1B19C7B}" dt="2023-11-08T00:06:23.575" v="13" actId="20577"/>
        <pc:sldMkLst>
          <pc:docMk/>
          <pc:sldMk cId="3913630244" sldId="2366"/>
        </pc:sldMkLst>
      </pc:sldChg>
      <pc:sldChg chg="modNotesTx">
        <pc:chgData name="Waters, James Patrick" userId="c0b4dc7f-c8db-4587-850c-b52b4339f61d" providerId="ADAL" clId="{DD4A7035-C0CC-4843-8B29-50D7C1B19C7B}" dt="2023-11-10T13:02:41.171" v="875" actId="20577"/>
        <pc:sldMkLst>
          <pc:docMk/>
          <pc:sldMk cId="3162445477" sldId="2855"/>
        </pc:sldMkLst>
      </pc:sldChg>
      <pc:sldChg chg="modNotesTx">
        <pc:chgData name="Waters, James Patrick" userId="c0b4dc7f-c8db-4587-850c-b52b4339f61d" providerId="ADAL" clId="{DD4A7035-C0CC-4843-8B29-50D7C1B19C7B}" dt="2023-11-10T16:17:45.688" v="1238" actId="20577"/>
        <pc:sldMkLst>
          <pc:docMk/>
          <pc:sldMk cId="2932139739" sldId="2861"/>
        </pc:sldMkLst>
      </pc:sldChg>
      <pc:sldChg chg="modNotesTx">
        <pc:chgData name="Waters, James Patrick" userId="c0b4dc7f-c8db-4587-850c-b52b4339f61d" providerId="ADAL" clId="{DD4A7035-C0CC-4843-8B29-50D7C1B19C7B}" dt="2023-11-10T16:19:15.413" v="1280" actId="20577"/>
        <pc:sldMkLst>
          <pc:docMk/>
          <pc:sldMk cId="2127297762" sldId="2896"/>
        </pc:sldMkLst>
      </pc:sldChg>
      <pc:sldChg chg="modNotesTx">
        <pc:chgData name="Waters, James Patrick" userId="c0b4dc7f-c8db-4587-850c-b52b4339f61d" providerId="ADAL" clId="{DD4A7035-C0CC-4843-8B29-50D7C1B19C7B}" dt="2023-11-10T16:14:28.471" v="1237" actId="20577"/>
        <pc:sldMkLst>
          <pc:docMk/>
          <pc:sldMk cId="704304162" sldId="2904"/>
        </pc:sldMkLst>
      </pc:sldChg>
      <pc:sldChg chg="modNotesTx">
        <pc:chgData name="Waters, James Patrick" userId="c0b4dc7f-c8db-4587-850c-b52b4339f61d" providerId="ADAL" clId="{DD4A7035-C0CC-4843-8B29-50D7C1B19C7B}" dt="2023-11-10T12:50:42.312" v="132" actId="20577"/>
        <pc:sldMkLst>
          <pc:docMk/>
          <pc:sldMk cId="3391951062" sldId="2925"/>
        </pc:sldMkLst>
      </pc:sldChg>
      <pc:sldChg chg="modNotesTx">
        <pc:chgData name="Waters, James Patrick" userId="c0b4dc7f-c8db-4587-850c-b52b4339f61d" providerId="ADAL" clId="{DD4A7035-C0CC-4843-8B29-50D7C1B19C7B}" dt="2023-11-10T12:55:00.050" v="560" actId="20577"/>
        <pc:sldMkLst>
          <pc:docMk/>
          <pc:sldMk cId="4142753740" sldId="3040"/>
        </pc:sldMkLst>
      </pc:sldChg>
      <pc:sldChg chg="modNotesTx">
        <pc:chgData name="Waters, James Patrick" userId="c0b4dc7f-c8db-4587-850c-b52b4339f61d" providerId="ADAL" clId="{DD4A7035-C0CC-4843-8B29-50D7C1B19C7B}" dt="2023-11-10T12:55:28.403" v="582" actId="20577"/>
        <pc:sldMkLst>
          <pc:docMk/>
          <pc:sldMk cId="1376715013" sldId="3045"/>
        </pc:sldMkLst>
      </pc:sldChg>
      <pc:sldChg chg="modNotesTx">
        <pc:chgData name="Waters, James Patrick" userId="c0b4dc7f-c8db-4587-850c-b52b4339f61d" providerId="ADAL" clId="{DD4A7035-C0CC-4843-8B29-50D7C1B19C7B}" dt="2023-11-10T12:51:26.218" v="193" actId="20577"/>
        <pc:sldMkLst>
          <pc:docMk/>
          <pc:sldMk cId="1764321923" sldId="3047"/>
        </pc:sldMkLst>
      </pc:sldChg>
      <pc:sldChg chg="modNotesTx">
        <pc:chgData name="Waters, James Patrick" userId="c0b4dc7f-c8db-4587-850c-b52b4339f61d" providerId="ADAL" clId="{DD4A7035-C0CC-4843-8B29-50D7C1B19C7B}" dt="2023-11-10T12:55:08.666" v="561" actId="20577"/>
        <pc:sldMkLst>
          <pc:docMk/>
          <pc:sldMk cId="1974954376" sldId="3071"/>
        </pc:sldMkLst>
      </pc:sldChg>
      <pc:sldChg chg="modNotesTx">
        <pc:chgData name="Waters, James Patrick" userId="c0b4dc7f-c8db-4587-850c-b52b4339f61d" providerId="ADAL" clId="{DD4A7035-C0CC-4843-8B29-50D7C1B19C7B}" dt="2023-11-10T13:00:46.468" v="752" actId="20577"/>
        <pc:sldMkLst>
          <pc:docMk/>
          <pc:sldMk cId="2463052858" sldId="3074"/>
        </pc:sldMkLst>
      </pc:sldChg>
      <pc:sldChg chg="modNotesTx">
        <pc:chgData name="Waters, James Patrick" userId="c0b4dc7f-c8db-4587-850c-b52b4339f61d" providerId="ADAL" clId="{DD4A7035-C0CC-4843-8B29-50D7C1B19C7B}" dt="2023-11-10T12:55:55.459" v="583" actId="20577"/>
        <pc:sldMkLst>
          <pc:docMk/>
          <pc:sldMk cId="1552284723" sldId="3081"/>
        </pc:sldMkLst>
      </pc:sldChg>
      <pc:sldChg chg="modNotesTx">
        <pc:chgData name="Waters, James Patrick" userId="c0b4dc7f-c8db-4587-850c-b52b4339f61d" providerId="ADAL" clId="{DD4A7035-C0CC-4843-8B29-50D7C1B19C7B}" dt="2023-11-10T16:18:45.143" v="1244" actId="20577"/>
        <pc:sldMkLst>
          <pc:docMk/>
          <pc:sldMk cId="287623605" sldId="3084"/>
        </pc:sldMkLst>
      </pc:sldChg>
      <pc:sldChg chg="modNotesTx">
        <pc:chgData name="Waters, James Patrick" userId="c0b4dc7f-c8db-4587-850c-b52b4339f61d" providerId="ADAL" clId="{DD4A7035-C0CC-4843-8B29-50D7C1B19C7B}" dt="2023-11-10T16:14:16.745" v="1219" actId="20577"/>
        <pc:sldMkLst>
          <pc:docMk/>
          <pc:sldMk cId="0" sldId="3085"/>
        </pc:sldMkLst>
      </pc:sldChg>
      <pc:sldChg chg="modAnim">
        <pc:chgData name="Waters, James Patrick" userId="c0b4dc7f-c8db-4587-850c-b52b4339f61d" providerId="ADAL" clId="{DD4A7035-C0CC-4843-8B29-50D7C1B19C7B}" dt="2023-11-08T00:43:15.990" v="18"/>
        <pc:sldMkLst>
          <pc:docMk/>
          <pc:sldMk cId="168723217" sldId="3086"/>
        </pc:sldMkLst>
      </pc:sldChg>
      <pc:sldChg chg="modNotesTx">
        <pc:chgData name="Waters, James Patrick" userId="c0b4dc7f-c8db-4587-850c-b52b4339f61d" providerId="ADAL" clId="{DD4A7035-C0CC-4843-8B29-50D7C1B19C7B}" dt="2023-11-10T12:56:40.456" v="628" actId="20577"/>
        <pc:sldMkLst>
          <pc:docMk/>
          <pc:sldMk cId="825419433" sldId="3087"/>
        </pc:sldMkLst>
      </pc:sldChg>
      <pc:sldChg chg="modNotesTx">
        <pc:chgData name="Waters, James Patrick" userId="c0b4dc7f-c8db-4587-850c-b52b4339f61d" providerId="ADAL" clId="{DD4A7035-C0CC-4843-8B29-50D7C1B19C7B}" dt="2023-11-10T13:02:55.472" v="898" actId="20577"/>
        <pc:sldMkLst>
          <pc:docMk/>
          <pc:sldMk cId="3199298595" sldId="3088"/>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27.xml"/><Relationship Id="rId1" Type="http://schemas.microsoft.com/office/2011/relationships/chartStyle" Target="style27.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2"/>
            </a:solidFill>
            <a:ln>
              <a:solidFill>
                <a:schemeClr val="bg1"/>
              </a:solidFill>
            </a:ln>
            <a:effectLst/>
          </c:spPr>
          <c:invertIfNegative val="0"/>
          <c:dPt>
            <c:idx val="6"/>
            <c:invertIfNegative val="0"/>
            <c:bubble3D val="0"/>
            <c:spPr>
              <a:solidFill>
                <a:schemeClr val="accent1"/>
              </a:solidFill>
              <a:ln>
                <a:solidFill>
                  <a:schemeClr val="bg1"/>
                </a:solidFill>
              </a:ln>
              <a:effectLst/>
            </c:spPr>
            <c:extLst>
              <c:ext xmlns:c16="http://schemas.microsoft.com/office/drawing/2014/chart" uri="{C3380CC4-5D6E-409C-BE32-E72D297353CC}">
                <c16:uniqueId val="{00000000-9707-A247-A486-91F1FF088F05}"/>
              </c:ext>
            </c:extLst>
          </c:dPt>
          <c:dLbls>
            <c:dLbl>
              <c:idx val="6"/>
              <c:layout>
                <c:manualLayout>
                  <c:x val="-9.7369190138137793E-17"/>
                  <c:y val="9.4299432430263952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707-A247-A486-91F1FF088F05}"/>
                </c:ext>
              </c:extLst>
            </c:dLbl>
            <c:spPr>
              <a:noFill/>
              <a:ln>
                <a:noFill/>
              </a:ln>
              <a:effectLst/>
            </c:spPr>
            <c:txPr>
              <a:bodyPr rot="0" spcFirstLastPara="1" vertOverflow="ellipsis" vert="horz" wrap="square" anchor="ctr" anchorCtr="1"/>
              <a:lstStyle/>
              <a:p>
                <a:pPr>
                  <a:defRPr sz="2400" b="0" i="0" u="none" strike="noStrike" kern="1200" baseline="0">
                    <a:solidFill>
                      <a:schemeClr val="bg1"/>
                    </a:solidFill>
                    <a:effectLst>
                      <a:outerShdw blurRad="50800" dist="38100" dir="2700000" algn="tl" rotWithShape="0">
                        <a:prstClr val="black">
                          <a:alpha val="40000"/>
                        </a:prstClr>
                      </a:outerShdw>
                    </a:effectLst>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BCBS
Elevance</c:v>
                </c:pt>
                <c:pt idx="1">
                  <c:v>Centene</c:v>
                </c:pt>
                <c:pt idx="2">
                  <c:v>Humana</c:v>
                </c:pt>
                <c:pt idx="3">
                  <c:v>CVS/
Aetna</c:v>
                </c:pt>
                <c:pt idx="4">
                  <c:v>Cigna</c:v>
                </c:pt>
                <c:pt idx="5">
                  <c:v>United
HealthCare</c:v>
                </c:pt>
                <c:pt idx="6">
                  <c:v>Traditional Medicare</c:v>
                </c:pt>
              </c:strCache>
            </c:strRef>
          </c:cat>
          <c:val>
            <c:numRef>
              <c:f>Sheet1!$B$2:$B$8</c:f>
              <c:numCache>
                <c:formatCode>0.0%</c:formatCode>
                <c:ptCount val="7"/>
                <c:pt idx="0">
                  <c:v>0.13</c:v>
                </c:pt>
                <c:pt idx="1">
                  <c:v>0.13300000000000001</c:v>
                </c:pt>
                <c:pt idx="2">
                  <c:v>0.14199999999999999</c:v>
                </c:pt>
                <c:pt idx="3">
                  <c:v>0.17100000000000001</c:v>
                </c:pt>
                <c:pt idx="4">
                  <c:v>0.185</c:v>
                </c:pt>
                <c:pt idx="5">
                  <c:v>0.185</c:v>
                </c:pt>
                <c:pt idx="6">
                  <c:v>0.02</c:v>
                </c:pt>
              </c:numCache>
            </c:numRef>
          </c:val>
          <c:extLst>
            <c:ext xmlns:c16="http://schemas.microsoft.com/office/drawing/2014/chart" uri="{C3380CC4-5D6E-409C-BE32-E72D297353CC}">
              <c16:uniqueId val="{00000000-DCF8-8A41-ABB5-E9C2026BFC5F}"/>
            </c:ext>
          </c:extLst>
        </c:ser>
        <c:dLbls>
          <c:showLegendKey val="0"/>
          <c:showVal val="0"/>
          <c:showCatName val="0"/>
          <c:showSerName val="0"/>
          <c:showPercent val="0"/>
          <c:showBubbleSize val="0"/>
        </c:dLbls>
        <c:gapWidth val="23"/>
        <c:overlap val="-27"/>
        <c:axId val="698654864"/>
        <c:axId val="699301392"/>
      </c:barChart>
      <c:catAx>
        <c:axId val="6986548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en-US"/>
          </a:p>
        </c:txPr>
        <c:crossAx val="699301392"/>
        <c:crosses val="autoZero"/>
        <c:auto val="1"/>
        <c:lblAlgn val="ctr"/>
        <c:lblOffset val="100"/>
        <c:noMultiLvlLbl val="0"/>
      </c:catAx>
      <c:valAx>
        <c:axId val="699301392"/>
        <c:scaling>
          <c:orientation val="minMax"/>
          <c:max val="0.19"/>
          <c:min val="0"/>
        </c:scaling>
        <c:delete val="1"/>
        <c:axPos val="l"/>
        <c:numFmt formatCode="0.0%" sourceLinked="1"/>
        <c:majorTickMark val="none"/>
        <c:minorTickMark val="none"/>
        <c:tickLblPos val="nextTo"/>
        <c:crossAx val="69865486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a:solidFill>
            <a:schemeClr val="bg1"/>
          </a:solidFill>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2"/>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bg1"/>
                    </a:solidFill>
                    <a:effectLst>
                      <a:outerShdw blurRad="50800" dist="38100" dir="2700000" algn="tl" rotWithShape="0">
                        <a:prstClr val="black">
                          <a:alpha val="40000"/>
                        </a:prstClr>
                      </a:outerShdw>
                    </a:effectLst>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Chemotherapy</c:v>
                </c:pt>
                <c:pt idx="1">
                  <c:v>Acute hospitalization</c:v>
                </c:pt>
                <c:pt idx="2">
                  <c:v>Diagnostic tests</c:v>
                </c:pt>
                <c:pt idx="3">
                  <c:v>Home health</c:v>
                </c:pt>
                <c:pt idx="4">
                  <c:v>Comprehensive dental</c:v>
                </c:pt>
                <c:pt idx="5">
                  <c:v>Physical Therapy</c:v>
                </c:pt>
                <c:pt idx="6">
                  <c:v>Diabetic supplies</c:v>
                </c:pt>
                <c:pt idx="7">
                  <c:v>Specialist physicians</c:v>
                </c:pt>
              </c:strCache>
            </c:strRef>
          </c:cat>
          <c:val>
            <c:numRef>
              <c:f>Sheet1!$B$2:$B$9</c:f>
              <c:numCache>
                <c:formatCode>0%</c:formatCode>
                <c:ptCount val="8"/>
                <c:pt idx="0">
                  <c:v>0.99</c:v>
                </c:pt>
                <c:pt idx="1">
                  <c:v>0.98</c:v>
                </c:pt>
                <c:pt idx="2">
                  <c:v>0.92</c:v>
                </c:pt>
                <c:pt idx="3">
                  <c:v>0.91</c:v>
                </c:pt>
                <c:pt idx="4">
                  <c:v>0.87</c:v>
                </c:pt>
                <c:pt idx="5">
                  <c:v>0.86</c:v>
                </c:pt>
                <c:pt idx="6">
                  <c:v>0.85</c:v>
                </c:pt>
                <c:pt idx="7">
                  <c:v>0.56000000000000005</c:v>
                </c:pt>
              </c:numCache>
            </c:numRef>
          </c:val>
          <c:extLst>
            <c:ext xmlns:c16="http://schemas.microsoft.com/office/drawing/2014/chart" uri="{C3380CC4-5D6E-409C-BE32-E72D297353CC}">
              <c16:uniqueId val="{00000000-197B-2644-B5DA-E2253A4C8ABC}"/>
            </c:ext>
          </c:extLst>
        </c:ser>
        <c:dLbls>
          <c:showLegendKey val="0"/>
          <c:showVal val="0"/>
          <c:showCatName val="0"/>
          <c:showSerName val="0"/>
          <c:showPercent val="0"/>
          <c:showBubbleSize val="0"/>
        </c:dLbls>
        <c:gapWidth val="42"/>
        <c:axId val="355210080"/>
        <c:axId val="355211808"/>
      </c:barChart>
      <c:catAx>
        <c:axId val="35521008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en-US"/>
          </a:p>
        </c:txPr>
        <c:crossAx val="355211808"/>
        <c:crosses val="autoZero"/>
        <c:auto val="1"/>
        <c:lblAlgn val="ctr"/>
        <c:lblOffset val="100"/>
        <c:noMultiLvlLbl val="0"/>
      </c:catAx>
      <c:valAx>
        <c:axId val="355211808"/>
        <c:scaling>
          <c:orientation val="minMax"/>
          <c:max val="1"/>
        </c:scaling>
        <c:delete val="1"/>
        <c:axPos val="b"/>
        <c:numFmt formatCode="0%" sourceLinked="1"/>
        <c:majorTickMark val="none"/>
        <c:minorTickMark val="none"/>
        <c:tickLblPos val="nextTo"/>
        <c:crossAx val="355210080"/>
        <c:crosses val="autoZero"/>
        <c:crossBetween val="between"/>
      </c:valAx>
      <c:spPr>
        <a:noFill/>
        <a:ln>
          <a:solidFill>
            <a:schemeClr val="bg1"/>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a:solidFill>
            <a:schemeClr val="bg1"/>
          </a:solidFill>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bg1"/>
                    </a:solidFill>
                    <a:effectLst>
                      <a:outerShdw blurRad="50800" dist="38100" dir="2700000" algn="tl" rotWithShape="0">
                        <a:prstClr val="black">
                          <a:alpha val="40000"/>
                        </a:prstClr>
                      </a:outerShdw>
                    </a:effectLst>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Overall</c:v>
                </c:pt>
                <c:pt idx="1">
                  <c:v>Black</c:v>
                </c:pt>
                <c:pt idx="2">
                  <c:v>Hisp/Lat</c:v>
                </c:pt>
              </c:strCache>
            </c:strRef>
          </c:cat>
          <c:val>
            <c:numRef>
              <c:f>Sheet1!$B$2:$B$4</c:f>
              <c:numCache>
                <c:formatCode>0%</c:formatCode>
                <c:ptCount val="3"/>
                <c:pt idx="0">
                  <c:v>0.42</c:v>
                </c:pt>
                <c:pt idx="1">
                  <c:v>0.54</c:v>
                </c:pt>
                <c:pt idx="2">
                  <c:v>0.55000000000000004</c:v>
                </c:pt>
              </c:numCache>
            </c:numRef>
          </c:val>
          <c:extLst>
            <c:ext xmlns:c16="http://schemas.microsoft.com/office/drawing/2014/chart" uri="{C3380CC4-5D6E-409C-BE32-E72D297353CC}">
              <c16:uniqueId val="{00000000-6409-4344-8569-FA8B188FE802}"/>
            </c:ext>
          </c:extLst>
        </c:ser>
        <c:dLbls>
          <c:showLegendKey val="0"/>
          <c:showVal val="0"/>
          <c:showCatName val="0"/>
          <c:showSerName val="0"/>
          <c:showPercent val="0"/>
          <c:showBubbleSize val="0"/>
        </c:dLbls>
        <c:gapWidth val="40"/>
        <c:overlap val="-27"/>
        <c:axId val="2098610928"/>
        <c:axId val="1485306640"/>
      </c:barChart>
      <c:catAx>
        <c:axId val="20986109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bg1"/>
                </a:solidFill>
                <a:latin typeface="+mn-lt"/>
                <a:ea typeface="+mn-ea"/>
                <a:cs typeface="+mn-cs"/>
              </a:defRPr>
            </a:pPr>
            <a:endParaRPr lang="en-US"/>
          </a:p>
        </c:txPr>
        <c:crossAx val="1485306640"/>
        <c:crosses val="autoZero"/>
        <c:auto val="1"/>
        <c:lblAlgn val="ctr"/>
        <c:lblOffset val="100"/>
        <c:noMultiLvlLbl val="0"/>
      </c:catAx>
      <c:valAx>
        <c:axId val="1485306640"/>
        <c:scaling>
          <c:orientation val="minMax"/>
          <c:max val="0.56000000000000005"/>
          <c:min val="0"/>
        </c:scaling>
        <c:delete val="1"/>
        <c:axPos val="l"/>
        <c:majorGridlines>
          <c:spPr>
            <a:ln w="9525" cap="flat" cmpd="sng" algn="ctr">
              <a:solidFill>
                <a:schemeClr val="tx1">
                  <a:lumMod val="15000"/>
                  <a:lumOff val="85000"/>
                </a:schemeClr>
              </a:solidFill>
              <a:prstDash val="sysDash"/>
              <a:round/>
            </a:ln>
            <a:effectLst/>
          </c:spPr>
        </c:majorGridlines>
        <c:numFmt formatCode="0%" sourceLinked="1"/>
        <c:majorTickMark val="none"/>
        <c:minorTickMark val="none"/>
        <c:tickLblPos val="nextTo"/>
        <c:crossAx val="209861092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400">
          <a:solidFill>
            <a:schemeClr val="bg1"/>
          </a:solidFill>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bg1"/>
                    </a:solidFill>
                    <a:effectLst>
                      <a:outerShdw blurRad="50800" dist="38100" dir="2700000" algn="tl" rotWithShape="0">
                        <a:prstClr val="black">
                          <a:alpha val="40000"/>
                        </a:prstClr>
                      </a:outerShdw>
                    </a:effectLst>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Traditional
Medicare</c:v>
                </c:pt>
                <c:pt idx="1">
                  <c:v>Medicare
Advantage</c:v>
                </c:pt>
              </c:strCache>
            </c:strRef>
          </c:cat>
          <c:val>
            <c:numRef>
              <c:f>Sheet1!$B$2:$B$3</c:f>
              <c:numCache>
                <c:formatCode>0%</c:formatCode>
                <c:ptCount val="2"/>
                <c:pt idx="0">
                  <c:v>0.27</c:v>
                </c:pt>
                <c:pt idx="1">
                  <c:v>0.4</c:v>
                </c:pt>
              </c:numCache>
            </c:numRef>
          </c:val>
          <c:extLst>
            <c:ext xmlns:c16="http://schemas.microsoft.com/office/drawing/2014/chart" uri="{C3380CC4-5D6E-409C-BE32-E72D297353CC}">
              <c16:uniqueId val="{00000000-8EFE-5140-BFE4-C0A5CF49008F}"/>
            </c:ext>
          </c:extLst>
        </c:ser>
        <c:dLbls>
          <c:showLegendKey val="0"/>
          <c:showVal val="0"/>
          <c:showCatName val="0"/>
          <c:showSerName val="0"/>
          <c:showPercent val="0"/>
          <c:showBubbleSize val="0"/>
        </c:dLbls>
        <c:gapWidth val="40"/>
        <c:overlap val="-27"/>
        <c:axId val="2098610928"/>
        <c:axId val="1485306640"/>
      </c:barChart>
      <c:catAx>
        <c:axId val="20986109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bg1"/>
                </a:solidFill>
                <a:latin typeface="+mn-lt"/>
                <a:ea typeface="+mn-ea"/>
                <a:cs typeface="+mn-cs"/>
              </a:defRPr>
            </a:pPr>
            <a:endParaRPr lang="en-US"/>
          </a:p>
        </c:txPr>
        <c:crossAx val="1485306640"/>
        <c:crosses val="autoZero"/>
        <c:auto val="1"/>
        <c:lblAlgn val="ctr"/>
        <c:lblOffset val="100"/>
        <c:noMultiLvlLbl val="0"/>
      </c:catAx>
      <c:valAx>
        <c:axId val="1485306640"/>
        <c:scaling>
          <c:orientation val="minMax"/>
          <c:max val="0.42"/>
          <c:min val="0"/>
        </c:scaling>
        <c:delete val="1"/>
        <c:axPos val="l"/>
        <c:majorGridlines>
          <c:spPr>
            <a:ln w="9525" cap="flat" cmpd="sng" algn="ctr">
              <a:solidFill>
                <a:schemeClr val="tx1">
                  <a:lumMod val="15000"/>
                  <a:lumOff val="85000"/>
                </a:schemeClr>
              </a:solidFill>
              <a:prstDash val="sysDash"/>
              <a:round/>
            </a:ln>
            <a:effectLst/>
          </c:spPr>
        </c:majorGridlines>
        <c:numFmt formatCode="0%" sourceLinked="1"/>
        <c:majorTickMark val="out"/>
        <c:minorTickMark val="none"/>
        <c:tickLblPos val="nextTo"/>
        <c:crossAx val="2098610928"/>
        <c:crosses val="autoZero"/>
        <c:crossBetween val="between"/>
        <c:majorUnit val="0.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400">
          <a:solidFill>
            <a:schemeClr val="bg1"/>
          </a:solidFill>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Series 1</c:v>
                </c:pt>
              </c:strCache>
            </c:strRef>
          </c:tx>
          <c:spPr>
            <a:ln>
              <a:solidFill>
                <a:schemeClr val="bg1"/>
              </a:solidFill>
            </a:ln>
          </c:spPr>
          <c:dPt>
            <c:idx val="0"/>
            <c:bubble3D val="0"/>
            <c:spPr>
              <a:solidFill>
                <a:schemeClr val="accent2"/>
              </a:solidFill>
              <a:ln>
                <a:solidFill>
                  <a:schemeClr val="bg1"/>
                </a:solidFill>
              </a:ln>
              <a:effectLst/>
            </c:spPr>
            <c:extLst>
              <c:ext xmlns:c16="http://schemas.microsoft.com/office/drawing/2014/chart" uri="{C3380CC4-5D6E-409C-BE32-E72D297353CC}">
                <c16:uniqueId val="{00000001-2742-4A4C-939C-0C57AF4C6EF3}"/>
              </c:ext>
            </c:extLst>
          </c:dPt>
          <c:dPt>
            <c:idx val="1"/>
            <c:bubble3D val="0"/>
            <c:spPr>
              <a:solidFill>
                <a:schemeClr val="accent1"/>
              </a:solidFill>
              <a:ln>
                <a:solidFill>
                  <a:schemeClr val="bg1"/>
                </a:solidFill>
              </a:ln>
              <a:effectLst/>
            </c:spPr>
            <c:extLst>
              <c:ext xmlns:c16="http://schemas.microsoft.com/office/drawing/2014/chart" uri="{C3380CC4-5D6E-409C-BE32-E72D297353CC}">
                <c16:uniqueId val="{00000002-2742-4A4C-939C-0C57AF4C6EF3}"/>
              </c:ext>
            </c:extLst>
          </c:dPt>
          <c:cat>
            <c:strRef>
              <c:f>Sheet1!$A$2:$A$4</c:f>
              <c:strCache>
                <c:ptCount val="2"/>
                <c:pt idx="0">
                  <c:v>MA denials of payment requests that 
met Medicare coverage rules</c:v>
                </c:pt>
                <c:pt idx="1">
                  <c:v>Category 3</c:v>
                </c:pt>
              </c:strCache>
            </c:strRef>
          </c:cat>
          <c:val>
            <c:numRef>
              <c:f>Sheet1!$B$2:$B$4</c:f>
              <c:numCache>
                <c:formatCode>0.00%</c:formatCode>
                <c:ptCount val="2"/>
                <c:pt idx="0">
                  <c:v>0.18099999999999999</c:v>
                </c:pt>
                <c:pt idx="1">
                  <c:v>0.81899999999999995</c:v>
                </c:pt>
              </c:numCache>
            </c:numRef>
          </c:val>
          <c:extLst>
            <c:ext xmlns:c16="http://schemas.microsoft.com/office/drawing/2014/chart" uri="{C3380CC4-5D6E-409C-BE32-E72D297353CC}">
              <c16:uniqueId val="{00000000-6C08-DE4D-88BD-8F874A73454C}"/>
            </c:ext>
          </c:extLst>
        </c:ser>
        <c:dLbls>
          <c:showLegendKey val="0"/>
          <c:showVal val="0"/>
          <c:showCatName val="0"/>
          <c:showSerName val="0"/>
          <c:showPercent val="0"/>
          <c:showBubbleSize val="0"/>
          <c:showLeaderLines val="1"/>
        </c:dLbls>
        <c:firstSliceAng val="328"/>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bg1"/>
          </a:solidFill>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4728141387627075E-2"/>
          <c:y val="3.3263892675490847E-2"/>
          <c:w val="0.97054371722474586"/>
          <c:h val="0.73287498848145449"/>
        </c:manualLayout>
      </c:layout>
      <c:barChart>
        <c:barDir val="col"/>
        <c:grouping val="clustered"/>
        <c:varyColors val="0"/>
        <c:ser>
          <c:idx val="0"/>
          <c:order val="0"/>
          <c:tx>
            <c:strRef>
              <c:f>Sheet1!$B$1</c:f>
              <c:strCache>
                <c:ptCount val="1"/>
                <c:pt idx="0">
                  <c:v>Traditional Medicare (including both with and without Medigap)</c:v>
                </c:pt>
              </c:strCache>
            </c:strRef>
          </c:tx>
          <c:spPr>
            <a:solidFill>
              <a:schemeClr val="accent1"/>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bg1"/>
                    </a:solidFill>
                    <a:effectLst>
                      <a:outerShdw blurRad="50800" dist="38100" dir="2700000" algn="tl" rotWithShape="0">
                        <a:prstClr val="black">
                          <a:alpha val="40000"/>
                        </a:prstClr>
                      </a:outerShdw>
                    </a:effectLst>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Total</c:v>
                </c:pt>
                <c:pt idx="1">
                  <c:v>White</c:v>
                </c:pt>
                <c:pt idx="2">
                  <c:v>Hispanic</c:v>
                </c:pt>
                <c:pt idx="3">
                  <c:v>Black</c:v>
                </c:pt>
              </c:strCache>
            </c:strRef>
          </c:cat>
          <c:val>
            <c:numRef>
              <c:f>Sheet1!$B$2:$B$5</c:f>
            </c:numRef>
          </c:val>
          <c:extLst>
            <c:ext xmlns:c16="http://schemas.microsoft.com/office/drawing/2014/chart" uri="{C3380CC4-5D6E-409C-BE32-E72D297353CC}">
              <c16:uniqueId val="{00000000-0FF9-3740-9163-4C17DA587263}"/>
            </c:ext>
          </c:extLst>
        </c:ser>
        <c:ser>
          <c:idx val="1"/>
          <c:order val="1"/>
          <c:tx>
            <c:strRef>
              <c:f>Sheet1!$C$1</c:f>
              <c:strCache>
                <c:ptCount val="1"/>
                <c:pt idx="0">
                  <c:v>TM without Medigap</c:v>
                </c:pt>
              </c:strCache>
            </c:strRef>
          </c:tx>
          <c:spPr>
            <a:solidFill>
              <a:schemeClr val="accent4"/>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effectLst>
                      <a:outerShdw blurRad="50800" dist="38100" dir="2700000" algn="tl" rotWithShape="0">
                        <a:prstClr val="black">
                          <a:alpha val="40000"/>
                        </a:prstClr>
                      </a:outerShdw>
                    </a:effectLst>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Total</c:v>
                </c:pt>
                <c:pt idx="1">
                  <c:v>White</c:v>
                </c:pt>
                <c:pt idx="2">
                  <c:v>Hispanic</c:v>
                </c:pt>
                <c:pt idx="3">
                  <c:v>Black</c:v>
                </c:pt>
              </c:strCache>
            </c:strRef>
          </c:cat>
          <c:val>
            <c:numRef>
              <c:f>Sheet1!$C$2:$C$5</c:f>
            </c:numRef>
          </c:val>
          <c:extLst>
            <c:ext xmlns:c16="http://schemas.microsoft.com/office/drawing/2014/chart" uri="{C3380CC4-5D6E-409C-BE32-E72D297353CC}">
              <c16:uniqueId val="{00000001-0FF9-3740-9163-4C17DA587263}"/>
            </c:ext>
          </c:extLst>
        </c:ser>
        <c:ser>
          <c:idx val="2"/>
          <c:order val="2"/>
          <c:tx>
            <c:strRef>
              <c:f>Sheet1!$D$1</c:f>
              <c:strCache>
                <c:ptCount val="1"/>
                <c:pt idx="0">
                  <c:v>Traditional Medicare with Medigap</c:v>
                </c:pt>
              </c:strCache>
            </c:strRef>
          </c:tx>
          <c:spPr>
            <a:solidFill>
              <a:schemeClr val="accent1"/>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bg1"/>
                    </a:solidFill>
                    <a:effectLst>
                      <a:outerShdw blurRad="50800" dist="38100" dir="2700000" algn="tl" rotWithShape="0">
                        <a:prstClr val="black">
                          <a:alpha val="40000"/>
                        </a:prstClr>
                      </a:outerShdw>
                    </a:effectLst>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Total</c:v>
                </c:pt>
                <c:pt idx="1">
                  <c:v>White</c:v>
                </c:pt>
                <c:pt idx="2">
                  <c:v>Hispanic</c:v>
                </c:pt>
                <c:pt idx="3">
                  <c:v>Black</c:v>
                </c:pt>
              </c:strCache>
            </c:strRef>
          </c:cat>
          <c:val>
            <c:numRef>
              <c:f>Sheet1!$D$2:$D$5</c:f>
              <c:numCache>
                <c:formatCode>0%</c:formatCode>
                <c:ptCount val="4"/>
                <c:pt idx="0">
                  <c:v>0.12</c:v>
                </c:pt>
                <c:pt idx="1">
                  <c:v>0.1</c:v>
                </c:pt>
                <c:pt idx="2">
                  <c:v>0.18</c:v>
                </c:pt>
                <c:pt idx="3">
                  <c:v>0.2</c:v>
                </c:pt>
              </c:numCache>
            </c:numRef>
          </c:val>
          <c:extLst>
            <c:ext xmlns:c16="http://schemas.microsoft.com/office/drawing/2014/chart" uri="{C3380CC4-5D6E-409C-BE32-E72D297353CC}">
              <c16:uniqueId val="{00000002-0FF9-3740-9163-4C17DA587263}"/>
            </c:ext>
          </c:extLst>
        </c:ser>
        <c:ser>
          <c:idx val="3"/>
          <c:order val="3"/>
          <c:tx>
            <c:strRef>
              <c:f>Sheet1!$E$1</c:f>
              <c:strCache>
                <c:ptCount val="1"/>
                <c:pt idx="0">
                  <c:v>Medicare Advantage</c:v>
                </c:pt>
              </c:strCache>
            </c:strRef>
          </c:tx>
          <c:spPr>
            <a:solidFill>
              <a:schemeClr val="accent2"/>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bg1"/>
                    </a:solidFill>
                    <a:effectLst>
                      <a:outerShdw blurRad="50800" dist="38100" dir="2700000" algn="tl" rotWithShape="0">
                        <a:prstClr val="black">
                          <a:alpha val="40000"/>
                        </a:prstClr>
                      </a:outerShdw>
                    </a:effectLst>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Total</c:v>
                </c:pt>
                <c:pt idx="1">
                  <c:v>White</c:v>
                </c:pt>
                <c:pt idx="2">
                  <c:v>Hispanic</c:v>
                </c:pt>
                <c:pt idx="3">
                  <c:v>Black</c:v>
                </c:pt>
              </c:strCache>
            </c:strRef>
          </c:cat>
          <c:val>
            <c:numRef>
              <c:f>Sheet1!$E$2:$E$5</c:f>
              <c:numCache>
                <c:formatCode>0%</c:formatCode>
                <c:ptCount val="4"/>
                <c:pt idx="0">
                  <c:v>0.19</c:v>
                </c:pt>
                <c:pt idx="1">
                  <c:v>0.16</c:v>
                </c:pt>
                <c:pt idx="2">
                  <c:v>0.22</c:v>
                </c:pt>
                <c:pt idx="3">
                  <c:v>0.32</c:v>
                </c:pt>
              </c:numCache>
            </c:numRef>
          </c:val>
          <c:extLst>
            <c:ext xmlns:c16="http://schemas.microsoft.com/office/drawing/2014/chart" uri="{C3380CC4-5D6E-409C-BE32-E72D297353CC}">
              <c16:uniqueId val="{00000003-0FF9-3740-9163-4C17DA587263}"/>
            </c:ext>
          </c:extLst>
        </c:ser>
        <c:dLbls>
          <c:showLegendKey val="0"/>
          <c:showVal val="0"/>
          <c:showCatName val="0"/>
          <c:showSerName val="0"/>
          <c:showPercent val="0"/>
          <c:showBubbleSize val="0"/>
        </c:dLbls>
        <c:gapWidth val="81"/>
        <c:overlap val="-9"/>
        <c:axId val="647633632"/>
        <c:axId val="647770944"/>
      </c:barChart>
      <c:catAx>
        <c:axId val="6476336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en-US"/>
          </a:p>
        </c:txPr>
        <c:crossAx val="647770944"/>
        <c:crosses val="autoZero"/>
        <c:auto val="1"/>
        <c:lblAlgn val="ctr"/>
        <c:lblOffset val="0"/>
        <c:noMultiLvlLbl val="0"/>
      </c:catAx>
      <c:valAx>
        <c:axId val="647770944"/>
        <c:scaling>
          <c:orientation val="minMax"/>
          <c:max val="0.33000000000000007"/>
          <c:min val="0"/>
        </c:scaling>
        <c:delete val="1"/>
        <c:axPos val="l"/>
        <c:numFmt formatCode="0%" sourceLinked="1"/>
        <c:majorTickMark val="out"/>
        <c:minorTickMark val="none"/>
        <c:tickLblPos val="nextTo"/>
        <c:crossAx val="647633632"/>
        <c:crosses val="autoZero"/>
        <c:crossBetween val="between"/>
        <c:majorUnit val="0.1"/>
      </c:valAx>
      <c:spPr>
        <a:noFill/>
        <a:ln>
          <a:noFill/>
        </a:ln>
        <a:effectLst/>
      </c:spPr>
    </c:plotArea>
    <c:legend>
      <c:legendPos val="b"/>
      <c:layout>
        <c:manualLayout>
          <c:xMode val="edge"/>
          <c:yMode val="edge"/>
          <c:x val="2.6256393459621396E-2"/>
          <c:y val="0.85459511985121017"/>
          <c:w val="0.95737775173400674"/>
          <c:h val="0.12726093868943117"/>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bg1"/>
          </a:solidFill>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1653853072573546"/>
          <c:y val="4.6172525010426867E-2"/>
          <c:w val="0.65559454037480935"/>
          <c:h val="0.71238508823514612"/>
        </c:manualLayout>
      </c:layout>
      <c:barChart>
        <c:barDir val="col"/>
        <c:grouping val="clustered"/>
        <c:varyColors val="0"/>
        <c:ser>
          <c:idx val="0"/>
          <c:order val="0"/>
          <c:tx>
            <c:strRef>
              <c:f>Sheet1!$B$1</c:f>
              <c:strCache>
                <c:ptCount val="1"/>
                <c:pt idx="0">
                  <c:v>Traditional
Medicare</c:v>
                </c:pt>
              </c:strCache>
            </c:strRef>
          </c:tx>
          <c:spPr>
            <a:solidFill>
              <a:schemeClr val="accent1"/>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bg1"/>
                    </a:solidFill>
                    <a:effectLst>
                      <a:outerShdw blurRad="50800" dist="38100" dir="2700000" algn="tl" rotWithShape="0">
                        <a:prstClr val="black">
                          <a:alpha val="40000"/>
                        </a:prstClr>
                      </a:outerShdw>
                    </a:effectLst>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All
Incomes</c:v>
                </c:pt>
                <c:pt idx="1">
                  <c:v>Lower
Income</c:v>
                </c:pt>
                <c:pt idx="2">
                  <c:v>Medium 
Income</c:v>
                </c:pt>
                <c:pt idx="3">
                  <c:v>Higher 
Income</c:v>
                </c:pt>
              </c:strCache>
            </c:strRef>
          </c:cat>
          <c:val>
            <c:numRef>
              <c:f>Sheet1!$B$2:$B$5</c:f>
              <c:numCache>
                <c:formatCode>0%</c:formatCode>
                <c:ptCount val="4"/>
                <c:pt idx="0">
                  <c:v>0.14000000000000001</c:v>
                </c:pt>
                <c:pt idx="1">
                  <c:v>0.21</c:v>
                </c:pt>
                <c:pt idx="2">
                  <c:v>0.16</c:v>
                </c:pt>
                <c:pt idx="3">
                  <c:v>0.08</c:v>
                </c:pt>
              </c:numCache>
            </c:numRef>
          </c:val>
          <c:extLst>
            <c:ext xmlns:c16="http://schemas.microsoft.com/office/drawing/2014/chart" uri="{C3380CC4-5D6E-409C-BE32-E72D297353CC}">
              <c16:uniqueId val="{00000000-908C-274E-9067-34FA39733787}"/>
            </c:ext>
          </c:extLst>
        </c:ser>
        <c:ser>
          <c:idx val="1"/>
          <c:order val="1"/>
          <c:tx>
            <c:strRef>
              <c:f>Sheet1!$C$1</c:f>
              <c:strCache>
                <c:ptCount val="1"/>
                <c:pt idx="0">
                  <c:v>Medicare
Advantage</c:v>
                </c:pt>
              </c:strCache>
            </c:strRef>
          </c:tx>
          <c:spPr>
            <a:solidFill>
              <a:schemeClr val="accent2"/>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bg1"/>
                    </a:solidFill>
                    <a:effectLst>
                      <a:outerShdw blurRad="50800" dist="38100" dir="2700000" algn="tl" rotWithShape="0">
                        <a:prstClr val="black">
                          <a:alpha val="40000"/>
                        </a:prstClr>
                      </a:outerShdw>
                    </a:effectLst>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All
Incomes</c:v>
                </c:pt>
                <c:pt idx="1">
                  <c:v>Lower
Income</c:v>
                </c:pt>
                <c:pt idx="2">
                  <c:v>Medium 
Income</c:v>
                </c:pt>
                <c:pt idx="3">
                  <c:v>Higher 
Income</c:v>
                </c:pt>
              </c:strCache>
            </c:strRef>
          </c:cat>
          <c:val>
            <c:numRef>
              <c:f>Sheet1!$C$2:$C$5</c:f>
              <c:numCache>
                <c:formatCode>0%</c:formatCode>
                <c:ptCount val="4"/>
                <c:pt idx="0">
                  <c:v>0.24</c:v>
                </c:pt>
                <c:pt idx="1">
                  <c:v>0.25</c:v>
                </c:pt>
                <c:pt idx="2">
                  <c:v>0.27</c:v>
                </c:pt>
                <c:pt idx="3">
                  <c:v>7.0000000000000007E-2</c:v>
                </c:pt>
              </c:numCache>
            </c:numRef>
          </c:val>
          <c:extLst>
            <c:ext xmlns:c16="http://schemas.microsoft.com/office/drawing/2014/chart" uri="{C3380CC4-5D6E-409C-BE32-E72D297353CC}">
              <c16:uniqueId val="{00000001-908C-274E-9067-34FA39733787}"/>
            </c:ext>
          </c:extLst>
        </c:ser>
        <c:dLbls>
          <c:showLegendKey val="0"/>
          <c:showVal val="0"/>
          <c:showCatName val="0"/>
          <c:showSerName val="0"/>
          <c:showPercent val="0"/>
          <c:showBubbleSize val="0"/>
        </c:dLbls>
        <c:gapWidth val="92"/>
        <c:overlap val="-11"/>
        <c:axId val="95154559"/>
        <c:axId val="95254319"/>
      </c:barChart>
      <c:catAx>
        <c:axId val="9515455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en-US"/>
          </a:p>
        </c:txPr>
        <c:crossAx val="95254319"/>
        <c:crosses val="autoZero"/>
        <c:auto val="1"/>
        <c:lblAlgn val="ctr"/>
        <c:lblOffset val="100"/>
        <c:noMultiLvlLbl val="0"/>
      </c:catAx>
      <c:valAx>
        <c:axId val="95254319"/>
        <c:scaling>
          <c:orientation val="minMax"/>
          <c:max val="0.28000000000000003"/>
          <c:min val="0"/>
        </c:scaling>
        <c:delete val="1"/>
        <c:axPos val="l"/>
        <c:majorGridlines>
          <c:spPr>
            <a:ln w="9525" cap="flat" cmpd="sng" algn="ctr">
              <a:solidFill>
                <a:schemeClr val="tx1">
                  <a:lumMod val="15000"/>
                  <a:lumOff val="85000"/>
                </a:schemeClr>
              </a:solidFill>
              <a:prstDash val="sysDash"/>
              <a:round/>
            </a:ln>
            <a:effectLst/>
          </c:spPr>
        </c:majorGridlines>
        <c:numFmt formatCode="0%" sourceLinked="1"/>
        <c:majorTickMark val="out"/>
        <c:minorTickMark val="none"/>
        <c:tickLblPos val="nextTo"/>
        <c:crossAx val="95154559"/>
        <c:crosses val="autoZero"/>
        <c:crossBetween val="between"/>
      </c:valAx>
      <c:spPr>
        <a:noFill/>
        <a:ln>
          <a:noFill/>
        </a:ln>
        <a:effectLst/>
      </c:spPr>
    </c:plotArea>
    <c:legend>
      <c:legendPos val="l"/>
      <c:layout>
        <c:manualLayout>
          <c:xMode val="edge"/>
          <c:yMode val="edge"/>
          <c:x val="4.0375206832417548E-2"/>
          <c:y val="0.47096393405897463"/>
          <c:w val="0.21613823156770692"/>
          <c:h val="0.39630410686970646"/>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bg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a:solidFill>
            <a:schemeClr val="bg1"/>
          </a:solidFill>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solidFill>
                <a:schemeClr val="bg1"/>
              </a:solidFill>
            </a:ln>
            <a:effectLst/>
          </c:spPr>
          <c:invertIfNegative val="0"/>
          <c:dLbls>
            <c:spPr>
              <a:noFill/>
              <a:ln>
                <a:noFill/>
              </a:ln>
              <a:effectLst/>
            </c:spPr>
            <c:txPr>
              <a:bodyPr rot="0" spcFirstLastPara="1" vertOverflow="ellipsis" vert="horz" wrap="square" anchor="ctr" anchorCtr="1"/>
              <a:lstStyle/>
              <a:p>
                <a:pPr>
                  <a:defRPr sz="2800" b="0" i="0" u="none" strike="noStrike" kern="1200" baseline="0">
                    <a:solidFill>
                      <a:schemeClr val="bg1"/>
                    </a:solidFill>
                    <a:effectLst>
                      <a:outerShdw blurRad="50800" dist="38100" dir="2700000" algn="tl" rotWithShape="0">
                        <a:prstClr val="black">
                          <a:alpha val="40000"/>
                        </a:prstClr>
                      </a:outerShdw>
                    </a:effectLst>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Traditional
Medicare</c:v>
                </c:pt>
                <c:pt idx="1">
                  <c:v>Medicare
Advantage</c:v>
                </c:pt>
              </c:strCache>
            </c:strRef>
          </c:cat>
          <c:val>
            <c:numRef>
              <c:f>Sheet1!$B$2:$B$3</c:f>
              <c:numCache>
                <c:formatCode>0%</c:formatCode>
                <c:ptCount val="2"/>
                <c:pt idx="0">
                  <c:v>0.24</c:v>
                </c:pt>
                <c:pt idx="1">
                  <c:v>0.3</c:v>
                </c:pt>
              </c:numCache>
            </c:numRef>
          </c:val>
          <c:extLst>
            <c:ext xmlns:c16="http://schemas.microsoft.com/office/drawing/2014/chart" uri="{C3380CC4-5D6E-409C-BE32-E72D297353CC}">
              <c16:uniqueId val="{00000000-B218-0242-879F-8AB80DE5A058}"/>
            </c:ext>
          </c:extLst>
        </c:ser>
        <c:dLbls>
          <c:showLegendKey val="0"/>
          <c:showVal val="0"/>
          <c:showCatName val="0"/>
          <c:showSerName val="0"/>
          <c:showPercent val="0"/>
          <c:showBubbleSize val="0"/>
        </c:dLbls>
        <c:gapWidth val="111"/>
        <c:overlap val="-27"/>
        <c:axId val="85851071"/>
        <c:axId val="1111692671"/>
      </c:barChart>
      <c:catAx>
        <c:axId val="85851071"/>
        <c:scaling>
          <c:orientation val="minMax"/>
        </c:scaling>
        <c:delete val="0"/>
        <c:axPos val="b"/>
        <c:numFmt formatCode="General" sourceLinked="1"/>
        <c:majorTickMark val="none"/>
        <c:minorTickMark val="none"/>
        <c:tickLblPos val="nextTo"/>
        <c:spPr>
          <a:noFill/>
          <a:ln w="9525" cap="flat" cmpd="sng" algn="ctr">
            <a:solidFill>
              <a:schemeClr val="bg1"/>
            </a:solidFill>
            <a:round/>
          </a:ln>
          <a:effectLst/>
        </c:spPr>
        <c:txPr>
          <a:bodyPr rot="-60000000" spcFirstLastPara="1" vertOverflow="ellipsis" vert="horz" wrap="square" anchor="ctr" anchorCtr="1"/>
          <a:lstStyle/>
          <a:p>
            <a:pPr>
              <a:defRPr sz="2400" b="0" i="0" u="none" strike="noStrike" kern="1200" baseline="0">
                <a:solidFill>
                  <a:schemeClr val="bg1"/>
                </a:solidFill>
                <a:latin typeface="+mn-lt"/>
                <a:ea typeface="+mn-ea"/>
                <a:cs typeface="+mn-cs"/>
              </a:defRPr>
            </a:pPr>
            <a:endParaRPr lang="en-US"/>
          </a:p>
        </c:txPr>
        <c:crossAx val="1111692671"/>
        <c:crosses val="autoZero"/>
        <c:auto val="1"/>
        <c:lblAlgn val="ctr"/>
        <c:lblOffset val="100"/>
        <c:noMultiLvlLbl val="0"/>
      </c:catAx>
      <c:valAx>
        <c:axId val="1111692671"/>
        <c:scaling>
          <c:orientation val="minMax"/>
          <c:max val="0.31"/>
          <c:min val="0"/>
        </c:scaling>
        <c:delete val="1"/>
        <c:axPos val="l"/>
        <c:majorGridlines>
          <c:spPr>
            <a:ln w="9525" cap="flat" cmpd="sng" algn="ctr">
              <a:solidFill>
                <a:schemeClr val="tx1">
                  <a:lumMod val="15000"/>
                  <a:lumOff val="85000"/>
                </a:schemeClr>
              </a:solidFill>
              <a:prstDash val="sysDash"/>
              <a:round/>
            </a:ln>
            <a:effectLst/>
          </c:spPr>
        </c:majorGridlines>
        <c:numFmt formatCode="0%" sourceLinked="1"/>
        <c:majorTickMark val="none"/>
        <c:minorTickMark val="none"/>
        <c:tickLblPos val="nextTo"/>
        <c:crossAx val="8585107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a:solidFill>
            <a:schemeClr val="bg1"/>
          </a:solidFill>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TM</c:v>
                </c:pt>
              </c:strCache>
            </c:strRef>
          </c:tx>
          <c:spPr>
            <a:solidFill>
              <a:schemeClr val="accent1"/>
            </a:solidFill>
            <a:ln>
              <a:solidFill>
                <a:schemeClr val="bg1"/>
              </a:solidFill>
            </a:ln>
            <a:effectLst/>
          </c:spPr>
          <c:invertIfNegative val="0"/>
          <c:dLbls>
            <c:numFmt formatCode="0%" sourceLinked="0"/>
            <c:spPr>
              <a:noFill/>
              <a:ln>
                <a:noFill/>
              </a:ln>
              <a:effectLst/>
            </c:spPr>
            <c:txPr>
              <a:bodyPr rot="0" spcFirstLastPara="1" vertOverflow="ellipsis" vert="horz" wrap="square" anchor="ctr" anchorCtr="1"/>
              <a:lstStyle/>
              <a:p>
                <a:pPr>
                  <a:defRPr sz="2000" b="0" i="0" u="none" strike="noStrike" kern="1200" baseline="0">
                    <a:solidFill>
                      <a:schemeClr val="bg1"/>
                    </a:solidFill>
                    <a:effectLst>
                      <a:outerShdw blurRad="50800" dist="38100" dir="2700000" algn="tl" rotWithShape="0">
                        <a:prstClr val="black">
                          <a:alpha val="40000"/>
                        </a:prstClr>
                      </a:outerShdw>
                    </a:effectLst>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5"/>
                <c:pt idx="0">
                  <c:v>Colon</c:v>
                </c:pt>
                <c:pt idx="1">
                  <c:v>Esophagus</c:v>
                </c:pt>
                <c:pt idx="2">
                  <c:v>Stomach</c:v>
                </c:pt>
                <c:pt idx="3">
                  <c:v>Pancreas</c:v>
                </c:pt>
                <c:pt idx="4">
                  <c:v>Liver</c:v>
                </c:pt>
              </c:strCache>
            </c:strRef>
          </c:cat>
          <c:val>
            <c:numRef>
              <c:f>Sheet1!$B$2:$B$7</c:f>
              <c:numCache>
                <c:formatCode>0.0%</c:formatCode>
                <c:ptCount val="5"/>
                <c:pt idx="0">
                  <c:v>0.55299999999999994</c:v>
                </c:pt>
                <c:pt idx="1">
                  <c:v>0.89200000000000002</c:v>
                </c:pt>
                <c:pt idx="2">
                  <c:v>0.63900000000000001</c:v>
                </c:pt>
                <c:pt idx="3">
                  <c:v>0.36299999999999999</c:v>
                </c:pt>
                <c:pt idx="4">
                  <c:v>0.73799999999999999</c:v>
                </c:pt>
              </c:numCache>
            </c:numRef>
          </c:val>
          <c:extLst>
            <c:ext xmlns:c16="http://schemas.microsoft.com/office/drawing/2014/chart" uri="{C3380CC4-5D6E-409C-BE32-E72D297353CC}">
              <c16:uniqueId val="{00000000-33A8-364C-98D0-4934270F77C9}"/>
            </c:ext>
          </c:extLst>
        </c:ser>
        <c:ser>
          <c:idx val="1"/>
          <c:order val="1"/>
          <c:tx>
            <c:strRef>
              <c:f>Sheet1!$C$1</c:f>
              <c:strCache>
                <c:ptCount val="1"/>
                <c:pt idx="0">
                  <c:v>MA</c:v>
                </c:pt>
              </c:strCache>
            </c:strRef>
          </c:tx>
          <c:spPr>
            <a:solidFill>
              <a:schemeClr val="accent2"/>
            </a:solidFill>
            <a:ln>
              <a:solidFill>
                <a:schemeClr val="bg1"/>
              </a:solidFill>
            </a:ln>
            <a:effectLst/>
          </c:spPr>
          <c:invertIfNegative val="0"/>
          <c:dLbls>
            <c:numFmt formatCode="0%" sourceLinked="0"/>
            <c:spPr>
              <a:noFill/>
              <a:ln>
                <a:noFill/>
              </a:ln>
              <a:effectLst/>
            </c:spPr>
            <c:txPr>
              <a:bodyPr rot="0" spcFirstLastPara="1" vertOverflow="ellipsis" vert="horz" wrap="square" anchor="ctr" anchorCtr="1"/>
              <a:lstStyle/>
              <a:p>
                <a:pPr>
                  <a:defRPr sz="2000" b="0" i="0" u="none" strike="noStrike" kern="1200" baseline="0">
                    <a:solidFill>
                      <a:schemeClr val="bg1"/>
                    </a:solidFill>
                    <a:effectLst>
                      <a:outerShdw blurRad="50800" dist="38100" dir="2700000" algn="tl" rotWithShape="0">
                        <a:prstClr val="black">
                          <a:alpha val="40000"/>
                        </a:prstClr>
                      </a:outerShdw>
                    </a:effectLst>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5"/>
                <c:pt idx="0">
                  <c:v>Colon</c:v>
                </c:pt>
                <c:pt idx="1">
                  <c:v>Esophagus</c:v>
                </c:pt>
                <c:pt idx="2">
                  <c:v>Stomach</c:v>
                </c:pt>
                <c:pt idx="3">
                  <c:v>Pancreas</c:v>
                </c:pt>
                <c:pt idx="4">
                  <c:v>Liver</c:v>
                </c:pt>
              </c:strCache>
            </c:strRef>
          </c:cat>
          <c:val>
            <c:numRef>
              <c:f>Sheet1!$C$2:$C$7</c:f>
              <c:numCache>
                <c:formatCode>0.0%</c:formatCode>
                <c:ptCount val="5"/>
                <c:pt idx="0">
                  <c:v>0.66399999999999992</c:v>
                </c:pt>
                <c:pt idx="1">
                  <c:v>0.92</c:v>
                </c:pt>
                <c:pt idx="2">
                  <c:v>0.69700000000000006</c:v>
                </c:pt>
                <c:pt idx="3">
                  <c:v>0.75</c:v>
                </c:pt>
                <c:pt idx="4">
                  <c:v>0.85399999999999998</c:v>
                </c:pt>
              </c:numCache>
            </c:numRef>
          </c:val>
          <c:extLst>
            <c:ext xmlns:c16="http://schemas.microsoft.com/office/drawing/2014/chart" uri="{C3380CC4-5D6E-409C-BE32-E72D297353CC}">
              <c16:uniqueId val="{00000003-33A8-364C-98D0-4934270F77C9}"/>
            </c:ext>
          </c:extLst>
        </c:ser>
        <c:dLbls>
          <c:showLegendKey val="0"/>
          <c:showVal val="0"/>
          <c:showCatName val="0"/>
          <c:showSerName val="0"/>
          <c:showPercent val="0"/>
          <c:showBubbleSize val="0"/>
        </c:dLbls>
        <c:gapWidth val="59"/>
        <c:overlap val="-10"/>
        <c:axId val="1183079295"/>
        <c:axId val="1183491279"/>
      </c:barChart>
      <c:catAx>
        <c:axId val="118307929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en-US"/>
          </a:p>
        </c:txPr>
        <c:crossAx val="1183491279"/>
        <c:crosses val="autoZero"/>
        <c:auto val="1"/>
        <c:lblAlgn val="ctr"/>
        <c:lblOffset val="100"/>
        <c:noMultiLvlLbl val="0"/>
      </c:catAx>
      <c:valAx>
        <c:axId val="1183491279"/>
        <c:scaling>
          <c:orientation val="minMax"/>
          <c:max val="0.95"/>
          <c:min val="0"/>
        </c:scaling>
        <c:delete val="1"/>
        <c:axPos val="l"/>
        <c:majorGridlines>
          <c:spPr>
            <a:ln w="9525" cap="flat" cmpd="sng" algn="ctr">
              <a:solidFill>
                <a:schemeClr val="tx1">
                  <a:lumMod val="15000"/>
                  <a:lumOff val="85000"/>
                </a:schemeClr>
              </a:solidFill>
              <a:prstDash val="sysDash"/>
              <a:round/>
            </a:ln>
            <a:effectLst/>
          </c:spPr>
        </c:majorGridlines>
        <c:numFmt formatCode="0.0%" sourceLinked="1"/>
        <c:majorTickMark val="out"/>
        <c:minorTickMark val="none"/>
        <c:tickLblPos val="nextTo"/>
        <c:crossAx val="1183079295"/>
        <c:crosses val="autoZero"/>
        <c:crossBetween val="between"/>
        <c:majorUnit val="0.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a:solidFill>
            <a:schemeClr val="bg1"/>
          </a:solidFill>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TM</c:v>
                </c:pt>
              </c:strCache>
            </c:strRef>
          </c:tx>
          <c:spPr>
            <a:solidFill>
              <a:schemeClr val="accent1"/>
            </a:solidFill>
            <a:ln>
              <a:solidFill>
                <a:schemeClr val="bg1"/>
              </a:solidFill>
            </a:ln>
            <a:effectLst/>
          </c:spPr>
          <c:invertIfNegative val="0"/>
          <c:dLbls>
            <c:numFmt formatCode="0%" sourceLinked="0"/>
            <c:spPr>
              <a:noFill/>
              <a:ln>
                <a:noFill/>
              </a:ln>
              <a:effectLst/>
            </c:spPr>
            <c:txPr>
              <a:bodyPr rot="0" spcFirstLastPara="1" vertOverflow="ellipsis" vert="horz" wrap="square" anchor="ctr" anchorCtr="1"/>
              <a:lstStyle/>
              <a:p>
                <a:pPr>
                  <a:defRPr sz="2000" b="0" i="0" u="none" strike="noStrike" kern="1200" baseline="0">
                    <a:solidFill>
                      <a:schemeClr val="bg1"/>
                    </a:solidFill>
                    <a:effectLst>
                      <a:outerShdw blurRad="50800" dist="38100" dir="2700000" algn="tl" rotWithShape="0">
                        <a:prstClr val="black">
                          <a:alpha val="40000"/>
                        </a:prstClr>
                      </a:outerShdw>
                    </a:effectLst>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5"/>
                <c:pt idx="0">
                  <c:v>Colon</c:v>
                </c:pt>
                <c:pt idx="1">
                  <c:v>Esophagus</c:v>
                </c:pt>
                <c:pt idx="2">
                  <c:v>Stomach</c:v>
                </c:pt>
                <c:pt idx="3">
                  <c:v>Pancreas</c:v>
                </c:pt>
                <c:pt idx="4">
                  <c:v>Liver</c:v>
                </c:pt>
              </c:strCache>
            </c:strRef>
          </c:cat>
          <c:val>
            <c:numRef>
              <c:f>Sheet1!$B$2:$B$7</c:f>
              <c:numCache>
                <c:formatCode>0.0%</c:formatCode>
                <c:ptCount val="5"/>
                <c:pt idx="0">
                  <c:v>6.9000000000000006E-2</c:v>
                </c:pt>
                <c:pt idx="1">
                  <c:v>0.36099999999999999</c:v>
                </c:pt>
                <c:pt idx="2">
                  <c:v>0.17899999999999999</c:v>
                </c:pt>
                <c:pt idx="3">
                  <c:v>0.441</c:v>
                </c:pt>
                <c:pt idx="4">
                  <c:v>0.39500000000000002</c:v>
                </c:pt>
              </c:numCache>
            </c:numRef>
          </c:val>
          <c:extLst>
            <c:ext xmlns:c16="http://schemas.microsoft.com/office/drawing/2014/chart" uri="{C3380CC4-5D6E-409C-BE32-E72D297353CC}">
              <c16:uniqueId val="{00000000-33A8-364C-98D0-4934270F77C9}"/>
            </c:ext>
          </c:extLst>
        </c:ser>
        <c:ser>
          <c:idx val="1"/>
          <c:order val="1"/>
          <c:tx>
            <c:strRef>
              <c:f>Sheet1!$C$1</c:f>
              <c:strCache>
                <c:ptCount val="1"/>
                <c:pt idx="0">
                  <c:v>MA</c:v>
                </c:pt>
              </c:strCache>
            </c:strRef>
          </c:tx>
          <c:spPr>
            <a:solidFill>
              <a:schemeClr val="accent2"/>
            </a:solidFill>
            <a:ln>
              <a:solidFill>
                <a:schemeClr val="bg1"/>
              </a:solidFill>
            </a:ln>
            <a:effectLst/>
          </c:spPr>
          <c:invertIfNegative val="0"/>
          <c:dLbls>
            <c:dLbl>
              <c:idx val="0"/>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79B-A94B-8D02-A27CD76875A9}"/>
                </c:ext>
              </c:extLst>
            </c:dLbl>
            <c:dLbl>
              <c:idx val="2"/>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79B-A94B-8D02-A27CD76875A9}"/>
                </c:ext>
              </c:extLst>
            </c:dLbl>
            <c:numFmt formatCode="0%" sourceLinked="0"/>
            <c:spPr>
              <a:noFill/>
              <a:ln>
                <a:noFill/>
              </a:ln>
              <a:effectLst/>
            </c:spPr>
            <c:txPr>
              <a:bodyPr rot="0" spcFirstLastPara="1" vertOverflow="ellipsis" vert="horz" wrap="square" anchor="ctr" anchorCtr="1"/>
              <a:lstStyle/>
              <a:p>
                <a:pPr>
                  <a:defRPr sz="2000" b="0" i="0" u="none" strike="noStrike" kern="1200" baseline="0">
                    <a:solidFill>
                      <a:schemeClr val="bg1"/>
                    </a:solidFill>
                    <a:effectLst>
                      <a:outerShdw blurRad="50800" dist="38100" dir="2700000" algn="tl" rotWithShape="0">
                        <a:prstClr val="black">
                          <a:alpha val="40000"/>
                        </a:prstClr>
                      </a:outerShdw>
                    </a:effectLst>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5"/>
                <c:pt idx="0">
                  <c:v>Colon</c:v>
                </c:pt>
                <c:pt idx="1">
                  <c:v>Esophagus</c:v>
                </c:pt>
                <c:pt idx="2">
                  <c:v>Stomach</c:v>
                </c:pt>
                <c:pt idx="3">
                  <c:v>Pancreas</c:v>
                </c:pt>
                <c:pt idx="4">
                  <c:v>Liver</c:v>
                </c:pt>
              </c:strCache>
            </c:strRef>
          </c:cat>
          <c:val>
            <c:numRef>
              <c:f>Sheet1!$C$2:$C$7</c:f>
              <c:numCache>
                <c:formatCode>0.0%</c:formatCode>
                <c:ptCount val="5"/>
                <c:pt idx="0">
                  <c:v>1.6E-2</c:v>
                </c:pt>
                <c:pt idx="1">
                  <c:v>7.6999999999999999E-2</c:v>
                </c:pt>
                <c:pt idx="2">
                  <c:v>3.3000000000000002E-2</c:v>
                </c:pt>
                <c:pt idx="3">
                  <c:v>0.128</c:v>
                </c:pt>
                <c:pt idx="4">
                  <c:v>0.14199999999999999</c:v>
                </c:pt>
              </c:numCache>
            </c:numRef>
          </c:val>
          <c:extLst>
            <c:ext xmlns:c16="http://schemas.microsoft.com/office/drawing/2014/chart" uri="{C3380CC4-5D6E-409C-BE32-E72D297353CC}">
              <c16:uniqueId val="{00000003-33A8-364C-98D0-4934270F77C9}"/>
            </c:ext>
          </c:extLst>
        </c:ser>
        <c:dLbls>
          <c:showLegendKey val="0"/>
          <c:showVal val="0"/>
          <c:showCatName val="0"/>
          <c:showSerName val="0"/>
          <c:showPercent val="0"/>
          <c:showBubbleSize val="0"/>
        </c:dLbls>
        <c:gapWidth val="59"/>
        <c:overlap val="-10"/>
        <c:axId val="1183079295"/>
        <c:axId val="1183491279"/>
      </c:barChart>
      <c:catAx>
        <c:axId val="118307929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en-US"/>
          </a:p>
        </c:txPr>
        <c:crossAx val="1183491279"/>
        <c:crosses val="autoZero"/>
        <c:auto val="1"/>
        <c:lblAlgn val="ctr"/>
        <c:lblOffset val="100"/>
        <c:noMultiLvlLbl val="0"/>
      </c:catAx>
      <c:valAx>
        <c:axId val="1183491279"/>
        <c:scaling>
          <c:orientation val="minMax"/>
          <c:max val="0.45"/>
          <c:min val="0"/>
        </c:scaling>
        <c:delete val="1"/>
        <c:axPos val="l"/>
        <c:majorGridlines>
          <c:spPr>
            <a:ln w="9525" cap="flat" cmpd="sng" algn="ctr">
              <a:solidFill>
                <a:schemeClr val="tx1">
                  <a:lumMod val="15000"/>
                  <a:lumOff val="85000"/>
                </a:schemeClr>
              </a:solidFill>
              <a:prstDash val="sysDash"/>
              <a:round/>
            </a:ln>
            <a:effectLst/>
          </c:spPr>
        </c:majorGridlines>
        <c:numFmt formatCode="0.0%" sourceLinked="1"/>
        <c:majorTickMark val="out"/>
        <c:minorTickMark val="none"/>
        <c:tickLblPos val="nextTo"/>
        <c:crossAx val="1183079295"/>
        <c:crosses val="autoZero"/>
        <c:crossBetween val="between"/>
        <c:majorUnit val="0.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a:solidFill>
            <a:schemeClr val="bg1"/>
          </a:solidFill>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TM</c:v>
                </c:pt>
              </c:strCache>
            </c:strRef>
          </c:tx>
          <c:spPr>
            <a:solidFill>
              <a:schemeClr val="accent1"/>
            </a:solidFill>
            <a:ln>
              <a:solidFill>
                <a:schemeClr val="bg1"/>
              </a:solidFill>
            </a:ln>
            <a:effectLst/>
          </c:spPr>
          <c:invertIfNegative val="0"/>
          <c:dLbls>
            <c:spPr>
              <a:noFill/>
              <a:ln>
                <a:noFill/>
              </a:ln>
              <a:effectLst/>
            </c:spPr>
            <c:txPr>
              <a:bodyPr rot="0" spcFirstLastPara="1" vertOverflow="ellipsis" vert="horz" wrap="square" anchor="ctr" anchorCtr="1"/>
              <a:lstStyle/>
              <a:p>
                <a:pPr>
                  <a:defRPr sz="2000" b="0" i="0" u="none" strike="noStrike" kern="1200" baseline="0">
                    <a:solidFill>
                      <a:schemeClr val="bg1"/>
                    </a:solidFill>
                    <a:effectLst>
                      <a:outerShdw blurRad="50800" dist="38100" dir="2700000" algn="tl" rotWithShape="0">
                        <a:prstClr val="black">
                          <a:alpha val="40000"/>
                        </a:prstClr>
                      </a:outerShdw>
                    </a:effectLst>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5"/>
                <c:pt idx="0">
                  <c:v>Colon</c:v>
                </c:pt>
                <c:pt idx="1">
                  <c:v>Esophagus</c:v>
                </c:pt>
                <c:pt idx="2">
                  <c:v>Stomach</c:v>
                </c:pt>
                <c:pt idx="3">
                  <c:v>Pancreas</c:v>
                </c:pt>
                <c:pt idx="4">
                  <c:v>Liver</c:v>
                </c:pt>
              </c:strCache>
            </c:strRef>
          </c:cat>
          <c:val>
            <c:numRef>
              <c:f>Sheet1!$B$2:$B$7</c:f>
              <c:numCache>
                <c:formatCode>0.0%</c:formatCode>
                <c:ptCount val="5"/>
                <c:pt idx="0">
                  <c:v>1.0999999999999999E-2</c:v>
                </c:pt>
                <c:pt idx="1">
                  <c:v>3.7999999999999999E-2</c:v>
                </c:pt>
                <c:pt idx="2">
                  <c:v>3.4000000000000002E-2</c:v>
                </c:pt>
                <c:pt idx="3">
                  <c:v>2.3E-2</c:v>
                </c:pt>
                <c:pt idx="4">
                  <c:v>3.2000000000000001E-2</c:v>
                </c:pt>
              </c:numCache>
            </c:numRef>
          </c:val>
          <c:extLst>
            <c:ext xmlns:c16="http://schemas.microsoft.com/office/drawing/2014/chart" uri="{C3380CC4-5D6E-409C-BE32-E72D297353CC}">
              <c16:uniqueId val="{00000000-33A8-364C-98D0-4934270F77C9}"/>
            </c:ext>
          </c:extLst>
        </c:ser>
        <c:ser>
          <c:idx val="1"/>
          <c:order val="1"/>
          <c:tx>
            <c:strRef>
              <c:f>Sheet1!$C$1</c:f>
              <c:strCache>
                <c:ptCount val="1"/>
                <c:pt idx="0">
                  <c:v>MA</c:v>
                </c:pt>
              </c:strCache>
            </c:strRef>
          </c:tx>
          <c:spPr>
            <a:solidFill>
              <a:schemeClr val="accent2"/>
            </a:solidFill>
            <a:ln>
              <a:solidFill>
                <a:schemeClr val="bg1"/>
              </a:solidFill>
            </a:ln>
            <a:effectLst/>
          </c:spPr>
          <c:invertIfNegative val="0"/>
          <c:dLbls>
            <c:spPr>
              <a:noFill/>
              <a:ln>
                <a:noFill/>
              </a:ln>
              <a:effectLst/>
            </c:spPr>
            <c:txPr>
              <a:bodyPr rot="0" spcFirstLastPara="1" vertOverflow="ellipsis" vert="horz" wrap="square" anchor="ctr" anchorCtr="1"/>
              <a:lstStyle/>
              <a:p>
                <a:pPr>
                  <a:defRPr sz="2000" b="0" i="0" u="none" strike="noStrike" kern="1200" baseline="0">
                    <a:solidFill>
                      <a:schemeClr val="bg1"/>
                    </a:solidFill>
                    <a:effectLst>
                      <a:outerShdw blurRad="50800" dist="38100" dir="2700000" algn="tl" rotWithShape="0">
                        <a:prstClr val="black">
                          <a:alpha val="40000"/>
                        </a:prstClr>
                      </a:outerShdw>
                    </a:effectLst>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5"/>
                <c:pt idx="0">
                  <c:v>Colon</c:v>
                </c:pt>
                <c:pt idx="1">
                  <c:v>Esophagus</c:v>
                </c:pt>
                <c:pt idx="2">
                  <c:v>Stomach</c:v>
                </c:pt>
                <c:pt idx="3">
                  <c:v>Pancreas</c:v>
                </c:pt>
                <c:pt idx="4">
                  <c:v>Liver</c:v>
                </c:pt>
              </c:strCache>
            </c:strRef>
          </c:cat>
          <c:val>
            <c:numRef>
              <c:f>Sheet1!$C$2:$C$7</c:f>
              <c:numCache>
                <c:formatCode>0.0%</c:formatCode>
                <c:ptCount val="5"/>
                <c:pt idx="0">
                  <c:v>1.2999999999999999E-2</c:v>
                </c:pt>
                <c:pt idx="1">
                  <c:v>3.9E-2</c:v>
                </c:pt>
                <c:pt idx="2">
                  <c:v>4.9000000000000002E-2</c:v>
                </c:pt>
                <c:pt idx="3">
                  <c:v>4.2999999999999997E-2</c:v>
                </c:pt>
                <c:pt idx="4">
                  <c:v>4.5999999999999999E-2</c:v>
                </c:pt>
              </c:numCache>
            </c:numRef>
          </c:val>
          <c:extLst>
            <c:ext xmlns:c16="http://schemas.microsoft.com/office/drawing/2014/chart" uri="{C3380CC4-5D6E-409C-BE32-E72D297353CC}">
              <c16:uniqueId val="{00000003-33A8-364C-98D0-4934270F77C9}"/>
            </c:ext>
          </c:extLst>
        </c:ser>
        <c:dLbls>
          <c:showLegendKey val="0"/>
          <c:showVal val="0"/>
          <c:showCatName val="0"/>
          <c:showSerName val="0"/>
          <c:showPercent val="0"/>
          <c:showBubbleSize val="0"/>
        </c:dLbls>
        <c:gapWidth val="59"/>
        <c:overlap val="-10"/>
        <c:axId val="1183079295"/>
        <c:axId val="1183491279"/>
      </c:barChart>
      <c:catAx>
        <c:axId val="118307929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en-US"/>
          </a:p>
        </c:txPr>
        <c:crossAx val="1183491279"/>
        <c:crosses val="autoZero"/>
        <c:auto val="1"/>
        <c:lblAlgn val="ctr"/>
        <c:lblOffset val="100"/>
        <c:noMultiLvlLbl val="0"/>
      </c:catAx>
      <c:valAx>
        <c:axId val="1183491279"/>
        <c:scaling>
          <c:orientation val="minMax"/>
          <c:max val="4.99E-2"/>
          <c:min val="0"/>
        </c:scaling>
        <c:delete val="1"/>
        <c:axPos val="l"/>
        <c:majorGridlines>
          <c:spPr>
            <a:ln w="9525" cap="flat" cmpd="sng" algn="ctr">
              <a:solidFill>
                <a:schemeClr val="tx1">
                  <a:lumMod val="15000"/>
                  <a:lumOff val="85000"/>
                </a:schemeClr>
              </a:solidFill>
              <a:prstDash val="sysDash"/>
              <a:round/>
            </a:ln>
            <a:effectLst/>
          </c:spPr>
        </c:majorGridlines>
        <c:numFmt formatCode="0.0%" sourceLinked="1"/>
        <c:majorTickMark val="out"/>
        <c:minorTickMark val="none"/>
        <c:tickLblPos val="nextTo"/>
        <c:crossAx val="1183079295"/>
        <c:crosses val="autoZero"/>
        <c:crossBetween val="between"/>
        <c:majorUnit val="0.0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a:solidFill>
            <a:schemeClr val="bg1"/>
          </a:solid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solidFill>
                <a:schemeClr val="bg1"/>
              </a:solidFill>
            </a:ln>
            <a:effectLst/>
          </c:spPr>
          <c:invertIfNegative val="0"/>
          <c:dPt>
            <c:idx val="3"/>
            <c:invertIfNegative val="0"/>
            <c:bubble3D val="0"/>
            <c:spPr>
              <a:solidFill>
                <a:schemeClr val="accent2"/>
              </a:solidFill>
              <a:ln>
                <a:solidFill>
                  <a:schemeClr val="bg1"/>
                </a:solidFill>
              </a:ln>
              <a:effectLst/>
            </c:spPr>
            <c:extLst>
              <c:ext xmlns:c16="http://schemas.microsoft.com/office/drawing/2014/chart" uri="{C3380CC4-5D6E-409C-BE32-E72D297353CC}">
                <c16:uniqueId val="{00000003-831F-E342-A412-FE3AD6332DBC}"/>
              </c:ext>
            </c:extLst>
          </c:dPt>
          <c:dLbls>
            <c:dLbl>
              <c:idx val="3"/>
              <c:spPr>
                <a:noFill/>
                <a:ln>
                  <a:noFill/>
                </a:ln>
                <a:effectLst/>
              </c:spPr>
              <c:txPr>
                <a:bodyPr rot="0" spcFirstLastPara="1" vertOverflow="ellipsis" vert="horz" wrap="square" anchor="ctr" anchorCtr="1"/>
                <a:lstStyle/>
                <a:p>
                  <a:pPr>
                    <a:defRPr sz="2800" b="1" i="0" u="none" strike="noStrike" kern="1200" baseline="0">
                      <a:solidFill>
                        <a:schemeClr val="bg1"/>
                      </a:solidFill>
                      <a:effectLst>
                        <a:outerShdw blurRad="50800" dist="38100" dir="2700000" algn="tl" rotWithShape="0">
                          <a:prstClr val="black">
                            <a:alpha val="40000"/>
                          </a:prstClr>
                        </a:outerShdw>
                      </a:effectLst>
                      <a:latin typeface="+mn-lt"/>
                      <a:ea typeface="+mn-ea"/>
                      <a:cs typeface="+mn-cs"/>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3-831F-E342-A412-FE3AD6332DBC}"/>
                </c:ext>
              </c:extLst>
            </c:dLbl>
            <c:spPr>
              <a:noFill/>
              <a:ln>
                <a:noFill/>
              </a:ln>
              <a:effectLst/>
            </c:spPr>
            <c:txPr>
              <a:bodyPr rot="0" spcFirstLastPara="1" vertOverflow="ellipsis" vert="horz" wrap="square" anchor="ctr" anchorCtr="1"/>
              <a:lstStyle/>
              <a:p>
                <a:pPr>
                  <a:defRPr sz="2400" b="0" i="0" u="none" strike="noStrike" kern="1200" baseline="0">
                    <a:solidFill>
                      <a:schemeClr val="bg1"/>
                    </a:solidFill>
                    <a:effectLst>
                      <a:outerShdw blurRad="50800" dist="38100" dir="2700000" algn="tl" rotWithShape="0">
                        <a:prstClr val="black">
                          <a:alpha val="40000"/>
                        </a:prstClr>
                      </a:outerShdw>
                    </a:effectLst>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Individual
Market</c:v>
                </c:pt>
                <c:pt idx="1">
                  <c:v>Group
Market</c:v>
                </c:pt>
                <c:pt idx="2">
                  <c:v>Medicaid
Managed Care</c:v>
                </c:pt>
                <c:pt idx="3">
                  <c:v>Medicare
Advantage</c:v>
                </c:pt>
              </c:strCache>
            </c:strRef>
          </c:cat>
          <c:val>
            <c:numRef>
              <c:f>Sheet1!$B$2:$B$5</c:f>
              <c:numCache>
                <c:formatCode>"$"#,##0</c:formatCode>
                <c:ptCount val="4"/>
                <c:pt idx="0">
                  <c:v>745</c:v>
                </c:pt>
                <c:pt idx="1">
                  <c:v>689</c:v>
                </c:pt>
                <c:pt idx="2">
                  <c:v>768</c:v>
                </c:pt>
                <c:pt idx="3">
                  <c:v>1730</c:v>
                </c:pt>
              </c:numCache>
            </c:numRef>
          </c:val>
          <c:extLst>
            <c:ext xmlns:c16="http://schemas.microsoft.com/office/drawing/2014/chart" uri="{C3380CC4-5D6E-409C-BE32-E72D297353CC}">
              <c16:uniqueId val="{00000000-831F-E342-A412-FE3AD6332DBC}"/>
            </c:ext>
          </c:extLst>
        </c:ser>
        <c:dLbls>
          <c:showLegendKey val="0"/>
          <c:showVal val="0"/>
          <c:showCatName val="0"/>
          <c:showSerName val="0"/>
          <c:showPercent val="0"/>
          <c:showBubbleSize val="0"/>
        </c:dLbls>
        <c:gapWidth val="61"/>
        <c:overlap val="-27"/>
        <c:axId val="1826883904"/>
        <c:axId val="330343040"/>
      </c:barChart>
      <c:catAx>
        <c:axId val="18268839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bg1"/>
                </a:solidFill>
                <a:latin typeface="+mn-lt"/>
                <a:ea typeface="+mn-ea"/>
                <a:cs typeface="+mn-cs"/>
              </a:defRPr>
            </a:pPr>
            <a:endParaRPr lang="en-US"/>
          </a:p>
        </c:txPr>
        <c:crossAx val="330343040"/>
        <c:crosses val="autoZero"/>
        <c:auto val="1"/>
        <c:lblAlgn val="ctr"/>
        <c:lblOffset val="100"/>
        <c:noMultiLvlLbl val="0"/>
      </c:catAx>
      <c:valAx>
        <c:axId val="330343040"/>
        <c:scaling>
          <c:orientation val="minMax"/>
          <c:max val="1750"/>
          <c:min val="0"/>
        </c:scaling>
        <c:delete val="1"/>
        <c:axPos val="l"/>
        <c:majorGridlines>
          <c:spPr>
            <a:ln w="9525" cap="flat" cmpd="sng" algn="ctr">
              <a:solidFill>
                <a:schemeClr val="tx1">
                  <a:lumMod val="15000"/>
                  <a:lumOff val="85000"/>
                </a:schemeClr>
              </a:solidFill>
              <a:prstDash val="sysDot"/>
              <a:round/>
            </a:ln>
            <a:effectLst/>
          </c:spPr>
        </c:majorGridlines>
        <c:numFmt formatCode="&quot;$&quot;#,##0" sourceLinked="1"/>
        <c:majorTickMark val="none"/>
        <c:minorTickMark val="none"/>
        <c:tickLblPos val="nextTo"/>
        <c:crossAx val="1826883904"/>
        <c:crosses val="autoZero"/>
        <c:crossBetween val="between"/>
        <c:majorUnit val="50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400">
          <a:solidFill>
            <a:schemeClr val="bg1"/>
          </a:solidFill>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solidFill>
                <a:schemeClr val="bg1"/>
              </a:solid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bg1"/>
                    </a:solidFill>
                    <a:effectLst>
                      <a:outerShdw blurRad="50800" dist="38100" dir="2700000" algn="tl" rotWithShape="0">
                        <a:prstClr val="black">
                          <a:alpha val="40000"/>
                        </a:prstClr>
                      </a:outerShdw>
                    </a:effectLst>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Before final
year of life</c:v>
                </c:pt>
                <c:pt idx="1">
                  <c:v>During final
year of life</c:v>
                </c:pt>
              </c:strCache>
            </c:strRef>
          </c:cat>
          <c:val>
            <c:numRef>
              <c:f>Sheet1!$B$2:$B$3</c:f>
              <c:numCache>
                <c:formatCode>0.00%</c:formatCode>
                <c:ptCount val="2"/>
                <c:pt idx="0">
                  <c:v>1.7000000000000001E-2</c:v>
                </c:pt>
                <c:pt idx="1">
                  <c:v>4.5999999999999999E-2</c:v>
                </c:pt>
              </c:numCache>
            </c:numRef>
          </c:val>
          <c:extLst>
            <c:ext xmlns:c16="http://schemas.microsoft.com/office/drawing/2014/chart" uri="{C3380CC4-5D6E-409C-BE32-E72D297353CC}">
              <c16:uniqueId val="{00000000-6C61-7441-8DD9-F51091312F9E}"/>
            </c:ext>
          </c:extLst>
        </c:ser>
        <c:dLbls>
          <c:showLegendKey val="0"/>
          <c:showVal val="0"/>
          <c:showCatName val="0"/>
          <c:showSerName val="0"/>
          <c:showPercent val="0"/>
          <c:showBubbleSize val="0"/>
        </c:dLbls>
        <c:gapWidth val="40"/>
        <c:overlap val="-27"/>
        <c:axId val="1512191455"/>
        <c:axId val="1512193103"/>
      </c:barChart>
      <c:catAx>
        <c:axId val="151219145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bg1"/>
                </a:solidFill>
                <a:latin typeface="+mn-lt"/>
                <a:ea typeface="+mn-ea"/>
                <a:cs typeface="+mn-cs"/>
              </a:defRPr>
            </a:pPr>
            <a:endParaRPr lang="en-US"/>
          </a:p>
        </c:txPr>
        <c:crossAx val="1512193103"/>
        <c:crosses val="autoZero"/>
        <c:auto val="1"/>
        <c:lblAlgn val="ctr"/>
        <c:lblOffset val="100"/>
        <c:noMultiLvlLbl val="0"/>
      </c:catAx>
      <c:valAx>
        <c:axId val="1512193103"/>
        <c:scaling>
          <c:orientation val="minMax"/>
          <c:max val="4.7000000000000007E-2"/>
          <c:min val="0"/>
        </c:scaling>
        <c:delete val="1"/>
        <c:axPos val="l"/>
        <c:numFmt formatCode="0.00%" sourceLinked="1"/>
        <c:majorTickMark val="none"/>
        <c:minorTickMark val="none"/>
        <c:tickLblPos val="nextTo"/>
        <c:crossAx val="151219145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800">
          <a:solidFill>
            <a:schemeClr val="bg1"/>
          </a:solidFill>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880" b="0" i="0" u="none" strike="noStrike" kern="1200" spc="0" baseline="0">
              <a:solidFill>
                <a:schemeClr val="bg1"/>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 Initial Sale </c:v>
                </c:pt>
              </c:strCache>
            </c:strRef>
          </c:tx>
          <c:spPr>
            <a:solidFill>
              <a:schemeClr val="accent1"/>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bg1"/>
                    </a:solidFill>
                    <a:effectLst>
                      <a:outerShdw blurRad="50800" dist="38100" dir="2700000" algn="tl" rotWithShape="0">
                        <a:prstClr val="black">
                          <a:alpha val="40000"/>
                        </a:prstClr>
                      </a:outerShdw>
                    </a:effectLst>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MA</c:v>
                </c:pt>
                <c:pt idx="1">
                  <c:v>Medigap</c:v>
                </c:pt>
                <c:pt idx="2">
                  <c:v>Part D</c:v>
                </c:pt>
              </c:strCache>
            </c:strRef>
          </c:cat>
          <c:val>
            <c:numRef>
              <c:f>Sheet1!$B$2:$B$4</c:f>
              <c:numCache>
                <c:formatCode>_("$"* #,##0_);_("$"* \(#,##0\);_("$"* "-"??_);_(@_)</c:formatCode>
                <c:ptCount val="3"/>
                <c:pt idx="0">
                  <c:v>611</c:v>
                </c:pt>
                <c:pt idx="1">
                  <c:v>352</c:v>
                </c:pt>
                <c:pt idx="2">
                  <c:v>100</c:v>
                </c:pt>
              </c:numCache>
            </c:numRef>
          </c:val>
          <c:extLst>
            <c:ext xmlns:c16="http://schemas.microsoft.com/office/drawing/2014/chart" uri="{C3380CC4-5D6E-409C-BE32-E72D297353CC}">
              <c16:uniqueId val="{00000000-6922-0044-8909-5E6FE4E7FF38}"/>
            </c:ext>
          </c:extLst>
        </c:ser>
        <c:dLbls>
          <c:showLegendKey val="0"/>
          <c:showVal val="0"/>
          <c:showCatName val="0"/>
          <c:showSerName val="0"/>
          <c:showPercent val="0"/>
          <c:showBubbleSize val="0"/>
        </c:dLbls>
        <c:gapWidth val="36"/>
        <c:overlap val="-27"/>
        <c:axId val="386616896"/>
        <c:axId val="457270016"/>
      </c:barChart>
      <c:catAx>
        <c:axId val="3866168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bg1"/>
                </a:solidFill>
                <a:latin typeface="+mn-lt"/>
                <a:ea typeface="+mn-ea"/>
                <a:cs typeface="+mn-cs"/>
              </a:defRPr>
            </a:pPr>
            <a:endParaRPr lang="en-US"/>
          </a:p>
        </c:txPr>
        <c:crossAx val="457270016"/>
        <c:crosses val="autoZero"/>
        <c:auto val="1"/>
        <c:lblAlgn val="ctr"/>
        <c:lblOffset val="100"/>
        <c:noMultiLvlLbl val="0"/>
      </c:catAx>
      <c:valAx>
        <c:axId val="457270016"/>
        <c:scaling>
          <c:orientation val="minMax"/>
          <c:max val="620"/>
          <c:min val="0"/>
        </c:scaling>
        <c:delete val="1"/>
        <c:axPos val="l"/>
        <c:majorGridlines>
          <c:spPr>
            <a:ln w="9525" cap="flat" cmpd="sng" algn="ctr">
              <a:solidFill>
                <a:schemeClr val="tx1">
                  <a:lumMod val="15000"/>
                  <a:lumOff val="85000"/>
                </a:schemeClr>
              </a:solidFill>
              <a:prstDash val="sysDash"/>
              <a:round/>
            </a:ln>
            <a:effectLst/>
          </c:spPr>
        </c:majorGridlines>
        <c:numFmt formatCode="_(&quot;$&quot;* #,##0_);_(&quot;$&quot;* \(#,##0\);_(&quot;$&quot;* &quot;-&quot;??_);_(@_)" sourceLinked="1"/>
        <c:majorTickMark val="none"/>
        <c:minorTickMark val="none"/>
        <c:tickLblPos val="nextTo"/>
        <c:crossAx val="3866168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400">
          <a:solidFill>
            <a:schemeClr val="bg1"/>
          </a:solidFill>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880" b="0" i="0" u="none" strike="noStrike" kern="1200" spc="0" baseline="0">
              <a:solidFill>
                <a:schemeClr val="bg1"/>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 Renewal </c:v>
                </c:pt>
              </c:strCache>
            </c:strRef>
          </c:tx>
          <c:spPr>
            <a:solidFill>
              <a:schemeClr val="accent1"/>
            </a:solidFill>
            <a:ln>
              <a:solidFill>
                <a:schemeClr val="bg1"/>
              </a:solidFill>
            </a:ln>
            <a:effectLst/>
          </c:spPr>
          <c:invertIfNegative val="0"/>
          <c:dLbls>
            <c:dLbl>
              <c:idx val="2"/>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bg1"/>
                      </a:solidFill>
                      <a:effectLst>
                        <a:glow rad="127000">
                          <a:schemeClr val="accent1">
                            <a:lumMod val="50000"/>
                          </a:schemeClr>
                        </a:glow>
                        <a:outerShdw blurRad="50800" dist="38100" dir="2700000" algn="tl" rotWithShape="0">
                          <a:prstClr val="black">
                            <a:alpha val="40000"/>
                          </a:prstClr>
                        </a:outerShdw>
                      </a:effectLst>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8BA-8F4A-9E21-FC11B1A58B19}"/>
                </c:ext>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bg1"/>
                    </a:solidFill>
                    <a:effectLst>
                      <a:outerShdw blurRad="50800" dist="38100" dir="2700000" algn="tl" rotWithShape="0">
                        <a:prstClr val="black">
                          <a:alpha val="40000"/>
                        </a:prstClr>
                      </a:outerShdw>
                    </a:effectLst>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MA</c:v>
                </c:pt>
                <c:pt idx="1">
                  <c:v>Medigap</c:v>
                </c:pt>
                <c:pt idx="2">
                  <c:v>Part D</c:v>
                </c:pt>
              </c:strCache>
            </c:strRef>
          </c:cat>
          <c:val>
            <c:numRef>
              <c:f>Sheet1!$B$2:$B$4</c:f>
              <c:numCache>
                <c:formatCode>_("$"* #,##0_);_("$"* \(#,##0\);_("$"* "-"??_);_(@_)</c:formatCode>
                <c:ptCount val="3"/>
                <c:pt idx="0">
                  <c:v>306</c:v>
                </c:pt>
                <c:pt idx="1">
                  <c:v>160</c:v>
                </c:pt>
                <c:pt idx="2">
                  <c:v>50</c:v>
                </c:pt>
              </c:numCache>
            </c:numRef>
          </c:val>
          <c:extLst>
            <c:ext xmlns:c16="http://schemas.microsoft.com/office/drawing/2014/chart" uri="{C3380CC4-5D6E-409C-BE32-E72D297353CC}">
              <c16:uniqueId val="{00000000-B6D1-4C4A-9FA4-BCC61AC39075}"/>
            </c:ext>
          </c:extLst>
        </c:ser>
        <c:dLbls>
          <c:showLegendKey val="0"/>
          <c:showVal val="0"/>
          <c:showCatName val="0"/>
          <c:showSerName val="0"/>
          <c:showPercent val="0"/>
          <c:showBubbleSize val="0"/>
        </c:dLbls>
        <c:gapWidth val="36"/>
        <c:overlap val="-27"/>
        <c:axId val="386616896"/>
        <c:axId val="457270016"/>
      </c:barChart>
      <c:catAx>
        <c:axId val="3866168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bg1"/>
                </a:solidFill>
                <a:latin typeface="+mn-lt"/>
                <a:ea typeface="+mn-ea"/>
                <a:cs typeface="+mn-cs"/>
              </a:defRPr>
            </a:pPr>
            <a:endParaRPr lang="en-US"/>
          </a:p>
        </c:txPr>
        <c:crossAx val="457270016"/>
        <c:crosses val="autoZero"/>
        <c:auto val="1"/>
        <c:lblAlgn val="ctr"/>
        <c:lblOffset val="100"/>
        <c:noMultiLvlLbl val="0"/>
      </c:catAx>
      <c:valAx>
        <c:axId val="457270016"/>
        <c:scaling>
          <c:orientation val="minMax"/>
          <c:max val="620"/>
          <c:min val="0"/>
        </c:scaling>
        <c:delete val="1"/>
        <c:axPos val="l"/>
        <c:majorGridlines>
          <c:spPr>
            <a:ln w="9525" cap="flat" cmpd="sng" algn="ctr">
              <a:solidFill>
                <a:schemeClr val="tx1">
                  <a:lumMod val="15000"/>
                  <a:lumOff val="85000"/>
                </a:schemeClr>
              </a:solidFill>
              <a:prstDash val="sysDash"/>
              <a:round/>
            </a:ln>
            <a:effectLst/>
          </c:spPr>
        </c:majorGridlines>
        <c:numFmt formatCode="_(&quot;$&quot;* #,##0_);_(&quot;$&quot;* \(#,##0\);_(&quot;$&quot;* &quot;-&quot;??_);_(@_)" sourceLinked="1"/>
        <c:majorTickMark val="none"/>
        <c:minorTickMark val="none"/>
        <c:tickLblPos val="nextTo"/>
        <c:crossAx val="3866168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400">
          <a:solidFill>
            <a:schemeClr val="bg1"/>
          </a:solidFill>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6340165812932987"/>
          <c:y val="3.0688984170459403E-2"/>
          <c:w val="0.49429868945248445"/>
          <c:h val="0.85517589379195025"/>
        </c:manualLayout>
      </c:layout>
      <c:barChart>
        <c:barDir val="bar"/>
        <c:grouping val="percentStacked"/>
        <c:varyColors val="0"/>
        <c:ser>
          <c:idx val="0"/>
          <c:order val="0"/>
          <c:tx>
            <c:strRef>
              <c:f>Sheet1!$B$1</c:f>
              <c:strCache>
                <c:ptCount val="1"/>
                <c:pt idx="0">
                  <c:v>Wouldn’t Pay</c:v>
                </c:pt>
              </c:strCache>
            </c:strRef>
          </c:tx>
          <c:spPr>
            <a:solidFill>
              <a:schemeClr val="accent2"/>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rgbClr val="FFFF00"/>
                    </a:solidFill>
                    <a:effectLst>
                      <a:outerShdw blurRad="50800" dist="38100" dir="2700000" algn="tl" rotWithShape="0">
                        <a:prstClr val="black">
                          <a:alpha val="40000"/>
                        </a:prstClr>
                      </a:outerShdw>
                    </a:effectLst>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7"/>
                <c:pt idx="0">
                  <c:v>Cancer screening</c:v>
                </c:pt>
                <c:pt idx="1">
                  <c:v>Prediabetes screening</c:v>
                </c:pt>
                <c:pt idx="2">
                  <c:v>Hepatitis screening</c:v>
                </c:pt>
                <c:pt idx="3">
                  <c:v>HIV screening</c:v>
                </c:pt>
                <c:pt idx="4">
                  <c:v>Depression screening</c:v>
                </c:pt>
                <c:pt idx="5">
                  <c:v>Weight loss</c:v>
                </c:pt>
                <c:pt idx="6">
                  <c:v>Smoking cessation</c:v>
                </c:pt>
              </c:strCache>
            </c:strRef>
          </c:cat>
          <c:val>
            <c:numRef>
              <c:f>Sheet1!$B$2:$B$13</c:f>
              <c:numCache>
                <c:formatCode>0%</c:formatCode>
                <c:ptCount val="7"/>
                <c:pt idx="0">
                  <c:v>0.38</c:v>
                </c:pt>
                <c:pt idx="1">
                  <c:v>0.46</c:v>
                </c:pt>
                <c:pt idx="2">
                  <c:v>0.48</c:v>
                </c:pt>
                <c:pt idx="3">
                  <c:v>0.52</c:v>
                </c:pt>
                <c:pt idx="4">
                  <c:v>0.53</c:v>
                </c:pt>
                <c:pt idx="5">
                  <c:v>0.57999999999999996</c:v>
                </c:pt>
                <c:pt idx="6">
                  <c:v>0.6</c:v>
                </c:pt>
              </c:numCache>
            </c:numRef>
          </c:val>
          <c:extLst>
            <c:ext xmlns:c16="http://schemas.microsoft.com/office/drawing/2014/chart" uri="{C3380CC4-5D6E-409C-BE32-E72D297353CC}">
              <c16:uniqueId val="{00000000-FB9C-7945-8380-4B36338D3195}"/>
            </c:ext>
          </c:extLst>
        </c:ser>
        <c:ser>
          <c:idx val="1"/>
          <c:order val="1"/>
          <c:tx>
            <c:strRef>
              <c:f>Sheet1!$C$1</c:f>
              <c:strCache>
                <c:ptCount val="1"/>
                <c:pt idx="0">
                  <c:v>Don't Know</c:v>
                </c:pt>
              </c:strCache>
            </c:strRef>
          </c:tx>
          <c:spPr>
            <a:solidFill>
              <a:schemeClr val="bg1">
                <a:lumMod val="50000"/>
              </a:schemeClr>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bg1"/>
                    </a:solidFill>
                    <a:effectLst>
                      <a:outerShdw blurRad="50800" dist="38100" dir="2700000" algn="tl" rotWithShape="0">
                        <a:prstClr val="black">
                          <a:alpha val="40000"/>
                        </a:prstClr>
                      </a:outerShdw>
                    </a:effectLst>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7"/>
                <c:pt idx="0">
                  <c:v>Cancer screening</c:v>
                </c:pt>
                <c:pt idx="1">
                  <c:v>Prediabetes screening</c:v>
                </c:pt>
                <c:pt idx="2">
                  <c:v>Hepatitis screening</c:v>
                </c:pt>
                <c:pt idx="3">
                  <c:v>HIV screening</c:v>
                </c:pt>
                <c:pt idx="4">
                  <c:v>Depression screening</c:v>
                </c:pt>
                <c:pt idx="5">
                  <c:v>Weight loss</c:v>
                </c:pt>
                <c:pt idx="6">
                  <c:v>Smoking cessation</c:v>
                </c:pt>
              </c:strCache>
            </c:strRef>
          </c:cat>
          <c:val>
            <c:numRef>
              <c:f>Sheet1!$C$2:$C$13</c:f>
              <c:numCache>
                <c:formatCode>0%</c:formatCode>
                <c:ptCount val="7"/>
                <c:pt idx="0">
                  <c:v>0.15</c:v>
                </c:pt>
                <c:pt idx="1">
                  <c:v>0.18</c:v>
                </c:pt>
                <c:pt idx="2">
                  <c:v>0.2</c:v>
                </c:pt>
                <c:pt idx="3">
                  <c:v>0.2</c:v>
                </c:pt>
                <c:pt idx="4">
                  <c:v>0.17</c:v>
                </c:pt>
                <c:pt idx="5">
                  <c:v>0.18</c:v>
                </c:pt>
                <c:pt idx="6">
                  <c:v>0.18</c:v>
                </c:pt>
              </c:numCache>
            </c:numRef>
          </c:val>
          <c:extLst>
            <c:ext xmlns:c16="http://schemas.microsoft.com/office/drawing/2014/chart" uri="{C3380CC4-5D6E-409C-BE32-E72D297353CC}">
              <c16:uniqueId val="{00000001-FB9C-7945-8380-4B36338D3195}"/>
            </c:ext>
          </c:extLst>
        </c:ser>
        <c:ser>
          <c:idx val="2"/>
          <c:order val="2"/>
          <c:tx>
            <c:strRef>
              <c:f>Sheet1!$D$1</c:f>
              <c:strCache>
                <c:ptCount val="1"/>
                <c:pt idx="0">
                  <c:v>Would Pay</c:v>
                </c:pt>
              </c:strCache>
            </c:strRef>
          </c:tx>
          <c:spPr>
            <a:solidFill>
              <a:schemeClr val="accent1"/>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bg1"/>
                    </a:solidFill>
                    <a:effectLst>
                      <a:outerShdw blurRad="50800" dist="38100" dir="2700000" algn="tl" rotWithShape="0">
                        <a:prstClr val="black">
                          <a:alpha val="40000"/>
                        </a:prstClr>
                      </a:outerShdw>
                    </a:effectLst>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7"/>
                <c:pt idx="0">
                  <c:v>Cancer screening</c:v>
                </c:pt>
                <c:pt idx="1">
                  <c:v>Prediabetes screening</c:v>
                </c:pt>
                <c:pt idx="2">
                  <c:v>Hepatitis screening</c:v>
                </c:pt>
                <c:pt idx="3">
                  <c:v>HIV screening</c:v>
                </c:pt>
                <c:pt idx="4">
                  <c:v>Depression screening</c:v>
                </c:pt>
                <c:pt idx="5">
                  <c:v>Weight loss</c:v>
                </c:pt>
                <c:pt idx="6">
                  <c:v>Smoking cessation</c:v>
                </c:pt>
              </c:strCache>
            </c:strRef>
          </c:cat>
          <c:val>
            <c:numRef>
              <c:f>Sheet1!$D$2:$D$13</c:f>
              <c:numCache>
                <c:formatCode>0%</c:formatCode>
                <c:ptCount val="7"/>
                <c:pt idx="0">
                  <c:v>0.46</c:v>
                </c:pt>
                <c:pt idx="1">
                  <c:v>0.39</c:v>
                </c:pt>
                <c:pt idx="2">
                  <c:v>0.36</c:v>
                </c:pt>
                <c:pt idx="3">
                  <c:v>0.28000000000000003</c:v>
                </c:pt>
                <c:pt idx="4">
                  <c:v>0.3</c:v>
                </c:pt>
                <c:pt idx="5">
                  <c:v>0.24</c:v>
                </c:pt>
                <c:pt idx="6">
                  <c:v>0.21</c:v>
                </c:pt>
              </c:numCache>
            </c:numRef>
          </c:val>
          <c:extLst>
            <c:ext xmlns:c16="http://schemas.microsoft.com/office/drawing/2014/chart" uri="{C3380CC4-5D6E-409C-BE32-E72D297353CC}">
              <c16:uniqueId val="{00000002-FB9C-7945-8380-4B36338D3195}"/>
            </c:ext>
          </c:extLst>
        </c:ser>
        <c:dLbls>
          <c:showLegendKey val="0"/>
          <c:showVal val="0"/>
          <c:showCatName val="0"/>
          <c:showSerName val="0"/>
          <c:showPercent val="0"/>
          <c:showBubbleSize val="0"/>
        </c:dLbls>
        <c:gapWidth val="57"/>
        <c:overlap val="100"/>
        <c:axId val="849903952"/>
        <c:axId val="849906112"/>
      </c:barChart>
      <c:catAx>
        <c:axId val="849903952"/>
        <c:scaling>
          <c:orientation val="minMax"/>
        </c:scaling>
        <c:delete val="0"/>
        <c:axPos val="l"/>
        <c:numFmt formatCode="General" sourceLinked="1"/>
        <c:majorTickMark val="none"/>
        <c:minorTickMark val="none"/>
        <c:tickLblPos val="nextTo"/>
        <c:spPr>
          <a:noFill/>
          <a:ln w="12700" cap="flat" cmpd="sng" algn="ctr">
            <a:solidFill>
              <a:schemeClr val="bg1"/>
            </a:solidFill>
            <a:round/>
          </a:ln>
          <a:effectLst/>
        </c:spPr>
        <c:txPr>
          <a:bodyPr rot="-6000000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en-US"/>
          </a:p>
        </c:txPr>
        <c:crossAx val="849906112"/>
        <c:crosses val="autoZero"/>
        <c:auto val="1"/>
        <c:lblAlgn val="ctr"/>
        <c:lblOffset val="0"/>
        <c:noMultiLvlLbl val="0"/>
      </c:catAx>
      <c:valAx>
        <c:axId val="849906112"/>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solidFill>
              <a:schemeClr val="bg1"/>
            </a:solidFill>
          </a:ln>
          <a:effectLst/>
        </c:spPr>
        <c:txPr>
          <a:bodyPr rot="-6000000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en-US"/>
          </a:p>
        </c:txPr>
        <c:crossAx val="84990395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a:solidFill>
            <a:schemeClr val="bg1"/>
          </a:solidFill>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7A6A-9E47-8D0E-73A6D3057F42}"/>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7A6A-9E47-8D0E-73A6D3057F42}"/>
              </c:ext>
            </c:extLst>
          </c:dPt>
          <c:cat>
            <c:strRef>
              <c:f>Sheet1!$A$2:$A$3</c:f>
              <c:strCache>
                <c:ptCount val="2"/>
                <c:pt idx="0">
                  <c:v>Patient Care</c:v>
                </c:pt>
                <c:pt idx="1">
                  <c:v>Overhead and profit</c:v>
                </c:pt>
              </c:strCache>
            </c:strRef>
          </c:cat>
          <c:val>
            <c:numRef>
              <c:f>Sheet1!$B$2:$B$3</c:f>
              <c:numCache>
                <c:formatCode>0%</c:formatCode>
                <c:ptCount val="2"/>
                <c:pt idx="0">
                  <c:v>0.98</c:v>
                </c:pt>
                <c:pt idx="1">
                  <c:v>0.02</c:v>
                </c:pt>
              </c:numCache>
            </c:numRef>
          </c:val>
          <c:extLst>
            <c:ext xmlns:c16="http://schemas.microsoft.com/office/drawing/2014/chart" uri="{C3380CC4-5D6E-409C-BE32-E72D297353CC}">
              <c16:uniqueId val="{00000004-7A6A-9E47-8D0E-73A6D3057F42}"/>
            </c:ext>
          </c:extLst>
        </c:ser>
        <c:dLbls>
          <c:showLegendKey val="0"/>
          <c:showVal val="0"/>
          <c:showCatName val="0"/>
          <c:showSerName val="0"/>
          <c:showPercent val="0"/>
          <c:showBubbleSize val="0"/>
          <c:showLeaderLines val="1"/>
        </c:dLbls>
        <c:firstSliceAng val="7"/>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EDD7-5642-BBE1-6D2D52770EEF}"/>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EDD7-5642-BBE1-6D2D52770EEF}"/>
              </c:ext>
            </c:extLst>
          </c:dPt>
          <c:cat>
            <c:strRef>
              <c:f>Sheet1!$A$2:$A$3</c:f>
              <c:strCache>
                <c:ptCount val="2"/>
                <c:pt idx="0">
                  <c:v>Patient Care</c:v>
                </c:pt>
                <c:pt idx="1">
                  <c:v>Overhead and profit</c:v>
                </c:pt>
              </c:strCache>
            </c:strRef>
          </c:cat>
          <c:val>
            <c:numRef>
              <c:f>Sheet1!$B$2:$B$3</c:f>
              <c:numCache>
                <c:formatCode>0%</c:formatCode>
                <c:ptCount val="2"/>
                <c:pt idx="0">
                  <c:v>0.85</c:v>
                </c:pt>
                <c:pt idx="1">
                  <c:v>0.15</c:v>
                </c:pt>
              </c:numCache>
            </c:numRef>
          </c:val>
          <c:extLst>
            <c:ext xmlns:c16="http://schemas.microsoft.com/office/drawing/2014/chart" uri="{C3380CC4-5D6E-409C-BE32-E72D297353CC}">
              <c16:uniqueId val="{00000004-EDD7-5642-BBE1-6D2D52770EEF}"/>
            </c:ext>
          </c:extLst>
        </c:ser>
        <c:dLbls>
          <c:showLegendKey val="0"/>
          <c:showVal val="0"/>
          <c:showCatName val="0"/>
          <c:showSerName val="0"/>
          <c:showPercent val="0"/>
          <c:showBubbleSize val="0"/>
          <c:showLeaderLines val="1"/>
        </c:dLbls>
        <c:firstSliceAng val="54"/>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2107-0941-8415-24C974AC63D9}"/>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2107-0941-8415-24C974AC63D9}"/>
              </c:ext>
            </c:extLst>
          </c:dPt>
          <c:cat>
            <c:strRef>
              <c:f>Sheet1!$A$2:$A$3</c:f>
              <c:strCache>
                <c:ptCount val="2"/>
                <c:pt idx="0">
                  <c:v>Patient Care</c:v>
                </c:pt>
                <c:pt idx="1">
                  <c:v>Overhead and profit</c:v>
                </c:pt>
              </c:strCache>
            </c:strRef>
          </c:cat>
          <c:val>
            <c:numRef>
              <c:f>Sheet1!$B$2:$B$3</c:f>
              <c:numCache>
                <c:formatCode>0%</c:formatCode>
                <c:ptCount val="2"/>
                <c:pt idx="0">
                  <c:v>0.77900000000000003</c:v>
                </c:pt>
                <c:pt idx="1">
                  <c:v>0.221</c:v>
                </c:pt>
              </c:numCache>
            </c:numRef>
          </c:val>
          <c:extLst>
            <c:ext xmlns:c16="http://schemas.microsoft.com/office/drawing/2014/chart" uri="{C3380CC4-5D6E-409C-BE32-E72D297353CC}">
              <c16:uniqueId val="{00000000-6AEB-6C4F-8E1A-8FC8747C8595}"/>
            </c:ext>
          </c:extLst>
        </c:ser>
        <c:dLbls>
          <c:showLegendKey val="0"/>
          <c:showVal val="0"/>
          <c:showCatName val="0"/>
          <c:showSerName val="0"/>
          <c:showPercent val="0"/>
          <c:showBubbleSize val="0"/>
          <c:showLeaderLines val="1"/>
        </c:dLbls>
        <c:firstSliceAng val="8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Series 1</c:v>
                </c:pt>
              </c:strCache>
            </c:strRef>
          </c:tx>
          <c:spPr>
            <a:solidFill>
              <a:schemeClr val="accent1"/>
            </a:solidFill>
            <a:ln>
              <a:solidFill>
                <a:schemeClr val="bg1"/>
              </a:solidFill>
            </a:ln>
            <a:effectLst/>
          </c:spPr>
          <c:invertIfNegative val="0"/>
          <c:dPt>
            <c:idx val="0"/>
            <c:invertIfNegative val="0"/>
            <c:bubble3D val="0"/>
            <c:spPr>
              <a:solidFill>
                <a:schemeClr val="accent2"/>
              </a:solidFill>
              <a:ln>
                <a:solidFill>
                  <a:schemeClr val="bg1"/>
                </a:solidFill>
              </a:ln>
              <a:effectLst/>
            </c:spPr>
            <c:extLst>
              <c:ext xmlns:c16="http://schemas.microsoft.com/office/drawing/2014/chart" uri="{C3380CC4-5D6E-409C-BE32-E72D297353CC}">
                <c16:uniqueId val="{00000004-30B8-E74D-9717-A6EC691AA9F2}"/>
              </c:ext>
            </c:extLst>
          </c:dPt>
          <c:dLbls>
            <c:dLbl>
              <c:idx val="0"/>
              <c:delete val="1"/>
              <c:extLst>
                <c:ext xmlns:c15="http://schemas.microsoft.com/office/drawing/2012/chart" uri="{CE6537A1-D6FC-4f65-9D91-7224C49458BB}"/>
                <c:ext xmlns:c16="http://schemas.microsoft.com/office/drawing/2014/chart" uri="{C3380CC4-5D6E-409C-BE32-E72D297353CC}">
                  <c16:uniqueId val="{00000004-30B8-E74D-9717-A6EC691AA9F2}"/>
                </c:ext>
              </c:extLst>
            </c:dLbl>
            <c:dLbl>
              <c:idx val="6"/>
              <c:layout>
                <c:manualLayout>
                  <c:x val="-2.4154591669007029E-3"/>
                  <c:y val="-4.697109266735474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30B8-E74D-9717-A6EC691AA9F2}"/>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bg1"/>
                    </a:solidFill>
                    <a:effectLst>
                      <a:outerShdw blurRad="50800" dist="38100" dir="2700000" algn="tl" rotWithShape="0">
                        <a:prstClr val="black">
                          <a:alpha val="40000"/>
                        </a:prstClr>
                      </a:outerShdw>
                    </a:effectLst>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MA Over-
payments</c:v>
                </c:pt>
                <c:pt idx="1">
                  <c:v>Part B Premiums</c:v>
                </c:pt>
                <c:pt idx="2">
                  <c:v>Part D 
Total</c:v>
                </c:pt>
                <c:pt idx="3">
                  <c:v>$5K 
OOP Cap</c:v>
                </c:pt>
                <c:pt idx="4">
                  <c:v>Dental</c:v>
                </c:pt>
                <c:pt idx="5">
                  <c:v>Hearing</c:v>
                </c:pt>
                <c:pt idx="6">
                  <c:v>Vision</c:v>
                </c:pt>
              </c:strCache>
            </c:strRef>
          </c:cat>
          <c:val>
            <c:numRef>
              <c:f>Sheet1!$B$2:$B$8</c:f>
              <c:numCache>
                <c:formatCode>"$"#,##0_);[Red]\("$"#,##0\)</c:formatCode>
                <c:ptCount val="7"/>
                <c:pt idx="0">
                  <c:v>88</c:v>
                </c:pt>
                <c:pt idx="1">
                  <c:v>131</c:v>
                </c:pt>
                <c:pt idx="2">
                  <c:v>126</c:v>
                </c:pt>
                <c:pt idx="3">
                  <c:v>39</c:v>
                </c:pt>
                <c:pt idx="4">
                  <c:v>63</c:v>
                </c:pt>
                <c:pt idx="5">
                  <c:v>16</c:v>
                </c:pt>
                <c:pt idx="6">
                  <c:v>5</c:v>
                </c:pt>
              </c:numCache>
            </c:numRef>
          </c:val>
          <c:extLst>
            <c:ext xmlns:c16="http://schemas.microsoft.com/office/drawing/2014/chart" uri="{C3380CC4-5D6E-409C-BE32-E72D297353CC}">
              <c16:uniqueId val="{00000000-30B8-E74D-9717-A6EC691AA9F2}"/>
            </c:ext>
          </c:extLst>
        </c:ser>
        <c:ser>
          <c:idx val="1"/>
          <c:order val="1"/>
          <c:tx>
            <c:strRef>
              <c:f>Sheet1!$C$1</c:f>
              <c:strCache>
                <c:ptCount val="1"/>
                <c:pt idx="0">
                  <c:v>Series 2</c:v>
                </c:pt>
              </c:strCache>
            </c:strRef>
          </c:tx>
          <c:spPr>
            <a:solidFill>
              <a:schemeClr val="accent2">
                <a:lumMod val="60000"/>
                <a:lumOff val="40000"/>
              </a:schemeClr>
            </a:solidFill>
            <a:ln>
              <a:solidFill>
                <a:schemeClr val="bg1"/>
              </a:solid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6-30B8-E74D-9717-A6EC691AA9F2}"/>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bg1"/>
                    </a:solidFill>
                    <a:effectLst>
                      <a:outerShdw blurRad="50800" dist="38100" dir="2700000" algn="tl" rotWithShape="0">
                        <a:prstClr val="black">
                          <a:alpha val="40000"/>
                        </a:prstClr>
                      </a:outerShdw>
                    </a:effectLst>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MA Over-
payments</c:v>
                </c:pt>
                <c:pt idx="1">
                  <c:v>Part B Premiums</c:v>
                </c:pt>
                <c:pt idx="2">
                  <c:v>Part D 
Total</c:v>
                </c:pt>
                <c:pt idx="3">
                  <c:v>$5K 
OOP Cap</c:v>
                </c:pt>
                <c:pt idx="4">
                  <c:v>Dental</c:v>
                </c:pt>
                <c:pt idx="5">
                  <c:v>Hearing</c:v>
                </c:pt>
                <c:pt idx="6">
                  <c:v>Vision</c:v>
                </c:pt>
              </c:strCache>
            </c:strRef>
          </c:cat>
          <c:val>
            <c:numRef>
              <c:f>Sheet1!$C$2:$C$8</c:f>
              <c:numCache>
                <c:formatCode>General</c:formatCode>
                <c:ptCount val="7"/>
                <c:pt idx="0" formatCode="&quot;$&quot;#,##0_);[Red]\(&quot;$&quot;#,##0\)">
                  <c:v>52</c:v>
                </c:pt>
              </c:numCache>
            </c:numRef>
          </c:val>
          <c:extLst>
            <c:ext xmlns:c16="http://schemas.microsoft.com/office/drawing/2014/chart" uri="{C3380CC4-5D6E-409C-BE32-E72D297353CC}">
              <c16:uniqueId val="{00000003-30B8-E74D-9717-A6EC691AA9F2}"/>
            </c:ext>
          </c:extLst>
        </c:ser>
        <c:dLbls>
          <c:showLegendKey val="0"/>
          <c:showVal val="0"/>
          <c:showCatName val="0"/>
          <c:showSerName val="0"/>
          <c:showPercent val="0"/>
          <c:showBubbleSize val="0"/>
        </c:dLbls>
        <c:gapWidth val="37"/>
        <c:overlap val="100"/>
        <c:axId val="2011537408"/>
        <c:axId val="2011251792"/>
      </c:barChart>
      <c:catAx>
        <c:axId val="2011537408"/>
        <c:scaling>
          <c:orientation val="minMax"/>
        </c:scaling>
        <c:delete val="1"/>
        <c:axPos val="b"/>
        <c:numFmt formatCode="General" sourceLinked="1"/>
        <c:majorTickMark val="none"/>
        <c:minorTickMark val="none"/>
        <c:tickLblPos val="nextTo"/>
        <c:crossAx val="2011251792"/>
        <c:crosses val="autoZero"/>
        <c:auto val="1"/>
        <c:lblAlgn val="ctr"/>
        <c:lblOffset val="100"/>
        <c:noMultiLvlLbl val="0"/>
      </c:catAx>
      <c:valAx>
        <c:axId val="2011251792"/>
        <c:scaling>
          <c:orientation val="minMax"/>
          <c:max val="140"/>
          <c:min val="0"/>
        </c:scaling>
        <c:delete val="1"/>
        <c:axPos val="l"/>
        <c:majorGridlines>
          <c:spPr>
            <a:ln w="9525" cap="flat" cmpd="sng" algn="ctr">
              <a:solidFill>
                <a:schemeClr val="tx1">
                  <a:lumMod val="15000"/>
                  <a:lumOff val="85000"/>
                </a:schemeClr>
              </a:solidFill>
              <a:prstDash val="sysDash"/>
              <a:round/>
            </a:ln>
            <a:effectLst/>
          </c:spPr>
        </c:majorGridlines>
        <c:numFmt formatCode="&quot;$&quot;#,##0_);[Red]\(&quot;$&quot;#,##0\)" sourceLinked="1"/>
        <c:majorTickMark val="none"/>
        <c:minorTickMark val="none"/>
        <c:tickLblPos val="nextTo"/>
        <c:crossAx val="2011537408"/>
        <c:crosses val="autoZero"/>
        <c:crossBetween val="between"/>
        <c:majorUnit val="25"/>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a:solidFill>
            <a:schemeClr val="bg1"/>
          </a:solidFill>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w="12700">
              <a:solidFill>
                <a:schemeClr val="bg1"/>
              </a:solidFill>
            </a:ln>
            <a:effectLst/>
          </c:spPr>
          <c:invertIfNegative val="0"/>
          <c:dPt>
            <c:idx val="17"/>
            <c:invertIfNegative val="0"/>
            <c:bubble3D val="0"/>
            <c:spPr>
              <a:solidFill>
                <a:schemeClr val="accent2"/>
              </a:solidFill>
              <a:ln w="12700">
                <a:solidFill>
                  <a:schemeClr val="bg1"/>
                </a:solidFill>
              </a:ln>
              <a:effectLst/>
            </c:spPr>
            <c:extLst>
              <c:ext xmlns:c16="http://schemas.microsoft.com/office/drawing/2014/chart" uri="{C3380CC4-5D6E-409C-BE32-E72D297353CC}">
                <c16:uniqueId val="{00000000-81B1-8242-86B0-4429E1CC7CA8}"/>
              </c:ext>
            </c:extLst>
          </c:dPt>
          <c:dPt>
            <c:idx val="18"/>
            <c:invertIfNegative val="0"/>
            <c:bubble3D val="0"/>
            <c:spPr>
              <a:solidFill>
                <a:schemeClr val="accent2"/>
              </a:solidFill>
              <a:ln w="12700">
                <a:solidFill>
                  <a:schemeClr val="bg1"/>
                </a:solidFill>
              </a:ln>
              <a:effectLst/>
            </c:spPr>
            <c:extLst>
              <c:ext xmlns:c16="http://schemas.microsoft.com/office/drawing/2014/chart" uri="{C3380CC4-5D6E-409C-BE32-E72D297353CC}">
                <c16:uniqueId val="{00000001-81B1-8242-86B0-4429E1CC7CA8}"/>
              </c:ext>
            </c:extLst>
          </c:dPt>
          <c:dPt>
            <c:idx val="19"/>
            <c:invertIfNegative val="0"/>
            <c:bubble3D val="0"/>
            <c:spPr>
              <a:solidFill>
                <a:schemeClr val="accent2"/>
              </a:solidFill>
              <a:ln w="12700">
                <a:solidFill>
                  <a:schemeClr val="bg1"/>
                </a:solidFill>
              </a:ln>
              <a:effectLst/>
            </c:spPr>
            <c:extLst>
              <c:ext xmlns:c16="http://schemas.microsoft.com/office/drawing/2014/chart" uri="{C3380CC4-5D6E-409C-BE32-E72D297353CC}">
                <c16:uniqueId val="{00000002-81B1-8242-86B0-4429E1CC7CA8}"/>
              </c:ext>
            </c:extLst>
          </c:dPt>
          <c:dPt>
            <c:idx val="20"/>
            <c:invertIfNegative val="0"/>
            <c:bubble3D val="0"/>
            <c:spPr>
              <a:solidFill>
                <a:schemeClr val="accent2"/>
              </a:solidFill>
              <a:ln w="12700">
                <a:solidFill>
                  <a:schemeClr val="bg1"/>
                </a:solidFill>
              </a:ln>
              <a:effectLst/>
            </c:spPr>
            <c:extLst>
              <c:ext xmlns:c16="http://schemas.microsoft.com/office/drawing/2014/chart" uri="{C3380CC4-5D6E-409C-BE32-E72D297353CC}">
                <c16:uniqueId val="{00000003-81B1-8242-86B0-4429E1CC7CA8}"/>
              </c:ext>
            </c:extLst>
          </c:dPt>
          <c:dPt>
            <c:idx val="21"/>
            <c:invertIfNegative val="0"/>
            <c:bubble3D val="0"/>
            <c:spPr>
              <a:solidFill>
                <a:schemeClr val="accent2"/>
              </a:solidFill>
              <a:ln w="12700">
                <a:solidFill>
                  <a:schemeClr val="bg1"/>
                </a:solidFill>
              </a:ln>
              <a:effectLst/>
            </c:spPr>
            <c:extLst>
              <c:ext xmlns:c16="http://schemas.microsoft.com/office/drawing/2014/chart" uri="{C3380CC4-5D6E-409C-BE32-E72D297353CC}">
                <c16:uniqueId val="{00000004-81B1-8242-86B0-4429E1CC7CA8}"/>
              </c:ext>
            </c:extLst>
          </c:dPt>
          <c:cat>
            <c:numRef>
              <c:f>Sheet1!$A$2:$A$23</c:f>
              <c:numCache>
                <c:formatCode>General</c:formatCode>
                <c:ptCount val="22"/>
                <c:pt idx="0">
                  <c:v>2007</c:v>
                </c:pt>
                <c:pt idx="1">
                  <c:v>2008</c:v>
                </c:pt>
                <c:pt idx="2">
                  <c:v>2009</c:v>
                </c:pt>
                <c:pt idx="3">
                  <c:v>2010</c:v>
                </c:pt>
                <c:pt idx="4">
                  <c:v>2011</c:v>
                </c:pt>
                <c:pt idx="5">
                  <c:v>2012</c:v>
                </c:pt>
                <c:pt idx="6">
                  <c:v>2013</c:v>
                </c:pt>
                <c:pt idx="7">
                  <c:v>2014</c:v>
                </c:pt>
                <c:pt idx="8">
                  <c:v>2015</c:v>
                </c:pt>
                <c:pt idx="9">
                  <c:v>2016</c:v>
                </c:pt>
                <c:pt idx="10">
                  <c:v>2017</c:v>
                </c:pt>
                <c:pt idx="11">
                  <c:v>2018</c:v>
                </c:pt>
                <c:pt idx="12">
                  <c:v>2019</c:v>
                </c:pt>
                <c:pt idx="13">
                  <c:v>2020</c:v>
                </c:pt>
                <c:pt idx="14">
                  <c:v>2021</c:v>
                </c:pt>
                <c:pt idx="15">
                  <c:v>2022</c:v>
                </c:pt>
                <c:pt idx="16">
                  <c:v>2023</c:v>
                </c:pt>
                <c:pt idx="17" formatCode="0">
                  <c:v>2024</c:v>
                </c:pt>
                <c:pt idx="18" formatCode="0">
                  <c:v>2025</c:v>
                </c:pt>
                <c:pt idx="19" formatCode="0">
                  <c:v>2026</c:v>
                </c:pt>
                <c:pt idx="20" formatCode="0">
                  <c:v>2027</c:v>
                </c:pt>
                <c:pt idx="21" formatCode="0">
                  <c:v>2028</c:v>
                </c:pt>
              </c:numCache>
            </c:numRef>
          </c:cat>
          <c:val>
            <c:numRef>
              <c:f>Sheet1!$B$2:$B$23</c:f>
              <c:numCache>
                <c:formatCode>0%</c:formatCode>
                <c:ptCount val="22"/>
                <c:pt idx="0">
                  <c:v>0.19</c:v>
                </c:pt>
                <c:pt idx="1">
                  <c:v>0.22</c:v>
                </c:pt>
                <c:pt idx="2">
                  <c:v>0.24</c:v>
                </c:pt>
                <c:pt idx="3">
                  <c:v>0.25</c:v>
                </c:pt>
                <c:pt idx="4">
                  <c:v>0.26</c:v>
                </c:pt>
                <c:pt idx="5">
                  <c:v>0.27</c:v>
                </c:pt>
                <c:pt idx="6">
                  <c:v>0.28999999999999998</c:v>
                </c:pt>
                <c:pt idx="7">
                  <c:v>0.31</c:v>
                </c:pt>
                <c:pt idx="8">
                  <c:v>0.32</c:v>
                </c:pt>
                <c:pt idx="9">
                  <c:v>0.33</c:v>
                </c:pt>
                <c:pt idx="10">
                  <c:v>0.35</c:v>
                </c:pt>
                <c:pt idx="11">
                  <c:v>0.37</c:v>
                </c:pt>
                <c:pt idx="12">
                  <c:v>0.39</c:v>
                </c:pt>
                <c:pt idx="13">
                  <c:v>0.42</c:v>
                </c:pt>
                <c:pt idx="14">
                  <c:v>0.46</c:v>
                </c:pt>
                <c:pt idx="15">
                  <c:v>0.48</c:v>
                </c:pt>
                <c:pt idx="16">
                  <c:v>0.51</c:v>
                </c:pt>
                <c:pt idx="17">
                  <c:v>0.54</c:v>
                </c:pt>
                <c:pt idx="18">
                  <c:v>0.56000000000000005</c:v>
                </c:pt>
                <c:pt idx="19">
                  <c:v>0.57999999999999996</c:v>
                </c:pt>
                <c:pt idx="20">
                  <c:v>0.57999999999999996</c:v>
                </c:pt>
                <c:pt idx="21">
                  <c:v>0.6</c:v>
                </c:pt>
              </c:numCache>
            </c:numRef>
          </c:val>
          <c:extLst>
            <c:ext xmlns:c16="http://schemas.microsoft.com/office/drawing/2014/chart" uri="{C3380CC4-5D6E-409C-BE32-E72D297353CC}">
              <c16:uniqueId val="{00000000-5231-1E46-992A-E71103BE84E9}"/>
            </c:ext>
          </c:extLst>
        </c:ser>
        <c:dLbls>
          <c:showLegendKey val="0"/>
          <c:showVal val="0"/>
          <c:showCatName val="0"/>
          <c:showSerName val="0"/>
          <c:showPercent val="0"/>
          <c:showBubbleSize val="0"/>
        </c:dLbls>
        <c:gapWidth val="45"/>
        <c:axId val="1484062447"/>
        <c:axId val="205670735"/>
      </c:barChart>
      <c:catAx>
        <c:axId val="148406244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en-US"/>
          </a:p>
        </c:txPr>
        <c:crossAx val="205670735"/>
        <c:crosses val="autoZero"/>
        <c:auto val="1"/>
        <c:lblAlgn val="ctr"/>
        <c:lblOffset val="100"/>
        <c:tickLblSkip val="2"/>
        <c:noMultiLvlLbl val="0"/>
      </c:catAx>
      <c:valAx>
        <c:axId val="205670735"/>
        <c:scaling>
          <c:orientation val="minMax"/>
          <c:max val="0.65"/>
          <c:min val="0"/>
        </c:scaling>
        <c:delete val="0"/>
        <c:axPos val="l"/>
        <c:majorGridlines>
          <c:spPr>
            <a:ln w="9525" cap="flat" cmpd="sng" algn="ctr">
              <a:solidFill>
                <a:schemeClr val="tx1">
                  <a:lumMod val="15000"/>
                  <a:lumOff val="85000"/>
                </a:schemeClr>
              </a:solidFill>
              <a:prstDash val="sysDash"/>
              <a:round/>
            </a:ln>
            <a:effectLst/>
          </c:spPr>
        </c:majorGridlines>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bg1"/>
                </a:solidFill>
                <a:latin typeface="+mn-lt"/>
                <a:ea typeface="+mn-ea"/>
                <a:cs typeface="+mn-cs"/>
              </a:defRPr>
            </a:pPr>
            <a:endParaRPr lang="en-US"/>
          </a:p>
        </c:txPr>
        <c:crossAx val="1484062447"/>
        <c:crosses val="autoZero"/>
        <c:crossBetween val="between"/>
        <c:majorUnit val="0.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400">
          <a:solidFill>
            <a:schemeClr val="bg1"/>
          </a:solidFill>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 Series 1 </c:v>
                </c:pt>
              </c:strCache>
            </c:strRef>
          </c:tx>
          <c:spPr>
            <a:solidFill>
              <a:schemeClr val="accent2"/>
            </a:solidFill>
            <a:ln w="12700">
              <a:solidFill>
                <a:schemeClr val="bg1"/>
              </a:solid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2000" b="0" i="0" u="none" strike="noStrike" kern="1200" baseline="0">
                    <a:solidFill>
                      <a:schemeClr val="bg1"/>
                    </a:solidFill>
                    <a:effectLst>
                      <a:outerShdw blurRad="50800" dist="38100" dir="2700000" algn="tl" rotWithShape="0">
                        <a:prstClr val="black">
                          <a:alpha val="40000"/>
                        </a:prstClr>
                      </a:outerShdw>
                    </a:effectLst>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Sheet1!$A$2:$A$15</c:f>
              <c:numCache>
                <c:formatCode>General</c:formatCode>
                <c:ptCount val="14"/>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numCache>
            </c:numRef>
          </c:cat>
          <c:val>
            <c:numRef>
              <c:f>Sheet1!$B$2:$B$15</c:f>
              <c:numCache>
                <c:formatCode>_([$$-409]* #,##0_);_([$$-409]* \(#,##0\);_([$$-409]* "-"??_);_(@_)</c:formatCode>
                <c:ptCount val="14"/>
                <c:pt idx="0">
                  <c:v>74</c:v>
                </c:pt>
                <c:pt idx="1">
                  <c:v>83</c:v>
                </c:pt>
                <c:pt idx="2">
                  <c:v>85</c:v>
                </c:pt>
                <c:pt idx="3">
                  <c:v>81</c:v>
                </c:pt>
                <c:pt idx="4">
                  <c:v>75</c:v>
                </c:pt>
                <c:pt idx="5">
                  <c:v>76</c:v>
                </c:pt>
                <c:pt idx="6">
                  <c:v>81</c:v>
                </c:pt>
                <c:pt idx="7">
                  <c:v>89</c:v>
                </c:pt>
                <c:pt idx="8">
                  <c:v>95</c:v>
                </c:pt>
                <c:pt idx="9">
                  <c:v>107</c:v>
                </c:pt>
                <c:pt idx="10">
                  <c:v>122</c:v>
                </c:pt>
                <c:pt idx="11">
                  <c:v>140</c:v>
                </c:pt>
                <c:pt idx="12">
                  <c:v>164</c:v>
                </c:pt>
                <c:pt idx="13">
                  <c:v>196</c:v>
                </c:pt>
              </c:numCache>
            </c:numRef>
          </c:val>
          <c:extLst>
            <c:ext xmlns:c16="http://schemas.microsoft.com/office/drawing/2014/chart" uri="{C3380CC4-5D6E-409C-BE32-E72D297353CC}">
              <c16:uniqueId val="{00000000-5F93-CD49-951C-A457A15ACB35}"/>
            </c:ext>
          </c:extLst>
        </c:ser>
        <c:dLbls>
          <c:showLegendKey val="0"/>
          <c:showVal val="0"/>
          <c:showCatName val="0"/>
          <c:showSerName val="0"/>
          <c:showPercent val="0"/>
          <c:showBubbleSize val="0"/>
        </c:dLbls>
        <c:gapWidth val="28"/>
        <c:axId val="2098086336"/>
        <c:axId val="2098088064"/>
      </c:barChart>
      <c:catAx>
        <c:axId val="20980863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bg1"/>
                </a:solidFill>
                <a:latin typeface="+mn-lt"/>
                <a:ea typeface="+mn-ea"/>
                <a:cs typeface="+mn-cs"/>
              </a:defRPr>
            </a:pPr>
            <a:endParaRPr lang="en-US"/>
          </a:p>
        </c:txPr>
        <c:crossAx val="2098088064"/>
        <c:crosses val="autoZero"/>
        <c:auto val="1"/>
        <c:lblAlgn val="ctr"/>
        <c:lblOffset val="0"/>
        <c:tickLblSkip val="2"/>
        <c:noMultiLvlLbl val="0"/>
      </c:catAx>
      <c:valAx>
        <c:axId val="2098088064"/>
        <c:scaling>
          <c:orientation val="minMax"/>
          <c:max val="198"/>
          <c:min val="0"/>
        </c:scaling>
        <c:delete val="0"/>
        <c:axPos val="l"/>
        <c:majorGridlines>
          <c:spPr>
            <a:ln w="9525" cap="flat" cmpd="sng" algn="ctr">
              <a:solidFill>
                <a:schemeClr val="bg1"/>
              </a:solidFill>
              <a:prstDash val="sysDash"/>
              <a:round/>
            </a:ln>
            <a:effectLst/>
          </c:spPr>
        </c:majorGridlines>
        <c:numFmt formatCode="_([$$-409]* #,##0_);_([$$-409]* \(#,##0\);_([$$-409]* &quot;-&quot;??_);_(@_)" sourceLinked="1"/>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bg1"/>
                </a:solidFill>
                <a:latin typeface="+mn-lt"/>
                <a:ea typeface="+mn-ea"/>
                <a:cs typeface="+mn-cs"/>
              </a:defRPr>
            </a:pPr>
            <a:endParaRPr lang="en-US"/>
          </a:p>
        </c:txPr>
        <c:crossAx val="2098086336"/>
        <c:crosses val="autoZero"/>
        <c:crossBetween val="between"/>
        <c:majorUnit val="5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400">
          <a:solidFill>
            <a:schemeClr val="bg1"/>
          </a:solidFill>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800" b="0" i="0" u="none" strike="noStrike" kern="1200" baseline="0">
                    <a:solidFill>
                      <a:schemeClr val="bg1"/>
                    </a:solidFill>
                    <a:effectLst>
                      <a:outerShdw blurRad="50800" dist="38100" dir="2700000" algn="tl" rotWithShape="0">
                        <a:prstClr val="black">
                          <a:alpha val="40000"/>
                        </a:prstClr>
                      </a:outerShdw>
                    </a:effectLst>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2022</c:v>
                </c:pt>
                <c:pt idx="1">
                  <c:v>2023 (est)</c:v>
                </c:pt>
              </c:strCache>
            </c:strRef>
          </c:cat>
          <c:val>
            <c:numRef>
              <c:f>Sheet1!$B$2:$B$3</c:f>
              <c:numCache>
                <c:formatCode>0%</c:formatCode>
                <c:ptCount val="2"/>
                <c:pt idx="0">
                  <c:v>0.43</c:v>
                </c:pt>
                <c:pt idx="1">
                  <c:v>0.39</c:v>
                </c:pt>
              </c:numCache>
            </c:numRef>
          </c:val>
          <c:extLst>
            <c:ext xmlns:c16="http://schemas.microsoft.com/office/drawing/2014/chart" uri="{C3380CC4-5D6E-409C-BE32-E72D297353CC}">
              <c16:uniqueId val="{00000000-B061-C148-ABDF-5D6B815B633E}"/>
            </c:ext>
          </c:extLst>
        </c:ser>
        <c:dLbls>
          <c:showLegendKey val="0"/>
          <c:showVal val="0"/>
          <c:showCatName val="0"/>
          <c:showSerName val="0"/>
          <c:showPercent val="0"/>
          <c:showBubbleSize val="0"/>
        </c:dLbls>
        <c:gapWidth val="42"/>
        <c:overlap val="-27"/>
        <c:axId val="11334255"/>
        <c:axId val="62345184"/>
      </c:barChart>
      <c:catAx>
        <c:axId val="1133425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bg1"/>
                </a:solidFill>
                <a:latin typeface="+mn-lt"/>
                <a:ea typeface="+mn-ea"/>
                <a:cs typeface="+mn-cs"/>
              </a:defRPr>
            </a:pPr>
            <a:endParaRPr lang="en-US"/>
          </a:p>
        </c:txPr>
        <c:crossAx val="62345184"/>
        <c:crosses val="autoZero"/>
        <c:auto val="1"/>
        <c:lblAlgn val="ctr"/>
        <c:lblOffset val="100"/>
        <c:noMultiLvlLbl val="0"/>
      </c:catAx>
      <c:valAx>
        <c:axId val="62345184"/>
        <c:scaling>
          <c:orientation val="minMax"/>
          <c:max val="0.45"/>
          <c:min val="0"/>
        </c:scaling>
        <c:delete val="1"/>
        <c:axPos val="l"/>
        <c:majorGridlines>
          <c:spPr>
            <a:ln w="9525" cap="flat" cmpd="sng" algn="ctr">
              <a:solidFill>
                <a:schemeClr val="tx1">
                  <a:lumMod val="15000"/>
                  <a:lumOff val="85000"/>
                </a:schemeClr>
              </a:solidFill>
              <a:prstDash val="sysDash"/>
              <a:round/>
            </a:ln>
            <a:effectLst/>
          </c:spPr>
        </c:majorGridlines>
        <c:numFmt formatCode="0%" sourceLinked="1"/>
        <c:majorTickMark val="none"/>
        <c:minorTickMark val="none"/>
        <c:tickLblPos val="nextTo"/>
        <c:crossAx val="11334255"/>
        <c:crosses val="autoZero"/>
        <c:crossBetween val="between"/>
        <c:majorUnit val="0.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a:solidFill>
            <a:schemeClr val="bg1"/>
          </a:solidFill>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solidFill>
                <a:schemeClr val="bg1"/>
              </a:solidFill>
            </a:ln>
            <a:effectLst/>
          </c:spPr>
          <c:invertIfNegative val="0"/>
          <c:dLbls>
            <c:spPr>
              <a:noFill/>
              <a:ln>
                <a:noFill/>
              </a:ln>
              <a:effectLst/>
            </c:spPr>
            <c:txPr>
              <a:bodyPr rot="0" spcFirstLastPara="1" vertOverflow="ellipsis" vert="horz" wrap="square" anchor="ctr" anchorCtr="1"/>
              <a:lstStyle/>
              <a:p>
                <a:pPr>
                  <a:defRPr sz="2400" b="0" i="0" u="none" strike="noStrike" kern="1200" baseline="0">
                    <a:solidFill>
                      <a:schemeClr val="bg1"/>
                    </a:solidFill>
                    <a:effectLst>
                      <a:outerShdw blurRad="50800" dist="38100" dir="2700000" algn="tl" rotWithShape="0">
                        <a:prstClr val="black">
                          <a:alpha val="40000"/>
                        </a:prstClr>
                      </a:outerShdw>
                    </a:effectLst>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Stayed in TM
in 2016</c:v>
                </c:pt>
                <c:pt idx="1">
                  <c:v>Switched into MA
in 2016</c:v>
                </c:pt>
              </c:strCache>
            </c:strRef>
          </c:cat>
          <c:val>
            <c:numRef>
              <c:f>Sheet1!$B$2:$B$3</c:f>
              <c:numCache>
                <c:formatCode>"$"#,##0_);[Red]\("$"#,##0\)</c:formatCode>
                <c:ptCount val="2"/>
                <c:pt idx="0">
                  <c:v>9362</c:v>
                </c:pt>
                <c:pt idx="1">
                  <c:v>8109</c:v>
                </c:pt>
              </c:numCache>
            </c:numRef>
          </c:val>
          <c:extLst>
            <c:ext xmlns:c16="http://schemas.microsoft.com/office/drawing/2014/chart" uri="{C3380CC4-5D6E-409C-BE32-E72D297353CC}">
              <c16:uniqueId val="{00000000-D240-C84D-9089-D826937513A1}"/>
            </c:ext>
          </c:extLst>
        </c:ser>
        <c:dLbls>
          <c:showLegendKey val="0"/>
          <c:showVal val="0"/>
          <c:showCatName val="0"/>
          <c:showSerName val="0"/>
          <c:showPercent val="0"/>
          <c:showBubbleSize val="0"/>
        </c:dLbls>
        <c:gapWidth val="35"/>
        <c:overlap val="-27"/>
        <c:axId val="427262335"/>
        <c:axId val="427264063"/>
      </c:barChart>
      <c:catAx>
        <c:axId val="42726233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bg1"/>
                </a:solidFill>
                <a:latin typeface="+mn-lt"/>
                <a:ea typeface="+mn-ea"/>
                <a:cs typeface="+mn-cs"/>
              </a:defRPr>
            </a:pPr>
            <a:endParaRPr lang="en-US"/>
          </a:p>
        </c:txPr>
        <c:crossAx val="427264063"/>
        <c:crosses val="autoZero"/>
        <c:auto val="1"/>
        <c:lblAlgn val="ctr"/>
        <c:lblOffset val="100"/>
        <c:noMultiLvlLbl val="0"/>
      </c:catAx>
      <c:valAx>
        <c:axId val="427264063"/>
        <c:scaling>
          <c:orientation val="minMax"/>
          <c:max val="9400"/>
          <c:min val="0"/>
        </c:scaling>
        <c:delete val="1"/>
        <c:axPos val="l"/>
        <c:majorGridlines>
          <c:spPr>
            <a:ln w="9525" cap="flat" cmpd="sng" algn="ctr">
              <a:solidFill>
                <a:schemeClr val="bg1"/>
              </a:solidFill>
              <a:prstDash val="sysDash"/>
              <a:round/>
            </a:ln>
            <a:effectLst/>
          </c:spPr>
        </c:majorGridlines>
        <c:numFmt formatCode="&quot;$&quot;#,##0_);[Red]\(&quot;$&quot;#,##0\)" sourceLinked="1"/>
        <c:majorTickMark val="none"/>
        <c:minorTickMark val="none"/>
        <c:tickLblPos val="nextTo"/>
        <c:crossAx val="427262335"/>
        <c:crosses val="autoZero"/>
        <c:crossBetween val="between"/>
        <c:majorUnit val="200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400">
          <a:solidFill>
            <a:schemeClr val="bg1"/>
          </a:solidFill>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bg1"/>
                </a:solidFill>
                <a:latin typeface="+mn-lt"/>
                <a:ea typeface="+mn-ea"/>
                <a:cs typeface="+mn-cs"/>
              </a:defRPr>
            </a:pPr>
            <a:r>
              <a:rPr lang="en-US" dirty="0"/>
              <a:t>Single Home Visit</a:t>
            </a:r>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bg1"/>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Single Visit</c:v>
                </c:pt>
              </c:strCache>
            </c:strRef>
          </c:tx>
          <c:spPr>
            <a:solidFill>
              <a:schemeClr val="accent1"/>
            </a:solidFill>
            <a:ln>
              <a:solidFill>
                <a:schemeClr val="bg1"/>
              </a:solidFill>
            </a:ln>
            <a:effectLst/>
          </c:spPr>
          <c:invertIfNegative val="0"/>
          <c:dLbls>
            <c:dLbl>
              <c:idx val="1"/>
              <c:dLblPos val="outEnd"/>
              <c:showLegendKey val="0"/>
              <c:showVal val="1"/>
              <c:showCatName val="0"/>
              <c:showSerName val="0"/>
              <c:showPercent val="0"/>
              <c:showBubbleSize val="0"/>
              <c:extLst>
                <c:ext xmlns:c15="http://schemas.microsoft.com/office/drawing/2012/chart" uri="{CE6537A1-D6FC-4f65-9D91-7224C49458BB}">
                  <c15:layout>
                    <c:manualLayout>
                      <c:w val="0.12833330819655497"/>
                      <c:h val="7.8966948396703457E-2"/>
                    </c:manualLayout>
                  </c15:layout>
                </c:ext>
                <c:ext xmlns:c16="http://schemas.microsoft.com/office/drawing/2014/chart" uri="{C3380CC4-5D6E-409C-BE32-E72D297353CC}">
                  <c16:uniqueId val="{00000003-8532-FA4C-866A-D8EA8AAA4B29}"/>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bg1"/>
                    </a:solidFill>
                    <a:effectLst>
                      <a:outerShdw blurRad="50800" dist="38100" dir="2700000" algn="tl" rotWithShape="0">
                        <a:prstClr val="black">
                          <a:alpha val="40000"/>
                        </a:prstClr>
                      </a:outerShdw>
                    </a:effectLst>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Medicare
Advantage</c:v>
                </c:pt>
                <c:pt idx="1">
                  <c:v>Traditional
Medicare</c:v>
                </c:pt>
              </c:strCache>
            </c:strRef>
          </c:cat>
          <c:val>
            <c:numRef>
              <c:f>Sheet1!$B$2:$B$3</c:f>
              <c:numCache>
                <c:formatCode>0.00%</c:formatCode>
                <c:ptCount val="2"/>
                <c:pt idx="0">
                  <c:v>0.186</c:v>
                </c:pt>
                <c:pt idx="1">
                  <c:v>6.0000000000000001E-3</c:v>
                </c:pt>
              </c:numCache>
            </c:numRef>
          </c:val>
          <c:extLst>
            <c:ext xmlns:c16="http://schemas.microsoft.com/office/drawing/2014/chart" uri="{C3380CC4-5D6E-409C-BE32-E72D297353CC}">
              <c16:uniqueId val="{00000000-8532-FA4C-866A-D8EA8AAA4B29}"/>
            </c:ext>
          </c:extLst>
        </c:ser>
        <c:dLbls>
          <c:showLegendKey val="0"/>
          <c:showVal val="0"/>
          <c:showCatName val="0"/>
          <c:showSerName val="0"/>
          <c:showPercent val="0"/>
          <c:showBubbleSize val="0"/>
        </c:dLbls>
        <c:gapWidth val="35"/>
        <c:overlap val="-27"/>
        <c:axId val="1216308415"/>
        <c:axId val="1878925296"/>
      </c:barChart>
      <c:catAx>
        <c:axId val="121630841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en-US"/>
          </a:p>
        </c:txPr>
        <c:crossAx val="1878925296"/>
        <c:crosses val="autoZero"/>
        <c:auto val="1"/>
        <c:lblAlgn val="ctr"/>
        <c:lblOffset val="100"/>
        <c:noMultiLvlLbl val="0"/>
      </c:catAx>
      <c:valAx>
        <c:axId val="1878925296"/>
        <c:scaling>
          <c:orientation val="minMax"/>
        </c:scaling>
        <c:delete val="1"/>
        <c:axPos val="l"/>
        <c:numFmt formatCode="0%" sourceLinked="0"/>
        <c:majorTickMark val="none"/>
        <c:minorTickMark val="none"/>
        <c:tickLblPos val="nextTo"/>
        <c:crossAx val="121630841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a:solidFill>
            <a:schemeClr val="bg1"/>
          </a:solidFill>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bg1"/>
                </a:solidFill>
                <a:latin typeface="+mn-lt"/>
                <a:ea typeface="+mn-ea"/>
                <a:cs typeface="+mn-cs"/>
              </a:defRPr>
            </a:pPr>
            <a:r>
              <a:rPr lang="en-US" dirty="0"/>
              <a:t>Ongoing Home Care</a:t>
            </a:r>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bg1"/>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Longitudinal Care</c:v>
                </c:pt>
              </c:strCache>
            </c:strRef>
          </c:tx>
          <c:spPr>
            <a:solidFill>
              <a:schemeClr val="accent1"/>
            </a:solidFill>
            <a:ln>
              <a:solidFill>
                <a:schemeClr val="bg1"/>
              </a:solid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bg1"/>
                    </a:solidFill>
                    <a:effectLst>
                      <a:outerShdw blurRad="50800" dist="38100" dir="2700000" algn="tl" rotWithShape="0">
                        <a:prstClr val="black">
                          <a:alpha val="40000"/>
                        </a:prstClr>
                      </a:outerShdw>
                    </a:effectLst>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Medicare
Advantage</c:v>
                </c:pt>
                <c:pt idx="1">
                  <c:v>Traditional
Medicare</c:v>
                </c:pt>
              </c:strCache>
            </c:strRef>
          </c:cat>
          <c:val>
            <c:numRef>
              <c:f>Sheet1!$B$2:$B$3</c:f>
              <c:numCache>
                <c:formatCode>0.00%</c:formatCode>
                <c:ptCount val="2"/>
                <c:pt idx="0">
                  <c:v>1.6E-2</c:v>
                </c:pt>
                <c:pt idx="1">
                  <c:v>2.1000000000000001E-2</c:v>
                </c:pt>
              </c:numCache>
            </c:numRef>
          </c:val>
          <c:extLst>
            <c:ext xmlns:c16="http://schemas.microsoft.com/office/drawing/2014/chart" uri="{C3380CC4-5D6E-409C-BE32-E72D297353CC}">
              <c16:uniqueId val="{00000001-F42F-2146-8153-1B8C384E275A}"/>
            </c:ext>
          </c:extLst>
        </c:ser>
        <c:dLbls>
          <c:showLegendKey val="0"/>
          <c:showVal val="0"/>
          <c:showCatName val="0"/>
          <c:showSerName val="0"/>
          <c:showPercent val="0"/>
          <c:showBubbleSize val="0"/>
        </c:dLbls>
        <c:gapWidth val="35"/>
        <c:overlap val="-27"/>
        <c:axId val="1216308415"/>
        <c:axId val="1878925296"/>
      </c:barChart>
      <c:catAx>
        <c:axId val="121630841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en-US"/>
          </a:p>
        </c:txPr>
        <c:crossAx val="1878925296"/>
        <c:crosses val="autoZero"/>
        <c:auto val="1"/>
        <c:lblAlgn val="ctr"/>
        <c:lblOffset val="100"/>
        <c:noMultiLvlLbl val="0"/>
      </c:catAx>
      <c:valAx>
        <c:axId val="1878925296"/>
        <c:scaling>
          <c:orientation val="minMax"/>
          <c:max val="2.1999999999999999E-2"/>
          <c:min val="0"/>
        </c:scaling>
        <c:delete val="1"/>
        <c:axPos val="l"/>
        <c:numFmt formatCode="0%" sourceLinked="0"/>
        <c:majorTickMark val="out"/>
        <c:minorTickMark val="none"/>
        <c:tickLblPos val="nextTo"/>
        <c:crossAx val="121630841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a:solidFill>
            <a:schemeClr val="bg1"/>
          </a:solidFill>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 Series 1 </c:v>
                </c:pt>
              </c:strCache>
            </c:strRef>
          </c:tx>
          <c:spPr>
            <a:solidFill>
              <a:schemeClr val="accent1"/>
            </a:solidFill>
            <a:ln>
              <a:solidFill>
                <a:schemeClr val="bg1"/>
              </a:solidFill>
            </a:ln>
            <a:effectLst/>
          </c:spPr>
          <c:invertIfNegative val="0"/>
          <c:dPt>
            <c:idx val="13"/>
            <c:invertIfNegative val="0"/>
            <c:bubble3D val="0"/>
            <c:spPr>
              <a:solidFill>
                <a:schemeClr val="accent1"/>
              </a:solidFill>
              <a:ln>
                <a:solidFill>
                  <a:schemeClr val="bg1"/>
                </a:solidFill>
              </a:ln>
              <a:effectLst/>
            </c:spPr>
            <c:extLst>
              <c:ext xmlns:c16="http://schemas.microsoft.com/office/drawing/2014/chart" uri="{C3380CC4-5D6E-409C-BE32-E72D297353CC}">
                <c16:uniqueId val="{00000003-5067-0449-A2C8-8E0BFAAC8CF7}"/>
              </c:ext>
            </c:extLst>
          </c:dPt>
          <c:dPt>
            <c:idx val="14"/>
            <c:invertIfNegative val="0"/>
            <c:bubble3D val="0"/>
            <c:spPr>
              <a:solidFill>
                <a:schemeClr val="accent1">
                  <a:lumMod val="75000"/>
                </a:schemeClr>
              </a:solidFill>
              <a:ln>
                <a:solidFill>
                  <a:schemeClr val="bg1"/>
                </a:solidFill>
              </a:ln>
              <a:effectLst/>
            </c:spPr>
            <c:extLst>
              <c:ext xmlns:c16="http://schemas.microsoft.com/office/drawing/2014/chart" uri="{C3380CC4-5D6E-409C-BE32-E72D297353CC}">
                <c16:uniqueId val="{00000004-5067-0449-A2C8-8E0BFAAC8CF7}"/>
              </c:ext>
            </c:extLst>
          </c:dPt>
          <c:dPt>
            <c:idx val="15"/>
            <c:invertIfNegative val="0"/>
            <c:bubble3D val="0"/>
            <c:spPr>
              <a:solidFill>
                <a:schemeClr val="accent1">
                  <a:lumMod val="75000"/>
                </a:schemeClr>
              </a:solidFill>
              <a:ln>
                <a:solidFill>
                  <a:schemeClr val="bg1"/>
                </a:solidFill>
              </a:ln>
              <a:effectLst/>
            </c:spPr>
            <c:extLst>
              <c:ext xmlns:c16="http://schemas.microsoft.com/office/drawing/2014/chart" uri="{C3380CC4-5D6E-409C-BE32-E72D297353CC}">
                <c16:uniqueId val="{00000005-5067-0449-A2C8-8E0BFAAC8CF7}"/>
              </c:ext>
            </c:extLst>
          </c:dPt>
          <c:dLbls>
            <c:dLbl>
              <c:idx val="2"/>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5C5-7443-B6C5-8FEBD2FFEF67}"/>
                </c:ext>
              </c:extLst>
            </c:dLbl>
            <c:numFmt formatCode="&quot;$&quot;#,##0" sourceLinked="0"/>
            <c:spPr>
              <a:noFill/>
              <a:ln>
                <a:noFill/>
              </a:ln>
              <a:effectLst/>
            </c:spPr>
            <c:txPr>
              <a:bodyPr rot="0" spcFirstLastPara="1" vertOverflow="ellipsis" vert="horz" wrap="square" lIns="38100" tIns="19050" rIns="38100" bIns="19050" anchor="ctr" anchorCtr="1">
                <a:spAutoFit/>
              </a:bodyPr>
              <a:lstStyle/>
              <a:p>
                <a:pPr>
                  <a:defRPr sz="2000" b="0" i="0" u="none" strike="noStrike" kern="1200" spc="-150" baseline="0">
                    <a:solidFill>
                      <a:schemeClr val="bg1"/>
                    </a:solidFill>
                    <a:effectLst>
                      <a:outerShdw blurRad="50800" dist="38100" dir="2700000" algn="tl" rotWithShape="0">
                        <a:prstClr val="black">
                          <a:alpha val="40000"/>
                        </a:prstClr>
                      </a:outerShdw>
                    </a:effectLst>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Sheet1!$A$2:$A$17</c:f>
              <c:numCache>
                <c:formatCode>General</c:formatCode>
                <c:ptCount val="16"/>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pt idx="15">
                  <c:v>2023</c:v>
                </c:pt>
              </c:numCache>
            </c:numRef>
          </c:cat>
          <c:val>
            <c:numRef>
              <c:f>Sheet1!$B$2:$B$17</c:f>
              <c:numCache>
                <c:formatCode>_("$"* #,##0.0_);_("$"* \(#,##0.0\);_("$"* "-"??_);_(@_)</c:formatCode>
                <c:ptCount val="16"/>
                <c:pt idx="0">
                  <c:v>1.9</c:v>
                </c:pt>
                <c:pt idx="1">
                  <c:v>3.6</c:v>
                </c:pt>
                <c:pt idx="2">
                  <c:v>0.8</c:v>
                </c:pt>
                <c:pt idx="3">
                  <c:v>2.7</c:v>
                </c:pt>
                <c:pt idx="4">
                  <c:v>3.9</c:v>
                </c:pt>
                <c:pt idx="5">
                  <c:v>6</c:v>
                </c:pt>
                <c:pt idx="6">
                  <c:v>3.7</c:v>
                </c:pt>
                <c:pt idx="7">
                  <c:v>7.4</c:v>
                </c:pt>
                <c:pt idx="8">
                  <c:v>4.5</c:v>
                </c:pt>
                <c:pt idx="9">
                  <c:v>2.9</c:v>
                </c:pt>
                <c:pt idx="10">
                  <c:v>5.4</c:v>
                </c:pt>
                <c:pt idx="11">
                  <c:v>8.8000000000000007</c:v>
                </c:pt>
                <c:pt idx="12">
                  <c:v>11.4</c:v>
                </c:pt>
                <c:pt idx="13">
                  <c:v>17.100000000000001</c:v>
                </c:pt>
                <c:pt idx="14">
                  <c:v>20.5</c:v>
                </c:pt>
                <c:pt idx="15">
                  <c:v>23.1</c:v>
                </c:pt>
              </c:numCache>
            </c:numRef>
          </c:val>
          <c:extLst>
            <c:ext xmlns:c16="http://schemas.microsoft.com/office/drawing/2014/chart" uri="{C3380CC4-5D6E-409C-BE32-E72D297353CC}">
              <c16:uniqueId val="{00000000-5067-0449-A2C8-8E0BFAAC8CF7}"/>
            </c:ext>
          </c:extLst>
        </c:ser>
        <c:dLbls>
          <c:showLegendKey val="0"/>
          <c:showVal val="0"/>
          <c:showCatName val="0"/>
          <c:showSerName val="0"/>
          <c:showPercent val="0"/>
          <c:showBubbleSize val="0"/>
        </c:dLbls>
        <c:gapWidth val="21"/>
        <c:overlap val="-27"/>
        <c:axId val="1908358591"/>
        <c:axId val="1907587247"/>
      </c:barChart>
      <c:catAx>
        <c:axId val="190835859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en-US"/>
          </a:p>
        </c:txPr>
        <c:crossAx val="1907587247"/>
        <c:crosses val="autoZero"/>
        <c:auto val="1"/>
        <c:lblAlgn val="ctr"/>
        <c:lblOffset val="100"/>
        <c:tickLblSkip val="2"/>
        <c:noMultiLvlLbl val="0"/>
      </c:catAx>
      <c:valAx>
        <c:axId val="1907587247"/>
        <c:scaling>
          <c:orientation val="minMax"/>
          <c:max val="24"/>
          <c:min val="0"/>
        </c:scaling>
        <c:delete val="0"/>
        <c:axPos val="l"/>
        <c:majorGridlines>
          <c:spPr>
            <a:ln w="9525" cap="flat" cmpd="sng" algn="ctr">
              <a:solidFill>
                <a:schemeClr val="tx1">
                  <a:lumMod val="15000"/>
                  <a:lumOff val="85000"/>
                </a:schemeClr>
              </a:solidFill>
              <a:round/>
            </a:ln>
            <a:effectLst/>
          </c:spPr>
        </c:majorGridlines>
        <c:numFmt formatCode="&quot;$&quot;#,##0" sourceLinked="0"/>
        <c:majorTickMark val="out"/>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en-US"/>
          </a:p>
        </c:txPr>
        <c:crossAx val="1908358591"/>
        <c:crosses val="autoZero"/>
        <c:crossBetween val="between"/>
        <c:majorUnit val="5"/>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a:solidFill>
            <a:schemeClr val="bg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B91C05F-74AA-B944-B244-B3F7F748847B}" type="doc">
      <dgm:prSet loTypeId="urn:microsoft.com/office/officeart/2005/8/layout/arrow4" loCatId="list" qsTypeId="urn:microsoft.com/office/officeart/2005/8/quickstyle/simple1" qsCatId="simple" csTypeId="urn:microsoft.com/office/officeart/2005/8/colors/accent1_2" csCatId="accent1" phldr="1"/>
      <dgm:spPr/>
      <dgm:t>
        <a:bodyPr/>
        <a:lstStyle/>
        <a:p>
          <a:endParaRPr lang="en-US"/>
        </a:p>
      </dgm:t>
    </dgm:pt>
    <dgm:pt modelId="{F93BF391-FC2C-7B44-BE88-3AEF38B260F5}">
      <dgm:prSet/>
      <dgm:spPr/>
      <dgm:t>
        <a:bodyPr/>
        <a:lstStyle/>
        <a:p>
          <a:r>
            <a:rPr lang="en-US" dirty="0">
              <a:solidFill>
                <a:schemeClr val="bg1"/>
              </a:solidFill>
            </a:rPr>
            <a:t>Problem: </a:t>
          </a:r>
          <a:r>
            <a:rPr lang="en-US" i="1" dirty="0">
              <a:solidFill>
                <a:srgbClr val="FFFF00"/>
              </a:solidFill>
            </a:rPr>
            <a:t>The Moral Hazard</a:t>
          </a:r>
          <a:endParaRPr lang="en-US" dirty="0">
            <a:solidFill>
              <a:schemeClr val="bg1"/>
            </a:solidFill>
          </a:endParaRPr>
        </a:p>
      </dgm:t>
    </dgm:pt>
    <dgm:pt modelId="{F0EDF0B4-1C19-AF4E-924A-532B44E787E1}" type="parTrans" cxnId="{22BD716E-1F24-CC4A-B081-336EC48D940B}">
      <dgm:prSet/>
      <dgm:spPr/>
      <dgm:t>
        <a:bodyPr/>
        <a:lstStyle/>
        <a:p>
          <a:endParaRPr lang="en-US">
            <a:solidFill>
              <a:schemeClr val="bg1"/>
            </a:solidFill>
          </a:endParaRPr>
        </a:p>
      </dgm:t>
    </dgm:pt>
    <dgm:pt modelId="{67D55B44-5027-7F4F-967D-F7716559FE74}" type="sibTrans" cxnId="{22BD716E-1F24-CC4A-B081-336EC48D940B}">
      <dgm:prSet/>
      <dgm:spPr/>
      <dgm:t>
        <a:bodyPr/>
        <a:lstStyle/>
        <a:p>
          <a:endParaRPr lang="en-US">
            <a:solidFill>
              <a:schemeClr val="bg1"/>
            </a:solidFill>
          </a:endParaRPr>
        </a:p>
      </dgm:t>
    </dgm:pt>
    <dgm:pt modelId="{E93C13DF-F4C9-7D4A-BDA0-B7C7225BC573}">
      <dgm:prSet/>
      <dgm:spPr/>
      <dgm:t>
        <a:bodyPr/>
        <a:lstStyle/>
        <a:p>
          <a:r>
            <a:rPr lang="en-US" dirty="0">
              <a:solidFill>
                <a:schemeClr val="bg1"/>
              </a:solidFill>
            </a:rPr>
            <a:t>Better coverage will make people use more healthcare</a:t>
          </a:r>
        </a:p>
      </dgm:t>
    </dgm:pt>
    <dgm:pt modelId="{83C6150F-0620-234C-9338-A3B365D71317}" type="parTrans" cxnId="{BFF27E5B-1E3D-6E4C-8590-ED6F99AF7077}">
      <dgm:prSet/>
      <dgm:spPr/>
      <dgm:t>
        <a:bodyPr/>
        <a:lstStyle/>
        <a:p>
          <a:endParaRPr lang="en-US">
            <a:solidFill>
              <a:schemeClr val="bg1"/>
            </a:solidFill>
          </a:endParaRPr>
        </a:p>
      </dgm:t>
    </dgm:pt>
    <dgm:pt modelId="{2B458495-0CBF-234E-9202-588084F94042}" type="sibTrans" cxnId="{BFF27E5B-1E3D-6E4C-8590-ED6F99AF7077}">
      <dgm:prSet/>
      <dgm:spPr/>
      <dgm:t>
        <a:bodyPr/>
        <a:lstStyle/>
        <a:p>
          <a:endParaRPr lang="en-US">
            <a:solidFill>
              <a:schemeClr val="bg1"/>
            </a:solidFill>
          </a:endParaRPr>
        </a:p>
      </dgm:t>
    </dgm:pt>
    <dgm:pt modelId="{BF100BCF-AE44-F041-A35E-66C841926E4C}">
      <dgm:prSet/>
      <dgm:spPr/>
      <dgm:t>
        <a:bodyPr/>
        <a:lstStyle/>
        <a:p>
          <a:r>
            <a:rPr lang="en-US" dirty="0">
              <a:solidFill>
                <a:schemeClr val="bg1"/>
              </a:solidFill>
            </a:rPr>
            <a:t>Solution: </a:t>
          </a:r>
          <a:r>
            <a:rPr lang="en-US" b="0" i="1" dirty="0">
              <a:solidFill>
                <a:srgbClr val="FFFF00"/>
              </a:solidFill>
            </a:rPr>
            <a:t>Skin in the Game</a:t>
          </a:r>
          <a:endParaRPr lang="en-US" dirty="0">
            <a:solidFill>
              <a:schemeClr val="bg1"/>
            </a:solidFill>
          </a:endParaRPr>
        </a:p>
      </dgm:t>
    </dgm:pt>
    <dgm:pt modelId="{DF5884D6-C051-7344-8001-A639C2B2E838}" type="parTrans" cxnId="{26AF2545-EFBC-3844-977E-54444AA30427}">
      <dgm:prSet/>
      <dgm:spPr/>
      <dgm:t>
        <a:bodyPr/>
        <a:lstStyle/>
        <a:p>
          <a:endParaRPr lang="en-US">
            <a:solidFill>
              <a:schemeClr val="bg1"/>
            </a:solidFill>
          </a:endParaRPr>
        </a:p>
      </dgm:t>
    </dgm:pt>
    <dgm:pt modelId="{30A07545-3924-7146-B08E-21D2D1855B7E}" type="sibTrans" cxnId="{26AF2545-EFBC-3844-977E-54444AA30427}">
      <dgm:prSet/>
      <dgm:spPr/>
      <dgm:t>
        <a:bodyPr/>
        <a:lstStyle/>
        <a:p>
          <a:endParaRPr lang="en-US">
            <a:solidFill>
              <a:schemeClr val="bg1"/>
            </a:solidFill>
          </a:endParaRPr>
        </a:p>
      </dgm:t>
    </dgm:pt>
    <dgm:pt modelId="{116F4BF0-8F7A-CD41-AD4E-EB47BE3EC129}">
      <dgm:prSet/>
      <dgm:spPr/>
      <dgm:t>
        <a:bodyPr/>
        <a:lstStyle/>
        <a:p>
          <a:r>
            <a:rPr lang="en-US">
              <a:solidFill>
                <a:schemeClr val="bg1"/>
              </a:solidFill>
            </a:rPr>
            <a:t>Paying part of the cost will make prudent consumers</a:t>
          </a:r>
        </a:p>
      </dgm:t>
    </dgm:pt>
    <dgm:pt modelId="{D566A1A1-5348-FE4A-AC14-712479956D68}" type="parTrans" cxnId="{DCF73E85-3696-E949-8F2E-88B789F278E0}">
      <dgm:prSet/>
      <dgm:spPr/>
      <dgm:t>
        <a:bodyPr/>
        <a:lstStyle/>
        <a:p>
          <a:endParaRPr lang="en-US">
            <a:solidFill>
              <a:schemeClr val="bg1"/>
            </a:solidFill>
          </a:endParaRPr>
        </a:p>
      </dgm:t>
    </dgm:pt>
    <dgm:pt modelId="{7C45FCEE-B5E0-F540-AEC1-84E04A5CA09A}" type="sibTrans" cxnId="{DCF73E85-3696-E949-8F2E-88B789F278E0}">
      <dgm:prSet/>
      <dgm:spPr/>
      <dgm:t>
        <a:bodyPr/>
        <a:lstStyle/>
        <a:p>
          <a:endParaRPr lang="en-US">
            <a:solidFill>
              <a:schemeClr val="bg1"/>
            </a:solidFill>
          </a:endParaRPr>
        </a:p>
      </dgm:t>
    </dgm:pt>
    <dgm:pt modelId="{E72037CF-7ADC-7941-B049-9C8B7525BD7C}" type="pres">
      <dgm:prSet presAssocID="{6B91C05F-74AA-B944-B244-B3F7F748847B}" presName="compositeShape" presStyleCnt="0">
        <dgm:presLayoutVars>
          <dgm:chMax val="2"/>
          <dgm:dir/>
          <dgm:resizeHandles val="exact"/>
        </dgm:presLayoutVars>
      </dgm:prSet>
      <dgm:spPr/>
    </dgm:pt>
    <dgm:pt modelId="{2CA42E73-0BFA-D548-8419-82CDE2F1BD02}" type="pres">
      <dgm:prSet presAssocID="{F93BF391-FC2C-7B44-BE88-3AEF38B260F5}" presName="upArrow" presStyleLbl="node1" presStyleIdx="0" presStyleCnt="2"/>
      <dgm:spPr/>
    </dgm:pt>
    <dgm:pt modelId="{AB5C37C2-18E2-0249-B103-3A036AE34B2F}" type="pres">
      <dgm:prSet presAssocID="{F93BF391-FC2C-7B44-BE88-3AEF38B260F5}" presName="upArrowText" presStyleLbl="revTx" presStyleIdx="0" presStyleCnt="2" custScaleX="108762" custLinFactNeighborX="4298">
        <dgm:presLayoutVars>
          <dgm:chMax val="0"/>
          <dgm:bulletEnabled val="1"/>
        </dgm:presLayoutVars>
      </dgm:prSet>
      <dgm:spPr/>
    </dgm:pt>
    <dgm:pt modelId="{155911C1-52AE-0A49-9CD2-79A926CC57B1}" type="pres">
      <dgm:prSet presAssocID="{BF100BCF-AE44-F041-A35E-66C841926E4C}" presName="downArrow" presStyleLbl="node1" presStyleIdx="1" presStyleCnt="2"/>
      <dgm:spPr/>
    </dgm:pt>
    <dgm:pt modelId="{45669319-22A6-F941-B1EE-AC9A5294E5C8}" type="pres">
      <dgm:prSet presAssocID="{BF100BCF-AE44-F041-A35E-66C841926E4C}" presName="downArrowText" presStyleLbl="revTx" presStyleIdx="1" presStyleCnt="2">
        <dgm:presLayoutVars>
          <dgm:chMax val="0"/>
          <dgm:bulletEnabled val="1"/>
        </dgm:presLayoutVars>
      </dgm:prSet>
      <dgm:spPr/>
    </dgm:pt>
  </dgm:ptLst>
  <dgm:cxnLst>
    <dgm:cxn modelId="{5BA1E915-550F-514A-9776-D5034634DFEA}" type="presOf" srcId="{E93C13DF-F4C9-7D4A-BDA0-B7C7225BC573}" destId="{AB5C37C2-18E2-0249-B103-3A036AE34B2F}" srcOrd="0" destOrd="1" presId="urn:microsoft.com/office/officeart/2005/8/layout/arrow4"/>
    <dgm:cxn modelId="{BFF27E5B-1E3D-6E4C-8590-ED6F99AF7077}" srcId="{F93BF391-FC2C-7B44-BE88-3AEF38B260F5}" destId="{E93C13DF-F4C9-7D4A-BDA0-B7C7225BC573}" srcOrd="0" destOrd="0" parTransId="{83C6150F-0620-234C-9338-A3B365D71317}" sibTransId="{2B458495-0CBF-234E-9202-588084F94042}"/>
    <dgm:cxn modelId="{B4978A5D-23B4-2D48-A224-10EFD737FD32}" type="presOf" srcId="{116F4BF0-8F7A-CD41-AD4E-EB47BE3EC129}" destId="{45669319-22A6-F941-B1EE-AC9A5294E5C8}" srcOrd="0" destOrd="1" presId="urn:microsoft.com/office/officeart/2005/8/layout/arrow4"/>
    <dgm:cxn modelId="{F749A85D-9240-904D-9F85-40ED3A541766}" type="presOf" srcId="{BF100BCF-AE44-F041-A35E-66C841926E4C}" destId="{45669319-22A6-F941-B1EE-AC9A5294E5C8}" srcOrd="0" destOrd="0" presId="urn:microsoft.com/office/officeart/2005/8/layout/arrow4"/>
    <dgm:cxn modelId="{26AF2545-EFBC-3844-977E-54444AA30427}" srcId="{6B91C05F-74AA-B944-B244-B3F7F748847B}" destId="{BF100BCF-AE44-F041-A35E-66C841926E4C}" srcOrd="1" destOrd="0" parTransId="{DF5884D6-C051-7344-8001-A639C2B2E838}" sibTransId="{30A07545-3924-7146-B08E-21D2D1855B7E}"/>
    <dgm:cxn modelId="{22BD716E-1F24-CC4A-B081-336EC48D940B}" srcId="{6B91C05F-74AA-B944-B244-B3F7F748847B}" destId="{F93BF391-FC2C-7B44-BE88-3AEF38B260F5}" srcOrd="0" destOrd="0" parTransId="{F0EDF0B4-1C19-AF4E-924A-532B44E787E1}" sibTransId="{67D55B44-5027-7F4F-967D-F7716559FE74}"/>
    <dgm:cxn modelId="{DCF73E85-3696-E949-8F2E-88B789F278E0}" srcId="{BF100BCF-AE44-F041-A35E-66C841926E4C}" destId="{116F4BF0-8F7A-CD41-AD4E-EB47BE3EC129}" srcOrd="0" destOrd="0" parTransId="{D566A1A1-5348-FE4A-AC14-712479956D68}" sibTransId="{7C45FCEE-B5E0-F540-AEC1-84E04A5CA09A}"/>
    <dgm:cxn modelId="{B4A28C8D-C88F-3348-9C8C-E7F64D740394}" type="presOf" srcId="{6B91C05F-74AA-B944-B244-B3F7F748847B}" destId="{E72037CF-7ADC-7941-B049-9C8B7525BD7C}" srcOrd="0" destOrd="0" presId="urn:microsoft.com/office/officeart/2005/8/layout/arrow4"/>
    <dgm:cxn modelId="{922F79BC-4415-5F47-A482-E5288CB52C32}" type="presOf" srcId="{F93BF391-FC2C-7B44-BE88-3AEF38B260F5}" destId="{AB5C37C2-18E2-0249-B103-3A036AE34B2F}" srcOrd="0" destOrd="0" presId="urn:microsoft.com/office/officeart/2005/8/layout/arrow4"/>
    <dgm:cxn modelId="{640134D3-2441-A249-BE61-61B12987D301}" type="presParOf" srcId="{E72037CF-7ADC-7941-B049-9C8B7525BD7C}" destId="{2CA42E73-0BFA-D548-8419-82CDE2F1BD02}" srcOrd="0" destOrd="0" presId="urn:microsoft.com/office/officeart/2005/8/layout/arrow4"/>
    <dgm:cxn modelId="{E16AE4EF-FFDF-D846-B29D-89AA7E21AE91}" type="presParOf" srcId="{E72037CF-7ADC-7941-B049-9C8B7525BD7C}" destId="{AB5C37C2-18E2-0249-B103-3A036AE34B2F}" srcOrd="1" destOrd="0" presId="urn:microsoft.com/office/officeart/2005/8/layout/arrow4"/>
    <dgm:cxn modelId="{B33C391B-8952-9E4C-92AF-D3D99F34BA40}" type="presParOf" srcId="{E72037CF-7ADC-7941-B049-9C8B7525BD7C}" destId="{155911C1-52AE-0A49-9CD2-79A926CC57B1}" srcOrd="2" destOrd="0" presId="urn:microsoft.com/office/officeart/2005/8/layout/arrow4"/>
    <dgm:cxn modelId="{6448AE72-5F5C-D649-A6D2-0B748D7A6764}" type="presParOf" srcId="{E72037CF-7ADC-7941-B049-9C8B7525BD7C}" destId="{45669319-22A6-F941-B1EE-AC9A5294E5C8}" srcOrd="3" destOrd="0" presId="urn:microsoft.com/office/officeart/2005/8/layout/arrow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A42E73-0BFA-D548-8419-82CDE2F1BD02}">
      <dsp:nvSpPr>
        <dsp:cNvPr id="0" name=""/>
        <dsp:cNvSpPr/>
      </dsp:nvSpPr>
      <dsp:spPr>
        <a:xfrm>
          <a:off x="549722" y="0"/>
          <a:ext cx="2652195" cy="1989146"/>
        </a:xfrm>
        <a:prstGeom prst="upArrow">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B5C37C2-18E2-0249-B103-3A036AE34B2F}">
      <dsp:nvSpPr>
        <dsp:cNvPr id="0" name=""/>
        <dsp:cNvSpPr/>
      </dsp:nvSpPr>
      <dsp:spPr>
        <a:xfrm>
          <a:off x="3276595" y="0"/>
          <a:ext cx="6404707" cy="19891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808" tIns="0" rIns="241808" bIns="241808" numCol="1" spcCol="1270" anchor="ctr" anchorCtr="0">
          <a:noAutofit/>
        </a:bodyPr>
        <a:lstStyle/>
        <a:p>
          <a:pPr marL="0" lvl="0" indent="0" algn="l" defTabSz="1511300">
            <a:lnSpc>
              <a:spcPct val="90000"/>
            </a:lnSpc>
            <a:spcBef>
              <a:spcPct val="0"/>
            </a:spcBef>
            <a:spcAft>
              <a:spcPct val="35000"/>
            </a:spcAft>
            <a:buNone/>
          </a:pPr>
          <a:r>
            <a:rPr lang="en-US" sz="3400" kern="1200" dirty="0">
              <a:solidFill>
                <a:schemeClr val="bg1"/>
              </a:solidFill>
            </a:rPr>
            <a:t>Problem: </a:t>
          </a:r>
          <a:r>
            <a:rPr lang="en-US" sz="3400" i="1" kern="1200" dirty="0">
              <a:solidFill>
                <a:srgbClr val="FFFF00"/>
              </a:solidFill>
            </a:rPr>
            <a:t>The Moral Hazard</a:t>
          </a:r>
          <a:endParaRPr lang="en-US" sz="3400" kern="1200" dirty="0">
            <a:solidFill>
              <a:schemeClr val="bg1"/>
            </a:solidFill>
          </a:endParaRPr>
        </a:p>
        <a:p>
          <a:pPr marL="228600" lvl="1" indent="-228600" algn="l" defTabSz="1200150">
            <a:lnSpc>
              <a:spcPct val="90000"/>
            </a:lnSpc>
            <a:spcBef>
              <a:spcPct val="0"/>
            </a:spcBef>
            <a:spcAft>
              <a:spcPct val="15000"/>
            </a:spcAft>
            <a:buChar char="•"/>
          </a:pPr>
          <a:r>
            <a:rPr lang="en-US" sz="2700" kern="1200" dirty="0">
              <a:solidFill>
                <a:schemeClr val="bg1"/>
              </a:solidFill>
            </a:rPr>
            <a:t>Better coverage will make people use more healthcare</a:t>
          </a:r>
        </a:p>
      </dsp:txBody>
      <dsp:txXfrm>
        <a:off x="3276595" y="0"/>
        <a:ext cx="6404707" cy="1989146"/>
      </dsp:txXfrm>
    </dsp:sp>
    <dsp:sp modelId="{155911C1-52AE-0A49-9CD2-79A926CC57B1}">
      <dsp:nvSpPr>
        <dsp:cNvPr id="0" name=""/>
        <dsp:cNvSpPr/>
      </dsp:nvSpPr>
      <dsp:spPr>
        <a:xfrm>
          <a:off x="1345380" y="2154908"/>
          <a:ext cx="2652195" cy="1989146"/>
        </a:xfrm>
        <a:prstGeom prst="downArrow">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5669319-22A6-F941-B1EE-AC9A5294E5C8}">
      <dsp:nvSpPr>
        <dsp:cNvPr id="0" name=""/>
        <dsp:cNvSpPr/>
      </dsp:nvSpPr>
      <dsp:spPr>
        <a:xfrm>
          <a:off x="4077141" y="2154908"/>
          <a:ext cx="5888736" cy="19891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808" tIns="0" rIns="241808" bIns="241808" numCol="1" spcCol="1270" anchor="ctr" anchorCtr="0">
          <a:noAutofit/>
        </a:bodyPr>
        <a:lstStyle/>
        <a:p>
          <a:pPr marL="0" lvl="0" indent="0" algn="l" defTabSz="1511300">
            <a:lnSpc>
              <a:spcPct val="90000"/>
            </a:lnSpc>
            <a:spcBef>
              <a:spcPct val="0"/>
            </a:spcBef>
            <a:spcAft>
              <a:spcPct val="35000"/>
            </a:spcAft>
            <a:buNone/>
          </a:pPr>
          <a:r>
            <a:rPr lang="en-US" sz="3400" kern="1200" dirty="0">
              <a:solidFill>
                <a:schemeClr val="bg1"/>
              </a:solidFill>
            </a:rPr>
            <a:t>Solution: </a:t>
          </a:r>
          <a:r>
            <a:rPr lang="en-US" sz="3400" b="0" i="1" kern="1200" dirty="0">
              <a:solidFill>
                <a:srgbClr val="FFFF00"/>
              </a:solidFill>
            </a:rPr>
            <a:t>Skin in the Game</a:t>
          </a:r>
          <a:endParaRPr lang="en-US" sz="3400" kern="1200" dirty="0">
            <a:solidFill>
              <a:schemeClr val="bg1"/>
            </a:solidFill>
          </a:endParaRPr>
        </a:p>
        <a:p>
          <a:pPr marL="228600" lvl="1" indent="-228600" algn="l" defTabSz="1200150">
            <a:lnSpc>
              <a:spcPct val="90000"/>
            </a:lnSpc>
            <a:spcBef>
              <a:spcPct val="0"/>
            </a:spcBef>
            <a:spcAft>
              <a:spcPct val="15000"/>
            </a:spcAft>
            <a:buChar char="•"/>
          </a:pPr>
          <a:r>
            <a:rPr lang="en-US" sz="2700" kern="1200">
              <a:solidFill>
                <a:schemeClr val="bg1"/>
              </a:solidFill>
            </a:rPr>
            <a:t>Paying part of the cost will make prudent consumers</a:t>
          </a:r>
        </a:p>
      </dsp:txBody>
      <dsp:txXfrm>
        <a:off x="4077141" y="2154908"/>
        <a:ext cx="5888736" cy="1989146"/>
      </dsp:txXfrm>
    </dsp:sp>
  </dsp:spTree>
</dsp:drawing>
</file>

<file path=ppt/diagrams/layout1.xml><?xml version="1.0" encoding="utf-8"?>
<dgm:layoutDef xmlns:dgm="http://schemas.openxmlformats.org/drawingml/2006/diagram" xmlns:a="http://schemas.openxmlformats.org/drawingml/2006/main" uniqueId="urn:microsoft.com/office/officeart/2005/8/layout/arrow4">
  <dgm:title val=""/>
  <dgm:desc val=""/>
  <dgm:catLst>
    <dgm:cat type="relationship" pri="8000"/>
    <dgm:cat type="process" pri="30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shape xmlns:r="http://schemas.openxmlformats.org/officeDocument/2006/relationships" r:blip="">
      <dgm:adjLst/>
    </dgm:shape>
    <dgm:presOf/>
    <dgm:choose name="Name0">
      <dgm:if name="Name1" func="var" arg="dir" op="equ" val="norm">
        <dgm:choose name="Name2">
          <dgm:if name="Name3" axis="ch" ptType="node" func="cnt" op="lte" val="1">
            <dgm:constrLst>
              <dgm:constr type="primFontSz" for="des" ptType="node" op="equ" val="65"/>
              <dgm:constr type="w" for="ch" forName="upArrow" refType="w" fact="0.33"/>
              <dgm:constr type="h" for="ch" forName="upArrow" refType="h"/>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dgm:constr type="b" for="ch" forName="upArrowText" refType="h" fact="0.48"/>
              <dgm:constr type="l" for="ch" forName="upArrowText" refType="w" refFor="ch" refForName="upArrow" fact="1.03"/>
            </dgm:constrLst>
          </dgm:if>
          <dgm:else name="Name4">
            <dgm:constrLst>
              <dgm:constr type="primFontSz" for="des" ptType="node" op="equ" val="65"/>
              <dgm:constr type="w" for="ch" forName="upArrow" refType="w" fact="0.33"/>
              <dgm:constr type="h" for="ch" forName="upArrow" refType="h" fact="0.48"/>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fact="0.48"/>
              <dgm:constr type="b" for="ch" forName="upArrowText" refType="h" fact="0.48"/>
              <dgm:constr type="l" for="ch" forName="upArrowText" refType="w" refFor="ch" refForName="upArrow" fact="1.03"/>
              <dgm:constr type="w" for="ch" forName="downArrow" refType="w" fact="0.33"/>
              <dgm:constr type="h" for="ch" forName="downArrow" refType="h" fact="0.48"/>
              <dgm:constr type="t" for="ch" forName="downArrow" refType="h" fact="0.52"/>
              <dgm:constr type="l" for="ch" forName="downArrow" refType="w" refFor="ch" refForName="downArrow" fact="0.3"/>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refType="w" refFor="ch" refForName="downArrow" fact="1.33"/>
            </dgm:constrLst>
          </dgm:else>
        </dgm:choose>
      </dgm:if>
      <dgm:else name="Name5">
        <dgm:choose name="Name6">
          <dgm:if name="Name7" axis="ch" ptType="node" func="cnt" op="lte" val="1">
            <dgm:constrLst>
              <dgm:constr type="primFontSz" for="des" ptType="node" op="equ" val="65"/>
              <dgm:constr type="w" for="ch" forName="upArrow" refType="w" fact="0.33"/>
              <dgm:constr type="h" for="ch" forName="upArrow" refType="h"/>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dgm:constr type="t" for="ch" forName="upArrowText"/>
              <dgm:constr type="l" for="ch" forName="upArrowText" refType="w" fact="0.1"/>
            </dgm:constrLst>
          </dgm:if>
          <dgm:else name="Name8">
            <dgm:constrLst>
              <dgm:constr type="primFontSz" for="des" ptType="node" op="equ" val="65"/>
              <dgm:constr type="w" for="ch" forName="upArrow" refType="w" fact="0.33"/>
              <dgm:constr type="h" for="ch" forName="upArrow" refType="h" fact="0.48"/>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fact="0.48"/>
              <dgm:constr type="t" for="ch" forName="upArrowText"/>
              <dgm:constr type="l" for="ch" forName="upArrowText" refType="w" fact="0.1"/>
              <dgm:constr type="w" for="ch" forName="downArrow" refType="w" fact="0.33"/>
              <dgm:constr type="h" for="ch" forName="downArrow" refType="h" fact="0.48"/>
              <dgm:constr type="t" for="ch" forName="downArrow" refType="h" fact="0.52"/>
              <dgm:constr type="l" for="ch" forName="downArrow" refType="w" fact="0.57"/>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dgm:constrLst>
          </dgm:else>
        </dgm:choose>
      </dgm:else>
    </dgm:choose>
    <dgm:ruleLst/>
    <dgm:forEach name="Name9" axis="ch" ptType="node" cnt="1">
      <dgm:layoutNode name="upArrow" styleLbl="node1">
        <dgm:alg type="sp"/>
        <dgm:shape xmlns:r="http://schemas.openxmlformats.org/officeDocument/2006/relationships" type="upArrow" r:blip="">
          <dgm:adjLst/>
        </dgm:shape>
        <dgm:presOf/>
        <dgm:constrLst/>
        <dgm:ruleLst/>
      </dgm:layoutNode>
      <dgm:layoutNode name="upArrowText" styleLbl="revTx">
        <dgm:varLst>
          <dgm:chMax val="0"/>
          <dgm:bulletEnabled val="1"/>
        </dgm:varLst>
        <dgm:choose name="Name10">
          <dgm:if name="Name11" axis="root des" ptType="all node" func="maxDepth" op="gt" val="1">
            <dgm:alg type="tx">
              <dgm:param type="parTxLTRAlign" val="l"/>
              <dgm:param type="parTxRTLAlign" val="r"/>
              <dgm:param type="txAnchorVertCh" val="mid"/>
            </dgm:alg>
          </dgm:if>
          <dgm:else name="Name12">
            <dgm:choose name="Name13">
              <dgm:if name="Name14" func="var" arg="dir" op="equ" val="norm">
                <dgm:alg type="tx">
                  <dgm:param type="parTxLTRAlign" val="l"/>
                  <dgm:param type="parTxRTLAlign" val="l"/>
                  <dgm:param type="txAnchorVertCh" val="mid"/>
                </dgm:alg>
              </dgm:if>
              <dgm:else name="Name15">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forEach name="Name16" axis="ch" ptType="node" st="2"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chMax val="0"/>
          <dgm:bulletEnabled val="1"/>
        </dgm:varLst>
        <dgm:choose name="Name17">
          <dgm:if name="Name18" axis="root des" ptType="all node" func="maxDepth" op="gt" val="1">
            <dgm:alg type="tx">
              <dgm:param type="parTxLTRAlign" val="l"/>
              <dgm:param type="parTxRTLAlign" val="r"/>
              <dgm:param type="txAnchorVertCh" val="mid"/>
            </dgm:alg>
          </dgm:if>
          <dgm:else name="Name19">
            <dgm:choose name="Name20">
              <dgm:if name="Name21" func="var" arg="dir" op="equ" val="norm">
                <dgm:alg type="tx">
                  <dgm:param type="parTxLTRAlign" val="l"/>
                  <dgm:param type="parTxRTLAlign" val="l"/>
                  <dgm:param type="txAnchorVertCh" val="mid"/>
                </dgm:alg>
              </dgm:if>
              <dgm:else name="Name22">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F3DF59-4D50-234B-91B6-3257350D104E}" type="datetimeFigureOut">
              <a:rPr lang="en-US" smtClean="0"/>
              <a:t>11/8/2023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4C22042-ED39-0845-84FD-FD22A69983FA}" type="slidenum">
              <a:rPr lang="en-US" smtClean="0"/>
              <a:t>‹#›</a:t>
            </a:fld>
            <a:endParaRPr lang="en-US"/>
          </a:p>
        </p:txBody>
      </p:sp>
    </p:spTree>
    <p:extLst>
      <p:ext uri="{BB962C8B-B14F-4D97-AF65-F5344CB8AC3E}">
        <p14:creationId xmlns:p14="http://schemas.microsoft.com/office/powerpoint/2010/main" val="21325018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C22042-ED39-0845-84FD-FD22A69983FA}" type="slidenum">
              <a:rPr lang="en-US" smtClean="0"/>
              <a:t>1</a:t>
            </a:fld>
            <a:endParaRPr lang="en-US"/>
          </a:p>
        </p:txBody>
      </p:sp>
    </p:spTree>
    <p:extLst>
      <p:ext uri="{BB962C8B-B14F-4D97-AF65-F5344CB8AC3E}">
        <p14:creationId xmlns:p14="http://schemas.microsoft.com/office/powerpoint/2010/main" val="36430917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that rebate actually used for?</a:t>
            </a:r>
          </a:p>
          <a:p>
            <a:endParaRPr lang="en-US" dirty="0"/>
          </a:p>
          <a:p>
            <a:r>
              <a:rPr lang="en-US" dirty="0"/>
              <a:t>SLOW DOWN HERE. TAKE YOUR TIME.</a:t>
            </a:r>
          </a:p>
          <a:p>
            <a:endParaRPr lang="en-US" dirty="0"/>
          </a:p>
          <a:p>
            <a:r>
              <a:rPr lang="en-US" dirty="0"/>
              <a:t>NOT REDUCING OUT OF POCKET EXPENSES. As you can see, the percentage of rebates going to reducing out of pocket expenses is decreasing!</a:t>
            </a:r>
          </a:p>
          <a:p>
            <a:endParaRPr lang="en-US" dirty="0"/>
          </a:p>
          <a:p>
            <a:r>
              <a:rPr lang="en-US" dirty="0"/>
              <a:t>MA plans know that reducing out-of-pocket expenses for beneficiaries removes financial barriers to healthcare and allows people to use more healthcare services. That is what they don’t want. </a:t>
            </a:r>
          </a:p>
          <a:p>
            <a:endParaRPr lang="en-US" dirty="0"/>
          </a:p>
          <a:p>
            <a:r>
              <a:rPr lang="en-US" dirty="0"/>
              <a:t>People getting healthcare costs them money, which is what we refer to as “induced utilization”. This is proof that MA companies like United Healthcare know that people will get the healthcare they need if they have lower copays and deductibles. BUT, they are instead using it for something else or keeping it for profit. We’ll refer back to this later when we review PNHP’s new report on overpayment.</a:t>
            </a:r>
          </a:p>
          <a:p>
            <a:endParaRPr lang="en-US" dirty="0"/>
          </a:p>
        </p:txBody>
      </p:sp>
      <p:sp>
        <p:nvSpPr>
          <p:cNvPr id="4" name="Slide Number Placeholder 3"/>
          <p:cNvSpPr>
            <a:spLocks noGrp="1"/>
          </p:cNvSpPr>
          <p:nvPr>
            <p:ph type="sldNum" sz="quarter" idx="5"/>
          </p:nvPr>
        </p:nvSpPr>
        <p:spPr/>
        <p:txBody>
          <a:bodyPr/>
          <a:lstStyle/>
          <a:p>
            <a:fld id="{14C22042-ED39-0845-84FD-FD22A69983FA}" type="slidenum">
              <a:rPr lang="en-US" smtClean="0"/>
              <a:t>11</a:t>
            </a:fld>
            <a:endParaRPr lang="en-US"/>
          </a:p>
        </p:txBody>
      </p:sp>
    </p:spTree>
    <p:extLst>
      <p:ext uri="{BB962C8B-B14F-4D97-AF65-F5344CB8AC3E}">
        <p14:creationId xmlns:p14="http://schemas.microsoft.com/office/powerpoint/2010/main" val="7016388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first line. </a:t>
            </a:r>
          </a:p>
          <a:p>
            <a:endParaRPr lang="en-US" dirty="0"/>
          </a:p>
          <a:p>
            <a:r>
              <a:rPr lang="en-US" dirty="0"/>
              <a:t>TM pts from 2015 that stayed in TM into 2016 had higher medical expenses in 2015 than those that switched to MA. Shows that healthier people are the ones that switch into MA. Those plans have become really good at attracting healthier people into their system that use less benefits and are therefore less expensive to take care of. </a:t>
            </a:r>
          </a:p>
          <a:p>
            <a:endParaRPr lang="en-US" dirty="0"/>
          </a:p>
          <a:p>
            <a:r>
              <a:rPr lang="en-US" dirty="0"/>
              <a:t>The concepts of favorable selection and induced utilization are essential company strategies in gaming the system for more profits. The less money they spend on patients, the more they get to keep.</a:t>
            </a:r>
          </a:p>
        </p:txBody>
      </p:sp>
      <p:sp>
        <p:nvSpPr>
          <p:cNvPr id="4" name="Slide Number Placeholder 3"/>
          <p:cNvSpPr>
            <a:spLocks noGrp="1"/>
          </p:cNvSpPr>
          <p:nvPr>
            <p:ph type="sldNum" sz="quarter" idx="5"/>
          </p:nvPr>
        </p:nvSpPr>
        <p:spPr/>
        <p:txBody>
          <a:bodyPr/>
          <a:lstStyle/>
          <a:p>
            <a:fld id="{14C22042-ED39-0845-84FD-FD22A69983FA}" type="slidenum">
              <a:rPr lang="en-US" smtClean="0"/>
              <a:t>12</a:t>
            </a:fld>
            <a:endParaRPr lang="en-US"/>
          </a:p>
        </p:txBody>
      </p:sp>
    </p:spTree>
    <p:extLst>
      <p:ext uri="{BB962C8B-B14F-4D97-AF65-F5344CB8AC3E}">
        <p14:creationId xmlns:p14="http://schemas.microsoft.com/office/powerpoint/2010/main" val="7137046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SWITCHING GEARS.</a:t>
            </a:r>
          </a:p>
          <a:p>
            <a:endParaRPr lang="en-US" dirty="0"/>
          </a:p>
          <a:p>
            <a:r>
              <a:rPr lang="en-US" dirty="0"/>
              <a:t>MA provides MORE initial home health visits, as you can see here. You would think you’d have a ton more continuing visits, right? SIKE, you don’t. They give a TON of initial home visits, while actually providing less ongoing healthcare. This one visit is NOT for the purpose of health, it’s for (you guessed it) creating profit for shareholders. </a:t>
            </a:r>
          </a:p>
          <a:p>
            <a:endParaRPr lang="en-US" dirty="0"/>
          </a:p>
          <a:p>
            <a:r>
              <a:rPr lang="en-US" dirty="0"/>
              <a:t>As you’ll find as a common theme throughout this presentation, this is a tactic to up code initial patient diagnoses and increase revenue and profits, while providing less actual health services overall.</a:t>
            </a:r>
          </a:p>
          <a:p>
            <a:endParaRPr lang="en-US" dirty="0"/>
          </a:p>
          <a:p>
            <a:r>
              <a:rPr lang="en-US" dirty="0"/>
              <a:t>This is another thing that we end up overpaying for in MA, again which will be mentioned in the new report.</a:t>
            </a:r>
          </a:p>
        </p:txBody>
      </p:sp>
      <p:sp>
        <p:nvSpPr>
          <p:cNvPr id="4" name="Slide Number Placeholder 3"/>
          <p:cNvSpPr>
            <a:spLocks noGrp="1"/>
          </p:cNvSpPr>
          <p:nvPr>
            <p:ph type="sldNum" sz="quarter" idx="5"/>
          </p:nvPr>
        </p:nvSpPr>
        <p:spPr/>
        <p:txBody>
          <a:bodyPr/>
          <a:lstStyle/>
          <a:p>
            <a:fld id="{14C22042-ED39-0845-84FD-FD22A69983FA}" type="slidenum">
              <a:rPr lang="en-US" smtClean="0"/>
              <a:t>13</a:t>
            </a:fld>
            <a:endParaRPr lang="en-US"/>
          </a:p>
        </p:txBody>
      </p:sp>
    </p:spTree>
    <p:extLst>
      <p:ext uri="{BB962C8B-B14F-4D97-AF65-F5344CB8AC3E}">
        <p14:creationId xmlns:p14="http://schemas.microsoft.com/office/powerpoint/2010/main" val="28915000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Background: </a:t>
            </a:r>
            <a:r>
              <a:rPr lang="en-US" dirty="0" err="1"/>
              <a:t>medicare</a:t>
            </a:r>
            <a:r>
              <a:rPr lang="en-US" dirty="0"/>
              <a:t> payments to MA plans are individual – based on the payment rate and the individual’s risk score, which accounts for differences in expected medical expenditures and are based on diagnoses that providers code.</a:t>
            </a:r>
          </a:p>
          <a:p>
            <a:endParaRPr lang="en-US" dirty="0"/>
          </a:p>
          <a:p>
            <a:r>
              <a:rPr lang="en-US" dirty="0"/>
              <a:t>FFS Medicare: little incentive for providers to record more dx codes than necessary to justify a service</a:t>
            </a:r>
          </a:p>
          <a:p>
            <a:r>
              <a:rPr lang="en-US" dirty="0"/>
              <a:t>MA: financial incentives to ensure that their providers record all possible dx </a:t>
            </a:r>
            <a:r>
              <a:rPr lang="en-US" dirty="0" err="1"/>
              <a:t>bc</a:t>
            </a:r>
            <a:r>
              <a:rPr lang="en-US" dirty="0"/>
              <a:t> they raise </a:t>
            </a:r>
            <a:r>
              <a:rPr lang="en-US" dirty="0" err="1"/>
              <a:t>ind</a:t>
            </a:r>
            <a:r>
              <a:rPr lang="en-US" dirty="0"/>
              <a:t> risk scores and result in higher payments to the plan. Reports even show that in the first year of switching from FFS Medicare to MA, risk scores sharply increase and continue to rise in subsequent years. This coding also undermines competition among plans by allowing larger rebates and offering more extra benefits than other plans.</a:t>
            </a:r>
          </a:p>
          <a:p>
            <a:endParaRPr lang="en-US" dirty="0"/>
          </a:p>
          <a:p>
            <a:r>
              <a:rPr lang="en-US" dirty="0"/>
              <a:t>2021 analysis: MA risk scores were about 10.8% higher than those for similar FFS beneficiaries. CMS by law, reduces the MA risk scores to be similar to FFS but has never reduced them more than the minimum amount. As a result, MA risk scores are still 4.9% higher than FFS.</a:t>
            </a:r>
          </a:p>
          <a:p>
            <a:r>
              <a:rPr lang="en-US" dirty="0"/>
              <a:t>	This results in excess payments to MA, which reached $17 billion in 2021, and are projected to reach $23 billion in 2023. KEEPS RISING</a:t>
            </a:r>
          </a:p>
        </p:txBody>
      </p:sp>
      <p:sp>
        <p:nvSpPr>
          <p:cNvPr id="4" name="Slide Number Placeholder 3"/>
          <p:cNvSpPr>
            <a:spLocks noGrp="1"/>
          </p:cNvSpPr>
          <p:nvPr>
            <p:ph type="sldNum" sz="quarter" idx="5"/>
          </p:nvPr>
        </p:nvSpPr>
        <p:spPr/>
        <p:txBody>
          <a:bodyPr/>
          <a:lstStyle/>
          <a:p>
            <a:fld id="{14C22042-ED39-0845-84FD-FD22A69983FA}" type="slidenum">
              <a:rPr lang="en-US" smtClean="0"/>
              <a:t>14</a:t>
            </a:fld>
            <a:endParaRPr lang="en-US"/>
          </a:p>
        </p:txBody>
      </p:sp>
    </p:spTree>
    <p:extLst>
      <p:ext uri="{BB962C8B-B14F-4D97-AF65-F5344CB8AC3E}">
        <p14:creationId xmlns:p14="http://schemas.microsoft.com/office/powerpoint/2010/main" val="42604897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Nearly all MA enrollees are in plans that require prior authorization for some services</a:t>
            </a:r>
          </a:p>
          <a:p>
            <a:r>
              <a:rPr lang="en-US" dirty="0"/>
              <a:t>	Part B drugs, skilled nursing stays, inpatient hospital stays, hearing and eye exams, mental health, substance abuse services</a:t>
            </a:r>
          </a:p>
          <a:p>
            <a:r>
              <a:rPr lang="en-US" dirty="0"/>
              <a:t>	All of these are services where over half of MA enrollees are in plans that require prior auth to receive them. THIS MAKES OUR JOB DIFFICULT.</a:t>
            </a:r>
          </a:p>
          <a:p>
            <a:r>
              <a:rPr lang="en-US" dirty="0"/>
              <a:t>Fairly unique to MA and commercial insurance. </a:t>
            </a:r>
            <a:r>
              <a:rPr lang="en-US" b="1" dirty="0"/>
              <a:t>TM DOES NOT USE prior auth except for a handful of services (examples to come)</a:t>
            </a:r>
          </a:p>
        </p:txBody>
      </p:sp>
      <p:sp>
        <p:nvSpPr>
          <p:cNvPr id="4" name="Slide Number Placeholder 3"/>
          <p:cNvSpPr>
            <a:spLocks noGrp="1"/>
          </p:cNvSpPr>
          <p:nvPr>
            <p:ph type="sldNum" sz="quarter" idx="5"/>
          </p:nvPr>
        </p:nvSpPr>
        <p:spPr/>
        <p:txBody>
          <a:bodyPr/>
          <a:lstStyle/>
          <a:p>
            <a:fld id="{14C22042-ED39-0845-84FD-FD22A69983FA}" type="slidenum">
              <a:rPr lang="en-US" smtClean="0"/>
              <a:t>15</a:t>
            </a:fld>
            <a:endParaRPr lang="en-US"/>
          </a:p>
        </p:txBody>
      </p:sp>
    </p:spTree>
    <p:extLst>
      <p:ext uri="{BB962C8B-B14F-4D97-AF65-F5344CB8AC3E}">
        <p14:creationId xmlns:p14="http://schemas.microsoft.com/office/powerpoint/2010/main" val="36421545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Along with how patients and physicians, hospitals are struggling with the delays and denials that are rampant in MA. In the past few months, we’ve seen a rapid exodus of hospitals from MA.</a:t>
            </a:r>
          </a:p>
          <a:p>
            <a:endParaRPr lang="en-US" dirty="0"/>
          </a:p>
          <a:p>
            <a:r>
              <a:rPr lang="en-US" dirty="0"/>
              <a:t>Part of this crisis is in part due to the aggressive rate negotiations empowered by the increased market penetration of MA. As MA plans gain market share, they become the gorilla at the bargaining table, and they’re not bargaining with our public health interests. </a:t>
            </a:r>
          </a:p>
          <a:p>
            <a:endParaRPr lang="en-US" dirty="0"/>
          </a:p>
          <a:p>
            <a:r>
              <a:rPr lang="en-US" dirty="0"/>
              <a:t>[CLICK]</a:t>
            </a:r>
          </a:p>
          <a:p>
            <a:endParaRPr lang="en-US" dirty="0"/>
          </a:p>
          <a:p>
            <a:r>
              <a:rPr lang="en-US" dirty="0"/>
              <a:t>But on top of that, look at what the departing hospital networks are saying. It’s not just about the negotiated rates, it’s about the fundamental business model of MA companies denying necessary medical care. As Stillwater said, this is unheard of in TM but rampant in MA.</a:t>
            </a:r>
          </a:p>
          <a:p>
            <a:endParaRPr lang="en-US" dirty="0"/>
          </a:p>
          <a:p>
            <a:r>
              <a:rPr lang="en-US" dirty="0"/>
              <a:t>The collapse of MA hospital networks is a new emerging disaster, a direct consequence of the MA business model, and one more thing that single payer would eliminate.</a:t>
            </a:r>
          </a:p>
        </p:txBody>
      </p:sp>
      <p:sp>
        <p:nvSpPr>
          <p:cNvPr id="4" name="Slide Number Placeholder 3"/>
          <p:cNvSpPr>
            <a:spLocks noGrp="1"/>
          </p:cNvSpPr>
          <p:nvPr>
            <p:ph type="sldNum" sz="quarter" idx="5"/>
          </p:nvPr>
        </p:nvSpPr>
        <p:spPr/>
        <p:txBody>
          <a:bodyPr/>
          <a:lstStyle/>
          <a:p>
            <a:fld id="{14C22042-ED39-0845-84FD-FD22A69983FA}" type="slidenum">
              <a:rPr lang="en-US" smtClean="0"/>
              <a:t>16</a:t>
            </a:fld>
            <a:endParaRPr lang="en-US"/>
          </a:p>
        </p:txBody>
      </p:sp>
    </p:spTree>
    <p:extLst>
      <p:ext uri="{BB962C8B-B14F-4D97-AF65-F5344CB8AC3E}">
        <p14:creationId xmlns:p14="http://schemas.microsoft.com/office/powerpoint/2010/main" val="25945339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PNHP has been telling multiple members of Congress and their staff about all of the things we just discussed. </a:t>
            </a:r>
          </a:p>
          <a:p>
            <a:r>
              <a:rPr lang="en-US" dirty="0"/>
              <a:t>[CLICK]</a:t>
            </a:r>
          </a:p>
          <a:p>
            <a:r>
              <a:rPr lang="en-US" dirty="0"/>
              <a:t>The most common response is that legislators are also hearing from the insurance industry lobby group “AHIP” (formerly known as America’s Health Insurance Plans). The industry lobbyists are warning legislators that attacking MA would worsen healthcare for racial minorities and low-income Americans. The friendlier members of Congress are asking us how they should respond. </a:t>
            </a:r>
          </a:p>
          <a:p>
            <a:endParaRPr lang="en-US" dirty="0"/>
          </a:p>
          <a:p>
            <a:r>
              <a:rPr lang="en-US" dirty="0"/>
              <a:t>First, let’s look at how groups like AHIP can claim to be the solution to healthcare inequities.</a:t>
            </a:r>
          </a:p>
        </p:txBody>
      </p:sp>
      <p:sp>
        <p:nvSpPr>
          <p:cNvPr id="4" name="Slide Number Placeholder 3"/>
          <p:cNvSpPr>
            <a:spLocks noGrp="1"/>
          </p:cNvSpPr>
          <p:nvPr>
            <p:ph type="sldNum" sz="quarter" idx="5"/>
          </p:nvPr>
        </p:nvSpPr>
        <p:spPr/>
        <p:txBody>
          <a:bodyPr/>
          <a:lstStyle/>
          <a:p>
            <a:fld id="{14C22042-ED39-0845-84FD-FD22A69983FA}" type="slidenum">
              <a:rPr lang="en-US" smtClean="0"/>
              <a:t>17</a:t>
            </a:fld>
            <a:endParaRPr lang="en-US"/>
          </a:p>
        </p:txBody>
      </p:sp>
    </p:spTree>
    <p:extLst>
      <p:ext uri="{BB962C8B-B14F-4D97-AF65-F5344CB8AC3E}">
        <p14:creationId xmlns:p14="http://schemas.microsoft.com/office/powerpoint/2010/main" val="12854246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AHIP isn’t lying when tell Congress say that their plans have a higher share of people of color and of those with low income. That’s true, as this data shows you.</a:t>
            </a:r>
          </a:p>
          <a:p>
            <a:r>
              <a:rPr lang="en-US" dirty="0"/>
              <a:t>[CLICK]</a:t>
            </a:r>
          </a:p>
          <a:p>
            <a:r>
              <a:rPr lang="en-US" dirty="0"/>
              <a:t>But they’re wrong when they use this as proof that it means they are the solution to our nation’s inequities. In fact, it actually means the opposite. In short, it really means that the usual disenfranchised groups of Americans are being left with no choice but to accept a product with major problems that wealthier Americans are less likely to tolerate. </a:t>
            </a:r>
          </a:p>
          <a:p>
            <a:endParaRPr lang="en-US" dirty="0"/>
          </a:p>
          <a:p>
            <a:r>
              <a:rPr lang="en-US" dirty="0"/>
              <a:t>The higher rates of Black, Hispanic, and low-income Americans is not evidence of a solution – it’s evidence of the very problem they say they address. Let me show you what I mean with some slides that you can use to educate your elected officials.</a:t>
            </a:r>
          </a:p>
          <a:p>
            <a:endParaRPr lang="en-US" dirty="0"/>
          </a:p>
        </p:txBody>
      </p:sp>
      <p:sp>
        <p:nvSpPr>
          <p:cNvPr id="4" name="Slide Number Placeholder 3"/>
          <p:cNvSpPr>
            <a:spLocks noGrp="1"/>
          </p:cNvSpPr>
          <p:nvPr>
            <p:ph type="sldNum" sz="quarter" idx="5"/>
          </p:nvPr>
        </p:nvSpPr>
        <p:spPr/>
        <p:txBody>
          <a:bodyPr/>
          <a:lstStyle/>
          <a:p>
            <a:fld id="{14C22042-ED39-0845-84FD-FD22A69983FA}" type="slidenum">
              <a:rPr lang="en-US" smtClean="0"/>
              <a:t>18</a:t>
            </a:fld>
            <a:endParaRPr lang="en-US"/>
          </a:p>
        </p:txBody>
      </p:sp>
    </p:spTree>
    <p:extLst>
      <p:ext uri="{BB962C8B-B14F-4D97-AF65-F5344CB8AC3E}">
        <p14:creationId xmlns:p14="http://schemas.microsoft.com/office/powerpoint/2010/main" val="15236327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 plans reject prior auth requests for services that were medically necessary by applying internal clinical criteria that are not contained in Medicare coverage rules, as long as they are deemed to be “not as restrictive” as traditional Medicare criteria</a:t>
            </a:r>
          </a:p>
          <a:p>
            <a:r>
              <a:rPr lang="en-US" dirty="0"/>
              <a:t>	Example from OIG report: deny a CT because they needed an X-ray first. TM does not have any criteria about other imaging before a CT – meaning that they would have paid. However, by applying their own clinical criteria, MA can deny this request by describing their criteria in a way that is “no more restrictive” than TM.</a:t>
            </a:r>
          </a:p>
          <a:p>
            <a:endParaRPr lang="en-US" dirty="0"/>
          </a:p>
          <a:p>
            <a:r>
              <a:rPr lang="en-US" dirty="0"/>
              <a:t>Last couple of years, there have been legislative attempts to outlaw these “secret rules” but they are still going on.</a:t>
            </a:r>
          </a:p>
          <a:p>
            <a:r>
              <a:rPr lang="en-US" dirty="0"/>
              <a:t>Traditional </a:t>
            </a:r>
            <a:r>
              <a:rPr lang="en-US" dirty="0" err="1"/>
              <a:t>medicare</a:t>
            </a:r>
            <a:r>
              <a:rPr lang="en-US" dirty="0"/>
              <a:t> relies more on the clinician’s judgement and doesn’t get in the way, but MA does and denies necessary care.</a:t>
            </a:r>
          </a:p>
        </p:txBody>
      </p:sp>
      <p:sp>
        <p:nvSpPr>
          <p:cNvPr id="4" name="Slide Number Placeholder 3"/>
          <p:cNvSpPr>
            <a:spLocks noGrp="1"/>
          </p:cNvSpPr>
          <p:nvPr>
            <p:ph type="sldNum" sz="quarter" idx="5"/>
          </p:nvPr>
        </p:nvSpPr>
        <p:spPr/>
        <p:txBody>
          <a:bodyPr/>
          <a:lstStyle/>
          <a:p>
            <a:fld id="{14C22042-ED39-0845-84FD-FD22A69983FA}" type="slidenum">
              <a:rPr lang="en-US" smtClean="0"/>
              <a:t>19</a:t>
            </a:fld>
            <a:endParaRPr lang="en-US"/>
          </a:p>
        </p:txBody>
      </p:sp>
    </p:spTree>
    <p:extLst>
      <p:ext uri="{BB962C8B-B14F-4D97-AF65-F5344CB8AC3E}">
        <p14:creationId xmlns:p14="http://schemas.microsoft.com/office/powerpoint/2010/main" val="30872630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all MA beneficiaries experience significantly more cost-related problems in accessing care, and this is more pronounced in minority populations.</a:t>
            </a:r>
          </a:p>
          <a:p>
            <a:r>
              <a:rPr lang="en-US" dirty="0"/>
              <a:t>[CLICK] </a:t>
            </a:r>
          </a:p>
          <a:p>
            <a:r>
              <a:rPr lang="en-US" dirty="0"/>
              <a:t>DON’T USE NUMBERS. JUST COMMENT ON TREND.</a:t>
            </a:r>
          </a:p>
          <a:p>
            <a:r>
              <a:rPr lang="en-US" dirty="0"/>
              <a:t>While the difference in race in both TM and MA is indicative of a larger systemic problem, the fact that MA is exacerbating the differences tells you that MA is not the solution to inequity.</a:t>
            </a:r>
          </a:p>
        </p:txBody>
      </p:sp>
      <p:sp>
        <p:nvSpPr>
          <p:cNvPr id="4" name="Slide Number Placeholder 3"/>
          <p:cNvSpPr>
            <a:spLocks noGrp="1"/>
          </p:cNvSpPr>
          <p:nvPr>
            <p:ph type="sldNum" sz="quarter" idx="5"/>
          </p:nvPr>
        </p:nvSpPr>
        <p:spPr/>
        <p:txBody>
          <a:bodyPr/>
          <a:lstStyle/>
          <a:p>
            <a:fld id="{14C22042-ED39-0845-84FD-FD22A69983FA}" type="slidenum">
              <a:rPr lang="en-US" smtClean="0"/>
              <a:t>20</a:t>
            </a:fld>
            <a:endParaRPr lang="en-US"/>
          </a:p>
        </p:txBody>
      </p:sp>
    </p:spTree>
    <p:extLst>
      <p:ext uri="{BB962C8B-B14F-4D97-AF65-F5344CB8AC3E}">
        <p14:creationId xmlns:p14="http://schemas.microsoft.com/office/powerpoint/2010/main" val="27543675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Pay taxes, get insurance card, and </a:t>
            </a:r>
            <a:r>
              <a:rPr lang="en-US" dirty="0" err="1"/>
              <a:t>medicare</a:t>
            </a:r>
            <a:r>
              <a:rPr lang="en-US" dirty="0"/>
              <a:t> pays the doctors. No middle man.</a:t>
            </a:r>
          </a:p>
        </p:txBody>
      </p:sp>
      <p:sp>
        <p:nvSpPr>
          <p:cNvPr id="4" name="Slide Number Placeholder 3"/>
          <p:cNvSpPr>
            <a:spLocks noGrp="1"/>
          </p:cNvSpPr>
          <p:nvPr>
            <p:ph type="sldNum" sz="quarter" idx="5"/>
          </p:nvPr>
        </p:nvSpPr>
        <p:spPr/>
        <p:txBody>
          <a:bodyPr/>
          <a:lstStyle/>
          <a:p>
            <a:fld id="{14C22042-ED39-0845-84FD-FD22A69983FA}" type="slidenum">
              <a:rPr lang="en-US" smtClean="0"/>
              <a:t>2</a:t>
            </a:fld>
            <a:endParaRPr lang="en-US"/>
          </a:p>
        </p:txBody>
      </p:sp>
    </p:spTree>
    <p:extLst>
      <p:ext uri="{BB962C8B-B14F-4D97-AF65-F5344CB8AC3E}">
        <p14:creationId xmlns:p14="http://schemas.microsoft.com/office/powerpoint/2010/main" val="26875860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same thing is true across income groups – people in MA have more problems with medical bills and medical debt than do people in TM. With one exception (you guessed it)</a:t>
            </a:r>
          </a:p>
          <a:p>
            <a:r>
              <a:rPr lang="en-US" dirty="0"/>
              <a:t>[CLICK]</a:t>
            </a:r>
          </a:p>
          <a:p>
            <a:r>
              <a:rPr lang="en-US" dirty="0"/>
              <a:t>People in the higher income brackets don’t have this problem.</a:t>
            </a:r>
          </a:p>
          <a:p>
            <a:r>
              <a:rPr lang="en-US" dirty="0"/>
              <a:t>Again, MA is not the solution to equity. </a:t>
            </a:r>
          </a:p>
        </p:txBody>
      </p:sp>
      <p:sp>
        <p:nvSpPr>
          <p:cNvPr id="4" name="Slide Number Placeholder 3"/>
          <p:cNvSpPr>
            <a:spLocks noGrp="1"/>
          </p:cNvSpPr>
          <p:nvPr>
            <p:ph type="sldNum" sz="quarter" idx="5"/>
          </p:nvPr>
        </p:nvSpPr>
        <p:spPr/>
        <p:txBody>
          <a:bodyPr/>
          <a:lstStyle/>
          <a:p>
            <a:fld id="{14C22042-ED39-0845-84FD-FD22A69983FA}" type="slidenum">
              <a:rPr lang="en-US" smtClean="0"/>
              <a:t>21</a:t>
            </a:fld>
            <a:endParaRPr lang="en-US"/>
          </a:p>
        </p:txBody>
      </p:sp>
    </p:spTree>
    <p:extLst>
      <p:ext uri="{BB962C8B-B14F-4D97-AF65-F5344CB8AC3E}">
        <p14:creationId xmlns:p14="http://schemas.microsoft.com/office/powerpoint/2010/main" val="15060983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Third, one of the more important reasons people opt into MA is they are desperate to get dental care. MA promises to provide them with that, but as you can see here, people in MA have more – not less – problems accessing dental care for financial reasons.</a:t>
            </a:r>
          </a:p>
          <a:p>
            <a:endParaRPr lang="en-US" dirty="0"/>
          </a:p>
          <a:p>
            <a:r>
              <a:rPr lang="en-US" dirty="0"/>
              <a:t>This data is a little confounded as it doesn’t adjust for income, and I just showed you that people in MA skew towards lower income groups. But the false promise that MA will include good access to dental care is clearly misleading. </a:t>
            </a:r>
          </a:p>
          <a:p>
            <a:endParaRPr lang="en-US" dirty="0"/>
          </a:p>
          <a:p>
            <a:r>
              <a:rPr lang="en-US" dirty="0"/>
              <a:t>Again, MA is not a solution to equity.</a:t>
            </a:r>
          </a:p>
        </p:txBody>
      </p:sp>
      <p:sp>
        <p:nvSpPr>
          <p:cNvPr id="4" name="Slide Number Placeholder 3"/>
          <p:cNvSpPr>
            <a:spLocks noGrp="1"/>
          </p:cNvSpPr>
          <p:nvPr>
            <p:ph type="sldNum" sz="quarter" idx="5"/>
          </p:nvPr>
        </p:nvSpPr>
        <p:spPr/>
        <p:txBody>
          <a:bodyPr/>
          <a:lstStyle/>
          <a:p>
            <a:fld id="{14C22042-ED39-0845-84FD-FD22A69983FA}" type="slidenum">
              <a:rPr lang="en-US" smtClean="0"/>
              <a:t>22</a:t>
            </a:fld>
            <a:endParaRPr lang="en-US"/>
          </a:p>
        </p:txBody>
      </p:sp>
    </p:spTree>
    <p:extLst>
      <p:ext uri="{BB962C8B-B14F-4D97-AF65-F5344CB8AC3E}">
        <p14:creationId xmlns:p14="http://schemas.microsoft.com/office/powerpoint/2010/main" val="6027999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of course, it’s not just dental care that’s hard for people in MA. It’s a particularly big deal, a life-threatening deal, for people dealing with cancer.</a:t>
            </a:r>
          </a:p>
          <a:p>
            <a:r>
              <a:rPr lang="en-US" dirty="0"/>
              <a:t>[CLICK]</a:t>
            </a:r>
          </a:p>
          <a:p>
            <a:r>
              <a:rPr lang="en-US" dirty="0"/>
              <a:t>To start with, this data shows that people in MA have to wait longer for cancer surgery. The difference in the wait time for pancreatic cancer is particularly terrible when you consider how deadly it is.</a:t>
            </a:r>
          </a:p>
        </p:txBody>
      </p:sp>
      <p:sp>
        <p:nvSpPr>
          <p:cNvPr id="4" name="Slide Number Placeholder 3"/>
          <p:cNvSpPr>
            <a:spLocks noGrp="1"/>
          </p:cNvSpPr>
          <p:nvPr>
            <p:ph type="sldNum" sz="quarter" idx="5"/>
          </p:nvPr>
        </p:nvSpPr>
        <p:spPr/>
        <p:txBody>
          <a:bodyPr/>
          <a:lstStyle/>
          <a:p>
            <a:fld id="{14C22042-ED39-0845-84FD-FD22A69983FA}" type="slidenum">
              <a:rPr lang="en-US" smtClean="0"/>
              <a:t>23</a:t>
            </a:fld>
            <a:endParaRPr lang="en-US"/>
          </a:p>
        </p:txBody>
      </p:sp>
    </p:spTree>
    <p:extLst>
      <p:ext uri="{BB962C8B-B14F-4D97-AF65-F5344CB8AC3E}">
        <p14:creationId xmlns:p14="http://schemas.microsoft.com/office/powerpoint/2010/main" val="23947197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top of having to wait longer than people in TM, cancer patients in MA are far less likely to use an NCI-designated center of excellence. In other words, they are more likely to have their surgery done at hospitals that are not recognized and likely far less experienced in these complex surgeries. </a:t>
            </a:r>
          </a:p>
          <a:p>
            <a:r>
              <a:rPr lang="en-US" dirty="0"/>
              <a:t>It turns out that these delays of getting to treatment, and this redirection to less-experienced hospitals, is leading to increased mortality rates.</a:t>
            </a:r>
          </a:p>
        </p:txBody>
      </p:sp>
      <p:sp>
        <p:nvSpPr>
          <p:cNvPr id="4" name="Slide Number Placeholder 3"/>
          <p:cNvSpPr>
            <a:spLocks noGrp="1"/>
          </p:cNvSpPr>
          <p:nvPr>
            <p:ph type="sldNum" sz="quarter" idx="5"/>
          </p:nvPr>
        </p:nvSpPr>
        <p:spPr/>
        <p:txBody>
          <a:bodyPr/>
          <a:lstStyle/>
          <a:p>
            <a:fld id="{14C22042-ED39-0845-84FD-FD22A69983FA}" type="slidenum">
              <a:rPr lang="en-US" smtClean="0"/>
              <a:t>24</a:t>
            </a:fld>
            <a:endParaRPr lang="en-US"/>
          </a:p>
        </p:txBody>
      </p:sp>
    </p:spTree>
    <p:extLst>
      <p:ext uri="{BB962C8B-B14F-4D97-AF65-F5344CB8AC3E}">
        <p14:creationId xmlns:p14="http://schemas.microsoft.com/office/powerpoint/2010/main" val="16636678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Delays in getting treated and being shunted away from America’s best cancer hospitals is taking its toll on people in MA, resulting in higher mortality rates. These policies are literally killing people with cancer! The fuck are we doing!</a:t>
            </a:r>
          </a:p>
          <a:p>
            <a:endParaRPr lang="en-US" dirty="0"/>
          </a:p>
          <a:p>
            <a:r>
              <a:rPr lang="en-US" dirty="0"/>
              <a:t>Nobody warns people about this when they sign up for MA. They pay a much smaller premium than they would if they stayed in TM and had to buy Medigap and Part D, but they’re literally gambling that they’ll stay healthy.</a:t>
            </a:r>
          </a:p>
        </p:txBody>
      </p:sp>
      <p:sp>
        <p:nvSpPr>
          <p:cNvPr id="4" name="Slide Number Placeholder 3"/>
          <p:cNvSpPr>
            <a:spLocks noGrp="1"/>
          </p:cNvSpPr>
          <p:nvPr>
            <p:ph type="sldNum" sz="quarter" idx="5"/>
          </p:nvPr>
        </p:nvSpPr>
        <p:spPr/>
        <p:txBody>
          <a:bodyPr/>
          <a:lstStyle/>
          <a:p>
            <a:fld id="{14C22042-ED39-0845-84FD-FD22A69983FA}" type="slidenum">
              <a:rPr lang="en-US" smtClean="0"/>
              <a:t>25</a:t>
            </a:fld>
            <a:endParaRPr lang="en-US"/>
          </a:p>
        </p:txBody>
      </p:sp>
    </p:spTree>
    <p:extLst>
      <p:ext uri="{BB962C8B-B14F-4D97-AF65-F5344CB8AC3E}">
        <p14:creationId xmlns:p14="http://schemas.microsoft.com/office/powerpoint/2010/main" val="31348252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costs and restrictions are such a burden, that MA beneficiaries are switching to TM in their final year of life, many times limitations to specialized care as a factor.</a:t>
            </a:r>
          </a:p>
          <a:p>
            <a:endParaRPr lang="en-US" dirty="0"/>
          </a:p>
          <a:p>
            <a:r>
              <a:rPr lang="en-US" dirty="0"/>
              <a:t>Emphasize that this is a small number. It is just WORSE in MA, so you are more likely to experience these problems in the last year of life. Realistically, both of these numbers should be ZERO. Insurance plans should be fired into the sun and everyone should get the care they need without worrying about what plan they need. SINGLE PAYER WOOOOOOOO</a:t>
            </a:r>
          </a:p>
        </p:txBody>
      </p:sp>
      <p:sp>
        <p:nvSpPr>
          <p:cNvPr id="4" name="Slide Number Placeholder 3"/>
          <p:cNvSpPr>
            <a:spLocks noGrp="1"/>
          </p:cNvSpPr>
          <p:nvPr>
            <p:ph type="sldNum" sz="quarter" idx="5"/>
          </p:nvPr>
        </p:nvSpPr>
        <p:spPr/>
        <p:txBody>
          <a:bodyPr/>
          <a:lstStyle/>
          <a:p>
            <a:fld id="{14C22042-ED39-0845-84FD-FD22A69983FA}" type="slidenum">
              <a:rPr lang="en-US" smtClean="0"/>
              <a:t>26</a:t>
            </a:fld>
            <a:endParaRPr lang="en-US"/>
          </a:p>
        </p:txBody>
      </p:sp>
    </p:spTree>
    <p:extLst>
      <p:ext uri="{BB962C8B-B14F-4D97-AF65-F5344CB8AC3E}">
        <p14:creationId xmlns:p14="http://schemas.microsoft.com/office/powerpoint/2010/main" val="38119026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CMS has tried to correct for some of this by introducing bonuses to MA plans that have higher quality measures. This sounds great but has unfortunately become yet another boondoggle for profiteering. </a:t>
            </a:r>
            <a:r>
              <a:rPr lang="en-US" b="1" dirty="0"/>
              <a:t>(Make a joke about Ed </a:t>
            </a:r>
            <a:r>
              <a:rPr lang="en-US" b="1" dirty="0" err="1"/>
              <a:t>Weisbart’s</a:t>
            </a:r>
            <a:r>
              <a:rPr lang="en-US" b="1" dirty="0"/>
              <a:t> language before you say it)</a:t>
            </a:r>
          </a:p>
          <a:p>
            <a:endParaRPr lang="en-US" dirty="0"/>
          </a:p>
          <a:p>
            <a:r>
              <a:rPr lang="en-US" dirty="0"/>
              <a:t>This report with the National Bureau of Economic Research has shown that these quality measures have no correlation with important health outcomes, like the impact of the MA quality measures on the mortality rate of its beneficiaries. LITERALLY NOTHING. Bunch of bologna bonuses for squat. </a:t>
            </a:r>
          </a:p>
          <a:p>
            <a:endParaRPr lang="en-US" dirty="0"/>
          </a:p>
          <a:p>
            <a:r>
              <a:rPr lang="en-US" dirty="0"/>
              <a:t>As you’ll see in our report in a few minutes, these bonuses are another powerful set of tools for MA plans to collect additional funding without important improvements in the health of Medicare members.</a:t>
            </a:r>
          </a:p>
        </p:txBody>
      </p:sp>
      <p:sp>
        <p:nvSpPr>
          <p:cNvPr id="4" name="Slide Number Placeholder 3"/>
          <p:cNvSpPr>
            <a:spLocks noGrp="1"/>
          </p:cNvSpPr>
          <p:nvPr>
            <p:ph type="sldNum" sz="quarter" idx="5"/>
          </p:nvPr>
        </p:nvSpPr>
        <p:spPr/>
        <p:txBody>
          <a:bodyPr/>
          <a:lstStyle/>
          <a:p>
            <a:fld id="{14C22042-ED39-0845-84FD-FD22A69983FA}" type="slidenum">
              <a:rPr lang="en-US" smtClean="0"/>
              <a:t>27</a:t>
            </a:fld>
            <a:endParaRPr lang="en-US"/>
          </a:p>
        </p:txBody>
      </p:sp>
    </p:spTree>
    <p:extLst>
      <p:ext uri="{BB962C8B-B14F-4D97-AF65-F5344CB8AC3E}">
        <p14:creationId xmlns:p14="http://schemas.microsoft.com/office/powerpoint/2010/main" val="10786069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Take a breather.</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The Senate Finance Committee has started looking at the outrageously egregious ways that MA corporations mislead Americans. They issued a major report last year about these deceptive marketing practices, and in October of this year they held another hearing on this. People are starting to understand that they’re being lied to, they’re angry, and angry seniors know exactly how to call Congress. </a:t>
            </a:r>
          </a:p>
        </p:txBody>
      </p:sp>
      <p:sp>
        <p:nvSpPr>
          <p:cNvPr id="4" name="Slide Number Placeholder 3"/>
          <p:cNvSpPr>
            <a:spLocks noGrp="1"/>
          </p:cNvSpPr>
          <p:nvPr>
            <p:ph type="sldNum" sz="quarter" idx="5"/>
          </p:nvPr>
        </p:nvSpPr>
        <p:spPr/>
        <p:txBody>
          <a:bodyPr/>
          <a:lstStyle/>
          <a:p>
            <a:fld id="{14C22042-ED39-0845-84FD-FD22A69983FA}" type="slidenum">
              <a:rPr lang="en-US" smtClean="0"/>
              <a:t>28</a:t>
            </a:fld>
            <a:endParaRPr lang="en-US"/>
          </a:p>
        </p:txBody>
      </p:sp>
    </p:spTree>
    <p:extLst>
      <p:ext uri="{BB962C8B-B14F-4D97-AF65-F5344CB8AC3E}">
        <p14:creationId xmlns:p14="http://schemas.microsoft.com/office/powerpoint/2010/main" val="38693209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 of a note from a MA program that looks like a federal agency. Does anyone see the words “</a:t>
            </a:r>
            <a:r>
              <a:rPr lang="en-US" dirty="0" err="1"/>
              <a:t>medicare</a:t>
            </a:r>
            <a:r>
              <a:rPr lang="en-US" dirty="0"/>
              <a:t> advantage” together on this slide?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Seniors receive mailers that look like official business from a Federal agency, yet the mailer is a marketing prompt from an MA plan or its agent or broker. Often seniors don’t even realize they just switched to MA and find out months later at a PCP visit. Cartoonishly evil. Wiley Coyote drawing the tunnel on the wall.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the end of the day, we as physicians have to manage this problem, when patients come in to us and find out we’re not in-network anymore. So the burden falls to us.</a:t>
            </a:r>
          </a:p>
          <a:p>
            <a:endParaRPr lang="en-US" dirty="0"/>
          </a:p>
        </p:txBody>
      </p:sp>
      <p:sp>
        <p:nvSpPr>
          <p:cNvPr id="4" name="Slide Number Placeholder 3"/>
          <p:cNvSpPr>
            <a:spLocks noGrp="1"/>
          </p:cNvSpPr>
          <p:nvPr>
            <p:ph type="sldNum" sz="quarter" idx="5"/>
          </p:nvPr>
        </p:nvSpPr>
        <p:spPr/>
        <p:txBody>
          <a:bodyPr/>
          <a:lstStyle/>
          <a:p>
            <a:fld id="{14C22042-ED39-0845-84FD-FD22A69983FA}" type="slidenum">
              <a:rPr lang="en-US" smtClean="0"/>
              <a:t>29</a:t>
            </a:fld>
            <a:endParaRPr lang="en-US"/>
          </a:p>
        </p:txBody>
      </p:sp>
    </p:spTree>
    <p:extLst>
      <p:ext uri="{BB962C8B-B14F-4D97-AF65-F5344CB8AC3E}">
        <p14:creationId xmlns:p14="http://schemas.microsoft.com/office/powerpoint/2010/main" val="13897587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Widespread television advertisements that claim that seniors are missing out on benefits, including higher Social Security payments, in order to prompt seniors to call MA plan agent or broker hotlines.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Show of hands: how many people haven’t seen these ads? Does anyone see </a:t>
            </a:r>
            <a:r>
              <a:rPr lang="en-US" dirty="0" err="1"/>
              <a:t>medicare</a:t>
            </a:r>
            <a:r>
              <a:rPr lang="en-US" dirty="0"/>
              <a:t> advantage on any of these? NO! MISLEADING!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14C22042-ED39-0845-84FD-FD22A69983FA}" type="slidenum">
              <a:rPr lang="en-US" smtClean="0"/>
              <a:t>30</a:t>
            </a:fld>
            <a:endParaRPr lang="en-US"/>
          </a:p>
        </p:txBody>
      </p:sp>
    </p:spTree>
    <p:extLst>
      <p:ext uri="{BB962C8B-B14F-4D97-AF65-F5344CB8AC3E}">
        <p14:creationId xmlns:p14="http://schemas.microsoft.com/office/powerpoint/2010/main" val="20796583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Medicare pays all of the insurance companies. ALREADY more complicated. Then they pay their own contracts to doctors, and then limit their networks within their contracts so you can only go to certain doctors</a:t>
            </a:r>
          </a:p>
          <a:p>
            <a:r>
              <a:rPr lang="en-US" dirty="0"/>
              <a:t>MA is NOT Medicare NOR an advantage for all of these reasons, which is what we will discuss during this presentation.</a:t>
            </a:r>
          </a:p>
          <a:p>
            <a:endParaRPr lang="en-US" dirty="0"/>
          </a:p>
          <a:p>
            <a:r>
              <a:rPr lang="en-US" dirty="0"/>
              <a:t>BAD part is that MA is still growing</a:t>
            </a:r>
          </a:p>
        </p:txBody>
      </p:sp>
      <p:sp>
        <p:nvSpPr>
          <p:cNvPr id="4" name="Slide Number Placeholder 3"/>
          <p:cNvSpPr>
            <a:spLocks noGrp="1"/>
          </p:cNvSpPr>
          <p:nvPr>
            <p:ph type="sldNum" sz="quarter" idx="5"/>
          </p:nvPr>
        </p:nvSpPr>
        <p:spPr/>
        <p:txBody>
          <a:bodyPr/>
          <a:lstStyle/>
          <a:p>
            <a:fld id="{14C22042-ED39-0845-84FD-FD22A69983FA}" type="slidenum">
              <a:rPr lang="en-US" smtClean="0"/>
              <a:t>3</a:t>
            </a:fld>
            <a:endParaRPr lang="en-US"/>
          </a:p>
        </p:txBody>
      </p:sp>
    </p:spTree>
    <p:extLst>
      <p:ext uri="{BB962C8B-B14F-4D97-AF65-F5344CB8AC3E}">
        <p14:creationId xmlns:p14="http://schemas.microsoft.com/office/powerpoint/2010/main" val="3713574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CMS deployed “secret shoppers” to record calls and determine the accuracy of broker statements. They found that EIGHTY PERCENT of these calls provided inaccurate or insufficient information, misleading seniors into their plans. Read example. Look through report for examples and pick a different one.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All are documented examples of deceptive MA marketing practices that this report from the US Senate Committee on Finance. This erodes trust in the program and undermines access to care within the Medicare program. And while CMS has taken steps to help with these matters, Medicare oversight deteriorated significantly during the Trump administration, which led to key protections against these predatory practices being taken away.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Just last month, there was a hearing in the Senate Finance Committee regarding the marketing in MA. It appears that Congress is paying more attention to this problem, in part because we’re causing a lot of hoopla. So, we should do more of the same to really apply the pressure.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14C22042-ED39-0845-84FD-FD22A69983FA}" type="slidenum">
              <a:rPr lang="en-US" smtClean="0"/>
              <a:t>31</a:t>
            </a:fld>
            <a:endParaRPr lang="en-US"/>
          </a:p>
        </p:txBody>
      </p:sp>
    </p:spTree>
    <p:extLst>
      <p:ext uri="{BB962C8B-B14F-4D97-AF65-F5344CB8AC3E}">
        <p14:creationId xmlns:p14="http://schemas.microsoft.com/office/powerpoint/2010/main" val="1023085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these predatory practices weren’t enough, brokers that help beneficiaries choose the right coverage are incentivized to bring seniors to MA. However, these commissions are significantly higher in MA when compared to other coverages, and is increasing, while the others are decreasing. Showing the profit incentive runs deep</a:t>
            </a:r>
          </a:p>
          <a:p>
            <a:endParaRPr lang="en-US" dirty="0"/>
          </a:p>
          <a:p>
            <a:r>
              <a:rPr lang="en-US" dirty="0"/>
              <a:t>About a third of seniors turn to brokers for their insurance. They claim to be non-biased, but they don’t disclose the profit incentives, which is further evidence of corruption.</a:t>
            </a:r>
          </a:p>
          <a:p>
            <a:endParaRPr lang="en-US" dirty="0"/>
          </a:p>
          <a:p>
            <a:r>
              <a:rPr lang="en-US" dirty="0"/>
              <a:t>Note: The difference in commission of like $100 is a drop in the bucket for these individual brokers compared to the absurd profits and overpayment that MA companies like </a:t>
            </a:r>
            <a:r>
              <a:rPr lang="en-US" dirty="0" err="1"/>
              <a:t>cigna</a:t>
            </a:r>
            <a:r>
              <a:rPr lang="en-US" dirty="0"/>
              <a:t>, united healthcare, etc. are receiving. Another thing we will talk about in the PNHP report.</a:t>
            </a:r>
          </a:p>
          <a:p>
            <a:endParaRPr lang="en-US" dirty="0"/>
          </a:p>
        </p:txBody>
      </p:sp>
      <p:sp>
        <p:nvSpPr>
          <p:cNvPr id="4" name="Slide Number Placeholder 3"/>
          <p:cNvSpPr>
            <a:spLocks noGrp="1"/>
          </p:cNvSpPr>
          <p:nvPr>
            <p:ph type="sldNum" sz="quarter" idx="5"/>
          </p:nvPr>
        </p:nvSpPr>
        <p:spPr/>
        <p:txBody>
          <a:bodyPr/>
          <a:lstStyle/>
          <a:p>
            <a:fld id="{14C22042-ED39-0845-84FD-FD22A69983FA}" type="slidenum">
              <a:rPr lang="en-US" smtClean="0"/>
              <a:t>32</a:t>
            </a:fld>
            <a:endParaRPr lang="en-US"/>
          </a:p>
        </p:txBody>
      </p:sp>
    </p:spTree>
    <p:extLst>
      <p:ext uri="{BB962C8B-B14F-4D97-AF65-F5344CB8AC3E}">
        <p14:creationId xmlns:p14="http://schemas.microsoft.com/office/powerpoint/2010/main" val="26046868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do people sign up?</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TM is imperfect! There is a 20% outpatient coinsurance charge, a $1600 hospital deductible, and no set out-of-pocket limits that burden seniors when they make their much-needed visits. In addition, they need to purchase multiple parts of Medicare, each with their own premiums.</a:t>
            </a:r>
          </a:p>
          <a:p>
            <a:endParaRPr lang="en-US" dirty="0"/>
          </a:p>
          <a:p>
            <a:r>
              <a:rPr lang="en-US" dirty="0"/>
              <a:t>So, left with 3 options: Keep TM, do nothing. They can purchase Medigap, or they leave for advantage.</a:t>
            </a:r>
          </a:p>
        </p:txBody>
      </p:sp>
      <p:sp>
        <p:nvSpPr>
          <p:cNvPr id="4" name="Slide Number Placeholder 3"/>
          <p:cNvSpPr>
            <a:spLocks noGrp="1"/>
          </p:cNvSpPr>
          <p:nvPr>
            <p:ph type="sldNum" sz="quarter" idx="5"/>
          </p:nvPr>
        </p:nvSpPr>
        <p:spPr/>
        <p:txBody>
          <a:bodyPr/>
          <a:lstStyle/>
          <a:p>
            <a:fld id="{14C22042-ED39-0845-84FD-FD22A69983FA}" type="slidenum">
              <a:rPr lang="en-US" smtClean="0"/>
              <a:t>33</a:t>
            </a:fld>
            <a:endParaRPr lang="en-US"/>
          </a:p>
        </p:txBody>
      </p:sp>
    </p:spTree>
    <p:extLst>
      <p:ext uri="{BB962C8B-B14F-4D97-AF65-F5344CB8AC3E}">
        <p14:creationId xmlns:p14="http://schemas.microsoft.com/office/powerpoint/2010/main" val="37410219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THROUGH SLOWER. MATCH TRANSITIONS TO WHAT YOU’RE SAYING.</a:t>
            </a:r>
          </a:p>
          <a:p>
            <a:endParaRPr lang="en-US" dirty="0"/>
          </a:p>
          <a:p>
            <a:r>
              <a:rPr lang="en-US" dirty="0"/>
              <a:t>Just read through the slide. A standard insurance user may not know about these types of disadvantages like we do and switch to MA out of a relative lack of knowledge.</a:t>
            </a:r>
          </a:p>
          <a:p>
            <a:endParaRPr lang="en-US" dirty="0"/>
          </a:p>
          <a:p>
            <a:r>
              <a:rPr lang="en-US" dirty="0"/>
              <a:t>Real deciding factor for most people is the monthly premium, so that’s where they decide to go to MA. Some people might not have enough money to pay for TM and Medigap, so switch to MA. Our ultimate goal (as a single-payer organization, duh) is to have no premiums. We can talk about how to accomplish that later.</a:t>
            </a:r>
          </a:p>
        </p:txBody>
      </p:sp>
      <p:sp>
        <p:nvSpPr>
          <p:cNvPr id="4" name="Slide Number Placeholder 3"/>
          <p:cNvSpPr>
            <a:spLocks noGrp="1"/>
          </p:cNvSpPr>
          <p:nvPr>
            <p:ph type="sldNum" sz="quarter" idx="5"/>
          </p:nvPr>
        </p:nvSpPr>
        <p:spPr/>
        <p:txBody>
          <a:bodyPr/>
          <a:lstStyle/>
          <a:p>
            <a:fld id="{14C22042-ED39-0845-84FD-FD22A69983FA}" type="slidenum">
              <a:rPr lang="en-US" smtClean="0"/>
              <a:t>34</a:t>
            </a:fld>
            <a:endParaRPr lang="en-US"/>
          </a:p>
        </p:txBody>
      </p:sp>
    </p:spTree>
    <p:extLst>
      <p:ext uri="{BB962C8B-B14F-4D97-AF65-F5344CB8AC3E}">
        <p14:creationId xmlns:p14="http://schemas.microsoft.com/office/powerpoint/2010/main" val="312004228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C22042-ED39-0845-84FD-FD22A69983FA}" type="slidenum">
              <a:rPr lang="en-US" smtClean="0"/>
              <a:t>35</a:t>
            </a:fld>
            <a:endParaRPr lang="en-US"/>
          </a:p>
        </p:txBody>
      </p:sp>
    </p:spTree>
    <p:extLst>
      <p:ext uri="{BB962C8B-B14F-4D97-AF65-F5344CB8AC3E}">
        <p14:creationId xmlns:p14="http://schemas.microsoft.com/office/powerpoint/2010/main" val="325092318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People might get stuck!. After 12 months in MA, federal protections for pre-existing conditions end. People get trapped with all of the problems mentioned before, and don’t even realize it. And this is because of 2 issues in insurance</a:t>
            </a:r>
          </a:p>
          <a:p>
            <a:endParaRPr lang="en-US" dirty="0"/>
          </a:p>
          <a:p>
            <a:pPr>
              <a:lnSpc>
                <a:spcPct val="100000"/>
              </a:lnSpc>
              <a:spcBef>
                <a:spcPts val="0"/>
              </a:spcBef>
              <a:spcAft>
                <a:spcPts val="1200"/>
              </a:spcAft>
            </a:pPr>
            <a:r>
              <a:rPr lang="en-US" sz="2400" dirty="0"/>
              <a:t>.</a:t>
            </a:r>
          </a:p>
          <a:p>
            <a:endParaRPr lang="en-US" dirty="0"/>
          </a:p>
          <a:p>
            <a:endParaRPr lang="en-US" dirty="0"/>
          </a:p>
        </p:txBody>
      </p:sp>
      <p:sp>
        <p:nvSpPr>
          <p:cNvPr id="4" name="Slide Number Placeholder 3"/>
          <p:cNvSpPr>
            <a:spLocks noGrp="1"/>
          </p:cNvSpPr>
          <p:nvPr>
            <p:ph type="sldNum" sz="quarter" idx="5"/>
          </p:nvPr>
        </p:nvSpPr>
        <p:spPr/>
        <p:txBody>
          <a:bodyPr/>
          <a:lstStyle/>
          <a:p>
            <a:fld id="{14C22042-ED39-0845-84FD-FD22A69983FA}" type="slidenum">
              <a:rPr lang="en-US" smtClean="0"/>
              <a:t>36</a:t>
            </a:fld>
            <a:endParaRPr lang="en-US"/>
          </a:p>
        </p:txBody>
      </p:sp>
    </p:spTree>
    <p:extLst>
      <p:ext uri="{BB962C8B-B14F-4D97-AF65-F5344CB8AC3E}">
        <p14:creationId xmlns:p14="http://schemas.microsoft.com/office/powerpoint/2010/main" val="294013976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Due to the ACA marketplace protections, if you buy insurance on the marketplace, insurance agencies have to sell you insurance (GI) at the same rate as everybody else (Community rating) under age 65. However, after age 65, this protection disappears after 12 months, and you don’t have those protections and there is no guarantee that you can get medigap coverage because they will send you a health questionnaire to either deny or upcharge your care.</a:t>
            </a:r>
          </a:p>
          <a:p>
            <a:endParaRPr lang="en-US" dirty="0"/>
          </a:p>
          <a:p>
            <a:r>
              <a:rPr lang="en-US" dirty="0"/>
              <a:t>If someone gets sick after 13 months on MA (ex: cancer, needs procedures and constant visits), switching back to TM may be financially unrealistic due to the disappearance of these 2 protections.</a:t>
            </a:r>
          </a:p>
          <a:p>
            <a:endParaRPr lang="en-US" dirty="0"/>
          </a:p>
          <a:p>
            <a:r>
              <a:rPr lang="en-US" dirty="0"/>
              <a:t>There are a few states that have extended these protections, but it’s very few, and they did it DECADES ago. Nothing new has happened.</a:t>
            </a:r>
          </a:p>
        </p:txBody>
      </p:sp>
      <p:sp>
        <p:nvSpPr>
          <p:cNvPr id="4" name="Slide Number Placeholder 3"/>
          <p:cNvSpPr>
            <a:spLocks noGrp="1"/>
          </p:cNvSpPr>
          <p:nvPr>
            <p:ph type="sldNum" sz="quarter" idx="5"/>
          </p:nvPr>
        </p:nvSpPr>
        <p:spPr/>
        <p:txBody>
          <a:bodyPr/>
          <a:lstStyle/>
          <a:p>
            <a:fld id="{14C22042-ED39-0845-84FD-FD22A69983FA}" type="slidenum">
              <a:rPr lang="en-US" smtClean="0"/>
              <a:t>37</a:t>
            </a:fld>
            <a:endParaRPr lang="en-US"/>
          </a:p>
        </p:txBody>
      </p:sp>
    </p:spTree>
    <p:extLst>
      <p:ext uri="{BB962C8B-B14F-4D97-AF65-F5344CB8AC3E}">
        <p14:creationId xmlns:p14="http://schemas.microsoft.com/office/powerpoint/2010/main" val="195580664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state exceptions to the previous rule.  Caution on advocating for this issue because we would rather see advocacy work focusing on improving TM by eliminating or putting a maximum on out-of-pocket expenses. Example at the end of this discussion.</a:t>
            </a:r>
          </a:p>
        </p:txBody>
      </p:sp>
      <p:sp>
        <p:nvSpPr>
          <p:cNvPr id="4" name="Slide Number Placeholder 3"/>
          <p:cNvSpPr>
            <a:spLocks noGrp="1"/>
          </p:cNvSpPr>
          <p:nvPr>
            <p:ph type="sldNum" sz="quarter" idx="5"/>
          </p:nvPr>
        </p:nvSpPr>
        <p:spPr/>
        <p:txBody>
          <a:bodyPr/>
          <a:lstStyle/>
          <a:p>
            <a:fld id="{14C22042-ED39-0845-84FD-FD22A69983FA}" type="slidenum">
              <a:rPr lang="en-US" smtClean="0"/>
              <a:t>38</a:t>
            </a:fld>
            <a:endParaRPr lang="en-US"/>
          </a:p>
        </p:txBody>
      </p:sp>
    </p:spTree>
    <p:extLst>
      <p:ext uri="{BB962C8B-B14F-4D97-AF65-F5344CB8AC3E}">
        <p14:creationId xmlns:p14="http://schemas.microsoft.com/office/powerpoint/2010/main" val="172047660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Switching back to Medicare: why are there gaps?</a:t>
            </a:r>
          </a:p>
          <a:p>
            <a:r>
              <a:rPr lang="en-US" dirty="0"/>
              <a:t>The solution is that having consumers pay part of the cost will have them use less healthcare, leading to lower payments.</a:t>
            </a:r>
          </a:p>
        </p:txBody>
      </p:sp>
      <p:sp>
        <p:nvSpPr>
          <p:cNvPr id="4" name="Slide Number Placeholder 3"/>
          <p:cNvSpPr>
            <a:spLocks noGrp="1"/>
          </p:cNvSpPr>
          <p:nvPr>
            <p:ph type="sldNum" sz="quarter" idx="5"/>
          </p:nvPr>
        </p:nvSpPr>
        <p:spPr/>
        <p:txBody>
          <a:bodyPr/>
          <a:lstStyle/>
          <a:p>
            <a:fld id="{14C22042-ED39-0845-84FD-FD22A69983FA}" type="slidenum">
              <a:rPr lang="en-US" smtClean="0"/>
              <a:t>39</a:t>
            </a:fld>
            <a:endParaRPr lang="en-US"/>
          </a:p>
        </p:txBody>
      </p:sp>
    </p:spTree>
    <p:extLst>
      <p:ext uri="{BB962C8B-B14F-4D97-AF65-F5344CB8AC3E}">
        <p14:creationId xmlns:p14="http://schemas.microsoft.com/office/powerpoint/2010/main" val="94855612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However, this is a problem. Most people won’t pay out of pocket for things! Even for something as (seemingly) simple as smoking cessation, 60% will not pay. This changes a bit when more serious screenings are involved, but the point here is that preventative services go down the drain.</a:t>
            </a:r>
          </a:p>
        </p:txBody>
      </p:sp>
      <p:sp>
        <p:nvSpPr>
          <p:cNvPr id="4" name="Slide Number Placeholder 3"/>
          <p:cNvSpPr>
            <a:spLocks noGrp="1"/>
          </p:cNvSpPr>
          <p:nvPr>
            <p:ph type="sldNum" sz="quarter" idx="5"/>
          </p:nvPr>
        </p:nvSpPr>
        <p:spPr/>
        <p:txBody>
          <a:bodyPr/>
          <a:lstStyle/>
          <a:p>
            <a:fld id="{14C22042-ED39-0845-84FD-FD22A69983FA}" type="slidenum">
              <a:rPr lang="en-US" smtClean="0"/>
              <a:t>40</a:t>
            </a:fld>
            <a:endParaRPr lang="en-US"/>
          </a:p>
        </p:txBody>
      </p:sp>
    </p:spTree>
    <p:extLst>
      <p:ext uri="{BB962C8B-B14F-4D97-AF65-F5344CB8AC3E}">
        <p14:creationId xmlns:p14="http://schemas.microsoft.com/office/powerpoint/2010/main" val="591793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Overhead (% of premium not spent on medical services) is dummy high. All the corporate machines we hate are here, and they’re doing nothing different in </a:t>
            </a:r>
            <a:r>
              <a:rPr lang="en-US" dirty="0" err="1"/>
              <a:t>medicare</a:t>
            </a:r>
            <a:r>
              <a:rPr lang="en-US" dirty="0"/>
              <a:t> advantage. Contrast these with TM, which only has a 2% overhead.</a:t>
            </a:r>
          </a:p>
        </p:txBody>
      </p:sp>
      <p:sp>
        <p:nvSpPr>
          <p:cNvPr id="4" name="Slide Number Placeholder 3"/>
          <p:cNvSpPr>
            <a:spLocks noGrp="1"/>
          </p:cNvSpPr>
          <p:nvPr>
            <p:ph type="sldNum" sz="quarter" idx="5"/>
          </p:nvPr>
        </p:nvSpPr>
        <p:spPr/>
        <p:txBody>
          <a:bodyPr/>
          <a:lstStyle/>
          <a:p>
            <a:fld id="{14C22042-ED39-0845-84FD-FD22A69983FA}" type="slidenum">
              <a:rPr lang="en-US" smtClean="0"/>
              <a:t>4</a:t>
            </a:fld>
            <a:endParaRPr lang="en-US"/>
          </a:p>
        </p:txBody>
      </p:sp>
    </p:spTree>
    <p:extLst>
      <p:ext uri="{BB962C8B-B14F-4D97-AF65-F5344CB8AC3E}">
        <p14:creationId xmlns:p14="http://schemas.microsoft.com/office/powerpoint/2010/main" val="313482526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reasons: just read the quotes and let people react</a:t>
            </a:r>
          </a:p>
          <a:p>
            <a:endParaRPr lang="en-US" dirty="0"/>
          </a:p>
          <a:p>
            <a:r>
              <a:rPr lang="en-US" dirty="0"/>
              <a:t>Make sure Don </a:t>
            </a:r>
            <a:r>
              <a:rPr lang="en-US" dirty="0" err="1"/>
              <a:t>McCanne</a:t>
            </a:r>
            <a:r>
              <a:rPr lang="en-US" dirty="0"/>
              <a:t> is referenced as a PNHP legend</a:t>
            </a:r>
          </a:p>
          <a:p>
            <a:endParaRPr lang="en-US" dirty="0"/>
          </a:p>
          <a:p>
            <a:r>
              <a:rPr lang="en-US" dirty="0"/>
              <a:t>Lot of opposition from commercial insurance companies to </a:t>
            </a:r>
            <a:r>
              <a:rPr lang="en-US" dirty="0" err="1"/>
              <a:t>medicare</a:t>
            </a:r>
            <a:r>
              <a:rPr lang="en-US" dirty="0"/>
              <a:t> because “how will we get money”. They like this point because this is a solution for commercial insurance companies for M4A. They know that their industry would disappear, so they either fiercely oppose M4A or want to make it so bad that their companies still have a role.</a:t>
            </a:r>
          </a:p>
          <a:p>
            <a:endParaRPr lang="en-US" dirty="0"/>
          </a:p>
          <a:p>
            <a:r>
              <a:rPr lang="en-US" dirty="0"/>
              <a:t>Southern Strategy: since a higher percentage of </a:t>
            </a:r>
            <a:r>
              <a:rPr lang="en-US"/>
              <a:t>low SES populations </a:t>
            </a:r>
            <a:r>
              <a:rPr lang="en-US" dirty="0"/>
              <a:t>are of racial and ethnic minority backgrounds, copays can guarantee that minorities don’t get care (Racism).</a:t>
            </a:r>
          </a:p>
        </p:txBody>
      </p:sp>
      <p:sp>
        <p:nvSpPr>
          <p:cNvPr id="4" name="Slide Number Placeholder 3"/>
          <p:cNvSpPr>
            <a:spLocks noGrp="1"/>
          </p:cNvSpPr>
          <p:nvPr>
            <p:ph type="sldNum" sz="quarter" idx="5"/>
          </p:nvPr>
        </p:nvSpPr>
        <p:spPr/>
        <p:txBody>
          <a:bodyPr/>
          <a:lstStyle/>
          <a:p>
            <a:fld id="{14C22042-ED39-0845-84FD-FD22A69983FA}" type="slidenum">
              <a:rPr lang="en-US" smtClean="0"/>
              <a:t>41</a:t>
            </a:fld>
            <a:endParaRPr lang="en-US"/>
          </a:p>
        </p:txBody>
      </p:sp>
    </p:spTree>
    <p:extLst>
      <p:ext uri="{BB962C8B-B14F-4D97-AF65-F5344CB8AC3E}">
        <p14:creationId xmlns:p14="http://schemas.microsoft.com/office/powerpoint/2010/main" val="240886067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1108d8ea798_0_1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1108d8ea798_0_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t>First, how do they maximize revenues from Medicare? </a:t>
            </a:r>
            <a:r>
              <a:rPr lang="en" dirty="0"/>
              <a:t>DC and REACH middlemen are similar to commercial Medicare Advantage plans in that they are paid a monthly lump sum payment per enrollee. Each enrollee’s payment is based on an estimate of their potential medical needs. But, REACH middlemen can increase those payments by making patients LOOK sicker than they really are, regardless of how much is spent on actual medical care. This is called upcoding. </a:t>
            </a:r>
            <a:endParaRPr dirty="0"/>
          </a:p>
        </p:txBody>
      </p:sp>
    </p:spTree>
    <p:extLst>
      <p:ext uri="{BB962C8B-B14F-4D97-AF65-F5344CB8AC3E}">
        <p14:creationId xmlns:p14="http://schemas.microsoft.com/office/powerpoint/2010/main" val="405847264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BIG KAHUNA. A lot of the previous slides show who MA hurts, but here we’re showing who it helps. (spoiler alert, CEOs and shareholders)</a:t>
            </a:r>
          </a:p>
          <a:p>
            <a:r>
              <a:rPr lang="en-US" dirty="0"/>
              <a:t>[CLICK]</a:t>
            </a:r>
          </a:p>
          <a:p>
            <a:r>
              <a:rPr lang="en-US" dirty="0"/>
              <a:t>You can get the full report at </a:t>
            </a:r>
            <a:r>
              <a:rPr lang="en-US" dirty="0" err="1"/>
              <a:t>pnhp.org</a:t>
            </a:r>
            <a:r>
              <a:rPr lang="en-US" dirty="0"/>
              <a:t>/</a:t>
            </a:r>
            <a:r>
              <a:rPr lang="en-US" dirty="0" err="1"/>
              <a:t>MAReport</a:t>
            </a:r>
            <a:r>
              <a:rPr lang="en-US" dirty="0"/>
              <a:t> or by pointing your phone at this QR code right now.</a:t>
            </a:r>
          </a:p>
        </p:txBody>
      </p:sp>
      <p:sp>
        <p:nvSpPr>
          <p:cNvPr id="4" name="Slide Number Placeholder 3"/>
          <p:cNvSpPr>
            <a:spLocks noGrp="1"/>
          </p:cNvSpPr>
          <p:nvPr>
            <p:ph type="sldNum" sz="quarter" idx="5"/>
          </p:nvPr>
        </p:nvSpPr>
        <p:spPr/>
        <p:txBody>
          <a:bodyPr/>
          <a:lstStyle/>
          <a:p>
            <a:fld id="{14C22042-ED39-0845-84FD-FD22A69983FA}" type="slidenum">
              <a:rPr lang="en-US" smtClean="0"/>
              <a:t>43</a:t>
            </a:fld>
            <a:endParaRPr lang="en-US"/>
          </a:p>
        </p:txBody>
      </p:sp>
    </p:spTree>
    <p:extLst>
      <p:ext uri="{BB962C8B-B14F-4D97-AF65-F5344CB8AC3E}">
        <p14:creationId xmlns:p14="http://schemas.microsoft.com/office/powerpoint/2010/main" val="56339201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decided to do this study after noticing a gap in the literature. We saw many studies identifying individual components of the ways that MA plans are overpaid. But we’d not found any place where all of these factors were rolled up together into one overall calculation, so it was impossible to grasp the real scope and context of the economic havoc being wrought by MA. Without a combined number, it’s nearly impossible to grasp the enormity of the problem.</a:t>
            </a:r>
          </a:p>
          <a:p>
            <a:endParaRPr lang="en-US" dirty="0"/>
          </a:p>
        </p:txBody>
      </p:sp>
      <p:sp>
        <p:nvSpPr>
          <p:cNvPr id="4" name="Slide Number Placeholder 3"/>
          <p:cNvSpPr>
            <a:spLocks noGrp="1"/>
          </p:cNvSpPr>
          <p:nvPr>
            <p:ph type="sldNum" sz="quarter" idx="5"/>
          </p:nvPr>
        </p:nvSpPr>
        <p:spPr/>
        <p:txBody>
          <a:bodyPr/>
          <a:lstStyle/>
          <a:p>
            <a:fld id="{14C22042-ED39-0845-84FD-FD22A69983FA}" type="slidenum">
              <a:rPr lang="en-US" smtClean="0"/>
              <a:t>44</a:t>
            </a:fld>
            <a:endParaRPr lang="en-US"/>
          </a:p>
        </p:txBody>
      </p:sp>
    </p:spTree>
    <p:extLst>
      <p:ext uri="{BB962C8B-B14F-4D97-AF65-F5344CB8AC3E}">
        <p14:creationId xmlns:p14="http://schemas.microsoft.com/office/powerpoint/2010/main" val="217423925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seen many statements like this one from Kaiser and others from MedPAC, consistently describing the failure of MA to save money and in fact only increasing the cost of healthcare within Medicare. </a:t>
            </a:r>
          </a:p>
          <a:p>
            <a:endParaRPr lang="en-US" dirty="0"/>
          </a:p>
          <a:p>
            <a:r>
              <a:rPr lang="en-US" dirty="0"/>
              <a:t>So we decided to not recreate any of the robust primary literature that dug deeply into CMS claims databases, but instead to determine the scope and context that has been missing from the national dialogue.</a:t>
            </a:r>
          </a:p>
        </p:txBody>
      </p:sp>
      <p:sp>
        <p:nvSpPr>
          <p:cNvPr id="4" name="Slide Number Placeholder 3"/>
          <p:cNvSpPr>
            <a:spLocks noGrp="1"/>
          </p:cNvSpPr>
          <p:nvPr>
            <p:ph type="sldNum" sz="quarter" idx="5"/>
          </p:nvPr>
        </p:nvSpPr>
        <p:spPr/>
        <p:txBody>
          <a:bodyPr/>
          <a:lstStyle/>
          <a:p>
            <a:fld id="{14C22042-ED39-0845-84FD-FD22A69983FA}" type="slidenum">
              <a:rPr lang="en-US" smtClean="0"/>
              <a:t>45</a:t>
            </a:fld>
            <a:endParaRPr lang="en-US"/>
          </a:p>
        </p:txBody>
      </p:sp>
    </p:spTree>
    <p:extLst>
      <p:ext uri="{BB962C8B-B14F-4D97-AF65-F5344CB8AC3E}">
        <p14:creationId xmlns:p14="http://schemas.microsoft.com/office/powerpoint/2010/main" val="217423925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C22042-ED39-0845-84FD-FD22A69983FA}" type="slidenum">
              <a:rPr lang="en-US" smtClean="0"/>
              <a:t>46</a:t>
            </a:fld>
            <a:endParaRPr lang="en-US"/>
          </a:p>
        </p:txBody>
      </p:sp>
    </p:spTree>
    <p:extLst>
      <p:ext uri="{BB962C8B-B14F-4D97-AF65-F5344CB8AC3E}">
        <p14:creationId xmlns:p14="http://schemas.microsoft.com/office/powerpoint/2010/main" val="157879776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SLOW THIS DOWN A BIT.</a:t>
            </a:r>
          </a:p>
          <a:p>
            <a:endParaRPr lang="en-US" dirty="0"/>
          </a:p>
          <a:p>
            <a:r>
              <a:rPr lang="en-US" dirty="0"/>
              <a:t>So PNHP’s estimate of dozens of economic analyses reveals a range from $88B to a reasonable upper level of $140B. For all the reasons I’ve said earlier, I think the $140B number itself is pretty conservative and likely lowball. </a:t>
            </a:r>
          </a:p>
          <a:p>
            <a:endParaRPr lang="en-US" dirty="0"/>
          </a:p>
          <a:p>
            <a:r>
              <a:rPr lang="en-US" dirty="0"/>
              <a:t>Is $140B a large number in the scope of something as enormous as a federal budget? For me, that question is like asking whether Mars is closer than Venus. Whenever I see numbers this big, it helps to have a context of other numbers.</a:t>
            </a:r>
          </a:p>
          <a:p>
            <a:r>
              <a:rPr lang="en-US" dirty="0"/>
              <a:t>[CLICK]</a:t>
            </a:r>
          </a:p>
          <a:p>
            <a:r>
              <a:rPr lang="en-US" dirty="0"/>
              <a:t>To start, a shocking number emerged when we looked at the premiums paid by virtually all seniors and people with disabilities for Medicare Part B. Most pay about $170 a month, and most just have it taken out of their Social Security check. They know they do it, but they usually don’t see it. Nearly invisible.</a:t>
            </a:r>
          </a:p>
          <a:p>
            <a:endParaRPr lang="en-US" dirty="0"/>
          </a:p>
          <a:p>
            <a:r>
              <a:rPr lang="en-US" dirty="0"/>
              <a:t>[CLICK]</a:t>
            </a:r>
          </a:p>
          <a:p>
            <a:r>
              <a:rPr lang="en-US" dirty="0"/>
              <a:t>If you add up all of those monthly $170 payments by millions of people, that’s $131B across the country every year. That’s less than the money being grifted by MA corporations.</a:t>
            </a:r>
            <a:br>
              <a:rPr lang="en-US" dirty="0"/>
            </a:br>
            <a:br>
              <a:rPr lang="en-US" dirty="0"/>
            </a:br>
            <a:r>
              <a:rPr lang="en-US" dirty="0"/>
              <a:t>Medicare members all pay that because they’ve been told that’s the only way the federal government can afford to provide a Part B benefit. I believe they would be pretty angry if they realized that MA profiteers are diverting all of those premium dollars being taken out of their Social Security checks every month. Increasing their Social Security checks by $170 a month would be a big win for people on Medicare, and frankly for the politicians who made it happen. One of PNHP’s projects is to make sure this is widely understood. People would be angry about this, if they knew.</a:t>
            </a:r>
          </a:p>
          <a:p>
            <a:r>
              <a:rPr lang="en-US" dirty="0"/>
              <a:t>[CLICK]</a:t>
            </a:r>
          </a:p>
          <a:p>
            <a:r>
              <a:rPr lang="en-US" dirty="0"/>
              <a:t>Or, remember all the controversy and fighting over Medicare Part D? The entire federal spend on Part D is less than our estimate of the overpayments to MA. </a:t>
            </a:r>
          </a:p>
          <a:p>
            <a:r>
              <a:rPr lang="en-US" dirty="0"/>
              <a:t>[CLICK]</a:t>
            </a:r>
          </a:p>
          <a:p>
            <a:r>
              <a:rPr lang="en-US" dirty="0"/>
              <a:t>Or one of the things we really need to do to improve Traditional Medicare and level the playing field against MA – put in a maximum out-of-pocket cap. Those copays and deductibles can quickly bankrupt people, and there’s no limit to that in TM today. That’s why people have to buy Medigap if they can afford to, or go into MA and risk not getting the healthcare they need. So if we limited the out-of-pocket risk in TM, we’d help people avoid MA. PNHP would of course like to see that out-of-pocket max set at zero, but the Urban Institute modeled out a more modest out-of-pocket maximum of $5,000 per year. That would cost a tiny fraction of what MA drains from us, and would go a long way towards leveling the playing field.</a:t>
            </a:r>
          </a:p>
          <a:p>
            <a:r>
              <a:rPr lang="en-US" dirty="0"/>
              <a:t>[CLICK]</a:t>
            </a:r>
          </a:p>
          <a:p>
            <a:r>
              <a:rPr lang="en-US" dirty="0"/>
              <a:t>Finally, we could add the missing benefits that most people really want like dental, hearing, and vision. MA corporations market the heck out of that, people join MA to get those benefits, and then later find out how limited the benefits really are. It turns out that adding dental, hearing, and vision – not just to Medicare but even to all of Medicaid – would cost less than our lowest estimate of the overpayments.</a:t>
            </a:r>
          </a:p>
        </p:txBody>
      </p:sp>
      <p:sp>
        <p:nvSpPr>
          <p:cNvPr id="4" name="Slide Number Placeholder 3"/>
          <p:cNvSpPr>
            <a:spLocks noGrp="1"/>
          </p:cNvSpPr>
          <p:nvPr>
            <p:ph type="sldNum" sz="quarter" idx="5"/>
          </p:nvPr>
        </p:nvSpPr>
        <p:spPr/>
        <p:txBody>
          <a:bodyPr/>
          <a:lstStyle/>
          <a:p>
            <a:fld id="{14C22042-ED39-0845-84FD-FD22A69983FA}" type="slidenum">
              <a:rPr lang="en-US" smtClean="0"/>
              <a:t>47</a:t>
            </a:fld>
            <a:endParaRPr lang="en-US"/>
          </a:p>
        </p:txBody>
      </p:sp>
    </p:spTree>
    <p:extLst>
      <p:ext uri="{BB962C8B-B14F-4D97-AF65-F5344CB8AC3E}">
        <p14:creationId xmlns:p14="http://schemas.microsoft.com/office/powerpoint/2010/main" val="299808405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14C22042-ED39-0845-84FD-FD22A69983FA}" type="slidenum">
              <a:rPr lang="en-US" smtClean="0"/>
              <a:t>48</a:t>
            </a:fld>
            <a:endParaRPr lang="en-US"/>
          </a:p>
        </p:txBody>
      </p:sp>
    </p:spTree>
    <p:extLst>
      <p:ext uri="{BB962C8B-B14F-4D97-AF65-F5344CB8AC3E}">
        <p14:creationId xmlns:p14="http://schemas.microsoft.com/office/powerpoint/2010/main" val="264749762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C22042-ED39-0845-84FD-FD22A69983FA}" type="slidenum">
              <a:rPr lang="en-US" smtClean="0"/>
              <a:t>49</a:t>
            </a:fld>
            <a:endParaRPr lang="en-US"/>
          </a:p>
        </p:txBody>
      </p:sp>
    </p:spTree>
    <p:extLst>
      <p:ext uri="{BB962C8B-B14F-4D97-AF65-F5344CB8AC3E}">
        <p14:creationId xmlns:p14="http://schemas.microsoft.com/office/powerpoint/2010/main" val="39377405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Margins are basically the profit per enrollees. Humana cutting out lower margin business. Cutting out their individual market for public funded markets entirely, and trying to exclusively use their higher profit programs.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These gigantic margins are the big driver for MA to take over Traditional Medicare. It’s no wonder they’re trying to get people to join, resulting in crazy high numbers of enrollment.</a:t>
            </a:r>
          </a:p>
          <a:p>
            <a:endParaRPr lang="en-US" dirty="0"/>
          </a:p>
        </p:txBody>
      </p:sp>
      <p:sp>
        <p:nvSpPr>
          <p:cNvPr id="4" name="Slide Number Placeholder 3"/>
          <p:cNvSpPr>
            <a:spLocks noGrp="1"/>
          </p:cNvSpPr>
          <p:nvPr>
            <p:ph type="sldNum" sz="quarter" idx="5"/>
          </p:nvPr>
        </p:nvSpPr>
        <p:spPr/>
        <p:txBody>
          <a:bodyPr/>
          <a:lstStyle/>
          <a:p>
            <a:fld id="{14C22042-ED39-0845-84FD-FD22A69983FA}" type="slidenum">
              <a:rPr lang="en-US" smtClean="0"/>
              <a:t>5</a:t>
            </a:fld>
            <a:endParaRPr lang="en-US"/>
          </a:p>
        </p:txBody>
      </p:sp>
    </p:spTree>
    <p:extLst>
      <p:ext uri="{BB962C8B-B14F-4D97-AF65-F5344CB8AC3E}">
        <p14:creationId xmlns:p14="http://schemas.microsoft.com/office/powerpoint/2010/main" val="12581584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From MedPAC: over half (51%) of eligible Medicare beneficiaries are now in MA plans. Trend speaks for itself. In less than 20 years, we’ve gone from 1 in 5 people to 1 in 2. Now projected to be even HIGHER in 2028. LOTS OF PEOPLE JOINING, YOULL SEE WHY THIS IS BAD</a:t>
            </a:r>
          </a:p>
        </p:txBody>
      </p:sp>
      <p:sp>
        <p:nvSpPr>
          <p:cNvPr id="4" name="Slide Number Placeholder 3"/>
          <p:cNvSpPr>
            <a:spLocks noGrp="1"/>
          </p:cNvSpPr>
          <p:nvPr>
            <p:ph type="sldNum" sz="quarter" idx="5"/>
          </p:nvPr>
        </p:nvSpPr>
        <p:spPr/>
        <p:txBody>
          <a:bodyPr/>
          <a:lstStyle/>
          <a:p>
            <a:fld id="{14C22042-ED39-0845-84FD-FD22A69983FA}" type="slidenum">
              <a:rPr lang="en-US" smtClean="0"/>
              <a:t>7</a:t>
            </a:fld>
            <a:endParaRPr lang="en-US"/>
          </a:p>
        </p:txBody>
      </p:sp>
    </p:spTree>
    <p:extLst>
      <p:ext uri="{BB962C8B-B14F-4D97-AF65-F5344CB8AC3E}">
        <p14:creationId xmlns:p14="http://schemas.microsoft.com/office/powerpoint/2010/main" val="37925855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C22042-ED39-0845-84FD-FD22A69983FA}" type="slidenum">
              <a:rPr lang="en-US" smtClean="0"/>
              <a:t>8</a:t>
            </a:fld>
            <a:endParaRPr lang="en-US"/>
          </a:p>
        </p:txBody>
      </p:sp>
    </p:spTree>
    <p:extLst>
      <p:ext uri="{BB962C8B-B14F-4D97-AF65-F5344CB8AC3E}">
        <p14:creationId xmlns:p14="http://schemas.microsoft.com/office/powerpoint/2010/main" val="41578873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TAKE YOUR TIME HERE. SLOW DOWN.</a:t>
            </a:r>
          </a:p>
          <a:p>
            <a:endParaRPr lang="en-US" dirty="0"/>
          </a:p>
          <a:p>
            <a:r>
              <a:rPr lang="en-US" dirty="0"/>
              <a:t>First, let’s look at how Medicare Advantage is paid by Medicare. It begins with CMS creating an average cost of care per TM patient. That per-person average is the starting point for the per-person “benchmark” that MA plans have to compare to.</a:t>
            </a:r>
          </a:p>
          <a:p>
            <a:endParaRPr lang="en-US" dirty="0"/>
          </a:p>
          <a:p>
            <a:r>
              <a:rPr lang="en-US" dirty="0"/>
              <a:t>After the benchmark is determined, each MA plan submits a “bid” to CMS for how much they think they can deliver the same benefits as in TM. If they bid below the benchmark, they are allowed to retain roughly 2/3 of the gap as what’s called a “rebate”. CMS gets to keep the other 1/3. The MA plan is expected to use some of their rebate to either lower beneficiary out-of-pocket costs or to offer additional benefits.</a:t>
            </a:r>
          </a:p>
          <a:p>
            <a:endParaRPr lang="en-US" dirty="0"/>
          </a:p>
          <a:p>
            <a:r>
              <a:rPr lang="en-US" dirty="0"/>
              <a:t>If the MA plan bids above the CMS benchmark, they are required to charge a premium to patients to make up the difference.</a:t>
            </a:r>
          </a:p>
          <a:p>
            <a:endParaRPr lang="en-US" dirty="0"/>
          </a:p>
          <a:p>
            <a:r>
              <a:rPr lang="en-US" dirty="0"/>
              <a:t>The MA plan is thus incented to get their bids as low as possible. Turns out they’re getting pretty good at this.</a:t>
            </a:r>
          </a:p>
        </p:txBody>
      </p:sp>
      <p:sp>
        <p:nvSpPr>
          <p:cNvPr id="4" name="Slide Number Placeholder 3"/>
          <p:cNvSpPr>
            <a:spLocks noGrp="1"/>
          </p:cNvSpPr>
          <p:nvPr>
            <p:ph type="sldNum" sz="quarter" idx="5"/>
          </p:nvPr>
        </p:nvSpPr>
        <p:spPr/>
        <p:txBody>
          <a:bodyPr/>
          <a:lstStyle/>
          <a:p>
            <a:fld id="{14C22042-ED39-0845-84FD-FD22A69983FA}" type="slidenum">
              <a:rPr lang="en-US" smtClean="0"/>
              <a:t>9</a:t>
            </a:fld>
            <a:endParaRPr lang="en-US"/>
          </a:p>
        </p:txBody>
      </p:sp>
    </p:spTree>
    <p:extLst>
      <p:ext uri="{BB962C8B-B14F-4D97-AF65-F5344CB8AC3E}">
        <p14:creationId xmlns:p14="http://schemas.microsoft.com/office/powerpoint/2010/main" val="6940405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C22042-ED39-0845-84FD-FD22A69983FA}" type="slidenum">
              <a:rPr lang="en-US" smtClean="0"/>
              <a:t>10</a:t>
            </a:fld>
            <a:endParaRPr lang="en-US"/>
          </a:p>
        </p:txBody>
      </p:sp>
    </p:spTree>
    <p:extLst>
      <p:ext uri="{BB962C8B-B14F-4D97-AF65-F5344CB8AC3E}">
        <p14:creationId xmlns:p14="http://schemas.microsoft.com/office/powerpoint/2010/main" val="2331413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2" name="Text Placeholder 11"/>
          <p:cNvSpPr>
            <a:spLocks noGrp="1"/>
          </p:cNvSpPr>
          <p:nvPr>
            <p:ph type="body" idx="10" hasCustomPrompt="1"/>
          </p:nvPr>
        </p:nvSpPr>
        <p:spPr>
          <a:xfrm>
            <a:off x="0" y="6016753"/>
            <a:ext cx="8229600" cy="841248"/>
          </a:xfrm>
        </p:spPr>
        <p:txBody>
          <a:bodyPr anchor="ctr">
            <a:normAutofit/>
          </a:bodyPr>
          <a:lstStyle>
            <a:lvl1pPr marL="0" indent="0">
              <a:buNone/>
              <a:defRPr sz="1200" baseline="0"/>
            </a:lvl1pPr>
          </a:lstStyle>
          <a:p>
            <a:pPr lvl="0"/>
            <a:r>
              <a:rPr lang="en-US" dirty="0"/>
              <a:t>Click to edit footnote</a:t>
            </a:r>
          </a:p>
        </p:txBody>
      </p:sp>
    </p:spTree>
    <p:extLst>
      <p:ext uri="{BB962C8B-B14F-4D97-AF65-F5344CB8AC3E}">
        <p14:creationId xmlns:p14="http://schemas.microsoft.com/office/powerpoint/2010/main" val="15648886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11"/>
          <p:cNvSpPr>
            <a:spLocks noGrp="1"/>
          </p:cNvSpPr>
          <p:nvPr>
            <p:ph type="body" idx="10" hasCustomPrompt="1"/>
          </p:nvPr>
        </p:nvSpPr>
        <p:spPr>
          <a:xfrm>
            <a:off x="0" y="6016753"/>
            <a:ext cx="8229600" cy="841248"/>
          </a:xfrm>
        </p:spPr>
        <p:txBody>
          <a:bodyPr anchor="ctr">
            <a:normAutofit/>
          </a:bodyPr>
          <a:lstStyle>
            <a:lvl1pPr marL="0" indent="0">
              <a:buNone/>
              <a:defRPr sz="1200" baseline="0"/>
            </a:lvl1pPr>
          </a:lstStyle>
          <a:p>
            <a:pPr lvl="0"/>
            <a:r>
              <a:rPr lang="en-US" dirty="0"/>
              <a:t>Click to edit footnote</a:t>
            </a:r>
          </a:p>
        </p:txBody>
      </p:sp>
    </p:spTree>
    <p:extLst>
      <p:ext uri="{BB962C8B-B14F-4D97-AF65-F5344CB8AC3E}">
        <p14:creationId xmlns:p14="http://schemas.microsoft.com/office/powerpoint/2010/main" val="21130042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15672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1567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11"/>
          <p:cNvSpPr>
            <a:spLocks noGrp="1"/>
          </p:cNvSpPr>
          <p:nvPr>
            <p:ph type="body" idx="10" hasCustomPrompt="1"/>
          </p:nvPr>
        </p:nvSpPr>
        <p:spPr>
          <a:xfrm>
            <a:off x="0" y="6016753"/>
            <a:ext cx="8229600" cy="841248"/>
          </a:xfrm>
        </p:spPr>
        <p:txBody>
          <a:bodyPr anchor="ctr">
            <a:normAutofit/>
          </a:bodyPr>
          <a:lstStyle>
            <a:lvl1pPr marL="0" indent="0">
              <a:buNone/>
              <a:defRPr sz="1200" baseline="0"/>
            </a:lvl1pPr>
          </a:lstStyle>
          <a:p>
            <a:pPr lvl="0"/>
            <a:r>
              <a:rPr lang="en-US" dirty="0"/>
              <a:t>Click to edit footnote</a:t>
            </a:r>
          </a:p>
        </p:txBody>
      </p:sp>
    </p:spTree>
    <p:extLst>
      <p:ext uri="{BB962C8B-B14F-4D97-AF65-F5344CB8AC3E}">
        <p14:creationId xmlns:p14="http://schemas.microsoft.com/office/powerpoint/2010/main" val="6504178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dirty="0"/>
              <a:t>Click to edit Master title style</a:t>
            </a:r>
          </a:p>
        </p:txBody>
      </p:sp>
      <p:sp>
        <p:nvSpPr>
          <p:cNvPr id="7" name="Text Placeholder 11"/>
          <p:cNvSpPr>
            <a:spLocks noGrp="1"/>
          </p:cNvSpPr>
          <p:nvPr>
            <p:ph type="body" idx="10" hasCustomPrompt="1"/>
          </p:nvPr>
        </p:nvSpPr>
        <p:spPr>
          <a:xfrm>
            <a:off x="0" y="6016753"/>
            <a:ext cx="8229600" cy="841248"/>
          </a:xfrm>
        </p:spPr>
        <p:txBody>
          <a:bodyPr anchor="ctr">
            <a:normAutofit/>
          </a:bodyPr>
          <a:lstStyle>
            <a:lvl1pPr marL="0" indent="0">
              <a:buNone/>
              <a:defRPr sz="1200" baseline="0"/>
            </a:lvl1pPr>
          </a:lstStyle>
          <a:p>
            <a:pPr lvl="0"/>
            <a:r>
              <a:rPr lang="en-US" dirty="0"/>
              <a:t>Click to edit footnote</a:t>
            </a:r>
          </a:p>
        </p:txBody>
      </p:sp>
    </p:spTree>
    <p:extLst>
      <p:ext uri="{BB962C8B-B14F-4D97-AF65-F5344CB8AC3E}">
        <p14:creationId xmlns:p14="http://schemas.microsoft.com/office/powerpoint/2010/main" val="4893254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Text Placeholder 11"/>
          <p:cNvSpPr>
            <a:spLocks noGrp="1"/>
          </p:cNvSpPr>
          <p:nvPr>
            <p:ph type="body" idx="10" hasCustomPrompt="1"/>
          </p:nvPr>
        </p:nvSpPr>
        <p:spPr>
          <a:xfrm>
            <a:off x="0" y="6016753"/>
            <a:ext cx="8229600" cy="841248"/>
          </a:xfrm>
        </p:spPr>
        <p:txBody>
          <a:bodyPr anchor="ctr">
            <a:normAutofit/>
          </a:bodyPr>
          <a:lstStyle>
            <a:lvl1pPr marL="0" indent="0">
              <a:buNone/>
              <a:defRPr sz="1200" baseline="0"/>
            </a:lvl1pPr>
          </a:lstStyle>
          <a:p>
            <a:pPr lvl="0"/>
            <a:r>
              <a:rPr lang="en-US" dirty="0"/>
              <a:t>Click to edit footnote</a:t>
            </a:r>
          </a:p>
        </p:txBody>
      </p:sp>
    </p:spTree>
    <p:extLst>
      <p:ext uri="{BB962C8B-B14F-4D97-AF65-F5344CB8AC3E}">
        <p14:creationId xmlns:p14="http://schemas.microsoft.com/office/powerpoint/2010/main" val="13787773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808038"/>
          </a:xfrm>
        </p:spPr>
        <p:txBody>
          <a:bodyPr/>
          <a:lstStyle/>
          <a:p>
            <a:r>
              <a:rPr lang="en-US"/>
              <a:t>Click to edit Master title style</a:t>
            </a:r>
          </a:p>
        </p:txBody>
      </p:sp>
      <p:sp>
        <p:nvSpPr>
          <p:cNvPr id="3" name="Content Placeholder 2"/>
          <p:cNvSpPr>
            <a:spLocks noGrp="1"/>
          </p:cNvSpPr>
          <p:nvPr>
            <p:ph sz="half" idx="1"/>
          </p:nvPr>
        </p:nvSpPr>
        <p:spPr>
          <a:xfrm>
            <a:off x="508000" y="1219201"/>
            <a:ext cx="5486400" cy="16875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219201"/>
            <a:ext cx="5486400" cy="766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2138363"/>
            <a:ext cx="5486400" cy="768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0F9870DE-049C-1649-A311-F8E2FA15898D}"/>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D5E91C31-6150-7E4B-8AC2-2A6DE7F67EF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33C58EDC-08E0-494E-9FE2-38A1FC7C8B22}"/>
              </a:ext>
            </a:extLst>
          </p:cNvPr>
          <p:cNvSpPr>
            <a:spLocks noGrp="1" noChangeArrowheads="1"/>
          </p:cNvSpPr>
          <p:nvPr>
            <p:ph type="sldNum" sz="quarter" idx="12"/>
          </p:nvPr>
        </p:nvSpPr>
        <p:spPr>
          <a:ln/>
        </p:spPr>
        <p:txBody>
          <a:bodyPr/>
          <a:lstStyle>
            <a:lvl1pPr>
              <a:defRPr/>
            </a:lvl1pPr>
          </a:lstStyle>
          <a:p>
            <a:fld id="{4768EC42-4CC3-9643-AC7B-A8F6E4360D49}" type="slidenum">
              <a:rPr lang="en-US" altLang="en-US"/>
              <a:pPr/>
              <a:t>‹#›</a:t>
            </a:fld>
            <a:endParaRPr lang="en-US" altLang="en-US"/>
          </a:p>
        </p:txBody>
      </p:sp>
    </p:spTree>
    <p:extLst>
      <p:ext uri="{BB962C8B-B14F-4D97-AF65-F5344CB8AC3E}">
        <p14:creationId xmlns:p14="http://schemas.microsoft.com/office/powerpoint/2010/main" val="31597674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dirty="0"/>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9911306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427306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tiff"/><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00A69A">
                <a:lumMod val="0"/>
              </a:srgbClr>
            </a:gs>
            <a:gs pos="52000">
              <a:srgbClr val="00322E">
                <a:lumMod val="60000"/>
              </a:srgbClr>
            </a:gs>
            <a:gs pos="100000">
              <a:srgbClr val="00A69A">
                <a:lumMod val="58000"/>
              </a:srgbClr>
            </a:gs>
          </a:gsLst>
          <a:lin ang="5400000" scaled="0"/>
        </a:gra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8200" y="1825625"/>
            <a:ext cx="10515600" cy="418057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Placeholder 5"/>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pic>
        <p:nvPicPr>
          <p:cNvPr id="5" name="Picture 4">
            <a:extLst>
              <a:ext uri="{FF2B5EF4-FFF2-40B4-BE49-F238E27FC236}">
                <a16:creationId xmlns:a16="http://schemas.microsoft.com/office/drawing/2014/main" id="{32D1F6E5-3D59-4641-A4E4-763294AB9AFD}"/>
              </a:ext>
            </a:extLst>
          </p:cNvPr>
          <p:cNvPicPr>
            <a:picLocks noChangeAspect="1"/>
          </p:cNvPicPr>
          <p:nvPr userDrawn="1"/>
        </p:nvPicPr>
        <p:blipFill>
          <a:blip r:embed="rId10"/>
          <a:stretch>
            <a:fillRect/>
          </a:stretch>
        </p:blipFill>
        <p:spPr>
          <a:xfrm>
            <a:off x="8521102" y="6016752"/>
            <a:ext cx="3670898" cy="841248"/>
          </a:xfrm>
          <a:prstGeom prst="rect">
            <a:avLst/>
          </a:prstGeom>
        </p:spPr>
      </p:pic>
    </p:spTree>
    <p:extLst>
      <p:ext uri="{BB962C8B-B14F-4D97-AF65-F5344CB8AC3E}">
        <p14:creationId xmlns:p14="http://schemas.microsoft.com/office/powerpoint/2010/main" val="11402130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 id="2147483655" r:id="rId5"/>
    <p:sldLayoutId id="2147483662" r:id="rId6"/>
    <p:sldLayoutId id="2147483663" r:id="rId7"/>
    <p:sldLayoutId id="2147483664" r:id="rId8"/>
  </p:sldLayoutIdLst>
  <p:hf sldNum="0" hdr="0" dt="0"/>
  <p:txStyles>
    <p:titleStyle>
      <a:lvl1pPr algn="l" defTabSz="914400" rtl="0" eaLnBrk="1" latinLnBrk="0" hangingPunct="1">
        <a:lnSpc>
          <a:spcPct val="90000"/>
        </a:lnSpc>
        <a:spcBef>
          <a:spcPct val="0"/>
        </a:spcBef>
        <a:buNone/>
        <a:defRPr sz="4400" b="1" kern="1200">
          <a:solidFill>
            <a:schemeClr val="bg1"/>
          </a:solidFill>
          <a:latin typeface="Arial" charset="0"/>
          <a:ea typeface="Arial" charset="0"/>
          <a:cs typeface="Arial" charset="0"/>
        </a:defRPr>
      </a:lvl1pPr>
    </p:titleStyle>
    <p:bodyStyle>
      <a:lvl1pPr marL="228600" indent="-228600" algn="l" defTabSz="914400" rtl="0" eaLnBrk="1" latinLnBrk="0" hangingPunct="1">
        <a:lnSpc>
          <a:spcPct val="90000"/>
        </a:lnSpc>
        <a:spcBef>
          <a:spcPts val="1000"/>
        </a:spcBef>
        <a:buFont typeface="Arial"/>
        <a:buChar char="•"/>
        <a:defRPr sz="3200" kern="1200">
          <a:solidFill>
            <a:schemeClr val="bg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800" kern="1200">
          <a:solidFill>
            <a:schemeClr val="bg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400" kern="1200">
          <a:solidFill>
            <a:schemeClr val="bg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2000" kern="1200">
          <a:solidFill>
            <a:schemeClr val="bg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2000" kern="1200">
          <a:solidFill>
            <a:schemeClr val="bg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chart" Target="../charts/chart8.xml"/></Relationships>
</file>

<file path=ppt/slides/_rels/slide14.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16.png"/><Relationship Id="rId4" Type="http://schemas.openxmlformats.org/officeDocument/2006/relationships/image" Target="../media/image15.jpg"/></Relationships>
</file>

<file path=ppt/slides/_rels/slide18.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chart" Target="../charts/chart12.xml"/></Relationships>
</file>

<file path=ppt/slides/_rels/slide19.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5.tiff"/><Relationship Id="rId5" Type="http://schemas.openxmlformats.org/officeDocument/2006/relationships/image" Target="../media/image4.tiff"/><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9.tiff"/><Relationship Id="rId3" Type="http://schemas.openxmlformats.org/officeDocument/2006/relationships/image" Target="../media/image2.tiff"/><Relationship Id="rId7" Type="http://schemas.openxmlformats.org/officeDocument/2006/relationships/image" Target="../media/image8.tiff"/><Relationship Id="rId12" Type="http://schemas.openxmlformats.org/officeDocument/2006/relationships/image" Target="../media/image5.tiff"/><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7.tiff"/><Relationship Id="rId11" Type="http://schemas.openxmlformats.org/officeDocument/2006/relationships/image" Target="../media/image12.tiff"/><Relationship Id="rId5" Type="http://schemas.openxmlformats.org/officeDocument/2006/relationships/image" Target="../media/image6.tiff"/><Relationship Id="rId10" Type="http://schemas.openxmlformats.org/officeDocument/2006/relationships/image" Target="../media/image11.tiff"/><Relationship Id="rId4" Type="http://schemas.openxmlformats.org/officeDocument/2006/relationships/image" Target="../media/image3.jpeg"/><Relationship Id="rId9" Type="http://schemas.openxmlformats.org/officeDocument/2006/relationships/image" Target="../media/image10.tiff"/></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openxmlformats.org/officeDocument/2006/relationships/chart" Target="../charts/chart2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8.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chart" Target="../charts/chart24.xml"/><Relationship Id="rId2" Type="http://schemas.openxmlformats.org/officeDocument/2006/relationships/notesSlide" Target="../notesSlides/notesSlide41.xml"/><Relationship Id="rId1" Type="http://schemas.openxmlformats.org/officeDocument/2006/relationships/slideLayout" Target="../slideLayouts/slideLayout4.xml"/><Relationship Id="rId5" Type="http://schemas.openxmlformats.org/officeDocument/2006/relationships/chart" Target="../charts/chart26.xml"/><Relationship Id="rId4" Type="http://schemas.openxmlformats.org/officeDocument/2006/relationships/chart" Target="../charts/chart25.xml"/></Relationships>
</file>

<file path=ppt/slides/_rels/slide4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2.xml"/><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22.png"/></Relationships>
</file>

<file path=ppt/slides/_rels/slide4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chart" Target="../charts/chart27.xml"/><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8.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3B21FC8-D076-F04E-BFAE-7F2A52DA9A7D}"/>
              </a:ext>
            </a:extLst>
          </p:cNvPr>
          <p:cNvSpPr>
            <a:spLocks noGrp="1"/>
          </p:cNvSpPr>
          <p:nvPr>
            <p:ph type="ctrTitle"/>
          </p:nvPr>
        </p:nvSpPr>
        <p:spPr>
          <a:xfrm>
            <a:off x="434689" y="1570321"/>
            <a:ext cx="11001080" cy="2688725"/>
          </a:xfrm>
        </p:spPr>
        <p:txBody>
          <a:bodyPr>
            <a:normAutofit/>
          </a:bodyPr>
          <a:lstStyle/>
          <a:p>
            <a:pPr>
              <a:lnSpc>
                <a:spcPct val="100000"/>
              </a:lnSpc>
              <a:spcAft>
                <a:spcPts val="1200"/>
              </a:spcAft>
            </a:pPr>
            <a:r>
              <a:rPr lang="en-US" sz="4800" dirty="0">
                <a:latin typeface="+mn-lt"/>
              </a:rPr>
              <a:t>Medicare “Advantage”</a:t>
            </a:r>
            <a:endParaRPr lang="en-US" sz="7200" dirty="0">
              <a:latin typeface="+mn-lt"/>
            </a:endParaRPr>
          </a:p>
        </p:txBody>
      </p:sp>
      <p:sp>
        <p:nvSpPr>
          <p:cNvPr id="9" name="TextBox 8">
            <a:extLst>
              <a:ext uri="{FF2B5EF4-FFF2-40B4-BE49-F238E27FC236}">
                <a16:creationId xmlns:a16="http://schemas.microsoft.com/office/drawing/2014/main" id="{10A2B93D-67A3-F949-8093-B75EE22E4934}"/>
              </a:ext>
            </a:extLst>
          </p:cNvPr>
          <p:cNvSpPr txBox="1"/>
          <p:nvPr/>
        </p:nvSpPr>
        <p:spPr>
          <a:xfrm>
            <a:off x="434689" y="5112235"/>
            <a:ext cx="7876191" cy="1138773"/>
          </a:xfrm>
          <a:prstGeom prst="rect">
            <a:avLst/>
          </a:prstGeom>
          <a:noFill/>
        </p:spPr>
        <p:txBody>
          <a:bodyPr wrap="square" rtlCol="0">
            <a:spAutoFit/>
          </a:bodyPr>
          <a:lstStyle/>
          <a:p>
            <a:r>
              <a:rPr lang="en-US" sz="2800" b="1" dirty="0">
                <a:solidFill>
                  <a:schemeClr val="bg1"/>
                </a:solidFill>
              </a:rPr>
              <a:t>James P. Waters</a:t>
            </a:r>
          </a:p>
          <a:p>
            <a:r>
              <a:rPr lang="en-US" sz="2000" dirty="0">
                <a:solidFill>
                  <a:schemeClr val="bg1"/>
                </a:solidFill>
              </a:rPr>
              <a:t>MS3, Cooper Medical School of Rowan University</a:t>
            </a:r>
          </a:p>
          <a:p>
            <a:r>
              <a:rPr lang="en-US" sz="2000" dirty="0">
                <a:solidFill>
                  <a:schemeClr val="bg1"/>
                </a:solidFill>
              </a:rPr>
              <a:t>Executive Board Member, Students for a National Health Program</a:t>
            </a:r>
          </a:p>
        </p:txBody>
      </p:sp>
      <p:sp>
        <p:nvSpPr>
          <p:cNvPr id="2" name="TextBox 1">
            <a:extLst>
              <a:ext uri="{FF2B5EF4-FFF2-40B4-BE49-F238E27FC236}">
                <a16:creationId xmlns:a16="http://schemas.microsoft.com/office/drawing/2014/main" id="{664C904E-1DBE-4B4A-A831-F4A670FE0376}"/>
              </a:ext>
            </a:extLst>
          </p:cNvPr>
          <p:cNvSpPr txBox="1"/>
          <p:nvPr/>
        </p:nvSpPr>
        <p:spPr>
          <a:xfrm>
            <a:off x="9948672" y="9381744"/>
            <a:ext cx="184731" cy="461665"/>
          </a:xfrm>
          <a:prstGeom prst="rect">
            <a:avLst/>
          </a:prstGeom>
          <a:noFill/>
        </p:spPr>
        <p:txBody>
          <a:bodyPr wrap="none" rtlCol="0">
            <a:spAutoFit/>
          </a:bodyPr>
          <a:lstStyle/>
          <a:p>
            <a:pPr>
              <a:spcAft>
                <a:spcPts val="1200"/>
              </a:spcAft>
            </a:pPr>
            <a:endParaRPr lang="en-US" sz="2400" dirty="0">
              <a:solidFill>
                <a:schemeClr val="bg1"/>
              </a:solidFill>
            </a:endParaRPr>
          </a:p>
        </p:txBody>
      </p:sp>
    </p:spTree>
    <p:extLst>
      <p:ext uri="{BB962C8B-B14F-4D97-AF65-F5344CB8AC3E}">
        <p14:creationId xmlns:p14="http://schemas.microsoft.com/office/powerpoint/2010/main" val="39173201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EF55B-BE6B-BFE1-5E17-40056C22E29F}"/>
              </a:ext>
            </a:extLst>
          </p:cNvPr>
          <p:cNvSpPr>
            <a:spLocks noGrp="1"/>
          </p:cNvSpPr>
          <p:nvPr>
            <p:ph type="title"/>
          </p:nvPr>
        </p:nvSpPr>
        <p:spPr/>
        <p:txBody>
          <a:bodyPr/>
          <a:lstStyle/>
          <a:p>
            <a:r>
              <a:rPr lang="en-US" sz="2800" dirty="0"/>
              <a:t>Since 2018,</a:t>
            </a:r>
            <a:br>
              <a:rPr lang="en-US" dirty="0"/>
            </a:br>
            <a:r>
              <a:rPr lang="en-US" dirty="0"/>
              <a:t>MA Rebates Have More Than Doubled</a:t>
            </a:r>
          </a:p>
        </p:txBody>
      </p:sp>
      <p:sp>
        <p:nvSpPr>
          <p:cNvPr id="4" name="Text Placeholder 3">
            <a:extLst>
              <a:ext uri="{FF2B5EF4-FFF2-40B4-BE49-F238E27FC236}">
                <a16:creationId xmlns:a16="http://schemas.microsoft.com/office/drawing/2014/main" id="{27413B03-554E-2578-FB9E-AF872A4E0B0F}"/>
              </a:ext>
            </a:extLst>
          </p:cNvPr>
          <p:cNvSpPr>
            <a:spLocks noGrp="1"/>
          </p:cNvSpPr>
          <p:nvPr>
            <p:ph type="body" idx="10"/>
          </p:nvPr>
        </p:nvSpPr>
        <p:spPr/>
        <p:txBody>
          <a:bodyPr/>
          <a:lstStyle/>
          <a:p>
            <a:pPr>
              <a:lnSpc>
                <a:spcPct val="100000"/>
              </a:lnSpc>
              <a:spcBef>
                <a:spcPts val="0"/>
              </a:spcBef>
            </a:pPr>
            <a:r>
              <a:rPr lang="en-US" dirty="0"/>
              <a:t>MedPAC analysis of CMS enrollment files, July 2010-2022, Figure 11-2</a:t>
            </a:r>
          </a:p>
          <a:p>
            <a:pPr>
              <a:lnSpc>
                <a:spcPct val="100000"/>
              </a:lnSpc>
              <a:spcBef>
                <a:spcPts val="0"/>
              </a:spcBef>
            </a:pPr>
            <a:r>
              <a:rPr lang="en-US" dirty="0"/>
              <a:t>https://</a:t>
            </a:r>
            <a:r>
              <a:rPr lang="en-US" dirty="0" err="1"/>
              <a:t>www.medpac.gov</a:t>
            </a:r>
            <a:r>
              <a:rPr lang="en-US" dirty="0"/>
              <a:t>/wp-content/uploads/2023/03/Mar23_MedPAC_Report_To_Congress_v2_SEC.pdf</a:t>
            </a:r>
          </a:p>
          <a:p>
            <a:pPr>
              <a:lnSpc>
                <a:spcPct val="100000"/>
              </a:lnSpc>
              <a:spcBef>
                <a:spcPts val="0"/>
              </a:spcBef>
            </a:pPr>
            <a:r>
              <a:rPr lang="en-US" dirty="0"/>
              <a:t>Accessed Oct. 15 2023</a:t>
            </a:r>
          </a:p>
        </p:txBody>
      </p:sp>
      <p:graphicFrame>
        <p:nvGraphicFramePr>
          <p:cNvPr id="6" name="Chart 5">
            <a:extLst>
              <a:ext uri="{FF2B5EF4-FFF2-40B4-BE49-F238E27FC236}">
                <a16:creationId xmlns:a16="http://schemas.microsoft.com/office/drawing/2014/main" id="{C9B534FC-595A-31BB-8E0B-F6377BC15337}"/>
              </a:ext>
            </a:extLst>
          </p:cNvPr>
          <p:cNvGraphicFramePr/>
          <p:nvPr>
            <p:extLst>
              <p:ext uri="{D42A27DB-BD31-4B8C-83A1-F6EECF244321}">
                <p14:modId xmlns:p14="http://schemas.microsoft.com/office/powerpoint/2010/main" val="3823192504"/>
              </p:ext>
            </p:extLst>
          </p:nvPr>
        </p:nvGraphicFramePr>
        <p:xfrm>
          <a:off x="2450592" y="1481328"/>
          <a:ext cx="9099296" cy="4535425"/>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3FD0351E-0639-5FC5-81B7-FD839165AAA6}"/>
              </a:ext>
            </a:extLst>
          </p:cNvPr>
          <p:cNvSpPr txBox="1"/>
          <p:nvPr/>
        </p:nvSpPr>
        <p:spPr>
          <a:xfrm>
            <a:off x="585216" y="2653391"/>
            <a:ext cx="2743200" cy="1200329"/>
          </a:xfrm>
          <a:prstGeom prst="rect">
            <a:avLst/>
          </a:prstGeom>
          <a:noFill/>
        </p:spPr>
        <p:txBody>
          <a:bodyPr wrap="square" rtlCol="0">
            <a:spAutoFit/>
          </a:bodyPr>
          <a:lstStyle/>
          <a:p>
            <a:pPr>
              <a:spcAft>
                <a:spcPts val="1200"/>
              </a:spcAft>
            </a:pPr>
            <a:r>
              <a:rPr lang="en-US" sz="2400" dirty="0">
                <a:solidFill>
                  <a:schemeClr val="bg1"/>
                </a:solidFill>
              </a:rPr>
              <a:t>MA monthly rebates per enrollee</a:t>
            </a:r>
          </a:p>
        </p:txBody>
      </p:sp>
    </p:spTree>
    <p:extLst>
      <p:ext uri="{BB962C8B-B14F-4D97-AF65-F5344CB8AC3E}">
        <p14:creationId xmlns:p14="http://schemas.microsoft.com/office/powerpoint/2010/main" val="36894463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4F341B-357A-F039-7969-7AE0269A4993}"/>
              </a:ext>
            </a:extLst>
          </p:cNvPr>
          <p:cNvSpPr>
            <a:spLocks noGrp="1"/>
          </p:cNvSpPr>
          <p:nvPr>
            <p:ph type="title"/>
          </p:nvPr>
        </p:nvSpPr>
        <p:spPr/>
        <p:txBody>
          <a:bodyPr>
            <a:normAutofit/>
          </a:bodyPr>
          <a:lstStyle/>
          <a:p>
            <a:r>
              <a:rPr lang="en-US" sz="2400" dirty="0"/>
              <a:t>MA plans are using less of their rebates to </a:t>
            </a:r>
            <a:br>
              <a:rPr lang="en-US" sz="2700" dirty="0"/>
            </a:br>
            <a:r>
              <a:rPr lang="en-US" sz="3600" dirty="0"/>
              <a:t>Reduce Out-of-pocket Expenses for Patients</a:t>
            </a:r>
            <a:endParaRPr lang="en-US" dirty="0"/>
          </a:p>
        </p:txBody>
      </p:sp>
      <p:sp>
        <p:nvSpPr>
          <p:cNvPr id="4" name="Text Placeholder 3">
            <a:extLst>
              <a:ext uri="{FF2B5EF4-FFF2-40B4-BE49-F238E27FC236}">
                <a16:creationId xmlns:a16="http://schemas.microsoft.com/office/drawing/2014/main" id="{4E3E25F4-E889-A176-BB11-3F6A24B56FF6}"/>
              </a:ext>
            </a:extLst>
          </p:cNvPr>
          <p:cNvSpPr>
            <a:spLocks noGrp="1"/>
          </p:cNvSpPr>
          <p:nvPr>
            <p:ph type="body" idx="10"/>
          </p:nvPr>
        </p:nvSpPr>
        <p:spPr/>
        <p:txBody>
          <a:bodyPr/>
          <a:lstStyle/>
          <a:p>
            <a:pPr>
              <a:lnSpc>
                <a:spcPct val="100000"/>
              </a:lnSpc>
              <a:spcBef>
                <a:spcPts val="0"/>
              </a:spcBef>
            </a:pPr>
            <a:r>
              <a:rPr lang="en-US" dirty="0"/>
              <a:t>Based upon MA plan projections cited in 2023 MedPAC report  (Accessed Oct. 15 2023)</a:t>
            </a:r>
          </a:p>
          <a:p>
            <a:pPr>
              <a:lnSpc>
                <a:spcPct val="100000"/>
              </a:lnSpc>
              <a:spcBef>
                <a:spcPts val="0"/>
              </a:spcBef>
            </a:pPr>
            <a:r>
              <a:rPr lang="en-US" dirty="0"/>
              <a:t>MedPAC analysis of CMS enrollment files, July 2010-2022, Table 11-5</a:t>
            </a:r>
          </a:p>
          <a:p>
            <a:pPr>
              <a:lnSpc>
                <a:spcPct val="100000"/>
              </a:lnSpc>
              <a:spcBef>
                <a:spcPts val="0"/>
              </a:spcBef>
            </a:pPr>
            <a:r>
              <a:rPr lang="en-US" dirty="0"/>
              <a:t>https://</a:t>
            </a:r>
            <a:r>
              <a:rPr lang="en-US" dirty="0" err="1"/>
              <a:t>www.medpac.gov</a:t>
            </a:r>
            <a:r>
              <a:rPr lang="en-US" dirty="0"/>
              <a:t>/wp-content/uploads/2023/03/Mar23_MedPAC_Report_To_Congress_v2_SEC.pdf</a:t>
            </a:r>
          </a:p>
        </p:txBody>
      </p:sp>
      <p:graphicFrame>
        <p:nvGraphicFramePr>
          <p:cNvPr id="11" name="Chart 10">
            <a:extLst>
              <a:ext uri="{FF2B5EF4-FFF2-40B4-BE49-F238E27FC236}">
                <a16:creationId xmlns:a16="http://schemas.microsoft.com/office/drawing/2014/main" id="{2AC255ED-9496-FFDB-5940-A8B830E804A9}"/>
              </a:ext>
            </a:extLst>
          </p:cNvPr>
          <p:cNvGraphicFramePr/>
          <p:nvPr>
            <p:extLst>
              <p:ext uri="{D42A27DB-BD31-4B8C-83A1-F6EECF244321}">
                <p14:modId xmlns:p14="http://schemas.microsoft.com/office/powerpoint/2010/main" val="3628691398"/>
              </p:ext>
            </p:extLst>
          </p:nvPr>
        </p:nvGraphicFramePr>
        <p:xfrm>
          <a:off x="3048001" y="1513114"/>
          <a:ext cx="4343400" cy="4503639"/>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Box 11">
            <a:extLst>
              <a:ext uri="{FF2B5EF4-FFF2-40B4-BE49-F238E27FC236}">
                <a16:creationId xmlns:a16="http://schemas.microsoft.com/office/drawing/2014/main" id="{5EA04054-33E8-3A63-A8AC-97C7D94295E1}"/>
              </a:ext>
            </a:extLst>
          </p:cNvPr>
          <p:cNvSpPr txBox="1"/>
          <p:nvPr/>
        </p:nvSpPr>
        <p:spPr>
          <a:xfrm>
            <a:off x="391886" y="2547257"/>
            <a:ext cx="2797628" cy="1938992"/>
          </a:xfrm>
          <a:prstGeom prst="rect">
            <a:avLst/>
          </a:prstGeom>
          <a:noFill/>
        </p:spPr>
        <p:txBody>
          <a:bodyPr wrap="square" rtlCol="0">
            <a:spAutoFit/>
          </a:bodyPr>
          <a:lstStyle/>
          <a:p>
            <a:pPr>
              <a:spcAft>
                <a:spcPts val="1200"/>
              </a:spcAft>
            </a:pPr>
            <a:r>
              <a:rPr lang="en-US" sz="2400" dirty="0">
                <a:solidFill>
                  <a:schemeClr val="bg1"/>
                </a:solidFill>
              </a:rPr>
              <a:t>Percentage of MA rebates spent on reducing member out-of-pocket expenses</a:t>
            </a:r>
          </a:p>
        </p:txBody>
      </p:sp>
      <p:sp>
        <p:nvSpPr>
          <p:cNvPr id="7" name="Freeform 6">
            <a:extLst>
              <a:ext uri="{FF2B5EF4-FFF2-40B4-BE49-F238E27FC236}">
                <a16:creationId xmlns:a16="http://schemas.microsoft.com/office/drawing/2014/main" id="{67DE9C04-9B48-C9DD-23E0-8018D0023C00}"/>
              </a:ext>
            </a:extLst>
          </p:cNvPr>
          <p:cNvSpPr/>
          <p:nvPr/>
        </p:nvSpPr>
        <p:spPr>
          <a:xfrm>
            <a:off x="7572267" y="1820397"/>
            <a:ext cx="3449188" cy="1085550"/>
          </a:xfrm>
          <a:custGeom>
            <a:avLst/>
            <a:gdLst>
              <a:gd name="connsiteX0" fmla="*/ 0 w 3449188"/>
              <a:gd name="connsiteY0" fmla="*/ 108555 h 1085550"/>
              <a:gd name="connsiteX1" fmla="*/ 108555 w 3449188"/>
              <a:gd name="connsiteY1" fmla="*/ 0 h 1085550"/>
              <a:gd name="connsiteX2" fmla="*/ 3340633 w 3449188"/>
              <a:gd name="connsiteY2" fmla="*/ 0 h 1085550"/>
              <a:gd name="connsiteX3" fmla="*/ 3449188 w 3449188"/>
              <a:gd name="connsiteY3" fmla="*/ 108555 h 1085550"/>
              <a:gd name="connsiteX4" fmla="*/ 3449188 w 3449188"/>
              <a:gd name="connsiteY4" fmla="*/ 976995 h 1085550"/>
              <a:gd name="connsiteX5" fmla="*/ 3340633 w 3449188"/>
              <a:gd name="connsiteY5" fmla="*/ 1085550 h 1085550"/>
              <a:gd name="connsiteX6" fmla="*/ 108555 w 3449188"/>
              <a:gd name="connsiteY6" fmla="*/ 1085550 h 1085550"/>
              <a:gd name="connsiteX7" fmla="*/ 0 w 3449188"/>
              <a:gd name="connsiteY7" fmla="*/ 976995 h 1085550"/>
              <a:gd name="connsiteX8" fmla="*/ 0 w 3449188"/>
              <a:gd name="connsiteY8" fmla="*/ 108555 h 1085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9188" h="1085550">
                <a:moveTo>
                  <a:pt x="0" y="108555"/>
                </a:moveTo>
                <a:cubicBezTo>
                  <a:pt x="0" y="48602"/>
                  <a:pt x="48602" y="0"/>
                  <a:pt x="108555" y="0"/>
                </a:cubicBezTo>
                <a:lnTo>
                  <a:pt x="3340633" y="0"/>
                </a:lnTo>
                <a:cubicBezTo>
                  <a:pt x="3400586" y="0"/>
                  <a:pt x="3449188" y="48602"/>
                  <a:pt x="3449188" y="108555"/>
                </a:cubicBezTo>
                <a:lnTo>
                  <a:pt x="3449188" y="976995"/>
                </a:lnTo>
                <a:cubicBezTo>
                  <a:pt x="3449188" y="1036948"/>
                  <a:pt x="3400586" y="1085550"/>
                  <a:pt x="3340633" y="1085550"/>
                </a:cubicBezTo>
                <a:lnTo>
                  <a:pt x="108555" y="1085550"/>
                </a:lnTo>
                <a:cubicBezTo>
                  <a:pt x="48602" y="1085550"/>
                  <a:pt x="0" y="1036948"/>
                  <a:pt x="0" y="976995"/>
                </a:cubicBezTo>
                <a:lnTo>
                  <a:pt x="0" y="108555"/>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7995" tIns="107995" rIns="1215799" bIns="107995" numCol="1" spcCol="1270" anchor="ctr" anchorCtr="0">
            <a:noAutofit/>
          </a:bodyPr>
          <a:lstStyle/>
          <a:p>
            <a:pPr marL="0" lvl="0" indent="0" algn="l" defTabSz="889000">
              <a:lnSpc>
                <a:spcPct val="90000"/>
              </a:lnSpc>
              <a:spcBef>
                <a:spcPct val="0"/>
              </a:spcBef>
              <a:spcAft>
                <a:spcPct val="35000"/>
              </a:spcAft>
              <a:buNone/>
            </a:pPr>
            <a:r>
              <a:rPr lang="en-US" sz="2000" kern="1200" dirty="0">
                <a:effectLst>
                  <a:outerShdw blurRad="50800" dist="38100" dir="2700000" algn="tl" rotWithShape="0">
                    <a:prstClr val="black">
                      <a:alpha val="40000"/>
                    </a:prstClr>
                  </a:outerShdw>
                </a:effectLst>
              </a:rPr>
              <a:t>Out-of-pocket expenses are barriers to care</a:t>
            </a:r>
          </a:p>
        </p:txBody>
      </p:sp>
      <p:sp>
        <p:nvSpPr>
          <p:cNvPr id="8" name="Freeform 7">
            <a:extLst>
              <a:ext uri="{FF2B5EF4-FFF2-40B4-BE49-F238E27FC236}">
                <a16:creationId xmlns:a16="http://schemas.microsoft.com/office/drawing/2014/main" id="{FA706673-37BD-E4F0-C012-3EC28179277A}"/>
              </a:ext>
            </a:extLst>
          </p:cNvPr>
          <p:cNvSpPr/>
          <p:nvPr/>
        </p:nvSpPr>
        <p:spPr>
          <a:xfrm>
            <a:off x="7876607" y="3086872"/>
            <a:ext cx="3449188" cy="1085550"/>
          </a:xfrm>
          <a:custGeom>
            <a:avLst/>
            <a:gdLst>
              <a:gd name="connsiteX0" fmla="*/ 0 w 3449188"/>
              <a:gd name="connsiteY0" fmla="*/ 108555 h 1085550"/>
              <a:gd name="connsiteX1" fmla="*/ 108555 w 3449188"/>
              <a:gd name="connsiteY1" fmla="*/ 0 h 1085550"/>
              <a:gd name="connsiteX2" fmla="*/ 3340633 w 3449188"/>
              <a:gd name="connsiteY2" fmla="*/ 0 h 1085550"/>
              <a:gd name="connsiteX3" fmla="*/ 3449188 w 3449188"/>
              <a:gd name="connsiteY3" fmla="*/ 108555 h 1085550"/>
              <a:gd name="connsiteX4" fmla="*/ 3449188 w 3449188"/>
              <a:gd name="connsiteY4" fmla="*/ 976995 h 1085550"/>
              <a:gd name="connsiteX5" fmla="*/ 3340633 w 3449188"/>
              <a:gd name="connsiteY5" fmla="*/ 1085550 h 1085550"/>
              <a:gd name="connsiteX6" fmla="*/ 108555 w 3449188"/>
              <a:gd name="connsiteY6" fmla="*/ 1085550 h 1085550"/>
              <a:gd name="connsiteX7" fmla="*/ 0 w 3449188"/>
              <a:gd name="connsiteY7" fmla="*/ 976995 h 1085550"/>
              <a:gd name="connsiteX8" fmla="*/ 0 w 3449188"/>
              <a:gd name="connsiteY8" fmla="*/ 108555 h 1085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9188" h="1085550">
                <a:moveTo>
                  <a:pt x="0" y="108555"/>
                </a:moveTo>
                <a:cubicBezTo>
                  <a:pt x="0" y="48602"/>
                  <a:pt x="48602" y="0"/>
                  <a:pt x="108555" y="0"/>
                </a:cubicBezTo>
                <a:lnTo>
                  <a:pt x="3340633" y="0"/>
                </a:lnTo>
                <a:cubicBezTo>
                  <a:pt x="3400586" y="0"/>
                  <a:pt x="3449188" y="48602"/>
                  <a:pt x="3449188" y="108555"/>
                </a:cubicBezTo>
                <a:lnTo>
                  <a:pt x="3449188" y="976995"/>
                </a:lnTo>
                <a:cubicBezTo>
                  <a:pt x="3449188" y="1036948"/>
                  <a:pt x="3400586" y="1085550"/>
                  <a:pt x="3340633" y="1085550"/>
                </a:cubicBezTo>
                <a:lnTo>
                  <a:pt x="108555" y="1085550"/>
                </a:lnTo>
                <a:cubicBezTo>
                  <a:pt x="48602" y="1085550"/>
                  <a:pt x="0" y="1036948"/>
                  <a:pt x="0" y="976995"/>
                </a:cubicBezTo>
                <a:lnTo>
                  <a:pt x="0" y="108555"/>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7995" tIns="107995" rIns="1117943" bIns="107995" numCol="1" spcCol="1270" anchor="ctr" anchorCtr="0">
            <a:noAutofit/>
          </a:bodyPr>
          <a:lstStyle/>
          <a:p>
            <a:pPr marL="0" lvl="0" indent="0" algn="l" defTabSz="889000">
              <a:lnSpc>
                <a:spcPct val="90000"/>
              </a:lnSpc>
              <a:spcBef>
                <a:spcPct val="0"/>
              </a:spcBef>
              <a:spcAft>
                <a:spcPct val="35000"/>
              </a:spcAft>
              <a:buNone/>
            </a:pPr>
            <a:r>
              <a:rPr lang="en-US" sz="2000" kern="1200" dirty="0">
                <a:effectLst>
                  <a:outerShdw blurRad="50800" dist="38100" dir="2700000" algn="tl" rotWithShape="0">
                    <a:prstClr val="black">
                      <a:alpha val="40000"/>
                    </a:prstClr>
                  </a:outerShdw>
                </a:effectLst>
              </a:rPr>
              <a:t>Less barriers </a:t>
            </a:r>
            <a:r>
              <a:rPr lang="en-US" sz="2000" b="1" kern="1200" dirty="0">
                <a:solidFill>
                  <a:srgbClr val="FFFF00"/>
                </a:solidFill>
                <a:effectLst>
                  <a:outerShdw blurRad="50800" dist="38100" dir="2700000" algn="tl" rotWithShape="0">
                    <a:prstClr val="black">
                      <a:alpha val="40000"/>
                    </a:prstClr>
                  </a:outerShdw>
                </a:effectLst>
              </a:rPr>
              <a:t>“</a:t>
            </a:r>
            <a:r>
              <a:rPr lang="en-US" sz="2000" b="1" i="1" kern="1200" dirty="0">
                <a:solidFill>
                  <a:srgbClr val="FFFF00"/>
                </a:solidFill>
                <a:effectLst>
                  <a:outerShdw blurRad="50800" dist="38100" dir="2700000" algn="tl" rotWithShape="0">
                    <a:prstClr val="black">
                      <a:alpha val="40000"/>
                    </a:prstClr>
                  </a:outerShdw>
                </a:effectLst>
              </a:rPr>
              <a:t>induces utilization</a:t>
            </a:r>
            <a:r>
              <a:rPr lang="en-US" sz="2000" b="1" kern="1200" dirty="0">
                <a:solidFill>
                  <a:srgbClr val="FFFF00"/>
                </a:solidFill>
                <a:effectLst>
                  <a:outerShdw blurRad="50800" dist="38100" dir="2700000" algn="tl" rotWithShape="0">
                    <a:prstClr val="black">
                      <a:alpha val="40000"/>
                    </a:prstClr>
                  </a:outerShdw>
                </a:effectLst>
              </a:rPr>
              <a:t>”</a:t>
            </a:r>
            <a:endParaRPr lang="en-US" sz="2000" kern="1200" dirty="0">
              <a:solidFill>
                <a:srgbClr val="FFFF00"/>
              </a:solidFill>
              <a:effectLst>
                <a:outerShdw blurRad="50800" dist="38100" dir="2700000" algn="tl" rotWithShape="0">
                  <a:prstClr val="black">
                    <a:alpha val="40000"/>
                  </a:prstClr>
                </a:outerShdw>
              </a:effectLst>
            </a:endParaRPr>
          </a:p>
        </p:txBody>
      </p:sp>
      <p:sp>
        <p:nvSpPr>
          <p:cNvPr id="9" name="Freeform 8">
            <a:extLst>
              <a:ext uri="{FF2B5EF4-FFF2-40B4-BE49-F238E27FC236}">
                <a16:creationId xmlns:a16="http://schemas.microsoft.com/office/drawing/2014/main" id="{F76AF710-FCC4-D0CB-E3FB-64E31DE18260}"/>
              </a:ext>
            </a:extLst>
          </p:cNvPr>
          <p:cNvSpPr/>
          <p:nvPr/>
        </p:nvSpPr>
        <p:spPr>
          <a:xfrm>
            <a:off x="8180947" y="4353347"/>
            <a:ext cx="3449188" cy="1085550"/>
          </a:xfrm>
          <a:custGeom>
            <a:avLst/>
            <a:gdLst>
              <a:gd name="connsiteX0" fmla="*/ 0 w 3449188"/>
              <a:gd name="connsiteY0" fmla="*/ 108555 h 1085550"/>
              <a:gd name="connsiteX1" fmla="*/ 108555 w 3449188"/>
              <a:gd name="connsiteY1" fmla="*/ 0 h 1085550"/>
              <a:gd name="connsiteX2" fmla="*/ 3340633 w 3449188"/>
              <a:gd name="connsiteY2" fmla="*/ 0 h 1085550"/>
              <a:gd name="connsiteX3" fmla="*/ 3449188 w 3449188"/>
              <a:gd name="connsiteY3" fmla="*/ 108555 h 1085550"/>
              <a:gd name="connsiteX4" fmla="*/ 3449188 w 3449188"/>
              <a:gd name="connsiteY4" fmla="*/ 976995 h 1085550"/>
              <a:gd name="connsiteX5" fmla="*/ 3340633 w 3449188"/>
              <a:gd name="connsiteY5" fmla="*/ 1085550 h 1085550"/>
              <a:gd name="connsiteX6" fmla="*/ 108555 w 3449188"/>
              <a:gd name="connsiteY6" fmla="*/ 1085550 h 1085550"/>
              <a:gd name="connsiteX7" fmla="*/ 0 w 3449188"/>
              <a:gd name="connsiteY7" fmla="*/ 976995 h 1085550"/>
              <a:gd name="connsiteX8" fmla="*/ 0 w 3449188"/>
              <a:gd name="connsiteY8" fmla="*/ 108555 h 1085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9188" h="1085550">
                <a:moveTo>
                  <a:pt x="0" y="108555"/>
                </a:moveTo>
                <a:cubicBezTo>
                  <a:pt x="0" y="48602"/>
                  <a:pt x="48602" y="0"/>
                  <a:pt x="108555" y="0"/>
                </a:cubicBezTo>
                <a:lnTo>
                  <a:pt x="3340633" y="0"/>
                </a:lnTo>
                <a:cubicBezTo>
                  <a:pt x="3400586" y="0"/>
                  <a:pt x="3449188" y="48602"/>
                  <a:pt x="3449188" y="108555"/>
                </a:cubicBezTo>
                <a:lnTo>
                  <a:pt x="3449188" y="976995"/>
                </a:lnTo>
                <a:cubicBezTo>
                  <a:pt x="3449188" y="1036948"/>
                  <a:pt x="3400586" y="1085550"/>
                  <a:pt x="3340633" y="1085550"/>
                </a:cubicBezTo>
                <a:lnTo>
                  <a:pt x="108555" y="1085550"/>
                </a:lnTo>
                <a:cubicBezTo>
                  <a:pt x="48602" y="1085550"/>
                  <a:pt x="0" y="1036948"/>
                  <a:pt x="0" y="976995"/>
                </a:cubicBezTo>
                <a:lnTo>
                  <a:pt x="0" y="108555"/>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7995" tIns="107995" rIns="640080" bIns="107995" numCol="1" spcCol="1270" anchor="ctr" anchorCtr="0">
            <a:noAutofit/>
          </a:bodyPr>
          <a:lstStyle/>
          <a:p>
            <a:pPr marL="0" lvl="0" indent="0" algn="l" defTabSz="889000">
              <a:lnSpc>
                <a:spcPct val="90000"/>
              </a:lnSpc>
              <a:spcBef>
                <a:spcPct val="0"/>
              </a:spcBef>
              <a:spcAft>
                <a:spcPct val="35000"/>
              </a:spcAft>
              <a:buNone/>
            </a:pPr>
            <a:r>
              <a:rPr lang="en-US" sz="2000" kern="1200" dirty="0">
                <a:effectLst>
                  <a:outerShdw blurRad="50800" dist="38100" dir="2700000" algn="tl" rotWithShape="0">
                    <a:prstClr val="black">
                      <a:alpha val="40000"/>
                    </a:prstClr>
                  </a:outerShdw>
                </a:effectLst>
              </a:rPr>
              <a:t>More barriers, less care, </a:t>
            </a:r>
            <a:r>
              <a:rPr lang="en-US" sz="2000" b="1" kern="1200" dirty="0">
                <a:solidFill>
                  <a:srgbClr val="FFFF00"/>
                </a:solidFill>
                <a:effectLst>
                  <a:outerShdw blurRad="50800" dist="38100" dir="2700000" algn="tl" rotWithShape="0">
                    <a:prstClr val="black">
                      <a:alpha val="40000"/>
                    </a:prstClr>
                  </a:outerShdw>
                </a:effectLst>
              </a:rPr>
              <a:t>more profits for MA, worse for people</a:t>
            </a:r>
            <a:endParaRPr lang="en-US" sz="2000" kern="1200" dirty="0">
              <a:effectLst>
                <a:outerShdw blurRad="50800" dist="38100" dir="2700000" algn="tl" rotWithShape="0">
                  <a:prstClr val="black">
                    <a:alpha val="40000"/>
                  </a:prstClr>
                </a:outerShdw>
              </a:effectLst>
            </a:endParaRPr>
          </a:p>
        </p:txBody>
      </p:sp>
      <p:sp>
        <p:nvSpPr>
          <p:cNvPr id="10" name="Freeform 9">
            <a:extLst>
              <a:ext uri="{FF2B5EF4-FFF2-40B4-BE49-F238E27FC236}">
                <a16:creationId xmlns:a16="http://schemas.microsoft.com/office/drawing/2014/main" id="{3DD823BE-4A2B-A004-C228-7D95374038BC}"/>
              </a:ext>
            </a:extLst>
          </p:cNvPr>
          <p:cNvSpPr/>
          <p:nvPr/>
        </p:nvSpPr>
        <p:spPr>
          <a:xfrm>
            <a:off x="10084296" y="2643605"/>
            <a:ext cx="705607" cy="705607"/>
          </a:xfrm>
          <a:custGeom>
            <a:avLst/>
            <a:gdLst>
              <a:gd name="connsiteX0" fmla="*/ 0 w 705607"/>
              <a:gd name="connsiteY0" fmla="*/ 388084 h 705607"/>
              <a:gd name="connsiteX1" fmla="*/ 158762 w 705607"/>
              <a:gd name="connsiteY1" fmla="*/ 388084 h 705607"/>
              <a:gd name="connsiteX2" fmla="*/ 158762 w 705607"/>
              <a:gd name="connsiteY2" fmla="*/ 0 h 705607"/>
              <a:gd name="connsiteX3" fmla="*/ 546845 w 705607"/>
              <a:gd name="connsiteY3" fmla="*/ 0 h 705607"/>
              <a:gd name="connsiteX4" fmla="*/ 546845 w 705607"/>
              <a:gd name="connsiteY4" fmla="*/ 388084 h 705607"/>
              <a:gd name="connsiteX5" fmla="*/ 705607 w 705607"/>
              <a:gd name="connsiteY5" fmla="*/ 388084 h 705607"/>
              <a:gd name="connsiteX6" fmla="*/ 352804 w 705607"/>
              <a:gd name="connsiteY6" fmla="*/ 705607 h 705607"/>
              <a:gd name="connsiteX7" fmla="*/ 0 w 705607"/>
              <a:gd name="connsiteY7" fmla="*/ 388084 h 705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5607" h="705607">
                <a:moveTo>
                  <a:pt x="0" y="388084"/>
                </a:moveTo>
                <a:lnTo>
                  <a:pt x="158762" y="388084"/>
                </a:lnTo>
                <a:lnTo>
                  <a:pt x="158762" y="0"/>
                </a:lnTo>
                <a:lnTo>
                  <a:pt x="546845" y="0"/>
                </a:lnTo>
                <a:lnTo>
                  <a:pt x="546845" y="388084"/>
                </a:lnTo>
                <a:lnTo>
                  <a:pt x="705607" y="388084"/>
                </a:lnTo>
                <a:lnTo>
                  <a:pt x="352804" y="705607"/>
                </a:lnTo>
                <a:lnTo>
                  <a:pt x="0" y="388084"/>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84162" tIns="25400" rIns="184162" bIns="200038" numCol="1" spcCol="1270" anchor="ctr" anchorCtr="0">
            <a:noAutofit/>
          </a:bodyPr>
          <a:lstStyle/>
          <a:p>
            <a:pPr marL="0" lvl="0" indent="0" algn="ctr" defTabSz="889000">
              <a:lnSpc>
                <a:spcPct val="90000"/>
              </a:lnSpc>
              <a:spcBef>
                <a:spcPct val="0"/>
              </a:spcBef>
              <a:spcAft>
                <a:spcPct val="35000"/>
              </a:spcAft>
              <a:buNone/>
            </a:pPr>
            <a:endParaRPr lang="en-US" sz="2000" kern="1200">
              <a:effectLst>
                <a:outerShdw blurRad="50800" dist="38100" dir="2700000" algn="tl" rotWithShape="0">
                  <a:prstClr val="black">
                    <a:alpha val="40000"/>
                  </a:prstClr>
                </a:outerShdw>
              </a:effectLst>
            </a:endParaRPr>
          </a:p>
        </p:txBody>
      </p:sp>
      <p:sp>
        <p:nvSpPr>
          <p:cNvPr id="13" name="Freeform 12">
            <a:extLst>
              <a:ext uri="{FF2B5EF4-FFF2-40B4-BE49-F238E27FC236}">
                <a16:creationId xmlns:a16="http://schemas.microsoft.com/office/drawing/2014/main" id="{3B630373-6BA4-4ECF-EC14-8F26B1E95E1E}"/>
              </a:ext>
            </a:extLst>
          </p:cNvPr>
          <p:cNvSpPr/>
          <p:nvPr/>
        </p:nvSpPr>
        <p:spPr>
          <a:xfrm>
            <a:off x="10388637" y="3902844"/>
            <a:ext cx="705607" cy="705607"/>
          </a:xfrm>
          <a:custGeom>
            <a:avLst/>
            <a:gdLst>
              <a:gd name="connsiteX0" fmla="*/ 0 w 705607"/>
              <a:gd name="connsiteY0" fmla="*/ 388084 h 705607"/>
              <a:gd name="connsiteX1" fmla="*/ 158762 w 705607"/>
              <a:gd name="connsiteY1" fmla="*/ 388084 h 705607"/>
              <a:gd name="connsiteX2" fmla="*/ 158762 w 705607"/>
              <a:gd name="connsiteY2" fmla="*/ 0 h 705607"/>
              <a:gd name="connsiteX3" fmla="*/ 546845 w 705607"/>
              <a:gd name="connsiteY3" fmla="*/ 0 h 705607"/>
              <a:gd name="connsiteX4" fmla="*/ 546845 w 705607"/>
              <a:gd name="connsiteY4" fmla="*/ 388084 h 705607"/>
              <a:gd name="connsiteX5" fmla="*/ 705607 w 705607"/>
              <a:gd name="connsiteY5" fmla="*/ 388084 h 705607"/>
              <a:gd name="connsiteX6" fmla="*/ 352804 w 705607"/>
              <a:gd name="connsiteY6" fmla="*/ 705607 h 705607"/>
              <a:gd name="connsiteX7" fmla="*/ 0 w 705607"/>
              <a:gd name="connsiteY7" fmla="*/ 388084 h 705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5607" h="705607">
                <a:moveTo>
                  <a:pt x="0" y="388084"/>
                </a:moveTo>
                <a:lnTo>
                  <a:pt x="158762" y="388084"/>
                </a:lnTo>
                <a:lnTo>
                  <a:pt x="158762" y="0"/>
                </a:lnTo>
                <a:lnTo>
                  <a:pt x="546845" y="0"/>
                </a:lnTo>
                <a:lnTo>
                  <a:pt x="546845" y="388084"/>
                </a:lnTo>
                <a:lnTo>
                  <a:pt x="705607" y="388084"/>
                </a:lnTo>
                <a:lnTo>
                  <a:pt x="352804" y="705607"/>
                </a:lnTo>
                <a:lnTo>
                  <a:pt x="0" y="388084"/>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84162" tIns="25400" rIns="184162" bIns="200038" numCol="1" spcCol="1270" anchor="ctr" anchorCtr="0">
            <a:noAutofit/>
          </a:bodyPr>
          <a:lstStyle/>
          <a:p>
            <a:pPr marL="0" lvl="0" indent="0" algn="ctr" defTabSz="889000">
              <a:lnSpc>
                <a:spcPct val="90000"/>
              </a:lnSpc>
              <a:spcBef>
                <a:spcPct val="0"/>
              </a:spcBef>
              <a:spcAft>
                <a:spcPct val="35000"/>
              </a:spcAft>
              <a:buNone/>
            </a:pPr>
            <a:endParaRPr lang="en-US" sz="2000" kern="1200">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1974954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500"/>
                            </p:stCondLst>
                            <p:childTnLst>
                              <p:par>
                                <p:cTn id="9" presetID="10" presetClass="entr" presetSubtype="0" fill="hold" grpId="0" nodeType="afterEffect">
                                  <p:stCondLst>
                                    <p:cond delay="50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2500"/>
                            </p:stCondLst>
                            <p:childTnLst>
                              <p:par>
                                <p:cTn id="13" presetID="10"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par>
                          <p:cTn id="16" fill="hold">
                            <p:stCondLst>
                              <p:cond delay="3000"/>
                            </p:stCondLst>
                            <p:childTnLst>
                              <p:par>
                                <p:cTn id="17" presetID="10" presetClass="entr" presetSubtype="0" fill="hold" grpId="0" nodeType="afterEffect">
                                  <p:stCondLst>
                                    <p:cond delay="50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par>
                          <p:cTn id="20" fill="hold">
                            <p:stCondLst>
                              <p:cond delay="4000"/>
                            </p:stCondLst>
                            <p:childTnLst>
                              <p:par>
                                <p:cTn id="21" presetID="10" presetClass="entr" presetSubtype="0"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16030E1-1C29-030F-0464-DCBCADE27638}"/>
              </a:ext>
            </a:extLst>
          </p:cNvPr>
          <p:cNvSpPr>
            <a:spLocks noGrp="1"/>
          </p:cNvSpPr>
          <p:nvPr>
            <p:ph type="title"/>
          </p:nvPr>
        </p:nvSpPr>
        <p:spPr/>
        <p:txBody>
          <a:bodyPr/>
          <a:lstStyle/>
          <a:p>
            <a:r>
              <a:rPr lang="en-US" dirty="0"/>
              <a:t>Favorable Selection</a:t>
            </a:r>
          </a:p>
        </p:txBody>
      </p:sp>
      <p:sp>
        <p:nvSpPr>
          <p:cNvPr id="4" name="Text Placeholder 3">
            <a:extLst>
              <a:ext uri="{FF2B5EF4-FFF2-40B4-BE49-F238E27FC236}">
                <a16:creationId xmlns:a16="http://schemas.microsoft.com/office/drawing/2014/main" id="{15F305BC-9D2D-9783-0DEC-8D150590E5CA}"/>
              </a:ext>
            </a:extLst>
          </p:cNvPr>
          <p:cNvSpPr>
            <a:spLocks noGrp="1"/>
          </p:cNvSpPr>
          <p:nvPr>
            <p:ph type="body" idx="10"/>
          </p:nvPr>
        </p:nvSpPr>
        <p:spPr>
          <a:xfrm>
            <a:off x="0" y="6016753"/>
            <a:ext cx="8534400" cy="841248"/>
          </a:xfrm>
        </p:spPr>
        <p:txBody>
          <a:bodyPr anchor="b"/>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a:ea typeface="+mn-ea"/>
                <a:cs typeface="Arial" charset="0"/>
              </a:rPr>
              <a:t>https://</a:t>
            </a:r>
            <a:r>
              <a:rPr kumimoji="0" lang="en-US" sz="1200" b="0" i="0" u="none" strike="noStrike" kern="1200" cap="none" spc="0" normalizeH="0" baseline="0" noProof="0" dirty="0" err="1">
                <a:ln>
                  <a:noFill/>
                </a:ln>
                <a:solidFill>
                  <a:srgbClr val="FFFFFF"/>
                </a:solidFill>
                <a:effectLst/>
                <a:uLnTx/>
                <a:uFillTx/>
                <a:latin typeface="Arial" panose="020B0604020202020204"/>
                <a:ea typeface="+mn-ea"/>
                <a:cs typeface="Arial" charset="0"/>
              </a:rPr>
              <a:t>www.kff.org</a:t>
            </a:r>
            <a:r>
              <a:rPr kumimoji="0" lang="en-US" sz="1200" b="0" i="0" u="none" strike="noStrike" kern="1200" cap="none" spc="0" normalizeH="0" baseline="0" noProof="0" dirty="0">
                <a:ln>
                  <a:noFill/>
                </a:ln>
                <a:solidFill>
                  <a:srgbClr val="FFFFFF"/>
                </a:solidFill>
                <a:effectLst/>
                <a:uLnTx/>
                <a:uFillTx/>
                <a:latin typeface="Arial" panose="020B0604020202020204"/>
                <a:ea typeface="+mn-ea"/>
                <a:cs typeface="Arial" charset="0"/>
              </a:rPr>
              <a:t>/report-section/do-people-who-sign-up-for-medicare-advantage-plans-have-lower-medicare-spending-issue-brief/</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a:ea typeface="+mn-ea"/>
                <a:cs typeface="Arial" charset="0"/>
              </a:rPr>
              <a:t>PNHP’s 2023 report on overpayments to Medicare Advantage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a:ea typeface="+mn-ea"/>
                <a:cs typeface="+mn-cs"/>
              </a:rPr>
              <a:t>https://</a:t>
            </a:r>
            <a:r>
              <a:rPr kumimoji="0" lang="en-US" sz="1200" b="0" i="0" u="none" strike="noStrike" kern="1200" cap="none" spc="0" normalizeH="0" baseline="0" noProof="0" dirty="0" err="1">
                <a:ln>
                  <a:noFill/>
                </a:ln>
                <a:solidFill>
                  <a:srgbClr val="FFFFFF"/>
                </a:solidFill>
                <a:effectLst/>
                <a:uLnTx/>
                <a:uFillTx/>
                <a:latin typeface="Arial" panose="020B0604020202020204"/>
                <a:ea typeface="+mn-ea"/>
                <a:cs typeface="+mn-cs"/>
              </a:rPr>
              <a:t>pnhp.org</a:t>
            </a:r>
            <a:r>
              <a:rPr kumimoji="0" lang="en-US" sz="1200" b="0" i="0" u="none" strike="noStrike" kern="1200" cap="none" spc="0" normalizeH="0" baseline="0" noProof="0" dirty="0">
                <a:ln>
                  <a:noFill/>
                </a:ln>
                <a:solidFill>
                  <a:srgbClr val="FFFFFF"/>
                </a:solidFill>
                <a:effectLst/>
                <a:uLnTx/>
                <a:uFillTx/>
                <a:latin typeface="Arial" panose="020B0604020202020204"/>
                <a:ea typeface="+mn-ea"/>
                <a:cs typeface="+mn-cs"/>
              </a:rPr>
              <a:t>/system/assets/uploads/2023/09/</a:t>
            </a:r>
            <a:r>
              <a:rPr kumimoji="0" lang="en-US" sz="1200" b="0" i="0" u="none" strike="noStrike" kern="1200" cap="none" spc="0" normalizeH="0" baseline="0" noProof="0" dirty="0" err="1">
                <a:ln>
                  <a:noFill/>
                </a:ln>
                <a:solidFill>
                  <a:srgbClr val="FFFFFF"/>
                </a:solidFill>
                <a:effectLst/>
                <a:uLnTx/>
                <a:uFillTx/>
                <a:latin typeface="Arial" panose="020B0604020202020204"/>
                <a:ea typeface="+mn-ea"/>
                <a:cs typeface="+mn-cs"/>
              </a:rPr>
              <a:t>MAOverpaymentReport_Final.pdf</a:t>
            </a:r>
            <a:endParaRPr kumimoji="0" lang="en-US" sz="12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aphicFrame>
        <p:nvGraphicFramePr>
          <p:cNvPr id="2" name="Chart 1">
            <a:extLst>
              <a:ext uri="{FF2B5EF4-FFF2-40B4-BE49-F238E27FC236}">
                <a16:creationId xmlns:a16="http://schemas.microsoft.com/office/drawing/2014/main" id="{E4953EAC-C1C5-BA4B-FCF2-F4133B9BE613}"/>
              </a:ext>
            </a:extLst>
          </p:cNvPr>
          <p:cNvGraphicFramePr/>
          <p:nvPr/>
        </p:nvGraphicFramePr>
        <p:xfrm>
          <a:off x="6400801" y="1862395"/>
          <a:ext cx="5241062" cy="4121034"/>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816AF195-FED9-2934-29DD-04711B7AE269}"/>
              </a:ext>
            </a:extLst>
          </p:cNvPr>
          <p:cNvSpPr txBox="1"/>
          <p:nvPr/>
        </p:nvSpPr>
        <p:spPr>
          <a:xfrm>
            <a:off x="6691731" y="1400730"/>
            <a:ext cx="4659203" cy="461665"/>
          </a:xfrm>
          <a:prstGeom prst="rect">
            <a:avLst/>
          </a:prstGeom>
          <a:noFill/>
        </p:spPr>
        <p:txBody>
          <a:bodyPr wrap="square" rtlCol="0">
            <a:spAutoFit/>
          </a:bodyPr>
          <a:lstStyle/>
          <a:p>
            <a:pPr algn="ctr">
              <a:spcAft>
                <a:spcPts val="1200"/>
              </a:spcAft>
            </a:pPr>
            <a:r>
              <a:rPr lang="en-US" sz="2400" b="1" dirty="0">
                <a:solidFill>
                  <a:schemeClr val="bg1"/>
                </a:solidFill>
              </a:rPr>
              <a:t>Average TM spending in 2015</a:t>
            </a:r>
          </a:p>
        </p:txBody>
      </p:sp>
      <p:sp>
        <p:nvSpPr>
          <p:cNvPr id="5" name="TextBox 4">
            <a:extLst>
              <a:ext uri="{FF2B5EF4-FFF2-40B4-BE49-F238E27FC236}">
                <a16:creationId xmlns:a16="http://schemas.microsoft.com/office/drawing/2014/main" id="{A722DDEF-4743-C33F-77AE-3A0EF5FD6061}"/>
              </a:ext>
            </a:extLst>
          </p:cNvPr>
          <p:cNvSpPr txBox="1"/>
          <p:nvPr/>
        </p:nvSpPr>
        <p:spPr>
          <a:xfrm>
            <a:off x="550138" y="1862395"/>
            <a:ext cx="5850663" cy="3354765"/>
          </a:xfrm>
          <a:prstGeom prst="rect">
            <a:avLst/>
          </a:prstGeom>
          <a:noFill/>
        </p:spPr>
        <p:txBody>
          <a:bodyPr wrap="square" rtlCol="0">
            <a:spAutoFit/>
          </a:bodyPr>
          <a:lstStyle/>
          <a:p>
            <a:pPr>
              <a:spcAft>
                <a:spcPts val="1200"/>
              </a:spcAft>
            </a:pPr>
            <a:r>
              <a:rPr lang="en-US" sz="2400" dirty="0">
                <a:solidFill>
                  <a:schemeClr val="bg1"/>
                </a:solidFill>
              </a:rPr>
              <a:t>MA insurers are paid for the expense of an average TM patient but attract the healthiest (least expensive).</a:t>
            </a:r>
          </a:p>
          <a:p>
            <a:pPr>
              <a:spcAft>
                <a:spcPts val="1200"/>
              </a:spcAft>
            </a:pPr>
            <a:r>
              <a:rPr lang="en-US" sz="2400" b="1" dirty="0">
                <a:solidFill>
                  <a:schemeClr val="bg1"/>
                </a:solidFill>
              </a:rPr>
              <a:t>Sicker patients </a:t>
            </a:r>
            <a:r>
              <a:rPr lang="en-US" sz="2400" dirty="0">
                <a:solidFill>
                  <a:schemeClr val="bg1"/>
                </a:solidFill>
              </a:rPr>
              <a:t>dislike narrow networks, prior authorizations, and care denials.</a:t>
            </a:r>
          </a:p>
          <a:p>
            <a:pPr>
              <a:spcAft>
                <a:spcPts val="1200"/>
              </a:spcAft>
            </a:pPr>
            <a:r>
              <a:rPr lang="en-US" sz="2400" b="1" dirty="0">
                <a:solidFill>
                  <a:schemeClr val="bg1"/>
                </a:solidFill>
              </a:rPr>
              <a:t>Healthier patients </a:t>
            </a:r>
            <a:r>
              <a:rPr lang="en-US" sz="2400" dirty="0">
                <a:solidFill>
                  <a:schemeClr val="bg1"/>
                </a:solidFill>
              </a:rPr>
              <a:t>are attracted by low premiums, extra benefits, and targeted advertising.</a:t>
            </a:r>
          </a:p>
        </p:txBody>
      </p:sp>
    </p:spTree>
    <p:extLst>
      <p:ext uri="{BB962C8B-B14F-4D97-AF65-F5344CB8AC3E}">
        <p14:creationId xmlns:p14="http://schemas.microsoft.com/office/powerpoint/2010/main" val="1376715013"/>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par>
                          <p:cTn id="15" fill="hold">
                            <p:stCondLst>
                              <p:cond delay="1000"/>
                            </p:stCondLst>
                            <p:childTnLst>
                              <p:par>
                                <p:cTn id="16" presetID="10" presetClass="entr" presetSubtype="0" fill="hold" grpId="0" nodeType="afterEffect">
                                  <p:stCondLst>
                                    <p:cond delay="2000"/>
                                  </p:stCondLst>
                                  <p:childTnLst>
                                    <p:set>
                                      <p:cBhvr>
                                        <p:cTn id="17" dur="1" fill="hold">
                                          <p:stCondLst>
                                            <p:cond delay="0"/>
                                          </p:stCondLst>
                                        </p:cTn>
                                        <p:tgtEl>
                                          <p:spTgt spid="5">
                                            <p:txEl>
                                              <p:pRg st="1" end="1"/>
                                            </p:txEl>
                                          </p:spTgt>
                                        </p:tgtEl>
                                        <p:attrNameLst>
                                          <p:attrName>style.visibility</p:attrName>
                                        </p:attrNameLst>
                                      </p:cBhvr>
                                      <p:to>
                                        <p:strVal val="visible"/>
                                      </p:to>
                                    </p:set>
                                    <p:animEffect transition="in" filter="fade">
                                      <p:cBhvr>
                                        <p:cTn id="18" dur="500"/>
                                        <p:tgtEl>
                                          <p:spTgt spid="5">
                                            <p:txEl>
                                              <p:pRg st="1" end="1"/>
                                            </p:txEl>
                                          </p:spTgt>
                                        </p:tgtEl>
                                      </p:cBhvr>
                                    </p:animEffect>
                                  </p:childTnLst>
                                </p:cTn>
                              </p:par>
                            </p:childTnLst>
                          </p:cTn>
                        </p:par>
                        <p:par>
                          <p:cTn id="19" fill="hold">
                            <p:stCondLst>
                              <p:cond delay="3500"/>
                            </p:stCondLst>
                            <p:childTnLst>
                              <p:par>
                                <p:cTn id="20" presetID="10" presetClass="entr" presetSubtype="0" fill="hold" grpId="0" nodeType="afterEffect">
                                  <p:stCondLst>
                                    <p:cond delay="100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P spid="3" grpId="0"/>
      <p:bldP spid="5"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D2ED4-E43D-5C3F-237B-A634534904FD}"/>
              </a:ext>
            </a:extLst>
          </p:cNvPr>
          <p:cNvSpPr>
            <a:spLocks noGrp="1"/>
          </p:cNvSpPr>
          <p:nvPr>
            <p:ph type="title"/>
          </p:nvPr>
        </p:nvSpPr>
        <p:spPr/>
        <p:txBody>
          <a:bodyPr>
            <a:normAutofit/>
          </a:bodyPr>
          <a:lstStyle/>
          <a:p>
            <a:r>
              <a:rPr lang="en-US" sz="2800" dirty="0"/>
              <a:t>Compared to Traditional Medicare, MA patients get</a:t>
            </a:r>
            <a:br>
              <a:rPr lang="en-US" dirty="0"/>
            </a:br>
            <a:r>
              <a:rPr lang="en-US" dirty="0"/>
              <a:t>Many More </a:t>
            </a:r>
            <a:r>
              <a:rPr lang="en-US" i="1" dirty="0"/>
              <a:t>Initial</a:t>
            </a:r>
            <a:r>
              <a:rPr lang="en-US" dirty="0"/>
              <a:t> Home Care Visits </a:t>
            </a:r>
          </a:p>
        </p:txBody>
      </p:sp>
      <p:graphicFrame>
        <p:nvGraphicFramePr>
          <p:cNvPr id="5" name="Content Placeholder 4">
            <a:extLst>
              <a:ext uri="{FF2B5EF4-FFF2-40B4-BE49-F238E27FC236}">
                <a16:creationId xmlns:a16="http://schemas.microsoft.com/office/drawing/2014/main" id="{4EA70EA3-6396-E97B-5877-B28BC581CC66}"/>
              </a:ext>
            </a:extLst>
          </p:cNvPr>
          <p:cNvGraphicFramePr>
            <a:graphicFrameLocks noGrp="1"/>
          </p:cNvGraphicFramePr>
          <p:nvPr>
            <p:ph idx="1"/>
            <p:extLst>
              <p:ext uri="{D42A27DB-BD31-4B8C-83A1-F6EECF244321}">
                <p14:modId xmlns:p14="http://schemas.microsoft.com/office/powerpoint/2010/main" val="3380369569"/>
              </p:ext>
            </p:extLst>
          </p:nvPr>
        </p:nvGraphicFramePr>
        <p:xfrm>
          <a:off x="838199" y="1810668"/>
          <a:ext cx="5105401" cy="4179888"/>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 Placeholder 3">
            <a:extLst>
              <a:ext uri="{FF2B5EF4-FFF2-40B4-BE49-F238E27FC236}">
                <a16:creationId xmlns:a16="http://schemas.microsoft.com/office/drawing/2014/main" id="{95C1D597-A008-B785-89B3-2B4A504F851D}"/>
              </a:ext>
            </a:extLst>
          </p:cNvPr>
          <p:cNvSpPr>
            <a:spLocks noGrp="1"/>
          </p:cNvSpPr>
          <p:nvPr>
            <p:ph type="body" idx="10"/>
          </p:nvPr>
        </p:nvSpPr>
        <p:spPr/>
        <p:txBody>
          <a:bodyPr/>
          <a:lstStyle/>
          <a:p>
            <a:r>
              <a:rPr lang="en-US" dirty="0"/>
              <a:t>Health Affairs 42 No. 9 (2023):119801202 DOI: 110.1377/hlthaff.2023.00376</a:t>
            </a:r>
          </a:p>
        </p:txBody>
      </p:sp>
      <p:graphicFrame>
        <p:nvGraphicFramePr>
          <p:cNvPr id="6" name="Content Placeholder 4">
            <a:extLst>
              <a:ext uri="{FF2B5EF4-FFF2-40B4-BE49-F238E27FC236}">
                <a16:creationId xmlns:a16="http://schemas.microsoft.com/office/drawing/2014/main" id="{FF1A42BA-CACF-1036-F119-6E15D7A41B48}"/>
              </a:ext>
            </a:extLst>
          </p:cNvPr>
          <p:cNvGraphicFramePr>
            <a:graphicFrameLocks/>
          </p:cNvGraphicFramePr>
          <p:nvPr>
            <p:extLst>
              <p:ext uri="{D42A27DB-BD31-4B8C-83A1-F6EECF244321}">
                <p14:modId xmlns:p14="http://schemas.microsoft.com/office/powerpoint/2010/main" val="585060523"/>
              </p:ext>
            </p:extLst>
          </p:nvPr>
        </p:nvGraphicFramePr>
        <p:xfrm>
          <a:off x="6260122" y="1810668"/>
          <a:ext cx="5105401" cy="4179888"/>
        </p:xfrm>
        <a:graphic>
          <a:graphicData uri="http://schemas.openxmlformats.org/drawingml/2006/chart">
            <c:chart xmlns:c="http://schemas.openxmlformats.org/drawingml/2006/chart" xmlns:r="http://schemas.openxmlformats.org/officeDocument/2006/relationships" r:id="rId4"/>
          </a:graphicData>
        </a:graphic>
      </p:graphicFrame>
      <p:sp>
        <p:nvSpPr>
          <p:cNvPr id="10" name="Rectangle 9">
            <a:extLst>
              <a:ext uri="{FF2B5EF4-FFF2-40B4-BE49-F238E27FC236}">
                <a16:creationId xmlns:a16="http://schemas.microsoft.com/office/drawing/2014/main" id="{68C27BFC-1E04-4B4E-1C04-2AA63FEF9D7C}"/>
              </a:ext>
            </a:extLst>
          </p:cNvPr>
          <p:cNvSpPr/>
          <p:nvPr/>
        </p:nvSpPr>
        <p:spPr>
          <a:xfrm>
            <a:off x="1554468" y="3728851"/>
            <a:ext cx="9083063" cy="930707"/>
          </a:xfrm>
          <a:prstGeom prst="rect">
            <a:avLst/>
          </a:prstGeom>
          <a:solidFill>
            <a:schemeClr val="accent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effectLst>
                  <a:outerShdw blurRad="50800" dist="38100" dir="2700000" algn="tl" rotWithShape="0">
                    <a:prstClr val="black">
                      <a:alpha val="40000"/>
                    </a:prstClr>
                  </a:outerShdw>
                </a:effectLst>
              </a:rPr>
              <a:t>MA corporations use “home visits” to find diagnoses for upcoding</a:t>
            </a:r>
          </a:p>
          <a:p>
            <a:pPr algn="ctr"/>
            <a:r>
              <a:rPr lang="en-US" sz="2400" b="1" dirty="0">
                <a:solidFill>
                  <a:srgbClr val="FFFF00"/>
                </a:solidFill>
                <a:effectLst>
                  <a:outerShdw blurRad="50800" dist="38100" dir="2700000" algn="tl" rotWithShape="0">
                    <a:prstClr val="black">
                      <a:alpha val="40000"/>
                    </a:prstClr>
                  </a:outerShdw>
                </a:effectLst>
              </a:rPr>
              <a:t>but deliver less actual home healthcare</a:t>
            </a:r>
          </a:p>
        </p:txBody>
      </p:sp>
    </p:spTree>
    <p:extLst>
      <p:ext uri="{BB962C8B-B14F-4D97-AF65-F5344CB8AC3E}">
        <p14:creationId xmlns:p14="http://schemas.microsoft.com/office/powerpoint/2010/main" val="4142753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graphicEl>
                                              <a:chart seriesIdx="-3" categoryIdx="-3" bldStep="gridLegend"/>
                                            </p:graphicEl>
                                          </p:spTgt>
                                        </p:tgtEl>
                                        <p:attrNameLst>
                                          <p:attrName>style.visibility</p:attrName>
                                        </p:attrNameLst>
                                      </p:cBhvr>
                                      <p:to>
                                        <p:strVal val="visible"/>
                                      </p:to>
                                    </p:set>
                                    <p:animEffect transition="in" filter="fade">
                                      <p:cBhvr>
                                        <p:cTn id="7" dur="500"/>
                                        <p:tgtEl>
                                          <p:spTgt spid="6">
                                            <p:graphicEl>
                                              <a:chart seriesIdx="-3" categoryIdx="-3" bldStep="gridLegend"/>
                                            </p:graphic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graphicEl>
                                              <a:chart seriesIdx="0" categoryIdx="0" bldStep="ptInCategory"/>
                                            </p:graphicEl>
                                          </p:spTgt>
                                        </p:tgtEl>
                                        <p:attrNameLst>
                                          <p:attrName>style.visibility</p:attrName>
                                        </p:attrNameLst>
                                      </p:cBhvr>
                                      <p:to>
                                        <p:strVal val="visible"/>
                                      </p:to>
                                    </p:set>
                                    <p:animEffect transition="in" filter="fade">
                                      <p:cBhvr>
                                        <p:cTn id="10" dur="500"/>
                                        <p:tgtEl>
                                          <p:spTgt spid="6">
                                            <p:graphicEl>
                                              <a:chart seriesIdx="0" categoryIdx="0" bldStep="ptInCategory"/>
                                            </p:graphic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graphicEl>
                                              <a:chart seriesIdx="0" categoryIdx="1" bldStep="ptInCategory"/>
                                            </p:graphicEl>
                                          </p:spTgt>
                                        </p:tgtEl>
                                        <p:attrNameLst>
                                          <p:attrName>style.visibility</p:attrName>
                                        </p:attrNameLst>
                                      </p:cBhvr>
                                      <p:to>
                                        <p:strVal val="visible"/>
                                      </p:to>
                                    </p:set>
                                    <p:animEffect transition="in" filter="fade">
                                      <p:cBhvr>
                                        <p:cTn id="13" dur="500"/>
                                        <p:tgtEl>
                                          <p:spTgt spid="6">
                                            <p:graphicEl>
                                              <a:chart seriesIdx="0" categoryIdx="1" bldStep="ptInCategory"/>
                                            </p:graphicEl>
                                          </p:spTgt>
                                        </p:tgtEl>
                                      </p:cBhvr>
                                    </p:animEffect>
                                  </p:childTnLst>
                                </p:cTn>
                              </p:par>
                            </p:childTnLst>
                          </p:cTn>
                        </p:par>
                        <p:par>
                          <p:cTn id="14" fill="hold">
                            <p:stCondLst>
                              <p:cond delay="500"/>
                            </p:stCondLst>
                            <p:childTnLst>
                              <p:par>
                                <p:cTn id="15" presetID="10" presetClass="entr" presetSubtype="0" fill="hold" grpId="0" nodeType="afterEffect">
                                  <p:stCondLst>
                                    <p:cond delay="200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uiExpand="1">
        <p:bldSub>
          <a:bldChart bld="categoryEl"/>
        </p:bldSub>
      </p:bldGraphic>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C26DF-CE20-0805-B48E-55CCB0AEE664}"/>
              </a:ext>
            </a:extLst>
          </p:cNvPr>
          <p:cNvSpPr>
            <a:spLocks noGrp="1"/>
          </p:cNvSpPr>
          <p:nvPr>
            <p:ph type="title"/>
          </p:nvPr>
        </p:nvSpPr>
        <p:spPr/>
        <p:txBody>
          <a:bodyPr>
            <a:normAutofit fontScale="90000"/>
          </a:bodyPr>
          <a:lstStyle/>
          <a:p>
            <a:r>
              <a:rPr lang="en-US" sz="2800" i="1" dirty="0">
                <a:solidFill>
                  <a:srgbClr val="FFFF00"/>
                </a:solidFill>
              </a:rPr>
              <a:t>Just the upcoding </a:t>
            </a:r>
            <a:r>
              <a:rPr lang="en-US" sz="2800" dirty="0"/>
              <a:t>in Medicare Advantage</a:t>
            </a:r>
            <a:br>
              <a:rPr lang="en-US" sz="2800" dirty="0"/>
            </a:br>
            <a:r>
              <a:rPr lang="en-US" dirty="0"/>
              <a:t>Drains Billions of Dollars from Medicare</a:t>
            </a:r>
          </a:p>
        </p:txBody>
      </p:sp>
      <p:graphicFrame>
        <p:nvGraphicFramePr>
          <p:cNvPr id="5" name="Content Placeholder 4">
            <a:extLst>
              <a:ext uri="{FF2B5EF4-FFF2-40B4-BE49-F238E27FC236}">
                <a16:creationId xmlns:a16="http://schemas.microsoft.com/office/drawing/2014/main" id="{56C2CC69-BFB4-EE18-4952-79639F1D6FD3}"/>
              </a:ext>
            </a:extLst>
          </p:cNvPr>
          <p:cNvGraphicFramePr>
            <a:graphicFrameLocks noGrp="1"/>
          </p:cNvGraphicFramePr>
          <p:nvPr>
            <p:ph idx="1"/>
          </p:nvPr>
        </p:nvGraphicFramePr>
        <p:xfrm>
          <a:off x="2398426" y="1425039"/>
          <a:ext cx="9358145" cy="4591714"/>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 Placeholder 3">
            <a:extLst>
              <a:ext uri="{FF2B5EF4-FFF2-40B4-BE49-F238E27FC236}">
                <a16:creationId xmlns:a16="http://schemas.microsoft.com/office/drawing/2014/main" id="{B665DADA-D248-CD89-B0D9-8FEEB7472E1E}"/>
              </a:ext>
            </a:extLst>
          </p:cNvPr>
          <p:cNvSpPr>
            <a:spLocks noGrp="1"/>
          </p:cNvSpPr>
          <p:nvPr>
            <p:ph type="body" idx="10"/>
          </p:nvPr>
        </p:nvSpPr>
        <p:spPr>
          <a:xfrm>
            <a:off x="-1" y="6016753"/>
            <a:ext cx="8520545" cy="841248"/>
          </a:xfrm>
        </p:spPr>
        <p:txBody>
          <a:bodyPr>
            <a:normAutofit fontScale="77500" lnSpcReduction="20000"/>
          </a:bodyPr>
          <a:lstStyle/>
          <a:p>
            <a:pPr>
              <a:lnSpc>
                <a:spcPct val="120000"/>
              </a:lnSpc>
              <a:spcBef>
                <a:spcPts val="0"/>
              </a:spcBef>
            </a:pPr>
            <a:r>
              <a:rPr lang="en-US" dirty="0"/>
              <a:t>https://</a:t>
            </a:r>
            <a:r>
              <a:rPr lang="en-US" dirty="0" err="1"/>
              <a:t>www.medpac.gov</a:t>
            </a:r>
            <a:r>
              <a:rPr lang="en-US" dirty="0"/>
              <a:t>/wp-content/uploads/2023/03/Ch11_Mar23_MedPAC_Report_To_Congress_SEC.pdf 2022 and 2023 estimated by MedPAC</a:t>
            </a:r>
          </a:p>
          <a:p>
            <a:pPr>
              <a:lnSpc>
                <a:spcPct val="120000"/>
              </a:lnSpc>
              <a:spcBef>
                <a:spcPts val="0"/>
              </a:spcBef>
            </a:pPr>
            <a:r>
              <a:rPr lang="en-US" dirty="0"/>
              <a:t>Accessed Oct. 15 2023</a:t>
            </a:r>
          </a:p>
          <a:p>
            <a:pPr>
              <a:lnSpc>
                <a:spcPct val="120000"/>
              </a:lnSpc>
              <a:spcBef>
                <a:spcPts val="0"/>
              </a:spcBef>
            </a:pPr>
            <a:r>
              <a:rPr lang="en-US" dirty="0"/>
              <a:t>https://</a:t>
            </a:r>
            <a:r>
              <a:rPr lang="en-US" dirty="0" err="1"/>
              <a:t>www.kff.org</a:t>
            </a:r>
            <a:r>
              <a:rPr lang="en-US" dirty="0"/>
              <a:t>/</a:t>
            </a:r>
            <a:r>
              <a:rPr lang="en-US" dirty="0" err="1"/>
              <a:t>medicare</a:t>
            </a:r>
            <a:r>
              <a:rPr lang="en-US" dirty="0"/>
              <a:t>/issue-brief/higher-and-faster-growing-spending-per-medicare-advantage-enrollee-adds-to-medicares-solvency-and-affordability-challenges/?</a:t>
            </a:r>
            <a:r>
              <a:rPr lang="en-US" dirty="0" err="1"/>
              <a:t>utm_campaign</a:t>
            </a:r>
            <a:r>
              <a:rPr lang="en-US" dirty="0"/>
              <a:t>=KFF-2021-Medicare&amp;utm_medium=email&amp;_</a:t>
            </a:r>
            <a:r>
              <a:rPr lang="en-US" dirty="0" err="1"/>
              <a:t>hsmi</a:t>
            </a:r>
            <a:r>
              <a:rPr lang="en-US" dirty="0"/>
              <a:t>=2&amp;_hsenc=p2ANqtz--NbWFYepJ3_bF07nVVqdBF1nXFKwXuVn9L66uGcqn5hPdz7Tiot2L7eMwnyN0vSl6Bnbb1hZiyrztywKa3saASppissA&amp;utm_content=2&amp;utm_source=</a:t>
            </a:r>
            <a:r>
              <a:rPr lang="en-US" dirty="0" err="1"/>
              <a:t>hs_email</a:t>
            </a:r>
            <a:endParaRPr lang="en-US" dirty="0"/>
          </a:p>
        </p:txBody>
      </p:sp>
      <p:sp>
        <p:nvSpPr>
          <p:cNvPr id="6" name="TextBox 5">
            <a:extLst>
              <a:ext uri="{FF2B5EF4-FFF2-40B4-BE49-F238E27FC236}">
                <a16:creationId xmlns:a16="http://schemas.microsoft.com/office/drawing/2014/main" id="{E7FE822F-B9DA-5C1E-C243-E132A5FB8C9D}"/>
              </a:ext>
            </a:extLst>
          </p:cNvPr>
          <p:cNvSpPr txBox="1"/>
          <p:nvPr/>
        </p:nvSpPr>
        <p:spPr>
          <a:xfrm>
            <a:off x="145539" y="2459504"/>
            <a:ext cx="2252887" cy="1938992"/>
          </a:xfrm>
          <a:prstGeom prst="rect">
            <a:avLst/>
          </a:prstGeom>
          <a:noFill/>
        </p:spPr>
        <p:txBody>
          <a:bodyPr wrap="square" rtlCol="0">
            <a:spAutoFit/>
          </a:bodyPr>
          <a:lstStyle/>
          <a:p>
            <a:pPr>
              <a:spcAft>
                <a:spcPts val="1200"/>
              </a:spcAft>
            </a:pPr>
            <a:r>
              <a:rPr lang="en-US" sz="2400" dirty="0">
                <a:solidFill>
                  <a:schemeClr val="bg1"/>
                </a:solidFill>
              </a:rPr>
              <a:t>$ billions paid to MA plans based on differences in dx coding</a:t>
            </a:r>
          </a:p>
        </p:txBody>
      </p:sp>
      <p:sp>
        <p:nvSpPr>
          <p:cNvPr id="3" name="TextBox 2">
            <a:extLst>
              <a:ext uri="{FF2B5EF4-FFF2-40B4-BE49-F238E27FC236}">
                <a16:creationId xmlns:a16="http://schemas.microsoft.com/office/drawing/2014/main" id="{FFD1C889-3561-8578-9399-F629322482F5}"/>
              </a:ext>
            </a:extLst>
          </p:cNvPr>
          <p:cNvSpPr txBox="1"/>
          <p:nvPr/>
        </p:nvSpPr>
        <p:spPr>
          <a:xfrm>
            <a:off x="3484117" y="1804189"/>
            <a:ext cx="6780210" cy="1892826"/>
          </a:xfrm>
          <a:prstGeom prst="rect">
            <a:avLst/>
          </a:prstGeom>
          <a:solidFill>
            <a:schemeClr val="accent2"/>
          </a:solidFill>
          <a:ln>
            <a:solidFill>
              <a:schemeClr val="bg1"/>
            </a:solidFill>
          </a:ln>
          <a:effectLst>
            <a:outerShdw blurRad="50800" dist="38100" dir="2700000" algn="tl" rotWithShape="0">
              <a:prstClr val="black">
                <a:alpha val="40000"/>
              </a:prstClr>
            </a:outerShdw>
          </a:effectLst>
        </p:spPr>
        <p:txBody>
          <a:bodyPr wrap="square" tIns="91440" bIns="91440" rtlCol="0" anchor="ctr" anchorCtr="0">
            <a:spAutoFit/>
          </a:bodyPr>
          <a:lstStyle/>
          <a:p>
            <a:pPr algn="ctr">
              <a:spcAft>
                <a:spcPts val="1200"/>
              </a:spcAft>
            </a:pPr>
            <a:r>
              <a:rPr lang="en-US" sz="2400" dirty="0">
                <a:solidFill>
                  <a:schemeClr val="bg1"/>
                </a:solidFill>
                <a:effectLst>
                  <a:outerShdw blurRad="50800" dist="38100" dir="2700000" algn="tl" rotWithShape="0">
                    <a:prstClr val="black">
                      <a:alpha val="40000"/>
                    </a:prstClr>
                  </a:outerShdw>
                </a:effectLst>
              </a:rPr>
              <a:t>“Medicare Advantage has </a:t>
            </a:r>
            <a:r>
              <a:rPr lang="en-US" sz="2400" b="1" dirty="0">
                <a:solidFill>
                  <a:srgbClr val="FFFF00"/>
                </a:solidFill>
                <a:effectLst>
                  <a:outerShdw blurRad="50800" dist="38100" dir="2700000" algn="tl" rotWithShape="0">
                    <a:prstClr val="black">
                      <a:alpha val="40000"/>
                    </a:prstClr>
                  </a:outerShdw>
                </a:effectLst>
              </a:rPr>
              <a:t>never generated savings </a:t>
            </a:r>
            <a:r>
              <a:rPr lang="en-US" sz="2400" dirty="0">
                <a:solidFill>
                  <a:schemeClr val="bg1"/>
                </a:solidFill>
                <a:effectLst>
                  <a:outerShdw blurRad="50800" dist="38100" dir="2700000" algn="tl" rotWithShape="0">
                    <a:prstClr val="black">
                      <a:alpha val="40000"/>
                    </a:prstClr>
                  </a:outerShdw>
                </a:effectLst>
              </a:rPr>
              <a:t>relative to Traditional Medicare.</a:t>
            </a:r>
            <a:endParaRPr lang="en-US" sz="2400" b="1" dirty="0">
              <a:solidFill>
                <a:schemeClr val="bg1"/>
              </a:solidFill>
              <a:effectLst>
                <a:outerShdw blurRad="50800" dist="38100" dir="2700000" algn="tl" rotWithShape="0">
                  <a:prstClr val="black">
                    <a:alpha val="40000"/>
                  </a:prstClr>
                </a:outerShdw>
              </a:effectLst>
            </a:endParaRPr>
          </a:p>
          <a:p>
            <a:pPr algn="ctr">
              <a:spcAft>
                <a:spcPts val="600"/>
              </a:spcAft>
            </a:pPr>
            <a:r>
              <a:rPr lang="en-US" sz="2400" dirty="0">
                <a:solidFill>
                  <a:schemeClr val="bg1"/>
                </a:solidFill>
                <a:effectLst>
                  <a:outerShdw blurRad="50800" dist="38100" dir="2700000" algn="tl" rotWithShape="0">
                    <a:prstClr val="black">
                      <a:alpha val="40000"/>
                    </a:prstClr>
                  </a:outerShdw>
                </a:effectLst>
              </a:rPr>
              <a:t>In fact, </a:t>
            </a:r>
            <a:r>
              <a:rPr lang="en-US" sz="2400" b="1" i="1" dirty="0">
                <a:solidFill>
                  <a:srgbClr val="FFFF00"/>
                </a:solidFill>
                <a:effectLst>
                  <a:outerShdw blurRad="50800" dist="38100" dir="2700000" algn="tl" rotWithShape="0">
                    <a:prstClr val="black">
                      <a:alpha val="40000"/>
                    </a:prstClr>
                  </a:outerShdw>
                </a:effectLst>
              </a:rPr>
              <a:t>the opposite is true</a:t>
            </a:r>
            <a:r>
              <a:rPr lang="en-US" sz="2400" dirty="0">
                <a:solidFill>
                  <a:schemeClr val="bg1"/>
                </a:solidFill>
                <a:effectLst>
                  <a:outerShdw blurRad="50800" dist="38100" dir="2700000" algn="tl" rotWithShape="0">
                    <a:prstClr val="black">
                      <a:alpha val="40000"/>
                    </a:prstClr>
                  </a:outerShdw>
                </a:effectLst>
              </a:rPr>
              <a:t>.”</a:t>
            </a:r>
          </a:p>
          <a:p>
            <a:pPr algn="r"/>
            <a:r>
              <a:rPr lang="en-US" sz="2400" dirty="0">
                <a:solidFill>
                  <a:schemeClr val="bg1"/>
                </a:solidFill>
                <a:effectLst>
                  <a:outerShdw blurRad="50800" dist="38100" dir="2700000" algn="tl" rotWithShape="0">
                    <a:prstClr val="black">
                      <a:alpha val="40000"/>
                    </a:prstClr>
                  </a:outerShdw>
                </a:effectLst>
              </a:rPr>
              <a:t>– Kaiser Family Foundation</a:t>
            </a:r>
          </a:p>
        </p:txBody>
      </p:sp>
    </p:spTree>
    <p:extLst>
      <p:ext uri="{BB962C8B-B14F-4D97-AF65-F5344CB8AC3E}">
        <p14:creationId xmlns:p14="http://schemas.microsoft.com/office/powerpoint/2010/main" val="1158440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500"/>
                                        <p:tgtEl>
                                          <p:spTgt spid="3">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childTnLst>
                          </p:cTn>
                        </p:par>
                        <p:par>
                          <p:cTn id="11" fill="hold">
                            <p:stCondLst>
                              <p:cond delay="500"/>
                            </p:stCondLst>
                            <p:childTnLst>
                              <p:par>
                                <p:cTn id="12" presetID="10" presetClass="entr" presetSubtype="0" fill="hold" grpId="0" nodeType="afterEffect">
                                  <p:stCondLst>
                                    <p:cond delay="100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500"/>
                                        <p:tgtEl>
                                          <p:spTgt spid="3">
                                            <p:txEl>
                                              <p:pRg st="1" end="1"/>
                                            </p:txEl>
                                          </p:spTgt>
                                        </p:tgtEl>
                                      </p:cBhvr>
                                    </p:animEffect>
                                  </p:childTnLst>
                                </p:cTn>
                              </p:par>
                            </p:childTnLst>
                          </p:cTn>
                        </p:par>
                        <p:par>
                          <p:cTn id="15" fill="hold">
                            <p:stCondLst>
                              <p:cond delay="2000"/>
                            </p:stCondLst>
                            <p:childTnLst>
                              <p:par>
                                <p:cTn id="16" presetID="10" presetClass="entr" presetSubtype="0" fill="hold" grpId="0" nodeType="afterEffect">
                                  <p:stCondLst>
                                    <p:cond delay="50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095623-B95A-9AEE-DCBB-DB873D210AEC}"/>
              </a:ext>
            </a:extLst>
          </p:cNvPr>
          <p:cNvSpPr>
            <a:spLocks noGrp="1"/>
          </p:cNvSpPr>
          <p:nvPr>
            <p:ph type="title"/>
          </p:nvPr>
        </p:nvSpPr>
        <p:spPr/>
        <p:txBody>
          <a:bodyPr>
            <a:normAutofit/>
          </a:bodyPr>
          <a:lstStyle/>
          <a:p>
            <a:r>
              <a:rPr lang="en-US" sz="4000" dirty="0"/>
              <a:t>MA Plans Delay and Deny Access to Care</a:t>
            </a:r>
            <a:endParaRPr lang="en-US" sz="6000" dirty="0"/>
          </a:p>
        </p:txBody>
      </p:sp>
      <p:sp>
        <p:nvSpPr>
          <p:cNvPr id="4" name="Text Placeholder 3">
            <a:extLst>
              <a:ext uri="{FF2B5EF4-FFF2-40B4-BE49-F238E27FC236}">
                <a16:creationId xmlns:a16="http://schemas.microsoft.com/office/drawing/2014/main" id="{A5282659-8440-8539-5B7D-C252FD4DC512}"/>
              </a:ext>
            </a:extLst>
          </p:cNvPr>
          <p:cNvSpPr>
            <a:spLocks noGrp="1"/>
          </p:cNvSpPr>
          <p:nvPr>
            <p:ph type="body" idx="10"/>
          </p:nvPr>
        </p:nvSpPr>
        <p:spPr/>
        <p:txBody>
          <a:bodyPr/>
          <a:lstStyle/>
          <a:p>
            <a:r>
              <a:rPr lang="en-US" dirty="0"/>
              <a:t>https://</a:t>
            </a:r>
            <a:r>
              <a:rPr lang="en-US" dirty="0" err="1"/>
              <a:t>www.kff.org</a:t>
            </a:r>
            <a:r>
              <a:rPr lang="en-US" dirty="0"/>
              <a:t>/</a:t>
            </a:r>
            <a:r>
              <a:rPr lang="en-US" dirty="0" err="1"/>
              <a:t>medicare</a:t>
            </a:r>
            <a:r>
              <a:rPr lang="en-US" dirty="0"/>
              <a:t>/issue-brief/medicare-advantage-in-2023-premiums-out-of-pocket-limits-cost-sharing-supplemental-benefits-prior-authorization-and-star-ratings/  Accessed Sept 4 2023</a:t>
            </a:r>
          </a:p>
        </p:txBody>
      </p:sp>
      <p:graphicFrame>
        <p:nvGraphicFramePr>
          <p:cNvPr id="9" name="Chart 8">
            <a:extLst>
              <a:ext uri="{FF2B5EF4-FFF2-40B4-BE49-F238E27FC236}">
                <a16:creationId xmlns:a16="http://schemas.microsoft.com/office/drawing/2014/main" id="{14E50520-7D4A-A94E-9F2F-A4AE8C6504CA}"/>
              </a:ext>
            </a:extLst>
          </p:cNvPr>
          <p:cNvGraphicFramePr/>
          <p:nvPr>
            <p:extLst>
              <p:ext uri="{D42A27DB-BD31-4B8C-83A1-F6EECF244321}">
                <p14:modId xmlns:p14="http://schemas.microsoft.com/office/powerpoint/2010/main" val="476925034"/>
              </p:ext>
            </p:extLst>
          </p:nvPr>
        </p:nvGraphicFramePr>
        <p:xfrm>
          <a:off x="838199" y="1314450"/>
          <a:ext cx="10515599" cy="4171951"/>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a:extLst>
              <a:ext uri="{FF2B5EF4-FFF2-40B4-BE49-F238E27FC236}">
                <a16:creationId xmlns:a16="http://schemas.microsoft.com/office/drawing/2014/main" id="{EB4B955D-2F80-55D3-D8A9-952047F51021}"/>
              </a:ext>
            </a:extLst>
          </p:cNvPr>
          <p:cNvSpPr txBox="1"/>
          <p:nvPr/>
        </p:nvSpPr>
        <p:spPr>
          <a:xfrm>
            <a:off x="990599" y="5353758"/>
            <a:ext cx="10515599" cy="461665"/>
          </a:xfrm>
          <a:prstGeom prst="rect">
            <a:avLst/>
          </a:prstGeom>
          <a:noFill/>
        </p:spPr>
        <p:txBody>
          <a:bodyPr wrap="square" rtlCol="0">
            <a:spAutoFit/>
          </a:bodyPr>
          <a:lstStyle/>
          <a:p>
            <a:pPr algn="ctr">
              <a:spcAft>
                <a:spcPts val="1200"/>
              </a:spcAft>
            </a:pPr>
            <a:r>
              <a:rPr lang="en-US" sz="2400" b="1" dirty="0">
                <a:solidFill>
                  <a:schemeClr val="bg1"/>
                </a:solidFill>
              </a:rPr>
              <a:t>Percentage of MA Patients Required To Get Prior Authorization (2023)</a:t>
            </a:r>
          </a:p>
        </p:txBody>
      </p:sp>
    </p:spTree>
    <p:extLst>
      <p:ext uri="{BB962C8B-B14F-4D97-AF65-F5344CB8AC3E}">
        <p14:creationId xmlns:p14="http://schemas.microsoft.com/office/powerpoint/2010/main" val="6915983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CE877A-2336-1A91-A2AC-469D1EAAD92A}"/>
              </a:ext>
            </a:extLst>
          </p:cNvPr>
          <p:cNvSpPr>
            <a:spLocks noGrp="1"/>
          </p:cNvSpPr>
          <p:nvPr>
            <p:ph type="title"/>
          </p:nvPr>
        </p:nvSpPr>
        <p:spPr/>
        <p:txBody>
          <a:bodyPr/>
          <a:lstStyle/>
          <a:p>
            <a:r>
              <a:rPr lang="en-US" dirty="0"/>
              <a:t>MA Network Collapse Disorder</a:t>
            </a:r>
          </a:p>
        </p:txBody>
      </p:sp>
      <p:sp>
        <p:nvSpPr>
          <p:cNvPr id="3" name="Text Placeholder 2">
            <a:extLst>
              <a:ext uri="{FF2B5EF4-FFF2-40B4-BE49-F238E27FC236}">
                <a16:creationId xmlns:a16="http://schemas.microsoft.com/office/drawing/2014/main" id="{DCBE10C3-BD96-D21A-FA06-AE2097946357}"/>
              </a:ext>
            </a:extLst>
          </p:cNvPr>
          <p:cNvSpPr>
            <a:spLocks noGrp="1"/>
          </p:cNvSpPr>
          <p:nvPr>
            <p:ph type="body" idx="10"/>
          </p:nvPr>
        </p:nvSpPr>
        <p:spPr/>
        <p:txBody>
          <a:bodyPr/>
          <a:lstStyle/>
          <a:p>
            <a:r>
              <a:rPr lang="en-US" dirty="0"/>
              <a:t>https://</a:t>
            </a:r>
            <a:r>
              <a:rPr lang="en-US" dirty="0" err="1"/>
              <a:t>www.beckershospitalreview.com</a:t>
            </a:r>
            <a:r>
              <a:rPr lang="en-US" dirty="0"/>
              <a:t>/finance/hospitals-are-dropping-</a:t>
            </a:r>
            <a:r>
              <a:rPr lang="en-US" dirty="0" err="1"/>
              <a:t>medicare</a:t>
            </a:r>
            <a:r>
              <a:rPr lang="en-US" dirty="0"/>
              <a:t>-advantage-left-and-</a:t>
            </a:r>
            <a:r>
              <a:rPr lang="en-US" dirty="0" err="1"/>
              <a:t>right.html</a:t>
            </a:r>
            <a:r>
              <a:rPr lang="en-US" dirty="0"/>
              <a:t>#:~:text=Medical%20Center%20ended%20all%20in,1%2C%202023.  Accessed Oct 14, 2023</a:t>
            </a:r>
          </a:p>
        </p:txBody>
      </p:sp>
      <p:sp>
        <p:nvSpPr>
          <p:cNvPr id="4" name="TextBox 3">
            <a:extLst>
              <a:ext uri="{FF2B5EF4-FFF2-40B4-BE49-F238E27FC236}">
                <a16:creationId xmlns:a16="http://schemas.microsoft.com/office/drawing/2014/main" id="{47C93888-C420-9DBA-EB37-36C56D992C32}"/>
              </a:ext>
            </a:extLst>
          </p:cNvPr>
          <p:cNvSpPr txBox="1"/>
          <p:nvPr/>
        </p:nvSpPr>
        <p:spPr>
          <a:xfrm>
            <a:off x="838200" y="1482797"/>
            <a:ext cx="5060382" cy="4370427"/>
          </a:xfrm>
          <a:prstGeom prst="rect">
            <a:avLst/>
          </a:prstGeom>
          <a:solidFill>
            <a:schemeClr val="accent2"/>
          </a:solidFill>
          <a:ln>
            <a:solidFill>
              <a:schemeClr val="lt1">
                <a:hueOff val="0"/>
                <a:satOff val="0"/>
                <a:lumOff val="0"/>
              </a:schemeClr>
            </a:solidFill>
          </a:ln>
        </p:spPr>
        <p:txBody>
          <a:bodyPr wrap="square" lIns="182880" tIns="182880" rIns="91440" bIns="182880" rtlCol="0" anchor="ctr" anchorCtr="0">
            <a:spAutoFit/>
          </a:bodyPr>
          <a:lstStyle/>
          <a:p>
            <a:pPr>
              <a:spcAft>
                <a:spcPts val="1200"/>
              </a:spcAft>
            </a:pPr>
            <a:r>
              <a:rPr lang="en-US" sz="2000" dirty="0">
                <a:solidFill>
                  <a:schemeClr val="bg1"/>
                </a:solidFill>
                <a:effectLst>
                  <a:outerShdw blurRad="50800" dist="38100" dir="2700000" algn="tl" rotWithShape="0">
                    <a:prstClr val="black">
                      <a:alpha val="40000"/>
                    </a:prstClr>
                  </a:outerShdw>
                </a:effectLst>
              </a:rPr>
              <a:t>Scripps Health (CA) </a:t>
            </a:r>
          </a:p>
          <a:p>
            <a:pPr>
              <a:spcAft>
                <a:spcPts val="1200"/>
              </a:spcAft>
            </a:pPr>
            <a:r>
              <a:rPr lang="en-US" sz="2000" dirty="0">
                <a:solidFill>
                  <a:schemeClr val="bg1"/>
                </a:solidFill>
                <a:effectLst>
                  <a:outerShdw blurRad="50800" dist="38100" dir="2700000" algn="tl" rotWithShape="0">
                    <a:prstClr val="black">
                      <a:alpha val="40000"/>
                    </a:prstClr>
                  </a:outerShdw>
                </a:effectLst>
              </a:rPr>
              <a:t>St. Charles Health System (OR)</a:t>
            </a:r>
          </a:p>
          <a:p>
            <a:pPr>
              <a:spcAft>
                <a:spcPts val="1200"/>
              </a:spcAft>
            </a:pPr>
            <a:r>
              <a:rPr lang="en-US" sz="2000" dirty="0">
                <a:solidFill>
                  <a:schemeClr val="bg1"/>
                </a:solidFill>
                <a:effectLst>
                  <a:outerShdw blurRad="50800" dist="38100" dir="2700000" algn="tl" rotWithShape="0">
                    <a:prstClr val="black">
                      <a:alpha val="40000"/>
                    </a:prstClr>
                  </a:outerShdw>
                </a:effectLst>
              </a:rPr>
              <a:t>Southeast Georgia Health System (GA)</a:t>
            </a:r>
          </a:p>
          <a:p>
            <a:pPr>
              <a:spcAft>
                <a:spcPts val="1200"/>
              </a:spcAft>
            </a:pPr>
            <a:r>
              <a:rPr lang="en-US" sz="2000" dirty="0" err="1">
                <a:solidFill>
                  <a:schemeClr val="bg1"/>
                </a:solidFill>
                <a:effectLst>
                  <a:outerShdw blurRad="50800" dist="38100" dir="2700000" algn="tl" rotWithShape="0">
                    <a:prstClr val="black">
                      <a:alpha val="40000"/>
                    </a:prstClr>
                  </a:outerShdw>
                </a:effectLst>
              </a:rPr>
              <a:t>Adena</a:t>
            </a:r>
            <a:r>
              <a:rPr lang="en-US" sz="2000" dirty="0">
                <a:solidFill>
                  <a:schemeClr val="bg1"/>
                </a:solidFill>
                <a:effectLst>
                  <a:outerShdw blurRad="50800" dist="38100" dir="2700000" algn="tl" rotWithShape="0">
                    <a:prstClr val="black">
                      <a:alpha val="40000"/>
                    </a:prstClr>
                  </a:outerShdw>
                </a:effectLst>
              </a:rPr>
              <a:t> Regional Medical Center (OH)</a:t>
            </a:r>
          </a:p>
          <a:p>
            <a:pPr>
              <a:spcAft>
                <a:spcPts val="1200"/>
              </a:spcAft>
            </a:pPr>
            <a:r>
              <a:rPr lang="en-US" sz="2000" dirty="0">
                <a:solidFill>
                  <a:schemeClr val="bg1"/>
                </a:solidFill>
                <a:effectLst>
                  <a:outerShdw blurRad="50800" dist="38100" dir="2700000" algn="tl" rotWithShape="0">
                    <a:prstClr val="black">
                      <a:alpha val="40000"/>
                    </a:prstClr>
                  </a:outerShdw>
                </a:effectLst>
              </a:rPr>
              <a:t>Samaritan Health System (OR)</a:t>
            </a:r>
          </a:p>
          <a:p>
            <a:pPr>
              <a:spcAft>
                <a:spcPts val="1200"/>
              </a:spcAft>
            </a:pPr>
            <a:r>
              <a:rPr lang="en-US" sz="2000" dirty="0">
                <a:solidFill>
                  <a:schemeClr val="bg1"/>
                </a:solidFill>
                <a:effectLst>
                  <a:outerShdw blurRad="50800" dist="38100" dir="2700000" algn="tl" rotWithShape="0">
                    <a:prstClr val="black">
                      <a:alpha val="40000"/>
                    </a:prstClr>
                  </a:outerShdw>
                </a:effectLst>
              </a:rPr>
              <a:t>Cameron Regional Medical Center (MO)</a:t>
            </a:r>
          </a:p>
          <a:p>
            <a:pPr>
              <a:spcAft>
                <a:spcPts val="1200"/>
              </a:spcAft>
            </a:pPr>
            <a:r>
              <a:rPr lang="en-US" sz="2000" dirty="0">
                <a:solidFill>
                  <a:schemeClr val="bg1"/>
                </a:solidFill>
                <a:effectLst>
                  <a:outerShdw blurRad="50800" dist="38100" dir="2700000" algn="tl" rotWithShape="0">
                    <a:prstClr val="black">
                      <a:alpha val="40000"/>
                    </a:prstClr>
                  </a:outerShdw>
                </a:effectLst>
              </a:rPr>
              <a:t>Stillwater Medical Center (OK)</a:t>
            </a:r>
          </a:p>
          <a:p>
            <a:pPr>
              <a:spcAft>
                <a:spcPts val="1200"/>
              </a:spcAft>
            </a:pPr>
            <a:r>
              <a:rPr lang="en-US" sz="2000" dirty="0">
                <a:solidFill>
                  <a:schemeClr val="bg1"/>
                </a:solidFill>
                <a:effectLst>
                  <a:outerShdw blurRad="50800" dist="38100" dir="2700000" algn="tl" rotWithShape="0">
                    <a:prstClr val="black">
                      <a:alpha val="40000"/>
                    </a:prstClr>
                  </a:outerShdw>
                </a:effectLst>
              </a:rPr>
              <a:t>Brookings Health System (SD)</a:t>
            </a:r>
          </a:p>
          <a:p>
            <a:pPr>
              <a:spcAft>
                <a:spcPts val="1200"/>
              </a:spcAft>
            </a:pPr>
            <a:r>
              <a:rPr lang="en-US" sz="2000" dirty="0">
                <a:solidFill>
                  <a:schemeClr val="bg1"/>
                </a:solidFill>
                <a:effectLst>
                  <a:outerShdw blurRad="50800" dist="38100" dir="2700000" algn="tl" rotWithShape="0">
                    <a:prstClr val="black">
                      <a:alpha val="40000"/>
                    </a:prstClr>
                  </a:outerShdw>
                </a:effectLst>
              </a:rPr>
              <a:t>Baptist Health Medical Group (KY)</a:t>
            </a:r>
          </a:p>
        </p:txBody>
      </p:sp>
      <p:sp>
        <p:nvSpPr>
          <p:cNvPr id="8" name="Freeform 7">
            <a:extLst>
              <a:ext uri="{FF2B5EF4-FFF2-40B4-BE49-F238E27FC236}">
                <a16:creationId xmlns:a16="http://schemas.microsoft.com/office/drawing/2014/main" id="{8F85BF3B-8BD8-2B73-CE04-947971582881}"/>
              </a:ext>
            </a:extLst>
          </p:cNvPr>
          <p:cNvSpPr/>
          <p:nvPr/>
        </p:nvSpPr>
        <p:spPr>
          <a:xfrm>
            <a:off x="7073660" y="1539484"/>
            <a:ext cx="4606506" cy="1174359"/>
          </a:xfrm>
          <a:custGeom>
            <a:avLst/>
            <a:gdLst>
              <a:gd name="connsiteX0" fmla="*/ 195730 w 1174359"/>
              <a:gd name="connsiteY0" fmla="*/ 0 h 4305483"/>
              <a:gd name="connsiteX1" fmla="*/ 978629 w 1174359"/>
              <a:gd name="connsiteY1" fmla="*/ 0 h 4305483"/>
              <a:gd name="connsiteX2" fmla="*/ 1174359 w 1174359"/>
              <a:gd name="connsiteY2" fmla="*/ 195730 h 4305483"/>
              <a:gd name="connsiteX3" fmla="*/ 1174359 w 1174359"/>
              <a:gd name="connsiteY3" fmla="*/ 4305483 h 4305483"/>
              <a:gd name="connsiteX4" fmla="*/ 1174359 w 1174359"/>
              <a:gd name="connsiteY4" fmla="*/ 4305483 h 4305483"/>
              <a:gd name="connsiteX5" fmla="*/ 0 w 1174359"/>
              <a:gd name="connsiteY5" fmla="*/ 4305483 h 4305483"/>
              <a:gd name="connsiteX6" fmla="*/ 0 w 1174359"/>
              <a:gd name="connsiteY6" fmla="*/ 4305483 h 4305483"/>
              <a:gd name="connsiteX7" fmla="*/ 0 w 1174359"/>
              <a:gd name="connsiteY7" fmla="*/ 195730 h 4305483"/>
              <a:gd name="connsiteX8" fmla="*/ 195730 w 1174359"/>
              <a:gd name="connsiteY8" fmla="*/ 0 h 4305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4359" h="4305483">
                <a:moveTo>
                  <a:pt x="1174359" y="717593"/>
                </a:moveTo>
                <a:lnTo>
                  <a:pt x="1174359" y="3587890"/>
                </a:lnTo>
                <a:cubicBezTo>
                  <a:pt x="1174359" y="3984207"/>
                  <a:pt x="1150457" y="4305483"/>
                  <a:pt x="1120972" y="4305483"/>
                </a:cubicBezTo>
                <a:lnTo>
                  <a:pt x="0" y="4305483"/>
                </a:lnTo>
                <a:lnTo>
                  <a:pt x="0" y="4305483"/>
                </a:lnTo>
                <a:lnTo>
                  <a:pt x="0" y="0"/>
                </a:lnTo>
                <a:lnTo>
                  <a:pt x="0" y="0"/>
                </a:lnTo>
                <a:lnTo>
                  <a:pt x="1120972" y="0"/>
                </a:lnTo>
                <a:cubicBezTo>
                  <a:pt x="1150457" y="0"/>
                  <a:pt x="1174359" y="321276"/>
                  <a:pt x="1174359" y="717593"/>
                </a:cubicBezTo>
                <a:close/>
              </a:path>
            </a:pathLst>
          </a:custGeom>
          <a:solidFill>
            <a:schemeClr val="bg1"/>
          </a:solidFill>
          <a:ln>
            <a:solidFill>
              <a:schemeClr val="bg1"/>
            </a:solid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7651" tIns="181151" rIns="304976" bIns="181153" numCol="1" spcCol="1270" anchor="ctr" anchorCtr="0">
            <a:noAutofit/>
          </a:bodyPr>
          <a:lstStyle/>
          <a:p>
            <a:pPr marL="15875" lvl="1" indent="-15875" algn="l" defTabSz="889000">
              <a:lnSpc>
                <a:spcPct val="90000"/>
              </a:lnSpc>
              <a:spcBef>
                <a:spcPct val="0"/>
              </a:spcBef>
              <a:spcAft>
                <a:spcPct val="15000"/>
              </a:spcAft>
              <a:buNone/>
            </a:pPr>
            <a:r>
              <a:rPr lang="en-US" sz="2000" kern="1200" dirty="0"/>
              <a:t>“It’s become a game of delay, deny, and not pay”</a:t>
            </a:r>
          </a:p>
        </p:txBody>
      </p:sp>
      <p:sp>
        <p:nvSpPr>
          <p:cNvPr id="9" name="Freeform 8">
            <a:extLst>
              <a:ext uri="{FF2B5EF4-FFF2-40B4-BE49-F238E27FC236}">
                <a16:creationId xmlns:a16="http://schemas.microsoft.com/office/drawing/2014/main" id="{40DC543E-5F9E-C850-CB4E-84EAEA56284F}"/>
              </a:ext>
            </a:extLst>
          </p:cNvPr>
          <p:cNvSpPr/>
          <p:nvPr/>
        </p:nvSpPr>
        <p:spPr>
          <a:xfrm>
            <a:off x="5616185" y="1392688"/>
            <a:ext cx="1630005" cy="1467949"/>
          </a:xfrm>
          <a:custGeom>
            <a:avLst/>
            <a:gdLst>
              <a:gd name="connsiteX0" fmla="*/ 0 w 2061320"/>
              <a:gd name="connsiteY0" fmla="*/ 244663 h 1467949"/>
              <a:gd name="connsiteX1" fmla="*/ 244663 w 2061320"/>
              <a:gd name="connsiteY1" fmla="*/ 0 h 1467949"/>
              <a:gd name="connsiteX2" fmla="*/ 1816657 w 2061320"/>
              <a:gd name="connsiteY2" fmla="*/ 0 h 1467949"/>
              <a:gd name="connsiteX3" fmla="*/ 2061320 w 2061320"/>
              <a:gd name="connsiteY3" fmla="*/ 244663 h 1467949"/>
              <a:gd name="connsiteX4" fmla="*/ 2061320 w 2061320"/>
              <a:gd name="connsiteY4" fmla="*/ 1223286 h 1467949"/>
              <a:gd name="connsiteX5" fmla="*/ 1816657 w 2061320"/>
              <a:gd name="connsiteY5" fmla="*/ 1467949 h 1467949"/>
              <a:gd name="connsiteX6" fmla="*/ 244663 w 2061320"/>
              <a:gd name="connsiteY6" fmla="*/ 1467949 h 1467949"/>
              <a:gd name="connsiteX7" fmla="*/ 0 w 2061320"/>
              <a:gd name="connsiteY7" fmla="*/ 1223286 h 1467949"/>
              <a:gd name="connsiteX8" fmla="*/ 0 w 2061320"/>
              <a:gd name="connsiteY8" fmla="*/ 244663 h 1467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61320" h="1467949">
                <a:moveTo>
                  <a:pt x="0" y="244663"/>
                </a:moveTo>
                <a:cubicBezTo>
                  <a:pt x="0" y="109539"/>
                  <a:pt x="109539" y="0"/>
                  <a:pt x="244663" y="0"/>
                </a:cubicBezTo>
                <a:lnTo>
                  <a:pt x="1816657" y="0"/>
                </a:lnTo>
                <a:cubicBezTo>
                  <a:pt x="1951781" y="0"/>
                  <a:pt x="2061320" y="109539"/>
                  <a:pt x="2061320" y="244663"/>
                </a:cubicBezTo>
                <a:lnTo>
                  <a:pt x="2061320" y="1223286"/>
                </a:lnTo>
                <a:cubicBezTo>
                  <a:pt x="2061320" y="1358410"/>
                  <a:pt x="1951781" y="1467949"/>
                  <a:pt x="1816657" y="1467949"/>
                </a:cubicBezTo>
                <a:lnTo>
                  <a:pt x="244663" y="1467949"/>
                </a:lnTo>
                <a:cubicBezTo>
                  <a:pt x="109539" y="1467949"/>
                  <a:pt x="0" y="1358410"/>
                  <a:pt x="0" y="1223286"/>
                </a:cubicBezTo>
                <a:lnTo>
                  <a:pt x="0" y="244663"/>
                </a:lnTo>
                <a:close/>
              </a:path>
            </a:pathLst>
          </a:custGeom>
          <a:effectLst>
            <a:outerShdw blurRad="63500" sx="102000" sy="102000" algn="ctr"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63099" tIns="117379" rIns="163099" bIns="117379" numCol="1" spcCol="1270" anchor="ctr" anchorCtr="0">
            <a:noAutofit/>
          </a:bodyPr>
          <a:lstStyle/>
          <a:p>
            <a:pPr marL="0" lvl="0" indent="0" algn="ctr" defTabSz="1066800">
              <a:lnSpc>
                <a:spcPct val="90000"/>
              </a:lnSpc>
              <a:spcBef>
                <a:spcPct val="0"/>
              </a:spcBef>
              <a:spcAft>
                <a:spcPct val="35000"/>
              </a:spcAft>
              <a:buNone/>
            </a:pPr>
            <a:r>
              <a:rPr lang="en-US" sz="2000" b="1" kern="1200" dirty="0">
                <a:effectLst>
                  <a:outerShdw blurRad="50800" dist="38100" dir="2700000" algn="tl" rotWithShape="0">
                    <a:prstClr val="black">
                      <a:alpha val="40000"/>
                    </a:prstClr>
                  </a:outerShdw>
                </a:effectLst>
              </a:rPr>
              <a:t>Scripps </a:t>
            </a:r>
          </a:p>
        </p:txBody>
      </p:sp>
      <p:sp>
        <p:nvSpPr>
          <p:cNvPr id="10" name="Freeform 9">
            <a:extLst>
              <a:ext uri="{FF2B5EF4-FFF2-40B4-BE49-F238E27FC236}">
                <a16:creationId xmlns:a16="http://schemas.microsoft.com/office/drawing/2014/main" id="{34919A94-DF97-044D-89F1-9CFA35CE4974}"/>
              </a:ext>
            </a:extLst>
          </p:cNvPr>
          <p:cNvSpPr/>
          <p:nvPr/>
        </p:nvSpPr>
        <p:spPr>
          <a:xfrm>
            <a:off x="7073660" y="3080830"/>
            <a:ext cx="4606506" cy="1174359"/>
          </a:xfrm>
          <a:custGeom>
            <a:avLst/>
            <a:gdLst>
              <a:gd name="connsiteX0" fmla="*/ 195730 w 1174359"/>
              <a:gd name="connsiteY0" fmla="*/ 0 h 4305483"/>
              <a:gd name="connsiteX1" fmla="*/ 978629 w 1174359"/>
              <a:gd name="connsiteY1" fmla="*/ 0 h 4305483"/>
              <a:gd name="connsiteX2" fmla="*/ 1174359 w 1174359"/>
              <a:gd name="connsiteY2" fmla="*/ 195730 h 4305483"/>
              <a:gd name="connsiteX3" fmla="*/ 1174359 w 1174359"/>
              <a:gd name="connsiteY3" fmla="*/ 4305483 h 4305483"/>
              <a:gd name="connsiteX4" fmla="*/ 1174359 w 1174359"/>
              <a:gd name="connsiteY4" fmla="*/ 4305483 h 4305483"/>
              <a:gd name="connsiteX5" fmla="*/ 0 w 1174359"/>
              <a:gd name="connsiteY5" fmla="*/ 4305483 h 4305483"/>
              <a:gd name="connsiteX6" fmla="*/ 0 w 1174359"/>
              <a:gd name="connsiteY6" fmla="*/ 4305483 h 4305483"/>
              <a:gd name="connsiteX7" fmla="*/ 0 w 1174359"/>
              <a:gd name="connsiteY7" fmla="*/ 195730 h 4305483"/>
              <a:gd name="connsiteX8" fmla="*/ 195730 w 1174359"/>
              <a:gd name="connsiteY8" fmla="*/ 0 h 4305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4359" h="4305483">
                <a:moveTo>
                  <a:pt x="1174359" y="717593"/>
                </a:moveTo>
                <a:lnTo>
                  <a:pt x="1174359" y="3587890"/>
                </a:lnTo>
                <a:cubicBezTo>
                  <a:pt x="1174359" y="3984207"/>
                  <a:pt x="1150457" y="4305483"/>
                  <a:pt x="1120972" y="4305483"/>
                </a:cubicBezTo>
                <a:lnTo>
                  <a:pt x="0" y="4305483"/>
                </a:lnTo>
                <a:lnTo>
                  <a:pt x="0" y="4305483"/>
                </a:lnTo>
                <a:lnTo>
                  <a:pt x="0" y="0"/>
                </a:lnTo>
                <a:lnTo>
                  <a:pt x="0" y="0"/>
                </a:lnTo>
                <a:lnTo>
                  <a:pt x="1120972" y="0"/>
                </a:lnTo>
                <a:cubicBezTo>
                  <a:pt x="1150457" y="0"/>
                  <a:pt x="1174359" y="321276"/>
                  <a:pt x="1174359" y="717593"/>
                </a:cubicBezTo>
                <a:close/>
              </a:path>
            </a:pathLst>
          </a:custGeom>
          <a:solidFill>
            <a:schemeClr val="bg1"/>
          </a:solidFill>
          <a:ln>
            <a:solidFill>
              <a:schemeClr val="bg1"/>
            </a:solid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7651" tIns="181152" rIns="304976" bIns="181152" numCol="1" spcCol="1270" anchor="ctr" anchorCtr="0">
            <a:noAutofit/>
          </a:bodyPr>
          <a:lstStyle/>
          <a:p>
            <a:pPr marL="228600" lvl="1" indent="-228600" algn="l" defTabSz="889000">
              <a:lnSpc>
                <a:spcPct val="90000"/>
              </a:lnSpc>
              <a:spcBef>
                <a:spcPct val="0"/>
              </a:spcBef>
              <a:spcAft>
                <a:spcPct val="15000"/>
              </a:spcAft>
              <a:buNone/>
            </a:pPr>
            <a:r>
              <a:rPr lang="en-US" sz="2000" kern="1200"/>
              <a:t>“Unreasonable denials”</a:t>
            </a:r>
          </a:p>
        </p:txBody>
      </p:sp>
      <p:sp>
        <p:nvSpPr>
          <p:cNvPr id="11" name="Freeform 10">
            <a:extLst>
              <a:ext uri="{FF2B5EF4-FFF2-40B4-BE49-F238E27FC236}">
                <a16:creationId xmlns:a16="http://schemas.microsoft.com/office/drawing/2014/main" id="{AF91DBA1-4930-1A3F-163E-15BCCCD148F6}"/>
              </a:ext>
            </a:extLst>
          </p:cNvPr>
          <p:cNvSpPr/>
          <p:nvPr/>
        </p:nvSpPr>
        <p:spPr>
          <a:xfrm>
            <a:off x="5616185" y="2934035"/>
            <a:ext cx="1630005" cy="1467949"/>
          </a:xfrm>
          <a:custGeom>
            <a:avLst/>
            <a:gdLst>
              <a:gd name="connsiteX0" fmla="*/ 0 w 2061320"/>
              <a:gd name="connsiteY0" fmla="*/ 244663 h 1467949"/>
              <a:gd name="connsiteX1" fmla="*/ 244663 w 2061320"/>
              <a:gd name="connsiteY1" fmla="*/ 0 h 1467949"/>
              <a:gd name="connsiteX2" fmla="*/ 1816657 w 2061320"/>
              <a:gd name="connsiteY2" fmla="*/ 0 h 1467949"/>
              <a:gd name="connsiteX3" fmla="*/ 2061320 w 2061320"/>
              <a:gd name="connsiteY3" fmla="*/ 244663 h 1467949"/>
              <a:gd name="connsiteX4" fmla="*/ 2061320 w 2061320"/>
              <a:gd name="connsiteY4" fmla="*/ 1223286 h 1467949"/>
              <a:gd name="connsiteX5" fmla="*/ 1816657 w 2061320"/>
              <a:gd name="connsiteY5" fmla="*/ 1467949 h 1467949"/>
              <a:gd name="connsiteX6" fmla="*/ 244663 w 2061320"/>
              <a:gd name="connsiteY6" fmla="*/ 1467949 h 1467949"/>
              <a:gd name="connsiteX7" fmla="*/ 0 w 2061320"/>
              <a:gd name="connsiteY7" fmla="*/ 1223286 h 1467949"/>
              <a:gd name="connsiteX8" fmla="*/ 0 w 2061320"/>
              <a:gd name="connsiteY8" fmla="*/ 244663 h 1467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61320" h="1467949">
                <a:moveTo>
                  <a:pt x="0" y="244663"/>
                </a:moveTo>
                <a:cubicBezTo>
                  <a:pt x="0" y="109539"/>
                  <a:pt x="109539" y="0"/>
                  <a:pt x="244663" y="0"/>
                </a:cubicBezTo>
                <a:lnTo>
                  <a:pt x="1816657" y="0"/>
                </a:lnTo>
                <a:cubicBezTo>
                  <a:pt x="1951781" y="0"/>
                  <a:pt x="2061320" y="109539"/>
                  <a:pt x="2061320" y="244663"/>
                </a:cubicBezTo>
                <a:lnTo>
                  <a:pt x="2061320" y="1223286"/>
                </a:lnTo>
                <a:cubicBezTo>
                  <a:pt x="2061320" y="1358410"/>
                  <a:pt x="1951781" y="1467949"/>
                  <a:pt x="1816657" y="1467949"/>
                </a:cubicBezTo>
                <a:lnTo>
                  <a:pt x="244663" y="1467949"/>
                </a:lnTo>
                <a:cubicBezTo>
                  <a:pt x="109539" y="1467949"/>
                  <a:pt x="0" y="1358410"/>
                  <a:pt x="0" y="1223286"/>
                </a:cubicBezTo>
                <a:lnTo>
                  <a:pt x="0" y="244663"/>
                </a:lnTo>
                <a:close/>
              </a:path>
            </a:pathLst>
          </a:custGeom>
          <a:effectLst>
            <a:outerShdw blurRad="63500" sx="102000" sy="102000" algn="ctr"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63099" tIns="117379" rIns="163099" bIns="117379" numCol="1" spcCol="1270" anchor="ctr" anchorCtr="0">
            <a:noAutofit/>
          </a:bodyPr>
          <a:lstStyle/>
          <a:p>
            <a:pPr marL="0" lvl="0" indent="0" algn="ctr" defTabSz="1066800">
              <a:lnSpc>
                <a:spcPct val="90000"/>
              </a:lnSpc>
              <a:spcBef>
                <a:spcPct val="0"/>
              </a:spcBef>
              <a:spcAft>
                <a:spcPct val="35000"/>
              </a:spcAft>
              <a:buNone/>
            </a:pPr>
            <a:r>
              <a:rPr lang="en-US" sz="2000" b="1" kern="1200" dirty="0">
                <a:effectLst>
                  <a:outerShdw blurRad="50800" dist="38100" dir="2700000" algn="tl" rotWithShape="0">
                    <a:prstClr val="black">
                      <a:alpha val="40000"/>
                    </a:prstClr>
                  </a:outerShdw>
                </a:effectLst>
              </a:rPr>
              <a:t>SE Georgia </a:t>
            </a:r>
          </a:p>
        </p:txBody>
      </p:sp>
      <p:sp>
        <p:nvSpPr>
          <p:cNvPr id="12" name="Freeform 11">
            <a:extLst>
              <a:ext uri="{FF2B5EF4-FFF2-40B4-BE49-F238E27FC236}">
                <a16:creationId xmlns:a16="http://schemas.microsoft.com/office/drawing/2014/main" id="{AB910CF7-7008-152E-8E13-02F3E67B150D}"/>
              </a:ext>
            </a:extLst>
          </p:cNvPr>
          <p:cNvSpPr/>
          <p:nvPr/>
        </p:nvSpPr>
        <p:spPr>
          <a:xfrm>
            <a:off x="7073660" y="4622178"/>
            <a:ext cx="4606506" cy="1174359"/>
          </a:xfrm>
          <a:custGeom>
            <a:avLst/>
            <a:gdLst>
              <a:gd name="connsiteX0" fmla="*/ 195730 w 1174359"/>
              <a:gd name="connsiteY0" fmla="*/ 0 h 4305483"/>
              <a:gd name="connsiteX1" fmla="*/ 978629 w 1174359"/>
              <a:gd name="connsiteY1" fmla="*/ 0 h 4305483"/>
              <a:gd name="connsiteX2" fmla="*/ 1174359 w 1174359"/>
              <a:gd name="connsiteY2" fmla="*/ 195730 h 4305483"/>
              <a:gd name="connsiteX3" fmla="*/ 1174359 w 1174359"/>
              <a:gd name="connsiteY3" fmla="*/ 4305483 h 4305483"/>
              <a:gd name="connsiteX4" fmla="*/ 1174359 w 1174359"/>
              <a:gd name="connsiteY4" fmla="*/ 4305483 h 4305483"/>
              <a:gd name="connsiteX5" fmla="*/ 0 w 1174359"/>
              <a:gd name="connsiteY5" fmla="*/ 4305483 h 4305483"/>
              <a:gd name="connsiteX6" fmla="*/ 0 w 1174359"/>
              <a:gd name="connsiteY6" fmla="*/ 4305483 h 4305483"/>
              <a:gd name="connsiteX7" fmla="*/ 0 w 1174359"/>
              <a:gd name="connsiteY7" fmla="*/ 195730 h 4305483"/>
              <a:gd name="connsiteX8" fmla="*/ 195730 w 1174359"/>
              <a:gd name="connsiteY8" fmla="*/ 0 h 4305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4359" h="4305483">
                <a:moveTo>
                  <a:pt x="1174359" y="717593"/>
                </a:moveTo>
                <a:lnTo>
                  <a:pt x="1174359" y="3587890"/>
                </a:lnTo>
                <a:cubicBezTo>
                  <a:pt x="1174359" y="3984207"/>
                  <a:pt x="1150457" y="4305483"/>
                  <a:pt x="1120972" y="4305483"/>
                </a:cubicBezTo>
                <a:lnTo>
                  <a:pt x="0" y="4305483"/>
                </a:lnTo>
                <a:lnTo>
                  <a:pt x="0" y="4305483"/>
                </a:lnTo>
                <a:lnTo>
                  <a:pt x="0" y="0"/>
                </a:lnTo>
                <a:lnTo>
                  <a:pt x="0" y="0"/>
                </a:lnTo>
                <a:lnTo>
                  <a:pt x="1120972" y="0"/>
                </a:lnTo>
                <a:cubicBezTo>
                  <a:pt x="1150457" y="0"/>
                  <a:pt x="1174359" y="321276"/>
                  <a:pt x="1174359" y="717593"/>
                </a:cubicBezTo>
                <a:close/>
              </a:path>
            </a:pathLst>
          </a:custGeom>
          <a:solidFill>
            <a:schemeClr val="bg1"/>
          </a:solidFill>
          <a:ln>
            <a:solidFill>
              <a:schemeClr val="bg1"/>
            </a:solid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7651" tIns="181152" rIns="304976" bIns="181152" numCol="1" spcCol="1270" anchor="ctr" anchorCtr="0">
            <a:noAutofit/>
          </a:bodyPr>
          <a:lstStyle/>
          <a:p>
            <a:pPr marL="15875" lvl="1" indent="-15875" algn="l" defTabSz="889000">
              <a:lnSpc>
                <a:spcPct val="90000"/>
              </a:lnSpc>
              <a:spcBef>
                <a:spcPct val="0"/>
              </a:spcBef>
              <a:spcAft>
                <a:spcPct val="15000"/>
              </a:spcAft>
              <a:buNone/>
            </a:pPr>
            <a:r>
              <a:rPr lang="en-US" sz="2000" kern="1200" dirty="0"/>
              <a:t>“22% prior authorization denial rate for MA plans, compared to a 1% denial rate for traditional Medicare”</a:t>
            </a:r>
          </a:p>
        </p:txBody>
      </p:sp>
      <p:sp>
        <p:nvSpPr>
          <p:cNvPr id="13" name="Freeform 12">
            <a:extLst>
              <a:ext uri="{FF2B5EF4-FFF2-40B4-BE49-F238E27FC236}">
                <a16:creationId xmlns:a16="http://schemas.microsoft.com/office/drawing/2014/main" id="{ACE7D362-22A3-032B-FB37-B80284916EBA}"/>
              </a:ext>
            </a:extLst>
          </p:cNvPr>
          <p:cNvSpPr/>
          <p:nvPr/>
        </p:nvSpPr>
        <p:spPr>
          <a:xfrm>
            <a:off x="5616185" y="4475382"/>
            <a:ext cx="1630005" cy="1467949"/>
          </a:xfrm>
          <a:custGeom>
            <a:avLst/>
            <a:gdLst>
              <a:gd name="connsiteX0" fmla="*/ 0 w 2061320"/>
              <a:gd name="connsiteY0" fmla="*/ 244663 h 1467949"/>
              <a:gd name="connsiteX1" fmla="*/ 244663 w 2061320"/>
              <a:gd name="connsiteY1" fmla="*/ 0 h 1467949"/>
              <a:gd name="connsiteX2" fmla="*/ 1816657 w 2061320"/>
              <a:gd name="connsiteY2" fmla="*/ 0 h 1467949"/>
              <a:gd name="connsiteX3" fmla="*/ 2061320 w 2061320"/>
              <a:gd name="connsiteY3" fmla="*/ 244663 h 1467949"/>
              <a:gd name="connsiteX4" fmla="*/ 2061320 w 2061320"/>
              <a:gd name="connsiteY4" fmla="*/ 1223286 h 1467949"/>
              <a:gd name="connsiteX5" fmla="*/ 1816657 w 2061320"/>
              <a:gd name="connsiteY5" fmla="*/ 1467949 h 1467949"/>
              <a:gd name="connsiteX6" fmla="*/ 244663 w 2061320"/>
              <a:gd name="connsiteY6" fmla="*/ 1467949 h 1467949"/>
              <a:gd name="connsiteX7" fmla="*/ 0 w 2061320"/>
              <a:gd name="connsiteY7" fmla="*/ 1223286 h 1467949"/>
              <a:gd name="connsiteX8" fmla="*/ 0 w 2061320"/>
              <a:gd name="connsiteY8" fmla="*/ 244663 h 1467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61320" h="1467949">
                <a:moveTo>
                  <a:pt x="0" y="244663"/>
                </a:moveTo>
                <a:cubicBezTo>
                  <a:pt x="0" y="109539"/>
                  <a:pt x="109539" y="0"/>
                  <a:pt x="244663" y="0"/>
                </a:cubicBezTo>
                <a:lnTo>
                  <a:pt x="1816657" y="0"/>
                </a:lnTo>
                <a:cubicBezTo>
                  <a:pt x="1951781" y="0"/>
                  <a:pt x="2061320" y="109539"/>
                  <a:pt x="2061320" y="244663"/>
                </a:cubicBezTo>
                <a:lnTo>
                  <a:pt x="2061320" y="1223286"/>
                </a:lnTo>
                <a:cubicBezTo>
                  <a:pt x="2061320" y="1358410"/>
                  <a:pt x="1951781" y="1467949"/>
                  <a:pt x="1816657" y="1467949"/>
                </a:cubicBezTo>
                <a:lnTo>
                  <a:pt x="244663" y="1467949"/>
                </a:lnTo>
                <a:cubicBezTo>
                  <a:pt x="109539" y="1467949"/>
                  <a:pt x="0" y="1358410"/>
                  <a:pt x="0" y="1223286"/>
                </a:cubicBezTo>
                <a:lnTo>
                  <a:pt x="0" y="244663"/>
                </a:lnTo>
                <a:close/>
              </a:path>
            </a:pathLst>
          </a:custGeom>
          <a:effectLst>
            <a:outerShdw blurRad="63500" sx="102000" sy="102000" algn="ctr"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63099" tIns="117379" rIns="163099" bIns="117379" numCol="1" spcCol="1270" anchor="ctr" anchorCtr="0">
            <a:noAutofit/>
          </a:bodyPr>
          <a:lstStyle/>
          <a:p>
            <a:pPr marL="0" lvl="0" indent="0" algn="ctr" defTabSz="1066800">
              <a:lnSpc>
                <a:spcPct val="90000"/>
              </a:lnSpc>
              <a:spcBef>
                <a:spcPct val="0"/>
              </a:spcBef>
              <a:spcAft>
                <a:spcPct val="35000"/>
              </a:spcAft>
              <a:buNone/>
            </a:pPr>
            <a:r>
              <a:rPr lang="en-US" sz="2000" b="1" kern="1200" dirty="0">
                <a:effectLst>
                  <a:outerShdw blurRad="50800" dist="38100" dir="2700000" algn="tl" rotWithShape="0">
                    <a:prstClr val="black">
                      <a:alpha val="40000"/>
                    </a:prstClr>
                  </a:outerShdw>
                </a:effectLst>
              </a:rPr>
              <a:t>Stillwater</a:t>
            </a:r>
          </a:p>
        </p:txBody>
      </p:sp>
    </p:spTree>
    <p:extLst>
      <p:ext uri="{BB962C8B-B14F-4D97-AF65-F5344CB8AC3E}">
        <p14:creationId xmlns:p14="http://schemas.microsoft.com/office/powerpoint/2010/main" val="1552284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Effect transition="in" filter="fade">
                                      <p:cBhvr>
                                        <p:cTn id="7" dur="500"/>
                                        <p:tgtEl>
                                          <p:spTgt spid="4">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fade">
                                      <p:cBhvr>
                                        <p:cTn id="10" dur="500"/>
                                        <p:tgtEl>
                                          <p:spTgt spid="4">
                                            <p:txEl>
                                              <p:pRg st="0" end="0"/>
                                            </p:txEl>
                                          </p:spTgt>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500"/>
                                        <p:tgtEl>
                                          <p:spTgt spid="4">
                                            <p:txEl>
                                              <p:pRg st="1" end="1"/>
                                            </p:txEl>
                                          </p:spTgt>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4">
                                            <p:txEl>
                                              <p:pRg st="2" end="2"/>
                                            </p:txEl>
                                          </p:spTgt>
                                        </p:tgtEl>
                                        <p:attrNameLst>
                                          <p:attrName>style.visibility</p:attrName>
                                        </p:attrNameLst>
                                      </p:cBhvr>
                                      <p:to>
                                        <p:strVal val="visible"/>
                                      </p:to>
                                    </p:set>
                                    <p:animEffect transition="in" filter="fade">
                                      <p:cBhvr>
                                        <p:cTn id="18" dur="500"/>
                                        <p:tgtEl>
                                          <p:spTgt spid="4">
                                            <p:txEl>
                                              <p:pRg st="2" end="2"/>
                                            </p:txEl>
                                          </p:spTgt>
                                        </p:tgtEl>
                                      </p:cBhvr>
                                    </p:animEffect>
                                  </p:childTnLst>
                                </p:cTn>
                              </p:par>
                            </p:childTnLst>
                          </p:cTn>
                        </p:par>
                        <p:par>
                          <p:cTn id="19" fill="hold">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par>
                          <p:cTn id="23" fill="hold">
                            <p:stCondLst>
                              <p:cond delay="2000"/>
                            </p:stCondLst>
                            <p:childTnLst>
                              <p:par>
                                <p:cTn id="24" presetID="10" presetClass="entr" presetSubtype="0" fill="hold" grpId="0" nodeType="afterEffect">
                                  <p:stCondLst>
                                    <p:cond delay="0"/>
                                  </p:stCondLst>
                                  <p:childTnLst>
                                    <p:set>
                                      <p:cBhvr>
                                        <p:cTn id="25" dur="1" fill="hold">
                                          <p:stCondLst>
                                            <p:cond delay="0"/>
                                          </p:stCondLst>
                                        </p:cTn>
                                        <p:tgtEl>
                                          <p:spTgt spid="4">
                                            <p:txEl>
                                              <p:pRg st="4" end="4"/>
                                            </p:txEl>
                                          </p:spTgt>
                                        </p:tgtEl>
                                        <p:attrNameLst>
                                          <p:attrName>style.visibility</p:attrName>
                                        </p:attrNameLst>
                                      </p:cBhvr>
                                      <p:to>
                                        <p:strVal val="visible"/>
                                      </p:to>
                                    </p:set>
                                    <p:animEffect transition="in" filter="fade">
                                      <p:cBhvr>
                                        <p:cTn id="26" dur="500"/>
                                        <p:tgtEl>
                                          <p:spTgt spid="4">
                                            <p:txEl>
                                              <p:pRg st="4" end="4"/>
                                            </p:txEl>
                                          </p:spTgt>
                                        </p:tgtEl>
                                      </p:cBhvr>
                                    </p:animEffect>
                                  </p:childTnLst>
                                </p:cTn>
                              </p:par>
                            </p:childTnLst>
                          </p:cTn>
                        </p:par>
                        <p:par>
                          <p:cTn id="27" fill="hold">
                            <p:stCondLst>
                              <p:cond delay="2500"/>
                            </p:stCondLst>
                            <p:childTnLst>
                              <p:par>
                                <p:cTn id="28" presetID="10" presetClass="entr" presetSubtype="0" fill="hold" grpId="0" nodeType="afterEffect">
                                  <p:stCondLst>
                                    <p:cond delay="0"/>
                                  </p:stCondLst>
                                  <p:childTnLst>
                                    <p:set>
                                      <p:cBhvr>
                                        <p:cTn id="29" dur="1" fill="hold">
                                          <p:stCondLst>
                                            <p:cond delay="0"/>
                                          </p:stCondLst>
                                        </p:cTn>
                                        <p:tgtEl>
                                          <p:spTgt spid="4">
                                            <p:txEl>
                                              <p:pRg st="5" end="5"/>
                                            </p:txEl>
                                          </p:spTgt>
                                        </p:tgtEl>
                                        <p:attrNameLst>
                                          <p:attrName>style.visibility</p:attrName>
                                        </p:attrNameLst>
                                      </p:cBhvr>
                                      <p:to>
                                        <p:strVal val="visible"/>
                                      </p:to>
                                    </p:set>
                                    <p:animEffect transition="in" filter="fade">
                                      <p:cBhvr>
                                        <p:cTn id="30" dur="500"/>
                                        <p:tgtEl>
                                          <p:spTgt spid="4">
                                            <p:txEl>
                                              <p:pRg st="5" end="5"/>
                                            </p:txEl>
                                          </p:spTgt>
                                        </p:tgtEl>
                                      </p:cBhvr>
                                    </p:animEffect>
                                  </p:childTnLst>
                                </p:cTn>
                              </p:par>
                            </p:childTnLst>
                          </p:cTn>
                        </p:par>
                        <p:par>
                          <p:cTn id="31" fill="hold">
                            <p:stCondLst>
                              <p:cond delay="3000"/>
                            </p:stCondLst>
                            <p:childTnLst>
                              <p:par>
                                <p:cTn id="32" presetID="10" presetClass="entr" presetSubtype="0" fill="hold" grpId="0" nodeType="afterEffect">
                                  <p:stCondLst>
                                    <p:cond delay="0"/>
                                  </p:stCondLst>
                                  <p:childTnLst>
                                    <p:set>
                                      <p:cBhvr>
                                        <p:cTn id="33" dur="1" fill="hold">
                                          <p:stCondLst>
                                            <p:cond delay="0"/>
                                          </p:stCondLst>
                                        </p:cTn>
                                        <p:tgtEl>
                                          <p:spTgt spid="4">
                                            <p:txEl>
                                              <p:pRg st="6" end="6"/>
                                            </p:txEl>
                                          </p:spTgt>
                                        </p:tgtEl>
                                        <p:attrNameLst>
                                          <p:attrName>style.visibility</p:attrName>
                                        </p:attrNameLst>
                                      </p:cBhvr>
                                      <p:to>
                                        <p:strVal val="visible"/>
                                      </p:to>
                                    </p:set>
                                    <p:animEffect transition="in" filter="fade">
                                      <p:cBhvr>
                                        <p:cTn id="34" dur="500"/>
                                        <p:tgtEl>
                                          <p:spTgt spid="4">
                                            <p:txEl>
                                              <p:pRg st="6" end="6"/>
                                            </p:txEl>
                                          </p:spTgt>
                                        </p:tgtEl>
                                      </p:cBhvr>
                                    </p:animEffect>
                                  </p:childTnLst>
                                </p:cTn>
                              </p:par>
                            </p:childTnLst>
                          </p:cTn>
                        </p:par>
                        <p:par>
                          <p:cTn id="35" fill="hold">
                            <p:stCondLst>
                              <p:cond delay="3500"/>
                            </p:stCondLst>
                            <p:childTnLst>
                              <p:par>
                                <p:cTn id="36" presetID="10" presetClass="entr" presetSubtype="0" fill="hold" grpId="0" nodeType="afterEffect">
                                  <p:stCondLst>
                                    <p:cond delay="0"/>
                                  </p:stCondLst>
                                  <p:childTnLst>
                                    <p:set>
                                      <p:cBhvr>
                                        <p:cTn id="37" dur="1" fill="hold">
                                          <p:stCondLst>
                                            <p:cond delay="0"/>
                                          </p:stCondLst>
                                        </p:cTn>
                                        <p:tgtEl>
                                          <p:spTgt spid="4">
                                            <p:txEl>
                                              <p:pRg st="7" end="7"/>
                                            </p:txEl>
                                          </p:spTgt>
                                        </p:tgtEl>
                                        <p:attrNameLst>
                                          <p:attrName>style.visibility</p:attrName>
                                        </p:attrNameLst>
                                      </p:cBhvr>
                                      <p:to>
                                        <p:strVal val="visible"/>
                                      </p:to>
                                    </p:set>
                                    <p:animEffect transition="in" filter="fade">
                                      <p:cBhvr>
                                        <p:cTn id="38" dur="500"/>
                                        <p:tgtEl>
                                          <p:spTgt spid="4">
                                            <p:txEl>
                                              <p:pRg st="7" end="7"/>
                                            </p:txEl>
                                          </p:spTgt>
                                        </p:tgtEl>
                                      </p:cBhvr>
                                    </p:animEffect>
                                  </p:childTnLst>
                                </p:cTn>
                              </p:par>
                            </p:childTnLst>
                          </p:cTn>
                        </p:par>
                        <p:par>
                          <p:cTn id="39" fill="hold">
                            <p:stCondLst>
                              <p:cond delay="4000"/>
                            </p:stCondLst>
                            <p:childTnLst>
                              <p:par>
                                <p:cTn id="40" presetID="10" presetClass="entr" presetSubtype="0" fill="hold" grpId="0" nodeType="afterEffect">
                                  <p:stCondLst>
                                    <p:cond delay="0"/>
                                  </p:stCondLst>
                                  <p:childTnLst>
                                    <p:set>
                                      <p:cBhvr>
                                        <p:cTn id="41" dur="1" fill="hold">
                                          <p:stCondLst>
                                            <p:cond delay="0"/>
                                          </p:stCondLst>
                                        </p:cTn>
                                        <p:tgtEl>
                                          <p:spTgt spid="4">
                                            <p:txEl>
                                              <p:pRg st="8" end="8"/>
                                            </p:txEl>
                                          </p:spTgt>
                                        </p:tgtEl>
                                        <p:attrNameLst>
                                          <p:attrName>style.visibility</p:attrName>
                                        </p:attrNameLst>
                                      </p:cBhvr>
                                      <p:to>
                                        <p:strVal val="visible"/>
                                      </p:to>
                                    </p:set>
                                    <p:animEffect transition="in" filter="fade">
                                      <p:cBhvr>
                                        <p:cTn id="42" dur="500"/>
                                        <p:tgtEl>
                                          <p:spTgt spid="4">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500"/>
                                        <p:tgtEl>
                                          <p:spTgt spid="9"/>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fade">
                                      <p:cBhvr>
                                        <p:cTn id="50" dur="500"/>
                                        <p:tgtEl>
                                          <p:spTgt spid="8"/>
                                        </p:tgtEl>
                                      </p:cBhvr>
                                    </p:animEffect>
                                  </p:childTnLst>
                                </p:cTn>
                              </p:par>
                            </p:childTnLst>
                          </p:cTn>
                        </p:par>
                        <p:par>
                          <p:cTn id="51" fill="hold">
                            <p:stCondLst>
                              <p:cond delay="500"/>
                            </p:stCondLst>
                            <p:childTnLst>
                              <p:par>
                                <p:cTn id="52" presetID="10" presetClass="entr" presetSubtype="0" fill="hold" grpId="0" nodeType="after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fade">
                                      <p:cBhvr>
                                        <p:cTn id="54" dur="500"/>
                                        <p:tgtEl>
                                          <p:spTgt spid="11"/>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0"/>
                                        </p:tgtEl>
                                        <p:attrNameLst>
                                          <p:attrName>style.visibility</p:attrName>
                                        </p:attrNameLst>
                                      </p:cBhvr>
                                      <p:to>
                                        <p:strVal val="visible"/>
                                      </p:to>
                                    </p:set>
                                    <p:animEffect transition="in" filter="fade">
                                      <p:cBhvr>
                                        <p:cTn id="57" dur="500"/>
                                        <p:tgtEl>
                                          <p:spTgt spid="10"/>
                                        </p:tgtEl>
                                      </p:cBhvr>
                                    </p:animEffect>
                                  </p:childTnLst>
                                </p:cTn>
                              </p:par>
                            </p:childTnLst>
                          </p:cTn>
                        </p:par>
                        <p:par>
                          <p:cTn id="58" fill="hold">
                            <p:stCondLst>
                              <p:cond delay="1000"/>
                            </p:stCondLst>
                            <p:childTnLst>
                              <p:par>
                                <p:cTn id="59" presetID="10" presetClass="entr" presetSubtype="0" fill="hold" grpId="0" nodeType="afterEffect">
                                  <p:stCondLst>
                                    <p:cond delay="0"/>
                                  </p:stCondLst>
                                  <p:childTnLst>
                                    <p:set>
                                      <p:cBhvr>
                                        <p:cTn id="60" dur="1" fill="hold">
                                          <p:stCondLst>
                                            <p:cond delay="0"/>
                                          </p:stCondLst>
                                        </p:cTn>
                                        <p:tgtEl>
                                          <p:spTgt spid="13"/>
                                        </p:tgtEl>
                                        <p:attrNameLst>
                                          <p:attrName>style.visibility</p:attrName>
                                        </p:attrNameLst>
                                      </p:cBhvr>
                                      <p:to>
                                        <p:strVal val="visible"/>
                                      </p:to>
                                    </p:set>
                                    <p:animEffect transition="in" filter="fade">
                                      <p:cBhvr>
                                        <p:cTn id="61" dur="500"/>
                                        <p:tgtEl>
                                          <p:spTgt spid="13"/>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12"/>
                                        </p:tgtEl>
                                        <p:attrNameLst>
                                          <p:attrName>style.visibility</p:attrName>
                                        </p:attrNameLst>
                                      </p:cBhvr>
                                      <p:to>
                                        <p:strVal val="visible"/>
                                      </p:to>
                                    </p:set>
                                    <p:animEffect transition="in" filter="fade">
                                      <p:cBhvr>
                                        <p:cTn id="6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animBg="1"/>
      <p:bldP spid="8" grpId="0" animBg="1"/>
      <p:bldP spid="9" grpId="0" animBg="1"/>
      <p:bldP spid="10" grpId="0" animBg="1"/>
      <p:bldP spid="11" grpId="0" animBg="1"/>
      <p:bldP spid="12" grpId="0" animBg="1"/>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9D3E7-BB38-D27A-6EF3-86A5B9AF3D97}"/>
              </a:ext>
            </a:extLst>
          </p:cNvPr>
          <p:cNvSpPr>
            <a:spLocks noGrp="1"/>
          </p:cNvSpPr>
          <p:nvPr>
            <p:ph type="title"/>
          </p:nvPr>
        </p:nvSpPr>
        <p:spPr/>
        <p:txBody>
          <a:bodyPr/>
          <a:lstStyle/>
          <a:p>
            <a:r>
              <a:rPr lang="en-US" dirty="0"/>
              <a:t>Congress Is Hearing a Different Story</a:t>
            </a:r>
          </a:p>
        </p:txBody>
      </p:sp>
      <p:sp>
        <p:nvSpPr>
          <p:cNvPr id="3" name="Text Placeholder 2">
            <a:extLst>
              <a:ext uri="{FF2B5EF4-FFF2-40B4-BE49-F238E27FC236}">
                <a16:creationId xmlns:a16="http://schemas.microsoft.com/office/drawing/2014/main" id="{9B2359C6-137E-9E87-2A6A-7AC19C77A56A}"/>
              </a:ext>
            </a:extLst>
          </p:cNvPr>
          <p:cNvSpPr>
            <a:spLocks noGrp="1"/>
          </p:cNvSpPr>
          <p:nvPr>
            <p:ph type="body" idx="10"/>
          </p:nvPr>
        </p:nvSpPr>
        <p:spPr/>
        <p:txBody>
          <a:bodyPr/>
          <a:lstStyle/>
          <a:p>
            <a:endParaRPr lang="en-US"/>
          </a:p>
        </p:txBody>
      </p:sp>
      <p:pic>
        <p:nvPicPr>
          <p:cNvPr id="1026" name="Picture 2" descr="United States Congress - Wikipedia">
            <a:extLst>
              <a:ext uri="{FF2B5EF4-FFF2-40B4-BE49-F238E27FC236}">
                <a16:creationId xmlns:a16="http://schemas.microsoft.com/office/drawing/2014/main" id="{63E17A1A-CCB0-923A-C030-A658E92026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7090" y="2027868"/>
            <a:ext cx="3233326" cy="3225114"/>
          </a:xfrm>
          <a:prstGeom prst="rect">
            <a:avLst/>
          </a:prstGeom>
          <a:noFill/>
          <a:ln w="12700">
            <a:noFill/>
          </a:ln>
          <a:effectLst>
            <a:glow rad="12700">
              <a:schemeClr val="bg1"/>
            </a:glow>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Right Arrow 5">
            <a:extLst>
              <a:ext uri="{FF2B5EF4-FFF2-40B4-BE49-F238E27FC236}">
                <a16:creationId xmlns:a16="http://schemas.microsoft.com/office/drawing/2014/main" id="{C19A5848-4C41-3B66-4C7F-24018C75D96D}"/>
              </a:ext>
            </a:extLst>
          </p:cNvPr>
          <p:cNvSpPr/>
          <p:nvPr/>
        </p:nvSpPr>
        <p:spPr>
          <a:xfrm>
            <a:off x="3490324" y="2793988"/>
            <a:ext cx="1272746" cy="1692875"/>
          </a:xfrm>
          <a:prstGeom prst="rightArrow">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78AB683-9136-A6CB-D477-57A3770E580D}"/>
              </a:ext>
            </a:extLst>
          </p:cNvPr>
          <p:cNvPicPr>
            <a:picLocks noChangeAspect="1"/>
          </p:cNvPicPr>
          <p:nvPr/>
        </p:nvPicPr>
        <p:blipFill rotWithShape="1">
          <a:blip r:embed="rId4">
            <a:extLst>
              <a:ext uri="{28A0092B-C50C-407E-A947-70E740481C1C}">
                <a14:useLocalDpi xmlns:a14="http://schemas.microsoft.com/office/drawing/2010/main" val="0"/>
              </a:ext>
            </a:extLst>
          </a:blip>
          <a:srcRect t="35068"/>
          <a:stretch/>
        </p:blipFill>
        <p:spPr>
          <a:xfrm>
            <a:off x="470142" y="2026509"/>
            <a:ext cx="3316162" cy="3227832"/>
          </a:xfrm>
          <a:prstGeom prst="ellipse">
            <a:avLst/>
          </a:prstGeom>
          <a:ln w="12700" cap="rnd">
            <a:solidFill>
              <a:schemeClr val="bg1"/>
            </a:solidFill>
          </a:ln>
          <a:effectLst>
            <a:outerShdw blurRad="50800" dist="38100" dir="2700000" algn="tl"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p:spPr>
      </p:pic>
      <p:sp>
        <p:nvSpPr>
          <p:cNvPr id="7" name="Right Arrow 6">
            <a:extLst>
              <a:ext uri="{FF2B5EF4-FFF2-40B4-BE49-F238E27FC236}">
                <a16:creationId xmlns:a16="http://schemas.microsoft.com/office/drawing/2014/main" id="{0B8DB435-8B1A-4017-A44A-19D7923A1220}"/>
              </a:ext>
            </a:extLst>
          </p:cNvPr>
          <p:cNvSpPr/>
          <p:nvPr/>
        </p:nvSpPr>
        <p:spPr>
          <a:xfrm flipH="1">
            <a:off x="7404436" y="2793988"/>
            <a:ext cx="1272746" cy="1692875"/>
          </a:xfrm>
          <a:prstGeom prst="rightArrow">
            <a:avLst/>
          </a:prstGeom>
          <a:solidFill>
            <a:srgbClr val="00669E"/>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0" name="Picture 6" descr="AHIP Shares Privacy, Cybersecurity Goals To Protect Consumer Data">
            <a:extLst>
              <a:ext uri="{FF2B5EF4-FFF2-40B4-BE49-F238E27FC236}">
                <a16:creationId xmlns:a16="http://schemas.microsoft.com/office/drawing/2014/main" id="{45A0E6EF-3C8E-ADA3-A526-97ADF6F16FD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7001" r="14986"/>
          <a:stretch/>
        </p:blipFill>
        <p:spPr bwMode="auto">
          <a:xfrm>
            <a:off x="8381202" y="2027868"/>
            <a:ext cx="3232088" cy="3225115"/>
          </a:xfrm>
          <a:prstGeom prst="ellipse">
            <a:avLst/>
          </a:prstGeom>
          <a:solidFill>
            <a:schemeClr val="accent2"/>
          </a:solidFill>
          <a:ln w="12700" cap="rnd">
            <a:solidFill>
              <a:schemeClr val="bg1"/>
            </a:solidFill>
          </a:ln>
          <a:effectLst>
            <a:outerShdw blurRad="50800" dist="38100" dir="2700000" algn="tl"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p:spPr>
      </p:pic>
      <p:sp>
        <p:nvSpPr>
          <p:cNvPr id="8" name="TextBox 7">
            <a:extLst>
              <a:ext uri="{FF2B5EF4-FFF2-40B4-BE49-F238E27FC236}">
                <a16:creationId xmlns:a16="http://schemas.microsoft.com/office/drawing/2014/main" id="{96821D19-FFAE-D41E-66D2-52CB86F07FDB}"/>
              </a:ext>
            </a:extLst>
          </p:cNvPr>
          <p:cNvSpPr txBox="1"/>
          <p:nvPr/>
        </p:nvSpPr>
        <p:spPr>
          <a:xfrm>
            <a:off x="3009671" y="1631188"/>
            <a:ext cx="2234052" cy="830997"/>
          </a:xfrm>
          <a:prstGeom prst="rect">
            <a:avLst/>
          </a:prstGeom>
          <a:solidFill>
            <a:schemeClr val="accent1"/>
          </a:solidFill>
          <a:ln>
            <a:solidFill>
              <a:schemeClr val="bg1"/>
            </a:solidFill>
          </a:ln>
          <a:effectLst>
            <a:outerShdw blurRad="63500" sx="102000" sy="102000" algn="ctr" rotWithShape="0">
              <a:prstClr val="black">
                <a:alpha val="40000"/>
              </a:prstClr>
            </a:outerShdw>
          </a:effectLst>
        </p:spPr>
        <p:txBody>
          <a:bodyPr wrap="square" rtlCol="0">
            <a:spAutoFit/>
          </a:bodyPr>
          <a:lstStyle/>
          <a:p>
            <a:pPr algn="ctr"/>
            <a:r>
              <a:rPr lang="en-US" sz="2400" dirty="0">
                <a:solidFill>
                  <a:schemeClr val="bg1"/>
                </a:solidFill>
                <a:effectLst>
                  <a:outerShdw blurRad="50800" dist="38100" dir="2700000" algn="tl" rotWithShape="0">
                    <a:prstClr val="black">
                      <a:alpha val="40000"/>
                    </a:prstClr>
                  </a:outerShdw>
                </a:effectLst>
              </a:rPr>
              <a:t>“MA is hurting </a:t>
            </a:r>
          </a:p>
          <a:p>
            <a:pPr algn="ctr"/>
            <a:r>
              <a:rPr lang="en-US" sz="2400" dirty="0">
                <a:solidFill>
                  <a:schemeClr val="bg1"/>
                </a:solidFill>
                <a:effectLst>
                  <a:outerShdw blurRad="50800" dist="38100" dir="2700000" algn="tl" rotWithShape="0">
                    <a:prstClr val="black">
                      <a:alpha val="40000"/>
                    </a:prstClr>
                  </a:outerShdw>
                </a:effectLst>
              </a:rPr>
              <a:t>our patients”</a:t>
            </a:r>
          </a:p>
        </p:txBody>
      </p:sp>
      <p:sp>
        <p:nvSpPr>
          <p:cNvPr id="9" name="TextBox 8">
            <a:extLst>
              <a:ext uri="{FF2B5EF4-FFF2-40B4-BE49-F238E27FC236}">
                <a16:creationId xmlns:a16="http://schemas.microsoft.com/office/drawing/2014/main" id="{80FD9DAF-E876-076B-52ED-A01013F659CE}"/>
              </a:ext>
            </a:extLst>
          </p:cNvPr>
          <p:cNvSpPr txBox="1"/>
          <p:nvPr/>
        </p:nvSpPr>
        <p:spPr>
          <a:xfrm>
            <a:off x="6923783" y="1631188"/>
            <a:ext cx="2234052" cy="830997"/>
          </a:xfrm>
          <a:prstGeom prst="rect">
            <a:avLst/>
          </a:prstGeom>
          <a:solidFill>
            <a:srgbClr val="00669E"/>
          </a:solidFill>
          <a:ln>
            <a:solidFill>
              <a:schemeClr val="bg1"/>
            </a:solidFill>
          </a:ln>
          <a:effectLst>
            <a:outerShdw blurRad="63500" sx="102000" sy="102000" algn="ctr" rotWithShape="0">
              <a:prstClr val="black">
                <a:alpha val="40000"/>
              </a:prstClr>
            </a:outerShdw>
          </a:effectLst>
        </p:spPr>
        <p:txBody>
          <a:bodyPr wrap="square" rtlCol="0">
            <a:spAutoFit/>
          </a:bodyPr>
          <a:lstStyle/>
          <a:p>
            <a:pPr algn="ctr">
              <a:spcAft>
                <a:spcPts val="1200"/>
              </a:spcAft>
            </a:pPr>
            <a:r>
              <a:rPr lang="en-US" sz="2400" dirty="0">
                <a:solidFill>
                  <a:schemeClr val="bg1"/>
                </a:solidFill>
                <a:effectLst>
                  <a:outerShdw blurRad="50800" dist="38100" dir="2700000" algn="tl" rotWithShape="0">
                    <a:prstClr val="black">
                      <a:alpha val="40000"/>
                    </a:prstClr>
                  </a:outerShdw>
                </a:effectLst>
              </a:rPr>
              <a:t>“MA relieves inequities”</a:t>
            </a:r>
          </a:p>
        </p:txBody>
      </p:sp>
    </p:spTree>
    <p:extLst>
      <p:ext uri="{BB962C8B-B14F-4D97-AF65-F5344CB8AC3E}">
        <p14:creationId xmlns:p14="http://schemas.microsoft.com/office/powerpoint/2010/main" val="825419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fade">
                                      <p:cBhvr>
                                        <p:cTn id="15" dur="500"/>
                                        <p:tgtEl>
                                          <p:spTgt spid="1026"/>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030"/>
                                        </p:tgtEl>
                                        <p:attrNameLst>
                                          <p:attrName>style.visibility</p:attrName>
                                        </p:attrNameLst>
                                      </p:cBhvr>
                                      <p:to>
                                        <p:strVal val="visible"/>
                                      </p:to>
                                    </p:set>
                                    <p:animEffect transition="in" filter="fade">
                                      <p:cBhvr>
                                        <p:cTn id="24" dur="500"/>
                                        <p:tgtEl>
                                          <p:spTgt spid="1030"/>
                                        </p:tgtEl>
                                      </p:cBhvr>
                                    </p:animEffect>
                                  </p:childTnLst>
                                </p:cTn>
                              </p:par>
                            </p:childTnLst>
                          </p:cTn>
                        </p:par>
                        <p:par>
                          <p:cTn id="25" fill="hold">
                            <p:stCondLst>
                              <p:cond delay="500"/>
                            </p:stCondLst>
                            <p:childTnLst>
                              <p:par>
                                <p:cTn id="26" presetID="22" presetClass="entr" presetSubtype="2" fill="hold" grpId="0" nodeType="after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right)">
                                      <p:cBhvr>
                                        <p:cTn id="28" dur="500"/>
                                        <p:tgtEl>
                                          <p:spTgt spid="7"/>
                                        </p:tgtEl>
                                      </p:cBhvr>
                                    </p:animEffect>
                                  </p:childTnLst>
                                </p:cTn>
                              </p:par>
                            </p:childTnLst>
                          </p:cTn>
                        </p:par>
                        <p:par>
                          <p:cTn id="29" fill="hold">
                            <p:stCondLst>
                              <p:cond delay="1000"/>
                            </p:stCondLst>
                            <p:childTnLst>
                              <p:par>
                                <p:cTn id="30" presetID="10" presetClass="entr" presetSubtype="0" fill="hold" grpId="0" nodeType="after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02825-B904-3315-587A-A72EA7AD8E6A}"/>
              </a:ext>
            </a:extLst>
          </p:cNvPr>
          <p:cNvSpPr>
            <a:spLocks noGrp="1"/>
          </p:cNvSpPr>
          <p:nvPr>
            <p:ph type="title"/>
          </p:nvPr>
        </p:nvSpPr>
        <p:spPr/>
        <p:txBody>
          <a:bodyPr>
            <a:normAutofit/>
          </a:bodyPr>
          <a:lstStyle/>
          <a:p>
            <a:r>
              <a:rPr lang="en-US" sz="2800" dirty="0"/>
              <a:t>AHIP: “MA is a vital source of coverage for</a:t>
            </a:r>
            <a:br>
              <a:rPr lang="en-US" sz="2800" dirty="0"/>
            </a:br>
            <a:r>
              <a:rPr lang="en-US" sz="4000" dirty="0"/>
              <a:t>Low Income and Diverse Populations</a:t>
            </a:r>
            <a:r>
              <a:rPr lang="en-US" sz="2800" dirty="0"/>
              <a:t>”</a:t>
            </a:r>
          </a:p>
        </p:txBody>
      </p:sp>
      <p:graphicFrame>
        <p:nvGraphicFramePr>
          <p:cNvPr id="5" name="Content Placeholder 4">
            <a:extLst>
              <a:ext uri="{FF2B5EF4-FFF2-40B4-BE49-F238E27FC236}">
                <a16:creationId xmlns:a16="http://schemas.microsoft.com/office/drawing/2014/main" id="{C31F6FE7-8CB4-E34B-8BCA-E6A92C56E3E9}"/>
              </a:ext>
            </a:extLst>
          </p:cNvPr>
          <p:cNvGraphicFramePr>
            <a:graphicFrameLocks noGrp="1"/>
          </p:cNvGraphicFramePr>
          <p:nvPr>
            <p:ph idx="1"/>
            <p:extLst>
              <p:ext uri="{D42A27DB-BD31-4B8C-83A1-F6EECF244321}">
                <p14:modId xmlns:p14="http://schemas.microsoft.com/office/powerpoint/2010/main" val="2304337366"/>
              </p:ext>
            </p:extLst>
          </p:nvPr>
        </p:nvGraphicFramePr>
        <p:xfrm>
          <a:off x="1055267" y="1984663"/>
          <a:ext cx="4658722" cy="4032089"/>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 Placeholder 3">
            <a:extLst>
              <a:ext uri="{FF2B5EF4-FFF2-40B4-BE49-F238E27FC236}">
                <a16:creationId xmlns:a16="http://schemas.microsoft.com/office/drawing/2014/main" id="{330B4C53-661B-F0D5-446D-B86569E4650E}"/>
              </a:ext>
            </a:extLst>
          </p:cNvPr>
          <p:cNvSpPr>
            <a:spLocks noGrp="1"/>
          </p:cNvSpPr>
          <p:nvPr>
            <p:ph type="body" idx="10"/>
          </p:nvPr>
        </p:nvSpPr>
        <p:spPr/>
        <p:txBody>
          <a:bodyPr/>
          <a:lstStyle/>
          <a:p>
            <a:r>
              <a:rPr lang="en-US" dirty="0"/>
              <a:t>https://</a:t>
            </a:r>
            <a:r>
              <a:rPr lang="en-US" dirty="0" err="1"/>
              <a:t>www.ahip.org</a:t>
            </a:r>
            <a:r>
              <a:rPr lang="en-US" dirty="0"/>
              <a:t>/resources/</a:t>
            </a:r>
            <a:r>
              <a:rPr lang="en-US" dirty="0" err="1"/>
              <a:t>medicare</a:t>
            </a:r>
            <a:r>
              <a:rPr lang="en-US" dirty="0"/>
              <a:t>-advantage-demographics  Accessed Oct. 15 2023</a:t>
            </a:r>
          </a:p>
        </p:txBody>
      </p:sp>
      <p:graphicFrame>
        <p:nvGraphicFramePr>
          <p:cNvPr id="9" name="Content Placeholder 4">
            <a:extLst>
              <a:ext uri="{FF2B5EF4-FFF2-40B4-BE49-F238E27FC236}">
                <a16:creationId xmlns:a16="http://schemas.microsoft.com/office/drawing/2014/main" id="{C6F5F31E-712F-FBCA-4404-C3B8CE337D3D}"/>
              </a:ext>
            </a:extLst>
          </p:cNvPr>
          <p:cNvGraphicFramePr>
            <a:graphicFrameLocks/>
          </p:cNvGraphicFramePr>
          <p:nvPr>
            <p:extLst>
              <p:ext uri="{D42A27DB-BD31-4B8C-83A1-F6EECF244321}">
                <p14:modId xmlns:p14="http://schemas.microsoft.com/office/powerpoint/2010/main" val="3444382330"/>
              </p:ext>
            </p:extLst>
          </p:nvPr>
        </p:nvGraphicFramePr>
        <p:xfrm>
          <a:off x="6758561" y="1984663"/>
          <a:ext cx="4658722" cy="4032089"/>
        </p:xfrm>
        <a:graphic>
          <a:graphicData uri="http://schemas.openxmlformats.org/drawingml/2006/chart">
            <c:chart xmlns:c="http://schemas.openxmlformats.org/drawingml/2006/chart" xmlns:r="http://schemas.openxmlformats.org/officeDocument/2006/relationships" r:id="rId4"/>
          </a:graphicData>
        </a:graphic>
      </p:graphicFrame>
      <p:sp>
        <p:nvSpPr>
          <p:cNvPr id="7" name="TextBox 6">
            <a:extLst>
              <a:ext uri="{FF2B5EF4-FFF2-40B4-BE49-F238E27FC236}">
                <a16:creationId xmlns:a16="http://schemas.microsoft.com/office/drawing/2014/main" id="{6B50E5F9-E44E-9CC0-B019-EF591F50F07A}"/>
              </a:ext>
            </a:extLst>
          </p:cNvPr>
          <p:cNvSpPr txBox="1"/>
          <p:nvPr/>
        </p:nvSpPr>
        <p:spPr>
          <a:xfrm>
            <a:off x="626188" y="1591562"/>
            <a:ext cx="5516880" cy="461665"/>
          </a:xfrm>
          <a:prstGeom prst="rect">
            <a:avLst/>
          </a:prstGeom>
          <a:noFill/>
        </p:spPr>
        <p:txBody>
          <a:bodyPr wrap="square" rtlCol="0">
            <a:spAutoFit/>
          </a:bodyPr>
          <a:lstStyle/>
          <a:p>
            <a:pPr algn="ctr">
              <a:spcAft>
                <a:spcPts val="1200"/>
              </a:spcAft>
            </a:pPr>
            <a:r>
              <a:rPr lang="en-US" sz="2400" b="1" dirty="0">
                <a:solidFill>
                  <a:schemeClr val="bg1"/>
                </a:solidFill>
              </a:rPr>
              <a:t>% of Medicare beneficiaries in MA</a:t>
            </a:r>
          </a:p>
        </p:txBody>
      </p:sp>
      <p:sp>
        <p:nvSpPr>
          <p:cNvPr id="10" name="TextBox 9">
            <a:extLst>
              <a:ext uri="{FF2B5EF4-FFF2-40B4-BE49-F238E27FC236}">
                <a16:creationId xmlns:a16="http://schemas.microsoft.com/office/drawing/2014/main" id="{79DD2B36-744E-9872-0148-02920DD3DDD5}"/>
              </a:ext>
            </a:extLst>
          </p:cNvPr>
          <p:cNvSpPr txBox="1"/>
          <p:nvPr/>
        </p:nvSpPr>
        <p:spPr>
          <a:xfrm>
            <a:off x="7021178" y="1591562"/>
            <a:ext cx="4133488" cy="461665"/>
          </a:xfrm>
          <a:prstGeom prst="rect">
            <a:avLst/>
          </a:prstGeom>
          <a:noFill/>
        </p:spPr>
        <p:txBody>
          <a:bodyPr wrap="square" rtlCol="0">
            <a:spAutoFit/>
          </a:bodyPr>
          <a:lstStyle/>
          <a:p>
            <a:pPr algn="ctr">
              <a:spcAft>
                <a:spcPts val="1200"/>
              </a:spcAft>
            </a:pPr>
            <a:r>
              <a:rPr lang="en-US" sz="2400" b="1" dirty="0">
                <a:solidFill>
                  <a:schemeClr val="bg1"/>
                </a:solidFill>
              </a:rPr>
              <a:t>% with Income &lt;$25,000</a:t>
            </a:r>
          </a:p>
        </p:txBody>
      </p:sp>
    </p:spTree>
    <p:extLst>
      <p:ext uri="{BB962C8B-B14F-4D97-AF65-F5344CB8AC3E}">
        <p14:creationId xmlns:p14="http://schemas.microsoft.com/office/powerpoint/2010/main" val="2463052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par>
                          <p:cTn id="11" fill="hold">
                            <p:stCondLst>
                              <p:cond delay="500"/>
                            </p:stCondLst>
                            <p:childTnLst>
                              <p:par>
                                <p:cTn id="12" presetID="10" presetClass="entr" presetSubtype="0" fill="hold" grpId="0" nodeType="afterEffect">
                                  <p:stCondLst>
                                    <p:cond delay="100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par>
                                <p:cTn id="15" presetID="10" presetClass="entr" presetSubtype="0" fill="hold" grpId="0" nodeType="withEffect">
                                  <p:stCondLst>
                                    <p:cond delay="100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Graphic spid="9" grpId="0">
        <p:bldAsOne/>
      </p:bldGraphic>
      <p:bldP spid="7" grpId="0"/>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469E3-9475-A743-B120-138721D77E05}"/>
              </a:ext>
            </a:extLst>
          </p:cNvPr>
          <p:cNvSpPr>
            <a:spLocks noGrp="1"/>
          </p:cNvSpPr>
          <p:nvPr>
            <p:ph type="title"/>
          </p:nvPr>
        </p:nvSpPr>
        <p:spPr/>
        <p:txBody>
          <a:bodyPr>
            <a:normAutofit/>
          </a:bodyPr>
          <a:lstStyle/>
          <a:p>
            <a:r>
              <a:rPr lang="en-US" sz="2400" dirty="0"/>
              <a:t>Medicare Advantage Plans are allowed to create their own </a:t>
            </a:r>
            <a:br>
              <a:rPr lang="en-US" sz="2800" dirty="0"/>
            </a:br>
            <a:r>
              <a:rPr lang="en-US" i="1" dirty="0"/>
              <a:t>Secret Rules </a:t>
            </a:r>
            <a:r>
              <a:rPr lang="en-US" dirty="0"/>
              <a:t>to Reject Necessary Care</a:t>
            </a:r>
            <a:endParaRPr lang="en-US" sz="3600" dirty="0"/>
          </a:p>
        </p:txBody>
      </p:sp>
      <p:sp>
        <p:nvSpPr>
          <p:cNvPr id="4" name="Text Placeholder 3">
            <a:extLst>
              <a:ext uri="{FF2B5EF4-FFF2-40B4-BE49-F238E27FC236}">
                <a16:creationId xmlns:a16="http://schemas.microsoft.com/office/drawing/2014/main" id="{DC30EA0A-CDFE-5A97-EC28-4CF7637E90C7}"/>
              </a:ext>
            </a:extLst>
          </p:cNvPr>
          <p:cNvSpPr>
            <a:spLocks noGrp="1"/>
          </p:cNvSpPr>
          <p:nvPr>
            <p:ph type="body" idx="10"/>
          </p:nvPr>
        </p:nvSpPr>
        <p:spPr/>
        <p:txBody>
          <a:bodyPr/>
          <a:lstStyle/>
          <a:p>
            <a:pPr>
              <a:lnSpc>
                <a:spcPct val="100000"/>
              </a:lnSpc>
              <a:spcBef>
                <a:spcPts val="0"/>
              </a:spcBef>
            </a:pPr>
            <a:r>
              <a:rPr lang="en-US" dirty="0"/>
              <a:t>15 selected MAOs during June 1-7 2019, reported by OIG April 2022</a:t>
            </a:r>
          </a:p>
          <a:p>
            <a:pPr>
              <a:lnSpc>
                <a:spcPct val="100000"/>
              </a:lnSpc>
              <a:spcBef>
                <a:spcPts val="0"/>
              </a:spcBef>
            </a:pPr>
            <a:r>
              <a:rPr lang="en-US" dirty="0"/>
              <a:t>https://</a:t>
            </a:r>
            <a:r>
              <a:rPr lang="en-US" dirty="0" err="1"/>
              <a:t>oig.hhs.gov</a:t>
            </a:r>
            <a:r>
              <a:rPr lang="en-US" dirty="0"/>
              <a:t>/</a:t>
            </a:r>
            <a:r>
              <a:rPr lang="en-US" dirty="0" err="1"/>
              <a:t>oei</a:t>
            </a:r>
            <a:r>
              <a:rPr lang="en-US" dirty="0"/>
              <a:t>/reports/OEI-09-18-00260.pdf</a:t>
            </a:r>
          </a:p>
        </p:txBody>
      </p:sp>
      <p:graphicFrame>
        <p:nvGraphicFramePr>
          <p:cNvPr id="7" name="Content Placeholder 6">
            <a:extLst>
              <a:ext uri="{FF2B5EF4-FFF2-40B4-BE49-F238E27FC236}">
                <a16:creationId xmlns:a16="http://schemas.microsoft.com/office/drawing/2014/main" id="{226B1781-A1A4-ECA5-FF57-5F6C682F3BE2}"/>
              </a:ext>
            </a:extLst>
          </p:cNvPr>
          <p:cNvGraphicFramePr>
            <a:graphicFrameLocks noGrp="1"/>
          </p:cNvGraphicFramePr>
          <p:nvPr>
            <p:ph idx="1"/>
          </p:nvPr>
        </p:nvGraphicFramePr>
        <p:xfrm>
          <a:off x="-315521" y="1799500"/>
          <a:ext cx="5632358" cy="410844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38B45AE1-479C-8950-F629-3E8B60A5400B}"/>
              </a:ext>
            </a:extLst>
          </p:cNvPr>
          <p:cNvSpPr txBox="1"/>
          <p:nvPr/>
        </p:nvSpPr>
        <p:spPr>
          <a:xfrm>
            <a:off x="4684080" y="2289402"/>
            <a:ext cx="6517322" cy="2831544"/>
          </a:xfrm>
          <a:prstGeom prst="rect">
            <a:avLst/>
          </a:prstGeom>
          <a:noFill/>
        </p:spPr>
        <p:txBody>
          <a:bodyPr wrap="square" rtlCol="0">
            <a:spAutoFit/>
          </a:bodyPr>
          <a:lstStyle/>
          <a:p>
            <a:pPr>
              <a:spcAft>
                <a:spcPts val="1200"/>
              </a:spcAft>
            </a:pPr>
            <a:r>
              <a:rPr lang="en-US" sz="2800" dirty="0">
                <a:solidFill>
                  <a:schemeClr val="bg1"/>
                </a:solidFill>
              </a:rPr>
              <a:t>18% of the claims denied by Medicare Advantage plans in 2019 would have been approved by Traditional Medicare.</a:t>
            </a:r>
          </a:p>
          <a:p>
            <a:pPr>
              <a:spcAft>
                <a:spcPts val="1200"/>
              </a:spcAft>
            </a:pPr>
            <a:r>
              <a:rPr lang="en-US" sz="2800" b="1" dirty="0">
                <a:solidFill>
                  <a:srgbClr val="FFFF00"/>
                </a:solidFill>
                <a:effectLst>
                  <a:outerShdw blurRad="50800" dist="38100" dir="2700000" algn="tl" rotWithShape="0">
                    <a:prstClr val="black">
                      <a:alpha val="40000"/>
                    </a:prstClr>
                  </a:outerShdw>
                </a:effectLst>
              </a:rPr>
              <a:t>Seems almost quaint today when Artificial Intelligence now writes and reviews many of these claims.</a:t>
            </a:r>
          </a:p>
        </p:txBody>
      </p:sp>
      <p:sp>
        <p:nvSpPr>
          <p:cNvPr id="8" name="TextBox 7">
            <a:extLst>
              <a:ext uri="{FF2B5EF4-FFF2-40B4-BE49-F238E27FC236}">
                <a16:creationId xmlns:a16="http://schemas.microsoft.com/office/drawing/2014/main" id="{EA040665-FA72-0DEE-8B88-192C5FEE8AEA}"/>
              </a:ext>
            </a:extLst>
          </p:cNvPr>
          <p:cNvSpPr txBox="1"/>
          <p:nvPr/>
        </p:nvSpPr>
        <p:spPr>
          <a:xfrm>
            <a:off x="1715828" y="1971538"/>
            <a:ext cx="1569660" cy="923330"/>
          </a:xfrm>
          <a:prstGeom prst="rect">
            <a:avLst/>
          </a:prstGeom>
          <a:noFill/>
        </p:spPr>
        <p:txBody>
          <a:bodyPr wrap="none" rtlCol="0">
            <a:spAutoFit/>
          </a:bodyPr>
          <a:lstStyle/>
          <a:p>
            <a:pPr>
              <a:spcAft>
                <a:spcPts val="1200"/>
              </a:spcAft>
            </a:pPr>
            <a:r>
              <a:rPr lang="en-US" sz="5400" b="1" dirty="0">
                <a:solidFill>
                  <a:schemeClr val="bg1"/>
                </a:solidFill>
                <a:effectLst>
                  <a:outerShdw blurRad="50800" dist="38100" dir="2700000" algn="tl" rotWithShape="0">
                    <a:prstClr val="black">
                      <a:alpha val="40000"/>
                    </a:prstClr>
                  </a:outerShdw>
                </a:effectLst>
              </a:rPr>
              <a:t>18%</a:t>
            </a:r>
          </a:p>
        </p:txBody>
      </p:sp>
      <p:sp>
        <p:nvSpPr>
          <p:cNvPr id="3" name="Oval 2">
            <a:extLst>
              <a:ext uri="{FF2B5EF4-FFF2-40B4-BE49-F238E27FC236}">
                <a16:creationId xmlns:a16="http://schemas.microsoft.com/office/drawing/2014/main" id="{651EA71A-44CC-8E0A-4215-45FD0A6EBE33}"/>
              </a:ext>
            </a:extLst>
          </p:cNvPr>
          <p:cNvSpPr/>
          <p:nvPr/>
        </p:nvSpPr>
        <p:spPr>
          <a:xfrm>
            <a:off x="7645942" y="2698462"/>
            <a:ext cx="1278293" cy="595244"/>
          </a:xfrm>
          <a:prstGeom prst="ellipse">
            <a:avLst/>
          </a:prstGeom>
          <a:noFill/>
          <a:ln w="76200">
            <a:solidFill>
              <a:srgbClr val="FFFF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23821361"/>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fade">
                                      <p:cBhvr>
                                        <p:cTn id="14" dur="500"/>
                                        <p:tgtEl>
                                          <p:spTgt spid="6">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heel(1)">
                                      <p:cBhvr>
                                        <p:cTn id="19" dur="1000"/>
                                        <p:tgtEl>
                                          <p:spTgt spid="3"/>
                                        </p:tgtEl>
                                      </p:cBhvr>
                                    </p:animEffect>
                                  </p:childTnLst>
                                </p:cTn>
                              </p:par>
                            </p:childTnLst>
                          </p:cTn>
                        </p:par>
                        <p:par>
                          <p:cTn id="20" fill="hold">
                            <p:stCondLst>
                              <p:cond delay="1000"/>
                            </p:stCondLst>
                            <p:childTnLst>
                              <p:par>
                                <p:cTn id="21" presetID="10" presetClass="entr" presetSubtype="0" fill="hold" grpId="0" nodeType="afterEffect">
                                  <p:stCondLst>
                                    <p:cond delay="0"/>
                                  </p:stCondLst>
                                  <p:childTnLst>
                                    <p:set>
                                      <p:cBhvr>
                                        <p:cTn id="22" dur="1" fill="hold">
                                          <p:stCondLst>
                                            <p:cond delay="0"/>
                                          </p:stCondLst>
                                        </p:cTn>
                                        <p:tgtEl>
                                          <p:spTgt spid="6">
                                            <p:txEl>
                                              <p:pRg st="1" end="1"/>
                                            </p:txEl>
                                          </p:spTgt>
                                        </p:tgtEl>
                                        <p:attrNameLst>
                                          <p:attrName>style.visibility</p:attrName>
                                        </p:attrNameLst>
                                      </p:cBhvr>
                                      <p:to>
                                        <p:strVal val="visible"/>
                                      </p:to>
                                    </p:set>
                                    <p:animEffect transition="in" filter="fade">
                                      <p:cBhvr>
                                        <p:cTn id="23"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P spid="6" grpId="0" uiExpand="1" build="p"/>
      <p:bldP spid="8" grpId="0"/>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17E5579-03A5-B646-B108-99E3D84B614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007269" y="3630537"/>
            <a:ext cx="1092918" cy="1020206"/>
          </a:xfrm>
          <a:prstGeom prst="rect">
            <a:avLst/>
          </a:prstGeom>
          <a:ln>
            <a:solidFill>
              <a:schemeClr val="bg1"/>
            </a:solidFill>
          </a:ln>
        </p:spPr>
      </p:pic>
      <p:pic>
        <p:nvPicPr>
          <p:cNvPr id="9" name="Picture 8">
            <a:extLst>
              <a:ext uri="{FF2B5EF4-FFF2-40B4-BE49-F238E27FC236}">
                <a16:creationId xmlns:a16="http://schemas.microsoft.com/office/drawing/2014/main" id="{01555927-F886-6947-9340-C747475A8DF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007269" y="1816974"/>
            <a:ext cx="1092918" cy="1728517"/>
          </a:xfrm>
          <a:prstGeom prst="rect">
            <a:avLst/>
          </a:prstGeom>
          <a:ln>
            <a:solidFill>
              <a:schemeClr val="bg1"/>
            </a:solidFill>
          </a:ln>
        </p:spPr>
      </p:pic>
      <p:sp>
        <p:nvSpPr>
          <p:cNvPr id="15" name="Right Arrow 14">
            <a:extLst>
              <a:ext uri="{FF2B5EF4-FFF2-40B4-BE49-F238E27FC236}">
                <a16:creationId xmlns:a16="http://schemas.microsoft.com/office/drawing/2014/main" id="{539A26FB-4F85-644B-B173-5ADFC90420B1}"/>
              </a:ext>
            </a:extLst>
          </p:cNvPr>
          <p:cNvSpPr/>
          <p:nvPr/>
        </p:nvSpPr>
        <p:spPr>
          <a:xfrm>
            <a:off x="8379203" y="2877097"/>
            <a:ext cx="978408" cy="1421119"/>
          </a:xfrm>
          <a:prstGeom prst="rightArrow">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CFF9E86C-FB27-684D-95BC-6A513AB1BBD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291340" y="1816974"/>
            <a:ext cx="4499386" cy="2833769"/>
          </a:xfrm>
          <a:prstGeom prst="rect">
            <a:avLst/>
          </a:prstGeom>
          <a:ln>
            <a:solidFill>
              <a:schemeClr val="bg1"/>
            </a:solidFill>
          </a:ln>
        </p:spPr>
      </p:pic>
      <p:sp>
        <p:nvSpPr>
          <p:cNvPr id="12" name="Right Arrow 11">
            <a:extLst>
              <a:ext uri="{FF2B5EF4-FFF2-40B4-BE49-F238E27FC236}">
                <a16:creationId xmlns:a16="http://schemas.microsoft.com/office/drawing/2014/main" id="{0A1265E0-400B-BA49-8D02-E789AA1FF71D}"/>
              </a:ext>
            </a:extLst>
          </p:cNvPr>
          <p:cNvSpPr/>
          <p:nvPr/>
        </p:nvSpPr>
        <p:spPr>
          <a:xfrm>
            <a:off x="3636725" y="2848521"/>
            <a:ext cx="978408" cy="1421119"/>
          </a:xfrm>
          <a:prstGeom prst="rightArrow">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48890A24-EAF1-2844-A167-79EF3682617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880622" y="2363048"/>
            <a:ext cx="2075907" cy="2287695"/>
          </a:xfrm>
          <a:prstGeom prst="rect">
            <a:avLst/>
          </a:prstGeom>
          <a:effectLst>
            <a:glow rad="63500">
              <a:schemeClr val="bg1"/>
            </a:glow>
          </a:effectLst>
        </p:spPr>
      </p:pic>
      <p:sp>
        <p:nvSpPr>
          <p:cNvPr id="16" name="Title 15">
            <a:extLst>
              <a:ext uri="{FF2B5EF4-FFF2-40B4-BE49-F238E27FC236}">
                <a16:creationId xmlns:a16="http://schemas.microsoft.com/office/drawing/2014/main" id="{4A8CC8B8-B8C0-C240-AD18-D623D1A2B909}"/>
              </a:ext>
            </a:extLst>
          </p:cNvPr>
          <p:cNvSpPr>
            <a:spLocks noGrp="1"/>
          </p:cNvSpPr>
          <p:nvPr>
            <p:ph type="title"/>
          </p:nvPr>
        </p:nvSpPr>
        <p:spPr/>
        <p:txBody>
          <a:bodyPr>
            <a:normAutofit/>
          </a:bodyPr>
          <a:lstStyle/>
          <a:p>
            <a:r>
              <a:rPr lang="en-US" dirty="0"/>
              <a:t>Traditional Medicare Is </a:t>
            </a:r>
            <a:br>
              <a:rPr lang="en-US" dirty="0"/>
            </a:br>
            <a:r>
              <a:rPr lang="en-US" dirty="0"/>
              <a:t>Simple and Efficient</a:t>
            </a:r>
            <a:endParaRPr lang="en-US" sz="3600" dirty="0"/>
          </a:p>
        </p:txBody>
      </p:sp>
    </p:spTree>
    <p:extLst>
      <p:ext uri="{BB962C8B-B14F-4D97-AF65-F5344CB8AC3E}">
        <p14:creationId xmlns:p14="http://schemas.microsoft.com/office/powerpoint/2010/main" val="3913630244"/>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par>
                          <p:cTn id="14" fill="hold">
                            <p:stCondLst>
                              <p:cond delay="500"/>
                            </p:stCondLst>
                            <p:childTnLst>
                              <p:par>
                                <p:cTn id="15" presetID="22" presetClass="entr" presetSubtype="8" fill="hold" grpId="0"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par>
                          <p:cTn id="18" fill="hold">
                            <p:stCondLst>
                              <p:cond delay="1000"/>
                            </p:stCondLst>
                            <p:childTnLst>
                              <p:par>
                                <p:cTn id="19" presetID="22" presetClass="entr" presetSubtype="8" fill="hold" grpId="0" nodeType="after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left)">
                                      <p:cBhvr>
                                        <p:cTn id="2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C02BC0-C95A-9550-19FB-3A53CDA4E248}"/>
              </a:ext>
            </a:extLst>
          </p:cNvPr>
          <p:cNvSpPr>
            <a:spLocks noGrp="1"/>
          </p:cNvSpPr>
          <p:nvPr>
            <p:ph type="title"/>
          </p:nvPr>
        </p:nvSpPr>
        <p:spPr/>
        <p:txBody>
          <a:bodyPr/>
          <a:lstStyle/>
          <a:p>
            <a:r>
              <a:rPr lang="en-US" sz="2800" dirty="0"/>
              <a:t>Medicare Advantage beneficiaries have</a:t>
            </a:r>
            <a:r>
              <a:rPr lang="en-US" dirty="0"/>
              <a:t> </a:t>
            </a:r>
            <a:br>
              <a:rPr lang="en-US" dirty="0"/>
            </a:br>
            <a:r>
              <a:rPr lang="en-US" dirty="0"/>
              <a:t>More Cost-Related Problems</a:t>
            </a:r>
          </a:p>
        </p:txBody>
      </p:sp>
      <p:sp>
        <p:nvSpPr>
          <p:cNvPr id="3" name="Text Placeholder 2">
            <a:extLst>
              <a:ext uri="{FF2B5EF4-FFF2-40B4-BE49-F238E27FC236}">
                <a16:creationId xmlns:a16="http://schemas.microsoft.com/office/drawing/2014/main" id="{2D0940CB-674B-A36D-F262-F544E1EE502F}"/>
              </a:ext>
            </a:extLst>
          </p:cNvPr>
          <p:cNvSpPr>
            <a:spLocks noGrp="1"/>
          </p:cNvSpPr>
          <p:nvPr>
            <p:ph type="body" idx="10"/>
          </p:nvPr>
        </p:nvSpPr>
        <p:spPr/>
        <p:txBody>
          <a:bodyPr>
            <a:normAutofit/>
          </a:bodyPr>
          <a:lstStyle/>
          <a:p>
            <a:r>
              <a:rPr lang="en-US" dirty="0"/>
              <a:t>June 2021 issue brief from KFF accessed Oct 26 2022</a:t>
            </a:r>
          </a:p>
          <a:p>
            <a:r>
              <a:rPr lang="en-US" dirty="0"/>
              <a:t>https://</a:t>
            </a:r>
            <a:r>
              <a:rPr lang="en-US" dirty="0" err="1"/>
              <a:t>www.kff.org</a:t>
            </a:r>
            <a:r>
              <a:rPr lang="en-US" dirty="0"/>
              <a:t>/</a:t>
            </a:r>
            <a:r>
              <a:rPr lang="en-US" dirty="0" err="1"/>
              <a:t>medicare</a:t>
            </a:r>
            <a:r>
              <a:rPr lang="en-US" dirty="0"/>
              <a:t>/issue-brief/cost-related-problems-are-less-common-among-beneficiaries-in-traditional-medicare-than-in-medicare-advantage-mainly-due-to-supplemental-coverage/</a:t>
            </a:r>
          </a:p>
        </p:txBody>
      </p:sp>
      <p:graphicFrame>
        <p:nvGraphicFramePr>
          <p:cNvPr id="4" name="Chart 3">
            <a:extLst>
              <a:ext uri="{FF2B5EF4-FFF2-40B4-BE49-F238E27FC236}">
                <a16:creationId xmlns:a16="http://schemas.microsoft.com/office/drawing/2014/main" id="{9E6CFFB1-8629-CE56-6A49-01E22D9E7DCB}"/>
              </a:ext>
            </a:extLst>
          </p:cNvPr>
          <p:cNvGraphicFramePr/>
          <p:nvPr/>
        </p:nvGraphicFramePr>
        <p:xfrm>
          <a:off x="2473377" y="1690688"/>
          <a:ext cx="9258110" cy="4326065"/>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ED5F0859-0767-FCE7-018D-D217528CF187}"/>
              </a:ext>
            </a:extLst>
          </p:cNvPr>
          <p:cNvSpPr txBox="1"/>
          <p:nvPr/>
        </p:nvSpPr>
        <p:spPr>
          <a:xfrm>
            <a:off x="228602" y="2673627"/>
            <a:ext cx="2469628" cy="1569660"/>
          </a:xfrm>
          <a:prstGeom prst="rect">
            <a:avLst/>
          </a:prstGeom>
          <a:noFill/>
        </p:spPr>
        <p:txBody>
          <a:bodyPr wrap="square" rtlCol="0">
            <a:spAutoFit/>
          </a:bodyPr>
          <a:lstStyle/>
          <a:p>
            <a:pPr>
              <a:spcAft>
                <a:spcPts val="1200"/>
              </a:spcAft>
            </a:pPr>
            <a:r>
              <a:rPr lang="en-US" sz="2400" dirty="0">
                <a:solidFill>
                  <a:schemeClr val="bg1"/>
                </a:solidFill>
              </a:rPr>
              <a:t>Percentage with cost-related problems accessing care</a:t>
            </a:r>
          </a:p>
        </p:txBody>
      </p:sp>
      <p:sp>
        <p:nvSpPr>
          <p:cNvPr id="8" name="Rectangle 7">
            <a:extLst>
              <a:ext uri="{FF2B5EF4-FFF2-40B4-BE49-F238E27FC236}">
                <a16:creationId xmlns:a16="http://schemas.microsoft.com/office/drawing/2014/main" id="{A997E2F6-D699-0746-2363-C95B1462EDBC}"/>
              </a:ext>
            </a:extLst>
          </p:cNvPr>
          <p:cNvSpPr/>
          <p:nvPr/>
        </p:nvSpPr>
        <p:spPr>
          <a:xfrm>
            <a:off x="3368441" y="5506278"/>
            <a:ext cx="278796" cy="278796"/>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C08AB29-DD87-3353-CCCB-BFC987C4E514}"/>
              </a:ext>
            </a:extLst>
          </p:cNvPr>
          <p:cNvSpPr/>
          <p:nvPr/>
        </p:nvSpPr>
        <p:spPr>
          <a:xfrm>
            <a:off x="8213862" y="5506278"/>
            <a:ext cx="278796" cy="278796"/>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62445477"/>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graphicEl>
                                              <a:chart seriesIdx="-3" categoryIdx="-3" bldStep="gridLegend"/>
                                            </p:graphicEl>
                                          </p:spTgt>
                                        </p:tgtEl>
                                        <p:attrNameLst>
                                          <p:attrName>style.visibility</p:attrName>
                                        </p:attrNameLst>
                                      </p:cBhvr>
                                      <p:to>
                                        <p:strVal val="visible"/>
                                      </p:to>
                                    </p:set>
                                    <p:animEffect transition="in" filter="fade">
                                      <p:cBhvr>
                                        <p:cTn id="10" dur="500"/>
                                        <p:tgtEl>
                                          <p:spTgt spid="4">
                                            <p:graphicEl>
                                              <a:chart seriesIdx="-3" categoryIdx="-3" bldStep="gridLegend"/>
                                            </p:graphic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4">
                                            <p:graphicEl>
                                              <a:chart seriesIdx="0" categoryIdx="0" bldStep="ptInCategory"/>
                                            </p:graphicEl>
                                          </p:spTgt>
                                        </p:tgtEl>
                                        <p:attrNameLst>
                                          <p:attrName>style.visibility</p:attrName>
                                        </p:attrNameLst>
                                      </p:cBhvr>
                                      <p:to>
                                        <p:strVal val="visible"/>
                                      </p:to>
                                    </p:set>
                                    <p:animEffect transition="in" filter="fade">
                                      <p:cBhvr>
                                        <p:cTn id="20" dur="500"/>
                                        <p:tgtEl>
                                          <p:spTgt spid="4">
                                            <p:graphicEl>
                                              <a:chart seriesIdx="0" categoryIdx="0" bldStep="ptInCategory"/>
                                            </p:graphic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4">
                                            <p:graphicEl>
                                              <a:chart seriesIdx="1" categoryIdx="0" bldStep="ptInCategory"/>
                                            </p:graphicEl>
                                          </p:spTgt>
                                        </p:tgtEl>
                                        <p:attrNameLst>
                                          <p:attrName>style.visibility</p:attrName>
                                        </p:attrNameLst>
                                      </p:cBhvr>
                                      <p:to>
                                        <p:strVal val="visible"/>
                                      </p:to>
                                    </p:set>
                                    <p:animEffect transition="in" filter="fade">
                                      <p:cBhvr>
                                        <p:cTn id="23" dur="500"/>
                                        <p:tgtEl>
                                          <p:spTgt spid="4">
                                            <p:graphicEl>
                                              <a:chart seriesIdx="1" categoryIdx="0" bldStep="ptInCategory"/>
                                            </p:graphicEl>
                                          </p:spTgt>
                                        </p:tgtEl>
                                      </p:cBhvr>
                                    </p:animEffect>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4">
                                            <p:graphicEl>
                                              <a:chart seriesIdx="0" categoryIdx="1" bldStep="ptInCategory"/>
                                            </p:graphicEl>
                                          </p:spTgt>
                                        </p:tgtEl>
                                        <p:attrNameLst>
                                          <p:attrName>style.visibility</p:attrName>
                                        </p:attrNameLst>
                                      </p:cBhvr>
                                      <p:to>
                                        <p:strVal val="visible"/>
                                      </p:to>
                                    </p:set>
                                    <p:animEffect transition="in" filter="fade">
                                      <p:cBhvr>
                                        <p:cTn id="27" dur="500"/>
                                        <p:tgtEl>
                                          <p:spTgt spid="4">
                                            <p:graphicEl>
                                              <a:chart seriesIdx="0" categoryIdx="1" bldStep="ptInCategory"/>
                                            </p:graphic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4">
                                            <p:graphicEl>
                                              <a:chart seriesIdx="1" categoryIdx="1" bldStep="ptInCategory"/>
                                            </p:graphicEl>
                                          </p:spTgt>
                                        </p:tgtEl>
                                        <p:attrNameLst>
                                          <p:attrName>style.visibility</p:attrName>
                                        </p:attrNameLst>
                                      </p:cBhvr>
                                      <p:to>
                                        <p:strVal val="visible"/>
                                      </p:to>
                                    </p:set>
                                    <p:animEffect transition="in" filter="fade">
                                      <p:cBhvr>
                                        <p:cTn id="30" dur="500"/>
                                        <p:tgtEl>
                                          <p:spTgt spid="4">
                                            <p:graphicEl>
                                              <a:chart seriesIdx="1" categoryIdx="1" bldStep="ptInCategory"/>
                                            </p:graphicEl>
                                          </p:spTgt>
                                        </p:tgtEl>
                                      </p:cBhvr>
                                    </p:animEffect>
                                  </p:childTnLst>
                                </p:cTn>
                              </p:par>
                            </p:childTnLst>
                          </p:cTn>
                        </p:par>
                        <p:par>
                          <p:cTn id="31" fill="hold">
                            <p:stCondLst>
                              <p:cond delay="1500"/>
                            </p:stCondLst>
                            <p:childTnLst>
                              <p:par>
                                <p:cTn id="32" presetID="10" presetClass="entr" presetSubtype="0" fill="hold" grpId="0" nodeType="afterEffect">
                                  <p:stCondLst>
                                    <p:cond delay="0"/>
                                  </p:stCondLst>
                                  <p:childTnLst>
                                    <p:set>
                                      <p:cBhvr>
                                        <p:cTn id="33" dur="1" fill="hold">
                                          <p:stCondLst>
                                            <p:cond delay="0"/>
                                          </p:stCondLst>
                                        </p:cTn>
                                        <p:tgtEl>
                                          <p:spTgt spid="4">
                                            <p:graphicEl>
                                              <a:chart seriesIdx="0" categoryIdx="2" bldStep="ptInCategory"/>
                                            </p:graphicEl>
                                          </p:spTgt>
                                        </p:tgtEl>
                                        <p:attrNameLst>
                                          <p:attrName>style.visibility</p:attrName>
                                        </p:attrNameLst>
                                      </p:cBhvr>
                                      <p:to>
                                        <p:strVal val="visible"/>
                                      </p:to>
                                    </p:set>
                                    <p:animEffect transition="in" filter="fade">
                                      <p:cBhvr>
                                        <p:cTn id="34" dur="500"/>
                                        <p:tgtEl>
                                          <p:spTgt spid="4">
                                            <p:graphicEl>
                                              <a:chart seriesIdx="0" categoryIdx="2" bldStep="ptInCategory"/>
                                            </p:graphic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4">
                                            <p:graphicEl>
                                              <a:chart seriesIdx="1" categoryIdx="2" bldStep="ptInCategory"/>
                                            </p:graphicEl>
                                          </p:spTgt>
                                        </p:tgtEl>
                                        <p:attrNameLst>
                                          <p:attrName>style.visibility</p:attrName>
                                        </p:attrNameLst>
                                      </p:cBhvr>
                                      <p:to>
                                        <p:strVal val="visible"/>
                                      </p:to>
                                    </p:set>
                                    <p:animEffect transition="in" filter="fade">
                                      <p:cBhvr>
                                        <p:cTn id="37" dur="500"/>
                                        <p:tgtEl>
                                          <p:spTgt spid="4">
                                            <p:graphicEl>
                                              <a:chart seriesIdx="1" categoryIdx="2" bldStep="ptInCategory"/>
                                            </p:graphicEl>
                                          </p:spTgt>
                                        </p:tgtEl>
                                      </p:cBhvr>
                                    </p:animEffect>
                                  </p:childTnLst>
                                </p:cTn>
                              </p:par>
                            </p:childTnLst>
                          </p:cTn>
                        </p:par>
                        <p:par>
                          <p:cTn id="38" fill="hold">
                            <p:stCondLst>
                              <p:cond delay="2000"/>
                            </p:stCondLst>
                            <p:childTnLst>
                              <p:par>
                                <p:cTn id="39" presetID="10" presetClass="entr" presetSubtype="0" fill="hold" grpId="0" nodeType="afterEffect">
                                  <p:stCondLst>
                                    <p:cond delay="0"/>
                                  </p:stCondLst>
                                  <p:childTnLst>
                                    <p:set>
                                      <p:cBhvr>
                                        <p:cTn id="40" dur="1" fill="hold">
                                          <p:stCondLst>
                                            <p:cond delay="0"/>
                                          </p:stCondLst>
                                        </p:cTn>
                                        <p:tgtEl>
                                          <p:spTgt spid="4">
                                            <p:graphicEl>
                                              <a:chart seriesIdx="0" categoryIdx="3" bldStep="ptInCategory"/>
                                            </p:graphicEl>
                                          </p:spTgt>
                                        </p:tgtEl>
                                        <p:attrNameLst>
                                          <p:attrName>style.visibility</p:attrName>
                                        </p:attrNameLst>
                                      </p:cBhvr>
                                      <p:to>
                                        <p:strVal val="visible"/>
                                      </p:to>
                                    </p:set>
                                    <p:animEffect transition="in" filter="fade">
                                      <p:cBhvr>
                                        <p:cTn id="41" dur="500"/>
                                        <p:tgtEl>
                                          <p:spTgt spid="4">
                                            <p:graphicEl>
                                              <a:chart seriesIdx="0" categoryIdx="3" bldStep="ptInCategory"/>
                                            </p:graphicEl>
                                          </p:spTgt>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4">
                                            <p:graphicEl>
                                              <a:chart seriesIdx="1" categoryIdx="3" bldStep="ptInCategory"/>
                                            </p:graphicEl>
                                          </p:spTgt>
                                        </p:tgtEl>
                                        <p:attrNameLst>
                                          <p:attrName>style.visibility</p:attrName>
                                        </p:attrNameLst>
                                      </p:cBhvr>
                                      <p:to>
                                        <p:strVal val="visible"/>
                                      </p:to>
                                    </p:set>
                                    <p:animEffect transition="in" filter="fade">
                                      <p:cBhvr>
                                        <p:cTn id="44" dur="500"/>
                                        <p:tgtEl>
                                          <p:spTgt spid="4">
                                            <p:graphicEl>
                                              <a:chart seriesIdx="1" categoryIdx="3" bldStep="ptIn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Chart bld="categoryEl"/>
        </p:bldSub>
      </p:bldGraphic>
      <p:bldP spid="7" grpId="0"/>
      <p:bldP spid="8" grpId="0" animBg="1"/>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hart 9">
            <a:extLst>
              <a:ext uri="{FF2B5EF4-FFF2-40B4-BE49-F238E27FC236}">
                <a16:creationId xmlns:a16="http://schemas.microsoft.com/office/drawing/2014/main" id="{169BB2B5-9BFC-7580-7058-A91843DC9B60}"/>
              </a:ext>
            </a:extLst>
          </p:cNvPr>
          <p:cNvGraphicFramePr/>
          <p:nvPr>
            <p:extLst>
              <p:ext uri="{D42A27DB-BD31-4B8C-83A1-F6EECF244321}">
                <p14:modId xmlns:p14="http://schemas.microsoft.com/office/powerpoint/2010/main" val="442509966"/>
              </p:ext>
            </p:extLst>
          </p:nvPr>
        </p:nvGraphicFramePr>
        <p:xfrm>
          <a:off x="249382" y="1690688"/>
          <a:ext cx="11323781" cy="4178097"/>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A8C02BC0-C95A-9550-19FB-3A53CDA4E248}"/>
              </a:ext>
            </a:extLst>
          </p:cNvPr>
          <p:cNvSpPr>
            <a:spLocks noGrp="1"/>
          </p:cNvSpPr>
          <p:nvPr>
            <p:ph type="title"/>
          </p:nvPr>
        </p:nvSpPr>
        <p:spPr/>
        <p:txBody>
          <a:bodyPr/>
          <a:lstStyle/>
          <a:p>
            <a:r>
              <a:rPr lang="en-US" sz="2800" dirty="0"/>
              <a:t>Medicare Advantage beneficiaries have</a:t>
            </a:r>
            <a:r>
              <a:rPr lang="en-US" dirty="0"/>
              <a:t> </a:t>
            </a:r>
            <a:br>
              <a:rPr lang="en-US" dirty="0"/>
            </a:br>
            <a:r>
              <a:rPr lang="en-US" dirty="0"/>
              <a:t>More Cost-Related Problems</a:t>
            </a:r>
          </a:p>
        </p:txBody>
      </p:sp>
      <p:sp>
        <p:nvSpPr>
          <p:cNvPr id="6" name="Text Placeholder 5">
            <a:extLst>
              <a:ext uri="{FF2B5EF4-FFF2-40B4-BE49-F238E27FC236}">
                <a16:creationId xmlns:a16="http://schemas.microsoft.com/office/drawing/2014/main" id="{37035D46-20E0-C818-8388-F59B26C6A18F}"/>
              </a:ext>
            </a:extLst>
          </p:cNvPr>
          <p:cNvSpPr>
            <a:spLocks noGrp="1"/>
          </p:cNvSpPr>
          <p:nvPr>
            <p:ph type="body" idx="10"/>
          </p:nvPr>
        </p:nvSpPr>
        <p:spPr/>
        <p:txBody>
          <a:bodyPr/>
          <a:lstStyle/>
          <a:p>
            <a:endParaRPr lang="en-US"/>
          </a:p>
        </p:txBody>
      </p:sp>
      <p:sp>
        <p:nvSpPr>
          <p:cNvPr id="11" name="Text Placeholder 2">
            <a:extLst>
              <a:ext uri="{FF2B5EF4-FFF2-40B4-BE49-F238E27FC236}">
                <a16:creationId xmlns:a16="http://schemas.microsoft.com/office/drawing/2014/main" id="{6844BD08-3E3A-31D3-7D56-22BBC1D3AB46}"/>
              </a:ext>
            </a:extLst>
          </p:cNvPr>
          <p:cNvSpPr txBox="1">
            <a:spLocks/>
          </p:cNvSpPr>
          <p:nvPr/>
        </p:nvSpPr>
        <p:spPr>
          <a:xfrm>
            <a:off x="0" y="6016753"/>
            <a:ext cx="8229600" cy="841248"/>
          </a:xfrm>
          <a:prstGeom prst="rect">
            <a:avLst/>
          </a:prstGeom>
        </p:spPr>
        <p:txBody>
          <a:bodyPr vert="horz" lIns="91440" tIns="45720" rIns="91440" bIns="45720" rtlCol="0" anchor="ctr">
            <a:normAutofit fontScale="92500"/>
          </a:bodyPr>
          <a:lstStyle>
            <a:lvl1pPr marL="0" indent="0" algn="l" defTabSz="914400" rtl="0" eaLnBrk="1" latinLnBrk="0" hangingPunct="1">
              <a:lnSpc>
                <a:spcPct val="90000"/>
              </a:lnSpc>
              <a:spcBef>
                <a:spcPts val="1000"/>
              </a:spcBef>
              <a:buFont typeface="Arial"/>
              <a:buNone/>
              <a:defRPr sz="1200" kern="1200" baseline="0">
                <a:solidFill>
                  <a:schemeClr val="bg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800" kern="1200">
                <a:solidFill>
                  <a:schemeClr val="bg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400" kern="1200">
                <a:solidFill>
                  <a:schemeClr val="bg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2000" kern="1200">
                <a:solidFill>
                  <a:schemeClr val="bg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2000" kern="1200">
                <a:solidFill>
                  <a:schemeClr val="bg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110000"/>
              </a:lnSpc>
              <a:spcBef>
                <a:spcPts val="0"/>
              </a:spcBef>
            </a:pPr>
            <a:r>
              <a:rPr lang="en-US" sz="1000"/>
              <a:t>Lower Income = &lt;200% of FPL; Medium Income = 200-399% of FPL; Higher Income = 400%+ of FPL</a:t>
            </a:r>
          </a:p>
          <a:p>
            <a:pPr>
              <a:lnSpc>
                <a:spcPct val="110000"/>
              </a:lnSpc>
              <a:spcBef>
                <a:spcPts val="0"/>
              </a:spcBef>
            </a:pPr>
            <a:r>
              <a:rPr lang="en-US" sz="1000"/>
              <a:t>https://www.commonwealthfund.org/publications/issue-briefs/2023/sep/medicare-affordability-problem-cost-burdens-biennial?utm_campaign=Improving%20Health%20Care%20Quality&amp;utm_medium=email&amp;_hsmi=274919857&amp;_hsenc=p2ANqtz--qavpgRK4kMxxFnruP06k0ly0_eIh16i_KBNoQ_FE5OdVSz3bzu8QvbHRJ0HoEmG7zO0q9eJZDMATt9x56tNEfTlhjvw&amp;utm_source=alert  </a:t>
            </a:r>
          </a:p>
          <a:p>
            <a:pPr>
              <a:lnSpc>
                <a:spcPct val="110000"/>
              </a:lnSpc>
              <a:spcBef>
                <a:spcPts val="0"/>
              </a:spcBef>
            </a:pPr>
            <a:r>
              <a:rPr lang="en-US" sz="1000"/>
              <a:t>Accessed Sept 19 2023</a:t>
            </a:r>
            <a:endParaRPr lang="en-US" sz="1000" dirty="0"/>
          </a:p>
        </p:txBody>
      </p:sp>
      <p:sp>
        <p:nvSpPr>
          <p:cNvPr id="12" name="TextBox 11">
            <a:extLst>
              <a:ext uri="{FF2B5EF4-FFF2-40B4-BE49-F238E27FC236}">
                <a16:creationId xmlns:a16="http://schemas.microsoft.com/office/drawing/2014/main" id="{68FE0E31-DE20-F8FB-EB15-FE80FB7ACF56}"/>
              </a:ext>
            </a:extLst>
          </p:cNvPr>
          <p:cNvSpPr txBox="1"/>
          <p:nvPr/>
        </p:nvSpPr>
        <p:spPr>
          <a:xfrm>
            <a:off x="838200" y="1887915"/>
            <a:ext cx="2990850" cy="1569660"/>
          </a:xfrm>
          <a:prstGeom prst="rect">
            <a:avLst/>
          </a:prstGeom>
          <a:noFill/>
        </p:spPr>
        <p:txBody>
          <a:bodyPr wrap="square" rtlCol="0">
            <a:spAutoFit/>
          </a:bodyPr>
          <a:lstStyle/>
          <a:p>
            <a:pPr>
              <a:spcAft>
                <a:spcPts val="1200"/>
              </a:spcAft>
            </a:pPr>
            <a:r>
              <a:rPr lang="en-US" sz="2400" dirty="0">
                <a:solidFill>
                  <a:schemeClr val="bg1"/>
                </a:solidFill>
              </a:rPr>
              <a:t>Percentage who report problems with medical bills or medical debt</a:t>
            </a:r>
            <a:endParaRPr lang="en-US" sz="2400" i="1" dirty="0">
              <a:solidFill>
                <a:schemeClr val="bg1"/>
              </a:solidFill>
            </a:endParaRPr>
          </a:p>
        </p:txBody>
      </p:sp>
      <p:sp>
        <p:nvSpPr>
          <p:cNvPr id="13" name="Rectangle 12">
            <a:extLst>
              <a:ext uri="{FF2B5EF4-FFF2-40B4-BE49-F238E27FC236}">
                <a16:creationId xmlns:a16="http://schemas.microsoft.com/office/drawing/2014/main" id="{770353AB-0099-C596-8C6C-58408099D119}"/>
              </a:ext>
            </a:extLst>
          </p:cNvPr>
          <p:cNvSpPr/>
          <p:nvPr/>
        </p:nvSpPr>
        <p:spPr>
          <a:xfrm>
            <a:off x="987825" y="3737930"/>
            <a:ext cx="318682" cy="318682"/>
          </a:xfrm>
          <a:prstGeom prst="rect">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1757E75-01B3-D442-E3D3-7A46F27D0873}"/>
              </a:ext>
            </a:extLst>
          </p:cNvPr>
          <p:cNvSpPr/>
          <p:nvPr/>
        </p:nvSpPr>
        <p:spPr>
          <a:xfrm>
            <a:off x="987825" y="4570341"/>
            <a:ext cx="318682" cy="318682"/>
          </a:xfrm>
          <a:prstGeom prst="rect">
            <a:avLst/>
          </a:prstGeom>
          <a:solidFill>
            <a:schemeClr val="accent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99298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graphicEl>
                                              <a:chart seriesIdx="-3" categoryIdx="-3" bldStep="gridLegend"/>
                                            </p:graphicEl>
                                          </p:spTgt>
                                        </p:tgtEl>
                                        <p:attrNameLst>
                                          <p:attrName>style.visibility</p:attrName>
                                        </p:attrNameLst>
                                      </p:cBhvr>
                                      <p:to>
                                        <p:strVal val="visible"/>
                                      </p:to>
                                    </p:set>
                                    <p:animEffect transition="in" filter="fade">
                                      <p:cBhvr>
                                        <p:cTn id="16" dur="500"/>
                                        <p:tgtEl>
                                          <p:spTgt spid="10">
                                            <p:graphicEl>
                                              <a:chart seriesIdx="-3" categoryIdx="-3" bldStep="gridLegend"/>
                                            </p:graphicEl>
                                          </p:spTgt>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10">
                                            <p:graphicEl>
                                              <a:chart seriesIdx="-4" categoryIdx="0" bldStep="category"/>
                                            </p:graphicEl>
                                          </p:spTgt>
                                        </p:tgtEl>
                                        <p:attrNameLst>
                                          <p:attrName>style.visibility</p:attrName>
                                        </p:attrNameLst>
                                      </p:cBhvr>
                                      <p:to>
                                        <p:strVal val="visible"/>
                                      </p:to>
                                    </p:set>
                                    <p:animEffect transition="in" filter="fade">
                                      <p:cBhvr>
                                        <p:cTn id="20" dur="500"/>
                                        <p:tgtEl>
                                          <p:spTgt spid="10">
                                            <p:graphicEl>
                                              <a:chart seriesIdx="-4" categoryIdx="0" bldStep="category"/>
                                            </p:graphicEl>
                                          </p:spTgt>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10">
                                            <p:graphicEl>
                                              <a:chart seriesIdx="-4" categoryIdx="1" bldStep="category"/>
                                            </p:graphicEl>
                                          </p:spTgt>
                                        </p:tgtEl>
                                        <p:attrNameLst>
                                          <p:attrName>style.visibility</p:attrName>
                                        </p:attrNameLst>
                                      </p:cBhvr>
                                      <p:to>
                                        <p:strVal val="visible"/>
                                      </p:to>
                                    </p:set>
                                    <p:animEffect transition="in" filter="fade">
                                      <p:cBhvr>
                                        <p:cTn id="24" dur="500"/>
                                        <p:tgtEl>
                                          <p:spTgt spid="10">
                                            <p:graphicEl>
                                              <a:chart seriesIdx="-4" categoryIdx="1" bldStep="category"/>
                                            </p:graphicEl>
                                          </p:spTgt>
                                        </p:tgtEl>
                                      </p:cBhvr>
                                    </p:animEffect>
                                  </p:childTnLst>
                                </p:cTn>
                              </p:par>
                            </p:childTnLst>
                          </p:cTn>
                        </p:par>
                        <p:par>
                          <p:cTn id="25" fill="hold">
                            <p:stCondLst>
                              <p:cond delay="1500"/>
                            </p:stCondLst>
                            <p:childTnLst>
                              <p:par>
                                <p:cTn id="26" presetID="10" presetClass="entr" presetSubtype="0" fill="hold" grpId="0" nodeType="afterEffect">
                                  <p:stCondLst>
                                    <p:cond delay="0"/>
                                  </p:stCondLst>
                                  <p:childTnLst>
                                    <p:set>
                                      <p:cBhvr>
                                        <p:cTn id="27" dur="1" fill="hold">
                                          <p:stCondLst>
                                            <p:cond delay="0"/>
                                          </p:stCondLst>
                                        </p:cTn>
                                        <p:tgtEl>
                                          <p:spTgt spid="10">
                                            <p:graphicEl>
                                              <a:chart seriesIdx="-4" categoryIdx="2" bldStep="category"/>
                                            </p:graphicEl>
                                          </p:spTgt>
                                        </p:tgtEl>
                                        <p:attrNameLst>
                                          <p:attrName>style.visibility</p:attrName>
                                        </p:attrNameLst>
                                      </p:cBhvr>
                                      <p:to>
                                        <p:strVal val="visible"/>
                                      </p:to>
                                    </p:set>
                                    <p:animEffect transition="in" filter="fade">
                                      <p:cBhvr>
                                        <p:cTn id="28" dur="500"/>
                                        <p:tgtEl>
                                          <p:spTgt spid="10">
                                            <p:graphicEl>
                                              <a:chart seriesIdx="-4" categoryIdx="2" bldStep="category"/>
                                            </p:graphic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0">
                                            <p:graphicEl>
                                              <a:chart seriesIdx="-4" categoryIdx="3" bldStep="category"/>
                                            </p:graphicEl>
                                          </p:spTgt>
                                        </p:tgtEl>
                                        <p:attrNameLst>
                                          <p:attrName>style.visibility</p:attrName>
                                        </p:attrNameLst>
                                      </p:cBhvr>
                                      <p:to>
                                        <p:strVal val="visible"/>
                                      </p:to>
                                    </p:set>
                                    <p:animEffect transition="in" filter="fade">
                                      <p:cBhvr>
                                        <p:cTn id="33" dur="500"/>
                                        <p:tgtEl>
                                          <p:spTgt spid="10">
                                            <p:graphicEl>
                                              <a:chart seriesIdx="-4" categoryIdx="3"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uiExpand="1">
        <p:bldSub>
          <a:bldChart bld="category"/>
        </p:bldSub>
      </p:bldGraphic>
      <p:bldP spid="12" grpId="0"/>
      <p:bldP spid="13" grpId="0" animBg="1"/>
      <p:bldP spid="1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41871-F0B2-8A87-552C-9ED9E0F0FF5A}"/>
              </a:ext>
            </a:extLst>
          </p:cNvPr>
          <p:cNvSpPr>
            <a:spLocks noGrp="1"/>
          </p:cNvSpPr>
          <p:nvPr>
            <p:ph type="title"/>
          </p:nvPr>
        </p:nvSpPr>
        <p:spPr/>
        <p:txBody>
          <a:bodyPr/>
          <a:lstStyle/>
          <a:p>
            <a:r>
              <a:rPr lang="en-US" sz="2800" dirty="0"/>
              <a:t>MA usually includes a dental benefit, but</a:t>
            </a:r>
            <a:r>
              <a:rPr lang="en-US" dirty="0"/>
              <a:t> </a:t>
            </a:r>
            <a:br>
              <a:rPr lang="en-US" dirty="0"/>
            </a:br>
            <a:r>
              <a:rPr lang="en-US" dirty="0"/>
              <a:t>MA Patients Can’t Get Dental Care</a:t>
            </a:r>
          </a:p>
        </p:txBody>
      </p:sp>
      <p:sp>
        <p:nvSpPr>
          <p:cNvPr id="3" name="Text Placeholder 2">
            <a:extLst>
              <a:ext uri="{FF2B5EF4-FFF2-40B4-BE49-F238E27FC236}">
                <a16:creationId xmlns:a16="http://schemas.microsoft.com/office/drawing/2014/main" id="{49C43FB4-9E08-60D2-3376-824C6DBF3C54}"/>
              </a:ext>
            </a:extLst>
          </p:cNvPr>
          <p:cNvSpPr>
            <a:spLocks noGrp="1"/>
          </p:cNvSpPr>
          <p:nvPr>
            <p:ph type="body" idx="10"/>
          </p:nvPr>
        </p:nvSpPr>
        <p:spPr/>
        <p:txBody>
          <a:bodyPr>
            <a:normAutofit lnSpcReduction="10000"/>
          </a:bodyPr>
          <a:lstStyle/>
          <a:p>
            <a:r>
              <a:rPr lang="en-US" dirty="0"/>
              <a:t>https://</a:t>
            </a:r>
            <a:r>
              <a:rPr lang="en-US" dirty="0" err="1"/>
              <a:t>www.commonwealthfund.org</a:t>
            </a:r>
            <a:r>
              <a:rPr lang="en-US" dirty="0"/>
              <a:t>/publications/issue-briefs/2023/</a:t>
            </a:r>
            <a:r>
              <a:rPr lang="en-US" dirty="0" err="1"/>
              <a:t>sep</a:t>
            </a:r>
            <a:r>
              <a:rPr lang="en-US" dirty="0"/>
              <a:t>/medicare-affordability-problem-cost-burdens-biennial?utm_campaign=Improving%20Health%20Care%20Quality&amp;utm_medium=email&amp;_</a:t>
            </a:r>
            <a:r>
              <a:rPr lang="en-US" dirty="0" err="1"/>
              <a:t>hsmi</a:t>
            </a:r>
            <a:r>
              <a:rPr lang="en-US" dirty="0"/>
              <a:t>=274919857&amp;_hsenc=p2ANqtz--qavpgRK4kMxxFnruP06k0ly0_eIh16i_KBNoQ_FE5OdVSz3bzu8QvbHRJ0HoEmG7zO0q9eJZDMATt9x56tNEfTlhjvw&amp;utm_source=alert  Accessed Sept 19 2023</a:t>
            </a:r>
          </a:p>
        </p:txBody>
      </p:sp>
      <p:graphicFrame>
        <p:nvGraphicFramePr>
          <p:cNvPr id="5" name="Chart 4">
            <a:extLst>
              <a:ext uri="{FF2B5EF4-FFF2-40B4-BE49-F238E27FC236}">
                <a16:creationId xmlns:a16="http://schemas.microsoft.com/office/drawing/2014/main" id="{E2B7481F-1310-85A2-1112-06EDEA8EB853}"/>
              </a:ext>
            </a:extLst>
          </p:cNvPr>
          <p:cNvGraphicFramePr/>
          <p:nvPr/>
        </p:nvGraphicFramePr>
        <p:xfrm>
          <a:off x="4280535" y="1868367"/>
          <a:ext cx="6102350" cy="3993649"/>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03A768AF-9B0F-9279-E84E-E7204207B020}"/>
              </a:ext>
            </a:extLst>
          </p:cNvPr>
          <p:cNvSpPr txBox="1"/>
          <p:nvPr/>
        </p:nvSpPr>
        <p:spPr>
          <a:xfrm>
            <a:off x="838200" y="2644170"/>
            <a:ext cx="3185160" cy="1200329"/>
          </a:xfrm>
          <a:prstGeom prst="rect">
            <a:avLst/>
          </a:prstGeom>
          <a:noFill/>
        </p:spPr>
        <p:txBody>
          <a:bodyPr wrap="square" rtlCol="0">
            <a:spAutoFit/>
          </a:bodyPr>
          <a:lstStyle/>
          <a:p>
            <a:pPr>
              <a:spcAft>
                <a:spcPts val="1200"/>
              </a:spcAft>
            </a:pPr>
            <a:r>
              <a:rPr lang="en-US" sz="2400" dirty="0">
                <a:solidFill>
                  <a:schemeClr val="bg1"/>
                </a:solidFill>
              </a:rPr>
              <a:t>Percentage unable to access dental care </a:t>
            </a:r>
            <a:r>
              <a:rPr lang="en-US" sz="2400" i="1" dirty="0">
                <a:solidFill>
                  <a:schemeClr val="bg1"/>
                </a:solidFill>
              </a:rPr>
              <a:t>because of cost</a:t>
            </a:r>
          </a:p>
        </p:txBody>
      </p:sp>
    </p:spTree>
    <p:extLst>
      <p:ext uri="{BB962C8B-B14F-4D97-AF65-F5344CB8AC3E}">
        <p14:creationId xmlns:p14="http://schemas.microsoft.com/office/powerpoint/2010/main" val="2826912571"/>
      </p:ext>
    </p:extLst>
  </p:cSld>
  <p:clrMapOvr>
    <a:masterClrMapping/>
  </p:clrMapOvr>
  <p:transition spd="slow">
    <p:fade thruBlk="1"/>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83737-EC6C-E598-4C06-C165CFA8EACE}"/>
              </a:ext>
            </a:extLst>
          </p:cNvPr>
          <p:cNvSpPr>
            <a:spLocks noGrp="1"/>
          </p:cNvSpPr>
          <p:nvPr>
            <p:ph type="title"/>
          </p:nvPr>
        </p:nvSpPr>
        <p:spPr>
          <a:xfrm>
            <a:off x="838200" y="365125"/>
            <a:ext cx="11125200" cy="1325563"/>
          </a:xfrm>
        </p:spPr>
        <p:txBody>
          <a:bodyPr>
            <a:normAutofit/>
          </a:bodyPr>
          <a:lstStyle/>
          <a:p>
            <a:r>
              <a:rPr lang="en-US" sz="2800" dirty="0"/>
              <a:t>Cancer patients in MA have</a:t>
            </a:r>
            <a:br>
              <a:rPr lang="en-US" dirty="0"/>
            </a:br>
            <a:r>
              <a:rPr lang="en-US" sz="3600" dirty="0"/>
              <a:t>Longer Delays from Diagnosis to Treatment</a:t>
            </a:r>
            <a:endParaRPr lang="en-US" dirty="0"/>
          </a:p>
        </p:txBody>
      </p:sp>
      <p:sp>
        <p:nvSpPr>
          <p:cNvPr id="3" name="Text Placeholder 2">
            <a:extLst>
              <a:ext uri="{FF2B5EF4-FFF2-40B4-BE49-F238E27FC236}">
                <a16:creationId xmlns:a16="http://schemas.microsoft.com/office/drawing/2014/main" id="{66117614-3FF2-8DEE-AA2E-B56CFD4882D9}"/>
              </a:ext>
            </a:extLst>
          </p:cNvPr>
          <p:cNvSpPr>
            <a:spLocks noGrp="1"/>
          </p:cNvSpPr>
          <p:nvPr>
            <p:ph type="body" idx="10"/>
          </p:nvPr>
        </p:nvSpPr>
        <p:spPr>
          <a:xfrm>
            <a:off x="0" y="6016753"/>
            <a:ext cx="8507896" cy="841248"/>
          </a:xfrm>
        </p:spPr>
        <p:txBody>
          <a:bodyPr>
            <a:normAutofit/>
          </a:bodyPr>
          <a:lstStyle/>
          <a:p>
            <a:pPr marL="0" marR="0" lvl="0" indent="0" algn="l" defTabSz="914400" rtl="0" eaLnBrk="1" fontAlgn="auto" latinLnBrk="0" hangingPunct="1">
              <a:lnSpc>
                <a:spcPct val="110000"/>
              </a:lnSpc>
              <a:spcBef>
                <a:spcPts val="0"/>
              </a:spcBef>
              <a:spcAft>
                <a:spcPts val="0"/>
              </a:spcAft>
              <a:buClrTx/>
              <a:buSzTx/>
              <a:buFont typeface="Arial"/>
              <a:buNone/>
              <a:tabLst/>
              <a:defRPr/>
            </a:pPr>
            <a:r>
              <a:rPr kumimoji="0" lang="en-US" sz="1000" b="0" i="0" u="none" strike="noStrike" kern="1200" cap="none" spc="0" normalizeH="0" baseline="0" noProof="0" dirty="0">
                <a:ln>
                  <a:noFill/>
                </a:ln>
                <a:solidFill>
                  <a:srgbClr val="FFFFFF"/>
                </a:solidFill>
                <a:effectLst/>
                <a:uLnTx/>
                <a:uFillTx/>
                <a:latin typeface="Arial" charset="0"/>
                <a:ea typeface="+mn-ea"/>
                <a:cs typeface="Arial" charset="0"/>
              </a:rPr>
              <a:t>Note: Postoperative mortality for lung resection was unchanged between TM and MA</a:t>
            </a:r>
          </a:p>
          <a:p>
            <a:pPr marL="0" marR="0" lvl="0" indent="0" algn="l" defTabSz="914400" rtl="0" eaLnBrk="1" fontAlgn="auto" latinLnBrk="0" hangingPunct="1">
              <a:lnSpc>
                <a:spcPct val="110000"/>
              </a:lnSpc>
              <a:spcBef>
                <a:spcPts val="0"/>
              </a:spcBef>
              <a:spcAft>
                <a:spcPts val="0"/>
              </a:spcAft>
              <a:buClrTx/>
              <a:buSzTx/>
              <a:buFont typeface="Arial"/>
              <a:buNone/>
              <a:tabLst/>
              <a:defRPr/>
            </a:pPr>
            <a:r>
              <a:rPr kumimoji="0" lang="en-US" sz="1000" b="0" i="0" u="none" strike="noStrike" kern="1200" cap="none" spc="0" normalizeH="0" baseline="0" noProof="0" dirty="0">
                <a:ln>
                  <a:noFill/>
                </a:ln>
                <a:solidFill>
                  <a:srgbClr val="FFFFFF"/>
                </a:solidFill>
                <a:effectLst/>
                <a:uLnTx/>
                <a:uFillTx/>
                <a:latin typeface="Arial" charset="0"/>
                <a:ea typeface="+mn-ea"/>
                <a:cs typeface="Arial" charset="0"/>
              </a:rPr>
              <a:t>https://</a:t>
            </a:r>
            <a:r>
              <a:rPr kumimoji="0" lang="en-US" sz="1000" b="0" i="0" u="none" strike="noStrike" kern="1200" cap="none" spc="0" normalizeH="0" baseline="0" noProof="0" dirty="0" err="1">
                <a:ln>
                  <a:noFill/>
                </a:ln>
                <a:solidFill>
                  <a:srgbClr val="FFFFFF"/>
                </a:solidFill>
                <a:effectLst/>
                <a:uLnTx/>
                <a:uFillTx/>
                <a:latin typeface="Arial" charset="0"/>
                <a:ea typeface="+mn-ea"/>
                <a:cs typeface="Arial" charset="0"/>
              </a:rPr>
              <a:t>ascopubs.org</a:t>
            </a:r>
            <a:r>
              <a:rPr kumimoji="0" lang="en-US" sz="1000" b="0" i="0" u="none" strike="noStrike" kern="1200" cap="none" spc="0" normalizeH="0" baseline="0" noProof="0" dirty="0">
                <a:ln>
                  <a:noFill/>
                </a:ln>
                <a:solidFill>
                  <a:srgbClr val="FFFFFF"/>
                </a:solidFill>
                <a:effectLst/>
                <a:uLnTx/>
                <a:uFillTx/>
                <a:latin typeface="Arial" charset="0"/>
                <a:ea typeface="+mn-ea"/>
                <a:cs typeface="Arial" charset="0"/>
              </a:rPr>
              <a:t>/</a:t>
            </a:r>
            <a:r>
              <a:rPr kumimoji="0" lang="en-US" sz="1000" b="0" i="0" u="none" strike="noStrike" kern="1200" cap="none" spc="0" normalizeH="0" baseline="0" noProof="0" dirty="0" err="1">
                <a:ln>
                  <a:noFill/>
                </a:ln>
                <a:solidFill>
                  <a:srgbClr val="FFFFFF"/>
                </a:solidFill>
                <a:effectLst/>
                <a:uLnTx/>
                <a:uFillTx/>
                <a:latin typeface="Arial" charset="0"/>
                <a:ea typeface="+mn-ea"/>
                <a:cs typeface="Arial" charset="0"/>
              </a:rPr>
              <a:t>doi</a:t>
            </a:r>
            <a:r>
              <a:rPr kumimoji="0" lang="en-US" sz="1000" b="0" i="0" u="none" strike="noStrike" kern="1200" cap="none" spc="0" normalizeH="0" baseline="0" noProof="0" dirty="0">
                <a:ln>
                  <a:noFill/>
                </a:ln>
                <a:solidFill>
                  <a:srgbClr val="FFFFFF"/>
                </a:solidFill>
                <a:effectLst/>
                <a:uLnTx/>
                <a:uFillTx/>
                <a:latin typeface="Arial" charset="0"/>
                <a:ea typeface="+mn-ea"/>
                <a:cs typeface="Arial" charset="0"/>
              </a:rPr>
              <a:t>/pdf/10.1200/JCO.21.01359?role=tab  Accessed Oct. 19 2023</a:t>
            </a:r>
            <a:endParaRPr kumimoji="0" lang="en-US" sz="1000" b="0" i="0" u="none" strike="noStrike" kern="1200" cap="none" spc="0" normalizeH="0" baseline="0" noProof="0" dirty="0">
              <a:ln>
                <a:noFill/>
              </a:ln>
              <a:solidFill>
                <a:srgbClr val="FFFFFF"/>
              </a:solidFill>
              <a:effectLst/>
              <a:uLnTx/>
              <a:uFillTx/>
              <a:latin typeface="Arial" charset="0"/>
              <a:cs typeface="Arial" charset="0"/>
            </a:endParaRPr>
          </a:p>
        </p:txBody>
      </p:sp>
      <p:sp>
        <p:nvSpPr>
          <p:cNvPr id="6" name="TextBox 5">
            <a:extLst>
              <a:ext uri="{FF2B5EF4-FFF2-40B4-BE49-F238E27FC236}">
                <a16:creationId xmlns:a16="http://schemas.microsoft.com/office/drawing/2014/main" id="{086F796D-0F30-F04F-9AAE-A1477D8D586F}"/>
              </a:ext>
            </a:extLst>
          </p:cNvPr>
          <p:cNvSpPr txBox="1"/>
          <p:nvPr/>
        </p:nvSpPr>
        <p:spPr>
          <a:xfrm>
            <a:off x="838200" y="2047483"/>
            <a:ext cx="2249557" cy="1323439"/>
          </a:xfrm>
          <a:prstGeom prst="rect">
            <a:avLst/>
          </a:prstGeom>
          <a:noFill/>
        </p:spPr>
        <p:txBody>
          <a:bodyPr wrap="square" rtlCol="0">
            <a:spAutoFit/>
          </a:bodyPr>
          <a:lstStyle/>
          <a:p>
            <a:r>
              <a:rPr lang="en-US" sz="2000" dirty="0">
                <a:solidFill>
                  <a:schemeClr val="bg1"/>
                </a:solidFill>
              </a:rPr>
              <a:t>Longer than 2 weeks from diagnosis to therapy</a:t>
            </a:r>
          </a:p>
        </p:txBody>
      </p:sp>
      <p:graphicFrame>
        <p:nvGraphicFramePr>
          <p:cNvPr id="7" name="Chart 6">
            <a:extLst>
              <a:ext uri="{FF2B5EF4-FFF2-40B4-BE49-F238E27FC236}">
                <a16:creationId xmlns:a16="http://schemas.microsoft.com/office/drawing/2014/main" id="{C3CC522B-9535-D3B9-8CEF-C034CE1721B3}"/>
              </a:ext>
            </a:extLst>
          </p:cNvPr>
          <p:cNvGraphicFramePr/>
          <p:nvPr/>
        </p:nvGraphicFramePr>
        <p:xfrm>
          <a:off x="2989876" y="1690688"/>
          <a:ext cx="8588042" cy="4326065"/>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3142B126-33F6-7F06-5FC8-AF8164B56DD3}"/>
              </a:ext>
            </a:extLst>
          </p:cNvPr>
          <p:cNvSpPr txBox="1"/>
          <p:nvPr/>
        </p:nvSpPr>
        <p:spPr>
          <a:xfrm>
            <a:off x="1239009" y="3453075"/>
            <a:ext cx="2151676" cy="707886"/>
          </a:xfrm>
          <a:prstGeom prst="rect">
            <a:avLst/>
          </a:prstGeom>
          <a:noFill/>
        </p:spPr>
        <p:txBody>
          <a:bodyPr wrap="square" rtlCol="0">
            <a:spAutoFit/>
          </a:bodyPr>
          <a:lstStyle/>
          <a:p>
            <a:pPr>
              <a:spcAft>
                <a:spcPts val="1200"/>
              </a:spcAft>
            </a:pPr>
            <a:r>
              <a:rPr lang="en-US" sz="2000" dirty="0">
                <a:solidFill>
                  <a:schemeClr val="bg1"/>
                </a:solidFill>
              </a:rPr>
              <a:t>Traditional Medicare</a:t>
            </a:r>
          </a:p>
        </p:txBody>
      </p:sp>
      <p:sp>
        <p:nvSpPr>
          <p:cNvPr id="9" name="TextBox 8">
            <a:extLst>
              <a:ext uri="{FF2B5EF4-FFF2-40B4-BE49-F238E27FC236}">
                <a16:creationId xmlns:a16="http://schemas.microsoft.com/office/drawing/2014/main" id="{CBF2ADFC-A0E7-D58C-F57B-1AE59C3BB7C6}"/>
              </a:ext>
            </a:extLst>
          </p:cNvPr>
          <p:cNvSpPr txBox="1"/>
          <p:nvPr/>
        </p:nvSpPr>
        <p:spPr>
          <a:xfrm>
            <a:off x="1239010" y="4340382"/>
            <a:ext cx="2231822" cy="707886"/>
          </a:xfrm>
          <a:prstGeom prst="rect">
            <a:avLst/>
          </a:prstGeom>
          <a:noFill/>
        </p:spPr>
        <p:txBody>
          <a:bodyPr wrap="square" rtlCol="0">
            <a:spAutoFit/>
          </a:bodyPr>
          <a:lstStyle/>
          <a:p>
            <a:pPr>
              <a:spcAft>
                <a:spcPts val="1200"/>
              </a:spcAft>
            </a:pPr>
            <a:r>
              <a:rPr lang="en-US" sz="2000" dirty="0">
                <a:solidFill>
                  <a:schemeClr val="bg1"/>
                </a:solidFill>
              </a:rPr>
              <a:t> Medicare Advantage</a:t>
            </a:r>
          </a:p>
        </p:txBody>
      </p:sp>
      <p:sp>
        <p:nvSpPr>
          <p:cNvPr id="10" name="Rectangle 9">
            <a:extLst>
              <a:ext uri="{FF2B5EF4-FFF2-40B4-BE49-F238E27FC236}">
                <a16:creationId xmlns:a16="http://schemas.microsoft.com/office/drawing/2014/main" id="{E0872AE9-268E-2CDF-250C-D183009E9720}"/>
              </a:ext>
            </a:extLst>
          </p:cNvPr>
          <p:cNvSpPr/>
          <p:nvPr/>
        </p:nvSpPr>
        <p:spPr>
          <a:xfrm>
            <a:off x="930015" y="3652521"/>
            <a:ext cx="308994" cy="308994"/>
          </a:xfrm>
          <a:prstGeom prst="rect">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0072E10-3BED-DFD5-526E-1D4B4C7F35DE}"/>
              </a:ext>
            </a:extLst>
          </p:cNvPr>
          <p:cNvSpPr/>
          <p:nvPr/>
        </p:nvSpPr>
        <p:spPr>
          <a:xfrm>
            <a:off x="930015" y="4539828"/>
            <a:ext cx="308994" cy="308994"/>
          </a:xfrm>
          <a:prstGeom prst="rect">
            <a:avLst/>
          </a:prstGeom>
          <a:solidFill>
            <a:schemeClr val="accent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27265395"/>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graphicEl>
                                              <a:chart seriesIdx="-4" categoryIdx="0" bldStep="category"/>
                                            </p:graphicEl>
                                          </p:spTgt>
                                        </p:tgtEl>
                                        <p:attrNameLst>
                                          <p:attrName>style.visibility</p:attrName>
                                        </p:attrNameLst>
                                      </p:cBhvr>
                                      <p:to>
                                        <p:strVal val="visible"/>
                                      </p:to>
                                    </p:set>
                                    <p:animEffect transition="in" filter="fade">
                                      <p:cBhvr>
                                        <p:cTn id="7" dur="500"/>
                                        <p:tgtEl>
                                          <p:spTgt spid="7">
                                            <p:graphicEl>
                                              <a:chart seriesIdx="-4" categoryIdx="0" bldStep="category"/>
                                            </p:graphic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graphicEl>
                                              <a:chart seriesIdx="-4" categoryIdx="1" bldStep="category"/>
                                            </p:graphicEl>
                                          </p:spTgt>
                                        </p:tgtEl>
                                        <p:attrNameLst>
                                          <p:attrName>style.visibility</p:attrName>
                                        </p:attrNameLst>
                                      </p:cBhvr>
                                      <p:to>
                                        <p:strVal val="visible"/>
                                      </p:to>
                                    </p:set>
                                    <p:animEffect transition="in" filter="fade">
                                      <p:cBhvr>
                                        <p:cTn id="11" dur="500"/>
                                        <p:tgtEl>
                                          <p:spTgt spid="7">
                                            <p:graphicEl>
                                              <a:chart seriesIdx="-4" categoryIdx="1" bldStep="category"/>
                                            </p:graphic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7">
                                            <p:graphicEl>
                                              <a:chart seriesIdx="-4" categoryIdx="2" bldStep="category"/>
                                            </p:graphicEl>
                                          </p:spTgt>
                                        </p:tgtEl>
                                        <p:attrNameLst>
                                          <p:attrName>style.visibility</p:attrName>
                                        </p:attrNameLst>
                                      </p:cBhvr>
                                      <p:to>
                                        <p:strVal val="visible"/>
                                      </p:to>
                                    </p:set>
                                    <p:animEffect transition="in" filter="fade">
                                      <p:cBhvr>
                                        <p:cTn id="15" dur="500"/>
                                        <p:tgtEl>
                                          <p:spTgt spid="7">
                                            <p:graphicEl>
                                              <a:chart seriesIdx="-4" categoryIdx="2" bldStep="category"/>
                                            </p:graphic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7">
                                            <p:graphicEl>
                                              <a:chart seriesIdx="-4" categoryIdx="3" bldStep="category"/>
                                            </p:graphicEl>
                                          </p:spTgt>
                                        </p:tgtEl>
                                        <p:attrNameLst>
                                          <p:attrName>style.visibility</p:attrName>
                                        </p:attrNameLst>
                                      </p:cBhvr>
                                      <p:to>
                                        <p:strVal val="visible"/>
                                      </p:to>
                                    </p:set>
                                    <p:animEffect transition="in" filter="fade">
                                      <p:cBhvr>
                                        <p:cTn id="19" dur="500"/>
                                        <p:tgtEl>
                                          <p:spTgt spid="7">
                                            <p:graphicEl>
                                              <a:chart seriesIdx="-4" categoryIdx="3" bldStep="category"/>
                                            </p:graphic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7">
                                            <p:graphicEl>
                                              <a:chart seriesIdx="-4" categoryIdx="4" bldStep="category"/>
                                            </p:graphicEl>
                                          </p:spTgt>
                                        </p:tgtEl>
                                        <p:attrNameLst>
                                          <p:attrName>style.visibility</p:attrName>
                                        </p:attrNameLst>
                                      </p:cBhvr>
                                      <p:to>
                                        <p:strVal val="visible"/>
                                      </p:to>
                                    </p:set>
                                    <p:animEffect transition="in" filter="fade">
                                      <p:cBhvr>
                                        <p:cTn id="23" dur="500"/>
                                        <p:tgtEl>
                                          <p:spTgt spid="7">
                                            <p:graphicEl>
                                              <a:chart seriesIdx="-4" categoryIdx="4"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uiExpand="1">
        <p:bldSub>
          <a:bldChart bld="category"/>
        </p:bldSub>
      </p:bldGraphic>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83737-EC6C-E598-4C06-C165CFA8EACE}"/>
              </a:ext>
            </a:extLst>
          </p:cNvPr>
          <p:cNvSpPr>
            <a:spLocks noGrp="1"/>
          </p:cNvSpPr>
          <p:nvPr>
            <p:ph type="title"/>
          </p:nvPr>
        </p:nvSpPr>
        <p:spPr>
          <a:xfrm>
            <a:off x="838200" y="365125"/>
            <a:ext cx="11009244" cy="1325563"/>
          </a:xfrm>
        </p:spPr>
        <p:txBody>
          <a:bodyPr>
            <a:normAutofit fontScale="90000"/>
          </a:bodyPr>
          <a:lstStyle/>
          <a:p>
            <a:r>
              <a:rPr lang="en-US" sz="3100" dirty="0"/>
              <a:t>Cancer patients in MA are</a:t>
            </a:r>
            <a:br>
              <a:rPr lang="en-US" dirty="0"/>
            </a:br>
            <a:r>
              <a:rPr lang="en-US" sz="4000" dirty="0"/>
              <a:t>Less Likely to Use Recognized Cancer Centers</a:t>
            </a:r>
            <a:endParaRPr lang="en-US" dirty="0"/>
          </a:p>
        </p:txBody>
      </p:sp>
      <p:sp>
        <p:nvSpPr>
          <p:cNvPr id="3" name="Text Placeholder 2">
            <a:extLst>
              <a:ext uri="{FF2B5EF4-FFF2-40B4-BE49-F238E27FC236}">
                <a16:creationId xmlns:a16="http://schemas.microsoft.com/office/drawing/2014/main" id="{66117614-3FF2-8DEE-AA2E-B56CFD4882D9}"/>
              </a:ext>
            </a:extLst>
          </p:cNvPr>
          <p:cNvSpPr>
            <a:spLocks noGrp="1"/>
          </p:cNvSpPr>
          <p:nvPr>
            <p:ph type="body" idx="10"/>
          </p:nvPr>
        </p:nvSpPr>
        <p:spPr>
          <a:xfrm>
            <a:off x="0" y="6016753"/>
            <a:ext cx="8507896" cy="841248"/>
          </a:xfrm>
        </p:spPr>
        <p:txBody>
          <a:bodyPr>
            <a:normAutofit/>
          </a:bodyPr>
          <a:lstStyle/>
          <a:p>
            <a:pPr marL="0" marR="0" lvl="0" indent="0" algn="l" defTabSz="914400" rtl="0" eaLnBrk="1" fontAlgn="auto" latinLnBrk="0" hangingPunct="1">
              <a:lnSpc>
                <a:spcPct val="110000"/>
              </a:lnSpc>
              <a:spcBef>
                <a:spcPts val="0"/>
              </a:spcBef>
              <a:spcAft>
                <a:spcPts val="0"/>
              </a:spcAft>
              <a:buClrTx/>
              <a:buSzTx/>
              <a:buFont typeface="Arial"/>
              <a:buNone/>
              <a:tabLst/>
              <a:defRPr/>
            </a:pPr>
            <a:r>
              <a:rPr kumimoji="0" lang="en-US" sz="1000" b="0" i="0" u="none" strike="noStrike" kern="1200" cap="none" spc="0" normalizeH="0" baseline="0" noProof="0" dirty="0">
                <a:ln>
                  <a:noFill/>
                </a:ln>
                <a:solidFill>
                  <a:srgbClr val="FFFFFF"/>
                </a:solidFill>
                <a:effectLst/>
                <a:uLnTx/>
                <a:uFillTx/>
                <a:latin typeface="Arial" charset="0"/>
                <a:ea typeface="+mn-ea"/>
                <a:cs typeface="Arial" charset="0"/>
              </a:rPr>
              <a:t>Note: Postoperative mortality for lung resection was unchanged between TM and MA</a:t>
            </a:r>
          </a:p>
          <a:p>
            <a:pPr marL="0" marR="0" lvl="0" indent="0" algn="l" defTabSz="914400" rtl="0" eaLnBrk="1" fontAlgn="auto" latinLnBrk="0" hangingPunct="1">
              <a:lnSpc>
                <a:spcPct val="110000"/>
              </a:lnSpc>
              <a:spcBef>
                <a:spcPts val="0"/>
              </a:spcBef>
              <a:spcAft>
                <a:spcPts val="0"/>
              </a:spcAft>
              <a:buClrTx/>
              <a:buSzTx/>
              <a:buFont typeface="Arial"/>
              <a:buNone/>
              <a:tabLst/>
              <a:defRPr/>
            </a:pPr>
            <a:r>
              <a:rPr kumimoji="0" lang="en-US" sz="1000" b="0" i="0" u="none" strike="noStrike" kern="1200" cap="none" spc="0" normalizeH="0" baseline="0" noProof="0" dirty="0">
                <a:ln>
                  <a:noFill/>
                </a:ln>
                <a:solidFill>
                  <a:srgbClr val="FFFFFF"/>
                </a:solidFill>
                <a:effectLst/>
                <a:uLnTx/>
                <a:uFillTx/>
                <a:latin typeface="Arial" charset="0"/>
                <a:ea typeface="+mn-ea"/>
                <a:cs typeface="Arial" charset="0"/>
              </a:rPr>
              <a:t>https://</a:t>
            </a:r>
            <a:r>
              <a:rPr kumimoji="0" lang="en-US" sz="1000" b="0" i="0" u="none" strike="noStrike" kern="1200" cap="none" spc="0" normalizeH="0" baseline="0" noProof="0" dirty="0" err="1">
                <a:ln>
                  <a:noFill/>
                </a:ln>
                <a:solidFill>
                  <a:srgbClr val="FFFFFF"/>
                </a:solidFill>
                <a:effectLst/>
                <a:uLnTx/>
                <a:uFillTx/>
                <a:latin typeface="Arial" charset="0"/>
                <a:ea typeface="+mn-ea"/>
                <a:cs typeface="Arial" charset="0"/>
              </a:rPr>
              <a:t>ascopubs.org</a:t>
            </a:r>
            <a:r>
              <a:rPr kumimoji="0" lang="en-US" sz="1000" b="0" i="0" u="none" strike="noStrike" kern="1200" cap="none" spc="0" normalizeH="0" baseline="0" noProof="0" dirty="0">
                <a:ln>
                  <a:noFill/>
                </a:ln>
                <a:solidFill>
                  <a:srgbClr val="FFFFFF"/>
                </a:solidFill>
                <a:effectLst/>
                <a:uLnTx/>
                <a:uFillTx/>
                <a:latin typeface="Arial" charset="0"/>
                <a:ea typeface="+mn-ea"/>
                <a:cs typeface="Arial" charset="0"/>
              </a:rPr>
              <a:t>/</a:t>
            </a:r>
            <a:r>
              <a:rPr kumimoji="0" lang="en-US" sz="1000" b="0" i="0" u="none" strike="noStrike" kern="1200" cap="none" spc="0" normalizeH="0" baseline="0" noProof="0" dirty="0" err="1">
                <a:ln>
                  <a:noFill/>
                </a:ln>
                <a:solidFill>
                  <a:srgbClr val="FFFFFF"/>
                </a:solidFill>
                <a:effectLst/>
                <a:uLnTx/>
                <a:uFillTx/>
                <a:latin typeface="Arial" charset="0"/>
                <a:ea typeface="+mn-ea"/>
                <a:cs typeface="Arial" charset="0"/>
              </a:rPr>
              <a:t>doi</a:t>
            </a:r>
            <a:r>
              <a:rPr kumimoji="0" lang="en-US" sz="1000" b="0" i="0" u="none" strike="noStrike" kern="1200" cap="none" spc="0" normalizeH="0" baseline="0" noProof="0" dirty="0">
                <a:ln>
                  <a:noFill/>
                </a:ln>
                <a:solidFill>
                  <a:srgbClr val="FFFFFF"/>
                </a:solidFill>
                <a:effectLst/>
                <a:uLnTx/>
                <a:uFillTx/>
                <a:latin typeface="Arial" charset="0"/>
                <a:ea typeface="+mn-ea"/>
                <a:cs typeface="Arial" charset="0"/>
              </a:rPr>
              <a:t>/pdf/10.1200/JCO.21.01359?role=tab  Accessed Oct. 19 2023</a:t>
            </a:r>
            <a:endParaRPr kumimoji="0" lang="en-US" sz="1000" b="0" i="0" u="none" strike="noStrike" kern="1200" cap="none" spc="0" normalizeH="0" baseline="0" noProof="0" dirty="0">
              <a:ln>
                <a:noFill/>
              </a:ln>
              <a:solidFill>
                <a:srgbClr val="FFFFFF"/>
              </a:solidFill>
              <a:effectLst/>
              <a:uLnTx/>
              <a:uFillTx/>
              <a:latin typeface="Arial" charset="0"/>
              <a:cs typeface="Arial" charset="0"/>
            </a:endParaRPr>
          </a:p>
        </p:txBody>
      </p:sp>
      <p:sp>
        <p:nvSpPr>
          <p:cNvPr id="6" name="TextBox 5">
            <a:extLst>
              <a:ext uri="{FF2B5EF4-FFF2-40B4-BE49-F238E27FC236}">
                <a16:creationId xmlns:a16="http://schemas.microsoft.com/office/drawing/2014/main" id="{086F796D-0F30-F04F-9AAE-A1477D8D586F}"/>
              </a:ext>
            </a:extLst>
          </p:cNvPr>
          <p:cNvSpPr txBox="1"/>
          <p:nvPr/>
        </p:nvSpPr>
        <p:spPr>
          <a:xfrm>
            <a:off x="838201" y="2047483"/>
            <a:ext cx="1882150" cy="1323439"/>
          </a:xfrm>
          <a:prstGeom prst="rect">
            <a:avLst/>
          </a:prstGeom>
          <a:noFill/>
        </p:spPr>
        <p:txBody>
          <a:bodyPr wrap="square" rtlCol="0">
            <a:spAutoFit/>
          </a:bodyPr>
          <a:lstStyle/>
          <a:p>
            <a:r>
              <a:rPr lang="en-US" sz="2000" dirty="0">
                <a:solidFill>
                  <a:schemeClr val="bg1"/>
                </a:solidFill>
              </a:rPr>
              <a:t>Surgery done at an NCI-designated cancer center</a:t>
            </a:r>
          </a:p>
        </p:txBody>
      </p:sp>
      <p:graphicFrame>
        <p:nvGraphicFramePr>
          <p:cNvPr id="7" name="Chart 6">
            <a:extLst>
              <a:ext uri="{FF2B5EF4-FFF2-40B4-BE49-F238E27FC236}">
                <a16:creationId xmlns:a16="http://schemas.microsoft.com/office/drawing/2014/main" id="{C3CC522B-9535-D3B9-8CEF-C034CE1721B3}"/>
              </a:ext>
            </a:extLst>
          </p:cNvPr>
          <p:cNvGraphicFramePr/>
          <p:nvPr/>
        </p:nvGraphicFramePr>
        <p:xfrm>
          <a:off x="2989876" y="1690688"/>
          <a:ext cx="8588042" cy="4326065"/>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3142B126-33F6-7F06-5FC8-AF8164B56DD3}"/>
              </a:ext>
            </a:extLst>
          </p:cNvPr>
          <p:cNvSpPr txBox="1"/>
          <p:nvPr/>
        </p:nvSpPr>
        <p:spPr>
          <a:xfrm>
            <a:off x="1239009" y="3453075"/>
            <a:ext cx="2151676" cy="707886"/>
          </a:xfrm>
          <a:prstGeom prst="rect">
            <a:avLst/>
          </a:prstGeom>
          <a:noFill/>
        </p:spPr>
        <p:txBody>
          <a:bodyPr wrap="square" rtlCol="0">
            <a:spAutoFit/>
          </a:bodyPr>
          <a:lstStyle/>
          <a:p>
            <a:pPr>
              <a:spcAft>
                <a:spcPts val="1200"/>
              </a:spcAft>
            </a:pPr>
            <a:r>
              <a:rPr lang="en-US" sz="2000" dirty="0">
                <a:solidFill>
                  <a:schemeClr val="bg1"/>
                </a:solidFill>
              </a:rPr>
              <a:t>Traditional Medicare</a:t>
            </a:r>
          </a:p>
        </p:txBody>
      </p:sp>
      <p:sp>
        <p:nvSpPr>
          <p:cNvPr id="9" name="TextBox 8">
            <a:extLst>
              <a:ext uri="{FF2B5EF4-FFF2-40B4-BE49-F238E27FC236}">
                <a16:creationId xmlns:a16="http://schemas.microsoft.com/office/drawing/2014/main" id="{CBF2ADFC-A0E7-D58C-F57B-1AE59C3BB7C6}"/>
              </a:ext>
            </a:extLst>
          </p:cNvPr>
          <p:cNvSpPr txBox="1"/>
          <p:nvPr/>
        </p:nvSpPr>
        <p:spPr>
          <a:xfrm>
            <a:off x="1239010" y="4340382"/>
            <a:ext cx="2231822" cy="707886"/>
          </a:xfrm>
          <a:prstGeom prst="rect">
            <a:avLst/>
          </a:prstGeom>
          <a:noFill/>
        </p:spPr>
        <p:txBody>
          <a:bodyPr wrap="square" rtlCol="0">
            <a:spAutoFit/>
          </a:bodyPr>
          <a:lstStyle/>
          <a:p>
            <a:pPr>
              <a:spcAft>
                <a:spcPts val="1200"/>
              </a:spcAft>
            </a:pPr>
            <a:r>
              <a:rPr lang="en-US" sz="2000" dirty="0">
                <a:solidFill>
                  <a:schemeClr val="bg1"/>
                </a:solidFill>
              </a:rPr>
              <a:t> Medicare Advantage</a:t>
            </a:r>
          </a:p>
        </p:txBody>
      </p:sp>
      <p:sp>
        <p:nvSpPr>
          <p:cNvPr id="10" name="Rectangle 9">
            <a:extLst>
              <a:ext uri="{FF2B5EF4-FFF2-40B4-BE49-F238E27FC236}">
                <a16:creationId xmlns:a16="http://schemas.microsoft.com/office/drawing/2014/main" id="{E0872AE9-268E-2CDF-250C-D183009E9720}"/>
              </a:ext>
            </a:extLst>
          </p:cNvPr>
          <p:cNvSpPr/>
          <p:nvPr/>
        </p:nvSpPr>
        <p:spPr>
          <a:xfrm>
            <a:off x="930015" y="3652521"/>
            <a:ext cx="308994" cy="308994"/>
          </a:xfrm>
          <a:prstGeom prst="rect">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0072E10-3BED-DFD5-526E-1D4B4C7F35DE}"/>
              </a:ext>
            </a:extLst>
          </p:cNvPr>
          <p:cNvSpPr/>
          <p:nvPr/>
        </p:nvSpPr>
        <p:spPr>
          <a:xfrm>
            <a:off x="930015" y="4539828"/>
            <a:ext cx="308994" cy="308994"/>
          </a:xfrm>
          <a:prstGeom prst="rect">
            <a:avLst/>
          </a:prstGeom>
          <a:solidFill>
            <a:schemeClr val="accent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44556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graphicEl>
                                              <a:chart seriesIdx="-4" categoryIdx="0" bldStep="category"/>
                                            </p:graphicEl>
                                          </p:spTgt>
                                        </p:tgtEl>
                                        <p:attrNameLst>
                                          <p:attrName>style.visibility</p:attrName>
                                        </p:attrNameLst>
                                      </p:cBhvr>
                                      <p:to>
                                        <p:strVal val="visible"/>
                                      </p:to>
                                    </p:set>
                                    <p:animEffect transition="in" filter="fade">
                                      <p:cBhvr>
                                        <p:cTn id="11" dur="500"/>
                                        <p:tgtEl>
                                          <p:spTgt spid="7">
                                            <p:graphicEl>
                                              <a:chart seriesIdx="-4" categoryIdx="0" bldStep="category"/>
                                            </p:graphic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7">
                                            <p:graphicEl>
                                              <a:chart seriesIdx="-4" categoryIdx="1" bldStep="category"/>
                                            </p:graphicEl>
                                          </p:spTgt>
                                        </p:tgtEl>
                                        <p:attrNameLst>
                                          <p:attrName>style.visibility</p:attrName>
                                        </p:attrNameLst>
                                      </p:cBhvr>
                                      <p:to>
                                        <p:strVal val="visible"/>
                                      </p:to>
                                    </p:set>
                                    <p:animEffect transition="in" filter="fade">
                                      <p:cBhvr>
                                        <p:cTn id="14" dur="500"/>
                                        <p:tgtEl>
                                          <p:spTgt spid="7">
                                            <p:graphicEl>
                                              <a:chart seriesIdx="-4" categoryIdx="1" bldStep="category"/>
                                            </p:graphic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7">
                                            <p:graphicEl>
                                              <a:chart seriesIdx="-4" categoryIdx="2" bldStep="category"/>
                                            </p:graphicEl>
                                          </p:spTgt>
                                        </p:tgtEl>
                                        <p:attrNameLst>
                                          <p:attrName>style.visibility</p:attrName>
                                        </p:attrNameLst>
                                      </p:cBhvr>
                                      <p:to>
                                        <p:strVal val="visible"/>
                                      </p:to>
                                    </p:set>
                                    <p:animEffect transition="in" filter="fade">
                                      <p:cBhvr>
                                        <p:cTn id="17" dur="500"/>
                                        <p:tgtEl>
                                          <p:spTgt spid="7">
                                            <p:graphicEl>
                                              <a:chart seriesIdx="-4" categoryIdx="2" bldStep="category"/>
                                            </p:graphic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7">
                                            <p:graphicEl>
                                              <a:chart seriesIdx="-4" categoryIdx="3" bldStep="category"/>
                                            </p:graphicEl>
                                          </p:spTgt>
                                        </p:tgtEl>
                                        <p:attrNameLst>
                                          <p:attrName>style.visibility</p:attrName>
                                        </p:attrNameLst>
                                      </p:cBhvr>
                                      <p:to>
                                        <p:strVal val="visible"/>
                                      </p:to>
                                    </p:set>
                                    <p:animEffect transition="in" filter="fade">
                                      <p:cBhvr>
                                        <p:cTn id="20" dur="500"/>
                                        <p:tgtEl>
                                          <p:spTgt spid="7">
                                            <p:graphicEl>
                                              <a:chart seriesIdx="-4" categoryIdx="3" bldStep="category"/>
                                            </p:graphic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7">
                                            <p:graphicEl>
                                              <a:chart seriesIdx="-4" categoryIdx="4" bldStep="category"/>
                                            </p:graphicEl>
                                          </p:spTgt>
                                        </p:tgtEl>
                                        <p:attrNameLst>
                                          <p:attrName>style.visibility</p:attrName>
                                        </p:attrNameLst>
                                      </p:cBhvr>
                                      <p:to>
                                        <p:strVal val="visible"/>
                                      </p:to>
                                    </p:set>
                                    <p:animEffect transition="in" filter="fade">
                                      <p:cBhvr>
                                        <p:cTn id="23" dur="500"/>
                                        <p:tgtEl>
                                          <p:spTgt spid="7">
                                            <p:graphicEl>
                                              <a:chart seriesIdx="-4" categoryIdx="4"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Graphic spid="7" grpId="0" uiExpand="1">
        <p:bldSub>
          <a:bldChart bld="category"/>
        </p:bldSub>
      </p:bldGraphic>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83737-EC6C-E598-4C06-C165CFA8EACE}"/>
              </a:ext>
            </a:extLst>
          </p:cNvPr>
          <p:cNvSpPr>
            <a:spLocks noGrp="1"/>
          </p:cNvSpPr>
          <p:nvPr>
            <p:ph type="title"/>
          </p:nvPr>
        </p:nvSpPr>
        <p:spPr>
          <a:xfrm>
            <a:off x="838200" y="365125"/>
            <a:ext cx="11125200" cy="1325563"/>
          </a:xfrm>
        </p:spPr>
        <p:txBody>
          <a:bodyPr>
            <a:normAutofit/>
          </a:bodyPr>
          <a:lstStyle/>
          <a:p>
            <a:r>
              <a:rPr lang="en-US" sz="2800" dirty="0"/>
              <a:t>Cancer patients in MA have</a:t>
            </a:r>
            <a:br>
              <a:rPr lang="en-US" dirty="0"/>
            </a:br>
            <a:r>
              <a:rPr lang="en-US" sz="3600" dirty="0"/>
              <a:t>Higher Death Rates After Surgery</a:t>
            </a:r>
            <a:endParaRPr lang="en-US" dirty="0"/>
          </a:p>
        </p:txBody>
      </p:sp>
      <p:sp>
        <p:nvSpPr>
          <p:cNvPr id="3" name="Text Placeholder 2">
            <a:extLst>
              <a:ext uri="{FF2B5EF4-FFF2-40B4-BE49-F238E27FC236}">
                <a16:creationId xmlns:a16="http://schemas.microsoft.com/office/drawing/2014/main" id="{66117614-3FF2-8DEE-AA2E-B56CFD4882D9}"/>
              </a:ext>
            </a:extLst>
          </p:cNvPr>
          <p:cNvSpPr>
            <a:spLocks noGrp="1"/>
          </p:cNvSpPr>
          <p:nvPr>
            <p:ph type="body" idx="10"/>
          </p:nvPr>
        </p:nvSpPr>
        <p:spPr>
          <a:xfrm>
            <a:off x="0" y="6016753"/>
            <a:ext cx="8507896" cy="841248"/>
          </a:xfrm>
        </p:spPr>
        <p:txBody>
          <a:bodyPr>
            <a:normAutofit/>
          </a:bodyPr>
          <a:lstStyle/>
          <a:p>
            <a:pPr marL="0" marR="0" lvl="0" indent="0" algn="l" defTabSz="914400" rtl="0" eaLnBrk="1" fontAlgn="auto" latinLnBrk="0" hangingPunct="1">
              <a:lnSpc>
                <a:spcPct val="110000"/>
              </a:lnSpc>
              <a:spcBef>
                <a:spcPts val="0"/>
              </a:spcBef>
              <a:spcAft>
                <a:spcPts val="0"/>
              </a:spcAft>
              <a:buClrTx/>
              <a:buSzTx/>
              <a:buFont typeface="Arial"/>
              <a:buNone/>
              <a:tabLst/>
              <a:defRPr/>
            </a:pPr>
            <a:r>
              <a:rPr kumimoji="0" lang="en-US" sz="1000" b="0" i="0" u="none" strike="noStrike" kern="1200" cap="none" spc="0" normalizeH="0" baseline="0" noProof="0" dirty="0">
                <a:ln>
                  <a:noFill/>
                </a:ln>
                <a:solidFill>
                  <a:srgbClr val="FFFFFF"/>
                </a:solidFill>
                <a:effectLst/>
                <a:uLnTx/>
                <a:uFillTx/>
                <a:latin typeface="Arial" charset="0"/>
                <a:ea typeface="+mn-ea"/>
                <a:cs typeface="Arial" charset="0"/>
              </a:rPr>
              <a:t>Note: Postoperative mortality for lung resection was unchanged between TM and MA</a:t>
            </a:r>
          </a:p>
          <a:p>
            <a:pPr marL="0" marR="0" lvl="0" indent="0" algn="l" defTabSz="914400" rtl="0" eaLnBrk="1" fontAlgn="auto" latinLnBrk="0" hangingPunct="1">
              <a:lnSpc>
                <a:spcPct val="110000"/>
              </a:lnSpc>
              <a:spcBef>
                <a:spcPts val="0"/>
              </a:spcBef>
              <a:spcAft>
                <a:spcPts val="0"/>
              </a:spcAft>
              <a:buClrTx/>
              <a:buSzTx/>
              <a:buFont typeface="Arial"/>
              <a:buNone/>
              <a:tabLst/>
              <a:defRPr/>
            </a:pPr>
            <a:r>
              <a:rPr kumimoji="0" lang="en-US" sz="1000" b="0" i="0" u="none" strike="noStrike" kern="1200" cap="none" spc="0" normalizeH="0" baseline="0" noProof="0" dirty="0">
                <a:ln>
                  <a:noFill/>
                </a:ln>
                <a:solidFill>
                  <a:srgbClr val="FFFFFF"/>
                </a:solidFill>
                <a:effectLst/>
                <a:uLnTx/>
                <a:uFillTx/>
                <a:latin typeface="Arial" charset="0"/>
                <a:ea typeface="+mn-ea"/>
                <a:cs typeface="Arial" charset="0"/>
              </a:rPr>
              <a:t>https://</a:t>
            </a:r>
            <a:r>
              <a:rPr kumimoji="0" lang="en-US" sz="1000" b="0" i="0" u="none" strike="noStrike" kern="1200" cap="none" spc="0" normalizeH="0" baseline="0" noProof="0" dirty="0" err="1">
                <a:ln>
                  <a:noFill/>
                </a:ln>
                <a:solidFill>
                  <a:srgbClr val="FFFFFF"/>
                </a:solidFill>
                <a:effectLst/>
                <a:uLnTx/>
                <a:uFillTx/>
                <a:latin typeface="Arial" charset="0"/>
                <a:ea typeface="+mn-ea"/>
                <a:cs typeface="Arial" charset="0"/>
              </a:rPr>
              <a:t>ascopubs.org</a:t>
            </a:r>
            <a:r>
              <a:rPr kumimoji="0" lang="en-US" sz="1000" b="0" i="0" u="none" strike="noStrike" kern="1200" cap="none" spc="0" normalizeH="0" baseline="0" noProof="0" dirty="0">
                <a:ln>
                  <a:noFill/>
                </a:ln>
                <a:solidFill>
                  <a:srgbClr val="FFFFFF"/>
                </a:solidFill>
                <a:effectLst/>
                <a:uLnTx/>
                <a:uFillTx/>
                <a:latin typeface="Arial" charset="0"/>
                <a:ea typeface="+mn-ea"/>
                <a:cs typeface="Arial" charset="0"/>
              </a:rPr>
              <a:t>/</a:t>
            </a:r>
            <a:r>
              <a:rPr kumimoji="0" lang="en-US" sz="1000" b="0" i="0" u="none" strike="noStrike" kern="1200" cap="none" spc="0" normalizeH="0" baseline="0" noProof="0" dirty="0" err="1">
                <a:ln>
                  <a:noFill/>
                </a:ln>
                <a:solidFill>
                  <a:srgbClr val="FFFFFF"/>
                </a:solidFill>
                <a:effectLst/>
                <a:uLnTx/>
                <a:uFillTx/>
                <a:latin typeface="Arial" charset="0"/>
                <a:ea typeface="+mn-ea"/>
                <a:cs typeface="Arial" charset="0"/>
              </a:rPr>
              <a:t>doi</a:t>
            </a:r>
            <a:r>
              <a:rPr kumimoji="0" lang="en-US" sz="1000" b="0" i="0" u="none" strike="noStrike" kern="1200" cap="none" spc="0" normalizeH="0" baseline="0" noProof="0" dirty="0">
                <a:ln>
                  <a:noFill/>
                </a:ln>
                <a:solidFill>
                  <a:srgbClr val="FFFFFF"/>
                </a:solidFill>
                <a:effectLst/>
                <a:uLnTx/>
                <a:uFillTx/>
                <a:latin typeface="Arial" charset="0"/>
                <a:ea typeface="+mn-ea"/>
                <a:cs typeface="Arial" charset="0"/>
              </a:rPr>
              <a:t>/pdf/10.1200/JCO.21.01359?role=tab  Accessed Oct. 19 2023</a:t>
            </a:r>
            <a:endParaRPr kumimoji="0" lang="en-US" sz="1000" b="0" i="0" u="none" strike="noStrike" kern="1200" cap="none" spc="0" normalizeH="0" baseline="0" noProof="0" dirty="0">
              <a:ln>
                <a:noFill/>
              </a:ln>
              <a:solidFill>
                <a:srgbClr val="FFFFFF"/>
              </a:solidFill>
              <a:effectLst/>
              <a:uLnTx/>
              <a:uFillTx/>
              <a:latin typeface="Arial" charset="0"/>
              <a:cs typeface="Arial" charset="0"/>
            </a:endParaRPr>
          </a:p>
        </p:txBody>
      </p:sp>
      <p:sp>
        <p:nvSpPr>
          <p:cNvPr id="6" name="TextBox 5">
            <a:extLst>
              <a:ext uri="{FF2B5EF4-FFF2-40B4-BE49-F238E27FC236}">
                <a16:creationId xmlns:a16="http://schemas.microsoft.com/office/drawing/2014/main" id="{086F796D-0F30-F04F-9AAE-A1477D8D586F}"/>
              </a:ext>
            </a:extLst>
          </p:cNvPr>
          <p:cNvSpPr txBox="1"/>
          <p:nvPr/>
        </p:nvSpPr>
        <p:spPr>
          <a:xfrm>
            <a:off x="838200" y="2232922"/>
            <a:ext cx="2467609" cy="1015663"/>
          </a:xfrm>
          <a:prstGeom prst="rect">
            <a:avLst/>
          </a:prstGeom>
          <a:noFill/>
        </p:spPr>
        <p:txBody>
          <a:bodyPr wrap="square" rtlCol="0">
            <a:spAutoFit/>
          </a:bodyPr>
          <a:lstStyle/>
          <a:p>
            <a:r>
              <a:rPr lang="en-US" sz="2000" dirty="0">
                <a:solidFill>
                  <a:schemeClr val="bg1"/>
                </a:solidFill>
              </a:rPr>
              <a:t>30-day post-operative mortality (risk adjusted)</a:t>
            </a:r>
          </a:p>
        </p:txBody>
      </p:sp>
      <p:graphicFrame>
        <p:nvGraphicFramePr>
          <p:cNvPr id="7" name="Chart 6">
            <a:extLst>
              <a:ext uri="{FF2B5EF4-FFF2-40B4-BE49-F238E27FC236}">
                <a16:creationId xmlns:a16="http://schemas.microsoft.com/office/drawing/2014/main" id="{C3CC522B-9535-D3B9-8CEF-C034CE1721B3}"/>
              </a:ext>
            </a:extLst>
          </p:cNvPr>
          <p:cNvGraphicFramePr/>
          <p:nvPr/>
        </p:nvGraphicFramePr>
        <p:xfrm>
          <a:off x="2989876" y="1690688"/>
          <a:ext cx="8588042" cy="4326065"/>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3142B126-33F6-7F06-5FC8-AF8164B56DD3}"/>
              </a:ext>
            </a:extLst>
          </p:cNvPr>
          <p:cNvSpPr txBox="1"/>
          <p:nvPr/>
        </p:nvSpPr>
        <p:spPr>
          <a:xfrm>
            <a:off x="1239009" y="3453075"/>
            <a:ext cx="2151676" cy="707886"/>
          </a:xfrm>
          <a:prstGeom prst="rect">
            <a:avLst/>
          </a:prstGeom>
          <a:noFill/>
        </p:spPr>
        <p:txBody>
          <a:bodyPr wrap="square" rtlCol="0">
            <a:spAutoFit/>
          </a:bodyPr>
          <a:lstStyle/>
          <a:p>
            <a:pPr>
              <a:spcAft>
                <a:spcPts val="1200"/>
              </a:spcAft>
            </a:pPr>
            <a:r>
              <a:rPr lang="en-US" sz="2000" dirty="0">
                <a:solidFill>
                  <a:schemeClr val="bg1"/>
                </a:solidFill>
              </a:rPr>
              <a:t>Traditional Medicare</a:t>
            </a:r>
          </a:p>
        </p:txBody>
      </p:sp>
      <p:sp>
        <p:nvSpPr>
          <p:cNvPr id="9" name="TextBox 8">
            <a:extLst>
              <a:ext uri="{FF2B5EF4-FFF2-40B4-BE49-F238E27FC236}">
                <a16:creationId xmlns:a16="http://schemas.microsoft.com/office/drawing/2014/main" id="{CBF2ADFC-A0E7-D58C-F57B-1AE59C3BB7C6}"/>
              </a:ext>
            </a:extLst>
          </p:cNvPr>
          <p:cNvSpPr txBox="1"/>
          <p:nvPr/>
        </p:nvSpPr>
        <p:spPr>
          <a:xfrm>
            <a:off x="1239010" y="4340382"/>
            <a:ext cx="2231822" cy="707886"/>
          </a:xfrm>
          <a:prstGeom prst="rect">
            <a:avLst/>
          </a:prstGeom>
          <a:noFill/>
        </p:spPr>
        <p:txBody>
          <a:bodyPr wrap="square" rtlCol="0">
            <a:spAutoFit/>
          </a:bodyPr>
          <a:lstStyle/>
          <a:p>
            <a:pPr>
              <a:spcAft>
                <a:spcPts val="1200"/>
              </a:spcAft>
            </a:pPr>
            <a:r>
              <a:rPr lang="en-US" sz="2000" dirty="0">
                <a:solidFill>
                  <a:schemeClr val="bg1"/>
                </a:solidFill>
              </a:rPr>
              <a:t> Medicare Advantage</a:t>
            </a:r>
          </a:p>
        </p:txBody>
      </p:sp>
      <p:sp>
        <p:nvSpPr>
          <p:cNvPr id="10" name="Rectangle 9">
            <a:extLst>
              <a:ext uri="{FF2B5EF4-FFF2-40B4-BE49-F238E27FC236}">
                <a16:creationId xmlns:a16="http://schemas.microsoft.com/office/drawing/2014/main" id="{E0872AE9-268E-2CDF-250C-D183009E9720}"/>
              </a:ext>
            </a:extLst>
          </p:cNvPr>
          <p:cNvSpPr/>
          <p:nvPr/>
        </p:nvSpPr>
        <p:spPr>
          <a:xfrm>
            <a:off x="930015" y="3652521"/>
            <a:ext cx="308994" cy="308994"/>
          </a:xfrm>
          <a:prstGeom prst="rect">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0072E10-3BED-DFD5-526E-1D4B4C7F35DE}"/>
              </a:ext>
            </a:extLst>
          </p:cNvPr>
          <p:cNvSpPr/>
          <p:nvPr/>
        </p:nvSpPr>
        <p:spPr>
          <a:xfrm>
            <a:off x="930015" y="4539828"/>
            <a:ext cx="308994" cy="308994"/>
          </a:xfrm>
          <a:prstGeom prst="rect">
            <a:avLst/>
          </a:prstGeom>
          <a:solidFill>
            <a:schemeClr val="accent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graphicEl>
                                              <a:chart seriesIdx="-4" categoryIdx="0" bldStep="category"/>
                                            </p:graphicEl>
                                          </p:spTgt>
                                        </p:tgtEl>
                                        <p:attrNameLst>
                                          <p:attrName>style.visibility</p:attrName>
                                        </p:attrNameLst>
                                      </p:cBhvr>
                                      <p:to>
                                        <p:strVal val="visible"/>
                                      </p:to>
                                    </p:set>
                                    <p:animEffect transition="in" filter="fade">
                                      <p:cBhvr>
                                        <p:cTn id="11" dur="500"/>
                                        <p:tgtEl>
                                          <p:spTgt spid="7">
                                            <p:graphicEl>
                                              <a:chart seriesIdx="-4" categoryIdx="0" bldStep="category"/>
                                            </p:graphic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7">
                                            <p:graphicEl>
                                              <a:chart seriesIdx="-4" categoryIdx="1" bldStep="category"/>
                                            </p:graphicEl>
                                          </p:spTgt>
                                        </p:tgtEl>
                                        <p:attrNameLst>
                                          <p:attrName>style.visibility</p:attrName>
                                        </p:attrNameLst>
                                      </p:cBhvr>
                                      <p:to>
                                        <p:strVal val="visible"/>
                                      </p:to>
                                    </p:set>
                                    <p:animEffect transition="in" filter="fade">
                                      <p:cBhvr>
                                        <p:cTn id="14" dur="500"/>
                                        <p:tgtEl>
                                          <p:spTgt spid="7">
                                            <p:graphicEl>
                                              <a:chart seriesIdx="-4" categoryIdx="1" bldStep="category"/>
                                            </p:graphic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7">
                                            <p:graphicEl>
                                              <a:chart seriesIdx="-4" categoryIdx="2" bldStep="category"/>
                                            </p:graphicEl>
                                          </p:spTgt>
                                        </p:tgtEl>
                                        <p:attrNameLst>
                                          <p:attrName>style.visibility</p:attrName>
                                        </p:attrNameLst>
                                      </p:cBhvr>
                                      <p:to>
                                        <p:strVal val="visible"/>
                                      </p:to>
                                    </p:set>
                                    <p:animEffect transition="in" filter="fade">
                                      <p:cBhvr>
                                        <p:cTn id="17" dur="500"/>
                                        <p:tgtEl>
                                          <p:spTgt spid="7">
                                            <p:graphicEl>
                                              <a:chart seriesIdx="-4" categoryIdx="2" bldStep="category"/>
                                            </p:graphic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7">
                                            <p:graphicEl>
                                              <a:chart seriesIdx="-4" categoryIdx="3" bldStep="category"/>
                                            </p:graphicEl>
                                          </p:spTgt>
                                        </p:tgtEl>
                                        <p:attrNameLst>
                                          <p:attrName>style.visibility</p:attrName>
                                        </p:attrNameLst>
                                      </p:cBhvr>
                                      <p:to>
                                        <p:strVal val="visible"/>
                                      </p:to>
                                    </p:set>
                                    <p:animEffect transition="in" filter="fade">
                                      <p:cBhvr>
                                        <p:cTn id="20" dur="500"/>
                                        <p:tgtEl>
                                          <p:spTgt spid="7">
                                            <p:graphicEl>
                                              <a:chart seriesIdx="-4" categoryIdx="3" bldStep="category"/>
                                            </p:graphic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7">
                                            <p:graphicEl>
                                              <a:chart seriesIdx="-4" categoryIdx="4" bldStep="category"/>
                                            </p:graphicEl>
                                          </p:spTgt>
                                        </p:tgtEl>
                                        <p:attrNameLst>
                                          <p:attrName>style.visibility</p:attrName>
                                        </p:attrNameLst>
                                      </p:cBhvr>
                                      <p:to>
                                        <p:strVal val="visible"/>
                                      </p:to>
                                    </p:set>
                                    <p:animEffect transition="in" filter="fade">
                                      <p:cBhvr>
                                        <p:cTn id="23" dur="500"/>
                                        <p:tgtEl>
                                          <p:spTgt spid="7">
                                            <p:graphicEl>
                                              <a:chart seriesIdx="-4" categoryIdx="4"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Graphic spid="7" grpId="0" uiExpand="1">
        <p:bldSub>
          <a:bldChart bld="category"/>
        </p:bldSub>
      </p:bldGraphic>
    </p:bld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4AD7A-84F4-1825-AC95-BCC2828883B7}"/>
              </a:ext>
            </a:extLst>
          </p:cNvPr>
          <p:cNvSpPr>
            <a:spLocks noGrp="1"/>
          </p:cNvSpPr>
          <p:nvPr>
            <p:ph type="title"/>
          </p:nvPr>
        </p:nvSpPr>
        <p:spPr/>
        <p:txBody>
          <a:bodyPr>
            <a:normAutofit/>
          </a:bodyPr>
          <a:lstStyle/>
          <a:p>
            <a:r>
              <a:rPr lang="en-US" sz="2800" dirty="0"/>
              <a:t>In their final year of life</a:t>
            </a:r>
            <a:br>
              <a:rPr lang="en-US" dirty="0"/>
            </a:br>
            <a:r>
              <a:rPr lang="en-US" dirty="0"/>
              <a:t>Patients Leave Medicare Advantage </a:t>
            </a:r>
          </a:p>
        </p:txBody>
      </p:sp>
      <p:sp>
        <p:nvSpPr>
          <p:cNvPr id="3" name="Text Placeholder 2">
            <a:extLst>
              <a:ext uri="{FF2B5EF4-FFF2-40B4-BE49-F238E27FC236}">
                <a16:creationId xmlns:a16="http://schemas.microsoft.com/office/drawing/2014/main" id="{6FB37725-7AD1-41A6-E6F0-B9368AF2BCD1}"/>
              </a:ext>
            </a:extLst>
          </p:cNvPr>
          <p:cNvSpPr>
            <a:spLocks noGrp="1"/>
          </p:cNvSpPr>
          <p:nvPr>
            <p:ph type="body" idx="10"/>
          </p:nvPr>
        </p:nvSpPr>
        <p:spPr/>
        <p:txBody>
          <a:bodyPr/>
          <a:lstStyle/>
          <a:p>
            <a:pPr>
              <a:lnSpc>
                <a:spcPct val="100000"/>
              </a:lnSpc>
              <a:spcBef>
                <a:spcPts val="0"/>
              </a:spcBef>
            </a:pPr>
            <a:r>
              <a:rPr lang="en-US" dirty="0"/>
              <a:t>June 2021 GAO report based upon 2017 data, accessed Oct. 26 2022</a:t>
            </a:r>
          </a:p>
          <a:p>
            <a:pPr>
              <a:lnSpc>
                <a:spcPct val="100000"/>
              </a:lnSpc>
              <a:spcBef>
                <a:spcPts val="0"/>
              </a:spcBef>
            </a:pPr>
            <a:r>
              <a:rPr lang="en-US" dirty="0"/>
              <a:t>https://</a:t>
            </a:r>
            <a:r>
              <a:rPr lang="en-US" dirty="0" err="1"/>
              <a:t>www.gao.gov</a:t>
            </a:r>
            <a:r>
              <a:rPr lang="en-US" dirty="0"/>
              <a:t>/assets/gao-21-482.pdf</a:t>
            </a:r>
          </a:p>
        </p:txBody>
      </p:sp>
      <p:sp>
        <p:nvSpPr>
          <p:cNvPr id="4" name="TextBox 3">
            <a:extLst>
              <a:ext uri="{FF2B5EF4-FFF2-40B4-BE49-F238E27FC236}">
                <a16:creationId xmlns:a16="http://schemas.microsoft.com/office/drawing/2014/main" id="{7FDA6EAF-B406-0054-4ECF-40A698A60BAA}"/>
              </a:ext>
            </a:extLst>
          </p:cNvPr>
          <p:cNvSpPr txBox="1"/>
          <p:nvPr/>
        </p:nvSpPr>
        <p:spPr>
          <a:xfrm>
            <a:off x="360218" y="2466109"/>
            <a:ext cx="2715491" cy="1200329"/>
          </a:xfrm>
          <a:prstGeom prst="rect">
            <a:avLst/>
          </a:prstGeom>
          <a:noFill/>
        </p:spPr>
        <p:txBody>
          <a:bodyPr wrap="square" rtlCol="0">
            <a:spAutoFit/>
          </a:bodyPr>
          <a:lstStyle/>
          <a:p>
            <a:pPr>
              <a:spcAft>
                <a:spcPts val="1200"/>
              </a:spcAft>
            </a:pPr>
            <a:r>
              <a:rPr lang="en-US" sz="2400" dirty="0">
                <a:solidFill>
                  <a:schemeClr val="bg1"/>
                </a:solidFill>
              </a:rPr>
              <a:t>Percentage of MA beneficiaries who switched to TM</a:t>
            </a:r>
          </a:p>
        </p:txBody>
      </p:sp>
      <p:graphicFrame>
        <p:nvGraphicFramePr>
          <p:cNvPr id="5" name="Chart 4">
            <a:extLst>
              <a:ext uri="{FF2B5EF4-FFF2-40B4-BE49-F238E27FC236}">
                <a16:creationId xmlns:a16="http://schemas.microsoft.com/office/drawing/2014/main" id="{C98CBB6B-8D5F-5DD8-D4DF-0B937712DDB9}"/>
              </a:ext>
            </a:extLst>
          </p:cNvPr>
          <p:cNvGraphicFramePr/>
          <p:nvPr/>
        </p:nvGraphicFramePr>
        <p:xfrm>
          <a:off x="2544016" y="1671600"/>
          <a:ext cx="4258567" cy="4222304"/>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a:extLst>
              <a:ext uri="{FF2B5EF4-FFF2-40B4-BE49-F238E27FC236}">
                <a16:creationId xmlns:a16="http://schemas.microsoft.com/office/drawing/2014/main" id="{5752F913-2CEC-52C4-72E0-40A991E386BD}"/>
              </a:ext>
            </a:extLst>
          </p:cNvPr>
          <p:cNvSpPr/>
          <p:nvPr/>
        </p:nvSpPr>
        <p:spPr>
          <a:xfrm>
            <a:off x="6649279" y="2115740"/>
            <a:ext cx="5182504" cy="2466199"/>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effectLst>
                  <a:outerShdw blurRad="50800" dist="38100" dir="2700000" algn="tl" rotWithShape="0">
                    <a:prstClr val="black">
                      <a:alpha val="40000"/>
                    </a:prstClr>
                  </a:outerShdw>
                </a:effectLst>
              </a:rPr>
              <a:t>“Among other reasons, beneficiaries in the last of year life may disenroll because of</a:t>
            </a:r>
            <a:r>
              <a:rPr lang="en-US" sz="2400" dirty="0">
                <a:effectLst>
                  <a:outerShdw blurRad="50800" dist="38100" dir="2700000" algn="tl" rotWithShape="0">
                    <a:prstClr val="black">
                      <a:alpha val="40000"/>
                    </a:prstClr>
                  </a:outerShdw>
                </a:effectLst>
              </a:rPr>
              <a:t> </a:t>
            </a:r>
          </a:p>
          <a:p>
            <a:pPr algn="ctr"/>
            <a:r>
              <a:rPr lang="en-US" sz="2800" b="1" dirty="0">
                <a:effectLst>
                  <a:outerShdw blurRad="50800" dist="38100" dir="2700000" algn="tl" rotWithShape="0">
                    <a:prstClr val="black">
                      <a:alpha val="40000"/>
                    </a:prstClr>
                  </a:outerShdw>
                </a:effectLst>
              </a:rPr>
              <a:t>potential limitations </a:t>
            </a:r>
            <a:r>
              <a:rPr lang="en-US" sz="2800" b="1" dirty="0">
                <a:solidFill>
                  <a:srgbClr val="FFFF00"/>
                </a:solidFill>
                <a:effectLst>
                  <a:outerShdw blurRad="50800" dist="38100" dir="2700000" algn="tl" rotWithShape="0">
                    <a:prstClr val="black">
                      <a:alpha val="40000"/>
                    </a:prstClr>
                  </a:outerShdw>
                </a:effectLst>
              </a:rPr>
              <a:t>accessing specialized care </a:t>
            </a:r>
            <a:r>
              <a:rPr lang="en-US" sz="2800" b="1" dirty="0">
                <a:effectLst>
                  <a:outerShdw blurRad="50800" dist="38100" dir="2700000" algn="tl" rotWithShape="0">
                    <a:prstClr val="black">
                      <a:alpha val="40000"/>
                    </a:prstClr>
                  </a:outerShdw>
                </a:effectLst>
              </a:rPr>
              <a:t>under Medicare Advantage.”</a:t>
            </a:r>
          </a:p>
        </p:txBody>
      </p:sp>
    </p:spTree>
    <p:extLst>
      <p:ext uri="{BB962C8B-B14F-4D97-AF65-F5344CB8AC3E}">
        <p14:creationId xmlns:p14="http://schemas.microsoft.com/office/powerpoint/2010/main" val="67211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graphicEl>
                                              <a:chart seriesIdx="-3" categoryIdx="-3" bldStep="gridLegend"/>
                                            </p:graphicEl>
                                          </p:spTgt>
                                        </p:tgtEl>
                                        <p:attrNameLst>
                                          <p:attrName>style.visibility</p:attrName>
                                        </p:attrNameLst>
                                      </p:cBhvr>
                                      <p:to>
                                        <p:strVal val="visible"/>
                                      </p:to>
                                    </p:set>
                                    <p:animEffect transition="in" filter="fade">
                                      <p:cBhvr>
                                        <p:cTn id="11" dur="500"/>
                                        <p:tgtEl>
                                          <p:spTgt spid="5">
                                            <p:graphicEl>
                                              <a:chart seriesIdx="-3" categoryIdx="-3" bldStep="gridLegend"/>
                                            </p:graphic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5">
                                            <p:graphicEl>
                                              <a:chart seriesIdx="-4" categoryIdx="0" bldStep="category"/>
                                            </p:graphicEl>
                                          </p:spTgt>
                                        </p:tgtEl>
                                        <p:attrNameLst>
                                          <p:attrName>style.visibility</p:attrName>
                                        </p:attrNameLst>
                                      </p:cBhvr>
                                      <p:to>
                                        <p:strVal val="visible"/>
                                      </p:to>
                                    </p:set>
                                    <p:animEffect transition="in" filter="fade">
                                      <p:cBhvr>
                                        <p:cTn id="16" dur="500"/>
                                        <p:tgtEl>
                                          <p:spTgt spid="5">
                                            <p:graphicEl>
                                              <a:chart seriesIdx="-4" categoryIdx="0" bldStep="category"/>
                                            </p:graphic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5">
                                            <p:graphicEl>
                                              <a:chart seriesIdx="-4" categoryIdx="1" bldStep="category"/>
                                            </p:graphicEl>
                                          </p:spTgt>
                                        </p:tgtEl>
                                        <p:attrNameLst>
                                          <p:attrName>style.visibility</p:attrName>
                                        </p:attrNameLst>
                                      </p:cBhvr>
                                      <p:to>
                                        <p:strVal val="visible"/>
                                      </p:to>
                                    </p:set>
                                    <p:animEffect transition="in" filter="fade">
                                      <p:cBhvr>
                                        <p:cTn id="21" dur="500"/>
                                        <p:tgtEl>
                                          <p:spTgt spid="5">
                                            <p:graphicEl>
                                              <a:chart seriesIdx="-4" categoryIdx="1" bldStep="category"/>
                                            </p:graphic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Graphic spid="5" grpId="0" uiExpand="1">
        <p:bldSub>
          <a:bldChart bld="category"/>
        </p:bldSub>
      </p:bldGraphic>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D354E8-3432-B280-04ED-F3B4E1D3C7D9}"/>
              </a:ext>
            </a:extLst>
          </p:cNvPr>
          <p:cNvSpPr>
            <a:spLocks noGrp="1"/>
          </p:cNvSpPr>
          <p:nvPr>
            <p:ph type="title"/>
          </p:nvPr>
        </p:nvSpPr>
        <p:spPr/>
        <p:txBody>
          <a:bodyPr>
            <a:normAutofit fontScale="90000"/>
          </a:bodyPr>
          <a:lstStyle/>
          <a:p>
            <a:r>
              <a:rPr lang="en-US" sz="2400" dirty="0">
                <a:effectLst/>
                <a:latin typeface="+mn-lt"/>
              </a:rPr>
              <a:t>MA quality bonuses based on “Star Ratings” are</a:t>
            </a:r>
            <a:br>
              <a:rPr lang="en-US" sz="2400" dirty="0">
                <a:effectLst/>
                <a:latin typeface="+mn-lt"/>
              </a:rPr>
            </a:br>
            <a:r>
              <a:rPr lang="en-US" sz="2400" dirty="0">
                <a:effectLst/>
                <a:latin typeface="+mn-lt"/>
              </a:rPr>
              <a:t> </a:t>
            </a:r>
            <a:r>
              <a:rPr lang="en-US" sz="4000" dirty="0">
                <a:effectLst/>
                <a:latin typeface="+mn-lt"/>
              </a:rPr>
              <a:t>Unrelated to Variations in MA Plan Mortality</a:t>
            </a:r>
            <a:endParaRPr lang="en-US" sz="3200" dirty="0">
              <a:latin typeface="+mn-lt"/>
            </a:endParaRPr>
          </a:p>
        </p:txBody>
      </p:sp>
      <p:sp>
        <p:nvSpPr>
          <p:cNvPr id="4" name="Text Placeholder 3">
            <a:extLst>
              <a:ext uri="{FF2B5EF4-FFF2-40B4-BE49-F238E27FC236}">
                <a16:creationId xmlns:a16="http://schemas.microsoft.com/office/drawing/2014/main" id="{2B9E6C35-40BA-B37C-CDB7-BFD0CC1C898A}"/>
              </a:ext>
            </a:extLst>
          </p:cNvPr>
          <p:cNvSpPr>
            <a:spLocks noGrp="1"/>
          </p:cNvSpPr>
          <p:nvPr>
            <p:ph type="body" idx="10"/>
          </p:nvPr>
        </p:nvSpPr>
        <p:spPr>
          <a:xfrm>
            <a:off x="0" y="6016753"/>
            <a:ext cx="8467106" cy="841248"/>
          </a:xfrm>
        </p:spPr>
        <p:txBody>
          <a:bodyPr>
            <a:normAutofit/>
          </a:bodyPr>
          <a:lstStyle/>
          <a:p>
            <a:pPr>
              <a:lnSpc>
                <a:spcPct val="100000"/>
              </a:lnSpc>
              <a:spcBef>
                <a:spcPts val="0"/>
              </a:spcBef>
            </a:pPr>
            <a:r>
              <a:rPr lang="en-US" sz="1050" dirty="0" err="1">
                <a:latin typeface="+mn-lt"/>
              </a:rPr>
              <a:t>Abaluck</a:t>
            </a:r>
            <a:r>
              <a:rPr lang="en-US" sz="1050" dirty="0">
                <a:latin typeface="+mn-lt"/>
              </a:rPr>
              <a:t>, J et al. “Mortality Effects and Choice Across Private Health Insurance Plans.” NBER Working Paper Series. Page 40. July 2020</a:t>
            </a:r>
          </a:p>
          <a:p>
            <a:pPr>
              <a:lnSpc>
                <a:spcPct val="100000"/>
              </a:lnSpc>
              <a:spcBef>
                <a:spcPts val="0"/>
              </a:spcBef>
            </a:pPr>
            <a:r>
              <a:rPr lang="en-US" sz="1050" dirty="0">
                <a:effectLst/>
                <a:latin typeface="+mn-lt"/>
              </a:rPr>
              <a:t>http://</a:t>
            </a:r>
            <a:r>
              <a:rPr lang="en-US" sz="1050" dirty="0" err="1">
                <a:effectLst/>
                <a:latin typeface="+mn-lt"/>
              </a:rPr>
              <a:t>www.nber.org</a:t>
            </a:r>
            <a:r>
              <a:rPr lang="en-US" sz="1050" dirty="0">
                <a:effectLst/>
                <a:latin typeface="+mn-lt"/>
              </a:rPr>
              <a:t>/papers/w27578 </a:t>
            </a:r>
            <a:endParaRPr lang="en-US" sz="1050" dirty="0">
              <a:latin typeface="+mn-lt"/>
            </a:endParaRPr>
          </a:p>
        </p:txBody>
      </p:sp>
      <p:pic>
        <p:nvPicPr>
          <p:cNvPr id="10" name="Picture 9">
            <a:extLst>
              <a:ext uri="{FF2B5EF4-FFF2-40B4-BE49-F238E27FC236}">
                <a16:creationId xmlns:a16="http://schemas.microsoft.com/office/drawing/2014/main" id="{86D576C4-48E8-8074-3F41-84CFCB69824C}"/>
              </a:ext>
            </a:extLst>
          </p:cNvPr>
          <p:cNvPicPr>
            <a:picLocks noChangeAspect="1"/>
          </p:cNvPicPr>
          <p:nvPr/>
        </p:nvPicPr>
        <p:blipFill rotWithShape="1">
          <a:blip r:embed="rId3"/>
          <a:srcRect b="20171"/>
          <a:stretch/>
        </p:blipFill>
        <p:spPr>
          <a:xfrm>
            <a:off x="764203" y="1570617"/>
            <a:ext cx="3932681" cy="4435580"/>
          </a:xfrm>
          <a:prstGeom prst="rect">
            <a:avLst/>
          </a:prstGeom>
        </p:spPr>
      </p:pic>
      <p:sp>
        <p:nvSpPr>
          <p:cNvPr id="14" name="Content Placeholder 13">
            <a:extLst>
              <a:ext uri="{FF2B5EF4-FFF2-40B4-BE49-F238E27FC236}">
                <a16:creationId xmlns:a16="http://schemas.microsoft.com/office/drawing/2014/main" id="{CA084FF1-A9C4-22EE-198B-7366A942F372}"/>
              </a:ext>
            </a:extLst>
          </p:cNvPr>
          <p:cNvSpPr>
            <a:spLocks noGrp="1"/>
          </p:cNvSpPr>
          <p:nvPr>
            <p:ph idx="1"/>
          </p:nvPr>
        </p:nvSpPr>
        <p:spPr>
          <a:xfrm>
            <a:off x="4831080" y="2196282"/>
            <a:ext cx="6522720" cy="3184251"/>
          </a:xfrm>
          <a:solidFill>
            <a:schemeClr val="accent2"/>
          </a:solidFill>
          <a:ln>
            <a:solidFill>
              <a:schemeClr val="lt1">
                <a:hueOff val="0"/>
                <a:satOff val="0"/>
                <a:lumOff val="0"/>
              </a:schemeClr>
            </a:solidFill>
          </a:ln>
        </p:spPr>
        <p:txBody>
          <a:bodyPr lIns="182880" tIns="91440" rIns="182880" bIns="91440" anchor="ctr" anchorCtr="0">
            <a:normAutofit/>
          </a:bodyPr>
          <a:lstStyle/>
          <a:p>
            <a:pPr marL="0" indent="0">
              <a:lnSpc>
                <a:spcPct val="100000"/>
              </a:lnSpc>
              <a:spcBef>
                <a:spcPts val="0"/>
              </a:spcBef>
              <a:spcAft>
                <a:spcPts val="1800"/>
              </a:spcAft>
              <a:buNone/>
            </a:pPr>
            <a:r>
              <a:rPr lang="en-US" sz="2800" dirty="0">
                <a:effectLst>
                  <a:outerShdw blurRad="50800" dist="38100" dir="2700000" algn="tl" rotWithShape="0">
                    <a:prstClr val="black">
                      <a:alpha val="40000"/>
                    </a:prstClr>
                  </a:outerShdw>
                </a:effectLst>
              </a:rPr>
              <a:t>“Large differences in the mortality rates of MA plans within local markets”</a:t>
            </a:r>
          </a:p>
          <a:p>
            <a:pPr marL="0" indent="0">
              <a:lnSpc>
                <a:spcPct val="100000"/>
              </a:lnSpc>
              <a:spcBef>
                <a:spcPts val="0"/>
              </a:spcBef>
              <a:spcAft>
                <a:spcPts val="1200"/>
              </a:spcAft>
              <a:buNone/>
            </a:pPr>
            <a:r>
              <a:rPr lang="en-US" sz="2800" dirty="0">
                <a:effectLst>
                  <a:outerShdw blurRad="50800" dist="38100" dir="2700000" algn="tl" rotWithShape="0">
                    <a:prstClr val="black">
                      <a:alpha val="40000"/>
                    </a:prstClr>
                  </a:outerShdw>
                </a:effectLst>
              </a:rPr>
              <a:t>MA quality bonuses subsidize plans that score better on measures like star ratings, </a:t>
            </a:r>
            <a:r>
              <a:rPr lang="en-US" sz="2800" b="1" dirty="0">
                <a:solidFill>
                  <a:srgbClr val="FFFF00"/>
                </a:solidFill>
                <a:effectLst>
                  <a:outerShdw blurRad="50800" dist="38100" dir="2700000" algn="tl" rotWithShape="0">
                    <a:prstClr val="black">
                      <a:alpha val="40000"/>
                    </a:prstClr>
                  </a:outerShdw>
                </a:effectLst>
              </a:rPr>
              <a:t>which are uncorrelated with causal mortality effects.</a:t>
            </a:r>
          </a:p>
        </p:txBody>
      </p:sp>
    </p:spTree>
    <p:extLst>
      <p:ext uri="{BB962C8B-B14F-4D97-AF65-F5344CB8AC3E}">
        <p14:creationId xmlns:p14="http://schemas.microsoft.com/office/powerpoint/2010/main" val="1349481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bg/>
                                          </p:spTgt>
                                        </p:tgtEl>
                                        <p:attrNameLst>
                                          <p:attrName>style.visibility</p:attrName>
                                        </p:attrNameLst>
                                      </p:cBhvr>
                                      <p:to>
                                        <p:strVal val="visible"/>
                                      </p:to>
                                    </p:set>
                                    <p:animEffect transition="in" filter="fade">
                                      <p:cBhvr>
                                        <p:cTn id="7" dur="500"/>
                                        <p:tgtEl>
                                          <p:spTgt spid="14">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xEl>
                                              <p:pRg st="0" end="0"/>
                                            </p:txEl>
                                          </p:spTgt>
                                        </p:tgtEl>
                                        <p:attrNameLst>
                                          <p:attrName>style.visibility</p:attrName>
                                        </p:attrNameLst>
                                      </p:cBhvr>
                                      <p:to>
                                        <p:strVal val="visible"/>
                                      </p:to>
                                    </p:set>
                                    <p:animEffect transition="in" filter="fade">
                                      <p:cBhvr>
                                        <p:cTn id="10" dur="500"/>
                                        <p:tgtEl>
                                          <p:spTgt spid="1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4">
                                            <p:txEl>
                                              <p:pRg st="1" end="1"/>
                                            </p:txEl>
                                          </p:spTgt>
                                        </p:tgtEl>
                                        <p:attrNameLst>
                                          <p:attrName>style.visibility</p:attrName>
                                        </p:attrNameLst>
                                      </p:cBhvr>
                                      <p:to>
                                        <p:strVal val="visible"/>
                                      </p:to>
                                    </p:set>
                                    <p:animEffect transition="in" filter="fade">
                                      <p:cBhvr>
                                        <p:cTn id="15" dur="5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uiExpand="1" build="p"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77533FF-39C4-3590-8E2D-22589856ACAB}"/>
              </a:ext>
            </a:extLst>
          </p:cNvPr>
          <p:cNvSpPr>
            <a:spLocks noGrp="1"/>
          </p:cNvSpPr>
          <p:nvPr>
            <p:ph type="body" idx="10"/>
          </p:nvPr>
        </p:nvSpPr>
        <p:spPr>
          <a:xfrm>
            <a:off x="0" y="6016753"/>
            <a:ext cx="8503920" cy="841248"/>
          </a:xfrm>
        </p:spPr>
        <p:txBody>
          <a:bodyPr>
            <a:normAutofit/>
          </a:bodyPr>
          <a:lstStyle/>
          <a:p>
            <a:pPr>
              <a:lnSpc>
                <a:spcPct val="100000"/>
              </a:lnSpc>
              <a:spcBef>
                <a:spcPts val="0"/>
              </a:spcBef>
            </a:pPr>
            <a:r>
              <a:rPr lang="en-US" sz="1050" dirty="0"/>
              <a:t>https://</a:t>
            </a:r>
            <a:r>
              <a:rPr lang="en-US" sz="1050" dirty="0" err="1"/>
              <a:t>www.finance.senate.gov</a:t>
            </a:r>
            <a:r>
              <a:rPr lang="en-US" sz="1050" dirty="0"/>
              <a:t>/</a:t>
            </a:r>
            <a:r>
              <a:rPr lang="en-US" sz="1050" dirty="0" err="1"/>
              <a:t>imo</a:t>
            </a:r>
            <a:r>
              <a:rPr lang="en-US" sz="1050" dirty="0"/>
              <a:t>/media/doc/Deceptive%20Marketing%20Practices%20Flourish%20in%20Medicare%20Advantage.pdf</a:t>
            </a:r>
          </a:p>
          <a:p>
            <a:pPr>
              <a:lnSpc>
                <a:spcPct val="100000"/>
              </a:lnSpc>
              <a:spcBef>
                <a:spcPts val="0"/>
              </a:spcBef>
            </a:pPr>
            <a:r>
              <a:rPr lang="en-US" sz="1050" dirty="0"/>
              <a:t>Accessed Nov 4 2022</a:t>
            </a:r>
          </a:p>
        </p:txBody>
      </p:sp>
      <p:pic>
        <p:nvPicPr>
          <p:cNvPr id="5" name="Picture 4">
            <a:extLst>
              <a:ext uri="{FF2B5EF4-FFF2-40B4-BE49-F238E27FC236}">
                <a16:creationId xmlns:a16="http://schemas.microsoft.com/office/drawing/2014/main" id="{645E5C5B-75A9-9515-AE8B-49DD0B8A72E0}"/>
              </a:ext>
            </a:extLst>
          </p:cNvPr>
          <p:cNvPicPr>
            <a:picLocks noChangeAspect="1"/>
          </p:cNvPicPr>
          <p:nvPr/>
        </p:nvPicPr>
        <p:blipFill rotWithShape="1">
          <a:blip r:embed="rId3"/>
          <a:srcRect l="1049" t="1" b="63180"/>
          <a:stretch/>
        </p:blipFill>
        <p:spPr>
          <a:xfrm>
            <a:off x="581842" y="497086"/>
            <a:ext cx="11028317" cy="5217914"/>
          </a:xfrm>
          <a:prstGeom prst="rect">
            <a:avLst/>
          </a:prstGeom>
          <a:ln>
            <a:solidFill>
              <a:schemeClr val="bg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704304162"/>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77533FF-39C4-3590-8E2D-22589856ACAB}"/>
              </a:ext>
            </a:extLst>
          </p:cNvPr>
          <p:cNvSpPr>
            <a:spLocks noGrp="1"/>
          </p:cNvSpPr>
          <p:nvPr>
            <p:ph type="body" idx="10"/>
          </p:nvPr>
        </p:nvSpPr>
        <p:spPr>
          <a:xfrm>
            <a:off x="0" y="6016753"/>
            <a:ext cx="8503920" cy="841248"/>
          </a:xfrm>
        </p:spPr>
        <p:txBody>
          <a:bodyPr>
            <a:normAutofit/>
          </a:bodyPr>
          <a:lstStyle/>
          <a:p>
            <a:pPr>
              <a:lnSpc>
                <a:spcPct val="100000"/>
              </a:lnSpc>
              <a:spcBef>
                <a:spcPts val="0"/>
              </a:spcBef>
            </a:pPr>
            <a:r>
              <a:rPr lang="en-US" sz="1050" dirty="0"/>
              <a:t>https://</a:t>
            </a:r>
            <a:r>
              <a:rPr lang="en-US" sz="1050" dirty="0" err="1"/>
              <a:t>www.finance.senate.gov</a:t>
            </a:r>
            <a:r>
              <a:rPr lang="en-US" sz="1050" dirty="0"/>
              <a:t>/</a:t>
            </a:r>
            <a:r>
              <a:rPr lang="en-US" sz="1050" dirty="0" err="1"/>
              <a:t>imo</a:t>
            </a:r>
            <a:r>
              <a:rPr lang="en-US" sz="1050" dirty="0"/>
              <a:t>/media/doc/Deceptive%20Marketing%20Practices%20Flourish%20in%20Medicare%20Advantage.pdf</a:t>
            </a:r>
          </a:p>
          <a:p>
            <a:pPr>
              <a:lnSpc>
                <a:spcPct val="100000"/>
              </a:lnSpc>
              <a:spcBef>
                <a:spcPts val="0"/>
              </a:spcBef>
            </a:pPr>
            <a:r>
              <a:rPr lang="en-US" sz="1050" dirty="0"/>
              <a:t>Accessed Nov 4 2022</a:t>
            </a:r>
          </a:p>
        </p:txBody>
      </p:sp>
      <p:pic>
        <p:nvPicPr>
          <p:cNvPr id="5" name="Picture 4">
            <a:extLst>
              <a:ext uri="{FF2B5EF4-FFF2-40B4-BE49-F238E27FC236}">
                <a16:creationId xmlns:a16="http://schemas.microsoft.com/office/drawing/2014/main" id="{D5AA1160-FD17-61BB-999C-E75BBED020B9}"/>
              </a:ext>
            </a:extLst>
          </p:cNvPr>
          <p:cNvPicPr>
            <a:picLocks noChangeAspect="1"/>
          </p:cNvPicPr>
          <p:nvPr/>
        </p:nvPicPr>
        <p:blipFill rotWithShape="1">
          <a:blip r:embed="rId3"/>
          <a:srcRect l="3474" t="5558" r="4321" b="5870"/>
          <a:stretch/>
        </p:blipFill>
        <p:spPr>
          <a:xfrm>
            <a:off x="330200" y="406400"/>
            <a:ext cx="11481898" cy="5130800"/>
          </a:xfrm>
          <a:prstGeom prst="rect">
            <a:avLst/>
          </a:prstGeom>
        </p:spPr>
      </p:pic>
    </p:spTree>
    <p:extLst>
      <p:ext uri="{BB962C8B-B14F-4D97-AF65-F5344CB8AC3E}">
        <p14:creationId xmlns:p14="http://schemas.microsoft.com/office/powerpoint/2010/main" val="1338873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4DF9F47F-5270-224F-B004-4A74FD02AC4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370041" y="3429000"/>
            <a:ext cx="1092918" cy="1020206"/>
          </a:xfrm>
          <a:prstGeom prst="rect">
            <a:avLst/>
          </a:prstGeom>
          <a:ln>
            <a:solidFill>
              <a:schemeClr val="bg1"/>
            </a:solidFill>
          </a:ln>
        </p:spPr>
      </p:pic>
      <p:pic>
        <p:nvPicPr>
          <p:cNvPr id="19" name="Picture 18">
            <a:extLst>
              <a:ext uri="{FF2B5EF4-FFF2-40B4-BE49-F238E27FC236}">
                <a16:creationId xmlns:a16="http://schemas.microsoft.com/office/drawing/2014/main" id="{9AF2E9D4-8D65-D14B-97E3-3E77023D972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0370041" y="1700483"/>
            <a:ext cx="1092918" cy="1728517"/>
          </a:xfrm>
          <a:prstGeom prst="rect">
            <a:avLst/>
          </a:prstGeom>
          <a:ln>
            <a:solidFill>
              <a:schemeClr val="bg1"/>
            </a:solidFill>
          </a:ln>
        </p:spPr>
      </p:pic>
      <p:cxnSp>
        <p:nvCxnSpPr>
          <p:cNvPr id="61" name="Straight Arrow Connector 60">
            <a:extLst>
              <a:ext uri="{FF2B5EF4-FFF2-40B4-BE49-F238E27FC236}">
                <a16:creationId xmlns:a16="http://schemas.microsoft.com/office/drawing/2014/main" id="{1A4975A1-0FC1-C040-9CD6-D7266CF88438}"/>
              </a:ext>
            </a:extLst>
          </p:cNvPr>
          <p:cNvCxnSpPr>
            <a:cxnSpLocks/>
          </p:cNvCxnSpPr>
          <p:nvPr/>
        </p:nvCxnSpPr>
        <p:spPr>
          <a:xfrm>
            <a:off x="9497498" y="946242"/>
            <a:ext cx="1646656" cy="2731398"/>
          </a:xfrm>
          <a:prstGeom prst="straightConnector1">
            <a:avLst/>
          </a:prstGeom>
          <a:ln w="76200">
            <a:solidFill>
              <a:srgbClr val="C00000"/>
            </a:solidFill>
            <a:tailEnd type="triangle"/>
          </a:ln>
          <a:effectLst>
            <a:glow rad="38100">
              <a:schemeClr val="bg1"/>
            </a:glow>
          </a:effectLst>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B6E393A9-6675-4A40-BAF4-E8C02BFFD810}"/>
              </a:ext>
            </a:extLst>
          </p:cNvPr>
          <p:cNvCxnSpPr>
            <a:cxnSpLocks/>
          </p:cNvCxnSpPr>
          <p:nvPr/>
        </p:nvCxnSpPr>
        <p:spPr>
          <a:xfrm flipV="1">
            <a:off x="9497498" y="4278155"/>
            <a:ext cx="1150182" cy="1150181"/>
          </a:xfrm>
          <a:prstGeom prst="straightConnector1">
            <a:avLst/>
          </a:prstGeom>
          <a:ln w="76200">
            <a:solidFill>
              <a:srgbClr val="C00000"/>
            </a:solidFill>
            <a:tailEnd type="triangle"/>
          </a:ln>
          <a:effectLst>
            <a:glow rad="38100">
              <a:schemeClr val="bg1"/>
            </a:glow>
          </a:effectLst>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102F9970-8271-E341-8CA6-22CA8FF33A45}"/>
              </a:ext>
            </a:extLst>
          </p:cNvPr>
          <p:cNvCxnSpPr>
            <a:cxnSpLocks/>
          </p:cNvCxnSpPr>
          <p:nvPr/>
        </p:nvCxnSpPr>
        <p:spPr>
          <a:xfrm flipV="1">
            <a:off x="9497498" y="3024459"/>
            <a:ext cx="1150182" cy="2356293"/>
          </a:xfrm>
          <a:prstGeom prst="straightConnector1">
            <a:avLst/>
          </a:prstGeom>
          <a:ln w="76200">
            <a:solidFill>
              <a:srgbClr val="C00000"/>
            </a:solidFill>
            <a:tailEnd type="triangle"/>
          </a:ln>
          <a:effectLst>
            <a:glow rad="38100">
              <a:schemeClr val="bg1"/>
            </a:glow>
          </a:effectLst>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D5032E39-8770-7B49-8CF3-6E57AA6AE145}"/>
              </a:ext>
            </a:extLst>
          </p:cNvPr>
          <p:cNvCxnSpPr>
            <a:cxnSpLocks/>
          </p:cNvCxnSpPr>
          <p:nvPr/>
        </p:nvCxnSpPr>
        <p:spPr>
          <a:xfrm flipV="1">
            <a:off x="9497498" y="4124960"/>
            <a:ext cx="1150182" cy="453966"/>
          </a:xfrm>
          <a:prstGeom prst="straightConnector1">
            <a:avLst/>
          </a:prstGeom>
          <a:ln w="76200">
            <a:solidFill>
              <a:srgbClr val="C00000"/>
            </a:solidFill>
            <a:tailEnd type="triangle"/>
          </a:ln>
          <a:effectLst>
            <a:glow rad="38100">
              <a:schemeClr val="bg1"/>
            </a:glow>
          </a:effectLst>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BEF53183-E43C-4A42-BB9E-EE6D28837B17}"/>
              </a:ext>
            </a:extLst>
          </p:cNvPr>
          <p:cNvCxnSpPr>
            <a:cxnSpLocks/>
          </p:cNvCxnSpPr>
          <p:nvPr/>
        </p:nvCxnSpPr>
        <p:spPr>
          <a:xfrm flipV="1">
            <a:off x="9497498" y="2783696"/>
            <a:ext cx="1061026" cy="1747646"/>
          </a:xfrm>
          <a:prstGeom prst="straightConnector1">
            <a:avLst/>
          </a:prstGeom>
          <a:ln w="76200">
            <a:solidFill>
              <a:srgbClr val="C00000"/>
            </a:solidFill>
            <a:tailEnd type="triangle"/>
          </a:ln>
          <a:effectLst>
            <a:glow rad="38100">
              <a:schemeClr val="bg1"/>
            </a:glow>
          </a:effectLst>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F044A15B-AA20-724F-815D-A3EFC4D68777}"/>
              </a:ext>
            </a:extLst>
          </p:cNvPr>
          <p:cNvCxnSpPr>
            <a:cxnSpLocks/>
          </p:cNvCxnSpPr>
          <p:nvPr/>
        </p:nvCxnSpPr>
        <p:spPr>
          <a:xfrm>
            <a:off x="9451483" y="3624391"/>
            <a:ext cx="1196197" cy="398142"/>
          </a:xfrm>
          <a:prstGeom prst="straightConnector1">
            <a:avLst/>
          </a:prstGeom>
          <a:ln w="76200">
            <a:solidFill>
              <a:srgbClr val="C00000"/>
            </a:solidFill>
            <a:tailEnd type="triangle"/>
          </a:ln>
          <a:effectLst>
            <a:glow rad="38100">
              <a:schemeClr val="bg1"/>
            </a:glow>
          </a:effectLst>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639CA01D-C2E8-8D4A-9233-0313AE80D793}"/>
              </a:ext>
            </a:extLst>
          </p:cNvPr>
          <p:cNvCxnSpPr>
            <a:cxnSpLocks/>
          </p:cNvCxnSpPr>
          <p:nvPr/>
        </p:nvCxnSpPr>
        <p:spPr>
          <a:xfrm flipV="1">
            <a:off x="9451483" y="2603569"/>
            <a:ext cx="1107041" cy="973238"/>
          </a:xfrm>
          <a:prstGeom prst="straightConnector1">
            <a:avLst/>
          </a:prstGeom>
          <a:ln w="76200">
            <a:solidFill>
              <a:srgbClr val="C00000"/>
            </a:solidFill>
            <a:tailEnd type="triangle"/>
          </a:ln>
          <a:effectLst>
            <a:glow rad="38100">
              <a:schemeClr val="bg1"/>
            </a:glow>
          </a:effectLst>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E41DD450-E6C4-E54D-A777-6FD3508AAF7E}"/>
              </a:ext>
            </a:extLst>
          </p:cNvPr>
          <p:cNvCxnSpPr>
            <a:cxnSpLocks/>
          </p:cNvCxnSpPr>
          <p:nvPr/>
        </p:nvCxnSpPr>
        <p:spPr>
          <a:xfrm>
            <a:off x="9497498" y="2679253"/>
            <a:ext cx="1150182" cy="1115924"/>
          </a:xfrm>
          <a:prstGeom prst="straightConnector1">
            <a:avLst/>
          </a:prstGeom>
          <a:ln w="76200">
            <a:solidFill>
              <a:srgbClr val="C00000"/>
            </a:solidFill>
            <a:tailEnd type="triangle"/>
          </a:ln>
          <a:effectLst>
            <a:glow rad="38100">
              <a:schemeClr val="bg1"/>
            </a:glow>
          </a:effectLst>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A7AB85CD-968A-B047-80B4-1BCA2C60EDA9}"/>
              </a:ext>
            </a:extLst>
          </p:cNvPr>
          <p:cNvCxnSpPr>
            <a:cxnSpLocks/>
          </p:cNvCxnSpPr>
          <p:nvPr/>
        </p:nvCxnSpPr>
        <p:spPr>
          <a:xfrm flipV="1">
            <a:off x="9497498" y="2449870"/>
            <a:ext cx="1061026" cy="181799"/>
          </a:xfrm>
          <a:prstGeom prst="straightConnector1">
            <a:avLst/>
          </a:prstGeom>
          <a:ln w="76200">
            <a:solidFill>
              <a:srgbClr val="C00000"/>
            </a:solidFill>
            <a:tailEnd type="triangle"/>
          </a:ln>
          <a:effectLst>
            <a:glow rad="38100">
              <a:schemeClr val="bg1"/>
            </a:glow>
          </a:effectLst>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5F59F1D4-AB75-EF49-87DA-4C8F165AFEC6}"/>
              </a:ext>
            </a:extLst>
          </p:cNvPr>
          <p:cNvCxnSpPr>
            <a:cxnSpLocks/>
          </p:cNvCxnSpPr>
          <p:nvPr/>
        </p:nvCxnSpPr>
        <p:spPr>
          <a:xfrm>
            <a:off x="9497498" y="1934322"/>
            <a:ext cx="1444822" cy="1795680"/>
          </a:xfrm>
          <a:prstGeom prst="straightConnector1">
            <a:avLst/>
          </a:prstGeom>
          <a:ln w="76200">
            <a:solidFill>
              <a:srgbClr val="C00000"/>
            </a:solidFill>
            <a:tailEnd type="triangle"/>
          </a:ln>
          <a:effectLst>
            <a:glow rad="38100">
              <a:schemeClr val="bg1"/>
            </a:glow>
          </a:effectLst>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6A8A3AA8-8F09-5743-969A-A00C7CF25393}"/>
              </a:ext>
            </a:extLst>
          </p:cNvPr>
          <p:cNvCxnSpPr>
            <a:cxnSpLocks/>
          </p:cNvCxnSpPr>
          <p:nvPr/>
        </p:nvCxnSpPr>
        <p:spPr>
          <a:xfrm>
            <a:off x="9497498" y="1886738"/>
            <a:ext cx="987622" cy="326245"/>
          </a:xfrm>
          <a:prstGeom prst="straightConnector1">
            <a:avLst/>
          </a:prstGeom>
          <a:ln w="76200">
            <a:solidFill>
              <a:srgbClr val="C00000"/>
            </a:solidFill>
            <a:tailEnd type="triangle"/>
          </a:ln>
          <a:effectLst>
            <a:glow rad="38100">
              <a:schemeClr val="bg1"/>
            </a:glow>
          </a:effectLst>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7AD3AC1D-418D-0F4F-91EE-4BC4C48A6186}"/>
              </a:ext>
            </a:extLst>
          </p:cNvPr>
          <p:cNvCxnSpPr>
            <a:cxnSpLocks/>
          </p:cNvCxnSpPr>
          <p:nvPr/>
        </p:nvCxnSpPr>
        <p:spPr>
          <a:xfrm>
            <a:off x="9497498" y="898658"/>
            <a:ext cx="1061026" cy="1006702"/>
          </a:xfrm>
          <a:prstGeom prst="straightConnector1">
            <a:avLst/>
          </a:prstGeom>
          <a:ln w="76200">
            <a:solidFill>
              <a:srgbClr val="C00000"/>
            </a:solidFill>
            <a:tailEnd type="triangle"/>
          </a:ln>
          <a:effectLst>
            <a:glow rad="38100">
              <a:schemeClr val="bg1"/>
            </a:glow>
          </a:effectLst>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21822FE0-A184-8B41-96B6-6994D5224FD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284413" y="4024127"/>
            <a:ext cx="3404442" cy="871799"/>
          </a:xfrm>
          <a:prstGeom prst="rect">
            <a:avLst/>
          </a:prstGeom>
          <a:ln>
            <a:solidFill>
              <a:schemeClr val="bg1"/>
            </a:solidFill>
          </a:ln>
        </p:spPr>
      </p:pic>
      <p:pic>
        <p:nvPicPr>
          <p:cNvPr id="3" name="Picture 2">
            <a:extLst>
              <a:ext uri="{FF2B5EF4-FFF2-40B4-BE49-F238E27FC236}">
                <a16:creationId xmlns:a16="http://schemas.microsoft.com/office/drawing/2014/main" id="{7E59520A-646F-5347-97BD-C17E6537F2DE}"/>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285850" y="2212983"/>
            <a:ext cx="3401568" cy="734492"/>
          </a:xfrm>
          <a:prstGeom prst="rect">
            <a:avLst/>
          </a:prstGeom>
          <a:ln>
            <a:solidFill>
              <a:schemeClr val="bg1"/>
            </a:solidFill>
          </a:ln>
        </p:spPr>
      </p:pic>
      <p:pic>
        <p:nvPicPr>
          <p:cNvPr id="4" name="Picture 3">
            <a:extLst>
              <a:ext uri="{FF2B5EF4-FFF2-40B4-BE49-F238E27FC236}">
                <a16:creationId xmlns:a16="http://schemas.microsoft.com/office/drawing/2014/main" id="{19C8CF7A-49D2-EC4E-BDDA-D3D55CD90E63}"/>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285850" y="231418"/>
            <a:ext cx="3401568" cy="1042219"/>
          </a:xfrm>
          <a:prstGeom prst="rect">
            <a:avLst/>
          </a:prstGeom>
          <a:ln>
            <a:solidFill>
              <a:schemeClr val="bg1"/>
            </a:solidFill>
          </a:ln>
        </p:spPr>
      </p:pic>
      <p:pic>
        <p:nvPicPr>
          <p:cNvPr id="5" name="Picture 4">
            <a:extLst>
              <a:ext uri="{FF2B5EF4-FFF2-40B4-BE49-F238E27FC236}">
                <a16:creationId xmlns:a16="http://schemas.microsoft.com/office/drawing/2014/main" id="{DAB88956-137E-C340-A3BF-5944ED9F49A9}"/>
              </a:ext>
            </a:extLst>
          </p:cNvPr>
          <p:cNvPicPr>
            <a:picLocks noChangeAspect="1"/>
          </p:cNvPicPr>
          <p:nvPr/>
        </p:nvPicPr>
        <p:blipFill>
          <a:blip r:embed="rId8"/>
          <a:stretch>
            <a:fillRect/>
          </a:stretch>
        </p:blipFill>
        <p:spPr>
          <a:xfrm>
            <a:off x="6285850" y="3049902"/>
            <a:ext cx="3401568" cy="871798"/>
          </a:xfrm>
          <a:prstGeom prst="rect">
            <a:avLst/>
          </a:prstGeom>
          <a:ln>
            <a:solidFill>
              <a:schemeClr val="bg1"/>
            </a:solidFill>
          </a:ln>
        </p:spPr>
      </p:pic>
      <p:pic>
        <p:nvPicPr>
          <p:cNvPr id="16" name="Picture 15">
            <a:extLst>
              <a:ext uri="{FF2B5EF4-FFF2-40B4-BE49-F238E27FC236}">
                <a16:creationId xmlns:a16="http://schemas.microsoft.com/office/drawing/2014/main" id="{7B08FA2B-82D7-1E41-9B52-B68368C8D083}"/>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6285850" y="4998352"/>
            <a:ext cx="3401568" cy="849411"/>
          </a:xfrm>
          <a:prstGeom prst="rect">
            <a:avLst/>
          </a:prstGeom>
          <a:ln>
            <a:solidFill>
              <a:schemeClr val="bg1"/>
            </a:solidFill>
          </a:ln>
        </p:spPr>
      </p:pic>
      <p:pic>
        <p:nvPicPr>
          <p:cNvPr id="17" name="Picture 16">
            <a:extLst>
              <a:ext uri="{FF2B5EF4-FFF2-40B4-BE49-F238E27FC236}">
                <a16:creationId xmlns:a16="http://schemas.microsoft.com/office/drawing/2014/main" id="{3B2252B8-E8EA-A541-AB90-EA619B2CA91B}"/>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6284413" y="1376064"/>
            <a:ext cx="3404443" cy="734492"/>
          </a:xfrm>
          <a:prstGeom prst="rect">
            <a:avLst/>
          </a:prstGeom>
          <a:ln>
            <a:solidFill>
              <a:schemeClr val="bg1"/>
            </a:solidFill>
          </a:ln>
        </p:spPr>
      </p:pic>
      <p:cxnSp>
        <p:nvCxnSpPr>
          <p:cNvPr id="21" name="Straight Arrow Connector 20">
            <a:extLst>
              <a:ext uri="{FF2B5EF4-FFF2-40B4-BE49-F238E27FC236}">
                <a16:creationId xmlns:a16="http://schemas.microsoft.com/office/drawing/2014/main" id="{310DA613-BA7D-0C4C-AB24-89AB19A4D415}"/>
              </a:ext>
            </a:extLst>
          </p:cNvPr>
          <p:cNvCxnSpPr>
            <a:cxnSpLocks/>
          </p:cNvCxnSpPr>
          <p:nvPr/>
        </p:nvCxnSpPr>
        <p:spPr>
          <a:xfrm>
            <a:off x="4919576" y="4024127"/>
            <a:ext cx="1533025" cy="1533025"/>
          </a:xfrm>
          <a:prstGeom prst="straightConnector1">
            <a:avLst/>
          </a:prstGeom>
          <a:ln w="76200">
            <a:solidFill>
              <a:srgbClr val="C00000"/>
            </a:solidFill>
            <a:tailEnd type="triangle"/>
          </a:ln>
          <a:effectLst>
            <a:glow rad="38100">
              <a:schemeClr val="bg1"/>
            </a:glow>
          </a:effectLst>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EB9E69A9-AAC0-8B4A-95A2-8B6B6997283B}"/>
              </a:ext>
            </a:extLst>
          </p:cNvPr>
          <p:cNvCxnSpPr>
            <a:cxnSpLocks/>
          </p:cNvCxnSpPr>
          <p:nvPr/>
        </p:nvCxnSpPr>
        <p:spPr>
          <a:xfrm flipV="1">
            <a:off x="4826240" y="751080"/>
            <a:ext cx="1626361" cy="1626360"/>
          </a:xfrm>
          <a:prstGeom prst="straightConnector1">
            <a:avLst/>
          </a:prstGeom>
          <a:ln w="76200">
            <a:solidFill>
              <a:srgbClr val="C00000"/>
            </a:solidFill>
            <a:tailEnd type="triangle"/>
          </a:ln>
          <a:effectLst>
            <a:glow rad="38100">
              <a:schemeClr val="bg1"/>
            </a:glow>
          </a:effectLst>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F15282E9-830A-1740-A5EE-860B6E6FD378}"/>
              </a:ext>
            </a:extLst>
          </p:cNvPr>
          <p:cNvCxnSpPr>
            <a:cxnSpLocks/>
          </p:cNvCxnSpPr>
          <p:nvPr/>
        </p:nvCxnSpPr>
        <p:spPr>
          <a:xfrm flipV="1">
            <a:off x="4826240" y="1685818"/>
            <a:ext cx="1626361" cy="1626360"/>
          </a:xfrm>
          <a:prstGeom prst="straightConnector1">
            <a:avLst/>
          </a:prstGeom>
          <a:ln w="76200">
            <a:solidFill>
              <a:srgbClr val="C00000"/>
            </a:solidFill>
            <a:tailEnd type="triangle"/>
          </a:ln>
          <a:effectLst>
            <a:glow rad="38100">
              <a:schemeClr val="bg1"/>
            </a:glow>
          </a:effectLst>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C9DAB0E0-7FF2-8647-8116-8E5CF13FBDD5}"/>
              </a:ext>
            </a:extLst>
          </p:cNvPr>
          <p:cNvCxnSpPr>
            <a:cxnSpLocks/>
          </p:cNvCxnSpPr>
          <p:nvPr/>
        </p:nvCxnSpPr>
        <p:spPr>
          <a:xfrm>
            <a:off x="4826240" y="2911179"/>
            <a:ext cx="1626361" cy="1626360"/>
          </a:xfrm>
          <a:prstGeom prst="straightConnector1">
            <a:avLst/>
          </a:prstGeom>
          <a:ln w="76200">
            <a:solidFill>
              <a:srgbClr val="C00000"/>
            </a:solidFill>
            <a:tailEnd type="triangle"/>
          </a:ln>
          <a:effectLst>
            <a:glow rad="38100">
              <a:schemeClr val="bg1"/>
            </a:glow>
          </a:effectLst>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80510711-F5B2-0348-967A-5BCED4269F25}"/>
              </a:ext>
            </a:extLst>
          </p:cNvPr>
          <p:cNvCxnSpPr>
            <a:cxnSpLocks/>
          </p:cNvCxnSpPr>
          <p:nvPr/>
        </p:nvCxnSpPr>
        <p:spPr>
          <a:xfrm flipV="1">
            <a:off x="4599943" y="2545309"/>
            <a:ext cx="1852658" cy="997275"/>
          </a:xfrm>
          <a:prstGeom prst="straightConnector1">
            <a:avLst/>
          </a:prstGeom>
          <a:ln w="76200">
            <a:solidFill>
              <a:srgbClr val="C00000"/>
            </a:solidFill>
            <a:tailEnd type="triangle"/>
          </a:ln>
          <a:effectLst>
            <a:glow rad="38100">
              <a:schemeClr val="bg1"/>
            </a:glow>
          </a:effectLst>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26163C89-BD0C-7A48-AA3E-2960721EFBB2}"/>
              </a:ext>
            </a:extLst>
          </p:cNvPr>
          <p:cNvCxnSpPr>
            <a:cxnSpLocks/>
          </p:cNvCxnSpPr>
          <p:nvPr/>
        </p:nvCxnSpPr>
        <p:spPr>
          <a:xfrm>
            <a:off x="4599943" y="2743310"/>
            <a:ext cx="1852658" cy="997275"/>
          </a:xfrm>
          <a:prstGeom prst="straightConnector1">
            <a:avLst/>
          </a:prstGeom>
          <a:ln w="76200">
            <a:solidFill>
              <a:srgbClr val="C00000"/>
            </a:solidFill>
            <a:tailEnd type="triangle"/>
          </a:ln>
          <a:effectLst>
            <a:glow rad="38100">
              <a:schemeClr val="bg1"/>
            </a:glow>
          </a:effectLst>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CFF9E86C-FB27-684D-95BC-6A513AB1BBDA}"/>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500270" y="2258400"/>
            <a:ext cx="3079788" cy="1939689"/>
          </a:xfrm>
          <a:prstGeom prst="rect">
            <a:avLst/>
          </a:prstGeom>
          <a:ln>
            <a:solidFill>
              <a:schemeClr val="bg1"/>
            </a:solidFill>
          </a:ln>
        </p:spPr>
      </p:pic>
      <p:sp>
        <p:nvSpPr>
          <p:cNvPr id="67" name="Title 66">
            <a:extLst>
              <a:ext uri="{FF2B5EF4-FFF2-40B4-BE49-F238E27FC236}">
                <a16:creationId xmlns:a16="http://schemas.microsoft.com/office/drawing/2014/main" id="{8BC5D9BF-9891-D140-97F9-DCC98274B474}"/>
              </a:ext>
            </a:extLst>
          </p:cNvPr>
          <p:cNvSpPr>
            <a:spLocks noGrp="1"/>
          </p:cNvSpPr>
          <p:nvPr>
            <p:ph type="title"/>
          </p:nvPr>
        </p:nvSpPr>
        <p:spPr>
          <a:xfrm>
            <a:off x="528672" y="442222"/>
            <a:ext cx="6395720" cy="1325563"/>
          </a:xfrm>
        </p:spPr>
        <p:txBody>
          <a:bodyPr>
            <a:noAutofit/>
          </a:bodyPr>
          <a:lstStyle/>
          <a:p>
            <a:pPr>
              <a:lnSpc>
                <a:spcPct val="100000"/>
              </a:lnSpc>
            </a:pPr>
            <a:r>
              <a:rPr lang="en-US" sz="3600" dirty="0">
                <a:solidFill>
                  <a:srgbClr val="FFFF00"/>
                </a:solidFill>
              </a:rPr>
              <a:t>Medicare Advantage </a:t>
            </a:r>
            <a:r>
              <a:rPr lang="en-US" sz="3600" dirty="0"/>
              <a:t>Is</a:t>
            </a:r>
            <a:br>
              <a:rPr lang="en-US" sz="3600" dirty="0"/>
            </a:br>
            <a:r>
              <a:rPr lang="en-US" sz="3200" spc="-150" dirty="0"/>
              <a:t>Complicated and Inefficient</a:t>
            </a:r>
            <a:endParaRPr lang="en-US" sz="3600" spc="-150" dirty="0"/>
          </a:p>
        </p:txBody>
      </p:sp>
      <p:pic>
        <p:nvPicPr>
          <p:cNvPr id="10" name="Picture 9">
            <a:extLst>
              <a:ext uri="{FF2B5EF4-FFF2-40B4-BE49-F238E27FC236}">
                <a16:creationId xmlns:a16="http://schemas.microsoft.com/office/drawing/2014/main" id="{48890A24-EAF1-2844-A167-79EF36826177}"/>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793502" y="2077792"/>
            <a:ext cx="2075907" cy="2287695"/>
          </a:xfrm>
          <a:prstGeom prst="rect">
            <a:avLst/>
          </a:prstGeom>
          <a:effectLst>
            <a:glow rad="63500">
              <a:schemeClr val="bg1"/>
            </a:glow>
          </a:effectLst>
        </p:spPr>
      </p:pic>
      <p:sp>
        <p:nvSpPr>
          <p:cNvPr id="6" name="Rectangle 5">
            <a:extLst>
              <a:ext uri="{FF2B5EF4-FFF2-40B4-BE49-F238E27FC236}">
                <a16:creationId xmlns:a16="http://schemas.microsoft.com/office/drawing/2014/main" id="{4AC4CAAA-3630-0BDE-78AF-160B5437920F}"/>
              </a:ext>
            </a:extLst>
          </p:cNvPr>
          <p:cNvSpPr/>
          <p:nvPr/>
        </p:nvSpPr>
        <p:spPr>
          <a:xfrm>
            <a:off x="6466312" y="612497"/>
            <a:ext cx="3044897" cy="4947076"/>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95000"/>
              </a:lnSpc>
              <a:spcAft>
                <a:spcPts val="900"/>
              </a:spcAft>
            </a:pPr>
            <a:r>
              <a:rPr lang="en-US" sz="3200" b="1" dirty="0">
                <a:solidFill>
                  <a:srgbClr val="FFFF00"/>
                </a:solidFill>
                <a:effectLst>
                  <a:outerShdw blurRad="50800" dist="38100" dir="2700000" algn="tl" rotWithShape="0">
                    <a:prstClr val="black">
                      <a:alpha val="40000"/>
                    </a:prstClr>
                  </a:outerShdw>
                </a:effectLst>
              </a:rPr>
              <a:t>MA is not Medicare</a:t>
            </a:r>
          </a:p>
          <a:p>
            <a:pPr algn="ctr">
              <a:lnSpc>
                <a:spcPct val="95000"/>
              </a:lnSpc>
              <a:spcAft>
                <a:spcPts val="1200"/>
              </a:spcAft>
            </a:pPr>
            <a:r>
              <a:rPr lang="en-US" sz="2400" dirty="0">
                <a:effectLst>
                  <a:outerShdw blurRad="50800" dist="38100" dir="2700000" algn="tl" rotWithShape="0">
                    <a:prstClr val="black">
                      <a:alpha val="40000"/>
                    </a:prstClr>
                  </a:outerShdw>
                </a:effectLst>
              </a:rPr>
              <a:t>Smaller “networks”</a:t>
            </a:r>
          </a:p>
          <a:p>
            <a:pPr algn="ctr">
              <a:lnSpc>
                <a:spcPct val="95000"/>
              </a:lnSpc>
            </a:pPr>
            <a:r>
              <a:rPr lang="en-US" sz="2400" dirty="0">
                <a:effectLst>
                  <a:outerShdw blurRad="50800" dist="38100" dir="2700000" algn="tl" rotWithShape="0">
                    <a:prstClr val="black">
                      <a:alpha val="40000"/>
                    </a:prstClr>
                  </a:outerShdw>
                </a:effectLst>
              </a:rPr>
              <a:t>HMO-style tools </a:t>
            </a:r>
          </a:p>
          <a:p>
            <a:pPr algn="ctr">
              <a:lnSpc>
                <a:spcPct val="95000"/>
              </a:lnSpc>
              <a:spcAft>
                <a:spcPts val="1200"/>
              </a:spcAft>
            </a:pPr>
            <a:r>
              <a:rPr lang="en-US" sz="2000" spc="-20" dirty="0">
                <a:effectLst>
                  <a:outerShdw blurRad="50800" dist="38100" dir="2700000" algn="tl" rotWithShape="0">
                    <a:prstClr val="black">
                      <a:alpha val="40000"/>
                    </a:prstClr>
                  </a:outerShdw>
                </a:effectLst>
              </a:rPr>
              <a:t>(Prior Authorizations, etc.)</a:t>
            </a:r>
            <a:endParaRPr lang="en-US" sz="2400" spc="-20" dirty="0">
              <a:effectLst>
                <a:outerShdw blurRad="50800" dist="38100" dir="2700000" algn="tl" rotWithShape="0">
                  <a:prstClr val="black">
                    <a:alpha val="40000"/>
                  </a:prstClr>
                </a:outerShdw>
              </a:effectLst>
            </a:endParaRPr>
          </a:p>
          <a:p>
            <a:pPr algn="ctr">
              <a:lnSpc>
                <a:spcPct val="95000"/>
              </a:lnSpc>
            </a:pPr>
            <a:r>
              <a:rPr lang="en-US" sz="2400" dirty="0">
                <a:effectLst>
                  <a:outerShdw blurRad="50800" dist="38100" dir="2700000" algn="tl" rotWithShape="0">
                    <a:prstClr val="black">
                      <a:alpha val="40000"/>
                    </a:prstClr>
                  </a:outerShdw>
                </a:effectLst>
              </a:rPr>
              <a:t>Shun the sick, </a:t>
            </a:r>
          </a:p>
          <a:p>
            <a:pPr algn="ctr">
              <a:lnSpc>
                <a:spcPct val="95000"/>
              </a:lnSpc>
              <a:spcAft>
                <a:spcPts val="900"/>
              </a:spcAft>
            </a:pPr>
            <a:r>
              <a:rPr lang="en-US" sz="2400" dirty="0">
                <a:effectLst>
                  <a:outerShdw blurRad="50800" dist="38100" dir="2700000" algn="tl" rotWithShape="0">
                    <a:prstClr val="black">
                      <a:alpha val="40000"/>
                    </a:prstClr>
                  </a:outerShdw>
                </a:effectLst>
              </a:rPr>
              <a:t>seek the well</a:t>
            </a:r>
          </a:p>
          <a:p>
            <a:pPr algn="ctr">
              <a:lnSpc>
                <a:spcPct val="95000"/>
              </a:lnSpc>
            </a:pPr>
            <a:r>
              <a:rPr lang="en-US" sz="2400" dirty="0">
                <a:effectLst>
                  <a:outerShdw blurRad="50800" dist="38100" dir="2700000" algn="tl" rotWithShape="0">
                    <a:prstClr val="black">
                      <a:alpha val="40000"/>
                    </a:prstClr>
                  </a:outerShdw>
                </a:effectLst>
              </a:rPr>
              <a:t>High overhead and </a:t>
            </a:r>
          </a:p>
          <a:p>
            <a:pPr algn="ctr">
              <a:lnSpc>
                <a:spcPct val="95000"/>
              </a:lnSpc>
              <a:spcAft>
                <a:spcPts val="900"/>
              </a:spcAft>
            </a:pPr>
            <a:r>
              <a:rPr lang="en-US" sz="2400" dirty="0">
                <a:effectLst>
                  <a:outerShdw blurRad="50800" dist="38100" dir="2700000" algn="tl" rotWithShape="0">
                    <a:prstClr val="black">
                      <a:alpha val="40000"/>
                    </a:prstClr>
                  </a:outerShdw>
                </a:effectLst>
              </a:rPr>
              <a:t>high profits</a:t>
            </a:r>
          </a:p>
          <a:p>
            <a:pPr algn="ctr">
              <a:lnSpc>
                <a:spcPct val="95000"/>
              </a:lnSpc>
            </a:pPr>
            <a:r>
              <a:rPr lang="en-US" sz="2400" dirty="0">
                <a:effectLst>
                  <a:outerShdw blurRad="50800" dist="38100" dir="2700000" algn="tl" rotWithShape="0">
                    <a:prstClr val="black">
                      <a:alpha val="40000"/>
                    </a:prstClr>
                  </a:outerShdw>
                </a:effectLst>
              </a:rPr>
              <a:t>Drains public funds </a:t>
            </a:r>
          </a:p>
          <a:p>
            <a:pPr algn="ctr">
              <a:lnSpc>
                <a:spcPct val="95000"/>
              </a:lnSpc>
            </a:pPr>
            <a:r>
              <a:rPr lang="en-US" sz="2400" dirty="0">
                <a:effectLst>
                  <a:outerShdw blurRad="50800" dist="38100" dir="2700000" algn="tl" rotWithShape="0">
                    <a:prstClr val="black">
                      <a:alpha val="40000"/>
                    </a:prstClr>
                  </a:outerShdw>
                </a:effectLst>
              </a:rPr>
              <a:t>from other uses</a:t>
            </a:r>
            <a:endParaRPr lang="en-US" sz="2400" dirty="0">
              <a:solidFill>
                <a:schemeClr val="bg1"/>
              </a:solidFill>
              <a:effectLst>
                <a:outerShdw blurRad="50800" dist="38100" dir="2700000" algn="tl" rotWithShape="0">
                  <a:prstClr val="black">
                    <a:alpha val="40000"/>
                  </a:prstClr>
                </a:outerShdw>
              </a:effectLst>
            </a:endParaRPr>
          </a:p>
        </p:txBody>
      </p:sp>
      <p:cxnSp>
        <p:nvCxnSpPr>
          <p:cNvPr id="8" name="Straight Connector 7">
            <a:extLst>
              <a:ext uri="{FF2B5EF4-FFF2-40B4-BE49-F238E27FC236}">
                <a16:creationId xmlns:a16="http://schemas.microsoft.com/office/drawing/2014/main" id="{24674004-DE67-F3AD-92B7-E5C500DF415E}"/>
              </a:ext>
            </a:extLst>
          </p:cNvPr>
          <p:cNvCxnSpPr>
            <a:cxnSpLocks/>
          </p:cNvCxnSpPr>
          <p:nvPr/>
        </p:nvCxnSpPr>
        <p:spPr>
          <a:xfrm>
            <a:off x="6659833" y="1742233"/>
            <a:ext cx="2631396" cy="0"/>
          </a:xfrm>
          <a:prstGeom prst="line">
            <a:avLst/>
          </a:prstGeom>
          <a:ln w="127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F530854-D56C-7DAB-DABD-87AF6D654B9A}"/>
              </a:ext>
            </a:extLst>
          </p:cNvPr>
          <p:cNvCxnSpPr>
            <a:cxnSpLocks/>
          </p:cNvCxnSpPr>
          <p:nvPr/>
        </p:nvCxnSpPr>
        <p:spPr>
          <a:xfrm>
            <a:off x="6659833" y="2237134"/>
            <a:ext cx="2631396" cy="0"/>
          </a:xfrm>
          <a:prstGeom prst="line">
            <a:avLst/>
          </a:prstGeom>
          <a:ln w="127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E08B579-8EBC-3DB0-B427-5BA1705642C7}"/>
              </a:ext>
            </a:extLst>
          </p:cNvPr>
          <p:cNvCxnSpPr>
            <a:cxnSpLocks/>
          </p:cNvCxnSpPr>
          <p:nvPr/>
        </p:nvCxnSpPr>
        <p:spPr>
          <a:xfrm>
            <a:off x="6659833" y="3002986"/>
            <a:ext cx="2631396" cy="0"/>
          </a:xfrm>
          <a:prstGeom prst="line">
            <a:avLst/>
          </a:prstGeom>
          <a:ln w="127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33255D3-A9A2-7177-B811-134C4C948927}"/>
              </a:ext>
            </a:extLst>
          </p:cNvPr>
          <p:cNvCxnSpPr>
            <a:cxnSpLocks/>
          </p:cNvCxnSpPr>
          <p:nvPr/>
        </p:nvCxnSpPr>
        <p:spPr>
          <a:xfrm>
            <a:off x="6659833" y="3843441"/>
            <a:ext cx="2631396" cy="0"/>
          </a:xfrm>
          <a:prstGeom prst="line">
            <a:avLst/>
          </a:prstGeom>
          <a:ln w="127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A889513-D788-1F37-A88A-CB705D4C45F7}"/>
              </a:ext>
            </a:extLst>
          </p:cNvPr>
          <p:cNvCxnSpPr>
            <a:cxnSpLocks/>
          </p:cNvCxnSpPr>
          <p:nvPr/>
        </p:nvCxnSpPr>
        <p:spPr>
          <a:xfrm>
            <a:off x="6659833" y="4658572"/>
            <a:ext cx="2631396" cy="0"/>
          </a:xfrm>
          <a:prstGeom prst="line">
            <a:avLst/>
          </a:prstGeom>
          <a:ln w="12700" cap="rnd">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56388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dissolve">
                                      <p:cBhvr>
                                        <p:cTn id="11" dur="500"/>
                                        <p:tgtEl>
                                          <p:spTgt spid="2"/>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dissolve">
                                      <p:cBhvr>
                                        <p:cTn id="15" dur="500"/>
                                        <p:tgtEl>
                                          <p:spTgt spid="5"/>
                                        </p:tgtEl>
                                      </p:cBhvr>
                                    </p:animEffect>
                                  </p:childTnLst>
                                </p:cTn>
                              </p:par>
                            </p:childTnLst>
                          </p:cTn>
                        </p:par>
                        <p:par>
                          <p:cTn id="16" fill="hold">
                            <p:stCondLst>
                              <p:cond delay="1500"/>
                            </p:stCondLst>
                            <p:childTnLst>
                              <p:par>
                                <p:cTn id="17" presetID="9" presetClass="entr" presetSubtype="0"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dissolve">
                                      <p:cBhvr>
                                        <p:cTn id="19" dur="500"/>
                                        <p:tgtEl>
                                          <p:spTgt spid="3"/>
                                        </p:tgtEl>
                                      </p:cBhvr>
                                    </p:animEffect>
                                  </p:childTnLst>
                                </p:cTn>
                              </p:par>
                            </p:childTnLst>
                          </p:cTn>
                        </p:par>
                        <p:par>
                          <p:cTn id="20" fill="hold">
                            <p:stCondLst>
                              <p:cond delay="2000"/>
                            </p:stCondLst>
                            <p:childTnLst>
                              <p:par>
                                <p:cTn id="21" presetID="9" presetClass="entr" presetSubtype="0" fill="hold"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dissolve">
                                      <p:cBhvr>
                                        <p:cTn id="23" dur="500"/>
                                        <p:tgtEl>
                                          <p:spTgt spid="17"/>
                                        </p:tgtEl>
                                      </p:cBhvr>
                                    </p:animEffect>
                                  </p:childTnLst>
                                </p:cTn>
                              </p:par>
                            </p:childTnLst>
                          </p:cTn>
                        </p:par>
                        <p:par>
                          <p:cTn id="24" fill="hold">
                            <p:stCondLst>
                              <p:cond delay="2500"/>
                            </p:stCondLst>
                            <p:childTnLst>
                              <p:par>
                                <p:cTn id="25" presetID="9" presetClass="entr" presetSubtype="0" fill="hold"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dissolve">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wipe(left)">
                                      <p:cBhvr>
                                        <p:cTn id="32" dur="500"/>
                                        <p:tgtEl>
                                          <p:spTgt spid="21"/>
                                        </p:tgtEl>
                                      </p:cBhvr>
                                    </p:animEffect>
                                  </p:childTnLst>
                                </p:cTn>
                              </p:par>
                              <p:par>
                                <p:cTn id="33" presetID="22" presetClass="entr" presetSubtype="8" fill="hold" nodeType="with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wipe(left)">
                                      <p:cBhvr>
                                        <p:cTn id="35" dur="500"/>
                                        <p:tgtEl>
                                          <p:spTgt spid="28"/>
                                        </p:tgtEl>
                                      </p:cBhvr>
                                    </p:animEffect>
                                  </p:childTnLst>
                                </p:cTn>
                              </p:par>
                              <p:par>
                                <p:cTn id="36" presetID="22" presetClass="entr" presetSubtype="8" fill="hold" nodeType="withEffect">
                                  <p:stCondLst>
                                    <p:cond delay="0"/>
                                  </p:stCondLst>
                                  <p:childTnLst>
                                    <p:set>
                                      <p:cBhvr>
                                        <p:cTn id="37" dur="1" fill="hold">
                                          <p:stCondLst>
                                            <p:cond delay="0"/>
                                          </p:stCondLst>
                                        </p:cTn>
                                        <p:tgtEl>
                                          <p:spTgt spid="31"/>
                                        </p:tgtEl>
                                        <p:attrNameLst>
                                          <p:attrName>style.visibility</p:attrName>
                                        </p:attrNameLst>
                                      </p:cBhvr>
                                      <p:to>
                                        <p:strVal val="visible"/>
                                      </p:to>
                                    </p:set>
                                    <p:animEffect transition="in" filter="wipe(left)">
                                      <p:cBhvr>
                                        <p:cTn id="38" dur="500"/>
                                        <p:tgtEl>
                                          <p:spTgt spid="31"/>
                                        </p:tgtEl>
                                      </p:cBhvr>
                                    </p:animEffect>
                                  </p:childTnLst>
                                </p:cTn>
                              </p:par>
                              <p:par>
                                <p:cTn id="39" presetID="22" presetClass="entr" presetSubtype="8" fill="hold" nodeType="withEffect">
                                  <p:stCondLst>
                                    <p:cond delay="0"/>
                                  </p:stCondLst>
                                  <p:childTnLst>
                                    <p:set>
                                      <p:cBhvr>
                                        <p:cTn id="40" dur="1" fill="hold">
                                          <p:stCondLst>
                                            <p:cond delay="0"/>
                                          </p:stCondLst>
                                        </p:cTn>
                                        <p:tgtEl>
                                          <p:spTgt spid="29"/>
                                        </p:tgtEl>
                                        <p:attrNameLst>
                                          <p:attrName>style.visibility</p:attrName>
                                        </p:attrNameLst>
                                      </p:cBhvr>
                                      <p:to>
                                        <p:strVal val="visible"/>
                                      </p:to>
                                    </p:set>
                                    <p:animEffect transition="in" filter="wipe(left)">
                                      <p:cBhvr>
                                        <p:cTn id="41" dur="500"/>
                                        <p:tgtEl>
                                          <p:spTgt spid="29"/>
                                        </p:tgtEl>
                                      </p:cBhvr>
                                    </p:animEffect>
                                  </p:childTnLst>
                                </p:cTn>
                              </p:par>
                              <p:par>
                                <p:cTn id="42" presetID="22" presetClass="entr" presetSubtype="8" fill="hold" nodeType="withEffect">
                                  <p:stCondLst>
                                    <p:cond delay="0"/>
                                  </p:stCondLst>
                                  <p:childTnLst>
                                    <p:set>
                                      <p:cBhvr>
                                        <p:cTn id="43" dur="1" fill="hold">
                                          <p:stCondLst>
                                            <p:cond delay="0"/>
                                          </p:stCondLst>
                                        </p:cTn>
                                        <p:tgtEl>
                                          <p:spTgt spid="27"/>
                                        </p:tgtEl>
                                        <p:attrNameLst>
                                          <p:attrName>style.visibility</p:attrName>
                                        </p:attrNameLst>
                                      </p:cBhvr>
                                      <p:to>
                                        <p:strVal val="visible"/>
                                      </p:to>
                                    </p:set>
                                    <p:animEffect transition="in" filter="wipe(left)">
                                      <p:cBhvr>
                                        <p:cTn id="44" dur="500"/>
                                        <p:tgtEl>
                                          <p:spTgt spid="27"/>
                                        </p:tgtEl>
                                      </p:cBhvr>
                                    </p:animEffect>
                                  </p:childTnLst>
                                </p:cTn>
                              </p:par>
                              <p:par>
                                <p:cTn id="45" presetID="22" presetClass="entr" presetSubtype="4" fill="hold" nodeType="with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wipe(down)">
                                      <p:cBhvr>
                                        <p:cTn id="47" dur="500"/>
                                        <p:tgtEl>
                                          <p:spTgt spid="22"/>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wipe(left)">
                                      <p:cBhvr>
                                        <p:cTn id="52" dur="500"/>
                                        <p:tgtEl>
                                          <p:spTgt spid="32"/>
                                        </p:tgtEl>
                                      </p:cBhvr>
                                    </p:animEffect>
                                  </p:childTnLst>
                                </p:cTn>
                              </p:par>
                              <p:par>
                                <p:cTn id="53" presetID="22" presetClass="entr" presetSubtype="8" fill="hold" nodeType="withEffect">
                                  <p:stCondLst>
                                    <p:cond delay="0"/>
                                  </p:stCondLst>
                                  <p:childTnLst>
                                    <p:set>
                                      <p:cBhvr>
                                        <p:cTn id="54" dur="1" fill="hold">
                                          <p:stCondLst>
                                            <p:cond delay="0"/>
                                          </p:stCondLst>
                                        </p:cTn>
                                        <p:tgtEl>
                                          <p:spTgt spid="35"/>
                                        </p:tgtEl>
                                        <p:attrNameLst>
                                          <p:attrName>style.visibility</p:attrName>
                                        </p:attrNameLst>
                                      </p:cBhvr>
                                      <p:to>
                                        <p:strVal val="visible"/>
                                      </p:to>
                                    </p:set>
                                    <p:animEffect transition="in" filter="wipe(left)">
                                      <p:cBhvr>
                                        <p:cTn id="55" dur="500"/>
                                        <p:tgtEl>
                                          <p:spTgt spid="35"/>
                                        </p:tgtEl>
                                      </p:cBhvr>
                                    </p:animEffect>
                                  </p:childTnLst>
                                </p:cTn>
                              </p:par>
                              <p:par>
                                <p:cTn id="56" presetID="22" presetClass="entr" presetSubtype="8" fill="hold" nodeType="withEffect">
                                  <p:stCondLst>
                                    <p:cond delay="0"/>
                                  </p:stCondLst>
                                  <p:childTnLst>
                                    <p:set>
                                      <p:cBhvr>
                                        <p:cTn id="57" dur="1" fill="hold">
                                          <p:stCondLst>
                                            <p:cond delay="0"/>
                                          </p:stCondLst>
                                        </p:cTn>
                                        <p:tgtEl>
                                          <p:spTgt spid="37"/>
                                        </p:tgtEl>
                                        <p:attrNameLst>
                                          <p:attrName>style.visibility</p:attrName>
                                        </p:attrNameLst>
                                      </p:cBhvr>
                                      <p:to>
                                        <p:strVal val="visible"/>
                                      </p:to>
                                    </p:set>
                                    <p:animEffect transition="in" filter="wipe(left)">
                                      <p:cBhvr>
                                        <p:cTn id="58" dur="500"/>
                                        <p:tgtEl>
                                          <p:spTgt spid="37"/>
                                        </p:tgtEl>
                                      </p:cBhvr>
                                    </p:animEffect>
                                  </p:childTnLst>
                                </p:cTn>
                              </p:par>
                              <p:par>
                                <p:cTn id="59" presetID="22" presetClass="entr" presetSubtype="8" fill="hold" nodeType="withEffect">
                                  <p:stCondLst>
                                    <p:cond delay="0"/>
                                  </p:stCondLst>
                                  <p:childTnLst>
                                    <p:set>
                                      <p:cBhvr>
                                        <p:cTn id="60" dur="1" fill="hold">
                                          <p:stCondLst>
                                            <p:cond delay="0"/>
                                          </p:stCondLst>
                                        </p:cTn>
                                        <p:tgtEl>
                                          <p:spTgt spid="38"/>
                                        </p:tgtEl>
                                        <p:attrNameLst>
                                          <p:attrName>style.visibility</p:attrName>
                                        </p:attrNameLst>
                                      </p:cBhvr>
                                      <p:to>
                                        <p:strVal val="visible"/>
                                      </p:to>
                                    </p:set>
                                    <p:animEffect transition="in" filter="wipe(left)">
                                      <p:cBhvr>
                                        <p:cTn id="61" dur="500"/>
                                        <p:tgtEl>
                                          <p:spTgt spid="38"/>
                                        </p:tgtEl>
                                      </p:cBhvr>
                                    </p:animEffect>
                                  </p:childTnLst>
                                </p:cTn>
                              </p:par>
                              <p:par>
                                <p:cTn id="62" presetID="22" presetClass="entr" presetSubtype="8" fill="hold" nodeType="withEffect">
                                  <p:stCondLst>
                                    <p:cond delay="0"/>
                                  </p:stCondLst>
                                  <p:childTnLst>
                                    <p:set>
                                      <p:cBhvr>
                                        <p:cTn id="63" dur="1" fill="hold">
                                          <p:stCondLst>
                                            <p:cond delay="0"/>
                                          </p:stCondLst>
                                        </p:cTn>
                                        <p:tgtEl>
                                          <p:spTgt spid="43"/>
                                        </p:tgtEl>
                                        <p:attrNameLst>
                                          <p:attrName>style.visibility</p:attrName>
                                        </p:attrNameLst>
                                      </p:cBhvr>
                                      <p:to>
                                        <p:strVal val="visible"/>
                                      </p:to>
                                    </p:set>
                                    <p:animEffect transition="in" filter="wipe(left)">
                                      <p:cBhvr>
                                        <p:cTn id="64" dur="500"/>
                                        <p:tgtEl>
                                          <p:spTgt spid="43"/>
                                        </p:tgtEl>
                                      </p:cBhvr>
                                    </p:animEffect>
                                  </p:childTnLst>
                                </p:cTn>
                              </p:par>
                              <p:par>
                                <p:cTn id="65" presetID="22" presetClass="entr" presetSubtype="8" fill="hold" nodeType="withEffect">
                                  <p:stCondLst>
                                    <p:cond delay="0"/>
                                  </p:stCondLst>
                                  <p:childTnLst>
                                    <p:set>
                                      <p:cBhvr>
                                        <p:cTn id="66" dur="1" fill="hold">
                                          <p:stCondLst>
                                            <p:cond delay="0"/>
                                          </p:stCondLst>
                                        </p:cTn>
                                        <p:tgtEl>
                                          <p:spTgt spid="44"/>
                                        </p:tgtEl>
                                        <p:attrNameLst>
                                          <p:attrName>style.visibility</p:attrName>
                                        </p:attrNameLst>
                                      </p:cBhvr>
                                      <p:to>
                                        <p:strVal val="visible"/>
                                      </p:to>
                                    </p:set>
                                    <p:animEffect transition="in" filter="wipe(left)">
                                      <p:cBhvr>
                                        <p:cTn id="67" dur="500"/>
                                        <p:tgtEl>
                                          <p:spTgt spid="44"/>
                                        </p:tgtEl>
                                      </p:cBhvr>
                                    </p:animEffect>
                                  </p:childTnLst>
                                </p:cTn>
                              </p:par>
                              <p:par>
                                <p:cTn id="68" presetID="22" presetClass="entr" presetSubtype="8" fill="hold" nodeType="withEffect">
                                  <p:stCondLst>
                                    <p:cond delay="0"/>
                                  </p:stCondLst>
                                  <p:childTnLst>
                                    <p:set>
                                      <p:cBhvr>
                                        <p:cTn id="69" dur="1" fill="hold">
                                          <p:stCondLst>
                                            <p:cond delay="0"/>
                                          </p:stCondLst>
                                        </p:cTn>
                                        <p:tgtEl>
                                          <p:spTgt spid="49"/>
                                        </p:tgtEl>
                                        <p:attrNameLst>
                                          <p:attrName>style.visibility</p:attrName>
                                        </p:attrNameLst>
                                      </p:cBhvr>
                                      <p:to>
                                        <p:strVal val="visible"/>
                                      </p:to>
                                    </p:set>
                                    <p:animEffect transition="in" filter="wipe(left)">
                                      <p:cBhvr>
                                        <p:cTn id="70" dur="500"/>
                                        <p:tgtEl>
                                          <p:spTgt spid="49"/>
                                        </p:tgtEl>
                                      </p:cBhvr>
                                    </p:animEffect>
                                  </p:childTnLst>
                                </p:cTn>
                              </p:par>
                              <p:par>
                                <p:cTn id="71" presetID="22" presetClass="entr" presetSubtype="8" fill="hold" nodeType="withEffect">
                                  <p:stCondLst>
                                    <p:cond delay="0"/>
                                  </p:stCondLst>
                                  <p:childTnLst>
                                    <p:set>
                                      <p:cBhvr>
                                        <p:cTn id="72" dur="1" fill="hold">
                                          <p:stCondLst>
                                            <p:cond delay="0"/>
                                          </p:stCondLst>
                                        </p:cTn>
                                        <p:tgtEl>
                                          <p:spTgt spid="50"/>
                                        </p:tgtEl>
                                        <p:attrNameLst>
                                          <p:attrName>style.visibility</p:attrName>
                                        </p:attrNameLst>
                                      </p:cBhvr>
                                      <p:to>
                                        <p:strVal val="visible"/>
                                      </p:to>
                                    </p:set>
                                    <p:animEffect transition="in" filter="wipe(left)">
                                      <p:cBhvr>
                                        <p:cTn id="73" dur="500"/>
                                        <p:tgtEl>
                                          <p:spTgt spid="50"/>
                                        </p:tgtEl>
                                      </p:cBhvr>
                                    </p:animEffect>
                                  </p:childTnLst>
                                </p:cTn>
                              </p:par>
                              <p:par>
                                <p:cTn id="74" presetID="22" presetClass="entr" presetSubtype="8" fill="hold" nodeType="withEffect">
                                  <p:stCondLst>
                                    <p:cond delay="0"/>
                                  </p:stCondLst>
                                  <p:childTnLst>
                                    <p:set>
                                      <p:cBhvr>
                                        <p:cTn id="75" dur="1" fill="hold">
                                          <p:stCondLst>
                                            <p:cond delay="0"/>
                                          </p:stCondLst>
                                        </p:cTn>
                                        <p:tgtEl>
                                          <p:spTgt spid="55"/>
                                        </p:tgtEl>
                                        <p:attrNameLst>
                                          <p:attrName>style.visibility</p:attrName>
                                        </p:attrNameLst>
                                      </p:cBhvr>
                                      <p:to>
                                        <p:strVal val="visible"/>
                                      </p:to>
                                    </p:set>
                                    <p:animEffect transition="in" filter="wipe(left)">
                                      <p:cBhvr>
                                        <p:cTn id="76" dur="500"/>
                                        <p:tgtEl>
                                          <p:spTgt spid="55"/>
                                        </p:tgtEl>
                                      </p:cBhvr>
                                    </p:animEffect>
                                  </p:childTnLst>
                                </p:cTn>
                              </p:par>
                              <p:par>
                                <p:cTn id="77" presetID="22" presetClass="entr" presetSubtype="8" fill="hold" nodeType="withEffect">
                                  <p:stCondLst>
                                    <p:cond delay="0"/>
                                  </p:stCondLst>
                                  <p:childTnLst>
                                    <p:set>
                                      <p:cBhvr>
                                        <p:cTn id="78" dur="1" fill="hold">
                                          <p:stCondLst>
                                            <p:cond delay="0"/>
                                          </p:stCondLst>
                                        </p:cTn>
                                        <p:tgtEl>
                                          <p:spTgt spid="56"/>
                                        </p:tgtEl>
                                        <p:attrNameLst>
                                          <p:attrName>style.visibility</p:attrName>
                                        </p:attrNameLst>
                                      </p:cBhvr>
                                      <p:to>
                                        <p:strVal val="visible"/>
                                      </p:to>
                                    </p:set>
                                    <p:animEffect transition="in" filter="wipe(left)">
                                      <p:cBhvr>
                                        <p:cTn id="79" dur="500"/>
                                        <p:tgtEl>
                                          <p:spTgt spid="56"/>
                                        </p:tgtEl>
                                      </p:cBhvr>
                                    </p:animEffect>
                                  </p:childTnLst>
                                </p:cTn>
                              </p:par>
                              <p:par>
                                <p:cTn id="80" presetID="22" presetClass="entr" presetSubtype="8" fill="hold" nodeType="withEffect">
                                  <p:stCondLst>
                                    <p:cond delay="0"/>
                                  </p:stCondLst>
                                  <p:childTnLst>
                                    <p:set>
                                      <p:cBhvr>
                                        <p:cTn id="81" dur="1" fill="hold">
                                          <p:stCondLst>
                                            <p:cond delay="0"/>
                                          </p:stCondLst>
                                        </p:cTn>
                                        <p:tgtEl>
                                          <p:spTgt spid="61"/>
                                        </p:tgtEl>
                                        <p:attrNameLst>
                                          <p:attrName>style.visibility</p:attrName>
                                        </p:attrNameLst>
                                      </p:cBhvr>
                                      <p:to>
                                        <p:strVal val="visible"/>
                                      </p:to>
                                    </p:set>
                                    <p:animEffect transition="in" filter="wipe(left)">
                                      <p:cBhvr>
                                        <p:cTn id="82" dur="500"/>
                                        <p:tgtEl>
                                          <p:spTgt spid="61"/>
                                        </p:tgtEl>
                                      </p:cBhvr>
                                    </p:animEffect>
                                  </p:childTnLst>
                                </p:cTn>
                              </p:par>
                              <p:par>
                                <p:cTn id="83" presetID="22" presetClass="entr" presetSubtype="8" fill="hold" nodeType="withEffect">
                                  <p:stCondLst>
                                    <p:cond delay="0"/>
                                  </p:stCondLst>
                                  <p:childTnLst>
                                    <p:set>
                                      <p:cBhvr>
                                        <p:cTn id="84" dur="1" fill="hold">
                                          <p:stCondLst>
                                            <p:cond delay="0"/>
                                          </p:stCondLst>
                                        </p:cTn>
                                        <p:tgtEl>
                                          <p:spTgt spid="62"/>
                                        </p:tgtEl>
                                        <p:attrNameLst>
                                          <p:attrName>style.visibility</p:attrName>
                                        </p:attrNameLst>
                                      </p:cBhvr>
                                      <p:to>
                                        <p:strVal val="visible"/>
                                      </p:to>
                                    </p:set>
                                    <p:animEffect transition="in" filter="wipe(left)">
                                      <p:cBhvr>
                                        <p:cTn id="85" dur="500"/>
                                        <p:tgtEl>
                                          <p:spTgt spid="62"/>
                                        </p:tgtEl>
                                      </p:cBhvr>
                                    </p:animEffect>
                                  </p:childTnLst>
                                </p:cTn>
                              </p:par>
                            </p:childTnLst>
                          </p:cTn>
                        </p:par>
                      </p:childTnLst>
                    </p:cTn>
                  </p:par>
                  <p:par>
                    <p:cTn id="86" fill="hold">
                      <p:stCondLst>
                        <p:cond delay="indefinite"/>
                      </p:stCondLst>
                      <p:childTnLst>
                        <p:par>
                          <p:cTn id="87" fill="hold">
                            <p:stCondLst>
                              <p:cond delay="0"/>
                            </p:stCondLst>
                            <p:childTnLst>
                              <p:par>
                                <p:cTn id="88" presetID="7" presetClass="emph" presetSubtype="2" fill="hold" nodeType="clickEffect">
                                  <p:stCondLst>
                                    <p:cond delay="0"/>
                                  </p:stCondLst>
                                  <p:childTnLst>
                                    <p:animClr clrSpc="rgb" dir="cw">
                                      <p:cBhvr>
                                        <p:cTn id="89" dur="1000" fill="hold"/>
                                        <p:tgtEl>
                                          <p:spTgt spid="55"/>
                                        </p:tgtEl>
                                        <p:attrNameLst>
                                          <p:attrName>stroke.color</p:attrName>
                                        </p:attrNameLst>
                                      </p:cBhvr>
                                      <p:to>
                                        <a:schemeClr val="tx1"/>
                                      </p:to>
                                    </p:animClr>
                                    <p:set>
                                      <p:cBhvr>
                                        <p:cTn id="90" dur="1000" fill="hold"/>
                                        <p:tgtEl>
                                          <p:spTgt spid="55"/>
                                        </p:tgtEl>
                                        <p:attrNameLst>
                                          <p:attrName>stroke.on</p:attrName>
                                        </p:attrNameLst>
                                      </p:cBhvr>
                                      <p:to>
                                        <p:strVal val="true"/>
                                      </p:to>
                                    </p:set>
                                  </p:childTnLst>
                                </p:cTn>
                              </p:par>
                              <p:par>
                                <p:cTn id="91" presetID="7" presetClass="emph" presetSubtype="2" fill="hold" nodeType="withEffect">
                                  <p:stCondLst>
                                    <p:cond delay="0"/>
                                  </p:stCondLst>
                                  <p:childTnLst>
                                    <p:animClr clrSpc="rgb" dir="cw">
                                      <p:cBhvr>
                                        <p:cTn id="92" dur="1000" fill="hold"/>
                                        <p:tgtEl>
                                          <p:spTgt spid="62"/>
                                        </p:tgtEl>
                                        <p:attrNameLst>
                                          <p:attrName>stroke.color</p:attrName>
                                        </p:attrNameLst>
                                      </p:cBhvr>
                                      <p:to>
                                        <a:schemeClr val="tx1"/>
                                      </p:to>
                                    </p:animClr>
                                    <p:set>
                                      <p:cBhvr>
                                        <p:cTn id="93" dur="1000" fill="hold"/>
                                        <p:tgtEl>
                                          <p:spTgt spid="62"/>
                                        </p:tgtEl>
                                        <p:attrNameLst>
                                          <p:attrName>stroke.on</p:attrName>
                                        </p:attrNameLst>
                                      </p:cBhvr>
                                      <p:to>
                                        <p:strVal val="true"/>
                                      </p:to>
                                    </p:set>
                                  </p:childTnLst>
                                </p:cTn>
                              </p:par>
                              <p:par>
                                <p:cTn id="94" presetID="7" presetClass="emph" presetSubtype="2" fill="hold" nodeType="withEffect">
                                  <p:stCondLst>
                                    <p:cond delay="0"/>
                                  </p:stCondLst>
                                  <p:childTnLst>
                                    <p:animClr clrSpc="rgb" dir="cw">
                                      <p:cBhvr>
                                        <p:cTn id="95" dur="1000" fill="hold"/>
                                        <p:tgtEl>
                                          <p:spTgt spid="35"/>
                                        </p:tgtEl>
                                        <p:attrNameLst>
                                          <p:attrName>stroke.color</p:attrName>
                                        </p:attrNameLst>
                                      </p:cBhvr>
                                      <p:to>
                                        <a:schemeClr val="tx1"/>
                                      </p:to>
                                    </p:animClr>
                                    <p:set>
                                      <p:cBhvr>
                                        <p:cTn id="96" dur="1000" fill="hold"/>
                                        <p:tgtEl>
                                          <p:spTgt spid="35"/>
                                        </p:tgtEl>
                                        <p:attrNameLst>
                                          <p:attrName>stroke.on</p:attrName>
                                        </p:attrNameLst>
                                      </p:cBhvr>
                                      <p:to>
                                        <p:strVal val="true"/>
                                      </p:to>
                                    </p:set>
                                  </p:childTnLst>
                                </p:cTn>
                              </p:par>
                              <p:par>
                                <p:cTn id="97" presetID="7" presetClass="emph" presetSubtype="2" fill="hold" nodeType="withEffect">
                                  <p:stCondLst>
                                    <p:cond delay="0"/>
                                  </p:stCondLst>
                                  <p:childTnLst>
                                    <p:animClr clrSpc="rgb" dir="cw">
                                      <p:cBhvr>
                                        <p:cTn id="98" dur="1000" fill="hold"/>
                                        <p:tgtEl>
                                          <p:spTgt spid="32"/>
                                        </p:tgtEl>
                                        <p:attrNameLst>
                                          <p:attrName>stroke.color</p:attrName>
                                        </p:attrNameLst>
                                      </p:cBhvr>
                                      <p:to>
                                        <a:schemeClr val="tx1"/>
                                      </p:to>
                                    </p:animClr>
                                    <p:set>
                                      <p:cBhvr>
                                        <p:cTn id="99" dur="1000" fill="hold"/>
                                        <p:tgtEl>
                                          <p:spTgt spid="32"/>
                                        </p:tgtEl>
                                        <p:attrNameLst>
                                          <p:attrName>stroke.on</p:attrName>
                                        </p:attrNameLst>
                                      </p:cBhvr>
                                      <p:to>
                                        <p:strVal val="true"/>
                                      </p:to>
                                    </p:set>
                                  </p:childTnLst>
                                </p:cTn>
                              </p:par>
                              <p:par>
                                <p:cTn id="100" presetID="7" presetClass="emph" presetSubtype="2" fill="hold" nodeType="withEffect">
                                  <p:stCondLst>
                                    <p:cond delay="0"/>
                                  </p:stCondLst>
                                  <p:childTnLst>
                                    <p:animClr clrSpc="rgb" dir="cw">
                                      <p:cBhvr>
                                        <p:cTn id="101" dur="1000" fill="hold"/>
                                        <p:tgtEl>
                                          <p:spTgt spid="44"/>
                                        </p:tgtEl>
                                        <p:attrNameLst>
                                          <p:attrName>stroke.color</p:attrName>
                                        </p:attrNameLst>
                                      </p:cBhvr>
                                      <p:to>
                                        <a:schemeClr val="tx1"/>
                                      </p:to>
                                    </p:animClr>
                                    <p:set>
                                      <p:cBhvr>
                                        <p:cTn id="102" dur="1000" fill="hold"/>
                                        <p:tgtEl>
                                          <p:spTgt spid="44"/>
                                        </p:tgtEl>
                                        <p:attrNameLst>
                                          <p:attrName>stroke.on</p:attrName>
                                        </p:attrNameLst>
                                      </p:cBhvr>
                                      <p:to>
                                        <p:strVal val="true"/>
                                      </p:to>
                                    </p:set>
                                  </p:childTnLst>
                                </p:cTn>
                              </p:par>
                              <p:par>
                                <p:cTn id="103" presetID="7" presetClass="emph" presetSubtype="2" fill="hold" nodeType="withEffect">
                                  <p:stCondLst>
                                    <p:cond delay="0"/>
                                  </p:stCondLst>
                                  <p:childTnLst>
                                    <p:animClr clrSpc="rgb" dir="cw">
                                      <p:cBhvr>
                                        <p:cTn id="104" dur="1000" fill="hold"/>
                                        <p:tgtEl>
                                          <p:spTgt spid="61"/>
                                        </p:tgtEl>
                                        <p:attrNameLst>
                                          <p:attrName>stroke.color</p:attrName>
                                        </p:attrNameLst>
                                      </p:cBhvr>
                                      <p:to>
                                        <a:schemeClr val="accent1"/>
                                      </p:to>
                                    </p:animClr>
                                    <p:set>
                                      <p:cBhvr>
                                        <p:cTn id="105" dur="1000" fill="hold"/>
                                        <p:tgtEl>
                                          <p:spTgt spid="61"/>
                                        </p:tgtEl>
                                        <p:attrNameLst>
                                          <p:attrName>stroke.on</p:attrName>
                                        </p:attrNameLst>
                                      </p:cBhvr>
                                      <p:to>
                                        <p:strVal val="true"/>
                                      </p:to>
                                    </p:set>
                                  </p:childTnLst>
                                </p:cTn>
                              </p:par>
                              <p:par>
                                <p:cTn id="106" presetID="7" presetClass="emph" presetSubtype="2" fill="hold" nodeType="withEffect">
                                  <p:stCondLst>
                                    <p:cond delay="0"/>
                                  </p:stCondLst>
                                  <p:childTnLst>
                                    <p:animClr clrSpc="rgb" dir="cw">
                                      <p:cBhvr>
                                        <p:cTn id="107" dur="1000" fill="hold"/>
                                        <p:tgtEl>
                                          <p:spTgt spid="38"/>
                                        </p:tgtEl>
                                        <p:attrNameLst>
                                          <p:attrName>stroke.color</p:attrName>
                                        </p:attrNameLst>
                                      </p:cBhvr>
                                      <p:to>
                                        <a:schemeClr val="accent1"/>
                                      </p:to>
                                    </p:animClr>
                                    <p:set>
                                      <p:cBhvr>
                                        <p:cTn id="108" dur="1000" fill="hold"/>
                                        <p:tgtEl>
                                          <p:spTgt spid="38"/>
                                        </p:tgtEl>
                                        <p:attrNameLst>
                                          <p:attrName>stroke.on</p:attrName>
                                        </p:attrNameLst>
                                      </p:cBhvr>
                                      <p:to>
                                        <p:strVal val="true"/>
                                      </p:to>
                                    </p:set>
                                  </p:childTnLst>
                                </p:cTn>
                              </p:par>
                            </p:childTnLst>
                          </p:cTn>
                        </p:par>
                      </p:childTnLst>
                    </p:cTn>
                  </p:par>
                  <p:par>
                    <p:cTn id="109" fill="hold">
                      <p:stCondLst>
                        <p:cond delay="indefinite"/>
                      </p:stCondLst>
                      <p:childTnLst>
                        <p:par>
                          <p:cTn id="110" fill="hold">
                            <p:stCondLst>
                              <p:cond delay="0"/>
                            </p:stCondLst>
                            <p:childTnLst>
                              <p:par>
                                <p:cTn id="111" presetID="10" presetClass="entr" presetSubtype="0" fill="hold" grpId="0" nodeType="clickEffect">
                                  <p:stCondLst>
                                    <p:cond delay="0"/>
                                  </p:stCondLst>
                                  <p:childTnLst>
                                    <p:set>
                                      <p:cBhvr>
                                        <p:cTn id="112" dur="1" fill="hold">
                                          <p:stCondLst>
                                            <p:cond delay="0"/>
                                          </p:stCondLst>
                                        </p:cTn>
                                        <p:tgtEl>
                                          <p:spTgt spid="6">
                                            <p:bg/>
                                          </p:spTgt>
                                        </p:tgtEl>
                                        <p:attrNameLst>
                                          <p:attrName>style.visibility</p:attrName>
                                        </p:attrNameLst>
                                      </p:cBhvr>
                                      <p:to>
                                        <p:strVal val="visible"/>
                                      </p:to>
                                    </p:set>
                                    <p:animEffect transition="in" filter="fade">
                                      <p:cBhvr>
                                        <p:cTn id="113" dur="500"/>
                                        <p:tgtEl>
                                          <p:spTgt spid="6">
                                            <p:bg/>
                                          </p:spTgt>
                                        </p:tgtEl>
                                      </p:cBhvr>
                                    </p:animEffect>
                                  </p:childTnLst>
                                </p:cTn>
                              </p:par>
                              <p:par>
                                <p:cTn id="114" presetID="10" presetClass="entr" presetSubtype="0" fill="hold" grpId="0" nodeType="withEffect">
                                  <p:stCondLst>
                                    <p:cond delay="0"/>
                                  </p:stCondLst>
                                  <p:childTnLst>
                                    <p:set>
                                      <p:cBhvr>
                                        <p:cTn id="115" dur="1" fill="hold">
                                          <p:stCondLst>
                                            <p:cond delay="0"/>
                                          </p:stCondLst>
                                        </p:cTn>
                                        <p:tgtEl>
                                          <p:spTgt spid="6">
                                            <p:txEl>
                                              <p:pRg st="0" end="0"/>
                                            </p:txEl>
                                          </p:spTgt>
                                        </p:tgtEl>
                                        <p:attrNameLst>
                                          <p:attrName>style.visibility</p:attrName>
                                        </p:attrNameLst>
                                      </p:cBhvr>
                                      <p:to>
                                        <p:strVal val="visible"/>
                                      </p:to>
                                    </p:set>
                                    <p:animEffect transition="in" filter="fade">
                                      <p:cBhvr>
                                        <p:cTn id="116" dur="500"/>
                                        <p:tgtEl>
                                          <p:spTgt spid="6">
                                            <p:txEl>
                                              <p:pRg st="0" end="0"/>
                                            </p:txEl>
                                          </p:spTgt>
                                        </p:tgtEl>
                                      </p:cBhvr>
                                    </p:animEffect>
                                  </p:childTnLst>
                                </p:cTn>
                              </p:par>
                            </p:childTnLst>
                          </p:cTn>
                        </p:par>
                        <p:par>
                          <p:cTn id="117" fill="hold">
                            <p:stCondLst>
                              <p:cond delay="500"/>
                            </p:stCondLst>
                            <p:childTnLst>
                              <p:par>
                                <p:cTn id="118" presetID="10" presetClass="entr" presetSubtype="0" fill="hold" nodeType="afterEffect">
                                  <p:stCondLst>
                                    <p:cond delay="0"/>
                                  </p:stCondLst>
                                  <p:childTnLst>
                                    <p:set>
                                      <p:cBhvr>
                                        <p:cTn id="119" dur="1" fill="hold">
                                          <p:stCondLst>
                                            <p:cond delay="0"/>
                                          </p:stCondLst>
                                        </p:cTn>
                                        <p:tgtEl>
                                          <p:spTgt spid="8"/>
                                        </p:tgtEl>
                                        <p:attrNameLst>
                                          <p:attrName>style.visibility</p:attrName>
                                        </p:attrNameLst>
                                      </p:cBhvr>
                                      <p:to>
                                        <p:strVal val="visible"/>
                                      </p:to>
                                    </p:set>
                                    <p:animEffect transition="in" filter="fade">
                                      <p:cBhvr>
                                        <p:cTn id="120" dur="500"/>
                                        <p:tgtEl>
                                          <p:spTgt spid="8"/>
                                        </p:tgtEl>
                                      </p:cBhvr>
                                    </p:animEffect>
                                  </p:childTnLst>
                                </p:cTn>
                              </p:par>
                            </p:childTnLst>
                          </p:cTn>
                        </p:par>
                      </p:childTnLst>
                    </p:cTn>
                  </p:par>
                  <p:par>
                    <p:cTn id="121" fill="hold">
                      <p:stCondLst>
                        <p:cond delay="indefinite"/>
                      </p:stCondLst>
                      <p:childTnLst>
                        <p:par>
                          <p:cTn id="122" fill="hold">
                            <p:stCondLst>
                              <p:cond delay="0"/>
                            </p:stCondLst>
                            <p:childTnLst>
                              <p:par>
                                <p:cTn id="123" presetID="10" presetClass="entr" presetSubtype="0" fill="hold" grpId="0" nodeType="clickEffect">
                                  <p:stCondLst>
                                    <p:cond delay="0"/>
                                  </p:stCondLst>
                                  <p:childTnLst>
                                    <p:set>
                                      <p:cBhvr>
                                        <p:cTn id="124" dur="1" fill="hold">
                                          <p:stCondLst>
                                            <p:cond delay="0"/>
                                          </p:stCondLst>
                                        </p:cTn>
                                        <p:tgtEl>
                                          <p:spTgt spid="6">
                                            <p:txEl>
                                              <p:pRg st="1" end="1"/>
                                            </p:txEl>
                                          </p:spTgt>
                                        </p:tgtEl>
                                        <p:attrNameLst>
                                          <p:attrName>style.visibility</p:attrName>
                                        </p:attrNameLst>
                                      </p:cBhvr>
                                      <p:to>
                                        <p:strVal val="visible"/>
                                      </p:to>
                                    </p:set>
                                    <p:animEffect transition="in" filter="fade">
                                      <p:cBhvr>
                                        <p:cTn id="125" dur="500"/>
                                        <p:tgtEl>
                                          <p:spTgt spid="6">
                                            <p:txEl>
                                              <p:pRg st="1" end="1"/>
                                            </p:txEl>
                                          </p:spTgt>
                                        </p:tgtEl>
                                      </p:cBhvr>
                                    </p:animEffect>
                                  </p:childTnLst>
                                </p:cTn>
                              </p:par>
                            </p:childTnLst>
                          </p:cTn>
                        </p:par>
                        <p:par>
                          <p:cTn id="126" fill="hold">
                            <p:stCondLst>
                              <p:cond delay="500"/>
                            </p:stCondLst>
                            <p:childTnLst>
                              <p:par>
                                <p:cTn id="127" presetID="10" presetClass="entr" presetSubtype="0" fill="hold" nodeType="afterEffect">
                                  <p:stCondLst>
                                    <p:cond delay="500"/>
                                  </p:stCondLst>
                                  <p:childTnLst>
                                    <p:set>
                                      <p:cBhvr>
                                        <p:cTn id="128" dur="1" fill="hold">
                                          <p:stCondLst>
                                            <p:cond delay="0"/>
                                          </p:stCondLst>
                                        </p:cTn>
                                        <p:tgtEl>
                                          <p:spTgt spid="9"/>
                                        </p:tgtEl>
                                        <p:attrNameLst>
                                          <p:attrName>style.visibility</p:attrName>
                                        </p:attrNameLst>
                                      </p:cBhvr>
                                      <p:to>
                                        <p:strVal val="visible"/>
                                      </p:to>
                                    </p:set>
                                    <p:animEffect transition="in" filter="fade">
                                      <p:cBhvr>
                                        <p:cTn id="129" dur="500"/>
                                        <p:tgtEl>
                                          <p:spTgt spid="9"/>
                                        </p:tgtEl>
                                      </p:cBhvr>
                                    </p:animEffect>
                                  </p:childTnLst>
                                </p:cTn>
                              </p:par>
                              <p:par>
                                <p:cTn id="130" presetID="10" presetClass="entr" presetSubtype="0" fill="hold" grpId="0" nodeType="withEffect">
                                  <p:stCondLst>
                                    <p:cond delay="500"/>
                                  </p:stCondLst>
                                  <p:childTnLst>
                                    <p:set>
                                      <p:cBhvr>
                                        <p:cTn id="131" dur="1" fill="hold">
                                          <p:stCondLst>
                                            <p:cond delay="0"/>
                                          </p:stCondLst>
                                        </p:cTn>
                                        <p:tgtEl>
                                          <p:spTgt spid="6">
                                            <p:txEl>
                                              <p:pRg st="2" end="2"/>
                                            </p:txEl>
                                          </p:spTgt>
                                        </p:tgtEl>
                                        <p:attrNameLst>
                                          <p:attrName>style.visibility</p:attrName>
                                        </p:attrNameLst>
                                      </p:cBhvr>
                                      <p:to>
                                        <p:strVal val="visible"/>
                                      </p:to>
                                    </p:set>
                                    <p:animEffect transition="in" filter="fade">
                                      <p:cBhvr>
                                        <p:cTn id="132" dur="500"/>
                                        <p:tgtEl>
                                          <p:spTgt spid="6">
                                            <p:txEl>
                                              <p:pRg st="2" end="2"/>
                                            </p:txEl>
                                          </p:spTgt>
                                        </p:tgtEl>
                                      </p:cBhvr>
                                    </p:animEffect>
                                  </p:childTnLst>
                                </p:cTn>
                              </p:par>
                              <p:par>
                                <p:cTn id="133" presetID="10" presetClass="entr" presetSubtype="0" fill="hold" grpId="0" nodeType="withEffect">
                                  <p:stCondLst>
                                    <p:cond delay="500"/>
                                  </p:stCondLst>
                                  <p:childTnLst>
                                    <p:set>
                                      <p:cBhvr>
                                        <p:cTn id="134" dur="1" fill="hold">
                                          <p:stCondLst>
                                            <p:cond delay="0"/>
                                          </p:stCondLst>
                                        </p:cTn>
                                        <p:tgtEl>
                                          <p:spTgt spid="6">
                                            <p:txEl>
                                              <p:pRg st="3" end="3"/>
                                            </p:txEl>
                                          </p:spTgt>
                                        </p:tgtEl>
                                        <p:attrNameLst>
                                          <p:attrName>style.visibility</p:attrName>
                                        </p:attrNameLst>
                                      </p:cBhvr>
                                      <p:to>
                                        <p:strVal val="visible"/>
                                      </p:to>
                                    </p:set>
                                    <p:animEffect transition="in" filter="fade">
                                      <p:cBhvr>
                                        <p:cTn id="135" dur="500"/>
                                        <p:tgtEl>
                                          <p:spTgt spid="6">
                                            <p:txEl>
                                              <p:pRg st="3" end="3"/>
                                            </p:txEl>
                                          </p:spTgt>
                                        </p:tgtEl>
                                      </p:cBhvr>
                                    </p:animEffect>
                                  </p:childTnLst>
                                </p:cTn>
                              </p:par>
                            </p:childTnLst>
                          </p:cTn>
                        </p:par>
                        <p:par>
                          <p:cTn id="136" fill="hold">
                            <p:stCondLst>
                              <p:cond delay="1500"/>
                            </p:stCondLst>
                            <p:childTnLst>
                              <p:par>
                                <p:cTn id="137" presetID="10" presetClass="entr" presetSubtype="0" fill="hold" nodeType="afterEffect">
                                  <p:stCondLst>
                                    <p:cond delay="500"/>
                                  </p:stCondLst>
                                  <p:childTnLst>
                                    <p:set>
                                      <p:cBhvr>
                                        <p:cTn id="138" dur="1" fill="hold">
                                          <p:stCondLst>
                                            <p:cond delay="0"/>
                                          </p:stCondLst>
                                        </p:cTn>
                                        <p:tgtEl>
                                          <p:spTgt spid="12"/>
                                        </p:tgtEl>
                                        <p:attrNameLst>
                                          <p:attrName>style.visibility</p:attrName>
                                        </p:attrNameLst>
                                      </p:cBhvr>
                                      <p:to>
                                        <p:strVal val="visible"/>
                                      </p:to>
                                    </p:set>
                                    <p:animEffect transition="in" filter="fade">
                                      <p:cBhvr>
                                        <p:cTn id="139" dur="500"/>
                                        <p:tgtEl>
                                          <p:spTgt spid="12"/>
                                        </p:tgtEl>
                                      </p:cBhvr>
                                    </p:animEffect>
                                  </p:childTnLst>
                                </p:cTn>
                              </p:par>
                              <p:par>
                                <p:cTn id="140" presetID="10" presetClass="entr" presetSubtype="0" fill="hold" grpId="0" nodeType="withEffect">
                                  <p:stCondLst>
                                    <p:cond delay="500"/>
                                  </p:stCondLst>
                                  <p:childTnLst>
                                    <p:set>
                                      <p:cBhvr>
                                        <p:cTn id="141" dur="1" fill="hold">
                                          <p:stCondLst>
                                            <p:cond delay="0"/>
                                          </p:stCondLst>
                                        </p:cTn>
                                        <p:tgtEl>
                                          <p:spTgt spid="6">
                                            <p:txEl>
                                              <p:pRg st="4" end="4"/>
                                            </p:txEl>
                                          </p:spTgt>
                                        </p:tgtEl>
                                        <p:attrNameLst>
                                          <p:attrName>style.visibility</p:attrName>
                                        </p:attrNameLst>
                                      </p:cBhvr>
                                      <p:to>
                                        <p:strVal val="visible"/>
                                      </p:to>
                                    </p:set>
                                    <p:animEffect transition="in" filter="fade">
                                      <p:cBhvr>
                                        <p:cTn id="142" dur="500"/>
                                        <p:tgtEl>
                                          <p:spTgt spid="6">
                                            <p:txEl>
                                              <p:pRg st="4" end="4"/>
                                            </p:txEl>
                                          </p:spTgt>
                                        </p:tgtEl>
                                      </p:cBhvr>
                                    </p:animEffect>
                                  </p:childTnLst>
                                </p:cTn>
                              </p:par>
                              <p:par>
                                <p:cTn id="143" presetID="10" presetClass="entr" presetSubtype="0" fill="hold" grpId="0" nodeType="withEffect">
                                  <p:stCondLst>
                                    <p:cond delay="500"/>
                                  </p:stCondLst>
                                  <p:childTnLst>
                                    <p:set>
                                      <p:cBhvr>
                                        <p:cTn id="144" dur="1" fill="hold">
                                          <p:stCondLst>
                                            <p:cond delay="0"/>
                                          </p:stCondLst>
                                        </p:cTn>
                                        <p:tgtEl>
                                          <p:spTgt spid="6">
                                            <p:txEl>
                                              <p:pRg st="5" end="5"/>
                                            </p:txEl>
                                          </p:spTgt>
                                        </p:tgtEl>
                                        <p:attrNameLst>
                                          <p:attrName>style.visibility</p:attrName>
                                        </p:attrNameLst>
                                      </p:cBhvr>
                                      <p:to>
                                        <p:strVal val="visible"/>
                                      </p:to>
                                    </p:set>
                                    <p:animEffect transition="in" filter="fade">
                                      <p:cBhvr>
                                        <p:cTn id="145" dur="500"/>
                                        <p:tgtEl>
                                          <p:spTgt spid="6">
                                            <p:txEl>
                                              <p:pRg st="5" end="5"/>
                                            </p:txEl>
                                          </p:spTgt>
                                        </p:tgtEl>
                                      </p:cBhvr>
                                    </p:animEffect>
                                  </p:childTnLst>
                                </p:cTn>
                              </p:par>
                            </p:childTnLst>
                          </p:cTn>
                        </p:par>
                        <p:par>
                          <p:cTn id="146" fill="hold">
                            <p:stCondLst>
                              <p:cond delay="2500"/>
                            </p:stCondLst>
                            <p:childTnLst>
                              <p:par>
                                <p:cTn id="147" presetID="10" presetClass="entr" presetSubtype="0" fill="hold" nodeType="afterEffect">
                                  <p:stCondLst>
                                    <p:cond delay="500"/>
                                  </p:stCondLst>
                                  <p:childTnLst>
                                    <p:set>
                                      <p:cBhvr>
                                        <p:cTn id="148" dur="1" fill="hold">
                                          <p:stCondLst>
                                            <p:cond delay="0"/>
                                          </p:stCondLst>
                                        </p:cTn>
                                        <p:tgtEl>
                                          <p:spTgt spid="13"/>
                                        </p:tgtEl>
                                        <p:attrNameLst>
                                          <p:attrName>style.visibility</p:attrName>
                                        </p:attrNameLst>
                                      </p:cBhvr>
                                      <p:to>
                                        <p:strVal val="visible"/>
                                      </p:to>
                                    </p:set>
                                    <p:animEffect transition="in" filter="fade">
                                      <p:cBhvr>
                                        <p:cTn id="149" dur="500"/>
                                        <p:tgtEl>
                                          <p:spTgt spid="13"/>
                                        </p:tgtEl>
                                      </p:cBhvr>
                                    </p:animEffect>
                                  </p:childTnLst>
                                </p:cTn>
                              </p:par>
                              <p:par>
                                <p:cTn id="150" presetID="10" presetClass="entr" presetSubtype="0" fill="hold" grpId="0" nodeType="withEffect">
                                  <p:stCondLst>
                                    <p:cond delay="500"/>
                                  </p:stCondLst>
                                  <p:childTnLst>
                                    <p:set>
                                      <p:cBhvr>
                                        <p:cTn id="151" dur="1" fill="hold">
                                          <p:stCondLst>
                                            <p:cond delay="0"/>
                                          </p:stCondLst>
                                        </p:cTn>
                                        <p:tgtEl>
                                          <p:spTgt spid="6">
                                            <p:txEl>
                                              <p:pRg st="6" end="6"/>
                                            </p:txEl>
                                          </p:spTgt>
                                        </p:tgtEl>
                                        <p:attrNameLst>
                                          <p:attrName>style.visibility</p:attrName>
                                        </p:attrNameLst>
                                      </p:cBhvr>
                                      <p:to>
                                        <p:strVal val="visible"/>
                                      </p:to>
                                    </p:set>
                                    <p:animEffect transition="in" filter="fade">
                                      <p:cBhvr>
                                        <p:cTn id="152" dur="500"/>
                                        <p:tgtEl>
                                          <p:spTgt spid="6">
                                            <p:txEl>
                                              <p:pRg st="6" end="6"/>
                                            </p:txEl>
                                          </p:spTgt>
                                        </p:tgtEl>
                                      </p:cBhvr>
                                    </p:animEffect>
                                  </p:childTnLst>
                                </p:cTn>
                              </p:par>
                              <p:par>
                                <p:cTn id="153" presetID="10" presetClass="entr" presetSubtype="0" fill="hold" grpId="0" nodeType="withEffect">
                                  <p:stCondLst>
                                    <p:cond delay="500"/>
                                  </p:stCondLst>
                                  <p:childTnLst>
                                    <p:set>
                                      <p:cBhvr>
                                        <p:cTn id="154" dur="1" fill="hold">
                                          <p:stCondLst>
                                            <p:cond delay="0"/>
                                          </p:stCondLst>
                                        </p:cTn>
                                        <p:tgtEl>
                                          <p:spTgt spid="6">
                                            <p:txEl>
                                              <p:pRg st="7" end="7"/>
                                            </p:txEl>
                                          </p:spTgt>
                                        </p:tgtEl>
                                        <p:attrNameLst>
                                          <p:attrName>style.visibility</p:attrName>
                                        </p:attrNameLst>
                                      </p:cBhvr>
                                      <p:to>
                                        <p:strVal val="visible"/>
                                      </p:to>
                                    </p:set>
                                    <p:animEffect transition="in" filter="fade">
                                      <p:cBhvr>
                                        <p:cTn id="155" dur="500"/>
                                        <p:tgtEl>
                                          <p:spTgt spid="6">
                                            <p:txEl>
                                              <p:pRg st="7" end="7"/>
                                            </p:txEl>
                                          </p:spTgt>
                                        </p:tgtEl>
                                      </p:cBhvr>
                                    </p:animEffect>
                                  </p:childTnLst>
                                </p:cTn>
                              </p:par>
                            </p:childTnLst>
                          </p:cTn>
                        </p:par>
                        <p:par>
                          <p:cTn id="156" fill="hold">
                            <p:stCondLst>
                              <p:cond delay="3500"/>
                            </p:stCondLst>
                            <p:childTnLst>
                              <p:par>
                                <p:cTn id="157" presetID="10" presetClass="entr" presetSubtype="0" fill="hold" nodeType="afterEffect">
                                  <p:stCondLst>
                                    <p:cond delay="500"/>
                                  </p:stCondLst>
                                  <p:childTnLst>
                                    <p:set>
                                      <p:cBhvr>
                                        <p:cTn id="158" dur="1" fill="hold">
                                          <p:stCondLst>
                                            <p:cond delay="0"/>
                                          </p:stCondLst>
                                        </p:cTn>
                                        <p:tgtEl>
                                          <p:spTgt spid="14"/>
                                        </p:tgtEl>
                                        <p:attrNameLst>
                                          <p:attrName>style.visibility</p:attrName>
                                        </p:attrNameLst>
                                      </p:cBhvr>
                                      <p:to>
                                        <p:strVal val="visible"/>
                                      </p:to>
                                    </p:set>
                                    <p:animEffect transition="in" filter="fade">
                                      <p:cBhvr>
                                        <p:cTn id="159" dur="500"/>
                                        <p:tgtEl>
                                          <p:spTgt spid="14"/>
                                        </p:tgtEl>
                                      </p:cBhvr>
                                    </p:animEffect>
                                  </p:childTnLst>
                                </p:cTn>
                              </p:par>
                              <p:par>
                                <p:cTn id="160" presetID="10" presetClass="entr" presetSubtype="0" fill="hold" grpId="0" nodeType="withEffect">
                                  <p:stCondLst>
                                    <p:cond delay="500"/>
                                  </p:stCondLst>
                                  <p:childTnLst>
                                    <p:set>
                                      <p:cBhvr>
                                        <p:cTn id="161" dur="1" fill="hold">
                                          <p:stCondLst>
                                            <p:cond delay="0"/>
                                          </p:stCondLst>
                                        </p:cTn>
                                        <p:tgtEl>
                                          <p:spTgt spid="6">
                                            <p:txEl>
                                              <p:pRg st="8" end="8"/>
                                            </p:txEl>
                                          </p:spTgt>
                                        </p:tgtEl>
                                        <p:attrNameLst>
                                          <p:attrName>style.visibility</p:attrName>
                                        </p:attrNameLst>
                                      </p:cBhvr>
                                      <p:to>
                                        <p:strVal val="visible"/>
                                      </p:to>
                                    </p:set>
                                    <p:animEffect transition="in" filter="fade">
                                      <p:cBhvr>
                                        <p:cTn id="162" dur="500"/>
                                        <p:tgtEl>
                                          <p:spTgt spid="6">
                                            <p:txEl>
                                              <p:pRg st="8" end="8"/>
                                            </p:txEl>
                                          </p:spTgt>
                                        </p:tgtEl>
                                      </p:cBhvr>
                                    </p:animEffect>
                                  </p:childTnLst>
                                </p:cTn>
                              </p:par>
                              <p:par>
                                <p:cTn id="163" presetID="10" presetClass="entr" presetSubtype="0" fill="hold" grpId="0" nodeType="withEffect">
                                  <p:stCondLst>
                                    <p:cond delay="500"/>
                                  </p:stCondLst>
                                  <p:childTnLst>
                                    <p:set>
                                      <p:cBhvr>
                                        <p:cTn id="164" dur="1" fill="hold">
                                          <p:stCondLst>
                                            <p:cond delay="0"/>
                                          </p:stCondLst>
                                        </p:cTn>
                                        <p:tgtEl>
                                          <p:spTgt spid="6">
                                            <p:txEl>
                                              <p:pRg st="9" end="9"/>
                                            </p:txEl>
                                          </p:spTgt>
                                        </p:tgtEl>
                                        <p:attrNameLst>
                                          <p:attrName>style.visibility</p:attrName>
                                        </p:attrNameLst>
                                      </p:cBhvr>
                                      <p:to>
                                        <p:strVal val="visible"/>
                                      </p:to>
                                    </p:set>
                                    <p:animEffect transition="in" filter="fade">
                                      <p:cBhvr>
                                        <p:cTn id="165" dur="500"/>
                                        <p:tgtEl>
                                          <p:spTgt spid="6">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63C20FA-16DE-7933-B670-575F7C51669E}"/>
              </a:ext>
            </a:extLst>
          </p:cNvPr>
          <p:cNvPicPr>
            <a:picLocks noChangeAspect="1"/>
          </p:cNvPicPr>
          <p:nvPr/>
        </p:nvPicPr>
        <p:blipFill>
          <a:blip r:embed="rId3"/>
          <a:stretch>
            <a:fillRect/>
          </a:stretch>
        </p:blipFill>
        <p:spPr>
          <a:xfrm>
            <a:off x="1273215" y="407576"/>
            <a:ext cx="9645571" cy="5417266"/>
          </a:xfrm>
          <a:prstGeom prst="rect">
            <a:avLst/>
          </a:prstGeom>
          <a:ln>
            <a:solidFill>
              <a:schemeClr val="bg1"/>
            </a:solidFill>
          </a:ln>
        </p:spPr>
      </p:pic>
      <p:sp>
        <p:nvSpPr>
          <p:cNvPr id="7" name="Text Placeholder 6">
            <a:extLst>
              <a:ext uri="{FF2B5EF4-FFF2-40B4-BE49-F238E27FC236}">
                <a16:creationId xmlns:a16="http://schemas.microsoft.com/office/drawing/2014/main" id="{D2914214-81D0-168C-B7D5-A85F74E9896A}"/>
              </a:ext>
            </a:extLst>
          </p:cNvPr>
          <p:cNvSpPr>
            <a:spLocks noGrp="1"/>
          </p:cNvSpPr>
          <p:nvPr>
            <p:ph type="body" idx="10"/>
          </p:nvPr>
        </p:nvSpPr>
        <p:spPr/>
        <p:txBody>
          <a:bodyPr/>
          <a:lstStyle/>
          <a:p>
            <a:r>
              <a:rPr lang="en-US" sz="1200" dirty="0">
                <a:solidFill>
                  <a:schemeClr val="bg1"/>
                </a:solidFill>
              </a:rPr>
              <a:t>https://</a:t>
            </a:r>
            <a:r>
              <a:rPr lang="en-US" sz="1200" dirty="0" err="1">
                <a:solidFill>
                  <a:schemeClr val="bg1"/>
                </a:solidFill>
              </a:rPr>
              <a:t>www.kff.org</a:t>
            </a:r>
            <a:r>
              <a:rPr lang="en-US" sz="1200" dirty="0">
                <a:solidFill>
                  <a:schemeClr val="bg1"/>
                </a:solidFill>
              </a:rPr>
              <a:t>/</a:t>
            </a:r>
            <a:r>
              <a:rPr lang="en-US" sz="1200" dirty="0" err="1">
                <a:solidFill>
                  <a:schemeClr val="bg1"/>
                </a:solidFill>
              </a:rPr>
              <a:t>medicare</a:t>
            </a:r>
            <a:r>
              <a:rPr lang="en-US" sz="1200" dirty="0">
                <a:solidFill>
                  <a:schemeClr val="bg1"/>
                </a:solidFill>
              </a:rPr>
              <a:t>/report/how-health-insurers-and-brokers-are-marketing-</a:t>
            </a:r>
            <a:r>
              <a:rPr lang="en-US" sz="1200" dirty="0" err="1">
                <a:solidFill>
                  <a:schemeClr val="bg1"/>
                </a:solidFill>
              </a:rPr>
              <a:t>medicare</a:t>
            </a:r>
            <a:r>
              <a:rPr lang="en-US" sz="1200" dirty="0">
                <a:solidFill>
                  <a:schemeClr val="bg1"/>
                </a:solidFill>
              </a:rPr>
              <a:t>/ Accessed Sept 20 2023</a:t>
            </a:r>
          </a:p>
        </p:txBody>
      </p:sp>
      <p:sp>
        <p:nvSpPr>
          <p:cNvPr id="8" name="Rectangle 7">
            <a:extLst>
              <a:ext uri="{FF2B5EF4-FFF2-40B4-BE49-F238E27FC236}">
                <a16:creationId xmlns:a16="http://schemas.microsoft.com/office/drawing/2014/main" id="{DF5B4709-1434-F370-FAF8-52F460C2994D}"/>
              </a:ext>
            </a:extLst>
          </p:cNvPr>
          <p:cNvSpPr/>
          <p:nvPr/>
        </p:nvSpPr>
        <p:spPr>
          <a:xfrm>
            <a:off x="1615440" y="2355924"/>
            <a:ext cx="8961120" cy="1246600"/>
          </a:xfrm>
          <a:prstGeom prst="rect">
            <a:avLst/>
          </a:prstGeom>
          <a:solidFill>
            <a:schemeClr val="accent2"/>
          </a:solidFill>
          <a:ln>
            <a:solidFill>
              <a:schemeClr val="bg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effectLst>
                  <a:outerShdw blurRad="50800" dist="38100" dir="2700000" algn="tl" rotWithShape="0">
                    <a:prstClr val="black">
                      <a:alpha val="40000"/>
                    </a:prstClr>
                  </a:outerShdw>
                </a:effectLst>
              </a:rPr>
              <a:t>The ads look like Medicare </a:t>
            </a:r>
            <a:r>
              <a:rPr lang="en-US" sz="2800" b="1" i="1" dirty="0">
                <a:effectLst>
                  <a:outerShdw blurRad="50800" dist="38100" dir="2700000" algn="tl" rotWithShape="0">
                    <a:prstClr val="black">
                      <a:alpha val="40000"/>
                    </a:prstClr>
                  </a:outerShdw>
                </a:effectLst>
              </a:rPr>
              <a:t>but they’re not.</a:t>
            </a:r>
          </a:p>
          <a:p>
            <a:pPr algn="ctr"/>
            <a:r>
              <a:rPr lang="en-US" sz="2800" dirty="0">
                <a:effectLst>
                  <a:outerShdw blurRad="50800" dist="38100" dir="2700000" algn="tl" rotWithShape="0">
                    <a:prstClr val="black">
                      <a:alpha val="40000"/>
                    </a:prstClr>
                  </a:outerShdw>
                </a:effectLst>
              </a:rPr>
              <a:t>Phone numbers looks like Medicare </a:t>
            </a:r>
            <a:r>
              <a:rPr lang="en-US" sz="2800" b="1" i="1" dirty="0">
                <a:effectLst>
                  <a:outerShdw blurRad="50800" dist="38100" dir="2700000" algn="tl" rotWithShape="0">
                    <a:prstClr val="black">
                      <a:alpha val="40000"/>
                    </a:prstClr>
                  </a:outerShdw>
                </a:effectLst>
              </a:rPr>
              <a:t>but they’re not.</a:t>
            </a:r>
          </a:p>
        </p:txBody>
      </p:sp>
    </p:spTree>
    <p:extLst>
      <p:ext uri="{BB962C8B-B14F-4D97-AF65-F5344CB8AC3E}">
        <p14:creationId xmlns:p14="http://schemas.microsoft.com/office/powerpoint/2010/main" val="2062318932"/>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bg/>
                                          </p:spTgt>
                                        </p:tgtEl>
                                        <p:attrNameLst>
                                          <p:attrName>style.visibility</p:attrName>
                                        </p:attrNameLst>
                                      </p:cBhvr>
                                      <p:to>
                                        <p:strVal val="visible"/>
                                      </p:to>
                                    </p:set>
                                    <p:animEffect transition="in" filter="fade">
                                      <p:cBhvr>
                                        <p:cTn id="7" dur="500"/>
                                        <p:tgtEl>
                                          <p:spTgt spid="8">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500"/>
                                        <p:tgtEl>
                                          <p:spTgt spid="8">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animEffect transition="in" filter="fade">
                                      <p:cBhvr>
                                        <p:cTn id="15"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5D3EA4-CABC-0D7A-E88E-32D7922F6069}"/>
              </a:ext>
            </a:extLst>
          </p:cNvPr>
          <p:cNvSpPr>
            <a:spLocks noGrp="1"/>
          </p:cNvSpPr>
          <p:nvPr>
            <p:ph type="title"/>
          </p:nvPr>
        </p:nvSpPr>
        <p:spPr/>
        <p:txBody>
          <a:bodyPr>
            <a:normAutofit fontScale="90000"/>
          </a:bodyPr>
          <a:lstStyle/>
          <a:p>
            <a:r>
              <a:rPr lang="en-US" sz="2200" dirty="0"/>
              <a:t>CMS “Secret Shoppers” of insurance agent calls with clients in 2022:</a:t>
            </a:r>
            <a:br>
              <a:rPr lang="en-US" sz="2200" dirty="0"/>
            </a:br>
            <a:r>
              <a:rPr lang="en-US" sz="4900" dirty="0">
                <a:solidFill>
                  <a:srgbClr val="FFFF00"/>
                </a:solidFill>
              </a:rPr>
              <a:t>80%</a:t>
            </a:r>
            <a:r>
              <a:rPr lang="en-US" sz="4200" dirty="0">
                <a:solidFill>
                  <a:srgbClr val="FFFF00"/>
                </a:solidFill>
              </a:rPr>
              <a:t> </a:t>
            </a:r>
            <a:r>
              <a:rPr lang="en-US" sz="4200" dirty="0"/>
              <a:t>of Calls Were Inaccurate or Insufficient</a:t>
            </a:r>
          </a:p>
        </p:txBody>
      </p:sp>
      <p:sp>
        <p:nvSpPr>
          <p:cNvPr id="3" name="Text Placeholder 2">
            <a:extLst>
              <a:ext uri="{FF2B5EF4-FFF2-40B4-BE49-F238E27FC236}">
                <a16:creationId xmlns:a16="http://schemas.microsoft.com/office/drawing/2014/main" id="{15AFD21D-DB9E-3B7B-065B-885572E21E35}"/>
              </a:ext>
            </a:extLst>
          </p:cNvPr>
          <p:cNvSpPr>
            <a:spLocks noGrp="1"/>
          </p:cNvSpPr>
          <p:nvPr>
            <p:ph type="body" idx="10"/>
          </p:nvPr>
        </p:nvSpPr>
        <p:spPr/>
        <p:txBody>
          <a:bodyPr/>
          <a:lstStyle/>
          <a:p>
            <a:pPr>
              <a:lnSpc>
                <a:spcPct val="100000"/>
              </a:lnSpc>
              <a:spcBef>
                <a:spcPts val="0"/>
              </a:spcBef>
            </a:pPr>
            <a:r>
              <a:rPr lang="en-US" dirty="0"/>
              <a:t>Published by CMS May 9, 2022</a:t>
            </a:r>
          </a:p>
          <a:p>
            <a:pPr>
              <a:lnSpc>
                <a:spcPct val="100000"/>
              </a:lnSpc>
              <a:spcBef>
                <a:spcPts val="0"/>
              </a:spcBef>
            </a:pPr>
            <a:r>
              <a:rPr lang="en-US" dirty="0"/>
              <a:t>https://</a:t>
            </a:r>
            <a:r>
              <a:rPr lang="en-US" dirty="0" err="1"/>
              <a:t>www.documentcloud.org</a:t>
            </a:r>
            <a:r>
              <a:rPr lang="en-US" dirty="0"/>
              <a:t>/documents/23169211-agent-broker-marketing-faqs</a:t>
            </a:r>
          </a:p>
          <a:p>
            <a:pPr>
              <a:lnSpc>
                <a:spcPct val="100000"/>
              </a:lnSpc>
              <a:spcBef>
                <a:spcPts val="0"/>
              </a:spcBef>
            </a:pPr>
            <a:r>
              <a:rPr lang="en-US" dirty="0"/>
              <a:t>https://</a:t>
            </a:r>
            <a:r>
              <a:rPr lang="en-US" dirty="0" err="1"/>
              <a:t>www.medpagetoday.com</a:t>
            </a:r>
            <a:r>
              <a:rPr lang="en-US" dirty="0"/>
              <a:t>/special-reports/exclusives/101348</a:t>
            </a:r>
          </a:p>
        </p:txBody>
      </p:sp>
      <p:sp>
        <p:nvSpPr>
          <p:cNvPr id="6" name="TextBox 5">
            <a:extLst>
              <a:ext uri="{FF2B5EF4-FFF2-40B4-BE49-F238E27FC236}">
                <a16:creationId xmlns:a16="http://schemas.microsoft.com/office/drawing/2014/main" id="{0B6041DB-2CBD-3108-3602-436C696E2C84}"/>
              </a:ext>
            </a:extLst>
          </p:cNvPr>
          <p:cNvSpPr txBox="1"/>
          <p:nvPr/>
        </p:nvSpPr>
        <p:spPr>
          <a:xfrm>
            <a:off x="838200" y="2052061"/>
            <a:ext cx="10515600" cy="2477601"/>
          </a:xfrm>
          <a:prstGeom prst="rect">
            <a:avLst/>
          </a:prstGeom>
          <a:solidFill>
            <a:schemeClr val="accent2"/>
          </a:solidFill>
          <a:ln>
            <a:solidFill>
              <a:schemeClr val="bg1"/>
            </a:solidFill>
          </a:ln>
        </p:spPr>
        <p:txBody>
          <a:bodyPr wrap="square" lIns="182880" tIns="182880" rIns="182880" bIns="182880" anchor="ctr" anchorCtr="0">
            <a:spAutoFit/>
          </a:bodyPr>
          <a:lstStyle/>
          <a:p>
            <a:pPr>
              <a:spcAft>
                <a:spcPts val="600"/>
              </a:spcAft>
            </a:pPr>
            <a:r>
              <a:rPr lang="en-US" sz="2000" i="0" u="none" strike="noStrike" dirty="0">
                <a:solidFill>
                  <a:schemeClr val="bg1"/>
                </a:solidFill>
                <a:effectLst>
                  <a:outerShdw blurRad="50800" dist="38100" dir="2700000" algn="tl" rotWithShape="0">
                    <a:prstClr val="black">
                      <a:alpha val="40000"/>
                    </a:prstClr>
                  </a:outerShdw>
                </a:effectLst>
              </a:rPr>
              <a:t>One example of many…</a:t>
            </a:r>
          </a:p>
          <a:p>
            <a:pPr algn="ctr"/>
            <a:r>
              <a:rPr lang="en-US" sz="3200" b="1" i="0" u="none" strike="noStrike" dirty="0">
                <a:solidFill>
                  <a:schemeClr val="bg1"/>
                </a:solidFill>
                <a:effectLst>
                  <a:outerShdw blurRad="50800" dist="38100" dir="2700000" algn="tl" rotWithShape="0">
                    <a:prstClr val="black">
                      <a:alpha val="40000"/>
                    </a:prstClr>
                  </a:outerShdw>
                </a:effectLst>
              </a:rPr>
              <a:t>“If your medication is not on the formulary,</a:t>
            </a:r>
          </a:p>
          <a:p>
            <a:pPr algn="ctr"/>
            <a:r>
              <a:rPr lang="en-US" sz="3600" b="1" dirty="0">
                <a:solidFill>
                  <a:schemeClr val="bg1"/>
                </a:solidFill>
                <a:effectLst>
                  <a:outerShdw blurRad="50800" dist="38100" dir="2700000" algn="tl" rotWithShape="0">
                    <a:prstClr val="black">
                      <a:alpha val="40000"/>
                    </a:prstClr>
                  </a:outerShdw>
                </a:effectLst>
              </a:rPr>
              <a:t>your</a:t>
            </a:r>
            <a:r>
              <a:rPr lang="en-US" sz="3600" b="1" i="0" u="none" strike="noStrike" dirty="0">
                <a:solidFill>
                  <a:schemeClr val="bg1"/>
                </a:solidFill>
                <a:effectLst>
                  <a:outerShdw blurRad="50800" dist="38100" dir="2700000" algn="tl" rotWithShape="0">
                    <a:prstClr val="black">
                      <a:alpha val="40000"/>
                    </a:prstClr>
                  </a:outerShdw>
                </a:effectLst>
              </a:rPr>
              <a:t> doctor could tell the plan </a:t>
            </a:r>
          </a:p>
          <a:p>
            <a:pPr algn="ctr"/>
            <a:r>
              <a:rPr lang="en-US" sz="4400" b="1" i="0" u="none" strike="noStrike" dirty="0">
                <a:solidFill>
                  <a:schemeClr val="bg1"/>
                </a:solidFill>
                <a:effectLst>
                  <a:outerShdw blurRad="50800" dist="38100" dir="2700000" algn="tl" rotWithShape="0">
                    <a:prstClr val="black">
                      <a:alpha val="40000"/>
                    </a:prstClr>
                  </a:outerShdw>
                </a:effectLst>
              </a:rPr>
              <a:t>and the plan would simply add it.”</a:t>
            </a:r>
          </a:p>
        </p:txBody>
      </p:sp>
    </p:spTree>
    <p:extLst>
      <p:ext uri="{BB962C8B-B14F-4D97-AF65-F5344CB8AC3E}">
        <p14:creationId xmlns:p14="http://schemas.microsoft.com/office/powerpoint/2010/main" val="2932139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animEffect transition="in" filter="fade">
                                      <p:cBhvr>
                                        <p:cTn id="7" dur="500"/>
                                        <p:tgtEl>
                                          <p:spTgt spid="6">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fade">
                                      <p:cBhvr>
                                        <p:cTn id="10" dur="500"/>
                                        <p:tgtEl>
                                          <p:spTgt spid="6">
                                            <p:txEl>
                                              <p:pRg st="0" end="0"/>
                                            </p:txEl>
                                          </p:spTgt>
                                        </p:tgtEl>
                                      </p:cBhvr>
                                    </p:animEffect>
                                  </p:childTnLst>
                                </p:cTn>
                              </p:par>
                            </p:childTnLst>
                          </p:cTn>
                        </p:par>
                        <p:par>
                          <p:cTn id="11" fill="hold">
                            <p:stCondLst>
                              <p:cond delay="500"/>
                            </p:stCondLst>
                            <p:childTnLst>
                              <p:par>
                                <p:cTn id="12" presetID="10" presetClass="entr" presetSubtype="0" fill="hold" grpId="0" nodeType="afterEffect">
                                  <p:stCondLst>
                                    <p:cond delay="50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500"/>
                                        <p:tgtEl>
                                          <p:spTgt spid="6">
                                            <p:txEl>
                                              <p:pRg st="1" end="1"/>
                                            </p:txEl>
                                          </p:spTgt>
                                        </p:tgtEl>
                                      </p:cBhvr>
                                    </p:animEffect>
                                  </p:childTnLst>
                                </p:cTn>
                              </p:par>
                            </p:childTnLst>
                          </p:cTn>
                        </p:par>
                        <p:par>
                          <p:cTn id="15" fill="hold">
                            <p:stCondLst>
                              <p:cond delay="1500"/>
                            </p:stCondLst>
                            <p:childTnLst>
                              <p:par>
                                <p:cTn id="16" presetID="10" presetClass="entr" presetSubtype="0" fill="hold" grpId="0" nodeType="afterEffect">
                                  <p:stCondLst>
                                    <p:cond delay="0"/>
                                  </p:stCondLst>
                                  <p:childTnLst>
                                    <p:set>
                                      <p:cBhvr>
                                        <p:cTn id="17" dur="1" fill="hold">
                                          <p:stCondLst>
                                            <p:cond delay="0"/>
                                          </p:stCondLst>
                                        </p:cTn>
                                        <p:tgtEl>
                                          <p:spTgt spid="6">
                                            <p:txEl>
                                              <p:pRg st="2" end="2"/>
                                            </p:txEl>
                                          </p:spTgt>
                                        </p:tgtEl>
                                        <p:attrNameLst>
                                          <p:attrName>style.visibility</p:attrName>
                                        </p:attrNameLst>
                                      </p:cBhvr>
                                      <p:to>
                                        <p:strVal val="visible"/>
                                      </p:to>
                                    </p:set>
                                    <p:animEffect transition="in" filter="fade">
                                      <p:cBhvr>
                                        <p:cTn id="18" dur="500"/>
                                        <p:tgtEl>
                                          <p:spTgt spid="6">
                                            <p:txEl>
                                              <p:pRg st="2" end="2"/>
                                            </p:txEl>
                                          </p:spTgt>
                                        </p:tgtEl>
                                      </p:cBhvr>
                                    </p:animEffect>
                                  </p:childTnLst>
                                </p:cTn>
                              </p:par>
                            </p:childTnLst>
                          </p:cTn>
                        </p:par>
                        <p:par>
                          <p:cTn id="19" fill="hold">
                            <p:stCondLst>
                              <p:cond delay="2000"/>
                            </p:stCondLst>
                            <p:childTnLst>
                              <p:par>
                                <p:cTn id="20" presetID="10" presetClass="entr" presetSubtype="0" fill="hold" grpId="0" nodeType="after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A0F0B-C32C-F94F-A3A3-ABF7F5B23356}"/>
              </a:ext>
            </a:extLst>
          </p:cNvPr>
          <p:cNvSpPr>
            <a:spLocks noGrp="1"/>
          </p:cNvSpPr>
          <p:nvPr>
            <p:ph type="title"/>
          </p:nvPr>
        </p:nvSpPr>
        <p:spPr/>
        <p:txBody>
          <a:bodyPr>
            <a:normAutofit/>
          </a:bodyPr>
          <a:lstStyle/>
          <a:p>
            <a:r>
              <a:rPr lang="en-US" sz="2800" dirty="0"/>
              <a:t>Insurance agents are increasingly rewarded for </a:t>
            </a:r>
            <a:br>
              <a:rPr lang="en-US" dirty="0"/>
            </a:br>
            <a:r>
              <a:rPr lang="en-US" dirty="0"/>
              <a:t>Promoting Medicare Advantage</a:t>
            </a:r>
          </a:p>
        </p:txBody>
      </p:sp>
      <p:sp>
        <p:nvSpPr>
          <p:cNvPr id="4" name="TextBox 3">
            <a:extLst>
              <a:ext uri="{FF2B5EF4-FFF2-40B4-BE49-F238E27FC236}">
                <a16:creationId xmlns:a16="http://schemas.microsoft.com/office/drawing/2014/main" id="{523ABC9E-7C11-3F46-8CD2-90411C0CFEB5}"/>
              </a:ext>
            </a:extLst>
          </p:cNvPr>
          <p:cNvSpPr txBox="1"/>
          <p:nvPr/>
        </p:nvSpPr>
        <p:spPr>
          <a:xfrm>
            <a:off x="4305993" y="2144684"/>
            <a:ext cx="184731" cy="461665"/>
          </a:xfrm>
          <a:prstGeom prst="rect">
            <a:avLst/>
          </a:prstGeom>
          <a:noFill/>
        </p:spPr>
        <p:txBody>
          <a:bodyPr wrap="none" rtlCol="0">
            <a:spAutoFit/>
          </a:bodyPr>
          <a:lstStyle/>
          <a:p>
            <a:pPr>
              <a:spcAft>
                <a:spcPts val="1200"/>
              </a:spcAft>
            </a:pPr>
            <a:endParaRPr lang="en-US" sz="2400" dirty="0">
              <a:solidFill>
                <a:schemeClr val="bg1"/>
              </a:solidFill>
            </a:endParaRPr>
          </a:p>
        </p:txBody>
      </p:sp>
      <p:sp>
        <p:nvSpPr>
          <p:cNvPr id="6" name="TextBox 5">
            <a:extLst>
              <a:ext uri="{FF2B5EF4-FFF2-40B4-BE49-F238E27FC236}">
                <a16:creationId xmlns:a16="http://schemas.microsoft.com/office/drawing/2014/main" id="{F61185CA-3B5C-0342-BEFE-50318191A848}"/>
              </a:ext>
            </a:extLst>
          </p:cNvPr>
          <p:cNvSpPr txBox="1"/>
          <p:nvPr/>
        </p:nvSpPr>
        <p:spPr>
          <a:xfrm>
            <a:off x="6317673" y="3507971"/>
            <a:ext cx="184731" cy="461665"/>
          </a:xfrm>
          <a:prstGeom prst="rect">
            <a:avLst/>
          </a:prstGeom>
          <a:noFill/>
        </p:spPr>
        <p:txBody>
          <a:bodyPr wrap="none" rtlCol="0">
            <a:spAutoFit/>
          </a:bodyPr>
          <a:lstStyle/>
          <a:p>
            <a:pPr>
              <a:spcAft>
                <a:spcPts val="1200"/>
              </a:spcAft>
            </a:pPr>
            <a:endParaRPr lang="en-US" sz="2400" dirty="0">
              <a:solidFill>
                <a:schemeClr val="bg1"/>
              </a:solidFill>
            </a:endParaRPr>
          </a:p>
        </p:txBody>
      </p:sp>
      <p:sp>
        <p:nvSpPr>
          <p:cNvPr id="9" name="Text Placeholder 8">
            <a:extLst>
              <a:ext uri="{FF2B5EF4-FFF2-40B4-BE49-F238E27FC236}">
                <a16:creationId xmlns:a16="http://schemas.microsoft.com/office/drawing/2014/main" id="{C6C0A198-B8E3-BF69-44D8-31B2342259A8}"/>
              </a:ext>
            </a:extLst>
          </p:cNvPr>
          <p:cNvSpPr>
            <a:spLocks noGrp="1"/>
          </p:cNvSpPr>
          <p:nvPr>
            <p:ph type="body" idx="10"/>
          </p:nvPr>
        </p:nvSpPr>
        <p:spPr/>
        <p:txBody>
          <a:bodyPr>
            <a:normAutofit fontScale="92500" lnSpcReduction="20000"/>
          </a:bodyPr>
          <a:lstStyle/>
          <a:p>
            <a:r>
              <a:rPr lang="en-US" dirty="0"/>
              <a:t>https://</a:t>
            </a:r>
            <a:r>
              <a:rPr lang="en-US" dirty="0" err="1"/>
              <a:t>www.ritterim.com</a:t>
            </a:r>
            <a:r>
              <a:rPr lang="en-US" dirty="0"/>
              <a:t>/blog/2024-maximum-broker-commissions-for-medicare-advantage-medicare-part-d/#agent-survival-kit</a:t>
            </a:r>
          </a:p>
          <a:p>
            <a:r>
              <a:rPr lang="en-US" dirty="0"/>
              <a:t>https://</a:t>
            </a:r>
            <a:r>
              <a:rPr lang="en-US" dirty="0" err="1"/>
              <a:t>nccagent.com</a:t>
            </a:r>
            <a:r>
              <a:rPr lang="en-US" dirty="0"/>
              <a:t>/blog/retire-selling-</a:t>
            </a:r>
            <a:r>
              <a:rPr lang="en-US" dirty="0" err="1"/>
              <a:t>medicare</a:t>
            </a:r>
            <a:r>
              <a:rPr lang="en-US" dirty="0"/>
              <a:t>/#:~:text=Medicare%20Supplement%20Commissions,for%20at%20least%20six%20years.</a:t>
            </a:r>
          </a:p>
          <a:p>
            <a:r>
              <a:rPr lang="en-US" dirty="0"/>
              <a:t>Accessed Oct 18 2023</a:t>
            </a:r>
          </a:p>
        </p:txBody>
      </p:sp>
      <p:graphicFrame>
        <p:nvGraphicFramePr>
          <p:cNvPr id="10" name="Chart 9">
            <a:extLst>
              <a:ext uri="{FF2B5EF4-FFF2-40B4-BE49-F238E27FC236}">
                <a16:creationId xmlns:a16="http://schemas.microsoft.com/office/drawing/2014/main" id="{1ABCCD5A-1286-BDA7-AADF-09F91368D40E}"/>
              </a:ext>
            </a:extLst>
          </p:cNvPr>
          <p:cNvGraphicFramePr/>
          <p:nvPr/>
        </p:nvGraphicFramePr>
        <p:xfrm>
          <a:off x="2477556" y="1676335"/>
          <a:ext cx="4335091" cy="4200040"/>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a:extLst>
              <a:ext uri="{FF2B5EF4-FFF2-40B4-BE49-F238E27FC236}">
                <a16:creationId xmlns:a16="http://schemas.microsoft.com/office/drawing/2014/main" id="{B646DEF2-AC35-F1F2-21AB-2ADEA95C01BF}"/>
              </a:ext>
            </a:extLst>
          </p:cNvPr>
          <p:cNvSpPr txBox="1"/>
          <p:nvPr/>
        </p:nvSpPr>
        <p:spPr>
          <a:xfrm>
            <a:off x="288226" y="2496703"/>
            <a:ext cx="2293749" cy="1569660"/>
          </a:xfrm>
          <a:prstGeom prst="rect">
            <a:avLst/>
          </a:prstGeom>
          <a:noFill/>
        </p:spPr>
        <p:txBody>
          <a:bodyPr wrap="square" rtlCol="0">
            <a:spAutoFit/>
          </a:bodyPr>
          <a:lstStyle/>
          <a:p>
            <a:r>
              <a:rPr lang="en-US" sz="2400" dirty="0">
                <a:solidFill>
                  <a:schemeClr val="bg1"/>
                </a:solidFill>
              </a:rPr>
              <a:t>2024 </a:t>
            </a:r>
          </a:p>
          <a:p>
            <a:r>
              <a:rPr lang="en-US" sz="2400" dirty="0">
                <a:solidFill>
                  <a:schemeClr val="bg1"/>
                </a:solidFill>
              </a:rPr>
              <a:t>Insurance Broker Commissions</a:t>
            </a:r>
          </a:p>
        </p:txBody>
      </p:sp>
      <p:graphicFrame>
        <p:nvGraphicFramePr>
          <p:cNvPr id="16" name="Chart 15">
            <a:extLst>
              <a:ext uri="{FF2B5EF4-FFF2-40B4-BE49-F238E27FC236}">
                <a16:creationId xmlns:a16="http://schemas.microsoft.com/office/drawing/2014/main" id="{09D839E7-C973-7D1D-7E19-981B6DCED7A6}"/>
              </a:ext>
            </a:extLst>
          </p:cNvPr>
          <p:cNvGraphicFramePr/>
          <p:nvPr>
            <p:extLst>
              <p:ext uri="{D42A27DB-BD31-4B8C-83A1-F6EECF244321}">
                <p14:modId xmlns:p14="http://schemas.microsoft.com/office/powerpoint/2010/main" val="4015163865"/>
              </p:ext>
            </p:extLst>
          </p:nvPr>
        </p:nvGraphicFramePr>
        <p:xfrm>
          <a:off x="6981250" y="1676335"/>
          <a:ext cx="4335091" cy="420004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87623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graphicEl>
                                              <a:chart seriesIdx="-3" categoryIdx="-3" bldStep="gridLegend"/>
                                            </p:graphicEl>
                                          </p:spTgt>
                                        </p:tgtEl>
                                        <p:attrNameLst>
                                          <p:attrName>style.visibility</p:attrName>
                                        </p:attrNameLst>
                                      </p:cBhvr>
                                      <p:to>
                                        <p:strVal val="visible"/>
                                      </p:to>
                                    </p:set>
                                    <p:animEffect transition="in" filter="fade">
                                      <p:cBhvr>
                                        <p:cTn id="11" dur="500"/>
                                        <p:tgtEl>
                                          <p:spTgt spid="10">
                                            <p:graphicEl>
                                              <a:chart seriesIdx="-3" categoryIdx="-3" bldStep="gridLegend"/>
                                            </p:graphic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0">
                                            <p:graphicEl>
                                              <a:chart seriesIdx="0" categoryIdx="0" bldStep="ptInCategory"/>
                                            </p:graphicEl>
                                          </p:spTgt>
                                        </p:tgtEl>
                                        <p:attrNameLst>
                                          <p:attrName>style.visibility</p:attrName>
                                        </p:attrNameLst>
                                      </p:cBhvr>
                                      <p:to>
                                        <p:strVal val="visible"/>
                                      </p:to>
                                    </p:set>
                                    <p:animEffect transition="in" filter="fade">
                                      <p:cBhvr>
                                        <p:cTn id="14" dur="500"/>
                                        <p:tgtEl>
                                          <p:spTgt spid="10">
                                            <p:graphicEl>
                                              <a:chart seriesIdx="0" categoryIdx="0" bldStep="ptInCategory"/>
                                            </p:graphic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0">
                                            <p:graphicEl>
                                              <a:chart seriesIdx="0" categoryIdx="1" bldStep="ptInCategory"/>
                                            </p:graphicEl>
                                          </p:spTgt>
                                        </p:tgtEl>
                                        <p:attrNameLst>
                                          <p:attrName>style.visibility</p:attrName>
                                        </p:attrNameLst>
                                      </p:cBhvr>
                                      <p:to>
                                        <p:strVal val="visible"/>
                                      </p:to>
                                    </p:set>
                                    <p:animEffect transition="in" filter="fade">
                                      <p:cBhvr>
                                        <p:cTn id="17" dur="500"/>
                                        <p:tgtEl>
                                          <p:spTgt spid="10">
                                            <p:graphicEl>
                                              <a:chart seriesIdx="0" categoryIdx="1" bldStep="ptInCategory"/>
                                            </p:graphic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0">
                                            <p:graphicEl>
                                              <a:chart seriesIdx="0" categoryIdx="2" bldStep="ptInCategory"/>
                                            </p:graphicEl>
                                          </p:spTgt>
                                        </p:tgtEl>
                                        <p:attrNameLst>
                                          <p:attrName>style.visibility</p:attrName>
                                        </p:attrNameLst>
                                      </p:cBhvr>
                                      <p:to>
                                        <p:strVal val="visible"/>
                                      </p:to>
                                    </p:set>
                                    <p:animEffect transition="in" filter="fade">
                                      <p:cBhvr>
                                        <p:cTn id="20" dur="500"/>
                                        <p:tgtEl>
                                          <p:spTgt spid="10">
                                            <p:graphicEl>
                                              <a:chart seriesIdx="0" categoryIdx="2" bldStep="ptInCategory"/>
                                            </p:graphicEl>
                                          </p:spTgt>
                                        </p:tgtEl>
                                      </p:cBhvr>
                                    </p:animEffect>
                                  </p:childTnLst>
                                </p:cTn>
                              </p:par>
                            </p:childTnLst>
                          </p:cTn>
                        </p:par>
                        <p:par>
                          <p:cTn id="21" fill="hold">
                            <p:stCondLst>
                              <p:cond delay="1000"/>
                            </p:stCondLst>
                            <p:childTnLst>
                              <p:par>
                                <p:cTn id="22" presetID="10" presetClass="entr" presetSubtype="0" fill="hold" grpId="0" nodeType="afterEffect">
                                  <p:stCondLst>
                                    <p:cond delay="1000"/>
                                  </p:stCondLst>
                                  <p:childTnLst>
                                    <p:set>
                                      <p:cBhvr>
                                        <p:cTn id="23" dur="1" fill="hold">
                                          <p:stCondLst>
                                            <p:cond delay="0"/>
                                          </p:stCondLst>
                                        </p:cTn>
                                        <p:tgtEl>
                                          <p:spTgt spid="16">
                                            <p:graphicEl>
                                              <a:chart seriesIdx="-3" categoryIdx="-3" bldStep="gridLegend"/>
                                            </p:graphicEl>
                                          </p:spTgt>
                                        </p:tgtEl>
                                        <p:attrNameLst>
                                          <p:attrName>style.visibility</p:attrName>
                                        </p:attrNameLst>
                                      </p:cBhvr>
                                      <p:to>
                                        <p:strVal val="visible"/>
                                      </p:to>
                                    </p:set>
                                    <p:animEffect transition="in" filter="fade">
                                      <p:cBhvr>
                                        <p:cTn id="24" dur="500"/>
                                        <p:tgtEl>
                                          <p:spTgt spid="16">
                                            <p:graphicEl>
                                              <a:chart seriesIdx="-3" categoryIdx="-3" bldStep="gridLegend"/>
                                            </p:graphicEl>
                                          </p:spTgt>
                                        </p:tgtEl>
                                      </p:cBhvr>
                                    </p:animEffect>
                                  </p:childTnLst>
                                </p:cTn>
                              </p:par>
                              <p:par>
                                <p:cTn id="25" presetID="10" presetClass="entr" presetSubtype="0" fill="hold" grpId="0" nodeType="withEffect">
                                  <p:stCondLst>
                                    <p:cond delay="1000"/>
                                  </p:stCondLst>
                                  <p:childTnLst>
                                    <p:set>
                                      <p:cBhvr>
                                        <p:cTn id="26" dur="1" fill="hold">
                                          <p:stCondLst>
                                            <p:cond delay="0"/>
                                          </p:stCondLst>
                                        </p:cTn>
                                        <p:tgtEl>
                                          <p:spTgt spid="16">
                                            <p:graphicEl>
                                              <a:chart seriesIdx="-4" categoryIdx="0" bldStep="category"/>
                                            </p:graphicEl>
                                          </p:spTgt>
                                        </p:tgtEl>
                                        <p:attrNameLst>
                                          <p:attrName>style.visibility</p:attrName>
                                        </p:attrNameLst>
                                      </p:cBhvr>
                                      <p:to>
                                        <p:strVal val="visible"/>
                                      </p:to>
                                    </p:set>
                                    <p:animEffect transition="in" filter="fade">
                                      <p:cBhvr>
                                        <p:cTn id="27" dur="500"/>
                                        <p:tgtEl>
                                          <p:spTgt spid="16">
                                            <p:graphicEl>
                                              <a:chart seriesIdx="-4" categoryIdx="0" bldStep="category"/>
                                            </p:graphicEl>
                                          </p:spTgt>
                                        </p:tgtEl>
                                      </p:cBhvr>
                                    </p:animEffect>
                                  </p:childTnLst>
                                </p:cTn>
                              </p:par>
                              <p:par>
                                <p:cTn id="28" presetID="10" presetClass="entr" presetSubtype="0" fill="hold" grpId="0" nodeType="withEffect">
                                  <p:stCondLst>
                                    <p:cond delay="1000"/>
                                  </p:stCondLst>
                                  <p:childTnLst>
                                    <p:set>
                                      <p:cBhvr>
                                        <p:cTn id="29" dur="1" fill="hold">
                                          <p:stCondLst>
                                            <p:cond delay="0"/>
                                          </p:stCondLst>
                                        </p:cTn>
                                        <p:tgtEl>
                                          <p:spTgt spid="16">
                                            <p:graphicEl>
                                              <a:chart seriesIdx="-4" categoryIdx="1" bldStep="category"/>
                                            </p:graphicEl>
                                          </p:spTgt>
                                        </p:tgtEl>
                                        <p:attrNameLst>
                                          <p:attrName>style.visibility</p:attrName>
                                        </p:attrNameLst>
                                      </p:cBhvr>
                                      <p:to>
                                        <p:strVal val="visible"/>
                                      </p:to>
                                    </p:set>
                                    <p:animEffect transition="in" filter="fade">
                                      <p:cBhvr>
                                        <p:cTn id="30" dur="500"/>
                                        <p:tgtEl>
                                          <p:spTgt spid="16">
                                            <p:graphicEl>
                                              <a:chart seriesIdx="-4" categoryIdx="1" bldStep="category"/>
                                            </p:graphicEl>
                                          </p:spTgt>
                                        </p:tgtEl>
                                      </p:cBhvr>
                                    </p:animEffect>
                                  </p:childTnLst>
                                </p:cTn>
                              </p:par>
                              <p:par>
                                <p:cTn id="31" presetID="10" presetClass="entr" presetSubtype="0" fill="hold" grpId="0" nodeType="withEffect">
                                  <p:stCondLst>
                                    <p:cond delay="1000"/>
                                  </p:stCondLst>
                                  <p:childTnLst>
                                    <p:set>
                                      <p:cBhvr>
                                        <p:cTn id="32" dur="1" fill="hold">
                                          <p:stCondLst>
                                            <p:cond delay="0"/>
                                          </p:stCondLst>
                                        </p:cTn>
                                        <p:tgtEl>
                                          <p:spTgt spid="16">
                                            <p:graphicEl>
                                              <a:chart seriesIdx="-4" categoryIdx="2" bldStep="category"/>
                                            </p:graphicEl>
                                          </p:spTgt>
                                        </p:tgtEl>
                                        <p:attrNameLst>
                                          <p:attrName>style.visibility</p:attrName>
                                        </p:attrNameLst>
                                      </p:cBhvr>
                                      <p:to>
                                        <p:strVal val="visible"/>
                                      </p:to>
                                    </p:set>
                                    <p:animEffect transition="in" filter="fade">
                                      <p:cBhvr>
                                        <p:cTn id="33" dur="500"/>
                                        <p:tgtEl>
                                          <p:spTgt spid="16">
                                            <p:graphicEl>
                                              <a:chart seriesIdx="-4" categoryIdx="2"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uiExpand="1">
        <p:bldSub>
          <a:bldChart bld="categoryEl"/>
        </p:bldSub>
      </p:bldGraphic>
      <p:bldP spid="11" grpId="0"/>
      <p:bldGraphic spid="16" grpId="0" uiExpand="1">
        <p:bldSub>
          <a:bldChart bld="category"/>
        </p:bldSub>
      </p:bldGraphic>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4A8CC8B8-B8C0-C240-AD18-D623D1A2B909}"/>
              </a:ext>
            </a:extLst>
          </p:cNvPr>
          <p:cNvSpPr>
            <a:spLocks noGrp="1"/>
          </p:cNvSpPr>
          <p:nvPr>
            <p:ph type="title"/>
          </p:nvPr>
        </p:nvSpPr>
        <p:spPr/>
        <p:txBody>
          <a:bodyPr>
            <a:normAutofit/>
          </a:bodyPr>
          <a:lstStyle/>
          <a:p>
            <a:r>
              <a:rPr lang="en-US" sz="2800" dirty="0"/>
              <a:t>If it’s so bad, why do so many people sign up for</a:t>
            </a:r>
            <a:br>
              <a:rPr lang="en-US" sz="2800" dirty="0"/>
            </a:br>
            <a:r>
              <a:rPr lang="en-US" dirty="0"/>
              <a:t>Medicare Advantage?</a:t>
            </a:r>
          </a:p>
        </p:txBody>
      </p:sp>
      <p:sp>
        <p:nvSpPr>
          <p:cNvPr id="3" name="Text Placeholder 2">
            <a:extLst>
              <a:ext uri="{FF2B5EF4-FFF2-40B4-BE49-F238E27FC236}">
                <a16:creationId xmlns:a16="http://schemas.microsoft.com/office/drawing/2014/main" id="{AC049EDA-3320-2F46-B766-D201830AEB11}"/>
              </a:ext>
            </a:extLst>
          </p:cNvPr>
          <p:cNvSpPr>
            <a:spLocks noGrp="1"/>
          </p:cNvSpPr>
          <p:nvPr>
            <p:ph type="body" idx="10"/>
          </p:nvPr>
        </p:nvSpPr>
        <p:spPr/>
        <p:txBody>
          <a:bodyPr>
            <a:normAutofit/>
          </a:bodyPr>
          <a:lstStyle/>
          <a:p>
            <a:pPr>
              <a:lnSpc>
                <a:spcPct val="100000"/>
              </a:lnSpc>
              <a:spcBef>
                <a:spcPts val="0"/>
              </a:spcBef>
            </a:pPr>
            <a:r>
              <a:rPr lang="en-US" dirty="0"/>
              <a:t>https://</a:t>
            </a:r>
            <a:r>
              <a:rPr lang="en-US" dirty="0" err="1"/>
              <a:t>www.cms.gov</a:t>
            </a:r>
            <a:r>
              <a:rPr lang="en-US" dirty="0"/>
              <a:t>/files/document/mm12903-medicare-deductible-coinsurance-premium-rates-calendar-year-2023-update.pdf Accessed Oct 27 2022</a:t>
            </a:r>
          </a:p>
        </p:txBody>
      </p:sp>
      <p:sp>
        <p:nvSpPr>
          <p:cNvPr id="21" name="TextBox 20">
            <a:extLst>
              <a:ext uri="{FF2B5EF4-FFF2-40B4-BE49-F238E27FC236}">
                <a16:creationId xmlns:a16="http://schemas.microsoft.com/office/drawing/2014/main" id="{8B86FD33-BC55-4F44-B146-56E2D66BDB9A}"/>
              </a:ext>
            </a:extLst>
          </p:cNvPr>
          <p:cNvSpPr txBox="1"/>
          <p:nvPr/>
        </p:nvSpPr>
        <p:spPr>
          <a:xfrm>
            <a:off x="5272088" y="6357938"/>
            <a:ext cx="184731" cy="461665"/>
          </a:xfrm>
          <a:prstGeom prst="rect">
            <a:avLst/>
          </a:prstGeom>
          <a:noFill/>
        </p:spPr>
        <p:txBody>
          <a:bodyPr wrap="none" rtlCol="0">
            <a:spAutoFit/>
          </a:bodyPr>
          <a:lstStyle/>
          <a:p>
            <a:pPr>
              <a:spcAft>
                <a:spcPts val="1200"/>
              </a:spcAft>
            </a:pPr>
            <a:endParaRPr lang="en-US" sz="2400" dirty="0">
              <a:solidFill>
                <a:schemeClr val="bg1"/>
              </a:solidFill>
            </a:endParaRPr>
          </a:p>
        </p:txBody>
      </p:sp>
      <p:sp>
        <p:nvSpPr>
          <p:cNvPr id="10" name="Freeform 9">
            <a:extLst>
              <a:ext uri="{FF2B5EF4-FFF2-40B4-BE49-F238E27FC236}">
                <a16:creationId xmlns:a16="http://schemas.microsoft.com/office/drawing/2014/main" id="{3D279B48-1263-9CBA-43E3-818DBA1F24F6}"/>
              </a:ext>
            </a:extLst>
          </p:cNvPr>
          <p:cNvSpPr/>
          <p:nvPr/>
        </p:nvSpPr>
        <p:spPr>
          <a:xfrm>
            <a:off x="781257" y="2042442"/>
            <a:ext cx="5110266" cy="1080377"/>
          </a:xfrm>
          <a:custGeom>
            <a:avLst/>
            <a:gdLst>
              <a:gd name="connsiteX0" fmla="*/ 0 w 4841420"/>
              <a:gd name="connsiteY0" fmla="*/ 0 h 1080377"/>
              <a:gd name="connsiteX1" fmla="*/ 4841420 w 4841420"/>
              <a:gd name="connsiteY1" fmla="*/ 0 h 1080377"/>
              <a:gd name="connsiteX2" fmla="*/ 4841420 w 4841420"/>
              <a:gd name="connsiteY2" fmla="*/ 1080377 h 1080377"/>
              <a:gd name="connsiteX3" fmla="*/ 0 w 4841420"/>
              <a:gd name="connsiteY3" fmla="*/ 1080377 h 1080377"/>
              <a:gd name="connsiteX4" fmla="*/ 0 w 4841420"/>
              <a:gd name="connsiteY4" fmla="*/ 0 h 10803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41420" h="1080377">
                <a:moveTo>
                  <a:pt x="0" y="0"/>
                </a:moveTo>
                <a:lnTo>
                  <a:pt x="4841420" y="0"/>
                </a:lnTo>
                <a:lnTo>
                  <a:pt x="4841420" y="1080377"/>
                </a:lnTo>
                <a:lnTo>
                  <a:pt x="0" y="1080377"/>
                </a:lnTo>
                <a:lnTo>
                  <a:pt x="0" y="0"/>
                </a:lnTo>
                <a:close/>
              </a:path>
            </a:pathLst>
          </a:custGeom>
          <a:ln>
            <a:solidFill>
              <a:schemeClr val="bg1"/>
            </a:solid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99136" tIns="113792" rIns="199136" bIns="113792" numCol="1" spcCol="1270" anchor="ctr" anchorCtr="0">
            <a:noAutofit/>
          </a:bodyPr>
          <a:lstStyle/>
          <a:p>
            <a:pPr marL="0" lvl="0" indent="0" algn="ctr" defTabSz="1244600">
              <a:lnSpc>
                <a:spcPct val="100000"/>
              </a:lnSpc>
              <a:spcBef>
                <a:spcPct val="0"/>
              </a:spcBef>
              <a:spcAft>
                <a:spcPts val="0"/>
              </a:spcAft>
              <a:buNone/>
            </a:pPr>
            <a:r>
              <a:rPr lang="en-US" sz="2800" b="1" kern="1200" dirty="0">
                <a:effectLst>
                  <a:outerShdw blurRad="50800" dist="38100" dir="2700000" algn="tl" rotWithShape="0">
                    <a:prstClr val="black">
                      <a:alpha val="40000"/>
                    </a:prstClr>
                  </a:outerShdw>
                </a:effectLst>
              </a:rPr>
              <a:t>Traditional Medicare</a:t>
            </a:r>
          </a:p>
          <a:p>
            <a:pPr marL="0" lvl="0" indent="0" algn="ctr" defTabSz="1244600">
              <a:lnSpc>
                <a:spcPct val="100000"/>
              </a:lnSpc>
              <a:spcBef>
                <a:spcPct val="0"/>
              </a:spcBef>
              <a:spcAft>
                <a:spcPts val="0"/>
              </a:spcAft>
              <a:buNone/>
            </a:pPr>
            <a:r>
              <a:rPr lang="en-US" sz="2800" b="1" kern="1200" dirty="0">
                <a:effectLst>
                  <a:outerShdw blurRad="50800" dist="38100" dir="2700000" algn="tl" rotWithShape="0">
                    <a:prstClr val="black">
                      <a:alpha val="40000"/>
                    </a:prstClr>
                  </a:outerShdw>
                </a:effectLst>
              </a:rPr>
              <a:t>Is Imperfect</a:t>
            </a:r>
          </a:p>
        </p:txBody>
      </p:sp>
      <p:sp>
        <p:nvSpPr>
          <p:cNvPr id="11" name="Freeform 10">
            <a:extLst>
              <a:ext uri="{FF2B5EF4-FFF2-40B4-BE49-F238E27FC236}">
                <a16:creationId xmlns:a16="http://schemas.microsoft.com/office/drawing/2014/main" id="{FAF6462B-AC07-E56D-F967-802F1621DEB9}"/>
              </a:ext>
            </a:extLst>
          </p:cNvPr>
          <p:cNvSpPr/>
          <p:nvPr/>
        </p:nvSpPr>
        <p:spPr>
          <a:xfrm>
            <a:off x="781257" y="3122820"/>
            <a:ext cx="5110266" cy="2755466"/>
          </a:xfrm>
          <a:custGeom>
            <a:avLst/>
            <a:gdLst>
              <a:gd name="connsiteX0" fmla="*/ 0 w 4841420"/>
              <a:gd name="connsiteY0" fmla="*/ 0 h 2569319"/>
              <a:gd name="connsiteX1" fmla="*/ 4841420 w 4841420"/>
              <a:gd name="connsiteY1" fmla="*/ 0 h 2569319"/>
              <a:gd name="connsiteX2" fmla="*/ 4841420 w 4841420"/>
              <a:gd name="connsiteY2" fmla="*/ 2569319 h 2569319"/>
              <a:gd name="connsiteX3" fmla="*/ 0 w 4841420"/>
              <a:gd name="connsiteY3" fmla="*/ 2569319 h 2569319"/>
              <a:gd name="connsiteX4" fmla="*/ 0 w 4841420"/>
              <a:gd name="connsiteY4" fmla="*/ 0 h 25693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41420" h="2569319">
                <a:moveTo>
                  <a:pt x="0" y="0"/>
                </a:moveTo>
                <a:lnTo>
                  <a:pt x="4841420" y="0"/>
                </a:lnTo>
                <a:lnTo>
                  <a:pt x="4841420" y="2569319"/>
                </a:lnTo>
                <a:lnTo>
                  <a:pt x="0" y="2569319"/>
                </a:lnTo>
                <a:lnTo>
                  <a:pt x="0" y="0"/>
                </a:lnTo>
                <a:close/>
              </a:path>
            </a:pathLst>
          </a:custGeom>
          <a:solidFill>
            <a:schemeClr val="bg1"/>
          </a:solidFill>
          <a:ln>
            <a:solidFill>
              <a:schemeClr val="bg1"/>
            </a:solid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8016" tIns="128016" rIns="170688" bIns="192024" numCol="1" spcCol="1270" anchor="t" anchorCtr="0">
            <a:noAutofit/>
          </a:bodyPr>
          <a:lstStyle/>
          <a:p>
            <a:pPr marL="228600" lvl="1" indent="-228600" algn="l" defTabSz="1066800">
              <a:lnSpc>
                <a:spcPct val="100000"/>
              </a:lnSpc>
              <a:spcBef>
                <a:spcPct val="0"/>
              </a:spcBef>
              <a:spcAft>
                <a:spcPts val="1200"/>
              </a:spcAft>
              <a:buChar char="•"/>
            </a:pPr>
            <a:r>
              <a:rPr lang="en-US" sz="2400" kern="1200" dirty="0"/>
              <a:t>20% outpatient “coinsurance”</a:t>
            </a:r>
          </a:p>
          <a:p>
            <a:pPr marL="228600" lvl="1" indent="-228600" algn="l" defTabSz="1066800">
              <a:lnSpc>
                <a:spcPct val="100000"/>
              </a:lnSpc>
              <a:spcBef>
                <a:spcPct val="0"/>
              </a:spcBef>
              <a:spcAft>
                <a:spcPts val="1200"/>
              </a:spcAft>
              <a:buChar char="•"/>
            </a:pPr>
            <a:r>
              <a:rPr lang="en-US" sz="2400" kern="1200" dirty="0"/>
              <a:t>$1,600 hospital deductible (2023)</a:t>
            </a:r>
          </a:p>
          <a:p>
            <a:pPr marL="228600" lvl="1" indent="-228600" algn="l" defTabSz="1066800">
              <a:lnSpc>
                <a:spcPct val="100000"/>
              </a:lnSpc>
              <a:spcBef>
                <a:spcPct val="0"/>
              </a:spcBef>
              <a:spcAft>
                <a:spcPts val="1200"/>
              </a:spcAft>
              <a:buChar char="•"/>
            </a:pPr>
            <a:r>
              <a:rPr lang="en-US" sz="2400" kern="1200" dirty="0"/>
              <a:t>No out-of-pocket limits</a:t>
            </a:r>
          </a:p>
          <a:p>
            <a:pPr marL="228600" lvl="1" indent="-228600" algn="l" defTabSz="1066800">
              <a:lnSpc>
                <a:spcPct val="100000"/>
              </a:lnSpc>
              <a:spcBef>
                <a:spcPct val="0"/>
              </a:spcBef>
              <a:spcAft>
                <a:spcPts val="1200"/>
              </a:spcAft>
              <a:buChar char="•"/>
            </a:pPr>
            <a:r>
              <a:rPr lang="en-US" sz="2400" kern="1200" dirty="0"/>
              <a:t>Premiums required for Part B, Part D, and a Medigap plan</a:t>
            </a:r>
          </a:p>
        </p:txBody>
      </p:sp>
      <p:sp>
        <p:nvSpPr>
          <p:cNvPr id="12" name="Freeform 11">
            <a:extLst>
              <a:ext uri="{FF2B5EF4-FFF2-40B4-BE49-F238E27FC236}">
                <a16:creationId xmlns:a16="http://schemas.microsoft.com/office/drawing/2014/main" id="{5A8A24D0-49E1-A889-30FE-6DD79DBAB43F}"/>
              </a:ext>
            </a:extLst>
          </p:cNvPr>
          <p:cNvSpPr/>
          <p:nvPr/>
        </p:nvSpPr>
        <p:spPr>
          <a:xfrm>
            <a:off x="6300477" y="2042442"/>
            <a:ext cx="5110266" cy="1080377"/>
          </a:xfrm>
          <a:custGeom>
            <a:avLst/>
            <a:gdLst>
              <a:gd name="connsiteX0" fmla="*/ 0 w 4841420"/>
              <a:gd name="connsiteY0" fmla="*/ 0 h 1080377"/>
              <a:gd name="connsiteX1" fmla="*/ 4841420 w 4841420"/>
              <a:gd name="connsiteY1" fmla="*/ 0 h 1080377"/>
              <a:gd name="connsiteX2" fmla="*/ 4841420 w 4841420"/>
              <a:gd name="connsiteY2" fmla="*/ 1080377 h 1080377"/>
              <a:gd name="connsiteX3" fmla="*/ 0 w 4841420"/>
              <a:gd name="connsiteY3" fmla="*/ 1080377 h 1080377"/>
              <a:gd name="connsiteX4" fmla="*/ 0 w 4841420"/>
              <a:gd name="connsiteY4" fmla="*/ 0 h 10803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41420" h="1080377">
                <a:moveTo>
                  <a:pt x="0" y="0"/>
                </a:moveTo>
                <a:lnTo>
                  <a:pt x="4841420" y="0"/>
                </a:lnTo>
                <a:lnTo>
                  <a:pt x="4841420" y="1080377"/>
                </a:lnTo>
                <a:lnTo>
                  <a:pt x="0" y="1080377"/>
                </a:lnTo>
                <a:lnTo>
                  <a:pt x="0" y="0"/>
                </a:lnTo>
                <a:close/>
              </a:path>
            </a:pathLst>
          </a:custGeom>
          <a:ln>
            <a:solidFill>
              <a:schemeClr val="bg1"/>
            </a:solid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99136" tIns="113792" rIns="199136" bIns="113792" numCol="1" spcCol="1270" anchor="ctr" anchorCtr="0">
            <a:noAutofit/>
          </a:bodyPr>
          <a:lstStyle/>
          <a:p>
            <a:pPr marL="0" lvl="0" indent="0" algn="ctr" defTabSz="1244600">
              <a:lnSpc>
                <a:spcPct val="100000"/>
              </a:lnSpc>
              <a:spcBef>
                <a:spcPct val="0"/>
              </a:spcBef>
              <a:spcAft>
                <a:spcPts val="0"/>
              </a:spcAft>
              <a:buNone/>
            </a:pPr>
            <a:r>
              <a:rPr lang="en-US" sz="2800" b="1" kern="1200" dirty="0">
                <a:effectLst>
                  <a:outerShdw blurRad="50800" dist="38100" dir="2700000" algn="tl" rotWithShape="0">
                    <a:prstClr val="black">
                      <a:alpha val="40000"/>
                    </a:prstClr>
                  </a:outerShdw>
                </a:effectLst>
              </a:rPr>
              <a:t>Three options for </a:t>
            </a:r>
          </a:p>
          <a:p>
            <a:pPr marL="0" lvl="0" indent="0" algn="ctr" defTabSz="1244600">
              <a:lnSpc>
                <a:spcPct val="100000"/>
              </a:lnSpc>
              <a:spcBef>
                <a:spcPct val="0"/>
              </a:spcBef>
              <a:spcAft>
                <a:spcPts val="0"/>
              </a:spcAft>
              <a:buNone/>
            </a:pPr>
            <a:r>
              <a:rPr lang="en-US" sz="2800" b="1" kern="1200" dirty="0">
                <a:effectLst>
                  <a:outerShdw blurRad="50800" dist="38100" dir="2700000" algn="tl" rotWithShape="0">
                    <a:prstClr val="black">
                      <a:alpha val="40000"/>
                    </a:prstClr>
                  </a:outerShdw>
                </a:effectLst>
              </a:rPr>
              <a:t>Medicare members</a:t>
            </a:r>
          </a:p>
        </p:txBody>
      </p:sp>
      <p:sp>
        <p:nvSpPr>
          <p:cNvPr id="13" name="Freeform 12">
            <a:extLst>
              <a:ext uri="{FF2B5EF4-FFF2-40B4-BE49-F238E27FC236}">
                <a16:creationId xmlns:a16="http://schemas.microsoft.com/office/drawing/2014/main" id="{A9874F59-CF7E-1898-373D-BC9B7E299B48}"/>
              </a:ext>
            </a:extLst>
          </p:cNvPr>
          <p:cNvSpPr/>
          <p:nvPr/>
        </p:nvSpPr>
        <p:spPr>
          <a:xfrm>
            <a:off x="6300477" y="3122820"/>
            <a:ext cx="5110266" cy="2755466"/>
          </a:xfrm>
          <a:custGeom>
            <a:avLst/>
            <a:gdLst>
              <a:gd name="connsiteX0" fmla="*/ 0 w 4841420"/>
              <a:gd name="connsiteY0" fmla="*/ 0 h 2569319"/>
              <a:gd name="connsiteX1" fmla="*/ 4841420 w 4841420"/>
              <a:gd name="connsiteY1" fmla="*/ 0 h 2569319"/>
              <a:gd name="connsiteX2" fmla="*/ 4841420 w 4841420"/>
              <a:gd name="connsiteY2" fmla="*/ 2569319 h 2569319"/>
              <a:gd name="connsiteX3" fmla="*/ 0 w 4841420"/>
              <a:gd name="connsiteY3" fmla="*/ 2569319 h 2569319"/>
              <a:gd name="connsiteX4" fmla="*/ 0 w 4841420"/>
              <a:gd name="connsiteY4" fmla="*/ 0 h 25693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41420" h="2569319">
                <a:moveTo>
                  <a:pt x="0" y="0"/>
                </a:moveTo>
                <a:lnTo>
                  <a:pt x="4841420" y="0"/>
                </a:lnTo>
                <a:lnTo>
                  <a:pt x="4841420" y="2569319"/>
                </a:lnTo>
                <a:lnTo>
                  <a:pt x="0" y="2569319"/>
                </a:lnTo>
                <a:lnTo>
                  <a:pt x="0" y="0"/>
                </a:lnTo>
                <a:close/>
              </a:path>
            </a:pathLst>
          </a:custGeom>
          <a:solidFill>
            <a:schemeClr val="bg1"/>
          </a:solidFill>
          <a:ln>
            <a:solidFill>
              <a:schemeClr val="bg1"/>
            </a:solid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8016" tIns="128016" rIns="170688" bIns="192024" numCol="1" spcCol="1270" anchor="t" anchorCtr="0">
            <a:noAutofit/>
          </a:bodyPr>
          <a:lstStyle/>
          <a:p>
            <a:pPr marL="346075" lvl="1" indent="-346075" algn="l" defTabSz="1066800">
              <a:lnSpc>
                <a:spcPct val="100000"/>
              </a:lnSpc>
              <a:spcBef>
                <a:spcPct val="0"/>
              </a:spcBef>
              <a:spcAft>
                <a:spcPts val="1200"/>
              </a:spcAft>
              <a:buFont typeface="+mj-lt"/>
              <a:buAutoNum type="arabicPeriod"/>
            </a:pPr>
            <a:r>
              <a:rPr lang="en-US" sz="2400" kern="1200" dirty="0"/>
              <a:t>Keep Traditional Medicare, do nothing else, risk bankruptcy</a:t>
            </a:r>
          </a:p>
          <a:p>
            <a:pPr marL="346075" lvl="1" indent="-346075" algn="l" defTabSz="1066800">
              <a:lnSpc>
                <a:spcPct val="100000"/>
              </a:lnSpc>
              <a:spcBef>
                <a:spcPct val="0"/>
              </a:spcBef>
              <a:spcAft>
                <a:spcPts val="1200"/>
              </a:spcAft>
              <a:buFont typeface="+mj-lt"/>
              <a:buAutoNum type="arabicPeriod"/>
            </a:pPr>
            <a:r>
              <a:rPr lang="en-US" sz="2400" kern="1200" dirty="0"/>
              <a:t>Leave Traditional Medicare and sign up for “Advantage”</a:t>
            </a:r>
          </a:p>
          <a:p>
            <a:pPr marL="346075" lvl="1" indent="-346075" algn="l" defTabSz="1066800">
              <a:lnSpc>
                <a:spcPct val="100000"/>
              </a:lnSpc>
              <a:spcBef>
                <a:spcPct val="0"/>
              </a:spcBef>
              <a:spcAft>
                <a:spcPts val="1200"/>
              </a:spcAft>
              <a:buFont typeface="+mj-lt"/>
              <a:buAutoNum type="arabicPeriod"/>
            </a:pPr>
            <a:r>
              <a:rPr lang="en-US" sz="2400" kern="1200" dirty="0"/>
              <a:t>Keep Traditional Medicare and purchase Medigap. </a:t>
            </a:r>
            <a:r>
              <a:rPr lang="en-US" sz="2400" i="1" kern="1200" dirty="0"/>
              <a:t>Maybe</a:t>
            </a:r>
            <a:r>
              <a:rPr lang="en-US" sz="2400" kern="1200" dirty="0"/>
              <a:t>.</a:t>
            </a:r>
          </a:p>
        </p:txBody>
      </p:sp>
    </p:spTree>
    <p:extLst>
      <p:ext uri="{BB962C8B-B14F-4D97-AF65-F5344CB8AC3E}">
        <p14:creationId xmlns:p14="http://schemas.microsoft.com/office/powerpoint/2010/main" val="599321129"/>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bg/>
                                          </p:spTgt>
                                        </p:tgtEl>
                                        <p:attrNameLst>
                                          <p:attrName>style.visibility</p:attrName>
                                        </p:attrNameLst>
                                      </p:cBhvr>
                                      <p:to>
                                        <p:strVal val="visible"/>
                                      </p:to>
                                    </p:set>
                                    <p:animEffect transition="in" filter="fade">
                                      <p:cBhvr>
                                        <p:cTn id="12" dur="500"/>
                                        <p:tgtEl>
                                          <p:spTgt spid="11">
                                            <p:bg/>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animEffect transition="in" filter="fade">
                                      <p:cBhvr>
                                        <p:cTn id="15" dur="500"/>
                                        <p:tgtEl>
                                          <p:spTgt spid="11">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1">
                                            <p:txEl>
                                              <p:pRg st="1" end="1"/>
                                            </p:txEl>
                                          </p:spTgt>
                                        </p:tgtEl>
                                        <p:attrNameLst>
                                          <p:attrName>style.visibility</p:attrName>
                                        </p:attrNameLst>
                                      </p:cBhvr>
                                      <p:to>
                                        <p:strVal val="visible"/>
                                      </p:to>
                                    </p:set>
                                    <p:animEffect transition="in" filter="fade">
                                      <p:cBhvr>
                                        <p:cTn id="20" dur="500"/>
                                        <p:tgtEl>
                                          <p:spTgt spid="11">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1">
                                            <p:txEl>
                                              <p:pRg st="2" end="2"/>
                                            </p:txEl>
                                          </p:spTgt>
                                        </p:tgtEl>
                                        <p:attrNameLst>
                                          <p:attrName>style.visibility</p:attrName>
                                        </p:attrNameLst>
                                      </p:cBhvr>
                                      <p:to>
                                        <p:strVal val="visible"/>
                                      </p:to>
                                    </p:set>
                                    <p:animEffect transition="in" filter="fade">
                                      <p:cBhvr>
                                        <p:cTn id="25" dur="500"/>
                                        <p:tgtEl>
                                          <p:spTgt spid="11">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1">
                                            <p:txEl>
                                              <p:pRg st="3" end="3"/>
                                            </p:txEl>
                                          </p:spTgt>
                                        </p:tgtEl>
                                        <p:attrNameLst>
                                          <p:attrName>style.visibility</p:attrName>
                                        </p:attrNameLst>
                                      </p:cBhvr>
                                      <p:to>
                                        <p:strVal val="visible"/>
                                      </p:to>
                                    </p:set>
                                    <p:animEffect transition="in" filter="fade">
                                      <p:cBhvr>
                                        <p:cTn id="30" dur="500"/>
                                        <p:tgtEl>
                                          <p:spTgt spid="11">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3">
                                            <p:bg/>
                                          </p:spTgt>
                                        </p:tgtEl>
                                        <p:attrNameLst>
                                          <p:attrName>style.visibility</p:attrName>
                                        </p:attrNameLst>
                                      </p:cBhvr>
                                      <p:to>
                                        <p:strVal val="visible"/>
                                      </p:to>
                                    </p:set>
                                    <p:animEffect transition="in" filter="fade">
                                      <p:cBhvr>
                                        <p:cTn id="40" dur="500"/>
                                        <p:tgtEl>
                                          <p:spTgt spid="13">
                                            <p:bg/>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3">
                                            <p:txEl>
                                              <p:pRg st="0" end="0"/>
                                            </p:txEl>
                                          </p:spTgt>
                                        </p:tgtEl>
                                        <p:attrNameLst>
                                          <p:attrName>style.visibility</p:attrName>
                                        </p:attrNameLst>
                                      </p:cBhvr>
                                      <p:to>
                                        <p:strVal val="visible"/>
                                      </p:to>
                                    </p:set>
                                    <p:animEffect transition="in" filter="fade">
                                      <p:cBhvr>
                                        <p:cTn id="43" dur="500"/>
                                        <p:tgtEl>
                                          <p:spTgt spid="13">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3">
                                            <p:txEl>
                                              <p:pRg st="1" end="1"/>
                                            </p:txEl>
                                          </p:spTgt>
                                        </p:tgtEl>
                                        <p:attrNameLst>
                                          <p:attrName>style.visibility</p:attrName>
                                        </p:attrNameLst>
                                      </p:cBhvr>
                                      <p:to>
                                        <p:strVal val="visible"/>
                                      </p:to>
                                    </p:set>
                                    <p:animEffect transition="in" filter="fade">
                                      <p:cBhvr>
                                        <p:cTn id="48" dur="500"/>
                                        <p:tgtEl>
                                          <p:spTgt spid="13">
                                            <p:txEl>
                                              <p:pRg st="1" end="1"/>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3">
                                            <p:txEl>
                                              <p:pRg st="2" end="2"/>
                                            </p:txEl>
                                          </p:spTgt>
                                        </p:tgtEl>
                                        <p:attrNameLst>
                                          <p:attrName>style.visibility</p:attrName>
                                        </p:attrNameLst>
                                      </p:cBhvr>
                                      <p:to>
                                        <p:strVal val="visible"/>
                                      </p:to>
                                    </p:set>
                                    <p:animEffect transition="in" filter="fade">
                                      <p:cBhvr>
                                        <p:cTn id="53"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uiExpand="1" build="p" animBg="1"/>
      <p:bldP spid="12" grpId="0" animBg="1"/>
      <p:bldP spid="13" grpId="0" uiExpand="1" build="p"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4A8CC8B8-B8C0-C240-AD18-D623D1A2B909}"/>
              </a:ext>
            </a:extLst>
          </p:cNvPr>
          <p:cNvSpPr>
            <a:spLocks noGrp="1"/>
          </p:cNvSpPr>
          <p:nvPr>
            <p:ph type="title"/>
          </p:nvPr>
        </p:nvSpPr>
        <p:spPr/>
        <p:txBody>
          <a:bodyPr>
            <a:normAutofit/>
          </a:bodyPr>
          <a:lstStyle/>
          <a:p>
            <a:r>
              <a:rPr lang="en-US" sz="2800" dirty="0"/>
              <a:t>If it’s so bad, why do so many people sign up for</a:t>
            </a:r>
            <a:br>
              <a:rPr lang="en-US" sz="2800" dirty="0"/>
            </a:br>
            <a:r>
              <a:rPr lang="en-US" dirty="0"/>
              <a:t>Medicare Advantage?</a:t>
            </a:r>
          </a:p>
        </p:txBody>
      </p:sp>
      <p:sp>
        <p:nvSpPr>
          <p:cNvPr id="21" name="TextBox 20">
            <a:extLst>
              <a:ext uri="{FF2B5EF4-FFF2-40B4-BE49-F238E27FC236}">
                <a16:creationId xmlns:a16="http://schemas.microsoft.com/office/drawing/2014/main" id="{8B86FD33-BC55-4F44-B146-56E2D66BDB9A}"/>
              </a:ext>
            </a:extLst>
          </p:cNvPr>
          <p:cNvSpPr txBox="1"/>
          <p:nvPr/>
        </p:nvSpPr>
        <p:spPr>
          <a:xfrm>
            <a:off x="5272088" y="6357938"/>
            <a:ext cx="184731" cy="461665"/>
          </a:xfrm>
          <a:prstGeom prst="rect">
            <a:avLst/>
          </a:prstGeom>
          <a:noFill/>
        </p:spPr>
        <p:txBody>
          <a:bodyPr wrap="none" rtlCol="0">
            <a:spAutoFit/>
          </a:bodyPr>
          <a:lstStyle/>
          <a:p>
            <a:pPr>
              <a:spcAft>
                <a:spcPts val="1200"/>
              </a:spcAft>
            </a:pPr>
            <a:endParaRPr lang="en-US" sz="2400" dirty="0">
              <a:solidFill>
                <a:schemeClr val="bg1"/>
              </a:solidFill>
            </a:endParaRPr>
          </a:p>
        </p:txBody>
      </p:sp>
      <p:sp>
        <p:nvSpPr>
          <p:cNvPr id="4" name="Text Placeholder 3">
            <a:extLst>
              <a:ext uri="{FF2B5EF4-FFF2-40B4-BE49-F238E27FC236}">
                <a16:creationId xmlns:a16="http://schemas.microsoft.com/office/drawing/2014/main" id="{8BCE6A85-7E06-03E5-0644-6CBFDA8F0EE9}"/>
              </a:ext>
            </a:extLst>
          </p:cNvPr>
          <p:cNvSpPr>
            <a:spLocks noGrp="1"/>
          </p:cNvSpPr>
          <p:nvPr>
            <p:ph type="body" idx="10"/>
          </p:nvPr>
        </p:nvSpPr>
        <p:spPr/>
        <p:txBody>
          <a:bodyPr>
            <a:normAutofit/>
          </a:bodyPr>
          <a:lstStyle/>
          <a:p>
            <a:pPr>
              <a:lnSpc>
                <a:spcPct val="120000"/>
              </a:lnSpc>
              <a:spcBef>
                <a:spcPts val="0"/>
              </a:spcBef>
            </a:pPr>
            <a:r>
              <a:rPr lang="en-US" dirty="0"/>
              <a:t>https://</a:t>
            </a:r>
            <a:r>
              <a:rPr lang="en-US" dirty="0" err="1"/>
              <a:t>www.cms.gov</a:t>
            </a:r>
            <a:r>
              <a:rPr lang="en-US" dirty="0"/>
              <a:t>/newsroom/fact-sheets/2024-medicare-parts-b-premiums-and-deductibles</a:t>
            </a:r>
          </a:p>
          <a:p>
            <a:pPr>
              <a:lnSpc>
                <a:spcPct val="120000"/>
              </a:lnSpc>
              <a:spcBef>
                <a:spcPts val="0"/>
              </a:spcBef>
            </a:pPr>
            <a:r>
              <a:rPr lang="en-US" dirty="0"/>
              <a:t>https://</a:t>
            </a:r>
            <a:r>
              <a:rPr lang="en-US" dirty="0" err="1"/>
              <a:t>www.kiplinger.com</a:t>
            </a:r>
            <a:r>
              <a:rPr lang="en-US" dirty="0"/>
              <a:t>/retirement/</a:t>
            </a:r>
            <a:r>
              <a:rPr lang="en-US" dirty="0" err="1"/>
              <a:t>medicare</a:t>
            </a:r>
            <a:r>
              <a:rPr lang="en-US" dirty="0"/>
              <a:t>/what-</a:t>
            </a:r>
            <a:r>
              <a:rPr lang="en-US" dirty="0" err="1"/>
              <a:t>youll</a:t>
            </a:r>
            <a:r>
              <a:rPr lang="en-US" dirty="0"/>
              <a:t>-pay-for-</a:t>
            </a:r>
            <a:r>
              <a:rPr lang="en-US" dirty="0" err="1"/>
              <a:t>medicare</a:t>
            </a:r>
            <a:endParaRPr lang="en-US" dirty="0"/>
          </a:p>
        </p:txBody>
      </p:sp>
      <p:graphicFrame>
        <p:nvGraphicFramePr>
          <p:cNvPr id="5" name="Table 6">
            <a:extLst>
              <a:ext uri="{FF2B5EF4-FFF2-40B4-BE49-F238E27FC236}">
                <a16:creationId xmlns:a16="http://schemas.microsoft.com/office/drawing/2014/main" id="{9B5D2D6B-D8CD-5A63-A60F-1BDC65A273E8}"/>
              </a:ext>
            </a:extLst>
          </p:cNvPr>
          <p:cNvGraphicFramePr>
            <a:graphicFrameLocks noGrp="1"/>
          </p:cNvGraphicFramePr>
          <p:nvPr>
            <p:extLst>
              <p:ext uri="{D42A27DB-BD31-4B8C-83A1-F6EECF244321}">
                <p14:modId xmlns:p14="http://schemas.microsoft.com/office/powerpoint/2010/main" val="2095304791"/>
              </p:ext>
            </p:extLst>
          </p:nvPr>
        </p:nvGraphicFramePr>
        <p:xfrm>
          <a:off x="603184" y="1574800"/>
          <a:ext cx="10985632" cy="4222686"/>
        </p:xfrm>
        <a:graphic>
          <a:graphicData uri="http://schemas.openxmlformats.org/drawingml/2006/table">
            <a:tbl>
              <a:tblPr firstRow="1" firstCol="1" bandRow="1">
                <a:tableStyleId>{5C22544A-7EE6-4342-B048-85BDC9FD1C3A}</a:tableStyleId>
              </a:tblPr>
              <a:tblGrid>
                <a:gridCol w="1795242">
                  <a:extLst>
                    <a:ext uri="{9D8B030D-6E8A-4147-A177-3AD203B41FA5}">
                      <a16:colId xmlns:a16="http://schemas.microsoft.com/office/drawing/2014/main" val="1400887756"/>
                    </a:ext>
                  </a:extLst>
                </a:gridCol>
                <a:gridCol w="4439469">
                  <a:extLst>
                    <a:ext uri="{9D8B030D-6E8A-4147-A177-3AD203B41FA5}">
                      <a16:colId xmlns:a16="http://schemas.microsoft.com/office/drawing/2014/main" val="2502459547"/>
                    </a:ext>
                  </a:extLst>
                </a:gridCol>
                <a:gridCol w="4750921">
                  <a:extLst>
                    <a:ext uri="{9D8B030D-6E8A-4147-A177-3AD203B41FA5}">
                      <a16:colId xmlns:a16="http://schemas.microsoft.com/office/drawing/2014/main" val="2479464019"/>
                    </a:ext>
                  </a:extLst>
                </a:gridCol>
              </a:tblGrid>
              <a:tr h="703781">
                <a:tc>
                  <a:txBody>
                    <a:bodyPr/>
                    <a:lstStyle/>
                    <a:p>
                      <a:pPr algn="r"/>
                      <a:r>
                        <a:rPr lang="en-US" sz="2400" dirty="0">
                          <a:effectLst>
                            <a:outerShdw blurRad="50800" dist="38100" dir="2700000" algn="tl" rotWithShape="0">
                              <a:prstClr val="black">
                                <a:alpha val="40000"/>
                              </a:prstClr>
                            </a:outerShdw>
                          </a:effectLst>
                        </a:rPr>
                        <a:t>2024</a:t>
                      </a:r>
                    </a:p>
                  </a:txBody>
                  <a:tcPr anchor="ctr">
                    <a:lnL w="12700" cmpd="sng">
                      <a:noFill/>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r>
                        <a:rPr lang="en-US" sz="2400" dirty="0">
                          <a:effectLst>
                            <a:outerShdw blurRad="50800" dist="38100" dir="2700000" algn="tl" rotWithShape="0">
                              <a:prstClr val="black">
                                <a:alpha val="40000"/>
                              </a:prstClr>
                            </a:outerShdw>
                          </a:effectLst>
                        </a:rPr>
                        <a:t>Medigap (Plan G example)</a:t>
                      </a: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tcPr>
                </a:tc>
                <a:tc>
                  <a:txBody>
                    <a:bodyPr/>
                    <a:lstStyle/>
                    <a:p>
                      <a:r>
                        <a:rPr lang="en-US" sz="2400" dirty="0">
                          <a:effectLst>
                            <a:outerShdw blurRad="50800" dist="38100" dir="2700000" algn="tl" rotWithShape="0">
                              <a:prstClr val="black">
                                <a:alpha val="40000"/>
                              </a:prstClr>
                            </a:outerShdw>
                          </a:effectLst>
                        </a:rPr>
                        <a:t>Medicare Advantage</a:t>
                      </a:r>
                    </a:p>
                  </a:txBody>
                  <a:tcPr anchor="ctr">
                    <a:lnL w="12700" cap="flat" cmpd="sng" algn="ctr">
                      <a:noFill/>
                      <a:prstDash val="solid"/>
                      <a:round/>
                      <a:headEnd type="none" w="med" len="med"/>
                      <a:tailEnd type="none" w="med" len="med"/>
                    </a:lnL>
                  </a:tcPr>
                </a:tc>
                <a:extLst>
                  <a:ext uri="{0D108BD9-81ED-4DB2-BD59-A6C34878D82A}">
                    <a16:rowId xmlns:a16="http://schemas.microsoft.com/office/drawing/2014/main" val="1163082454"/>
                  </a:ext>
                </a:extLst>
              </a:tr>
              <a:tr h="703781">
                <a:tc>
                  <a:txBody>
                    <a:bodyPr/>
                    <a:lstStyle/>
                    <a:p>
                      <a:pPr algn="r"/>
                      <a:r>
                        <a:rPr lang="en-US" sz="2000" dirty="0">
                          <a:effectLst>
                            <a:outerShdw blurRad="50800" dist="38100" dir="2700000" algn="tl" rotWithShape="0">
                              <a:prstClr val="black">
                                <a:alpha val="40000"/>
                              </a:prstClr>
                            </a:outerShdw>
                          </a:effectLst>
                        </a:rPr>
                        <a:t>Benefits</a:t>
                      </a:r>
                    </a:p>
                  </a:txBody>
                  <a:tcPr anchor="ctr">
                    <a:lnL w="12700" cmpd="sng">
                      <a:noFill/>
                    </a:lnL>
                    <a:lnR w="12700" cap="flat" cmpd="sng" algn="ctr">
                      <a:solidFill>
                        <a:schemeClr val="bg1"/>
                      </a:solidFill>
                      <a:prstDash val="solid"/>
                      <a:round/>
                      <a:headEnd type="none" w="med" len="med"/>
                      <a:tailEnd type="none" w="med" len="med"/>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000" dirty="0"/>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endParaRPr lang="en-US" sz="2000" dirty="0"/>
                    </a:p>
                  </a:txBody>
                  <a:tcPr anchor="ctr">
                    <a:lnL w="12700" cap="flat" cmpd="sng" algn="ctr">
                      <a:no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52844425"/>
                  </a:ext>
                </a:extLst>
              </a:tr>
              <a:tr h="703781">
                <a:tc>
                  <a:txBody>
                    <a:bodyPr/>
                    <a:lstStyle/>
                    <a:p>
                      <a:pPr algn="r"/>
                      <a:r>
                        <a:rPr lang="en-US" sz="2000" dirty="0">
                          <a:effectLst>
                            <a:outerShdw blurRad="50800" dist="38100" dir="2700000" algn="tl" rotWithShape="0">
                              <a:prstClr val="black">
                                <a:alpha val="40000"/>
                              </a:prstClr>
                            </a:outerShdw>
                          </a:effectLst>
                        </a:rPr>
                        <a:t>Out-of-Pocket</a:t>
                      </a:r>
                    </a:p>
                  </a:txBody>
                  <a:tcPr anchor="ctr">
                    <a:lnL w="12700" cmpd="sng">
                      <a:noFill/>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000" dirty="0"/>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000" dirty="0"/>
                    </a:p>
                  </a:txBody>
                  <a:tcPr anchor="ctr">
                    <a:lnL w="12700" cap="flat" cmpd="sng" algn="ctr">
                      <a:no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69017129"/>
                  </a:ext>
                </a:extLst>
              </a:tr>
              <a:tr h="703781">
                <a:tc>
                  <a:txBody>
                    <a:bodyPr/>
                    <a:lstStyle/>
                    <a:p>
                      <a:pPr algn="r"/>
                      <a:r>
                        <a:rPr lang="en-US" sz="2000" dirty="0">
                          <a:effectLst>
                            <a:outerShdw blurRad="50800" dist="38100" dir="2700000" algn="tl" rotWithShape="0">
                              <a:prstClr val="black">
                                <a:alpha val="40000"/>
                              </a:prstClr>
                            </a:outerShdw>
                          </a:effectLst>
                        </a:rPr>
                        <a:t>Utilization Management</a:t>
                      </a:r>
                    </a:p>
                  </a:txBody>
                  <a:tcPr anchor="ctr">
                    <a:lnL w="12700" cmpd="sng">
                      <a:noFill/>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000" dirty="0"/>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000" dirty="0"/>
                    </a:p>
                  </a:txBody>
                  <a:tcPr anchor="ctr">
                    <a:lnL w="12700" cap="flat" cmpd="sng" algn="ctr">
                      <a:no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71503429"/>
                  </a:ext>
                </a:extLst>
              </a:tr>
              <a:tr h="703781">
                <a:tc>
                  <a:txBody>
                    <a:bodyPr/>
                    <a:lstStyle/>
                    <a:p>
                      <a:pPr algn="r"/>
                      <a:r>
                        <a:rPr lang="en-US" sz="2000" dirty="0">
                          <a:effectLst>
                            <a:outerShdw blurRad="50800" dist="38100" dir="2700000" algn="tl" rotWithShape="0">
                              <a:prstClr val="black">
                                <a:alpha val="40000"/>
                              </a:prstClr>
                            </a:outerShdw>
                          </a:effectLst>
                        </a:rPr>
                        <a:t>Networks</a:t>
                      </a:r>
                    </a:p>
                  </a:txBody>
                  <a:tcPr anchor="ctr">
                    <a:lnL w="12700" cmpd="sng">
                      <a:noFill/>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000" dirty="0"/>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000" dirty="0"/>
                    </a:p>
                  </a:txBody>
                  <a:tcPr anchor="ctr">
                    <a:lnL w="12700" cap="flat" cmpd="sng" algn="ctr">
                      <a:no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46676950"/>
                  </a:ext>
                </a:extLst>
              </a:tr>
              <a:tr h="703781">
                <a:tc>
                  <a:txBody>
                    <a:bodyPr/>
                    <a:lstStyle/>
                    <a:p>
                      <a:pPr algn="r"/>
                      <a:r>
                        <a:rPr lang="en-US" sz="2000" dirty="0">
                          <a:effectLst>
                            <a:outerShdw blurRad="50800" dist="38100" dir="2700000" algn="tl" rotWithShape="0">
                              <a:prstClr val="black">
                                <a:alpha val="40000"/>
                              </a:prstClr>
                            </a:outerShdw>
                          </a:effectLst>
                        </a:rPr>
                        <a:t>Monthly Premiums</a:t>
                      </a:r>
                    </a:p>
                  </a:txBody>
                  <a:tcPr anchor="ctr">
                    <a:lnL w="12700" cmpd="sng">
                      <a:noFill/>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lang="en-US" sz="2000" dirty="0"/>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endParaRPr lang="en-US" sz="2000" dirty="0"/>
                    </a:p>
                  </a:txBody>
                  <a:tcPr anchor="ctr">
                    <a:lnL w="12700" cap="flat" cmpd="sng" algn="ctr">
                      <a:no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406674960"/>
                  </a:ext>
                </a:extLst>
              </a:tr>
            </a:tbl>
          </a:graphicData>
        </a:graphic>
      </p:graphicFrame>
      <p:sp>
        <p:nvSpPr>
          <p:cNvPr id="19" name="TextBox 18">
            <a:extLst>
              <a:ext uri="{FF2B5EF4-FFF2-40B4-BE49-F238E27FC236}">
                <a16:creationId xmlns:a16="http://schemas.microsoft.com/office/drawing/2014/main" id="{FB3144B7-CADC-4E5E-D150-2A58BCAEE7DE}"/>
              </a:ext>
            </a:extLst>
          </p:cNvPr>
          <p:cNvSpPr txBox="1"/>
          <p:nvPr/>
        </p:nvSpPr>
        <p:spPr>
          <a:xfrm>
            <a:off x="2443398" y="3665643"/>
            <a:ext cx="4419738" cy="707886"/>
          </a:xfrm>
          <a:prstGeom prst="rect">
            <a:avLst/>
          </a:prstGeom>
          <a:noFill/>
        </p:spPr>
        <p:txBody>
          <a:bodyPr wrap="square" rtlCol="0">
            <a:spAutoFit/>
          </a:bodyPr>
          <a:lstStyle/>
          <a:p>
            <a:pPr>
              <a:spcAft>
                <a:spcPts val="1200"/>
              </a:spcAft>
            </a:pPr>
            <a:r>
              <a:rPr lang="en-US" sz="2000" dirty="0"/>
              <a:t>Rare and only as required in TM (e.g., some hospital outpatient items)</a:t>
            </a:r>
          </a:p>
        </p:txBody>
      </p:sp>
      <p:sp>
        <p:nvSpPr>
          <p:cNvPr id="6" name="TextBox 5">
            <a:extLst>
              <a:ext uri="{FF2B5EF4-FFF2-40B4-BE49-F238E27FC236}">
                <a16:creationId xmlns:a16="http://schemas.microsoft.com/office/drawing/2014/main" id="{81209802-297F-223C-84AD-95DC04CBC205}"/>
              </a:ext>
            </a:extLst>
          </p:cNvPr>
          <p:cNvSpPr txBox="1"/>
          <p:nvPr/>
        </p:nvSpPr>
        <p:spPr>
          <a:xfrm>
            <a:off x="2443398" y="2974293"/>
            <a:ext cx="4419738" cy="707886"/>
          </a:xfrm>
          <a:prstGeom prst="rect">
            <a:avLst/>
          </a:prstGeom>
          <a:noFill/>
        </p:spPr>
        <p:txBody>
          <a:bodyPr wrap="square" rtlCol="0">
            <a:spAutoFit/>
          </a:bodyPr>
          <a:lstStyle/>
          <a:p>
            <a:pPr>
              <a:spcAft>
                <a:spcPts val="1200"/>
              </a:spcAft>
            </a:pPr>
            <a:r>
              <a:rPr lang="en-US" sz="2000" dirty="0"/>
              <a:t>Zero out-of-pocket after the Part B deductible ($240 per year)</a:t>
            </a:r>
          </a:p>
        </p:txBody>
      </p:sp>
      <p:sp>
        <p:nvSpPr>
          <p:cNvPr id="9" name="TextBox 8">
            <a:extLst>
              <a:ext uri="{FF2B5EF4-FFF2-40B4-BE49-F238E27FC236}">
                <a16:creationId xmlns:a16="http://schemas.microsoft.com/office/drawing/2014/main" id="{F9E9325E-DE1C-B740-0997-D54D2B116D87}"/>
              </a:ext>
            </a:extLst>
          </p:cNvPr>
          <p:cNvSpPr txBox="1"/>
          <p:nvPr/>
        </p:nvSpPr>
        <p:spPr>
          <a:xfrm>
            <a:off x="6847943" y="5088074"/>
            <a:ext cx="4740872" cy="707886"/>
          </a:xfrm>
          <a:prstGeom prst="rect">
            <a:avLst/>
          </a:prstGeom>
          <a:noFill/>
        </p:spPr>
        <p:txBody>
          <a:bodyPr wrap="square" rtlCol="0">
            <a:spAutoFit/>
          </a:bodyPr>
          <a:lstStyle/>
          <a:p>
            <a:pPr>
              <a:spcAft>
                <a:spcPts val="1200"/>
              </a:spcAft>
            </a:pPr>
            <a:r>
              <a:rPr lang="en-US" sz="2000" dirty="0"/>
              <a:t>$175 for Part B and $18 for MA, usually with a drug benefit </a:t>
            </a:r>
            <a:r>
              <a:rPr lang="en-US" sz="2000" b="1" dirty="0"/>
              <a:t>($2,316 per year)</a:t>
            </a:r>
          </a:p>
        </p:txBody>
      </p:sp>
      <p:sp>
        <p:nvSpPr>
          <p:cNvPr id="15" name="TextBox 14">
            <a:extLst>
              <a:ext uri="{FF2B5EF4-FFF2-40B4-BE49-F238E27FC236}">
                <a16:creationId xmlns:a16="http://schemas.microsoft.com/office/drawing/2014/main" id="{0466B484-72FF-2F70-6BDE-9416D4124224}"/>
              </a:ext>
            </a:extLst>
          </p:cNvPr>
          <p:cNvSpPr txBox="1"/>
          <p:nvPr/>
        </p:nvSpPr>
        <p:spPr>
          <a:xfrm>
            <a:off x="6847943" y="2277451"/>
            <a:ext cx="4505590" cy="707886"/>
          </a:xfrm>
          <a:prstGeom prst="rect">
            <a:avLst/>
          </a:prstGeom>
          <a:noFill/>
        </p:spPr>
        <p:txBody>
          <a:bodyPr wrap="square" rtlCol="0">
            <a:spAutoFit/>
          </a:bodyPr>
          <a:lstStyle/>
          <a:p>
            <a:pPr>
              <a:spcAft>
                <a:spcPts val="1200"/>
              </a:spcAft>
            </a:pPr>
            <a:r>
              <a:rPr lang="en-US" sz="2000" dirty="0"/>
              <a:t>Often includes additional benefits (Rx, hearing, vision, dental, gym clubs, </a:t>
            </a:r>
            <a:r>
              <a:rPr lang="en-US" sz="2000" dirty="0" err="1"/>
              <a:t>etc</a:t>
            </a:r>
            <a:r>
              <a:rPr lang="en-US" sz="2000" dirty="0"/>
              <a:t>)</a:t>
            </a:r>
          </a:p>
        </p:txBody>
      </p:sp>
      <p:sp>
        <p:nvSpPr>
          <p:cNvPr id="17" name="TextBox 16">
            <a:extLst>
              <a:ext uri="{FF2B5EF4-FFF2-40B4-BE49-F238E27FC236}">
                <a16:creationId xmlns:a16="http://schemas.microsoft.com/office/drawing/2014/main" id="{16B9E505-2E1C-D459-165F-7935EF1269E0}"/>
              </a:ext>
            </a:extLst>
          </p:cNvPr>
          <p:cNvSpPr txBox="1"/>
          <p:nvPr/>
        </p:nvSpPr>
        <p:spPr>
          <a:xfrm>
            <a:off x="2443398" y="4540781"/>
            <a:ext cx="4419738" cy="400110"/>
          </a:xfrm>
          <a:prstGeom prst="rect">
            <a:avLst/>
          </a:prstGeom>
          <a:noFill/>
        </p:spPr>
        <p:txBody>
          <a:bodyPr wrap="square" rtlCol="0">
            <a:spAutoFit/>
          </a:bodyPr>
          <a:lstStyle/>
          <a:p>
            <a:pPr>
              <a:spcAft>
                <a:spcPts val="1200"/>
              </a:spcAft>
            </a:pPr>
            <a:r>
              <a:rPr lang="en-US" sz="2000" b="1" i="1" dirty="0"/>
              <a:t>Identical</a:t>
            </a:r>
            <a:r>
              <a:rPr lang="en-US" sz="2000" dirty="0"/>
              <a:t> to Traditional Medicare</a:t>
            </a:r>
          </a:p>
        </p:txBody>
      </p:sp>
      <p:sp>
        <p:nvSpPr>
          <p:cNvPr id="14" name="TextBox 13">
            <a:extLst>
              <a:ext uri="{FF2B5EF4-FFF2-40B4-BE49-F238E27FC236}">
                <a16:creationId xmlns:a16="http://schemas.microsoft.com/office/drawing/2014/main" id="{530BCEEB-8216-2360-E0CE-9F7A6496938D}"/>
              </a:ext>
            </a:extLst>
          </p:cNvPr>
          <p:cNvSpPr txBox="1"/>
          <p:nvPr/>
        </p:nvSpPr>
        <p:spPr>
          <a:xfrm>
            <a:off x="2443398" y="2430620"/>
            <a:ext cx="4419738" cy="400110"/>
          </a:xfrm>
          <a:prstGeom prst="rect">
            <a:avLst/>
          </a:prstGeom>
          <a:noFill/>
        </p:spPr>
        <p:txBody>
          <a:bodyPr wrap="square" rtlCol="0">
            <a:spAutoFit/>
          </a:bodyPr>
          <a:lstStyle/>
          <a:p>
            <a:pPr>
              <a:spcAft>
                <a:spcPts val="1200"/>
              </a:spcAft>
            </a:pPr>
            <a:r>
              <a:rPr lang="en-US" sz="2000" dirty="0"/>
              <a:t>No additional benefits beyond TM</a:t>
            </a:r>
          </a:p>
        </p:txBody>
      </p:sp>
      <p:sp>
        <p:nvSpPr>
          <p:cNvPr id="10" name="TextBox 9">
            <a:extLst>
              <a:ext uri="{FF2B5EF4-FFF2-40B4-BE49-F238E27FC236}">
                <a16:creationId xmlns:a16="http://schemas.microsoft.com/office/drawing/2014/main" id="{3B98497F-B475-806E-71AA-864AAF95E403}"/>
              </a:ext>
            </a:extLst>
          </p:cNvPr>
          <p:cNvSpPr txBox="1"/>
          <p:nvPr/>
        </p:nvSpPr>
        <p:spPr>
          <a:xfrm>
            <a:off x="1513114" y="-493322"/>
            <a:ext cx="184731" cy="461665"/>
          </a:xfrm>
          <a:prstGeom prst="rect">
            <a:avLst/>
          </a:prstGeom>
          <a:noFill/>
        </p:spPr>
        <p:txBody>
          <a:bodyPr wrap="none" rtlCol="0">
            <a:spAutoFit/>
          </a:bodyPr>
          <a:lstStyle/>
          <a:p>
            <a:pPr>
              <a:spcAft>
                <a:spcPts val="1200"/>
              </a:spcAft>
            </a:pPr>
            <a:endParaRPr lang="en-US" sz="2400" dirty="0">
              <a:solidFill>
                <a:schemeClr val="bg1"/>
              </a:solidFill>
            </a:endParaRPr>
          </a:p>
        </p:txBody>
      </p:sp>
      <p:sp>
        <p:nvSpPr>
          <p:cNvPr id="7" name="TextBox 6">
            <a:extLst>
              <a:ext uri="{FF2B5EF4-FFF2-40B4-BE49-F238E27FC236}">
                <a16:creationId xmlns:a16="http://schemas.microsoft.com/office/drawing/2014/main" id="{B25BEF57-4F42-7ACA-14BC-0E4A1B5CFE77}"/>
              </a:ext>
            </a:extLst>
          </p:cNvPr>
          <p:cNvSpPr txBox="1"/>
          <p:nvPr/>
        </p:nvSpPr>
        <p:spPr>
          <a:xfrm>
            <a:off x="6847943" y="2974293"/>
            <a:ext cx="4740872" cy="707886"/>
          </a:xfrm>
          <a:prstGeom prst="rect">
            <a:avLst/>
          </a:prstGeom>
          <a:noFill/>
        </p:spPr>
        <p:txBody>
          <a:bodyPr wrap="square" rtlCol="0">
            <a:spAutoFit/>
          </a:bodyPr>
          <a:lstStyle/>
          <a:p>
            <a:r>
              <a:rPr lang="en-US" sz="2000" dirty="0"/>
              <a:t>$8,850 maximum for </a:t>
            </a:r>
            <a:r>
              <a:rPr lang="en-US" sz="2000" i="1" dirty="0"/>
              <a:t>in-network approved</a:t>
            </a:r>
            <a:r>
              <a:rPr lang="en-US" sz="2000" dirty="0"/>
              <a:t> services</a:t>
            </a:r>
          </a:p>
        </p:txBody>
      </p:sp>
      <p:sp>
        <p:nvSpPr>
          <p:cNvPr id="20" name="TextBox 19">
            <a:extLst>
              <a:ext uri="{FF2B5EF4-FFF2-40B4-BE49-F238E27FC236}">
                <a16:creationId xmlns:a16="http://schemas.microsoft.com/office/drawing/2014/main" id="{A32DD193-0131-83C7-47BD-2CBA4D4A435C}"/>
              </a:ext>
            </a:extLst>
          </p:cNvPr>
          <p:cNvSpPr txBox="1"/>
          <p:nvPr/>
        </p:nvSpPr>
        <p:spPr>
          <a:xfrm>
            <a:off x="6847943" y="3682179"/>
            <a:ext cx="4815823" cy="707886"/>
          </a:xfrm>
          <a:prstGeom prst="rect">
            <a:avLst/>
          </a:prstGeom>
          <a:noFill/>
        </p:spPr>
        <p:txBody>
          <a:bodyPr wrap="square" rtlCol="0">
            <a:spAutoFit/>
          </a:bodyPr>
          <a:lstStyle/>
          <a:p>
            <a:pPr>
              <a:spcAft>
                <a:spcPts val="1200"/>
              </a:spcAft>
            </a:pPr>
            <a:r>
              <a:rPr lang="en-US" sz="2000" dirty="0"/>
              <a:t>Typically has proprietary “Prior Authorizations”, “Step Therapy”, etc.</a:t>
            </a:r>
          </a:p>
        </p:txBody>
      </p:sp>
      <p:sp>
        <p:nvSpPr>
          <p:cNvPr id="18" name="TextBox 17">
            <a:extLst>
              <a:ext uri="{FF2B5EF4-FFF2-40B4-BE49-F238E27FC236}">
                <a16:creationId xmlns:a16="http://schemas.microsoft.com/office/drawing/2014/main" id="{FFDEF90B-AB63-1C00-EDA0-DFC553B72CAB}"/>
              </a:ext>
            </a:extLst>
          </p:cNvPr>
          <p:cNvSpPr txBox="1"/>
          <p:nvPr/>
        </p:nvSpPr>
        <p:spPr>
          <a:xfrm>
            <a:off x="6847943" y="4379424"/>
            <a:ext cx="4280531" cy="707886"/>
          </a:xfrm>
          <a:prstGeom prst="rect">
            <a:avLst/>
          </a:prstGeom>
          <a:noFill/>
        </p:spPr>
        <p:txBody>
          <a:bodyPr wrap="square" rtlCol="0">
            <a:spAutoFit/>
          </a:bodyPr>
          <a:lstStyle/>
          <a:p>
            <a:pPr>
              <a:spcAft>
                <a:spcPts val="1200"/>
              </a:spcAft>
            </a:pPr>
            <a:r>
              <a:rPr lang="en-US" sz="2000" dirty="0"/>
              <a:t>Smaller variable lists of “in-network” physicians and hospitals</a:t>
            </a:r>
          </a:p>
        </p:txBody>
      </p:sp>
      <p:sp>
        <p:nvSpPr>
          <p:cNvPr id="8" name="TextBox 7">
            <a:extLst>
              <a:ext uri="{FF2B5EF4-FFF2-40B4-BE49-F238E27FC236}">
                <a16:creationId xmlns:a16="http://schemas.microsoft.com/office/drawing/2014/main" id="{DBC11B12-A1B2-FD8A-9A85-F871E06E1456}"/>
              </a:ext>
            </a:extLst>
          </p:cNvPr>
          <p:cNvSpPr txBox="1"/>
          <p:nvPr/>
        </p:nvSpPr>
        <p:spPr>
          <a:xfrm>
            <a:off x="2443398" y="5088074"/>
            <a:ext cx="4419738" cy="707886"/>
          </a:xfrm>
          <a:prstGeom prst="rect">
            <a:avLst/>
          </a:prstGeom>
          <a:noFill/>
        </p:spPr>
        <p:txBody>
          <a:bodyPr wrap="square" rtlCol="0">
            <a:spAutoFit/>
          </a:bodyPr>
          <a:lstStyle/>
          <a:p>
            <a:r>
              <a:rPr lang="en-US" sz="2000" dirty="0"/>
              <a:t>$175 for Part B, $200 for Plan G, and $55 for Part D </a:t>
            </a:r>
            <a:r>
              <a:rPr lang="en-US" sz="2000" b="1" dirty="0"/>
              <a:t>($5,160 per year</a:t>
            </a:r>
            <a:r>
              <a:rPr lang="en-US" sz="2000" dirty="0"/>
              <a:t>) </a:t>
            </a:r>
          </a:p>
        </p:txBody>
      </p:sp>
      <p:sp>
        <p:nvSpPr>
          <p:cNvPr id="2" name="Rectangle 1">
            <a:extLst>
              <a:ext uri="{FF2B5EF4-FFF2-40B4-BE49-F238E27FC236}">
                <a16:creationId xmlns:a16="http://schemas.microsoft.com/office/drawing/2014/main" id="{0A07FE0A-DB82-761A-97FD-7E03A28E63C9}"/>
              </a:ext>
            </a:extLst>
          </p:cNvPr>
          <p:cNvSpPr/>
          <p:nvPr/>
        </p:nvSpPr>
        <p:spPr>
          <a:xfrm>
            <a:off x="6830295" y="2284221"/>
            <a:ext cx="4740872" cy="659681"/>
          </a:xfrm>
          <a:prstGeom prst="rect">
            <a:avLst/>
          </a:prstGeom>
          <a:noFill/>
          <a:ln w="50800">
            <a:solidFill>
              <a:srgbClr val="FFFF0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D22D5597-D77C-D103-DA68-BF7DD919BCF0}"/>
              </a:ext>
            </a:extLst>
          </p:cNvPr>
          <p:cNvSpPr/>
          <p:nvPr/>
        </p:nvSpPr>
        <p:spPr>
          <a:xfrm>
            <a:off x="2443397" y="2977011"/>
            <a:ext cx="4329596" cy="659681"/>
          </a:xfrm>
          <a:prstGeom prst="rect">
            <a:avLst/>
          </a:prstGeom>
          <a:noFill/>
          <a:ln w="50800">
            <a:solidFill>
              <a:srgbClr val="FFFF0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B6835323-2E17-E7D4-6B99-4E82A759E963}"/>
              </a:ext>
            </a:extLst>
          </p:cNvPr>
          <p:cNvSpPr/>
          <p:nvPr/>
        </p:nvSpPr>
        <p:spPr>
          <a:xfrm>
            <a:off x="2443397" y="3697569"/>
            <a:ext cx="4329596" cy="659681"/>
          </a:xfrm>
          <a:prstGeom prst="rect">
            <a:avLst/>
          </a:prstGeom>
          <a:noFill/>
          <a:ln w="50800">
            <a:solidFill>
              <a:srgbClr val="FFFF0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F07D110A-A814-300B-96D2-BCC3858278E0}"/>
              </a:ext>
            </a:extLst>
          </p:cNvPr>
          <p:cNvSpPr/>
          <p:nvPr/>
        </p:nvSpPr>
        <p:spPr>
          <a:xfrm>
            <a:off x="2443397" y="4418127"/>
            <a:ext cx="4329596" cy="659681"/>
          </a:xfrm>
          <a:prstGeom prst="rect">
            <a:avLst/>
          </a:prstGeom>
          <a:noFill/>
          <a:ln w="50800">
            <a:solidFill>
              <a:srgbClr val="FFFF0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FC0F460C-9524-7F43-8550-33E0E692EBBE}"/>
              </a:ext>
            </a:extLst>
          </p:cNvPr>
          <p:cNvSpPr/>
          <p:nvPr/>
        </p:nvSpPr>
        <p:spPr>
          <a:xfrm>
            <a:off x="6830295" y="5109332"/>
            <a:ext cx="4740872" cy="659681"/>
          </a:xfrm>
          <a:prstGeom prst="rect">
            <a:avLst/>
          </a:prstGeom>
          <a:noFill/>
          <a:ln w="50800">
            <a:solidFill>
              <a:srgbClr val="FFFF0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27297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par>
                          <p:cTn id="13" fill="hold">
                            <p:stCondLst>
                              <p:cond delay="500"/>
                            </p:stCondLst>
                            <p:childTnLst>
                              <p:par>
                                <p:cTn id="14" presetID="21" presetClass="entr" presetSubtype="1" fill="hold" grpId="0" nodeType="afterEffect">
                                  <p:stCondLst>
                                    <p:cond delay="500"/>
                                  </p:stCondLst>
                                  <p:childTnLst>
                                    <p:set>
                                      <p:cBhvr>
                                        <p:cTn id="15" dur="1" fill="hold">
                                          <p:stCondLst>
                                            <p:cond delay="0"/>
                                          </p:stCondLst>
                                        </p:cTn>
                                        <p:tgtEl>
                                          <p:spTgt spid="2"/>
                                        </p:tgtEl>
                                        <p:attrNameLst>
                                          <p:attrName>style.visibility</p:attrName>
                                        </p:attrNameLst>
                                      </p:cBhvr>
                                      <p:to>
                                        <p:strVal val="visible"/>
                                      </p:to>
                                    </p:set>
                                    <p:animEffect transition="in" filter="wheel(1)">
                                      <p:cBhvr>
                                        <p:cTn id="16" dur="10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par>
                          <p:cTn id="27" fill="hold">
                            <p:stCondLst>
                              <p:cond delay="500"/>
                            </p:stCondLst>
                            <p:childTnLst>
                              <p:par>
                                <p:cTn id="28" presetID="21" presetClass="entr" presetSubtype="1" fill="hold" grpId="0" nodeType="afterEffect">
                                  <p:stCondLst>
                                    <p:cond delay="500"/>
                                  </p:stCondLst>
                                  <p:childTnLst>
                                    <p:set>
                                      <p:cBhvr>
                                        <p:cTn id="29" dur="1" fill="hold">
                                          <p:stCondLst>
                                            <p:cond delay="0"/>
                                          </p:stCondLst>
                                        </p:cTn>
                                        <p:tgtEl>
                                          <p:spTgt spid="22"/>
                                        </p:tgtEl>
                                        <p:attrNameLst>
                                          <p:attrName>style.visibility</p:attrName>
                                        </p:attrNameLst>
                                      </p:cBhvr>
                                      <p:to>
                                        <p:strVal val="visible"/>
                                      </p:to>
                                    </p:set>
                                    <p:animEffect transition="in" filter="wheel(1)">
                                      <p:cBhvr>
                                        <p:cTn id="30" dur="1000"/>
                                        <p:tgtEl>
                                          <p:spTgt spid="22"/>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500"/>
                                        <p:tgtEl>
                                          <p:spTgt spid="1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fade">
                                      <p:cBhvr>
                                        <p:cTn id="40" dur="500"/>
                                        <p:tgtEl>
                                          <p:spTgt spid="20"/>
                                        </p:tgtEl>
                                      </p:cBhvr>
                                    </p:animEffect>
                                  </p:childTnLst>
                                </p:cTn>
                              </p:par>
                            </p:childTnLst>
                          </p:cTn>
                        </p:par>
                        <p:par>
                          <p:cTn id="41" fill="hold">
                            <p:stCondLst>
                              <p:cond delay="500"/>
                            </p:stCondLst>
                            <p:childTnLst>
                              <p:par>
                                <p:cTn id="42" presetID="21" presetClass="entr" presetSubtype="1" fill="hold" grpId="0" nodeType="afterEffect">
                                  <p:stCondLst>
                                    <p:cond delay="500"/>
                                  </p:stCondLst>
                                  <p:childTnLst>
                                    <p:set>
                                      <p:cBhvr>
                                        <p:cTn id="43" dur="1" fill="hold">
                                          <p:stCondLst>
                                            <p:cond delay="0"/>
                                          </p:stCondLst>
                                        </p:cTn>
                                        <p:tgtEl>
                                          <p:spTgt spid="24"/>
                                        </p:tgtEl>
                                        <p:attrNameLst>
                                          <p:attrName>style.visibility</p:attrName>
                                        </p:attrNameLst>
                                      </p:cBhvr>
                                      <p:to>
                                        <p:strVal val="visible"/>
                                      </p:to>
                                    </p:set>
                                    <p:animEffect transition="in" filter="wheel(1)">
                                      <p:cBhvr>
                                        <p:cTn id="44" dur="1000"/>
                                        <p:tgtEl>
                                          <p:spTgt spid="24"/>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fade">
                                      <p:cBhvr>
                                        <p:cTn id="49" dur="500"/>
                                        <p:tgtEl>
                                          <p:spTgt spid="17"/>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fade">
                                      <p:cBhvr>
                                        <p:cTn id="54" dur="500"/>
                                        <p:tgtEl>
                                          <p:spTgt spid="18"/>
                                        </p:tgtEl>
                                      </p:cBhvr>
                                    </p:animEffect>
                                  </p:childTnLst>
                                </p:cTn>
                              </p:par>
                            </p:childTnLst>
                          </p:cTn>
                        </p:par>
                        <p:par>
                          <p:cTn id="55" fill="hold">
                            <p:stCondLst>
                              <p:cond delay="500"/>
                            </p:stCondLst>
                            <p:childTnLst>
                              <p:par>
                                <p:cTn id="56" presetID="21" presetClass="entr" presetSubtype="1" fill="hold" grpId="0" nodeType="afterEffect">
                                  <p:stCondLst>
                                    <p:cond delay="500"/>
                                  </p:stCondLst>
                                  <p:childTnLst>
                                    <p:set>
                                      <p:cBhvr>
                                        <p:cTn id="57" dur="1" fill="hold">
                                          <p:stCondLst>
                                            <p:cond delay="0"/>
                                          </p:stCondLst>
                                        </p:cTn>
                                        <p:tgtEl>
                                          <p:spTgt spid="26"/>
                                        </p:tgtEl>
                                        <p:attrNameLst>
                                          <p:attrName>style.visibility</p:attrName>
                                        </p:attrNameLst>
                                      </p:cBhvr>
                                      <p:to>
                                        <p:strVal val="visible"/>
                                      </p:to>
                                    </p:set>
                                    <p:animEffect transition="in" filter="wheel(1)">
                                      <p:cBhvr>
                                        <p:cTn id="58" dur="1000"/>
                                        <p:tgtEl>
                                          <p:spTgt spid="26"/>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8"/>
                                        </p:tgtEl>
                                        <p:attrNameLst>
                                          <p:attrName>style.visibility</p:attrName>
                                        </p:attrNameLst>
                                      </p:cBhvr>
                                      <p:to>
                                        <p:strVal val="visible"/>
                                      </p:to>
                                    </p:set>
                                    <p:animEffect transition="in" filter="fade">
                                      <p:cBhvr>
                                        <p:cTn id="63" dur="500"/>
                                        <p:tgtEl>
                                          <p:spTgt spid="8"/>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9"/>
                                        </p:tgtEl>
                                        <p:attrNameLst>
                                          <p:attrName>style.visibility</p:attrName>
                                        </p:attrNameLst>
                                      </p:cBhvr>
                                      <p:to>
                                        <p:strVal val="visible"/>
                                      </p:to>
                                    </p:set>
                                    <p:animEffect transition="in" filter="fade">
                                      <p:cBhvr>
                                        <p:cTn id="68" dur="500"/>
                                        <p:tgtEl>
                                          <p:spTgt spid="9"/>
                                        </p:tgtEl>
                                      </p:cBhvr>
                                    </p:animEffect>
                                  </p:childTnLst>
                                </p:cTn>
                              </p:par>
                            </p:childTnLst>
                          </p:cTn>
                        </p:par>
                        <p:par>
                          <p:cTn id="69" fill="hold">
                            <p:stCondLst>
                              <p:cond delay="500"/>
                            </p:stCondLst>
                            <p:childTnLst>
                              <p:par>
                                <p:cTn id="70" presetID="21" presetClass="entr" presetSubtype="1" fill="hold" grpId="0" nodeType="afterEffect">
                                  <p:stCondLst>
                                    <p:cond delay="500"/>
                                  </p:stCondLst>
                                  <p:childTnLst>
                                    <p:set>
                                      <p:cBhvr>
                                        <p:cTn id="71" dur="1" fill="hold">
                                          <p:stCondLst>
                                            <p:cond delay="0"/>
                                          </p:stCondLst>
                                        </p:cTn>
                                        <p:tgtEl>
                                          <p:spTgt spid="27"/>
                                        </p:tgtEl>
                                        <p:attrNameLst>
                                          <p:attrName>style.visibility</p:attrName>
                                        </p:attrNameLst>
                                      </p:cBhvr>
                                      <p:to>
                                        <p:strVal val="visible"/>
                                      </p:to>
                                    </p:set>
                                    <p:animEffect transition="in" filter="wheel(1)">
                                      <p:cBhvr>
                                        <p:cTn id="72"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6" grpId="0"/>
      <p:bldP spid="9" grpId="0"/>
      <p:bldP spid="15" grpId="0"/>
      <p:bldP spid="17" grpId="0"/>
      <p:bldP spid="14" grpId="0"/>
      <p:bldP spid="7" grpId="0"/>
      <p:bldP spid="20" grpId="0"/>
      <p:bldP spid="18" grpId="0"/>
      <p:bldP spid="8" grpId="0"/>
      <p:bldP spid="2" grpId="0" animBg="1"/>
      <p:bldP spid="22" grpId="0" animBg="1"/>
      <p:bldP spid="24" grpId="0" animBg="1"/>
      <p:bldP spid="26" grpId="0" animBg="1"/>
      <p:bldP spid="2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4A8CC8B8-B8C0-C240-AD18-D623D1A2B909}"/>
              </a:ext>
            </a:extLst>
          </p:cNvPr>
          <p:cNvSpPr>
            <a:spLocks noGrp="1"/>
          </p:cNvSpPr>
          <p:nvPr>
            <p:ph type="title"/>
          </p:nvPr>
        </p:nvSpPr>
        <p:spPr/>
        <p:txBody>
          <a:bodyPr>
            <a:normAutofit/>
          </a:bodyPr>
          <a:lstStyle/>
          <a:p>
            <a:r>
              <a:rPr lang="en-US" sz="2800" dirty="0"/>
              <a:t>If it’s so bad, why do so many people sign up for</a:t>
            </a:r>
            <a:br>
              <a:rPr lang="en-US" sz="2800" dirty="0"/>
            </a:br>
            <a:r>
              <a:rPr lang="en-US" dirty="0"/>
              <a:t>Medicare Advantage?</a:t>
            </a:r>
          </a:p>
        </p:txBody>
      </p:sp>
      <p:sp>
        <p:nvSpPr>
          <p:cNvPr id="21" name="TextBox 20">
            <a:extLst>
              <a:ext uri="{FF2B5EF4-FFF2-40B4-BE49-F238E27FC236}">
                <a16:creationId xmlns:a16="http://schemas.microsoft.com/office/drawing/2014/main" id="{8B86FD33-BC55-4F44-B146-56E2D66BDB9A}"/>
              </a:ext>
            </a:extLst>
          </p:cNvPr>
          <p:cNvSpPr txBox="1"/>
          <p:nvPr/>
        </p:nvSpPr>
        <p:spPr>
          <a:xfrm>
            <a:off x="5272088" y="6357938"/>
            <a:ext cx="184731" cy="461665"/>
          </a:xfrm>
          <a:prstGeom prst="rect">
            <a:avLst/>
          </a:prstGeom>
          <a:noFill/>
        </p:spPr>
        <p:txBody>
          <a:bodyPr wrap="none" rtlCol="0">
            <a:spAutoFit/>
          </a:bodyPr>
          <a:lstStyle/>
          <a:p>
            <a:pPr>
              <a:spcAft>
                <a:spcPts val="1200"/>
              </a:spcAft>
            </a:pPr>
            <a:endParaRPr lang="en-US" sz="2400" dirty="0">
              <a:solidFill>
                <a:schemeClr val="bg1"/>
              </a:solidFill>
            </a:endParaRPr>
          </a:p>
        </p:txBody>
      </p:sp>
      <p:graphicFrame>
        <p:nvGraphicFramePr>
          <p:cNvPr id="5" name="Table 6">
            <a:extLst>
              <a:ext uri="{FF2B5EF4-FFF2-40B4-BE49-F238E27FC236}">
                <a16:creationId xmlns:a16="http://schemas.microsoft.com/office/drawing/2014/main" id="{9B5D2D6B-D8CD-5A63-A60F-1BDC65A273E8}"/>
              </a:ext>
            </a:extLst>
          </p:cNvPr>
          <p:cNvGraphicFramePr>
            <a:graphicFrameLocks noGrp="1"/>
          </p:cNvGraphicFramePr>
          <p:nvPr>
            <p:extLst>
              <p:ext uri="{D42A27DB-BD31-4B8C-83A1-F6EECF244321}">
                <p14:modId xmlns:p14="http://schemas.microsoft.com/office/powerpoint/2010/main" val="3375618023"/>
              </p:ext>
            </p:extLst>
          </p:nvPr>
        </p:nvGraphicFramePr>
        <p:xfrm>
          <a:off x="603184" y="1574800"/>
          <a:ext cx="10985632" cy="4222686"/>
        </p:xfrm>
        <a:graphic>
          <a:graphicData uri="http://schemas.openxmlformats.org/drawingml/2006/table">
            <a:tbl>
              <a:tblPr firstRow="1" firstCol="1" bandRow="1">
                <a:tableStyleId>{5C22544A-7EE6-4342-B048-85BDC9FD1C3A}</a:tableStyleId>
              </a:tblPr>
              <a:tblGrid>
                <a:gridCol w="1795242">
                  <a:extLst>
                    <a:ext uri="{9D8B030D-6E8A-4147-A177-3AD203B41FA5}">
                      <a16:colId xmlns:a16="http://schemas.microsoft.com/office/drawing/2014/main" val="1400887756"/>
                    </a:ext>
                  </a:extLst>
                </a:gridCol>
                <a:gridCol w="4439469">
                  <a:extLst>
                    <a:ext uri="{9D8B030D-6E8A-4147-A177-3AD203B41FA5}">
                      <a16:colId xmlns:a16="http://schemas.microsoft.com/office/drawing/2014/main" val="2502459547"/>
                    </a:ext>
                  </a:extLst>
                </a:gridCol>
                <a:gridCol w="4750921">
                  <a:extLst>
                    <a:ext uri="{9D8B030D-6E8A-4147-A177-3AD203B41FA5}">
                      <a16:colId xmlns:a16="http://schemas.microsoft.com/office/drawing/2014/main" val="2479464019"/>
                    </a:ext>
                  </a:extLst>
                </a:gridCol>
              </a:tblGrid>
              <a:tr h="703781">
                <a:tc>
                  <a:txBody>
                    <a:bodyPr/>
                    <a:lstStyle/>
                    <a:p>
                      <a:pPr algn="r"/>
                      <a:r>
                        <a:rPr lang="en-US" sz="2400" dirty="0">
                          <a:solidFill>
                            <a:schemeClr val="bg1">
                              <a:lumMod val="75000"/>
                            </a:schemeClr>
                          </a:solidFill>
                          <a:effectLst>
                            <a:outerShdw blurRad="50800" dist="38100" dir="2700000" algn="tl" rotWithShape="0">
                              <a:prstClr val="black">
                                <a:alpha val="40000"/>
                              </a:prstClr>
                            </a:outerShdw>
                          </a:effectLst>
                        </a:rPr>
                        <a:t>2024</a:t>
                      </a:r>
                    </a:p>
                  </a:txBody>
                  <a:tcPr anchor="ctr">
                    <a:lnL w="12700" cmpd="sng">
                      <a:noFill/>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r>
                        <a:rPr lang="en-US" sz="2400" dirty="0">
                          <a:solidFill>
                            <a:schemeClr val="bg1">
                              <a:lumMod val="75000"/>
                            </a:schemeClr>
                          </a:solidFill>
                          <a:effectLst>
                            <a:outerShdw blurRad="50800" dist="38100" dir="2700000" algn="tl" rotWithShape="0">
                              <a:prstClr val="black">
                                <a:alpha val="40000"/>
                              </a:prstClr>
                            </a:outerShdw>
                          </a:effectLst>
                        </a:rPr>
                        <a:t>Medigap (Plan G example)</a:t>
                      </a:r>
                    </a:p>
                  </a:txBody>
                  <a:tcPr anchor="ctr">
                    <a:lnL w="12700" cap="flat" cmpd="sng" algn="ctr">
                      <a:solidFill>
                        <a:schemeClr val="bg1"/>
                      </a:solidFill>
                      <a:prstDash val="solid"/>
                      <a:round/>
                      <a:headEnd type="none" w="med" len="med"/>
                      <a:tailEnd type="none" w="med" len="med"/>
                    </a:lnL>
                  </a:tcPr>
                </a:tc>
                <a:tc>
                  <a:txBody>
                    <a:bodyPr/>
                    <a:lstStyle/>
                    <a:p>
                      <a:r>
                        <a:rPr lang="en-US" sz="2400" dirty="0">
                          <a:solidFill>
                            <a:schemeClr val="bg1">
                              <a:lumMod val="75000"/>
                            </a:schemeClr>
                          </a:solidFill>
                          <a:effectLst>
                            <a:outerShdw blurRad="50800" dist="38100" dir="2700000" algn="tl" rotWithShape="0">
                              <a:prstClr val="black">
                                <a:alpha val="40000"/>
                              </a:prstClr>
                            </a:outerShdw>
                          </a:effectLst>
                        </a:rPr>
                        <a:t>Medicare Advantage (Plan C)</a:t>
                      </a:r>
                    </a:p>
                  </a:txBody>
                  <a:tcPr anchor="ctr"/>
                </a:tc>
                <a:extLst>
                  <a:ext uri="{0D108BD9-81ED-4DB2-BD59-A6C34878D82A}">
                    <a16:rowId xmlns:a16="http://schemas.microsoft.com/office/drawing/2014/main" val="1163082454"/>
                  </a:ext>
                </a:extLst>
              </a:tr>
              <a:tr h="703781">
                <a:tc>
                  <a:txBody>
                    <a:bodyPr/>
                    <a:lstStyle/>
                    <a:p>
                      <a:pPr algn="r"/>
                      <a:r>
                        <a:rPr lang="en-US" sz="2000" dirty="0">
                          <a:effectLst>
                            <a:outerShdw blurRad="50800" dist="38100" dir="2700000" algn="tl" rotWithShape="0">
                              <a:prstClr val="black">
                                <a:alpha val="40000"/>
                              </a:prstClr>
                            </a:outerShdw>
                          </a:effectLst>
                        </a:rPr>
                        <a:t>Benefits</a:t>
                      </a:r>
                    </a:p>
                  </a:txBody>
                  <a:tcPr anchor="ctr">
                    <a:lnL w="12700" cmpd="sng">
                      <a:noFill/>
                    </a:lnL>
                    <a:lnR w="12700" cap="flat" cmpd="sng" algn="ctr">
                      <a:solidFill>
                        <a:schemeClr val="bg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endParaRPr lang="en-US" sz="2000" dirty="0">
                        <a:solidFill>
                          <a:schemeClr val="bg1">
                            <a:lumMod val="75000"/>
                          </a:schemeClr>
                        </a:solidFill>
                      </a:endParaRPr>
                    </a:p>
                  </a:txBody>
                  <a:tcPr anchor="ctr">
                    <a:lnL w="12700" cap="flat" cmpd="sng" algn="ctr">
                      <a:solidFill>
                        <a:schemeClr val="bg1"/>
                      </a:solidFill>
                      <a:prstDash val="solid"/>
                      <a:round/>
                      <a:headEnd type="none" w="med" len="med"/>
                      <a:tailEnd type="none" w="med" len="med"/>
                    </a:lnL>
                  </a:tcPr>
                </a:tc>
                <a:tc>
                  <a:txBody>
                    <a:bodyPr/>
                    <a:lstStyle/>
                    <a:p>
                      <a:endParaRPr lang="en-US" sz="2000" dirty="0">
                        <a:solidFill>
                          <a:schemeClr val="bg1">
                            <a:lumMod val="75000"/>
                          </a:schemeClr>
                        </a:solidFill>
                      </a:endParaRPr>
                    </a:p>
                  </a:txBody>
                  <a:tcPr anchor="ctr"/>
                </a:tc>
                <a:extLst>
                  <a:ext uri="{0D108BD9-81ED-4DB2-BD59-A6C34878D82A}">
                    <a16:rowId xmlns:a16="http://schemas.microsoft.com/office/drawing/2014/main" val="2052844425"/>
                  </a:ext>
                </a:extLst>
              </a:tr>
              <a:tr h="703781">
                <a:tc>
                  <a:txBody>
                    <a:bodyPr/>
                    <a:lstStyle/>
                    <a:p>
                      <a:pPr algn="r"/>
                      <a:r>
                        <a:rPr lang="en-US" sz="2000" dirty="0">
                          <a:effectLst>
                            <a:outerShdw blurRad="50800" dist="38100" dir="2700000" algn="tl" rotWithShape="0">
                              <a:prstClr val="black">
                                <a:alpha val="40000"/>
                              </a:prstClr>
                            </a:outerShdw>
                          </a:effectLst>
                        </a:rPr>
                        <a:t>Out-of-Pocket</a:t>
                      </a:r>
                    </a:p>
                  </a:txBody>
                  <a:tcPr anchor="ctr">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endParaRPr lang="en-US" sz="2000" dirty="0">
                        <a:solidFill>
                          <a:schemeClr val="bg1">
                            <a:lumMod val="75000"/>
                          </a:schemeClr>
                        </a:solidFill>
                      </a:endParaRPr>
                    </a:p>
                  </a:txBody>
                  <a:tcPr anchor="ctr">
                    <a:lnL w="12700" cap="flat" cmpd="sng" algn="ctr">
                      <a:solidFill>
                        <a:schemeClr val="bg1"/>
                      </a:solidFill>
                      <a:prstDash val="solid"/>
                      <a:round/>
                      <a:headEnd type="none" w="med" len="med"/>
                      <a:tailEnd type="none" w="med" len="med"/>
                    </a:lnL>
                  </a:tcPr>
                </a:tc>
                <a:tc>
                  <a:txBody>
                    <a:bodyPr/>
                    <a:lstStyle/>
                    <a:p>
                      <a:endParaRPr lang="en-US" sz="2000" dirty="0">
                        <a:solidFill>
                          <a:schemeClr val="bg1">
                            <a:lumMod val="75000"/>
                          </a:schemeClr>
                        </a:solidFill>
                      </a:endParaRPr>
                    </a:p>
                  </a:txBody>
                  <a:tcPr anchor="ctr"/>
                </a:tc>
                <a:extLst>
                  <a:ext uri="{0D108BD9-81ED-4DB2-BD59-A6C34878D82A}">
                    <a16:rowId xmlns:a16="http://schemas.microsoft.com/office/drawing/2014/main" val="1769017129"/>
                  </a:ext>
                </a:extLst>
              </a:tr>
              <a:tr h="703781">
                <a:tc>
                  <a:txBody>
                    <a:bodyPr/>
                    <a:lstStyle/>
                    <a:p>
                      <a:pPr algn="r"/>
                      <a:r>
                        <a:rPr lang="en-US" sz="2000" dirty="0">
                          <a:effectLst>
                            <a:outerShdw blurRad="50800" dist="38100" dir="2700000" algn="tl" rotWithShape="0">
                              <a:prstClr val="black">
                                <a:alpha val="40000"/>
                              </a:prstClr>
                            </a:outerShdw>
                          </a:effectLst>
                        </a:rPr>
                        <a:t>Utilization Management</a:t>
                      </a:r>
                    </a:p>
                  </a:txBody>
                  <a:tcPr anchor="ctr">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endParaRPr lang="en-US" sz="2000" dirty="0">
                        <a:solidFill>
                          <a:schemeClr val="bg1">
                            <a:lumMod val="75000"/>
                          </a:schemeClr>
                        </a:solidFill>
                      </a:endParaRPr>
                    </a:p>
                  </a:txBody>
                  <a:tcPr anchor="ctr">
                    <a:lnL w="12700" cap="flat" cmpd="sng" algn="ctr">
                      <a:solidFill>
                        <a:schemeClr val="bg1"/>
                      </a:solidFill>
                      <a:prstDash val="solid"/>
                      <a:round/>
                      <a:headEnd type="none" w="med" len="med"/>
                      <a:tailEnd type="none" w="med" len="med"/>
                    </a:lnL>
                  </a:tcPr>
                </a:tc>
                <a:tc>
                  <a:txBody>
                    <a:bodyPr/>
                    <a:lstStyle/>
                    <a:p>
                      <a:endParaRPr lang="en-US" sz="2000" dirty="0">
                        <a:solidFill>
                          <a:schemeClr val="bg1">
                            <a:lumMod val="75000"/>
                          </a:schemeClr>
                        </a:solidFill>
                      </a:endParaRPr>
                    </a:p>
                  </a:txBody>
                  <a:tcPr anchor="ctr"/>
                </a:tc>
                <a:extLst>
                  <a:ext uri="{0D108BD9-81ED-4DB2-BD59-A6C34878D82A}">
                    <a16:rowId xmlns:a16="http://schemas.microsoft.com/office/drawing/2014/main" val="3771503429"/>
                  </a:ext>
                </a:extLst>
              </a:tr>
              <a:tr h="703781">
                <a:tc>
                  <a:txBody>
                    <a:bodyPr/>
                    <a:lstStyle/>
                    <a:p>
                      <a:pPr algn="r"/>
                      <a:r>
                        <a:rPr lang="en-US" sz="2000" dirty="0">
                          <a:effectLst>
                            <a:outerShdw blurRad="50800" dist="38100" dir="2700000" algn="tl" rotWithShape="0">
                              <a:prstClr val="black">
                                <a:alpha val="40000"/>
                              </a:prstClr>
                            </a:outerShdw>
                          </a:effectLst>
                        </a:rPr>
                        <a:t>Networks</a:t>
                      </a:r>
                    </a:p>
                  </a:txBody>
                  <a:tcPr anchor="ctr">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endParaRPr lang="en-US" sz="2000" dirty="0">
                        <a:solidFill>
                          <a:schemeClr val="bg1">
                            <a:lumMod val="75000"/>
                          </a:schemeClr>
                        </a:solidFill>
                      </a:endParaRPr>
                    </a:p>
                  </a:txBody>
                  <a:tcPr anchor="ctr">
                    <a:lnL w="12700" cap="flat" cmpd="sng" algn="ctr">
                      <a:solidFill>
                        <a:schemeClr val="bg1"/>
                      </a:solidFill>
                      <a:prstDash val="solid"/>
                      <a:round/>
                      <a:headEnd type="none" w="med" len="med"/>
                      <a:tailEnd type="none" w="med" len="med"/>
                    </a:lnL>
                  </a:tcPr>
                </a:tc>
                <a:tc>
                  <a:txBody>
                    <a:bodyPr/>
                    <a:lstStyle/>
                    <a:p>
                      <a:endParaRPr lang="en-US" sz="2000" dirty="0">
                        <a:solidFill>
                          <a:schemeClr val="bg1">
                            <a:lumMod val="75000"/>
                          </a:schemeClr>
                        </a:solidFill>
                      </a:endParaRPr>
                    </a:p>
                  </a:txBody>
                  <a:tcPr anchor="ctr"/>
                </a:tc>
                <a:extLst>
                  <a:ext uri="{0D108BD9-81ED-4DB2-BD59-A6C34878D82A}">
                    <a16:rowId xmlns:a16="http://schemas.microsoft.com/office/drawing/2014/main" val="4246676950"/>
                  </a:ext>
                </a:extLst>
              </a:tr>
              <a:tr h="703781">
                <a:tc>
                  <a:txBody>
                    <a:bodyPr/>
                    <a:lstStyle/>
                    <a:p>
                      <a:pPr algn="r"/>
                      <a:r>
                        <a:rPr lang="en-US" sz="2000" dirty="0">
                          <a:effectLst>
                            <a:outerShdw blurRad="50800" dist="38100" dir="2700000" algn="tl" rotWithShape="0">
                              <a:prstClr val="black">
                                <a:alpha val="40000"/>
                              </a:prstClr>
                            </a:outerShdw>
                          </a:effectLst>
                        </a:rPr>
                        <a:t>Monthly Premiums</a:t>
                      </a:r>
                    </a:p>
                  </a:txBody>
                  <a:tcPr anchor="ctr">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endParaRPr lang="en-US" sz="2000" dirty="0">
                        <a:solidFill>
                          <a:schemeClr val="bg1">
                            <a:lumMod val="75000"/>
                          </a:schemeClr>
                        </a:solidFill>
                      </a:endParaRPr>
                    </a:p>
                  </a:txBody>
                  <a:tcPr anchor="ctr">
                    <a:lnL w="12700" cap="flat" cmpd="sng" algn="ctr">
                      <a:solidFill>
                        <a:schemeClr val="bg1"/>
                      </a:solidFill>
                      <a:prstDash val="solid"/>
                      <a:round/>
                      <a:headEnd type="none" w="med" len="med"/>
                      <a:tailEnd type="none" w="med" len="med"/>
                    </a:lnL>
                  </a:tcPr>
                </a:tc>
                <a:tc>
                  <a:txBody>
                    <a:bodyPr/>
                    <a:lstStyle/>
                    <a:p>
                      <a:endParaRPr lang="en-US" sz="2000" dirty="0">
                        <a:solidFill>
                          <a:schemeClr val="bg1">
                            <a:lumMod val="75000"/>
                          </a:schemeClr>
                        </a:solidFill>
                      </a:endParaRPr>
                    </a:p>
                  </a:txBody>
                  <a:tcPr anchor="ctr"/>
                </a:tc>
                <a:extLst>
                  <a:ext uri="{0D108BD9-81ED-4DB2-BD59-A6C34878D82A}">
                    <a16:rowId xmlns:a16="http://schemas.microsoft.com/office/drawing/2014/main" val="2406674960"/>
                  </a:ext>
                </a:extLst>
              </a:tr>
            </a:tbl>
          </a:graphicData>
        </a:graphic>
      </p:graphicFrame>
      <p:sp>
        <p:nvSpPr>
          <p:cNvPr id="10" name="Rectangle 9">
            <a:extLst>
              <a:ext uri="{FF2B5EF4-FFF2-40B4-BE49-F238E27FC236}">
                <a16:creationId xmlns:a16="http://schemas.microsoft.com/office/drawing/2014/main" id="{7E51056B-7814-C4BC-1DFF-6A8137CA8B89}"/>
              </a:ext>
            </a:extLst>
          </p:cNvPr>
          <p:cNvSpPr/>
          <p:nvPr/>
        </p:nvSpPr>
        <p:spPr>
          <a:xfrm>
            <a:off x="2481943" y="2579913"/>
            <a:ext cx="8969828" cy="2910114"/>
          </a:xfrm>
          <a:prstGeom prst="rect">
            <a:avLst/>
          </a:prstGeom>
          <a:solidFill>
            <a:schemeClr val="accent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pPr algn="ctr"/>
            <a:r>
              <a:rPr lang="en-US" sz="2800" b="1" dirty="0">
                <a:solidFill>
                  <a:schemeClr val="bg1"/>
                </a:solidFill>
                <a:effectLst>
                  <a:outerShdw blurRad="50800" dist="38100" dir="2700000" algn="tl" rotWithShape="0">
                    <a:prstClr val="black">
                      <a:alpha val="40000"/>
                    </a:prstClr>
                  </a:outerShdw>
                </a:effectLst>
              </a:rPr>
              <a:t>Traditional Medicare with D, G: </a:t>
            </a:r>
            <a:r>
              <a:rPr lang="en-US" sz="2800" b="1" dirty="0">
                <a:solidFill>
                  <a:srgbClr val="FFFF00"/>
                </a:solidFill>
                <a:effectLst>
                  <a:outerShdw blurRad="50800" dist="38100" dir="2700000" algn="tl" rotWithShape="0">
                    <a:prstClr val="black">
                      <a:alpha val="40000"/>
                    </a:prstClr>
                  </a:outerShdw>
                </a:effectLst>
              </a:rPr>
              <a:t>$5,160 per year</a:t>
            </a:r>
          </a:p>
          <a:p>
            <a:pPr algn="ctr">
              <a:spcAft>
                <a:spcPts val="1200"/>
              </a:spcAft>
            </a:pPr>
            <a:r>
              <a:rPr lang="en-US" sz="2800" b="1" dirty="0">
                <a:solidFill>
                  <a:schemeClr val="bg1"/>
                </a:solidFill>
                <a:effectLst>
                  <a:outerShdw blurRad="50800" dist="38100" dir="2700000" algn="tl" rotWithShape="0">
                    <a:prstClr val="black">
                      <a:alpha val="40000"/>
                    </a:prstClr>
                  </a:outerShdw>
                </a:effectLst>
              </a:rPr>
              <a:t>Medicare Advantage: </a:t>
            </a:r>
            <a:r>
              <a:rPr lang="en-US" sz="2800" b="1" dirty="0">
                <a:solidFill>
                  <a:srgbClr val="FFFF00"/>
                </a:solidFill>
                <a:effectLst>
                  <a:outerShdw blurRad="50800" dist="38100" dir="2700000" algn="tl" rotWithShape="0">
                    <a:prstClr val="black">
                      <a:alpha val="40000"/>
                    </a:prstClr>
                  </a:outerShdw>
                </a:effectLst>
              </a:rPr>
              <a:t>$2,316 per year but concerns</a:t>
            </a:r>
          </a:p>
          <a:p>
            <a:pPr algn="ctr"/>
            <a:r>
              <a:rPr lang="en-US" sz="2400" dirty="0">
                <a:effectLst>
                  <a:outerShdw blurRad="50800" dist="38100" dir="2700000" algn="tl" rotWithShape="0">
                    <a:prstClr val="black">
                      <a:alpha val="40000"/>
                    </a:prstClr>
                  </a:outerShdw>
                </a:effectLst>
              </a:rPr>
              <a:t>“I’ll start with MA and only go back to TM if the </a:t>
            </a:r>
          </a:p>
          <a:p>
            <a:pPr algn="ctr"/>
            <a:r>
              <a:rPr lang="en-US" sz="2400" dirty="0">
                <a:effectLst>
                  <a:outerShdw blurRad="50800" dist="38100" dir="2700000" algn="tl" rotWithShape="0">
                    <a:prstClr val="black">
                      <a:alpha val="40000"/>
                    </a:prstClr>
                  </a:outerShdw>
                </a:effectLst>
              </a:rPr>
              <a:t>MA plan won’t let me see the doctors and hospitals I want… </a:t>
            </a:r>
          </a:p>
          <a:p>
            <a:pPr algn="ctr"/>
            <a:r>
              <a:rPr lang="en-US" sz="3200" b="1" i="1" dirty="0">
                <a:solidFill>
                  <a:srgbClr val="FFFF00"/>
                </a:solidFill>
                <a:effectLst>
                  <a:outerShdw blurRad="50800" dist="38100" dir="2700000" algn="tl" rotWithShape="0">
                    <a:prstClr val="black">
                      <a:alpha val="40000"/>
                    </a:prstClr>
                  </a:outerShdw>
                </a:effectLst>
              </a:rPr>
              <a:t>What’s the worst that could happen?”</a:t>
            </a:r>
          </a:p>
        </p:txBody>
      </p:sp>
    </p:spTree>
    <p:extLst>
      <p:ext uri="{BB962C8B-B14F-4D97-AF65-F5344CB8AC3E}">
        <p14:creationId xmlns:p14="http://schemas.microsoft.com/office/powerpoint/2010/main" val="4068775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xEl>
                                              <p:pRg st="2" end="2"/>
                                            </p:txEl>
                                          </p:spTgt>
                                        </p:tgtEl>
                                        <p:attrNameLst>
                                          <p:attrName>style.visibility</p:attrName>
                                        </p:attrNameLst>
                                      </p:cBhvr>
                                      <p:to>
                                        <p:strVal val="visible"/>
                                      </p:to>
                                    </p:set>
                                    <p:animEffect transition="in" filter="fade">
                                      <p:cBhvr>
                                        <p:cTn id="7" dur="500"/>
                                        <p:tgtEl>
                                          <p:spTgt spid="10">
                                            <p:txEl>
                                              <p:pRg st="2" end="2"/>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xEl>
                                              <p:pRg st="3" end="3"/>
                                            </p:txEl>
                                          </p:spTgt>
                                        </p:tgtEl>
                                        <p:attrNameLst>
                                          <p:attrName>style.visibility</p:attrName>
                                        </p:attrNameLst>
                                      </p:cBhvr>
                                      <p:to>
                                        <p:strVal val="visible"/>
                                      </p:to>
                                    </p:set>
                                    <p:animEffect transition="in" filter="fade">
                                      <p:cBhvr>
                                        <p:cTn id="10" dur="500"/>
                                        <p:tgtEl>
                                          <p:spTgt spid="10">
                                            <p:txEl>
                                              <p:pRg st="3" end="3"/>
                                            </p:txEl>
                                          </p:spTgt>
                                        </p:tgtEl>
                                      </p:cBhvr>
                                    </p:animEffect>
                                  </p:childTnLst>
                                </p:cTn>
                              </p:par>
                            </p:childTnLst>
                          </p:cTn>
                        </p:par>
                        <p:par>
                          <p:cTn id="11" fill="hold">
                            <p:stCondLst>
                              <p:cond delay="500"/>
                            </p:stCondLst>
                            <p:childTnLst>
                              <p:par>
                                <p:cTn id="12" presetID="10" presetClass="entr" presetSubtype="0" fill="hold" grpId="0" nodeType="afterEffect">
                                  <p:stCondLst>
                                    <p:cond delay="1000"/>
                                  </p:stCondLst>
                                  <p:childTnLst>
                                    <p:set>
                                      <p:cBhvr>
                                        <p:cTn id="13" dur="1" fill="hold">
                                          <p:stCondLst>
                                            <p:cond delay="0"/>
                                          </p:stCondLst>
                                        </p:cTn>
                                        <p:tgtEl>
                                          <p:spTgt spid="10">
                                            <p:txEl>
                                              <p:pRg st="4" end="4"/>
                                            </p:txEl>
                                          </p:spTgt>
                                        </p:tgtEl>
                                        <p:attrNameLst>
                                          <p:attrName>style.visibility</p:attrName>
                                        </p:attrNameLst>
                                      </p:cBhvr>
                                      <p:to>
                                        <p:strVal val="visible"/>
                                      </p:to>
                                    </p:set>
                                    <p:animEffect transition="in" filter="fade">
                                      <p:cBhvr>
                                        <p:cTn id="14" dur="500"/>
                                        <p:tgtEl>
                                          <p:spTgt spid="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45C6DC2C-0DED-EF47-90E3-ACAE2B677206}"/>
              </a:ext>
            </a:extLst>
          </p:cNvPr>
          <p:cNvSpPr>
            <a:spLocks noGrp="1"/>
          </p:cNvSpPr>
          <p:nvPr>
            <p:ph type="body" idx="10"/>
          </p:nvPr>
        </p:nvSpPr>
        <p:spPr/>
        <p:txBody>
          <a:bodyPr/>
          <a:lstStyle/>
          <a:p>
            <a:pPr>
              <a:lnSpc>
                <a:spcPct val="100000"/>
              </a:lnSpc>
              <a:spcBef>
                <a:spcPts val="0"/>
              </a:spcBef>
            </a:pPr>
            <a:r>
              <a:rPr lang="en-US" dirty="0"/>
              <a:t>https://</a:t>
            </a:r>
            <a:r>
              <a:rPr lang="en-US" dirty="0" err="1"/>
              <a:t>www.kff.org</a:t>
            </a:r>
            <a:r>
              <a:rPr lang="en-US" dirty="0"/>
              <a:t>/</a:t>
            </a:r>
            <a:r>
              <a:rPr lang="en-US" dirty="0" err="1"/>
              <a:t>medicare</a:t>
            </a:r>
            <a:r>
              <a:rPr lang="en-US" dirty="0"/>
              <a:t>/issue-brief/</a:t>
            </a:r>
            <a:r>
              <a:rPr lang="en-US" dirty="0" err="1"/>
              <a:t>medigap</a:t>
            </a:r>
            <a:r>
              <a:rPr lang="en-US" dirty="0"/>
              <a:t>-enrollment-and-consumer-protections-vary-across-states/</a:t>
            </a:r>
          </a:p>
          <a:p>
            <a:pPr>
              <a:lnSpc>
                <a:spcPct val="100000"/>
              </a:lnSpc>
              <a:spcBef>
                <a:spcPts val="0"/>
              </a:spcBef>
            </a:pPr>
            <a:r>
              <a:rPr lang="en-US" dirty="0"/>
              <a:t>https://</a:t>
            </a:r>
            <a:r>
              <a:rPr lang="en-US" dirty="0" err="1"/>
              <a:t>www.medicare.gov</a:t>
            </a:r>
            <a:r>
              <a:rPr lang="en-US" dirty="0"/>
              <a:t>/supplements-other-insurance/when-can-</a:t>
            </a:r>
            <a:r>
              <a:rPr lang="en-US" dirty="0" err="1"/>
              <a:t>i</a:t>
            </a:r>
            <a:r>
              <a:rPr lang="en-US" dirty="0"/>
              <a:t>-buy-</a:t>
            </a:r>
            <a:r>
              <a:rPr lang="en-US" dirty="0" err="1"/>
              <a:t>medigap</a:t>
            </a:r>
            <a:r>
              <a:rPr lang="en-US" dirty="0"/>
              <a:t>#</a:t>
            </a:r>
          </a:p>
          <a:p>
            <a:pPr>
              <a:lnSpc>
                <a:spcPct val="100000"/>
              </a:lnSpc>
              <a:spcBef>
                <a:spcPts val="0"/>
              </a:spcBef>
            </a:pPr>
            <a:r>
              <a:rPr lang="en-US" dirty="0"/>
              <a:t>Accessed Dec. 14 2020</a:t>
            </a:r>
          </a:p>
        </p:txBody>
      </p:sp>
      <p:sp>
        <p:nvSpPr>
          <p:cNvPr id="2" name="TextBox 1">
            <a:extLst>
              <a:ext uri="{FF2B5EF4-FFF2-40B4-BE49-F238E27FC236}">
                <a16:creationId xmlns:a16="http://schemas.microsoft.com/office/drawing/2014/main" id="{C6358FFB-2ABF-7E4E-9B87-2C3F346ACC6D}"/>
              </a:ext>
            </a:extLst>
          </p:cNvPr>
          <p:cNvSpPr txBox="1"/>
          <p:nvPr/>
        </p:nvSpPr>
        <p:spPr>
          <a:xfrm>
            <a:off x="12664966" y="2911366"/>
            <a:ext cx="184731" cy="461665"/>
          </a:xfrm>
          <a:prstGeom prst="rect">
            <a:avLst/>
          </a:prstGeom>
          <a:noFill/>
        </p:spPr>
        <p:txBody>
          <a:bodyPr wrap="none" rtlCol="0">
            <a:spAutoFit/>
          </a:bodyPr>
          <a:lstStyle/>
          <a:p>
            <a:pPr>
              <a:spcAft>
                <a:spcPts val="1200"/>
              </a:spcAft>
            </a:pPr>
            <a:endParaRPr lang="en-US" sz="2400" dirty="0">
              <a:solidFill>
                <a:schemeClr val="bg1"/>
              </a:solidFill>
            </a:endParaRPr>
          </a:p>
        </p:txBody>
      </p:sp>
      <p:sp>
        <p:nvSpPr>
          <p:cNvPr id="13" name="TextBox 12">
            <a:extLst>
              <a:ext uri="{FF2B5EF4-FFF2-40B4-BE49-F238E27FC236}">
                <a16:creationId xmlns:a16="http://schemas.microsoft.com/office/drawing/2014/main" id="{45FF4D28-63DC-BEE3-0558-069F0CAE4285}"/>
              </a:ext>
            </a:extLst>
          </p:cNvPr>
          <p:cNvSpPr txBox="1"/>
          <p:nvPr/>
        </p:nvSpPr>
        <p:spPr>
          <a:xfrm>
            <a:off x="1018096" y="1564843"/>
            <a:ext cx="10539166" cy="3154710"/>
          </a:xfrm>
          <a:prstGeom prst="rect">
            <a:avLst/>
          </a:prstGeom>
          <a:noFill/>
        </p:spPr>
        <p:txBody>
          <a:bodyPr wrap="square" rtlCol="0">
            <a:spAutoFit/>
          </a:bodyPr>
          <a:lstStyle/>
          <a:p>
            <a:pPr algn="ctr"/>
            <a:r>
              <a:rPr lang="en-US" sz="2800" dirty="0">
                <a:solidFill>
                  <a:schemeClr val="bg1"/>
                </a:solidFill>
              </a:rPr>
              <a:t>Federal protections for </a:t>
            </a:r>
          </a:p>
          <a:p>
            <a:pPr algn="ctr"/>
            <a:r>
              <a:rPr lang="en-US" sz="2800" dirty="0">
                <a:solidFill>
                  <a:schemeClr val="bg1"/>
                </a:solidFill>
              </a:rPr>
              <a:t>people </a:t>
            </a:r>
            <a:r>
              <a:rPr lang="en-US" sz="2800" dirty="0">
                <a:solidFill>
                  <a:srgbClr val="FFFF00"/>
                </a:solidFill>
              </a:rPr>
              <a:t>pre-existing conditions</a:t>
            </a:r>
          </a:p>
          <a:p>
            <a:pPr algn="ctr"/>
            <a:r>
              <a:rPr lang="en-US" sz="2800" dirty="0">
                <a:solidFill>
                  <a:schemeClr val="bg1"/>
                </a:solidFill>
              </a:rPr>
              <a:t>end after </a:t>
            </a:r>
            <a:r>
              <a:rPr lang="en-US" sz="2800" b="1" dirty="0">
                <a:solidFill>
                  <a:schemeClr val="bg1"/>
                </a:solidFill>
              </a:rPr>
              <a:t>6 months </a:t>
            </a:r>
            <a:r>
              <a:rPr lang="en-US" sz="2800" dirty="0">
                <a:solidFill>
                  <a:schemeClr val="bg1"/>
                </a:solidFill>
              </a:rPr>
              <a:t>in Medicare Part B </a:t>
            </a:r>
          </a:p>
          <a:p>
            <a:pPr algn="ctr">
              <a:spcAft>
                <a:spcPts val="1800"/>
              </a:spcAft>
            </a:pPr>
            <a:r>
              <a:rPr lang="en-US" sz="2800" dirty="0">
                <a:solidFill>
                  <a:schemeClr val="bg1"/>
                </a:solidFill>
              </a:rPr>
              <a:t>or </a:t>
            </a:r>
            <a:r>
              <a:rPr lang="en-US" sz="2800" b="1" dirty="0">
                <a:solidFill>
                  <a:schemeClr val="bg1"/>
                </a:solidFill>
              </a:rPr>
              <a:t>12 months </a:t>
            </a:r>
            <a:r>
              <a:rPr lang="en-US" sz="2800" dirty="0">
                <a:solidFill>
                  <a:schemeClr val="bg1"/>
                </a:solidFill>
              </a:rPr>
              <a:t>in Medicare Advantage.</a:t>
            </a:r>
          </a:p>
          <a:p>
            <a:pPr algn="ctr"/>
            <a:r>
              <a:rPr lang="en-US" sz="3600" b="1" dirty="0">
                <a:solidFill>
                  <a:srgbClr val="FFFF00"/>
                </a:solidFill>
              </a:rPr>
              <a:t>After 12 months, people may be </a:t>
            </a:r>
          </a:p>
          <a:p>
            <a:pPr algn="ctr">
              <a:spcAft>
                <a:spcPts val="1800"/>
              </a:spcAft>
            </a:pPr>
            <a:r>
              <a:rPr lang="en-US" sz="3600" b="1" dirty="0">
                <a:solidFill>
                  <a:srgbClr val="FFFF00"/>
                </a:solidFill>
              </a:rPr>
              <a:t>trapped in Medicare Advantage. </a:t>
            </a:r>
          </a:p>
        </p:txBody>
      </p:sp>
    </p:spTree>
    <p:extLst>
      <p:ext uri="{BB962C8B-B14F-4D97-AF65-F5344CB8AC3E}">
        <p14:creationId xmlns:p14="http://schemas.microsoft.com/office/powerpoint/2010/main" val="958863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xEl>
                                              <p:pRg st="1" end="1"/>
                                            </p:txEl>
                                          </p:spTgt>
                                        </p:tgtEl>
                                        <p:attrNameLst>
                                          <p:attrName>style.visibility</p:attrName>
                                        </p:attrNameLst>
                                      </p:cBhvr>
                                      <p:to>
                                        <p:strVal val="visible"/>
                                      </p:to>
                                    </p:set>
                                    <p:animEffect transition="in" filter="fade">
                                      <p:cBhvr>
                                        <p:cTn id="10" dur="500"/>
                                        <p:tgtEl>
                                          <p:spTgt spid="1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xEl>
                                              <p:pRg st="2" end="2"/>
                                            </p:txEl>
                                          </p:spTgt>
                                        </p:tgtEl>
                                        <p:attrNameLst>
                                          <p:attrName>style.visibility</p:attrName>
                                        </p:attrNameLst>
                                      </p:cBhvr>
                                      <p:to>
                                        <p:strVal val="visible"/>
                                      </p:to>
                                    </p:set>
                                    <p:animEffect transition="in" filter="fade">
                                      <p:cBhvr>
                                        <p:cTn id="13" dur="500"/>
                                        <p:tgtEl>
                                          <p:spTgt spid="1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xEl>
                                              <p:pRg st="3" end="3"/>
                                            </p:txEl>
                                          </p:spTgt>
                                        </p:tgtEl>
                                        <p:attrNameLst>
                                          <p:attrName>style.visibility</p:attrName>
                                        </p:attrNameLst>
                                      </p:cBhvr>
                                      <p:to>
                                        <p:strVal val="visible"/>
                                      </p:to>
                                    </p:set>
                                    <p:animEffect transition="in" filter="fade">
                                      <p:cBhvr>
                                        <p:cTn id="16" dur="500"/>
                                        <p:tgtEl>
                                          <p:spTgt spid="13">
                                            <p:txEl>
                                              <p:pRg st="3" end="3"/>
                                            </p:txEl>
                                          </p:spTgt>
                                        </p:tgtEl>
                                      </p:cBhvr>
                                    </p:animEffect>
                                  </p:childTnLst>
                                </p:cTn>
                              </p:par>
                            </p:childTnLst>
                          </p:cTn>
                        </p:par>
                        <p:par>
                          <p:cTn id="17" fill="hold">
                            <p:stCondLst>
                              <p:cond delay="500"/>
                            </p:stCondLst>
                            <p:childTnLst>
                              <p:par>
                                <p:cTn id="18" presetID="10" presetClass="entr" presetSubtype="0" fill="hold" grpId="0" nodeType="afterEffect">
                                  <p:stCondLst>
                                    <p:cond delay="500"/>
                                  </p:stCondLst>
                                  <p:childTnLst>
                                    <p:set>
                                      <p:cBhvr>
                                        <p:cTn id="19" dur="1" fill="hold">
                                          <p:stCondLst>
                                            <p:cond delay="0"/>
                                          </p:stCondLst>
                                        </p:cTn>
                                        <p:tgtEl>
                                          <p:spTgt spid="13">
                                            <p:txEl>
                                              <p:pRg st="4" end="4"/>
                                            </p:txEl>
                                          </p:spTgt>
                                        </p:tgtEl>
                                        <p:attrNameLst>
                                          <p:attrName>style.visibility</p:attrName>
                                        </p:attrNameLst>
                                      </p:cBhvr>
                                      <p:to>
                                        <p:strVal val="visible"/>
                                      </p:to>
                                    </p:set>
                                    <p:animEffect transition="in" filter="fade">
                                      <p:cBhvr>
                                        <p:cTn id="20" dur="500"/>
                                        <p:tgtEl>
                                          <p:spTgt spid="13">
                                            <p:txEl>
                                              <p:pRg st="4" end="4"/>
                                            </p:txEl>
                                          </p:spTgt>
                                        </p:tgtEl>
                                      </p:cBhvr>
                                    </p:animEffect>
                                  </p:childTnLst>
                                </p:cTn>
                              </p:par>
                              <p:par>
                                <p:cTn id="21" presetID="10" presetClass="entr" presetSubtype="0" fill="hold" grpId="0" nodeType="withEffect">
                                  <p:stCondLst>
                                    <p:cond delay="500"/>
                                  </p:stCondLst>
                                  <p:childTnLst>
                                    <p:set>
                                      <p:cBhvr>
                                        <p:cTn id="22" dur="1" fill="hold">
                                          <p:stCondLst>
                                            <p:cond delay="0"/>
                                          </p:stCondLst>
                                        </p:cTn>
                                        <p:tgtEl>
                                          <p:spTgt spid="13">
                                            <p:txEl>
                                              <p:pRg st="5" end="5"/>
                                            </p:txEl>
                                          </p:spTgt>
                                        </p:tgtEl>
                                        <p:attrNameLst>
                                          <p:attrName>style.visibility</p:attrName>
                                        </p:attrNameLst>
                                      </p:cBhvr>
                                      <p:to>
                                        <p:strVal val="visible"/>
                                      </p:to>
                                    </p:set>
                                    <p:animEffect transition="in" filter="fade">
                                      <p:cBhvr>
                                        <p:cTn id="23" dur="500"/>
                                        <p:tgtEl>
                                          <p:spTgt spid="1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2960E6-F7D7-2F4D-A3D9-48D7296B51EE}"/>
              </a:ext>
            </a:extLst>
          </p:cNvPr>
          <p:cNvSpPr>
            <a:spLocks noGrp="1"/>
          </p:cNvSpPr>
          <p:nvPr>
            <p:ph type="title"/>
          </p:nvPr>
        </p:nvSpPr>
        <p:spPr/>
        <p:txBody>
          <a:bodyPr>
            <a:normAutofit/>
          </a:bodyPr>
          <a:lstStyle/>
          <a:p>
            <a:r>
              <a:rPr lang="en-US" sz="2800" dirty="0"/>
              <a:t>Welcome to Medicare. By the way… </a:t>
            </a:r>
            <a:br>
              <a:rPr lang="en-US" sz="4000" dirty="0"/>
            </a:br>
            <a:r>
              <a:rPr lang="en-US" dirty="0"/>
              <a:t>Pre-existing Conditions Are Back</a:t>
            </a:r>
            <a:endParaRPr lang="en-US" sz="6000" i="1" dirty="0"/>
          </a:p>
        </p:txBody>
      </p:sp>
      <p:sp>
        <p:nvSpPr>
          <p:cNvPr id="8" name="Freeform 7">
            <a:extLst>
              <a:ext uri="{FF2B5EF4-FFF2-40B4-BE49-F238E27FC236}">
                <a16:creationId xmlns:a16="http://schemas.microsoft.com/office/drawing/2014/main" id="{860130A2-338F-9017-7830-5D360AB72768}"/>
              </a:ext>
            </a:extLst>
          </p:cNvPr>
          <p:cNvSpPr/>
          <p:nvPr/>
        </p:nvSpPr>
        <p:spPr>
          <a:xfrm>
            <a:off x="609600" y="2205377"/>
            <a:ext cx="10972800" cy="1405276"/>
          </a:xfrm>
          <a:custGeom>
            <a:avLst/>
            <a:gdLst>
              <a:gd name="connsiteX0" fmla="*/ 0 w 10972800"/>
              <a:gd name="connsiteY0" fmla="*/ 0 h 1559250"/>
              <a:gd name="connsiteX1" fmla="*/ 10972800 w 10972800"/>
              <a:gd name="connsiteY1" fmla="*/ 0 h 1559250"/>
              <a:gd name="connsiteX2" fmla="*/ 10972800 w 10972800"/>
              <a:gd name="connsiteY2" fmla="*/ 1559250 h 1559250"/>
              <a:gd name="connsiteX3" fmla="*/ 0 w 10972800"/>
              <a:gd name="connsiteY3" fmla="*/ 1559250 h 1559250"/>
              <a:gd name="connsiteX4" fmla="*/ 0 w 10972800"/>
              <a:gd name="connsiteY4" fmla="*/ 0 h 1559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72800" h="1559250">
                <a:moveTo>
                  <a:pt x="0" y="0"/>
                </a:moveTo>
                <a:lnTo>
                  <a:pt x="10972800" y="0"/>
                </a:lnTo>
                <a:lnTo>
                  <a:pt x="10972800" y="1559250"/>
                </a:lnTo>
                <a:lnTo>
                  <a:pt x="0" y="1559250"/>
                </a:lnTo>
                <a:lnTo>
                  <a:pt x="0" y="0"/>
                </a:lnTo>
                <a:close/>
              </a:path>
            </a:pathLst>
          </a:custGeom>
          <a:solidFill>
            <a:schemeClr val="bg1"/>
          </a:solidFill>
          <a:ln>
            <a:solidFill>
              <a:schemeClr val="bg1"/>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82880" tIns="458216" rIns="182880" bIns="156464" numCol="1" spcCol="1270" anchor="t" anchorCtr="0">
            <a:noAutofit/>
          </a:bodyPr>
          <a:lstStyle/>
          <a:p>
            <a:pPr marL="228600" lvl="1" indent="-228600" algn="l" defTabSz="977900">
              <a:spcBef>
                <a:spcPct val="0"/>
              </a:spcBef>
              <a:spcAft>
                <a:spcPts val="600"/>
              </a:spcAft>
              <a:buChar char="•"/>
            </a:pPr>
            <a:r>
              <a:rPr lang="en-US" sz="2200" kern="1200" dirty="0"/>
              <a:t>After that, Medigap insurers can refuse to sell due to </a:t>
            </a:r>
            <a:r>
              <a:rPr lang="en-US" sz="2200" b="1" kern="1200" dirty="0"/>
              <a:t>pre-existing conditions </a:t>
            </a:r>
            <a:endParaRPr lang="en-US" sz="2200" kern="1200" dirty="0"/>
          </a:p>
          <a:p>
            <a:pPr marL="228600" lvl="1" indent="-228600" algn="l" defTabSz="977900">
              <a:spcBef>
                <a:spcPct val="0"/>
              </a:spcBef>
              <a:spcAft>
                <a:spcPts val="600"/>
              </a:spcAft>
              <a:buChar char="•"/>
            </a:pPr>
            <a:r>
              <a:rPr lang="en-US" sz="2200" kern="1200" dirty="0"/>
              <a:t>GI is extended to 12 months for a “trial” of MA</a:t>
            </a:r>
          </a:p>
        </p:txBody>
      </p:sp>
      <p:sp>
        <p:nvSpPr>
          <p:cNvPr id="9" name="Freeform 8">
            <a:extLst>
              <a:ext uri="{FF2B5EF4-FFF2-40B4-BE49-F238E27FC236}">
                <a16:creationId xmlns:a16="http://schemas.microsoft.com/office/drawing/2014/main" id="{045BD0B8-25BE-7A1B-3198-23226275CBEF}"/>
              </a:ext>
            </a:extLst>
          </p:cNvPr>
          <p:cNvSpPr/>
          <p:nvPr/>
        </p:nvSpPr>
        <p:spPr>
          <a:xfrm>
            <a:off x="883920" y="1880657"/>
            <a:ext cx="9966960" cy="649440"/>
          </a:xfrm>
          <a:custGeom>
            <a:avLst/>
            <a:gdLst>
              <a:gd name="connsiteX0" fmla="*/ 0 w 7680960"/>
              <a:gd name="connsiteY0" fmla="*/ 108242 h 649440"/>
              <a:gd name="connsiteX1" fmla="*/ 108242 w 7680960"/>
              <a:gd name="connsiteY1" fmla="*/ 0 h 649440"/>
              <a:gd name="connsiteX2" fmla="*/ 7572718 w 7680960"/>
              <a:gd name="connsiteY2" fmla="*/ 0 h 649440"/>
              <a:gd name="connsiteX3" fmla="*/ 7680960 w 7680960"/>
              <a:gd name="connsiteY3" fmla="*/ 108242 h 649440"/>
              <a:gd name="connsiteX4" fmla="*/ 7680960 w 7680960"/>
              <a:gd name="connsiteY4" fmla="*/ 541198 h 649440"/>
              <a:gd name="connsiteX5" fmla="*/ 7572718 w 7680960"/>
              <a:gd name="connsiteY5" fmla="*/ 649440 h 649440"/>
              <a:gd name="connsiteX6" fmla="*/ 108242 w 7680960"/>
              <a:gd name="connsiteY6" fmla="*/ 649440 h 649440"/>
              <a:gd name="connsiteX7" fmla="*/ 0 w 7680960"/>
              <a:gd name="connsiteY7" fmla="*/ 541198 h 649440"/>
              <a:gd name="connsiteX8" fmla="*/ 0 w 768096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80960" h="649440">
                <a:moveTo>
                  <a:pt x="0" y="108242"/>
                </a:moveTo>
                <a:cubicBezTo>
                  <a:pt x="0" y="48462"/>
                  <a:pt x="48462" y="0"/>
                  <a:pt x="108242" y="0"/>
                </a:cubicBezTo>
                <a:lnTo>
                  <a:pt x="7572718" y="0"/>
                </a:lnTo>
                <a:cubicBezTo>
                  <a:pt x="7632498" y="0"/>
                  <a:pt x="7680960" y="48462"/>
                  <a:pt x="7680960" y="108242"/>
                </a:cubicBezTo>
                <a:lnTo>
                  <a:pt x="7680960" y="541198"/>
                </a:lnTo>
                <a:cubicBezTo>
                  <a:pt x="7680960" y="600978"/>
                  <a:pt x="7632498" y="649440"/>
                  <a:pt x="7572718" y="649440"/>
                </a:cubicBezTo>
                <a:lnTo>
                  <a:pt x="108242" y="649440"/>
                </a:lnTo>
                <a:cubicBezTo>
                  <a:pt x="48462" y="649440"/>
                  <a:pt x="0" y="600978"/>
                  <a:pt x="0" y="541198"/>
                </a:cubicBezTo>
                <a:lnTo>
                  <a:pt x="0" y="108242"/>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22025" tIns="31703" rIns="322025" bIns="31703" numCol="1" spcCol="1270" anchor="ctr" anchorCtr="0">
            <a:noAutofit/>
          </a:bodyPr>
          <a:lstStyle/>
          <a:p>
            <a:pPr marL="0" lvl="0" indent="0" algn="l" defTabSz="977900">
              <a:lnSpc>
                <a:spcPct val="90000"/>
              </a:lnSpc>
              <a:spcBef>
                <a:spcPct val="0"/>
              </a:spcBef>
              <a:spcAft>
                <a:spcPct val="35000"/>
              </a:spcAft>
              <a:buNone/>
            </a:pPr>
            <a:r>
              <a:rPr lang="en-US" sz="2200" b="1" kern="1200" dirty="0">
                <a:effectLst>
                  <a:outerShdw blurRad="50800" dist="38100" dir="2700000" algn="tl" rotWithShape="0">
                    <a:prstClr val="black">
                      <a:alpha val="40000"/>
                    </a:prstClr>
                  </a:outerShdw>
                </a:effectLst>
              </a:rPr>
              <a:t>Guaranteed Issue (“GI”) is required for the first six months on Part B</a:t>
            </a:r>
            <a:endParaRPr lang="en-US" sz="2200" kern="1200" dirty="0">
              <a:effectLst>
                <a:outerShdw blurRad="50800" dist="38100" dir="2700000" algn="tl" rotWithShape="0">
                  <a:prstClr val="black">
                    <a:alpha val="40000"/>
                  </a:prstClr>
                </a:outerShdw>
              </a:effectLst>
            </a:endParaRPr>
          </a:p>
        </p:txBody>
      </p:sp>
      <p:sp>
        <p:nvSpPr>
          <p:cNvPr id="10" name="Freeform 9">
            <a:extLst>
              <a:ext uri="{FF2B5EF4-FFF2-40B4-BE49-F238E27FC236}">
                <a16:creationId xmlns:a16="http://schemas.microsoft.com/office/drawing/2014/main" id="{58427584-0C38-C6D3-20A3-916B274ACAD6}"/>
              </a:ext>
            </a:extLst>
          </p:cNvPr>
          <p:cNvSpPr/>
          <p:nvPr/>
        </p:nvSpPr>
        <p:spPr>
          <a:xfrm>
            <a:off x="609600" y="4208148"/>
            <a:ext cx="10972800" cy="1405276"/>
          </a:xfrm>
          <a:custGeom>
            <a:avLst/>
            <a:gdLst>
              <a:gd name="connsiteX0" fmla="*/ 0 w 10972800"/>
              <a:gd name="connsiteY0" fmla="*/ 0 h 1836449"/>
              <a:gd name="connsiteX1" fmla="*/ 10972800 w 10972800"/>
              <a:gd name="connsiteY1" fmla="*/ 0 h 1836449"/>
              <a:gd name="connsiteX2" fmla="*/ 10972800 w 10972800"/>
              <a:gd name="connsiteY2" fmla="*/ 1836449 h 1836449"/>
              <a:gd name="connsiteX3" fmla="*/ 0 w 10972800"/>
              <a:gd name="connsiteY3" fmla="*/ 1836449 h 1836449"/>
              <a:gd name="connsiteX4" fmla="*/ 0 w 10972800"/>
              <a:gd name="connsiteY4" fmla="*/ 0 h 1836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72800" h="1836449">
                <a:moveTo>
                  <a:pt x="0" y="0"/>
                </a:moveTo>
                <a:lnTo>
                  <a:pt x="10972800" y="0"/>
                </a:lnTo>
                <a:lnTo>
                  <a:pt x="10972800" y="1836449"/>
                </a:lnTo>
                <a:lnTo>
                  <a:pt x="0" y="1836449"/>
                </a:lnTo>
                <a:lnTo>
                  <a:pt x="0" y="0"/>
                </a:lnTo>
                <a:close/>
              </a:path>
            </a:pathLst>
          </a:custGeom>
          <a:solidFill>
            <a:schemeClr val="bg1"/>
          </a:solidFill>
          <a:ln>
            <a:solidFill>
              <a:schemeClr val="bg1"/>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82880" tIns="458216" rIns="182880" bIns="156464" numCol="1" spcCol="1270" anchor="t" anchorCtr="0">
            <a:noAutofit/>
          </a:bodyPr>
          <a:lstStyle/>
          <a:p>
            <a:pPr marL="228600" lvl="1" indent="-228600" algn="l" defTabSz="977900">
              <a:spcBef>
                <a:spcPct val="0"/>
              </a:spcBef>
              <a:spcAft>
                <a:spcPts val="600"/>
              </a:spcAft>
              <a:buChar char="•"/>
            </a:pPr>
            <a:r>
              <a:rPr lang="en-US" sz="2200" kern="1200" dirty="0"/>
              <a:t>Everyone enrolling in a plan during the initial period of GI pays the same premium </a:t>
            </a:r>
          </a:p>
          <a:p>
            <a:pPr marL="228600" lvl="1" indent="-228600" algn="l" defTabSz="977900">
              <a:spcBef>
                <a:spcPct val="0"/>
              </a:spcBef>
              <a:spcAft>
                <a:spcPts val="600"/>
              </a:spcAft>
              <a:buChar char="•"/>
            </a:pPr>
            <a:r>
              <a:rPr lang="en-US" sz="2200" kern="1200" dirty="0"/>
              <a:t>After that, they charge higher premiums for people with </a:t>
            </a:r>
            <a:r>
              <a:rPr lang="en-US" sz="2200" b="1" kern="1200" dirty="0"/>
              <a:t>pre-existing conditions</a:t>
            </a:r>
          </a:p>
        </p:txBody>
      </p:sp>
      <p:sp>
        <p:nvSpPr>
          <p:cNvPr id="11" name="Freeform 10">
            <a:extLst>
              <a:ext uri="{FF2B5EF4-FFF2-40B4-BE49-F238E27FC236}">
                <a16:creationId xmlns:a16="http://schemas.microsoft.com/office/drawing/2014/main" id="{340307BB-5646-6642-81A5-F80FA0DC1373}"/>
              </a:ext>
            </a:extLst>
          </p:cNvPr>
          <p:cNvSpPr/>
          <p:nvPr/>
        </p:nvSpPr>
        <p:spPr>
          <a:xfrm>
            <a:off x="883920" y="3883427"/>
            <a:ext cx="9966960" cy="649440"/>
          </a:xfrm>
          <a:custGeom>
            <a:avLst/>
            <a:gdLst>
              <a:gd name="connsiteX0" fmla="*/ 0 w 7680960"/>
              <a:gd name="connsiteY0" fmla="*/ 108242 h 649440"/>
              <a:gd name="connsiteX1" fmla="*/ 108242 w 7680960"/>
              <a:gd name="connsiteY1" fmla="*/ 0 h 649440"/>
              <a:gd name="connsiteX2" fmla="*/ 7572718 w 7680960"/>
              <a:gd name="connsiteY2" fmla="*/ 0 h 649440"/>
              <a:gd name="connsiteX3" fmla="*/ 7680960 w 7680960"/>
              <a:gd name="connsiteY3" fmla="*/ 108242 h 649440"/>
              <a:gd name="connsiteX4" fmla="*/ 7680960 w 7680960"/>
              <a:gd name="connsiteY4" fmla="*/ 541198 h 649440"/>
              <a:gd name="connsiteX5" fmla="*/ 7572718 w 7680960"/>
              <a:gd name="connsiteY5" fmla="*/ 649440 h 649440"/>
              <a:gd name="connsiteX6" fmla="*/ 108242 w 7680960"/>
              <a:gd name="connsiteY6" fmla="*/ 649440 h 649440"/>
              <a:gd name="connsiteX7" fmla="*/ 0 w 7680960"/>
              <a:gd name="connsiteY7" fmla="*/ 541198 h 649440"/>
              <a:gd name="connsiteX8" fmla="*/ 0 w 768096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80960" h="649440">
                <a:moveTo>
                  <a:pt x="0" y="108242"/>
                </a:moveTo>
                <a:cubicBezTo>
                  <a:pt x="0" y="48462"/>
                  <a:pt x="48462" y="0"/>
                  <a:pt x="108242" y="0"/>
                </a:cubicBezTo>
                <a:lnTo>
                  <a:pt x="7572718" y="0"/>
                </a:lnTo>
                <a:cubicBezTo>
                  <a:pt x="7632498" y="0"/>
                  <a:pt x="7680960" y="48462"/>
                  <a:pt x="7680960" y="108242"/>
                </a:cubicBezTo>
                <a:lnTo>
                  <a:pt x="7680960" y="541198"/>
                </a:lnTo>
                <a:cubicBezTo>
                  <a:pt x="7680960" y="600978"/>
                  <a:pt x="7632498" y="649440"/>
                  <a:pt x="7572718" y="649440"/>
                </a:cubicBezTo>
                <a:lnTo>
                  <a:pt x="108242" y="649440"/>
                </a:lnTo>
                <a:cubicBezTo>
                  <a:pt x="48462" y="649440"/>
                  <a:pt x="0" y="600978"/>
                  <a:pt x="0" y="541198"/>
                </a:cubicBezTo>
                <a:lnTo>
                  <a:pt x="0" y="108242"/>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22025" tIns="31703" rIns="322025" bIns="31703" numCol="1" spcCol="1270" anchor="ctr" anchorCtr="0">
            <a:noAutofit/>
          </a:bodyPr>
          <a:lstStyle/>
          <a:p>
            <a:pPr marL="0" lvl="0" indent="0" algn="l" defTabSz="977900">
              <a:lnSpc>
                <a:spcPct val="90000"/>
              </a:lnSpc>
              <a:spcBef>
                <a:spcPct val="0"/>
              </a:spcBef>
              <a:spcAft>
                <a:spcPct val="35000"/>
              </a:spcAft>
              <a:buNone/>
            </a:pPr>
            <a:r>
              <a:rPr lang="en-US" sz="2200" b="1" kern="1200" dirty="0">
                <a:effectLst>
                  <a:outerShdw blurRad="50800" dist="38100" dir="2700000" algn="tl" rotWithShape="0">
                    <a:prstClr val="black">
                      <a:alpha val="40000"/>
                    </a:prstClr>
                  </a:outerShdw>
                </a:effectLst>
              </a:rPr>
              <a:t>Community Rating of Medigap plans ends at the same time as GI</a:t>
            </a:r>
            <a:endParaRPr lang="en-US" sz="2200" kern="1200" dirty="0">
              <a:effectLst>
                <a:outerShdw blurRad="50800" dist="38100" dir="2700000" algn="tl" rotWithShape="0">
                  <a:prstClr val="black">
                    <a:alpha val="40000"/>
                  </a:prstClr>
                </a:outerShdw>
              </a:effectLst>
            </a:endParaRPr>
          </a:p>
        </p:txBody>
      </p:sp>
      <p:sp>
        <p:nvSpPr>
          <p:cNvPr id="6" name="Text Placeholder 5">
            <a:extLst>
              <a:ext uri="{FF2B5EF4-FFF2-40B4-BE49-F238E27FC236}">
                <a16:creationId xmlns:a16="http://schemas.microsoft.com/office/drawing/2014/main" id="{45C6DC2C-0DED-EF47-90E3-ACAE2B677206}"/>
              </a:ext>
            </a:extLst>
          </p:cNvPr>
          <p:cNvSpPr>
            <a:spLocks noGrp="1"/>
          </p:cNvSpPr>
          <p:nvPr>
            <p:ph type="body" idx="10"/>
          </p:nvPr>
        </p:nvSpPr>
        <p:spPr/>
        <p:txBody>
          <a:bodyPr/>
          <a:lstStyle/>
          <a:p>
            <a:pPr>
              <a:lnSpc>
                <a:spcPct val="100000"/>
              </a:lnSpc>
              <a:spcBef>
                <a:spcPts val="0"/>
              </a:spcBef>
            </a:pPr>
            <a:r>
              <a:rPr lang="en-US" dirty="0"/>
              <a:t>https://</a:t>
            </a:r>
            <a:r>
              <a:rPr lang="en-US" dirty="0" err="1"/>
              <a:t>www.kff.org</a:t>
            </a:r>
            <a:r>
              <a:rPr lang="en-US" dirty="0"/>
              <a:t>/</a:t>
            </a:r>
            <a:r>
              <a:rPr lang="en-US" dirty="0" err="1"/>
              <a:t>medicare</a:t>
            </a:r>
            <a:r>
              <a:rPr lang="en-US" dirty="0"/>
              <a:t>/issue-brief/</a:t>
            </a:r>
            <a:r>
              <a:rPr lang="en-US" dirty="0" err="1"/>
              <a:t>medigap</a:t>
            </a:r>
            <a:r>
              <a:rPr lang="en-US" dirty="0"/>
              <a:t>-enrollment-and-consumer-protections-vary-across-states/</a:t>
            </a:r>
          </a:p>
          <a:p>
            <a:pPr>
              <a:lnSpc>
                <a:spcPct val="100000"/>
              </a:lnSpc>
              <a:spcBef>
                <a:spcPts val="0"/>
              </a:spcBef>
            </a:pPr>
            <a:r>
              <a:rPr lang="en-US" dirty="0"/>
              <a:t>https://</a:t>
            </a:r>
            <a:r>
              <a:rPr lang="en-US" dirty="0" err="1"/>
              <a:t>www.medicare.gov</a:t>
            </a:r>
            <a:r>
              <a:rPr lang="en-US" dirty="0"/>
              <a:t>/supplements-other-insurance/when-can-</a:t>
            </a:r>
            <a:r>
              <a:rPr lang="en-US" dirty="0" err="1"/>
              <a:t>i</a:t>
            </a:r>
            <a:r>
              <a:rPr lang="en-US" dirty="0"/>
              <a:t>-buy-</a:t>
            </a:r>
            <a:r>
              <a:rPr lang="en-US" dirty="0" err="1"/>
              <a:t>medigap</a:t>
            </a:r>
            <a:r>
              <a:rPr lang="en-US" dirty="0"/>
              <a:t>#</a:t>
            </a:r>
          </a:p>
          <a:p>
            <a:pPr>
              <a:lnSpc>
                <a:spcPct val="100000"/>
              </a:lnSpc>
              <a:spcBef>
                <a:spcPts val="0"/>
              </a:spcBef>
            </a:pPr>
            <a:r>
              <a:rPr lang="en-US" dirty="0"/>
              <a:t>Accessed Sept 9 2023</a:t>
            </a:r>
          </a:p>
        </p:txBody>
      </p:sp>
      <p:sp>
        <p:nvSpPr>
          <p:cNvPr id="2" name="TextBox 1">
            <a:extLst>
              <a:ext uri="{FF2B5EF4-FFF2-40B4-BE49-F238E27FC236}">
                <a16:creationId xmlns:a16="http://schemas.microsoft.com/office/drawing/2014/main" id="{C6358FFB-2ABF-7E4E-9B87-2C3F346ACC6D}"/>
              </a:ext>
            </a:extLst>
          </p:cNvPr>
          <p:cNvSpPr txBox="1"/>
          <p:nvPr/>
        </p:nvSpPr>
        <p:spPr>
          <a:xfrm>
            <a:off x="12664966" y="2911366"/>
            <a:ext cx="184731" cy="461665"/>
          </a:xfrm>
          <a:prstGeom prst="rect">
            <a:avLst/>
          </a:prstGeom>
          <a:noFill/>
        </p:spPr>
        <p:txBody>
          <a:bodyPr wrap="none" rtlCol="0">
            <a:spAutoFit/>
          </a:bodyPr>
          <a:lstStyle/>
          <a:p>
            <a:pPr>
              <a:spcAft>
                <a:spcPts val="1200"/>
              </a:spcAft>
            </a:pPr>
            <a:endParaRPr lang="en-US" sz="2400" dirty="0">
              <a:solidFill>
                <a:schemeClr val="bg1"/>
              </a:solidFill>
            </a:endParaRPr>
          </a:p>
        </p:txBody>
      </p:sp>
    </p:spTree>
    <p:extLst>
      <p:ext uri="{BB962C8B-B14F-4D97-AF65-F5344CB8AC3E}">
        <p14:creationId xmlns:p14="http://schemas.microsoft.com/office/powerpoint/2010/main" val="3754766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50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500"/>
                            </p:stCondLst>
                            <p:childTnLst>
                              <p:par>
                                <p:cTn id="13" presetID="10" presetClass="entr" presetSubtype="0" fill="hold" grpId="0" nodeType="afterEffect">
                                  <p:stCondLst>
                                    <p:cond delay="100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par>
                          <p:cTn id="16" fill="hold">
                            <p:stCondLst>
                              <p:cond delay="3000"/>
                            </p:stCondLst>
                            <p:childTnLst>
                              <p:par>
                                <p:cTn id="17" presetID="10" presetClass="entr" presetSubtype="0" fill="hold" grpId="0" nodeType="afterEffect">
                                  <p:stCondLst>
                                    <p:cond delay="50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2960E6-F7D7-2F4D-A3D9-48D7296B51EE}"/>
              </a:ext>
            </a:extLst>
          </p:cNvPr>
          <p:cNvSpPr>
            <a:spLocks noGrp="1"/>
          </p:cNvSpPr>
          <p:nvPr>
            <p:ph type="title"/>
          </p:nvPr>
        </p:nvSpPr>
        <p:spPr>
          <a:xfrm>
            <a:off x="838199" y="365125"/>
            <a:ext cx="11147853" cy="1325563"/>
          </a:xfrm>
        </p:spPr>
        <p:txBody>
          <a:bodyPr>
            <a:normAutofit fontScale="90000"/>
          </a:bodyPr>
          <a:lstStyle/>
          <a:p>
            <a:r>
              <a:rPr lang="en-US" sz="2800" dirty="0"/>
              <a:t>After an initial period in Medicare, </a:t>
            </a:r>
            <a:br>
              <a:rPr lang="en-US" sz="2800" dirty="0"/>
            </a:br>
            <a:r>
              <a:rPr lang="en-US" dirty="0"/>
              <a:t>Two Federal Medigap Protections </a:t>
            </a:r>
            <a:r>
              <a:rPr lang="en-US" i="1" dirty="0"/>
              <a:t>Disappear</a:t>
            </a:r>
            <a:endParaRPr lang="en-US" sz="6000" i="1" dirty="0"/>
          </a:p>
        </p:txBody>
      </p:sp>
      <p:sp>
        <p:nvSpPr>
          <p:cNvPr id="5" name="Content Placeholder 4">
            <a:extLst>
              <a:ext uri="{FF2B5EF4-FFF2-40B4-BE49-F238E27FC236}">
                <a16:creationId xmlns:a16="http://schemas.microsoft.com/office/drawing/2014/main" id="{C434C877-F42E-374B-B63F-AA059F7E70D1}"/>
              </a:ext>
            </a:extLst>
          </p:cNvPr>
          <p:cNvSpPr>
            <a:spLocks noGrp="1"/>
          </p:cNvSpPr>
          <p:nvPr>
            <p:ph idx="1"/>
          </p:nvPr>
        </p:nvSpPr>
        <p:spPr>
          <a:xfrm>
            <a:off x="838198" y="1690688"/>
            <a:ext cx="10942675" cy="4180572"/>
          </a:xfrm>
        </p:spPr>
        <p:txBody>
          <a:bodyPr>
            <a:noAutofit/>
          </a:bodyPr>
          <a:lstStyle/>
          <a:p>
            <a:pPr marL="0" indent="0">
              <a:lnSpc>
                <a:spcPct val="100000"/>
              </a:lnSpc>
              <a:spcBef>
                <a:spcPts val="0"/>
              </a:spcBef>
              <a:spcAft>
                <a:spcPts val="1200"/>
              </a:spcAft>
              <a:buNone/>
            </a:pPr>
            <a:r>
              <a:rPr lang="en-US" sz="2800" dirty="0"/>
              <a:t>“</a:t>
            </a:r>
            <a:r>
              <a:rPr lang="en-US" sz="2800" i="1" dirty="0"/>
              <a:t>Guaranteed Issue</a:t>
            </a:r>
            <a:r>
              <a:rPr lang="en-US" sz="2800" dirty="0"/>
              <a:t>” and “</a:t>
            </a:r>
            <a:r>
              <a:rPr lang="en-US" sz="2800" i="1" dirty="0"/>
              <a:t>Community Rating</a:t>
            </a:r>
            <a:r>
              <a:rPr lang="en-US" sz="2800" dirty="0"/>
              <a:t>” are required during your first six months on Part B (12 months on Medicare Advantage)</a:t>
            </a:r>
          </a:p>
          <a:p>
            <a:pPr lvl="1">
              <a:lnSpc>
                <a:spcPct val="100000"/>
              </a:lnSpc>
              <a:spcBef>
                <a:spcPts val="0"/>
              </a:spcBef>
              <a:spcAft>
                <a:spcPts val="1200"/>
              </a:spcAft>
            </a:pPr>
            <a:r>
              <a:rPr lang="en-US" sz="2400" dirty="0"/>
              <a:t>CT, MA, ME, and NY extend Guaranteed Issue protections for life</a:t>
            </a:r>
          </a:p>
          <a:p>
            <a:pPr lvl="1">
              <a:lnSpc>
                <a:spcPct val="100000"/>
              </a:lnSpc>
              <a:spcBef>
                <a:spcPts val="0"/>
              </a:spcBef>
              <a:spcAft>
                <a:spcPts val="1200"/>
              </a:spcAft>
            </a:pPr>
            <a:r>
              <a:rPr lang="en-US" sz="2400" dirty="0"/>
              <a:t>CT, MA, ME, NY, AR, MN, VT, and WA extend Community Rating for life</a:t>
            </a:r>
          </a:p>
          <a:p>
            <a:pPr>
              <a:lnSpc>
                <a:spcPct val="100000"/>
              </a:lnSpc>
              <a:spcBef>
                <a:spcPts val="0"/>
              </a:spcBef>
              <a:spcAft>
                <a:spcPts val="1200"/>
              </a:spcAft>
            </a:pPr>
            <a:endParaRPr lang="en-US" sz="2800" dirty="0"/>
          </a:p>
        </p:txBody>
      </p:sp>
      <p:sp>
        <p:nvSpPr>
          <p:cNvPr id="6" name="Text Placeholder 5">
            <a:extLst>
              <a:ext uri="{FF2B5EF4-FFF2-40B4-BE49-F238E27FC236}">
                <a16:creationId xmlns:a16="http://schemas.microsoft.com/office/drawing/2014/main" id="{45C6DC2C-0DED-EF47-90E3-ACAE2B677206}"/>
              </a:ext>
            </a:extLst>
          </p:cNvPr>
          <p:cNvSpPr>
            <a:spLocks noGrp="1"/>
          </p:cNvSpPr>
          <p:nvPr>
            <p:ph type="body" idx="10"/>
          </p:nvPr>
        </p:nvSpPr>
        <p:spPr/>
        <p:txBody>
          <a:bodyPr/>
          <a:lstStyle/>
          <a:p>
            <a:pPr>
              <a:lnSpc>
                <a:spcPct val="100000"/>
              </a:lnSpc>
              <a:spcBef>
                <a:spcPts val="0"/>
              </a:spcBef>
            </a:pPr>
            <a:r>
              <a:rPr lang="en-US" dirty="0"/>
              <a:t>https://</a:t>
            </a:r>
            <a:r>
              <a:rPr lang="en-US" dirty="0" err="1"/>
              <a:t>www.kff.org</a:t>
            </a:r>
            <a:r>
              <a:rPr lang="en-US" dirty="0"/>
              <a:t>/</a:t>
            </a:r>
            <a:r>
              <a:rPr lang="en-US" dirty="0" err="1"/>
              <a:t>medicare</a:t>
            </a:r>
            <a:r>
              <a:rPr lang="en-US" dirty="0"/>
              <a:t>/issue-brief/</a:t>
            </a:r>
            <a:r>
              <a:rPr lang="en-US" dirty="0" err="1"/>
              <a:t>medigap</a:t>
            </a:r>
            <a:r>
              <a:rPr lang="en-US" dirty="0"/>
              <a:t>-enrollment-and-consumer-protections-vary-across-states/</a:t>
            </a:r>
          </a:p>
          <a:p>
            <a:pPr>
              <a:lnSpc>
                <a:spcPct val="100000"/>
              </a:lnSpc>
              <a:spcBef>
                <a:spcPts val="0"/>
              </a:spcBef>
            </a:pPr>
            <a:r>
              <a:rPr lang="en-US" dirty="0"/>
              <a:t>https://</a:t>
            </a:r>
            <a:r>
              <a:rPr lang="en-US" dirty="0" err="1"/>
              <a:t>www.medicare.gov</a:t>
            </a:r>
            <a:r>
              <a:rPr lang="en-US" dirty="0"/>
              <a:t>/supplements-other-insurance/when-can-</a:t>
            </a:r>
            <a:r>
              <a:rPr lang="en-US" dirty="0" err="1"/>
              <a:t>i</a:t>
            </a:r>
            <a:r>
              <a:rPr lang="en-US" dirty="0"/>
              <a:t>-buy-</a:t>
            </a:r>
            <a:r>
              <a:rPr lang="en-US" dirty="0" err="1"/>
              <a:t>medigap</a:t>
            </a:r>
            <a:r>
              <a:rPr lang="en-US" dirty="0"/>
              <a:t>#</a:t>
            </a:r>
          </a:p>
          <a:p>
            <a:pPr>
              <a:lnSpc>
                <a:spcPct val="100000"/>
              </a:lnSpc>
              <a:spcBef>
                <a:spcPts val="0"/>
              </a:spcBef>
            </a:pPr>
            <a:r>
              <a:rPr lang="en-US" dirty="0"/>
              <a:t>Accessed Dec. 14 2020</a:t>
            </a:r>
          </a:p>
        </p:txBody>
      </p:sp>
      <p:sp>
        <p:nvSpPr>
          <p:cNvPr id="2" name="TextBox 1">
            <a:extLst>
              <a:ext uri="{FF2B5EF4-FFF2-40B4-BE49-F238E27FC236}">
                <a16:creationId xmlns:a16="http://schemas.microsoft.com/office/drawing/2014/main" id="{C6358FFB-2ABF-7E4E-9B87-2C3F346ACC6D}"/>
              </a:ext>
            </a:extLst>
          </p:cNvPr>
          <p:cNvSpPr txBox="1"/>
          <p:nvPr/>
        </p:nvSpPr>
        <p:spPr>
          <a:xfrm>
            <a:off x="12664966" y="2911366"/>
            <a:ext cx="184731" cy="461665"/>
          </a:xfrm>
          <a:prstGeom prst="rect">
            <a:avLst/>
          </a:prstGeom>
          <a:noFill/>
        </p:spPr>
        <p:txBody>
          <a:bodyPr wrap="none" rtlCol="0">
            <a:spAutoFit/>
          </a:bodyPr>
          <a:lstStyle/>
          <a:p>
            <a:pPr>
              <a:spcAft>
                <a:spcPts val="1200"/>
              </a:spcAft>
            </a:pPr>
            <a:endParaRPr lang="en-US" sz="2400" dirty="0">
              <a:solidFill>
                <a:schemeClr val="bg1"/>
              </a:solidFill>
            </a:endParaRPr>
          </a:p>
        </p:txBody>
      </p:sp>
      <p:sp>
        <p:nvSpPr>
          <p:cNvPr id="3" name="Rectangle 2">
            <a:extLst>
              <a:ext uri="{FF2B5EF4-FFF2-40B4-BE49-F238E27FC236}">
                <a16:creationId xmlns:a16="http://schemas.microsoft.com/office/drawing/2014/main" id="{D500E705-C371-EA7F-8C19-E7F427C4D8A2}"/>
              </a:ext>
            </a:extLst>
          </p:cNvPr>
          <p:cNvSpPr/>
          <p:nvPr/>
        </p:nvSpPr>
        <p:spPr>
          <a:xfrm>
            <a:off x="838197" y="3936302"/>
            <a:ext cx="10671314" cy="1217548"/>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lnSpc>
                <a:spcPct val="100000"/>
              </a:lnSpc>
              <a:spcBef>
                <a:spcPts val="0"/>
              </a:spcBef>
              <a:buNone/>
            </a:pPr>
            <a:r>
              <a:rPr lang="en-US" sz="2800" dirty="0">
                <a:effectLst>
                  <a:outerShdw blurRad="50800" dist="38100" dir="2700000" algn="tl" rotWithShape="0">
                    <a:prstClr val="black">
                      <a:alpha val="40000"/>
                    </a:prstClr>
                  </a:outerShdw>
                </a:effectLst>
              </a:rPr>
              <a:t>After 12 months, </a:t>
            </a:r>
            <a:r>
              <a:rPr lang="en-US" sz="2800" i="1" dirty="0">
                <a:effectLst>
                  <a:outerShdw blurRad="50800" dist="38100" dir="2700000" algn="tl" rotWithShape="0">
                    <a:prstClr val="black">
                      <a:alpha val="40000"/>
                    </a:prstClr>
                  </a:outerShdw>
                </a:effectLst>
              </a:rPr>
              <a:t>you may be trapped </a:t>
            </a:r>
            <a:r>
              <a:rPr lang="en-US" sz="2800" dirty="0">
                <a:effectLst>
                  <a:outerShdw blurRad="50800" dist="38100" dir="2700000" algn="tl" rotWithShape="0">
                    <a:prstClr val="black">
                      <a:alpha val="40000"/>
                    </a:prstClr>
                  </a:outerShdw>
                </a:effectLst>
              </a:rPr>
              <a:t>in Medicare Advantage. </a:t>
            </a:r>
          </a:p>
          <a:p>
            <a:pPr marL="0" indent="0" algn="ctr">
              <a:lnSpc>
                <a:spcPct val="100000"/>
              </a:lnSpc>
              <a:spcBef>
                <a:spcPts val="0"/>
              </a:spcBef>
              <a:buNone/>
            </a:pPr>
            <a:r>
              <a:rPr lang="en-US" sz="2800" b="1" dirty="0">
                <a:effectLst>
                  <a:outerShdw blurRad="50800" dist="38100" dir="2700000" algn="tl" rotWithShape="0">
                    <a:prstClr val="black">
                      <a:alpha val="40000"/>
                    </a:prstClr>
                  </a:outerShdw>
                </a:effectLst>
              </a:rPr>
              <a:t>Few people realize they’re making that decision.</a:t>
            </a:r>
          </a:p>
        </p:txBody>
      </p:sp>
    </p:spTree>
    <p:extLst>
      <p:ext uri="{BB962C8B-B14F-4D97-AF65-F5344CB8AC3E}">
        <p14:creationId xmlns:p14="http://schemas.microsoft.com/office/powerpoint/2010/main" val="2902556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bg/>
                                          </p:spTgt>
                                        </p:tgtEl>
                                        <p:attrNameLst>
                                          <p:attrName>style.visibility</p:attrName>
                                        </p:attrNameLst>
                                      </p:cBhvr>
                                      <p:to>
                                        <p:strVal val="visible"/>
                                      </p:to>
                                    </p:set>
                                    <p:animEffect transition="in" filter="fade">
                                      <p:cBhvr>
                                        <p:cTn id="22" dur="500"/>
                                        <p:tgtEl>
                                          <p:spTgt spid="3">
                                            <p:bg/>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Effect transition="in" filter="fade">
                                      <p:cBhvr>
                                        <p:cTn id="25" dur="500"/>
                                        <p:tgtEl>
                                          <p:spTgt spid="3">
                                            <p:txEl>
                                              <p:pRg st="0" end="0"/>
                                            </p:txEl>
                                          </p:spTgt>
                                        </p:tgtEl>
                                      </p:cBhvr>
                                    </p:animEffect>
                                  </p:childTnLst>
                                </p:cTn>
                              </p:par>
                            </p:childTnLst>
                          </p:cTn>
                        </p:par>
                        <p:par>
                          <p:cTn id="26" fill="hold">
                            <p:stCondLst>
                              <p:cond delay="500"/>
                            </p:stCondLst>
                            <p:childTnLst>
                              <p:par>
                                <p:cTn id="27" presetID="10" presetClass="entr" presetSubtype="0" fill="hold" grpId="0" nodeType="afterEffect">
                                  <p:stCondLst>
                                    <p:cond delay="500"/>
                                  </p:stCondLst>
                                  <p:childTnLst>
                                    <p:set>
                                      <p:cBhvr>
                                        <p:cTn id="28" dur="1" fill="hold">
                                          <p:stCondLst>
                                            <p:cond delay="0"/>
                                          </p:stCondLst>
                                        </p:cTn>
                                        <p:tgtEl>
                                          <p:spTgt spid="3">
                                            <p:txEl>
                                              <p:pRg st="1" end="1"/>
                                            </p:txEl>
                                          </p:spTgt>
                                        </p:tgtEl>
                                        <p:attrNameLst>
                                          <p:attrName>style.visibility</p:attrName>
                                        </p:attrNameLst>
                                      </p:cBhvr>
                                      <p:to>
                                        <p:strVal val="visible"/>
                                      </p:to>
                                    </p:set>
                                    <p:animEffect transition="in" filter="fade">
                                      <p:cBhvr>
                                        <p:cTn id="29"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3" grpId="0" uiExpand="1" build="p" animBg="1"/>
    </p:bld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410A36-F5A0-D30A-9555-4AB7627EC8FE}"/>
              </a:ext>
            </a:extLst>
          </p:cNvPr>
          <p:cNvSpPr>
            <a:spLocks noGrp="1"/>
          </p:cNvSpPr>
          <p:nvPr>
            <p:ph type="title"/>
          </p:nvPr>
        </p:nvSpPr>
        <p:spPr>
          <a:xfrm>
            <a:off x="838200" y="365125"/>
            <a:ext cx="10999304" cy="1325563"/>
          </a:xfrm>
        </p:spPr>
        <p:txBody>
          <a:bodyPr>
            <a:normAutofit/>
          </a:bodyPr>
          <a:lstStyle/>
          <a:p>
            <a:r>
              <a:rPr lang="en-US" sz="4000" dirty="0"/>
              <a:t>Why Does Medicare Have These “Gaps”?</a:t>
            </a:r>
          </a:p>
        </p:txBody>
      </p:sp>
      <p:graphicFrame>
        <p:nvGraphicFramePr>
          <p:cNvPr id="5" name="Diagram 4">
            <a:extLst>
              <a:ext uri="{FF2B5EF4-FFF2-40B4-BE49-F238E27FC236}">
                <a16:creationId xmlns:a16="http://schemas.microsoft.com/office/drawing/2014/main" id="{5930C6D3-1C6C-A7F0-F483-8A48B35D9C05}"/>
              </a:ext>
            </a:extLst>
          </p:cNvPr>
          <p:cNvGraphicFramePr/>
          <p:nvPr/>
        </p:nvGraphicFramePr>
        <p:xfrm>
          <a:off x="838200" y="1538288"/>
          <a:ext cx="10515600" cy="41440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4064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graphicEl>
                                              <a:dgm id="{2CA42E73-0BFA-D548-8419-82CDE2F1BD02}"/>
                                            </p:graphicEl>
                                          </p:spTgt>
                                        </p:tgtEl>
                                        <p:attrNameLst>
                                          <p:attrName>style.visibility</p:attrName>
                                        </p:attrNameLst>
                                      </p:cBhvr>
                                      <p:to>
                                        <p:strVal val="visible"/>
                                      </p:to>
                                    </p:set>
                                    <p:animEffect transition="in" filter="fade">
                                      <p:cBhvr>
                                        <p:cTn id="7" dur="500"/>
                                        <p:tgtEl>
                                          <p:spTgt spid="5">
                                            <p:graphicEl>
                                              <a:dgm id="{2CA42E73-0BFA-D548-8419-82CDE2F1BD02}"/>
                                            </p:graphic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graphicEl>
                                              <a:dgm id="{AB5C37C2-18E2-0249-B103-3A036AE34B2F}"/>
                                            </p:graphicEl>
                                          </p:spTgt>
                                        </p:tgtEl>
                                        <p:attrNameLst>
                                          <p:attrName>style.visibility</p:attrName>
                                        </p:attrNameLst>
                                      </p:cBhvr>
                                      <p:to>
                                        <p:strVal val="visible"/>
                                      </p:to>
                                    </p:set>
                                    <p:animEffect transition="in" filter="fade">
                                      <p:cBhvr>
                                        <p:cTn id="11" dur="500"/>
                                        <p:tgtEl>
                                          <p:spTgt spid="5">
                                            <p:graphicEl>
                                              <a:dgm id="{AB5C37C2-18E2-0249-B103-3A036AE34B2F}"/>
                                            </p:graphic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5">
                                            <p:graphicEl>
                                              <a:dgm id="{155911C1-52AE-0A49-9CD2-79A926CC57B1}"/>
                                            </p:graphicEl>
                                          </p:spTgt>
                                        </p:tgtEl>
                                        <p:attrNameLst>
                                          <p:attrName>style.visibility</p:attrName>
                                        </p:attrNameLst>
                                      </p:cBhvr>
                                      <p:to>
                                        <p:strVal val="visible"/>
                                      </p:to>
                                    </p:set>
                                    <p:animEffect transition="in" filter="fade">
                                      <p:cBhvr>
                                        <p:cTn id="16" dur="500"/>
                                        <p:tgtEl>
                                          <p:spTgt spid="5">
                                            <p:graphicEl>
                                              <a:dgm id="{155911C1-52AE-0A49-9CD2-79A926CC57B1}"/>
                                            </p:graphicEl>
                                          </p:spTgt>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5">
                                            <p:graphicEl>
                                              <a:dgm id="{45669319-22A6-F941-B1EE-AC9A5294E5C8}"/>
                                            </p:graphicEl>
                                          </p:spTgt>
                                        </p:tgtEl>
                                        <p:attrNameLst>
                                          <p:attrName>style.visibility</p:attrName>
                                        </p:attrNameLst>
                                      </p:cBhvr>
                                      <p:to>
                                        <p:strVal val="visible"/>
                                      </p:to>
                                    </p:set>
                                    <p:animEffect transition="in" filter="fade">
                                      <p:cBhvr>
                                        <p:cTn id="20" dur="500"/>
                                        <p:tgtEl>
                                          <p:spTgt spid="5">
                                            <p:graphicEl>
                                              <a:dgm id="{45669319-22A6-F941-B1EE-AC9A5294E5C8}"/>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uiExpand="1">
        <p:bldSub>
          <a:bldDgm bld="one"/>
        </p:bldSub>
      </p:bldGraphic>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83737-EC6C-E598-4C06-C165CFA8EACE}"/>
              </a:ext>
            </a:extLst>
          </p:cNvPr>
          <p:cNvSpPr>
            <a:spLocks noGrp="1"/>
          </p:cNvSpPr>
          <p:nvPr>
            <p:ph type="title"/>
          </p:nvPr>
        </p:nvSpPr>
        <p:spPr/>
        <p:txBody>
          <a:bodyPr/>
          <a:lstStyle/>
          <a:p>
            <a:r>
              <a:rPr lang="en-US" dirty="0"/>
              <a:t>MA Plans Are Expensive to Operate</a:t>
            </a:r>
          </a:p>
        </p:txBody>
      </p:sp>
      <p:sp>
        <p:nvSpPr>
          <p:cNvPr id="3" name="Text Placeholder 2">
            <a:extLst>
              <a:ext uri="{FF2B5EF4-FFF2-40B4-BE49-F238E27FC236}">
                <a16:creationId xmlns:a16="http://schemas.microsoft.com/office/drawing/2014/main" id="{66117614-3FF2-8DEE-AA2E-B56CFD4882D9}"/>
              </a:ext>
            </a:extLst>
          </p:cNvPr>
          <p:cNvSpPr>
            <a:spLocks noGrp="1"/>
          </p:cNvSpPr>
          <p:nvPr>
            <p:ph type="body" idx="10"/>
          </p:nvPr>
        </p:nvSpPr>
        <p:spPr>
          <a:xfrm>
            <a:off x="0" y="6016753"/>
            <a:ext cx="8507896" cy="841248"/>
          </a:xfrm>
        </p:spPr>
        <p:txBody>
          <a:bodyPr>
            <a:normAutofit/>
          </a:bodyPr>
          <a:lstStyle/>
          <a:p>
            <a:pPr marL="0" marR="0" lvl="0" indent="0" algn="l" defTabSz="914400" rtl="0" eaLnBrk="1" fontAlgn="auto" latinLnBrk="0" hangingPunct="1">
              <a:lnSpc>
                <a:spcPct val="110000"/>
              </a:lnSpc>
              <a:spcBef>
                <a:spcPts val="0"/>
              </a:spcBef>
              <a:spcAft>
                <a:spcPts val="0"/>
              </a:spcAft>
              <a:buClrTx/>
              <a:buSzTx/>
              <a:buFont typeface="Arial"/>
              <a:buNone/>
              <a:tabLst/>
              <a:defRPr/>
            </a:pPr>
            <a:r>
              <a:rPr kumimoji="0" lang="en-US" sz="1000" b="0" i="0" u="none" strike="noStrike" kern="1200" cap="none" spc="0" normalizeH="0" baseline="0" noProof="0" dirty="0">
                <a:ln>
                  <a:noFill/>
                </a:ln>
                <a:solidFill>
                  <a:srgbClr val="FFFFFF"/>
                </a:solidFill>
                <a:effectLst/>
                <a:uLnTx/>
                <a:uFillTx/>
                <a:latin typeface="Arial" charset="0"/>
                <a:ea typeface="+mn-ea"/>
                <a:cs typeface="Arial" charset="0"/>
              </a:rPr>
              <a:t>Source: SEC filings for second quarter, 2022 (figure for Cigna is for first quarter 2022); multiple MedPAC reports over multiple years</a:t>
            </a:r>
          </a:p>
          <a:p>
            <a:pPr marL="0" marR="0" lvl="0" indent="0" algn="l" defTabSz="914400" rtl="0" eaLnBrk="1" fontAlgn="auto" latinLnBrk="0" hangingPunct="1">
              <a:lnSpc>
                <a:spcPct val="110000"/>
              </a:lnSpc>
              <a:spcBef>
                <a:spcPts val="0"/>
              </a:spcBef>
              <a:spcAft>
                <a:spcPts val="0"/>
              </a:spcAft>
              <a:buClrTx/>
              <a:buSzTx/>
              <a:buFont typeface="Arial"/>
              <a:buNone/>
              <a:tabLst/>
              <a:defRPr/>
            </a:pPr>
            <a:r>
              <a:rPr lang="en-US" sz="1000" dirty="0">
                <a:solidFill>
                  <a:srgbClr val="FFFFFF"/>
                </a:solidFill>
                <a:ea typeface="+mn-ea"/>
              </a:rPr>
              <a:t>Note: “Overhead” = percent of premiums not spent on medical services</a:t>
            </a:r>
            <a:endParaRPr kumimoji="0" lang="en-US" sz="1000" b="0" i="0" u="none" strike="noStrike" kern="1200" cap="none" spc="0" normalizeH="0" baseline="0" noProof="0" dirty="0">
              <a:ln>
                <a:noFill/>
              </a:ln>
              <a:solidFill>
                <a:srgbClr val="FFFFFF"/>
              </a:solidFill>
              <a:effectLst/>
              <a:uLnTx/>
              <a:uFillTx/>
              <a:latin typeface="Arial" charset="0"/>
              <a:ea typeface="+mn-ea"/>
              <a:cs typeface="Arial" charset="0"/>
            </a:endParaRPr>
          </a:p>
          <a:p>
            <a:pPr marL="0" marR="0" lvl="0" indent="0" algn="l" defTabSz="914400" rtl="0" eaLnBrk="1" fontAlgn="auto" latinLnBrk="0" hangingPunct="1">
              <a:lnSpc>
                <a:spcPct val="110000"/>
              </a:lnSpc>
              <a:spcBef>
                <a:spcPts val="0"/>
              </a:spcBef>
              <a:spcAft>
                <a:spcPts val="0"/>
              </a:spcAft>
              <a:buClrTx/>
              <a:buSzTx/>
              <a:buFont typeface="Arial"/>
              <a:buNone/>
              <a:tabLst/>
              <a:defRPr/>
            </a:pPr>
            <a:r>
              <a:rPr kumimoji="0" lang="en-US" sz="1000" b="0" i="0" u="none" strike="noStrike" kern="1200" cap="none" spc="0" normalizeH="0" baseline="0" noProof="0" dirty="0">
                <a:ln>
                  <a:noFill/>
                </a:ln>
                <a:solidFill>
                  <a:srgbClr val="FFFFFF"/>
                </a:solidFill>
                <a:effectLst/>
                <a:uLnTx/>
                <a:uFillTx/>
                <a:latin typeface="Arial" charset="0"/>
                <a:ea typeface="+mn-ea"/>
                <a:cs typeface="Arial" charset="0"/>
              </a:rPr>
              <a:t>Modified version of slides prepared by Drs. Steffie Woolhandler and David Himmelstein. Originals available at https://</a:t>
            </a:r>
            <a:r>
              <a:rPr kumimoji="0" lang="en-US" sz="1000" b="0" i="0" u="none" strike="noStrike" kern="1200" cap="none" spc="0" normalizeH="0" baseline="0" noProof="0" dirty="0" err="1">
                <a:ln>
                  <a:noFill/>
                </a:ln>
                <a:solidFill>
                  <a:srgbClr val="FFFFFF"/>
                </a:solidFill>
                <a:effectLst/>
                <a:uLnTx/>
                <a:uFillTx/>
                <a:latin typeface="Arial" charset="0"/>
                <a:ea typeface="+mn-ea"/>
                <a:cs typeface="Arial" charset="0"/>
              </a:rPr>
              <a:t>www.citizen.org</a:t>
            </a:r>
            <a:r>
              <a:rPr kumimoji="0" lang="en-US" sz="1000" b="0" i="0" u="none" strike="noStrike" kern="1200" cap="none" spc="0" normalizeH="0" baseline="0" noProof="0" dirty="0">
                <a:ln>
                  <a:noFill/>
                </a:ln>
                <a:solidFill>
                  <a:srgbClr val="FFFFFF"/>
                </a:solidFill>
                <a:effectLst/>
                <a:uLnTx/>
                <a:uFillTx/>
                <a:latin typeface="Arial" charset="0"/>
                <a:ea typeface="+mn-ea"/>
                <a:cs typeface="Arial" charset="0"/>
              </a:rPr>
              <a:t>/article/updated-powerpoint-presentations-on-health-policy-issues-relevant-to-health-care-reform-and-a-national-single-payer-health-system/ (accessed Apr 12 2023)</a:t>
            </a:r>
            <a:endParaRPr kumimoji="0" lang="en-US" sz="1000" b="0" i="0" u="none" strike="noStrike" kern="1200" cap="none" spc="0" normalizeH="0" baseline="0" noProof="0" dirty="0">
              <a:ln>
                <a:noFill/>
              </a:ln>
              <a:solidFill>
                <a:srgbClr val="FFFFFF"/>
              </a:solidFill>
              <a:effectLst/>
              <a:uLnTx/>
              <a:uFillTx/>
              <a:latin typeface="Arial" charset="0"/>
              <a:cs typeface="Arial" charset="0"/>
            </a:endParaRPr>
          </a:p>
        </p:txBody>
      </p:sp>
      <p:graphicFrame>
        <p:nvGraphicFramePr>
          <p:cNvPr id="5" name="Chart 4">
            <a:extLst>
              <a:ext uri="{FF2B5EF4-FFF2-40B4-BE49-F238E27FC236}">
                <a16:creationId xmlns:a16="http://schemas.microsoft.com/office/drawing/2014/main" id="{855CE0EE-7569-B748-B955-0F887C631EA9}"/>
              </a:ext>
            </a:extLst>
          </p:cNvPr>
          <p:cNvGraphicFramePr/>
          <p:nvPr/>
        </p:nvGraphicFramePr>
        <p:xfrm>
          <a:off x="2136808" y="1404730"/>
          <a:ext cx="9564859" cy="4499359"/>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id="{B86D209C-E245-4C66-F31A-AEDD9A7D230A}"/>
              </a:ext>
            </a:extLst>
          </p:cNvPr>
          <p:cNvSpPr txBox="1"/>
          <p:nvPr/>
        </p:nvSpPr>
        <p:spPr>
          <a:xfrm>
            <a:off x="386536" y="2338705"/>
            <a:ext cx="1953929" cy="2031325"/>
          </a:xfrm>
          <a:prstGeom prst="rect">
            <a:avLst/>
          </a:prstGeom>
          <a:noFill/>
        </p:spPr>
        <p:txBody>
          <a:bodyPr wrap="square" rtlCol="0">
            <a:spAutoFit/>
          </a:bodyPr>
          <a:lstStyle/>
          <a:p>
            <a:pPr>
              <a:spcAft>
                <a:spcPts val="1200"/>
              </a:spcAft>
            </a:pPr>
            <a:r>
              <a:rPr lang="en-US" sz="2800" b="1" dirty="0">
                <a:solidFill>
                  <a:schemeClr val="bg1"/>
                </a:solidFill>
              </a:rPr>
              <a:t>Overhead + profits </a:t>
            </a:r>
          </a:p>
          <a:p>
            <a:pPr>
              <a:spcAft>
                <a:spcPts val="1200"/>
              </a:spcAft>
            </a:pPr>
            <a:r>
              <a:rPr lang="en-US" sz="2000" dirty="0">
                <a:solidFill>
                  <a:schemeClr val="bg1"/>
                </a:solidFill>
              </a:rPr>
              <a:t>(% of revenues not spent on medical care)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graphicEl>
                                              <a:chart seriesIdx="-3" categoryIdx="-3" bldStep="gridLegend"/>
                                            </p:graphicEl>
                                          </p:spTgt>
                                        </p:tgtEl>
                                        <p:attrNameLst>
                                          <p:attrName>style.visibility</p:attrName>
                                        </p:attrNameLst>
                                      </p:cBhvr>
                                      <p:to>
                                        <p:strVal val="visible"/>
                                      </p:to>
                                    </p:set>
                                    <p:animEffect transition="in" filter="fade">
                                      <p:cBhvr>
                                        <p:cTn id="11" dur="500"/>
                                        <p:tgtEl>
                                          <p:spTgt spid="5">
                                            <p:graphicEl>
                                              <a:chart seriesIdx="-3" categoryIdx="-3" bldStep="gridLegend"/>
                                            </p:graphic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5">
                                            <p:graphicEl>
                                              <a:chart seriesIdx="-4" categoryIdx="0" bldStep="category"/>
                                            </p:graphicEl>
                                          </p:spTgt>
                                        </p:tgtEl>
                                        <p:attrNameLst>
                                          <p:attrName>style.visibility</p:attrName>
                                        </p:attrNameLst>
                                      </p:cBhvr>
                                      <p:to>
                                        <p:strVal val="visible"/>
                                      </p:to>
                                    </p:set>
                                    <p:animEffect transition="in" filter="fade">
                                      <p:cBhvr>
                                        <p:cTn id="14" dur="500"/>
                                        <p:tgtEl>
                                          <p:spTgt spid="5">
                                            <p:graphicEl>
                                              <a:chart seriesIdx="-4" categoryIdx="0" bldStep="category"/>
                                            </p:graphic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5">
                                            <p:graphicEl>
                                              <a:chart seriesIdx="-4" categoryIdx="1" bldStep="category"/>
                                            </p:graphicEl>
                                          </p:spTgt>
                                        </p:tgtEl>
                                        <p:attrNameLst>
                                          <p:attrName>style.visibility</p:attrName>
                                        </p:attrNameLst>
                                      </p:cBhvr>
                                      <p:to>
                                        <p:strVal val="visible"/>
                                      </p:to>
                                    </p:set>
                                    <p:animEffect transition="in" filter="fade">
                                      <p:cBhvr>
                                        <p:cTn id="17" dur="500"/>
                                        <p:tgtEl>
                                          <p:spTgt spid="5">
                                            <p:graphicEl>
                                              <a:chart seriesIdx="-4" categoryIdx="1" bldStep="category"/>
                                            </p:graphic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5">
                                            <p:graphicEl>
                                              <a:chart seriesIdx="-4" categoryIdx="2" bldStep="category"/>
                                            </p:graphicEl>
                                          </p:spTgt>
                                        </p:tgtEl>
                                        <p:attrNameLst>
                                          <p:attrName>style.visibility</p:attrName>
                                        </p:attrNameLst>
                                      </p:cBhvr>
                                      <p:to>
                                        <p:strVal val="visible"/>
                                      </p:to>
                                    </p:set>
                                    <p:animEffect transition="in" filter="fade">
                                      <p:cBhvr>
                                        <p:cTn id="20" dur="500"/>
                                        <p:tgtEl>
                                          <p:spTgt spid="5">
                                            <p:graphicEl>
                                              <a:chart seriesIdx="-4" categoryIdx="2" bldStep="category"/>
                                            </p:graphic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5">
                                            <p:graphicEl>
                                              <a:chart seriesIdx="-4" categoryIdx="3" bldStep="category"/>
                                            </p:graphicEl>
                                          </p:spTgt>
                                        </p:tgtEl>
                                        <p:attrNameLst>
                                          <p:attrName>style.visibility</p:attrName>
                                        </p:attrNameLst>
                                      </p:cBhvr>
                                      <p:to>
                                        <p:strVal val="visible"/>
                                      </p:to>
                                    </p:set>
                                    <p:animEffect transition="in" filter="fade">
                                      <p:cBhvr>
                                        <p:cTn id="23" dur="500"/>
                                        <p:tgtEl>
                                          <p:spTgt spid="5">
                                            <p:graphicEl>
                                              <a:chart seriesIdx="-4" categoryIdx="3" bldStep="category"/>
                                            </p:graphic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5">
                                            <p:graphicEl>
                                              <a:chart seriesIdx="-4" categoryIdx="4" bldStep="category"/>
                                            </p:graphicEl>
                                          </p:spTgt>
                                        </p:tgtEl>
                                        <p:attrNameLst>
                                          <p:attrName>style.visibility</p:attrName>
                                        </p:attrNameLst>
                                      </p:cBhvr>
                                      <p:to>
                                        <p:strVal val="visible"/>
                                      </p:to>
                                    </p:set>
                                    <p:animEffect transition="in" filter="fade">
                                      <p:cBhvr>
                                        <p:cTn id="26" dur="500"/>
                                        <p:tgtEl>
                                          <p:spTgt spid="5">
                                            <p:graphicEl>
                                              <a:chart seriesIdx="-4" categoryIdx="4" bldStep="category"/>
                                            </p:graphic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5">
                                            <p:graphicEl>
                                              <a:chart seriesIdx="-4" categoryIdx="5" bldStep="category"/>
                                            </p:graphicEl>
                                          </p:spTgt>
                                        </p:tgtEl>
                                        <p:attrNameLst>
                                          <p:attrName>style.visibility</p:attrName>
                                        </p:attrNameLst>
                                      </p:cBhvr>
                                      <p:to>
                                        <p:strVal val="visible"/>
                                      </p:to>
                                    </p:set>
                                    <p:animEffect transition="in" filter="fade">
                                      <p:cBhvr>
                                        <p:cTn id="29" dur="500"/>
                                        <p:tgtEl>
                                          <p:spTgt spid="5">
                                            <p:graphicEl>
                                              <a:chart seriesIdx="-4" categoryIdx="5" bldStep="category"/>
                                            </p:graphicEl>
                                          </p:spTgt>
                                        </p:tgtEl>
                                      </p:cBhvr>
                                    </p:animEffect>
                                  </p:childTnLst>
                                </p:cTn>
                              </p:par>
                            </p:childTnLst>
                          </p:cTn>
                        </p:par>
                      </p:childTnLst>
                    </p:cTn>
                  </p:par>
                  <p:par>
                    <p:cTn id="30" fill="hold">
                      <p:stCondLst>
                        <p:cond delay="indefinite"/>
                      </p:stCondLst>
                      <p:childTnLst>
                        <p:par>
                          <p:cTn id="31" fill="hold">
                            <p:stCondLst>
                              <p:cond delay="0"/>
                            </p:stCondLst>
                            <p:childTnLst>
                              <p:par>
                                <p:cTn id="32" presetID="47" presetClass="entr" presetSubtype="0" fill="hold" grpId="0" nodeType="clickEffect">
                                  <p:stCondLst>
                                    <p:cond delay="0"/>
                                  </p:stCondLst>
                                  <p:childTnLst>
                                    <p:set>
                                      <p:cBhvr>
                                        <p:cTn id="33" dur="1" fill="hold">
                                          <p:stCondLst>
                                            <p:cond delay="0"/>
                                          </p:stCondLst>
                                        </p:cTn>
                                        <p:tgtEl>
                                          <p:spTgt spid="5">
                                            <p:graphicEl>
                                              <a:chart seriesIdx="-4" categoryIdx="6" bldStep="category"/>
                                            </p:graphicEl>
                                          </p:spTgt>
                                        </p:tgtEl>
                                        <p:attrNameLst>
                                          <p:attrName>style.visibility</p:attrName>
                                        </p:attrNameLst>
                                      </p:cBhvr>
                                      <p:to>
                                        <p:strVal val="visible"/>
                                      </p:to>
                                    </p:set>
                                    <p:animEffect transition="in" filter="fade">
                                      <p:cBhvr>
                                        <p:cTn id="34" dur="1000"/>
                                        <p:tgtEl>
                                          <p:spTgt spid="5">
                                            <p:graphicEl>
                                              <a:chart seriesIdx="-4" categoryIdx="6" bldStep="category"/>
                                            </p:graphicEl>
                                          </p:spTgt>
                                        </p:tgtEl>
                                      </p:cBhvr>
                                    </p:animEffect>
                                    <p:anim calcmode="lin" valueType="num">
                                      <p:cBhvr>
                                        <p:cTn id="35" dur="1000" fill="hold"/>
                                        <p:tgtEl>
                                          <p:spTgt spid="5">
                                            <p:graphicEl>
                                              <a:chart seriesIdx="-4" categoryIdx="6" bldStep="category"/>
                                            </p:graphicEl>
                                          </p:spTgt>
                                        </p:tgtEl>
                                        <p:attrNameLst>
                                          <p:attrName>ppt_x</p:attrName>
                                        </p:attrNameLst>
                                      </p:cBhvr>
                                      <p:tavLst>
                                        <p:tav tm="0">
                                          <p:val>
                                            <p:strVal val="#ppt_x"/>
                                          </p:val>
                                        </p:tav>
                                        <p:tav tm="100000">
                                          <p:val>
                                            <p:strVal val="#ppt_x"/>
                                          </p:val>
                                        </p:tav>
                                      </p:tavLst>
                                    </p:anim>
                                    <p:anim calcmode="lin" valueType="num">
                                      <p:cBhvr>
                                        <p:cTn id="36" dur="1000" fill="hold"/>
                                        <p:tgtEl>
                                          <p:spTgt spid="5">
                                            <p:graphicEl>
                                              <a:chart seriesIdx="-4" categoryIdx="6" bldStep="category"/>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uiExpand="1">
        <p:bldSub>
          <a:bldChart bld="category"/>
        </p:bldSub>
      </p:bldGraphic>
      <p:bldP spid="4" grpId="0"/>
    </p:bld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AD697-3D6E-C70B-1347-BDD5D8647542}"/>
              </a:ext>
            </a:extLst>
          </p:cNvPr>
          <p:cNvSpPr>
            <a:spLocks noGrp="1"/>
          </p:cNvSpPr>
          <p:nvPr>
            <p:ph type="title"/>
          </p:nvPr>
        </p:nvSpPr>
        <p:spPr/>
        <p:txBody>
          <a:bodyPr/>
          <a:lstStyle/>
          <a:p>
            <a:r>
              <a:rPr lang="en-US" dirty="0"/>
              <a:t>The Failure of “Skin in the Game”</a:t>
            </a:r>
          </a:p>
        </p:txBody>
      </p:sp>
      <p:sp>
        <p:nvSpPr>
          <p:cNvPr id="3" name="Text Placeholder 2">
            <a:extLst>
              <a:ext uri="{FF2B5EF4-FFF2-40B4-BE49-F238E27FC236}">
                <a16:creationId xmlns:a16="http://schemas.microsoft.com/office/drawing/2014/main" id="{C7F9C105-26A0-7451-45C9-42AA8398D646}"/>
              </a:ext>
            </a:extLst>
          </p:cNvPr>
          <p:cNvSpPr>
            <a:spLocks noGrp="1"/>
          </p:cNvSpPr>
          <p:nvPr>
            <p:ph type="body" idx="10"/>
          </p:nvPr>
        </p:nvSpPr>
        <p:spPr/>
        <p:txBody>
          <a:bodyPr/>
          <a:lstStyle/>
          <a:p>
            <a:r>
              <a:rPr lang="en-US" dirty="0"/>
              <a:t>https://</a:t>
            </a:r>
            <a:r>
              <a:rPr lang="en-US" dirty="0" err="1"/>
              <a:t>morningconsult.com</a:t>
            </a:r>
            <a:r>
              <a:rPr lang="en-US" dirty="0"/>
              <a:t>/2023/03/08/affordable-care-act-polling-data/ Accessed March 20 2023</a:t>
            </a:r>
          </a:p>
        </p:txBody>
      </p:sp>
      <p:graphicFrame>
        <p:nvGraphicFramePr>
          <p:cNvPr id="5" name="Chart 4">
            <a:extLst>
              <a:ext uri="{FF2B5EF4-FFF2-40B4-BE49-F238E27FC236}">
                <a16:creationId xmlns:a16="http://schemas.microsoft.com/office/drawing/2014/main" id="{CE2DC07B-54AB-9308-BA96-C9FD78A3FC48}"/>
              </a:ext>
            </a:extLst>
          </p:cNvPr>
          <p:cNvGraphicFramePr/>
          <p:nvPr/>
        </p:nvGraphicFramePr>
        <p:xfrm>
          <a:off x="371062" y="1391479"/>
          <a:ext cx="10982738" cy="4552122"/>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12067F07-7D47-CCAC-F03C-E2639DB74B08}"/>
              </a:ext>
            </a:extLst>
          </p:cNvPr>
          <p:cNvSpPr txBox="1"/>
          <p:nvPr/>
        </p:nvSpPr>
        <p:spPr>
          <a:xfrm>
            <a:off x="573193" y="2075001"/>
            <a:ext cx="2008883" cy="1015663"/>
          </a:xfrm>
          <a:prstGeom prst="rect">
            <a:avLst/>
          </a:prstGeom>
          <a:noFill/>
        </p:spPr>
        <p:txBody>
          <a:bodyPr wrap="square" rtlCol="0">
            <a:spAutoFit/>
          </a:bodyPr>
          <a:lstStyle/>
          <a:p>
            <a:pPr>
              <a:spcAft>
                <a:spcPts val="1200"/>
              </a:spcAft>
            </a:pPr>
            <a:r>
              <a:rPr lang="en-US" sz="2000" dirty="0">
                <a:solidFill>
                  <a:schemeClr val="bg1"/>
                </a:solidFill>
              </a:rPr>
              <a:t>US adults who would pay out-of-pocket</a:t>
            </a:r>
          </a:p>
        </p:txBody>
      </p:sp>
      <p:sp>
        <p:nvSpPr>
          <p:cNvPr id="7" name="Rectangle 6">
            <a:extLst>
              <a:ext uri="{FF2B5EF4-FFF2-40B4-BE49-F238E27FC236}">
                <a16:creationId xmlns:a16="http://schemas.microsoft.com/office/drawing/2014/main" id="{282BF4A2-1427-9A59-DF11-8D0F0C248670}"/>
              </a:ext>
            </a:extLst>
          </p:cNvPr>
          <p:cNvSpPr/>
          <p:nvPr/>
        </p:nvSpPr>
        <p:spPr>
          <a:xfrm>
            <a:off x="672272" y="4056423"/>
            <a:ext cx="232226" cy="232226"/>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96B3574-C31E-1DAE-5F2D-E5CFACA9CB79}"/>
              </a:ext>
            </a:extLst>
          </p:cNvPr>
          <p:cNvSpPr/>
          <p:nvPr/>
        </p:nvSpPr>
        <p:spPr>
          <a:xfrm>
            <a:off x="672272" y="3652875"/>
            <a:ext cx="232226" cy="232226"/>
          </a:xfrm>
          <a:prstGeom prst="rect">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3587C76-3569-A9BE-BB67-60563A42001B}"/>
              </a:ext>
            </a:extLst>
          </p:cNvPr>
          <p:cNvSpPr/>
          <p:nvPr/>
        </p:nvSpPr>
        <p:spPr>
          <a:xfrm>
            <a:off x="672272" y="3249327"/>
            <a:ext cx="232226" cy="232226"/>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0" name="Table 10">
            <a:extLst>
              <a:ext uri="{FF2B5EF4-FFF2-40B4-BE49-F238E27FC236}">
                <a16:creationId xmlns:a16="http://schemas.microsoft.com/office/drawing/2014/main" id="{7006A688-9DA4-6C7C-5229-2CACAB7073E1}"/>
              </a:ext>
            </a:extLst>
          </p:cNvPr>
          <p:cNvGraphicFramePr>
            <a:graphicFrameLocks noGrp="1"/>
          </p:cNvGraphicFramePr>
          <p:nvPr/>
        </p:nvGraphicFramePr>
        <p:xfrm>
          <a:off x="904498" y="3169414"/>
          <a:ext cx="1731478" cy="1188720"/>
        </p:xfrm>
        <a:graphic>
          <a:graphicData uri="http://schemas.openxmlformats.org/drawingml/2006/table">
            <a:tbl>
              <a:tblPr>
                <a:tableStyleId>{5C22544A-7EE6-4342-B048-85BDC9FD1C3A}</a:tableStyleId>
              </a:tblPr>
              <a:tblGrid>
                <a:gridCol w="1731478">
                  <a:extLst>
                    <a:ext uri="{9D8B030D-6E8A-4147-A177-3AD203B41FA5}">
                      <a16:colId xmlns:a16="http://schemas.microsoft.com/office/drawing/2014/main" val="3777065417"/>
                    </a:ext>
                  </a:extLst>
                </a:gridCol>
              </a:tblGrid>
              <a:tr h="370840">
                <a:tc>
                  <a:txBody>
                    <a:bodyPr/>
                    <a:lstStyle/>
                    <a:p>
                      <a:pPr algn="l"/>
                      <a:r>
                        <a:rPr lang="en-US" sz="2000" dirty="0">
                          <a:solidFill>
                            <a:schemeClr val="bg1"/>
                          </a:solidFill>
                        </a:rPr>
                        <a:t>Wouldn’t Pay</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08570784"/>
                  </a:ext>
                </a:extLst>
              </a:tr>
              <a:tr h="370840">
                <a:tc>
                  <a:txBody>
                    <a:bodyPr/>
                    <a:lstStyle/>
                    <a:p>
                      <a:pPr algn="l"/>
                      <a:r>
                        <a:rPr lang="en-US" sz="2000" dirty="0">
                          <a:solidFill>
                            <a:schemeClr val="bg1"/>
                          </a:solidFill>
                        </a:rPr>
                        <a:t>Don’t Know</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90378860"/>
                  </a:ext>
                </a:extLst>
              </a:tr>
              <a:tr h="370840">
                <a:tc>
                  <a:txBody>
                    <a:bodyPr/>
                    <a:lstStyle/>
                    <a:p>
                      <a:pPr algn="l"/>
                      <a:r>
                        <a:rPr lang="en-US" sz="2000" dirty="0">
                          <a:solidFill>
                            <a:schemeClr val="bg1"/>
                          </a:solidFill>
                        </a:rPr>
                        <a:t>Would Pay</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10309140"/>
                  </a:ext>
                </a:extLst>
              </a:tr>
            </a:tbl>
          </a:graphicData>
        </a:graphic>
      </p:graphicFrame>
    </p:spTree>
    <p:extLst>
      <p:ext uri="{BB962C8B-B14F-4D97-AF65-F5344CB8AC3E}">
        <p14:creationId xmlns:p14="http://schemas.microsoft.com/office/powerpoint/2010/main" val="1631470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graphicEl>
                                              <a:chart seriesIdx="-3" categoryIdx="-3" bldStep="gridLegend"/>
                                            </p:graphicEl>
                                          </p:spTgt>
                                        </p:tgtEl>
                                        <p:attrNameLst>
                                          <p:attrName>style.visibility</p:attrName>
                                        </p:attrNameLst>
                                      </p:cBhvr>
                                      <p:to>
                                        <p:strVal val="visible"/>
                                      </p:to>
                                    </p:set>
                                    <p:animEffect transition="in" filter="fade">
                                      <p:cBhvr>
                                        <p:cTn id="7" dur="500"/>
                                        <p:tgtEl>
                                          <p:spTgt spid="5">
                                            <p:graphicEl>
                                              <a:chart seriesIdx="-3" categoryIdx="-3" bldStep="gridLegen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graphicEl>
                                              <a:chart seriesIdx="-4" categoryIdx="0" bldStep="category"/>
                                            </p:graphicEl>
                                          </p:spTgt>
                                        </p:tgtEl>
                                        <p:attrNameLst>
                                          <p:attrName>style.visibility</p:attrName>
                                        </p:attrNameLst>
                                      </p:cBhvr>
                                      <p:to>
                                        <p:strVal val="visible"/>
                                      </p:to>
                                    </p:set>
                                    <p:animEffect transition="in" filter="fade">
                                      <p:cBhvr>
                                        <p:cTn id="12" dur="500"/>
                                        <p:tgtEl>
                                          <p:spTgt spid="5">
                                            <p:graphicEl>
                                              <a:chart seriesIdx="-4" categoryIdx="0" bldStep="category"/>
                                            </p:graphic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graphicEl>
                                              <a:chart seriesIdx="-4" categoryIdx="1" bldStep="category"/>
                                            </p:graphicEl>
                                          </p:spTgt>
                                        </p:tgtEl>
                                        <p:attrNameLst>
                                          <p:attrName>style.visibility</p:attrName>
                                        </p:attrNameLst>
                                      </p:cBhvr>
                                      <p:to>
                                        <p:strVal val="visible"/>
                                      </p:to>
                                    </p:set>
                                    <p:animEffect transition="in" filter="fade">
                                      <p:cBhvr>
                                        <p:cTn id="15" dur="500"/>
                                        <p:tgtEl>
                                          <p:spTgt spid="5">
                                            <p:graphicEl>
                                              <a:chart seriesIdx="-4" categoryIdx="1" bldStep="category"/>
                                            </p:graphic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graphicEl>
                                              <a:chart seriesIdx="-4" categoryIdx="2" bldStep="category"/>
                                            </p:graphicEl>
                                          </p:spTgt>
                                        </p:tgtEl>
                                        <p:attrNameLst>
                                          <p:attrName>style.visibility</p:attrName>
                                        </p:attrNameLst>
                                      </p:cBhvr>
                                      <p:to>
                                        <p:strVal val="visible"/>
                                      </p:to>
                                    </p:set>
                                    <p:animEffect transition="in" filter="fade">
                                      <p:cBhvr>
                                        <p:cTn id="18" dur="500"/>
                                        <p:tgtEl>
                                          <p:spTgt spid="5">
                                            <p:graphicEl>
                                              <a:chart seriesIdx="-4" categoryIdx="2" bldStep="category"/>
                                            </p:graphic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5">
                                            <p:graphicEl>
                                              <a:chart seriesIdx="-4" categoryIdx="3" bldStep="category"/>
                                            </p:graphicEl>
                                          </p:spTgt>
                                        </p:tgtEl>
                                        <p:attrNameLst>
                                          <p:attrName>style.visibility</p:attrName>
                                        </p:attrNameLst>
                                      </p:cBhvr>
                                      <p:to>
                                        <p:strVal val="visible"/>
                                      </p:to>
                                    </p:set>
                                    <p:animEffect transition="in" filter="fade">
                                      <p:cBhvr>
                                        <p:cTn id="21" dur="500"/>
                                        <p:tgtEl>
                                          <p:spTgt spid="5">
                                            <p:graphicEl>
                                              <a:chart seriesIdx="-4" categoryIdx="3" bldStep="category"/>
                                            </p:graphic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5">
                                            <p:graphicEl>
                                              <a:chart seriesIdx="-4" categoryIdx="4" bldStep="category"/>
                                            </p:graphicEl>
                                          </p:spTgt>
                                        </p:tgtEl>
                                        <p:attrNameLst>
                                          <p:attrName>style.visibility</p:attrName>
                                        </p:attrNameLst>
                                      </p:cBhvr>
                                      <p:to>
                                        <p:strVal val="visible"/>
                                      </p:to>
                                    </p:set>
                                    <p:animEffect transition="in" filter="fade">
                                      <p:cBhvr>
                                        <p:cTn id="24" dur="500"/>
                                        <p:tgtEl>
                                          <p:spTgt spid="5">
                                            <p:graphicEl>
                                              <a:chart seriesIdx="-4" categoryIdx="4" bldStep="category"/>
                                            </p:graphic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5">
                                            <p:graphicEl>
                                              <a:chart seriesIdx="-4" categoryIdx="5" bldStep="category"/>
                                            </p:graphicEl>
                                          </p:spTgt>
                                        </p:tgtEl>
                                        <p:attrNameLst>
                                          <p:attrName>style.visibility</p:attrName>
                                        </p:attrNameLst>
                                      </p:cBhvr>
                                      <p:to>
                                        <p:strVal val="visible"/>
                                      </p:to>
                                    </p:set>
                                    <p:animEffect transition="in" filter="fade">
                                      <p:cBhvr>
                                        <p:cTn id="27" dur="500"/>
                                        <p:tgtEl>
                                          <p:spTgt spid="5">
                                            <p:graphicEl>
                                              <a:chart seriesIdx="-4" categoryIdx="5" bldStep="category"/>
                                            </p:graphic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5">
                                            <p:graphicEl>
                                              <a:chart seriesIdx="-4" categoryIdx="6" bldStep="category"/>
                                            </p:graphicEl>
                                          </p:spTgt>
                                        </p:tgtEl>
                                        <p:attrNameLst>
                                          <p:attrName>style.visibility</p:attrName>
                                        </p:attrNameLst>
                                      </p:cBhvr>
                                      <p:to>
                                        <p:strVal val="visible"/>
                                      </p:to>
                                    </p:set>
                                    <p:animEffect transition="in" filter="fade">
                                      <p:cBhvr>
                                        <p:cTn id="30" dur="500"/>
                                        <p:tgtEl>
                                          <p:spTgt spid="5">
                                            <p:graphicEl>
                                              <a:chart seriesIdx="-4" categoryIdx="6"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uiExpand="1">
        <p:bldSub>
          <a:bldChart bld="category"/>
        </p:bldSub>
      </p:bldGraphic>
    </p:bld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410A36-F5A0-D30A-9555-4AB7627EC8FE}"/>
              </a:ext>
            </a:extLst>
          </p:cNvPr>
          <p:cNvSpPr>
            <a:spLocks noGrp="1"/>
          </p:cNvSpPr>
          <p:nvPr>
            <p:ph type="title"/>
          </p:nvPr>
        </p:nvSpPr>
        <p:spPr>
          <a:xfrm>
            <a:off x="838200" y="365125"/>
            <a:ext cx="10999304" cy="1325563"/>
          </a:xfrm>
        </p:spPr>
        <p:txBody>
          <a:bodyPr>
            <a:normAutofit/>
          </a:bodyPr>
          <a:lstStyle/>
          <a:p>
            <a:r>
              <a:rPr lang="en-US" sz="4000" dirty="0"/>
              <a:t>Why Does Medicare Have These “Gaps”?</a:t>
            </a:r>
          </a:p>
        </p:txBody>
      </p:sp>
      <p:sp>
        <p:nvSpPr>
          <p:cNvPr id="16" name="Freeform 15">
            <a:extLst>
              <a:ext uri="{FF2B5EF4-FFF2-40B4-BE49-F238E27FC236}">
                <a16:creationId xmlns:a16="http://schemas.microsoft.com/office/drawing/2014/main" id="{1B1FA270-CB71-CE77-F43E-75EA8671F4A5}"/>
              </a:ext>
            </a:extLst>
          </p:cNvPr>
          <p:cNvSpPr/>
          <p:nvPr/>
        </p:nvSpPr>
        <p:spPr>
          <a:xfrm>
            <a:off x="3179134" y="1827328"/>
            <a:ext cx="8316181" cy="1076809"/>
          </a:xfrm>
          <a:custGeom>
            <a:avLst/>
            <a:gdLst>
              <a:gd name="connsiteX0" fmla="*/ 179472 w 1076808"/>
              <a:gd name="connsiteY0" fmla="*/ 0 h 6727863"/>
              <a:gd name="connsiteX1" fmla="*/ 897336 w 1076808"/>
              <a:gd name="connsiteY1" fmla="*/ 0 h 6727863"/>
              <a:gd name="connsiteX2" fmla="*/ 1076808 w 1076808"/>
              <a:gd name="connsiteY2" fmla="*/ 179472 h 6727863"/>
              <a:gd name="connsiteX3" fmla="*/ 1076808 w 1076808"/>
              <a:gd name="connsiteY3" fmla="*/ 6727863 h 6727863"/>
              <a:gd name="connsiteX4" fmla="*/ 1076808 w 1076808"/>
              <a:gd name="connsiteY4" fmla="*/ 6727863 h 6727863"/>
              <a:gd name="connsiteX5" fmla="*/ 0 w 1076808"/>
              <a:gd name="connsiteY5" fmla="*/ 6727863 h 6727863"/>
              <a:gd name="connsiteX6" fmla="*/ 0 w 1076808"/>
              <a:gd name="connsiteY6" fmla="*/ 6727863 h 6727863"/>
              <a:gd name="connsiteX7" fmla="*/ 0 w 1076808"/>
              <a:gd name="connsiteY7" fmla="*/ 179472 h 6727863"/>
              <a:gd name="connsiteX8" fmla="*/ 179472 w 1076808"/>
              <a:gd name="connsiteY8" fmla="*/ 0 h 6727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6808" h="6727863">
                <a:moveTo>
                  <a:pt x="1076808" y="1121338"/>
                </a:moveTo>
                <a:lnTo>
                  <a:pt x="1076808" y="5606525"/>
                </a:lnTo>
                <a:cubicBezTo>
                  <a:pt x="1076808" y="6225824"/>
                  <a:pt x="1063947" y="6727860"/>
                  <a:pt x="1048083" y="6727860"/>
                </a:cubicBezTo>
                <a:lnTo>
                  <a:pt x="0" y="6727860"/>
                </a:lnTo>
                <a:lnTo>
                  <a:pt x="0" y="6727860"/>
                </a:lnTo>
                <a:lnTo>
                  <a:pt x="0" y="3"/>
                </a:lnTo>
                <a:lnTo>
                  <a:pt x="0" y="3"/>
                </a:lnTo>
                <a:lnTo>
                  <a:pt x="1048083" y="3"/>
                </a:lnTo>
                <a:cubicBezTo>
                  <a:pt x="1063947" y="3"/>
                  <a:pt x="1076808" y="502039"/>
                  <a:pt x="1076808" y="1121338"/>
                </a:cubicBezTo>
                <a:close/>
              </a:path>
            </a:pathLst>
          </a:custGeom>
          <a:solidFill>
            <a:schemeClr val="bg1"/>
          </a:solidFill>
          <a:ln>
            <a:solidFill>
              <a:schemeClr val="bg1"/>
            </a:solid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74320" tIns="0" rIns="136385" bIns="0" numCol="1" spcCol="1270" anchor="ctr" anchorCtr="0">
            <a:noAutofit/>
          </a:bodyPr>
          <a:lstStyle/>
          <a:p>
            <a:pPr marL="0" lvl="1" defTabSz="977900">
              <a:lnSpc>
                <a:spcPct val="90000"/>
              </a:lnSpc>
              <a:spcBef>
                <a:spcPct val="0"/>
              </a:spcBef>
              <a:spcAft>
                <a:spcPct val="15000"/>
              </a:spcAft>
            </a:pPr>
            <a:r>
              <a:rPr lang="en-US" sz="2400" dirty="0"/>
              <a:t>“We don’t have to worry about unleashing a stampede for free leg amputations or free liver transplants.” (</a:t>
            </a:r>
            <a:r>
              <a:rPr lang="en-US" sz="2400" dirty="0" err="1"/>
              <a:t>McCanne</a:t>
            </a:r>
            <a:r>
              <a:rPr lang="en-US" sz="2400" dirty="0"/>
              <a:t>)</a:t>
            </a:r>
          </a:p>
        </p:txBody>
      </p:sp>
      <p:sp>
        <p:nvSpPr>
          <p:cNvPr id="17" name="Freeform 16">
            <a:extLst>
              <a:ext uri="{FF2B5EF4-FFF2-40B4-BE49-F238E27FC236}">
                <a16:creationId xmlns:a16="http://schemas.microsoft.com/office/drawing/2014/main" id="{CB66A102-8BD7-E03D-50C3-D92CDF85AD7F}"/>
              </a:ext>
            </a:extLst>
          </p:cNvPr>
          <p:cNvSpPr/>
          <p:nvPr/>
        </p:nvSpPr>
        <p:spPr>
          <a:xfrm>
            <a:off x="633031" y="1692727"/>
            <a:ext cx="2673695" cy="1346010"/>
          </a:xfrm>
          <a:custGeom>
            <a:avLst/>
            <a:gdLst>
              <a:gd name="connsiteX0" fmla="*/ 0 w 3784423"/>
              <a:gd name="connsiteY0" fmla="*/ 224339 h 1346010"/>
              <a:gd name="connsiteX1" fmla="*/ 224339 w 3784423"/>
              <a:gd name="connsiteY1" fmla="*/ 0 h 1346010"/>
              <a:gd name="connsiteX2" fmla="*/ 3560084 w 3784423"/>
              <a:gd name="connsiteY2" fmla="*/ 0 h 1346010"/>
              <a:gd name="connsiteX3" fmla="*/ 3784423 w 3784423"/>
              <a:gd name="connsiteY3" fmla="*/ 224339 h 1346010"/>
              <a:gd name="connsiteX4" fmla="*/ 3784423 w 3784423"/>
              <a:gd name="connsiteY4" fmla="*/ 1121671 h 1346010"/>
              <a:gd name="connsiteX5" fmla="*/ 3560084 w 3784423"/>
              <a:gd name="connsiteY5" fmla="*/ 1346010 h 1346010"/>
              <a:gd name="connsiteX6" fmla="*/ 224339 w 3784423"/>
              <a:gd name="connsiteY6" fmla="*/ 1346010 h 1346010"/>
              <a:gd name="connsiteX7" fmla="*/ 0 w 3784423"/>
              <a:gd name="connsiteY7" fmla="*/ 1121671 h 1346010"/>
              <a:gd name="connsiteX8" fmla="*/ 0 w 3784423"/>
              <a:gd name="connsiteY8" fmla="*/ 224339 h 1346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4423" h="1346010">
                <a:moveTo>
                  <a:pt x="0" y="224339"/>
                </a:moveTo>
                <a:cubicBezTo>
                  <a:pt x="0" y="100440"/>
                  <a:pt x="100440" y="0"/>
                  <a:pt x="224339" y="0"/>
                </a:cubicBezTo>
                <a:lnTo>
                  <a:pt x="3560084" y="0"/>
                </a:lnTo>
                <a:cubicBezTo>
                  <a:pt x="3683983" y="0"/>
                  <a:pt x="3784423" y="100440"/>
                  <a:pt x="3784423" y="224339"/>
                </a:cubicBezTo>
                <a:lnTo>
                  <a:pt x="3784423" y="1121671"/>
                </a:lnTo>
                <a:cubicBezTo>
                  <a:pt x="3784423" y="1245570"/>
                  <a:pt x="3683983" y="1346010"/>
                  <a:pt x="3560084" y="1346010"/>
                </a:cubicBezTo>
                <a:lnTo>
                  <a:pt x="224339" y="1346010"/>
                </a:lnTo>
                <a:cubicBezTo>
                  <a:pt x="100440" y="1346010"/>
                  <a:pt x="0" y="1245570"/>
                  <a:pt x="0" y="1121671"/>
                </a:cubicBezTo>
                <a:lnTo>
                  <a:pt x="0" y="224339"/>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111427" rIns="0" bIns="111427" numCol="1" spcCol="1270" anchor="ctr" anchorCtr="0">
            <a:noAutofit/>
          </a:bodyPr>
          <a:lstStyle/>
          <a:p>
            <a:pPr lvl="0" algn="ctr" defTabSz="1066800">
              <a:lnSpc>
                <a:spcPct val="90000"/>
              </a:lnSpc>
              <a:spcBef>
                <a:spcPct val="0"/>
              </a:spcBef>
            </a:pPr>
            <a:r>
              <a:rPr lang="en-US" sz="2400" b="1" spc="-100" dirty="0">
                <a:effectLst>
                  <a:outerShdw blurRad="50800" dist="38100" dir="2700000" algn="tl" rotWithShape="0">
                    <a:prstClr val="black">
                      <a:alpha val="40000"/>
                    </a:prstClr>
                  </a:outerShdw>
                </a:effectLst>
              </a:rPr>
              <a:t>“The Moral Hazard” vs </a:t>
            </a:r>
          </a:p>
          <a:p>
            <a:pPr lvl="0" algn="ctr" defTabSz="1066800">
              <a:lnSpc>
                <a:spcPct val="90000"/>
              </a:lnSpc>
              <a:spcBef>
                <a:spcPct val="0"/>
              </a:spcBef>
            </a:pPr>
            <a:r>
              <a:rPr lang="en-US" sz="2400" b="1" spc="-100" dirty="0">
                <a:effectLst>
                  <a:outerShdw blurRad="50800" dist="38100" dir="2700000" algn="tl" rotWithShape="0">
                    <a:prstClr val="black">
                      <a:alpha val="40000"/>
                    </a:prstClr>
                  </a:outerShdw>
                </a:effectLst>
              </a:rPr>
              <a:t>“Skin in the Game”</a:t>
            </a:r>
          </a:p>
        </p:txBody>
      </p:sp>
      <p:sp>
        <p:nvSpPr>
          <p:cNvPr id="18" name="Freeform 17">
            <a:extLst>
              <a:ext uri="{FF2B5EF4-FFF2-40B4-BE49-F238E27FC236}">
                <a16:creationId xmlns:a16="http://schemas.microsoft.com/office/drawing/2014/main" id="{C80E2D76-8912-9C7A-D5A3-E87B26818095}"/>
              </a:ext>
            </a:extLst>
          </p:cNvPr>
          <p:cNvSpPr/>
          <p:nvPr/>
        </p:nvSpPr>
        <p:spPr>
          <a:xfrm>
            <a:off x="3179134" y="3240640"/>
            <a:ext cx="8316181" cy="1076809"/>
          </a:xfrm>
          <a:custGeom>
            <a:avLst/>
            <a:gdLst>
              <a:gd name="connsiteX0" fmla="*/ 179472 w 1076808"/>
              <a:gd name="connsiteY0" fmla="*/ 0 h 6727863"/>
              <a:gd name="connsiteX1" fmla="*/ 897336 w 1076808"/>
              <a:gd name="connsiteY1" fmla="*/ 0 h 6727863"/>
              <a:gd name="connsiteX2" fmla="*/ 1076808 w 1076808"/>
              <a:gd name="connsiteY2" fmla="*/ 179472 h 6727863"/>
              <a:gd name="connsiteX3" fmla="*/ 1076808 w 1076808"/>
              <a:gd name="connsiteY3" fmla="*/ 6727863 h 6727863"/>
              <a:gd name="connsiteX4" fmla="*/ 1076808 w 1076808"/>
              <a:gd name="connsiteY4" fmla="*/ 6727863 h 6727863"/>
              <a:gd name="connsiteX5" fmla="*/ 0 w 1076808"/>
              <a:gd name="connsiteY5" fmla="*/ 6727863 h 6727863"/>
              <a:gd name="connsiteX6" fmla="*/ 0 w 1076808"/>
              <a:gd name="connsiteY6" fmla="*/ 6727863 h 6727863"/>
              <a:gd name="connsiteX7" fmla="*/ 0 w 1076808"/>
              <a:gd name="connsiteY7" fmla="*/ 179472 h 6727863"/>
              <a:gd name="connsiteX8" fmla="*/ 179472 w 1076808"/>
              <a:gd name="connsiteY8" fmla="*/ 0 h 6727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6808" h="6727863">
                <a:moveTo>
                  <a:pt x="1076808" y="1121338"/>
                </a:moveTo>
                <a:lnTo>
                  <a:pt x="1076808" y="5606525"/>
                </a:lnTo>
                <a:cubicBezTo>
                  <a:pt x="1076808" y="6225824"/>
                  <a:pt x="1063947" y="6727860"/>
                  <a:pt x="1048083" y="6727860"/>
                </a:cubicBezTo>
                <a:lnTo>
                  <a:pt x="0" y="6727860"/>
                </a:lnTo>
                <a:lnTo>
                  <a:pt x="0" y="6727860"/>
                </a:lnTo>
                <a:lnTo>
                  <a:pt x="0" y="3"/>
                </a:lnTo>
                <a:lnTo>
                  <a:pt x="0" y="3"/>
                </a:lnTo>
                <a:lnTo>
                  <a:pt x="1048083" y="3"/>
                </a:lnTo>
                <a:cubicBezTo>
                  <a:pt x="1063947" y="3"/>
                  <a:pt x="1076808" y="502039"/>
                  <a:pt x="1076808" y="1121338"/>
                </a:cubicBezTo>
                <a:close/>
              </a:path>
            </a:pathLst>
          </a:custGeom>
          <a:solidFill>
            <a:schemeClr val="bg1"/>
          </a:solidFill>
          <a:ln>
            <a:solidFill>
              <a:schemeClr val="bg1"/>
            </a:solid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74320" tIns="0" rIns="136385" bIns="0" numCol="1" spcCol="1270" anchor="ctr" anchorCtr="0">
            <a:noAutofit/>
          </a:bodyPr>
          <a:lstStyle/>
          <a:p>
            <a:pPr marL="0" lvl="1" defTabSz="977900">
              <a:lnSpc>
                <a:spcPct val="90000"/>
              </a:lnSpc>
              <a:spcBef>
                <a:spcPct val="0"/>
              </a:spcBef>
              <a:spcAft>
                <a:spcPct val="15000"/>
              </a:spcAft>
            </a:pPr>
            <a:r>
              <a:rPr lang="en-US" sz="2400" dirty="0"/>
              <a:t>Ensure a market for commercial insurance companies (and their support) by limiting the value of Medicare</a:t>
            </a:r>
          </a:p>
        </p:txBody>
      </p:sp>
      <p:sp>
        <p:nvSpPr>
          <p:cNvPr id="19" name="Freeform 18">
            <a:extLst>
              <a:ext uri="{FF2B5EF4-FFF2-40B4-BE49-F238E27FC236}">
                <a16:creationId xmlns:a16="http://schemas.microsoft.com/office/drawing/2014/main" id="{3FE32B1D-ECBD-289E-9F83-FB39F56127B1}"/>
              </a:ext>
            </a:extLst>
          </p:cNvPr>
          <p:cNvSpPr/>
          <p:nvPr/>
        </p:nvSpPr>
        <p:spPr>
          <a:xfrm>
            <a:off x="633031" y="3106038"/>
            <a:ext cx="2673695" cy="1346010"/>
          </a:xfrm>
          <a:custGeom>
            <a:avLst/>
            <a:gdLst>
              <a:gd name="connsiteX0" fmla="*/ 0 w 3784423"/>
              <a:gd name="connsiteY0" fmla="*/ 224339 h 1346010"/>
              <a:gd name="connsiteX1" fmla="*/ 224339 w 3784423"/>
              <a:gd name="connsiteY1" fmla="*/ 0 h 1346010"/>
              <a:gd name="connsiteX2" fmla="*/ 3560084 w 3784423"/>
              <a:gd name="connsiteY2" fmla="*/ 0 h 1346010"/>
              <a:gd name="connsiteX3" fmla="*/ 3784423 w 3784423"/>
              <a:gd name="connsiteY3" fmla="*/ 224339 h 1346010"/>
              <a:gd name="connsiteX4" fmla="*/ 3784423 w 3784423"/>
              <a:gd name="connsiteY4" fmla="*/ 1121671 h 1346010"/>
              <a:gd name="connsiteX5" fmla="*/ 3560084 w 3784423"/>
              <a:gd name="connsiteY5" fmla="*/ 1346010 h 1346010"/>
              <a:gd name="connsiteX6" fmla="*/ 224339 w 3784423"/>
              <a:gd name="connsiteY6" fmla="*/ 1346010 h 1346010"/>
              <a:gd name="connsiteX7" fmla="*/ 0 w 3784423"/>
              <a:gd name="connsiteY7" fmla="*/ 1121671 h 1346010"/>
              <a:gd name="connsiteX8" fmla="*/ 0 w 3784423"/>
              <a:gd name="connsiteY8" fmla="*/ 224339 h 1346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4423" h="1346010">
                <a:moveTo>
                  <a:pt x="0" y="224339"/>
                </a:moveTo>
                <a:cubicBezTo>
                  <a:pt x="0" y="100440"/>
                  <a:pt x="100440" y="0"/>
                  <a:pt x="224339" y="0"/>
                </a:cubicBezTo>
                <a:lnTo>
                  <a:pt x="3560084" y="0"/>
                </a:lnTo>
                <a:cubicBezTo>
                  <a:pt x="3683983" y="0"/>
                  <a:pt x="3784423" y="100440"/>
                  <a:pt x="3784423" y="224339"/>
                </a:cubicBezTo>
                <a:lnTo>
                  <a:pt x="3784423" y="1121671"/>
                </a:lnTo>
                <a:cubicBezTo>
                  <a:pt x="3784423" y="1245570"/>
                  <a:pt x="3683983" y="1346010"/>
                  <a:pt x="3560084" y="1346010"/>
                </a:cubicBezTo>
                <a:lnTo>
                  <a:pt x="224339" y="1346010"/>
                </a:lnTo>
                <a:cubicBezTo>
                  <a:pt x="100440" y="1346010"/>
                  <a:pt x="0" y="1245570"/>
                  <a:pt x="0" y="1121671"/>
                </a:cubicBezTo>
                <a:lnTo>
                  <a:pt x="0" y="224339"/>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111427" rIns="0" bIns="111427" numCol="1" spcCol="1270" anchor="ctr" anchorCtr="0">
            <a:noAutofit/>
          </a:bodyPr>
          <a:lstStyle/>
          <a:p>
            <a:pPr marL="0" lvl="0" indent="0" algn="ctr" defTabSz="1066800">
              <a:lnSpc>
                <a:spcPct val="90000"/>
              </a:lnSpc>
              <a:spcBef>
                <a:spcPct val="0"/>
              </a:spcBef>
              <a:buNone/>
            </a:pPr>
            <a:r>
              <a:rPr lang="en-US" sz="2400" b="1" dirty="0">
                <a:effectLst>
                  <a:outerShdw blurRad="50800" dist="38100" dir="2700000" algn="tl" rotWithShape="0">
                    <a:prstClr val="black">
                      <a:alpha val="40000"/>
                    </a:prstClr>
                  </a:outerShdw>
                </a:effectLst>
              </a:rPr>
              <a:t>Create a niche </a:t>
            </a:r>
          </a:p>
          <a:p>
            <a:pPr marL="0" lvl="0" indent="0" algn="ctr" defTabSz="1066800">
              <a:lnSpc>
                <a:spcPct val="90000"/>
              </a:lnSpc>
              <a:spcBef>
                <a:spcPct val="0"/>
              </a:spcBef>
              <a:buNone/>
            </a:pPr>
            <a:r>
              <a:rPr lang="en-US" sz="2400" b="1" dirty="0">
                <a:effectLst>
                  <a:outerShdw blurRad="50800" dist="38100" dir="2700000" algn="tl" rotWithShape="0">
                    <a:prstClr val="black">
                      <a:alpha val="40000"/>
                    </a:prstClr>
                  </a:outerShdw>
                </a:effectLst>
              </a:rPr>
              <a:t>for commercial insurance</a:t>
            </a:r>
            <a:endParaRPr lang="en-US" sz="2400" b="1" kern="1200" dirty="0">
              <a:effectLst>
                <a:outerShdw blurRad="50800" dist="38100" dir="2700000" algn="tl" rotWithShape="0">
                  <a:prstClr val="black">
                    <a:alpha val="40000"/>
                  </a:prstClr>
                </a:outerShdw>
              </a:effectLst>
            </a:endParaRPr>
          </a:p>
        </p:txBody>
      </p:sp>
      <p:sp>
        <p:nvSpPr>
          <p:cNvPr id="20" name="Freeform 19">
            <a:extLst>
              <a:ext uri="{FF2B5EF4-FFF2-40B4-BE49-F238E27FC236}">
                <a16:creationId xmlns:a16="http://schemas.microsoft.com/office/drawing/2014/main" id="{0141D285-720D-6829-5CA2-8C966DCA5886}"/>
              </a:ext>
            </a:extLst>
          </p:cNvPr>
          <p:cNvSpPr/>
          <p:nvPr/>
        </p:nvSpPr>
        <p:spPr>
          <a:xfrm>
            <a:off x="3179134" y="4653950"/>
            <a:ext cx="8316181" cy="1076809"/>
          </a:xfrm>
          <a:custGeom>
            <a:avLst/>
            <a:gdLst>
              <a:gd name="connsiteX0" fmla="*/ 179472 w 1076808"/>
              <a:gd name="connsiteY0" fmla="*/ 0 h 6727863"/>
              <a:gd name="connsiteX1" fmla="*/ 897336 w 1076808"/>
              <a:gd name="connsiteY1" fmla="*/ 0 h 6727863"/>
              <a:gd name="connsiteX2" fmla="*/ 1076808 w 1076808"/>
              <a:gd name="connsiteY2" fmla="*/ 179472 h 6727863"/>
              <a:gd name="connsiteX3" fmla="*/ 1076808 w 1076808"/>
              <a:gd name="connsiteY3" fmla="*/ 6727863 h 6727863"/>
              <a:gd name="connsiteX4" fmla="*/ 1076808 w 1076808"/>
              <a:gd name="connsiteY4" fmla="*/ 6727863 h 6727863"/>
              <a:gd name="connsiteX5" fmla="*/ 0 w 1076808"/>
              <a:gd name="connsiteY5" fmla="*/ 6727863 h 6727863"/>
              <a:gd name="connsiteX6" fmla="*/ 0 w 1076808"/>
              <a:gd name="connsiteY6" fmla="*/ 6727863 h 6727863"/>
              <a:gd name="connsiteX7" fmla="*/ 0 w 1076808"/>
              <a:gd name="connsiteY7" fmla="*/ 179472 h 6727863"/>
              <a:gd name="connsiteX8" fmla="*/ 179472 w 1076808"/>
              <a:gd name="connsiteY8" fmla="*/ 0 h 6727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6808" h="6727863">
                <a:moveTo>
                  <a:pt x="1076808" y="1121338"/>
                </a:moveTo>
                <a:lnTo>
                  <a:pt x="1076808" y="5606525"/>
                </a:lnTo>
                <a:cubicBezTo>
                  <a:pt x="1076808" y="6225824"/>
                  <a:pt x="1063947" y="6727860"/>
                  <a:pt x="1048083" y="6727860"/>
                </a:cubicBezTo>
                <a:lnTo>
                  <a:pt x="0" y="6727860"/>
                </a:lnTo>
                <a:lnTo>
                  <a:pt x="0" y="6727860"/>
                </a:lnTo>
                <a:lnTo>
                  <a:pt x="0" y="3"/>
                </a:lnTo>
                <a:lnTo>
                  <a:pt x="0" y="3"/>
                </a:lnTo>
                <a:lnTo>
                  <a:pt x="1048083" y="3"/>
                </a:lnTo>
                <a:cubicBezTo>
                  <a:pt x="1063947" y="3"/>
                  <a:pt x="1076808" y="502039"/>
                  <a:pt x="1076808" y="1121338"/>
                </a:cubicBezTo>
                <a:close/>
              </a:path>
            </a:pathLst>
          </a:custGeom>
          <a:solidFill>
            <a:schemeClr val="bg1"/>
          </a:solidFill>
          <a:ln>
            <a:solidFill>
              <a:schemeClr val="bg1"/>
            </a:solid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74320" tIns="0" rIns="136385" bIns="0" numCol="1" spcCol="1270" anchor="ctr" anchorCtr="0">
            <a:noAutofit/>
          </a:bodyPr>
          <a:lstStyle/>
          <a:p>
            <a:pPr marL="0" lvl="1" algn="l" defTabSz="977900">
              <a:lnSpc>
                <a:spcPct val="90000"/>
              </a:lnSpc>
              <a:spcBef>
                <a:spcPct val="0"/>
              </a:spcBef>
              <a:spcAft>
                <a:spcPct val="15000"/>
              </a:spcAft>
            </a:pPr>
            <a:r>
              <a:rPr lang="en-US" sz="2400" kern="1200" dirty="0"/>
              <a:t>“A 20% copay guaranteed that poor Black people would avoid medical care.” (Hartmann)</a:t>
            </a:r>
          </a:p>
        </p:txBody>
      </p:sp>
      <p:sp>
        <p:nvSpPr>
          <p:cNvPr id="21" name="Freeform 20">
            <a:extLst>
              <a:ext uri="{FF2B5EF4-FFF2-40B4-BE49-F238E27FC236}">
                <a16:creationId xmlns:a16="http://schemas.microsoft.com/office/drawing/2014/main" id="{A7A9EC9A-E73F-0D78-9357-A2DCE656201A}"/>
              </a:ext>
            </a:extLst>
          </p:cNvPr>
          <p:cNvSpPr/>
          <p:nvPr/>
        </p:nvSpPr>
        <p:spPr>
          <a:xfrm>
            <a:off x="633031" y="4519349"/>
            <a:ext cx="2673695" cy="1346010"/>
          </a:xfrm>
          <a:custGeom>
            <a:avLst/>
            <a:gdLst>
              <a:gd name="connsiteX0" fmla="*/ 0 w 3784423"/>
              <a:gd name="connsiteY0" fmla="*/ 224339 h 1346010"/>
              <a:gd name="connsiteX1" fmla="*/ 224339 w 3784423"/>
              <a:gd name="connsiteY1" fmla="*/ 0 h 1346010"/>
              <a:gd name="connsiteX2" fmla="*/ 3560084 w 3784423"/>
              <a:gd name="connsiteY2" fmla="*/ 0 h 1346010"/>
              <a:gd name="connsiteX3" fmla="*/ 3784423 w 3784423"/>
              <a:gd name="connsiteY3" fmla="*/ 224339 h 1346010"/>
              <a:gd name="connsiteX4" fmla="*/ 3784423 w 3784423"/>
              <a:gd name="connsiteY4" fmla="*/ 1121671 h 1346010"/>
              <a:gd name="connsiteX5" fmla="*/ 3560084 w 3784423"/>
              <a:gd name="connsiteY5" fmla="*/ 1346010 h 1346010"/>
              <a:gd name="connsiteX6" fmla="*/ 224339 w 3784423"/>
              <a:gd name="connsiteY6" fmla="*/ 1346010 h 1346010"/>
              <a:gd name="connsiteX7" fmla="*/ 0 w 3784423"/>
              <a:gd name="connsiteY7" fmla="*/ 1121671 h 1346010"/>
              <a:gd name="connsiteX8" fmla="*/ 0 w 3784423"/>
              <a:gd name="connsiteY8" fmla="*/ 224339 h 1346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4423" h="1346010">
                <a:moveTo>
                  <a:pt x="0" y="224339"/>
                </a:moveTo>
                <a:cubicBezTo>
                  <a:pt x="0" y="100440"/>
                  <a:pt x="100440" y="0"/>
                  <a:pt x="224339" y="0"/>
                </a:cubicBezTo>
                <a:lnTo>
                  <a:pt x="3560084" y="0"/>
                </a:lnTo>
                <a:cubicBezTo>
                  <a:pt x="3683983" y="0"/>
                  <a:pt x="3784423" y="100440"/>
                  <a:pt x="3784423" y="224339"/>
                </a:cubicBezTo>
                <a:lnTo>
                  <a:pt x="3784423" y="1121671"/>
                </a:lnTo>
                <a:cubicBezTo>
                  <a:pt x="3784423" y="1245570"/>
                  <a:pt x="3683983" y="1346010"/>
                  <a:pt x="3560084" y="1346010"/>
                </a:cubicBezTo>
                <a:lnTo>
                  <a:pt x="224339" y="1346010"/>
                </a:lnTo>
                <a:cubicBezTo>
                  <a:pt x="100440" y="1346010"/>
                  <a:pt x="0" y="1245570"/>
                  <a:pt x="0" y="1121671"/>
                </a:cubicBezTo>
                <a:lnTo>
                  <a:pt x="0" y="224339"/>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111427" rIns="0" bIns="111427" numCol="1" spcCol="1270" anchor="ctr" anchorCtr="0">
            <a:noAutofit/>
          </a:bodyPr>
          <a:lstStyle/>
          <a:p>
            <a:pPr marL="0" lvl="0" indent="0" algn="ctr" defTabSz="1066800">
              <a:lnSpc>
                <a:spcPct val="90000"/>
              </a:lnSpc>
              <a:spcBef>
                <a:spcPct val="0"/>
              </a:spcBef>
              <a:buNone/>
            </a:pPr>
            <a:r>
              <a:rPr lang="en-US" sz="2400" b="1" kern="1200">
                <a:effectLst>
                  <a:outerShdw blurRad="50800" dist="38100" dir="2700000" algn="tl" rotWithShape="0">
                    <a:prstClr val="black">
                      <a:alpha val="40000"/>
                    </a:prstClr>
                  </a:outerShdw>
                </a:effectLst>
              </a:rPr>
              <a:t>The Southern Strategy </a:t>
            </a:r>
          </a:p>
          <a:p>
            <a:pPr marL="0" lvl="0" indent="0" algn="ctr" defTabSz="1066800">
              <a:lnSpc>
                <a:spcPct val="90000"/>
              </a:lnSpc>
              <a:spcBef>
                <a:spcPct val="0"/>
              </a:spcBef>
              <a:buNone/>
            </a:pPr>
            <a:r>
              <a:rPr lang="en-US" sz="2400" b="1" kern="1200">
                <a:effectLst>
                  <a:outerShdw blurRad="50800" dist="38100" dir="2700000" algn="tl" rotWithShape="0">
                    <a:prstClr val="black">
                      <a:alpha val="40000"/>
                    </a:prstClr>
                  </a:outerShdw>
                </a:effectLst>
              </a:rPr>
              <a:t>(aka Racism)</a:t>
            </a:r>
            <a:endParaRPr lang="en-US" sz="2400" b="1" i="1" kern="1200" dirty="0">
              <a:effectLst>
                <a:outerShdw blurRad="50800" dist="38100" dir="2700000" algn="tl" rotWithShape="0">
                  <a:prstClr val="black">
                    <a:alpha val="40000"/>
                  </a:prstClr>
                </a:outerShdw>
              </a:effectLst>
            </a:endParaRPr>
          </a:p>
        </p:txBody>
      </p:sp>
      <p:sp>
        <p:nvSpPr>
          <p:cNvPr id="3" name="Text Placeholder 2">
            <a:extLst>
              <a:ext uri="{FF2B5EF4-FFF2-40B4-BE49-F238E27FC236}">
                <a16:creationId xmlns:a16="http://schemas.microsoft.com/office/drawing/2014/main" id="{6C29B54B-D3B7-07B2-5725-BFE60A8F3FDA}"/>
              </a:ext>
            </a:extLst>
          </p:cNvPr>
          <p:cNvSpPr>
            <a:spLocks noGrp="1"/>
          </p:cNvSpPr>
          <p:nvPr>
            <p:ph type="body" idx="10"/>
          </p:nvPr>
        </p:nvSpPr>
        <p:spPr/>
        <p:txBody>
          <a:bodyPr/>
          <a:lstStyle/>
          <a:p>
            <a:pPr>
              <a:lnSpc>
                <a:spcPct val="100000"/>
              </a:lnSpc>
              <a:spcBef>
                <a:spcPts val="0"/>
              </a:spcBef>
            </a:pPr>
            <a:r>
              <a:rPr lang="en-US" dirty="0"/>
              <a:t>Nyman, J. </a:t>
            </a:r>
            <a:r>
              <a:rPr lang="en-US" dirty="0" err="1"/>
              <a:t>Jnl</a:t>
            </a:r>
            <a:r>
              <a:rPr lang="en-US" dirty="0"/>
              <a:t> Health Polit Policy Law (2007) 32 (5): 759–783. https://</a:t>
            </a:r>
            <a:r>
              <a:rPr lang="en-US" dirty="0" err="1"/>
              <a:t>doi.org</a:t>
            </a:r>
            <a:r>
              <a:rPr lang="en-US" dirty="0"/>
              <a:t>/10.1215/03616878-2007-029</a:t>
            </a:r>
          </a:p>
          <a:p>
            <a:pPr>
              <a:lnSpc>
                <a:spcPct val="100000"/>
              </a:lnSpc>
              <a:spcBef>
                <a:spcPts val="0"/>
              </a:spcBef>
            </a:pPr>
            <a:r>
              <a:rPr lang="en-US" dirty="0"/>
              <a:t>https://</a:t>
            </a:r>
            <a:r>
              <a:rPr lang="en-US" dirty="0" err="1"/>
              <a:t>pnhp.org</a:t>
            </a:r>
            <a:r>
              <a:rPr lang="en-US" dirty="0"/>
              <a:t>/news/urgent-message-reprising-john-</a:t>
            </a:r>
            <a:r>
              <a:rPr lang="en-US" dirty="0" err="1"/>
              <a:t>nymans</a:t>
            </a:r>
            <a:r>
              <a:rPr lang="en-US" dirty="0"/>
              <a:t>-new-theory-of-moral-hazard/</a:t>
            </a:r>
          </a:p>
          <a:p>
            <a:pPr>
              <a:lnSpc>
                <a:spcPct val="100000"/>
              </a:lnSpc>
              <a:spcBef>
                <a:spcPts val="0"/>
              </a:spcBef>
            </a:pPr>
            <a:r>
              <a:rPr lang="en-US" dirty="0"/>
              <a:t>Hartmann, Thom. The Hidden History of American Healthcare. 2021. Pg 9</a:t>
            </a:r>
          </a:p>
        </p:txBody>
      </p:sp>
    </p:spTree>
    <p:extLst>
      <p:ext uri="{BB962C8B-B14F-4D97-AF65-F5344CB8AC3E}">
        <p14:creationId xmlns:p14="http://schemas.microsoft.com/office/powerpoint/2010/main" val="3332104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P spid="19" grpId="0" animBg="1"/>
      <p:bldP spid="20" grpId="0" animBg="1"/>
      <p:bldP spid="21" grpId="0" animBg="1"/>
    </p:bld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Shape 199"/>
        <p:cNvGrpSpPr/>
        <p:nvPr/>
      </p:nvGrpSpPr>
      <p:grpSpPr>
        <a:xfrm>
          <a:off x="0" y="0"/>
          <a:ext cx="0" cy="0"/>
          <a:chOff x="0" y="0"/>
          <a:chExt cx="0" cy="0"/>
        </a:xfrm>
      </p:grpSpPr>
      <p:sp>
        <p:nvSpPr>
          <p:cNvPr id="18" name="Title 17">
            <a:extLst>
              <a:ext uri="{FF2B5EF4-FFF2-40B4-BE49-F238E27FC236}">
                <a16:creationId xmlns:a16="http://schemas.microsoft.com/office/drawing/2014/main" id="{B7120052-95A5-12B0-C5B1-C6B398BAF45C}"/>
              </a:ext>
            </a:extLst>
          </p:cNvPr>
          <p:cNvSpPr>
            <a:spLocks noGrp="1"/>
          </p:cNvSpPr>
          <p:nvPr>
            <p:ph type="title"/>
          </p:nvPr>
        </p:nvSpPr>
        <p:spPr>
          <a:xfrm>
            <a:off x="838199" y="365125"/>
            <a:ext cx="11131063" cy="1325563"/>
          </a:xfrm>
        </p:spPr>
        <p:txBody>
          <a:bodyPr>
            <a:normAutofit/>
          </a:bodyPr>
          <a:lstStyle/>
          <a:p>
            <a:pPr>
              <a:spcAft>
                <a:spcPts val="1200"/>
              </a:spcAft>
            </a:pPr>
            <a:r>
              <a:rPr lang="en-US" sz="2000" dirty="0">
                <a:solidFill>
                  <a:schemeClr val="bg1"/>
                </a:solidFill>
              </a:rPr>
              <a:t>Whatever the reason that Medicare includes copays and deductibles,</a:t>
            </a:r>
            <a:br>
              <a:rPr lang="en-US" sz="2800" dirty="0">
                <a:solidFill>
                  <a:schemeClr val="bg1"/>
                </a:solidFill>
              </a:rPr>
            </a:br>
            <a:r>
              <a:rPr lang="en-US" sz="4000" dirty="0">
                <a:solidFill>
                  <a:schemeClr val="bg1"/>
                </a:solidFill>
              </a:rPr>
              <a:t>The “Gaps” Created a Niche for Profiteering</a:t>
            </a:r>
            <a:endParaRPr lang="en-US" dirty="0"/>
          </a:p>
        </p:txBody>
      </p:sp>
      <p:sp>
        <p:nvSpPr>
          <p:cNvPr id="2" name="Text Placeholder 1">
            <a:extLst>
              <a:ext uri="{FF2B5EF4-FFF2-40B4-BE49-F238E27FC236}">
                <a16:creationId xmlns:a16="http://schemas.microsoft.com/office/drawing/2014/main" id="{C1A11F1B-28C1-84AA-9CB5-84115EF12392}"/>
              </a:ext>
            </a:extLst>
          </p:cNvPr>
          <p:cNvSpPr>
            <a:spLocks noGrp="1"/>
          </p:cNvSpPr>
          <p:nvPr>
            <p:ph type="body" idx="10"/>
          </p:nvPr>
        </p:nvSpPr>
        <p:spPr>
          <a:xfrm>
            <a:off x="0" y="6016753"/>
            <a:ext cx="8523890" cy="841248"/>
          </a:xfrm>
        </p:spPr>
        <p:txBody>
          <a:bodyPr/>
          <a:lstStyle/>
          <a:p>
            <a:pPr>
              <a:lnSpc>
                <a:spcPct val="100000"/>
              </a:lnSpc>
              <a:spcBef>
                <a:spcPts val="0"/>
              </a:spcBef>
            </a:pPr>
            <a:r>
              <a:rPr lang="en-US" dirty="0"/>
              <a:t>2021 data reported by the National Association of Insurance Commissioners at</a:t>
            </a:r>
          </a:p>
          <a:p>
            <a:pPr>
              <a:lnSpc>
                <a:spcPct val="100000"/>
              </a:lnSpc>
              <a:spcBef>
                <a:spcPts val="0"/>
              </a:spcBef>
            </a:pPr>
            <a:r>
              <a:rPr lang="en-US" dirty="0"/>
              <a:t>https://</a:t>
            </a:r>
            <a:r>
              <a:rPr lang="en-US" dirty="0" err="1"/>
              <a:t>content.naic.org</a:t>
            </a:r>
            <a:r>
              <a:rPr lang="en-US" dirty="0"/>
              <a:t>/sites/default/files/2021-Annual-Health-Insurance-Industry-Analysis-Report.pdf Accessed Mar 6 2023</a:t>
            </a:r>
          </a:p>
        </p:txBody>
      </p:sp>
      <p:grpSp>
        <p:nvGrpSpPr>
          <p:cNvPr id="25" name="Group 24">
            <a:extLst>
              <a:ext uri="{FF2B5EF4-FFF2-40B4-BE49-F238E27FC236}">
                <a16:creationId xmlns:a16="http://schemas.microsoft.com/office/drawing/2014/main" id="{4ADAE308-B6CA-E02F-A12F-BC804CCEE401}"/>
              </a:ext>
            </a:extLst>
          </p:cNvPr>
          <p:cNvGrpSpPr/>
          <p:nvPr/>
        </p:nvGrpSpPr>
        <p:grpSpPr>
          <a:xfrm>
            <a:off x="2861333" y="5397354"/>
            <a:ext cx="4831066" cy="523220"/>
            <a:chOff x="3477297" y="5465385"/>
            <a:chExt cx="4831066" cy="523220"/>
          </a:xfrm>
        </p:grpSpPr>
        <p:sp>
          <p:nvSpPr>
            <p:cNvPr id="21" name="TextBox 20">
              <a:extLst>
                <a:ext uri="{FF2B5EF4-FFF2-40B4-BE49-F238E27FC236}">
                  <a16:creationId xmlns:a16="http://schemas.microsoft.com/office/drawing/2014/main" id="{C85FFF13-2F85-4132-571A-7A7084506A2A}"/>
                </a:ext>
              </a:extLst>
            </p:cNvPr>
            <p:cNvSpPr txBox="1"/>
            <p:nvPr/>
          </p:nvSpPr>
          <p:spPr>
            <a:xfrm>
              <a:off x="3752193" y="5465385"/>
              <a:ext cx="2183611" cy="523220"/>
            </a:xfrm>
            <a:prstGeom prst="rect">
              <a:avLst/>
            </a:prstGeom>
            <a:noFill/>
          </p:spPr>
          <p:txBody>
            <a:bodyPr wrap="none" rtlCol="0">
              <a:spAutoFit/>
            </a:bodyPr>
            <a:lstStyle/>
            <a:p>
              <a:pPr>
                <a:spcAft>
                  <a:spcPts val="1200"/>
                </a:spcAft>
              </a:pPr>
              <a:r>
                <a:rPr lang="en-US" sz="2800" dirty="0">
                  <a:solidFill>
                    <a:schemeClr val="bg1"/>
                  </a:solidFill>
                </a:rPr>
                <a:t>Patient Care</a:t>
              </a:r>
            </a:p>
          </p:txBody>
        </p:sp>
        <p:sp>
          <p:nvSpPr>
            <p:cNvPr id="22" name="TextBox 21">
              <a:extLst>
                <a:ext uri="{FF2B5EF4-FFF2-40B4-BE49-F238E27FC236}">
                  <a16:creationId xmlns:a16="http://schemas.microsoft.com/office/drawing/2014/main" id="{9A045F60-B78C-9F25-3AFA-DD9085533297}"/>
                </a:ext>
              </a:extLst>
            </p:cNvPr>
            <p:cNvSpPr txBox="1"/>
            <p:nvPr/>
          </p:nvSpPr>
          <p:spPr>
            <a:xfrm>
              <a:off x="6543136" y="5465385"/>
              <a:ext cx="1765227" cy="523220"/>
            </a:xfrm>
            <a:prstGeom prst="rect">
              <a:avLst/>
            </a:prstGeom>
            <a:noFill/>
          </p:spPr>
          <p:txBody>
            <a:bodyPr wrap="none" rtlCol="0">
              <a:spAutoFit/>
            </a:bodyPr>
            <a:lstStyle/>
            <a:p>
              <a:pPr>
                <a:spcAft>
                  <a:spcPts val="1200"/>
                </a:spcAft>
              </a:pPr>
              <a:r>
                <a:rPr lang="en-US" sz="2800" dirty="0">
                  <a:solidFill>
                    <a:schemeClr val="bg1"/>
                  </a:solidFill>
                </a:rPr>
                <a:t>Overhead</a:t>
              </a:r>
              <a:endParaRPr lang="en-US" sz="2800" b="1" dirty="0">
                <a:solidFill>
                  <a:srgbClr val="FFFF00"/>
                </a:solidFill>
              </a:endParaRPr>
            </a:p>
          </p:txBody>
        </p:sp>
        <p:sp>
          <p:nvSpPr>
            <p:cNvPr id="23" name="Rectangle 22">
              <a:extLst>
                <a:ext uri="{FF2B5EF4-FFF2-40B4-BE49-F238E27FC236}">
                  <a16:creationId xmlns:a16="http://schemas.microsoft.com/office/drawing/2014/main" id="{17183BA2-0C7C-44E4-64D9-1083DA535185}"/>
                </a:ext>
              </a:extLst>
            </p:cNvPr>
            <p:cNvSpPr/>
            <p:nvPr/>
          </p:nvSpPr>
          <p:spPr>
            <a:xfrm>
              <a:off x="3477297" y="5566975"/>
              <a:ext cx="320040" cy="320040"/>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B9DBB998-40E7-CB6A-DB1C-3A6318898F06}"/>
                </a:ext>
              </a:extLst>
            </p:cNvPr>
            <p:cNvSpPr/>
            <p:nvPr/>
          </p:nvSpPr>
          <p:spPr>
            <a:xfrm>
              <a:off x="6269811" y="5566975"/>
              <a:ext cx="320040" cy="320040"/>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 name="Group 39">
            <a:extLst>
              <a:ext uri="{FF2B5EF4-FFF2-40B4-BE49-F238E27FC236}">
                <a16:creationId xmlns:a16="http://schemas.microsoft.com/office/drawing/2014/main" id="{00B46C4B-2922-BA5B-A6CA-4B8F33422470}"/>
              </a:ext>
            </a:extLst>
          </p:cNvPr>
          <p:cNvGrpSpPr/>
          <p:nvPr/>
        </p:nvGrpSpPr>
        <p:grpSpPr>
          <a:xfrm>
            <a:off x="1776231" y="1775982"/>
            <a:ext cx="2640724" cy="3558321"/>
            <a:chOff x="822440" y="1775982"/>
            <a:chExt cx="2640724" cy="3558321"/>
          </a:xfrm>
        </p:grpSpPr>
        <p:graphicFrame>
          <p:nvGraphicFramePr>
            <p:cNvPr id="27" name="Chart 26">
              <a:extLst>
                <a:ext uri="{FF2B5EF4-FFF2-40B4-BE49-F238E27FC236}">
                  <a16:creationId xmlns:a16="http://schemas.microsoft.com/office/drawing/2014/main" id="{19F1957C-2E82-ACC6-6BDF-5B6949C5AA1D}"/>
                </a:ext>
              </a:extLst>
            </p:cNvPr>
            <p:cNvGraphicFramePr/>
            <p:nvPr/>
          </p:nvGraphicFramePr>
          <p:xfrm>
            <a:off x="822440" y="2517238"/>
            <a:ext cx="2640724" cy="2817065"/>
          </p:xfrm>
          <a:graphic>
            <a:graphicData uri="http://schemas.openxmlformats.org/drawingml/2006/chart">
              <c:chart xmlns:c="http://schemas.openxmlformats.org/drawingml/2006/chart" xmlns:r="http://schemas.openxmlformats.org/officeDocument/2006/relationships" r:id="rId3"/>
            </a:graphicData>
          </a:graphic>
        </p:graphicFrame>
        <p:sp>
          <p:nvSpPr>
            <p:cNvPr id="32" name="TextBox 31">
              <a:extLst>
                <a:ext uri="{FF2B5EF4-FFF2-40B4-BE49-F238E27FC236}">
                  <a16:creationId xmlns:a16="http://schemas.microsoft.com/office/drawing/2014/main" id="{A0B31689-1E2A-5776-3F68-6FDCDEEA3787}"/>
                </a:ext>
              </a:extLst>
            </p:cNvPr>
            <p:cNvSpPr txBox="1"/>
            <p:nvPr/>
          </p:nvSpPr>
          <p:spPr>
            <a:xfrm>
              <a:off x="1585466" y="3930875"/>
              <a:ext cx="1107996" cy="646331"/>
            </a:xfrm>
            <a:prstGeom prst="rect">
              <a:avLst/>
            </a:prstGeom>
            <a:noFill/>
          </p:spPr>
          <p:txBody>
            <a:bodyPr wrap="none" rtlCol="0">
              <a:spAutoFit/>
            </a:bodyPr>
            <a:lstStyle/>
            <a:p>
              <a:pPr>
                <a:spcAft>
                  <a:spcPts val="1200"/>
                </a:spcAft>
              </a:pPr>
              <a:r>
                <a:rPr lang="en-US" sz="3600" b="1" dirty="0">
                  <a:solidFill>
                    <a:schemeClr val="bg1"/>
                  </a:solidFill>
                  <a:effectLst>
                    <a:outerShdw blurRad="50800" dist="38100" dir="2700000" algn="tl" rotWithShape="0">
                      <a:prstClr val="black">
                        <a:alpha val="40000"/>
                      </a:prstClr>
                    </a:outerShdw>
                  </a:effectLst>
                </a:rPr>
                <a:t>98%</a:t>
              </a:r>
            </a:p>
          </p:txBody>
        </p:sp>
        <p:sp>
          <p:nvSpPr>
            <p:cNvPr id="36" name="TextBox 35">
              <a:extLst>
                <a:ext uri="{FF2B5EF4-FFF2-40B4-BE49-F238E27FC236}">
                  <a16:creationId xmlns:a16="http://schemas.microsoft.com/office/drawing/2014/main" id="{0689EB0B-B76C-72F8-5ABF-D1990D101A77}"/>
                </a:ext>
              </a:extLst>
            </p:cNvPr>
            <p:cNvSpPr txBox="1"/>
            <p:nvPr/>
          </p:nvSpPr>
          <p:spPr>
            <a:xfrm>
              <a:off x="1149026" y="1775982"/>
              <a:ext cx="2001895" cy="954107"/>
            </a:xfrm>
            <a:prstGeom prst="rect">
              <a:avLst/>
            </a:prstGeom>
            <a:noFill/>
          </p:spPr>
          <p:txBody>
            <a:bodyPr wrap="none" rtlCol="0">
              <a:spAutoFit/>
            </a:bodyPr>
            <a:lstStyle/>
            <a:p>
              <a:pPr algn="ctr"/>
              <a:r>
                <a:rPr lang="en-US" sz="2800" b="1" dirty="0">
                  <a:solidFill>
                    <a:schemeClr val="bg1"/>
                  </a:solidFill>
                </a:rPr>
                <a:t>Traditional</a:t>
              </a:r>
            </a:p>
            <a:p>
              <a:pPr algn="ctr"/>
              <a:r>
                <a:rPr lang="en-US" sz="2800" b="1" dirty="0">
                  <a:solidFill>
                    <a:schemeClr val="bg1"/>
                  </a:solidFill>
                </a:rPr>
                <a:t>Medicare</a:t>
              </a:r>
            </a:p>
          </p:txBody>
        </p:sp>
      </p:grpSp>
      <p:grpSp>
        <p:nvGrpSpPr>
          <p:cNvPr id="41" name="Group 40">
            <a:extLst>
              <a:ext uri="{FF2B5EF4-FFF2-40B4-BE49-F238E27FC236}">
                <a16:creationId xmlns:a16="http://schemas.microsoft.com/office/drawing/2014/main" id="{5FA24CA8-C84B-F410-E5F7-7F2C359D61CB}"/>
              </a:ext>
            </a:extLst>
          </p:cNvPr>
          <p:cNvGrpSpPr/>
          <p:nvPr/>
        </p:nvGrpSpPr>
        <p:grpSpPr>
          <a:xfrm>
            <a:off x="4775638" y="1775982"/>
            <a:ext cx="2640724" cy="3558321"/>
            <a:chOff x="3452652" y="1775982"/>
            <a:chExt cx="2640724" cy="3558321"/>
          </a:xfrm>
        </p:grpSpPr>
        <p:graphicFrame>
          <p:nvGraphicFramePr>
            <p:cNvPr id="26" name="Chart 25">
              <a:extLst>
                <a:ext uri="{FF2B5EF4-FFF2-40B4-BE49-F238E27FC236}">
                  <a16:creationId xmlns:a16="http://schemas.microsoft.com/office/drawing/2014/main" id="{7813A716-E174-5706-2D22-16C0FC8094CD}"/>
                </a:ext>
              </a:extLst>
            </p:cNvPr>
            <p:cNvGraphicFramePr/>
            <p:nvPr/>
          </p:nvGraphicFramePr>
          <p:xfrm>
            <a:off x="3452652" y="2517238"/>
            <a:ext cx="2640724" cy="2817065"/>
          </p:xfrm>
          <a:graphic>
            <a:graphicData uri="http://schemas.openxmlformats.org/drawingml/2006/chart">
              <c:chart xmlns:c="http://schemas.openxmlformats.org/drawingml/2006/chart" xmlns:r="http://schemas.openxmlformats.org/officeDocument/2006/relationships" r:id="rId4"/>
            </a:graphicData>
          </a:graphic>
        </p:graphicFrame>
        <p:sp>
          <p:nvSpPr>
            <p:cNvPr id="29" name="TextBox 28">
              <a:extLst>
                <a:ext uri="{FF2B5EF4-FFF2-40B4-BE49-F238E27FC236}">
                  <a16:creationId xmlns:a16="http://schemas.microsoft.com/office/drawing/2014/main" id="{B46E4006-6FBB-16D6-1EDD-FAB51D3C4C9D}"/>
                </a:ext>
              </a:extLst>
            </p:cNvPr>
            <p:cNvSpPr txBox="1"/>
            <p:nvPr/>
          </p:nvSpPr>
          <p:spPr>
            <a:xfrm>
              <a:off x="4721918" y="3048007"/>
              <a:ext cx="801823" cy="461665"/>
            </a:xfrm>
            <a:prstGeom prst="rect">
              <a:avLst/>
            </a:prstGeom>
            <a:noFill/>
          </p:spPr>
          <p:txBody>
            <a:bodyPr wrap="none" rtlCol="0">
              <a:spAutoFit/>
            </a:bodyPr>
            <a:lstStyle/>
            <a:p>
              <a:pPr>
                <a:spcAft>
                  <a:spcPts val="1200"/>
                </a:spcAft>
              </a:pPr>
              <a:r>
                <a:rPr lang="en-US" sz="2400" dirty="0">
                  <a:solidFill>
                    <a:schemeClr val="bg1"/>
                  </a:solidFill>
                  <a:effectLst>
                    <a:outerShdw blurRad="50800" dist="38100" dir="2700000" algn="tl" rotWithShape="0">
                      <a:prstClr val="black">
                        <a:alpha val="40000"/>
                      </a:prstClr>
                    </a:outerShdw>
                  </a:effectLst>
                </a:rPr>
                <a:t>15%</a:t>
              </a:r>
            </a:p>
          </p:txBody>
        </p:sp>
        <p:sp>
          <p:nvSpPr>
            <p:cNvPr id="33" name="TextBox 32">
              <a:extLst>
                <a:ext uri="{FF2B5EF4-FFF2-40B4-BE49-F238E27FC236}">
                  <a16:creationId xmlns:a16="http://schemas.microsoft.com/office/drawing/2014/main" id="{779B3737-6442-2BB1-7958-5423F6431EDA}"/>
                </a:ext>
              </a:extLst>
            </p:cNvPr>
            <p:cNvSpPr txBox="1"/>
            <p:nvPr/>
          </p:nvSpPr>
          <p:spPr>
            <a:xfrm>
              <a:off x="4227089" y="3930875"/>
              <a:ext cx="1107996" cy="646331"/>
            </a:xfrm>
            <a:prstGeom prst="rect">
              <a:avLst/>
            </a:prstGeom>
            <a:noFill/>
          </p:spPr>
          <p:txBody>
            <a:bodyPr wrap="none" rtlCol="0">
              <a:spAutoFit/>
            </a:bodyPr>
            <a:lstStyle/>
            <a:p>
              <a:pPr>
                <a:spcAft>
                  <a:spcPts val="1200"/>
                </a:spcAft>
              </a:pPr>
              <a:r>
                <a:rPr lang="en-US" sz="3600" b="1" dirty="0">
                  <a:solidFill>
                    <a:schemeClr val="bg1"/>
                  </a:solidFill>
                  <a:effectLst>
                    <a:outerShdw blurRad="50800" dist="38100" dir="2700000" algn="tl" rotWithShape="0">
                      <a:prstClr val="black">
                        <a:alpha val="40000"/>
                      </a:prstClr>
                    </a:outerShdw>
                  </a:effectLst>
                </a:rPr>
                <a:t>85%</a:t>
              </a:r>
            </a:p>
          </p:txBody>
        </p:sp>
        <p:sp>
          <p:nvSpPr>
            <p:cNvPr id="37" name="TextBox 36">
              <a:extLst>
                <a:ext uri="{FF2B5EF4-FFF2-40B4-BE49-F238E27FC236}">
                  <a16:creationId xmlns:a16="http://schemas.microsoft.com/office/drawing/2014/main" id="{760D3F82-F379-ED8F-CF44-D8193261914C}"/>
                </a:ext>
              </a:extLst>
            </p:cNvPr>
            <p:cNvSpPr txBox="1"/>
            <p:nvPr/>
          </p:nvSpPr>
          <p:spPr>
            <a:xfrm>
              <a:off x="3762547" y="1775982"/>
              <a:ext cx="2024914" cy="954107"/>
            </a:xfrm>
            <a:prstGeom prst="rect">
              <a:avLst/>
            </a:prstGeom>
            <a:noFill/>
          </p:spPr>
          <p:txBody>
            <a:bodyPr wrap="none" rtlCol="0">
              <a:spAutoFit/>
            </a:bodyPr>
            <a:lstStyle/>
            <a:p>
              <a:pPr algn="ctr"/>
              <a:r>
                <a:rPr lang="en-US" sz="2800" b="1" dirty="0">
                  <a:solidFill>
                    <a:schemeClr val="bg1"/>
                  </a:solidFill>
                </a:rPr>
                <a:t>Medicare</a:t>
              </a:r>
            </a:p>
            <a:p>
              <a:pPr algn="ctr"/>
              <a:r>
                <a:rPr lang="en-US" sz="2800" b="1" dirty="0">
                  <a:solidFill>
                    <a:schemeClr val="bg1"/>
                  </a:solidFill>
                </a:rPr>
                <a:t>Advantage</a:t>
              </a:r>
            </a:p>
          </p:txBody>
        </p:sp>
      </p:grpSp>
      <p:grpSp>
        <p:nvGrpSpPr>
          <p:cNvPr id="42" name="Group 41">
            <a:extLst>
              <a:ext uri="{FF2B5EF4-FFF2-40B4-BE49-F238E27FC236}">
                <a16:creationId xmlns:a16="http://schemas.microsoft.com/office/drawing/2014/main" id="{3EFF77BB-A5DD-E4C7-E9B8-74AF3130820C}"/>
              </a:ext>
            </a:extLst>
          </p:cNvPr>
          <p:cNvGrpSpPr/>
          <p:nvPr/>
        </p:nvGrpSpPr>
        <p:grpSpPr>
          <a:xfrm>
            <a:off x="7775046" y="1775982"/>
            <a:ext cx="2640724" cy="3558321"/>
            <a:chOff x="6082864" y="1775982"/>
            <a:chExt cx="2640724" cy="3558321"/>
          </a:xfrm>
        </p:grpSpPr>
        <p:graphicFrame>
          <p:nvGraphicFramePr>
            <p:cNvPr id="20" name="Chart 19">
              <a:extLst>
                <a:ext uri="{FF2B5EF4-FFF2-40B4-BE49-F238E27FC236}">
                  <a16:creationId xmlns:a16="http://schemas.microsoft.com/office/drawing/2014/main" id="{3FC91B4D-EB06-D868-B63A-397059F3C62F}"/>
                </a:ext>
              </a:extLst>
            </p:cNvPr>
            <p:cNvGraphicFramePr/>
            <p:nvPr/>
          </p:nvGraphicFramePr>
          <p:xfrm>
            <a:off x="6082864" y="2517238"/>
            <a:ext cx="2640724" cy="2817065"/>
          </p:xfrm>
          <a:graphic>
            <a:graphicData uri="http://schemas.openxmlformats.org/drawingml/2006/chart">
              <c:chart xmlns:c="http://schemas.openxmlformats.org/drawingml/2006/chart" xmlns:r="http://schemas.openxmlformats.org/officeDocument/2006/relationships" r:id="rId5"/>
            </a:graphicData>
          </a:graphic>
        </p:graphicFrame>
        <p:sp>
          <p:nvSpPr>
            <p:cNvPr id="30" name="TextBox 29">
              <a:extLst>
                <a:ext uri="{FF2B5EF4-FFF2-40B4-BE49-F238E27FC236}">
                  <a16:creationId xmlns:a16="http://schemas.microsoft.com/office/drawing/2014/main" id="{F6ABFC54-0B01-E7AA-E777-5AF144A73ECC}"/>
                </a:ext>
              </a:extLst>
            </p:cNvPr>
            <p:cNvSpPr txBox="1"/>
            <p:nvPr/>
          </p:nvSpPr>
          <p:spPr>
            <a:xfrm>
              <a:off x="7420401" y="3048007"/>
              <a:ext cx="1005403" cy="584775"/>
            </a:xfrm>
            <a:prstGeom prst="rect">
              <a:avLst/>
            </a:prstGeom>
            <a:noFill/>
          </p:spPr>
          <p:txBody>
            <a:bodyPr wrap="none" rtlCol="0">
              <a:spAutoFit/>
            </a:bodyPr>
            <a:lstStyle/>
            <a:p>
              <a:pPr>
                <a:spcAft>
                  <a:spcPts val="1200"/>
                </a:spcAft>
              </a:pPr>
              <a:r>
                <a:rPr lang="en-US" sz="3200" b="1" dirty="0">
                  <a:solidFill>
                    <a:srgbClr val="FFFF00"/>
                  </a:solidFill>
                  <a:effectLst>
                    <a:outerShdw blurRad="50800" dist="38100" dir="2700000" algn="tl" rotWithShape="0">
                      <a:prstClr val="black">
                        <a:alpha val="40000"/>
                      </a:prstClr>
                    </a:outerShdw>
                  </a:effectLst>
                </a:rPr>
                <a:t>22%</a:t>
              </a:r>
            </a:p>
          </p:txBody>
        </p:sp>
        <p:sp>
          <p:nvSpPr>
            <p:cNvPr id="34" name="TextBox 33">
              <a:extLst>
                <a:ext uri="{FF2B5EF4-FFF2-40B4-BE49-F238E27FC236}">
                  <a16:creationId xmlns:a16="http://schemas.microsoft.com/office/drawing/2014/main" id="{DBB98884-B7B6-1F1B-AB68-D7CB0C3B281A}"/>
                </a:ext>
              </a:extLst>
            </p:cNvPr>
            <p:cNvSpPr txBox="1"/>
            <p:nvPr/>
          </p:nvSpPr>
          <p:spPr>
            <a:xfrm>
              <a:off x="6853788" y="3930875"/>
              <a:ext cx="1107996" cy="646331"/>
            </a:xfrm>
            <a:prstGeom prst="rect">
              <a:avLst/>
            </a:prstGeom>
            <a:noFill/>
          </p:spPr>
          <p:txBody>
            <a:bodyPr wrap="none" rtlCol="0">
              <a:spAutoFit/>
            </a:bodyPr>
            <a:lstStyle/>
            <a:p>
              <a:pPr>
                <a:spcAft>
                  <a:spcPts val="1200"/>
                </a:spcAft>
              </a:pPr>
              <a:r>
                <a:rPr lang="en-US" sz="3600" b="1" dirty="0">
                  <a:solidFill>
                    <a:schemeClr val="bg1"/>
                  </a:solidFill>
                  <a:effectLst>
                    <a:outerShdw blurRad="50800" dist="38100" dir="2700000" algn="tl" rotWithShape="0">
                      <a:prstClr val="black">
                        <a:alpha val="40000"/>
                      </a:prstClr>
                    </a:outerShdw>
                  </a:effectLst>
                </a:rPr>
                <a:t>78%</a:t>
              </a:r>
            </a:p>
          </p:txBody>
        </p:sp>
        <p:sp>
          <p:nvSpPr>
            <p:cNvPr id="38" name="TextBox 37">
              <a:extLst>
                <a:ext uri="{FF2B5EF4-FFF2-40B4-BE49-F238E27FC236}">
                  <a16:creationId xmlns:a16="http://schemas.microsoft.com/office/drawing/2014/main" id="{576A2D2B-AA8A-9D31-0DA9-E7D49FDC798C}"/>
                </a:ext>
              </a:extLst>
            </p:cNvPr>
            <p:cNvSpPr txBox="1"/>
            <p:nvPr/>
          </p:nvSpPr>
          <p:spPr>
            <a:xfrm>
              <a:off x="6154702" y="1775982"/>
              <a:ext cx="2541080" cy="954107"/>
            </a:xfrm>
            <a:prstGeom prst="rect">
              <a:avLst/>
            </a:prstGeom>
            <a:noFill/>
          </p:spPr>
          <p:txBody>
            <a:bodyPr wrap="none" rtlCol="0">
              <a:spAutoFit/>
            </a:bodyPr>
            <a:lstStyle/>
            <a:p>
              <a:pPr algn="ctr"/>
              <a:r>
                <a:rPr lang="en-US" sz="2800" b="1" dirty="0">
                  <a:solidFill>
                    <a:schemeClr val="bg1"/>
                  </a:solidFill>
                </a:rPr>
                <a:t>Medicare</a:t>
              </a:r>
            </a:p>
            <a:p>
              <a:pPr algn="ctr"/>
              <a:r>
                <a:rPr lang="en-US" sz="2800" b="1" dirty="0">
                  <a:solidFill>
                    <a:schemeClr val="bg1"/>
                  </a:solidFill>
                </a:rPr>
                <a:t>Supplemental</a:t>
              </a:r>
            </a:p>
          </p:txBody>
        </p:sp>
      </p:grpSp>
      <p:sp>
        <p:nvSpPr>
          <p:cNvPr id="5" name="TextBox 4">
            <a:extLst>
              <a:ext uri="{FF2B5EF4-FFF2-40B4-BE49-F238E27FC236}">
                <a16:creationId xmlns:a16="http://schemas.microsoft.com/office/drawing/2014/main" id="{A9FFD907-76F0-64F8-61C5-8384771466E0}"/>
              </a:ext>
            </a:extLst>
          </p:cNvPr>
          <p:cNvSpPr txBox="1"/>
          <p:nvPr/>
        </p:nvSpPr>
        <p:spPr>
          <a:xfrm>
            <a:off x="7567227" y="5397354"/>
            <a:ext cx="1861407" cy="523220"/>
          </a:xfrm>
          <a:prstGeom prst="rect">
            <a:avLst/>
          </a:prstGeom>
          <a:noFill/>
        </p:spPr>
        <p:txBody>
          <a:bodyPr wrap="none" rtlCol="0">
            <a:spAutoFit/>
          </a:bodyPr>
          <a:lstStyle/>
          <a:p>
            <a:pPr>
              <a:spcAft>
                <a:spcPts val="1200"/>
              </a:spcAft>
            </a:pPr>
            <a:r>
              <a:rPr lang="en-US" sz="2800" b="1" dirty="0">
                <a:solidFill>
                  <a:srgbClr val="FFFF00"/>
                </a:solidFill>
              </a:rPr>
              <a:t>and Profit</a:t>
            </a:r>
          </a:p>
        </p:txBody>
      </p:sp>
    </p:spTree>
    <p:extLst>
      <p:ext uri="{BB962C8B-B14F-4D97-AF65-F5344CB8AC3E}">
        <p14:creationId xmlns:p14="http://schemas.microsoft.com/office/powerpoint/2010/main" val="2185028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par>
                                <p:cTn id="8" presetID="10"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1"/>
                                        </p:tgtEl>
                                        <p:attrNameLst>
                                          <p:attrName>style.visibility</p:attrName>
                                        </p:attrNameLst>
                                      </p:cBhvr>
                                      <p:to>
                                        <p:strVal val="visible"/>
                                      </p:to>
                                    </p:set>
                                    <p:animEffect transition="in" filter="fade">
                                      <p:cBhvr>
                                        <p:cTn id="15" dur="500"/>
                                        <p:tgtEl>
                                          <p:spTgt spid="41"/>
                                        </p:tgtEl>
                                      </p:cBhvr>
                                    </p:animEffec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42"/>
                                        </p:tgtEl>
                                        <p:attrNameLst>
                                          <p:attrName>style.visibility</p:attrName>
                                        </p:attrNameLst>
                                      </p:cBhvr>
                                      <p:to>
                                        <p:strVal val="visible"/>
                                      </p:to>
                                    </p:set>
                                    <p:animEffect transition="in" filter="fade">
                                      <p:cBhvr>
                                        <p:cTn id="24"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FFAE83B-FFE3-62D1-7196-7EE1AC8144FF}"/>
              </a:ext>
            </a:extLst>
          </p:cNvPr>
          <p:cNvSpPr txBox="1"/>
          <p:nvPr/>
        </p:nvSpPr>
        <p:spPr>
          <a:xfrm>
            <a:off x="8005167" y="2811736"/>
            <a:ext cx="3723401" cy="523220"/>
          </a:xfrm>
          <a:prstGeom prst="rect">
            <a:avLst/>
          </a:prstGeom>
          <a:noFill/>
        </p:spPr>
        <p:txBody>
          <a:bodyPr wrap="square" rtlCol="0">
            <a:spAutoFit/>
          </a:bodyPr>
          <a:lstStyle/>
          <a:p>
            <a:pPr algn="ctr">
              <a:spcAft>
                <a:spcPts val="1200"/>
              </a:spcAft>
            </a:pPr>
            <a:r>
              <a:rPr lang="en-US" sz="2800" dirty="0">
                <a:solidFill>
                  <a:schemeClr val="bg1"/>
                </a:solidFill>
              </a:rPr>
              <a:t>PNHP.org/</a:t>
            </a:r>
            <a:r>
              <a:rPr lang="en-US" sz="2800" dirty="0" err="1">
                <a:solidFill>
                  <a:schemeClr val="bg1"/>
                </a:solidFill>
              </a:rPr>
              <a:t>MAReport</a:t>
            </a:r>
            <a:endParaRPr lang="en-US" sz="2800" dirty="0">
              <a:solidFill>
                <a:schemeClr val="bg1"/>
              </a:solidFill>
            </a:endParaRPr>
          </a:p>
        </p:txBody>
      </p:sp>
      <p:pic>
        <p:nvPicPr>
          <p:cNvPr id="6" name="Picture 5">
            <a:extLst>
              <a:ext uri="{FF2B5EF4-FFF2-40B4-BE49-F238E27FC236}">
                <a16:creationId xmlns:a16="http://schemas.microsoft.com/office/drawing/2014/main" id="{25C5800D-4485-FEA7-500C-A65E159D6B18}"/>
              </a:ext>
            </a:extLst>
          </p:cNvPr>
          <p:cNvPicPr>
            <a:picLocks noChangeAspect="1"/>
          </p:cNvPicPr>
          <p:nvPr/>
        </p:nvPicPr>
        <p:blipFill>
          <a:blip r:embed="rId3"/>
          <a:stretch>
            <a:fillRect/>
          </a:stretch>
        </p:blipFill>
        <p:spPr>
          <a:xfrm>
            <a:off x="812740" y="659219"/>
            <a:ext cx="3718014" cy="4828254"/>
          </a:xfrm>
          <a:prstGeom prst="rect">
            <a:avLst/>
          </a:prstGeom>
          <a:ln>
            <a:solidFill>
              <a:schemeClr val="bg1"/>
            </a:solidFill>
          </a:ln>
          <a:effectLst/>
        </p:spPr>
      </p:pic>
      <p:sp>
        <p:nvSpPr>
          <p:cNvPr id="2" name="TextBox 1">
            <a:extLst>
              <a:ext uri="{FF2B5EF4-FFF2-40B4-BE49-F238E27FC236}">
                <a16:creationId xmlns:a16="http://schemas.microsoft.com/office/drawing/2014/main" id="{BAC2E09B-4456-F269-0629-6E4677CBD022}"/>
              </a:ext>
            </a:extLst>
          </p:cNvPr>
          <p:cNvSpPr txBox="1"/>
          <p:nvPr/>
        </p:nvSpPr>
        <p:spPr>
          <a:xfrm>
            <a:off x="250722" y="6198781"/>
            <a:ext cx="7005483" cy="461665"/>
          </a:xfrm>
          <a:prstGeom prst="rect">
            <a:avLst/>
          </a:prstGeom>
          <a:noFill/>
        </p:spPr>
        <p:txBody>
          <a:bodyPr wrap="square" rtlCol="0" anchor="b">
            <a:spAutoFit/>
          </a:bodyPr>
          <a:lstStyle/>
          <a:p>
            <a:r>
              <a:rPr kumimoji="0" lang="en-US" sz="1200" b="0" i="0" u="none" strike="noStrike" kern="1200" cap="none" spc="0" normalizeH="0" baseline="0" noProof="0" dirty="0">
                <a:ln>
                  <a:noFill/>
                </a:ln>
                <a:solidFill>
                  <a:srgbClr val="FFFFFF"/>
                </a:solidFill>
                <a:effectLst/>
                <a:uLnTx/>
                <a:uFillTx/>
                <a:cs typeface="Arial" charset="0"/>
              </a:rPr>
              <a:t>PNHP’s 2023 report on overpayments to Medicare Advantage</a:t>
            </a:r>
            <a:endParaRPr lang="en-US" sz="1200" dirty="0">
              <a:solidFill>
                <a:srgbClr val="FFFFFF"/>
              </a:solidFill>
              <a:cs typeface="Arial" charset="0"/>
            </a:endParaRPr>
          </a:p>
          <a:p>
            <a:r>
              <a:rPr lang="en-US" sz="1200" dirty="0">
                <a:solidFill>
                  <a:schemeClr val="bg1"/>
                </a:solidFill>
              </a:rPr>
              <a:t>https://</a:t>
            </a:r>
            <a:r>
              <a:rPr lang="en-US" sz="1200" dirty="0" err="1">
                <a:solidFill>
                  <a:schemeClr val="bg1"/>
                </a:solidFill>
              </a:rPr>
              <a:t>pnhp.org</a:t>
            </a:r>
            <a:r>
              <a:rPr lang="en-US" sz="1200" dirty="0">
                <a:solidFill>
                  <a:schemeClr val="bg1"/>
                </a:solidFill>
              </a:rPr>
              <a:t>/system/assets/uploads/2023/09/</a:t>
            </a:r>
            <a:r>
              <a:rPr lang="en-US" sz="1200" dirty="0" err="1">
                <a:solidFill>
                  <a:schemeClr val="bg1"/>
                </a:solidFill>
              </a:rPr>
              <a:t>MAOverpaymentReport_Final.pdf</a:t>
            </a:r>
            <a:endParaRPr lang="en-US" sz="1200" dirty="0">
              <a:solidFill>
                <a:schemeClr val="bg1"/>
              </a:solidFill>
            </a:endParaRPr>
          </a:p>
        </p:txBody>
      </p:sp>
      <p:pic>
        <p:nvPicPr>
          <p:cNvPr id="4" name="Picture 3">
            <a:extLst>
              <a:ext uri="{FF2B5EF4-FFF2-40B4-BE49-F238E27FC236}">
                <a16:creationId xmlns:a16="http://schemas.microsoft.com/office/drawing/2014/main" id="{9E414CC6-2463-0131-4180-36388F5092C0}"/>
              </a:ext>
            </a:extLst>
          </p:cNvPr>
          <p:cNvPicPr>
            <a:picLocks noChangeAspect="1"/>
          </p:cNvPicPr>
          <p:nvPr/>
        </p:nvPicPr>
        <p:blipFill>
          <a:blip r:embed="rId4"/>
          <a:stretch>
            <a:fillRect/>
          </a:stretch>
        </p:blipFill>
        <p:spPr>
          <a:xfrm>
            <a:off x="4880062" y="1486186"/>
            <a:ext cx="3201375" cy="3174321"/>
          </a:xfrm>
          <a:prstGeom prst="rect">
            <a:avLst/>
          </a:prstGeom>
          <a:ln>
            <a:solidFill>
              <a:schemeClr val="bg1"/>
            </a:solidFill>
          </a:ln>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57216472-3B93-B30B-8C04-D4EF34AC2DCD}"/>
              </a:ext>
            </a:extLst>
          </p:cNvPr>
          <p:cNvPicPr>
            <a:picLocks noChangeAspect="1"/>
          </p:cNvPicPr>
          <p:nvPr/>
        </p:nvPicPr>
        <p:blipFill>
          <a:blip r:embed="rId5"/>
          <a:stretch>
            <a:fillRect/>
          </a:stretch>
        </p:blipFill>
        <p:spPr>
          <a:xfrm>
            <a:off x="4114800" y="2147542"/>
            <a:ext cx="7264460" cy="1851608"/>
          </a:xfrm>
          <a:prstGeom prst="rect">
            <a:avLst/>
          </a:prstGeom>
          <a:ln w="127000">
            <a:solidFill>
              <a:schemeClr val="bg1"/>
            </a:solidFill>
          </a:ln>
        </p:spPr>
      </p:pic>
    </p:spTree>
    <p:extLst>
      <p:ext uri="{BB962C8B-B14F-4D97-AF65-F5344CB8AC3E}">
        <p14:creationId xmlns:p14="http://schemas.microsoft.com/office/powerpoint/2010/main" val="1381640580"/>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0919ACDF-D558-28BE-1355-A6352B329314}"/>
              </a:ext>
            </a:extLst>
          </p:cNvPr>
          <p:cNvSpPr txBox="1"/>
          <p:nvPr/>
        </p:nvSpPr>
        <p:spPr>
          <a:xfrm>
            <a:off x="716058" y="578687"/>
            <a:ext cx="4583486" cy="523220"/>
          </a:xfrm>
          <a:prstGeom prst="rect">
            <a:avLst/>
          </a:prstGeom>
          <a:noFill/>
        </p:spPr>
        <p:txBody>
          <a:bodyPr wrap="square" rtlCol="0">
            <a:spAutoFit/>
          </a:bodyPr>
          <a:lstStyle/>
          <a:p>
            <a:pPr>
              <a:spcAft>
                <a:spcPts val="1200"/>
              </a:spcAft>
            </a:pPr>
            <a:r>
              <a:rPr lang="en-US" sz="2800" dirty="0">
                <a:solidFill>
                  <a:schemeClr val="bg1"/>
                </a:solidFill>
              </a:rPr>
              <a:t>Why PNHP did this study:</a:t>
            </a:r>
          </a:p>
        </p:txBody>
      </p:sp>
      <p:pic>
        <p:nvPicPr>
          <p:cNvPr id="17" name="Picture 16">
            <a:extLst>
              <a:ext uri="{FF2B5EF4-FFF2-40B4-BE49-F238E27FC236}">
                <a16:creationId xmlns:a16="http://schemas.microsoft.com/office/drawing/2014/main" id="{F2E82AFE-ADDE-2F80-4435-D47604CE5A11}"/>
              </a:ext>
            </a:extLst>
          </p:cNvPr>
          <p:cNvPicPr>
            <a:picLocks noChangeAspect="1"/>
          </p:cNvPicPr>
          <p:nvPr/>
        </p:nvPicPr>
        <p:blipFill>
          <a:blip r:embed="rId3"/>
          <a:stretch>
            <a:fillRect/>
          </a:stretch>
        </p:blipFill>
        <p:spPr>
          <a:xfrm>
            <a:off x="566420" y="2326991"/>
            <a:ext cx="3079835" cy="3573289"/>
          </a:xfrm>
          <a:prstGeom prst="rect">
            <a:avLst/>
          </a:prstGeom>
          <a:ln>
            <a:solidFill>
              <a:schemeClr val="tx1"/>
            </a:solidFill>
          </a:ln>
          <a:effectLst>
            <a:outerShdw blurRad="63500" sx="102000" sy="102000" algn="ctr" rotWithShape="0">
              <a:prstClr val="black">
                <a:alpha val="40000"/>
              </a:prstClr>
            </a:outerShdw>
          </a:effectLst>
        </p:spPr>
      </p:pic>
      <p:pic>
        <p:nvPicPr>
          <p:cNvPr id="8" name="Picture 7">
            <a:extLst>
              <a:ext uri="{FF2B5EF4-FFF2-40B4-BE49-F238E27FC236}">
                <a16:creationId xmlns:a16="http://schemas.microsoft.com/office/drawing/2014/main" id="{445DE5EF-A7F0-EB25-DF0E-A35EB8AC9F15}"/>
              </a:ext>
            </a:extLst>
          </p:cNvPr>
          <p:cNvPicPr>
            <a:picLocks noChangeAspect="1"/>
          </p:cNvPicPr>
          <p:nvPr/>
        </p:nvPicPr>
        <p:blipFill>
          <a:blip r:embed="rId4"/>
          <a:stretch>
            <a:fillRect/>
          </a:stretch>
        </p:blipFill>
        <p:spPr>
          <a:xfrm>
            <a:off x="1758013" y="1980304"/>
            <a:ext cx="3046431" cy="3573290"/>
          </a:xfrm>
          <a:prstGeom prst="rect">
            <a:avLst/>
          </a:prstGeom>
          <a:ln>
            <a:solidFill>
              <a:schemeClr val="tx1"/>
            </a:solidFill>
          </a:ln>
          <a:effectLst>
            <a:outerShdw blurRad="63500" sx="102000" sy="102000" algn="ctr" rotWithShape="0">
              <a:prstClr val="black">
                <a:alpha val="40000"/>
              </a:prstClr>
            </a:outerShdw>
          </a:effectLst>
        </p:spPr>
      </p:pic>
      <p:pic>
        <p:nvPicPr>
          <p:cNvPr id="15" name="Picture 14">
            <a:extLst>
              <a:ext uri="{FF2B5EF4-FFF2-40B4-BE49-F238E27FC236}">
                <a16:creationId xmlns:a16="http://schemas.microsoft.com/office/drawing/2014/main" id="{C71BD609-B1CA-D551-9D2F-29AC0B4BD9E8}"/>
              </a:ext>
            </a:extLst>
          </p:cNvPr>
          <p:cNvPicPr>
            <a:picLocks noChangeAspect="1"/>
          </p:cNvPicPr>
          <p:nvPr/>
        </p:nvPicPr>
        <p:blipFill>
          <a:blip r:embed="rId5"/>
          <a:stretch>
            <a:fillRect/>
          </a:stretch>
        </p:blipFill>
        <p:spPr>
          <a:xfrm>
            <a:off x="2916202" y="1633617"/>
            <a:ext cx="3079835" cy="3573289"/>
          </a:xfrm>
          <a:prstGeom prst="rect">
            <a:avLst/>
          </a:prstGeom>
          <a:ln>
            <a:solidFill>
              <a:schemeClr val="tx1"/>
            </a:solidFill>
          </a:ln>
          <a:effectLst>
            <a:outerShdw blurRad="63500" sx="102000" sy="102000" algn="ctr" rotWithShape="0">
              <a:prstClr val="black">
                <a:alpha val="40000"/>
              </a:prstClr>
            </a:outerShdw>
          </a:effectLst>
        </p:spPr>
      </p:pic>
      <p:pic>
        <p:nvPicPr>
          <p:cNvPr id="12" name="Picture 11">
            <a:extLst>
              <a:ext uri="{FF2B5EF4-FFF2-40B4-BE49-F238E27FC236}">
                <a16:creationId xmlns:a16="http://schemas.microsoft.com/office/drawing/2014/main" id="{FF513115-3100-0419-C555-CEC61219777A}"/>
              </a:ext>
            </a:extLst>
          </p:cNvPr>
          <p:cNvPicPr>
            <a:picLocks noChangeAspect="1"/>
          </p:cNvPicPr>
          <p:nvPr/>
        </p:nvPicPr>
        <p:blipFill>
          <a:blip r:embed="rId6"/>
          <a:stretch>
            <a:fillRect/>
          </a:stretch>
        </p:blipFill>
        <p:spPr>
          <a:xfrm>
            <a:off x="4107795" y="1286929"/>
            <a:ext cx="2870774" cy="3573290"/>
          </a:xfrm>
          <a:prstGeom prst="rect">
            <a:avLst/>
          </a:prstGeom>
          <a:ln>
            <a:solidFill>
              <a:schemeClr val="tx1"/>
            </a:solidFill>
          </a:ln>
          <a:effectLst>
            <a:outerShdw blurRad="63500" sx="102000" sy="102000" algn="ctr" rotWithShape="0">
              <a:prstClr val="black">
                <a:alpha val="40000"/>
              </a:prstClr>
            </a:outerShdw>
          </a:effectLst>
        </p:spPr>
      </p:pic>
      <p:pic>
        <p:nvPicPr>
          <p:cNvPr id="4" name="Picture 3">
            <a:extLst>
              <a:ext uri="{FF2B5EF4-FFF2-40B4-BE49-F238E27FC236}">
                <a16:creationId xmlns:a16="http://schemas.microsoft.com/office/drawing/2014/main" id="{DB5F5F3C-1659-B07D-B87D-6EEC7917156C}"/>
              </a:ext>
            </a:extLst>
          </p:cNvPr>
          <p:cNvPicPr>
            <a:picLocks noChangeAspect="1"/>
          </p:cNvPicPr>
          <p:nvPr/>
        </p:nvPicPr>
        <p:blipFill>
          <a:blip r:embed="rId7"/>
          <a:stretch>
            <a:fillRect/>
          </a:stretch>
        </p:blipFill>
        <p:spPr>
          <a:xfrm>
            <a:off x="5090327" y="2471280"/>
            <a:ext cx="3420417" cy="3429000"/>
          </a:xfrm>
          <a:prstGeom prst="rect">
            <a:avLst/>
          </a:prstGeom>
          <a:ln>
            <a:solidFill>
              <a:schemeClr val="tx1"/>
            </a:solidFill>
          </a:ln>
          <a:effectLst>
            <a:outerShdw blurRad="63500" sx="102000" sy="102000" algn="ctr" rotWithShape="0">
              <a:prstClr val="black">
                <a:alpha val="40000"/>
              </a:prstClr>
            </a:outerShdw>
          </a:effectLst>
        </p:spPr>
      </p:pic>
      <p:pic>
        <p:nvPicPr>
          <p:cNvPr id="10" name="Picture 9">
            <a:extLst>
              <a:ext uri="{FF2B5EF4-FFF2-40B4-BE49-F238E27FC236}">
                <a16:creationId xmlns:a16="http://schemas.microsoft.com/office/drawing/2014/main" id="{586702EB-5043-51E9-2BA0-196A4496D5AD}"/>
              </a:ext>
            </a:extLst>
          </p:cNvPr>
          <p:cNvPicPr>
            <a:picLocks noChangeAspect="1"/>
          </p:cNvPicPr>
          <p:nvPr/>
        </p:nvPicPr>
        <p:blipFill>
          <a:blip r:embed="rId8"/>
          <a:stretch>
            <a:fillRect/>
          </a:stretch>
        </p:blipFill>
        <p:spPr>
          <a:xfrm>
            <a:off x="6622502" y="1801118"/>
            <a:ext cx="3046431" cy="3573290"/>
          </a:xfrm>
          <a:prstGeom prst="rect">
            <a:avLst/>
          </a:prstGeom>
          <a:ln>
            <a:solidFill>
              <a:schemeClr val="tx1"/>
            </a:solidFill>
          </a:ln>
          <a:effectLst>
            <a:outerShdw blurRad="63500" sx="102000" sy="102000" algn="ctr" rotWithShape="0">
              <a:prstClr val="black">
                <a:alpha val="40000"/>
              </a:prstClr>
            </a:outerShdw>
          </a:effectLst>
        </p:spPr>
      </p:pic>
      <p:pic>
        <p:nvPicPr>
          <p:cNvPr id="5" name="Picture 4">
            <a:extLst>
              <a:ext uri="{FF2B5EF4-FFF2-40B4-BE49-F238E27FC236}">
                <a16:creationId xmlns:a16="http://schemas.microsoft.com/office/drawing/2014/main" id="{90DBB256-480F-F168-8B8D-C00AB7912249}"/>
              </a:ext>
            </a:extLst>
          </p:cNvPr>
          <p:cNvPicPr>
            <a:picLocks noChangeAspect="1"/>
          </p:cNvPicPr>
          <p:nvPr/>
        </p:nvPicPr>
        <p:blipFill>
          <a:blip r:embed="rId9"/>
          <a:stretch>
            <a:fillRect/>
          </a:stretch>
        </p:blipFill>
        <p:spPr>
          <a:xfrm>
            <a:off x="7780691" y="1130957"/>
            <a:ext cx="2982698" cy="3573290"/>
          </a:xfrm>
          <a:prstGeom prst="rect">
            <a:avLst/>
          </a:prstGeom>
          <a:ln>
            <a:solidFill>
              <a:schemeClr val="tx1"/>
            </a:solidFill>
          </a:ln>
          <a:effectLst>
            <a:outerShdw blurRad="63500" sx="102000" sy="102000" algn="ctr" rotWithShape="0">
              <a:prstClr val="black">
                <a:alpha val="40000"/>
              </a:prstClr>
            </a:outerShdw>
          </a:effectLst>
        </p:spPr>
      </p:pic>
      <p:pic>
        <p:nvPicPr>
          <p:cNvPr id="3" name="Picture 2">
            <a:extLst>
              <a:ext uri="{FF2B5EF4-FFF2-40B4-BE49-F238E27FC236}">
                <a16:creationId xmlns:a16="http://schemas.microsoft.com/office/drawing/2014/main" id="{32670311-D17A-AF6F-D072-C2245F4D1E0E}"/>
              </a:ext>
            </a:extLst>
          </p:cNvPr>
          <p:cNvPicPr>
            <a:picLocks noChangeAspect="1"/>
          </p:cNvPicPr>
          <p:nvPr/>
        </p:nvPicPr>
        <p:blipFill>
          <a:blip r:embed="rId10"/>
          <a:stretch>
            <a:fillRect/>
          </a:stretch>
        </p:blipFill>
        <p:spPr>
          <a:xfrm>
            <a:off x="8875149" y="460797"/>
            <a:ext cx="2750432" cy="3573289"/>
          </a:xfrm>
          <a:prstGeom prst="rect">
            <a:avLst/>
          </a:prstGeom>
          <a:ln>
            <a:solidFill>
              <a:schemeClr val="tx1"/>
            </a:solidFill>
          </a:ln>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888493599"/>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500"/>
                                        <p:tgtEl>
                                          <p:spTgt spid="5"/>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fade">
                                      <p:cBhvr>
                                        <p:cTn id="3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714452B-1014-9FA6-F642-67B13309D807}"/>
              </a:ext>
            </a:extLst>
          </p:cNvPr>
          <p:cNvSpPr>
            <a:spLocks noGrp="1"/>
          </p:cNvSpPr>
          <p:nvPr>
            <p:ph type="body" idx="10"/>
          </p:nvPr>
        </p:nvSpPr>
        <p:spPr>
          <a:xfrm>
            <a:off x="0" y="6016753"/>
            <a:ext cx="8477794" cy="841248"/>
          </a:xfrm>
        </p:spPr>
        <p:txBody>
          <a:bodyPr>
            <a:normAutofit fontScale="92500" lnSpcReduction="10000"/>
          </a:bodyPr>
          <a:lstStyle/>
          <a:p>
            <a:pPr>
              <a:lnSpc>
                <a:spcPct val="120000"/>
              </a:lnSpc>
              <a:spcBef>
                <a:spcPts val="0"/>
              </a:spcBef>
            </a:pPr>
            <a:r>
              <a:rPr lang="en-US" dirty="0"/>
              <a:t>https://</a:t>
            </a:r>
            <a:r>
              <a:rPr lang="en-US" dirty="0" err="1"/>
              <a:t>www.kff.org</a:t>
            </a:r>
            <a:r>
              <a:rPr lang="en-US" dirty="0"/>
              <a:t>/</a:t>
            </a:r>
            <a:r>
              <a:rPr lang="en-US" dirty="0" err="1"/>
              <a:t>medicare</a:t>
            </a:r>
            <a:r>
              <a:rPr lang="en-US" dirty="0"/>
              <a:t>/issue-brief/higher-and-faster-growing-spending-per-medicare-advantage-enrollee-adds-to-medicares-solvency-and-affordability-challenges/?</a:t>
            </a:r>
            <a:r>
              <a:rPr lang="en-US" dirty="0" err="1"/>
              <a:t>utm_campaign</a:t>
            </a:r>
            <a:r>
              <a:rPr lang="en-US" dirty="0"/>
              <a:t>=KFF-2021-Medicare&amp;utm_medium=email&amp;_</a:t>
            </a:r>
            <a:r>
              <a:rPr lang="en-US" dirty="0" err="1"/>
              <a:t>hsmi</a:t>
            </a:r>
            <a:r>
              <a:rPr lang="en-US" dirty="0"/>
              <a:t>=2&amp;_hsenc=p2ANqtz--NbWFYepJ3_bF07nVVqdBF1nXFKwXuVn9L66uGcqn5hPdz7Tiot2L7eMwnyN0vSl6Bnbb1hZiyrztywKa3saASppissA&amp;utm_content=2&amp;utm_source=</a:t>
            </a:r>
            <a:r>
              <a:rPr lang="en-US" dirty="0" err="1"/>
              <a:t>hs_email</a:t>
            </a:r>
            <a:r>
              <a:rPr lang="en-US" dirty="0"/>
              <a:t>  Accessed Oct. 6 2023</a:t>
            </a:r>
          </a:p>
        </p:txBody>
      </p:sp>
      <p:sp>
        <p:nvSpPr>
          <p:cNvPr id="6" name="TextBox 5">
            <a:extLst>
              <a:ext uri="{FF2B5EF4-FFF2-40B4-BE49-F238E27FC236}">
                <a16:creationId xmlns:a16="http://schemas.microsoft.com/office/drawing/2014/main" id="{DED9AF08-C408-3F4A-692E-99FDAEFF5BCA}"/>
              </a:ext>
            </a:extLst>
          </p:cNvPr>
          <p:cNvSpPr txBox="1"/>
          <p:nvPr/>
        </p:nvSpPr>
        <p:spPr>
          <a:xfrm>
            <a:off x="1424861" y="1889642"/>
            <a:ext cx="9342278" cy="3339376"/>
          </a:xfrm>
          <a:prstGeom prst="rect">
            <a:avLst/>
          </a:prstGeom>
          <a:noFill/>
          <a:ln>
            <a:noFill/>
          </a:ln>
          <a:effectLst/>
        </p:spPr>
        <p:txBody>
          <a:bodyPr wrap="square" tIns="91440" bIns="91440" rtlCol="0" anchor="ctr" anchorCtr="0">
            <a:spAutoFit/>
          </a:bodyPr>
          <a:lstStyle/>
          <a:p>
            <a:pPr algn="ctr">
              <a:spcAft>
                <a:spcPts val="1200"/>
              </a:spcAft>
            </a:pPr>
            <a:r>
              <a:rPr lang="en-US" sz="3600" dirty="0">
                <a:solidFill>
                  <a:schemeClr val="bg1"/>
                </a:solidFill>
              </a:rPr>
              <a:t>“Medicare Advantage has </a:t>
            </a:r>
            <a:r>
              <a:rPr lang="en-US" sz="3600" b="1" dirty="0">
                <a:solidFill>
                  <a:srgbClr val="FFFF00"/>
                </a:solidFill>
              </a:rPr>
              <a:t>never generated savings </a:t>
            </a:r>
            <a:r>
              <a:rPr lang="en-US" sz="3600" dirty="0">
                <a:solidFill>
                  <a:schemeClr val="bg1"/>
                </a:solidFill>
              </a:rPr>
              <a:t>relative to Traditional Medicare.</a:t>
            </a:r>
            <a:endParaRPr lang="en-US" sz="3600" b="1" dirty="0">
              <a:solidFill>
                <a:schemeClr val="bg1"/>
              </a:solidFill>
            </a:endParaRPr>
          </a:p>
          <a:p>
            <a:pPr algn="ctr">
              <a:spcAft>
                <a:spcPts val="1800"/>
              </a:spcAft>
            </a:pPr>
            <a:r>
              <a:rPr lang="en-US" sz="3600" dirty="0">
                <a:solidFill>
                  <a:schemeClr val="bg1"/>
                </a:solidFill>
              </a:rPr>
              <a:t>In fact, </a:t>
            </a:r>
            <a:r>
              <a:rPr lang="en-US" sz="3600" b="1" i="1" dirty="0">
                <a:solidFill>
                  <a:srgbClr val="FFFF00"/>
                </a:solidFill>
              </a:rPr>
              <a:t>the opposite is true</a:t>
            </a:r>
            <a:r>
              <a:rPr lang="en-US" sz="3600" dirty="0">
                <a:solidFill>
                  <a:schemeClr val="bg1"/>
                </a:solidFill>
              </a:rPr>
              <a:t>.”</a:t>
            </a:r>
          </a:p>
          <a:p>
            <a:pPr algn="r"/>
            <a:r>
              <a:rPr lang="en-US" sz="3600" dirty="0">
                <a:solidFill>
                  <a:schemeClr val="bg1"/>
                </a:solidFill>
              </a:rPr>
              <a:t>– Kaiser Family Foundation</a:t>
            </a:r>
          </a:p>
          <a:p>
            <a:pPr algn="r"/>
            <a:r>
              <a:rPr lang="en-US" sz="3600" dirty="0">
                <a:solidFill>
                  <a:schemeClr val="bg1"/>
                </a:solidFill>
              </a:rPr>
              <a:t>2021 report</a:t>
            </a:r>
          </a:p>
        </p:txBody>
      </p:sp>
      <p:sp>
        <p:nvSpPr>
          <p:cNvPr id="13" name="TextBox 12">
            <a:extLst>
              <a:ext uri="{FF2B5EF4-FFF2-40B4-BE49-F238E27FC236}">
                <a16:creationId xmlns:a16="http://schemas.microsoft.com/office/drawing/2014/main" id="{A7CF595E-BF4E-CEEB-182D-F5B283E2945E}"/>
              </a:ext>
            </a:extLst>
          </p:cNvPr>
          <p:cNvSpPr txBox="1"/>
          <p:nvPr/>
        </p:nvSpPr>
        <p:spPr>
          <a:xfrm>
            <a:off x="716058" y="578687"/>
            <a:ext cx="4583486" cy="523220"/>
          </a:xfrm>
          <a:prstGeom prst="rect">
            <a:avLst/>
          </a:prstGeom>
          <a:noFill/>
        </p:spPr>
        <p:txBody>
          <a:bodyPr wrap="square" rtlCol="0">
            <a:spAutoFit/>
          </a:bodyPr>
          <a:lstStyle/>
          <a:p>
            <a:pPr>
              <a:spcAft>
                <a:spcPts val="1200"/>
              </a:spcAft>
            </a:pPr>
            <a:r>
              <a:rPr lang="en-US" sz="2800" dirty="0">
                <a:solidFill>
                  <a:schemeClr val="bg1"/>
                </a:solidFill>
              </a:rPr>
              <a:t>Why PNHP did this study:</a:t>
            </a:r>
          </a:p>
        </p:txBody>
      </p:sp>
    </p:spTree>
    <p:extLst>
      <p:ext uri="{BB962C8B-B14F-4D97-AF65-F5344CB8AC3E}">
        <p14:creationId xmlns:p14="http://schemas.microsoft.com/office/powerpoint/2010/main" val="2174269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100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fade">
                                      <p:cBhvr>
                                        <p:cTn id="11" dur="500"/>
                                        <p:tgtEl>
                                          <p:spTgt spid="6">
                                            <p:txEl>
                                              <p:pRg st="1" end="1"/>
                                            </p:txEl>
                                          </p:spTgt>
                                        </p:tgtEl>
                                      </p:cBhvr>
                                    </p:animEffect>
                                  </p:childTnLst>
                                </p:cTn>
                              </p:par>
                            </p:childTnLst>
                          </p:cTn>
                        </p:par>
                        <p:par>
                          <p:cTn id="12" fill="hold">
                            <p:stCondLst>
                              <p:cond delay="2500"/>
                            </p:stCondLst>
                            <p:childTnLst>
                              <p:par>
                                <p:cTn id="13" presetID="10" presetClass="entr" presetSubtype="0" fill="hold" grpId="0" nodeType="afterEffect">
                                  <p:stCondLst>
                                    <p:cond delay="50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fade">
                                      <p:cBhvr>
                                        <p:cTn id="15" dur="500"/>
                                        <p:tgtEl>
                                          <p:spTgt spid="6">
                                            <p:txEl>
                                              <p:pRg st="2" end="2"/>
                                            </p:txEl>
                                          </p:spTgt>
                                        </p:tgtEl>
                                      </p:cBhvr>
                                    </p:animEffect>
                                  </p:childTnLst>
                                </p:cTn>
                              </p:par>
                              <p:par>
                                <p:cTn id="16" presetID="10" presetClass="entr" presetSubtype="0" fill="hold" grpId="0" nodeType="withEffect">
                                  <p:stCondLst>
                                    <p:cond delay="500"/>
                                  </p:stCondLst>
                                  <p:childTnLst>
                                    <p:set>
                                      <p:cBhvr>
                                        <p:cTn id="17" dur="1" fill="hold">
                                          <p:stCondLst>
                                            <p:cond delay="0"/>
                                          </p:stCondLst>
                                        </p:cTn>
                                        <p:tgtEl>
                                          <p:spTgt spid="6">
                                            <p:txEl>
                                              <p:pRg st="3" end="3"/>
                                            </p:txEl>
                                          </p:spTgt>
                                        </p:tgtEl>
                                        <p:attrNameLst>
                                          <p:attrName>style.visibility</p:attrName>
                                        </p:attrNameLst>
                                      </p:cBhvr>
                                      <p:to>
                                        <p:strVal val="visible"/>
                                      </p:to>
                                    </p:set>
                                    <p:animEffect transition="in" filter="fade">
                                      <p:cBhvr>
                                        <p:cTn id="18"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4">
            <a:extLst>
              <a:ext uri="{FF2B5EF4-FFF2-40B4-BE49-F238E27FC236}">
                <a16:creationId xmlns:a16="http://schemas.microsoft.com/office/drawing/2014/main" id="{B3E14B87-A3CB-8BB3-8DC2-3758EA026D15}"/>
              </a:ext>
            </a:extLst>
          </p:cNvPr>
          <p:cNvGraphicFramePr>
            <a:graphicFrameLocks/>
          </p:cNvGraphicFramePr>
          <p:nvPr/>
        </p:nvGraphicFramePr>
        <p:xfrm>
          <a:off x="944295" y="762000"/>
          <a:ext cx="10303410" cy="4895850"/>
        </p:xfrm>
        <a:graphic>
          <a:graphicData uri="http://schemas.openxmlformats.org/drawingml/2006/table">
            <a:tbl>
              <a:tblPr firstRow="1" bandRow="1">
                <a:tableStyleId>{5C22544A-7EE6-4342-B048-85BDC9FD1C3A}</a:tableStyleId>
              </a:tblPr>
              <a:tblGrid>
                <a:gridCol w="3101025">
                  <a:extLst>
                    <a:ext uri="{9D8B030D-6E8A-4147-A177-3AD203B41FA5}">
                      <a16:colId xmlns:a16="http://schemas.microsoft.com/office/drawing/2014/main" val="1633603173"/>
                    </a:ext>
                  </a:extLst>
                </a:gridCol>
                <a:gridCol w="2340775">
                  <a:extLst>
                    <a:ext uri="{9D8B030D-6E8A-4147-A177-3AD203B41FA5}">
                      <a16:colId xmlns:a16="http://schemas.microsoft.com/office/drawing/2014/main" val="4269456178"/>
                    </a:ext>
                  </a:extLst>
                </a:gridCol>
                <a:gridCol w="4861610">
                  <a:extLst>
                    <a:ext uri="{9D8B030D-6E8A-4147-A177-3AD203B41FA5}">
                      <a16:colId xmlns:a16="http://schemas.microsoft.com/office/drawing/2014/main" val="376962708"/>
                    </a:ext>
                  </a:extLst>
                </a:gridCol>
              </a:tblGrid>
              <a:tr h="809436">
                <a:tc>
                  <a:txBody>
                    <a:bodyPr/>
                    <a:lstStyle/>
                    <a:p>
                      <a:pPr algn="ctr" rtl="0" fontAlgn="t">
                        <a:spcBef>
                          <a:spcPts val="0"/>
                        </a:spcBef>
                        <a:spcAft>
                          <a:spcPts val="0"/>
                        </a:spcAft>
                      </a:pPr>
                      <a:endParaRPr lang="en-US" sz="3600" dirty="0">
                        <a:solidFill>
                          <a:schemeClr val="bg1"/>
                        </a:solidFill>
                        <a:effectLst>
                          <a:outerShdw blurRad="50800" dist="38100" dir="2700000" algn="tl" rotWithShape="0">
                            <a:prstClr val="black">
                              <a:alpha val="40000"/>
                            </a:prstClr>
                          </a:outerShdw>
                        </a:effectLst>
                      </a:endParaRPr>
                    </a:p>
                  </a:txBody>
                  <a:tcPr marL="63500" marR="63500" marT="63500" marB="6350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t">
                        <a:spcBef>
                          <a:spcPts val="0"/>
                        </a:spcBef>
                        <a:spcAft>
                          <a:spcPts val="0"/>
                        </a:spcAft>
                      </a:pPr>
                      <a:endParaRPr lang="en-US" sz="3600" dirty="0">
                        <a:solidFill>
                          <a:schemeClr val="bg1"/>
                        </a:solidFill>
                        <a:effectLst>
                          <a:outerShdw blurRad="50800" dist="38100" dir="2700000" algn="tl" rotWithShape="0">
                            <a:prstClr val="black">
                              <a:alpha val="40000"/>
                            </a:prstClr>
                          </a:outerShdw>
                        </a:effectLst>
                      </a:endParaRPr>
                    </a:p>
                  </a:txBody>
                  <a:tcPr marL="63500" marR="63500" marT="63500" marB="6350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t">
                        <a:spcBef>
                          <a:spcPts val="0"/>
                        </a:spcBef>
                        <a:spcAft>
                          <a:spcPts val="0"/>
                        </a:spcAft>
                      </a:pPr>
                      <a:endParaRPr lang="en-US" sz="3600" dirty="0">
                        <a:solidFill>
                          <a:schemeClr val="bg1"/>
                        </a:solidFill>
                        <a:effectLst>
                          <a:outerShdw blurRad="50800" dist="38100" dir="2700000" algn="tl" rotWithShape="0">
                            <a:prstClr val="black">
                              <a:alpha val="40000"/>
                            </a:prstClr>
                          </a:outerShdw>
                        </a:effectLst>
                      </a:endParaRPr>
                    </a:p>
                  </a:txBody>
                  <a:tcPr marL="63500" marR="63500" marT="63500" marB="6350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49428707"/>
                  </a:ext>
                </a:extLst>
              </a:tr>
              <a:tr h="649328">
                <a:tc>
                  <a:txBody>
                    <a:bodyPr/>
                    <a:lstStyle/>
                    <a:p>
                      <a:pPr algn="ctr" rtl="0" fontAlgn="t">
                        <a:spcBef>
                          <a:spcPts val="0"/>
                        </a:spcBef>
                        <a:spcAft>
                          <a:spcPts val="0"/>
                        </a:spcAft>
                      </a:pPr>
                      <a:endParaRPr lang="en-US" sz="2000" b="1" dirty="0">
                        <a:effectLst/>
                      </a:endParaRPr>
                    </a:p>
                  </a:txBody>
                  <a:tcPr marL="63500" marR="63500" marT="63500" marB="63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t">
                        <a:spcBef>
                          <a:spcPts val="0"/>
                        </a:spcBef>
                        <a:spcAft>
                          <a:spcPts val="0"/>
                        </a:spcAft>
                      </a:pPr>
                      <a:endParaRPr lang="en-US" sz="2000" dirty="0">
                        <a:effectLst/>
                      </a:endParaRPr>
                    </a:p>
                  </a:txBody>
                  <a:tcPr marL="63500" marR="63500" marT="63500" marB="63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t">
                        <a:spcBef>
                          <a:spcPts val="0"/>
                        </a:spcBef>
                        <a:spcAft>
                          <a:spcPts val="0"/>
                        </a:spcAft>
                      </a:pPr>
                      <a:endParaRPr lang="en-US" sz="2000" dirty="0">
                        <a:effectLst/>
                      </a:endParaRPr>
                    </a:p>
                  </a:txBody>
                  <a:tcPr marL="63500" marR="63500" marT="63500" marB="63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74348491"/>
                  </a:ext>
                </a:extLst>
              </a:tr>
              <a:tr h="649328">
                <a:tc>
                  <a:txBody>
                    <a:bodyPr/>
                    <a:lstStyle/>
                    <a:p>
                      <a:pPr algn="ctr" rtl="0" fontAlgn="t">
                        <a:spcBef>
                          <a:spcPts val="0"/>
                        </a:spcBef>
                        <a:spcAft>
                          <a:spcPts val="0"/>
                        </a:spcAft>
                      </a:pPr>
                      <a:endParaRPr lang="en-US" sz="2000" b="1" dirty="0">
                        <a:effectLst/>
                      </a:endParaRPr>
                    </a:p>
                  </a:txBody>
                  <a:tcPr marL="63500" marR="63500" marT="63500" marB="63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t">
                        <a:spcBef>
                          <a:spcPts val="0"/>
                        </a:spcBef>
                        <a:spcAft>
                          <a:spcPts val="0"/>
                        </a:spcAft>
                      </a:pPr>
                      <a:endParaRPr lang="en-US" sz="2000" dirty="0">
                        <a:effectLst/>
                      </a:endParaRPr>
                    </a:p>
                  </a:txBody>
                  <a:tcPr marL="63500" marR="63500" marT="63500" marB="63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t">
                        <a:spcBef>
                          <a:spcPts val="0"/>
                        </a:spcBef>
                        <a:spcAft>
                          <a:spcPts val="0"/>
                        </a:spcAft>
                      </a:pPr>
                      <a:endParaRPr lang="en-US" sz="2000" dirty="0">
                        <a:effectLst/>
                      </a:endParaRPr>
                    </a:p>
                  </a:txBody>
                  <a:tcPr marL="63500" marR="63500" marT="63500" marB="63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73792398"/>
                  </a:ext>
                </a:extLst>
              </a:tr>
              <a:tr h="780868">
                <a:tc>
                  <a:txBody>
                    <a:bodyPr/>
                    <a:lstStyle/>
                    <a:p>
                      <a:pPr algn="ctr" rtl="0" fontAlgn="t">
                        <a:spcBef>
                          <a:spcPts val="0"/>
                        </a:spcBef>
                        <a:spcAft>
                          <a:spcPts val="0"/>
                        </a:spcAft>
                      </a:pPr>
                      <a:endParaRPr lang="en-US" sz="2000" b="1" dirty="0">
                        <a:effectLst/>
                      </a:endParaRPr>
                    </a:p>
                  </a:txBody>
                  <a:tcPr marL="63500" marR="63500" marT="63500" marB="63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t">
                        <a:spcBef>
                          <a:spcPts val="0"/>
                        </a:spcBef>
                        <a:spcAft>
                          <a:spcPts val="0"/>
                        </a:spcAft>
                      </a:pPr>
                      <a:endParaRPr lang="en-US" sz="2000" dirty="0">
                        <a:effectLst/>
                      </a:endParaRPr>
                    </a:p>
                  </a:txBody>
                  <a:tcPr marL="63500" marR="63500" marT="63500" marB="63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t">
                        <a:spcBef>
                          <a:spcPts val="0"/>
                        </a:spcBef>
                        <a:spcAft>
                          <a:spcPts val="0"/>
                        </a:spcAft>
                      </a:pPr>
                      <a:endParaRPr lang="en-US" sz="2000" dirty="0">
                        <a:effectLst/>
                      </a:endParaRPr>
                    </a:p>
                  </a:txBody>
                  <a:tcPr marL="63500" marR="63500" marT="63500" marB="63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33307880"/>
                  </a:ext>
                </a:extLst>
              </a:tr>
              <a:tr h="649328">
                <a:tc>
                  <a:txBody>
                    <a:bodyPr/>
                    <a:lstStyle/>
                    <a:p>
                      <a:pPr algn="ctr" rtl="0" fontAlgn="t">
                        <a:spcBef>
                          <a:spcPts val="0"/>
                        </a:spcBef>
                        <a:spcAft>
                          <a:spcPts val="0"/>
                        </a:spcAft>
                      </a:pPr>
                      <a:endParaRPr lang="en-US" sz="2000" b="1" dirty="0">
                        <a:effectLst/>
                      </a:endParaRPr>
                    </a:p>
                  </a:txBody>
                  <a:tcPr marL="63500" marR="63500" marT="63500" marB="63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t">
                        <a:spcBef>
                          <a:spcPts val="0"/>
                        </a:spcBef>
                        <a:spcAft>
                          <a:spcPts val="0"/>
                        </a:spcAft>
                      </a:pPr>
                      <a:endParaRPr lang="en-US" sz="2000" dirty="0">
                        <a:effectLst/>
                      </a:endParaRPr>
                    </a:p>
                  </a:txBody>
                  <a:tcPr marL="63500" marR="63500" marT="63500" marB="63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t">
                        <a:spcBef>
                          <a:spcPts val="0"/>
                        </a:spcBef>
                        <a:spcAft>
                          <a:spcPts val="0"/>
                        </a:spcAft>
                      </a:pPr>
                      <a:endParaRPr lang="en-US" sz="2000" dirty="0">
                        <a:effectLst/>
                      </a:endParaRPr>
                    </a:p>
                  </a:txBody>
                  <a:tcPr marL="63500" marR="63500" marT="63500" marB="63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21390935"/>
                  </a:ext>
                </a:extLst>
              </a:tr>
              <a:tr h="649328">
                <a:tc>
                  <a:txBody>
                    <a:bodyPr/>
                    <a:lstStyle/>
                    <a:p>
                      <a:pPr algn="ctr" rtl="0" fontAlgn="t">
                        <a:spcBef>
                          <a:spcPts val="0"/>
                        </a:spcBef>
                        <a:spcAft>
                          <a:spcPts val="0"/>
                        </a:spcAft>
                      </a:pPr>
                      <a:endParaRPr lang="en-US" sz="2000" b="1" dirty="0">
                        <a:effectLst/>
                      </a:endParaRPr>
                    </a:p>
                  </a:txBody>
                  <a:tcPr marL="63500" marR="63500" marT="63500" marB="63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t">
                        <a:spcBef>
                          <a:spcPts val="0"/>
                        </a:spcBef>
                        <a:spcAft>
                          <a:spcPts val="0"/>
                        </a:spcAft>
                      </a:pPr>
                      <a:endParaRPr lang="en-US" sz="2000" dirty="0">
                        <a:effectLst/>
                      </a:endParaRPr>
                    </a:p>
                  </a:txBody>
                  <a:tcPr marL="63500" marR="63500" marT="63500" marB="63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t">
                        <a:spcBef>
                          <a:spcPts val="0"/>
                        </a:spcBef>
                        <a:spcAft>
                          <a:spcPts val="0"/>
                        </a:spcAft>
                      </a:pPr>
                      <a:endParaRPr lang="en-US" sz="2000" dirty="0">
                        <a:effectLst/>
                      </a:endParaRPr>
                    </a:p>
                  </a:txBody>
                  <a:tcPr marL="63500" marR="63500" marT="63500" marB="63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44617981"/>
                  </a:ext>
                </a:extLst>
              </a:tr>
              <a:tr h="708234">
                <a:tc>
                  <a:txBody>
                    <a:bodyPr/>
                    <a:lstStyle/>
                    <a:p>
                      <a:pPr algn="ctr" rtl="0" fontAlgn="t">
                        <a:spcBef>
                          <a:spcPts val="0"/>
                        </a:spcBef>
                        <a:spcAft>
                          <a:spcPts val="0"/>
                        </a:spcAft>
                      </a:pPr>
                      <a:endParaRPr lang="en-US" sz="2000" b="1" dirty="0">
                        <a:effectLst/>
                      </a:endParaRPr>
                    </a:p>
                  </a:txBody>
                  <a:tcPr marL="63500" marR="63500" marT="63500" marB="63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t">
                        <a:spcBef>
                          <a:spcPts val="0"/>
                        </a:spcBef>
                        <a:spcAft>
                          <a:spcPts val="0"/>
                        </a:spcAft>
                      </a:pPr>
                      <a:endParaRPr lang="en-US" sz="2000" dirty="0">
                        <a:effectLst/>
                      </a:endParaRPr>
                    </a:p>
                  </a:txBody>
                  <a:tcPr marL="63500" marR="63500" marT="63500" marB="63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t">
                        <a:spcBef>
                          <a:spcPts val="0"/>
                        </a:spcBef>
                        <a:spcAft>
                          <a:spcPts val="0"/>
                        </a:spcAft>
                      </a:pPr>
                      <a:endParaRPr lang="en-US" sz="2000" dirty="0">
                        <a:effectLst/>
                      </a:endParaRPr>
                    </a:p>
                  </a:txBody>
                  <a:tcPr marL="63500" marR="63500" marT="63500" marB="63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58842184"/>
                  </a:ext>
                </a:extLst>
              </a:tr>
            </a:tbl>
          </a:graphicData>
        </a:graphic>
      </p:graphicFrame>
      <p:graphicFrame>
        <p:nvGraphicFramePr>
          <p:cNvPr id="5" name="Content Placeholder 4">
            <a:extLst>
              <a:ext uri="{FF2B5EF4-FFF2-40B4-BE49-F238E27FC236}">
                <a16:creationId xmlns:a16="http://schemas.microsoft.com/office/drawing/2014/main" id="{2B7A583D-D7D2-8803-213E-7BE482DA252A}"/>
              </a:ext>
            </a:extLst>
          </p:cNvPr>
          <p:cNvGraphicFramePr>
            <a:graphicFrameLocks noGrp="1"/>
          </p:cNvGraphicFramePr>
          <p:nvPr>
            <p:ph idx="1"/>
          </p:nvPr>
        </p:nvGraphicFramePr>
        <p:xfrm>
          <a:off x="944295" y="762000"/>
          <a:ext cx="10303410" cy="4924216"/>
        </p:xfrm>
        <a:graphic>
          <a:graphicData uri="http://schemas.openxmlformats.org/drawingml/2006/table">
            <a:tbl>
              <a:tblPr firstRow="1" bandRow="1">
                <a:tableStyleId>{5C22544A-7EE6-4342-B048-85BDC9FD1C3A}</a:tableStyleId>
              </a:tblPr>
              <a:tblGrid>
                <a:gridCol w="3101025">
                  <a:extLst>
                    <a:ext uri="{9D8B030D-6E8A-4147-A177-3AD203B41FA5}">
                      <a16:colId xmlns:a16="http://schemas.microsoft.com/office/drawing/2014/main" val="1633603173"/>
                    </a:ext>
                  </a:extLst>
                </a:gridCol>
                <a:gridCol w="2340775">
                  <a:extLst>
                    <a:ext uri="{9D8B030D-6E8A-4147-A177-3AD203B41FA5}">
                      <a16:colId xmlns:a16="http://schemas.microsoft.com/office/drawing/2014/main" val="4269456178"/>
                    </a:ext>
                  </a:extLst>
                </a:gridCol>
                <a:gridCol w="4861610">
                  <a:extLst>
                    <a:ext uri="{9D8B030D-6E8A-4147-A177-3AD203B41FA5}">
                      <a16:colId xmlns:a16="http://schemas.microsoft.com/office/drawing/2014/main" val="376962708"/>
                    </a:ext>
                  </a:extLst>
                </a:gridCol>
              </a:tblGrid>
              <a:tr h="809436">
                <a:tc>
                  <a:txBody>
                    <a:bodyPr/>
                    <a:lstStyle/>
                    <a:p>
                      <a:pPr algn="ctr" rtl="0" fontAlgn="t">
                        <a:spcBef>
                          <a:spcPts val="0"/>
                        </a:spcBef>
                        <a:spcAft>
                          <a:spcPts val="0"/>
                        </a:spcAft>
                      </a:pPr>
                      <a:r>
                        <a:rPr lang="en-US" sz="2000" b="1" i="0" u="none" strike="noStrike" dirty="0">
                          <a:solidFill>
                            <a:schemeClr val="bg1"/>
                          </a:solidFill>
                          <a:effectLst>
                            <a:outerShdw blurRad="50800" dist="38100" dir="2700000" algn="tl" rotWithShape="0">
                              <a:prstClr val="black">
                                <a:alpha val="40000"/>
                              </a:prstClr>
                            </a:outerShdw>
                          </a:effectLst>
                          <a:latin typeface="Arial" panose="020B0604020202020204" pitchFamily="34" charset="0"/>
                        </a:rPr>
                        <a:t>Source</a:t>
                      </a:r>
                      <a:endParaRPr lang="en-US" sz="3600" dirty="0">
                        <a:solidFill>
                          <a:schemeClr val="bg1"/>
                        </a:solidFill>
                        <a:effectLst>
                          <a:outerShdw blurRad="50800" dist="38100" dir="2700000" algn="tl" rotWithShape="0">
                            <a:prstClr val="black">
                              <a:alpha val="40000"/>
                            </a:prstClr>
                          </a:outerShdw>
                        </a:effectLst>
                      </a:endParaRPr>
                    </a:p>
                  </a:txBody>
                  <a:tcPr marL="63500" marR="63500" marT="63500" marB="63500" anchor="b">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t">
                        <a:spcBef>
                          <a:spcPts val="0"/>
                        </a:spcBef>
                        <a:spcAft>
                          <a:spcPts val="0"/>
                        </a:spcAft>
                      </a:pPr>
                      <a:r>
                        <a:rPr lang="en-US" sz="2000" b="1" i="0" u="none" strike="noStrike" dirty="0">
                          <a:solidFill>
                            <a:schemeClr val="bg1"/>
                          </a:solidFill>
                          <a:effectLst>
                            <a:outerShdw blurRad="50800" dist="38100" dir="2700000" algn="tl" rotWithShape="0">
                              <a:prstClr val="black">
                                <a:alpha val="40000"/>
                              </a:prstClr>
                            </a:outerShdw>
                          </a:effectLst>
                          <a:latin typeface="Arial" panose="020B0604020202020204" pitchFamily="34" charset="0"/>
                        </a:rPr>
                        <a:t>Percentage of </a:t>
                      </a:r>
                    </a:p>
                    <a:p>
                      <a:pPr algn="ctr" rtl="0" fontAlgn="t">
                        <a:spcBef>
                          <a:spcPts val="0"/>
                        </a:spcBef>
                        <a:spcAft>
                          <a:spcPts val="0"/>
                        </a:spcAft>
                      </a:pPr>
                      <a:r>
                        <a:rPr lang="en-US" sz="2000" b="1" i="0" u="none" strike="noStrike" dirty="0">
                          <a:solidFill>
                            <a:schemeClr val="bg1"/>
                          </a:solidFill>
                          <a:effectLst>
                            <a:outerShdw blurRad="50800" dist="38100" dir="2700000" algn="tl" rotWithShape="0">
                              <a:prstClr val="black">
                                <a:alpha val="40000"/>
                              </a:prstClr>
                            </a:outerShdw>
                          </a:effectLst>
                          <a:latin typeface="Arial" panose="020B0604020202020204" pitchFamily="34" charset="0"/>
                        </a:rPr>
                        <a:t>Overpayment</a:t>
                      </a:r>
                      <a:endParaRPr lang="en-US" sz="3600" dirty="0">
                        <a:solidFill>
                          <a:schemeClr val="bg1"/>
                        </a:solidFill>
                        <a:effectLst>
                          <a:outerShdw blurRad="50800" dist="38100" dir="2700000" algn="tl" rotWithShape="0">
                            <a:prstClr val="black">
                              <a:alpha val="40000"/>
                            </a:prstClr>
                          </a:outerShdw>
                        </a:effectLst>
                      </a:endParaRPr>
                    </a:p>
                  </a:txBody>
                  <a:tcPr marL="63500" marR="63500" marT="63500" marB="6350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t">
                        <a:spcBef>
                          <a:spcPts val="0"/>
                        </a:spcBef>
                        <a:spcAft>
                          <a:spcPts val="0"/>
                        </a:spcAft>
                      </a:pPr>
                      <a:r>
                        <a:rPr lang="en-US" sz="2000" b="1" i="0" u="none" strike="noStrike" dirty="0">
                          <a:solidFill>
                            <a:schemeClr val="bg1"/>
                          </a:solidFill>
                          <a:effectLst>
                            <a:outerShdw blurRad="50800" dist="38100" dir="2700000" algn="tl" rotWithShape="0">
                              <a:prstClr val="black">
                                <a:alpha val="40000"/>
                              </a:prstClr>
                            </a:outerShdw>
                          </a:effectLst>
                          <a:latin typeface="Arial" panose="020B0604020202020204" pitchFamily="34" charset="0"/>
                        </a:rPr>
                        <a:t>Amount in $ per year </a:t>
                      </a:r>
                    </a:p>
                    <a:p>
                      <a:pPr algn="ctr" rtl="0" fontAlgn="t">
                        <a:spcBef>
                          <a:spcPts val="0"/>
                        </a:spcBef>
                        <a:spcAft>
                          <a:spcPts val="0"/>
                        </a:spcAft>
                      </a:pPr>
                      <a:r>
                        <a:rPr lang="en-US" sz="2000" b="1" i="0" u="none" strike="noStrike" dirty="0">
                          <a:solidFill>
                            <a:schemeClr val="bg1"/>
                          </a:solidFill>
                          <a:effectLst>
                            <a:outerShdw blurRad="50800" dist="38100" dir="2700000" algn="tl" rotWithShape="0">
                              <a:prstClr val="black">
                                <a:alpha val="40000"/>
                              </a:prstClr>
                            </a:outerShdw>
                          </a:effectLst>
                          <a:latin typeface="Arial" panose="020B0604020202020204" pitchFamily="34" charset="0"/>
                        </a:rPr>
                        <a:t>(based on 2022 MA spending)</a:t>
                      </a:r>
                      <a:endParaRPr lang="en-US" sz="3600" dirty="0">
                        <a:solidFill>
                          <a:schemeClr val="bg1"/>
                        </a:solidFill>
                        <a:effectLst>
                          <a:outerShdw blurRad="50800" dist="38100" dir="2700000" algn="tl" rotWithShape="0">
                            <a:prstClr val="black">
                              <a:alpha val="40000"/>
                            </a:prstClr>
                          </a:outerShdw>
                        </a:effectLst>
                      </a:endParaRPr>
                    </a:p>
                  </a:txBody>
                  <a:tcPr marL="63500" marR="63500" marT="63500" marB="63500" anchor="b">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49428707"/>
                  </a:ext>
                </a:extLst>
              </a:tr>
              <a:tr h="649328">
                <a:tc>
                  <a:txBody>
                    <a:bodyPr/>
                    <a:lstStyle/>
                    <a:p>
                      <a:pPr algn="ctr" rtl="0" fontAlgn="t">
                        <a:spcBef>
                          <a:spcPts val="0"/>
                        </a:spcBef>
                        <a:spcAft>
                          <a:spcPts val="0"/>
                        </a:spcAft>
                      </a:pPr>
                      <a:r>
                        <a:rPr lang="en-US" sz="2000" b="1" dirty="0">
                          <a:effectLst/>
                        </a:rPr>
                        <a:t>Favorable Selection</a:t>
                      </a:r>
                    </a:p>
                  </a:txBody>
                  <a:tcPr marL="63500" marR="63500" marT="63500" marB="6350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t">
                        <a:spcBef>
                          <a:spcPts val="0"/>
                        </a:spcBef>
                        <a:spcAft>
                          <a:spcPts val="0"/>
                        </a:spcAft>
                      </a:pPr>
                      <a:r>
                        <a:rPr lang="en-US" sz="2000" dirty="0">
                          <a:effectLst/>
                        </a:rPr>
                        <a:t>11-14%</a:t>
                      </a:r>
                    </a:p>
                  </a:txBody>
                  <a:tcPr marL="63500" marR="63500" marT="63500" marB="63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t">
                        <a:spcBef>
                          <a:spcPts val="0"/>
                        </a:spcBef>
                        <a:spcAft>
                          <a:spcPts val="0"/>
                        </a:spcAft>
                      </a:pPr>
                      <a:r>
                        <a:rPr lang="en-US" sz="2000" dirty="0">
                          <a:effectLst/>
                        </a:rPr>
                        <a:t>$44-56 Billion</a:t>
                      </a:r>
                    </a:p>
                  </a:txBody>
                  <a:tcPr marL="63500" marR="63500" marT="63500" marB="6350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74348491"/>
                  </a:ext>
                </a:extLst>
              </a:tr>
              <a:tr h="649328">
                <a:tc>
                  <a:txBody>
                    <a:bodyPr/>
                    <a:lstStyle/>
                    <a:p>
                      <a:pPr algn="ctr" rtl="0" fontAlgn="t">
                        <a:spcBef>
                          <a:spcPts val="0"/>
                        </a:spcBef>
                        <a:spcAft>
                          <a:spcPts val="0"/>
                        </a:spcAft>
                      </a:pPr>
                      <a:r>
                        <a:rPr lang="en-US" sz="2000" b="1" dirty="0">
                          <a:effectLst/>
                        </a:rPr>
                        <a:t>Upcoding</a:t>
                      </a:r>
                    </a:p>
                  </a:txBody>
                  <a:tcPr marL="63500" marR="63500" marT="63500" marB="6350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t">
                        <a:spcBef>
                          <a:spcPts val="0"/>
                        </a:spcBef>
                        <a:spcAft>
                          <a:spcPts val="0"/>
                        </a:spcAft>
                      </a:pPr>
                      <a:r>
                        <a:rPr lang="en-US" sz="2000" dirty="0">
                          <a:effectLst/>
                        </a:rPr>
                        <a:t>5%</a:t>
                      </a:r>
                    </a:p>
                  </a:txBody>
                  <a:tcPr marL="63500" marR="63500" marT="63500" marB="63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t">
                        <a:spcBef>
                          <a:spcPts val="0"/>
                        </a:spcBef>
                        <a:spcAft>
                          <a:spcPts val="0"/>
                        </a:spcAft>
                      </a:pPr>
                      <a:r>
                        <a:rPr lang="en-US" sz="2000" dirty="0">
                          <a:effectLst/>
                        </a:rPr>
                        <a:t>$20 Billion</a:t>
                      </a:r>
                    </a:p>
                  </a:txBody>
                  <a:tcPr marL="63500" marR="63500" marT="63500" marB="6350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73792398"/>
                  </a:ext>
                </a:extLst>
              </a:tr>
              <a:tr h="780868">
                <a:tc>
                  <a:txBody>
                    <a:bodyPr/>
                    <a:lstStyle/>
                    <a:p>
                      <a:pPr algn="ctr" rtl="0" fontAlgn="t">
                        <a:spcBef>
                          <a:spcPts val="0"/>
                        </a:spcBef>
                        <a:spcAft>
                          <a:spcPts val="0"/>
                        </a:spcAft>
                      </a:pPr>
                      <a:r>
                        <a:rPr lang="en-US" sz="2000" b="1" dirty="0">
                          <a:effectLst/>
                        </a:rPr>
                        <a:t>County Benchmarks</a:t>
                      </a:r>
                    </a:p>
                    <a:p>
                      <a:pPr algn="ctr" rtl="0" fontAlgn="t">
                        <a:spcBef>
                          <a:spcPts val="0"/>
                        </a:spcBef>
                        <a:spcAft>
                          <a:spcPts val="0"/>
                        </a:spcAft>
                      </a:pPr>
                      <a:r>
                        <a:rPr lang="en-US" sz="2000" b="1" dirty="0">
                          <a:effectLst/>
                        </a:rPr>
                        <a:t>and Quality Bonuses</a:t>
                      </a:r>
                    </a:p>
                  </a:txBody>
                  <a:tcPr marL="63500" marR="63500" marT="63500" marB="6350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t">
                        <a:spcBef>
                          <a:spcPts val="0"/>
                        </a:spcBef>
                        <a:spcAft>
                          <a:spcPts val="0"/>
                        </a:spcAft>
                      </a:pPr>
                      <a:r>
                        <a:rPr lang="en-US" sz="2000" dirty="0">
                          <a:effectLst/>
                        </a:rPr>
                        <a:t>6-7%</a:t>
                      </a:r>
                    </a:p>
                  </a:txBody>
                  <a:tcPr marL="63500" marR="63500" marT="63500" marB="63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t">
                        <a:spcBef>
                          <a:spcPts val="0"/>
                        </a:spcBef>
                        <a:spcAft>
                          <a:spcPts val="0"/>
                        </a:spcAft>
                      </a:pPr>
                      <a:r>
                        <a:rPr lang="en-US" sz="2000" dirty="0">
                          <a:effectLst/>
                        </a:rPr>
                        <a:t>$24-28 Billion</a:t>
                      </a:r>
                    </a:p>
                  </a:txBody>
                  <a:tcPr marL="63500" marR="63500" marT="63500" marB="6350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33307880"/>
                  </a:ext>
                </a:extLst>
              </a:tr>
              <a:tr h="649328">
                <a:tc>
                  <a:txBody>
                    <a:bodyPr/>
                    <a:lstStyle/>
                    <a:p>
                      <a:pPr algn="ctr" rtl="0" fontAlgn="t">
                        <a:spcBef>
                          <a:spcPts val="0"/>
                        </a:spcBef>
                        <a:spcAft>
                          <a:spcPts val="0"/>
                        </a:spcAft>
                      </a:pPr>
                      <a:r>
                        <a:rPr lang="en-US" sz="2000" b="1" dirty="0">
                          <a:effectLst/>
                        </a:rPr>
                        <a:t>Subtotal</a:t>
                      </a:r>
                    </a:p>
                  </a:txBody>
                  <a:tcPr marL="63500" marR="63500" marT="63500" marB="6350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rtl="0" fontAlgn="t">
                        <a:spcBef>
                          <a:spcPts val="0"/>
                        </a:spcBef>
                        <a:spcAft>
                          <a:spcPts val="0"/>
                        </a:spcAft>
                      </a:pPr>
                      <a:r>
                        <a:rPr lang="en-US" sz="2000" dirty="0">
                          <a:effectLst/>
                        </a:rPr>
                        <a:t>22-26%</a:t>
                      </a:r>
                    </a:p>
                  </a:txBody>
                  <a:tcPr marL="63500" marR="63500" marT="63500" marB="63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rtl="0" fontAlgn="t">
                        <a:spcBef>
                          <a:spcPts val="0"/>
                        </a:spcBef>
                        <a:spcAft>
                          <a:spcPts val="0"/>
                        </a:spcAft>
                      </a:pPr>
                      <a:r>
                        <a:rPr lang="en-US" sz="2000" dirty="0">
                          <a:effectLst/>
                        </a:rPr>
                        <a:t>$88-104 Billion</a:t>
                      </a:r>
                    </a:p>
                  </a:txBody>
                  <a:tcPr marL="63500" marR="63500" marT="63500" marB="6350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3621390935"/>
                  </a:ext>
                </a:extLst>
              </a:tr>
              <a:tr h="649328">
                <a:tc>
                  <a:txBody>
                    <a:bodyPr/>
                    <a:lstStyle/>
                    <a:p>
                      <a:pPr algn="ctr" rtl="0" fontAlgn="t">
                        <a:spcBef>
                          <a:spcPts val="0"/>
                        </a:spcBef>
                        <a:spcAft>
                          <a:spcPts val="0"/>
                        </a:spcAft>
                      </a:pPr>
                      <a:r>
                        <a:rPr lang="en-US" sz="2000" b="1" dirty="0">
                          <a:effectLst/>
                        </a:rPr>
                        <a:t>Induced Utilization</a:t>
                      </a:r>
                    </a:p>
                  </a:txBody>
                  <a:tcPr marL="63500" marR="63500" marT="63500" marB="6350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t">
                        <a:spcBef>
                          <a:spcPts val="0"/>
                        </a:spcBef>
                        <a:spcAft>
                          <a:spcPts val="0"/>
                        </a:spcAft>
                      </a:pPr>
                      <a:r>
                        <a:rPr lang="en-US" sz="2000" dirty="0">
                          <a:effectLst/>
                        </a:rPr>
                        <a:t>9%</a:t>
                      </a:r>
                    </a:p>
                  </a:txBody>
                  <a:tcPr marL="63500" marR="63500" marT="63500" marB="63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t">
                        <a:spcBef>
                          <a:spcPts val="0"/>
                        </a:spcBef>
                        <a:spcAft>
                          <a:spcPts val="0"/>
                        </a:spcAft>
                      </a:pPr>
                      <a:r>
                        <a:rPr lang="en-US" sz="2000" dirty="0">
                          <a:effectLst/>
                        </a:rPr>
                        <a:t>$36 Billion</a:t>
                      </a:r>
                    </a:p>
                  </a:txBody>
                  <a:tcPr marL="63500" marR="63500" marT="63500" marB="6350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44617981"/>
                  </a:ext>
                </a:extLst>
              </a:tr>
              <a:tr h="649328">
                <a:tc>
                  <a:txBody>
                    <a:bodyPr/>
                    <a:lstStyle/>
                    <a:p>
                      <a:pPr algn="ctr" rtl="0" fontAlgn="t">
                        <a:spcBef>
                          <a:spcPts val="0"/>
                        </a:spcBef>
                        <a:spcAft>
                          <a:spcPts val="0"/>
                        </a:spcAft>
                      </a:pPr>
                      <a:r>
                        <a:rPr lang="en-US" sz="2000" b="1" dirty="0">
                          <a:effectLst/>
                        </a:rPr>
                        <a:t>Total (Including</a:t>
                      </a:r>
                    </a:p>
                    <a:p>
                      <a:pPr algn="ctr" rtl="0" fontAlgn="t">
                        <a:spcBef>
                          <a:spcPts val="0"/>
                        </a:spcBef>
                        <a:spcAft>
                          <a:spcPts val="0"/>
                        </a:spcAft>
                      </a:pPr>
                      <a:r>
                        <a:rPr lang="en-US" sz="2000" b="1" dirty="0">
                          <a:effectLst/>
                        </a:rPr>
                        <a:t>Induced Utilization)</a:t>
                      </a:r>
                    </a:p>
                  </a:txBody>
                  <a:tcPr marL="63500" marR="63500" marT="63500" marB="6350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rtl="0" fontAlgn="t">
                        <a:spcBef>
                          <a:spcPts val="0"/>
                        </a:spcBef>
                        <a:spcAft>
                          <a:spcPts val="0"/>
                        </a:spcAft>
                      </a:pPr>
                      <a:r>
                        <a:rPr lang="en-US" sz="2000" dirty="0">
                          <a:effectLst/>
                        </a:rPr>
                        <a:t>31-35%</a:t>
                      </a:r>
                    </a:p>
                  </a:txBody>
                  <a:tcPr marL="63500" marR="63500" marT="63500" marB="63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rtl="0" fontAlgn="t">
                        <a:spcBef>
                          <a:spcPts val="0"/>
                        </a:spcBef>
                        <a:spcAft>
                          <a:spcPts val="0"/>
                        </a:spcAft>
                      </a:pPr>
                      <a:r>
                        <a:rPr lang="en-US" sz="2000" dirty="0">
                          <a:effectLst/>
                        </a:rPr>
                        <a:t>$124-140 Billion</a:t>
                      </a:r>
                    </a:p>
                  </a:txBody>
                  <a:tcPr marL="63500" marR="63500" marT="63500" marB="6350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558842184"/>
                  </a:ext>
                </a:extLst>
              </a:tr>
            </a:tbl>
          </a:graphicData>
        </a:graphic>
      </p:graphicFrame>
      <p:sp>
        <p:nvSpPr>
          <p:cNvPr id="4" name="Text Placeholder 3">
            <a:extLst>
              <a:ext uri="{FF2B5EF4-FFF2-40B4-BE49-F238E27FC236}">
                <a16:creationId xmlns:a16="http://schemas.microsoft.com/office/drawing/2014/main" id="{15F305BC-9D2D-9783-0DEC-8D150590E5CA}"/>
              </a:ext>
            </a:extLst>
          </p:cNvPr>
          <p:cNvSpPr>
            <a:spLocks noGrp="1"/>
          </p:cNvSpPr>
          <p:nvPr>
            <p:ph type="body" idx="10"/>
          </p:nvPr>
        </p:nvSpPr>
        <p:spPr/>
        <p:txBody>
          <a:bodyPr anchor="b"/>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a:ea typeface="+mn-ea"/>
                <a:cs typeface="Arial" charset="0"/>
              </a:rPr>
              <a:t>PNHP’s 2023 report on overpayments to Medicare Advantage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a:ea typeface="+mn-ea"/>
                <a:cs typeface="+mn-cs"/>
              </a:rPr>
              <a:t>https://</a:t>
            </a:r>
            <a:r>
              <a:rPr kumimoji="0" lang="en-US" sz="1200" b="0" i="0" u="none" strike="noStrike" kern="1200" cap="none" spc="0" normalizeH="0" baseline="0" noProof="0" dirty="0" err="1">
                <a:ln>
                  <a:noFill/>
                </a:ln>
                <a:solidFill>
                  <a:srgbClr val="FFFFFF"/>
                </a:solidFill>
                <a:effectLst/>
                <a:uLnTx/>
                <a:uFillTx/>
                <a:latin typeface="Arial" panose="020B0604020202020204"/>
                <a:ea typeface="+mn-ea"/>
                <a:cs typeface="+mn-cs"/>
              </a:rPr>
              <a:t>pnhp.org</a:t>
            </a:r>
            <a:r>
              <a:rPr kumimoji="0" lang="en-US" sz="1200" b="0" i="0" u="none" strike="noStrike" kern="1200" cap="none" spc="0" normalizeH="0" baseline="0" noProof="0" dirty="0">
                <a:ln>
                  <a:noFill/>
                </a:ln>
                <a:solidFill>
                  <a:srgbClr val="FFFFFF"/>
                </a:solidFill>
                <a:effectLst/>
                <a:uLnTx/>
                <a:uFillTx/>
                <a:latin typeface="Arial" panose="020B0604020202020204"/>
                <a:ea typeface="+mn-ea"/>
                <a:cs typeface="+mn-cs"/>
              </a:rPr>
              <a:t>/system/assets/uploads/2023/09/</a:t>
            </a:r>
            <a:r>
              <a:rPr kumimoji="0" lang="en-US" sz="1200" b="0" i="0" u="none" strike="noStrike" kern="1200" cap="none" spc="0" normalizeH="0" baseline="0" noProof="0" dirty="0" err="1">
                <a:ln>
                  <a:noFill/>
                </a:ln>
                <a:solidFill>
                  <a:srgbClr val="FFFFFF"/>
                </a:solidFill>
                <a:effectLst/>
                <a:uLnTx/>
                <a:uFillTx/>
                <a:latin typeface="Arial" panose="020B0604020202020204"/>
                <a:ea typeface="+mn-ea"/>
                <a:cs typeface="+mn-cs"/>
              </a:rPr>
              <a:t>MAOverpaymentReport_Final.pdf</a:t>
            </a:r>
            <a:endParaRPr kumimoji="0" lang="en-US" sz="12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aphicFrame>
        <p:nvGraphicFramePr>
          <p:cNvPr id="22" name="Content Placeholder 4">
            <a:extLst>
              <a:ext uri="{FF2B5EF4-FFF2-40B4-BE49-F238E27FC236}">
                <a16:creationId xmlns:a16="http://schemas.microsoft.com/office/drawing/2014/main" id="{73D9016A-0C55-5C0D-BB50-942D4E0E296C}"/>
              </a:ext>
            </a:extLst>
          </p:cNvPr>
          <p:cNvGraphicFramePr>
            <a:graphicFrameLocks/>
          </p:cNvGraphicFramePr>
          <p:nvPr/>
        </p:nvGraphicFramePr>
        <p:xfrm>
          <a:off x="944295" y="762000"/>
          <a:ext cx="10303410" cy="4187616"/>
        </p:xfrm>
        <a:graphic>
          <a:graphicData uri="http://schemas.openxmlformats.org/drawingml/2006/table">
            <a:tbl>
              <a:tblPr firstRow="1" bandRow="1">
                <a:tableStyleId>{5C22544A-7EE6-4342-B048-85BDC9FD1C3A}</a:tableStyleId>
              </a:tblPr>
              <a:tblGrid>
                <a:gridCol w="3101025">
                  <a:extLst>
                    <a:ext uri="{9D8B030D-6E8A-4147-A177-3AD203B41FA5}">
                      <a16:colId xmlns:a16="http://schemas.microsoft.com/office/drawing/2014/main" val="1633603173"/>
                    </a:ext>
                  </a:extLst>
                </a:gridCol>
                <a:gridCol w="2340775">
                  <a:extLst>
                    <a:ext uri="{9D8B030D-6E8A-4147-A177-3AD203B41FA5}">
                      <a16:colId xmlns:a16="http://schemas.microsoft.com/office/drawing/2014/main" val="4269456178"/>
                    </a:ext>
                  </a:extLst>
                </a:gridCol>
                <a:gridCol w="4861610">
                  <a:extLst>
                    <a:ext uri="{9D8B030D-6E8A-4147-A177-3AD203B41FA5}">
                      <a16:colId xmlns:a16="http://schemas.microsoft.com/office/drawing/2014/main" val="376962708"/>
                    </a:ext>
                  </a:extLst>
                </a:gridCol>
              </a:tblGrid>
              <a:tr h="809436">
                <a:tc>
                  <a:txBody>
                    <a:bodyPr/>
                    <a:lstStyle/>
                    <a:p>
                      <a:pPr algn="ctr" rtl="0" fontAlgn="t">
                        <a:spcBef>
                          <a:spcPts val="0"/>
                        </a:spcBef>
                        <a:spcAft>
                          <a:spcPts val="0"/>
                        </a:spcAft>
                      </a:pPr>
                      <a:r>
                        <a:rPr lang="en-US" sz="2000" b="1" i="0" u="none" strike="noStrike" dirty="0">
                          <a:solidFill>
                            <a:schemeClr val="bg1"/>
                          </a:solidFill>
                          <a:effectLst>
                            <a:outerShdw blurRad="50800" dist="38100" dir="2700000" algn="tl" rotWithShape="0">
                              <a:prstClr val="black">
                                <a:alpha val="40000"/>
                              </a:prstClr>
                            </a:outerShdw>
                          </a:effectLst>
                          <a:latin typeface="Arial" panose="020B0604020202020204" pitchFamily="34" charset="0"/>
                        </a:rPr>
                        <a:t>Source</a:t>
                      </a:r>
                      <a:endParaRPr lang="en-US" sz="3600" dirty="0">
                        <a:solidFill>
                          <a:schemeClr val="bg1"/>
                        </a:solidFill>
                        <a:effectLst>
                          <a:outerShdw blurRad="50800" dist="38100" dir="2700000" algn="tl" rotWithShape="0">
                            <a:prstClr val="black">
                              <a:alpha val="40000"/>
                            </a:prstClr>
                          </a:outerShdw>
                        </a:effectLst>
                      </a:endParaRPr>
                    </a:p>
                  </a:txBody>
                  <a:tcPr marL="63500" marR="63500" marT="63500" marB="63500" anchor="b">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t">
                        <a:spcBef>
                          <a:spcPts val="0"/>
                        </a:spcBef>
                        <a:spcAft>
                          <a:spcPts val="0"/>
                        </a:spcAft>
                      </a:pPr>
                      <a:r>
                        <a:rPr lang="en-US" sz="2000" b="1" i="0" u="none" strike="noStrike" dirty="0">
                          <a:solidFill>
                            <a:schemeClr val="bg1"/>
                          </a:solidFill>
                          <a:effectLst>
                            <a:outerShdw blurRad="50800" dist="38100" dir="2700000" algn="tl" rotWithShape="0">
                              <a:prstClr val="black">
                                <a:alpha val="40000"/>
                              </a:prstClr>
                            </a:outerShdw>
                          </a:effectLst>
                          <a:latin typeface="Arial" panose="020B0604020202020204" pitchFamily="34" charset="0"/>
                        </a:rPr>
                        <a:t>Percentage of </a:t>
                      </a:r>
                    </a:p>
                    <a:p>
                      <a:pPr algn="ctr" rtl="0" fontAlgn="t">
                        <a:spcBef>
                          <a:spcPts val="0"/>
                        </a:spcBef>
                        <a:spcAft>
                          <a:spcPts val="0"/>
                        </a:spcAft>
                      </a:pPr>
                      <a:r>
                        <a:rPr lang="en-US" sz="2000" b="1" i="0" u="none" strike="noStrike" dirty="0">
                          <a:solidFill>
                            <a:schemeClr val="bg1"/>
                          </a:solidFill>
                          <a:effectLst>
                            <a:outerShdw blurRad="50800" dist="38100" dir="2700000" algn="tl" rotWithShape="0">
                              <a:prstClr val="black">
                                <a:alpha val="40000"/>
                              </a:prstClr>
                            </a:outerShdw>
                          </a:effectLst>
                          <a:latin typeface="Arial" panose="020B0604020202020204" pitchFamily="34" charset="0"/>
                        </a:rPr>
                        <a:t>Overpayment</a:t>
                      </a:r>
                      <a:endParaRPr lang="en-US" sz="3600" dirty="0">
                        <a:solidFill>
                          <a:schemeClr val="bg1"/>
                        </a:solidFill>
                        <a:effectLst>
                          <a:outerShdw blurRad="50800" dist="38100" dir="2700000" algn="tl" rotWithShape="0">
                            <a:prstClr val="black">
                              <a:alpha val="40000"/>
                            </a:prstClr>
                          </a:outerShdw>
                        </a:effectLst>
                      </a:endParaRPr>
                    </a:p>
                  </a:txBody>
                  <a:tcPr marL="63500" marR="63500" marT="63500" marB="6350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t">
                        <a:spcBef>
                          <a:spcPts val="0"/>
                        </a:spcBef>
                        <a:spcAft>
                          <a:spcPts val="0"/>
                        </a:spcAft>
                      </a:pPr>
                      <a:r>
                        <a:rPr lang="en-US" sz="2000" b="1" i="0" u="none" strike="noStrike" dirty="0">
                          <a:solidFill>
                            <a:schemeClr val="bg1"/>
                          </a:solidFill>
                          <a:effectLst>
                            <a:outerShdw blurRad="50800" dist="38100" dir="2700000" algn="tl" rotWithShape="0">
                              <a:prstClr val="black">
                                <a:alpha val="40000"/>
                              </a:prstClr>
                            </a:outerShdw>
                          </a:effectLst>
                          <a:latin typeface="Arial" panose="020B0604020202020204" pitchFamily="34" charset="0"/>
                        </a:rPr>
                        <a:t>Amount in $ per year </a:t>
                      </a:r>
                    </a:p>
                    <a:p>
                      <a:pPr algn="ctr" rtl="0" fontAlgn="t">
                        <a:spcBef>
                          <a:spcPts val="0"/>
                        </a:spcBef>
                        <a:spcAft>
                          <a:spcPts val="0"/>
                        </a:spcAft>
                      </a:pPr>
                      <a:r>
                        <a:rPr lang="en-US" sz="2000" b="1" i="0" u="none" strike="noStrike" dirty="0">
                          <a:solidFill>
                            <a:schemeClr val="bg1"/>
                          </a:solidFill>
                          <a:effectLst>
                            <a:outerShdw blurRad="50800" dist="38100" dir="2700000" algn="tl" rotWithShape="0">
                              <a:prstClr val="black">
                                <a:alpha val="40000"/>
                              </a:prstClr>
                            </a:outerShdw>
                          </a:effectLst>
                          <a:latin typeface="Arial" panose="020B0604020202020204" pitchFamily="34" charset="0"/>
                        </a:rPr>
                        <a:t>(based on 2022 MA spending)</a:t>
                      </a:r>
                      <a:endParaRPr lang="en-US" sz="3600" dirty="0">
                        <a:solidFill>
                          <a:schemeClr val="bg1"/>
                        </a:solidFill>
                        <a:effectLst>
                          <a:outerShdw blurRad="50800" dist="38100" dir="2700000" algn="tl" rotWithShape="0">
                            <a:prstClr val="black">
                              <a:alpha val="40000"/>
                            </a:prstClr>
                          </a:outerShdw>
                        </a:effectLst>
                      </a:endParaRPr>
                    </a:p>
                  </a:txBody>
                  <a:tcPr marL="63500" marR="63500" marT="63500" marB="63500" anchor="b">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49428707"/>
                  </a:ext>
                </a:extLst>
              </a:tr>
              <a:tr h="649328">
                <a:tc>
                  <a:txBody>
                    <a:bodyPr/>
                    <a:lstStyle/>
                    <a:p>
                      <a:pPr algn="ctr" rtl="0" fontAlgn="t">
                        <a:spcBef>
                          <a:spcPts val="0"/>
                        </a:spcBef>
                        <a:spcAft>
                          <a:spcPts val="0"/>
                        </a:spcAft>
                      </a:pPr>
                      <a:r>
                        <a:rPr lang="en-US" sz="2000" b="1" dirty="0">
                          <a:effectLst/>
                        </a:rPr>
                        <a:t>Favorable Selection</a:t>
                      </a:r>
                    </a:p>
                  </a:txBody>
                  <a:tcPr marL="63500" marR="63500" marT="63500" marB="6350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t">
                        <a:spcBef>
                          <a:spcPts val="0"/>
                        </a:spcBef>
                        <a:spcAft>
                          <a:spcPts val="0"/>
                        </a:spcAft>
                      </a:pPr>
                      <a:r>
                        <a:rPr lang="en-US" sz="2000" dirty="0">
                          <a:effectLst/>
                        </a:rPr>
                        <a:t>11-14%</a:t>
                      </a:r>
                    </a:p>
                  </a:txBody>
                  <a:tcPr marL="63500" marR="63500" marT="63500" marB="63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t">
                        <a:spcBef>
                          <a:spcPts val="0"/>
                        </a:spcBef>
                        <a:spcAft>
                          <a:spcPts val="0"/>
                        </a:spcAft>
                      </a:pPr>
                      <a:r>
                        <a:rPr lang="en-US" sz="2000" dirty="0">
                          <a:effectLst/>
                        </a:rPr>
                        <a:t>$44-56 Billion</a:t>
                      </a:r>
                    </a:p>
                  </a:txBody>
                  <a:tcPr marL="63500" marR="63500" marT="63500" marB="6350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74348491"/>
                  </a:ext>
                </a:extLst>
              </a:tr>
              <a:tr h="649328">
                <a:tc>
                  <a:txBody>
                    <a:bodyPr/>
                    <a:lstStyle/>
                    <a:p>
                      <a:pPr algn="ctr" rtl="0" fontAlgn="t">
                        <a:spcBef>
                          <a:spcPts val="0"/>
                        </a:spcBef>
                        <a:spcAft>
                          <a:spcPts val="0"/>
                        </a:spcAft>
                      </a:pPr>
                      <a:r>
                        <a:rPr lang="en-US" sz="2000" b="1" dirty="0">
                          <a:effectLst/>
                        </a:rPr>
                        <a:t>Upcoding</a:t>
                      </a:r>
                    </a:p>
                  </a:txBody>
                  <a:tcPr marL="63500" marR="63500" marT="63500" marB="6350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t">
                        <a:spcBef>
                          <a:spcPts val="0"/>
                        </a:spcBef>
                        <a:spcAft>
                          <a:spcPts val="0"/>
                        </a:spcAft>
                      </a:pPr>
                      <a:r>
                        <a:rPr lang="en-US" sz="2000" dirty="0">
                          <a:effectLst/>
                        </a:rPr>
                        <a:t>5%</a:t>
                      </a:r>
                    </a:p>
                  </a:txBody>
                  <a:tcPr marL="63500" marR="63500" marT="63500" marB="63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t">
                        <a:spcBef>
                          <a:spcPts val="0"/>
                        </a:spcBef>
                        <a:spcAft>
                          <a:spcPts val="0"/>
                        </a:spcAft>
                      </a:pPr>
                      <a:r>
                        <a:rPr lang="en-US" sz="2000" dirty="0">
                          <a:effectLst/>
                        </a:rPr>
                        <a:t>$20 Billion</a:t>
                      </a:r>
                    </a:p>
                  </a:txBody>
                  <a:tcPr marL="63500" marR="63500" marT="63500" marB="6350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73792398"/>
                  </a:ext>
                </a:extLst>
              </a:tr>
              <a:tr h="780868">
                <a:tc>
                  <a:txBody>
                    <a:bodyPr/>
                    <a:lstStyle/>
                    <a:p>
                      <a:pPr algn="ctr" rtl="0" fontAlgn="t">
                        <a:spcBef>
                          <a:spcPts val="0"/>
                        </a:spcBef>
                        <a:spcAft>
                          <a:spcPts val="0"/>
                        </a:spcAft>
                      </a:pPr>
                      <a:r>
                        <a:rPr lang="en-US" sz="2000" b="1" dirty="0">
                          <a:effectLst/>
                        </a:rPr>
                        <a:t>County Benchmarks</a:t>
                      </a:r>
                    </a:p>
                    <a:p>
                      <a:pPr algn="ctr" rtl="0" fontAlgn="t">
                        <a:spcBef>
                          <a:spcPts val="0"/>
                        </a:spcBef>
                        <a:spcAft>
                          <a:spcPts val="0"/>
                        </a:spcAft>
                      </a:pPr>
                      <a:r>
                        <a:rPr lang="en-US" sz="2000" b="1" dirty="0">
                          <a:effectLst/>
                        </a:rPr>
                        <a:t>and Quality Bonuses</a:t>
                      </a:r>
                    </a:p>
                  </a:txBody>
                  <a:tcPr marL="63500" marR="63500" marT="63500" marB="6350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t">
                        <a:spcBef>
                          <a:spcPts val="0"/>
                        </a:spcBef>
                        <a:spcAft>
                          <a:spcPts val="0"/>
                        </a:spcAft>
                      </a:pPr>
                      <a:r>
                        <a:rPr lang="en-US" sz="2000" dirty="0">
                          <a:effectLst/>
                        </a:rPr>
                        <a:t>6-7%</a:t>
                      </a:r>
                    </a:p>
                  </a:txBody>
                  <a:tcPr marL="63500" marR="63500" marT="63500" marB="63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t">
                        <a:spcBef>
                          <a:spcPts val="0"/>
                        </a:spcBef>
                        <a:spcAft>
                          <a:spcPts val="0"/>
                        </a:spcAft>
                      </a:pPr>
                      <a:r>
                        <a:rPr lang="en-US" sz="2000" dirty="0">
                          <a:effectLst/>
                        </a:rPr>
                        <a:t>$24-28 Billion</a:t>
                      </a:r>
                    </a:p>
                  </a:txBody>
                  <a:tcPr marL="63500" marR="63500" marT="63500" marB="6350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33307880"/>
                  </a:ext>
                </a:extLst>
              </a:tr>
              <a:tr h="649328">
                <a:tc>
                  <a:txBody>
                    <a:bodyPr/>
                    <a:lstStyle/>
                    <a:p>
                      <a:pPr algn="ctr" rtl="0" fontAlgn="t">
                        <a:spcBef>
                          <a:spcPts val="0"/>
                        </a:spcBef>
                        <a:spcAft>
                          <a:spcPts val="0"/>
                        </a:spcAft>
                      </a:pPr>
                      <a:r>
                        <a:rPr lang="en-US" sz="2000" b="1" dirty="0">
                          <a:effectLst/>
                        </a:rPr>
                        <a:t>Subtotal</a:t>
                      </a:r>
                    </a:p>
                  </a:txBody>
                  <a:tcPr marL="63500" marR="63500" marT="63500" marB="6350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rtl="0" fontAlgn="t">
                        <a:spcBef>
                          <a:spcPts val="0"/>
                        </a:spcBef>
                        <a:spcAft>
                          <a:spcPts val="0"/>
                        </a:spcAft>
                      </a:pPr>
                      <a:r>
                        <a:rPr lang="en-US" sz="2000" dirty="0">
                          <a:effectLst/>
                        </a:rPr>
                        <a:t>22-26%</a:t>
                      </a:r>
                    </a:p>
                  </a:txBody>
                  <a:tcPr marL="63500" marR="63500" marT="63500" marB="63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rtl="0" fontAlgn="t">
                        <a:spcBef>
                          <a:spcPts val="0"/>
                        </a:spcBef>
                        <a:spcAft>
                          <a:spcPts val="0"/>
                        </a:spcAft>
                      </a:pPr>
                      <a:r>
                        <a:rPr lang="en-US" sz="2000" dirty="0">
                          <a:effectLst/>
                        </a:rPr>
                        <a:t>$88-104 Billion</a:t>
                      </a:r>
                    </a:p>
                  </a:txBody>
                  <a:tcPr marL="63500" marR="63500" marT="63500" marB="6350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3621390935"/>
                  </a:ext>
                </a:extLst>
              </a:tr>
              <a:tr h="649328">
                <a:tc>
                  <a:txBody>
                    <a:bodyPr/>
                    <a:lstStyle/>
                    <a:p>
                      <a:pPr algn="ctr" rtl="0" fontAlgn="t">
                        <a:spcBef>
                          <a:spcPts val="0"/>
                        </a:spcBef>
                        <a:spcAft>
                          <a:spcPts val="0"/>
                        </a:spcAft>
                      </a:pPr>
                      <a:r>
                        <a:rPr lang="en-US" sz="2000" b="1" dirty="0">
                          <a:effectLst/>
                        </a:rPr>
                        <a:t>Induced Utilization</a:t>
                      </a:r>
                    </a:p>
                  </a:txBody>
                  <a:tcPr marL="63500" marR="63500" marT="63500" marB="6350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t">
                        <a:spcBef>
                          <a:spcPts val="0"/>
                        </a:spcBef>
                        <a:spcAft>
                          <a:spcPts val="0"/>
                        </a:spcAft>
                      </a:pPr>
                      <a:r>
                        <a:rPr lang="en-US" sz="2000" dirty="0">
                          <a:effectLst/>
                        </a:rPr>
                        <a:t>9%</a:t>
                      </a:r>
                    </a:p>
                  </a:txBody>
                  <a:tcPr marL="63500" marR="63500" marT="63500" marB="63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t">
                        <a:spcBef>
                          <a:spcPts val="0"/>
                        </a:spcBef>
                        <a:spcAft>
                          <a:spcPts val="0"/>
                        </a:spcAft>
                      </a:pPr>
                      <a:r>
                        <a:rPr lang="en-US" sz="2000" dirty="0">
                          <a:effectLst/>
                        </a:rPr>
                        <a:t>$36 Billion</a:t>
                      </a:r>
                    </a:p>
                  </a:txBody>
                  <a:tcPr marL="63500" marR="63500" marT="63500" marB="6350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44617981"/>
                  </a:ext>
                </a:extLst>
              </a:tr>
            </a:tbl>
          </a:graphicData>
        </a:graphic>
      </p:graphicFrame>
      <p:sp>
        <p:nvSpPr>
          <p:cNvPr id="3" name="Rectangle 2">
            <a:extLst>
              <a:ext uri="{FF2B5EF4-FFF2-40B4-BE49-F238E27FC236}">
                <a16:creationId xmlns:a16="http://schemas.microsoft.com/office/drawing/2014/main" id="{C9CB0E03-79E4-7CDD-25B5-81F94359EBDF}"/>
              </a:ext>
            </a:extLst>
          </p:cNvPr>
          <p:cNvSpPr/>
          <p:nvPr/>
        </p:nvSpPr>
        <p:spPr>
          <a:xfrm>
            <a:off x="4100410" y="4280627"/>
            <a:ext cx="7014372" cy="653730"/>
          </a:xfrm>
          <a:prstGeom prst="rect">
            <a:avLst/>
          </a:prstGeom>
          <a:solidFill>
            <a:schemeClr val="bg1"/>
          </a:solidFill>
          <a:ln>
            <a:solidFill>
              <a:schemeClr val="bg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dirty="0">
                <a:solidFill>
                  <a:schemeClr val="tx1"/>
                </a:solidFill>
              </a:rPr>
              <a:t>Overpaying MA plans as if they removed financial </a:t>
            </a:r>
          </a:p>
          <a:p>
            <a:r>
              <a:rPr lang="en-US" sz="2000" dirty="0">
                <a:solidFill>
                  <a:schemeClr val="tx1"/>
                </a:solidFill>
              </a:rPr>
              <a:t>barriers to care, despite that not being true.</a:t>
            </a:r>
            <a:endParaRPr lang="en-US" sz="2000" i="1" dirty="0">
              <a:solidFill>
                <a:schemeClr val="tx1"/>
              </a:solidFill>
            </a:endParaRPr>
          </a:p>
        </p:txBody>
      </p:sp>
      <p:graphicFrame>
        <p:nvGraphicFramePr>
          <p:cNvPr id="23" name="Content Placeholder 4">
            <a:extLst>
              <a:ext uri="{FF2B5EF4-FFF2-40B4-BE49-F238E27FC236}">
                <a16:creationId xmlns:a16="http://schemas.microsoft.com/office/drawing/2014/main" id="{BD3053D9-8AD2-48B0-A7B3-3D4090A153C5}"/>
              </a:ext>
            </a:extLst>
          </p:cNvPr>
          <p:cNvGraphicFramePr>
            <a:graphicFrameLocks/>
          </p:cNvGraphicFramePr>
          <p:nvPr/>
        </p:nvGraphicFramePr>
        <p:xfrm>
          <a:off x="944295" y="762000"/>
          <a:ext cx="10303410" cy="3538288"/>
        </p:xfrm>
        <a:graphic>
          <a:graphicData uri="http://schemas.openxmlformats.org/drawingml/2006/table">
            <a:tbl>
              <a:tblPr firstRow="1" bandRow="1">
                <a:tableStyleId>{5C22544A-7EE6-4342-B048-85BDC9FD1C3A}</a:tableStyleId>
              </a:tblPr>
              <a:tblGrid>
                <a:gridCol w="3101025">
                  <a:extLst>
                    <a:ext uri="{9D8B030D-6E8A-4147-A177-3AD203B41FA5}">
                      <a16:colId xmlns:a16="http://schemas.microsoft.com/office/drawing/2014/main" val="1633603173"/>
                    </a:ext>
                  </a:extLst>
                </a:gridCol>
                <a:gridCol w="2340775">
                  <a:extLst>
                    <a:ext uri="{9D8B030D-6E8A-4147-A177-3AD203B41FA5}">
                      <a16:colId xmlns:a16="http://schemas.microsoft.com/office/drawing/2014/main" val="4269456178"/>
                    </a:ext>
                  </a:extLst>
                </a:gridCol>
                <a:gridCol w="4861610">
                  <a:extLst>
                    <a:ext uri="{9D8B030D-6E8A-4147-A177-3AD203B41FA5}">
                      <a16:colId xmlns:a16="http://schemas.microsoft.com/office/drawing/2014/main" val="376962708"/>
                    </a:ext>
                  </a:extLst>
                </a:gridCol>
              </a:tblGrid>
              <a:tr h="809436">
                <a:tc>
                  <a:txBody>
                    <a:bodyPr/>
                    <a:lstStyle/>
                    <a:p>
                      <a:pPr algn="ctr" rtl="0" fontAlgn="t">
                        <a:spcBef>
                          <a:spcPts val="0"/>
                        </a:spcBef>
                        <a:spcAft>
                          <a:spcPts val="0"/>
                        </a:spcAft>
                      </a:pPr>
                      <a:r>
                        <a:rPr lang="en-US" sz="2000" b="1" i="0" u="none" strike="noStrike" dirty="0">
                          <a:solidFill>
                            <a:schemeClr val="bg1"/>
                          </a:solidFill>
                          <a:effectLst>
                            <a:outerShdw blurRad="50800" dist="38100" dir="2700000" algn="tl" rotWithShape="0">
                              <a:prstClr val="black">
                                <a:alpha val="40000"/>
                              </a:prstClr>
                            </a:outerShdw>
                          </a:effectLst>
                          <a:latin typeface="Arial" panose="020B0604020202020204" pitchFamily="34" charset="0"/>
                        </a:rPr>
                        <a:t>Source</a:t>
                      </a:r>
                      <a:endParaRPr lang="en-US" sz="3600" dirty="0">
                        <a:solidFill>
                          <a:schemeClr val="bg1"/>
                        </a:solidFill>
                        <a:effectLst>
                          <a:outerShdw blurRad="50800" dist="38100" dir="2700000" algn="tl" rotWithShape="0">
                            <a:prstClr val="black">
                              <a:alpha val="40000"/>
                            </a:prstClr>
                          </a:outerShdw>
                        </a:effectLst>
                      </a:endParaRPr>
                    </a:p>
                  </a:txBody>
                  <a:tcPr marL="63500" marR="63500" marT="63500" marB="63500" anchor="b">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t">
                        <a:spcBef>
                          <a:spcPts val="0"/>
                        </a:spcBef>
                        <a:spcAft>
                          <a:spcPts val="0"/>
                        </a:spcAft>
                      </a:pPr>
                      <a:r>
                        <a:rPr lang="en-US" sz="2000" b="1" i="0" u="none" strike="noStrike" dirty="0">
                          <a:solidFill>
                            <a:schemeClr val="bg1"/>
                          </a:solidFill>
                          <a:effectLst>
                            <a:outerShdw blurRad="50800" dist="38100" dir="2700000" algn="tl" rotWithShape="0">
                              <a:prstClr val="black">
                                <a:alpha val="40000"/>
                              </a:prstClr>
                            </a:outerShdw>
                          </a:effectLst>
                          <a:latin typeface="Arial" panose="020B0604020202020204" pitchFamily="34" charset="0"/>
                        </a:rPr>
                        <a:t>Percentage of </a:t>
                      </a:r>
                    </a:p>
                    <a:p>
                      <a:pPr algn="ctr" rtl="0" fontAlgn="t">
                        <a:spcBef>
                          <a:spcPts val="0"/>
                        </a:spcBef>
                        <a:spcAft>
                          <a:spcPts val="0"/>
                        </a:spcAft>
                      </a:pPr>
                      <a:r>
                        <a:rPr lang="en-US" sz="2000" b="1" i="0" u="none" strike="noStrike" dirty="0">
                          <a:solidFill>
                            <a:schemeClr val="bg1"/>
                          </a:solidFill>
                          <a:effectLst>
                            <a:outerShdw blurRad="50800" dist="38100" dir="2700000" algn="tl" rotWithShape="0">
                              <a:prstClr val="black">
                                <a:alpha val="40000"/>
                              </a:prstClr>
                            </a:outerShdw>
                          </a:effectLst>
                          <a:latin typeface="Arial" panose="020B0604020202020204" pitchFamily="34" charset="0"/>
                        </a:rPr>
                        <a:t>Overpayment</a:t>
                      </a:r>
                      <a:endParaRPr lang="en-US" sz="3600" dirty="0">
                        <a:solidFill>
                          <a:schemeClr val="bg1"/>
                        </a:solidFill>
                        <a:effectLst>
                          <a:outerShdw blurRad="50800" dist="38100" dir="2700000" algn="tl" rotWithShape="0">
                            <a:prstClr val="black">
                              <a:alpha val="40000"/>
                            </a:prstClr>
                          </a:outerShdw>
                        </a:effectLst>
                      </a:endParaRPr>
                    </a:p>
                  </a:txBody>
                  <a:tcPr marL="63500" marR="63500" marT="63500" marB="6350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t">
                        <a:spcBef>
                          <a:spcPts val="0"/>
                        </a:spcBef>
                        <a:spcAft>
                          <a:spcPts val="0"/>
                        </a:spcAft>
                      </a:pPr>
                      <a:r>
                        <a:rPr lang="en-US" sz="2000" b="1" i="0" u="none" strike="noStrike" dirty="0">
                          <a:solidFill>
                            <a:schemeClr val="bg1"/>
                          </a:solidFill>
                          <a:effectLst>
                            <a:outerShdw blurRad="50800" dist="38100" dir="2700000" algn="tl" rotWithShape="0">
                              <a:prstClr val="black">
                                <a:alpha val="40000"/>
                              </a:prstClr>
                            </a:outerShdw>
                          </a:effectLst>
                          <a:latin typeface="Arial" panose="020B0604020202020204" pitchFamily="34" charset="0"/>
                        </a:rPr>
                        <a:t>Amount in $ per year </a:t>
                      </a:r>
                    </a:p>
                    <a:p>
                      <a:pPr algn="ctr" rtl="0" fontAlgn="t">
                        <a:spcBef>
                          <a:spcPts val="0"/>
                        </a:spcBef>
                        <a:spcAft>
                          <a:spcPts val="0"/>
                        </a:spcAft>
                      </a:pPr>
                      <a:r>
                        <a:rPr lang="en-US" sz="2000" b="1" i="0" u="none" strike="noStrike" dirty="0">
                          <a:solidFill>
                            <a:schemeClr val="bg1"/>
                          </a:solidFill>
                          <a:effectLst>
                            <a:outerShdw blurRad="50800" dist="38100" dir="2700000" algn="tl" rotWithShape="0">
                              <a:prstClr val="black">
                                <a:alpha val="40000"/>
                              </a:prstClr>
                            </a:outerShdw>
                          </a:effectLst>
                          <a:latin typeface="Arial" panose="020B0604020202020204" pitchFamily="34" charset="0"/>
                        </a:rPr>
                        <a:t>(based on 2022 MA spending)</a:t>
                      </a:r>
                      <a:endParaRPr lang="en-US" sz="3600" dirty="0">
                        <a:solidFill>
                          <a:schemeClr val="bg1"/>
                        </a:solidFill>
                        <a:effectLst>
                          <a:outerShdw blurRad="50800" dist="38100" dir="2700000" algn="tl" rotWithShape="0">
                            <a:prstClr val="black">
                              <a:alpha val="40000"/>
                            </a:prstClr>
                          </a:outerShdw>
                        </a:effectLst>
                      </a:endParaRPr>
                    </a:p>
                  </a:txBody>
                  <a:tcPr marL="63500" marR="63500" marT="63500" marB="63500" anchor="b">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49428707"/>
                  </a:ext>
                </a:extLst>
              </a:tr>
              <a:tr h="649328">
                <a:tc>
                  <a:txBody>
                    <a:bodyPr/>
                    <a:lstStyle/>
                    <a:p>
                      <a:pPr algn="ctr" rtl="0" fontAlgn="t">
                        <a:spcBef>
                          <a:spcPts val="0"/>
                        </a:spcBef>
                        <a:spcAft>
                          <a:spcPts val="0"/>
                        </a:spcAft>
                      </a:pPr>
                      <a:r>
                        <a:rPr lang="en-US" sz="2000" b="1" dirty="0">
                          <a:effectLst/>
                        </a:rPr>
                        <a:t>Favorable Selection</a:t>
                      </a:r>
                    </a:p>
                  </a:txBody>
                  <a:tcPr marL="63500" marR="63500" marT="63500" marB="6350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t">
                        <a:spcBef>
                          <a:spcPts val="0"/>
                        </a:spcBef>
                        <a:spcAft>
                          <a:spcPts val="0"/>
                        </a:spcAft>
                      </a:pPr>
                      <a:r>
                        <a:rPr lang="en-US" sz="2000" dirty="0">
                          <a:effectLst/>
                        </a:rPr>
                        <a:t>11-14%</a:t>
                      </a:r>
                    </a:p>
                  </a:txBody>
                  <a:tcPr marL="63500" marR="63500" marT="63500" marB="63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t">
                        <a:spcBef>
                          <a:spcPts val="0"/>
                        </a:spcBef>
                        <a:spcAft>
                          <a:spcPts val="0"/>
                        </a:spcAft>
                      </a:pPr>
                      <a:r>
                        <a:rPr lang="en-US" sz="2000" dirty="0">
                          <a:effectLst/>
                        </a:rPr>
                        <a:t>$44-56 Billion</a:t>
                      </a:r>
                    </a:p>
                  </a:txBody>
                  <a:tcPr marL="63500" marR="63500" marT="63500" marB="6350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74348491"/>
                  </a:ext>
                </a:extLst>
              </a:tr>
              <a:tr h="649328">
                <a:tc>
                  <a:txBody>
                    <a:bodyPr/>
                    <a:lstStyle/>
                    <a:p>
                      <a:pPr algn="ctr" rtl="0" fontAlgn="t">
                        <a:spcBef>
                          <a:spcPts val="0"/>
                        </a:spcBef>
                        <a:spcAft>
                          <a:spcPts val="0"/>
                        </a:spcAft>
                      </a:pPr>
                      <a:r>
                        <a:rPr lang="en-US" sz="2000" b="1" dirty="0">
                          <a:effectLst/>
                        </a:rPr>
                        <a:t>Upcoding</a:t>
                      </a:r>
                    </a:p>
                  </a:txBody>
                  <a:tcPr marL="63500" marR="63500" marT="63500" marB="6350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t">
                        <a:spcBef>
                          <a:spcPts val="0"/>
                        </a:spcBef>
                        <a:spcAft>
                          <a:spcPts val="0"/>
                        </a:spcAft>
                      </a:pPr>
                      <a:r>
                        <a:rPr lang="en-US" sz="2000" dirty="0">
                          <a:effectLst/>
                        </a:rPr>
                        <a:t>5%</a:t>
                      </a:r>
                    </a:p>
                  </a:txBody>
                  <a:tcPr marL="63500" marR="63500" marT="63500" marB="63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t">
                        <a:spcBef>
                          <a:spcPts val="0"/>
                        </a:spcBef>
                        <a:spcAft>
                          <a:spcPts val="0"/>
                        </a:spcAft>
                      </a:pPr>
                      <a:r>
                        <a:rPr lang="en-US" sz="2000" dirty="0">
                          <a:effectLst/>
                        </a:rPr>
                        <a:t>$20 Billion</a:t>
                      </a:r>
                    </a:p>
                  </a:txBody>
                  <a:tcPr marL="63500" marR="63500" marT="63500" marB="6350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73792398"/>
                  </a:ext>
                </a:extLst>
              </a:tr>
              <a:tr h="780868">
                <a:tc>
                  <a:txBody>
                    <a:bodyPr/>
                    <a:lstStyle/>
                    <a:p>
                      <a:pPr algn="ctr" rtl="0" fontAlgn="t">
                        <a:spcBef>
                          <a:spcPts val="0"/>
                        </a:spcBef>
                        <a:spcAft>
                          <a:spcPts val="0"/>
                        </a:spcAft>
                      </a:pPr>
                      <a:r>
                        <a:rPr lang="en-US" sz="2000" b="1" dirty="0">
                          <a:effectLst/>
                        </a:rPr>
                        <a:t>County Benchmarks</a:t>
                      </a:r>
                    </a:p>
                    <a:p>
                      <a:pPr algn="ctr" rtl="0" fontAlgn="t">
                        <a:spcBef>
                          <a:spcPts val="0"/>
                        </a:spcBef>
                        <a:spcAft>
                          <a:spcPts val="0"/>
                        </a:spcAft>
                      </a:pPr>
                      <a:r>
                        <a:rPr lang="en-US" sz="2000" b="1" dirty="0">
                          <a:effectLst/>
                        </a:rPr>
                        <a:t>and Quality Bonuses</a:t>
                      </a:r>
                    </a:p>
                  </a:txBody>
                  <a:tcPr marL="63500" marR="63500" marT="63500" marB="6350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t">
                        <a:spcBef>
                          <a:spcPts val="0"/>
                        </a:spcBef>
                        <a:spcAft>
                          <a:spcPts val="0"/>
                        </a:spcAft>
                      </a:pPr>
                      <a:r>
                        <a:rPr lang="en-US" sz="2000" dirty="0">
                          <a:effectLst/>
                        </a:rPr>
                        <a:t>6-7%</a:t>
                      </a:r>
                    </a:p>
                  </a:txBody>
                  <a:tcPr marL="63500" marR="63500" marT="63500" marB="63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t">
                        <a:spcBef>
                          <a:spcPts val="0"/>
                        </a:spcBef>
                        <a:spcAft>
                          <a:spcPts val="0"/>
                        </a:spcAft>
                      </a:pPr>
                      <a:r>
                        <a:rPr lang="en-US" sz="2000" dirty="0">
                          <a:effectLst/>
                        </a:rPr>
                        <a:t>$24-28 Billion</a:t>
                      </a:r>
                    </a:p>
                  </a:txBody>
                  <a:tcPr marL="63500" marR="63500" marT="63500" marB="6350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33307880"/>
                  </a:ext>
                </a:extLst>
              </a:tr>
              <a:tr h="649328">
                <a:tc>
                  <a:txBody>
                    <a:bodyPr/>
                    <a:lstStyle/>
                    <a:p>
                      <a:pPr algn="ctr" rtl="0" fontAlgn="t">
                        <a:spcBef>
                          <a:spcPts val="0"/>
                        </a:spcBef>
                        <a:spcAft>
                          <a:spcPts val="0"/>
                        </a:spcAft>
                      </a:pPr>
                      <a:r>
                        <a:rPr lang="en-US" sz="2000" b="1" dirty="0">
                          <a:effectLst/>
                        </a:rPr>
                        <a:t>Subtotal</a:t>
                      </a:r>
                    </a:p>
                  </a:txBody>
                  <a:tcPr marL="63500" marR="63500" marT="63500" marB="6350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rtl="0" fontAlgn="t">
                        <a:spcBef>
                          <a:spcPts val="0"/>
                        </a:spcBef>
                        <a:spcAft>
                          <a:spcPts val="0"/>
                        </a:spcAft>
                      </a:pPr>
                      <a:r>
                        <a:rPr lang="en-US" sz="2000" dirty="0">
                          <a:effectLst/>
                        </a:rPr>
                        <a:t>22-26%</a:t>
                      </a:r>
                    </a:p>
                  </a:txBody>
                  <a:tcPr marL="63500" marR="63500" marT="63500" marB="63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rtl="0" fontAlgn="t">
                        <a:spcBef>
                          <a:spcPts val="0"/>
                        </a:spcBef>
                        <a:spcAft>
                          <a:spcPts val="0"/>
                        </a:spcAft>
                      </a:pPr>
                      <a:r>
                        <a:rPr lang="en-US" sz="2000" dirty="0">
                          <a:effectLst/>
                        </a:rPr>
                        <a:t>$88-104 Billion</a:t>
                      </a:r>
                    </a:p>
                  </a:txBody>
                  <a:tcPr marL="63500" marR="63500" marT="63500" marB="6350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3621390935"/>
                  </a:ext>
                </a:extLst>
              </a:tr>
            </a:tbl>
          </a:graphicData>
        </a:graphic>
      </p:graphicFrame>
      <p:graphicFrame>
        <p:nvGraphicFramePr>
          <p:cNvPr id="24" name="Content Placeholder 4">
            <a:extLst>
              <a:ext uri="{FF2B5EF4-FFF2-40B4-BE49-F238E27FC236}">
                <a16:creationId xmlns:a16="http://schemas.microsoft.com/office/drawing/2014/main" id="{14BDCEC8-AF34-BAA9-B8AE-22E28E151B15}"/>
              </a:ext>
            </a:extLst>
          </p:cNvPr>
          <p:cNvGraphicFramePr>
            <a:graphicFrameLocks/>
          </p:cNvGraphicFramePr>
          <p:nvPr/>
        </p:nvGraphicFramePr>
        <p:xfrm>
          <a:off x="944295" y="762000"/>
          <a:ext cx="10303410" cy="2888960"/>
        </p:xfrm>
        <a:graphic>
          <a:graphicData uri="http://schemas.openxmlformats.org/drawingml/2006/table">
            <a:tbl>
              <a:tblPr firstRow="1" bandRow="1">
                <a:tableStyleId>{5C22544A-7EE6-4342-B048-85BDC9FD1C3A}</a:tableStyleId>
              </a:tblPr>
              <a:tblGrid>
                <a:gridCol w="3101025">
                  <a:extLst>
                    <a:ext uri="{9D8B030D-6E8A-4147-A177-3AD203B41FA5}">
                      <a16:colId xmlns:a16="http://schemas.microsoft.com/office/drawing/2014/main" val="1633603173"/>
                    </a:ext>
                  </a:extLst>
                </a:gridCol>
                <a:gridCol w="2340775">
                  <a:extLst>
                    <a:ext uri="{9D8B030D-6E8A-4147-A177-3AD203B41FA5}">
                      <a16:colId xmlns:a16="http://schemas.microsoft.com/office/drawing/2014/main" val="4269456178"/>
                    </a:ext>
                  </a:extLst>
                </a:gridCol>
                <a:gridCol w="4861610">
                  <a:extLst>
                    <a:ext uri="{9D8B030D-6E8A-4147-A177-3AD203B41FA5}">
                      <a16:colId xmlns:a16="http://schemas.microsoft.com/office/drawing/2014/main" val="376962708"/>
                    </a:ext>
                  </a:extLst>
                </a:gridCol>
              </a:tblGrid>
              <a:tr h="809436">
                <a:tc>
                  <a:txBody>
                    <a:bodyPr/>
                    <a:lstStyle/>
                    <a:p>
                      <a:pPr algn="ctr" rtl="0" fontAlgn="t">
                        <a:spcBef>
                          <a:spcPts val="0"/>
                        </a:spcBef>
                        <a:spcAft>
                          <a:spcPts val="0"/>
                        </a:spcAft>
                      </a:pPr>
                      <a:r>
                        <a:rPr lang="en-US" sz="2000" b="1" i="0" u="none" strike="noStrike" dirty="0">
                          <a:solidFill>
                            <a:schemeClr val="bg1"/>
                          </a:solidFill>
                          <a:effectLst>
                            <a:outerShdw blurRad="50800" dist="38100" dir="2700000" algn="tl" rotWithShape="0">
                              <a:prstClr val="black">
                                <a:alpha val="40000"/>
                              </a:prstClr>
                            </a:outerShdw>
                          </a:effectLst>
                          <a:latin typeface="Arial" panose="020B0604020202020204" pitchFamily="34" charset="0"/>
                        </a:rPr>
                        <a:t>Source</a:t>
                      </a:r>
                      <a:endParaRPr lang="en-US" sz="3600" dirty="0">
                        <a:solidFill>
                          <a:schemeClr val="bg1"/>
                        </a:solidFill>
                        <a:effectLst>
                          <a:outerShdw blurRad="50800" dist="38100" dir="2700000" algn="tl" rotWithShape="0">
                            <a:prstClr val="black">
                              <a:alpha val="40000"/>
                            </a:prstClr>
                          </a:outerShdw>
                        </a:effectLst>
                      </a:endParaRPr>
                    </a:p>
                  </a:txBody>
                  <a:tcPr marL="63500" marR="63500" marT="63500" marB="63500" anchor="b">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t">
                        <a:spcBef>
                          <a:spcPts val="0"/>
                        </a:spcBef>
                        <a:spcAft>
                          <a:spcPts val="0"/>
                        </a:spcAft>
                      </a:pPr>
                      <a:r>
                        <a:rPr lang="en-US" sz="2000" b="1" i="0" u="none" strike="noStrike" dirty="0">
                          <a:solidFill>
                            <a:schemeClr val="bg1"/>
                          </a:solidFill>
                          <a:effectLst>
                            <a:outerShdw blurRad="50800" dist="38100" dir="2700000" algn="tl" rotWithShape="0">
                              <a:prstClr val="black">
                                <a:alpha val="40000"/>
                              </a:prstClr>
                            </a:outerShdw>
                          </a:effectLst>
                          <a:latin typeface="Arial" panose="020B0604020202020204" pitchFamily="34" charset="0"/>
                        </a:rPr>
                        <a:t>Percentage of </a:t>
                      </a:r>
                    </a:p>
                    <a:p>
                      <a:pPr algn="ctr" rtl="0" fontAlgn="t">
                        <a:spcBef>
                          <a:spcPts val="0"/>
                        </a:spcBef>
                        <a:spcAft>
                          <a:spcPts val="0"/>
                        </a:spcAft>
                      </a:pPr>
                      <a:r>
                        <a:rPr lang="en-US" sz="2000" b="1" i="0" u="none" strike="noStrike" dirty="0">
                          <a:solidFill>
                            <a:schemeClr val="bg1"/>
                          </a:solidFill>
                          <a:effectLst>
                            <a:outerShdw blurRad="50800" dist="38100" dir="2700000" algn="tl" rotWithShape="0">
                              <a:prstClr val="black">
                                <a:alpha val="40000"/>
                              </a:prstClr>
                            </a:outerShdw>
                          </a:effectLst>
                          <a:latin typeface="Arial" panose="020B0604020202020204" pitchFamily="34" charset="0"/>
                        </a:rPr>
                        <a:t>Overpayment</a:t>
                      </a:r>
                      <a:endParaRPr lang="en-US" sz="3600" dirty="0">
                        <a:solidFill>
                          <a:schemeClr val="bg1"/>
                        </a:solidFill>
                        <a:effectLst>
                          <a:outerShdw blurRad="50800" dist="38100" dir="2700000" algn="tl" rotWithShape="0">
                            <a:prstClr val="black">
                              <a:alpha val="40000"/>
                            </a:prstClr>
                          </a:outerShdw>
                        </a:effectLst>
                      </a:endParaRPr>
                    </a:p>
                  </a:txBody>
                  <a:tcPr marL="63500" marR="63500" marT="63500" marB="6350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t">
                        <a:spcBef>
                          <a:spcPts val="0"/>
                        </a:spcBef>
                        <a:spcAft>
                          <a:spcPts val="0"/>
                        </a:spcAft>
                      </a:pPr>
                      <a:r>
                        <a:rPr lang="en-US" sz="2000" b="1" i="0" u="none" strike="noStrike" dirty="0">
                          <a:solidFill>
                            <a:schemeClr val="bg1"/>
                          </a:solidFill>
                          <a:effectLst>
                            <a:outerShdw blurRad="50800" dist="38100" dir="2700000" algn="tl" rotWithShape="0">
                              <a:prstClr val="black">
                                <a:alpha val="40000"/>
                              </a:prstClr>
                            </a:outerShdw>
                          </a:effectLst>
                          <a:latin typeface="Arial" panose="020B0604020202020204" pitchFamily="34" charset="0"/>
                        </a:rPr>
                        <a:t>Amount in $ per year </a:t>
                      </a:r>
                    </a:p>
                    <a:p>
                      <a:pPr algn="ctr" rtl="0" fontAlgn="t">
                        <a:spcBef>
                          <a:spcPts val="0"/>
                        </a:spcBef>
                        <a:spcAft>
                          <a:spcPts val="0"/>
                        </a:spcAft>
                      </a:pPr>
                      <a:r>
                        <a:rPr lang="en-US" sz="2000" b="1" i="0" u="none" strike="noStrike" dirty="0">
                          <a:solidFill>
                            <a:schemeClr val="bg1"/>
                          </a:solidFill>
                          <a:effectLst>
                            <a:outerShdw blurRad="50800" dist="38100" dir="2700000" algn="tl" rotWithShape="0">
                              <a:prstClr val="black">
                                <a:alpha val="40000"/>
                              </a:prstClr>
                            </a:outerShdw>
                          </a:effectLst>
                          <a:latin typeface="Arial" panose="020B0604020202020204" pitchFamily="34" charset="0"/>
                        </a:rPr>
                        <a:t>(based on 2022 MA spending)</a:t>
                      </a:r>
                      <a:endParaRPr lang="en-US" sz="3600" dirty="0">
                        <a:solidFill>
                          <a:schemeClr val="bg1"/>
                        </a:solidFill>
                        <a:effectLst>
                          <a:outerShdw blurRad="50800" dist="38100" dir="2700000" algn="tl" rotWithShape="0">
                            <a:prstClr val="black">
                              <a:alpha val="40000"/>
                            </a:prstClr>
                          </a:outerShdw>
                        </a:effectLst>
                      </a:endParaRPr>
                    </a:p>
                  </a:txBody>
                  <a:tcPr marL="63500" marR="63500" marT="63500" marB="63500" anchor="b">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49428707"/>
                  </a:ext>
                </a:extLst>
              </a:tr>
              <a:tr h="649328">
                <a:tc>
                  <a:txBody>
                    <a:bodyPr/>
                    <a:lstStyle/>
                    <a:p>
                      <a:pPr algn="ctr" rtl="0" fontAlgn="t">
                        <a:spcBef>
                          <a:spcPts val="0"/>
                        </a:spcBef>
                        <a:spcAft>
                          <a:spcPts val="0"/>
                        </a:spcAft>
                      </a:pPr>
                      <a:r>
                        <a:rPr lang="en-US" sz="2000" b="1" dirty="0">
                          <a:effectLst/>
                        </a:rPr>
                        <a:t>Favorable Selection</a:t>
                      </a:r>
                    </a:p>
                  </a:txBody>
                  <a:tcPr marL="63500" marR="63500" marT="63500" marB="6350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t">
                        <a:spcBef>
                          <a:spcPts val="0"/>
                        </a:spcBef>
                        <a:spcAft>
                          <a:spcPts val="0"/>
                        </a:spcAft>
                      </a:pPr>
                      <a:r>
                        <a:rPr lang="en-US" sz="2000" dirty="0">
                          <a:effectLst/>
                        </a:rPr>
                        <a:t>11-14%</a:t>
                      </a:r>
                    </a:p>
                  </a:txBody>
                  <a:tcPr marL="63500" marR="63500" marT="63500" marB="63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t">
                        <a:spcBef>
                          <a:spcPts val="0"/>
                        </a:spcBef>
                        <a:spcAft>
                          <a:spcPts val="0"/>
                        </a:spcAft>
                      </a:pPr>
                      <a:r>
                        <a:rPr lang="en-US" sz="2000" dirty="0">
                          <a:effectLst/>
                        </a:rPr>
                        <a:t>$44-56 Billion</a:t>
                      </a:r>
                    </a:p>
                  </a:txBody>
                  <a:tcPr marL="63500" marR="63500" marT="63500" marB="6350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74348491"/>
                  </a:ext>
                </a:extLst>
              </a:tr>
              <a:tr h="649328">
                <a:tc>
                  <a:txBody>
                    <a:bodyPr/>
                    <a:lstStyle/>
                    <a:p>
                      <a:pPr algn="ctr" rtl="0" fontAlgn="t">
                        <a:spcBef>
                          <a:spcPts val="0"/>
                        </a:spcBef>
                        <a:spcAft>
                          <a:spcPts val="0"/>
                        </a:spcAft>
                      </a:pPr>
                      <a:r>
                        <a:rPr lang="en-US" sz="2000" b="1" dirty="0">
                          <a:effectLst/>
                        </a:rPr>
                        <a:t>Upcoding</a:t>
                      </a:r>
                    </a:p>
                  </a:txBody>
                  <a:tcPr marL="63500" marR="63500" marT="63500" marB="6350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t">
                        <a:spcBef>
                          <a:spcPts val="0"/>
                        </a:spcBef>
                        <a:spcAft>
                          <a:spcPts val="0"/>
                        </a:spcAft>
                      </a:pPr>
                      <a:r>
                        <a:rPr lang="en-US" sz="2000" dirty="0">
                          <a:effectLst/>
                        </a:rPr>
                        <a:t>5%</a:t>
                      </a:r>
                    </a:p>
                  </a:txBody>
                  <a:tcPr marL="63500" marR="63500" marT="63500" marB="63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t">
                        <a:spcBef>
                          <a:spcPts val="0"/>
                        </a:spcBef>
                        <a:spcAft>
                          <a:spcPts val="0"/>
                        </a:spcAft>
                      </a:pPr>
                      <a:r>
                        <a:rPr lang="en-US" sz="2000" dirty="0">
                          <a:effectLst/>
                        </a:rPr>
                        <a:t>$20 Billion</a:t>
                      </a:r>
                    </a:p>
                  </a:txBody>
                  <a:tcPr marL="63500" marR="63500" marT="63500" marB="6350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73792398"/>
                  </a:ext>
                </a:extLst>
              </a:tr>
              <a:tr h="780868">
                <a:tc>
                  <a:txBody>
                    <a:bodyPr/>
                    <a:lstStyle/>
                    <a:p>
                      <a:pPr algn="ctr" rtl="0" fontAlgn="t">
                        <a:spcBef>
                          <a:spcPts val="0"/>
                        </a:spcBef>
                        <a:spcAft>
                          <a:spcPts val="0"/>
                        </a:spcAft>
                      </a:pPr>
                      <a:r>
                        <a:rPr lang="en-US" sz="2000" b="1" dirty="0">
                          <a:effectLst/>
                        </a:rPr>
                        <a:t>County Benchmarks</a:t>
                      </a:r>
                    </a:p>
                    <a:p>
                      <a:pPr algn="ctr" rtl="0" fontAlgn="t">
                        <a:spcBef>
                          <a:spcPts val="0"/>
                        </a:spcBef>
                        <a:spcAft>
                          <a:spcPts val="0"/>
                        </a:spcAft>
                      </a:pPr>
                      <a:r>
                        <a:rPr lang="en-US" sz="2000" b="1" dirty="0">
                          <a:effectLst/>
                        </a:rPr>
                        <a:t>and Quality Bonuses</a:t>
                      </a:r>
                    </a:p>
                  </a:txBody>
                  <a:tcPr marL="63500" marR="63500" marT="63500" marB="6350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t">
                        <a:spcBef>
                          <a:spcPts val="0"/>
                        </a:spcBef>
                        <a:spcAft>
                          <a:spcPts val="0"/>
                        </a:spcAft>
                      </a:pPr>
                      <a:r>
                        <a:rPr lang="en-US" sz="2000" dirty="0">
                          <a:effectLst/>
                        </a:rPr>
                        <a:t>6-7%</a:t>
                      </a:r>
                    </a:p>
                  </a:txBody>
                  <a:tcPr marL="63500" marR="63500" marT="63500" marB="63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t">
                        <a:spcBef>
                          <a:spcPts val="0"/>
                        </a:spcBef>
                        <a:spcAft>
                          <a:spcPts val="0"/>
                        </a:spcAft>
                      </a:pPr>
                      <a:r>
                        <a:rPr lang="en-US" sz="2000" dirty="0">
                          <a:effectLst/>
                        </a:rPr>
                        <a:t>$24-28 Billion</a:t>
                      </a:r>
                    </a:p>
                  </a:txBody>
                  <a:tcPr marL="63500" marR="63500" marT="63500" marB="6350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33307880"/>
                  </a:ext>
                </a:extLst>
              </a:tr>
            </a:tbl>
          </a:graphicData>
        </a:graphic>
      </p:graphicFrame>
      <p:graphicFrame>
        <p:nvGraphicFramePr>
          <p:cNvPr id="25" name="Content Placeholder 4">
            <a:extLst>
              <a:ext uri="{FF2B5EF4-FFF2-40B4-BE49-F238E27FC236}">
                <a16:creationId xmlns:a16="http://schemas.microsoft.com/office/drawing/2014/main" id="{8567CB1C-5EA6-A230-DD1A-57310E085BCD}"/>
              </a:ext>
            </a:extLst>
          </p:cNvPr>
          <p:cNvGraphicFramePr>
            <a:graphicFrameLocks/>
          </p:cNvGraphicFramePr>
          <p:nvPr/>
        </p:nvGraphicFramePr>
        <p:xfrm>
          <a:off x="944295" y="762000"/>
          <a:ext cx="10303410" cy="2108092"/>
        </p:xfrm>
        <a:graphic>
          <a:graphicData uri="http://schemas.openxmlformats.org/drawingml/2006/table">
            <a:tbl>
              <a:tblPr firstRow="1" bandRow="1">
                <a:tableStyleId>{5C22544A-7EE6-4342-B048-85BDC9FD1C3A}</a:tableStyleId>
              </a:tblPr>
              <a:tblGrid>
                <a:gridCol w="3101025">
                  <a:extLst>
                    <a:ext uri="{9D8B030D-6E8A-4147-A177-3AD203B41FA5}">
                      <a16:colId xmlns:a16="http://schemas.microsoft.com/office/drawing/2014/main" val="1633603173"/>
                    </a:ext>
                  </a:extLst>
                </a:gridCol>
                <a:gridCol w="2340775">
                  <a:extLst>
                    <a:ext uri="{9D8B030D-6E8A-4147-A177-3AD203B41FA5}">
                      <a16:colId xmlns:a16="http://schemas.microsoft.com/office/drawing/2014/main" val="4269456178"/>
                    </a:ext>
                  </a:extLst>
                </a:gridCol>
                <a:gridCol w="4861610">
                  <a:extLst>
                    <a:ext uri="{9D8B030D-6E8A-4147-A177-3AD203B41FA5}">
                      <a16:colId xmlns:a16="http://schemas.microsoft.com/office/drawing/2014/main" val="376962708"/>
                    </a:ext>
                  </a:extLst>
                </a:gridCol>
              </a:tblGrid>
              <a:tr h="809436">
                <a:tc>
                  <a:txBody>
                    <a:bodyPr/>
                    <a:lstStyle/>
                    <a:p>
                      <a:pPr algn="ctr" rtl="0" fontAlgn="t">
                        <a:spcBef>
                          <a:spcPts val="0"/>
                        </a:spcBef>
                        <a:spcAft>
                          <a:spcPts val="0"/>
                        </a:spcAft>
                      </a:pPr>
                      <a:r>
                        <a:rPr lang="en-US" sz="2000" b="1" i="0" u="none" strike="noStrike" dirty="0">
                          <a:solidFill>
                            <a:schemeClr val="bg1"/>
                          </a:solidFill>
                          <a:effectLst>
                            <a:outerShdw blurRad="50800" dist="38100" dir="2700000" algn="tl" rotWithShape="0">
                              <a:prstClr val="black">
                                <a:alpha val="40000"/>
                              </a:prstClr>
                            </a:outerShdw>
                          </a:effectLst>
                          <a:latin typeface="Arial" panose="020B0604020202020204" pitchFamily="34" charset="0"/>
                        </a:rPr>
                        <a:t>Source</a:t>
                      </a:r>
                      <a:endParaRPr lang="en-US" sz="3600" dirty="0">
                        <a:solidFill>
                          <a:schemeClr val="bg1"/>
                        </a:solidFill>
                        <a:effectLst>
                          <a:outerShdw blurRad="50800" dist="38100" dir="2700000" algn="tl" rotWithShape="0">
                            <a:prstClr val="black">
                              <a:alpha val="40000"/>
                            </a:prstClr>
                          </a:outerShdw>
                        </a:effectLst>
                      </a:endParaRPr>
                    </a:p>
                  </a:txBody>
                  <a:tcPr marL="63500" marR="63500" marT="63500" marB="63500" anchor="b">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t">
                        <a:spcBef>
                          <a:spcPts val="0"/>
                        </a:spcBef>
                        <a:spcAft>
                          <a:spcPts val="0"/>
                        </a:spcAft>
                      </a:pPr>
                      <a:r>
                        <a:rPr lang="en-US" sz="2000" b="1" i="0" u="none" strike="noStrike" dirty="0">
                          <a:solidFill>
                            <a:schemeClr val="bg1"/>
                          </a:solidFill>
                          <a:effectLst>
                            <a:outerShdw blurRad="50800" dist="38100" dir="2700000" algn="tl" rotWithShape="0">
                              <a:prstClr val="black">
                                <a:alpha val="40000"/>
                              </a:prstClr>
                            </a:outerShdw>
                          </a:effectLst>
                          <a:latin typeface="Arial" panose="020B0604020202020204" pitchFamily="34" charset="0"/>
                        </a:rPr>
                        <a:t>Percentage of </a:t>
                      </a:r>
                    </a:p>
                    <a:p>
                      <a:pPr algn="ctr" rtl="0" fontAlgn="t">
                        <a:spcBef>
                          <a:spcPts val="0"/>
                        </a:spcBef>
                        <a:spcAft>
                          <a:spcPts val="0"/>
                        </a:spcAft>
                      </a:pPr>
                      <a:r>
                        <a:rPr lang="en-US" sz="2000" b="1" i="0" u="none" strike="noStrike" dirty="0">
                          <a:solidFill>
                            <a:schemeClr val="bg1"/>
                          </a:solidFill>
                          <a:effectLst>
                            <a:outerShdw blurRad="50800" dist="38100" dir="2700000" algn="tl" rotWithShape="0">
                              <a:prstClr val="black">
                                <a:alpha val="40000"/>
                              </a:prstClr>
                            </a:outerShdw>
                          </a:effectLst>
                          <a:latin typeface="Arial" panose="020B0604020202020204" pitchFamily="34" charset="0"/>
                        </a:rPr>
                        <a:t>Overpayment</a:t>
                      </a:r>
                      <a:endParaRPr lang="en-US" sz="3600" dirty="0">
                        <a:solidFill>
                          <a:schemeClr val="bg1"/>
                        </a:solidFill>
                        <a:effectLst>
                          <a:outerShdw blurRad="50800" dist="38100" dir="2700000" algn="tl" rotWithShape="0">
                            <a:prstClr val="black">
                              <a:alpha val="40000"/>
                            </a:prstClr>
                          </a:outerShdw>
                        </a:effectLst>
                      </a:endParaRPr>
                    </a:p>
                  </a:txBody>
                  <a:tcPr marL="63500" marR="63500" marT="63500" marB="6350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t">
                        <a:spcBef>
                          <a:spcPts val="0"/>
                        </a:spcBef>
                        <a:spcAft>
                          <a:spcPts val="0"/>
                        </a:spcAft>
                      </a:pPr>
                      <a:r>
                        <a:rPr lang="en-US" sz="2000" b="1" i="0" u="none" strike="noStrike" dirty="0">
                          <a:solidFill>
                            <a:schemeClr val="bg1"/>
                          </a:solidFill>
                          <a:effectLst>
                            <a:outerShdw blurRad="50800" dist="38100" dir="2700000" algn="tl" rotWithShape="0">
                              <a:prstClr val="black">
                                <a:alpha val="40000"/>
                              </a:prstClr>
                            </a:outerShdw>
                          </a:effectLst>
                          <a:latin typeface="Arial" panose="020B0604020202020204" pitchFamily="34" charset="0"/>
                        </a:rPr>
                        <a:t>Amount in $ per year </a:t>
                      </a:r>
                    </a:p>
                    <a:p>
                      <a:pPr algn="ctr" rtl="0" fontAlgn="t">
                        <a:spcBef>
                          <a:spcPts val="0"/>
                        </a:spcBef>
                        <a:spcAft>
                          <a:spcPts val="0"/>
                        </a:spcAft>
                      </a:pPr>
                      <a:r>
                        <a:rPr lang="en-US" sz="2000" b="1" i="0" u="none" strike="noStrike" dirty="0">
                          <a:solidFill>
                            <a:schemeClr val="bg1"/>
                          </a:solidFill>
                          <a:effectLst>
                            <a:outerShdw blurRad="50800" dist="38100" dir="2700000" algn="tl" rotWithShape="0">
                              <a:prstClr val="black">
                                <a:alpha val="40000"/>
                              </a:prstClr>
                            </a:outerShdw>
                          </a:effectLst>
                          <a:latin typeface="Arial" panose="020B0604020202020204" pitchFamily="34" charset="0"/>
                        </a:rPr>
                        <a:t>(based on 2022 MA spending)</a:t>
                      </a:r>
                      <a:endParaRPr lang="en-US" sz="3600" dirty="0">
                        <a:solidFill>
                          <a:schemeClr val="bg1"/>
                        </a:solidFill>
                        <a:effectLst>
                          <a:outerShdw blurRad="50800" dist="38100" dir="2700000" algn="tl" rotWithShape="0">
                            <a:prstClr val="black">
                              <a:alpha val="40000"/>
                            </a:prstClr>
                          </a:outerShdw>
                        </a:effectLst>
                      </a:endParaRPr>
                    </a:p>
                  </a:txBody>
                  <a:tcPr marL="63500" marR="63500" marT="63500" marB="63500" anchor="b">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49428707"/>
                  </a:ext>
                </a:extLst>
              </a:tr>
              <a:tr h="649328">
                <a:tc>
                  <a:txBody>
                    <a:bodyPr/>
                    <a:lstStyle/>
                    <a:p>
                      <a:pPr algn="ctr" rtl="0" fontAlgn="t">
                        <a:spcBef>
                          <a:spcPts val="0"/>
                        </a:spcBef>
                        <a:spcAft>
                          <a:spcPts val="0"/>
                        </a:spcAft>
                      </a:pPr>
                      <a:r>
                        <a:rPr lang="en-US" sz="2000" b="1" dirty="0">
                          <a:effectLst/>
                        </a:rPr>
                        <a:t>Favorable Selection</a:t>
                      </a:r>
                    </a:p>
                  </a:txBody>
                  <a:tcPr marL="63500" marR="63500" marT="63500" marB="6350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t">
                        <a:spcBef>
                          <a:spcPts val="0"/>
                        </a:spcBef>
                        <a:spcAft>
                          <a:spcPts val="0"/>
                        </a:spcAft>
                      </a:pPr>
                      <a:r>
                        <a:rPr lang="en-US" sz="2000" dirty="0">
                          <a:effectLst/>
                        </a:rPr>
                        <a:t>11-14%</a:t>
                      </a:r>
                    </a:p>
                  </a:txBody>
                  <a:tcPr marL="63500" marR="63500" marT="63500" marB="63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t">
                        <a:spcBef>
                          <a:spcPts val="0"/>
                        </a:spcBef>
                        <a:spcAft>
                          <a:spcPts val="0"/>
                        </a:spcAft>
                      </a:pPr>
                      <a:r>
                        <a:rPr lang="en-US" sz="2000" dirty="0">
                          <a:effectLst/>
                        </a:rPr>
                        <a:t>$44-56 Billion</a:t>
                      </a:r>
                    </a:p>
                  </a:txBody>
                  <a:tcPr marL="63500" marR="63500" marT="63500" marB="6350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74348491"/>
                  </a:ext>
                </a:extLst>
              </a:tr>
              <a:tr h="649328">
                <a:tc>
                  <a:txBody>
                    <a:bodyPr/>
                    <a:lstStyle/>
                    <a:p>
                      <a:pPr algn="ctr" rtl="0" fontAlgn="t">
                        <a:spcBef>
                          <a:spcPts val="0"/>
                        </a:spcBef>
                        <a:spcAft>
                          <a:spcPts val="0"/>
                        </a:spcAft>
                      </a:pPr>
                      <a:r>
                        <a:rPr lang="en-US" sz="2000" b="1" dirty="0">
                          <a:effectLst/>
                        </a:rPr>
                        <a:t>Favorable Selection</a:t>
                      </a:r>
                    </a:p>
                  </a:txBody>
                  <a:tcPr marL="63500" marR="63500" marT="63500" marB="6350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t">
                        <a:spcBef>
                          <a:spcPts val="0"/>
                        </a:spcBef>
                        <a:spcAft>
                          <a:spcPts val="0"/>
                        </a:spcAft>
                      </a:pPr>
                      <a:r>
                        <a:rPr lang="en-US" sz="2000" dirty="0">
                          <a:effectLst/>
                        </a:rPr>
                        <a:t>11-14%</a:t>
                      </a:r>
                    </a:p>
                  </a:txBody>
                  <a:tcPr marL="63500" marR="63500" marT="63500" marB="63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t">
                        <a:spcBef>
                          <a:spcPts val="0"/>
                        </a:spcBef>
                        <a:spcAft>
                          <a:spcPts val="0"/>
                        </a:spcAft>
                      </a:pPr>
                      <a:r>
                        <a:rPr lang="en-US" sz="2000" dirty="0">
                          <a:effectLst/>
                        </a:rPr>
                        <a:t>$44-46 Billion</a:t>
                      </a:r>
                    </a:p>
                  </a:txBody>
                  <a:tcPr marL="63500" marR="63500" marT="63500" marB="6350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73792398"/>
                  </a:ext>
                </a:extLst>
              </a:tr>
            </a:tbl>
          </a:graphicData>
        </a:graphic>
      </p:graphicFrame>
      <p:graphicFrame>
        <p:nvGraphicFramePr>
          <p:cNvPr id="26" name="Content Placeholder 4">
            <a:extLst>
              <a:ext uri="{FF2B5EF4-FFF2-40B4-BE49-F238E27FC236}">
                <a16:creationId xmlns:a16="http://schemas.microsoft.com/office/drawing/2014/main" id="{EF1A1CA1-CEED-FF8D-9DAB-49CB77D7259B}"/>
              </a:ext>
            </a:extLst>
          </p:cNvPr>
          <p:cNvGraphicFramePr>
            <a:graphicFrameLocks/>
          </p:cNvGraphicFramePr>
          <p:nvPr/>
        </p:nvGraphicFramePr>
        <p:xfrm>
          <a:off x="944295" y="762000"/>
          <a:ext cx="10303410" cy="1458764"/>
        </p:xfrm>
        <a:graphic>
          <a:graphicData uri="http://schemas.openxmlformats.org/drawingml/2006/table">
            <a:tbl>
              <a:tblPr firstRow="1" bandRow="1">
                <a:tableStyleId>{5C22544A-7EE6-4342-B048-85BDC9FD1C3A}</a:tableStyleId>
              </a:tblPr>
              <a:tblGrid>
                <a:gridCol w="3101025">
                  <a:extLst>
                    <a:ext uri="{9D8B030D-6E8A-4147-A177-3AD203B41FA5}">
                      <a16:colId xmlns:a16="http://schemas.microsoft.com/office/drawing/2014/main" val="1633603173"/>
                    </a:ext>
                  </a:extLst>
                </a:gridCol>
                <a:gridCol w="2340775">
                  <a:extLst>
                    <a:ext uri="{9D8B030D-6E8A-4147-A177-3AD203B41FA5}">
                      <a16:colId xmlns:a16="http://schemas.microsoft.com/office/drawing/2014/main" val="4269456178"/>
                    </a:ext>
                  </a:extLst>
                </a:gridCol>
                <a:gridCol w="4861610">
                  <a:extLst>
                    <a:ext uri="{9D8B030D-6E8A-4147-A177-3AD203B41FA5}">
                      <a16:colId xmlns:a16="http://schemas.microsoft.com/office/drawing/2014/main" val="376962708"/>
                    </a:ext>
                  </a:extLst>
                </a:gridCol>
              </a:tblGrid>
              <a:tr h="809436">
                <a:tc>
                  <a:txBody>
                    <a:bodyPr/>
                    <a:lstStyle/>
                    <a:p>
                      <a:pPr algn="ctr" rtl="0" fontAlgn="t">
                        <a:spcBef>
                          <a:spcPts val="0"/>
                        </a:spcBef>
                        <a:spcAft>
                          <a:spcPts val="0"/>
                        </a:spcAft>
                      </a:pPr>
                      <a:r>
                        <a:rPr lang="en-US" sz="2000" b="1" i="0" u="none" strike="noStrike" dirty="0">
                          <a:solidFill>
                            <a:schemeClr val="bg1"/>
                          </a:solidFill>
                          <a:effectLst>
                            <a:outerShdw blurRad="50800" dist="38100" dir="2700000" algn="tl" rotWithShape="0">
                              <a:prstClr val="black">
                                <a:alpha val="40000"/>
                              </a:prstClr>
                            </a:outerShdw>
                          </a:effectLst>
                          <a:latin typeface="Arial" panose="020B0604020202020204" pitchFamily="34" charset="0"/>
                        </a:rPr>
                        <a:t>Source</a:t>
                      </a:r>
                      <a:endParaRPr lang="en-US" sz="3600" dirty="0">
                        <a:solidFill>
                          <a:schemeClr val="bg1"/>
                        </a:solidFill>
                        <a:effectLst>
                          <a:outerShdw blurRad="50800" dist="38100" dir="2700000" algn="tl" rotWithShape="0">
                            <a:prstClr val="black">
                              <a:alpha val="40000"/>
                            </a:prstClr>
                          </a:outerShdw>
                        </a:effectLst>
                      </a:endParaRPr>
                    </a:p>
                  </a:txBody>
                  <a:tcPr marL="63500" marR="63500" marT="63500" marB="63500" anchor="b">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t">
                        <a:spcBef>
                          <a:spcPts val="0"/>
                        </a:spcBef>
                        <a:spcAft>
                          <a:spcPts val="0"/>
                        </a:spcAft>
                      </a:pPr>
                      <a:r>
                        <a:rPr lang="en-US" sz="2000" b="1" i="0" u="none" strike="noStrike" dirty="0">
                          <a:solidFill>
                            <a:schemeClr val="bg1"/>
                          </a:solidFill>
                          <a:effectLst>
                            <a:outerShdw blurRad="50800" dist="38100" dir="2700000" algn="tl" rotWithShape="0">
                              <a:prstClr val="black">
                                <a:alpha val="40000"/>
                              </a:prstClr>
                            </a:outerShdw>
                          </a:effectLst>
                          <a:latin typeface="Arial" panose="020B0604020202020204" pitchFamily="34" charset="0"/>
                        </a:rPr>
                        <a:t>Percentage of </a:t>
                      </a:r>
                    </a:p>
                    <a:p>
                      <a:pPr algn="ctr" rtl="0" fontAlgn="t">
                        <a:spcBef>
                          <a:spcPts val="0"/>
                        </a:spcBef>
                        <a:spcAft>
                          <a:spcPts val="0"/>
                        </a:spcAft>
                      </a:pPr>
                      <a:r>
                        <a:rPr lang="en-US" sz="2000" b="1" i="0" u="none" strike="noStrike" dirty="0">
                          <a:solidFill>
                            <a:schemeClr val="bg1"/>
                          </a:solidFill>
                          <a:effectLst>
                            <a:outerShdw blurRad="50800" dist="38100" dir="2700000" algn="tl" rotWithShape="0">
                              <a:prstClr val="black">
                                <a:alpha val="40000"/>
                              </a:prstClr>
                            </a:outerShdw>
                          </a:effectLst>
                          <a:latin typeface="Arial" panose="020B0604020202020204" pitchFamily="34" charset="0"/>
                        </a:rPr>
                        <a:t>Overpayment</a:t>
                      </a:r>
                      <a:endParaRPr lang="en-US" sz="3600" dirty="0">
                        <a:solidFill>
                          <a:schemeClr val="bg1"/>
                        </a:solidFill>
                        <a:effectLst>
                          <a:outerShdw blurRad="50800" dist="38100" dir="2700000" algn="tl" rotWithShape="0">
                            <a:prstClr val="black">
                              <a:alpha val="40000"/>
                            </a:prstClr>
                          </a:outerShdw>
                        </a:effectLst>
                      </a:endParaRPr>
                    </a:p>
                  </a:txBody>
                  <a:tcPr marL="63500" marR="63500" marT="63500" marB="6350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t">
                        <a:spcBef>
                          <a:spcPts val="0"/>
                        </a:spcBef>
                        <a:spcAft>
                          <a:spcPts val="0"/>
                        </a:spcAft>
                      </a:pPr>
                      <a:r>
                        <a:rPr lang="en-US" sz="2000" b="1" i="0" u="none" strike="noStrike" dirty="0">
                          <a:solidFill>
                            <a:schemeClr val="bg1"/>
                          </a:solidFill>
                          <a:effectLst>
                            <a:outerShdw blurRad="50800" dist="38100" dir="2700000" algn="tl" rotWithShape="0">
                              <a:prstClr val="black">
                                <a:alpha val="40000"/>
                              </a:prstClr>
                            </a:outerShdw>
                          </a:effectLst>
                          <a:latin typeface="Arial" panose="020B0604020202020204" pitchFamily="34" charset="0"/>
                        </a:rPr>
                        <a:t>Amount in $ per year </a:t>
                      </a:r>
                    </a:p>
                    <a:p>
                      <a:pPr algn="ctr" rtl="0" fontAlgn="t">
                        <a:spcBef>
                          <a:spcPts val="0"/>
                        </a:spcBef>
                        <a:spcAft>
                          <a:spcPts val="0"/>
                        </a:spcAft>
                      </a:pPr>
                      <a:r>
                        <a:rPr lang="en-US" sz="2000" b="1" i="0" u="none" strike="noStrike" dirty="0">
                          <a:solidFill>
                            <a:schemeClr val="bg1"/>
                          </a:solidFill>
                          <a:effectLst>
                            <a:outerShdw blurRad="50800" dist="38100" dir="2700000" algn="tl" rotWithShape="0">
                              <a:prstClr val="black">
                                <a:alpha val="40000"/>
                              </a:prstClr>
                            </a:outerShdw>
                          </a:effectLst>
                          <a:latin typeface="Arial" panose="020B0604020202020204" pitchFamily="34" charset="0"/>
                        </a:rPr>
                        <a:t>(based on 2022 MA spending)</a:t>
                      </a:r>
                      <a:endParaRPr lang="en-US" sz="3600" dirty="0">
                        <a:solidFill>
                          <a:schemeClr val="bg1"/>
                        </a:solidFill>
                        <a:effectLst>
                          <a:outerShdw blurRad="50800" dist="38100" dir="2700000" algn="tl" rotWithShape="0">
                            <a:prstClr val="black">
                              <a:alpha val="40000"/>
                            </a:prstClr>
                          </a:outerShdw>
                        </a:effectLst>
                      </a:endParaRPr>
                    </a:p>
                  </a:txBody>
                  <a:tcPr marL="63500" marR="63500" marT="63500" marB="63500" anchor="b">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49428707"/>
                  </a:ext>
                </a:extLst>
              </a:tr>
              <a:tr h="649328">
                <a:tc>
                  <a:txBody>
                    <a:bodyPr/>
                    <a:lstStyle/>
                    <a:p>
                      <a:pPr algn="ctr" rtl="0" fontAlgn="t">
                        <a:spcBef>
                          <a:spcPts val="0"/>
                        </a:spcBef>
                        <a:spcAft>
                          <a:spcPts val="0"/>
                        </a:spcAft>
                      </a:pPr>
                      <a:r>
                        <a:rPr lang="en-US" sz="2000" b="1" dirty="0">
                          <a:effectLst/>
                        </a:rPr>
                        <a:t>Upcoding</a:t>
                      </a:r>
                    </a:p>
                  </a:txBody>
                  <a:tcPr marL="63500" marR="63500" marT="63500" marB="6350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t">
                        <a:spcBef>
                          <a:spcPts val="0"/>
                        </a:spcBef>
                        <a:spcAft>
                          <a:spcPts val="0"/>
                        </a:spcAft>
                      </a:pPr>
                      <a:r>
                        <a:rPr lang="en-US" sz="2000" dirty="0">
                          <a:effectLst/>
                        </a:rPr>
                        <a:t>5%</a:t>
                      </a:r>
                    </a:p>
                  </a:txBody>
                  <a:tcPr marL="63500" marR="63500" marT="63500" marB="63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t">
                        <a:spcBef>
                          <a:spcPts val="0"/>
                        </a:spcBef>
                        <a:spcAft>
                          <a:spcPts val="0"/>
                        </a:spcAft>
                      </a:pPr>
                      <a:r>
                        <a:rPr lang="en-US" sz="2000" dirty="0">
                          <a:effectLst/>
                        </a:rPr>
                        <a:t>$20 Billion</a:t>
                      </a:r>
                    </a:p>
                  </a:txBody>
                  <a:tcPr marL="63500" marR="63500" marT="63500" marB="6350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74348491"/>
                  </a:ext>
                </a:extLst>
              </a:tr>
            </a:tbl>
          </a:graphicData>
        </a:graphic>
      </p:graphicFrame>
      <p:graphicFrame>
        <p:nvGraphicFramePr>
          <p:cNvPr id="27" name="Content Placeholder 4">
            <a:extLst>
              <a:ext uri="{FF2B5EF4-FFF2-40B4-BE49-F238E27FC236}">
                <a16:creationId xmlns:a16="http://schemas.microsoft.com/office/drawing/2014/main" id="{F5D4B439-9BFE-9CA7-6F4F-F7D53300E48D}"/>
              </a:ext>
            </a:extLst>
          </p:cNvPr>
          <p:cNvGraphicFramePr>
            <a:graphicFrameLocks/>
          </p:cNvGraphicFramePr>
          <p:nvPr/>
        </p:nvGraphicFramePr>
        <p:xfrm>
          <a:off x="944295" y="762000"/>
          <a:ext cx="10303410" cy="809436"/>
        </p:xfrm>
        <a:graphic>
          <a:graphicData uri="http://schemas.openxmlformats.org/drawingml/2006/table">
            <a:tbl>
              <a:tblPr firstRow="1" bandRow="1">
                <a:tableStyleId>{5C22544A-7EE6-4342-B048-85BDC9FD1C3A}</a:tableStyleId>
              </a:tblPr>
              <a:tblGrid>
                <a:gridCol w="3101025">
                  <a:extLst>
                    <a:ext uri="{9D8B030D-6E8A-4147-A177-3AD203B41FA5}">
                      <a16:colId xmlns:a16="http://schemas.microsoft.com/office/drawing/2014/main" val="1633603173"/>
                    </a:ext>
                  </a:extLst>
                </a:gridCol>
                <a:gridCol w="2340775">
                  <a:extLst>
                    <a:ext uri="{9D8B030D-6E8A-4147-A177-3AD203B41FA5}">
                      <a16:colId xmlns:a16="http://schemas.microsoft.com/office/drawing/2014/main" val="4269456178"/>
                    </a:ext>
                  </a:extLst>
                </a:gridCol>
                <a:gridCol w="4861610">
                  <a:extLst>
                    <a:ext uri="{9D8B030D-6E8A-4147-A177-3AD203B41FA5}">
                      <a16:colId xmlns:a16="http://schemas.microsoft.com/office/drawing/2014/main" val="376962708"/>
                    </a:ext>
                  </a:extLst>
                </a:gridCol>
              </a:tblGrid>
              <a:tr h="809436">
                <a:tc>
                  <a:txBody>
                    <a:bodyPr/>
                    <a:lstStyle/>
                    <a:p>
                      <a:pPr algn="ctr" rtl="0" fontAlgn="t">
                        <a:spcBef>
                          <a:spcPts val="0"/>
                        </a:spcBef>
                        <a:spcAft>
                          <a:spcPts val="0"/>
                        </a:spcAft>
                      </a:pPr>
                      <a:r>
                        <a:rPr lang="en-US" sz="2000" b="1" i="0" u="none" strike="noStrike" dirty="0">
                          <a:solidFill>
                            <a:schemeClr val="bg1"/>
                          </a:solidFill>
                          <a:effectLst>
                            <a:outerShdw blurRad="50800" dist="38100" dir="2700000" algn="tl" rotWithShape="0">
                              <a:prstClr val="black">
                                <a:alpha val="40000"/>
                              </a:prstClr>
                            </a:outerShdw>
                          </a:effectLst>
                          <a:latin typeface="Arial" panose="020B0604020202020204" pitchFamily="34" charset="0"/>
                        </a:rPr>
                        <a:t>Source</a:t>
                      </a:r>
                      <a:endParaRPr lang="en-US" sz="3600" dirty="0">
                        <a:solidFill>
                          <a:schemeClr val="bg1"/>
                        </a:solidFill>
                        <a:effectLst>
                          <a:outerShdw blurRad="50800" dist="38100" dir="2700000" algn="tl" rotWithShape="0">
                            <a:prstClr val="black">
                              <a:alpha val="40000"/>
                            </a:prstClr>
                          </a:outerShdw>
                        </a:effectLst>
                      </a:endParaRPr>
                    </a:p>
                  </a:txBody>
                  <a:tcPr marL="63500" marR="63500" marT="63500" marB="63500" anchor="b">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t">
                        <a:spcBef>
                          <a:spcPts val="0"/>
                        </a:spcBef>
                        <a:spcAft>
                          <a:spcPts val="0"/>
                        </a:spcAft>
                      </a:pPr>
                      <a:r>
                        <a:rPr lang="en-US" sz="2000" b="1" i="0" u="none" strike="noStrike" dirty="0">
                          <a:solidFill>
                            <a:schemeClr val="bg1"/>
                          </a:solidFill>
                          <a:effectLst>
                            <a:outerShdw blurRad="50800" dist="38100" dir="2700000" algn="tl" rotWithShape="0">
                              <a:prstClr val="black">
                                <a:alpha val="40000"/>
                              </a:prstClr>
                            </a:outerShdw>
                          </a:effectLst>
                          <a:latin typeface="Arial" panose="020B0604020202020204" pitchFamily="34" charset="0"/>
                        </a:rPr>
                        <a:t>Percentage of </a:t>
                      </a:r>
                    </a:p>
                    <a:p>
                      <a:pPr algn="ctr" rtl="0" fontAlgn="t">
                        <a:spcBef>
                          <a:spcPts val="0"/>
                        </a:spcBef>
                        <a:spcAft>
                          <a:spcPts val="0"/>
                        </a:spcAft>
                      </a:pPr>
                      <a:r>
                        <a:rPr lang="en-US" sz="2000" b="1" i="0" u="none" strike="noStrike" dirty="0">
                          <a:solidFill>
                            <a:schemeClr val="bg1"/>
                          </a:solidFill>
                          <a:effectLst>
                            <a:outerShdw blurRad="50800" dist="38100" dir="2700000" algn="tl" rotWithShape="0">
                              <a:prstClr val="black">
                                <a:alpha val="40000"/>
                              </a:prstClr>
                            </a:outerShdw>
                          </a:effectLst>
                          <a:latin typeface="Arial" panose="020B0604020202020204" pitchFamily="34" charset="0"/>
                        </a:rPr>
                        <a:t>Overpayment</a:t>
                      </a:r>
                      <a:endParaRPr lang="en-US" sz="3600" dirty="0">
                        <a:solidFill>
                          <a:schemeClr val="bg1"/>
                        </a:solidFill>
                        <a:effectLst>
                          <a:outerShdw blurRad="50800" dist="38100" dir="2700000" algn="tl" rotWithShape="0">
                            <a:prstClr val="black">
                              <a:alpha val="40000"/>
                            </a:prstClr>
                          </a:outerShdw>
                        </a:effectLst>
                      </a:endParaRPr>
                    </a:p>
                  </a:txBody>
                  <a:tcPr marL="63500" marR="63500" marT="63500" marB="6350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t">
                        <a:spcBef>
                          <a:spcPts val="0"/>
                        </a:spcBef>
                        <a:spcAft>
                          <a:spcPts val="0"/>
                        </a:spcAft>
                      </a:pPr>
                      <a:r>
                        <a:rPr lang="en-US" sz="2000" b="1" i="0" u="none" strike="noStrike" dirty="0">
                          <a:solidFill>
                            <a:schemeClr val="bg1"/>
                          </a:solidFill>
                          <a:effectLst>
                            <a:outerShdw blurRad="50800" dist="38100" dir="2700000" algn="tl" rotWithShape="0">
                              <a:prstClr val="black">
                                <a:alpha val="40000"/>
                              </a:prstClr>
                            </a:outerShdw>
                          </a:effectLst>
                          <a:latin typeface="Arial" panose="020B0604020202020204" pitchFamily="34" charset="0"/>
                        </a:rPr>
                        <a:t>Amount in $ per year </a:t>
                      </a:r>
                    </a:p>
                    <a:p>
                      <a:pPr algn="ctr" rtl="0" fontAlgn="t">
                        <a:spcBef>
                          <a:spcPts val="0"/>
                        </a:spcBef>
                        <a:spcAft>
                          <a:spcPts val="0"/>
                        </a:spcAft>
                      </a:pPr>
                      <a:r>
                        <a:rPr lang="en-US" sz="2000" b="1" i="0" u="none" strike="noStrike" dirty="0">
                          <a:solidFill>
                            <a:schemeClr val="bg1"/>
                          </a:solidFill>
                          <a:effectLst>
                            <a:outerShdw blurRad="50800" dist="38100" dir="2700000" algn="tl" rotWithShape="0">
                              <a:prstClr val="black">
                                <a:alpha val="40000"/>
                              </a:prstClr>
                            </a:outerShdw>
                          </a:effectLst>
                          <a:latin typeface="Arial" panose="020B0604020202020204" pitchFamily="34" charset="0"/>
                        </a:rPr>
                        <a:t>(based on 2022 MA spending)</a:t>
                      </a:r>
                      <a:endParaRPr lang="en-US" sz="3600" dirty="0">
                        <a:solidFill>
                          <a:schemeClr val="bg1"/>
                        </a:solidFill>
                        <a:effectLst>
                          <a:outerShdw blurRad="50800" dist="38100" dir="2700000" algn="tl" rotWithShape="0">
                            <a:prstClr val="black">
                              <a:alpha val="40000"/>
                            </a:prstClr>
                          </a:outerShdw>
                        </a:effectLst>
                      </a:endParaRPr>
                    </a:p>
                  </a:txBody>
                  <a:tcPr marL="63500" marR="63500" marT="63500" marB="63500" anchor="b">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49428707"/>
                  </a:ext>
                </a:extLst>
              </a:tr>
            </a:tbl>
          </a:graphicData>
        </a:graphic>
      </p:graphicFrame>
      <p:sp>
        <p:nvSpPr>
          <p:cNvPr id="8" name="Rectangle 7">
            <a:extLst>
              <a:ext uri="{FF2B5EF4-FFF2-40B4-BE49-F238E27FC236}">
                <a16:creationId xmlns:a16="http://schemas.microsoft.com/office/drawing/2014/main" id="{FE832232-E82A-0059-9E5D-0059F246D894}"/>
              </a:ext>
            </a:extLst>
          </p:cNvPr>
          <p:cNvSpPr/>
          <p:nvPr/>
        </p:nvSpPr>
        <p:spPr>
          <a:xfrm>
            <a:off x="4100410" y="2252066"/>
            <a:ext cx="7014372" cy="574927"/>
          </a:xfrm>
          <a:prstGeom prst="rect">
            <a:avLst/>
          </a:prstGeom>
          <a:solidFill>
            <a:schemeClr val="bg1"/>
          </a:solidFill>
          <a:ln>
            <a:solidFill>
              <a:schemeClr val="bg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dirty="0">
                <a:solidFill>
                  <a:schemeClr val="tx1"/>
                </a:solidFill>
              </a:rPr>
              <a:t>Pre-paid for “average” patients but attracting the healthiest</a:t>
            </a:r>
            <a:endParaRPr lang="en-US" sz="2000" i="1" dirty="0">
              <a:solidFill>
                <a:schemeClr val="tx1"/>
              </a:solidFill>
            </a:endParaRPr>
          </a:p>
        </p:txBody>
      </p:sp>
      <p:sp>
        <p:nvSpPr>
          <p:cNvPr id="9" name="Rectangle 8">
            <a:extLst>
              <a:ext uri="{FF2B5EF4-FFF2-40B4-BE49-F238E27FC236}">
                <a16:creationId xmlns:a16="http://schemas.microsoft.com/office/drawing/2014/main" id="{33A71F88-05C7-BEA8-36FF-A4D12E7EF41C}"/>
              </a:ext>
            </a:extLst>
          </p:cNvPr>
          <p:cNvSpPr/>
          <p:nvPr/>
        </p:nvSpPr>
        <p:spPr>
          <a:xfrm>
            <a:off x="4100410" y="1584315"/>
            <a:ext cx="7014372" cy="604391"/>
          </a:xfrm>
          <a:prstGeom prst="rect">
            <a:avLst/>
          </a:prstGeom>
          <a:solidFill>
            <a:schemeClr val="bg1"/>
          </a:solidFill>
          <a:ln>
            <a:solidFill>
              <a:schemeClr val="bg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dirty="0">
                <a:solidFill>
                  <a:schemeClr val="tx1"/>
                </a:solidFill>
              </a:rPr>
              <a:t>Adding inactive diagnoses to increase capitation rates</a:t>
            </a:r>
            <a:endParaRPr lang="en-US" sz="2000" i="1" dirty="0">
              <a:solidFill>
                <a:schemeClr val="tx1"/>
              </a:solidFill>
            </a:endParaRPr>
          </a:p>
        </p:txBody>
      </p:sp>
      <p:sp>
        <p:nvSpPr>
          <p:cNvPr id="10" name="Rectangle 9">
            <a:extLst>
              <a:ext uri="{FF2B5EF4-FFF2-40B4-BE49-F238E27FC236}">
                <a16:creationId xmlns:a16="http://schemas.microsoft.com/office/drawing/2014/main" id="{5F1C7091-A99F-B8AB-8EDF-6403FF8362A1}"/>
              </a:ext>
            </a:extLst>
          </p:cNvPr>
          <p:cNvSpPr/>
          <p:nvPr/>
        </p:nvSpPr>
        <p:spPr>
          <a:xfrm>
            <a:off x="4100410" y="2979880"/>
            <a:ext cx="7014372" cy="604391"/>
          </a:xfrm>
          <a:prstGeom prst="rect">
            <a:avLst/>
          </a:prstGeom>
          <a:solidFill>
            <a:schemeClr val="bg1"/>
          </a:solidFill>
          <a:ln>
            <a:solidFill>
              <a:schemeClr val="bg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dirty="0">
                <a:solidFill>
                  <a:schemeClr val="tx1"/>
                </a:solidFill>
              </a:rPr>
              <a:t>Extra payments without clear value for patients</a:t>
            </a:r>
            <a:endParaRPr lang="en-US" sz="2000" i="1" dirty="0">
              <a:solidFill>
                <a:schemeClr val="tx1"/>
              </a:solidFill>
            </a:endParaRPr>
          </a:p>
        </p:txBody>
      </p:sp>
    </p:spTree>
    <p:extLst>
      <p:ext uri="{BB962C8B-B14F-4D97-AF65-F5344CB8AC3E}">
        <p14:creationId xmlns:p14="http://schemas.microsoft.com/office/powerpoint/2010/main" val="470089947"/>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500"/>
                                        <p:tgtEl>
                                          <p:spTgt spid="9"/>
                                        </p:tgtEl>
                                      </p:cBhvr>
                                    </p:animEffect>
                                    <p:set>
                                      <p:cBhvr>
                                        <p:cTn id="15" dur="1" fill="hold">
                                          <p:stCondLst>
                                            <p:cond delay="499"/>
                                          </p:stCondLst>
                                        </p:cTn>
                                        <p:tgtEl>
                                          <p:spTgt spid="9"/>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500"/>
                                        <p:tgtEl>
                                          <p:spTgt spid="25"/>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1" nodeType="clickEffect">
                                  <p:stCondLst>
                                    <p:cond delay="0"/>
                                  </p:stCondLst>
                                  <p:childTnLst>
                                    <p:animEffect transition="out" filter="fade">
                                      <p:cBhvr>
                                        <p:cTn id="27" dur="500"/>
                                        <p:tgtEl>
                                          <p:spTgt spid="8"/>
                                        </p:tgtEl>
                                      </p:cBhvr>
                                    </p:animEffect>
                                    <p:set>
                                      <p:cBhvr>
                                        <p:cTn id="28" dur="1" fill="hold">
                                          <p:stCondLst>
                                            <p:cond delay="499"/>
                                          </p:stCondLst>
                                        </p:cTn>
                                        <p:tgtEl>
                                          <p:spTgt spid="8"/>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500"/>
                                        <p:tgtEl>
                                          <p:spTgt spid="24"/>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grpId="1" nodeType="clickEffect">
                                  <p:stCondLst>
                                    <p:cond delay="0"/>
                                  </p:stCondLst>
                                  <p:childTnLst>
                                    <p:animEffect transition="out" filter="fade">
                                      <p:cBhvr>
                                        <p:cTn id="40" dur="500"/>
                                        <p:tgtEl>
                                          <p:spTgt spid="10"/>
                                        </p:tgtEl>
                                      </p:cBhvr>
                                    </p:animEffect>
                                    <p:set>
                                      <p:cBhvr>
                                        <p:cTn id="41" dur="1" fill="hold">
                                          <p:stCondLst>
                                            <p:cond delay="499"/>
                                          </p:stCondLst>
                                        </p:cTn>
                                        <p:tgtEl>
                                          <p:spTgt spid="10"/>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fade">
                                      <p:cBhvr>
                                        <p:cTn id="46" dur="500"/>
                                        <p:tgtEl>
                                          <p:spTgt spid="23"/>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fade">
                                      <p:cBhvr>
                                        <p:cTn id="51" dur="500"/>
                                        <p:tgtEl>
                                          <p:spTgt spid="22"/>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3"/>
                                        </p:tgtEl>
                                        <p:attrNameLst>
                                          <p:attrName>style.visibility</p:attrName>
                                        </p:attrNameLst>
                                      </p:cBhvr>
                                      <p:to>
                                        <p:strVal val="visible"/>
                                      </p:to>
                                    </p:set>
                                    <p:animEffect transition="in" filter="fade">
                                      <p:cBhvr>
                                        <p:cTn id="54" dur="500"/>
                                        <p:tgtEl>
                                          <p:spTgt spid="3"/>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xit" presetSubtype="0" fill="hold" grpId="1" nodeType="clickEffect">
                                  <p:stCondLst>
                                    <p:cond delay="0"/>
                                  </p:stCondLst>
                                  <p:childTnLst>
                                    <p:animEffect transition="out" filter="fade">
                                      <p:cBhvr>
                                        <p:cTn id="58" dur="500"/>
                                        <p:tgtEl>
                                          <p:spTgt spid="3"/>
                                        </p:tgtEl>
                                      </p:cBhvr>
                                    </p:animEffect>
                                    <p:set>
                                      <p:cBhvr>
                                        <p:cTn id="59" dur="1" fill="hold">
                                          <p:stCondLst>
                                            <p:cond delay="499"/>
                                          </p:stCondLst>
                                        </p:cTn>
                                        <p:tgtEl>
                                          <p:spTgt spid="3"/>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5"/>
                                        </p:tgtEl>
                                        <p:attrNameLst>
                                          <p:attrName>style.visibility</p:attrName>
                                        </p:attrNameLst>
                                      </p:cBhvr>
                                      <p:to>
                                        <p:strVal val="visible"/>
                                      </p:to>
                                    </p:set>
                                    <p:animEffect transition="in" filter="fade">
                                      <p:cBhvr>
                                        <p:cTn id="6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8" grpId="0" animBg="1"/>
      <p:bldP spid="8" grpId="1" animBg="1"/>
      <p:bldP spid="9" grpId="0" animBg="1"/>
      <p:bldP spid="9" grpId="1" animBg="1"/>
      <p:bldP spid="10" grpId="0" animBg="1"/>
      <p:bldP spid="10" grpId="1"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930100-9627-E67F-CF28-C5F94A9092FC}"/>
              </a:ext>
            </a:extLst>
          </p:cNvPr>
          <p:cNvSpPr>
            <a:spLocks noGrp="1"/>
          </p:cNvSpPr>
          <p:nvPr>
            <p:ph type="title"/>
          </p:nvPr>
        </p:nvSpPr>
        <p:spPr>
          <a:xfrm>
            <a:off x="838200" y="365125"/>
            <a:ext cx="10972800" cy="1325563"/>
          </a:xfrm>
        </p:spPr>
        <p:txBody>
          <a:bodyPr/>
          <a:lstStyle/>
          <a:p>
            <a:r>
              <a:rPr lang="en-US" dirty="0"/>
              <a:t>WWYD with $140,000,000,000 per year?</a:t>
            </a:r>
          </a:p>
        </p:txBody>
      </p:sp>
      <p:sp>
        <p:nvSpPr>
          <p:cNvPr id="4" name="Text Placeholder 3">
            <a:extLst>
              <a:ext uri="{FF2B5EF4-FFF2-40B4-BE49-F238E27FC236}">
                <a16:creationId xmlns:a16="http://schemas.microsoft.com/office/drawing/2014/main" id="{9AEF25CC-B267-35B5-FD5C-8C2CBCEBDC80}"/>
              </a:ext>
            </a:extLst>
          </p:cNvPr>
          <p:cNvSpPr>
            <a:spLocks noGrp="1"/>
          </p:cNvSpPr>
          <p:nvPr>
            <p:ph type="body" idx="10"/>
          </p:nvPr>
        </p:nvSpPr>
        <p:spPr>
          <a:xfrm>
            <a:off x="0" y="6016753"/>
            <a:ext cx="8510954" cy="841248"/>
          </a:xfrm>
        </p:spPr>
        <p:txBody>
          <a:bodyPr anchor="b">
            <a:normAutofit/>
          </a:bodyPr>
          <a:lstStyle/>
          <a:p>
            <a:pPr>
              <a:lnSpc>
                <a:spcPct val="100000"/>
              </a:lnSpc>
              <a:spcBef>
                <a:spcPts val="0"/>
              </a:spcBef>
            </a:pPr>
            <a:r>
              <a:rPr kumimoji="0" lang="en-US" sz="1200" b="0" i="0" u="none" strike="noStrike" kern="1200" cap="none" spc="0" normalizeH="0" baseline="0" noProof="0" dirty="0">
                <a:ln>
                  <a:noFill/>
                </a:ln>
                <a:solidFill>
                  <a:srgbClr val="FFFFFF"/>
                </a:solidFill>
                <a:effectLst/>
                <a:uLnTx/>
                <a:uFillTx/>
                <a:cs typeface="Arial" charset="0"/>
              </a:rPr>
              <a:t>PNHP’s 2023 report on overpayments to Medicare Advantage</a:t>
            </a:r>
            <a:endParaRPr lang="en-US" sz="1200" dirty="0">
              <a:solidFill>
                <a:srgbClr val="FFFFFF"/>
              </a:solidFill>
              <a:cs typeface="Arial" charset="0"/>
            </a:endParaRPr>
          </a:p>
          <a:p>
            <a:pPr>
              <a:lnSpc>
                <a:spcPct val="100000"/>
              </a:lnSpc>
              <a:spcBef>
                <a:spcPts val="0"/>
              </a:spcBef>
            </a:pPr>
            <a:r>
              <a:rPr lang="en-US" sz="1200" dirty="0">
                <a:solidFill>
                  <a:schemeClr val="bg1"/>
                </a:solidFill>
              </a:rPr>
              <a:t>https://</a:t>
            </a:r>
            <a:r>
              <a:rPr lang="en-US" sz="1200" dirty="0" err="1">
                <a:solidFill>
                  <a:schemeClr val="bg1"/>
                </a:solidFill>
              </a:rPr>
              <a:t>pnhp.org</a:t>
            </a:r>
            <a:r>
              <a:rPr lang="en-US" sz="1200" dirty="0">
                <a:solidFill>
                  <a:schemeClr val="bg1"/>
                </a:solidFill>
              </a:rPr>
              <a:t>/system/assets/uploads/2023/09/</a:t>
            </a:r>
            <a:r>
              <a:rPr lang="en-US" sz="1200" dirty="0" err="1">
                <a:solidFill>
                  <a:schemeClr val="bg1"/>
                </a:solidFill>
              </a:rPr>
              <a:t>MAOverpaymentReport_Final.pdf</a:t>
            </a:r>
            <a:endParaRPr lang="en-US" sz="1200" dirty="0">
              <a:solidFill>
                <a:schemeClr val="bg1"/>
              </a:solidFill>
            </a:endParaRPr>
          </a:p>
        </p:txBody>
      </p:sp>
      <p:graphicFrame>
        <p:nvGraphicFramePr>
          <p:cNvPr id="7" name="Chart 6">
            <a:extLst>
              <a:ext uri="{FF2B5EF4-FFF2-40B4-BE49-F238E27FC236}">
                <a16:creationId xmlns:a16="http://schemas.microsoft.com/office/drawing/2014/main" id="{0FB12E7E-395B-D0C6-3694-CED8B9F92AF5}"/>
              </a:ext>
            </a:extLst>
          </p:cNvPr>
          <p:cNvGraphicFramePr/>
          <p:nvPr/>
        </p:nvGraphicFramePr>
        <p:xfrm>
          <a:off x="838199" y="1690689"/>
          <a:ext cx="10515599" cy="3815214"/>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31CE8A27-6E2A-46CD-27F9-88D04F6999FD}"/>
              </a:ext>
            </a:extLst>
          </p:cNvPr>
          <p:cNvSpPr txBox="1"/>
          <p:nvPr/>
        </p:nvSpPr>
        <p:spPr>
          <a:xfrm rot="16200000">
            <a:off x="-818866" y="3198167"/>
            <a:ext cx="2852461" cy="461665"/>
          </a:xfrm>
          <a:prstGeom prst="rect">
            <a:avLst/>
          </a:prstGeom>
          <a:noFill/>
        </p:spPr>
        <p:txBody>
          <a:bodyPr wrap="square" rtlCol="0">
            <a:spAutoFit/>
          </a:bodyPr>
          <a:lstStyle/>
          <a:p>
            <a:pPr>
              <a:spcAft>
                <a:spcPts val="1200"/>
              </a:spcAft>
            </a:pPr>
            <a:r>
              <a:rPr lang="en-US" sz="2400" dirty="0">
                <a:solidFill>
                  <a:schemeClr val="bg1"/>
                </a:solidFill>
              </a:rPr>
              <a:t>$ Billions per year</a:t>
            </a:r>
          </a:p>
        </p:txBody>
      </p:sp>
      <p:sp>
        <p:nvSpPr>
          <p:cNvPr id="9" name="TextBox 8">
            <a:extLst>
              <a:ext uri="{FF2B5EF4-FFF2-40B4-BE49-F238E27FC236}">
                <a16:creationId xmlns:a16="http://schemas.microsoft.com/office/drawing/2014/main" id="{D2AA7981-5EF9-B9D1-B21A-C9688A86056A}"/>
              </a:ext>
            </a:extLst>
          </p:cNvPr>
          <p:cNvSpPr txBox="1"/>
          <p:nvPr/>
        </p:nvSpPr>
        <p:spPr>
          <a:xfrm>
            <a:off x="1072813" y="3429000"/>
            <a:ext cx="1279358" cy="1169551"/>
          </a:xfrm>
          <a:prstGeom prst="rect">
            <a:avLst/>
          </a:prstGeom>
          <a:noFill/>
        </p:spPr>
        <p:txBody>
          <a:bodyPr wrap="square" rtlCol="0">
            <a:spAutoFit/>
          </a:bodyPr>
          <a:lstStyle/>
          <a:p>
            <a:pPr algn="ctr">
              <a:spcAft>
                <a:spcPts val="1200"/>
              </a:spcAft>
            </a:pPr>
            <a:r>
              <a:rPr lang="en-US" sz="2000" dirty="0">
                <a:solidFill>
                  <a:schemeClr val="bg1"/>
                </a:solidFill>
                <a:effectLst>
                  <a:outerShdw blurRad="50800" dist="38100" dir="2700000" algn="tl" rotWithShape="0">
                    <a:prstClr val="black">
                      <a:alpha val="40000"/>
                    </a:prstClr>
                  </a:outerShdw>
                </a:effectLst>
              </a:rPr>
              <a:t>Low estimate</a:t>
            </a:r>
          </a:p>
          <a:p>
            <a:pPr algn="ctr">
              <a:spcAft>
                <a:spcPts val="1200"/>
              </a:spcAft>
            </a:pPr>
            <a:r>
              <a:rPr lang="en-US" sz="2000" dirty="0">
                <a:solidFill>
                  <a:schemeClr val="bg1"/>
                </a:solidFill>
                <a:effectLst>
                  <a:outerShdw blurRad="50800" dist="38100" dir="2700000" algn="tl" rotWithShape="0">
                    <a:prstClr val="black">
                      <a:alpha val="40000"/>
                    </a:prstClr>
                  </a:outerShdw>
                </a:effectLst>
              </a:rPr>
              <a:t>$88</a:t>
            </a:r>
          </a:p>
        </p:txBody>
      </p:sp>
      <p:sp>
        <p:nvSpPr>
          <p:cNvPr id="10" name="TextBox 9">
            <a:extLst>
              <a:ext uri="{FF2B5EF4-FFF2-40B4-BE49-F238E27FC236}">
                <a16:creationId xmlns:a16="http://schemas.microsoft.com/office/drawing/2014/main" id="{9AC22DA9-4527-CABF-2F5F-4843728865C8}"/>
              </a:ext>
            </a:extLst>
          </p:cNvPr>
          <p:cNvSpPr txBox="1"/>
          <p:nvPr/>
        </p:nvSpPr>
        <p:spPr>
          <a:xfrm>
            <a:off x="1072813" y="1878815"/>
            <a:ext cx="1279358" cy="1169551"/>
          </a:xfrm>
          <a:prstGeom prst="rect">
            <a:avLst/>
          </a:prstGeom>
          <a:noFill/>
        </p:spPr>
        <p:txBody>
          <a:bodyPr wrap="square" rtlCol="0">
            <a:spAutoFit/>
          </a:bodyPr>
          <a:lstStyle/>
          <a:p>
            <a:pPr algn="ctr">
              <a:spcAft>
                <a:spcPts val="1200"/>
              </a:spcAft>
            </a:pPr>
            <a:r>
              <a:rPr lang="en-US" sz="2000" dirty="0">
                <a:solidFill>
                  <a:schemeClr val="bg1"/>
                </a:solidFill>
                <a:effectLst>
                  <a:outerShdw blurRad="50800" dist="38100" dir="2700000" algn="tl" rotWithShape="0">
                    <a:prstClr val="black">
                      <a:alpha val="40000"/>
                    </a:prstClr>
                  </a:outerShdw>
                </a:effectLst>
              </a:rPr>
              <a:t>High estimate</a:t>
            </a:r>
          </a:p>
          <a:p>
            <a:pPr algn="ctr">
              <a:spcAft>
                <a:spcPts val="1200"/>
              </a:spcAft>
            </a:pPr>
            <a:r>
              <a:rPr lang="en-US" sz="2000" dirty="0">
                <a:solidFill>
                  <a:schemeClr val="bg1"/>
                </a:solidFill>
                <a:effectLst>
                  <a:outerShdw blurRad="50800" dist="38100" dir="2700000" algn="tl" rotWithShape="0">
                    <a:prstClr val="black">
                      <a:alpha val="40000"/>
                    </a:prstClr>
                  </a:outerShdw>
                </a:effectLst>
              </a:rPr>
              <a:t>$140</a:t>
            </a:r>
          </a:p>
        </p:txBody>
      </p:sp>
      <p:sp>
        <p:nvSpPr>
          <p:cNvPr id="3" name="TextBox 2">
            <a:extLst>
              <a:ext uri="{FF2B5EF4-FFF2-40B4-BE49-F238E27FC236}">
                <a16:creationId xmlns:a16="http://schemas.microsoft.com/office/drawing/2014/main" id="{A259530C-391F-35E6-C160-7A347A8CCC20}"/>
              </a:ext>
            </a:extLst>
          </p:cNvPr>
          <p:cNvSpPr txBox="1"/>
          <p:nvPr/>
        </p:nvSpPr>
        <p:spPr>
          <a:xfrm>
            <a:off x="983460" y="5379301"/>
            <a:ext cx="1425863" cy="707886"/>
          </a:xfrm>
          <a:prstGeom prst="rect">
            <a:avLst/>
          </a:prstGeom>
          <a:noFill/>
        </p:spPr>
        <p:txBody>
          <a:bodyPr wrap="square" rtlCol="0">
            <a:spAutoFit/>
          </a:bodyPr>
          <a:lstStyle/>
          <a:p>
            <a:pPr algn="ctr"/>
            <a:r>
              <a:rPr lang="en-US" sz="2000" dirty="0">
                <a:solidFill>
                  <a:schemeClr val="bg1"/>
                </a:solidFill>
              </a:rPr>
              <a:t>MA Over-Payments</a:t>
            </a:r>
          </a:p>
        </p:txBody>
      </p:sp>
      <p:sp>
        <p:nvSpPr>
          <p:cNvPr id="5" name="TextBox 4">
            <a:extLst>
              <a:ext uri="{FF2B5EF4-FFF2-40B4-BE49-F238E27FC236}">
                <a16:creationId xmlns:a16="http://schemas.microsoft.com/office/drawing/2014/main" id="{F57AB2BA-84D0-F484-0213-F2D1F9104E05}"/>
              </a:ext>
            </a:extLst>
          </p:cNvPr>
          <p:cNvSpPr txBox="1"/>
          <p:nvPr/>
        </p:nvSpPr>
        <p:spPr>
          <a:xfrm>
            <a:off x="2447609" y="5379301"/>
            <a:ext cx="1425863" cy="707886"/>
          </a:xfrm>
          <a:prstGeom prst="rect">
            <a:avLst/>
          </a:prstGeom>
          <a:noFill/>
        </p:spPr>
        <p:txBody>
          <a:bodyPr wrap="square" rtlCol="0">
            <a:spAutoFit/>
          </a:bodyPr>
          <a:lstStyle/>
          <a:p>
            <a:pPr algn="ctr"/>
            <a:r>
              <a:rPr lang="en-US" sz="2000" dirty="0">
                <a:solidFill>
                  <a:schemeClr val="bg1"/>
                </a:solidFill>
              </a:rPr>
              <a:t>Part B</a:t>
            </a:r>
          </a:p>
          <a:p>
            <a:pPr algn="ctr"/>
            <a:r>
              <a:rPr lang="en-US" sz="2000" dirty="0">
                <a:solidFill>
                  <a:schemeClr val="bg1"/>
                </a:solidFill>
              </a:rPr>
              <a:t>Premiums</a:t>
            </a:r>
          </a:p>
        </p:txBody>
      </p:sp>
      <p:sp>
        <p:nvSpPr>
          <p:cNvPr id="6" name="TextBox 5">
            <a:extLst>
              <a:ext uri="{FF2B5EF4-FFF2-40B4-BE49-F238E27FC236}">
                <a16:creationId xmlns:a16="http://schemas.microsoft.com/office/drawing/2014/main" id="{552F457A-527C-4452-00E9-CD8888CE4B05}"/>
              </a:ext>
            </a:extLst>
          </p:cNvPr>
          <p:cNvSpPr txBox="1"/>
          <p:nvPr/>
        </p:nvSpPr>
        <p:spPr>
          <a:xfrm>
            <a:off x="3911758" y="5379301"/>
            <a:ext cx="1425863" cy="1015663"/>
          </a:xfrm>
          <a:prstGeom prst="rect">
            <a:avLst/>
          </a:prstGeom>
          <a:noFill/>
        </p:spPr>
        <p:txBody>
          <a:bodyPr wrap="square" rtlCol="0">
            <a:spAutoFit/>
          </a:bodyPr>
          <a:lstStyle/>
          <a:p>
            <a:pPr algn="ctr"/>
            <a:r>
              <a:rPr lang="en-US" sz="2000" dirty="0">
                <a:solidFill>
                  <a:schemeClr val="bg1"/>
                </a:solidFill>
              </a:rPr>
              <a:t>Part D</a:t>
            </a:r>
          </a:p>
          <a:p>
            <a:pPr algn="ctr"/>
            <a:r>
              <a:rPr lang="en-US" sz="2000" dirty="0">
                <a:solidFill>
                  <a:schemeClr val="bg1"/>
                </a:solidFill>
              </a:rPr>
              <a:t>Federal Spending</a:t>
            </a:r>
          </a:p>
        </p:txBody>
      </p:sp>
      <p:sp>
        <p:nvSpPr>
          <p:cNvPr id="11" name="TextBox 10">
            <a:extLst>
              <a:ext uri="{FF2B5EF4-FFF2-40B4-BE49-F238E27FC236}">
                <a16:creationId xmlns:a16="http://schemas.microsoft.com/office/drawing/2014/main" id="{1F407490-50F7-BA3A-C9A0-C6FA5F751051}"/>
              </a:ext>
            </a:extLst>
          </p:cNvPr>
          <p:cNvSpPr txBox="1"/>
          <p:nvPr/>
        </p:nvSpPr>
        <p:spPr>
          <a:xfrm>
            <a:off x="5375907" y="5379301"/>
            <a:ext cx="1425863" cy="1015663"/>
          </a:xfrm>
          <a:prstGeom prst="rect">
            <a:avLst/>
          </a:prstGeom>
          <a:noFill/>
        </p:spPr>
        <p:txBody>
          <a:bodyPr wrap="square" rtlCol="0">
            <a:spAutoFit/>
          </a:bodyPr>
          <a:lstStyle/>
          <a:p>
            <a:pPr algn="ctr"/>
            <a:r>
              <a:rPr lang="en-US" sz="2000" dirty="0">
                <a:solidFill>
                  <a:schemeClr val="bg1"/>
                </a:solidFill>
              </a:rPr>
              <a:t>$5,000</a:t>
            </a:r>
          </a:p>
          <a:p>
            <a:pPr algn="ctr"/>
            <a:r>
              <a:rPr lang="en-US" sz="2000" dirty="0">
                <a:solidFill>
                  <a:schemeClr val="bg1"/>
                </a:solidFill>
              </a:rPr>
              <a:t>Max Out-of-Pocket</a:t>
            </a:r>
          </a:p>
        </p:txBody>
      </p:sp>
      <p:sp>
        <p:nvSpPr>
          <p:cNvPr id="12" name="TextBox 11">
            <a:extLst>
              <a:ext uri="{FF2B5EF4-FFF2-40B4-BE49-F238E27FC236}">
                <a16:creationId xmlns:a16="http://schemas.microsoft.com/office/drawing/2014/main" id="{07AB1DA5-2CD2-A66D-9FF2-9A8B165161E9}"/>
              </a:ext>
            </a:extLst>
          </p:cNvPr>
          <p:cNvSpPr txBox="1"/>
          <p:nvPr/>
        </p:nvSpPr>
        <p:spPr>
          <a:xfrm>
            <a:off x="6840056" y="5379301"/>
            <a:ext cx="1425863" cy="400110"/>
          </a:xfrm>
          <a:prstGeom prst="rect">
            <a:avLst/>
          </a:prstGeom>
          <a:noFill/>
        </p:spPr>
        <p:txBody>
          <a:bodyPr wrap="square" rtlCol="0">
            <a:spAutoFit/>
          </a:bodyPr>
          <a:lstStyle/>
          <a:p>
            <a:pPr algn="ctr"/>
            <a:r>
              <a:rPr lang="en-US" sz="2000" dirty="0">
                <a:solidFill>
                  <a:schemeClr val="bg1"/>
                </a:solidFill>
              </a:rPr>
              <a:t>Dental</a:t>
            </a:r>
          </a:p>
        </p:txBody>
      </p:sp>
      <p:sp>
        <p:nvSpPr>
          <p:cNvPr id="13" name="TextBox 12">
            <a:extLst>
              <a:ext uri="{FF2B5EF4-FFF2-40B4-BE49-F238E27FC236}">
                <a16:creationId xmlns:a16="http://schemas.microsoft.com/office/drawing/2014/main" id="{4578434B-C50D-65AE-75AF-035FB4C3DBFA}"/>
              </a:ext>
            </a:extLst>
          </p:cNvPr>
          <p:cNvSpPr txBox="1"/>
          <p:nvPr/>
        </p:nvSpPr>
        <p:spPr>
          <a:xfrm>
            <a:off x="8304205" y="5379301"/>
            <a:ext cx="1425863" cy="400110"/>
          </a:xfrm>
          <a:prstGeom prst="rect">
            <a:avLst/>
          </a:prstGeom>
          <a:noFill/>
        </p:spPr>
        <p:txBody>
          <a:bodyPr wrap="square" rtlCol="0">
            <a:spAutoFit/>
          </a:bodyPr>
          <a:lstStyle/>
          <a:p>
            <a:pPr algn="ctr"/>
            <a:r>
              <a:rPr lang="en-US" sz="2000" dirty="0">
                <a:solidFill>
                  <a:schemeClr val="bg1"/>
                </a:solidFill>
              </a:rPr>
              <a:t>Hearing</a:t>
            </a:r>
          </a:p>
        </p:txBody>
      </p:sp>
      <p:sp>
        <p:nvSpPr>
          <p:cNvPr id="14" name="TextBox 13">
            <a:extLst>
              <a:ext uri="{FF2B5EF4-FFF2-40B4-BE49-F238E27FC236}">
                <a16:creationId xmlns:a16="http://schemas.microsoft.com/office/drawing/2014/main" id="{CC48764D-C700-0D90-9B10-8F03F068FAD7}"/>
              </a:ext>
            </a:extLst>
          </p:cNvPr>
          <p:cNvSpPr txBox="1"/>
          <p:nvPr/>
        </p:nvSpPr>
        <p:spPr>
          <a:xfrm>
            <a:off x="9768353" y="5379301"/>
            <a:ext cx="1425863" cy="400110"/>
          </a:xfrm>
          <a:prstGeom prst="rect">
            <a:avLst/>
          </a:prstGeom>
          <a:noFill/>
        </p:spPr>
        <p:txBody>
          <a:bodyPr wrap="square" rtlCol="0">
            <a:spAutoFit/>
          </a:bodyPr>
          <a:lstStyle/>
          <a:p>
            <a:pPr algn="ctr"/>
            <a:r>
              <a:rPr lang="en-US" sz="2000" dirty="0">
                <a:solidFill>
                  <a:schemeClr val="bg1"/>
                </a:solidFill>
              </a:rPr>
              <a:t>Vision</a:t>
            </a:r>
          </a:p>
        </p:txBody>
      </p:sp>
      <p:grpSp>
        <p:nvGrpSpPr>
          <p:cNvPr id="18" name="Group 17">
            <a:extLst>
              <a:ext uri="{FF2B5EF4-FFF2-40B4-BE49-F238E27FC236}">
                <a16:creationId xmlns:a16="http://schemas.microsoft.com/office/drawing/2014/main" id="{6686D2BA-48EC-444D-26E5-057A2C585665}"/>
              </a:ext>
            </a:extLst>
          </p:cNvPr>
          <p:cNvGrpSpPr/>
          <p:nvPr/>
        </p:nvGrpSpPr>
        <p:grpSpPr>
          <a:xfrm>
            <a:off x="6840056" y="2090954"/>
            <a:ext cx="4354162" cy="2152789"/>
            <a:chOff x="6840056" y="2090954"/>
            <a:chExt cx="4354162" cy="2152789"/>
          </a:xfrm>
        </p:grpSpPr>
        <p:sp>
          <p:nvSpPr>
            <p:cNvPr id="16" name="Right Brace 15">
              <a:extLst>
                <a:ext uri="{FF2B5EF4-FFF2-40B4-BE49-F238E27FC236}">
                  <a16:creationId xmlns:a16="http://schemas.microsoft.com/office/drawing/2014/main" id="{5C5EB227-D5D1-7F26-0A95-532DA27FC2A0}"/>
                </a:ext>
              </a:extLst>
            </p:cNvPr>
            <p:cNvSpPr/>
            <p:nvPr/>
          </p:nvSpPr>
          <p:spPr>
            <a:xfrm rot="16200000">
              <a:off x="8321370" y="1370895"/>
              <a:ext cx="1391534" cy="4354162"/>
            </a:xfrm>
            <a:prstGeom prst="rightBrace">
              <a:avLst>
                <a:gd name="adj1" fmla="val 11114"/>
                <a:gd name="adj2" fmla="val 50000"/>
              </a:avLst>
            </a:prstGeom>
            <a:ln w="76200">
              <a:solidFill>
                <a:schemeClr val="bg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TextBox 16">
              <a:extLst>
                <a:ext uri="{FF2B5EF4-FFF2-40B4-BE49-F238E27FC236}">
                  <a16:creationId xmlns:a16="http://schemas.microsoft.com/office/drawing/2014/main" id="{D6B78E38-9800-FC34-27B2-280588297216}"/>
                </a:ext>
              </a:extLst>
            </p:cNvPr>
            <p:cNvSpPr txBox="1"/>
            <p:nvPr/>
          </p:nvSpPr>
          <p:spPr>
            <a:xfrm>
              <a:off x="7504724" y="2090954"/>
              <a:ext cx="3076575" cy="830997"/>
            </a:xfrm>
            <a:prstGeom prst="rect">
              <a:avLst/>
            </a:prstGeom>
            <a:noFill/>
          </p:spPr>
          <p:txBody>
            <a:bodyPr wrap="square" rtlCol="0">
              <a:spAutoFit/>
            </a:bodyPr>
            <a:lstStyle/>
            <a:p>
              <a:pPr algn="ctr">
                <a:spcAft>
                  <a:spcPts val="1200"/>
                </a:spcAft>
              </a:pPr>
              <a:r>
                <a:rPr lang="en-US" sz="2400" dirty="0">
                  <a:solidFill>
                    <a:schemeClr val="bg1"/>
                  </a:solidFill>
                </a:rPr>
                <a:t>Medicare plus Medicaid combined</a:t>
              </a:r>
            </a:p>
          </p:txBody>
        </p:sp>
      </p:grpSp>
    </p:spTree>
    <p:extLst>
      <p:ext uri="{BB962C8B-B14F-4D97-AF65-F5344CB8AC3E}">
        <p14:creationId xmlns:p14="http://schemas.microsoft.com/office/powerpoint/2010/main" val="3908257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graphicEl>
                                              <a:chart seriesIdx="0" categoryIdx="1" bldStep="ptInCategory"/>
                                            </p:graphicEl>
                                          </p:spTgt>
                                        </p:tgtEl>
                                        <p:attrNameLst>
                                          <p:attrName>style.visibility</p:attrName>
                                        </p:attrNameLst>
                                      </p:cBhvr>
                                      <p:to>
                                        <p:strVal val="visible"/>
                                      </p:to>
                                    </p:set>
                                    <p:animEffect transition="in" filter="fade">
                                      <p:cBhvr>
                                        <p:cTn id="12" dur="500"/>
                                        <p:tgtEl>
                                          <p:spTgt spid="7">
                                            <p:graphicEl>
                                              <a:chart seriesIdx="0" categoryIdx="1" bldStep="ptInCategory"/>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7">
                                            <p:graphicEl>
                                              <a:chart seriesIdx="0" categoryIdx="2" bldStep="ptInCategory"/>
                                            </p:graphicEl>
                                          </p:spTgt>
                                        </p:tgtEl>
                                        <p:attrNameLst>
                                          <p:attrName>style.visibility</p:attrName>
                                        </p:attrNameLst>
                                      </p:cBhvr>
                                      <p:to>
                                        <p:strVal val="visible"/>
                                      </p:to>
                                    </p:set>
                                    <p:animEffect transition="in" filter="fade">
                                      <p:cBhvr>
                                        <p:cTn id="20" dur="500"/>
                                        <p:tgtEl>
                                          <p:spTgt spid="7">
                                            <p:graphicEl>
                                              <a:chart seriesIdx="0" categoryIdx="2" bldStep="ptInCategory"/>
                                            </p:graphic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7">
                                            <p:graphicEl>
                                              <a:chart seriesIdx="0" categoryIdx="3" bldStep="ptInCategory"/>
                                            </p:graphicEl>
                                          </p:spTgt>
                                        </p:tgtEl>
                                        <p:attrNameLst>
                                          <p:attrName>style.visibility</p:attrName>
                                        </p:attrNameLst>
                                      </p:cBhvr>
                                      <p:to>
                                        <p:strVal val="visible"/>
                                      </p:to>
                                    </p:set>
                                    <p:animEffect transition="in" filter="fade">
                                      <p:cBhvr>
                                        <p:cTn id="28" dur="500"/>
                                        <p:tgtEl>
                                          <p:spTgt spid="7">
                                            <p:graphicEl>
                                              <a:chart seriesIdx="0" categoryIdx="3" bldStep="ptInCategory"/>
                                            </p:graphic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7">
                                            <p:graphicEl>
                                              <a:chart seriesIdx="0" categoryIdx="4" bldStep="ptInCategory"/>
                                            </p:graphicEl>
                                          </p:spTgt>
                                        </p:tgtEl>
                                        <p:attrNameLst>
                                          <p:attrName>style.visibility</p:attrName>
                                        </p:attrNameLst>
                                      </p:cBhvr>
                                      <p:to>
                                        <p:strVal val="visible"/>
                                      </p:to>
                                    </p:set>
                                    <p:animEffect transition="in" filter="fade">
                                      <p:cBhvr>
                                        <p:cTn id="36" dur="500"/>
                                        <p:tgtEl>
                                          <p:spTgt spid="7">
                                            <p:graphicEl>
                                              <a:chart seriesIdx="0" categoryIdx="4" bldStep="ptInCategory"/>
                                            </p:graphicEl>
                                          </p:spTgt>
                                        </p:tgtEl>
                                      </p:cBhvr>
                                    </p:animEffect>
                                  </p:childTnLst>
                                </p:cTn>
                              </p:par>
                            </p:childTnLst>
                          </p:cTn>
                        </p:par>
                        <p:par>
                          <p:cTn id="37" fill="hold">
                            <p:stCondLst>
                              <p:cond delay="500"/>
                            </p:stCondLst>
                            <p:childTnLst>
                              <p:par>
                                <p:cTn id="38" presetID="10" presetClass="entr" presetSubtype="0" fill="hold" grpId="0" nodeType="after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500"/>
                                        <p:tgtEl>
                                          <p:spTgt spid="13"/>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7">
                                            <p:graphicEl>
                                              <a:chart seriesIdx="0" categoryIdx="5" bldStep="ptInCategory"/>
                                            </p:graphicEl>
                                          </p:spTgt>
                                        </p:tgtEl>
                                        <p:attrNameLst>
                                          <p:attrName>style.visibility</p:attrName>
                                        </p:attrNameLst>
                                      </p:cBhvr>
                                      <p:to>
                                        <p:strVal val="visible"/>
                                      </p:to>
                                    </p:set>
                                    <p:animEffect transition="in" filter="fade">
                                      <p:cBhvr>
                                        <p:cTn id="43" dur="500"/>
                                        <p:tgtEl>
                                          <p:spTgt spid="7">
                                            <p:graphicEl>
                                              <a:chart seriesIdx="0" categoryIdx="5" bldStep="ptInCategory"/>
                                            </p:graphicEl>
                                          </p:spTgt>
                                        </p:tgtEl>
                                      </p:cBhvr>
                                    </p:animEffect>
                                  </p:childTnLst>
                                </p:cTn>
                              </p:par>
                            </p:childTnLst>
                          </p:cTn>
                        </p:par>
                        <p:par>
                          <p:cTn id="44" fill="hold">
                            <p:stCondLst>
                              <p:cond delay="1000"/>
                            </p:stCondLst>
                            <p:childTnLst>
                              <p:par>
                                <p:cTn id="45" presetID="10" presetClass="entr" presetSubtype="0" fill="hold" grpId="0" nodeType="after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500"/>
                                        <p:tgtEl>
                                          <p:spTgt spid="14"/>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7">
                                            <p:graphicEl>
                                              <a:chart seriesIdx="0" categoryIdx="6" bldStep="ptInCategory"/>
                                            </p:graphicEl>
                                          </p:spTgt>
                                        </p:tgtEl>
                                        <p:attrNameLst>
                                          <p:attrName>style.visibility</p:attrName>
                                        </p:attrNameLst>
                                      </p:cBhvr>
                                      <p:to>
                                        <p:strVal val="visible"/>
                                      </p:to>
                                    </p:set>
                                    <p:animEffect transition="in" filter="fade">
                                      <p:cBhvr>
                                        <p:cTn id="50" dur="500"/>
                                        <p:tgtEl>
                                          <p:spTgt spid="7">
                                            <p:graphicEl>
                                              <a:chart seriesIdx="0" categoryIdx="6" bldStep="ptInCategory"/>
                                            </p:graphicEl>
                                          </p:spTgt>
                                        </p:tgtEl>
                                      </p:cBhvr>
                                    </p:animEffect>
                                  </p:childTnLst>
                                </p:cTn>
                              </p:par>
                            </p:childTnLst>
                          </p:cTn>
                        </p:par>
                        <p:par>
                          <p:cTn id="51" fill="hold">
                            <p:stCondLst>
                              <p:cond delay="1500"/>
                            </p:stCondLst>
                            <p:childTnLst>
                              <p:par>
                                <p:cTn id="52" presetID="10" presetClass="entr" presetSubtype="0" fill="hold" nodeType="after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fade">
                                      <p:cBhvr>
                                        <p:cTn id="5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uiExpand="1">
        <p:bldSub>
          <a:bldChart bld="categoryEl"/>
        </p:bldSub>
      </p:bldGraphic>
      <p:bldP spid="5" grpId="0"/>
      <p:bldP spid="6" grpId="0"/>
      <p:bldP spid="11" grpId="0"/>
      <p:bldP spid="12" grpId="0"/>
      <p:bldP spid="13" grpId="0"/>
      <p:bldP spid="14"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3F463E8A-0AE4-CDA4-B791-1DE49F7BC254}"/>
              </a:ext>
            </a:extLst>
          </p:cNvPr>
          <p:cNvSpPr txBox="1"/>
          <p:nvPr/>
        </p:nvSpPr>
        <p:spPr>
          <a:xfrm>
            <a:off x="785256" y="2367171"/>
            <a:ext cx="10621488" cy="2677656"/>
          </a:xfrm>
          <a:prstGeom prst="rect">
            <a:avLst/>
          </a:prstGeom>
          <a:noFill/>
        </p:spPr>
        <p:txBody>
          <a:bodyPr wrap="square" rtlCol="0">
            <a:spAutoFit/>
          </a:bodyPr>
          <a:lstStyle/>
          <a:p>
            <a:pPr algn="ctr"/>
            <a:r>
              <a:rPr lang="en-US" sz="6600" b="1" dirty="0">
                <a:solidFill>
                  <a:schemeClr val="bg1"/>
                </a:solidFill>
                <a:effectLst/>
              </a:rPr>
              <a:t>Eliminate all medical debt</a:t>
            </a:r>
          </a:p>
          <a:p>
            <a:pPr algn="ctr"/>
            <a:r>
              <a:rPr lang="en-US" sz="6600" b="1" dirty="0">
                <a:solidFill>
                  <a:schemeClr val="bg1"/>
                </a:solidFill>
                <a:effectLst/>
              </a:rPr>
              <a:t>in 18 months</a:t>
            </a:r>
          </a:p>
          <a:p>
            <a:pPr algn="ctr"/>
            <a:r>
              <a:rPr lang="en-US" sz="3200" b="1" dirty="0">
                <a:solidFill>
                  <a:schemeClr val="bg1"/>
                </a:solidFill>
                <a:effectLst/>
              </a:rPr>
              <a:t>(USA total = $195,000,000,000)</a:t>
            </a:r>
            <a:endParaRPr lang="en-US" sz="2800" b="1" dirty="0">
              <a:solidFill>
                <a:schemeClr val="bg1"/>
              </a:solidFill>
              <a:effectLst/>
            </a:endParaRPr>
          </a:p>
        </p:txBody>
      </p:sp>
      <p:pic>
        <p:nvPicPr>
          <p:cNvPr id="2052" name="Picture 4" descr="Pequod's Pizza (Chicago) Restaurant in Chicago | diningchicago.com">
            <a:extLst>
              <a:ext uri="{FF2B5EF4-FFF2-40B4-BE49-F238E27FC236}">
                <a16:creationId xmlns:a16="http://schemas.microsoft.com/office/drawing/2014/main" id="{9866825C-715E-A368-D72B-CE01E4CDC33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7384" b="15780"/>
          <a:stretch/>
        </p:blipFill>
        <p:spPr bwMode="auto">
          <a:xfrm>
            <a:off x="2093089" y="1623880"/>
            <a:ext cx="8005823" cy="4013046"/>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F0930100-9627-E67F-CF28-C5F94A9092FC}"/>
              </a:ext>
            </a:extLst>
          </p:cNvPr>
          <p:cNvSpPr>
            <a:spLocks noGrp="1"/>
          </p:cNvSpPr>
          <p:nvPr>
            <p:ph type="title"/>
          </p:nvPr>
        </p:nvSpPr>
        <p:spPr>
          <a:xfrm>
            <a:off x="838200" y="365125"/>
            <a:ext cx="11109960" cy="1325563"/>
          </a:xfrm>
        </p:spPr>
        <p:txBody>
          <a:bodyPr/>
          <a:lstStyle/>
          <a:p>
            <a:r>
              <a:rPr lang="en-US" dirty="0"/>
              <a:t>WWYD with $140,000,000,000 per year?</a:t>
            </a:r>
          </a:p>
        </p:txBody>
      </p:sp>
      <p:sp>
        <p:nvSpPr>
          <p:cNvPr id="4" name="Text Placeholder 3">
            <a:extLst>
              <a:ext uri="{FF2B5EF4-FFF2-40B4-BE49-F238E27FC236}">
                <a16:creationId xmlns:a16="http://schemas.microsoft.com/office/drawing/2014/main" id="{DBCEF524-7412-5B37-4786-990D25725F3A}"/>
              </a:ext>
            </a:extLst>
          </p:cNvPr>
          <p:cNvSpPr>
            <a:spLocks noGrp="1"/>
          </p:cNvSpPr>
          <p:nvPr>
            <p:ph type="body" idx="10"/>
          </p:nvPr>
        </p:nvSpPr>
        <p:spPr/>
        <p:txBody>
          <a:bodyPr/>
          <a:lstStyle/>
          <a:p>
            <a:pPr>
              <a:lnSpc>
                <a:spcPct val="100000"/>
              </a:lnSpc>
              <a:spcBef>
                <a:spcPts val="0"/>
              </a:spcBef>
            </a:pPr>
            <a:r>
              <a:rPr lang="en-US" dirty="0"/>
              <a:t>https://</a:t>
            </a:r>
            <a:r>
              <a:rPr lang="en-US" dirty="0" err="1"/>
              <a:t>www.kff.org</a:t>
            </a:r>
            <a:r>
              <a:rPr lang="en-US" dirty="0"/>
              <a:t>/health-costs/press-release/1-in-10-adults-owe-medical-debt-with-millions-owing-more-than-10000/#:~:text=The%202020%20survey%20suggests%20Americans,variation%20from%20year%20to%20year. </a:t>
            </a:r>
          </a:p>
          <a:p>
            <a:pPr>
              <a:lnSpc>
                <a:spcPct val="100000"/>
              </a:lnSpc>
              <a:spcBef>
                <a:spcPts val="0"/>
              </a:spcBef>
            </a:pPr>
            <a:r>
              <a:rPr lang="en-US" dirty="0"/>
              <a:t>Accessed Oct 30 2023</a:t>
            </a:r>
          </a:p>
        </p:txBody>
      </p:sp>
      <p:sp>
        <p:nvSpPr>
          <p:cNvPr id="7" name="TextBox 6">
            <a:extLst>
              <a:ext uri="{FF2B5EF4-FFF2-40B4-BE49-F238E27FC236}">
                <a16:creationId xmlns:a16="http://schemas.microsoft.com/office/drawing/2014/main" id="{3031D833-C138-F2E1-D318-6DF8A6437167}"/>
              </a:ext>
            </a:extLst>
          </p:cNvPr>
          <p:cNvSpPr txBox="1"/>
          <p:nvPr/>
        </p:nvSpPr>
        <p:spPr>
          <a:xfrm>
            <a:off x="3111335" y="2367171"/>
            <a:ext cx="5969330" cy="2123658"/>
          </a:xfrm>
          <a:prstGeom prst="rect">
            <a:avLst/>
          </a:prstGeom>
          <a:noFill/>
        </p:spPr>
        <p:txBody>
          <a:bodyPr wrap="square" rtlCol="0">
            <a:spAutoFit/>
          </a:bodyPr>
          <a:lstStyle/>
          <a:p>
            <a:pPr algn="ctr"/>
            <a:r>
              <a:rPr lang="en-US" sz="4800" b="1" dirty="0">
                <a:solidFill>
                  <a:schemeClr val="bg1"/>
                </a:solidFill>
                <a:effectLst>
                  <a:glow rad="215900">
                    <a:schemeClr val="tx1"/>
                  </a:glow>
                </a:effectLst>
              </a:rPr>
              <a:t>Buy 70 billion </a:t>
            </a:r>
          </a:p>
          <a:p>
            <a:pPr algn="ctr"/>
            <a:r>
              <a:rPr lang="en-US" sz="4800" b="1" dirty="0">
                <a:solidFill>
                  <a:schemeClr val="bg1"/>
                </a:solidFill>
                <a:effectLst>
                  <a:glow rad="215900">
                    <a:schemeClr val="tx1"/>
                  </a:glow>
                </a:effectLst>
              </a:rPr>
              <a:t>slices of pizza </a:t>
            </a:r>
          </a:p>
          <a:p>
            <a:pPr algn="ctr"/>
            <a:r>
              <a:rPr lang="en-US" sz="3200" b="1" dirty="0">
                <a:solidFill>
                  <a:schemeClr val="bg1"/>
                </a:solidFill>
                <a:effectLst>
                  <a:glow rad="215900">
                    <a:schemeClr val="tx1"/>
                  </a:glow>
                </a:effectLst>
              </a:rPr>
              <a:t>($2 per slice)</a:t>
            </a:r>
            <a:endParaRPr lang="en-US" sz="4400" b="1" dirty="0">
              <a:solidFill>
                <a:schemeClr val="bg1"/>
              </a:solidFill>
              <a:effectLst>
                <a:glow rad="215900">
                  <a:schemeClr val="tx1"/>
                </a:glow>
              </a:effectLst>
            </a:endParaRPr>
          </a:p>
        </p:txBody>
      </p:sp>
    </p:spTree>
    <p:extLst>
      <p:ext uri="{BB962C8B-B14F-4D97-AF65-F5344CB8AC3E}">
        <p14:creationId xmlns:p14="http://schemas.microsoft.com/office/powerpoint/2010/main" val="168723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fade">
                                      <p:cBhvr>
                                        <p:cTn id="7" dur="500"/>
                                        <p:tgtEl>
                                          <p:spTgt spid="2052"/>
                                        </p:tgtEl>
                                      </p:cBhvr>
                                    </p:animEffect>
                                  </p:childTnLst>
                                </p:cTn>
                              </p:par>
                            </p:childTnLst>
                          </p:cTn>
                        </p:par>
                        <p:par>
                          <p:cTn id="8" fill="hold">
                            <p:stCondLst>
                              <p:cond delay="500"/>
                            </p:stCondLst>
                            <p:childTnLst>
                              <p:par>
                                <p:cTn id="9" presetID="10" presetClass="entr" presetSubtype="0" fill="hold" grpId="0" nodeType="afterEffect">
                                  <p:stCondLst>
                                    <p:cond delay="50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xit" presetSubtype="8" fill="hold" nodeType="clickEffect">
                                  <p:stCondLst>
                                    <p:cond delay="0"/>
                                  </p:stCondLst>
                                  <p:childTnLst>
                                    <p:anim calcmode="lin" valueType="num">
                                      <p:cBhvr additive="base">
                                        <p:cTn id="15" dur="500"/>
                                        <p:tgtEl>
                                          <p:spTgt spid="2052"/>
                                        </p:tgtEl>
                                        <p:attrNameLst>
                                          <p:attrName>ppt_x</p:attrName>
                                        </p:attrNameLst>
                                      </p:cBhvr>
                                      <p:tavLst>
                                        <p:tav tm="0">
                                          <p:val>
                                            <p:strVal val="ppt_x"/>
                                          </p:val>
                                        </p:tav>
                                        <p:tav tm="100000">
                                          <p:val>
                                            <p:strVal val="0-ppt_w/2"/>
                                          </p:val>
                                        </p:tav>
                                      </p:tavLst>
                                    </p:anim>
                                    <p:anim calcmode="lin" valueType="num">
                                      <p:cBhvr additive="base">
                                        <p:cTn id="16" dur="500"/>
                                        <p:tgtEl>
                                          <p:spTgt spid="2052"/>
                                        </p:tgtEl>
                                        <p:attrNameLst>
                                          <p:attrName>ppt_y</p:attrName>
                                        </p:attrNameLst>
                                      </p:cBhvr>
                                      <p:tavLst>
                                        <p:tav tm="0">
                                          <p:val>
                                            <p:strVal val="ppt_y"/>
                                          </p:val>
                                        </p:tav>
                                        <p:tav tm="100000">
                                          <p:val>
                                            <p:strVal val="ppt_y"/>
                                          </p:val>
                                        </p:tav>
                                      </p:tavLst>
                                    </p:anim>
                                    <p:set>
                                      <p:cBhvr>
                                        <p:cTn id="17" dur="1" fill="hold">
                                          <p:stCondLst>
                                            <p:cond delay="499"/>
                                          </p:stCondLst>
                                        </p:cTn>
                                        <p:tgtEl>
                                          <p:spTgt spid="2052"/>
                                        </p:tgtEl>
                                        <p:attrNameLst>
                                          <p:attrName>style.visibility</p:attrName>
                                        </p:attrNameLst>
                                      </p:cBhvr>
                                      <p:to>
                                        <p:strVal val="hidden"/>
                                      </p:to>
                                    </p:set>
                                  </p:childTnLst>
                                </p:cTn>
                              </p:par>
                              <p:par>
                                <p:cTn id="18" presetID="2" presetClass="exit" presetSubtype="8" fill="hold" grpId="1" nodeType="withEffect">
                                  <p:stCondLst>
                                    <p:cond delay="0"/>
                                  </p:stCondLst>
                                  <p:childTnLst>
                                    <p:anim calcmode="lin" valueType="num">
                                      <p:cBhvr additive="base">
                                        <p:cTn id="19" dur="500"/>
                                        <p:tgtEl>
                                          <p:spTgt spid="7"/>
                                        </p:tgtEl>
                                        <p:attrNameLst>
                                          <p:attrName>ppt_x</p:attrName>
                                        </p:attrNameLst>
                                      </p:cBhvr>
                                      <p:tavLst>
                                        <p:tav tm="0">
                                          <p:val>
                                            <p:strVal val="ppt_x"/>
                                          </p:val>
                                        </p:tav>
                                        <p:tav tm="100000">
                                          <p:val>
                                            <p:strVal val="0-ppt_w/2"/>
                                          </p:val>
                                        </p:tav>
                                      </p:tavLst>
                                    </p:anim>
                                    <p:anim calcmode="lin" valueType="num">
                                      <p:cBhvr additive="base">
                                        <p:cTn id="20" dur="500"/>
                                        <p:tgtEl>
                                          <p:spTgt spid="7"/>
                                        </p:tgtEl>
                                        <p:attrNameLst>
                                          <p:attrName>ppt_y</p:attrName>
                                        </p:attrNameLst>
                                      </p:cBhvr>
                                      <p:tavLst>
                                        <p:tav tm="0">
                                          <p:val>
                                            <p:strVal val="ppt_y"/>
                                          </p:val>
                                        </p:tav>
                                        <p:tav tm="100000">
                                          <p:val>
                                            <p:strVal val="ppt_y"/>
                                          </p:val>
                                        </p:tav>
                                      </p:tavLst>
                                    </p:anim>
                                    <p:set>
                                      <p:cBhvr>
                                        <p:cTn id="21" dur="1" fill="hold">
                                          <p:stCondLst>
                                            <p:cond delay="499"/>
                                          </p:stCondLst>
                                        </p:cTn>
                                        <p:tgtEl>
                                          <p:spTgt spid="7"/>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par>
                          <p:cTn id="27" fill="hold">
                            <p:stCondLst>
                              <p:cond delay="500"/>
                            </p:stCondLst>
                            <p:childTnLst>
                              <p:par>
                                <p:cTn id="28" presetID="10" presetClass="entr" presetSubtype="0" fill="hold" grpId="0" nodeType="afterEffect">
                                  <p:stCondLst>
                                    <p:cond delay="0"/>
                                  </p:stCondLst>
                                  <p:childTnLst>
                                    <p:set>
                                      <p:cBhvr>
                                        <p:cTn id="29" dur="1" fill="hold">
                                          <p:stCondLst>
                                            <p:cond delay="0"/>
                                          </p:stCondLst>
                                        </p:cTn>
                                        <p:tgtEl>
                                          <p:spTgt spid="4">
                                            <p:txEl>
                                              <p:pRg st="0" end="0"/>
                                            </p:txEl>
                                          </p:spTgt>
                                        </p:tgtEl>
                                        <p:attrNameLst>
                                          <p:attrName>style.visibility</p:attrName>
                                        </p:attrNameLst>
                                      </p:cBhvr>
                                      <p:to>
                                        <p:strVal val="visible"/>
                                      </p:to>
                                    </p:set>
                                    <p:animEffect transition="in" filter="fade">
                                      <p:cBhvr>
                                        <p:cTn id="30" dur="500"/>
                                        <p:tgtEl>
                                          <p:spTgt spid="4">
                                            <p:txEl>
                                              <p:pRg st="0" end="0"/>
                                            </p:txEl>
                                          </p:spTgt>
                                        </p:tgtEl>
                                      </p:cBhvr>
                                    </p:animEffect>
                                  </p:childTnLst>
                                </p:cTn>
                              </p:par>
                            </p:childTnLst>
                          </p:cTn>
                        </p:par>
                        <p:par>
                          <p:cTn id="31" fill="hold">
                            <p:stCondLst>
                              <p:cond delay="1000"/>
                            </p:stCondLst>
                            <p:childTnLst>
                              <p:par>
                                <p:cTn id="32" presetID="10" presetClass="entr" presetSubtype="0" fill="hold" grpId="0" nodeType="afterEffect">
                                  <p:stCondLst>
                                    <p:cond delay="0"/>
                                  </p:stCondLst>
                                  <p:childTnLst>
                                    <p:set>
                                      <p:cBhvr>
                                        <p:cTn id="33" dur="1" fill="hold">
                                          <p:stCondLst>
                                            <p:cond delay="0"/>
                                          </p:stCondLst>
                                        </p:cTn>
                                        <p:tgtEl>
                                          <p:spTgt spid="4">
                                            <p:txEl>
                                              <p:pRg st="1" end="1"/>
                                            </p:txEl>
                                          </p:spTgt>
                                        </p:tgtEl>
                                        <p:attrNameLst>
                                          <p:attrName>style.visibility</p:attrName>
                                        </p:attrNameLst>
                                      </p:cBhvr>
                                      <p:to>
                                        <p:strVal val="visible"/>
                                      </p:to>
                                    </p:set>
                                    <p:animEffect transition="in" filter="fade">
                                      <p:cBhvr>
                                        <p:cTn id="34"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 grpId="0" build="p"/>
      <p:bldP spid="7" grpId="0"/>
      <p:bldP spid="7" grpId="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FFAE83B-FFE3-62D1-7196-7EE1AC8144FF}"/>
              </a:ext>
            </a:extLst>
          </p:cNvPr>
          <p:cNvSpPr txBox="1"/>
          <p:nvPr/>
        </p:nvSpPr>
        <p:spPr>
          <a:xfrm>
            <a:off x="8005167" y="2811736"/>
            <a:ext cx="3723401" cy="523220"/>
          </a:xfrm>
          <a:prstGeom prst="rect">
            <a:avLst/>
          </a:prstGeom>
          <a:noFill/>
        </p:spPr>
        <p:txBody>
          <a:bodyPr wrap="square" rtlCol="0">
            <a:spAutoFit/>
          </a:bodyPr>
          <a:lstStyle/>
          <a:p>
            <a:pPr algn="ctr">
              <a:spcAft>
                <a:spcPts val="1200"/>
              </a:spcAft>
            </a:pPr>
            <a:r>
              <a:rPr lang="en-US" sz="2800" dirty="0">
                <a:solidFill>
                  <a:schemeClr val="bg1"/>
                </a:solidFill>
              </a:rPr>
              <a:t>PNHP.org/</a:t>
            </a:r>
            <a:r>
              <a:rPr lang="en-US" sz="2800" dirty="0" err="1">
                <a:solidFill>
                  <a:schemeClr val="bg1"/>
                </a:solidFill>
              </a:rPr>
              <a:t>MAReport</a:t>
            </a:r>
            <a:endParaRPr lang="en-US" sz="2800" dirty="0">
              <a:solidFill>
                <a:schemeClr val="bg1"/>
              </a:solidFill>
            </a:endParaRPr>
          </a:p>
        </p:txBody>
      </p:sp>
      <p:pic>
        <p:nvPicPr>
          <p:cNvPr id="6" name="Picture 5">
            <a:extLst>
              <a:ext uri="{FF2B5EF4-FFF2-40B4-BE49-F238E27FC236}">
                <a16:creationId xmlns:a16="http://schemas.microsoft.com/office/drawing/2014/main" id="{25C5800D-4485-FEA7-500C-A65E159D6B18}"/>
              </a:ext>
            </a:extLst>
          </p:cNvPr>
          <p:cNvPicPr>
            <a:picLocks noChangeAspect="1"/>
          </p:cNvPicPr>
          <p:nvPr/>
        </p:nvPicPr>
        <p:blipFill>
          <a:blip r:embed="rId3"/>
          <a:stretch>
            <a:fillRect/>
          </a:stretch>
        </p:blipFill>
        <p:spPr>
          <a:xfrm>
            <a:off x="812740" y="659219"/>
            <a:ext cx="3718014" cy="4828254"/>
          </a:xfrm>
          <a:prstGeom prst="rect">
            <a:avLst/>
          </a:prstGeom>
          <a:ln>
            <a:solidFill>
              <a:schemeClr val="bg1"/>
            </a:solidFill>
          </a:ln>
          <a:effectLst/>
        </p:spPr>
      </p:pic>
      <p:sp>
        <p:nvSpPr>
          <p:cNvPr id="2" name="TextBox 1">
            <a:extLst>
              <a:ext uri="{FF2B5EF4-FFF2-40B4-BE49-F238E27FC236}">
                <a16:creationId xmlns:a16="http://schemas.microsoft.com/office/drawing/2014/main" id="{BAC2E09B-4456-F269-0629-6E4677CBD022}"/>
              </a:ext>
            </a:extLst>
          </p:cNvPr>
          <p:cNvSpPr txBox="1"/>
          <p:nvPr/>
        </p:nvSpPr>
        <p:spPr>
          <a:xfrm>
            <a:off x="250722" y="6198781"/>
            <a:ext cx="7005483" cy="461665"/>
          </a:xfrm>
          <a:prstGeom prst="rect">
            <a:avLst/>
          </a:prstGeom>
          <a:noFill/>
        </p:spPr>
        <p:txBody>
          <a:bodyPr wrap="square" rtlCol="0" anchor="b">
            <a:spAutoFit/>
          </a:bodyPr>
          <a:lstStyle/>
          <a:p>
            <a:r>
              <a:rPr kumimoji="0" lang="en-US" sz="1200" b="0" i="0" u="none" strike="noStrike" kern="1200" cap="none" spc="0" normalizeH="0" baseline="0" noProof="0" dirty="0">
                <a:ln>
                  <a:noFill/>
                </a:ln>
                <a:solidFill>
                  <a:srgbClr val="FFFFFF"/>
                </a:solidFill>
                <a:effectLst/>
                <a:uLnTx/>
                <a:uFillTx/>
                <a:cs typeface="Arial" charset="0"/>
              </a:rPr>
              <a:t>PNHP’s 2023 report on overpayments to Medicare Advantage</a:t>
            </a:r>
            <a:endParaRPr lang="en-US" sz="1200" dirty="0">
              <a:solidFill>
                <a:srgbClr val="FFFFFF"/>
              </a:solidFill>
              <a:cs typeface="Arial" charset="0"/>
            </a:endParaRPr>
          </a:p>
          <a:p>
            <a:r>
              <a:rPr lang="en-US" sz="1200" dirty="0">
                <a:solidFill>
                  <a:schemeClr val="bg1"/>
                </a:solidFill>
              </a:rPr>
              <a:t>https://</a:t>
            </a:r>
            <a:r>
              <a:rPr lang="en-US" sz="1200" dirty="0" err="1">
                <a:solidFill>
                  <a:schemeClr val="bg1"/>
                </a:solidFill>
              </a:rPr>
              <a:t>pnhp.org</a:t>
            </a:r>
            <a:r>
              <a:rPr lang="en-US" sz="1200" dirty="0">
                <a:solidFill>
                  <a:schemeClr val="bg1"/>
                </a:solidFill>
              </a:rPr>
              <a:t>/system/assets/uploads/2023/09/</a:t>
            </a:r>
            <a:r>
              <a:rPr lang="en-US" sz="1200" dirty="0" err="1">
                <a:solidFill>
                  <a:schemeClr val="bg1"/>
                </a:solidFill>
              </a:rPr>
              <a:t>MAOverpaymentReport_Final.pdf</a:t>
            </a:r>
            <a:endParaRPr lang="en-US" sz="1200" dirty="0">
              <a:solidFill>
                <a:schemeClr val="bg1"/>
              </a:solidFill>
            </a:endParaRPr>
          </a:p>
        </p:txBody>
      </p:sp>
      <p:pic>
        <p:nvPicPr>
          <p:cNvPr id="4" name="Picture 3">
            <a:extLst>
              <a:ext uri="{FF2B5EF4-FFF2-40B4-BE49-F238E27FC236}">
                <a16:creationId xmlns:a16="http://schemas.microsoft.com/office/drawing/2014/main" id="{9E414CC6-2463-0131-4180-36388F5092C0}"/>
              </a:ext>
            </a:extLst>
          </p:cNvPr>
          <p:cNvPicPr>
            <a:picLocks noChangeAspect="1"/>
          </p:cNvPicPr>
          <p:nvPr/>
        </p:nvPicPr>
        <p:blipFill>
          <a:blip r:embed="rId4"/>
          <a:stretch>
            <a:fillRect/>
          </a:stretch>
        </p:blipFill>
        <p:spPr>
          <a:xfrm>
            <a:off x="4880062" y="1486186"/>
            <a:ext cx="3201375" cy="3174321"/>
          </a:xfrm>
          <a:prstGeom prst="rect">
            <a:avLst/>
          </a:prstGeom>
          <a:ln>
            <a:solidFill>
              <a:schemeClr val="bg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667801010"/>
      </p:ext>
    </p:extLst>
  </p:cSld>
  <p:clrMapOvr>
    <a:masterClrMapping/>
  </p:clrMapOvr>
  <p:transition spd="slow">
    <p:fade thruBlk="1"/>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6AFD65-3A11-8A43-3849-BA9057F268A7}"/>
              </a:ext>
            </a:extLst>
          </p:cNvPr>
          <p:cNvSpPr>
            <a:spLocks noGrp="1"/>
          </p:cNvSpPr>
          <p:nvPr>
            <p:ph type="title"/>
          </p:nvPr>
        </p:nvSpPr>
        <p:spPr/>
        <p:txBody>
          <a:bodyPr/>
          <a:lstStyle/>
          <a:p>
            <a:r>
              <a:rPr lang="en-US" dirty="0"/>
              <a:t>MA Is the Big Corporate Money-Maker</a:t>
            </a:r>
          </a:p>
        </p:txBody>
      </p:sp>
      <p:sp>
        <p:nvSpPr>
          <p:cNvPr id="4" name="Text Placeholder 3">
            <a:extLst>
              <a:ext uri="{FF2B5EF4-FFF2-40B4-BE49-F238E27FC236}">
                <a16:creationId xmlns:a16="http://schemas.microsoft.com/office/drawing/2014/main" id="{BD2CBF73-2945-8A6E-1961-36C06885A258}"/>
              </a:ext>
            </a:extLst>
          </p:cNvPr>
          <p:cNvSpPr>
            <a:spLocks noGrp="1"/>
          </p:cNvSpPr>
          <p:nvPr>
            <p:ph type="body" idx="10"/>
          </p:nvPr>
        </p:nvSpPr>
        <p:spPr>
          <a:xfrm>
            <a:off x="0" y="6016753"/>
            <a:ext cx="8458200" cy="841248"/>
          </a:xfrm>
        </p:spPr>
        <p:txBody>
          <a:bodyPr/>
          <a:lstStyle/>
          <a:p>
            <a:pPr>
              <a:lnSpc>
                <a:spcPct val="100000"/>
              </a:lnSpc>
              <a:spcBef>
                <a:spcPts val="0"/>
              </a:spcBef>
            </a:pPr>
            <a:r>
              <a:rPr lang="en-US" dirty="0"/>
              <a:t>https://</a:t>
            </a:r>
            <a:r>
              <a:rPr lang="en-US" dirty="0" err="1"/>
              <a:t>www.kff.org</a:t>
            </a:r>
            <a:r>
              <a:rPr lang="en-US" dirty="0"/>
              <a:t>/</a:t>
            </a:r>
            <a:r>
              <a:rPr lang="en-US" dirty="0" err="1"/>
              <a:t>medicare</a:t>
            </a:r>
            <a:r>
              <a:rPr lang="en-US" dirty="0"/>
              <a:t>/issue-brief/health-insurer-financial-performance/  Accessed Sept 10, 2023</a:t>
            </a:r>
          </a:p>
          <a:p>
            <a:pPr>
              <a:lnSpc>
                <a:spcPct val="100000"/>
              </a:lnSpc>
              <a:spcBef>
                <a:spcPts val="0"/>
              </a:spcBef>
            </a:pPr>
            <a:r>
              <a:rPr lang="en-US" dirty="0"/>
              <a:t>Note: Gross margins include administrative costs, tax liability, and profits.</a:t>
            </a:r>
          </a:p>
        </p:txBody>
      </p:sp>
      <p:graphicFrame>
        <p:nvGraphicFramePr>
          <p:cNvPr id="8" name="Content Placeholder 7">
            <a:extLst>
              <a:ext uri="{FF2B5EF4-FFF2-40B4-BE49-F238E27FC236}">
                <a16:creationId xmlns:a16="http://schemas.microsoft.com/office/drawing/2014/main" id="{6E7F2645-0A94-4FA6-8FC1-48DB7A6C0E8C}"/>
              </a:ext>
            </a:extLst>
          </p:cNvPr>
          <p:cNvGraphicFramePr>
            <a:graphicFrameLocks noGrp="1"/>
          </p:cNvGraphicFramePr>
          <p:nvPr>
            <p:ph idx="1"/>
          </p:nvPr>
        </p:nvGraphicFramePr>
        <p:xfrm>
          <a:off x="2501900" y="1574800"/>
          <a:ext cx="8851900" cy="4430713"/>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a:extLst>
              <a:ext uri="{FF2B5EF4-FFF2-40B4-BE49-F238E27FC236}">
                <a16:creationId xmlns:a16="http://schemas.microsoft.com/office/drawing/2014/main" id="{43EC0E17-63F3-8F3A-795B-F909DEE780BA}"/>
              </a:ext>
            </a:extLst>
          </p:cNvPr>
          <p:cNvSpPr txBox="1"/>
          <p:nvPr/>
        </p:nvSpPr>
        <p:spPr>
          <a:xfrm>
            <a:off x="317501" y="2489200"/>
            <a:ext cx="2349499" cy="1200329"/>
          </a:xfrm>
          <a:prstGeom prst="rect">
            <a:avLst/>
          </a:prstGeom>
          <a:noFill/>
        </p:spPr>
        <p:txBody>
          <a:bodyPr wrap="square" rtlCol="0">
            <a:spAutoFit/>
          </a:bodyPr>
          <a:lstStyle/>
          <a:p>
            <a:pPr>
              <a:spcAft>
                <a:spcPts val="1200"/>
              </a:spcAft>
            </a:pPr>
            <a:r>
              <a:rPr lang="en-US" sz="2400" dirty="0">
                <a:solidFill>
                  <a:schemeClr val="bg1"/>
                </a:solidFill>
              </a:rPr>
              <a:t>Gross Margins per Enrollee (2021)</a:t>
            </a:r>
          </a:p>
        </p:txBody>
      </p:sp>
    </p:spTree>
    <p:extLst>
      <p:ext uri="{BB962C8B-B14F-4D97-AF65-F5344CB8AC3E}">
        <p14:creationId xmlns:p14="http://schemas.microsoft.com/office/powerpoint/2010/main" val="3192226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graphicEl>
                                              <a:chart seriesIdx="0" categoryIdx="0" bldStep="ptInCategory"/>
                                            </p:graphicEl>
                                          </p:spTgt>
                                        </p:tgtEl>
                                        <p:attrNameLst>
                                          <p:attrName>style.visibility</p:attrName>
                                        </p:attrNameLst>
                                      </p:cBhvr>
                                      <p:to>
                                        <p:strVal val="visible"/>
                                      </p:to>
                                    </p:set>
                                    <p:animEffect transition="in" filter="fade">
                                      <p:cBhvr>
                                        <p:cTn id="7" dur="500"/>
                                        <p:tgtEl>
                                          <p:spTgt spid="8">
                                            <p:graphicEl>
                                              <a:chart seriesIdx="0" categoryIdx="0" bldStep="ptInCategory"/>
                                            </p:graphic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graphicEl>
                                              <a:chart seriesIdx="0" categoryIdx="1" bldStep="ptInCategory"/>
                                            </p:graphicEl>
                                          </p:spTgt>
                                        </p:tgtEl>
                                        <p:attrNameLst>
                                          <p:attrName>style.visibility</p:attrName>
                                        </p:attrNameLst>
                                      </p:cBhvr>
                                      <p:to>
                                        <p:strVal val="visible"/>
                                      </p:to>
                                    </p:set>
                                    <p:animEffect transition="in" filter="fade">
                                      <p:cBhvr>
                                        <p:cTn id="11" dur="500"/>
                                        <p:tgtEl>
                                          <p:spTgt spid="8">
                                            <p:graphicEl>
                                              <a:chart seriesIdx="0" categoryIdx="1" bldStep="ptInCategory"/>
                                            </p:graphic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8">
                                            <p:graphicEl>
                                              <a:chart seriesIdx="0" categoryIdx="2" bldStep="ptInCategory"/>
                                            </p:graphicEl>
                                          </p:spTgt>
                                        </p:tgtEl>
                                        <p:attrNameLst>
                                          <p:attrName>style.visibility</p:attrName>
                                        </p:attrNameLst>
                                      </p:cBhvr>
                                      <p:to>
                                        <p:strVal val="visible"/>
                                      </p:to>
                                    </p:set>
                                    <p:animEffect transition="in" filter="fade">
                                      <p:cBhvr>
                                        <p:cTn id="15" dur="500"/>
                                        <p:tgtEl>
                                          <p:spTgt spid="8">
                                            <p:graphicEl>
                                              <a:chart seriesIdx="0" categoryIdx="2" bldStep="ptInCategory"/>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graphicEl>
                                              <a:chart seriesIdx="0" categoryIdx="3" bldStep="ptInCategory"/>
                                            </p:graphicEl>
                                          </p:spTgt>
                                        </p:tgtEl>
                                        <p:attrNameLst>
                                          <p:attrName>style.visibility</p:attrName>
                                        </p:attrNameLst>
                                      </p:cBhvr>
                                      <p:to>
                                        <p:strVal val="visible"/>
                                      </p:to>
                                    </p:set>
                                    <p:animEffect transition="in" filter="fade">
                                      <p:cBhvr>
                                        <p:cTn id="20" dur="500"/>
                                        <p:tgtEl>
                                          <p:spTgt spid="8">
                                            <p:graphicEl>
                                              <a:chart seriesIdx="0" categoryIdx="3" bldStep="ptIn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uiExpand="1">
        <p:bldSub>
          <a:bldChart bld="categoryEl"/>
        </p:bldSub>
      </p:bldGraphic>
    </p:bld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6AFD65-3A11-8A43-3849-BA9057F268A7}"/>
              </a:ext>
            </a:extLst>
          </p:cNvPr>
          <p:cNvSpPr>
            <a:spLocks noGrp="1"/>
          </p:cNvSpPr>
          <p:nvPr>
            <p:ph type="title"/>
          </p:nvPr>
        </p:nvSpPr>
        <p:spPr/>
        <p:txBody>
          <a:bodyPr>
            <a:normAutofit fontScale="90000"/>
          </a:bodyPr>
          <a:lstStyle/>
          <a:p>
            <a:r>
              <a:rPr lang="en-US" sz="3100" dirty="0"/>
              <a:t>Humana exiting employer group health insurance in 2023</a:t>
            </a:r>
            <a:br>
              <a:rPr lang="en-US" dirty="0"/>
            </a:br>
            <a:r>
              <a:rPr lang="en-US" sz="4900" dirty="0"/>
              <a:t>Humana Is Following Their Money</a:t>
            </a:r>
            <a:endParaRPr lang="en-US" dirty="0"/>
          </a:p>
        </p:txBody>
      </p:sp>
      <p:sp>
        <p:nvSpPr>
          <p:cNvPr id="7" name="Text Placeholder 6">
            <a:extLst>
              <a:ext uri="{FF2B5EF4-FFF2-40B4-BE49-F238E27FC236}">
                <a16:creationId xmlns:a16="http://schemas.microsoft.com/office/drawing/2014/main" id="{EC6D6D48-688F-D211-E833-B72AFDBCF979}"/>
              </a:ext>
            </a:extLst>
          </p:cNvPr>
          <p:cNvSpPr>
            <a:spLocks noGrp="1"/>
          </p:cNvSpPr>
          <p:nvPr>
            <p:ph type="body" idx="10"/>
          </p:nvPr>
        </p:nvSpPr>
        <p:spPr>
          <a:xfrm>
            <a:off x="0" y="6016753"/>
            <a:ext cx="8472488" cy="841248"/>
          </a:xfrm>
        </p:spPr>
        <p:txBody>
          <a:bodyPr>
            <a:normAutofit fontScale="92500"/>
          </a:bodyPr>
          <a:lstStyle/>
          <a:p>
            <a:pPr>
              <a:lnSpc>
                <a:spcPct val="120000"/>
              </a:lnSpc>
              <a:spcBef>
                <a:spcPts val="0"/>
              </a:spcBef>
            </a:pPr>
            <a:r>
              <a:rPr lang="en-US" sz="1000" dirty="0"/>
              <a:t>https://</a:t>
            </a:r>
            <a:r>
              <a:rPr lang="en-US" sz="1000" dirty="0" err="1"/>
              <a:t>press.humana.com</a:t>
            </a:r>
            <a:r>
              <a:rPr lang="en-US" sz="1000" dirty="0"/>
              <a:t>/news/news-details/2023/Humana-to-Exit-Employer-Group-Commercial-Medical-Products-Business/</a:t>
            </a:r>
            <a:r>
              <a:rPr lang="en-US" sz="1000" dirty="0" err="1"/>
              <a:t>default.aspx#gsc.tab</a:t>
            </a:r>
            <a:r>
              <a:rPr lang="en-US" sz="1000" dirty="0"/>
              <a:t>=0 </a:t>
            </a:r>
          </a:p>
          <a:p>
            <a:pPr>
              <a:lnSpc>
                <a:spcPct val="120000"/>
              </a:lnSpc>
              <a:spcBef>
                <a:spcPts val="0"/>
              </a:spcBef>
            </a:pPr>
            <a:r>
              <a:rPr lang="en-US" sz="1000" dirty="0"/>
              <a:t>https://</a:t>
            </a:r>
            <a:r>
              <a:rPr lang="en-US" sz="1000" dirty="0" err="1"/>
              <a:t>www.fiercehealthcare.com</a:t>
            </a:r>
            <a:r>
              <a:rPr lang="en-US" sz="1000" dirty="0"/>
              <a:t>/special-reports/</a:t>
            </a:r>
            <a:r>
              <a:rPr lang="en-US" sz="1000" dirty="0" err="1"/>
              <a:t>heres</a:t>
            </a:r>
            <a:r>
              <a:rPr lang="en-US" sz="1000" dirty="0"/>
              <a:t>-what-</a:t>
            </a:r>
            <a:r>
              <a:rPr lang="en-US" sz="1000" dirty="0" err="1"/>
              <a:t>ceos</a:t>
            </a:r>
            <a:r>
              <a:rPr lang="en-US" sz="1000" dirty="0"/>
              <a:t>-major-national-payers-earned-last-year#:~:text=Bruce%20Broussard%2C%20Humana,-2022%20total%20compensation&amp;text=Of%20his%20%2417%2C198%2C844%20in%20total,to%20the%20company%27s%20annual%20proxy. </a:t>
            </a:r>
          </a:p>
          <a:p>
            <a:pPr>
              <a:lnSpc>
                <a:spcPct val="120000"/>
              </a:lnSpc>
              <a:spcBef>
                <a:spcPts val="0"/>
              </a:spcBef>
            </a:pPr>
            <a:r>
              <a:rPr lang="en-US" sz="1000" dirty="0"/>
              <a:t>Accessed Oct 17 2023</a:t>
            </a:r>
          </a:p>
        </p:txBody>
      </p:sp>
      <p:sp>
        <p:nvSpPr>
          <p:cNvPr id="10" name="TextBox 9">
            <a:extLst>
              <a:ext uri="{FF2B5EF4-FFF2-40B4-BE49-F238E27FC236}">
                <a16:creationId xmlns:a16="http://schemas.microsoft.com/office/drawing/2014/main" id="{C3E23146-6EB9-17E8-8773-1CF881A0282B}"/>
              </a:ext>
            </a:extLst>
          </p:cNvPr>
          <p:cNvSpPr txBox="1"/>
          <p:nvPr/>
        </p:nvSpPr>
        <p:spPr>
          <a:xfrm>
            <a:off x="969463" y="1851315"/>
            <a:ext cx="6533561" cy="3354765"/>
          </a:xfrm>
          <a:prstGeom prst="rect">
            <a:avLst/>
          </a:prstGeom>
          <a:noFill/>
        </p:spPr>
        <p:txBody>
          <a:bodyPr wrap="square" rtlCol="0">
            <a:spAutoFit/>
          </a:bodyPr>
          <a:lstStyle/>
          <a:p>
            <a:pPr>
              <a:spcAft>
                <a:spcPts val="1200"/>
              </a:spcAft>
            </a:pPr>
            <a:r>
              <a:rPr lang="en-US" sz="2400" dirty="0">
                <a:solidFill>
                  <a:schemeClr val="bg1"/>
                </a:solidFill>
              </a:rPr>
              <a:t>“It is in line with [Humana’s] strategy to focus our health plan offerings primarily on Government-funded programs (Medicare, Medicaid and Military)….”</a:t>
            </a:r>
          </a:p>
          <a:p>
            <a:pPr marL="0" marR="0" lvl="0" indent="0" algn="r" defTabSz="914400" rtl="0" eaLnBrk="1" fontAlgn="auto" latinLnBrk="0" hangingPunct="1">
              <a:lnSpc>
                <a:spcPct val="100000"/>
              </a:lnSpc>
              <a:spcBef>
                <a:spcPts val="0"/>
              </a:spcBef>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a:rPr>
              <a:t>Bruce Broussard </a:t>
            </a:r>
          </a:p>
          <a:p>
            <a:pPr marL="0" marR="0" lvl="0" indent="0" algn="r" defTabSz="914400" rtl="0" eaLnBrk="1" fontAlgn="auto" latinLnBrk="0" hangingPunct="1">
              <a:lnSpc>
                <a:spcPct val="100000"/>
              </a:lnSpc>
              <a:spcBef>
                <a:spcPts val="0"/>
              </a:spcBef>
              <a:spcAft>
                <a:spcPts val="1200"/>
              </a:spcAft>
              <a:buClrTx/>
              <a:buSzTx/>
              <a:buFontTx/>
              <a:buNone/>
              <a:tabLst/>
              <a:defRPr/>
            </a:pPr>
            <a:r>
              <a:rPr kumimoji="0" lang="en-US" sz="2400" i="0" u="none" strike="noStrike" kern="1200" cap="none" spc="0" normalizeH="0" baseline="0" noProof="0" dirty="0">
                <a:ln>
                  <a:noFill/>
                </a:ln>
                <a:solidFill>
                  <a:srgbClr val="FFFFFF"/>
                </a:solidFill>
                <a:effectLst/>
                <a:uLnTx/>
                <a:uFillTx/>
                <a:latin typeface="Arial" panose="020B0604020202020204"/>
              </a:rPr>
              <a:t>President and CEO, Humana</a:t>
            </a:r>
          </a:p>
          <a:p>
            <a:pPr marL="0" marR="0" lvl="0" indent="0" algn="r" defTabSz="914400" rtl="0" eaLnBrk="1" fontAlgn="auto" latinLnBrk="0" hangingPunct="1">
              <a:lnSpc>
                <a:spcPct val="100000"/>
              </a:lnSpc>
              <a:spcBef>
                <a:spcPts val="0"/>
              </a:spcBef>
              <a:buClrTx/>
              <a:buSzTx/>
              <a:buFontTx/>
              <a:buNone/>
              <a:tabLst/>
              <a:defRPr/>
            </a:pPr>
            <a:r>
              <a:rPr lang="en-US" sz="2400" b="1" dirty="0">
                <a:solidFill>
                  <a:schemeClr val="bg1"/>
                </a:solidFill>
                <a:latin typeface="Arial" panose="020B0604020202020204"/>
              </a:rPr>
              <a:t>Total compensation 2022: </a:t>
            </a:r>
            <a:r>
              <a:rPr lang="en-US" sz="2400" b="1" dirty="0">
                <a:solidFill>
                  <a:srgbClr val="FFFF00"/>
                </a:solidFill>
                <a:latin typeface="Arial" panose="020B0604020202020204"/>
              </a:rPr>
              <a:t>$17,198,844</a:t>
            </a:r>
          </a:p>
          <a:p>
            <a:pPr marL="0" marR="0" lvl="0" indent="0" algn="r" defTabSz="914400" rtl="0" eaLnBrk="1" fontAlgn="auto" latinLnBrk="0" hangingPunct="1">
              <a:lnSpc>
                <a:spcPct val="100000"/>
              </a:lnSpc>
              <a:spcBef>
                <a:spcPts val="0"/>
              </a:spcBef>
              <a:buClrTx/>
              <a:buSzTx/>
              <a:buFontTx/>
              <a:buNone/>
              <a:tabLst/>
              <a:defRPr/>
            </a:pPr>
            <a:r>
              <a:rPr lang="en-US" sz="2400" dirty="0">
                <a:solidFill>
                  <a:schemeClr val="bg1"/>
                </a:solidFill>
                <a:latin typeface="Arial" panose="020B0604020202020204"/>
              </a:rPr>
              <a:t>Retiring Jan. 2024</a:t>
            </a:r>
            <a:endParaRPr lang="en-US" sz="2400" dirty="0">
              <a:solidFill>
                <a:schemeClr val="bg1"/>
              </a:solidFill>
            </a:endParaRPr>
          </a:p>
        </p:txBody>
      </p:sp>
      <p:pic>
        <p:nvPicPr>
          <p:cNvPr id="1030" name="Picture 6" descr="Bruce Broussard">
            <a:extLst>
              <a:ext uri="{FF2B5EF4-FFF2-40B4-BE49-F238E27FC236}">
                <a16:creationId xmlns:a16="http://schemas.microsoft.com/office/drawing/2014/main" id="{C69E5017-6B4E-788C-3E8D-09D208CF7CB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566" r="20027"/>
          <a:stretch/>
        </p:blipFill>
        <p:spPr bwMode="auto">
          <a:xfrm>
            <a:off x="7857784" y="2104482"/>
            <a:ext cx="3831772" cy="3063875"/>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7963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1000"/>
                                  </p:stCondLst>
                                  <p:childTnLst>
                                    <p:set>
                                      <p:cBhvr>
                                        <p:cTn id="10" dur="1" fill="hold">
                                          <p:stCondLst>
                                            <p:cond delay="0"/>
                                          </p:stCondLst>
                                        </p:cTn>
                                        <p:tgtEl>
                                          <p:spTgt spid="10">
                                            <p:txEl>
                                              <p:pRg st="1" end="1"/>
                                            </p:txEl>
                                          </p:spTgt>
                                        </p:tgtEl>
                                        <p:attrNameLst>
                                          <p:attrName>style.visibility</p:attrName>
                                        </p:attrNameLst>
                                      </p:cBhvr>
                                      <p:to>
                                        <p:strVal val="visible"/>
                                      </p:to>
                                    </p:set>
                                    <p:animEffect transition="in" filter="fade">
                                      <p:cBhvr>
                                        <p:cTn id="11" dur="500"/>
                                        <p:tgtEl>
                                          <p:spTgt spid="10">
                                            <p:txEl>
                                              <p:pRg st="1" end="1"/>
                                            </p:txEl>
                                          </p:spTgt>
                                        </p:tgtEl>
                                      </p:cBhvr>
                                    </p:animEffect>
                                  </p:childTnLst>
                                </p:cTn>
                              </p:par>
                              <p:par>
                                <p:cTn id="12" presetID="10" presetClass="entr" presetSubtype="0" fill="hold" grpId="0" nodeType="withEffect">
                                  <p:stCondLst>
                                    <p:cond delay="1000"/>
                                  </p:stCondLst>
                                  <p:childTnLst>
                                    <p:set>
                                      <p:cBhvr>
                                        <p:cTn id="13" dur="1" fill="hold">
                                          <p:stCondLst>
                                            <p:cond delay="0"/>
                                          </p:stCondLst>
                                        </p:cTn>
                                        <p:tgtEl>
                                          <p:spTgt spid="10">
                                            <p:txEl>
                                              <p:pRg st="2" end="2"/>
                                            </p:txEl>
                                          </p:spTgt>
                                        </p:tgtEl>
                                        <p:attrNameLst>
                                          <p:attrName>style.visibility</p:attrName>
                                        </p:attrNameLst>
                                      </p:cBhvr>
                                      <p:to>
                                        <p:strVal val="visible"/>
                                      </p:to>
                                    </p:set>
                                    <p:animEffect transition="in" filter="fade">
                                      <p:cBhvr>
                                        <p:cTn id="14" dur="500"/>
                                        <p:tgtEl>
                                          <p:spTgt spid="10">
                                            <p:txEl>
                                              <p:pRg st="2" end="2"/>
                                            </p:txEl>
                                          </p:spTgt>
                                        </p:tgtEl>
                                      </p:cBhvr>
                                    </p:animEffect>
                                  </p:childTnLst>
                                </p:cTn>
                              </p:par>
                            </p:childTnLst>
                          </p:cTn>
                        </p:par>
                        <p:par>
                          <p:cTn id="15" fill="hold">
                            <p:stCondLst>
                              <p:cond delay="2000"/>
                            </p:stCondLst>
                            <p:childTnLst>
                              <p:par>
                                <p:cTn id="16" presetID="10" presetClass="entr" presetSubtype="0" fill="hold" nodeType="afterEffect">
                                  <p:stCondLst>
                                    <p:cond delay="0"/>
                                  </p:stCondLst>
                                  <p:childTnLst>
                                    <p:set>
                                      <p:cBhvr>
                                        <p:cTn id="17" dur="1" fill="hold">
                                          <p:stCondLst>
                                            <p:cond delay="0"/>
                                          </p:stCondLst>
                                        </p:cTn>
                                        <p:tgtEl>
                                          <p:spTgt spid="1030"/>
                                        </p:tgtEl>
                                        <p:attrNameLst>
                                          <p:attrName>style.visibility</p:attrName>
                                        </p:attrNameLst>
                                      </p:cBhvr>
                                      <p:to>
                                        <p:strVal val="visible"/>
                                      </p:to>
                                    </p:set>
                                    <p:animEffect transition="in" filter="fade">
                                      <p:cBhvr>
                                        <p:cTn id="18" dur="500"/>
                                        <p:tgtEl>
                                          <p:spTgt spid="1030"/>
                                        </p:tgtEl>
                                      </p:cBhvr>
                                    </p:animEffect>
                                  </p:childTnLst>
                                </p:cTn>
                              </p:par>
                            </p:childTnLst>
                          </p:cTn>
                        </p:par>
                        <p:par>
                          <p:cTn id="19" fill="hold">
                            <p:stCondLst>
                              <p:cond delay="2500"/>
                            </p:stCondLst>
                            <p:childTnLst>
                              <p:par>
                                <p:cTn id="20" presetID="10" presetClass="entr" presetSubtype="0" fill="hold" grpId="0" nodeType="afterEffect">
                                  <p:stCondLst>
                                    <p:cond delay="1000"/>
                                  </p:stCondLst>
                                  <p:childTnLst>
                                    <p:set>
                                      <p:cBhvr>
                                        <p:cTn id="21" dur="1" fill="hold">
                                          <p:stCondLst>
                                            <p:cond delay="0"/>
                                          </p:stCondLst>
                                        </p:cTn>
                                        <p:tgtEl>
                                          <p:spTgt spid="10">
                                            <p:txEl>
                                              <p:pRg st="3" end="3"/>
                                            </p:txEl>
                                          </p:spTgt>
                                        </p:tgtEl>
                                        <p:attrNameLst>
                                          <p:attrName>style.visibility</p:attrName>
                                        </p:attrNameLst>
                                      </p:cBhvr>
                                      <p:to>
                                        <p:strVal val="visible"/>
                                      </p:to>
                                    </p:set>
                                    <p:animEffect transition="in" filter="fade">
                                      <p:cBhvr>
                                        <p:cTn id="22" dur="500"/>
                                        <p:tgtEl>
                                          <p:spTgt spid="10">
                                            <p:txEl>
                                              <p:pRg st="3" end="3"/>
                                            </p:txEl>
                                          </p:spTgt>
                                        </p:tgtEl>
                                      </p:cBhvr>
                                    </p:animEffect>
                                  </p:childTnLst>
                                </p:cTn>
                              </p:par>
                            </p:childTnLst>
                          </p:cTn>
                        </p:par>
                        <p:par>
                          <p:cTn id="23" fill="hold">
                            <p:stCondLst>
                              <p:cond delay="4000"/>
                            </p:stCondLst>
                            <p:childTnLst>
                              <p:par>
                                <p:cTn id="24" presetID="10" presetClass="entr" presetSubtype="0" fill="hold" grpId="0" nodeType="afterEffect">
                                  <p:stCondLst>
                                    <p:cond delay="0"/>
                                  </p:stCondLst>
                                  <p:childTnLst>
                                    <p:set>
                                      <p:cBhvr>
                                        <p:cTn id="25" dur="1" fill="hold">
                                          <p:stCondLst>
                                            <p:cond delay="0"/>
                                          </p:stCondLst>
                                        </p:cTn>
                                        <p:tgtEl>
                                          <p:spTgt spid="10">
                                            <p:txEl>
                                              <p:pRg st="4" end="4"/>
                                            </p:txEl>
                                          </p:spTgt>
                                        </p:tgtEl>
                                        <p:attrNameLst>
                                          <p:attrName>style.visibility</p:attrName>
                                        </p:attrNameLst>
                                      </p:cBhvr>
                                      <p:to>
                                        <p:strVal val="visible"/>
                                      </p:to>
                                    </p:set>
                                    <p:animEffect transition="in" filter="fade">
                                      <p:cBhvr>
                                        <p:cTn id="26" dur="500"/>
                                        <p:tgtEl>
                                          <p:spTgt spid="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8B4857-C240-CC16-4116-8E1BECB39975}"/>
              </a:ext>
            </a:extLst>
          </p:cNvPr>
          <p:cNvSpPr>
            <a:spLocks noGrp="1"/>
          </p:cNvSpPr>
          <p:nvPr>
            <p:ph type="title"/>
          </p:nvPr>
        </p:nvSpPr>
        <p:spPr/>
        <p:txBody>
          <a:bodyPr/>
          <a:lstStyle/>
          <a:p>
            <a:r>
              <a:rPr lang="en-US" sz="2800" dirty="0"/>
              <a:t>MA has now captured a </a:t>
            </a:r>
            <a:br>
              <a:rPr lang="en-US" sz="2800" dirty="0"/>
            </a:br>
            <a:r>
              <a:rPr lang="en-US" sz="4000" dirty="0"/>
              <a:t>Majority of Medicare Beneficiaries</a:t>
            </a:r>
            <a:endParaRPr lang="en-US" dirty="0"/>
          </a:p>
        </p:txBody>
      </p:sp>
      <p:graphicFrame>
        <p:nvGraphicFramePr>
          <p:cNvPr id="5" name="Content Placeholder 4">
            <a:extLst>
              <a:ext uri="{FF2B5EF4-FFF2-40B4-BE49-F238E27FC236}">
                <a16:creationId xmlns:a16="http://schemas.microsoft.com/office/drawing/2014/main" id="{9A75A7FC-9ABE-B5B2-D182-FB96A06CBCA2}"/>
              </a:ext>
            </a:extLst>
          </p:cNvPr>
          <p:cNvGraphicFramePr>
            <a:graphicFrameLocks noGrp="1"/>
          </p:cNvGraphicFramePr>
          <p:nvPr>
            <p:ph idx="1"/>
            <p:extLst>
              <p:ext uri="{D42A27DB-BD31-4B8C-83A1-F6EECF244321}">
                <p14:modId xmlns:p14="http://schemas.microsoft.com/office/powerpoint/2010/main" val="3484387635"/>
              </p:ext>
            </p:extLst>
          </p:nvPr>
        </p:nvGraphicFramePr>
        <p:xfrm>
          <a:off x="2222753" y="1415143"/>
          <a:ext cx="9435548" cy="4590370"/>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 Placeholder 3">
            <a:extLst>
              <a:ext uri="{FF2B5EF4-FFF2-40B4-BE49-F238E27FC236}">
                <a16:creationId xmlns:a16="http://schemas.microsoft.com/office/drawing/2014/main" id="{BA55648A-B13E-1A3C-D847-8E4BA542B91C}"/>
              </a:ext>
            </a:extLst>
          </p:cNvPr>
          <p:cNvSpPr>
            <a:spLocks noGrp="1"/>
          </p:cNvSpPr>
          <p:nvPr>
            <p:ph type="body" idx="10"/>
          </p:nvPr>
        </p:nvSpPr>
        <p:spPr>
          <a:xfrm>
            <a:off x="0" y="6016753"/>
            <a:ext cx="8495414" cy="841248"/>
          </a:xfrm>
        </p:spPr>
        <p:txBody>
          <a:bodyPr/>
          <a:lstStyle/>
          <a:p>
            <a:pPr>
              <a:lnSpc>
                <a:spcPct val="100000"/>
              </a:lnSpc>
              <a:spcBef>
                <a:spcPts val="0"/>
              </a:spcBef>
            </a:pPr>
            <a:r>
              <a:rPr lang="en-US" dirty="0"/>
              <a:t>https://</a:t>
            </a:r>
            <a:r>
              <a:rPr lang="en-US" dirty="0" err="1"/>
              <a:t>www.kff.org</a:t>
            </a:r>
            <a:r>
              <a:rPr lang="en-US" dirty="0"/>
              <a:t>/</a:t>
            </a:r>
            <a:r>
              <a:rPr lang="en-US" dirty="0" err="1"/>
              <a:t>medicare</a:t>
            </a:r>
            <a:r>
              <a:rPr lang="en-US" dirty="0"/>
              <a:t>/issue-brief/medicare-advantage-in-2023-enrollment-update-and-key-trends/</a:t>
            </a:r>
          </a:p>
          <a:p>
            <a:pPr>
              <a:lnSpc>
                <a:spcPct val="100000"/>
              </a:lnSpc>
              <a:spcBef>
                <a:spcPts val="0"/>
              </a:spcBef>
            </a:pPr>
            <a:r>
              <a:rPr lang="en-US" dirty="0"/>
              <a:t>Accessed Nov. 5 2023</a:t>
            </a:r>
          </a:p>
        </p:txBody>
      </p:sp>
      <p:sp>
        <p:nvSpPr>
          <p:cNvPr id="6" name="TextBox 5">
            <a:extLst>
              <a:ext uri="{FF2B5EF4-FFF2-40B4-BE49-F238E27FC236}">
                <a16:creationId xmlns:a16="http://schemas.microsoft.com/office/drawing/2014/main" id="{D0BAF195-4A39-16EA-CDAE-108BD64AEE3C}"/>
              </a:ext>
            </a:extLst>
          </p:cNvPr>
          <p:cNvSpPr txBox="1"/>
          <p:nvPr/>
        </p:nvSpPr>
        <p:spPr>
          <a:xfrm>
            <a:off x="324465" y="2266069"/>
            <a:ext cx="2182761" cy="1569660"/>
          </a:xfrm>
          <a:prstGeom prst="rect">
            <a:avLst/>
          </a:prstGeom>
          <a:noFill/>
        </p:spPr>
        <p:txBody>
          <a:bodyPr wrap="square" rtlCol="0">
            <a:spAutoFit/>
          </a:bodyPr>
          <a:lstStyle/>
          <a:p>
            <a:pPr>
              <a:spcAft>
                <a:spcPts val="1200"/>
              </a:spcAft>
            </a:pPr>
            <a:r>
              <a:rPr lang="en-US" sz="2400" dirty="0">
                <a:solidFill>
                  <a:schemeClr val="bg1"/>
                </a:solidFill>
              </a:rPr>
              <a:t>Percent of Medicare beneficiaries in MA</a:t>
            </a:r>
          </a:p>
        </p:txBody>
      </p:sp>
      <p:sp>
        <p:nvSpPr>
          <p:cNvPr id="3" name="TextBox 2">
            <a:extLst>
              <a:ext uri="{FF2B5EF4-FFF2-40B4-BE49-F238E27FC236}">
                <a16:creationId xmlns:a16="http://schemas.microsoft.com/office/drawing/2014/main" id="{09D85282-3AEF-F9C2-408C-7BD96BE01E29}"/>
              </a:ext>
            </a:extLst>
          </p:cNvPr>
          <p:cNvSpPr txBox="1"/>
          <p:nvPr/>
        </p:nvSpPr>
        <p:spPr>
          <a:xfrm>
            <a:off x="743200" y="4653217"/>
            <a:ext cx="1467678" cy="707886"/>
          </a:xfrm>
          <a:prstGeom prst="rect">
            <a:avLst/>
          </a:prstGeom>
          <a:noFill/>
        </p:spPr>
        <p:txBody>
          <a:bodyPr wrap="square" rtlCol="0">
            <a:spAutoFit/>
          </a:bodyPr>
          <a:lstStyle/>
          <a:p>
            <a:pPr>
              <a:spcAft>
                <a:spcPts val="1200"/>
              </a:spcAft>
            </a:pPr>
            <a:r>
              <a:rPr lang="en-US" sz="2000" dirty="0">
                <a:solidFill>
                  <a:schemeClr val="bg1"/>
                </a:solidFill>
              </a:rPr>
              <a:t>CBO projections</a:t>
            </a:r>
          </a:p>
        </p:txBody>
      </p:sp>
      <p:sp>
        <p:nvSpPr>
          <p:cNvPr id="7" name="TextBox 6">
            <a:extLst>
              <a:ext uri="{FF2B5EF4-FFF2-40B4-BE49-F238E27FC236}">
                <a16:creationId xmlns:a16="http://schemas.microsoft.com/office/drawing/2014/main" id="{21CB8D50-AFBD-75AB-74A2-56CF06F5D834}"/>
              </a:ext>
            </a:extLst>
          </p:cNvPr>
          <p:cNvSpPr txBox="1"/>
          <p:nvPr/>
        </p:nvSpPr>
        <p:spPr>
          <a:xfrm>
            <a:off x="743200" y="4091269"/>
            <a:ext cx="1467678" cy="400110"/>
          </a:xfrm>
          <a:prstGeom prst="rect">
            <a:avLst/>
          </a:prstGeom>
          <a:noFill/>
        </p:spPr>
        <p:txBody>
          <a:bodyPr wrap="square" rtlCol="0">
            <a:spAutoFit/>
          </a:bodyPr>
          <a:lstStyle/>
          <a:p>
            <a:pPr>
              <a:spcAft>
                <a:spcPts val="1200"/>
              </a:spcAft>
            </a:pPr>
            <a:r>
              <a:rPr lang="en-US" sz="2000" dirty="0">
                <a:solidFill>
                  <a:schemeClr val="bg1"/>
                </a:solidFill>
              </a:rPr>
              <a:t>Actual</a:t>
            </a:r>
          </a:p>
        </p:txBody>
      </p:sp>
      <p:sp>
        <p:nvSpPr>
          <p:cNvPr id="8" name="Rectangle 7">
            <a:extLst>
              <a:ext uri="{FF2B5EF4-FFF2-40B4-BE49-F238E27FC236}">
                <a16:creationId xmlns:a16="http://schemas.microsoft.com/office/drawing/2014/main" id="{8A4B75E3-DACA-1784-A98D-4D9133086C73}"/>
              </a:ext>
            </a:extLst>
          </p:cNvPr>
          <p:cNvSpPr/>
          <p:nvPr/>
        </p:nvSpPr>
        <p:spPr>
          <a:xfrm>
            <a:off x="450574" y="4134969"/>
            <a:ext cx="286603" cy="286603"/>
          </a:xfrm>
          <a:prstGeom prst="rect">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99544FE-8375-85EA-90E6-2A4CC37B8BD3}"/>
              </a:ext>
            </a:extLst>
          </p:cNvPr>
          <p:cNvSpPr/>
          <p:nvPr/>
        </p:nvSpPr>
        <p:spPr>
          <a:xfrm>
            <a:off x="450574" y="4709549"/>
            <a:ext cx="286603" cy="286603"/>
          </a:xfrm>
          <a:prstGeom prst="rect">
            <a:avLst/>
          </a:prstGeom>
          <a:solidFill>
            <a:schemeClr val="accent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24CBE3BD-F7FA-0B47-BDA2-EA43D50EB54A}"/>
              </a:ext>
            </a:extLst>
          </p:cNvPr>
          <p:cNvSpPr txBox="1"/>
          <p:nvPr/>
        </p:nvSpPr>
        <p:spPr>
          <a:xfrm>
            <a:off x="8998409" y="3078659"/>
            <a:ext cx="801823" cy="769441"/>
          </a:xfrm>
          <a:prstGeom prst="rect">
            <a:avLst/>
          </a:prstGeom>
          <a:solidFill>
            <a:schemeClr val="accent1"/>
          </a:solidFill>
          <a:ln>
            <a:solidFill>
              <a:schemeClr val="bg1"/>
            </a:solidFill>
          </a:ln>
          <a:effectLst>
            <a:outerShdw blurRad="63500" sx="102000" sy="102000" algn="ctr" rotWithShape="0">
              <a:prstClr val="black">
                <a:alpha val="40000"/>
              </a:prstClr>
            </a:outerShdw>
          </a:effectLst>
        </p:spPr>
        <p:txBody>
          <a:bodyPr wrap="none" rtlCol="0" anchor="ctr">
            <a:spAutoFit/>
          </a:bodyPr>
          <a:lstStyle/>
          <a:p>
            <a:pPr algn="ctr"/>
            <a:r>
              <a:rPr lang="en-US" sz="2000" dirty="0">
                <a:solidFill>
                  <a:srgbClr val="FFFF00"/>
                </a:solidFill>
                <a:effectLst>
                  <a:outerShdw blurRad="50800" dist="38100" dir="2700000" algn="tl" rotWithShape="0">
                    <a:prstClr val="black">
                      <a:alpha val="40000"/>
                    </a:prstClr>
                  </a:outerShdw>
                </a:effectLst>
              </a:rPr>
              <a:t>2023</a:t>
            </a:r>
            <a:endParaRPr lang="en-US" sz="2400" dirty="0">
              <a:solidFill>
                <a:srgbClr val="FFFF00"/>
              </a:solidFill>
              <a:effectLst>
                <a:outerShdw blurRad="50800" dist="38100" dir="2700000" algn="tl" rotWithShape="0">
                  <a:prstClr val="black">
                    <a:alpha val="40000"/>
                  </a:prstClr>
                </a:outerShdw>
              </a:effectLst>
            </a:endParaRPr>
          </a:p>
          <a:p>
            <a:pPr algn="ctr"/>
            <a:r>
              <a:rPr lang="en-US" sz="2400" b="1" dirty="0">
                <a:solidFill>
                  <a:srgbClr val="FFFF00"/>
                </a:solidFill>
                <a:effectLst>
                  <a:outerShdw blurRad="50800" dist="38100" dir="2700000" algn="tl" rotWithShape="0">
                    <a:prstClr val="black">
                      <a:alpha val="40000"/>
                    </a:prstClr>
                  </a:outerShdw>
                </a:effectLst>
              </a:rPr>
              <a:t>51%</a:t>
            </a:r>
          </a:p>
        </p:txBody>
      </p:sp>
      <p:sp>
        <p:nvSpPr>
          <p:cNvPr id="13" name="TextBox 12">
            <a:extLst>
              <a:ext uri="{FF2B5EF4-FFF2-40B4-BE49-F238E27FC236}">
                <a16:creationId xmlns:a16="http://schemas.microsoft.com/office/drawing/2014/main" id="{6DE066C2-A879-3E21-5A21-033250D0A730}"/>
              </a:ext>
            </a:extLst>
          </p:cNvPr>
          <p:cNvSpPr txBox="1"/>
          <p:nvPr/>
        </p:nvSpPr>
        <p:spPr>
          <a:xfrm>
            <a:off x="10805182" y="2235291"/>
            <a:ext cx="904415" cy="830997"/>
          </a:xfrm>
          <a:prstGeom prst="rect">
            <a:avLst/>
          </a:prstGeom>
          <a:solidFill>
            <a:schemeClr val="accent2"/>
          </a:solidFill>
          <a:ln>
            <a:solidFill>
              <a:schemeClr val="bg1"/>
            </a:solidFill>
          </a:ln>
          <a:effectLst>
            <a:outerShdw blurRad="63500" sx="102000" sy="102000" algn="ctr" rotWithShape="0">
              <a:prstClr val="black">
                <a:alpha val="40000"/>
              </a:prstClr>
            </a:outerShdw>
          </a:effectLst>
        </p:spPr>
        <p:txBody>
          <a:bodyPr wrap="none" rtlCol="0" anchor="ctr">
            <a:spAutoFit/>
          </a:bodyPr>
          <a:lstStyle/>
          <a:p>
            <a:pPr algn="ctr"/>
            <a:r>
              <a:rPr lang="en-US" sz="2000" dirty="0">
                <a:solidFill>
                  <a:srgbClr val="FFFF00"/>
                </a:solidFill>
                <a:effectLst>
                  <a:outerShdw blurRad="50800" dist="38100" dir="2700000" algn="tl" rotWithShape="0">
                    <a:prstClr val="black">
                      <a:alpha val="40000"/>
                    </a:prstClr>
                  </a:outerShdw>
                </a:effectLst>
              </a:rPr>
              <a:t>2028</a:t>
            </a:r>
            <a:endParaRPr lang="en-US" sz="2400" dirty="0">
              <a:solidFill>
                <a:srgbClr val="FFFF00"/>
              </a:solidFill>
              <a:effectLst>
                <a:outerShdw blurRad="50800" dist="38100" dir="2700000" algn="tl" rotWithShape="0">
                  <a:prstClr val="black">
                    <a:alpha val="40000"/>
                  </a:prstClr>
                </a:outerShdw>
              </a:effectLst>
            </a:endParaRPr>
          </a:p>
          <a:p>
            <a:pPr algn="ctr"/>
            <a:r>
              <a:rPr lang="en-US" sz="2800" b="1" dirty="0">
                <a:solidFill>
                  <a:srgbClr val="FFFF00"/>
                </a:solidFill>
                <a:effectLst>
                  <a:outerShdw blurRad="50800" dist="38100" dir="2700000" algn="tl" rotWithShape="0">
                    <a:prstClr val="black">
                      <a:alpha val="40000"/>
                    </a:prstClr>
                  </a:outerShdw>
                </a:effectLst>
              </a:rPr>
              <a:t>60%</a:t>
            </a:r>
          </a:p>
        </p:txBody>
      </p:sp>
      <p:sp>
        <p:nvSpPr>
          <p:cNvPr id="14" name="TextBox 13">
            <a:extLst>
              <a:ext uri="{FF2B5EF4-FFF2-40B4-BE49-F238E27FC236}">
                <a16:creationId xmlns:a16="http://schemas.microsoft.com/office/drawing/2014/main" id="{B44B3BB4-AFD9-5BF7-B020-622F59CF4363}"/>
              </a:ext>
            </a:extLst>
          </p:cNvPr>
          <p:cNvSpPr txBox="1"/>
          <p:nvPr/>
        </p:nvSpPr>
        <p:spPr>
          <a:xfrm>
            <a:off x="2998821" y="4622439"/>
            <a:ext cx="801823" cy="769441"/>
          </a:xfrm>
          <a:prstGeom prst="rect">
            <a:avLst/>
          </a:prstGeom>
          <a:solidFill>
            <a:schemeClr val="accent1"/>
          </a:solidFill>
          <a:ln>
            <a:solidFill>
              <a:schemeClr val="bg1"/>
            </a:solidFill>
          </a:ln>
          <a:effectLst>
            <a:outerShdw blurRad="63500" sx="102000" sy="102000" algn="ctr" rotWithShape="0">
              <a:prstClr val="black">
                <a:alpha val="40000"/>
              </a:prstClr>
            </a:outerShdw>
          </a:effectLst>
        </p:spPr>
        <p:txBody>
          <a:bodyPr wrap="none" rtlCol="0" anchor="ctr">
            <a:spAutoFit/>
          </a:bodyPr>
          <a:lstStyle/>
          <a:p>
            <a:pPr algn="ctr"/>
            <a:r>
              <a:rPr lang="en-US" sz="2000" dirty="0">
                <a:solidFill>
                  <a:srgbClr val="FFFF00"/>
                </a:solidFill>
                <a:effectLst>
                  <a:outerShdw blurRad="50800" dist="38100" dir="2700000" algn="tl" rotWithShape="0">
                    <a:prstClr val="black">
                      <a:alpha val="40000"/>
                    </a:prstClr>
                  </a:outerShdw>
                </a:effectLst>
              </a:rPr>
              <a:t>2007</a:t>
            </a:r>
            <a:endParaRPr lang="en-US" sz="2400" dirty="0">
              <a:solidFill>
                <a:srgbClr val="FFFF00"/>
              </a:solidFill>
              <a:effectLst>
                <a:outerShdw blurRad="50800" dist="38100" dir="2700000" algn="tl" rotWithShape="0">
                  <a:prstClr val="black">
                    <a:alpha val="40000"/>
                  </a:prstClr>
                </a:outerShdw>
              </a:effectLst>
            </a:endParaRPr>
          </a:p>
          <a:p>
            <a:pPr algn="ctr"/>
            <a:r>
              <a:rPr lang="en-US" sz="2400" b="1" dirty="0">
                <a:solidFill>
                  <a:srgbClr val="FFFF00"/>
                </a:solidFill>
                <a:effectLst>
                  <a:outerShdw blurRad="50800" dist="38100" dir="2700000" algn="tl" rotWithShape="0">
                    <a:prstClr val="black">
                      <a:alpha val="40000"/>
                    </a:prstClr>
                  </a:outerShdw>
                </a:effectLst>
              </a:rPr>
              <a:t>19%</a:t>
            </a:r>
          </a:p>
        </p:txBody>
      </p:sp>
    </p:spTree>
    <p:extLst>
      <p:ext uri="{BB962C8B-B14F-4D97-AF65-F5344CB8AC3E}">
        <p14:creationId xmlns:p14="http://schemas.microsoft.com/office/powerpoint/2010/main" val="3391951062"/>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10" presetClass="entr" presetSubtype="0" fill="hold" grpId="0" nodeType="afterEffect">
                                  <p:stCondLst>
                                    <p:cond delay="50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par>
                          <p:cTn id="12" fill="hold">
                            <p:stCondLst>
                              <p:cond delay="1500"/>
                            </p:stCondLst>
                            <p:childTnLst>
                              <p:par>
                                <p:cTn id="13" presetID="10" presetClass="entr" presetSubtype="0" fill="hold" grpId="0" nodeType="afterEffect">
                                  <p:stCondLst>
                                    <p:cond delay="50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C0AF2-1D2B-03B2-8D89-8B83FB5C9B61}"/>
              </a:ext>
            </a:extLst>
          </p:cNvPr>
          <p:cNvSpPr>
            <a:spLocks noGrp="1"/>
          </p:cNvSpPr>
          <p:nvPr>
            <p:ph type="title"/>
          </p:nvPr>
        </p:nvSpPr>
        <p:spPr/>
        <p:txBody>
          <a:bodyPr/>
          <a:lstStyle/>
          <a:p>
            <a:r>
              <a:rPr lang="en-US" dirty="0"/>
              <a:t>The Business of Medicare Advantage</a:t>
            </a:r>
          </a:p>
        </p:txBody>
      </p:sp>
      <p:sp>
        <p:nvSpPr>
          <p:cNvPr id="7" name="Freeform 6">
            <a:extLst>
              <a:ext uri="{FF2B5EF4-FFF2-40B4-BE49-F238E27FC236}">
                <a16:creationId xmlns:a16="http://schemas.microsoft.com/office/drawing/2014/main" id="{E9AF3FBF-31B0-2D77-91B7-1A07C36AC3F0}"/>
              </a:ext>
            </a:extLst>
          </p:cNvPr>
          <p:cNvSpPr/>
          <p:nvPr/>
        </p:nvSpPr>
        <p:spPr>
          <a:xfrm>
            <a:off x="3221896" y="1699550"/>
            <a:ext cx="8131496" cy="805086"/>
          </a:xfrm>
          <a:custGeom>
            <a:avLst/>
            <a:gdLst>
              <a:gd name="connsiteX0" fmla="*/ 134184 w 805086"/>
              <a:gd name="connsiteY0" fmla="*/ 0 h 8131496"/>
              <a:gd name="connsiteX1" fmla="*/ 670902 w 805086"/>
              <a:gd name="connsiteY1" fmla="*/ 0 h 8131496"/>
              <a:gd name="connsiteX2" fmla="*/ 805086 w 805086"/>
              <a:gd name="connsiteY2" fmla="*/ 134184 h 8131496"/>
              <a:gd name="connsiteX3" fmla="*/ 805086 w 805086"/>
              <a:gd name="connsiteY3" fmla="*/ 8131496 h 8131496"/>
              <a:gd name="connsiteX4" fmla="*/ 805086 w 805086"/>
              <a:gd name="connsiteY4" fmla="*/ 8131496 h 8131496"/>
              <a:gd name="connsiteX5" fmla="*/ 0 w 805086"/>
              <a:gd name="connsiteY5" fmla="*/ 8131496 h 8131496"/>
              <a:gd name="connsiteX6" fmla="*/ 0 w 805086"/>
              <a:gd name="connsiteY6" fmla="*/ 8131496 h 8131496"/>
              <a:gd name="connsiteX7" fmla="*/ 0 w 805086"/>
              <a:gd name="connsiteY7" fmla="*/ 134184 h 8131496"/>
              <a:gd name="connsiteX8" fmla="*/ 134184 w 805086"/>
              <a:gd name="connsiteY8" fmla="*/ 0 h 8131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5086" h="8131496">
                <a:moveTo>
                  <a:pt x="805086" y="1355280"/>
                </a:moveTo>
                <a:lnTo>
                  <a:pt x="805086" y="6776216"/>
                </a:lnTo>
                <a:cubicBezTo>
                  <a:pt x="805086" y="7524719"/>
                  <a:pt x="799138" y="8131496"/>
                  <a:pt x="791801" y="8131496"/>
                </a:cubicBezTo>
                <a:lnTo>
                  <a:pt x="0" y="8131496"/>
                </a:lnTo>
                <a:lnTo>
                  <a:pt x="0" y="8131496"/>
                </a:lnTo>
                <a:lnTo>
                  <a:pt x="0" y="0"/>
                </a:lnTo>
                <a:lnTo>
                  <a:pt x="0" y="0"/>
                </a:lnTo>
                <a:lnTo>
                  <a:pt x="791801" y="0"/>
                </a:lnTo>
                <a:cubicBezTo>
                  <a:pt x="799138" y="0"/>
                  <a:pt x="805086" y="606777"/>
                  <a:pt x="805086" y="1355280"/>
                </a:cubicBezTo>
                <a:close/>
              </a:path>
            </a:pathLst>
          </a:custGeom>
          <a:solidFill>
            <a:schemeClr val="bg1"/>
          </a:solidFill>
          <a:ln>
            <a:solidFill>
              <a:schemeClr val="bg1"/>
            </a:solid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82881" tIns="85020" rIns="130740" bIns="85022" numCol="1" spcCol="1270" anchor="ctr" anchorCtr="0">
            <a:noAutofit/>
          </a:bodyPr>
          <a:lstStyle/>
          <a:p>
            <a:pPr marL="228600" lvl="1" indent="-228600" algn="l" defTabSz="1066800">
              <a:lnSpc>
                <a:spcPct val="90000"/>
              </a:lnSpc>
              <a:spcBef>
                <a:spcPct val="0"/>
              </a:spcBef>
              <a:spcAft>
                <a:spcPct val="15000"/>
              </a:spcAft>
              <a:buNone/>
            </a:pPr>
            <a:r>
              <a:rPr lang="en-US" sz="2400" kern="1200" dirty="0"/>
              <a:t>Settlements and </a:t>
            </a:r>
            <a:r>
              <a:rPr lang="en-US" sz="2400" dirty="0"/>
              <a:t>fines </a:t>
            </a:r>
            <a:r>
              <a:rPr lang="en-US" sz="2400" b="1" dirty="0"/>
              <a:t>without admissions of guilt</a:t>
            </a:r>
            <a:endParaRPr lang="en-US" sz="2400" b="1" kern="1200" dirty="0"/>
          </a:p>
        </p:txBody>
      </p:sp>
      <p:sp>
        <p:nvSpPr>
          <p:cNvPr id="8" name="Freeform 7">
            <a:extLst>
              <a:ext uri="{FF2B5EF4-FFF2-40B4-BE49-F238E27FC236}">
                <a16:creationId xmlns:a16="http://schemas.microsoft.com/office/drawing/2014/main" id="{F170B7EB-BE8B-882B-2824-9DDE2FC6658B}"/>
              </a:ext>
            </a:extLst>
          </p:cNvPr>
          <p:cNvSpPr/>
          <p:nvPr/>
        </p:nvSpPr>
        <p:spPr>
          <a:xfrm>
            <a:off x="838200" y="1598913"/>
            <a:ext cx="2383289" cy="1006358"/>
          </a:xfrm>
          <a:custGeom>
            <a:avLst/>
            <a:gdLst>
              <a:gd name="connsiteX0" fmla="*/ 0 w 2383289"/>
              <a:gd name="connsiteY0" fmla="*/ 167730 h 1006358"/>
              <a:gd name="connsiteX1" fmla="*/ 167730 w 2383289"/>
              <a:gd name="connsiteY1" fmla="*/ 0 h 1006358"/>
              <a:gd name="connsiteX2" fmla="*/ 2215559 w 2383289"/>
              <a:gd name="connsiteY2" fmla="*/ 0 h 1006358"/>
              <a:gd name="connsiteX3" fmla="*/ 2383289 w 2383289"/>
              <a:gd name="connsiteY3" fmla="*/ 167730 h 1006358"/>
              <a:gd name="connsiteX4" fmla="*/ 2383289 w 2383289"/>
              <a:gd name="connsiteY4" fmla="*/ 838628 h 1006358"/>
              <a:gd name="connsiteX5" fmla="*/ 2215559 w 2383289"/>
              <a:gd name="connsiteY5" fmla="*/ 1006358 h 1006358"/>
              <a:gd name="connsiteX6" fmla="*/ 167730 w 2383289"/>
              <a:gd name="connsiteY6" fmla="*/ 1006358 h 1006358"/>
              <a:gd name="connsiteX7" fmla="*/ 0 w 2383289"/>
              <a:gd name="connsiteY7" fmla="*/ 838628 h 1006358"/>
              <a:gd name="connsiteX8" fmla="*/ 0 w 2383289"/>
              <a:gd name="connsiteY8" fmla="*/ 167730 h 1006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3289" h="1006358">
                <a:moveTo>
                  <a:pt x="0" y="167730"/>
                </a:moveTo>
                <a:cubicBezTo>
                  <a:pt x="0" y="75095"/>
                  <a:pt x="75095" y="0"/>
                  <a:pt x="167730" y="0"/>
                </a:cubicBezTo>
                <a:lnTo>
                  <a:pt x="2215559" y="0"/>
                </a:lnTo>
                <a:cubicBezTo>
                  <a:pt x="2308194" y="0"/>
                  <a:pt x="2383289" y="75095"/>
                  <a:pt x="2383289" y="167730"/>
                </a:cubicBezTo>
                <a:lnTo>
                  <a:pt x="2383289" y="838628"/>
                </a:lnTo>
                <a:cubicBezTo>
                  <a:pt x="2383289" y="931263"/>
                  <a:pt x="2308194" y="1006358"/>
                  <a:pt x="2215559" y="1006358"/>
                </a:cubicBezTo>
                <a:lnTo>
                  <a:pt x="167730" y="1006358"/>
                </a:lnTo>
                <a:cubicBezTo>
                  <a:pt x="75095" y="1006358"/>
                  <a:pt x="0" y="931263"/>
                  <a:pt x="0" y="838628"/>
                </a:cubicBezTo>
                <a:lnTo>
                  <a:pt x="0" y="16773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1046" tIns="110086" rIns="171046" bIns="110086" numCol="1" spcCol="1270" anchor="ctr" anchorCtr="0">
            <a:noAutofit/>
          </a:bodyPr>
          <a:lstStyle/>
          <a:p>
            <a:pPr marL="0" lvl="0" indent="0" algn="ctr" defTabSz="1422400">
              <a:lnSpc>
                <a:spcPct val="90000"/>
              </a:lnSpc>
              <a:spcBef>
                <a:spcPct val="0"/>
              </a:spcBef>
              <a:spcAft>
                <a:spcPct val="35000"/>
              </a:spcAft>
              <a:buNone/>
            </a:pPr>
            <a:r>
              <a:rPr lang="en-US" sz="3200" b="1" kern="1200" dirty="0">
                <a:effectLst>
                  <a:outerShdw blurRad="50800" dist="38100" dir="2700000" algn="tl" rotWithShape="0">
                    <a:prstClr val="black">
                      <a:alpha val="40000"/>
                    </a:prstClr>
                  </a:outerShdw>
                </a:effectLst>
              </a:rPr>
              <a:t>Fraud</a:t>
            </a:r>
          </a:p>
        </p:txBody>
      </p:sp>
      <p:sp>
        <p:nvSpPr>
          <p:cNvPr id="9" name="Freeform 8">
            <a:extLst>
              <a:ext uri="{FF2B5EF4-FFF2-40B4-BE49-F238E27FC236}">
                <a16:creationId xmlns:a16="http://schemas.microsoft.com/office/drawing/2014/main" id="{7F82045C-B38F-DF26-92C4-DD430BFE2B15}"/>
              </a:ext>
            </a:extLst>
          </p:cNvPr>
          <p:cNvSpPr/>
          <p:nvPr/>
        </p:nvSpPr>
        <p:spPr>
          <a:xfrm>
            <a:off x="3221896" y="2756226"/>
            <a:ext cx="8131496" cy="805086"/>
          </a:xfrm>
          <a:custGeom>
            <a:avLst/>
            <a:gdLst>
              <a:gd name="connsiteX0" fmla="*/ 134184 w 805086"/>
              <a:gd name="connsiteY0" fmla="*/ 0 h 8131496"/>
              <a:gd name="connsiteX1" fmla="*/ 670902 w 805086"/>
              <a:gd name="connsiteY1" fmla="*/ 0 h 8131496"/>
              <a:gd name="connsiteX2" fmla="*/ 805086 w 805086"/>
              <a:gd name="connsiteY2" fmla="*/ 134184 h 8131496"/>
              <a:gd name="connsiteX3" fmla="*/ 805086 w 805086"/>
              <a:gd name="connsiteY3" fmla="*/ 8131496 h 8131496"/>
              <a:gd name="connsiteX4" fmla="*/ 805086 w 805086"/>
              <a:gd name="connsiteY4" fmla="*/ 8131496 h 8131496"/>
              <a:gd name="connsiteX5" fmla="*/ 0 w 805086"/>
              <a:gd name="connsiteY5" fmla="*/ 8131496 h 8131496"/>
              <a:gd name="connsiteX6" fmla="*/ 0 w 805086"/>
              <a:gd name="connsiteY6" fmla="*/ 8131496 h 8131496"/>
              <a:gd name="connsiteX7" fmla="*/ 0 w 805086"/>
              <a:gd name="connsiteY7" fmla="*/ 134184 h 8131496"/>
              <a:gd name="connsiteX8" fmla="*/ 134184 w 805086"/>
              <a:gd name="connsiteY8" fmla="*/ 0 h 8131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5086" h="8131496">
                <a:moveTo>
                  <a:pt x="805086" y="1355280"/>
                </a:moveTo>
                <a:lnTo>
                  <a:pt x="805086" y="6776216"/>
                </a:lnTo>
                <a:cubicBezTo>
                  <a:pt x="805086" y="7524719"/>
                  <a:pt x="799138" y="8131496"/>
                  <a:pt x="791801" y="8131496"/>
                </a:cubicBezTo>
                <a:lnTo>
                  <a:pt x="0" y="8131496"/>
                </a:lnTo>
                <a:lnTo>
                  <a:pt x="0" y="8131496"/>
                </a:lnTo>
                <a:lnTo>
                  <a:pt x="0" y="0"/>
                </a:lnTo>
                <a:lnTo>
                  <a:pt x="0" y="0"/>
                </a:lnTo>
                <a:lnTo>
                  <a:pt x="791801" y="0"/>
                </a:lnTo>
                <a:cubicBezTo>
                  <a:pt x="799138" y="0"/>
                  <a:pt x="805086" y="606777"/>
                  <a:pt x="805086" y="1355280"/>
                </a:cubicBezTo>
                <a:close/>
              </a:path>
            </a:pathLst>
          </a:custGeom>
          <a:solidFill>
            <a:schemeClr val="bg1"/>
          </a:solidFill>
          <a:ln>
            <a:solidFill>
              <a:schemeClr val="bg1"/>
            </a:solid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82881" tIns="85020" rIns="130740" bIns="85022" numCol="1" spcCol="1270" anchor="ctr" anchorCtr="0">
            <a:noAutofit/>
          </a:bodyPr>
          <a:lstStyle/>
          <a:p>
            <a:pPr marL="228600" lvl="1" indent="-228600" algn="l" defTabSz="1066800">
              <a:lnSpc>
                <a:spcPct val="90000"/>
              </a:lnSpc>
              <a:spcBef>
                <a:spcPct val="0"/>
              </a:spcBef>
              <a:spcAft>
                <a:spcPct val="15000"/>
              </a:spcAft>
              <a:buNone/>
            </a:pPr>
            <a:r>
              <a:rPr lang="en-US" sz="2400" kern="1200" dirty="0"/>
              <a:t>Get paid for an average person but </a:t>
            </a:r>
            <a:r>
              <a:rPr lang="en-US" sz="2400" b="1" kern="1200" dirty="0"/>
              <a:t>attract the healthiest</a:t>
            </a:r>
          </a:p>
        </p:txBody>
      </p:sp>
      <p:sp>
        <p:nvSpPr>
          <p:cNvPr id="10" name="Freeform 9">
            <a:extLst>
              <a:ext uri="{FF2B5EF4-FFF2-40B4-BE49-F238E27FC236}">
                <a16:creationId xmlns:a16="http://schemas.microsoft.com/office/drawing/2014/main" id="{5029222D-9382-DA04-B6C6-3DAD09BB55EC}"/>
              </a:ext>
            </a:extLst>
          </p:cNvPr>
          <p:cNvSpPr/>
          <p:nvPr/>
        </p:nvSpPr>
        <p:spPr>
          <a:xfrm>
            <a:off x="838200" y="2655589"/>
            <a:ext cx="2383289" cy="1006358"/>
          </a:xfrm>
          <a:custGeom>
            <a:avLst/>
            <a:gdLst>
              <a:gd name="connsiteX0" fmla="*/ 0 w 2383289"/>
              <a:gd name="connsiteY0" fmla="*/ 167730 h 1006358"/>
              <a:gd name="connsiteX1" fmla="*/ 167730 w 2383289"/>
              <a:gd name="connsiteY1" fmla="*/ 0 h 1006358"/>
              <a:gd name="connsiteX2" fmla="*/ 2215559 w 2383289"/>
              <a:gd name="connsiteY2" fmla="*/ 0 h 1006358"/>
              <a:gd name="connsiteX3" fmla="*/ 2383289 w 2383289"/>
              <a:gd name="connsiteY3" fmla="*/ 167730 h 1006358"/>
              <a:gd name="connsiteX4" fmla="*/ 2383289 w 2383289"/>
              <a:gd name="connsiteY4" fmla="*/ 838628 h 1006358"/>
              <a:gd name="connsiteX5" fmla="*/ 2215559 w 2383289"/>
              <a:gd name="connsiteY5" fmla="*/ 1006358 h 1006358"/>
              <a:gd name="connsiteX6" fmla="*/ 167730 w 2383289"/>
              <a:gd name="connsiteY6" fmla="*/ 1006358 h 1006358"/>
              <a:gd name="connsiteX7" fmla="*/ 0 w 2383289"/>
              <a:gd name="connsiteY7" fmla="*/ 838628 h 1006358"/>
              <a:gd name="connsiteX8" fmla="*/ 0 w 2383289"/>
              <a:gd name="connsiteY8" fmla="*/ 167730 h 1006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3289" h="1006358">
                <a:moveTo>
                  <a:pt x="0" y="167730"/>
                </a:moveTo>
                <a:cubicBezTo>
                  <a:pt x="0" y="75095"/>
                  <a:pt x="75095" y="0"/>
                  <a:pt x="167730" y="0"/>
                </a:cubicBezTo>
                <a:lnTo>
                  <a:pt x="2215559" y="0"/>
                </a:lnTo>
                <a:cubicBezTo>
                  <a:pt x="2308194" y="0"/>
                  <a:pt x="2383289" y="75095"/>
                  <a:pt x="2383289" y="167730"/>
                </a:cubicBezTo>
                <a:lnTo>
                  <a:pt x="2383289" y="838628"/>
                </a:lnTo>
                <a:cubicBezTo>
                  <a:pt x="2383289" y="931263"/>
                  <a:pt x="2308194" y="1006358"/>
                  <a:pt x="2215559" y="1006358"/>
                </a:cubicBezTo>
                <a:lnTo>
                  <a:pt x="167730" y="1006358"/>
                </a:lnTo>
                <a:cubicBezTo>
                  <a:pt x="75095" y="1006358"/>
                  <a:pt x="0" y="931263"/>
                  <a:pt x="0" y="838628"/>
                </a:cubicBezTo>
                <a:lnTo>
                  <a:pt x="0" y="16773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1046" tIns="110086" rIns="171046" bIns="110086" numCol="1" spcCol="1270" anchor="ctr" anchorCtr="0">
            <a:noAutofit/>
          </a:bodyPr>
          <a:lstStyle/>
          <a:p>
            <a:pPr marL="0" lvl="0" indent="0" algn="ctr" defTabSz="1422400">
              <a:lnSpc>
                <a:spcPct val="90000"/>
              </a:lnSpc>
              <a:spcBef>
                <a:spcPct val="0"/>
              </a:spcBef>
              <a:spcAft>
                <a:spcPct val="35000"/>
              </a:spcAft>
              <a:buNone/>
            </a:pPr>
            <a:r>
              <a:rPr lang="en-US" sz="3200" b="1" kern="1200" dirty="0">
                <a:effectLst>
                  <a:outerShdw blurRad="50800" dist="38100" dir="2700000" algn="tl" rotWithShape="0">
                    <a:prstClr val="black">
                      <a:alpha val="40000"/>
                    </a:prstClr>
                  </a:outerShdw>
                </a:effectLst>
              </a:rPr>
              <a:t>Cherry picking</a:t>
            </a:r>
          </a:p>
        </p:txBody>
      </p:sp>
      <p:sp>
        <p:nvSpPr>
          <p:cNvPr id="11" name="Freeform 10">
            <a:extLst>
              <a:ext uri="{FF2B5EF4-FFF2-40B4-BE49-F238E27FC236}">
                <a16:creationId xmlns:a16="http://schemas.microsoft.com/office/drawing/2014/main" id="{3D49E976-92B9-D478-77A2-F860FF61F599}"/>
              </a:ext>
            </a:extLst>
          </p:cNvPr>
          <p:cNvSpPr/>
          <p:nvPr/>
        </p:nvSpPr>
        <p:spPr>
          <a:xfrm>
            <a:off x="3221896" y="3812902"/>
            <a:ext cx="8131496" cy="805086"/>
          </a:xfrm>
          <a:custGeom>
            <a:avLst/>
            <a:gdLst>
              <a:gd name="connsiteX0" fmla="*/ 134184 w 805086"/>
              <a:gd name="connsiteY0" fmla="*/ 0 h 8131496"/>
              <a:gd name="connsiteX1" fmla="*/ 670902 w 805086"/>
              <a:gd name="connsiteY1" fmla="*/ 0 h 8131496"/>
              <a:gd name="connsiteX2" fmla="*/ 805086 w 805086"/>
              <a:gd name="connsiteY2" fmla="*/ 134184 h 8131496"/>
              <a:gd name="connsiteX3" fmla="*/ 805086 w 805086"/>
              <a:gd name="connsiteY3" fmla="*/ 8131496 h 8131496"/>
              <a:gd name="connsiteX4" fmla="*/ 805086 w 805086"/>
              <a:gd name="connsiteY4" fmla="*/ 8131496 h 8131496"/>
              <a:gd name="connsiteX5" fmla="*/ 0 w 805086"/>
              <a:gd name="connsiteY5" fmla="*/ 8131496 h 8131496"/>
              <a:gd name="connsiteX6" fmla="*/ 0 w 805086"/>
              <a:gd name="connsiteY6" fmla="*/ 8131496 h 8131496"/>
              <a:gd name="connsiteX7" fmla="*/ 0 w 805086"/>
              <a:gd name="connsiteY7" fmla="*/ 134184 h 8131496"/>
              <a:gd name="connsiteX8" fmla="*/ 134184 w 805086"/>
              <a:gd name="connsiteY8" fmla="*/ 0 h 8131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5086" h="8131496">
                <a:moveTo>
                  <a:pt x="805086" y="1355280"/>
                </a:moveTo>
                <a:lnTo>
                  <a:pt x="805086" y="6776216"/>
                </a:lnTo>
                <a:cubicBezTo>
                  <a:pt x="805086" y="7524719"/>
                  <a:pt x="799138" y="8131496"/>
                  <a:pt x="791801" y="8131496"/>
                </a:cubicBezTo>
                <a:lnTo>
                  <a:pt x="0" y="8131496"/>
                </a:lnTo>
                <a:lnTo>
                  <a:pt x="0" y="8131496"/>
                </a:lnTo>
                <a:lnTo>
                  <a:pt x="0" y="0"/>
                </a:lnTo>
                <a:lnTo>
                  <a:pt x="0" y="0"/>
                </a:lnTo>
                <a:lnTo>
                  <a:pt x="791801" y="0"/>
                </a:lnTo>
                <a:cubicBezTo>
                  <a:pt x="799138" y="0"/>
                  <a:pt x="805086" y="606777"/>
                  <a:pt x="805086" y="1355280"/>
                </a:cubicBezTo>
                <a:close/>
              </a:path>
            </a:pathLst>
          </a:custGeom>
          <a:solidFill>
            <a:schemeClr val="bg1"/>
          </a:solidFill>
          <a:ln>
            <a:solidFill>
              <a:schemeClr val="bg1"/>
            </a:solid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82881" tIns="85020" rIns="130740" bIns="85022" numCol="1" spcCol="1270" anchor="ctr" anchorCtr="0">
            <a:noAutofit/>
          </a:bodyPr>
          <a:lstStyle/>
          <a:p>
            <a:pPr marL="228600" lvl="1" indent="-228600" algn="l" defTabSz="1066800">
              <a:lnSpc>
                <a:spcPct val="90000"/>
              </a:lnSpc>
              <a:spcBef>
                <a:spcPct val="0"/>
              </a:spcBef>
              <a:spcAft>
                <a:spcPct val="15000"/>
              </a:spcAft>
              <a:buNone/>
            </a:pPr>
            <a:r>
              <a:rPr lang="en-US" sz="2400" kern="1200" dirty="0"/>
              <a:t>Expensive illnesses turn members into liabilities</a:t>
            </a:r>
          </a:p>
        </p:txBody>
      </p:sp>
      <p:sp>
        <p:nvSpPr>
          <p:cNvPr id="12" name="Freeform 11">
            <a:extLst>
              <a:ext uri="{FF2B5EF4-FFF2-40B4-BE49-F238E27FC236}">
                <a16:creationId xmlns:a16="http://schemas.microsoft.com/office/drawing/2014/main" id="{9724798C-4DF6-040E-9EB9-137C2B319DEF}"/>
              </a:ext>
            </a:extLst>
          </p:cNvPr>
          <p:cNvSpPr/>
          <p:nvPr/>
        </p:nvSpPr>
        <p:spPr>
          <a:xfrm>
            <a:off x="838200" y="3712265"/>
            <a:ext cx="2383289" cy="1006358"/>
          </a:xfrm>
          <a:custGeom>
            <a:avLst/>
            <a:gdLst>
              <a:gd name="connsiteX0" fmla="*/ 0 w 2383289"/>
              <a:gd name="connsiteY0" fmla="*/ 167730 h 1006358"/>
              <a:gd name="connsiteX1" fmla="*/ 167730 w 2383289"/>
              <a:gd name="connsiteY1" fmla="*/ 0 h 1006358"/>
              <a:gd name="connsiteX2" fmla="*/ 2215559 w 2383289"/>
              <a:gd name="connsiteY2" fmla="*/ 0 h 1006358"/>
              <a:gd name="connsiteX3" fmla="*/ 2383289 w 2383289"/>
              <a:gd name="connsiteY3" fmla="*/ 167730 h 1006358"/>
              <a:gd name="connsiteX4" fmla="*/ 2383289 w 2383289"/>
              <a:gd name="connsiteY4" fmla="*/ 838628 h 1006358"/>
              <a:gd name="connsiteX5" fmla="*/ 2215559 w 2383289"/>
              <a:gd name="connsiteY5" fmla="*/ 1006358 h 1006358"/>
              <a:gd name="connsiteX6" fmla="*/ 167730 w 2383289"/>
              <a:gd name="connsiteY6" fmla="*/ 1006358 h 1006358"/>
              <a:gd name="connsiteX7" fmla="*/ 0 w 2383289"/>
              <a:gd name="connsiteY7" fmla="*/ 838628 h 1006358"/>
              <a:gd name="connsiteX8" fmla="*/ 0 w 2383289"/>
              <a:gd name="connsiteY8" fmla="*/ 167730 h 1006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3289" h="1006358">
                <a:moveTo>
                  <a:pt x="0" y="167730"/>
                </a:moveTo>
                <a:cubicBezTo>
                  <a:pt x="0" y="75095"/>
                  <a:pt x="75095" y="0"/>
                  <a:pt x="167730" y="0"/>
                </a:cubicBezTo>
                <a:lnTo>
                  <a:pt x="2215559" y="0"/>
                </a:lnTo>
                <a:cubicBezTo>
                  <a:pt x="2308194" y="0"/>
                  <a:pt x="2383289" y="75095"/>
                  <a:pt x="2383289" y="167730"/>
                </a:cubicBezTo>
                <a:lnTo>
                  <a:pt x="2383289" y="838628"/>
                </a:lnTo>
                <a:cubicBezTo>
                  <a:pt x="2383289" y="931263"/>
                  <a:pt x="2308194" y="1006358"/>
                  <a:pt x="2215559" y="1006358"/>
                </a:cubicBezTo>
                <a:lnTo>
                  <a:pt x="167730" y="1006358"/>
                </a:lnTo>
                <a:cubicBezTo>
                  <a:pt x="75095" y="1006358"/>
                  <a:pt x="0" y="931263"/>
                  <a:pt x="0" y="838628"/>
                </a:cubicBezTo>
                <a:lnTo>
                  <a:pt x="0" y="16773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1046" tIns="110086" rIns="171046" bIns="110086" numCol="1" spcCol="1270" anchor="ctr" anchorCtr="0">
            <a:noAutofit/>
          </a:bodyPr>
          <a:lstStyle/>
          <a:p>
            <a:pPr marL="0" lvl="0" indent="0" algn="ctr" defTabSz="1422400">
              <a:lnSpc>
                <a:spcPct val="90000"/>
              </a:lnSpc>
              <a:spcBef>
                <a:spcPct val="0"/>
              </a:spcBef>
              <a:spcAft>
                <a:spcPct val="35000"/>
              </a:spcAft>
              <a:buNone/>
            </a:pPr>
            <a:r>
              <a:rPr lang="en-US" sz="3200" b="1" kern="1200">
                <a:effectLst>
                  <a:outerShdw blurRad="50800" dist="38100" dir="2700000" algn="tl" rotWithShape="0">
                    <a:prstClr val="black">
                      <a:alpha val="40000"/>
                    </a:prstClr>
                  </a:outerShdw>
                </a:effectLst>
              </a:rPr>
              <a:t>Lemon dropping</a:t>
            </a:r>
          </a:p>
        </p:txBody>
      </p:sp>
      <p:sp>
        <p:nvSpPr>
          <p:cNvPr id="13" name="Freeform 12">
            <a:extLst>
              <a:ext uri="{FF2B5EF4-FFF2-40B4-BE49-F238E27FC236}">
                <a16:creationId xmlns:a16="http://schemas.microsoft.com/office/drawing/2014/main" id="{A4445868-75FC-4D01-02AB-C2A542CF2336}"/>
              </a:ext>
            </a:extLst>
          </p:cNvPr>
          <p:cNvSpPr/>
          <p:nvPr/>
        </p:nvSpPr>
        <p:spPr>
          <a:xfrm>
            <a:off x="3221896" y="4869579"/>
            <a:ext cx="8131496" cy="805087"/>
          </a:xfrm>
          <a:custGeom>
            <a:avLst/>
            <a:gdLst>
              <a:gd name="connsiteX0" fmla="*/ 134184 w 805086"/>
              <a:gd name="connsiteY0" fmla="*/ 0 h 8131496"/>
              <a:gd name="connsiteX1" fmla="*/ 670902 w 805086"/>
              <a:gd name="connsiteY1" fmla="*/ 0 h 8131496"/>
              <a:gd name="connsiteX2" fmla="*/ 805086 w 805086"/>
              <a:gd name="connsiteY2" fmla="*/ 134184 h 8131496"/>
              <a:gd name="connsiteX3" fmla="*/ 805086 w 805086"/>
              <a:gd name="connsiteY3" fmla="*/ 8131496 h 8131496"/>
              <a:gd name="connsiteX4" fmla="*/ 805086 w 805086"/>
              <a:gd name="connsiteY4" fmla="*/ 8131496 h 8131496"/>
              <a:gd name="connsiteX5" fmla="*/ 0 w 805086"/>
              <a:gd name="connsiteY5" fmla="*/ 8131496 h 8131496"/>
              <a:gd name="connsiteX6" fmla="*/ 0 w 805086"/>
              <a:gd name="connsiteY6" fmla="*/ 8131496 h 8131496"/>
              <a:gd name="connsiteX7" fmla="*/ 0 w 805086"/>
              <a:gd name="connsiteY7" fmla="*/ 134184 h 8131496"/>
              <a:gd name="connsiteX8" fmla="*/ 134184 w 805086"/>
              <a:gd name="connsiteY8" fmla="*/ 0 h 8131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5086" h="8131496">
                <a:moveTo>
                  <a:pt x="805086" y="1355280"/>
                </a:moveTo>
                <a:lnTo>
                  <a:pt x="805086" y="6776216"/>
                </a:lnTo>
                <a:cubicBezTo>
                  <a:pt x="805086" y="7524719"/>
                  <a:pt x="799138" y="8131496"/>
                  <a:pt x="791801" y="8131496"/>
                </a:cubicBezTo>
                <a:lnTo>
                  <a:pt x="0" y="8131496"/>
                </a:lnTo>
                <a:lnTo>
                  <a:pt x="0" y="8131496"/>
                </a:lnTo>
                <a:lnTo>
                  <a:pt x="0" y="0"/>
                </a:lnTo>
                <a:lnTo>
                  <a:pt x="0" y="0"/>
                </a:lnTo>
                <a:lnTo>
                  <a:pt x="791801" y="0"/>
                </a:lnTo>
                <a:cubicBezTo>
                  <a:pt x="799138" y="0"/>
                  <a:pt x="805086" y="606777"/>
                  <a:pt x="805086" y="1355280"/>
                </a:cubicBezTo>
                <a:close/>
              </a:path>
            </a:pathLst>
          </a:custGeom>
          <a:solidFill>
            <a:schemeClr val="bg1"/>
          </a:solidFill>
          <a:ln>
            <a:solidFill>
              <a:schemeClr val="bg1"/>
            </a:solid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82881" tIns="85020" rIns="130740" bIns="85023" numCol="1" spcCol="1270" anchor="ctr" anchorCtr="0">
            <a:noAutofit/>
          </a:bodyPr>
          <a:lstStyle/>
          <a:p>
            <a:pPr marL="228600" lvl="1" indent="-228600" algn="l" defTabSz="1066800">
              <a:lnSpc>
                <a:spcPct val="90000"/>
              </a:lnSpc>
              <a:spcBef>
                <a:spcPct val="0"/>
              </a:spcBef>
              <a:spcAft>
                <a:spcPct val="15000"/>
              </a:spcAft>
              <a:buNone/>
            </a:pPr>
            <a:r>
              <a:rPr lang="en-US" sz="2400" kern="1200" dirty="0"/>
              <a:t>Get paid for more diagnoses that don’t need to be treated</a:t>
            </a:r>
          </a:p>
        </p:txBody>
      </p:sp>
      <p:sp>
        <p:nvSpPr>
          <p:cNvPr id="14" name="Freeform 13">
            <a:extLst>
              <a:ext uri="{FF2B5EF4-FFF2-40B4-BE49-F238E27FC236}">
                <a16:creationId xmlns:a16="http://schemas.microsoft.com/office/drawing/2014/main" id="{22C920EF-63A1-BFFC-A562-75747F9C561C}"/>
              </a:ext>
            </a:extLst>
          </p:cNvPr>
          <p:cNvSpPr/>
          <p:nvPr/>
        </p:nvSpPr>
        <p:spPr>
          <a:xfrm>
            <a:off x="838200" y="4768942"/>
            <a:ext cx="2383289" cy="1006358"/>
          </a:xfrm>
          <a:custGeom>
            <a:avLst/>
            <a:gdLst>
              <a:gd name="connsiteX0" fmla="*/ 0 w 2383289"/>
              <a:gd name="connsiteY0" fmla="*/ 167730 h 1006358"/>
              <a:gd name="connsiteX1" fmla="*/ 167730 w 2383289"/>
              <a:gd name="connsiteY1" fmla="*/ 0 h 1006358"/>
              <a:gd name="connsiteX2" fmla="*/ 2215559 w 2383289"/>
              <a:gd name="connsiteY2" fmla="*/ 0 h 1006358"/>
              <a:gd name="connsiteX3" fmla="*/ 2383289 w 2383289"/>
              <a:gd name="connsiteY3" fmla="*/ 167730 h 1006358"/>
              <a:gd name="connsiteX4" fmla="*/ 2383289 w 2383289"/>
              <a:gd name="connsiteY4" fmla="*/ 838628 h 1006358"/>
              <a:gd name="connsiteX5" fmla="*/ 2215559 w 2383289"/>
              <a:gd name="connsiteY5" fmla="*/ 1006358 h 1006358"/>
              <a:gd name="connsiteX6" fmla="*/ 167730 w 2383289"/>
              <a:gd name="connsiteY6" fmla="*/ 1006358 h 1006358"/>
              <a:gd name="connsiteX7" fmla="*/ 0 w 2383289"/>
              <a:gd name="connsiteY7" fmla="*/ 838628 h 1006358"/>
              <a:gd name="connsiteX8" fmla="*/ 0 w 2383289"/>
              <a:gd name="connsiteY8" fmla="*/ 167730 h 1006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3289" h="1006358">
                <a:moveTo>
                  <a:pt x="0" y="167730"/>
                </a:moveTo>
                <a:cubicBezTo>
                  <a:pt x="0" y="75095"/>
                  <a:pt x="75095" y="0"/>
                  <a:pt x="167730" y="0"/>
                </a:cubicBezTo>
                <a:lnTo>
                  <a:pt x="2215559" y="0"/>
                </a:lnTo>
                <a:cubicBezTo>
                  <a:pt x="2308194" y="0"/>
                  <a:pt x="2383289" y="75095"/>
                  <a:pt x="2383289" y="167730"/>
                </a:cubicBezTo>
                <a:lnTo>
                  <a:pt x="2383289" y="838628"/>
                </a:lnTo>
                <a:cubicBezTo>
                  <a:pt x="2383289" y="931263"/>
                  <a:pt x="2308194" y="1006358"/>
                  <a:pt x="2215559" y="1006358"/>
                </a:cubicBezTo>
                <a:lnTo>
                  <a:pt x="167730" y="1006358"/>
                </a:lnTo>
                <a:cubicBezTo>
                  <a:pt x="75095" y="1006358"/>
                  <a:pt x="0" y="931263"/>
                  <a:pt x="0" y="838628"/>
                </a:cubicBezTo>
                <a:lnTo>
                  <a:pt x="0" y="16773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1046" tIns="110086" rIns="171046" bIns="110086" numCol="1" spcCol="1270" anchor="ctr" anchorCtr="0">
            <a:noAutofit/>
          </a:bodyPr>
          <a:lstStyle/>
          <a:p>
            <a:pPr marL="0" lvl="0" indent="0" algn="ctr" defTabSz="1422400">
              <a:lnSpc>
                <a:spcPct val="90000"/>
              </a:lnSpc>
              <a:spcBef>
                <a:spcPct val="0"/>
              </a:spcBef>
              <a:spcAft>
                <a:spcPct val="35000"/>
              </a:spcAft>
              <a:buNone/>
            </a:pPr>
            <a:r>
              <a:rPr lang="en-US" sz="3200" b="1" kern="1200">
                <a:effectLst>
                  <a:outerShdw blurRad="50800" dist="38100" dir="2700000" algn="tl" rotWithShape="0">
                    <a:prstClr val="black">
                      <a:alpha val="40000"/>
                    </a:prstClr>
                  </a:outerShdw>
                </a:effectLst>
              </a:rPr>
              <a:t>Upcoding</a:t>
            </a:r>
          </a:p>
        </p:txBody>
      </p:sp>
      <p:sp>
        <p:nvSpPr>
          <p:cNvPr id="4" name="Text Placeholder 3">
            <a:extLst>
              <a:ext uri="{FF2B5EF4-FFF2-40B4-BE49-F238E27FC236}">
                <a16:creationId xmlns:a16="http://schemas.microsoft.com/office/drawing/2014/main" id="{7E63B85E-7760-4733-D033-8DEC5F7771FC}"/>
              </a:ext>
            </a:extLst>
          </p:cNvPr>
          <p:cNvSpPr>
            <a:spLocks noGrp="1"/>
          </p:cNvSpPr>
          <p:nvPr>
            <p:ph type="body" idx="10"/>
          </p:nvPr>
        </p:nvSpPr>
        <p:spPr/>
        <p:txBody>
          <a:bodyPr/>
          <a:lstStyle/>
          <a:p>
            <a:r>
              <a:rPr lang="en-US" dirty="0"/>
              <a:t>https://</a:t>
            </a:r>
            <a:r>
              <a:rPr lang="en-US" dirty="0" err="1"/>
              <a:t>www.medpac.gov</a:t>
            </a:r>
            <a:r>
              <a:rPr lang="en-US" dirty="0"/>
              <a:t>/wp-content/uploads/2023/03/Ch11_Mar23_MedPAC_Report_To_Congress_SEC.pdf</a:t>
            </a:r>
          </a:p>
        </p:txBody>
      </p:sp>
    </p:spTree>
    <p:extLst>
      <p:ext uri="{BB962C8B-B14F-4D97-AF65-F5344CB8AC3E}">
        <p14:creationId xmlns:p14="http://schemas.microsoft.com/office/powerpoint/2010/main" val="1013347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500"/>
                                        <p:tgtEl>
                                          <p:spTgt spid="14"/>
                                        </p:tgtEl>
                                      </p:cBhvr>
                                    </p:animEffect>
                                  </p:childTnLst>
                                </p:cTn>
                              </p:par>
                            </p:childTnLst>
                          </p:cTn>
                        </p:par>
                        <p:par>
                          <p:cTn id="35" fill="hold">
                            <p:stCondLst>
                              <p:cond delay="500"/>
                            </p:stCondLst>
                            <p:childTnLst>
                              <p:par>
                                <p:cTn id="36" presetID="10" presetClass="entr" presetSubtype="0" fill="hold" grpId="0" nodeType="after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16030E1-1C29-030F-0464-DCBCADE27638}"/>
              </a:ext>
            </a:extLst>
          </p:cNvPr>
          <p:cNvSpPr>
            <a:spLocks noGrp="1"/>
          </p:cNvSpPr>
          <p:nvPr>
            <p:ph type="title"/>
          </p:nvPr>
        </p:nvSpPr>
        <p:spPr/>
        <p:txBody>
          <a:bodyPr/>
          <a:lstStyle/>
          <a:p>
            <a:r>
              <a:rPr lang="en-US" dirty="0"/>
              <a:t>The MA “Benchmark-Bid” Scheme </a:t>
            </a:r>
          </a:p>
        </p:txBody>
      </p:sp>
      <p:sp>
        <p:nvSpPr>
          <p:cNvPr id="4" name="Text Placeholder 3">
            <a:extLst>
              <a:ext uri="{FF2B5EF4-FFF2-40B4-BE49-F238E27FC236}">
                <a16:creationId xmlns:a16="http://schemas.microsoft.com/office/drawing/2014/main" id="{15F305BC-9D2D-9783-0DEC-8D150590E5CA}"/>
              </a:ext>
            </a:extLst>
          </p:cNvPr>
          <p:cNvSpPr>
            <a:spLocks noGrp="1"/>
          </p:cNvSpPr>
          <p:nvPr>
            <p:ph type="body" idx="10"/>
          </p:nvPr>
        </p:nvSpPr>
        <p:spPr/>
        <p:txBody>
          <a:bodyPr anchor="b"/>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a:ea typeface="+mn-ea"/>
                <a:cs typeface="Arial" charset="0"/>
              </a:rPr>
              <a:t>PNHP’s 2023 report on overpayments to Medicare Advantage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a:ea typeface="+mn-ea"/>
                <a:cs typeface="+mn-cs"/>
              </a:rPr>
              <a:t>https://</a:t>
            </a:r>
            <a:r>
              <a:rPr kumimoji="0" lang="en-US" sz="1200" b="0" i="0" u="none" strike="noStrike" kern="1200" cap="none" spc="0" normalizeH="0" baseline="0" noProof="0" dirty="0" err="1">
                <a:ln>
                  <a:noFill/>
                </a:ln>
                <a:solidFill>
                  <a:srgbClr val="FFFFFF"/>
                </a:solidFill>
                <a:effectLst/>
                <a:uLnTx/>
                <a:uFillTx/>
                <a:latin typeface="Arial" panose="020B0604020202020204"/>
                <a:ea typeface="+mn-ea"/>
                <a:cs typeface="+mn-cs"/>
              </a:rPr>
              <a:t>pnhp.org</a:t>
            </a:r>
            <a:r>
              <a:rPr kumimoji="0" lang="en-US" sz="1200" b="0" i="0" u="none" strike="noStrike" kern="1200" cap="none" spc="0" normalizeH="0" baseline="0" noProof="0" dirty="0">
                <a:ln>
                  <a:noFill/>
                </a:ln>
                <a:solidFill>
                  <a:srgbClr val="FFFFFF"/>
                </a:solidFill>
                <a:effectLst/>
                <a:uLnTx/>
                <a:uFillTx/>
                <a:latin typeface="Arial" panose="020B0604020202020204"/>
                <a:ea typeface="+mn-ea"/>
                <a:cs typeface="+mn-cs"/>
              </a:rPr>
              <a:t>/system/assets/uploads/2023/09/</a:t>
            </a:r>
            <a:r>
              <a:rPr kumimoji="0" lang="en-US" sz="1200" b="0" i="0" u="none" strike="noStrike" kern="1200" cap="none" spc="0" normalizeH="0" baseline="0" noProof="0" dirty="0" err="1">
                <a:ln>
                  <a:noFill/>
                </a:ln>
                <a:solidFill>
                  <a:srgbClr val="FFFFFF"/>
                </a:solidFill>
                <a:effectLst/>
                <a:uLnTx/>
                <a:uFillTx/>
                <a:latin typeface="Arial" panose="020B0604020202020204"/>
                <a:ea typeface="+mn-ea"/>
                <a:cs typeface="+mn-cs"/>
              </a:rPr>
              <a:t>MAOverpaymentReport_Final.pdf</a:t>
            </a:r>
            <a:endParaRPr kumimoji="0" lang="en-US" sz="12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aphicFrame>
        <p:nvGraphicFramePr>
          <p:cNvPr id="8" name="Table 7">
            <a:extLst>
              <a:ext uri="{FF2B5EF4-FFF2-40B4-BE49-F238E27FC236}">
                <a16:creationId xmlns:a16="http://schemas.microsoft.com/office/drawing/2014/main" id="{C3E9AD00-8428-7713-2A46-161C95F1C5CB}"/>
              </a:ext>
            </a:extLst>
          </p:cNvPr>
          <p:cNvGraphicFramePr>
            <a:graphicFrameLocks noGrp="1"/>
          </p:cNvGraphicFramePr>
          <p:nvPr>
            <p:extLst>
              <p:ext uri="{D42A27DB-BD31-4B8C-83A1-F6EECF244321}">
                <p14:modId xmlns:p14="http://schemas.microsoft.com/office/powerpoint/2010/main" val="1482821219"/>
              </p:ext>
            </p:extLst>
          </p:nvPr>
        </p:nvGraphicFramePr>
        <p:xfrm>
          <a:off x="1398837" y="1467293"/>
          <a:ext cx="10106773" cy="4274288"/>
        </p:xfrm>
        <a:graphic>
          <a:graphicData uri="http://schemas.openxmlformats.org/drawingml/2006/table">
            <a:tbl>
              <a:tblPr>
                <a:tableStyleId>{5C22544A-7EE6-4342-B048-85BDC9FD1C3A}</a:tableStyleId>
              </a:tblPr>
              <a:tblGrid>
                <a:gridCol w="10106773">
                  <a:extLst>
                    <a:ext uri="{9D8B030D-6E8A-4147-A177-3AD203B41FA5}">
                      <a16:colId xmlns:a16="http://schemas.microsoft.com/office/drawing/2014/main" val="1516069558"/>
                    </a:ext>
                  </a:extLst>
                </a:gridCol>
              </a:tblGrid>
              <a:tr h="534286">
                <a:tc>
                  <a:txBody>
                    <a:bodyPr/>
                    <a:lstStyle/>
                    <a:p>
                      <a:endParaRPr lang="en-US" dirty="0"/>
                    </a:p>
                  </a:txBody>
                  <a:tcPr>
                    <a:lnB w="9525" cap="flat" cmpd="sng" algn="ctr">
                      <a:solidFill>
                        <a:schemeClr val="tx1"/>
                      </a:solidFill>
                      <a:prstDash val="sysDot"/>
                      <a:round/>
                      <a:headEnd type="none" w="med" len="med"/>
                      <a:tailEnd type="none" w="med" len="med"/>
                    </a:lnB>
                    <a:solidFill>
                      <a:schemeClr val="bg1"/>
                    </a:solidFill>
                  </a:tcPr>
                </a:tc>
                <a:extLst>
                  <a:ext uri="{0D108BD9-81ED-4DB2-BD59-A6C34878D82A}">
                    <a16:rowId xmlns:a16="http://schemas.microsoft.com/office/drawing/2014/main" val="2212964234"/>
                  </a:ext>
                </a:extLst>
              </a:tr>
              <a:tr h="534286">
                <a:tc>
                  <a:txBody>
                    <a:bodyPr/>
                    <a:lstStyle/>
                    <a:p>
                      <a:endParaRPr lang="en-US" dirty="0"/>
                    </a:p>
                  </a:txBody>
                  <a:tcP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solidFill>
                      <a:schemeClr val="bg1"/>
                    </a:solidFill>
                  </a:tcPr>
                </a:tc>
                <a:extLst>
                  <a:ext uri="{0D108BD9-81ED-4DB2-BD59-A6C34878D82A}">
                    <a16:rowId xmlns:a16="http://schemas.microsoft.com/office/drawing/2014/main" val="3461306480"/>
                  </a:ext>
                </a:extLst>
              </a:tr>
              <a:tr h="534286">
                <a:tc>
                  <a:txBody>
                    <a:bodyPr/>
                    <a:lstStyle/>
                    <a:p>
                      <a:endParaRPr lang="en-US" dirty="0"/>
                    </a:p>
                  </a:txBody>
                  <a:tcP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solidFill>
                      <a:schemeClr val="bg1"/>
                    </a:solidFill>
                  </a:tcPr>
                </a:tc>
                <a:extLst>
                  <a:ext uri="{0D108BD9-81ED-4DB2-BD59-A6C34878D82A}">
                    <a16:rowId xmlns:a16="http://schemas.microsoft.com/office/drawing/2014/main" val="1766669768"/>
                  </a:ext>
                </a:extLst>
              </a:tr>
              <a:tr h="534286">
                <a:tc>
                  <a:txBody>
                    <a:bodyPr/>
                    <a:lstStyle/>
                    <a:p>
                      <a:endParaRPr lang="en-US"/>
                    </a:p>
                  </a:txBody>
                  <a:tcP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solidFill>
                      <a:schemeClr val="bg1"/>
                    </a:solidFill>
                  </a:tcPr>
                </a:tc>
                <a:extLst>
                  <a:ext uri="{0D108BD9-81ED-4DB2-BD59-A6C34878D82A}">
                    <a16:rowId xmlns:a16="http://schemas.microsoft.com/office/drawing/2014/main" val="1719017999"/>
                  </a:ext>
                </a:extLst>
              </a:tr>
              <a:tr h="534286">
                <a:tc>
                  <a:txBody>
                    <a:bodyPr/>
                    <a:lstStyle/>
                    <a:p>
                      <a:endParaRPr lang="en-US" dirty="0"/>
                    </a:p>
                  </a:txBody>
                  <a:tcP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solidFill>
                      <a:schemeClr val="bg1"/>
                    </a:solidFill>
                  </a:tcPr>
                </a:tc>
                <a:extLst>
                  <a:ext uri="{0D108BD9-81ED-4DB2-BD59-A6C34878D82A}">
                    <a16:rowId xmlns:a16="http://schemas.microsoft.com/office/drawing/2014/main" val="3365799559"/>
                  </a:ext>
                </a:extLst>
              </a:tr>
              <a:tr h="534286">
                <a:tc>
                  <a:txBody>
                    <a:bodyPr/>
                    <a:lstStyle/>
                    <a:p>
                      <a:endParaRPr lang="en-US"/>
                    </a:p>
                  </a:txBody>
                  <a:tcP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solidFill>
                      <a:schemeClr val="bg1"/>
                    </a:solidFill>
                  </a:tcPr>
                </a:tc>
                <a:extLst>
                  <a:ext uri="{0D108BD9-81ED-4DB2-BD59-A6C34878D82A}">
                    <a16:rowId xmlns:a16="http://schemas.microsoft.com/office/drawing/2014/main" val="2047967225"/>
                  </a:ext>
                </a:extLst>
              </a:tr>
              <a:tr h="534286">
                <a:tc>
                  <a:txBody>
                    <a:bodyPr/>
                    <a:lstStyle/>
                    <a:p>
                      <a:endParaRPr lang="en-US" dirty="0"/>
                    </a:p>
                  </a:txBody>
                  <a:tcP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solidFill>
                      <a:schemeClr val="bg1"/>
                    </a:solidFill>
                  </a:tcPr>
                </a:tc>
                <a:extLst>
                  <a:ext uri="{0D108BD9-81ED-4DB2-BD59-A6C34878D82A}">
                    <a16:rowId xmlns:a16="http://schemas.microsoft.com/office/drawing/2014/main" val="902848009"/>
                  </a:ext>
                </a:extLst>
              </a:tr>
              <a:tr h="534286">
                <a:tc>
                  <a:txBody>
                    <a:bodyPr/>
                    <a:lstStyle/>
                    <a:p>
                      <a:endParaRPr lang="en-US" dirty="0"/>
                    </a:p>
                  </a:txBody>
                  <a:tcPr>
                    <a:lnT w="9525" cap="flat" cmpd="sng" algn="ctr">
                      <a:solidFill>
                        <a:schemeClr val="tx1"/>
                      </a:solidFill>
                      <a:prstDash val="sysDot"/>
                      <a:round/>
                      <a:headEnd type="none" w="med" len="med"/>
                      <a:tailEnd type="none" w="med" len="med"/>
                    </a:lnT>
                    <a:solidFill>
                      <a:schemeClr val="bg1"/>
                    </a:solidFill>
                  </a:tcPr>
                </a:tc>
                <a:extLst>
                  <a:ext uri="{0D108BD9-81ED-4DB2-BD59-A6C34878D82A}">
                    <a16:rowId xmlns:a16="http://schemas.microsoft.com/office/drawing/2014/main" val="3211098102"/>
                  </a:ext>
                </a:extLst>
              </a:tr>
            </a:tbl>
          </a:graphicData>
        </a:graphic>
      </p:graphicFrame>
      <p:sp>
        <p:nvSpPr>
          <p:cNvPr id="10" name="Rectangle 9">
            <a:extLst>
              <a:ext uri="{FF2B5EF4-FFF2-40B4-BE49-F238E27FC236}">
                <a16:creationId xmlns:a16="http://schemas.microsoft.com/office/drawing/2014/main" id="{B48C9A99-CAB5-E341-F47E-A0A53105DD4E}"/>
              </a:ext>
            </a:extLst>
          </p:cNvPr>
          <p:cNvSpPr/>
          <p:nvPr/>
        </p:nvSpPr>
        <p:spPr>
          <a:xfrm>
            <a:off x="1398837" y="1742299"/>
            <a:ext cx="4572000" cy="107222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2000" dirty="0">
                <a:solidFill>
                  <a:schemeClr val="tx1"/>
                </a:solidFill>
                <a:effectLst>
                  <a:glow rad="165100">
                    <a:schemeClr val="bg1"/>
                  </a:glow>
                </a:effectLst>
              </a:rPr>
              <a:t>CMS establishes a per-person </a:t>
            </a:r>
            <a:r>
              <a:rPr lang="en-US" sz="2000" b="1" dirty="0">
                <a:solidFill>
                  <a:schemeClr val="tx1"/>
                </a:solidFill>
                <a:effectLst>
                  <a:glow rad="165100">
                    <a:schemeClr val="bg1"/>
                  </a:glow>
                </a:effectLst>
              </a:rPr>
              <a:t>“benchmark” </a:t>
            </a:r>
            <a:r>
              <a:rPr lang="en-US" sz="2000" dirty="0">
                <a:solidFill>
                  <a:schemeClr val="tx1"/>
                </a:solidFill>
                <a:effectLst>
                  <a:glow rad="165100">
                    <a:schemeClr val="bg1"/>
                  </a:glow>
                </a:effectLst>
              </a:rPr>
              <a:t>based on </a:t>
            </a:r>
          </a:p>
          <a:p>
            <a:pPr algn="ctr"/>
            <a:r>
              <a:rPr lang="en-US" sz="2000" dirty="0">
                <a:solidFill>
                  <a:schemeClr val="tx1"/>
                </a:solidFill>
                <a:effectLst>
                  <a:glow rad="165100">
                    <a:schemeClr val="bg1"/>
                  </a:glow>
                </a:effectLst>
              </a:rPr>
              <a:t>average cost of TM patients</a:t>
            </a:r>
          </a:p>
        </p:txBody>
      </p:sp>
      <p:sp>
        <p:nvSpPr>
          <p:cNvPr id="19" name="Rectangle 18">
            <a:extLst>
              <a:ext uri="{FF2B5EF4-FFF2-40B4-BE49-F238E27FC236}">
                <a16:creationId xmlns:a16="http://schemas.microsoft.com/office/drawing/2014/main" id="{257F54A3-EE74-8E8E-952D-69FDFAE970C5}"/>
              </a:ext>
            </a:extLst>
          </p:cNvPr>
          <p:cNvSpPr/>
          <p:nvPr/>
        </p:nvSpPr>
        <p:spPr>
          <a:xfrm>
            <a:off x="1398837" y="3030274"/>
            <a:ext cx="4572000" cy="73161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2000" dirty="0">
                <a:solidFill>
                  <a:schemeClr val="tx1"/>
                </a:solidFill>
                <a:effectLst>
                  <a:glow rad="165100">
                    <a:schemeClr val="bg1"/>
                  </a:glow>
                </a:effectLst>
              </a:rPr>
              <a:t>MA plans may submit a bid </a:t>
            </a:r>
          </a:p>
          <a:p>
            <a:pPr algn="ctr"/>
            <a:r>
              <a:rPr lang="en-US" sz="2000" i="1" dirty="0">
                <a:solidFill>
                  <a:schemeClr val="tx1"/>
                </a:solidFill>
                <a:effectLst>
                  <a:glow rad="165100">
                    <a:schemeClr val="bg1"/>
                  </a:glow>
                </a:effectLst>
              </a:rPr>
              <a:t>below</a:t>
            </a:r>
            <a:r>
              <a:rPr lang="en-US" sz="2000" dirty="0">
                <a:solidFill>
                  <a:schemeClr val="tx1"/>
                </a:solidFill>
                <a:effectLst>
                  <a:glow rad="165100">
                    <a:schemeClr val="bg1"/>
                  </a:glow>
                </a:effectLst>
              </a:rPr>
              <a:t> the CMS benchmark</a:t>
            </a:r>
          </a:p>
        </p:txBody>
      </p:sp>
      <p:cxnSp>
        <p:nvCxnSpPr>
          <p:cNvPr id="20" name="Straight Connector 19">
            <a:extLst>
              <a:ext uri="{FF2B5EF4-FFF2-40B4-BE49-F238E27FC236}">
                <a16:creationId xmlns:a16="http://schemas.microsoft.com/office/drawing/2014/main" id="{86EC6991-654F-805B-2131-FC4C5F2429B6}"/>
              </a:ext>
            </a:extLst>
          </p:cNvPr>
          <p:cNvCxnSpPr>
            <a:cxnSpLocks/>
          </p:cNvCxnSpPr>
          <p:nvPr/>
        </p:nvCxnSpPr>
        <p:spPr>
          <a:xfrm>
            <a:off x="1398837" y="3977640"/>
            <a:ext cx="4572000"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9389EF31-728F-B5AC-D9FB-5B161A8DDA86}"/>
              </a:ext>
            </a:extLst>
          </p:cNvPr>
          <p:cNvSpPr/>
          <p:nvPr/>
        </p:nvSpPr>
        <p:spPr>
          <a:xfrm>
            <a:off x="1398837" y="2842384"/>
            <a:ext cx="3063240" cy="1099429"/>
          </a:xfrm>
          <a:prstGeom prst="rect">
            <a:avLst/>
          </a:prstGeom>
          <a:solidFill>
            <a:schemeClr val="accent4"/>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effectLst>
                  <a:outerShdw blurRad="50800" dist="38100" dir="2700000" algn="tl" rotWithShape="0">
                    <a:prstClr val="black">
                      <a:alpha val="40000"/>
                    </a:prstClr>
                  </a:outerShdw>
                </a:effectLst>
              </a:rPr>
              <a:t>MA plan keeps </a:t>
            </a:r>
          </a:p>
          <a:p>
            <a:pPr algn="ctr"/>
            <a:r>
              <a:rPr lang="en-US" sz="2000" dirty="0">
                <a:effectLst>
                  <a:outerShdw blurRad="50800" dist="38100" dir="2700000" algn="tl" rotWithShape="0">
                    <a:prstClr val="black">
                      <a:alpha val="40000"/>
                    </a:prstClr>
                  </a:outerShdw>
                </a:effectLst>
              </a:rPr>
              <a:t>2/3 of the difference </a:t>
            </a:r>
          </a:p>
          <a:p>
            <a:pPr algn="ctr"/>
            <a:r>
              <a:rPr lang="en-US" sz="2000" dirty="0">
                <a:effectLst>
                  <a:outerShdw blurRad="50800" dist="38100" dir="2700000" algn="tl" rotWithShape="0">
                    <a:prstClr val="black">
                      <a:alpha val="40000"/>
                    </a:prstClr>
                  </a:outerShdw>
                </a:effectLst>
              </a:rPr>
              <a:t>as a “rebate”</a:t>
            </a:r>
          </a:p>
        </p:txBody>
      </p:sp>
      <p:sp>
        <p:nvSpPr>
          <p:cNvPr id="24" name="Rectangle 23">
            <a:extLst>
              <a:ext uri="{FF2B5EF4-FFF2-40B4-BE49-F238E27FC236}">
                <a16:creationId xmlns:a16="http://schemas.microsoft.com/office/drawing/2014/main" id="{194730D3-D35D-A6F0-494F-09AE1C61C7EC}"/>
              </a:ext>
            </a:extLst>
          </p:cNvPr>
          <p:cNvSpPr/>
          <p:nvPr/>
        </p:nvSpPr>
        <p:spPr>
          <a:xfrm>
            <a:off x="4462077" y="2842384"/>
            <a:ext cx="1508760" cy="1097280"/>
          </a:xfrm>
          <a:prstGeom prst="rect">
            <a:avLst/>
          </a:prstGeom>
          <a:solidFill>
            <a:schemeClr val="accent4"/>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effectLst>
                  <a:outerShdw blurRad="50800" dist="38100" dir="2700000" algn="tl" rotWithShape="0">
                    <a:prstClr val="black">
                      <a:alpha val="40000"/>
                    </a:prstClr>
                  </a:outerShdw>
                </a:effectLst>
              </a:rPr>
              <a:t>CMS keeps 1/3</a:t>
            </a:r>
          </a:p>
        </p:txBody>
      </p:sp>
      <p:sp>
        <p:nvSpPr>
          <p:cNvPr id="25" name="Rectangle 24">
            <a:extLst>
              <a:ext uri="{FF2B5EF4-FFF2-40B4-BE49-F238E27FC236}">
                <a16:creationId xmlns:a16="http://schemas.microsoft.com/office/drawing/2014/main" id="{20B5694C-9C32-76F1-A2DB-D98CB68E72B2}"/>
              </a:ext>
            </a:extLst>
          </p:cNvPr>
          <p:cNvSpPr/>
          <p:nvPr/>
        </p:nvSpPr>
        <p:spPr>
          <a:xfrm>
            <a:off x="6933610" y="1965694"/>
            <a:ext cx="4572000" cy="847435"/>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effectLst>
                  <a:outerShdw blurRad="50800" dist="38100" dir="2700000" algn="tl" rotWithShape="0">
                    <a:prstClr val="black">
                      <a:alpha val="40000"/>
                    </a:prstClr>
                  </a:outerShdw>
                </a:effectLst>
              </a:rPr>
              <a:t>Patients pay a premium for </a:t>
            </a:r>
          </a:p>
          <a:p>
            <a:pPr algn="ctr"/>
            <a:r>
              <a:rPr lang="en-US" sz="2000" dirty="0">
                <a:effectLst>
                  <a:outerShdw blurRad="50800" dist="38100" dir="2700000" algn="tl" rotWithShape="0">
                    <a:prstClr val="black">
                      <a:alpha val="40000"/>
                    </a:prstClr>
                  </a:outerShdw>
                </a:effectLst>
              </a:rPr>
              <a:t>plans that bid above benchmark</a:t>
            </a:r>
          </a:p>
        </p:txBody>
      </p:sp>
      <p:cxnSp>
        <p:nvCxnSpPr>
          <p:cNvPr id="26" name="Straight Connector 25">
            <a:extLst>
              <a:ext uri="{FF2B5EF4-FFF2-40B4-BE49-F238E27FC236}">
                <a16:creationId xmlns:a16="http://schemas.microsoft.com/office/drawing/2014/main" id="{2A2EB2CA-696A-545E-0F0E-5007BA87FF69}"/>
              </a:ext>
            </a:extLst>
          </p:cNvPr>
          <p:cNvCxnSpPr>
            <a:cxnSpLocks/>
          </p:cNvCxnSpPr>
          <p:nvPr/>
        </p:nvCxnSpPr>
        <p:spPr>
          <a:xfrm>
            <a:off x="6933610" y="1958706"/>
            <a:ext cx="4572000"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DCE70D04-59E5-CDE0-B326-1E45D9839652}"/>
              </a:ext>
            </a:extLst>
          </p:cNvPr>
          <p:cNvSpPr/>
          <p:nvPr/>
        </p:nvSpPr>
        <p:spPr>
          <a:xfrm>
            <a:off x="6933610" y="2981124"/>
            <a:ext cx="4571999" cy="68725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2000" dirty="0">
                <a:solidFill>
                  <a:schemeClr val="tx1"/>
                </a:solidFill>
                <a:effectLst>
                  <a:glow rad="165100">
                    <a:schemeClr val="bg1"/>
                  </a:glow>
                </a:effectLst>
              </a:rPr>
              <a:t>MA plans may submit a bid </a:t>
            </a:r>
          </a:p>
          <a:p>
            <a:pPr algn="ctr"/>
            <a:r>
              <a:rPr lang="en-US" sz="2000" i="1" dirty="0">
                <a:solidFill>
                  <a:schemeClr val="tx1"/>
                </a:solidFill>
                <a:effectLst>
                  <a:glow rad="165100">
                    <a:schemeClr val="bg1"/>
                  </a:glow>
                </a:effectLst>
              </a:rPr>
              <a:t>above</a:t>
            </a:r>
            <a:r>
              <a:rPr lang="en-US" sz="2000" dirty="0">
                <a:solidFill>
                  <a:schemeClr val="tx1"/>
                </a:solidFill>
                <a:effectLst>
                  <a:glow rad="165100">
                    <a:schemeClr val="bg1"/>
                  </a:glow>
                </a:effectLst>
              </a:rPr>
              <a:t> the CMS benchmark</a:t>
            </a:r>
          </a:p>
        </p:txBody>
      </p:sp>
      <p:grpSp>
        <p:nvGrpSpPr>
          <p:cNvPr id="32" name="Group 31">
            <a:extLst>
              <a:ext uri="{FF2B5EF4-FFF2-40B4-BE49-F238E27FC236}">
                <a16:creationId xmlns:a16="http://schemas.microsoft.com/office/drawing/2014/main" id="{56971860-346C-122D-3E46-0615F19AA6E2}"/>
              </a:ext>
            </a:extLst>
          </p:cNvPr>
          <p:cNvGrpSpPr/>
          <p:nvPr/>
        </p:nvGrpSpPr>
        <p:grpSpPr>
          <a:xfrm>
            <a:off x="327997" y="1385854"/>
            <a:ext cx="1042273" cy="4453375"/>
            <a:chOff x="115963" y="1385854"/>
            <a:chExt cx="1042273" cy="4453375"/>
          </a:xfrm>
        </p:grpSpPr>
        <p:sp>
          <p:nvSpPr>
            <p:cNvPr id="2" name="TextBox 1">
              <a:extLst>
                <a:ext uri="{FF2B5EF4-FFF2-40B4-BE49-F238E27FC236}">
                  <a16:creationId xmlns:a16="http://schemas.microsoft.com/office/drawing/2014/main" id="{E8F21A55-502F-A391-D3FD-0BBCCEBED38F}"/>
                </a:ext>
              </a:extLst>
            </p:cNvPr>
            <p:cNvSpPr txBox="1"/>
            <p:nvPr/>
          </p:nvSpPr>
          <p:spPr>
            <a:xfrm>
              <a:off x="459006" y="3381710"/>
              <a:ext cx="699230" cy="461665"/>
            </a:xfrm>
            <a:prstGeom prst="rect">
              <a:avLst/>
            </a:prstGeom>
            <a:noFill/>
          </p:spPr>
          <p:txBody>
            <a:bodyPr wrap="none" rtlCol="0">
              <a:spAutoFit/>
            </a:bodyPr>
            <a:lstStyle/>
            <a:p>
              <a:pPr algn="r">
                <a:spcAft>
                  <a:spcPts val="1200"/>
                </a:spcAft>
              </a:pPr>
              <a:r>
                <a:rPr lang="en-US" sz="2400" dirty="0">
                  <a:solidFill>
                    <a:schemeClr val="bg1"/>
                  </a:solidFill>
                </a:rPr>
                <a:t>$$$</a:t>
              </a:r>
            </a:p>
          </p:txBody>
        </p:sp>
        <p:sp>
          <p:nvSpPr>
            <p:cNvPr id="3" name="TextBox 2">
              <a:extLst>
                <a:ext uri="{FF2B5EF4-FFF2-40B4-BE49-F238E27FC236}">
                  <a16:creationId xmlns:a16="http://schemas.microsoft.com/office/drawing/2014/main" id="{B60D65EB-35B7-CF42-6CA5-2DDA02CD8B27}"/>
                </a:ext>
              </a:extLst>
            </p:cNvPr>
            <p:cNvSpPr txBox="1"/>
            <p:nvPr/>
          </p:nvSpPr>
          <p:spPr>
            <a:xfrm>
              <a:off x="630527" y="4379638"/>
              <a:ext cx="527709" cy="461665"/>
            </a:xfrm>
            <a:prstGeom prst="rect">
              <a:avLst/>
            </a:prstGeom>
            <a:noFill/>
          </p:spPr>
          <p:txBody>
            <a:bodyPr wrap="square" rtlCol="0">
              <a:spAutoFit/>
            </a:bodyPr>
            <a:lstStyle/>
            <a:p>
              <a:pPr algn="r">
                <a:spcAft>
                  <a:spcPts val="1200"/>
                </a:spcAft>
              </a:pPr>
              <a:r>
                <a:rPr lang="en-US" sz="2400" dirty="0">
                  <a:solidFill>
                    <a:schemeClr val="bg1"/>
                  </a:solidFill>
                </a:rPr>
                <a:t>$$</a:t>
              </a:r>
            </a:p>
          </p:txBody>
        </p:sp>
        <p:sp>
          <p:nvSpPr>
            <p:cNvPr id="5" name="TextBox 4">
              <a:extLst>
                <a:ext uri="{FF2B5EF4-FFF2-40B4-BE49-F238E27FC236}">
                  <a16:creationId xmlns:a16="http://schemas.microsoft.com/office/drawing/2014/main" id="{AF957843-9BA9-16E3-70B9-C5A5148CB310}"/>
                </a:ext>
              </a:extLst>
            </p:cNvPr>
            <p:cNvSpPr txBox="1"/>
            <p:nvPr/>
          </p:nvSpPr>
          <p:spPr>
            <a:xfrm>
              <a:off x="459006" y="5377564"/>
              <a:ext cx="699230" cy="461665"/>
            </a:xfrm>
            <a:prstGeom prst="rect">
              <a:avLst/>
            </a:prstGeom>
            <a:noFill/>
          </p:spPr>
          <p:txBody>
            <a:bodyPr wrap="square" rtlCol="0">
              <a:spAutoFit/>
            </a:bodyPr>
            <a:lstStyle/>
            <a:p>
              <a:pPr algn="r">
                <a:spcAft>
                  <a:spcPts val="1200"/>
                </a:spcAft>
              </a:pPr>
              <a:r>
                <a:rPr lang="en-US" sz="2400" dirty="0">
                  <a:solidFill>
                    <a:schemeClr val="bg1"/>
                  </a:solidFill>
                </a:rPr>
                <a:t>$</a:t>
              </a:r>
            </a:p>
          </p:txBody>
        </p:sp>
        <p:sp>
          <p:nvSpPr>
            <p:cNvPr id="29" name="TextBox 28">
              <a:extLst>
                <a:ext uri="{FF2B5EF4-FFF2-40B4-BE49-F238E27FC236}">
                  <a16:creationId xmlns:a16="http://schemas.microsoft.com/office/drawing/2014/main" id="{E9E18CAE-A49C-8776-CED3-7E963A6D8753}"/>
                </a:ext>
              </a:extLst>
            </p:cNvPr>
            <p:cNvSpPr txBox="1"/>
            <p:nvPr/>
          </p:nvSpPr>
          <p:spPr>
            <a:xfrm>
              <a:off x="287484" y="2383782"/>
              <a:ext cx="870752" cy="461665"/>
            </a:xfrm>
            <a:prstGeom prst="rect">
              <a:avLst/>
            </a:prstGeom>
            <a:noFill/>
          </p:spPr>
          <p:txBody>
            <a:bodyPr wrap="none" rtlCol="0">
              <a:spAutoFit/>
            </a:bodyPr>
            <a:lstStyle/>
            <a:p>
              <a:pPr algn="r">
                <a:spcAft>
                  <a:spcPts val="1200"/>
                </a:spcAft>
              </a:pPr>
              <a:r>
                <a:rPr lang="en-US" sz="2400" dirty="0">
                  <a:solidFill>
                    <a:schemeClr val="bg1"/>
                  </a:solidFill>
                </a:rPr>
                <a:t>$$$$</a:t>
              </a:r>
            </a:p>
          </p:txBody>
        </p:sp>
        <p:sp>
          <p:nvSpPr>
            <p:cNvPr id="30" name="TextBox 29">
              <a:extLst>
                <a:ext uri="{FF2B5EF4-FFF2-40B4-BE49-F238E27FC236}">
                  <a16:creationId xmlns:a16="http://schemas.microsoft.com/office/drawing/2014/main" id="{1170B9C9-1DE2-8094-0CEE-89849544A506}"/>
                </a:ext>
              </a:extLst>
            </p:cNvPr>
            <p:cNvSpPr txBox="1"/>
            <p:nvPr/>
          </p:nvSpPr>
          <p:spPr>
            <a:xfrm>
              <a:off x="115963" y="1385854"/>
              <a:ext cx="1042273" cy="461665"/>
            </a:xfrm>
            <a:prstGeom prst="rect">
              <a:avLst/>
            </a:prstGeom>
            <a:noFill/>
          </p:spPr>
          <p:txBody>
            <a:bodyPr wrap="none" rtlCol="0">
              <a:spAutoFit/>
            </a:bodyPr>
            <a:lstStyle/>
            <a:p>
              <a:pPr algn="r">
                <a:spcAft>
                  <a:spcPts val="1200"/>
                </a:spcAft>
              </a:pPr>
              <a:r>
                <a:rPr lang="en-US" sz="2400" dirty="0">
                  <a:solidFill>
                    <a:schemeClr val="bg1"/>
                  </a:solidFill>
                </a:rPr>
                <a:t>$$$$$</a:t>
              </a:r>
            </a:p>
          </p:txBody>
        </p:sp>
      </p:grpSp>
      <p:cxnSp>
        <p:nvCxnSpPr>
          <p:cNvPr id="17" name="Straight Connector 16">
            <a:extLst>
              <a:ext uri="{FF2B5EF4-FFF2-40B4-BE49-F238E27FC236}">
                <a16:creationId xmlns:a16="http://schemas.microsoft.com/office/drawing/2014/main" id="{3FE3D4B1-B39B-8F42-74C9-51DDB93B3888}"/>
              </a:ext>
            </a:extLst>
          </p:cNvPr>
          <p:cNvCxnSpPr>
            <a:cxnSpLocks/>
          </p:cNvCxnSpPr>
          <p:nvPr/>
        </p:nvCxnSpPr>
        <p:spPr>
          <a:xfrm>
            <a:off x="1398837" y="2814526"/>
            <a:ext cx="10106773"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E832BF0-839B-1B4C-0DE9-B3C25640A2EC}"/>
              </a:ext>
            </a:extLst>
          </p:cNvPr>
          <p:cNvSpPr txBox="1"/>
          <p:nvPr/>
        </p:nvSpPr>
        <p:spPr>
          <a:xfrm>
            <a:off x="1398837" y="4053723"/>
            <a:ext cx="3184738" cy="1015663"/>
          </a:xfrm>
          <a:prstGeom prst="rect">
            <a:avLst/>
          </a:prstGeom>
          <a:noFill/>
        </p:spPr>
        <p:txBody>
          <a:bodyPr wrap="square" lIns="0" rIns="0" rtlCol="0">
            <a:spAutoFit/>
          </a:bodyPr>
          <a:lstStyle/>
          <a:p>
            <a:pPr algn="ctr"/>
            <a:r>
              <a:rPr lang="en-US" sz="2000" dirty="0">
                <a:effectLst>
                  <a:glow rad="127000">
                    <a:schemeClr val="bg1"/>
                  </a:glow>
                </a:effectLst>
              </a:rPr>
              <a:t>“Rebates” are intended </a:t>
            </a:r>
          </a:p>
          <a:p>
            <a:pPr algn="ctr"/>
            <a:r>
              <a:rPr lang="en-US" sz="2000" dirty="0">
                <a:effectLst>
                  <a:glow rad="127000">
                    <a:schemeClr val="bg1"/>
                  </a:glow>
                </a:effectLst>
              </a:rPr>
              <a:t>to be used to add benefits </a:t>
            </a:r>
          </a:p>
          <a:p>
            <a:pPr algn="ctr"/>
            <a:r>
              <a:rPr lang="en-US" sz="2000" dirty="0">
                <a:effectLst>
                  <a:glow rad="127000">
                    <a:schemeClr val="bg1"/>
                  </a:glow>
                </a:effectLst>
              </a:rPr>
              <a:t>or reduce cost-sharing</a:t>
            </a:r>
          </a:p>
        </p:txBody>
      </p:sp>
    </p:spTree>
    <p:extLst>
      <p:ext uri="{BB962C8B-B14F-4D97-AF65-F5344CB8AC3E}">
        <p14:creationId xmlns:p14="http://schemas.microsoft.com/office/powerpoint/2010/main" val="1764321923"/>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left)">
                                      <p:cBhvr>
                                        <p:cTn id="11" dur="1000"/>
                                        <p:tgtEl>
                                          <p:spTgt spid="1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childTnLst>
                          </p:cTn>
                        </p:par>
                        <p:par>
                          <p:cTn id="17" fill="hold">
                            <p:stCondLst>
                              <p:cond delay="500"/>
                            </p:stCondLst>
                            <p:childTnLst>
                              <p:par>
                                <p:cTn id="18" presetID="47" presetClass="entr" presetSubtype="0" fill="hold" nodeType="after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1000"/>
                                        <p:tgtEl>
                                          <p:spTgt spid="20"/>
                                        </p:tgtEl>
                                      </p:cBhvr>
                                    </p:animEffect>
                                    <p:anim calcmode="lin" valueType="num">
                                      <p:cBhvr>
                                        <p:cTn id="21" dur="1000" fill="hold"/>
                                        <p:tgtEl>
                                          <p:spTgt spid="20"/>
                                        </p:tgtEl>
                                        <p:attrNameLst>
                                          <p:attrName>ppt_x</p:attrName>
                                        </p:attrNameLst>
                                      </p:cBhvr>
                                      <p:tavLst>
                                        <p:tav tm="0">
                                          <p:val>
                                            <p:strVal val="#ppt_x"/>
                                          </p:val>
                                        </p:tav>
                                        <p:tav tm="100000">
                                          <p:val>
                                            <p:strVal val="#ppt_x"/>
                                          </p:val>
                                        </p:tav>
                                      </p:tavLst>
                                    </p:anim>
                                    <p:anim calcmode="lin" valueType="num">
                                      <p:cBhvr>
                                        <p:cTn id="22"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1" nodeType="clickEffect">
                                  <p:stCondLst>
                                    <p:cond delay="0"/>
                                  </p:stCondLst>
                                  <p:childTnLst>
                                    <p:animEffect transition="out" filter="fade">
                                      <p:cBhvr>
                                        <p:cTn id="26" dur="500"/>
                                        <p:tgtEl>
                                          <p:spTgt spid="19"/>
                                        </p:tgtEl>
                                      </p:cBhvr>
                                    </p:animEffect>
                                    <p:set>
                                      <p:cBhvr>
                                        <p:cTn id="27" dur="1" fill="hold">
                                          <p:stCondLst>
                                            <p:cond delay="499"/>
                                          </p:stCondLst>
                                        </p:cTn>
                                        <p:tgtEl>
                                          <p:spTgt spid="19"/>
                                        </p:tgtEl>
                                        <p:attrNameLst>
                                          <p:attrName>style.visibility</p:attrName>
                                        </p:attrNameLst>
                                      </p:cBhvr>
                                      <p:to>
                                        <p:strVal val="hidden"/>
                                      </p:to>
                                    </p:set>
                                  </p:childTnLst>
                                </p:cTn>
                              </p:par>
                            </p:childTnLst>
                          </p:cTn>
                        </p:par>
                        <p:par>
                          <p:cTn id="28" fill="hold">
                            <p:stCondLst>
                              <p:cond delay="500"/>
                            </p:stCondLst>
                            <p:childTnLst>
                              <p:par>
                                <p:cTn id="29" presetID="10" presetClass="entr" presetSubtype="0" fill="hold" grpId="0" nodeType="after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500"/>
                                        <p:tgtEl>
                                          <p:spTgt spid="23"/>
                                        </p:tgtEl>
                                      </p:cBhvr>
                                    </p:animEffect>
                                  </p:childTnLst>
                                </p:cTn>
                              </p:par>
                            </p:childTnLst>
                          </p:cTn>
                        </p:par>
                        <p:par>
                          <p:cTn id="32" fill="hold">
                            <p:stCondLst>
                              <p:cond delay="1000"/>
                            </p:stCondLst>
                            <p:childTnLst>
                              <p:par>
                                <p:cTn id="33" presetID="10" presetClass="entr" presetSubtype="0" fill="hold" grpId="0" nodeType="afterEffect">
                                  <p:stCondLst>
                                    <p:cond delay="100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fade">
                                      <p:cBhvr>
                                        <p:cTn id="40" dur="500"/>
                                        <p:tgtEl>
                                          <p:spTgt spid="24"/>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6"/>
                                        </p:tgtEl>
                                      </p:cBhvr>
                                    </p:animEffect>
                                    <p:set>
                                      <p:cBhvr>
                                        <p:cTn id="45" dur="1" fill="hold">
                                          <p:stCondLst>
                                            <p:cond delay="499"/>
                                          </p:stCondLst>
                                        </p:cTn>
                                        <p:tgtEl>
                                          <p:spTgt spid="6"/>
                                        </p:tgtEl>
                                        <p:attrNameLst>
                                          <p:attrName>style.visibility</p:attrName>
                                        </p:attrNameLst>
                                      </p:cBhvr>
                                      <p:to>
                                        <p:strVal val="hidden"/>
                                      </p:to>
                                    </p:set>
                                  </p:childTnLst>
                                </p:cTn>
                              </p:par>
                              <p:par>
                                <p:cTn id="46" presetID="10" presetClass="entr" presetSubtype="0" fill="hold" grpId="0" nodeType="with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fade">
                                      <p:cBhvr>
                                        <p:cTn id="48" dur="500"/>
                                        <p:tgtEl>
                                          <p:spTgt spid="27"/>
                                        </p:tgtEl>
                                      </p:cBhvr>
                                    </p:animEffect>
                                  </p:childTnLst>
                                </p:cTn>
                              </p:par>
                            </p:childTnLst>
                          </p:cTn>
                        </p:par>
                        <p:par>
                          <p:cTn id="49" fill="hold">
                            <p:stCondLst>
                              <p:cond delay="500"/>
                            </p:stCondLst>
                            <p:childTnLst>
                              <p:par>
                                <p:cTn id="50" presetID="42" presetClass="entr" presetSubtype="0" fill="hold" nodeType="after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fade">
                                      <p:cBhvr>
                                        <p:cTn id="52" dur="1000"/>
                                        <p:tgtEl>
                                          <p:spTgt spid="26"/>
                                        </p:tgtEl>
                                      </p:cBhvr>
                                    </p:animEffect>
                                    <p:anim calcmode="lin" valueType="num">
                                      <p:cBhvr>
                                        <p:cTn id="53" dur="1000" fill="hold"/>
                                        <p:tgtEl>
                                          <p:spTgt spid="26"/>
                                        </p:tgtEl>
                                        <p:attrNameLst>
                                          <p:attrName>ppt_x</p:attrName>
                                        </p:attrNameLst>
                                      </p:cBhvr>
                                      <p:tavLst>
                                        <p:tav tm="0">
                                          <p:val>
                                            <p:strVal val="#ppt_x"/>
                                          </p:val>
                                        </p:tav>
                                        <p:tav tm="100000">
                                          <p:val>
                                            <p:strVal val="#ppt_x"/>
                                          </p:val>
                                        </p:tav>
                                      </p:tavLst>
                                    </p:anim>
                                    <p:anim calcmode="lin" valueType="num">
                                      <p:cBhvr>
                                        <p:cTn id="5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10" presetClass="exit" presetSubtype="0" fill="hold" grpId="1" nodeType="clickEffect">
                                  <p:stCondLst>
                                    <p:cond delay="0"/>
                                  </p:stCondLst>
                                  <p:childTnLst>
                                    <p:animEffect transition="out" filter="fade">
                                      <p:cBhvr>
                                        <p:cTn id="58" dur="500"/>
                                        <p:tgtEl>
                                          <p:spTgt spid="27"/>
                                        </p:tgtEl>
                                      </p:cBhvr>
                                    </p:animEffect>
                                    <p:set>
                                      <p:cBhvr>
                                        <p:cTn id="59" dur="1" fill="hold">
                                          <p:stCondLst>
                                            <p:cond delay="499"/>
                                          </p:stCondLst>
                                        </p:cTn>
                                        <p:tgtEl>
                                          <p:spTgt spid="27"/>
                                        </p:tgtEl>
                                        <p:attrNameLst>
                                          <p:attrName>style.visibility</p:attrName>
                                        </p:attrNameLst>
                                      </p:cBhvr>
                                      <p:to>
                                        <p:strVal val="hidden"/>
                                      </p:to>
                                    </p:set>
                                  </p:childTnLst>
                                </p:cTn>
                              </p:par>
                              <p:par>
                                <p:cTn id="60" presetID="10" presetClass="entr" presetSubtype="0" fill="hold" grpId="0" nodeType="withEffect">
                                  <p:stCondLst>
                                    <p:cond delay="0"/>
                                  </p:stCondLst>
                                  <p:childTnLst>
                                    <p:set>
                                      <p:cBhvr>
                                        <p:cTn id="61" dur="1" fill="hold">
                                          <p:stCondLst>
                                            <p:cond delay="0"/>
                                          </p:stCondLst>
                                        </p:cTn>
                                        <p:tgtEl>
                                          <p:spTgt spid="25"/>
                                        </p:tgtEl>
                                        <p:attrNameLst>
                                          <p:attrName>style.visibility</p:attrName>
                                        </p:attrNameLst>
                                      </p:cBhvr>
                                      <p:to>
                                        <p:strVal val="visible"/>
                                      </p:to>
                                    </p:set>
                                    <p:animEffect transition="in" filter="fade">
                                      <p:cBhvr>
                                        <p:cTn id="6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9" grpId="0"/>
      <p:bldP spid="19" grpId="1"/>
      <p:bldP spid="23" grpId="0" animBg="1"/>
      <p:bldP spid="24" grpId="0" animBg="1"/>
      <p:bldP spid="25" grpId="0" animBg="1"/>
      <p:bldP spid="27" grpId="0"/>
      <p:bldP spid="27" grpId="1"/>
      <p:bldP spid="6" grpId="0"/>
      <p:bldP spid="6" grpId="1"/>
    </p:bldLst>
  </p:timing>
</p:sld>
</file>

<file path=ppt/theme/theme1.xml><?xml version="1.0" encoding="utf-8"?>
<a:theme xmlns:a="http://schemas.openxmlformats.org/drawingml/2006/main" name="Office Theme">
  <a:themeElements>
    <a:clrScheme name="PNHP Master Template">
      <a:dk1>
        <a:srgbClr val="000000"/>
      </a:dk1>
      <a:lt1>
        <a:srgbClr val="FFFFFF"/>
      </a:lt1>
      <a:dk2>
        <a:srgbClr val="323232"/>
      </a:dk2>
      <a:lt2>
        <a:srgbClr val="E3DED1"/>
      </a:lt2>
      <a:accent1>
        <a:srgbClr val="008C81"/>
      </a:accent1>
      <a:accent2>
        <a:srgbClr val="9F2936"/>
      </a:accent2>
      <a:accent3>
        <a:srgbClr val="FF9300"/>
      </a:accent3>
      <a:accent4>
        <a:srgbClr val="005392"/>
      </a:accent4>
      <a:accent5>
        <a:srgbClr val="604878"/>
      </a:accent5>
      <a:accent6>
        <a:srgbClr val="C19859"/>
      </a:accent6>
      <a:hlink>
        <a:srgbClr val="6B9F25"/>
      </a:hlink>
      <a:folHlink>
        <a:srgbClr val="B26B0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a:spcAft>
            <a:spcPts val="1200"/>
          </a:spcAft>
          <a:defRPr sz="2400" dirty="0" smtClean="0">
            <a:solidFill>
              <a:schemeClr val="bg1"/>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8a4ddd64-483c-4699-a369-e114b0e50002"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A2E8F3CEC0D6E43904DDDA6570F0252" ma:contentTypeVersion="16" ma:contentTypeDescription="Create a new document." ma:contentTypeScope="" ma:versionID="165229f5adc9d5a17624ba5fb816fb22">
  <xsd:schema xmlns:xsd="http://www.w3.org/2001/XMLSchema" xmlns:xs="http://www.w3.org/2001/XMLSchema" xmlns:p="http://schemas.microsoft.com/office/2006/metadata/properties" xmlns:ns3="8a4ddd64-483c-4699-a369-e114b0e50002" xmlns:ns4="8ade5113-5e7c-408d-a5df-3857faa3af31" targetNamespace="http://schemas.microsoft.com/office/2006/metadata/properties" ma:root="true" ma:fieldsID="fe35fd05fcf4f0ff1d006bd5b1b3e741" ns3:_="" ns4:_="">
    <xsd:import namespace="8a4ddd64-483c-4699-a369-e114b0e50002"/>
    <xsd:import namespace="8ade5113-5e7c-408d-a5df-3857faa3af31"/>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LengthInSeconds" minOccurs="0"/>
                <xsd:element ref="ns3:MediaServiceAutoKeyPoints" minOccurs="0"/>
                <xsd:element ref="ns3:MediaServiceKeyPoints"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MediaServiceLocation" minOccurs="0"/>
                <xsd:element ref="ns3:_activity"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a4ddd64-483c-4699-a369-e114b0e5000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LengthInSeconds" ma:index="13" nillable="true" ma:displayName="MediaLengthInSeconds" ma:hidden="true" ma:internalName="MediaLengthInSeconds" ma:readOnly="true">
      <xsd:simpleType>
        <xsd:restriction base="dms:Unknown"/>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AutoTags" ma:index="17" nillable="true" ma:displayName="Tags" ma:internalName="MediaServiceAutoTags"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Location" ma:index="21" nillable="true" ma:displayName="Location" ma:internalName="MediaServiceLocation" ma:readOnly="true">
      <xsd:simpleType>
        <xsd:restriction base="dms:Text"/>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ade5113-5e7c-408d-a5df-3857faa3af31"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4606EDF-5453-452E-90A4-8B6DB152B5E6}">
  <ds:schemaRefs>
    <ds:schemaRef ds:uri="http://schemas.microsoft.com/office/2006/documentManagement/types"/>
    <ds:schemaRef ds:uri="http://www.w3.org/XML/1998/namespace"/>
    <ds:schemaRef ds:uri="http://schemas.microsoft.com/office/2006/metadata/properties"/>
    <ds:schemaRef ds:uri="http://purl.org/dc/elements/1.1/"/>
    <ds:schemaRef ds:uri="8ade5113-5e7c-408d-a5df-3857faa3af31"/>
    <ds:schemaRef ds:uri="http://purl.org/dc/dcmitype/"/>
    <ds:schemaRef ds:uri="http://purl.org/dc/terms/"/>
    <ds:schemaRef ds:uri="8a4ddd64-483c-4699-a369-e114b0e50002"/>
    <ds:schemaRef ds:uri="http://schemas.microsoft.com/office/infopath/2007/PartnerControls"/>
    <ds:schemaRef ds:uri="http://schemas.openxmlformats.org/package/2006/metadata/core-properties"/>
  </ds:schemaRefs>
</ds:datastoreItem>
</file>

<file path=customXml/itemProps2.xml><?xml version="1.0" encoding="utf-8"?>
<ds:datastoreItem xmlns:ds="http://schemas.openxmlformats.org/officeDocument/2006/customXml" ds:itemID="{EA3EE9AD-CA97-4CA0-8349-4FFD0CE05E6F}">
  <ds:schemaRefs>
    <ds:schemaRef ds:uri="http://schemas.microsoft.com/sharepoint/v3/contenttype/forms"/>
  </ds:schemaRefs>
</ds:datastoreItem>
</file>

<file path=customXml/itemProps3.xml><?xml version="1.0" encoding="utf-8"?>
<ds:datastoreItem xmlns:ds="http://schemas.openxmlformats.org/officeDocument/2006/customXml" ds:itemID="{C708D2CB-5B31-4290-BAA6-AD23557EE5D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a4ddd64-483c-4699-a369-e114b0e50002"/>
    <ds:schemaRef ds:uri="8ade5113-5e7c-408d-a5df-3857faa3af3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Ion</Template>
  <TotalTime>44178</TotalTime>
  <Words>8397</Words>
  <Application>Microsoft Office PowerPoint</Application>
  <PresentationFormat>Widescreen</PresentationFormat>
  <Paragraphs>713</Paragraphs>
  <Slides>49</Slides>
  <Notes>48</Notes>
  <HiddenSlides>11</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49</vt:i4>
      </vt:variant>
    </vt:vector>
  </HeadingPairs>
  <TitlesOfParts>
    <vt:vector size="52" baseType="lpstr">
      <vt:lpstr>Arial</vt:lpstr>
      <vt:lpstr>Calibri</vt:lpstr>
      <vt:lpstr>Office Theme</vt:lpstr>
      <vt:lpstr>Medicare “Advantage”</vt:lpstr>
      <vt:lpstr>Traditional Medicare Is  Simple and Efficient</vt:lpstr>
      <vt:lpstr>Medicare Advantage Is Complicated and Inefficient</vt:lpstr>
      <vt:lpstr>MA Plans Are Expensive to Operate</vt:lpstr>
      <vt:lpstr>MA Is the Big Corporate Money-Maker</vt:lpstr>
      <vt:lpstr>Humana exiting employer group health insurance in 2023 Humana Is Following Their Money</vt:lpstr>
      <vt:lpstr>MA has now captured a  Majority of Medicare Beneficiaries</vt:lpstr>
      <vt:lpstr>The Business of Medicare Advantage</vt:lpstr>
      <vt:lpstr>The MA “Benchmark-Bid” Scheme </vt:lpstr>
      <vt:lpstr>Since 2018, MA Rebates Have More Than Doubled</vt:lpstr>
      <vt:lpstr>MA plans are using less of their rebates to  Reduce Out-of-pocket Expenses for Patients</vt:lpstr>
      <vt:lpstr>Favorable Selection</vt:lpstr>
      <vt:lpstr>Compared to Traditional Medicare, MA patients get Many More Initial Home Care Visits </vt:lpstr>
      <vt:lpstr>Just the upcoding in Medicare Advantage Drains Billions of Dollars from Medicare</vt:lpstr>
      <vt:lpstr>MA Plans Delay and Deny Access to Care</vt:lpstr>
      <vt:lpstr>MA Network Collapse Disorder</vt:lpstr>
      <vt:lpstr>Congress Is Hearing a Different Story</vt:lpstr>
      <vt:lpstr>AHIP: “MA is a vital source of coverage for Low Income and Diverse Populations”</vt:lpstr>
      <vt:lpstr>Medicare Advantage Plans are allowed to create their own  Secret Rules to Reject Necessary Care</vt:lpstr>
      <vt:lpstr>Medicare Advantage beneficiaries have  More Cost-Related Problems</vt:lpstr>
      <vt:lpstr>Medicare Advantage beneficiaries have  More Cost-Related Problems</vt:lpstr>
      <vt:lpstr>MA usually includes a dental benefit, but  MA Patients Can’t Get Dental Care</vt:lpstr>
      <vt:lpstr>Cancer patients in MA have Longer Delays from Diagnosis to Treatment</vt:lpstr>
      <vt:lpstr>Cancer patients in MA are Less Likely to Use Recognized Cancer Centers</vt:lpstr>
      <vt:lpstr>Cancer patients in MA have Higher Death Rates After Surgery</vt:lpstr>
      <vt:lpstr>In their final year of life Patients Leave Medicare Advantage </vt:lpstr>
      <vt:lpstr>MA quality bonuses based on “Star Ratings” are  Unrelated to Variations in MA Plan Mortality</vt:lpstr>
      <vt:lpstr>PowerPoint Presentation</vt:lpstr>
      <vt:lpstr>PowerPoint Presentation</vt:lpstr>
      <vt:lpstr>PowerPoint Presentation</vt:lpstr>
      <vt:lpstr>CMS “Secret Shoppers” of insurance agent calls with clients in 2022: 80% of Calls Were Inaccurate or Insufficient</vt:lpstr>
      <vt:lpstr>Insurance agents are increasingly rewarded for  Promoting Medicare Advantage</vt:lpstr>
      <vt:lpstr>If it’s so bad, why do so many people sign up for Medicare Advantage?</vt:lpstr>
      <vt:lpstr>If it’s so bad, why do so many people sign up for Medicare Advantage?</vt:lpstr>
      <vt:lpstr>If it’s so bad, why do so many people sign up for Medicare Advantage?</vt:lpstr>
      <vt:lpstr>PowerPoint Presentation</vt:lpstr>
      <vt:lpstr>Welcome to Medicare. By the way…  Pre-existing Conditions Are Back</vt:lpstr>
      <vt:lpstr>After an initial period in Medicare,  Two Federal Medigap Protections Disappear</vt:lpstr>
      <vt:lpstr>Why Does Medicare Have These “Gaps”?</vt:lpstr>
      <vt:lpstr>The Failure of “Skin in the Game”</vt:lpstr>
      <vt:lpstr>Why Does Medicare Have These “Gaps”?</vt:lpstr>
      <vt:lpstr>Whatever the reason that Medicare includes copays and deductibles, The “Gaps” Created a Niche for Profiteering</vt:lpstr>
      <vt:lpstr>PowerPoint Presentation</vt:lpstr>
      <vt:lpstr>PowerPoint Presentation</vt:lpstr>
      <vt:lpstr>PowerPoint Presentation</vt:lpstr>
      <vt:lpstr>PowerPoint Presentation</vt:lpstr>
      <vt:lpstr>WWYD with $140,000,000,000 per year?</vt:lpstr>
      <vt:lpstr>WWYD with $140,000,000,000 per year?</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Ed Weisbart</dc:creator>
  <cp:lastModifiedBy>James Waters</cp:lastModifiedBy>
  <cp:revision>2472</cp:revision>
  <cp:lastPrinted>2019-04-06T23:08:14Z</cp:lastPrinted>
  <dcterms:created xsi:type="dcterms:W3CDTF">2016-11-02T21:04:26Z</dcterms:created>
  <dcterms:modified xsi:type="dcterms:W3CDTF">2023-11-10T16:19:22Z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0x010100DA2E8F3CEC0D6E43904DDDA6570F0252</vt:lpwstr>
  </property>
</Properties>
</file>