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4.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5.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6.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7.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0.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1.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2.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3.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17.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drawings/drawing1.xml" ContentType="application/vnd.openxmlformats-officedocument.drawingml.chartshapes+xml"/>
  <Override PartName="/ppt/notesSlides/notesSlide18.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19.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22.xml" ContentType="application/vnd.openxmlformats-officedocument.presentationml.notesSl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23.xml" ContentType="application/vnd.openxmlformats-officedocument.presentationml.notesSl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24.xml" ContentType="application/vnd.openxmlformats-officedocument.presentationml.notesSl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25.xml" ContentType="application/vnd.openxmlformats-officedocument.presentationml.notesSlid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33"/>
  </p:notesMasterIdLst>
  <p:sldIdLst>
    <p:sldId id="2126" r:id="rId2"/>
    <p:sldId id="2280" r:id="rId3"/>
    <p:sldId id="2310" r:id="rId4"/>
    <p:sldId id="2313" r:id="rId5"/>
    <p:sldId id="2315" r:id="rId6"/>
    <p:sldId id="2317" r:id="rId7"/>
    <p:sldId id="3058" r:id="rId8"/>
    <p:sldId id="2381" r:id="rId9"/>
    <p:sldId id="2318" r:id="rId10"/>
    <p:sldId id="2308" r:id="rId11"/>
    <p:sldId id="3060" r:id="rId12"/>
    <p:sldId id="3061" r:id="rId13"/>
    <p:sldId id="3062" r:id="rId14"/>
    <p:sldId id="3063" r:id="rId15"/>
    <p:sldId id="2380" r:id="rId16"/>
    <p:sldId id="2286" r:id="rId17"/>
    <p:sldId id="2287" r:id="rId18"/>
    <p:sldId id="2382" r:id="rId19"/>
    <p:sldId id="2383" r:id="rId20"/>
    <p:sldId id="2388" r:id="rId21"/>
    <p:sldId id="2389" r:id="rId22"/>
    <p:sldId id="2384" r:id="rId23"/>
    <p:sldId id="2387" r:id="rId24"/>
    <p:sldId id="2292" r:id="rId25"/>
    <p:sldId id="2385" r:id="rId26"/>
    <p:sldId id="2386" r:id="rId27"/>
    <p:sldId id="2278" r:id="rId28"/>
    <p:sldId id="2277" r:id="rId29"/>
    <p:sldId id="2390" r:id="rId30"/>
    <p:sldId id="2293" r:id="rId31"/>
    <p:sldId id="3057"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2DDEE"/>
    <a:srgbClr val="0085B1"/>
    <a:srgbClr val="0EB3DA"/>
    <a:srgbClr val="D63410"/>
    <a:srgbClr val="F39B9E"/>
    <a:srgbClr val="F9DEE0"/>
    <a:srgbClr val="00884B"/>
    <a:srgbClr val="5BB295"/>
    <a:srgbClr val="B4DFC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8068" autoAdjust="0"/>
    <p:restoredTop sz="80252" autoAdjust="0"/>
  </p:normalViewPr>
  <p:slideViewPr>
    <p:cSldViewPr snapToGrid="0" snapToObjects="1">
      <p:cViewPr>
        <p:scale>
          <a:sx n="51" d="100"/>
          <a:sy n="51" d="100"/>
        </p:scale>
        <p:origin x="372" y="52"/>
      </p:cViewPr>
      <p:guideLst/>
    </p:cSldViewPr>
  </p:slideViewPr>
  <p:outlineViewPr>
    <p:cViewPr>
      <p:scale>
        <a:sx n="33" d="100"/>
        <a:sy n="33" d="100"/>
      </p:scale>
      <p:origin x="0" y="-47328"/>
    </p:cViewPr>
  </p:outlineViewPr>
  <p:notesTextViewPr>
    <p:cViewPr>
      <p:scale>
        <a:sx n="1" d="1"/>
        <a:sy n="1" d="1"/>
      </p:scale>
      <p:origin x="0" y="0"/>
    </p:cViewPr>
  </p:notesTextViewPr>
  <p:sorterViewPr>
    <p:cViewPr varScale="1">
      <p:scale>
        <a:sx n="1" d="1"/>
        <a:sy n="1" d="1"/>
      </p:scale>
      <p:origin x="0" y="-145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chartUserShapes" Target="../drawings/drawing1.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2.xml"/><Relationship Id="rId1" Type="http://schemas.microsoft.com/office/2011/relationships/chartStyle" Target="style2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8525646823127143E-3"/>
          <c:y val="4.9982340442563257E-2"/>
          <c:w val="0.96562499999999996"/>
          <c:h val="0.73572138765502137"/>
        </c:manualLayout>
      </c:layout>
      <c:barChart>
        <c:barDir val="col"/>
        <c:grouping val="clustered"/>
        <c:varyColors val="0"/>
        <c:ser>
          <c:idx val="0"/>
          <c:order val="0"/>
          <c:tx>
            <c:strRef>
              <c:f>Sheet1!$B$1</c:f>
              <c:strCache>
                <c:ptCount val="1"/>
                <c:pt idx="0">
                  <c:v>2022</c:v>
                </c:pt>
              </c:strCache>
            </c:strRef>
          </c:tx>
          <c:spPr>
            <a:solidFill>
              <a:schemeClr val="accent1"/>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8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Any Mental Illness</c:v>
                </c:pt>
                <c:pt idx="1">
                  <c:v>Severe Mental Illness</c:v>
                </c:pt>
                <c:pt idx="2">
                  <c:v>Suicidal Thoughts</c:v>
                </c:pt>
              </c:strCache>
            </c:strRef>
          </c:cat>
          <c:val>
            <c:numRef>
              <c:f>Sheet1!$B$2:$B$4</c:f>
              <c:numCache>
                <c:formatCode>0%</c:formatCode>
                <c:ptCount val="3"/>
                <c:pt idx="0">
                  <c:v>0.23</c:v>
                </c:pt>
                <c:pt idx="1">
                  <c:v>0.06</c:v>
                </c:pt>
                <c:pt idx="2">
                  <c:v>0.05</c:v>
                </c:pt>
              </c:numCache>
            </c:numRef>
          </c:val>
          <c:extLst>
            <c:ext xmlns:c16="http://schemas.microsoft.com/office/drawing/2014/chart" uri="{C3380CC4-5D6E-409C-BE32-E72D297353CC}">
              <c16:uniqueId val="{00000000-4AED-4188-A3E4-23B24921492E}"/>
            </c:ext>
          </c:extLst>
        </c:ser>
        <c:dLbls>
          <c:showLegendKey val="0"/>
          <c:showVal val="0"/>
          <c:showCatName val="0"/>
          <c:showSerName val="0"/>
          <c:showPercent val="0"/>
          <c:showBubbleSize val="0"/>
        </c:dLbls>
        <c:gapWidth val="79"/>
        <c:overlap val="-27"/>
        <c:axId val="1873516288"/>
        <c:axId val="1757666128"/>
      </c:barChart>
      <c:catAx>
        <c:axId val="18735162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bg1"/>
                </a:solidFill>
                <a:latin typeface="+mn-lt"/>
                <a:ea typeface="+mn-ea"/>
                <a:cs typeface="+mn-cs"/>
              </a:defRPr>
            </a:pPr>
            <a:endParaRPr lang="en-US"/>
          </a:p>
        </c:txPr>
        <c:crossAx val="1757666128"/>
        <c:crosses val="autoZero"/>
        <c:auto val="0"/>
        <c:lblAlgn val="ctr"/>
        <c:lblOffset val="100"/>
        <c:tickLblSkip val="1"/>
        <c:noMultiLvlLbl val="0"/>
      </c:catAx>
      <c:valAx>
        <c:axId val="1757666128"/>
        <c:scaling>
          <c:orientation val="minMax"/>
        </c:scaling>
        <c:delete val="1"/>
        <c:axPos val="l"/>
        <c:numFmt formatCode="0%" sourceLinked="1"/>
        <c:majorTickMark val="none"/>
        <c:minorTickMark val="none"/>
        <c:tickLblPos val="nextTo"/>
        <c:crossAx val="18735162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7187500000000001E-2"/>
          <c:y val="3.2147244967299322E-2"/>
          <c:w val="0.96562499999999996"/>
          <c:h val="0.85833765376657789"/>
        </c:manualLayout>
      </c:layout>
      <c:pieChart>
        <c:varyColors val="1"/>
        <c:ser>
          <c:idx val="0"/>
          <c:order val="0"/>
          <c:tx>
            <c:strRef>
              <c:f>Sheet1!$B$1</c:f>
              <c:strCache>
                <c:ptCount val="1"/>
                <c:pt idx="0">
                  <c:v>Column1</c:v>
                </c:pt>
              </c:strCache>
            </c:strRef>
          </c:tx>
          <c:dPt>
            <c:idx val="0"/>
            <c:bubble3D val="0"/>
            <c:spPr>
              <a:solidFill>
                <a:schemeClr val="accent1"/>
              </a:solidFill>
              <a:ln>
                <a:noFill/>
              </a:ln>
              <a:effectLst/>
            </c:spPr>
            <c:extLst>
              <c:ext xmlns:c16="http://schemas.microsoft.com/office/drawing/2014/chart" uri="{C3380CC4-5D6E-409C-BE32-E72D297353CC}">
                <c16:uniqueId val="{00000001-8AD2-4D59-89B9-BA564645753D}"/>
              </c:ext>
            </c:extLst>
          </c:dPt>
          <c:dPt>
            <c:idx val="1"/>
            <c:bubble3D val="0"/>
            <c:spPr>
              <a:solidFill>
                <a:schemeClr val="accent2"/>
              </a:solidFill>
              <a:ln>
                <a:noFill/>
              </a:ln>
              <a:effectLst/>
            </c:spPr>
            <c:extLst>
              <c:ext xmlns:c16="http://schemas.microsoft.com/office/drawing/2014/chart" uri="{C3380CC4-5D6E-409C-BE32-E72D297353CC}">
                <c16:uniqueId val="{00000003-8AD2-4D59-89B9-BA564645753D}"/>
              </c:ext>
            </c:extLst>
          </c:dPt>
          <c:dLbls>
            <c:dLbl>
              <c:idx val="0"/>
              <c:layout>
                <c:manualLayout>
                  <c:x val="-1.5394473669035661E-3"/>
                  <c:y val="3.0883696294647313E-3"/>
                </c:manualLayout>
              </c:layout>
              <c:tx>
                <c:rich>
                  <a:bodyPr rot="0" spcFirstLastPara="1" vertOverflow="ellipsis" vert="horz" wrap="square" lIns="38100" tIns="19050" rIns="38100" bIns="19050" anchor="ctr" anchorCtr="1">
                    <a:noAutofit/>
                  </a:bodyPr>
                  <a:lstStyle/>
                  <a:p>
                    <a:pPr>
                      <a:defRPr sz="3200" b="1"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fld id="{90B85AB8-1D3C-4375-9661-54DFDDE9DDE6}" type="CATEGORYNAME">
                      <a:rPr lang="en-US" sz="3200" smtClean="0">
                        <a:effectLst>
                          <a:outerShdw blurRad="38100" dist="38100" dir="2700000" algn="tl">
                            <a:srgbClr val="000000">
                              <a:alpha val="43137"/>
                            </a:srgbClr>
                          </a:outerShdw>
                        </a:effectLst>
                      </a:rPr>
                      <a:pPr>
                        <a:defRPr sz="3200" b="1">
                          <a:solidFill>
                            <a:schemeClr val="bg1"/>
                          </a:solidFill>
                          <a:effectLst>
                            <a:outerShdw blurRad="38100" dist="38100" dir="2700000" algn="tl">
                              <a:srgbClr val="000000">
                                <a:alpha val="43137"/>
                              </a:srgbClr>
                            </a:outerShdw>
                          </a:effectLst>
                        </a:defRPr>
                      </a:pPr>
                      <a:t>[CATEGORY NAME]</a:t>
                    </a:fld>
                    <a:r>
                      <a:rPr lang="en-US" sz="3200" dirty="0">
                        <a:effectLst>
                          <a:outerShdw blurRad="38100" dist="38100" dir="2700000" algn="tl">
                            <a:srgbClr val="000000">
                              <a:alpha val="43137"/>
                            </a:srgbClr>
                          </a:outerShdw>
                        </a:effectLst>
                      </a:rPr>
                      <a:t> </a:t>
                    </a:r>
                    <a:fld id="{21B025DB-EA24-4EC5-94FF-94A91CD506D8}" type="VALUE">
                      <a:rPr lang="en-US" sz="3200" baseline="0" smtClean="0">
                        <a:effectLst>
                          <a:outerShdw blurRad="38100" dist="38100" dir="2700000" algn="tl">
                            <a:srgbClr val="000000">
                              <a:alpha val="43137"/>
                            </a:srgbClr>
                          </a:outerShdw>
                        </a:effectLst>
                      </a:rPr>
                      <a:pPr>
                        <a:defRPr sz="3200" b="1">
                          <a:solidFill>
                            <a:schemeClr val="bg1"/>
                          </a:solidFill>
                          <a:effectLst>
                            <a:outerShdw blurRad="38100" dist="38100" dir="2700000" algn="tl">
                              <a:srgbClr val="000000">
                                <a:alpha val="43137"/>
                              </a:srgbClr>
                            </a:outerShdw>
                          </a:effectLst>
                        </a:defRPr>
                      </a:pPr>
                      <a:t>[VALUE]</a:t>
                    </a:fld>
                    <a:endParaRPr lang="en-US" sz="3200" dirty="0">
                      <a:effectLst>
                        <a:outerShdw blurRad="38100" dist="38100" dir="2700000" algn="tl">
                          <a:srgbClr val="000000">
                            <a:alpha val="43137"/>
                          </a:srgbClr>
                        </a:outerShdw>
                      </a:effectLst>
                    </a:endParaRPr>
                  </a:p>
                </c:rich>
              </c:tx>
              <c:spPr>
                <a:noFill/>
                <a:ln>
                  <a:noFill/>
                </a:ln>
                <a:effectLst/>
              </c:spPr>
              <c:txPr>
                <a:bodyPr rot="0" spcFirstLastPara="1" vertOverflow="ellipsis" vert="horz" wrap="square" lIns="38100" tIns="19050" rIns="38100" bIns="19050" anchor="ctr" anchorCtr="1">
                  <a:noAutofit/>
                </a:bodyPr>
                <a:lstStyle/>
                <a:p>
                  <a:pPr>
                    <a:defRPr sz="3200" b="1"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layout>
                    <c:manualLayout>
                      <c:w val="0.31435126482835746"/>
                      <c:h val="0.23704033021141363"/>
                    </c:manualLayout>
                  </c15:layout>
                  <c15:dlblFieldTable/>
                  <c15:showDataLabelsRange val="0"/>
                </c:ext>
                <c:ext xmlns:c16="http://schemas.microsoft.com/office/drawing/2014/chart" uri="{C3380CC4-5D6E-409C-BE32-E72D297353CC}">
                  <c16:uniqueId val="{00000001-8AD2-4D59-89B9-BA564645753D}"/>
                </c:ext>
              </c:extLst>
            </c:dLbl>
            <c:dLbl>
              <c:idx val="1"/>
              <c:layout>
                <c:manualLayout>
                  <c:x val="0.33565730507285574"/>
                  <c:y val="-9.6209002858741038E-2"/>
                </c:manualLayout>
              </c:layout>
              <c:tx>
                <c:rich>
                  <a:bodyPr/>
                  <a:lstStyle/>
                  <a:p>
                    <a:fld id="{EA8DEC92-1A64-4426-BB37-F3C9D4ACC1DC}" type="CATEGORYNAME">
                      <a:rPr lang="en-US" sz="3200" smtClean="0">
                        <a:solidFill>
                          <a:schemeClr val="bg1"/>
                        </a:solidFill>
                        <a:effectLst>
                          <a:outerShdw blurRad="38100" dist="38100" dir="2700000" algn="tl">
                            <a:srgbClr val="000000">
                              <a:alpha val="43137"/>
                            </a:srgbClr>
                          </a:outerShdw>
                        </a:effectLst>
                      </a:rPr>
                      <a:pPr/>
                      <a:t>[CATEGORY NAME]</a:t>
                    </a:fld>
                    <a:r>
                      <a:rPr lang="en-US" sz="3200" baseline="0" dirty="0">
                        <a:solidFill>
                          <a:schemeClr val="bg1"/>
                        </a:solidFill>
                        <a:effectLst>
                          <a:outerShdw blurRad="38100" dist="38100" dir="2700000" algn="tl">
                            <a:srgbClr val="000000">
                              <a:alpha val="43137"/>
                            </a:srgbClr>
                          </a:outerShdw>
                        </a:effectLst>
                      </a:rPr>
                      <a:t>    </a:t>
                    </a:r>
                    <a:fld id="{DD28590B-6A95-45D8-A275-73FF0AA10DB9}" type="VALUE">
                      <a:rPr lang="en-US" sz="3200" baseline="0" smtClean="0">
                        <a:solidFill>
                          <a:schemeClr val="bg1"/>
                        </a:solidFill>
                        <a:effectLst>
                          <a:outerShdw blurRad="38100" dist="38100" dir="2700000" algn="tl">
                            <a:srgbClr val="000000">
                              <a:alpha val="43137"/>
                            </a:srgbClr>
                          </a:outerShdw>
                        </a:effectLst>
                      </a:rPr>
                      <a:pPr/>
                      <a:t>[VALUE]</a:t>
                    </a:fld>
                    <a:endParaRPr lang="en-US" sz="3200" baseline="0" dirty="0">
                      <a:solidFill>
                        <a:schemeClr val="bg1"/>
                      </a:solidFill>
                      <a:effectLst>
                        <a:outerShdw blurRad="38100" dist="38100" dir="2700000" algn="tl">
                          <a:srgbClr val="000000">
                            <a:alpha val="43137"/>
                          </a:srgbClr>
                        </a:outerShdw>
                      </a:effectLst>
                    </a:endParaRPr>
                  </a:p>
                </c:rich>
              </c:tx>
              <c:dLblPos val="bestFit"/>
              <c:showLegendKey val="0"/>
              <c:showVal val="1"/>
              <c:showCatName val="1"/>
              <c:showSerName val="0"/>
              <c:showPercent val="0"/>
              <c:showBubbleSize val="0"/>
              <c:extLst>
                <c:ext xmlns:c15="http://schemas.microsoft.com/office/drawing/2012/chart" uri="{CE6537A1-D6FC-4f65-9D91-7224C49458BB}">
                  <c15:layout>
                    <c:manualLayout>
                      <c:w val="0.33259960681019268"/>
                      <c:h val="0.29003952377051206"/>
                    </c:manualLayout>
                  </c15:layout>
                  <c15:dlblFieldTable/>
                  <c15:showDataLabelsRange val="0"/>
                </c:ext>
                <c:ext xmlns:c16="http://schemas.microsoft.com/office/drawing/2014/chart" uri="{C3380CC4-5D6E-409C-BE32-E72D297353CC}">
                  <c16:uniqueId val="{00000003-8AD2-4D59-89B9-BA564645753D}"/>
                </c:ext>
              </c:extLst>
            </c:dLbl>
            <c:spPr>
              <a:noFill/>
              <a:ln>
                <a:noFill/>
              </a:ln>
              <a:effectLst/>
            </c:spPr>
            <c:txPr>
              <a:bodyPr rot="0" spcFirstLastPara="1" vertOverflow="ellipsis" vert="horz" wrap="square" lIns="38100" tIns="19050" rIns="38100" bIns="19050" anchor="ctr" anchorCtr="1">
                <a:spAutoFit/>
              </a:bodyPr>
              <a:lstStyle/>
              <a:p>
                <a:pPr>
                  <a:defRPr sz="3200" b="1"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dLblPos val="inEnd"/>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Treatment</c:v>
                </c:pt>
                <c:pt idx="1">
                  <c:v>NO Treatment</c:v>
                </c:pt>
              </c:strCache>
            </c:strRef>
          </c:cat>
          <c:val>
            <c:numRef>
              <c:f>Sheet1!$B$2:$B$3</c:f>
              <c:numCache>
                <c:formatCode>0%</c:formatCode>
                <c:ptCount val="2"/>
                <c:pt idx="0">
                  <c:v>0.06</c:v>
                </c:pt>
                <c:pt idx="1">
                  <c:v>0.94</c:v>
                </c:pt>
              </c:numCache>
            </c:numRef>
          </c:val>
          <c:extLst>
            <c:ext xmlns:c16="http://schemas.microsoft.com/office/drawing/2014/chart" uri="{C3380CC4-5D6E-409C-BE32-E72D297353CC}">
              <c16:uniqueId val="{00000004-8AD2-4D59-89B9-BA564645753D}"/>
            </c:ext>
          </c:extLst>
        </c:ser>
        <c:dLbls>
          <c:showLegendKey val="0"/>
          <c:showVal val="0"/>
          <c:showCatName val="0"/>
          <c:showSerName val="0"/>
          <c:showPercent val="0"/>
          <c:showBubbleSize val="0"/>
          <c:showLeaderLines val="1"/>
        </c:dLbls>
        <c:firstSliceAng val="9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7187500000000001E-2"/>
          <c:y val="3.2147244967299322E-2"/>
          <c:w val="0.96562499999999996"/>
          <c:h val="0.85833765376657789"/>
        </c:manualLayout>
      </c:layout>
      <c:pieChart>
        <c:varyColors val="1"/>
        <c:ser>
          <c:idx val="0"/>
          <c:order val="0"/>
          <c:tx>
            <c:strRef>
              <c:f>Sheet1!$B$1</c:f>
              <c:strCache>
                <c:ptCount val="1"/>
                <c:pt idx="0">
                  <c:v>Column1</c:v>
                </c:pt>
              </c:strCache>
            </c:strRef>
          </c:tx>
          <c:dPt>
            <c:idx val="0"/>
            <c:bubble3D val="0"/>
            <c:spPr>
              <a:solidFill>
                <a:schemeClr val="accent1"/>
              </a:solidFill>
              <a:ln>
                <a:noFill/>
              </a:ln>
              <a:effectLst/>
            </c:spPr>
            <c:extLst>
              <c:ext xmlns:c16="http://schemas.microsoft.com/office/drawing/2014/chart" uri="{C3380CC4-5D6E-409C-BE32-E72D297353CC}">
                <c16:uniqueId val="{00000001-8D8B-4027-8696-8F4F1940EAB0}"/>
              </c:ext>
            </c:extLst>
          </c:dPt>
          <c:dPt>
            <c:idx val="1"/>
            <c:bubble3D val="0"/>
            <c:spPr>
              <a:solidFill>
                <a:schemeClr val="accent2"/>
              </a:solidFill>
              <a:ln>
                <a:noFill/>
              </a:ln>
              <a:effectLst/>
            </c:spPr>
            <c:extLst>
              <c:ext xmlns:c16="http://schemas.microsoft.com/office/drawing/2014/chart" uri="{C3380CC4-5D6E-409C-BE32-E72D297353CC}">
                <c16:uniqueId val="{00000003-8D8B-4027-8696-8F4F1940EAB0}"/>
              </c:ext>
            </c:extLst>
          </c:dPt>
          <c:dLbls>
            <c:dLbl>
              <c:idx val="0"/>
              <c:layout>
                <c:manualLayout>
                  <c:x val="0.34441142907387268"/>
                  <c:y val="-9.3570556966481033E-3"/>
                </c:manualLayout>
              </c:layout>
              <c:tx>
                <c:rich>
                  <a:bodyPr rot="0" spcFirstLastPara="1" vertOverflow="ellipsis" vert="horz" wrap="square" lIns="38100" tIns="19050" rIns="38100" bIns="19050" anchor="ctr" anchorCtr="1">
                    <a:noAutofit/>
                  </a:bodyPr>
                  <a:lstStyle/>
                  <a:p>
                    <a:pPr>
                      <a:defRPr sz="3200" b="1" i="0" u="none" strike="noStrike" kern="1200" baseline="0">
                        <a:solidFill>
                          <a:schemeClr val="bg1"/>
                        </a:solidFill>
                        <a:effectLst/>
                        <a:latin typeface="+mn-lt"/>
                        <a:ea typeface="+mn-ea"/>
                        <a:cs typeface="+mn-cs"/>
                      </a:defRPr>
                    </a:pPr>
                    <a:fld id="{90B85AB8-1D3C-4375-9661-54DFDDE9DDE6}" type="CATEGORYNAME">
                      <a:rPr lang="en-US" sz="3200" b="1" smtClean="0">
                        <a:effectLst/>
                      </a:rPr>
                      <a:pPr>
                        <a:defRPr sz="3200" b="1">
                          <a:solidFill>
                            <a:schemeClr val="bg1"/>
                          </a:solidFill>
                          <a:effectLst/>
                        </a:defRPr>
                      </a:pPr>
                      <a:t>[CATEGORY NAME]</a:t>
                    </a:fld>
                    <a:r>
                      <a:rPr lang="en-US" sz="3200" b="1" dirty="0">
                        <a:effectLst/>
                      </a:rPr>
                      <a:t> </a:t>
                    </a:r>
                    <a:fld id="{21B025DB-EA24-4EC5-94FF-94A91CD506D8}" type="VALUE">
                      <a:rPr lang="en-US" sz="3200" b="1" baseline="0" smtClean="0">
                        <a:effectLst/>
                      </a:rPr>
                      <a:pPr>
                        <a:defRPr sz="3200" b="1">
                          <a:solidFill>
                            <a:schemeClr val="bg1"/>
                          </a:solidFill>
                          <a:effectLst/>
                        </a:defRPr>
                      </a:pPr>
                      <a:t>[VALUE]</a:t>
                    </a:fld>
                    <a:endParaRPr lang="en-US" sz="3200" b="1" dirty="0">
                      <a:effectLst/>
                    </a:endParaRPr>
                  </a:p>
                </c:rich>
              </c:tx>
              <c:spPr>
                <a:noFill/>
                <a:ln>
                  <a:noFill/>
                </a:ln>
                <a:effectLst/>
              </c:spPr>
              <c:txPr>
                <a:bodyPr rot="0" spcFirstLastPara="1" vertOverflow="ellipsis" vert="horz" wrap="square" lIns="38100" tIns="19050" rIns="38100" bIns="19050" anchor="ctr" anchorCtr="1">
                  <a:noAutofit/>
                </a:bodyPr>
                <a:lstStyle/>
                <a:p>
                  <a:pPr>
                    <a:defRPr sz="3200" b="1" i="0" u="none" strike="noStrike" kern="1200" baseline="0">
                      <a:solidFill>
                        <a:schemeClr val="bg1"/>
                      </a:solidFill>
                      <a:effectLst/>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layout>
                    <c:manualLayout>
                      <c:w val="0.31435126482835746"/>
                      <c:h val="0.23704033021141363"/>
                    </c:manualLayout>
                  </c15:layout>
                  <c15:dlblFieldTable/>
                  <c15:showDataLabelsRange val="0"/>
                </c:ext>
                <c:ext xmlns:c16="http://schemas.microsoft.com/office/drawing/2014/chart" uri="{C3380CC4-5D6E-409C-BE32-E72D297353CC}">
                  <c16:uniqueId val="{00000001-8D8B-4027-8696-8F4F1940EAB0}"/>
                </c:ext>
              </c:extLst>
            </c:dLbl>
            <c:dLbl>
              <c:idx val="1"/>
              <c:layout>
                <c:manualLayout>
                  <c:x val="-0.16841266377938446"/>
                  <c:y val="-0.10367634553687348"/>
                </c:manualLayout>
              </c:layout>
              <c:tx>
                <c:rich>
                  <a:bodyPr rot="0" spcFirstLastPara="1" vertOverflow="ellipsis" vert="horz" wrap="square" lIns="38100" tIns="19050" rIns="38100" bIns="19050" anchor="ctr" anchorCtr="1">
                    <a:noAutofit/>
                  </a:bodyPr>
                  <a:lstStyle/>
                  <a:p>
                    <a:pPr>
                      <a:defRPr sz="3200" b="1" i="0" u="none" strike="noStrike" kern="1200" baseline="0">
                        <a:solidFill>
                          <a:schemeClr val="bg1"/>
                        </a:solidFill>
                        <a:effectLst/>
                        <a:latin typeface="+mn-lt"/>
                        <a:ea typeface="+mn-ea"/>
                        <a:cs typeface="+mn-cs"/>
                      </a:defRPr>
                    </a:pPr>
                    <a:fld id="{EA8DEC92-1A64-4426-BB37-F3C9D4ACC1DC}" type="CATEGORYNAME">
                      <a:rPr lang="en-US" sz="2800" b="1" smtClean="0">
                        <a:solidFill>
                          <a:schemeClr val="bg1"/>
                        </a:solidFill>
                        <a:effectLst/>
                      </a:rPr>
                      <a:pPr>
                        <a:defRPr sz="3200" b="1">
                          <a:solidFill>
                            <a:schemeClr val="bg1"/>
                          </a:solidFill>
                          <a:effectLst/>
                        </a:defRPr>
                      </a:pPr>
                      <a:t>[CATEGORY NAME]</a:t>
                    </a:fld>
                    <a:r>
                      <a:rPr lang="en-US" sz="2800" b="1" baseline="0" dirty="0">
                        <a:solidFill>
                          <a:schemeClr val="bg1"/>
                        </a:solidFill>
                        <a:effectLst/>
                      </a:rPr>
                      <a:t>    </a:t>
                    </a:r>
                    <a:fld id="{DD28590B-6A95-45D8-A275-73FF0AA10DB9}" type="VALUE">
                      <a:rPr lang="en-US" sz="2800" b="1" baseline="0" smtClean="0">
                        <a:solidFill>
                          <a:schemeClr val="bg1"/>
                        </a:solidFill>
                        <a:effectLst/>
                      </a:rPr>
                      <a:pPr>
                        <a:defRPr sz="3200" b="1">
                          <a:solidFill>
                            <a:schemeClr val="bg1"/>
                          </a:solidFill>
                          <a:effectLst/>
                        </a:defRPr>
                      </a:pPr>
                      <a:t>[VALUE]</a:t>
                    </a:fld>
                    <a:endParaRPr lang="en-US" sz="2800" b="1" baseline="0" dirty="0">
                      <a:solidFill>
                        <a:schemeClr val="bg1"/>
                      </a:solidFill>
                      <a:effectLst/>
                    </a:endParaRPr>
                  </a:p>
                </c:rich>
              </c:tx>
              <c:spPr>
                <a:noFill/>
                <a:ln>
                  <a:noFill/>
                </a:ln>
                <a:effectLst/>
              </c:spPr>
              <c:txPr>
                <a:bodyPr rot="0" spcFirstLastPara="1" vertOverflow="ellipsis" vert="horz" wrap="square" lIns="38100" tIns="19050" rIns="38100" bIns="19050" anchor="ctr" anchorCtr="1">
                  <a:noAutofit/>
                </a:bodyPr>
                <a:lstStyle/>
                <a:p>
                  <a:pPr>
                    <a:defRPr sz="3200" b="1" i="0" u="none" strike="noStrike" kern="1200" baseline="0">
                      <a:solidFill>
                        <a:schemeClr val="bg1"/>
                      </a:solidFill>
                      <a:effectLst/>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layout>
                    <c:manualLayout>
                      <c:w val="0.29466883268311422"/>
                      <c:h val="0.26017032499021014"/>
                    </c:manualLayout>
                  </c15:layout>
                  <c15:dlblFieldTable/>
                  <c15:showDataLabelsRange val="0"/>
                </c:ext>
                <c:ext xmlns:c16="http://schemas.microsoft.com/office/drawing/2014/chart" uri="{C3380CC4-5D6E-409C-BE32-E72D297353CC}">
                  <c16:uniqueId val="{00000003-8D8B-4027-8696-8F4F1940EAB0}"/>
                </c:ext>
              </c:extLst>
            </c:dLbl>
            <c:spPr>
              <a:noFill/>
              <a:ln>
                <a:noFill/>
              </a:ln>
              <a:effectLst/>
            </c:spPr>
            <c:txPr>
              <a:bodyPr rot="0" spcFirstLastPara="1" vertOverflow="ellipsis" vert="horz" wrap="square" lIns="38100" tIns="19050" rIns="38100" bIns="19050" anchor="ctr" anchorCtr="1">
                <a:spAutoFit/>
              </a:bodyPr>
              <a:lstStyle/>
              <a:p>
                <a:pPr>
                  <a:defRPr sz="3200" b="1" i="0" u="none" strike="noStrike" kern="1200" baseline="0">
                    <a:solidFill>
                      <a:schemeClr val="bg1"/>
                    </a:solidFill>
                    <a:effectLst/>
                    <a:latin typeface="+mn-lt"/>
                    <a:ea typeface="+mn-ea"/>
                    <a:cs typeface="+mn-cs"/>
                  </a:defRPr>
                </a:pPr>
                <a:endParaRPr lang="en-US"/>
              </a:p>
            </c:txPr>
            <c:dLblPos val="inEnd"/>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Insured</c:v>
                </c:pt>
                <c:pt idx="1">
                  <c:v>Uninsured</c:v>
                </c:pt>
              </c:strCache>
            </c:strRef>
          </c:cat>
          <c:val>
            <c:numRef>
              <c:f>Sheet1!$B$2:$B$3</c:f>
              <c:numCache>
                <c:formatCode>0%</c:formatCode>
                <c:ptCount val="2"/>
                <c:pt idx="0">
                  <c:v>0.89</c:v>
                </c:pt>
                <c:pt idx="1">
                  <c:v>0.11</c:v>
                </c:pt>
              </c:numCache>
            </c:numRef>
          </c:val>
          <c:extLst>
            <c:ext xmlns:c16="http://schemas.microsoft.com/office/drawing/2014/chart" uri="{C3380CC4-5D6E-409C-BE32-E72D297353CC}">
              <c16:uniqueId val="{00000004-8D8B-4027-8696-8F4F1940EAB0}"/>
            </c:ext>
          </c:extLst>
        </c:ser>
        <c:dLbls>
          <c:showLegendKey val="0"/>
          <c:showVal val="0"/>
          <c:showCatName val="0"/>
          <c:showSerName val="0"/>
          <c:showPercent val="0"/>
          <c:showBubbleSize val="0"/>
          <c:showLeaderLines val="1"/>
        </c:dLbls>
        <c:firstSliceAng val="13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5.624552423587816E-4"/>
          <c:w val="0.94648040321868898"/>
          <c:h val="0.73526808988190884"/>
        </c:manualLayout>
      </c:layout>
      <c:barChart>
        <c:barDir val="col"/>
        <c:grouping val="clustered"/>
        <c:varyColors val="0"/>
        <c:ser>
          <c:idx val="0"/>
          <c:order val="0"/>
          <c:tx>
            <c:strRef>
              <c:f>Sheet1!$B$1</c:f>
              <c:strCache>
                <c:ptCount val="1"/>
                <c:pt idx="0">
                  <c:v>Mental Illness</c:v>
                </c:pt>
              </c:strCache>
            </c:strRef>
          </c:tx>
          <c:spPr>
            <a:solidFill>
              <a:schemeClr val="accent1"/>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solidFill>
                      <a:schemeClr val="bg1"/>
                    </a:solidFill>
                    <a:effectLst/>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Could Not Afford Cost</c:v>
                </c:pt>
                <c:pt idx="1">
                  <c:v>Insurance Doesn't Pay Enough or Doesn't Cover Mental Health Services</c:v>
                </c:pt>
              </c:strCache>
            </c:strRef>
          </c:cat>
          <c:val>
            <c:numRef>
              <c:f>Sheet1!$B$2:$B$3</c:f>
              <c:numCache>
                <c:formatCode>0%</c:formatCode>
                <c:ptCount val="2"/>
                <c:pt idx="0">
                  <c:v>0.42</c:v>
                </c:pt>
                <c:pt idx="1">
                  <c:v>0.23</c:v>
                </c:pt>
              </c:numCache>
            </c:numRef>
          </c:val>
          <c:extLst>
            <c:ext xmlns:c16="http://schemas.microsoft.com/office/drawing/2014/chart" uri="{C3380CC4-5D6E-409C-BE32-E72D297353CC}">
              <c16:uniqueId val="{00000000-FB39-48E7-BCCC-4AA0BD729A87}"/>
            </c:ext>
          </c:extLst>
        </c:ser>
        <c:ser>
          <c:idx val="1"/>
          <c:order val="1"/>
          <c:tx>
            <c:strRef>
              <c:f>Sheet1!$C$1</c:f>
              <c:strCache>
                <c:ptCount val="1"/>
                <c:pt idx="0">
                  <c:v>Serious Mental Illness</c:v>
                </c:pt>
              </c:strCache>
            </c:strRef>
          </c:tx>
          <c:spPr>
            <a:solidFill>
              <a:schemeClr val="accent2"/>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Could Not Afford Cost</c:v>
                </c:pt>
                <c:pt idx="1">
                  <c:v>Insurance Doesn't Pay Enough or Doesn't Cover Mental Health Services</c:v>
                </c:pt>
              </c:strCache>
            </c:strRef>
          </c:cat>
          <c:val>
            <c:numRef>
              <c:f>Sheet1!$C$2:$C$3</c:f>
              <c:numCache>
                <c:formatCode>0%</c:formatCode>
                <c:ptCount val="2"/>
                <c:pt idx="0">
                  <c:v>0.55000000000000004</c:v>
                </c:pt>
                <c:pt idx="1">
                  <c:v>0.33</c:v>
                </c:pt>
              </c:numCache>
            </c:numRef>
          </c:val>
          <c:extLst>
            <c:ext xmlns:c16="http://schemas.microsoft.com/office/drawing/2014/chart" uri="{C3380CC4-5D6E-409C-BE32-E72D297353CC}">
              <c16:uniqueId val="{00000001-FB39-48E7-BCCC-4AA0BD729A87}"/>
            </c:ext>
          </c:extLst>
        </c:ser>
        <c:dLbls>
          <c:dLblPos val="inEnd"/>
          <c:showLegendKey val="0"/>
          <c:showVal val="1"/>
          <c:showCatName val="0"/>
          <c:showSerName val="0"/>
          <c:showPercent val="0"/>
          <c:showBubbleSize val="0"/>
        </c:dLbls>
        <c:gapWidth val="90"/>
        <c:overlap val="-8"/>
        <c:axId val="290158880"/>
        <c:axId val="1673977056"/>
      </c:barChart>
      <c:catAx>
        <c:axId val="2901588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200" b="0" i="0" u="none" strike="noStrike" kern="1200" baseline="0">
                <a:solidFill>
                  <a:schemeClr val="bg1"/>
                </a:solidFill>
                <a:effectLst/>
                <a:latin typeface="+mn-lt"/>
                <a:ea typeface="+mn-ea"/>
                <a:cs typeface="+mn-cs"/>
              </a:defRPr>
            </a:pPr>
            <a:endParaRPr lang="en-US"/>
          </a:p>
        </c:txPr>
        <c:crossAx val="1673977056"/>
        <c:crosses val="autoZero"/>
        <c:auto val="1"/>
        <c:lblAlgn val="ctr"/>
        <c:lblOffset val="100"/>
        <c:noMultiLvlLbl val="0"/>
      </c:catAx>
      <c:valAx>
        <c:axId val="1673977056"/>
        <c:scaling>
          <c:orientation val="minMax"/>
        </c:scaling>
        <c:delete val="1"/>
        <c:axPos val="l"/>
        <c:numFmt formatCode="0%" sourceLinked="1"/>
        <c:majorTickMark val="none"/>
        <c:minorTickMark val="none"/>
        <c:tickLblPos val="nextTo"/>
        <c:crossAx val="2901588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7082633165520523E-2"/>
          <c:y val="0.13280327711901307"/>
          <c:w val="0.9729173668344796"/>
          <c:h val="0.75325466613308534"/>
        </c:manualLayout>
      </c:layout>
      <c:barChart>
        <c:barDir val="col"/>
        <c:grouping val="clustered"/>
        <c:varyColors val="0"/>
        <c:ser>
          <c:idx val="0"/>
          <c:order val="0"/>
          <c:tx>
            <c:strRef>
              <c:f>Sheet1!$B$1</c:f>
              <c:strCache>
                <c:ptCount val="1"/>
                <c:pt idx="0">
                  <c:v>Low Severity</c:v>
                </c:pt>
              </c:strCache>
            </c:strRef>
          </c:tx>
          <c:spPr>
            <a:solidFill>
              <a:schemeClr val="accent1"/>
            </a:solidFill>
            <a:ln>
              <a:solidFill>
                <a:schemeClr val="bg1"/>
              </a:solidFill>
            </a:ln>
            <a:effectLst/>
          </c:spPr>
          <c:invertIfNegative val="0"/>
          <c:dPt>
            <c:idx val="0"/>
            <c:invertIfNegative val="0"/>
            <c:bubble3D val="0"/>
            <c:spPr>
              <a:solidFill>
                <a:schemeClr val="accent1"/>
              </a:solidFill>
              <a:ln>
                <a:solidFill>
                  <a:schemeClr val="bg1"/>
                </a:solidFill>
              </a:ln>
              <a:effectLst/>
            </c:spPr>
            <c:extLst>
              <c:ext xmlns:c16="http://schemas.microsoft.com/office/drawing/2014/chart" uri="{C3380CC4-5D6E-409C-BE32-E72D297353CC}">
                <c16:uniqueId val="{00000002-E21D-4C1B-9A3E-6F4618BB8CA1}"/>
              </c:ext>
            </c:extLst>
          </c:dPt>
          <c:dPt>
            <c:idx val="1"/>
            <c:invertIfNegative val="0"/>
            <c:bubble3D val="0"/>
            <c:spPr>
              <a:solidFill>
                <a:schemeClr val="accent1"/>
              </a:solidFill>
              <a:ln>
                <a:solidFill>
                  <a:schemeClr val="bg1"/>
                </a:solidFill>
              </a:ln>
              <a:effectLst/>
            </c:spPr>
            <c:extLst>
              <c:ext xmlns:c16="http://schemas.microsoft.com/office/drawing/2014/chart" uri="{C3380CC4-5D6E-409C-BE32-E72D297353CC}">
                <c16:uniqueId val="{00000003-56AB-4A22-A37B-AAC4DB7B071B}"/>
              </c:ext>
            </c:extLst>
          </c:dPt>
          <c:dLbls>
            <c:spPr>
              <a:noFill/>
              <a:ln>
                <a:noFill/>
              </a:ln>
              <a:effectLst/>
            </c:spPr>
            <c:txPr>
              <a:bodyPr rot="0" spcFirstLastPara="1" vertOverflow="ellipsis" vert="horz" wrap="square" lIns="38100" tIns="19050" rIns="38100" bIns="19050" anchor="ctr" anchorCtr="1">
                <a:spAutoFit/>
              </a:bodyPr>
              <a:lstStyle/>
              <a:p>
                <a:pPr>
                  <a:defRPr sz="32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Psychiatrist</c:v>
                </c:pt>
                <c:pt idx="1">
                  <c:v>Non-Psychiatrist MD</c:v>
                </c:pt>
              </c:strCache>
            </c:strRef>
          </c:cat>
          <c:val>
            <c:numRef>
              <c:f>Sheet1!$B$2:$B$3</c:f>
              <c:numCache>
                <c:formatCode>"$"#,##0_);[Red]\("$"#,##0\)</c:formatCode>
                <c:ptCount val="2"/>
                <c:pt idx="0">
                  <c:v>78.5</c:v>
                </c:pt>
                <c:pt idx="1">
                  <c:v>95</c:v>
                </c:pt>
              </c:numCache>
            </c:numRef>
          </c:val>
          <c:extLst>
            <c:ext xmlns:c16="http://schemas.microsoft.com/office/drawing/2014/chart" uri="{C3380CC4-5D6E-409C-BE32-E72D297353CC}">
              <c16:uniqueId val="{00000000-56AB-4A22-A37B-AAC4DB7B071B}"/>
            </c:ext>
          </c:extLst>
        </c:ser>
        <c:dLbls>
          <c:dLblPos val="inEnd"/>
          <c:showLegendKey val="0"/>
          <c:showVal val="1"/>
          <c:showCatName val="0"/>
          <c:showSerName val="0"/>
          <c:showPercent val="0"/>
          <c:showBubbleSize val="0"/>
        </c:dLbls>
        <c:gapWidth val="149"/>
        <c:overlap val="-17"/>
        <c:axId val="1518673919"/>
        <c:axId val="1932047455"/>
      </c:barChart>
      <c:catAx>
        <c:axId val="15186739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bg1"/>
                </a:solidFill>
                <a:latin typeface="+mn-lt"/>
                <a:ea typeface="+mn-ea"/>
                <a:cs typeface="+mn-cs"/>
              </a:defRPr>
            </a:pPr>
            <a:endParaRPr lang="en-US"/>
          </a:p>
        </c:txPr>
        <c:crossAx val="1932047455"/>
        <c:crosses val="autoZero"/>
        <c:auto val="1"/>
        <c:lblAlgn val="ctr"/>
        <c:lblOffset val="100"/>
        <c:noMultiLvlLbl val="0"/>
      </c:catAx>
      <c:valAx>
        <c:axId val="1932047455"/>
        <c:scaling>
          <c:orientation val="minMax"/>
        </c:scaling>
        <c:delete val="1"/>
        <c:axPos val="l"/>
        <c:numFmt formatCode="&quot;$&quot;#,##0_);[Red]\(&quot;$&quot;#,##0\)" sourceLinked="1"/>
        <c:majorTickMark val="none"/>
        <c:minorTickMark val="none"/>
        <c:tickLblPos val="nextTo"/>
        <c:crossAx val="151867391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7082633165520523E-2"/>
          <c:y val="0.17859032767584851"/>
          <c:w val="0.9729173668344796"/>
          <c:h val="0.70746761557624982"/>
        </c:manualLayout>
      </c:layout>
      <c:barChart>
        <c:barDir val="col"/>
        <c:grouping val="clustered"/>
        <c:varyColors val="0"/>
        <c:ser>
          <c:idx val="0"/>
          <c:order val="0"/>
          <c:tx>
            <c:strRef>
              <c:f>Sheet1!$B$1</c:f>
              <c:strCache>
                <c:ptCount val="1"/>
                <c:pt idx="0">
                  <c:v>Low Severity</c:v>
                </c:pt>
              </c:strCache>
            </c:strRef>
          </c:tx>
          <c:spPr>
            <a:solidFill>
              <a:schemeClr val="accent1"/>
            </a:solidFill>
            <a:ln>
              <a:solidFill>
                <a:schemeClr val="bg1"/>
              </a:solidFill>
            </a:ln>
            <a:effectLst/>
          </c:spPr>
          <c:invertIfNegative val="0"/>
          <c:dPt>
            <c:idx val="0"/>
            <c:invertIfNegative val="0"/>
            <c:bubble3D val="0"/>
            <c:spPr>
              <a:solidFill>
                <a:schemeClr val="accent1"/>
              </a:solidFill>
              <a:ln>
                <a:solidFill>
                  <a:schemeClr val="bg1"/>
                </a:solidFill>
              </a:ln>
              <a:effectLst/>
            </c:spPr>
            <c:extLst>
              <c:ext xmlns:c16="http://schemas.microsoft.com/office/drawing/2014/chart" uri="{C3380CC4-5D6E-409C-BE32-E72D297353CC}">
                <c16:uniqueId val="{00000002-60F4-438D-A2ED-AEC0316F3759}"/>
              </c:ext>
            </c:extLst>
          </c:dPt>
          <c:dPt>
            <c:idx val="1"/>
            <c:invertIfNegative val="0"/>
            <c:bubble3D val="0"/>
            <c:spPr>
              <a:solidFill>
                <a:schemeClr val="accent1"/>
              </a:solidFill>
              <a:ln>
                <a:solidFill>
                  <a:schemeClr val="bg1"/>
                </a:solidFill>
              </a:ln>
              <a:effectLst/>
            </c:spPr>
            <c:extLst>
              <c:ext xmlns:c16="http://schemas.microsoft.com/office/drawing/2014/chart" uri="{C3380CC4-5D6E-409C-BE32-E72D297353CC}">
                <c16:uniqueId val="{00000003-56AB-4A22-A37B-AAC4DB7B071B}"/>
              </c:ext>
            </c:extLst>
          </c:dPt>
          <c:dLbls>
            <c:dLbl>
              <c:idx val="0"/>
              <c:delete val="1"/>
              <c:extLst>
                <c:ext xmlns:c15="http://schemas.microsoft.com/office/drawing/2012/chart" uri="{CE6537A1-D6FC-4f65-9D91-7224C49458BB}"/>
                <c:ext xmlns:c16="http://schemas.microsoft.com/office/drawing/2014/chart" uri="{C3380CC4-5D6E-409C-BE32-E72D297353CC}">
                  <c16:uniqueId val="{00000002-60F4-438D-A2ED-AEC0316F3759}"/>
                </c:ext>
              </c:extLst>
            </c:dLbl>
            <c:dLbl>
              <c:idx val="1"/>
              <c:tx>
                <c:rich>
                  <a:bodyPr rot="0" spcFirstLastPara="1" vertOverflow="ellipsis" vert="horz" wrap="square" lIns="38100" tIns="19050" rIns="38100" bIns="19050" anchor="ctr" anchorCtr="1">
                    <a:spAutoFit/>
                  </a:bodyPr>
                  <a:lstStyle/>
                  <a:p>
                    <a:pPr>
                      <a:defRPr sz="2800" b="0" i="0" u="none" strike="noStrike" kern="1200" baseline="0">
                        <a:solidFill>
                          <a:schemeClr val="bg1"/>
                        </a:solidFill>
                        <a:latin typeface="+mn-lt"/>
                        <a:ea typeface="+mn-ea"/>
                        <a:cs typeface="+mn-cs"/>
                      </a:defRPr>
                    </a:pPr>
                    <a:r>
                      <a:rPr lang="en-US"/>
                      <a:t>$1.00</a:t>
                    </a:r>
                    <a:endParaRPr lang="en-US" dirty="0"/>
                  </a:p>
                </c:rich>
              </c:tx>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56AB-4A22-A37B-AAC4DB7B071B}"/>
                </c:ext>
              </c:extLst>
            </c:dLbl>
            <c:spPr>
              <a:noFill/>
              <a:ln>
                <a:noFill/>
              </a:ln>
              <a:effectLst/>
            </c:spPr>
            <c:txPr>
              <a:bodyPr rot="0" spcFirstLastPara="1" vertOverflow="ellipsis" vert="horz" wrap="square" lIns="38100" tIns="19050" rIns="38100" bIns="19050" anchor="ctr" anchorCtr="1">
                <a:spAutoFit/>
              </a:bodyPr>
              <a:lstStyle/>
              <a:p>
                <a:pPr>
                  <a:defRPr sz="36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Psychiatrist</c:v>
                </c:pt>
                <c:pt idx="1">
                  <c:v>Non-Psychiatrist MD</c:v>
                </c:pt>
              </c:strCache>
            </c:strRef>
          </c:cat>
          <c:val>
            <c:numRef>
              <c:f>Sheet1!$B$2:$B$3</c:f>
              <c:numCache>
                <c:formatCode>"$"#,##0_);[Red]\("$"#,##0\)</c:formatCode>
                <c:ptCount val="2"/>
                <c:pt idx="0" formatCode="&quot;$&quot;#,##0.00_);[Red]\(&quot;$&quot;#,##0.00\)">
                  <c:v>0.76</c:v>
                </c:pt>
                <c:pt idx="1">
                  <c:v>1</c:v>
                </c:pt>
              </c:numCache>
            </c:numRef>
          </c:val>
          <c:extLst>
            <c:ext xmlns:c16="http://schemas.microsoft.com/office/drawing/2014/chart" uri="{C3380CC4-5D6E-409C-BE32-E72D297353CC}">
              <c16:uniqueId val="{00000000-56AB-4A22-A37B-AAC4DB7B071B}"/>
            </c:ext>
          </c:extLst>
        </c:ser>
        <c:dLbls>
          <c:dLblPos val="inEnd"/>
          <c:showLegendKey val="0"/>
          <c:showVal val="1"/>
          <c:showCatName val="0"/>
          <c:showSerName val="0"/>
          <c:showPercent val="0"/>
          <c:showBubbleSize val="0"/>
        </c:dLbls>
        <c:gapWidth val="149"/>
        <c:overlap val="-17"/>
        <c:axId val="1518673919"/>
        <c:axId val="1932047455"/>
      </c:barChart>
      <c:catAx>
        <c:axId val="15186739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bg1"/>
                </a:solidFill>
                <a:latin typeface="+mn-lt"/>
                <a:ea typeface="+mn-ea"/>
                <a:cs typeface="+mn-cs"/>
              </a:defRPr>
            </a:pPr>
            <a:endParaRPr lang="en-US"/>
          </a:p>
        </c:txPr>
        <c:crossAx val="1932047455"/>
        <c:crosses val="autoZero"/>
        <c:auto val="1"/>
        <c:lblAlgn val="ctr"/>
        <c:lblOffset val="100"/>
        <c:noMultiLvlLbl val="0"/>
      </c:catAx>
      <c:valAx>
        <c:axId val="1932047455"/>
        <c:scaling>
          <c:orientation val="minMax"/>
        </c:scaling>
        <c:delete val="1"/>
        <c:axPos val="l"/>
        <c:numFmt formatCode="&quot;$&quot;#,##0.00_);[Red]\(&quot;$&quot;#,##0.00\)" sourceLinked="1"/>
        <c:majorTickMark val="none"/>
        <c:minorTickMark val="none"/>
        <c:tickLblPos val="nextTo"/>
        <c:crossAx val="151867391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7082633165520523E-2"/>
          <c:y val="5.1404076129083438E-2"/>
          <c:w val="0.9729173668344796"/>
          <c:h val="0.79649799165898538"/>
        </c:manualLayout>
      </c:layout>
      <c:barChart>
        <c:barDir val="col"/>
        <c:grouping val="clustered"/>
        <c:varyColors val="0"/>
        <c:ser>
          <c:idx val="0"/>
          <c:order val="0"/>
          <c:tx>
            <c:strRef>
              <c:f>Sheet1!$B$1</c:f>
              <c:strCache>
                <c:ptCount val="1"/>
                <c:pt idx="0">
                  <c:v>Low Severity</c:v>
                </c:pt>
              </c:strCache>
            </c:strRef>
          </c:tx>
          <c:spPr>
            <a:solidFill>
              <a:schemeClr val="accent1"/>
            </a:solidFill>
            <a:ln>
              <a:solidFill>
                <a:schemeClr val="bg1"/>
              </a:solidFill>
            </a:ln>
            <a:effectLst/>
          </c:spPr>
          <c:invertIfNegative val="0"/>
          <c:dPt>
            <c:idx val="0"/>
            <c:invertIfNegative val="0"/>
            <c:bubble3D val="0"/>
            <c:spPr>
              <a:solidFill>
                <a:schemeClr val="accent1"/>
              </a:solidFill>
              <a:ln>
                <a:solidFill>
                  <a:schemeClr val="bg1"/>
                </a:solidFill>
              </a:ln>
              <a:effectLst/>
            </c:spPr>
            <c:extLst>
              <c:ext xmlns:c16="http://schemas.microsoft.com/office/drawing/2014/chart" uri="{C3380CC4-5D6E-409C-BE32-E72D297353CC}">
                <c16:uniqueId val="{00000002-5851-4C21-805C-02029322C2C6}"/>
              </c:ext>
            </c:extLst>
          </c:dPt>
          <c:dPt>
            <c:idx val="1"/>
            <c:invertIfNegative val="0"/>
            <c:bubble3D val="0"/>
            <c:spPr>
              <a:solidFill>
                <a:schemeClr val="accent1"/>
              </a:solidFill>
              <a:ln>
                <a:solidFill>
                  <a:schemeClr val="bg1"/>
                </a:solidFill>
              </a:ln>
              <a:effectLst/>
            </c:spPr>
            <c:extLst>
              <c:ext xmlns:c16="http://schemas.microsoft.com/office/drawing/2014/chart" uri="{C3380CC4-5D6E-409C-BE32-E72D297353CC}">
                <c16:uniqueId val="{00000003-56AB-4A22-A37B-AAC4DB7B071B}"/>
              </c:ext>
            </c:extLst>
          </c:dPt>
          <c:dLbls>
            <c:spPr>
              <a:noFill/>
              <a:ln>
                <a:noFill/>
              </a:ln>
              <a:effectLst/>
            </c:spPr>
            <c:txPr>
              <a:bodyPr rot="0" spcFirstLastPara="1" vertOverflow="ellipsis" vert="horz" wrap="square" lIns="38100" tIns="19050" rIns="38100" bIns="19050" anchor="ctr" anchorCtr="1">
                <a:spAutoFit/>
              </a:bodyPr>
              <a:lstStyle/>
              <a:p>
                <a:pPr>
                  <a:defRPr sz="36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Psychiatrist</c:v>
                </c:pt>
                <c:pt idx="1">
                  <c:v>Non-Psychiatrist MD</c:v>
                </c:pt>
              </c:strCache>
            </c:strRef>
          </c:cat>
          <c:val>
            <c:numRef>
              <c:f>Sheet1!$B$2:$B$3</c:f>
              <c:numCache>
                <c:formatCode>0%</c:formatCode>
                <c:ptCount val="2"/>
                <c:pt idx="0">
                  <c:v>0.55000000000000004</c:v>
                </c:pt>
                <c:pt idx="1">
                  <c:v>0.9</c:v>
                </c:pt>
              </c:numCache>
            </c:numRef>
          </c:val>
          <c:extLst>
            <c:ext xmlns:c16="http://schemas.microsoft.com/office/drawing/2014/chart" uri="{C3380CC4-5D6E-409C-BE32-E72D297353CC}">
              <c16:uniqueId val="{00000000-56AB-4A22-A37B-AAC4DB7B071B}"/>
            </c:ext>
          </c:extLst>
        </c:ser>
        <c:dLbls>
          <c:dLblPos val="inEnd"/>
          <c:showLegendKey val="0"/>
          <c:showVal val="1"/>
          <c:showCatName val="0"/>
          <c:showSerName val="0"/>
          <c:showPercent val="0"/>
          <c:showBubbleSize val="0"/>
        </c:dLbls>
        <c:gapWidth val="149"/>
        <c:overlap val="-17"/>
        <c:axId val="1518673919"/>
        <c:axId val="1932047455"/>
      </c:barChart>
      <c:catAx>
        <c:axId val="15186739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bg1"/>
                </a:solidFill>
                <a:latin typeface="+mn-lt"/>
                <a:ea typeface="+mn-ea"/>
                <a:cs typeface="+mn-cs"/>
              </a:defRPr>
            </a:pPr>
            <a:endParaRPr lang="en-US"/>
          </a:p>
        </c:txPr>
        <c:crossAx val="1932047455"/>
        <c:crosses val="autoZero"/>
        <c:auto val="1"/>
        <c:lblAlgn val="ctr"/>
        <c:lblOffset val="100"/>
        <c:noMultiLvlLbl val="0"/>
      </c:catAx>
      <c:valAx>
        <c:axId val="1932047455"/>
        <c:scaling>
          <c:orientation val="minMax"/>
        </c:scaling>
        <c:delete val="1"/>
        <c:axPos val="l"/>
        <c:numFmt formatCode="0%" sourceLinked="1"/>
        <c:majorTickMark val="none"/>
        <c:minorTickMark val="none"/>
        <c:tickLblPos val="nextTo"/>
        <c:crossAx val="151867391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7082633165520523E-2"/>
          <c:y val="5.1404076129083438E-2"/>
          <c:w val="0.9729173668344796"/>
          <c:h val="0.79649799165898538"/>
        </c:manualLayout>
      </c:layout>
      <c:pieChart>
        <c:varyColors val="1"/>
        <c:ser>
          <c:idx val="0"/>
          <c:order val="0"/>
          <c:tx>
            <c:strRef>
              <c:f>Sheet1!$B$1</c:f>
              <c:strCache>
                <c:ptCount val="1"/>
                <c:pt idx="0">
                  <c:v>Low Severity</c:v>
                </c:pt>
              </c:strCache>
            </c:strRef>
          </c:tx>
          <c:spPr>
            <a:solidFill>
              <a:schemeClr val="accent1"/>
            </a:solidFill>
          </c:spPr>
          <c:dPt>
            <c:idx val="0"/>
            <c:bubble3D val="0"/>
            <c:spPr>
              <a:solidFill>
                <a:schemeClr val="accent1"/>
              </a:solidFill>
              <a:ln>
                <a:noFill/>
              </a:ln>
              <a:effectLst/>
            </c:spPr>
            <c:extLst>
              <c:ext xmlns:c16="http://schemas.microsoft.com/office/drawing/2014/chart" uri="{C3380CC4-5D6E-409C-BE32-E72D297353CC}">
                <c16:uniqueId val="{00000002-5851-4C21-805C-02029322C2C6}"/>
              </c:ext>
            </c:extLst>
          </c:dPt>
          <c:dPt>
            <c:idx val="1"/>
            <c:bubble3D val="0"/>
            <c:spPr>
              <a:solidFill>
                <a:schemeClr val="accent2"/>
              </a:solidFill>
              <a:ln>
                <a:noFill/>
              </a:ln>
              <a:effectLst/>
            </c:spPr>
            <c:extLst>
              <c:ext xmlns:c16="http://schemas.microsoft.com/office/drawing/2014/chart" uri="{C3380CC4-5D6E-409C-BE32-E72D297353CC}">
                <c16:uniqueId val="{00000003-56AB-4A22-A37B-AAC4DB7B071B}"/>
              </c:ext>
            </c:extLst>
          </c:dPt>
          <c:dLbls>
            <c:dLbl>
              <c:idx val="0"/>
              <c:layout>
                <c:manualLayout>
                  <c:x val="-4.1069317815183505E-2"/>
                  <c:y val="-0.188604449316119"/>
                </c:manualLayout>
              </c:layout>
              <c:tx>
                <c:rich>
                  <a:bodyPr rot="0" spcFirstLastPara="1" vertOverflow="ellipsis" vert="horz" wrap="square" lIns="38100" tIns="19050" rIns="38100" bIns="19050" anchor="ctr" anchorCtr="1">
                    <a:noAutofit/>
                  </a:bodyPr>
                  <a:lstStyle/>
                  <a:p>
                    <a:pPr>
                      <a:defRPr sz="2800" b="0" i="0" u="none" strike="noStrike" kern="1200" baseline="0">
                        <a:solidFill>
                          <a:schemeClr val="bg1"/>
                        </a:solidFill>
                        <a:latin typeface="+mn-lt"/>
                        <a:ea typeface="+mn-ea"/>
                        <a:cs typeface="+mn-cs"/>
                      </a:defRPr>
                    </a:pPr>
                    <a:fld id="{8771EDE1-13EA-4C09-A711-2E2F01A3B323}" type="CATEGORYNAME">
                      <a:rPr lang="en-US" sz="2800" b="0" smtClean="0"/>
                      <a:pPr>
                        <a:defRPr sz="2800" b="0">
                          <a:solidFill>
                            <a:schemeClr val="bg1"/>
                          </a:solidFill>
                        </a:defRPr>
                      </a:pPr>
                      <a:t>[CATEGORY NAME]</a:t>
                    </a:fld>
                    <a:r>
                      <a:rPr lang="en-US" sz="2800" b="0" baseline="0" dirty="0"/>
                      <a:t> </a:t>
                    </a:r>
                    <a:fld id="{F92AE9F7-A3CA-4E0B-9188-C36E4C1B4F40}" type="VALUE">
                      <a:rPr lang="en-US" sz="2800" b="0" baseline="0" dirty="0"/>
                      <a:pPr>
                        <a:defRPr sz="2800" b="0">
                          <a:solidFill>
                            <a:schemeClr val="bg1"/>
                          </a:solidFill>
                        </a:defRPr>
                      </a:pPr>
                      <a:t>[VALUE]</a:t>
                    </a:fld>
                    <a:endParaRPr lang="en-US" sz="2800" b="0" baseline="0" dirty="0"/>
                  </a:p>
                </c:rich>
              </c:tx>
              <c:spPr>
                <a:noFill/>
                <a:ln>
                  <a:noFill/>
                </a:ln>
                <a:effectLst/>
              </c:spPr>
              <c:txPr>
                <a:bodyPr rot="0" spcFirstLastPara="1" vertOverflow="ellipsis" vert="horz" wrap="square" lIns="38100" tIns="19050" rIns="38100" bIns="19050" anchor="ctr" anchorCtr="1">
                  <a:noAutofit/>
                </a:bodyPr>
                <a:lstStyle/>
                <a:p>
                  <a:pPr>
                    <a:defRPr sz="2800" b="0" i="0" u="none" strike="noStrike" kern="1200" baseline="0">
                      <a:solidFill>
                        <a:schemeClr val="bg1"/>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layout>
                    <c:manualLayout>
                      <c:w val="0.39148695750400336"/>
                      <c:h val="0.26607373015484354"/>
                    </c:manualLayout>
                  </c15:layout>
                  <c15:dlblFieldTable/>
                  <c15:showDataLabelsRange val="0"/>
                </c:ext>
                <c:ext xmlns:c16="http://schemas.microsoft.com/office/drawing/2014/chart" uri="{C3380CC4-5D6E-409C-BE32-E72D297353CC}">
                  <c16:uniqueId val="{00000002-5851-4C21-805C-02029322C2C6}"/>
                </c:ext>
              </c:extLst>
            </c:dLbl>
            <c:dLbl>
              <c:idx val="1"/>
              <c:layout>
                <c:manualLayout>
                  <c:x val="0.23097530966283905"/>
                  <c:y val="0.13059058518790967"/>
                </c:manualLayout>
              </c:layout>
              <c:tx>
                <c:rich>
                  <a:bodyPr rot="0" spcFirstLastPara="1" vertOverflow="ellipsis" vert="horz" wrap="square" lIns="38100" tIns="19050" rIns="38100" bIns="19050" anchor="ctr" anchorCtr="1">
                    <a:noAutofit/>
                  </a:bodyPr>
                  <a:lstStyle/>
                  <a:p>
                    <a:pPr>
                      <a:defRPr sz="2800" b="0" i="0" u="none" strike="noStrike" kern="1200" baseline="0">
                        <a:solidFill>
                          <a:schemeClr val="bg1"/>
                        </a:solidFill>
                        <a:latin typeface="+mn-lt"/>
                        <a:ea typeface="+mn-ea"/>
                        <a:cs typeface="+mn-cs"/>
                      </a:defRPr>
                    </a:pPr>
                    <a:fld id="{83135E96-8372-46C8-8FAD-970BAA093894}" type="CATEGORYNAME">
                      <a:rPr lang="en-US" sz="2800" b="0" smtClean="0"/>
                      <a:pPr>
                        <a:defRPr sz="2800" b="0">
                          <a:solidFill>
                            <a:schemeClr val="bg1"/>
                          </a:solidFill>
                        </a:defRPr>
                      </a:pPr>
                      <a:t>[CATEGORY NAME]</a:t>
                    </a:fld>
                    <a:r>
                      <a:rPr lang="en-US" sz="2800" b="0" baseline="0" dirty="0"/>
                      <a:t> </a:t>
                    </a:r>
                    <a:fld id="{C2E1CBE6-2A81-4F7D-81CC-6019819A842F}" type="VALUE">
                      <a:rPr lang="en-US" sz="2800" b="0" baseline="0"/>
                      <a:pPr>
                        <a:defRPr sz="2800" b="0">
                          <a:solidFill>
                            <a:schemeClr val="bg1"/>
                          </a:solidFill>
                        </a:defRPr>
                      </a:pPr>
                      <a:t>[VALUE]</a:t>
                    </a:fld>
                    <a:endParaRPr lang="en-US" sz="2800" b="0" baseline="0" dirty="0"/>
                  </a:p>
                </c:rich>
              </c:tx>
              <c:spPr>
                <a:noFill/>
                <a:ln>
                  <a:noFill/>
                </a:ln>
                <a:effectLst/>
              </c:spPr>
              <c:txPr>
                <a:bodyPr rot="0" spcFirstLastPara="1" vertOverflow="ellipsis" vert="horz" wrap="square" lIns="38100" tIns="19050" rIns="38100" bIns="19050" anchor="ctr" anchorCtr="1">
                  <a:noAutofit/>
                </a:bodyPr>
                <a:lstStyle/>
                <a:p>
                  <a:pPr>
                    <a:defRPr sz="2800" b="0" i="0" u="none" strike="noStrike" kern="1200" baseline="0">
                      <a:solidFill>
                        <a:schemeClr val="bg1"/>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layout>
                    <c:manualLayout>
                      <c:w val="0.59180690121576385"/>
                      <c:h val="0.29807375516153806"/>
                    </c:manualLayout>
                  </c15:layout>
                  <c15:dlblFieldTable/>
                  <c15:showDataLabelsRange val="0"/>
                </c:ext>
                <c:ext xmlns:c16="http://schemas.microsoft.com/office/drawing/2014/chart" uri="{C3380CC4-5D6E-409C-BE32-E72D297353CC}">
                  <c16:uniqueId val="{00000003-56AB-4A22-A37B-AAC4DB7B071B}"/>
                </c:ext>
              </c:extLst>
            </c:dLbl>
            <c:spPr>
              <a:noFill/>
              <a:ln>
                <a:noFill/>
              </a:ln>
              <a:effectLst/>
            </c:spPr>
            <c:txPr>
              <a:bodyPr rot="0" spcFirstLastPara="1" vertOverflow="ellipsis" vert="horz" wrap="square" lIns="38100" tIns="19050" rIns="38100" bIns="19050" anchor="ctr" anchorCtr="1">
                <a:spAutoFit/>
              </a:bodyPr>
              <a:lstStyle/>
              <a:p>
                <a:pPr>
                  <a:defRPr sz="3200" b="0" i="0" u="none" strike="noStrike" kern="1200" baseline="0">
                    <a:solidFill>
                      <a:schemeClr val="bg1"/>
                    </a:solidFill>
                    <a:latin typeface="+mn-lt"/>
                    <a:ea typeface="+mn-ea"/>
                    <a:cs typeface="+mn-cs"/>
                  </a:defRPr>
                </a:pPr>
                <a:endParaRPr lang="en-US"/>
              </a:p>
            </c:txPr>
            <c:dLblPos val="inEnd"/>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Psychiatrists</c:v>
                </c:pt>
                <c:pt idx="1">
                  <c:v>No Psychiatrist</c:v>
                </c:pt>
              </c:strCache>
            </c:strRef>
          </c:cat>
          <c:val>
            <c:numRef>
              <c:f>Sheet1!$B$2:$B$3</c:f>
              <c:numCache>
                <c:formatCode>0%</c:formatCode>
                <c:ptCount val="2"/>
                <c:pt idx="0">
                  <c:v>0.2</c:v>
                </c:pt>
                <c:pt idx="1">
                  <c:v>0.8</c:v>
                </c:pt>
              </c:numCache>
            </c:numRef>
          </c:val>
          <c:extLst>
            <c:ext xmlns:c16="http://schemas.microsoft.com/office/drawing/2014/chart" uri="{C3380CC4-5D6E-409C-BE32-E72D297353CC}">
              <c16:uniqueId val="{00000000-56AB-4A22-A37B-AAC4DB7B071B}"/>
            </c:ext>
          </c:extLst>
        </c:ser>
        <c:dLbls>
          <c:showLegendKey val="0"/>
          <c:showVal val="0"/>
          <c:showCatName val="0"/>
          <c:showSerName val="0"/>
          <c:showPercent val="0"/>
          <c:showBubbleSize val="0"/>
          <c:showLeaderLines val="1"/>
        </c:dLbls>
        <c:firstSliceAng val="9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214586929556002"/>
          <c:y val="6.1578976252824637E-2"/>
          <c:w val="0.9729173668344796"/>
          <c:h val="0.79649799165898538"/>
        </c:manualLayout>
      </c:layout>
      <c:pieChart>
        <c:varyColors val="1"/>
        <c:ser>
          <c:idx val="0"/>
          <c:order val="0"/>
          <c:tx>
            <c:strRef>
              <c:f>Sheet1!$B$1</c:f>
              <c:strCache>
                <c:ptCount val="1"/>
                <c:pt idx="0">
                  <c:v>Low Severity</c:v>
                </c:pt>
              </c:strCache>
            </c:strRef>
          </c:tx>
          <c:spPr>
            <a:solidFill>
              <a:schemeClr val="accent1"/>
            </a:solidFill>
            <a:ln>
              <a:noFill/>
            </a:ln>
          </c:spPr>
          <c:dPt>
            <c:idx val="0"/>
            <c:bubble3D val="0"/>
            <c:spPr>
              <a:solidFill>
                <a:schemeClr val="accent1"/>
              </a:solidFill>
              <a:ln>
                <a:noFill/>
              </a:ln>
              <a:effectLst/>
            </c:spPr>
            <c:extLst>
              <c:ext xmlns:c16="http://schemas.microsoft.com/office/drawing/2014/chart" uri="{C3380CC4-5D6E-409C-BE32-E72D297353CC}">
                <c16:uniqueId val="{00000001-BDE6-4EEF-A6E2-33697D081280}"/>
              </c:ext>
            </c:extLst>
          </c:dPt>
          <c:dPt>
            <c:idx val="1"/>
            <c:bubble3D val="0"/>
            <c:spPr>
              <a:solidFill>
                <a:schemeClr val="accent2"/>
              </a:solidFill>
              <a:ln>
                <a:noFill/>
              </a:ln>
              <a:effectLst/>
            </c:spPr>
            <c:extLst>
              <c:ext xmlns:c16="http://schemas.microsoft.com/office/drawing/2014/chart" uri="{C3380CC4-5D6E-409C-BE32-E72D297353CC}">
                <c16:uniqueId val="{00000003-BDE6-4EEF-A6E2-33697D081280}"/>
              </c:ext>
            </c:extLst>
          </c:dPt>
          <c:dLbls>
            <c:dLbl>
              <c:idx val="0"/>
              <c:layout>
                <c:manualLayout>
                  <c:x val="-0.14001503662762591"/>
                  <c:y val="-0.21211497527759424"/>
                </c:manualLayout>
              </c:layout>
              <c:tx>
                <c:rich>
                  <a:bodyPr rot="0" spcFirstLastPara="1" vertOverflow="ellipsis" vert="horz" wrap="square" lIns="38100" tIns="19050" rIns="38100" bIns="19050" anchor="ctr" anchorCtr="1">
                    <a:noAutofit/>
                  </a:bodyPr>
                  <a:lstStyle/>
                  <a:p>
                    <a:pPr>
                      <a:defRPr sz="2800" b="0" i="0" u="none" strike="noStrike" kern="1200" baseline="0">
                        <a:solidFill>
                          <a:schemeClr val="bg1"/>
                        </a:solidFill>
                        <a:latin typeface="+mn-lt"/>
                        <a:ea typeface="+mn-ea"/>
                        <a:cs typeface="+mn-cs"/>
                      </a:defRPr>
                    </a:pPr>
                    <a:fld id="{8771EDE1-13EA-4C09-A711-2E2F01A3B323}" type="CATEGORYNAME">
                      <a:rPr lang="en-US" sz="2800" b="0" smtClean="0"/>
                      <a:pPr>
                        <a:defRPr sz="2800" b="0">
                          <a:solidFill>
                            <a:schemeClr val="bg1"/>
                          </a:solidFill>
                        </a:defRPr>
                      </a:pPr>
                      <a:t>[CATEGORY NAME]</a:t>
                    </a:fld>
                    <a:r>
                      <a:rPr lang="en-US" sz="2800" b="0" baseline="0" dirty="0"/>
                      <a:t> </a:t>
                    </a:r>
                    <a:fld id="{F92AE9F7-A3CA-4E0B-9188-C36E4C1B4F40}" type="VALUE">
                      <a:rPr lang="en-US" sz="2800" b="0" baseline="0" dirty="0"/>
                      <a:pPr>
                        <a:defRPr sz="2800" b="0">
                          <a:solidFill>
                            <a:schemeClr val="bg1"/>
                          </a:solidFill>
                        </a:defRPr>
                      </a:pPr>
                      <a:t>[VALUE]</a:t>
                    </a:fld>
                    <a:endParaRPr lang="en-US" sz="2800" b="0" baseline="0" dirty="0"/>
                  </a:p>
                </c:rich>
              </c:tx>
              <c:spPr>
                <a:noFill/>
                <a:ln>
                  <a:noFill/>
                </a:ln>
                <a:effectLst/>
              </c:spPr>
              <c:txPr>
                <a:bodyPr rot="0" spcFirstLastPara="1" vertOverflow="ellipsis" vert="horz" wrap="square" lIns="38100" tIns="19050" rIns="38100" bIns="19050" anchor="ctr" anchorCtr="1">
                  <a:noAutofit/>
                </a:bodyPr>
                <a:lstStyle/>
                <a:p>
                  <a:pPr>
                    <a:defRPr sz="2800" b="0" i="0" u="none" strike="noStrike" kern="1200" baseline="0">
                      <a:solidFill>
                        <a:schemeClr val="bg1"/>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layout>
                    <c:manualLayout>
                      <c:w val="0.4536945077207683"/>
                      <c:h val="0.26607373015484354"/>
                    </c:manualLayout>
                  </c15:layout>
                  <c15:dlblFieldTable/>
                  <c15:showDataLabelsRange val="0"/>
                </c:ext>
                <c:ext xmlns:c16="http://schemas.microsoft.com/office/drawing/2014/chart" uri="{C3380CC4-5D6E-409C-BE32-E72D297353CC}">
                  <c16:uniqueId val="{00000001-BDE6-4EEF-A6E2-33697D081280}"/>
                </c:ext>
              </c:extLst>
            </c:dLbl>
            <c:dLbl>
              <c:idx val="1"/>
              <c:layout>
                <c:manualLayout>
                  <c:x val="0.21509608754167123"/>
                  <c:y val="0.16581824509269666"/>
                </c:manualLayout>
              </c:layout>
              <c:tx>
                <c:rich>
                  <a:bodyPr rot="0" spcFirstLastPara="1" vertOverflow="ellipsis" vert="horz" wrap="square" lIns="38100" tIns="19050" rIns="38100" bIns="19050" anchor="ctr" anchorCtr="1">
                    <a:noAutofit/>
                  </a:bodyPr>
                  <a:lstStyle/>
                  <a:p>
                    <a:pPr>
                      <a:defRPr sz="2800" b="0" i="0" u="none" strike="noStrike" kern="1200" baseline="0">
                        <a:solidFill>
                          <a:schemeClr val="bg1"/>
                        </a:solidFill>
                        <a:latin typeface="+mn-lt"/>
                        <a:ea typeface="+mn-ea"/>
                        <a:cs typeface="+mn-cs"/>
                      </a:defRPr>
                    </a:pPr>
                    <a:fld id="{83135E96-8372-46C8-8FAD-970BAA093894}" type="CATEGORYNAME">
                      <a:rPr lang="en-US" sz="2800" b="0" smtClean="0"/>
                      <a:pPr>
                        <a:defRPr sz="2800" b="0">
                          <a:solidFill>
                            <a:schemeClr val="bg1"/>
                          </a:solidFill>
                        </a:defRPr>
                      </a:pPr>
                      <a:t>[CATEGORY NAME]</a:t>
                    </a:fld>
                    <a:r>
                      <a:rPr lang="en-US" sz="2800" b="0" baseline="0" dirty="0"/>
                      <a:t> </a:t>
                    </a:r>
                    <a:fld id="{C2E1CBE6-2A81-4F7D-81CC-6019819A842F}" type="VALUE">
                      <a:rPr lang="en-US" sz="2800" b="0" baseline="0"/>
                      <a:pPr>
                        <a:defRPr sz="2800" b="0">
                          <a:solidFill>
                            <a:schemeClr val="bg1"/>
                          </a:solidFill>
                        </a:defRPr>
                      </a:pPr>
                      <a:t>[VALUE]</a:t>
                    </a:fld>
                    <a:endParaRPr lang="en-US" sz="2800" b="0" baseline="0" dirty="0"/>
                  </a:p>
                </c:rich>
              </c:tx>
              <c:spPr>
                <a:noFill/>
                <a:ln>
                  <a:noFill/>
                </a:ln>
                <a:effectLst/>
              </c:spPr>
              <c:txPr>
                <a:bodyPr rot="0" spcFirstLastPara="1" vertOverflow="ellipsis" vert="horz" wrap="square" lIns="38100" tIns="19050" rIns="38100" bIns="19050" anchor="ctr" anchorCtr="1">
                  <a:noAutofit/>
                </a:bodyPr>
                <a:lstStyle/>
                <a:p>
                  <a:pPr>
                    <a:defRPr sz="2800" b="0" i="0" u="none" strike="noStrike" kern="1200" baseline="0">
                      <a:solidFill>
                        <a:schemeClr val="bg1"/>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layout>
                    <c:manualLayout>
                      <c:w val="0.61451344143073039"/>
                      <c:h val="0.29807369912499865"/>
                    </c:manualLayout>
                  </c15:layout>
                  <c15:dlblFieldTable/>
                  <c15:showDataLabelsRange val="0"/>
                </c:ext>
                <c:ext xmlns:c16="http://schemas.microsoft.com/office/drawing/2014/chart" uri="{C3380CC4-5D6E-409C-BE32-E72D297353CC}">
                  <c16:uniqueId val="{00000003-BDE6-4EEF-A6E2-33697D081280}"/>
                </c:ext>
              </c:extLst>
            </c:dLbl>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solidFill>
                      <a:schemeClr val="bg1"/>
                    </a:solidFill>
                    <a:latin typeface="+mn-lt"/>
                    <a:ea typeface="+mn-ea"/>
                    <a:cs typeface="+mn-cs"/>
                  </a:defRPr>
                </a:pPr>
                <a:endParaRPr lang="en-US"/>
              </a:p>
            </c:txPr>
            <c:dLblPos val="inEnd"/>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Psychologists</c:v>
                </c:pt>
                <c:pt idx="1">
                  <c:v>No Psychologist</c:v>
                </c:pt>
              </c:strCache>
            </c:strRef>
          </c:cat>
          <c:val>
            <c:numRef>
              <c:f>Sheet1!$B$2:$B$3</c:f>
              <c:numCache>
                <c:formatCode>0%</c:formatCode>
                <c:ptCount val="2"/>
                <c:pt idx="0">
                  <c:v>0.39</c:v>
                </c:pt>
                <c:pt idx="1">
                  <c:v>0.61</c:v>
                </c:pt>
              </c:numCache>
            </c:numRef>
          </c:val>
          <c:extLst>
            <c:ext xmlns:c16="http://schemas.microsoft.com/office/drawing/2014/chart" uri="{C3380CC4-5D6E-409C-BE32-E72D297353CC}">
              <c16:uniqueId val="{00000004-BDE6-4EEF-A6E2-33697D081280}"/>
            </c:ext>
          </c:extLst>
        </c:ser>
        <c:dLbls>
          <c:showLegendKey val="0"/>
          <c:showVal val="0"/>
          <c:showCatName val="0"/>
          <c:showSerName val="0"/>
          <c:showPercent val="0"/>
          <c:showBubbleSize val="0"/>
          <c:showLeaderLines val="1"/>
        </c:dLbls>
        <c:firstSliceAng val="9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7794329337285691E-2"/>
          <c:y val="0"/>
          <c:w val="0.94220567066271432"/>
          <c:h val="0.84429541265990538"/>
        </c:manualLayout>
      </c:layout>
      <c:barChart>
        <c:barDir val="col"/>
        <c:grouping val="clustered"/>
        <c:varyColors val="0"/>
        <c:ser>
          <c:idx val="0"/>
          <c:order val="0"/>
          <c:tx>
            <c:strRef>
              <c:f>Sheet1!$B$1</c:f>
              <c:strCache>
                <c:ptCount val="1"/>
                <c:pt idx="0">
                  <c:v>Low Severity</c:v>
                </c:pt>
              </c:strCache>
            </c:strRef>
          </c:tx>
          <c:spPr>
            <a:solidFill>
              <a:schemeClr val="accent1"/>
            </a:solidFill>
            <a:ln>
              <a:solidFill>
                <a:schemeClr val="bg1"/>
              </a:solidFill>
            </a:ln>
            <a:effectLst/>
          </c:spPr>
          <c:invertIfNegative val="0"/>
          <c:dPt>
            <c:idx val="0"/>
            <c:invertIfNegative val="0"/>
            <c:bubble3D val="0"/>
            <c:spPr>
              <a:solidFill>
                <a:schemeClr val="accent2"/>
              </a:solidFill>
              <a:ln>
                <a:solidFill>
                  <a:schemeClr val="bg1"/>
                </a:solidFill>
              </a:ln>
              <a:effectLst/>
            </c:spPr>
            <c:extLst>
              <c:ext xmlns:c16="http://schemas.microsoft.com/office/drawing/2014/chart" uri="{C3380CC4-5D6E-409C-BE32-E72D297353CC}">
                <c16:uniqueId val="{00000002-5851-4C21-805C-02029322C2C6}"/>
              </c:ext>
            </c:extLst>
          </c:dPt>
          <c:dPt>
            <c:idx val="1"/>
            <c:invertIfNegative val="0"/>
            <c:bubble3D val="0"/>
            <c:spPr>
              <a:solidFill>
                <a:schemeClr val="accent2"/>
              </a:solidFill>
              <a:ln>
                <a:solidFill>
                  <a:schemeClr val="bg1"/>
                </a:solidFill>
              </a:ln>
              <a:effectLst/>
            </c:spPr>
            <c:extLst>
              <c:ext xmlns:c16="http://schemas.microsoft.com/office/drawing/2014/chart" uri="{C3380CC4-5D6E-409C-BE32-E72D297353CC}">
                <c16:uniqueId val="{00000003-56AB-4A22-A37B-AAC4DB7B071B}"/>
              </c:ext>
            </c:extLst>
          </c:dPt>
          <c:dLbls>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Psychiatrist</c:v>
                </c:pt>
                <c:pt idx="1">
                  <c:v>Non-MD mental health providers</c:v>
                </c:pt>
                <c:pt idx="2">
                  <c:v>PCPs</c:v>
                </c:pt>
              </c:strCache>
            </c:strRef>
          </c:cat>
          <c:val>
            <c:numRef>
              <c:f>Sheet1!$B$2:$B$4</c:f>
              <c:numCache>
                <c:formatCode>0%</c:formatCode>
                <c:ptCount val="3"/>
                <c:pt idx="0">
                  <c:v>0.43</c:v>
                </c:pt>
                <c:pt idx="1">
                  <c:v>0.19</c:v>
                </c:pt>
                <c:pt idx="2">
                  <c:v>0.57999999999999996</c:v>
                </c:pt>
              </c:numCache>
            </c:numRef>
          </c:val>
          <c:extLst>
            <c:ext xmlns:c16="http://schemas.microsoft.com/office/drawing/2014/chart" uri="{C3380CC4-5D6E-409C-BE32-E72D297353CC}">
              <c16:uniqueId val="{00000000-56AB-4A22-A37B-AAC4DB7B071B}"/>
            </c:ext>
          </c:extLst>
        </c:ser>
        <c:dLbls>
          <c:dLblPos val="inEnd"/>
          <c:showLegendKey val="0"/>
          <c:showVal val="1"/>
          <c:showCatName val="0"/>
          <c:showSerName val="0"/>
          <c:showPercent val="0"/>
          <c:showBubbleSize val="0"/>
        </c:dLbls>
        <c:gapWidth val="49"/>
        <c:overlap val="3"/>
        <c:axId val="1518673919"/>
        <c:axId val="1932047455"/>
      </c:barChart>
      <c:catAx>
        <c:axId val="15186739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t" anchorCtr="0"/>
          <a:lstStyle/>
          <a:p>
            <a:pPr>
              <a:defRPr sz="2200" b="0" i="0" u="none" strike="noStrike" kern="1200" baseline="0">
                <a:solidFill>
                  <a:schemeClr val="bg1"/>
                </a:solidFill>
                <a:latin typeface="+mn-lt"/>
                <a:ea typeface="+mn-ea"/>
                <a:cs typeface="+mn-cs"/>
              </a:defRPr>
            </a:pPr>
            <a:endParaRPr lang="en-US"/>
          </a:p>
        </c:txPr>
        <c:crossAx val="1932047455"/>
        <c:crosses val="autoZero"/>
        <c:auto val="1"/>
        <c:lblAlgn val="ctr"/>
        <c:lblOffset val="50"/>
        <c:tickLblSkip val="1"/>
        <c:noMultiLvlLbl val="0"/>
      </c:catAx>
      <c:valAx>
        <c:axId val="1932047455"/>
        <c:scaling>
          <c:orientation val="minMax"/>
        </c:scaling>
        <c:delete val="1"/>
        <c:axPos val="l"/>
        <c:numFmt formatCode="0%" sourceLinked="1"/>
        <c:majorTickMark val="none"/>
        <c:minorTickMark val="none"/>
        <c:tickLblPos val="nextTo"/>
        <c:crossAx val="151867391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380693074357468"/>
          <c:y val="7.8846071922860111E-2"/>
          <c:w val="0.78619306925642529"/>
          <c:h val="0.92115392807713992"/>
        </c:manualLayout>
      </c:layout>
      <c:barChart>
        <c:barDir val="bar"/>
        <c:grouping val="clustered"/>
        <c:varyColors val="0"/>
        <c:ser>
          <c:idx val="0"/>
          <c:order val="0"/>
          <c:tx>
            <c:strRef>
              <c:f>Sheet1!$B$1</c:f>
              <c:strCache>
                <c:ptCount val="1"/>
                <c:pt idx="0">
                  <c:v>Low Severity</c:v>
                </c:pt>
              </c:strCache>
            </c:strRef>
          </c:tx>
          <c:spPr>
            <a:solidFill>
              <a:schemeClr val="accent1"/>
            </a:solidFill>
            <a:ln>
              <a:solidFill>
                <a:schemeClr val="bg1"/>
              </a:solidFill>
            </a:ln>
            <a:effectLst/>
          </c:spPr>
          <c:invertIfNegative val="0"/>
          <c:dPt>
            <c:idx val="0"/>
            <c:invertIfNegative val="0"/>
            <c:bubble3D val="0"/>
            <c:spPr>
              <a:solidFill>
                <a:schemeClr val="accent1"/>
              </a:solidFill>
              <a:ln>
                <a:solidFill>
                  <a:schemeClr val="bg1"/>
                </a:solidFill>
              </a:ln>
              <a:effectLst/>
            </c:spPr>
            <c:extLst>
              <c:ext xmlns:c16="http://schemas.microsoft.com/office/drawing/2014/chart" uri="{C3380CC4-5D6E-409C-BE32-E72D297353CC}">
                <c16:uniqueId val="{00000001-AC80-4B7A-B7C7-7B38795F4BE8}"/>
              </c:ext>
            </c:extLst>
          </c:dPt>
          <c:dPt>
            <c:idx val="1"/>
            <c:invertIfNegative val="0"/>
            <c:bubble3D val="0"/>
            <c:spPr>
              <a:solidFill>
                <a:schemeClr val="accent1"/>
              </a:solidFill>
              <a:ln>
                <a:solidFill>
                  <a:schemeClr val="bg1"/>
                </a:solidFill>
              </a:ln>
              <a:effectLst/>
            </c:spPr>
            <c:extLst>
              <c:ext xmlns:c16="http://schemas.microsoft.com/office/drawing/2014/chart" uri="{C3380CC4-5D6E-409C-BE32-E72D297353CC}">
                <c16:uniqueId val="{00000003-AC80-4B7A-B7C7-7B38795F4BE8}"/>
              </c:ext>
            </c:extLst>
          </c:dPt>
          <c:dPt>
            <c:idx val="2"/>
            <c:invertIfNegative val="0"/>
            <c:bubble3D val="0"/>
            <c:spPr>
              <a:solidFill>
                <a:schemeClr val="accent2"/>
              </a:solidFill>
              <a:ln>
                <a:solidFill>
                  <a:schemeClr val="bg1"/>
                </a:solidFill>
              </a:ln>
              <a:effectLst/>
            </c:spPr>
            <c:extLst>
              <c:ext xmlns:c16="http://schemas.microsoft.com/office/drawing/2014/chart" uri="{C3380CC4-5D6E-409C-BE32-E72D297353CC}">
                <c16:uniqueId val="{00000005-55C0-4167-81D0-51ECDBDEBA06}"/>
              </c:ext>
            </c:extLst>
          </c:dPt>
          <c:dPt>
            <c:idx val="3"/>
            <c:invertIfNegative val="0"/>
            <c:bubble3D val="0"/>
            <c:spPr>
              <a:solidFill>
                <a:schemeClr val="accent2"/>
              </a:solidFill>
              <a:ln>
                <a:solidFill>
                  <a:schemeClr val="bg1"/>
                </a:solidFill>
              </a:ln>
              <a:effectLst/>
            </c:spPr>
            <c:extLst>
              <c:ext xmlns:c16="http://schemas.microsoft.com/office/drawing/2014/chart" uri="{C3380CC4-5D6E-409C-BE32-E72D297353CC}">
                <c16:uniqueId val="{00000004-55C0-4167-81D0-51ECDBDEBA06}"/>
              </c:ext>
            </c:extLst>
          </c:dPt>
          <c:dLbls>
            <c:dLbl>
              <c:idx val="0"/>
              <c:dLblPos val="inEnd"/>
              <c:showLegendKey val="0"/>
              <c:showVal val="1"/>
              <c:showCatName val="0"/>
              <c:showSerName val="0"/>
              <c:showPercent val="0"/>
              <c:showBubbleSize val="0"/>
              <c:extLst>
                <c:ext xmlns:c15="http://schemas.microsoft.com/office/drawing/2012/chart" uri="{CE6537A1-D6FC-4f65-9D91-7224C49458BB}">
                  <c15:layout>
                    <c:manualLayout>
                      <c:w val="8.7801718152416622E-2"/>
                      <c:h val="0.13227518090355539"/>
                    </c:manualLayout>
                  </c15:layout>
                </c:ext>
                <c:ext xmlns:c16="http://schemas.microsoft.com/office/drawing/2014/chart" uri="{C3380CC4-5D6E-409C-BE32-E72D297353CC}">
                  <c16:uniqueId val="{00000001-AC80-4B7A-B7C7-7B38795F4BE8}"/>
                </c:ext>
              </c:extLst>
            </c:dLbl>
            <c:dLbl>
              <c:idx val="1"/>
              <c:dLblPos val="inEnd"/>
              <c:showLegendKey val="0"/>
              <c:showVal val="1"/>
              <c:showCatName val="0"/>
              <c:showSerName val="0"/>
              <c:showPercent val="0"/>
              <c:showBubbleSize val="0"/>
              <c:extLst>
                <c:ext xmlns:c15="http://schemas.microsoft.com/office/drawing/2012/chart" uri="{CE6537A1-D6FC-4f65-9D91-7224C49458BB}">
                  <c15:layout>
                    <c:manualLayout>
                      <c:w val="7.7858369866876623E-2"/>
                      <c:h val="0.20634920005904572"/>
                    </c:manualLayout>
                  </c15:layout>
                </c:ext>
                <c:ext xmlns:c16="http://schemas.microsoft.com/office/drawing/2014/chart" uri="{C3380CC4-5D6E-409C-BE32-E72D297353CC}">
                  <c16:uniqueId val="{00000003-AC80-4B7A-B7C7-7B38795F4BE8}"/>
                </c:ext>
              </c:extLst>
            </c:dLbl>
            <c:spPr>
              <a:noFill/>
              <a:ln>
                <a:noFill/>
              </a:ln>
              <a:effectLst/>
            </c:spPr>
            <c:txPr>
              <a:bodyPr rot="0" spcFirstLastPara="1" vertOverflow="ellipsis" vert="horz" wrap="square" anchor="ctr" anchorCtr="1"/>
              <a:lstStyle/>
              <a:p>
                <a:pPr>
                  <a:defRPr sz="24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PCP or Pediatrician</c:v>
                </c:pt>
                <c:pt idx="1">
                  <c:v>Inpatient Medical </c:v>
                </c:pt>
                <c:pt idx="2">
                  <c:v>Psychiatrist or Mental Health Prescriber</c:v>
                </c:pt>
                <c:pt idx="3">
                  <c:v>Therapist (mental health, substance use)</c:v>
                </c:pt>
              </c:strCache>
            </c:strRef>
          </c:cat>
          <c:val>
            <c:numRef>
              <c:f>Sheet1!$B$2:$B$5</c:f>
              <c:numCache>
                <c:formatCode>0%</c:formatCode>
                <c:ptCount val="4"/>
                <c:pt idx="0">
                  <c:v>0.04</c:v>
                </c:pt>
                <c:pt idx="1">
                  <c:v>0.05</c:v>
                </c:pt>
                <c:pt idx="2">
                  <c:v>0.21</c:v>
                </c:pt>
                <c:pt idx="3">
                  <c:v>0.22</c:v>
                </c:pt>
              </c:numCache>
            </c:numRef>
          </c:val>
          <c:extLst>
            <c:ext xmlns:c16="http://schemas.microsoft.com/office/drawing/2014/chart" uri="{C3380CC4-5D6E-409C-BE32-E72D297353CC}">
              <c16:uniqueId val="{00000004-AC80-4B7A-B7C7-7B38795F4BE8}"/>
            </c:ext>
          </c:extLst>
        </c:ser>
        <c:dLbls>
          <c:dLblPos val="inEnd"/>
          <c:showLegendKey val="0"/>
          <c:showVal val="1"/>
          <c:showCatName val="0"/>
          <c:showSerName val="0"/>
          <c:showPercent val="0"/>
          <c:showBubbleSize val="0"/>
        </c:dLbls>
        <c:gapWidth val="59"/>
        <c:axId val="1518673919"/>
        <c:axId val="1932047455"/>
      </c:barChart>
      <c:catAx>
        <c:axId val="151867391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b" anchorCtr="1"/>
          <a:lstStyle/>
          <a:p>
            <a:pPr>
              <a:defRPr sz="2000" b="0" i="0" u="none" strike="noStrike" kern="1200" baseline="0">
                <a:solidFill>
                  <a:schemeClr val="bg1"/>
                </a:solidFill>
                <a:latin typeface="+mn-lt"/>
                <a:ea typeface="+mn-ea"/>
                <a:cs typeface="+mn-cs"/>
              </a:defRPr>
            </a:pPr>
            <a:endParaRPr lang="en-US"/>
          </a:p>
        </c:txPr>
        <c:crossAx val="1932047455"/>
        <c:crosses val="autoZero"/>
        <c:auto val="1"/>
        <c:lblAlgn val="ctr"/>
        <c:lblOffset val="1"/>
        <c:noMultiLvlLbl val="0"/>
      </c:catAx>
      <c:valAx>
        <c:axId val="1932047455"/>
        <c:scaling>
          <c:orientation val="minMax"/>
        </c:scaling>
        <c:delete val="1"/>
        <c:axPos val="b"/>
        <c:numFmt formatCode="0%" sourceLinked="1"/>
        <c:majorTickMark val="none"/>
        <c:minorTickMark val="none"/>
        <c:tickLblPos val="nextTo"/>
        <c:crossAx val="151867391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7187500000000001E-2"/>
          <c:y val="3.2147244967299322E-2"/>
          <c:w val="0.96562499999999996"/>
          <c:h val="0.85833765376657789"/>
        </c:manualLayout>
      </c:layout>
      <c:barChart>
        <c:barDir val="col"/>
        <c:grouping val="clustered"/>
        <c:varyColors val="0"/>
        <c:ser>
          <c:idx val="0"/>
          <c:order val="0"/>
          <c:tx>
            <c:strRef>
              <c:f>Sheet1!$B$1</c:f>
              <c:strCache>
                <c:ptCount val="1"/>
                <c:pt idx="0">
                  <c:v>2019</c:v>
                </c:pt>
              </c:strCache>
            </c:strRef>
          </c:tx>
          <c:spPr>
            <a:solidFill>
              <a:schemeClr val="accent1"/>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6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Anxiety</c:v>
                </c:pt>
                <c:pt idx="1">
                  <c:v>Depression</c:v>
                </c:pt>
                <c:pt idx="2">
                  <c:v>Anxiety or Depression</c:v>
                </c:pt>
              </c:strCache>
            </c:strRef>
          </c:cat>
          <c:val>
            <c:numRef>
              <c:f>Sheet1!$B$2:$B$4</c:f>
              <c:numCache>
                <c:formatCode>0%</c:formatCode>
                <c:ptCount val="3"/>
                <c:pt idx="0">
                  <c:v>8.1000000000000003E-2</c:v>
                </c:pt>
                <c:pt idx="1">
                  <c:v>6.5000000000000002E-2</c:v>
                </c:pt>
                <c:pt idx="2">
                  <c:v>0.108</c:v>
                </c:pt>
              </c:numCache>
            </c:numRef>
          </c:val>
          <c:extLst>
            <c:ext xmlns:c16="http://schemas.microsoft.com/office/drawing/2014/chart" uri="{C3380CC4-5D6E-409C-BE32-E72D297353CC}">
              <c16:uniqueId val="{00000000-4AED-4188-A3E4-23B24921492E}"/>
            </c:ext>
          </c:extLst>
        </c:ser>
        <c:ser>
          <c:idx val="1"/>
          <c:order val="1"/>
          <c:tx>
            <c:strRef>
              <c:f>Sheet1!$C$1</c:f>
              <c:strCache>
                <c:ptCount val="1"/>
                <c:pt idx="0">
                  <c:v>2023</c:v>
                </c:pt>
              </c:strCache>
            </c:strRef>
          </c:tx>
          <c:spPr>
            <a:solidFill>
              <a:schemeClr val="accent2"/>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8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Anxiety</c:v>
                </c:pt>
                <c:pt idx="1">
                  <c:v>Depression</c:v>
                </c:pt>
                <c:pt idx="2">
                  <c:v>Anxiety or Depression</c:v>
                </c:pt>
              </c:strCache>
            </c:strRef>
          </c:cat>
          <c:val>
            <c:numRef>
              <c:f>Sheet1!$C$2:$C$4</c:f>
              <c:numCache>
                <c:formatCode>0%</c:formatCode>
                <c:ptCount val="3"/>
                <c:pt idx="0">
                  <c:v>0.23200000000000001</c:v>
                </c:pt>
                <c:pt idx="1">
                  <c:v>0.219</c:v>
                </c:pt>
                <c:pt idx="2">
                  <c:v>0.32700000000000001</c:v>
                </c:pt>
              </c:numCache>
            </c:numRef>
          </c:val>
          <c:extLst>
            <c:ext xmlns:c16="http://schemas.microsoft.com/office/drawing/2014/chart" uri="{C3380CC4-5D6E-409C-BE32-E72D297353CC}">
              <c16:uniqueId val="{00000000-AF4D-435D-A3FF-67F00EE62868}"/>
            </c:ext>
          </c:extLst>
        </c:ser>
        <c:dLbls>
          <c:showLegendKey val="0"/>
          <c:showVal val="0"/>
          <c:showCatName val="0"/>
          <c:showSerName val="0"/>
          <c:showPercent val="0"/>
          <c:showBubbleSize val="0"/>
        </c:dLbls>
        <c:gapWidth val="49"/>
        <c:overlap val="-11"/>
        <c:axId val="1873516288"/>
        <c:axId val="1757666128"/>
      </c:barChart>
      <c:catAx>
        <c:axId val="18735162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600" b="0" i="0" u="none" strike="noStrike" kern="1200" baseline="0">
                <a:solidFill>
                  <a:schemeClr val="bg1"/>
                </a:solidFill>
                <a:latin typeface="+mn-lt"/>
                <a:ea typeface="+mn-ea"/>
                <a:cs typeface="+mn-cs"/>
              </a:defRPr>
            </a:pPr>
            <a:endParaRPr lang="en-US"/>
          </a:p>
        </c:txPr>
        <c:crossAx val="1757666128"/>
        <c:crosses val="autoZero"/>
        <c:auto val="1"/>
        <c:lblAlgn val="ctr"/>
        <c:lblOffset val="100"/>
        <c:noMultiLvlLbl val="0"/>
      </c:catAx>
      <c:valAx>
        <c:axId val="1757666128"/>
        <c:scaling>
          <c:orientation val="minMax"/>
        </c:scaling>
        <c:delete val="1"/>
        <c:axPos val="l"/>
        <c:numFmt formatCode="0%" sourceLinked="1"/>
        <c:majorTickMark val="none"/>
        <c:minorTickMark val="none"/>
        <c:tickLblPos val="nextTo"/>
        <c:crossAx val="18735162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7236471683142077E-2"/>
          <c:y val="0"/>
          <c:w val="0.96552705663371585"/>
          <c:h val="0.71398340071314559"/>
        </c:manualLayout>
      </c:layout>
      <c:barChart>
        <c:barDir val="col"/>
        <c:grouping val="clustered"/>
        <c:varyColors val="0"/>
        <c:ser>
          <c:idx val="0"/>
          <c:order val="0"/>
          <c:tx>
            <c:strRef>
              <c:f>Sheet1!$B$1</c:f>
              <c:strCache>
                <c:ptCount val="1"/>
                <c:pt idx="0">
                  <c:v>Series 1</c:v>
                </c:pt>
              </c:strCache>
            </c:strRef>
          </c:tx>
          <c:spPr>
            <a:solidFill>
              <a:schemeClr val="accent1"/>
            </a:solidFill>
            <a:ln>
              <a:solidFill>
                <a:schemeClr val="bg1"/>
              </a:solidFill>
            </a:ln>
            <a:effectLst/>
          </c:spPr>
          <c:invertIfNegative val="0"/>
          <c:dPt>
            <c:idx val="2"/>
            <c:invertIfNegative val="0"/>
            <c:bubble3D val="0"/>
            <c:spPr>
              <a:solidFill>
                <a:schemeClr val="accent2"/>
              </a:solidFill>
              <a:ln>
                <a:solidFill>
                  <a:schemeClr val="bg1"/>
                </a:solidFill>
              </a:ln>
              <a:effectLst/>
            </c:spPr>
            <c:extLst>
              <c:ext xmlns:c16="http://schemas.microsoft.com/office/drawing/2014/chart" uri="{C3380CC4-5D6E-409C-BE32-E72D297353CC}">
                <c16:uniqueId val="{00000000-63D1-4C1A-9FF8-2D183E435C65}"/>
              </c:ext>
            </c:extLst>
          </c:dPt>
          <c:dLbls>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solidFill>
                      <a:schemeClr val="bg1"/>
                    </a:solidFill>
                    <a:effectLst/>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Medical Primary
Care</c:v>
                </c:pt>
                <c:pt idx="1">
                  <c:v>Medical Specialty
Care </c:v>
                </c:pt>
                <c:pt idx="2">
                  <c:v>Behavioral
Care</c:v>
                </c:pt>
              </c:strCache>
            </c:strRef>
          </c:cat>
          <c:val>
            <c:numRef>
              <c:f>Sheet1!$B$2:$B$4</c:f>
              <c:numCache>
                <c:formatCode>0%</c:formatCode>
                <c:ptCount val="3"/>
                <c:pt idx="0">
                  <c:v>0.03</c:v>
                </c:pt>
                <c:pt idx="1">
                  <c:v>0.04</c:v>
                </c:pt>
                <c:pt idx="2">
                  <c:v>0.17</c:v>
                </c:pt>
              </c:numCache>
            </c:numRef>
          </c:val>
          <c:extLst>
            <c:ext xmlns:c16="http://schemas.microsoft.com/office/drawing/2014/chart" uri="{C3380CC4-5D6E-409C-BE32-E72D297353CC}">
              <c16:uniqueId val="{00000000-C460-894E-B2F1-F9A1B67C8331}"/>
            </c:ext>
          </c:extLst>
        </c:ser>
        <c:dLbls>
          <c:showLegendKey val="0"/>
          <c:showVal val="0"/>
          <c:showCatName val="0"/>
          <c:showSerName val="0"/>
          <c:showPercent val="0"/>
          <c:showBubbleSize val="0"/>
        </c:dLbls>
        <c:gapWidth val="62"/>
        <c:overlap val="-27"/>
        <c:axId val="830420832"/>
        <c:axId val="783671648"/>
      </c:barChart>
      <c:catAx>
        <c:axId val="8304208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bg1"/>
                </a:solidFill>
                <a:latin typeface="+mn-lt"/>
                <a:ea typeface="+mn-ea"/>
                <a:cs typeface="+mn-cs"/>
              </a:defRPr>
            </a:pPr>
            <a:endParaRPr lang="en-US"/>
          </a:p>
        </c:txPr>
        <c:crossAx val="783671648"/>
        <c:crosses val="autoZero"/>
        <c:auto val="1"/>
        <c:lblAlgn val="ctr"/>
        <c:lblOffset val="100"/>
        <c:noMultiLvlLbl val="0"/>
      </c:catAx>
      <c:valAx>
        <c:axId val="783671648"/>
        <c:scaling>
          <c:orientation val="minMax"/>
          <c:max val="0.18000000000000002"/>
          <c:min val="0"/>
        </c:scaling>
        <c:delete val="1"/>
        <c:axPos val="l"/>
        <c:numFmt formatCode="0%" sourceLinked="1"/>
        <c:majorTickMark val="out"/>
        <c:minorTickMark val="none"/>
        <c:tickLblPos val="nextTo"/>
        <c:crossAx val="8304208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400">
          <a:solidFill>
            <a:schemeClr val="bg1"/>
          </a:solidFill>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13280326080390317"/>
          <c:w val="0.9729173668344796"/>
          <c:h val="0.75325466613308534"/>
        </c:manualLayout>
      </c:layout>
      <c:barChart>
        <c:barDir val="col"/>
        <c:grouping val="clustered"/>
        <c:varyColors val="0"/>
        <c:ser>
          <c:idx val="0"/>
          <c:order val="0"/>
          <c:tx>
            <c:strRef>
              <c:f>Sheet1!$B$1</c:f>
              <c:strCache>
                <c:ptCount val="1"/>
                <c:pt idx="0">
                  <c:v>Low Severity</c:v>
                </c:pt>
              </c:strCache>
            </c:strRef>
          </c:tx>
          <c:spPr>
            <a:solidFill>
              <a:schemeClr val="accent1"/>
            </a:solidFill>
            <a:ln>
              <a:solidFill>
                <a:schemeClr val="bg1"/>
              </a:solidFill>
            </a:ln>
            <a:effectLst/>
          </c:spPr>
          <c:invertIfNegative val="0"/>
          <c:dPt>
            <c:idx val="1"/>
            <c:invertIfNegative val="0"/>
            <c:bubble3D val="0"/>
            <c:spPr>
              <a:solidFill>
                <a:schemeClr val="accent2"/>
              </a:solidFill>
              <a:ln>
                <a:solidFill>
                  <a:schemeClr val="bg1"/>
                </a:solidFill>
              </a:ln>
              <a:effectLst/>
            </c:spPr>
            <c:extLst>
              <c:ext xmlns:c16="http://schemas.microsoft.com/office/drawing/2014/chart" uri="{C3380CC4-5D6E-409C-BE32-E72D297353CC}">
                <c16:uniqueId val="{00000001-4357-4A51-886A-D6338E32EE9C}"/>
              </c:ext>
            </c:extLst>
          </c:dPt>
          <c:dLbls>
            <c:dLbl>
              <c:idx val="0"/>
              <c:spPr>
                <a:noFill/>
                <a:ln>
                  <a:noFill/>
                </a:ln>
                <a:effectLst/>
              </c:spPr>
              <c:txPr>
                <a:bodyPr rot="0" spcFirstLastPara="1" vertOverflow="ellipsis" vert="horz" wrap="square" lIns="38100" tIns="19050" rIns="38100" bIns="19050" anchor="ctr" anchorCtr="1">
                  <a:noAutofit/>
                </a:bodyPr>
                <a:lstStyle/>
                <a:p>
                  <a:pPr>
                    <a:defRPr sz="28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5="http://schemas.microsoft.com/office/drawing/2012/chart" uri="{CE6537A1-D6FC-4f65-9D91-7224C49458BB}">
                  <c15:layout>
                    <c:manualLayout>
                      <c:w val="0.23235685698314318"/>
                      <c:h val="0.13529489002063616"/>
                    </c:manualLayout>
                  </c15:layout>
                </c:ext>
                <c:ext xmlns:c16="http://schemas.microsoft.com/office/drawing/2014/chart" uri="{C3380CC4-5D6E-409C-BE32-E72D297353CC}">
                  <c16:uniqueId val="{00000003-4357-4A51-886A-D6338E32EE9C}"/>
                </c:ext>
              </c:extLst>
            </c:dLbl>
            <c:dLbl>
              <c:idx val="1"/>
              <c:spPr>
                <a:noFill/>
                <a:ln>
                  <a:noFill/>
                </a:ln>
                <a:effectLst/>
              </c:spPr>
              <c:txPr>
                <a:bodyPr rot="0" spcFirstLastPara="1" vertOverflow="ellipsis" vert="horz" wrap="square" lIns="38100" tIns="19050" rIns="38100" bIns="19050" anchor="ctr" anchorCtr="1">
                  <a:noAutofit/>
                </a:bodyPr>
                <a:lstStyle/>
                <a:p>
                  <a:pPr>
                    <a:defRPr sz="28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5="http://schemas.microsoft.com/office/drawing/2012/chart" uri="{CE6537A1-D6FC-4f65-9D91-7224C49458BB}">
                  <c15:layout>
                    <c:manualLayout>
                      <c:w val="0.22179997582269761"/>
                      <c:h val="0.14639711740719108"/>
                    </c:manualLayout>
                  </c15:layout>
                </c:ext>
                <c:ext xmlns:c16="http://schemas.microsoft.com/office/drawing/2014/chart" uri="{C3380CC4-5D6E-409C-BE32-E72D297353CC}">
                  <c16:uniqueId val="{00000001-4357-4A51-886A-D6338E32EE9C}"/>
                </c:ext>
              </c:extLst>
            </c:dLbl>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Medical Denial</c:v>
                </c:pt>
                <c:pt idx="1">
                  <c:v>Mental Health Denial</c:v>
                </c:pt>
              </c:strCache>
            </c:strRef>
          </c:cat>
          <c:val>
            <c:numRef>
              <c:f>Sheet1!$B$2:$B$3</c:f>
              <c:numCache>
                <c:formatCode>0%</c:formatCode>
                <c:ptCount val="2"/>
                <c:pt idx="0">
                  <c:v>0.14000000000000001</c:v>
                </c:pt>
                <c:pt idx="1">
                  <c:v>0.28999999999999998</c:v>
                </c:pt>
              </c:numCache>
            </c:numRef>
          </c:val>
          <c:extLst>
            <c:ext xmlns:c16="http://schemas.microsoft.com/office/drawing/2014/chart" uri="{C3380CC4-5D6E-409C-BE32-E72D297353CC}">
              <c16:uniqueId val="{00000002-4357-4A51-886A-D6338E32EE9C}"/>
            </c:ext>
          </c:extLst>
        </c:ser>
        <c:dLbls>
          <c:dLblPos val="inEnd"/>
          <c:showLegendKey val="0"/>
          <c:showVal val="1"/>
          <c:showCatName val="0"/>
          <c:showSerName val="0"/>
          <c:showPercent val="0"/>
          <c:showBubbleSize val="0"/>
        </c:dLbls>
        <c:gapWidth val="59"/>
        <c:overlap val="-17"/>
        <c:axId val="1518673919"/>
        <c:axId val="1932047455"/>
      </c:barChart>
      <c:catAx>
        <c:axId val="15186739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bg1"/>
                </a:solidFill>
                <a:latin typeface="+mn-lt"/>
                <a:ea typeface="+mn-ea"/>
                <a:cs typeface="+mn-cs"/>
              </a:defRPr>
            </a:pPr>
            <a:endParaRPr lang="en-US"/>
          </a:p>
        </c:txPr>
        <c:crossAx val="1932047455"/>
        <c:crosses val="autoZero"/>
        <c:auto val="1"/>
        <c:lblAlgn val="ctr"/>
        <c:lblOffset val="100"/>
        <c:noMultiLvlLbl val="0"/>
      </c:catAx>
      <c:valAx>
        <c:axId val="1932047455"/>
        <c:scaling>
          <c:orientation val="minMax"/>
        </c:scaling>
        <c:delete val="1"/>
        <c:axPos val="l"/>
        <c:numFmt formatCode="0%" sourceLinked="1"/>
        <c:majorTickMark val="none"/>
        <c:minorTickMark val="none"/>
        <c:tickLblPos val="nextTo"/>
        <c:crossAx val="151867391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593510442323366"/>
          <c:y val="1.0023474788833094E-4"/>
          <c:w val="0.78406489557676629"/>
          <c:h val="0.99989976525211166"/>
        </c:manualLayout>
      </c:layout>
      <c:barChart>
        <c:barDir val="bar"/>
        <c:grouping val="clustered"/>
        <c:varyColors val="0"/>
        <c:ser>
          <c:idx val="0"/>
          <c:order val="0"/>
          <c:tx>
            <c:strRef>
              <c:f>Sheet1!$B$1</c:f>
              <c:strCache>
                <c:ptCount val="1"/>
                <c:pt idx="0">
                  <c:v>Low Severity</c:v>
                </c:pt>
              </c:strCache>
            </c:strRef>
          </c:tx>
          <c:spPr>
            <a:solidFill>
              <a:schemeClr val="accent1"/>
            </a:solidFill>
            <a:ln>
              <a:solidFill>
                <a:schemeClr val="bg1"/>
              </a:solidFill>
            </a:ln>
            <a:effectLst/>
          </c:spPr>
          <c:invertIfNegative val="0"/>
          <c:dPt>
            <c:idx val="0"/>
            <c:invertIfNegative val="0"/>
            <c:bubble3D val="0"/>
            <c:spPr>
              <a:solidFill>
                <a:schemeClr val="accent1"/>
              </a:solidFill>
              <a:ln>
                <a:solidFill>
                  <a:schemeClr val="bg1"/>
                </a:solidFill>
              </a:ln>
              <a:effectLst/>
            </c:spPr>
            <c:extLst>
              <c:ext xmlns:c16="http://schemas.microsoft.com/office/drawing/2014/chart" uri="{C3380CC4-5D6E-409C-BE32-E72D297353CC}">
                <c16:uniqueId val="{00000003-4357-4A51-886A-D6338E32EE9C}"/>
              </c:ext>
            </c:extLst>
          </c:dPt>
          <c:dPt>
            <c:idx val="1"/>
            <c:invertIfNegative val="0"/>
            <c:bubble3D val="0"/>
            <c:spPr>
              <a:solidFill>
                <a:schemeClr val="accent1"/>
              </a:solidFill>
              <a:ln>
                <a:solidFill>
                  <a:schemeClr val="bg1"/>
                </a:solidFill>
              </a:ln>
              <a:effectLst/>
            </c:spPr>
            <c:extLst>
              <c:ext xmlns:c16="http://schemas.microsoft.com/office/drawing/2014/chart" uri="{C3380CC4-5D6E-409C-BE32-E72D297353CC}">
                <c16:uniqueId val="{00000001-4357-4A51-886A-D6338E32EE9C}"/>
              </c:ext>
            </c:extLst>
          </c:dPt>
          <c:dPt>
            <c:idx val="2"/>
            <c:invertIfNegative val="0"/>
            <c:bubble3D val="0"/>
            <c:spPr>
              <a:solidFill>
                <a:schemeClr val="accent2"/>
              </a:solidFill>
              <a:ln>
                <a:solidFill>
                  <a:schemeClr val="bg1"/>
                </a:solidFill>
              </a:ln>
              <a:effectLst/>
            </c:spPr>
            <c:extLst>
              <c:ext xmlns:c16="http://schemas.microsoft.com/office/drawing/2014/chart" uri="{C3380CC4-5D6E-409C-BE32-E72D297353CC}">
                <c16:uniqueId val="{00000005-5519-4F0C-A62A-35CF59FA91D5}"/>
              </c:ext>
            </c:extLst>
          </c:dPt>
          <c:dPt>
            <c:idx val="3"/>
            <c:invertIfNegative val="0"/>
            <c:bubble3D val="0"/>
            <c:spPr>
              <a:solidFill>
                <a:schemeClr val="accent2"/>
              </a:solidFill>
              <a:ln>
                <a:solidFill>
                  <a:schemeClr val="bg1"/>
                </a:solidFill>
              </a:ln>
              <a:effectLst/>
            </c:spPr>
            <c:extLst>
              <c:ext xmlns:c16="http://schemas.microsoft.com/office/drawing/2014/chart" uri="{C3380CC4-5D6E-409C-BE32-E72D297353CC}">
                <c16:uniqueId val="{00000004-5519-4F0C-A62A-35CF59FA91D5}"/>
              </c:ext>
            </c:extLst>
          </c:dPt>
          <c:dLbls>
            <c:dLbl>
              <c:idx val="0"/>
              <c:dLblPos val="inEnd"/>
              <c:showLegendKey val="0"/>
              <c:showVal val="1"/>
              <c:showCatName val="0"/>
              <c:showSerName val="0"/>
              <c:showPercent val="0"/>
              <c:showBubbleSize val="0"/>
              <c:extLst>
                <c:ext xmlns:c15="http://schemas.microsoft.com/office/drawing/2012/chart" uri="{CE6537A1-D6FC-4f65-9D91-7224C49458BB}">
                  <c15:layout>
                    <c:manualLayout>
                      <c:w val="8.7801718152416622E-2"/>
                      <c:h val="0.13227518090355539"/>
                    </c:manualLayout>
                  </c15:layout>
                </c:ext>
                <c:ext xmlns:c16="http://schemas.microsoft.com/office/drawing/2014/chart" uri="{C3380CC4-5D6E-409C-BE32-E72D297353CC}">
                  <c16:uniqueId val="{00000003-4357-4A51-886A-D6338E32EE9C}"/>
                </c:ext>
              </c:extLst>
            </c:dLbl>
            <c:dLbl>
              <c:idx val="1"/>
              <c:dLblPos val="inEnd"/>
              <c:showLegendKey val="0"/>
              <c:showVal val="1"/>
              <c:showCatName val="0"/>
              <c:showSerName val="0"/>
              <c:showPercent val="0"/>
              <c:showBubbleSize val="0"/>
              <c:extLst>
                <c:ext xmlns:c15="http://schemas.microsoft.com/office/drawing/2012/chart" uri="{CE6537A1-D6FC-4f65-9D91-7224C49458BB}">
                  <c15:layout>
                    <c:manualLayout>
                      <c:w val="6.6537071569561249E-2"/>
                      <c:h val="0.20634918516541365"/>
                    </c:manualLayout>
                  </c15:layout>
                </c:ext>
                <c:ext xmlns:c16="http://schemas.microsoft.com/office/drawing/2014/chart" uri="{C3380CC4-5D6E-409C-BE32-E72D297353CC}">
                  <c16:uniqueId val="{00000001-4357-4A51-886A-D6338E32EE9C}"/>
                </c:ext>
              </c:extLst>
            </c:dLbl>
            <c:spPr>
              <a:noFill/>
              <a:ln>
                <a:noFill/>
              </a:ln>
              <a:effectLst/>
            </c:spPr>
            <c:txPr>
              <a:bodyPr rot="0" spcFirstLastPara="1" vertOverflow="ellipsis" vert="horz" wrap="square" anchor="ctr" anchorCtr="1"/>
              <a:lstStyle/>
              <a:p>
                <a:pPr>
                  <a:defRPr sz="24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PCP or Pediatrician</c:v>
                </c:pt>
                <c:pt idx="1">
                  <c:v>Inpatient Medical </c:v>
                </c:pt>
                <c:pt idx="2">
                  <c:v>Psychiatrist or other Mental Health Prescriber</c:v>
                </c:pt>
                <c:pt idx="3">
                  <c:v>Therapist (mental health, substance use)</c:v>
                </c:pt>
              </c:strCache>
            </c:strRef>
          </c:cat>
          <c:val>
            <c:numRef>
              <c:f>Sheet1!$B$2:$B$5</c:f>
              <c:numCache>
                <c:formatCode>0%</c:formatCode>
                <c:ptCount val="4"/>
                <c:pt idx="0">
                  <c:v>0.08</c:v>
                </c:pt>
                <c:pt idx="1">
                  <c:v>0.08</c:v>
                </c:pt>
                <c:pt idx="2">
                  <c:v>0.17</c:v>
                </c:pt>
                <c:pt idx="3">
                  <c:v>0.22</c:v>
                </c:pt>
              </c:numCache>
            </c:numRef>
          </c:val>
          <c:extLst>
            <c:ext xmlns:c16="http://schemas.microsoft.com/office/drawing/2014/chart" uri="{C3380CC4-5D6E-409C-BE32-E72D297353CC}">
              <c16:uniqueId val="{00000002-4357-4A51-886A-D6338E32EE9C}"/>
            </c:ext>
          </c:extLst>
        </c:ser>
        <c:dLbls>
          <c:dLblPos val="inEnd"/>
          <c:showLegendKey val="0"/>
          <c:showVal val="1"/>
          <c:showCatName val="0"/>
          <c:showSerName val="0"/>
          <c:showPercent val="0"/>
          <c:showBubbleSize val="0"/>
        </c:dLbls>
        <c:gapWidth val="89"/>
        <c:axId val="1518673919"/>
        <c:axId val="1932047455"/>
      </c:barChart>
      <c:catAx>
        <c:axId val="151867391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b" anchorCtr="1"/>
          <a:lstStyle/>
          <a:p>
            <a:pPr>
              <a:defRPr sz="2000" b="0" i="0" u="none" strike="noStrike" kern="1200" baseline="0">
                <a:solidFill>
                  <a:schemeClr val="bg1"/>
                </a:solidFill>
                <a:latin typeface="+mn-lt"/>
                <a:ea typeface="+mn-ea"/>
                <a:cs typeface="+mn-cs"/>
              </a:defRPr>
            </a:pPr>
            <a:endParaRPr lang="en-US"/>
          </a:p>
        </c:txPr>
        <c:crossAx val="1932047455"/>
        <c:crosses val="autoZero"/>
        <c:auto val="1"/>
        <c:lblAlgn val="ctr"/>
        <c:lblOffset val="1"/>
        <c:noMultiLvlLbl val="0"/>
      </c:catAx>
      <c:valAx>
        <c:axId val="1932047455"/>
        <c:scaling>
          <c:orientation val="minMax"/>
        </c:scaling>
        <c:delete val="1"/>
        <c:axPos val="b"/>
        <c:numFmt formatCode="0%" sourceLinked="1"/>
        <c:majorTickMark val="none"/>
        <c:minorTickMark val="none"/>
        <c:tickLblPos val="nextTo"/>
        <c:crossAx val="151867391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8525646823127143E-3"/>
          <c:y val="4.9982340442563257E-2"/>
          <c:w val="0.96562499999999996"/>
          <c:h val="0.73572138765502137"/>
        </c:manualLayout>
      </c:layout>
      <c:barChart>
        <c:barDir val="col"/>
        <c:grouping val="clustered"/>
        <c:varyColors val="0"/>
        <c:ser>
          <c:idx val="0"/>
          <c:order val="0"/>
          <c:tx>
            <c:strRef>
              <c:f>Sheet1!$B$1</c:f>
              <c:strCache>
                <c:ptCount val="1"/>
                <c:pt idx="0">
                  <c:v>Column1</c:v>
                </c:pt>
              </c:strCache>
            </c:strRef>
          </c:tx>
          <c:spPr>
            <a:solidFill>
              <a:schemeClr val="accent1"/>
            </a:solidFill>
            <a:ln>
              <a:solidFill>
                <a:schemeClr val="bg1"/>
              </a:solid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32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Drugs</c:v>
                </c:pt>
                <c:pt idx="1">
                  <c:v>Alcohol</c:v>
                </c:pt>
                <c:pt idx="2">
                  <c:v>Drugs or Alcohol</c:v>
                </c:pt>
              </c:strCache>
            </c:strRef>
          </c:cat>
          <c:val>
            <c:numRef>
              <c:f>Sheet1!$B$2:$B$4</c:f>
              <c:numCache>
                <c:formatCode>0%</c:formatCode>
                <c:ptCount val="3"/>
                <c:pt idx="0" formatCode="0.0%">
                  <c:v>8.7999999999999995E-2</c:v>
                </c:pt>
                <c:pt idx="1">
                  <c:v>0.113</c:v>
                </c:pt>
                <c:pt idx="2" formatCode="0.0%">
                  <c:v>0.17299999999999999</c:v>
                </c:pt>
              </c:numCache>
            </c:numRef>
          </c:val>
          <c:extLst>
            <c:ext xmlns:c16="http://schemas.microsoft.com/office/drawing/2014/chart" uri="{C3380CC4-5D6E-409C-BE32-E72D297353CC}">
              <c16:uniqueId val="{00000000-4AED-4188-A3E4-23B24921492E}"/>
            </c:ext>
          </c:extLst>
        </c:ser>
        <c:dLbls>
          <c:showLegendKey val="0"/>
          <c:showVal val="0"/>
          <c:showCatName val="0"/>
          <c:showSerName val="0"/>
          <c:showPercent val="0"/>
          <c:showBubbleSize val="0"/>
        </c:dLbls>
        <c:gapWidth val="54"/>
        <c:overlap val="-27"/>
        <c:axId val="1873516288"/>
        <c:axId val="1757666128"/>
      </c:barChart>
      <c:catAx>
        <c:axId val="18735162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800" b="0" i="0" u="none" strike="noStrike" kern="1200" baseline="0">
                <a:solidFill>
                  <a:schemeClr val="bg1"/>
                </a:solidFill>
                <a:latin typeface="+mn-lt"/>
                <a:ea typeface="+mn-ea"/>
                <a:cs typeface="+mn-cs"/>
              </a:defRPr>
            </a:pPr>
            <a:endParaRPr lang="en-US"/>
          </a:p>
        </c:txPr>
        <c:crossAx val="1757666128"/>
        <c:crosses val="autoZero"/>
        <c:auto val="0"/>
        <c:lblAlgn val="ctr"/>
        <c:lblOffset val="100"/>
        <c:tickLblSkip val="1"/>
        <c:noMultiLvlLbl val="0"/>
      </c:catAx>
      <c:valAx>
        <c:axId val="1757666128"/>
        <c:scaling>
          <c:orientation val="minMax"/>
        </c:scaling>
        <c:delete val="1"/>
        <c:axPos val="l"/>
        <c:numFmt formatCode="0.0%" sourceLinked="1"/>
        <c:majorTickMark val="none"/>
        <c:minorTickMark val="none"/>
        <c:tickLblPos val="nextTo"/>
        <c:crossAx val="18735162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3003494384278775E-2"/>
          <c:y val="1.1464742363163121E-4"/>
          <c:w val="0.96562499999999996"/>
          <c:h val="0.85833765376657789"/>
        </c:manualLayout>
      </c:layout>
      <c:barChart>
        <c:barDir val="col"/>
        <c:grouping val="clustered"/>
        <c:varyColors val="0"/>
        <c:ser>
          <c:idx val="0"/>
          <c:order val="0"/>
          <c:tx>
            <c:strRef>
              <c:f>Sheet1!$B$12</c:f>
              <c:strCache>
                <c:ptCount val="1"/>
                <c:pt idx="0">
                  <c:v>Column2</c:v>
                </c:pt>
              </c:strCache>
            </c:strRef>
          </c:tx>
          <c:spPr>
            <a:solidFill>
              <a:schemeClr val="accent1"/>
            </a:solidFill>
            <a:ln>
              <a:solidFill>
                <a:schemeClr val="bg1"/>
              </a:solidFill>
            </a:ln>
            <a:effectLst/>
          </c:spPr>
          <c:invertIfNegative val="0"/>
          <c:cat>
            <c:numRef>
              <c:f>Sheet1!$A$13:$A$20</c:f>
              <c:numCache>
                <c:formatCode>0</c:formatCode>
                <c:ptCount val="8"/>
                <c:pt idx="0">
                  <c:v>2015</c:v>
                </c:pt>
                <c:pt idx="1">
                  <c:v>2016</c:v>
                </c:pt>
                <c:pt idx="2">
                  <c:v>2017</c:v>
                </c:pt>
                <c:pt idx="3">
                  <c:v>2018</c:v>
                </c:pt>
                <c:pt idx="4">
                  <c:v>2019</c:v>
                </c:pt>
                <c:pt idx="5">
                  <c:v>2020</c:v>
                </c:pt>
                <c:pt idx="6">
                  <c:v>2021</c:v>
                </c:pt>
                <c:pt idx="7">
                  <c:v>2022</c:v>
                </c:pt>
              </c:numCache>
            </c:numRef>
          </c:cat>
          <c:val>
            <c:numRef>
              <c:f>Sheet1!$B$13:$B$20</c:f>
              <c:numCache>
                <c:formatCode>#,##0</c:formatCode>
                <c:ptCount val="8"/>
                <c:pt idx="0">
                  <c:v>52623</c:v>
                </c:pt>
                <c:pt idx="1">
                  <c:v>63938</c:v>
                </c:pt>
                <c:pt idx="2">
                  <c:v>70699</c:v>
                </c:pt>
                <c:pt idx="3">
                  <c:v>67850</c:v>
                </c:pt>
                <c:pt idx="4">
                  <c:v>71130</c:v>
                </c:pt>
                <c:pt idx="5">
                  <c:v>92478</c:v>
                </c:pt>
                <c:pt idx="6">
                  <c:v>107573</c:v>
                </c:pt>
                <c:pt idx="7">
                  <c:v>110757</c:v>
                </c:pt>
              </c:numCache>
            </c:numRef>
          </c:val>
          <c:extLst>
            <c:ext xmlns:c16="http://schemas.microsoft.com/office/drawing/2014/chart" uri="{C3380CC4-5D6E-409C-BE32-E72D297353CC}">
              <c16:uniqueId val="{00000000-4AED-4188-A3E4-23B24921492E}"/>
            </c:ext>
          </c:extLst>
        </c:ser>
        <c:dLbls>
          <c:showLegendKey val="0"/>
          <c:showVal val="0"/>
          <c:showCatName val="0"/>
          <c:showSerName val="0"/>
          <c:showPercent val="0"/>
          <c:showBubbleSize val="0"/>
        </c:dLbls>
        <c:gapWidth val="79"/>
        <c:overlap val="-27"/>
        <c:axId val="1873516288"/>
        <c:axId val="1757666128"/>
      </c:barChart>
      <c:catAx>
        <c:axId val="1873516288"/>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bg1"/>
                </a:solidFill>
                <a:latin typeface="+mn-lt"/>
                <a:ea typeface="+mn-ea"/>
                <a:cs typeface="+mn-cs"/>
              </a:defRPr>
            </a:pPr>
            <a:endParaRPr lang="en-US"/>
          </a:p>
        </c:txPr>
        <c:crossAx val="1757666128"/>
        <c:crosses val="autoZero"/>
        <c:auto val="1"/>
        <c:lblAlgn val="ctr"/>
        <c:lblOffset val="100"/>
        <c:noMultiLvlLbl val="0"/>
      </c:catAx>
      <c:valAx>
        <c:axId val="1757666128"/>
        <c:scaling>
          <c:orientation val="minMax"/>
        </c:scaling>
        <c:delete val="1"/>
        <c:axPos val="l"/>
        <c:numFmt formatCode="#,##0" sourceLinked="1"/>
        <c:majorTickMark val="none"/>
        <c:minorTickMark val="none"/>
        <c:tickLblPos val="nextTo"/>
        <c:crossAx val="18735162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400">
          <a:solidFill>
            <a:schemeClr val="bg1"/>
          </a:solidFill>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8525646823127143E-3"/>
          <c:y val="4.9982340442563257E-2"/>
          <c:w val="0.96562499999999996"/>
          <c:h val="0.73572138765502137"/>
        </c:manualLayout>
      </c:layout>
      <c:barChart>
        <c:barDir val="col"/>
        <c:grouping val="clustered"/>
        <c:varyColors val="0"/>
        <c:ser>
          <c:idx val="0"/>
          <c:order val="0"/>
          <c:tx>
            <c:strRef>
              <c:f>Sheet1!$B$1</c:f>
              <c:strCache>
                <c:ptCount val="1"/>
                <c:pt idx="0">
                  <c:v>2022</c:v>
                </c:pt>
              </c:strCache>
            </c:strRef>
          </c:tx>
          <c:spPr>
            <a:solidFill>
              <a:schemeClr val="accent1"/>
            </a:solidFill>
            <a:ln>
              <a:solidFill>
                <a:schemeClr val="bg1"/>
              </a:solidFill>
            </a:ln>
            <a:effectLst/>
          </c:spPr>
          <c:invertIfNegative val="0"/>
          <c:dPt>
            <c:idx val="5"/>
            <c:invertIfNegative val="0"/>
            <c:bubble3D val="0"/>
            <c:spPr>
              <a:solidFill>
                <a:schemeClr val="accent2"/>
              </a:solidFill>
              <a:ln>
                <a:solidFill>
                  <a:schemeClr val="bg1"/>
                </a:solidFill>
              </a:ln>
              <a:effectLst/>
            </c:spPr>
            <c:extLst>
              <c:ext xmlns:c16="http://schemas.microsoft.com/office/drawing/2014/chart" uri="{C3380CC4-5D6E-409C-BE32-E72D297353CC}">
                <c16:uniqueId val="{00000000-9BFE-4EEE-AF1F-C9F2B652D025}"/>
              </c:ext>
            </c:extLst>
          </c:dPt>
          <c:dLbls>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6"/>
                <c:pt idx="0">
                  <c:v>2000</c:v>
                </c:pt>
                <c:pt idx="1">
                  <c:v>2005</c:v>
                </c:pt>
                <c:pt idx="2">
                  <c:v>2010</c:v>
                </c:pt>
                <c:pt idx="3">
                  <c:v>2015</c:v>
                </c:pt>
                <c:pt idx="4">
                  <c:v>2020</c:v>
                </c:pt>
                <c:pt idx="5">
                  <c:v>2021</c:v>
                </c:pt>
              </c:numCache>
            </c:numRef>
          </c:cat>
          <c:val>
            <c:numRef>
              <c:f>Sheet1!$B$2:$B$7</c:f>
              <c:numCache>
                <c:formatCode>0.0</c:formatCode>
                <c:ptCount val="6"/>
                <c:pt idx="0">
                  <c:v>10.4</c:v>
                </c:pt>
                <c:pt idx="1">
                  <c:v>10.9</c:v>
                </c:pt>
                <c:pt idx="2">
                  <c:v>12.1</c:v>
                </c:pt>
                <c:pt idx="3">
                  <c:v>13.3</c:v>
                </c:pt>
                <c:pt idx="4">
                  <c:v>13.5</c:v>
                </c:pt>
                <c:pt idx="5">
                  <c:v>14.1</c:v>
                </c:pt>
              </c:numCache>
            </c:numRef>
          </c:val>
          <c:extLst>
            <c:ext xmlns:c16="http://schemas.microsoft.com/office/drawing/2014/chart" uri="{C3380CC4-5D6E-409C-BE32-E72D297353CC}">
              <c16:uniqueId val="{00000000-4AED-4188-A3E4-23B24921492E}"/>
            </c:ext>
          </c:extLst>
        </c:ser>
        <c:dLbls>
          <c:showLegendKey val="0"/>
          <c:showVal val="0"/>
          <c:showCatName val="0"/>
          <c:showSerName val="0"/>
          <c:showPercent val="0"/>
          <c:showBubbleSize val="0"/>
        </c:dLbls>
        <c:gapWidth val="44"/>
        <c:overlap val="-27"/>
        <c:axId val="1873516288"/>
        <c:axId val="1757666128"/>
      </c:barChart>
      <c:catAx>
        <c:axId val="18735162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bg1"/>
                </a:solidFill>
                <a:latin typeface="+mn-lt"/>
                <a:ea typeface="+mn-ea"/>
                <a:cs typeface="+mn-cs"/>
              </a:defRPr>
            </a:pPr>
            <a:endParaRPr lang="en-US"/>
          </a:p>
        </c:txPr>
        <c:crossAx val="1757666128"/>
        <c:crosses val="autoZero"/>
        <c:auto val="0"/>
        <c:lblAlgn val="ctr"/>
        <c:lblOffset val="100"/>
        <c:tickLblSkip val="1"/>
        <c:noMultiLvlLbl val="0"/>
      </c:catAx>
      <c:valAx>
        <c:axId val="1757666128"/>
        <c:scaling>
          <c:orientation val="minMax"/>
        </c:scaling>
        <c:delete val="1"/>
        <c:axPos val="l"/>
        <c:numFmt formatCode="0.0" sourceLinked="1"/>
        <c:majorTickMark val="none"/>
        <c:minorTickMark val="none"/>
        <c:tickLblPos val="nextTo"/>
        <c:crossAx val="18735162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2383732427282206"/>
          <c:y val="6.2358276643990927E-2"/>
          <c:w val="0.57616272756451603"/>
          <c:h val="0.93764172335600904"/>
        </c:manualLayout>
      </c:layout>
      <c:barChart>
        <c:barDir val="bar"/>
        <c:grouping val="clustered"/>
        <c:varyColors val="0"/>
        <c:ser>
          <c:idx val="0"/>
          <c:order val="0"/>
          <c:tx>
            <c:strRef>
              <c:f>Sheet1!$B$1</c:f>
              <c:strCache>
                <c:ptCount val="1"/>
                <c:pt idx="0">
                  <c:v>Series 1</c:v>
                </c:pt>
              </c:strCache>
            </c:strRef>
          </c:tx>
          <c:spPr>
            <a:solidFill>
              <a:schemeClr val="accent1"/>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bg1"/>
                    </a:solidFill>
                    <a:effectLst/>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Substance use disorder</c:v>
                </c:pt>
                <c:pt idx="1">
                  <c:v>Attempted suicide</c:v>
                </c:pt>
                <c:pt idx="2">
                  <c:v>Major depressive episode</c:v>
                </c:pt>
                <c:pt idx="3">
                  <c:v>Made suicide plan</c:v>
                </c:pt>
                <c:pt idx="4">
                  <c:v>Seriously considered suicide</c:v>
                </c:pt>
                <c:pt idx="5">
                  <c:v>Persistent feelings of hopelessness</c:v>
                </c:pt>
              </c:strCache>
            </c:strRef>
          </c:cat>
          <c:val>
            <c:numRef>
              <c:f>Sheet1!$B$2:$B$7</c:f>
              <c:numCache>
                <c:formatCode>0%</c:formatCode>
                <c:ptCount val="6"/>
                <c:pt idx="0">
                  <c:v>0.04</c:v>
                </c:pt>
                <c:pt idx="1">
                  <c:v>0.09</c:v>
                </c:pt>
                <c:pt idx="2">
                  <c:v>0.15</c:v>
                </c:pt>
                <c:pt idx="3">
                  <c:v>0.16</c:v>
                </c:pt>
                <c:pt idx="4">
                  <c:v>0.19</c:v>
                </c:pt>
                <c:pt idx="5">
                  <c:v>0.37</c:v>
                </c:pt>
              </c:numCache>
            </c:numRef>
          </c:val>
          <c:extLst>
            <c:ext xmlns:c16="http://schemas.microsoft.com/office/drawing/2014/chart" uri="{C3380CC4-5D6E-409C-BE32-E72D297353CC}">
              <c16:uniqueId val="{00000000-80DF-456B-B6F4-9ED4B1F1030A}"/>
            </c:ext>
          </c:extLst>
        </c:ser>
        <c:dLbls>
          <c:dLblPos val="inEnd"/>
          <c:showLegendKey val="0"/>
          <c:showVal val="1"/>
          <c:showCatName val="0"/>
          <c:showSerName val="0"/>
          <c:showPercent val="0"/>
          <c:showBubbleSize val="0"/>
        </c:dLbls>
        <c:gapWidth val="40"/>
        <c:axId val="2104401935"/>
        <c:axId val="2033592463"/>
      </c:barChart>
      <c:catAx>
        <c:axId val="2104401935"/>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200" b="0" i="0" u="none" strike="noStrike" kern="1200" baseline="0">
                <a:solidFill>
                  <a:schemeClr val="bg1"/>
                </a:solidFill>
                <a:latin typeface="+mn-lt"/>
                <a:ea typeface="+mn-ea"/>
                <a:cs typeface="+mn-cs"/>
              </a:defRPr>
            </a:pPr>
            <a:endParaRPr lang="en-US"/>
          </a:p>
        </c:txPr>
        <c:crossAx val="2033592463"/>
        <c:crosses val="autoZero"/>
        <c:auto val="1"/>
        <c:lblAlgn val="ctr"/>
        <c:lblOffset val="100"/>
        <c:noMultiLvlLbl val="0"/>
      </c:catAx>
      <c:valAx>
        <c:axId val="2033592463"/>
        <c:scaling>
          <c:orientation val="minMax"/>
        </c:scaling>
        <c:delete val="1"/>
        <c:axPos val="b"/>
        <c:numFmt formatCode="0%" sourceLinked="1"/>
        <c:majorTickMark val="out"/>
        <c:minorTickMark val="none"/>
        <c:tickLblPos val="nextTo"/>
        <c:crossAx val="210440193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6508015148346025E-3"/>
          <c:y val="0"/>
          <c:w val="0.96562499999999996"/>
          <c:h val="0.86973262823178954"/>
        </c:manualLayout>
      </c:layout>
      <c:barChart>
        <c:barDir val="col"/>
        <c:grouping val="clustered"/>
        <c:varyColors val="0"/>
        <c:ser>
          <c:idx val="0"/>
          <c:order val="0"/>
          <c:tx>
            <c:strRef>
              <c:f>Sheet1!$B$1</c:f>
              <c:strCache>
                <c:ptCount val="1"/>
                <c:pt idx="0">
                  <c:v>Column1</c:v>
                </c:pt>
              </c:strCache>
            </c:strRef>
          </c:tx>
          <c:spPr>
            <a:solidFill>
              <a:schemeClr val="accent1"/>
            </a:solidFill>
            <a:ln>
              <a:solidFill>
                <a:schemeClr val="bg1"/>
              </a:solidFill>
            </a:ln>
            <a:effectLst/>
          </c:spPr>
          <c:invertIfNegative val="0"/>
          <c:dPt>
            <c:idx val="0"/>
            <c:invertIfNegative val="0"/>
            <c:bubble3D val="0"/>
            <c:spPr>
              <a:solidFill>
                <a:schemeClr val="accent1"/>
              </a:solidFill>
              <a:ln>
                <a:solidFill>
                  <a:schemeClr val="bg1"/>
                </a:solidFill>
              </a:ln>
              <a:effectLst/>
            </c:spPr>
            <c:extLst>
              <c:ext xmlns:c16="http://schemas.microsoft.com/office/drawing/2014/chart" uri="{C3380CC4-5D6E-409C-BE32-E72D297353CC}">
                <c16:uniqueId val="{00000000-BF76-4DA2-A9E5-CE1006B47B73}"/>
              </c:ext>
            </c:extLst>
          </c:dPt>
          <c:dPt>
            <c:idx val="1"/>
            <c:invertIfNegative val="0"/>
            <c:bubble3D val="0"/>
            <c:spPr>
              <a:solidFill>
                <a:schemeClr val="accent1"/>
              </a:solidFill>
              <a:ln>
                <a:solidFill>
                  <a:schemeClr val="bg1"/>
                </a:solidFill>
              </a:ln>
              <a:effectLst/>
            </c:spPr>
            <c:extLst>
              <c:ext xmlns:c16="http://schemas.microsoft.com/office/drawing/2014/chart" uri="{C3380CC4-5D6E-409C-BE32-E72D297353CC}">
                <c16:uniqueId val="{00000001-9C7A-4815-86DE-058128FFD507}"/>
              </c:ext>
            </c:extLst>
          </c:dPt>
          <c:dLbls>
            <c:dLbl>
              <c:idx val="0"/>
              <c:layout>
                <c:manualLayout>
                  <c:x val="-3.7488927422689553E-3"/>
                  <c:y val="0.12019571637765693"/>
                </c:manualLayout>
              </c:layout>
              <c:dLblPos val="outEnd"/>
              <c:showLegendKey val="0"/>
              <c:showVal val="1"/>
              <c:showCatName val="0"/>
              <c:showSerName val="0"/>
              <c:showPercent val="0"/>
              <c:showBubbleSize val="0"/>
              <c:extLst>
                <c:ext xmlns:c15="http://schemas.microsoft.com/office/drawing/2012/chart" uri="{CE6537A1-D6FC-4f65-9D91-7224C49458BB}">
                  <c15:layout>
                    <c:manualLayout>
                      <c:w val="0.12613006483670766"/>
                      <c:h val="9.8367401275581204E-2"/>
                    </c:manualLayout>
                  </c15:layout>
                </c:ext>
                <c:ext xmlns:c16="http://schemas.microsoft.com/office/drawing/2014/chart" uri="{C3380CC4-5D6E-409C-BE32-E72D297353CC}">
                  <c16:uniqueId val="{00000000-BF76-4DA2-A9E5-CE1006B47B73}"/>
                </c:ext>
              </c:extLst>
            </c:dLbl>
            <c:dLbl>
              <c:idx val="3"/>
              <c:layout>
                <c:manualLayout>
                  <c:x val="-3.0603206059338414E-3"/>
                  <c:y val="0.19172781324183558"/>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C7A-4815-86DE-058128FFD507}"/>
                </c:ext>
              </c:extLst>
            </c:dLbl>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12-17</c:v>
                </c:pt>
                <c:pt idx="1">
                  <c:v>18-25</c:v>
                </c:pt>
                <c:pt idx="2">
                  <c:v>26-44</c:v>
                </c:pt>
                <c:pt idx="3">
                  <c:v>45-64</c:v>
                </c:pt>
                <c:pt idx="4">
                  <c:v>65+</c:v>
                </c:pt>
              </c:strCache>
            </c:strRef>
          </c:cat>
          <c:val>
            <c:numRef>
              <c:f>Sheet1!$B$2:$B$6</c:f>
              <c:numCache>
                <c:formatCode>0%</c:formatCode>
                <c:ptCount val="5"/>
                <c:pt idx="0">
                  <c:v>0.48</c:v>
                </c:pt>
                <c:pt idx="1">
                  <c:v>0.39</c:v>
                </c:pt>
                <c:pt idx="2">
                  <c:v>0.21</c:v>
                </c:pt>
                <c:pt idx="3">
                  <c:v>-0.05</c:v>
                </c:pt>
                <c:pt idx="4">
                  <c:v>0.13</c:v>
                </c:pt>
              </c:numCache>
            </c:numRef>
          </c:val>
          <c:extLst>
            <c:ext xmlns:c16="http://schemas.microsoft.com/office/drawing/2014/chart" uri="{C3380CC4-5D6E-409C-BE32-E72D297353CC}">
              <c16:uniqueId val="{00000000-4AED-4188-A3E4-23B24921492E}"/>
            </c:ext>
          </c:extLst>
        </c:ser>
        <c:dLbls>
          <c:showLegendKey val="0"/>
          <c:showVal val="0"/>
          <c:showCatName val="0"/>
          <c:showSerName val="0"/>
          <c:showPercent val="0"/>
          <c:showBubbleSize val="0"/>
        </c:dLbls>
        <c:gapWidth val="54"/>
        <c:overlap val="-27"/>
        <c:axId val="1873516288"/>
        <c:axId val="1757666128"/>
      </c:barChart>
      <c:catAx>
        <c:axId val="187351628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b" anchorCtr="0"/>
          <a:lstStyle/>
          <a:p>
            <a:pPr>
              <a:defRPr sz="2800" b="0" i="0" u="none" strike="noStrike" kern="1200" baseline="0">
                <a:solidFill>
                  <a:schemeClr val="bg1"/>
                </a:solidFill>
                <a:latin typeface="+mn-lt"/>
                <a:ea typeface="+mn-ea"/>
                <a:cs typeface="+mn-cs"/>
              </a:defRPr>
            </a:pPr>
            <a:endParaRPr lang="en-US"/>
          </a:p>
        </c:txPr>
        <c:crossAx val="1757666128"/>
        <c:crosses val="autoZero"/>
        <c:auto val="1"/>
        <c:lblAlgn val="ctr"/>
        <c:lblOffset val="0"/>
        <c:tickLblSkip val="1"/>
        <c:noMultiLvlLbl val="0"/>
      </c:catAx>
      <c:valAx>
        <c:axId val="1757666128"/>
        <c:scaling>
          <c:orientation val="minMax"/>
        </c:scaling>
        <c:delete val="1"/>
        <c:axPos val="l"/>
        <c:numFmt formatCode="0%" sourceLinked="1"/>
        <c:majorTickMark val="none"/>
        <c:minorTickMark val="none"/>
        <c:tickLblPos val="nextTo"/>
        <c:crossAx val="18735162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7187500000000001E-2"/>
          <c:y val="3.2147244967299322E-2"/>
          <c:w val="0.96562499999999996"/>
          <c:h val="0.85833765376657789"/>
        </c:manualLayout>
      </c:layout>
      <c:pieChart>
        <c:varyColors val="1"/>
        <c:ser>
          <c:idx val="0"/>
          <c:order val="0"/>
          <c:tx>
            <c:strRef>
              <c:f>Sheet1!$B$1</c:f>
              <c:strCache>
                <c:ptCount val="1"/>
                <c:pt idx="0">
                  <c:v>2022</c:v>
                </c:pt>
              </c:strCache>
            </c:strRef>
          </c:tx>
          <c:dPt>
            <c:idx val="0"/>
            <c:bubble3D val="0"/>
            <c:spPr>
              <a:solidFill>
                <a:schemeClr val="accent1"/>
              </a:solidFill>
              <a:ln>
                <a:noFill/>
              </a:ln>
              <a:effectLst/>
            </c:spPr>
            <c:extLst>
              <c:ext xmlns:c16="http://schemas.microsoft.com/office/drawing/2014/chart" uri="{C3380CC4-5D6E-409C-BE32-E72D297353CC}">
                <c16:uniqueId val="{00000001-E1A3-4726-B5FC-DC8E7DC3535F}"/>
              </c:ext>
            </c:extLst>
          </c:dPt>
          <c:dPt>
            <c:idx val="1"/>
            <c:bubble3D val="0"/>
            <c:spPr>
              <a:solidFill>
                <a:schemeClr val="accent2"/>
              </a:solidFill>
              <a:ln>
                <a:noFill/>
              </a:ln>
              <a:effectLst/>
            </c:spPr>
            <c:extLst>
              <c:ext xmlns:c16="http://schemas.microsoft.com/office/drawing/2014/chart" uri="{C3380CC4-5D6E-409C-BE32-E72D297353CC}">
                <c16:uniqueId val="{00000003-E1A3-4726-B5FC-DC8E7DC3535F}"/>
              </c:ext>
            </c:extLst>
          </c:dPt>
          <c:dLbls>
            <c:dLbl>
              <c:idx val="0"/>
              <c:layout>
                <c:manualLayout>
                  <c:x val="-0.11344742262430423"/>
                  <c:y val="-0.21382483438370781"/>
                </c:manualLayout>
              </c:layout>
              <c:tx>
                <c:rich>
                  <a:bodyPr rot="0" spcFirstLastPara="1" vertOverflow="ellipsis" vert="horz" wrap="square" lIns="38100" tIns="19050" rIns="38100" bIns="19050" anchor="ctr" anchorCtr="1">
                    <a:noAutofit/>
                  </a:bodyPr>
                  <a:lstStyle/>
                  <a:p>
                    <a:pPr>
                      <a:defRPr sz="2800" b="1" i="0" u="none" strike="noStrike" kern="1200" baseline="0">
                        <a:solidFill>
                          <a:schemeClr val="bg1"/>
                        </a:solidFill>
                        <a:effectLst/>
                        <a:latin typeface="+mn-lt"/>
                        <a:ea typeface="+mn-ea"/>
                        <a:cs typeface="+mn-cs"/>
                      </a:defRPr>
                    </a:pPr>
                    <a:fld id="{90B85AB8-1D3C-4375-9661-54DFDDE9DDE6}" type="CATEGORYNAME">
                      <a:rPr lang="en-US" smtClean="0">
                        <a:solidFill>
                          <a:schemeClr val="bg1"/>
                        </a:solidFill>
                        <a:effectLst/>
                      </a:rPr>
                      <a:pPr>
                        <a:defRPr sz="2800" b="1">
                          <a:solidFill>
                            <a:schemeClr val="bg1"/>
                          </a:solidFill>
                          <a:effectLst/>
                        </a:defRPr>
                      </a:pPr>
                      <a:t>[CATEGORY NAME]</a:t>
                    </a:fld>
                    <a:r>
                      <a:rPr lang="en-US" dirty="0">
                        <a:solidFill>
                          <a:schemeClr val="bg1"/>
                        </a:solidFill>
                        <a:effectLst/>
                      </a:rPr>
                      <a:t> </a:t>
                    </a:r>
                    <a:fld id="{21B025DB-EA24-4EC5-94FF-94A91CD506D8}" type="VALUE">
                      <a:rPr lang="en-US" baseline="0" smtClean="0">
                        <a:solidFill>
                          <a:schemeClr val="bg1"/>
                        </a:solidFill>
                        <a:effectLst/>
                      </a:rPr>
                      <a:pPr>
                        <a:defRPr sz="2800" b="1">
                          <a:solidFill>
                            <a:schemeClr val="bg1"/>
                          </a:solidFill>
                          <a:effectLst/>
                        </a:defRPr>
                      </a:pPr>
                      <a:t>[VALUE]</a:t>
                    </a:fld>
                    <a:endParaRPr lang="en-US" dirty="0">
                      <a:solidFill>
                        <a:schemeClr val="bg1"/>
                      </a:solidFill>
                      <a:effectLst/>
                    </a:endParaRPr>
                  </a:p>
                </c:rich>
              </c:tx>
              <c:spPr>
                <a:noFill/>
                <a:ln>
                  <a:noFill/>
                </a:ln>
                <a:effectLst/>
              </c:spPr>
              <c:txPr>
                <a:bodyPr rot="0" spcFirstLastPara="1" vertOverflow="ellipsis" vert="horz" wrap="square" lIns="38100" tIns="19050" rIns="38100" bIns="19050" anchor="ctr" anchorCtr="1">
                  <a:noAutofit/>
                </a:bodyPr>
                <a:lstStyle/>
                <a:p>
                  <a:pPr>
                    <a:defRPr sz="2800" b="1" i="0" u="none" strike="noStrike" kern="1200" baseline="0">
                      <a:solidFill>
                        <a:schemeClr val="bg1"/>
                      </a:solidFill>
                      <a:effectLst/>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layout>
                    <c:manualLayout>
                      <c:w val="0.31435126482835746"/>
                      <c:h val="0.23704033021141363"/>
                    </c:manualLayout>
                  </c15:layout>
                  <c15:dlblFieldTable/>
                  <c15:showDataLabelsRange val="0"/>
                </c:ext>
                <c:ext xmlns:c16="http://schemas.microsoft.com/office/drawing/2014/chart" uri="{C3380CC4-5D6E-409C-BE32-E72D297353CC}">
                  <c16:uniqueId val="{00000001-E1A3-4726-B5FC-DC8E7DC3535F}"/>
                </c:ext>
              </c:extLst>
            </c:dLbl>
            <c:dLbl>
              <c:idx val="1"/>
              <c:layout>
                <c:manualLayout>
                  <c:x val="0.19028470057554334"/>
                  <c:y val="0.14020196359895909"/>
                </c:manualLayout>
              </c:layout>
              <c:tx>
                <c:rich>
                  <a:bodyPr/>
                  <a:lstStyle/>
                  <a:p>
                    <a:fld id="{EA8DEC92-1A64-4426-BB37-F3C9D4ACC1DC}" type="CATEGORYNAME">
                      <a:rPr lang="en-US" smtClean="0">
                        <a:solidFill>
                          <a:schemeClr val="bg1"/>
                        </a:solidFill>
                        <a:effectLst>
                          <a:outerShdw blurRad="38100" dist="38100" dir="2700000" algn="tl">
                            <a:srgbClr val="000000">
                              <a:alpha val="43137"/>
                            </a:srgbClr>
                          </a:outerShdw>
                        </a:effectLst>
                      </a:rPr>
                      <a:pPr/>
                      <a:t>[CATEGORY NAME]</a:t>
                    </a:fld>
                    <a:r>
                      <a:rPr lang="en-US" baseline="0" dirty="0">
                        <a:solidFill>
                          <a:schemeClr val="bg1"/>
                        </a:solidFill>
                        <a:effectLst>
                          <a:outerShdw blurRad="38100" dist="38100" dir="2700000" algn="tl">
                            <a:srgbClr val="000000">
                              <a:alpha val="43137"/>
                            </a:srgbClr>
                          </a:outerShdw>
                        </a:effectLst>
                      </a:rPr>
                      <a:t>    </a:t>
                    </a:r>
                    <a:fld id="{DD28590B-6A95-45D8-A275-73FF0AA10DB9}" type="VALUE">
                      <a:rPr lang="en-US" baseline="0" smtClean="0">
                        <a:solidFill>
                          <a:schemeClr val="bg1"/>
                        </a:solidFill>
                        <a:effectLst>
                          <a:outerShdw blurRad="38100" dist="38100" dir="2700000" algn="tl">
                            <a:srgbClr val="000000">
                              <a:alpha val="43137"/>
                            </a:srgbClr>
                          </a:outerShdw>
                        </a:effectLst>
                      </a:rPr>
                      <a:pPr/>
                      <a:t>[VALUE]</a:t>
                    </a:fld>
                    <a:endParaRPr lang="en-US" baseline="0" dirty="0">
                      <a:solidFill>
                        <a:schemeClr val="bg1"/>
                      </a:solidFill>
                      <a:effectLst>
                        <a:outerShdw blurRad="38100" dist="38100" dir="2700000" algn="tl">
                          <a:srgbClr val="000000">
                            <a:alpha val="43137"/>
                          </a:srgbClr>
                        </a:outerShdw>
                      </a:effectLst>
                    </a:endParaRPr>
                  </a:p>
                </c:rich>
              </c:tx>
              <c:dLblPos val="bestFit"/>
              <c:showLegendKey val="0"/>
              <c:showVal val="1"/>
              <c:showCatName val="1"/>
              <c:showSerName val="0"/>
              <c:showPercent val="0"/>
              <c:showBubbleSize val="0"/>
              <c:extLst>
                <c:ext xmlns:c15="http://schemas.microsoft.com/office/drawing/2012/chart" uri="{CE6537A1-D6FC-4f65-9D91-7224C49458BB}">
                  <c15:layout>
                    <c:manualLayout>
                      <c:w val="0.36707992880703838"/>
                      <c:h val="0.29003960973662596"/>
                    </c:manualLayout>
                  </c15:layout>
                  <c15:dlblFieldTable/>
                  <c15:showDataLabelsRange val="0"/>
                </c:ext>
                <c:ext xmlns:c16="http://schemas.microsoft.com/office/drawing/2014/chart" uri="{C3380CC4-5D6E-409C-BE32-E72D297353CC}">
                  <c16:uniqueId val="{00000003-E1A3-4726-B5FC-DC8E7DC3535F}"/>
                </c:ext>
              </c:extLst>
            </c:dLbl>
            <c:spPr>
              <a:noFill/>
              <a:ln>
                <a:noFill/>
              </a:ln>
              <a:effectLst/>
            </c:spPr>
            <c:txPr>
              <a:bodyPr rot="0" spcFirstLastPara="1" vertOverflow="ellipsis" vert="horz" wrap="square" lIns="38100" tIns="19050" rIns="38100" bIns="19050" anchor="ctr" anchorCtr="1">
                <a:spAutoFit/>
              </a:bodyPr>
              <a:lstStyle/>
              <a:p>
                <a:pPr>
                  <a:defRPr sz="2800" b="1" i="0" u="none" strike="noStrike" kern="1200" baseline="0">
                    <a:solidFill>
                      <a:schemeClr val="bg1"/>
                    </a:solidFill>
                    <a:effectLst/>
                    <a:latin typeface="+mn-lt"/>
                    <a:ea typeface="+mn-ea"/>
                    <a:cs typeface="+mn-cs"/>
                  </a:defRPr>
                </a:pPr>
                <a:endParaRPr lang="en-US"/>
              </a:p>
            </c:txPr>
            <c:dLblPos val="inEnd"/>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Treatment</c:v>
                </c:pt>
                <c:pt idx="1">
                  <c:v>NO Treatment</c:v>
                </c:pt>
              </c:strCache>
            </c:strRef>
          </c:cat>
          <c:val>
            <c:numRef>
              <c:f>Sheet1!$B$2:$B$3</c:f>
              <c:numCache>
                <c:formatCode>0%</c:formatCode>
                <c:ptCount val="2"/>
                <c:pt idx="0">
                  <c:v>0.43</c:v>
                </c:pt>
                <c:pt idx="1">
                  <c:v>0.56999999999999995</c:v>
                </c:pt>
              </c:numCache>
            </c:numRef>
          </c:val>
          <c:extLst>
            <c:ext xmlns:c16="http://schemas.microsoft.com/office/drawing/2014/chart" uri="{C3380CC4-5D6E-409C-BE32-E72D297353CC}">
              <c16:uniqueId val="{00000004-E1A3-4726-B5FC-DC8E7DC3535F}"/>
            </c:ext>
          </c:extLst>
        </c:ser>
        <c:dLbls>
          <c:showLegendKey val="0"/>
          <c:showVal val="0"/>
          <c:showCatName val="0"/>
          <c:showSerName val="0"/>
          <c:showPercent val="0"/>
          <c:showBubbleSize val="0"/>
          <c:showLeaderLines val="1"/>
        </c:dLbls>
        <c:firstSliceAng val="9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7187500000000001E-2"/>
          <c:y val="3.2147244967299322E-2"/>
          <c:w val="0.96562499999999996"/>
          <c:h val="0.85833765376657789"/>
        </c:manualLayout>
      </c:layout>
      <c:pieChart>
        <c:varyColors val="1"/>
        <c:ser>
          <c:idx val="0"/>
          <c:order val="0"/>
          <c:tx>
            <c:strRef>
              <c:f>Sheet1!$B$1</c:f>
              <c:strCache>
                <c:ptCount val="1"/>
                <c:pt idx="0">
                  <c:v>2022</c:v>
                </c:pt>
              </c:strCache>
            </c:strRef>
          </c:tx>
          <c:dPt>
            <c:idx val="0"/>
            <c:bubble3D val="0"/>
            <c:spPr>
              <a:solidFill>
                <a:schemeClr val="accent1"/>
              </a:solidFill>
              <a:ln>
                <a:noFill/>
              </a:ln>
              <a:effectLst/>
            </c:spPr>
            <c:extLst>
              <c:ext xmlns:c16="http://schemas.microsoft.com/office/drawing/2014/chart" uri="{C3380CC4-5D6E-409C-BE32-E72D297353CC}">
                <c16:uniqueId val="{00000001-4C27-4BF6-A27B-06A3D9438106}"/>
              </c:ext>
            </c:extLst>
          </c:dPt>
          <c:dPt>
            <c:idx val="1"/>
            <c:bubble3D val="0"/>
            <c:spPr>
              <a:solidFill>
                <a:schemeClr val="accent2"/>
              </a:solidFill>
              <a:ln>
                <a:noFill/>
              </a:ln>
              <a:effectLst/>
            </c:spPr>
            <c:extLst>
              <c:ext xmlns:c16="http://schemas.microsoft.com/office/drawing/2014/chart" uri="{C3380CC4-5D6E-409C-BE32-E72D297353CC}">
                <c16:uniqueId val="{00000003-4C27-4BF6-A27B-06A3D9438106}"/>
              </c:ext>
            </c:extLst>
          </c:dPt>
          <c:dLbls>
            <c:dLbl>
              <c:idx val="0"/>
              <c:layout>
                <c:manualLayout>
                  <c:x val="-0.17485506370244985"/>
                  <c:y val="-0.26384284662695273"/>
                </c:manualLayout>
              </c:layout>
              <c:tx>
                <c:rich>
                  <a:bodyPr rot="0" spcFirstLastPara="1" vertOverflow="ellipsis" vert="horz" wrap="square" lIns="38100" tIns="19050" rIns="38100" bIns="19050" anchor="ctr" anchorCtr="1">
                    <a:spAutoFit/>
                  </a:bodyPr>
                  <a:lstStyle/>
                  <a:p>
                    <a:pPr>
                      <a:defRPr sz="2800" b="1" i="0" u="none" strike="noStrike" kern="1200" baseline="0">
                        <a:solidFill>
                          <a:schemeClr val="bg1"/>
                        </a:solidFill>
                        <a:latin typeface="+mn-lt"/>
                        <a:ea typeface="+mn-ea"/>
                        <a:cs typeface="+mn-cs"/>
                      </a:defRPr>
                    </a:pPr>
                    <a:fld id="{D45DA7D6-258C-4F33-84C2-4A5229999DFE}" type="CATEGORYNAME">
                      <a:rPr lang="en-US" smtClean="0">
                        <a:solidFill>
                          <a:schemeClr val="bg1"/>
                        </a:solidFill>
                      </a:rPr>
                      <a:pPr>
                        <a:defRPr sz="2800" b="1">
                          <a:solidFill>
                            <a:schemeClr val="bg1"/>
                          </a:solidFill>
                        </a:defRPr>
                      </a:pPr>
                      <a:t>[CATEGORY NAME]</a:t>
                    </a:fld>
                    <a:r>
                      <a:rPr lang="en-US" baseline="0" dirty="0">
                        <a:solidFill>
                          <a:schemeClr val="bg1"/>
                        </a:solidFill>
                      </a:rPr>
                      <a:t> </a:t>
                    </a:r>
                    <a:fld id="{7BFB7192-875C-4A51-80D9-413036C71928}" type="VALUE">
                      <a:rPr lang="en-US" baseline="0">
                        <a:solidFill>
                          <a:schemeClr val="bg1"/>
                        </a:solidFill>
                      </a:rPr>
                      <a:pPr>
                        <a:defRPr sz="2800" b="1">
                          <a:solidFill>
                            <a:schemeClr val="bg1"/>
                          </a:solidFill>
                        </a:defRPr>
                      </a:pPr>
                      <a:t>[VALUE]</a:t>
                    </a:fld>
                    <a:endParaRPr lang="en-US" baseline="0" dirty="0">
                      <a:solidFill>
                        <a:schemeClr val="bg1"/>
                      </a:solidFill>
                    </a:endParaRPr>
                  </a:p>
                </c:rich>
              </c:tx>
              <c:spPr>
                <a:noFill/>
                <a:ln>
                  <a:noFill/>
                </a:ln>
                <a:effectLst/>
              </c:spPr>
              <c:txPr>
                <a:bodyPr rot="0" spcFirstLastPara="1" vertOverflow="ellipsis" vert="horz" wrap="square" lIns="38100" tIns="19050" rIns="38100" bIns="19050" anchor="ctr" anchorCtr="1">
                  <a:spAutoFit/>
                </a:bodyPr>
                <a:lstStyle/>
                <a:p>
                  <a:pPr>
                    <a:defRPr sz="2800" b="1" i="0" u="none" strike="noStrike" kern="1200" baseline="0">
                      <a:solidFill>
                        <a:schemeClr val="bg1"/>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layout>
                    <c:manualLayout>
                      <c:w val="0.2896038694801496"/>
                      <c:h val="0.17012661810392235"/>
                    </c:manualLayout>
                  </c15:layout>
                  <c15:dlblFieldTable/>
                  <c15:showDataLabelsRange val="0"/>
                </c:ext>
                <c:ext xmlns:c16="http://schemas.microsoft.com/office/drawing/2014/chart" uri="{C3380CC4-5D6E-409C-BE32-E72D297353CC}">
                  <c16:uniqueId val="{00000001-4C27-4BF6-A27B-06A3D9438106}"/>
                </c:ext>
              </c:extLst>
            </c:dLbl>
            <c:dLbl>
              <c:idx val="1"/>
              <c:layout>
                <c:manualLayout>
                  <c:x val="0.28023032629558542"/>
                  <c:y val="9.5768186265894714E-2"/>
                </c:manualLayout>
              </c:layout>
              <c:tx>
                <c:rich>
                  <a:bodyPr rot="0" spcFirstLastPara="1" vertOverflow="ellipsis" vert="horz" wrap="square" lIns="38100" tIns="19050" rIns="38100" bIns="19050" anchor="ctr" anchorCtr="1">
                    <a:spAutoFit/>
                  </a:bodyPr>
                  <a:lstStyle/>
                  <a:p>
                    <a:pPr>
                      <a:defRPr sz="3200" b="1" i="0" u="none" strike="noStrike" kern="1200" baseline="0">
                        <a:solidFill>
                          <a:schemeClr val="bg1"/>
                        </a:solidFill>
                        <a:latin typeface="+mn-lt"/>
                        <a:ea typeface="+mn-ea"/>
                        <a:cs typeface="+mn-cs"/>
                      </a:defRPr>
                    </a:pPr>
                    <a:fld id="{E791F4CE-0B6A-4D8B-96A0-CA6709956276}" type="CATEGORYNAME">
                      <a:rPr lang="en-US" smtClean="0">
                        <a:solidFill>
                          <a:schemeClr val="bg1"/>
                        </a:solidFill>
                      </a:rPr>
                      <a:pPr>
                        <a:defRPr sz="3200" b="1">
                          <a:solidFill>
                            <a:schemeClr val="bg1"/>
                          </a:solidFill>
                        </a:defRPr>
                      </a:pPr>
                      <a:t>[CATEGORY NAME]</a:t>
                    </a:fld>
                    <a:r>
                      <a:rPr lang="en-US" baseline="0" dirty="0">
                        <a:solidFill>
                          <a:schemeClr val="bg1"/>
                        </a:solidFill>
                      </a:rPr>
                      <a:t> </a:t>
                    </a:r>
                    <a:fld id="{7728F60E-19DE-49BF-AB53-90AE060CA0BF}" type="VALUE">
                      <a:rPr lang="en-US" baseline="0">
                        <a:solidFill>
                          <a:schemeClr val="bg1"/>
                        </a:solidFill>
                      </a:rPr>
                      <a:pPr>
                        <a:defRPr sz="3200" b="1">
                          <a:solidFill>
                            <a:schemeClr val="bg1"/>
                          </a:solidFill>
                        </a:defRPr>
                      </a:pPr>
                      <a:t>[VALUE]</a:t>
                    </a:fld>
                    <a:endParaRPr lang="en-US" baseline="0" dirty="0">
                      <a:solidFill>
                        <a:schemeClr val="bg1"/>
                      </a:solidFill>
                    </a:endParaRPr>
                  </a:p>
                </c:rich>
              </c:tx>
              <c:spPr>
                <a:noFill/>
                <a:ln>
                  <a:noFill/>
                </a:ln>
                <a:effectLst/>
              </c:spPr>
              <c:txPr>
                <a:bodyPr rot="0" spcFirstLastPara="1" vertOverflow="ellipsis" vert="horz" wrap="square" lIns="38100" tIns="19050" rIns="38100" bIns="19050" anchor="ctr" anchorCtr="1">
                  <a:spAutoFit/>
                </a:bodyPr>
                <a:lstStyle/>
                <a:p>
                  <a:pPr>
                    <a:defRPr sz="3200" b="1" i="0" u="none" strike="noStrike" kern="1200" baseline="0">
                      <a:solidFill>
                        <a:schemeClr val="bg1"/>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layout>
                    <c:manualLayout>
                      <c:w val="0.42000649870781509"/>
                      <c:h val="0.37672696961439778"/>
                    </c:manualLayout>
                  </c15:layout>
                  <c15:dlblFieldTable/>
                  <c15:showDataLabelsRange val="0"/>
                </c:ext>
                <c:ext xmlns:c16="http://schemas.microsoft.com/office/drawing/2014/chart" uri="{C3380CC4-5D6E-409C-BE32-E72D297353CC}">
                  <c16:uniqueId val="{00000003-4C27-4BF6-A27B-06A3D943810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bestFit"/>
            <c:showLegendKey val="0"/>
            <c:showVal val="1"/>
            <c:showCatName val="1"/>
            <c:showSerName val="0"/>
            <c:showPercent val="0"/>
            <c:showBubbleSize val="0"/>
            <c:showLeaderLines val="0"/>
            <c:extLst>
              <c:ext xmlns:c15="http://schemas.microsoft.com/office/drawing/2012/chart" uri="{CE6537A1-D6FC-4f65-9D91-7224C49458BB}"/>
            </c:extLst>
          </c:dLbls>
          <c:cat>
            <c:strRef>
              <c:f>Sheet1!$A$2:$A$3</c:f>
              <c:strCache>
                <c:ptCount val="2"/>
                <c:pt idx="0">
                  <c:v>Treatment</c:v>
                </c:pt>
                <c:pt idx="1">
                  <c:v>No Treatment</c:v>
                </c:pt>
              </c:strCache>
            </c:strRef>
          </c:cat>
          <c:val>
            <c:numRef>
              <c:f>Sheet1!$B$2:$B$3</c:f>
              <c:numCache>
                <c:formatCode>0%</c:formatCode>
                <c:ptCount val="2"/>
                <c:pt idx="0">
                  <c:v>0.4</c:v>
                </c:pt>
                <c:pt idx="1">
                  <c:v>0.6</c:v>
                </c:pt>
              </c:numCache>
            </c:numRef>
          </c:val>
          <c:extLst>
            <c:ext xmlns:c16="http://schemas.microsoft.com/office/drawing/2014/chart" uri="{C3380CC4-5D6E-409C-BE32-E72D297353CC}">
              <c16:uniqueId val="{00000004-4C27-4BF6-A27B-06A3D9438106}"/>
            </c:ext>
          </c:extLst>
        </c:ser>
        <c:dLbls>
          <c:dLblPos val="bestFit"/>
          <c:showLegendKey val="0"/>
          <c:showVal val="1"/>
          <c:showCatName val="0"/>
          <c:showSerName val="0"/>
          <c:showPercent val="0"/>
          <c:showBubbleSize val="0"/>
          <c:showLeaderLines val="0"/>
        </c:dLbls>
        <c:firstSliceAng val="9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0.18824</cdr:x>
      <cdr:y>0.45042</cdr:y>
    </cdr:from>
    <cdr:to>
      <cdr:x>0.35234</cdr:x>
      <cdr:y>0.55522</cdr:y>
    </cdr:to>
    <cdr:sp macro="" textlink="">
      <cdr:nvSpPr>
        <cdr:cNvPr id="2" name="TextBox 1">
          <a:extLst xmlns:a="http://schemas.openxmlformats.org/drawingml/2006/main">
            <a:ext uri="{FF2B5EF4-FFF2-40B4-BE49-F238E27FC236}">
              <a16:creationId xmlns:a16="http://schemas.microsoft.com/office/drawing/2014/main" id="{A4A48750-FA8D-917A-9FF2-C7CDFB1452B2}"/>
            </a:ext>
          </a:extLst>
        </cdr:cNvPr>
        <cdr:cNvSpPr txBox="1"/>
      </cdr:nvSpPr>
      <cdr:spPr>
        <a:xfrm xmlns:a="http://schemas.openxmlformats.org/drawingml/2006/main">
          <a:off x="1244027" y="2248802"/>
          <a:ext cx="1084492" cy="523220"/>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pPr>
            <a:spcAft>
              <a:spcPts val="1200"/>
            </a:spcAft>
          </a:pPr>
          <a:r>
            <a:rPr lang="en-US" sz="2800" dirty="0">
              <a:solidFill>
                <a:schemeClr val="bg1"/>
              </a:solidFill>
            </a:rPr>
            <a:t>$0.76</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F3DF59-4D50-234B-91B6-3257350D104E}" type="datetimeFigureOut">
              <a:rPr lang="en-US" smtClean="0"/>
              <a:t>10/5/2023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C22042-ED39-0845-84FD-FD22A69983FA}" type="slidenum">
              <a:rPr lang="en-US" smtClean="0"/>
              <a:t>‹#›</a:t>
            </a:fld>
            <a:endParaRPr lang="en-US"/>
          </a:p>
        </p:txBody>
      </p:sp>
    </p:spTree>
    <p:extLst>
      <p:ext uri="{BB962C8B-B14F-4D97-AF65-F5344CB8AC3E}">
        <p14:creationId xmlns:p14="http://schemas.microsoft.com/office/powerpoint/2010/main" val="21325018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than one in five adult Americans – 50 million people --  experienced some type of mental illness in 2021. Millions more suffered from </a:t>
            </a:r>
            <a:r>
              <a:rPr lang="en-US" u="sng" dirty="0"/>
              <a:t>severe</a:t>
            </a:r>
            <a:r>
              <a:rPr lang="en-US" dirty="0"/>
              <a:t> mental illness, including thoughts of suicide. </a:t>
            </a:r>
          </a:p>
        </p:txBody>
      </p:sp>
      <p:sp>
        <p:nvSpPr>
          <p:cNvPr id="4" name="Slide Number Placeholder 3"/>
          <p:cNvSpPr>
            <a:spLocks noGrp="1"/>
          </p:cNvSpPr>
          <p:nvPr>
            <p:ph type="sldNum" sz="quarter" idx="5"/>
          </p:nvPr>
        </p:nvSpPr>
        <p:spPr/>
        <p:txBody>
          <a:bodyPr/>
          <a:lstStyle/>
          <a:p>
            <a:fld id="{14C22042-ED39-0845-84FD-FD22A69983FA}" type="slidenum">
              <a:rPr lang="en-US" smtClean="0"/>
              <a:t>2</a:t>
            </a:fld>
            <a:endParaRPr lang="en-US"/>
          </a:p>
        </p:txBody>
      </p:sp>
    </p:spTree>
    <p:extLst>
      <p:ext uri="{BB962C8B-B14F-4D97-AF65-F5344CB8AC3E}">
        <p14:creationId xmlns:p14="http://schemas.microsoft.com/office/powerpoint/2010/main" val="15966053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Children and youth have similar – and slightly worse – levels of treatment access for mental health. </a:t>
            </a:r>
          </a:p>
          <a:p>
            <a:endParaRPr lang="en-US" dirty="0"/>
          </a:p>
        </p:txBody>
      </p:sp>
      <p:sp>
        <p:nvSpPr>
          <p:cNvPr id="4" name="Slide Number Placeholder 3"/>
          <p:cNvSpPr>
            <a:spLocks noGrp="1"/>
          </p:cNvSpPr>
          <p:nvPr>
            <p:ph type="sldNum" sz="quarter" idx="5"/>
          </p:nvPr>
        </p:nvSpPr>
        <p:spPr/>
        <p:txBody>
          <a:bodyPr/>
          <a:lstStyle/>
          <a:p>
            <a:fld id="{14C22042-ED39-0845-84FD-FD22A69983FA}" type="slidenum">
              <a:rPr lang="en-US" smtClean="0"/>
              <a:t>11</a:t>
            </a:fld>
            <a:endParaRPr lang="en-US"/>
          </a:p>
        </p:txBody>
      </p:sp>
    </p:spTree>
    <p:extLst>
      <p:ext uri="{BB962C8B-B14F-4D97-AF65-F5344CB8AC3E}">
        <p14:creationId xmlns:p14="http://schemas.microsoft.com/office/powerpoint/2010/main" val="19255690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Almost ALL adults who struggle with substance use disorder cannot access treatment, which is especially alarming given the rise in overdose deaths in the U.S. </a:t>
            </a:r>
          </a:p>
          <a:p>
            <a:endParaRPr lang="en-US" dirty="0"/>
          </a:p>
        </p:txBody>
      </p:sp>
      <p:sp>
        <p:nvSpPr>
          <p:cNvPr id="4" name="Slide Number Placeholder 3"/>
          <p:cNvSpPr>
            <a:spLocks noGrp="1"/>
          </p:cNvSpPr>
          <p:nvPr>
            <p:ph type="sldNum" sz="quarter" idx="5"/>
          </p:nvPr>
        </p:nvSpPr>
        <p:spPr/>
        <p:txBody>
          <a:bodyPr/>
          <a:lstStyle/>
          <a:p>
            <a:fld id="{14C22042-ED39-0845-84FD-FD22A69983FA}" type="slidenum">
              <a:rPr lang="en-US" smtClean="0"/>
              <a:t>12</a:t>
            </a:fld>
            <a:endParaRPr lang="en-US"/>
          </a:p>
        </p:txBody>
      </p:sp>
    </p:spTree>
    <p:extLst>
      <p:ext uri="{BB962C8B-B14F-4D97-AF65-F5344CB8AC3E}">
        <p14:creationId xmlns:p14="http://schemas.microsoft.com/office/powerpoint/2010/main" val="11884975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may assume that the reason the vast majority of Americans suffering with mental illness cannot get the care they need is because they DON’T have health insurance. [CLICK] However, the opposite it true [CLICK], only 11% of adults with mental illness are uninsured. For comparison, about 12% of all working-age adults (under 65) are uninsured in the U.S.</a:t>
            </a:r>
            <a:br>
              <a:rPr lang="en-US" dirty="0"/>
            </a:br>
            <a:r>
              <a:rPr lang="en-US" dirty="0"/>
              <a:t>(Source for all U.S. working-age adults): https://www.cdc.gov/nchs/data/nhis/earlyrelease/insur202305_1.pdf</a:t>
            </a:r>
          </a:p>
          <a:p>
            <a:endParaRPr lang="en-US" dirty="0"/>
          </a:p>
        </p:txBody>
      </p:sp>
      <p:sp>
        <p:nvSpPr>
          <p:cNvPr id="4" name="Slide Number Placeholder 3"/>
          <p:cNvSpPr>
            <a:spLocks noGrp="1"/>
          </p:cNvSpPr>
          <p:nvPr>
            <p:ph type="sldNum" sz="quarter" idx="5"/>
          </p:nvPr>
        </p:nvSpPr>
        <p:spPr/>
        <p:txBody>
          <a:bodyPr/>
          <a:lstStyle/>
          <a:p>
            <a:fld id="{14C22042-ED39-0845-84FD-FD22A69983FA}" type="slidenum">
              <a:rPr lang="en-US" smtClean="0"/>
              <a:t>13</a:t>
            </a:fld>
            <a:endParaRPr lang="en-US"/>
          </a:p>
        </p:txBody>
      </p:sp>
    </p:spTree>
    <p:extLst>
      <p:ext uri="{BB962C8B-B14F-4D97-AF65-F5344CB8AC3E}">
        <p14:creationId xmlns:p14="http://schemas.microsoft.com/office/powerpoint/2010/main" val="31394061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 if the vast majority of Americans with mental health needs have insurance coverage, why are they still not getting care? The most common barriers to mental health care are cost and insurance problems. [CLICK] More than 40% of adults with mental illness and [CLICK] 55% of adults with </a:t>
            </a:r>
            <a:r>
              <a:rPr lang="en-US" u="sng" dirty="0"/>
              <a:t>serious mental illness </a:t>
            </a:r>
            <a:r>
              <a:rPr lang="en-US" dirty="0"/>
              <a:t>said cost prevented them from getting care; [CLICK][CLICK] and a third of those with serious illness said that insurance problems kept them from getting care. </a:t>
            </a:r>
            <a:endParaRPr lang="en-US" u="sng" dirty="0"/>
          </a:p>
          <a:p>
            <a:endParaRPr lang="en-US" dirty="0"/>
          </a:p>
        </p:txBody>
      </p:sp>
      <p:sp>
        <p:nvSpPr>
          <p:cNvPr id="4" name="Slide Number Placeholder 3"/>
          <p:cNvSpPr>
            <a:spLocks noGrp="1"/>
          </p:cNvSpPr>
          <p:nvPr>
            <p:ph type="sldNum" sz="quarter" idx="5"/>
          </p:nvPr>
        </p:nvSpPr>
        <p:spPr/>
        <p:txBody>
          <a:bodyPr/>
          <a:lstStyle/>
          <a:p>
            <a:fld id="{14C22042-ED39-0845-84FD-FD22A69983FA}" type="slidenum">
              <a:rPr lang="en-US" smtClean="0"/>
              <a:t>14</a:t>
            </a:fld>
            <a:endParaRPr lang="en-US"/>
          </a:p>
        </p:txBody>
      </p:sp>
    </p:spTree>
    <p:extLst>
      <p:ext uri="{BB962C8B-B14F-4D97-AF65-F5344CB8AC3E}">
        <p14:creationId xmlns:p14="http://schemas.microsoft.com/office/powerpoint/2010/main" val="6093537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Those numbers still don’t totally explain why the vast majority of Americans don’t get the care they need. [CLICK] For that, we need to dig deeper into the ways that commercial insurance companies create complex barriers to care. </a:t>
            </a:r>
          </a:p>
          <a:p>
            <a:r>
              <a:rPr lang="en-US" sz="1200" dirty="0"/>
              <a:t>Note that commercial insurance companies don’t just sell private, marketplace, and employer-sponsored plans, they also manage a majority of state’s Medicaid plans and about half of all Medicare plans. These companies only profit if they are able to pay out less for health services than they collect from premiums, and they’ve figured out that skimping on mental and behavioral health is an easy way to do that. </a:t>
            </a:r>
          </a:p>
        </p:txBody>
      </p:sp>
      <p:sp>
        <p:nvSpPr>
          <p:cNvPr id="4" name="Slide Number Placeholder 3"/>
          <p:cNvSpPr>
            <a:spLocks noGrp="1"/>
          </p:cNvSpPr>
          <p:nvPr>
            <p:ph type="sldNum" sz="quarter" idx="5"/>
          </p:nvPr>
        </p:nvSpPr>
        <p:spPr/>
        <p:txBody>
          <a:bodyPr/>
          <a:lstStyle/>
          <a:p>
            <a:fld id="{14C22042-ED39-0845-84FD-FD22A69983FA}" type="slidenum">
              <a:rPr lang="en-US" smtClean="0"/>
              <a:t>15</a:t>
            </a:fld>
            <a:endParaRPr lang="en-US"/>
          </a:p>
        </p:txBody>
      </p:sp>
    </p:spTree>
    <p:extLst>
      <p:ext uri="{BB962C8B-B14F-4D97-AF65-F5344CB8AC3E}">
        <p14:creationId xmlns:p14="http://schemas.microsoft.com/office/powerpoint/2010/main" val="40365260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Legally, commercial health insurers are not allowed to deny coverage for mental and behavioral health care outright. What they CAN do is create barriers to care that make it all but impossible for our patients to navigate, forcing those with illness to simply give up. These barriers are often complex enough that they are difficult to track or enforce. Here’s the three main barriers that we’ll discuss: [CLICK] Paying less for mental health, limiting choice of providers, and denying coverage for care. </a:t>
            </a:r>
          </a:p>
          <a:p>
            <a:endParaRPr lang="en-US" dirty="0"/>
          </a:p>
        </p:txBody>
      </p:sp>
      <p:sp>
        <p:nvSpPr>
          <p:cNvPr id="4" name="Slide Number Placeholder 3"/>
          <p:cNvSpPr>
            <a:spLocks noGrp="1"/>
          </p:cNvSpPr>
          <p:nvPr>
            <p:ph type="sldNum" sz="quarter" idx="5"/>
          </p:nvPr>
        </p:nvSpPr>
        <p:spPr/>
        <p:txBody>
          <a:bodyPr/>
          <a:lstStyle/>
          <a:p>
            <a:fld id="{14C22042-ED39-0845-84FD-FD22A69983FA}" type="slidenum">
              <a:rPr lang="en-US" smtClean="0"/>
              <a:t>16</a:t>
            </a:fld>
            <a:endParaRPr lang="en-US"/>
          </a:p>
        </p:txBody>
      </p:sp>
    </p:spTree>
    <p:extLst>
      <p:ext uri="{BB962C8B-B14F-4D97-AF65-F5344CB8AC3E}">
        <p14:creationId xmlns:p14="http://schemas.microsoft.com/office/powerpoint/2010/main" val="25936162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151515"/>
                </a:solidFill>
                <a:effectLst/>
                <a:latin typeface="freight-text-pro"/>
              </a:rPr>
              <a:t>One way that insurance companies discriminate against mental health care is by underpaying mental health providers. Psychiatrists were paid a median of 13% to 20% less than non-psychiatrist physicians for the same in-network services, depending on severity of the diagnosis.</a:t>
            </a:r>
            <a:endParaRPr lang="en-US" sz="1200" b="0" i="0" u="none" strike="noStrike" dirty="0">
              <a:solidFill>
                <a:srgbClr val="000000"/>
              </a:solidFill>
              <a:effectLst/>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4C22042-ED39-0845-84FD-FD22A69983FA}" type="slidenum">
              <a:rPr lang="en-US" smtClean="0"/>
              <a:t>17</a:t>
            </a:fld>
            <a:endParaRPr lang="en-US"/>
          </a:p>
        </p:txBody>
      </p:sp>
    </p:spTree>
    <p:extLst>
      <p:ext uri="{BB962C8B-B14F-4D97-AF65-F5344CB8AC3E}">
        <p14:creationId xmlns:p14="http://schemas.microsoft.com/office/powerpoint/2010/main" val="31641102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151515"/>
                </a:solidFill>
                <a:effectLst/>
                <a:latin typeface="freight-text-pro"/>
              </a:rPr>
              <a:t>Looking specifically at PPO plans, researchers found that for every $1 that insurance companies reimbursed primary care physicians, they reimbursed behavioral health professionals only 76 cents. [CLICK] In some states, they paid 50% less. </a:t>
            </a:r>
            <a:endParaRPr lang="en-US" sz="1200" b="0" i="0" u="none" strike="noStrike" dirty="0">
              <a:solidFill>
                <a:srgbClr val="000000"/>
              </a:solidFill>
              <a:effectLst/>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4C22042-ED39-0845-84FD-FD22A69983FA}" type="slidenum">
              <a:rPr lang="en-US" smtClean="0"/>
              <a:t>18</a:t>
            </a:fld>
            <a:endParaRPr lang="en-US"/>
          </a:p>
        </p:txBody>
      </p:sp>
    </p:spTree>
    <p:extLst>
      <p:ext uri="{BB962C8B-B14F-4D97-AF65-F5344CB8AC3E}">
        <p14:creationId xmlns:p14="http://schemas.microsoft.com/office/powerpoint/2010/main" val="10526391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These low in-network payments are proven to discourage psychiatrists and other mental health providers from contracting with insurers, thus shrinking the pool of covered providers for commercial plans. </a:t>
            </a:r>
          </a:p>
          <a:p>
            <a:r>
              <a:rPr lang="en-US" dirty="0"/>
              <a:t>Only 55% of psychiatrists accept commercial insurance, compared to 90% of other physicians. </a:t>
            </a:r>
            <a:endParaRPr lang="en-US" sz="1200" b="0" i="0" u="none" strike="noStrike" dirty="0">
              <a:solidFill>
                <a:srgbClr val="000000"/>
              </a:solidFill>
              <a:effectLst/>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4C22042-ED39-0845-84FD-FD22A69983FA}" type="slidenum">
              <a:rPr lang="en-US" smtClean="0"/>
              <a:t>19</a:t>
            </a:fld>
            <a:endParaRPr lang="en-US"/>
          </a:p>
        </p:txBody>
      </p:sp>
    </p:spTree>
    <p:extLst>
      <p:ext uri="{BB962C8B-B14F-4D97-AF65-F5344CB8AC3E}">
        <p14:creationId xmlns:p14="http://schemas.microsoft.com/office/powerpoint/2010/main" val="27071250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type of discrimination and payment disparity discourages mental health providers from staying in the profession, or from practicing in areas where they are needed most. Here we see that outside of major cities, nearly two-thirds of counties have no psychologists, and 80% have no psychiatrists available to provide care. </a:t>
            </a:r>
            <a:endParaRPr lang="en-US" sz="1200" b="0" i="0" u="none" strike="noStrike" dirty="0">
              <a:solidFill>
                <a:srgbClr val="000000"/>
              </a:solidFill>
              <a:effectLst/>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4C22042-ED39-0845-84FD-FD22A69983FA}" type="slidenum">
              <a:rPr lang="en-US" smtClean="0"/>
              <a:t>20</a:t>
            </a:fld>
            <a:endParaRPr lang="en-US"/>
          </a:p>
        </p:txBody>
      </p:sp>
    </p:spTree>
    <p:extLst>
      <p:ext uri="{BB962C8B-B14F-4D97-AF65-F5344CB8AC3E}">
        <p14:creationId xmlns:p14="http://schemas.microsoft.com/office/powerpoint/2010/main" val="18331144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Covid-19 pandemic had devastating consequences for Americans’ mental health. Compared to 2019, adults today report three times the rate of depression and anxiety symptoms. </a:t>
            </a:r>
          </a:p>
        </p:txBody>
      </p:sp>
      <p:sp>
        <p:nvSpPr>
          <p:cNvPr id="4" name="Slide Number Placeholder 3"/>
          <p:cNvSpPr>
            <a:spLocks noGrp="1"/>
          </p:cNvSpPr>
          <p:nvPr>
            <p:ph type="sldNum" sz="quarter" idx="5"/>
          </p:nvPr>
        </p:nvSpPr>
        <p:spPr/>
        <p:txBody>
          <a:bodyPr/>
          <a:lstStyle/>
          <a:p>
            <a:fld id="{14C22042-ED39-0845-84FD-FD22A69983FA}" type="slidenum">
              <a:rPr lang="en-US" smtClean="0"/>
              <a:t>3</a:t>
            </a:fld>
            <a:endParaRPr lang="en-US"/>
          </a:p>
        </p:txBody>
      </p:sp>
    </p:spTree>
    <p:extLst>
      <p:ext uri="{BB962C8B-B14F-4D97-AF65-F5344CB8AC3E}">
        <p14:creationId xmlns:p14="http://schemas.microsoft.com/office/powerpoint/2010/main" val="1871741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What does a mental health professional shortage look like? This map shows that the vast majority of the nation is in a provider desert, with only a handful of counties – mostly in affluent urban areas – having an adequate supply of providers. Combined with the narrow networks imposed by commercial plans, families are often forced to travel hundreds of miles for care. </a:t>
            </a:r>
            <a:endParaRPr lang="en-US" sz="1200" b="0" i="0" u="none" strike="noStrike" dirty="0">
              <a:solidFill>
                <a:srgbClr val="000000"/>
              </a:solidFill>
              <a:effectLst/>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4C22042-ED39-0845-84FD-FD22A69983FA}" type="slidenum">
              <a:rPr lang="en-US" smtClean="0"/>
              <a:t>21</a:t>
            </a:fld>
            <a:endParaRPr lang="en-US"/>
          </a:p>
        </p:txBody>
      </p:sp>
    </p:spTree>
    <p:extLst>
      <p:ext uri="{BB962C8B-B14F-4D97-AF65-F5344CB8AC3E}">
        <p14:creationId xmlns:p14="http://schemas.microsoft.com/office/powerpoint/2010/main" val="16230243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Commercial insurers severely limit the choice of providers available to their enrollees by offering very narrow networks of covered providers, which create huge barriers to care.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 study of ACA Marketplace Plans found that only 43% </a:t>
            </a:r>
            <a:r>
              <a:rPr lang="en-US" b="0" i="0" dirty="0">
                <a:solidFill>
                  <a:srgbClr val="151515"/>
                </a:solidFill>
                <a:effectLst/>
                <a:latin typeface="freight-text-pro"/>
              </a:rPr>
              <a:t>percent of psychiatrists and 19% of nonphysician mental health providers (such as psychologists, counselors, and advance practice nurse practitioners) participate in any Marketplace plan network, compared with 58% of primary care providers. </a:t>
            </a:r>
            <a:endParaRPr lang="en-US" sz="1200" b="0" i="0" u="none" strike="noStrike" dirty="0">
              <a:solidFill>
                <a:srgbClr val="000000"/>
              </a:solidFill>
              <a:effectLst/>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4C22042-ED39-0845-84FD-FD22A69983FA}" type="slidenum">
              <a:rPr lang="en-US" smtClean="0"/>
              <a:t>22</a:t>
            </a:fld>
            <a:endParaRPr lang="en-US"/>
          </a:p>
        </p:txBody>
      </p:sp>
    </p:spTree>
    <p:extLst>
      <p:ext uri="{BB962C8B-B14F-4D97-AF65-F5344CB8AC3E}">
        <p14:creationId xmlns:p14="http://schemas.microsoft.com/office/powerpoint/2010/main" val="17491457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Arial" panose="020B0604020202020204" pitchFamily="34" charset="0"/>
                <a:cs typeface="Arial" panose="020B0604020202020204" pitchFamily="34" charset="0"/>
              </a:rPr>
              <a:t>Given the limited number of mental health professionals participating in commercial insurance networks, it’s no surprise that a high percentage of commercial insurance enrollees were not able to find counselors, psychiatrists or other mental health prescriber in their plan network. Patients were five times as likely to report not finding a mental health provider compared to a primary care provider in their network.</a:t>
            </a:r>
          </a:p>
        </p:txBody>
      </p:sp>
      <p:sp>
        <p:nvSpPr>
          <p:cNvPr id="4" name="Slide Number Placeholder 3"/>
          <p:cNvSpPr>
            <a:spLocks noGrp="1"/>
          </p:cNvSpPr>
          <p:nvPr>
            <p:ph type="sldNum" sz="quarter" idx="5"/>
          </p:nvPr>
        </p:nvSpPr>
        <p:spPr/>
        <p:txBody>
          <a:bodyPr/>
          <a:lstStyle/>
          <a:p>
            <a:fld id="{14C22042-ED39-0845-84FD-FD22A69983FA}" type="slidenum">
              <a:rPr lang="en-US" smtClean="0"/>
              <a:t>23</a:t>
            </a:fld>
            <a:endParaRPr lang="en-US"/>
          </a:p>
        </p:txBody>
      </p:sp>
    </p:spTree>
    <p:extLst>
      <p:ext uri="{BB962C8B-B14F-4D97-AF65-F5344CB8AC3E}">
        <p14:creationId xmlns:p14="http://schemas.microsoft.com/office/powerpoint/2010/main" val="24869543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Because of extremely limited mental health provider networks offered by commercial insurance, enrollees were forced to go out-of-network for behavioral and mental health care more than four times more often than for medical care. Going out-of-network means that patients are forced to pay full price (or close to it) for their care. </a:t>
            </a:r>
          </a:p>
        </p:txBody>
      </p:sp>
      <p:sp>
        <p:nvSpPr>
          <p:cNvPr id="4" name="Slide Number Placeholder 3"/>
          <p:cNvSpPr>
            <a:spLocks noGrp="1"/>
          </p:cNvSpPr>
          <p:nvPr>
            <p:ph type="sldNum" sz="quarter" idx="5"/>
          </p:nvPr>
        </p:nvSpPr>
        <p:spPr/>
        <p:txBody>
          <a:bodyPr/>
          <a:lstStyle/>
          <a:p>
            <a:fld id="{14C22042-ED39-0845-84FD-FD22A69983FA}" type="slidenum">
              <a:rPr lang="en-US" smtClean="0"/>
              <a:t>24</a:t>
            </a:fld>
            <a:endParaRPr lang="en-US"/>
          </a:p>
        </p:txBody>
      </p:sp>
    </p:spTree>
    <p:extLst>
      <p:ext uri="{BB962C8B-B14F-4D97-AF65-F5344CB8AC3E}">
        <p14:creationId xmlns:p14="http://schemas.microsoft.com/office/powerpoint/2010/main" val="3267498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dirty="0">
                <a:solidFill>
                  <a:srgbClr val="000000"/>
                </a:solidFill>
                <a:effectLst/>
                <a:latin typeface="Arial" panose="020B0604020202020204" pitchFamily="34" charset="0"/>
                <a:cs typeface="Arial" panose="020B0604020202020204" pitchFamily="34" charset="0"/>
              </a:rPr>
              <a:t>Even when patients are able to find a provider that is covered by their commercial insurance plan, insurance bureaucrats often refuse to cover the care that is recommended by the provider. </a:t>
            </a:r>
          </a:p>
          <a:p>
            <a:r>
              <a:rPr lang="en-US" sz="1200" b="0" i="0" u="none" strike="noStrike" dirty="0">
                <a:solidFill>
                  <a:srgbClr val="000000"/>
                </a:solidFill>
                <a:effectLst/>
                <a:latin typeface="Arial" panose="020B0604020202020204" pitchFamily="34" charset="0"/>
                <a:cs typeface="Arial" panose="020B0604020202020204" pitchFamily="34" charset="0"/>
              </a:rPr>
              <a:t>In a survey of Americans with commercial insurance, nearly one in three said their plan denied mental health services recommended by their providers because they were deemed “not medically necessary,” which is twice the rate of denials for medical services. </a:t>
            </a:r>
          </a:p>
        </p:txBody>
      </p:sp>
      <p:sp>
        <p:nvSpPr>
          <p:cNvPr id="4" name="Slide Number Placeholder 3"/>
          <p:cNvSpPr>
            <a:spLocks noGrp="1"/>
          </p:cNvSpPr>
          <p:nvPr>
            <p:ph type="sldNum" sz="quarter" idx="5"/>
          </p:nvPr>
        </p:nvSpPr>
        <p:spPr/>
        <p:txBody>
          <a:bodyPr/>
          <a:lstStyle/>
          <a:p>
            <a:fld id="{14C22042-ED39-0845-84FD-FD22A69983FA}" type="slidenum">
              <a:rPr lang="en-US" smtClean="0"/>
              <a:t>25</a:t>
            </a:fld>
            <a:endParaRPr lang="en-US"/>
          </a:p>
        </p:txBody>
      </p:sp>
    </p:spTree>
    <p:extLst>
      <p:ext uri="{BB962C8B-B14F-4D97-AF65-F5344CB8AC3E}">
        <p14:creationId xmlns:p14="http://schemas.microsoft.com/office/powerpoint/2010/main" val="36626613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Even if a patient is able find a provider and get approval for the care they need, the insurance plan puts up another barrier to care: high copays, deductibles and co-insurance rates. Patients were nearly three times more likely to report that insurance cost-sharing prevented them from accessing counseling for mental health or substance use compared to both inpatient and outpatient medical care. </a:t>
            </a:r>
            <a:endParaRPr lang="en-US" sz="1200" b="0" i="0" u="none" strike="noStrike" dirty="0">
              <a:solidFill>
                <a:srgbClr val="000000"/>
              </a:solidFill>
              <a:effectLst/>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4C22042-ED39-0845-84FD-FD22A69983FA}" type="slidenum">
              <a:rPr lang="en-US" smtClean="0"/>
              <a:t>26</a:t>
            </a:fld>
            <a:endParaRPr lang="en-US"/>
          </a:p>
        </p:txBody>
      </p:sp>
    </p:spTree>
    <p:extLst>
      <p:ext uri="{BB962C8B-B14F-4D97-AF65-F5344CB8AC3E}">
        <p14:creationId xmlns:p14="http://schemas.microsoft.com/office/powerpoint/2010/main" val="2500917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Recently a subsidiary of United Healthcare was found guilty of doing exactly this – making coverage decisions based on profits instead of medical necessity, impacting tens of thousands of patients. </a:t>
            </a:r>
          </a:p>
        </p:txBody>
      </p:sp>
      <p:sp>
        <p:nvSpPr>
          <p:cNvPr id="4" name="Slide Number Placeholder 3"/>
          <p:cNvSpPr>
            <a:spLocks noGrp="1"/>
          </p:cNvSpPr>
          <p:nvPr>
            <p:ph type="sldNum" sz="quarter" idx="5"/>
          </p:nvPr>
        </p:nvSpPr>
        <p:spPr/>
        <p:txBody>
          <a:bodyPr/>
          <a:lstStyle/>
          <a:p>
            <a:fld id="{14C22042-ED39-0845-84FD-FD22A69983FA}" type="slidenum">
              <a:rPr lang="en-US" smtClean="0"/>
              <a:t>27</a:t>
            </a:fld>
            <a:endParaRPr lang="en-US"/>
          </a:p>
        </p:txBody>
      </p:sp>
    </p:spTree>
    <p:extLst>
      <p:ext uri="{BB962C8B-B14F-4D97-AF65-F5344CB8AC3E}">
        <p14:creationId xmlns:p14="http://schemas.microsoft.com/office/powerpoint/2010/main" val="19661372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Given all the barriers imposed by commercial insurers, [CLICK for each line] many patients in desperate need of care simply give up. [CLICK] This is unacceptable. </a:t>
            </a:r>
          </a:p>
          <a:p>
            <a:endParaRPr lang="en-US" dirty="0"/>
          </a:p>
        </p:txBody>
      </p:sp>
      <p:sp>
        <p:nvSpPr>
          <p:cNvPr id="4" name="Slide Number Placeholder 3"/>
          <p:cNvSpPr>
            <a:spLocks noGrp="1"/>
          </p:cNvSpPr>
          <p:nvPr>
            <p:ph type="sldNum" sz="quarter" idx="5"/>
          </p:nvPr>
        </p:nvSpPr>
        <p:spPr/>
        <p:txBody>
          <a:bodyPr/>
          <a:lstStyle/>
          <a:p>
            <a:fld id="{14C22042-ED39-0845-84FD-FD22A69983FA}" type="slidenum">
              <a:rPr lang="en-US" smtClean="0"/>
              <a:t>28</a:t>
            </a:fld>
            <a:endParaRPr lang="en-US"/>
          </a:p>
        </p:txBody>
      </p:sp>
    </p:spTree>
    <p:extLst>
      <p:ext uri="{BB962C8B-B14F-4D97-AF65-F5344CB8AC3E}">
        <p14:creationId xmlns:p14="http://schemas.microsoft.com/office/powerpoint/2010/main" val="35282706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that was a lot of bad news about the state of mental health care in the U.S., and the barriers to care imposed by commercial insurance. But there is a simple solution that would address the root problems of this crisis: Single-payer Medicare for All. You’ve probably heard of it before, but here’s a quick overview of how Medicare for All would work. [CLICK]</a:t>
            </a:r>
            <a:br>
              <a:rPr lang="en-US" dirty="0"/>
            </a:br>
            <a:r>
              <a:rPr lang="en-US" dirty="0"/>
              <a:t>Similar to how Medicare works today, we all pay into the program through progressive taxes, based on each person’s ability to pay. Individuals can visit any hospital or provider in the nation. Medicare covers all medically necessary care, including prescription drugs, and pays providers directly for your care. No middleman skimming money off the top or imposing barriers to care.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C22042-ED39-0845-84FD-FD22A69983F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114814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does mental health care look like under Medicare for All? </a:t>
            </a:r>
          </a:p>
          <a:p>
            <a:r>
              <a:rPr lang="en-US" dirty="0"/>
              <a:t>[CLICK] First, it would cover all medically necessary care, both for medical care, and for mental and behavioral health and substance use disorders. </a:t>
            </a:r>
          </a:p>
          <a:p>
            <a:r>
              <a:rPr lang="en-US" dirty="0"/>
              <a:t>[CLICK] Coverage is lifelong and seamless, nobody would ever experience a gap in coverage. </a:t>
            </a:r>
          </a:p>
          <a:p>
            <a:r>
              <a:rPr lang="en-US" dirty="0"/>
              <a:t>[CLICK] Patients have free choice of ANY hospital, clinic, or provider, including psychiatrists, psychologists and counselors. </a:t>
            </a:r>
          </a:p>
          <a:p>
            <a:r>
              <a:rPr lang="en-US" dirty="0"/>
              <a:t>[CLICK] Patients receive care without any cost-sharing. Cost will never get in the way of care. </a:t>
            </a:r>
          </a:p>
        </p:txBody>
      </p:sp>
      <p:sp>
        <p:nvSpPr>
          <p:cNvPr id="4" name="Slide Number Placeholder 3"/>
          <p:cNvSpPr>
            <a:spLocks noGrp="1"/>
          </p:cNvSpPr>
          <p:nvPr>
            <p:ph type="sldNum" sz="quarter" idx="5"/>
          </p:nvPr>
        </p:nvSpPr>
        <p:spPr/>
        <p:txBody>
          <a:bodyPr/>
          <a:lstStyle/>
          <a:p>
            <a:fld id="{14C22042-ED39-0845-84FD-FD22A69983FA}" type="slidenum">
              <a:rPr lang="en-US" smtClean="0"/>
              <a:t>30</a:t>
            </a:fld>
            <a:endParaRPr lang="en-US"/>
          </a:p>
        </p:txBody>
      </p:sp>
    </p:spTree>
    <p:extLst>
      <p:ext uri="{BB962C8B-B14F-4D97-AF65-F5344CB8AC3E}">
        <p14:creationId xmlns:p14="http://schemas.microsoft.com/office/powerpoint/2010/main" val="19792646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than 17% of U.S. adults report a substance use disorder involving either drugs or alcohol, or sometimes both. </a:t>
            </a:r>
          </a:p>
        </p:txBody>
      </p:sp>
      <p:sp>
        <p:nvSpPr>
          <p:cNvPr id="4" name="Slide Number Placeholder 3"/>
          <p:cNvSpPr>
            <a:spLocks noGrp="1"/>
          </p:cNvSpPr>
          <p:nvPr>
            <p:ph type="sldNum" sz="quarter" idx="5"/>
          </p:nvPr>
        </p:nvSpPr>
        <p:spPr/>
        <p:txBody>
          <a:bodyPr/>
          <a:lstStyle/>
          <a:p>
            <a:fld id="{14C22042-ED39-0845-84FD-FD22A69983FA}" type="slidenum">
              <a:rPr lang="en-US" smtClean="0"/>
              <a:t>4</a:t>
            </a:fld>
            <a:endParaRPr lang="en-US"/>
          </a:p>
        </p:txBody>
      </p:sp>
    </p:spTree>
    <p:extLst>
      <p:ext uri="{BB962C8B-B14F-4D97-AF65-F5344CB8AC3E}">
        <p14:creationId xmlns:p14="http://schemas.microsoft.com/office/powerpoint/2010/main" val="180942792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a side-by-side comparison of what we have today with commercial insurance and what we would get with Medicare for All. </a:t>
            </a:r>
          </a:p>
          <a:p>
            <a:r>
              <a:rPr lang="en-US" dirty="0"/>
              <a:t>[CLICK through to list commercial insurance then MFA]</a:t>
            </a:r>
          </a:p>
        </p:txBody>
      </p:sp>
      <p:sp>
        <p:nvSpPr>
          <p:cNvPr id="4" name="Slide Number Placeholder 3"/>
          <p:cNvSpPr>
            <a:spLocks noGrp="1"/>
          </p:cNvSpPr>
          <p:nvPr>
            <p:ph type="sldNum" sz="quarter" idx="5"/>
          </p:nvPr>
        </p:nvSpPr>
        <p:spPr/>
        <p:txBody>
          <a:bodyPr/>
          <a:lstStyle/>
          <a:p>
            <a:fld id="{14C22042-ED39-0845-84FD-FD22A69983FA}" type="slidenum">
              <a:rPr lang="en-US" smtClean="0"/>
              <a:t>31</a:t>
            </a:fld>
            <a:endParaRPr lang="en-US"/>
          </a:p>
        </p:txBody>
      </p:sp>
    </p:spTree>
    <p:extLst>
      <p:ext uri="{BB962C8B-B14F-4D97-AF65-F5344CB8AC3E}">
        <p14:creationId xmlns:p14="http://schemas.microsoft.com/office/powerpoint/2010/main" val="38618257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Overdose deaths have more than doubled in the U.S. since 2015, [CLICK] with no sign of slowing down. </a:t>
            </a:r>
          </a:p>
        </p:txBody>
      </p:sp>
      <p:sp>
        <p:nvSpPr>
          <p:cNvPr id="4" name="Slide Number Placeholder 3"/>
          <p:cNvSpPr>
            <a:spLocks noGrp="1"/>
          </p:cNvSpPr>
          <p:nvPr>
            <p:ph type="sldNum" sz="quarter" idx="5"/>
          </p:nvPr>
        </p:nvSpPr>
        <p:spPr/>
        <p:txBody>
          <a:bodyPr/>
          <a:lstStyle/>
          <a:p>
            <a:fld id="{14C22042-ED39-0845-84FD-FD22A69983FA}" type="slidenum">
              <a:rPr lang="en-US" smtClean="0"/>
              <a:t>5</a:t>
            </a:fld>
            <a:endParaRPr lang="en-US"/>
          </a:p>
        </p:txBody>
      </p:sp>
    </p:spTree>
    <p:extLst>
      <p:ext uri="{BB962C8B-B14F-4D97-AF65-F5344CB8AC3E}">
        <p14:creationId xmlns:p14="http://schemas.microsoft.com/office/powerpoint/2010/main" val="15314957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None/>
            </a:pPr>
            <a:r>
              <a:rPr lang="en-US" dirty="0"/>
              <a:t>Suicide rates have increased by 37% since 2000. </a:t>
            </a:r>
            <a:r>
              <a:rPr lang="en-US" b="0" i="0" dirty="0">
                <a:solidFill>
                  <a:srgbClr val="293340"/>
                </a:solidFill>
                <a:effectLst/>
                <a:latin typeface="Open Sans" panose="020B0606030504020204" pitchFamily="34" charset="0"/>
              </a:rPr>
              <a:t>Suicide is now the twelfth (12</a:t>
            </a:r>
            <a:r>
              <a:rPr lang="en-US" b="0" i="0" baseline="30000" dirty="0">
                <a:solidFill>
                  <a:srgbClr val="293340"/>
                </a:solidFill>
                <a:effectLst/>
                <a:latin typeface="Open Sans" panose="020B0606030504020204" pitchFamily="34" charset="0"/>
              </a:rPr>
              <a:t>th</a:t>
            </a:r>
            <a:r>
              <a:rPr lang="en-US" b="0" i="0" dirty="0">
                <a:solidFill>
                  <a:srgbClr val="293340"/>
                </a:solidFill>
                <a:effectLst/>
                <a:latin typeface="Open Sans" panose="020B0606030504020204" pitchFamily="34" charset="0"/>
              </a:rPr>
              <a:t>) leading cause of death overall in the U.S., but the second leading cause of death among children aged 10-14 and young adults aged 25-34 , and the third leading cause of death for young people aged 15-24. </a:t>
            </a:r>
          </a:p>
          <a:p>
            <a:endParaRPr lang="en-US" dirty="0"/>
          </a:p>
        </p:txBody>
      </p:sp>
      <p:sp>
        <p:nvSpPr>
          <p:cNvPr id="4" name="Slide Number Placeholder 3"/>
          <p:cNvSpPr>
            <a:spLocks noGrp="1"/>
          </p:cNvSpPr>
          <p:nvPr>
            <p:ph type="sldNum" sz="quarter" idx="5"/>
          </p:nvPr>
        </p:nvSpPr>
        <p:spPr/>
        <p:txBody>
          <a:bodyPr/>
          <a:lstStyle/>
          <a:p>
            <a:fld id="{14C22042-ED39-0845-84FD-FD22A69983FA}" type="slidenum">
              <a:rPr lang="en-US" smtClean="0"/>
              <a:t>6</a:t>
            </a:fld>
            <a:endParaRPr lang="en-US"/>
          </a:p>
        </p:txBody>
      </p:sp>
    </p:spTree>
    <p:extLst>
      <p:ext uri="{BB962C8B-B14F-4D97-AF65-F5344CB8AC3E}">
        <p14:creationId xmlns:p14="http://schemas.microsoft.com/office/powerpoint/2010/main" val="3402232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alarming percentage of youth age 12-17 struggle with depression, hopelessness, and thoughts of suicide. This data is from 2019, and we know that the pandemic has only made these struggles worse. </a:t>
            </a:r>
          </a:p>
        </p:txBody>
      </p:sp>
      <p:sp>
        <p:nvSpPr>
          <p:cNvPr id="4" name="Slide Number Placeholder 3"/>
          <p:cNvSpPr>
            <a:spLocks noGrp="1"/>
          </p:cNvSpPr>
          <p:nvPr>
            <p:ph type="sldNum" sz="quarter" idx="5"/>
          </p:nvPr>
        </p:nvSpPr>
        <p:spPr/>
        <p:txBody>
          <a:bodyPr/>
          <a:lstStyle/>
          <a:p>
            <a:fld id="{14C22042-ED39-0845-84FD-FD22A69983FA}" type="slidenum">
              <a:rPr lang="en-US" smtClean="0"/>
              <a:t>7</a:t>
            </a:fld>
            <a:endParaRPr lang="en-US"/>
          </a:p>
        </p:txBody>
      </p:sp>
    </p:spTree>
    <p:extLst>
      <p:ext uri="{BB962C8B-B14F-4D97-AF65-F5344CB8AC3E}">
        <p14:creationId xmlns:p14="http://schemas.microsoft.com/office/powerpoint/2010/main" val="4760516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rates of death by suicide have increased across nearly all age groups, they have  reached crisis levels for young people, with an increase of nearly 50% for adolescents. To say we are in a crisis is an understatement. </a:t>
            </a:r>
          </a:p>
        </p:txBody>
      </p:sp>
      <p:sp>
        <p:nvSpPr>
          <p:cNvPr id="4" name="Slide Number Placeholder 3"/>
          <p:cNvSpPr>
            <a:spLocks noGrp="1"/>
          </p:cNvSpPr>
          <p:nvPr>
            <p:ph type="sldNum" sz="quarter" idx="5"/>
          </p:nvPr>
        </p:nvSpPr>
        <p:spPr/>
        <p:txBody>
          <a:bodyPr/>
          <a:lstStyle/>
          <a:p>
            <a:fld id="{14C22042-ED39-0845-84FD-FD22A69983FA}" type="slidenum">
              <a:rPr lang="en-US" smtClean="0"/>
              <a:t>8</a:t>
            </a:fld>
            <a:endParaRPr lang="en-US"/>
          </a:p>
        </p:txBody>
      </p:sp>
    </p:spTree>
    <p:extLst>
      <p:ext uri="{BB962C8B-B14F-4D97-AF65-F5344CB8AC3E}">
        <p14:creationId xmlns:p14="http://schemas.microsoft.com/office/powerpoint/2010/main" val="22231743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Timely and consistent treatment for mental health conditions is about far more than managing specific symptoms. When Americans with mental illness can’t get the care they need, [CLICK] they are more likely to develop chronic conditions like arthritis, chronic pain, heart disease, stroke, hypertension, diabetes, and cancer; [CLICK] more likely to utilize high-cost health services like emergency departments, and [CLICK] experience increased morbidity and mortality. </a:t>
            </a:r>
          </a:p>
        </p:txBody>
      </p:sp>
      <p:sp>
        <p:nvSpPr>
          <p:cNvPr id="4" name="Slide Number Placeholder 3"/>
          <p:cNvSpPr>
            <a:spLocks noGrp="1"/>
          </p:cNvSpPr>
          <p:nvPr>
            <p:ph type="sldNum" sz="quarter" idx="5"/>
          </p:nvPr>
        </p:nvSpPr>
        <p:spPr/>
        <p:txBody>
          <a:bodyPr/>
          <a:lstStyle/>
          <a:p>
            <a:fld id="{14C22042-ED39-0845-84FD-FD22A69983FA}" type="slidenum">
              <a:rPr lang="en-US" smtClean="0"/>
              <a:t>9</a:t>
            </a:fld>
            <a:endParaRPr lang="en-US"/>
          </a:p>
        </p:txBody>
      </p:sp>
    </p:spTree>
    <p:extLst>
      <p:ext uri="{BB962C8B-B14F-4D97-AF65-F5344CB8AC3E}">
        <p14:creationId xmlns:p14="http://schemas.microsoft.com/office/powerpoint/2010/main" val="24883679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Despite increasing awareness of the U.S. mental health crisis, the majority of adults suffering from mental illness do not receive treatment. </a:t>
            </a:r>
          </a:p>
          <a:p>
            <a:endParaRPr lang="en-US" dirty="0"/>
          </a:p>
        </p:txBody>
      </p:sp>
      <p:sp>
        <p:nvSpPr>
          <p:cNvPr id="4" name="Slide Number Placeholder 3"/>
          <p:cNvSpPr>
            <a:spLocks noGrp="1"/>
          </p:cNvSpPr>
          <p:nvPr>
            <p:ph type="sldNum" sz="quarter" idx="5"/>
          </p:nvPr>
        </p:nvSpPr>
        <p:spPr/>
        <p:txBody>
          <a:bodyPr/>
          <a:lstStyle/>
          <a:p>
            <a:fld id="{14C22042-ED39-0845-84FD-FD22A69983FA}" type="slidenum">
              <a:rPr lang="en-US" smtClean="0"/>
              <a:t>10</a:t>
            </a:fld>
            <a:endParaRPr lang="en-US"/>
          </a:p>
        </p:txBody>
      </p:sp>
    </p:spTree>
    <p:extLst>
      <p:ext uri="{BB962C8B-B14F-4D97-AF65-F5344CB8AC3E}">
        <p14:creationId xmlns:p14="http://schemas.microsoft.com/office/powerpoint/2010/main" val="205656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2" name="Text Placeholder 11"/>
          <p:cNvSpPr>
            <a:spLocks noGrp="1"/>
          </p:cNvSpPr>
          <p:nvPr>
            <p:ph type="body" idx="10" hasCustomPrompt="1"/>
          </p:nvPr>
        </p:nvSpPr>
        <p:spPr>
          <a:xfrm>
            <a:off x="0" y="6016753"/>
            <a:ext cx="8229600" cy="841248"/>
          </a:xfrm>
        </p:spPr>
        <p:txBody>
          <a:bodyPr anchor="ctr">
            <a:normAutofit/>
          </a:bodyPr>
          <a:lstStyle>
            <a:lvl1pPr marL="0" indent="0">
              <a:buNone/>
              <a:defRPr sz="1200" baseline="0"/>
            </a:lvl1pPr>
          </a:lstStyle>
          <a:p>
            <a:pPr lvl="0"/>
            <a:r>
              <a:rPr lang="en-US" dirty="0"/>
              <a:t>Click to edit footnote</a:t>
            </a:r>
          </a:p>
        </p:txBody>
      </p:sp>
    </p:spTree>
    <p:extLst>
      <p:ext uri="{BB962C8B-B14F-4D97-AF65-F5344CB8AC3E}">
        <p14:creationId xmlns:p14="http://schemas.microsoft.com/office/powerpoint/2010/main" val="15648886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11"/>
          <p:cNvSpPr>
            <a:spLocks noGrp="1"/>
          </p:cNvSpPr>
          <p:nvPr>
            <p:ph type="body" idx="10" hasCustomPrompt="1"/>
          </p:nvPr>
        </p:nvSpPr>
        <p:spPr>
          <a:xfrm>
            <a:off x="0" y="6016753"/>
            <a:ext cx="8229600" cy="841248"/>
          </a:xfrm>
        </p:spPr>
        <p:txBody>
          <a:bodyPr anchor="ctr">
            <a:normAutofit/>
          </a:bodyPr>
          <a:lstStyle>
            <a:lvl1pPr marL="0" indent="0">
              <a:buNone/>
              <a:defRPr sz="1200" baseline="0"/>
            </a:lvl1pPr>
          </a:lstStyle>
          <a:p>
            <a:pPr lvl="0"/>
            <a:r>
              <a:rPr lang="en-US" dirty="0"/>
              <a:t>Click to edit footnote</a:t>
            </a:r>
          </a:p>
        </p:txBody>
      </p:sp>
    </p:spTree>
    <p:extLst>
      <p:ext uri="{BB962C8B-B14F-4D97-AF65-F5344CB8AC3E}">
        <p14:creationId xmlns:p14="http://schemas.microsoft.com/office/powerpoint/2010/main" val="21130042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15672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1567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11"/>
          <p:cNvSpPr>
            <a:spLocks noGrp="1"/>
          </p:cNvSpPr>
          <p:nvPr>
            <p:ph type="body" idx="10" hasCustomPrompt="1"/>
          </p:nvPr>
        </p:nvSpPr>
        <p:spPr>
          <a:xfrm>
            <a:off x="0" y="6016753"/>
            <a:ext cx="8229600" cy="841248"/>
          </a:xfrm>
        </p:spPr>
        <p:txBody>
          <a:bodyPr anchor="ctr">
            <a:normAutofit/>
          </a:bodyPr>
          <a:lstStyle>
            <a:lvl1pPr marL="0" indent="0">
              <a:buNone/>
              <a:defRPr sz="1200" baseline="0"/>
            </a:lvl1pPr>
          </a:lstStyle>
          <a:p>
            <a:pPr lvl="0"/>
            <a:r>
              <a:rPr lang="en-US" dirty="0"/>
              <a:t>Click to edit footnote</a:t>
            </a:r>
          </a:p>
        </p:txBody>
      </p:sp>
    </p:spTree>
    <p:extLst>
      <p:ext uri="{BB962C8B-B14F-4D97-AF65-F5344CB8AC3E}">
        <p14:creationId xmlns:p14="http://schemas.microsoft.com/office/powerpoint/2010/main" val="6504178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dirty="0"/>
              <a:t>Click to edit Master title style</a:t>
            </a:r>
          </a:p>
        </p:txBody>
      </p:sp>
      <p:sp>
        <p:nvSpPr>
          <p:cNvPr id="7" name="Text Placeholder 11"/>
          <p:cNvSpPr>
            <a:spLocks noGrp="1"/>
          </p:cNvSpPr>
          <p:nvPr>
            <p:ph type="body" idx="10" hasCustomPrompt="1"/>
          </p:nvPr>
        </p:nvSpPr>
        <p:spPr>
          <a:xfrm>
            <a:off x="0" y="6016753"/>
            <a:ext cx="8229600" cy="841248"/>
          </a:xfrm>
        </p:spPr>
        <p:txBody>
          <a:bodyPr anchor="ctr">
            <a:normAutofit/>
          </a:bodyPr>
          <a:lstStyle>
            <a:lvl1pPr marL="0" indent="0">
              <a:buNone/>
              <a:defRPr sz="1200" baseline="0"/>
            </a:lvl1pPr>
          </a:lstStyle>
          <a:p>
            <a:pPr lvl="0"/>
            <a:r>
              <a:rPr lang="en-US" dirty="0"/>
              <a:t>Click to edit footnote</a:t>
            </a:r>
          </a:p>
        </p:txBody>
      </p:sp>
    </p:spTree>
    <p:extLst>
      <p:ext uri="{BB962C8B-B14F-4D97-AF65-F5344CB8AC3E}">
        <p14:creationId xmlns:p14="http://schemas.microsoft.com/office/powerpoint/2010/main" val="4893254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ext Placeholder 11"/>
          <p:cNvSpPr>
            <a:spLocks noGrp="1"/>
          </p:cNvSpPr>
          <p:nvPr>
            <p:ph type="body" idx="10" hasCustomPrompt="1"/>
          </p:nvPr>
        </p:nvSpPr>
        <p:spPr>
          <a:xfrm>
            <a:off x="0" y="6016753"/>
            <a:ext cx="8229600" cy="841248"/>
          </a:xfrm>
        </p:spPr>
        <p:txBody>
          <a:bodyPr anchor="ctr">
            <a:normAutofit/>
          </a:bodyPr>
          <a:lstStyle>
            <a:lvl1pPr marL="0" indent="0">
              <a:buNone/>
              <a:defRPr sz="1200" baseline="0"/>
            </a:lvl1pPr>
          </a:lstStyle>
          <a:p>
            <a:pPr lvl="0"/>
            <a:r>
              <a:rPr lang="en-US" dirty="0"/>
              <a:t>Click to edit footnote</a:t>
            </a:r>
          </a:p>
        </p:txBody>
      </p:sp>
    </p:spTree>
    <p:extLst>
      <p:ext uri="{BB962C8B-B14F-4D97-AF65-F5344CB8AC3E}">
        <p14:creationId xmlns:p14="http://schemas.microsoft.com/office/powerpoint/2010/main" val="13787773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808038"/>
          </a:xfrm>
        </p:spPr>
        <p:txBody>
          <a:bodyPr/>
          <a:lstStyle/>
          <a:p>
            <a:r>
              <a:rPr lang="en-US"/>
              <a:t>Click to edit Master title style</a:t>
            </a:r>
          </a:p>
        </p:txBody>
      </p:sp>
      <p:sp>
        <p:nvSpPr>
          <p:cNvPr id="3" name="Content Placeholder 2"/>
          <p:cNvSpPr>
            <a:spLocks noGrp="1"/>
          </p:cNvSpPr>
          <p:nvPr>
            <p:ph sz="half" idx="1"/>
          </p:nvPr>
        </p:nvSpPr>
        <p:spPr>
          <a:xfrm>
            <a:off x="508000" y="1219201"/>
            <a:ext cx="5486400" cy="16875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219201"/>
            <a:ext cx="5486400" cy="766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2138363"/>
            <a:ext cx="5486400" cy="768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a:extLst>
              <a:ext uri="{FF2B5EF4-FFF2-40B4-BE49-F238E27FC236}">
                <a16:creationId xmlns:a16="http://schemas.microsoft.com/office/drawing/2014/main" id="{0F9870DE-049C-1649-A311-F8E2FA15898D}"/>
              </a:ext>
            </a:extLst>
          </p:cNvPr>
          <p:cNvSpPr>
            <a:spLocks noGrp="1" noChangeArrowheads="1"/>
          </p:cNvSpPr>
          <p:nvPr>
            <p:ph type="dt" sz="half" idx="10"/>
          </p:nvPr>
        </p:nvSpPr>
        <p:spPr>
          <a:ln/>
        </p:spPr>
        <p:txBody>
          <a:bodyPr/>
          <a:lstStyle>
            <a:lvl1pPr>
              <a:defRPr/>
            </a:lvl1pPr>
          </a:lstStyle>
          <a:p>
            <a:pPr>
              <a:defRPr/>
            </a:pPr>
            <a:endParaRPr lang="en-US"/>
          </a:p>
        </p:txBody>
      </p:sp>
      <p:sp>
        <p:nvSpPr>
          <p:cNvPr id="7" name="Rectangle 5">
            <a:extLst>
              <a:ext uri="{FF2B5EF4-FFF2-40B4-BE49-F238E27FC236}">
                <a16:creationId xmlns:a16="http://schemas.microsoft.com/office/drawing/2014/main" id="{D5E91C31-6150-7E4B-8AC2-2A6DE7F67EF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8" name="Rectangle 6">
            <a:extLst>
              <a:ext uri="{FF2B5EF4-FFF2-40B4-BE49-F238E27FC236}">
                <a16:creationId xmlns:a16="http://schemas.microsoft.com/office/drawing/2014/main" id="{33C58EDC-08E0-494E-9FE2-38A1FC7C8B22}"/>
              </a:ext>
            </a:extLst>
          </p:cNvPr>
          <p:cNvSpPr>
            <a:spLocks noGrp="1" noChangeArrowheads="1"/>
          </p:cNvSpPr>
          <p:nvPr>
            <p:ph type="sldNum" sz="quarter" idx="12"/>
          </p:nvPr>
        </p:nvSpPr>
        <p:spPr>
          <a:ln/>
        </p:spPr>
        <p:txBody>
          <a:bodyPr/>
          <a:lstStyle>
            <a:lvl1pPr>
              <a:defRPr/>
            </a:lvl1pPr>
          </a:lstStyle>
          <a:p>
            <a:fld id="{4768EC42-4CC3-9643-AC7B-A8F6E4360D49}" type="slidenum">
              <a:rPr lang="en-US" altLang="en-US"/>
              <a:pPr/>
              <a:t>‹#›</a:t>
            </a:fld>
            <a:endParaRPr lang="en-US" altLang="en-US"/>
          </a:p>
        </p:txBody>
      </p:sp>
    </p:spTree>
    <p:extLst>
      <p:ext uri="{BB962C8B-B14F-4D97-AF65-F5344CB8AC3E}">
        <p14:creationId xmlns:p14="http://schemas.microsoft.com/office/powerpoint/2010/main" val="31597674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0137249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tif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00A69A">
                <a:lumMod val="0"/>
              </a:srgbClr>
            </a:gs>
            <a:gs pos="52000">
              <a:srgbClr val="00322E">
                <a:lumMod val="60000"/>
              </a:srgbClr>
            </a:gs>
            <a:gs pos="100000">
              <a:srgbClr val="00A69A">
                <a:lumMod val="58000"/>
              </a:srgbClr>
            </a:gs>
          </a:gsLst>
          <a:lin ang="5400000" scaled="0"/>
        </a:gra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0" y="1825625"/>
            <a:ext cx="10515600" cy="41805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Placeholder 5"/>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pic>
        <p:nvPicPr>
          <p:cNvPr id="5" name="Picture 4">
            <a:extLst>
              <a:ext uri="{FF2B5EF4-FFF2-40B4-BE49-F238E27FC236}">
                <a16:creationId xmlns:a16="http://schemas.microsoft.com/office/drawing/2014/main" id="{26A8B552-CA70-4C45-A1BD-0E2AEA29080F}"/>
              </a:ext>
            </a:extLst>
          </p:cNvPr>
          <p:cNvPicPr>
            <a:picLocks noChangeAspect="1"/>
          </p:cNvPicPr>
          <p:nvPr userDrawn="1"/>
        </p:nvPicPr>
        <p:blipFill>
          <a:blip r:embed="rId9"/>
          <a:stretch>
            <a:fillRect/>
          </a:stretch>
        </p:blipFill>
        <p:spPr>
          <a:xfrm>
            <a:off x="8521102" y="6016752"/>
            <a:ext cx="3670898" cy="841248"/>
          </a:xfrm>
          <a:prstGeom prst="rect">
            <a:avLst/>
          </a:prstGeom>
        </p:spPr>
      </p:pic>
    </p:spTree>
    <p:extLst>
      <p:ext uri="{BB962C8B-B14F-4D97-AF65-F5344CB8AC3E}">
        <p14:creationId xmlns:p14="http://schemas.microsoft.com/office/powerpoint/2010/main" val="11402130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 id="2147483662" r:id="rId6"/>
    <p:sldLayoutId id="2147483663" r:id="rId7"/>
  </p:sldLayoutIdLst>
  <p:hf sldNum="0" hdr="0" dt="0"/>
  <p:txStyles>
    <p:titleStyle>
      <a:lvl1pPr algn="l" defTabSz="914400" rtl="0" eaLnBrk="1" latinLnBrk="0" hangingPunct="1">
        <a:lnSpc>
          <a:spcPct val="90000"/>
        </a:lnSpc>
        <a:spcBef>
          <a:spcPct val="0"/>
        </a:spcBef>
        <a:buNone/>
        <a:defRPr sz="4400" b="1" kern="1200">
          <a:solidFill>
            <a:schemeClr val="bg1"/>
          </a:solidFill>
          <a:latin typeface="Arial" charset="0"/>
          <a:ea typeface="Arial" charset="0"/>
          <a:cs typeface="Arial" charset="0"/>
        </a:defRPr>
      </a:lvl1pPr>
    </p:titleStyle>
    <p:bodyStyle>
      <a:lvl1pPr marL="228600" indent="-228600" algn="l" defTabSz="914400" rtl="0" eaLnBrk="1" latinLnBrk="0" hangingPunct="1">
        <a:lnSpc>
          <a:spcPct val="90000"/>
        </a:lnSpc>
        <a:spcBef>
          <a:spcPts val="1000"/>
        </a:spcBef>
        <a:buFont typeface="Arial"/>
        <a:buChar char="•"/>
        <a:defRPr sz="3200" kern="1200">
          <a:solidFill>
            <a:schemeClr val="bg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800" kern="1200">
          <a:solidFill>
            <a:schemeClr val="bg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400" kern="1200">
          <a:solidFill>
            <a:schemeClr val="bg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2000" kern="1200">
          <a:solidFill>
            <a:schemeClr val="bg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2000" kern="1200">
          <a:solidFill>
            <a:schemeClr val="bg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8" Type="http://schemas.openxmlformats.org/officeDocument/2006/relationships/image" Target="../media/image7.tiff"/><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jp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5.tiff"/><Relationship Id="rId11" Type="http://schemas.openxmlformats.org/officeDocument/2006/relationships/image" Target="../media/image10.jp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tiff"/><Relationship Id="rId9" Type="http://schemas.openxmlformats.org/officeDocument/2006/relationships/image" Target="../media/image8.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chart" Target="../charts/chart17.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5.tiff"/><Relationship Id="rId7"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image" Target="../media/image18.tiff"/><Relationship Id="rId5" Type="http://schemas.openxmlformats.org/officeDocument/2006/relationships/image" Target="../media/image17.tiff"/><Relationship Id="rId4" Type="http://schemas.openxmlformats.org/officeDocument/2006/relationships/image" Target="../media/image16.jpeg"/></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7B5AA2C-CCDA-154B-A0BE-D940CC874265}"/>
              </a:ext>
            </a:extLst>
          </p:cNvPr>
          <p:cNvSpPr txBox="1"/>
          <p:nvPr/>
        </p:nvSpPr>
        <p:spPr>
          <a:xfrm>
            <a:off x="535055" y="2028194"/>
            <a:ext cx="11121887" cy="769441"/>
          </a:xfrm>
          <a:prstGeom prst="rect">
            <a:avLst/>
          </a:prstGeom>
          <a:noFill/>
        </p:spPr>
        <p:txBody>
          <a:bodyPr wrap="square" rtlCol="0">
            <a:spAutoFit/>
          </a:bodyPr>
          <a:lstStyle/>
          <a:p>
            <a:pPr algn="ctr"/>
            <a:r>
              <a:rPr lang="en-US" sz="4400" b="1" dirty="0">
                <a:solidFill>
                  <a:schemeClr val="bg1"/>
                </a:solidFill>
              </a:rPr>
              <a:t>America’s Mental Health Care Crisis</a:t>
            </a:r>
          </a:p>
        </p:txBody>
      </p:sp>
      <p:sp>
        <p:nvSpPr>
          <p:cNvPr id="3" name="TextBox 2">
            <a:extLst>
              <a:ext uri="{FF2B5EF4-FFF2-40B4-BE49-F238E27FC236}">
                <a16:creationId xmlns:a16="http://schemas.microsoft.com/office/drawing/2014/main" id="{FA31D995-0355-1740-A863-22C47E7A8EEA}"/>
              </a:ext>
            </a:extLst>
          </p:cNvPr>
          <p:cNvSpPr txBox="1"/>
          <p:nvPr/>
        </p:nvSpPr>
        <p:spPr>
          <a:xfrm>
            <a:off x="2006047" y="3010578"/>
            <a:ext cx="8179905" cy="584775"/>
          </a:xfrm>
          <a:prstGeom prst="rect">
            <a:avLst/>
          </a:prstGeom>
          <a:noFill/>
        </p:spPr>
        <p:txBody>
          <a:bodyPr wrap="square" rtlCol="0">
            <a:spAutoFit/>
          </a:bodyPr>
          <a:lstStyle/>
          <a:p>
            <a:pPr>
              <a:spcAft>
                <a:spcPts val="1200"/>
              </a:spcAft>
            </a:pPr>
            <a:r>
              <a:rPr lang="en-US" sz="3200" b="1" dirty="0">
                <a:solidFill>
                  <a:schemeClr val="bg1"/>
                </a:solidFill>
              </a:rPr>
              <a:t>Medicare for All is part of the Solution</a:t>
            </a:r>
            <a:endParaRPr lang="en-US" sz="3200" dirty="0">
              <a:solidFill>
                <a:schemeClr val="bg1"/>
              </a:solidFill>
            </a:endParaRPr>
          </a:p>
        </p:txBody>
      </p:sp>
    </p:spTree>
    <p:extLst>
      <p:ext uri="{BB962C8B-B14F-4D97-AF65-F5344CB8AC3E}">
        <p14:creationId xmlns:p14="http://schemas.microsoft.com/office/powerpoint/2010/main" val="3273048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AEEA7294-AD67-B944-9062-3AC423496256}"/>
              </a:ext>
            </a:extLst>
          </p:cNvPr>
          <p:cNvSpPr>
            <a:spLocks noGrp="1"/>
          </p:cNvSpPr>
          <p:nvPr>
            <p:ph type="body" idx="10"/>
          </p:nvPr>
        </p:nvSpPr>
        <p:spPr>
          <a:xfrm>
            <a:off x="-1" y="6016753"/>
            <a:ext cx="8153401" cy="841248"/>
          </a:xfrm>
        </p:spPr>
        <p:txBody>
          <a:bodyPr>
            <a:normAutofit/>
          </a:bodyPr>
          <a:lstStyle/>
          <a:p>
            <a:pPr>
              <a:spcBef>
                <a:spcPts val="0"/>
              </a:spcBef>
            </a:pPr>
            <a:r>
              <a:rPr lang="en-US" sz="1000" b="0" i="0" dirty="0">
                <a:effectLst/>
                <a:latin typeface="+mn-lt"/>
              </a:rPr>
              <a:t>SAMHSA, Center for Behavioral Health Statistics and Quality, National Survey on Drug Use and Health, 2021.</a:t>
            </a:r>
            <a:br>
              <a:rPr lang="en-US" sz="1000" b="0" i="0" dirty="0">
                <a:effectLst/>
                <a:latin typeface="+mn-lt"/>
              </a:rPr>
            </a:br>
            <a:r>
              <a:rPr lang="en-US" sz="1000" b="0" i="0" dirty="0">
                <a:effectLst/>
                <a:latin typeface="+mn-lt"/>
              </a:rPr>
              <a:t>samhsa.gov/data/sites/default/files/reports/rpt39441/NSDUHDetailedTabs2021/NSDUHDetailedTabs2021/NSDUHDetTabsSect6pe2021.htm</a:t>
            </a:r>
            <a:endParaRPr lang="en-US" sz="1000" dirty="0">
              <a:latin typeface="+mn-lt"/>
            </a:endParaRPr>
          </a:p>
          <a:p>
            <a:pPr>
              <a:spcBef>
                <a:spcPts val="0"/>
              </a:spcBef>
            </a:pPr>
            <a:endParaRPr lang="en-US" sz="700" dirty="0">
              <a:latin typeface="+mn-lt"/>
            </a:endParaRPr>
          </a:p>
        </p:txBody>
      </p:sp>
      <p:sp>
        <p:nvSpPr>
          <p:cNvPr id="4" name="Title 3">
            <a:extLst>
              <a:ext uri="{FF2B5EF4-FFF2-40B4-BE49-F238E27FC236}">
                <a16:creationId xmlns:a16="http://schemas.microsoft.com/office/drawing/2014/main" id="{7626B624-333E-E41E-FBAD-7A2C602FE472}"/>
              </a:ext>
            </a:extLst>
          </p:cNvPr>
          <p:cNvSpPr>
            <a:spLocks noGrp="1"/>
          </p:cNvSpPr>
          <p:nvPr>
            <p:ph type="title"/>
          </p:nvPr>
        </p:nvSpPr>
        <p:spPr>
          <a:xfrm>
            <a:off x="2126200" y="0"/>
            <a:ext cx="7939601" cy="1325563"/>
          </a:xfrm>
        </p:spPr>
        <p:txBody>
          <a:bodyPr>
            <a:normAutofit/>
          </a:bodyPr>
          <a:lstStyle/>
          <a:p>
            <a:r>
              <a:rPr lang="en-US" sz="4200" dirty="0"/>
              <a:t>Barriers to Mental Health Care</a:t>
            </a:r>
          </a:p>
        </p:txBody>
      </p:sp>
      <p:sp>
        <p:nvSpPr>
          <p:cNvPr id="2" name="TextBox 1">
            <a:extLst>
              <a:ext uri="{FF2B5EF4-FFF2-40B4-BE49-F238E27FC236}">
                <a16:creationId xmlns:a16="http://schemas.microsoft.com/office/drawing/2014/main" id="{0E829669-056F-A054-107F-7EAC4DB0A4AB}"/>
              </a:ext>
            </a:extLst>
          </p:cNvPr>
          <p:cNvSpPr txBox="1"/>
          <p:nvPr/>
        </p:nvSpPr>
        <p:spPr>
          <a:xfrm>
            <a:off x="642353" y="2111995"/>
            <a:ext cx="2109537" cy="1938992"/>
          </a:xfrm>
          <a:prstGeom prst="rect">
            <a:avLst/>
          </a:prstGeom>
          <a:noFill/>
        </p:spPr>
        <p:txBody>
          <a:bodyPr wrap="square" rtlCol="0">
            <a:spAutoFit/>
          </a:bodyPr>
          <a:lstStyle/>
          <a:p>
            <a:pPr>
              <a:spcAft>
                <a:spcPts val="1200"/>
              </a:spcAft>
            </a:pPr>
            <a:r>
              <a:rPr lang="en-US" sz="2400" dirty="0">
                <a:solidFill>
                  <a:schemeClr val="bg1"/>
                </a:solidFill>
              </a:rPr>
              <a:t>% of adults with mental illness who received treatment</a:t>
            </a:r>
          </a:p>
        </p:txBody>
      </p:sp>
      <p:graphicFrame>
        <p:nvGraphicFramePr>
          <p:cNvPr id="3" name="Chart 2">
            <a:extLst>
              <a:ext uri="{FF2B5EF4-FFF2-40B4-BE49-F238E27FC236}">
                <a16:creationId xmlns:a16="http://schemas.microsoft.com/office/drawing/2014/main" id="{C46D14BF-21E6-8171-3C96-D58D2FEEA79B}"/>
              </a:ext>
            </a:extLst>
          </p:cNvPr>
          <p:cNvGraphicFramePr/>
          <p:nvPr>
            <p:extLst>
              <p:ext uri="{D42A27DB-BD31-4B8C-83A1-F6EECF244321}">
                <p14:modId xmlns:p14="http://schemas.microsoft.com/office/powerpoint/2010/main" val="972251083"/>
              </p:ext>
            </p:extLst>
          </p:nvPr>
        </p:nvGraphicFramePr>
        <p:xfrm>
          <a:off x="2406250" y="1188720"/>
          <a:ext cx="7717055" cy="521084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61382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graphicEl>
                                              <a:chart seriesIdx="-3" categoryIdx="-3" bldStep="gridLegend"/>
                                            </p:graphicEl>
                                          </p:spTgt>
                                        </p:tgtEl>
                                        <p:attrNameLst>
                                          <p:attrName>style.visibility</p:attrName>
                                        </p:attrNameLst>
                                      </p:cBhvr>
                                      <p:to>
                                        <p:strVal val="visible"/>
                                      </p:to>
                                    </p:set>
                                    <p:animEffect transition="in" filter="fade">
                                      <p:cBhvr>
                                        <p:cTn id="7" dur="1000"/>
                                        <p:tgtEl>
                                          <p:spTgt spid="3">
                                            <p:graphicEl>
                                              <a:chart seriesIdx="-3" categoryIdx="-3" bldStep="gridLegend"/>
                                            </p:graphic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3">
                                            <p:graphicEl>
                                              <a:chart seriesIdx="-4" categoryIdx="0" bldStep="category"/>
                                            </p:graphicEl>
                                          </p:spTgt>
                                        </p:tgtEl>
                                        <p:attrNameLst>
                                          <p:attrName>style.visibility</p:attrName>
                                        </p:attrNameLst>
                                      </p:cBhvr>
                                      <p:to>
                                        <p:strVal val="visible"/>
                                      </p:to>
                                    </p:set>
                                    <p:animEffect transition="in" filter="fade">
                                      <p:cBhvr>
                                        <p:cTn id="11" dur="1000"/>
                                        <p:tgtEl>
                                          <p:spTgt spid="3">
                                            <p:graphicEl>
                                              <a:chart seriesIdx="-4" categoryIdx="0" bldStep="category"/>
                                            </p:graphicEl>
                                          </p:spTgt>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3">
                                            <p:graphicEl>
                                              <a:chart seriesIdx="-4" categoryIdx="1" bldStep="category"/>
                                            </p:graphicEl>
                                          </p:spTgt>
                                        </p:tgtEl>
                                        <p:attrNameLst>
                                          <p:attrName>style.visibility</p:attrName>
                                        </p:attrNameLst>
                                      </p:cBhvr>
                                      <p:to>
                                        <p:strVal val="visible"/>
                                      </p:to>
                                    </p:set>
                                    <p:animEffect transition="in" filter="fade">
                                      <p:cBhvr>
                                        <p:cTn id="15" dur="1000"/>
                                        <p:tgtEl>
                                          <p:spTgt spid="3">
                                            <p:graphicEl>
                                              <a:chart seriesIdx="-4" categoryIdx="1" bldStep="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Chart bld="category"/>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AEEA7294-AD67-B944-9062-3AC423496256}"/>
              </a:ext>
            </a:extLst>
          </p:cNvPr>
          <p:cNvSpPr>
            <a:spLocks noGrp="1"/>
          </p:cNvSpPr>
          <p:nvPr>
            <p:ph type="body" idx="10"/>
          </p:nvPr>
        </p:nvSpPr>
        <p:spPr>
          <a:xfrm>
            <a:off x="-1" y="6016753"/>
            <a:ext cx="8153401" cy="841248"/>
          </a:xfrm>
        </p:spPr>
        <p:txBody>
          <a:bodyPr>
            <a:normAutofit/>
          </a:bodyPr>
          <a:lstStyle/>
          <a:p>
            <a:pPr>
              <a:spcBef>
                <a:spcPts val="0"/>
              </a:spcBef>
            </a:pPr>
            <a:r>
              <a:rPr lang="en-US" sz="1000" dirty="0"/>
              <a:t>https://mhanational.org/sites/default/files/2023-State-of-Mental-Health-in-America-Report.pdf</a:t>
            </a:r>
          </a:p>
          <a:p>
            <a:pPr>
              <a:spcBef>
                <a:spcPts val="0"/>
              </a:spcBef>
            </a:pPr>
            <a:endParaRPr lang="en-US" sz="700" dirty="0">
              <a:latin typeface="+mn-lt"/>
            </a:endParaRPr>
          </a:p>
        </p:txBody>
      </p:sp>
      <p:sp>
        <p:nvSpPr>
          <p:cNvPr id="4" name="Title 3">
            <a:extLst>
              <a:ext uri="{FF2B5EF4-FFF2-40B4-BE49-F238E27FC236}">
                <a16:creationId xmlns:a16="http://schemas.microsoft.com/office/drawing/2014/main" id="{7626B624-333E-E41E-FBAD-7A2C602FE472}"/>
              </a:ext>
            </a:extLst>
          </p:cNvPr>
          <p:cNvSpPr>
            <a:spLocks noGrp="1"/>
          </p:cNvSpPr>
          <p:nvPr>
            <p:ph type="title"/>
          </p:nvPr>
        </p:nvSpPr>
        <p:spPr>
          <a:xfrm>
            <a:off x="2126200" y="0"/>
            <a:ext cx="7939601" cy="1325563"/>
          </a:xfrm>
        </p:spPr>
        <p:txBody>
          <a:bodyPr>
            <a:normAutofit/>
          </a:bodyPr>
          <a:lstStyle/>
          <a:p>
            <a:r>
              <a:rPr lang="en-US" sz="4200" dirty="0"/>
              <a:t>Barriers to Mental Health Care</a:t>
            </a:r>
          </a:p>
        </p:txBody>
      </p:sp>
      <p:sp>
        <p:nvSpPr>
          <p:cNvPr id="2" name="TextBox 1">
            <a:extLst>
              <a:ext uri="{FF2B5EF4-FFF2-40B4-BE49-F238E27FC236}">
                <a16:creationId xmlns:a16="http://schemas.microsoft.com/office/drawing/2014/main" id="{9B70E13B-18A3-DBDD-D3B5-169AD50DAACB}"/>
              </a:ext>
            </a:extLst>
          </p:cNvPr>
          <p:cNvSpPr txBox="1"/>
          <p:nvPr/>
        </p:nvSpPr>
        <p:spPr>
          <a:xfrm>
            <a:off x="376989" y="2181566"/>
            <a:ext cx="2109537" cy="1938992"/>
          </a:xfrm>
          <a:prstGeom prst="rect">
            <a:avLst/>
          </a:prstGeom>
          <a:noFill/>
        </p:spPr>
        <p:txBody>
          <a:bodyPr wrap="square" rtlCol="0">
            <a:spAutoFit/>
          </a:bodyPr>
          <a:lstStyle/>
          <a:p>
            <a:pPr>
              <a:spcAft>
                <a:spcPts val="1200"/>
              </a:spcAft>
            </a:pPr>
            <a:r>
              <a:rPr lang="en-US" sz="2400" dirty="0">
                <a:solidFill>
                  <a:schemeClr val="bg1"/>
                </a:solidFill>
              </a:rPr>
              <a:t>% of youth with major depression receiving treatment</a:t>
            </a:r>
          </a:p>
        </p:txBody>
      </p:sp>
      <p:graphicFrame>
        <p:nvGraphicFramePr>
          <p:cNvPr id="3" name="Chart 2">
            <a:extLst>
              <a:ext uri="{FF2B5EF4-FFF2-40B4-BE49-F238E27FC236}">
                <a16:creationId xmlns:a16="http://schemas.microsoft.com/office/drawing/2014/main" id="{5550B3D7-0AD6-0645-D348-F163855159F0}"/>
              </a:ext>
            </a:extLst>
          </p:cNvPr>
          <p:cNvGraphicFramePr/>
          <p:nvPr>
            <p:extLst>
              <p:ext uri="{D42A27DB-BD31-4B8C-83A1-F6EECF244321}">
                <p14:modId xmlns:p14="http://schemas.microsoft.com/office/powerpoint/2010/main" val="3109978934"/>
              </p:ext>
            </p:extLst>
          </p:nvPr>
        </p:nvGraphicFramePr>
        <p:xfrm>
          <a:off x="2975540" y="1104977"/>
          <a:ext cx="6616700" cy="513236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9966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graphicEl>
                                              <a:chart seriesIdx="-3" categoryIdx="-3" bldStep="gridLegend"/>
                                            </p:graphicEl>
                                          </p:spTgt>
                                        </p:tgtEl>
                                        <p:attrNameLst>
                                          <p:attrName>style.visibility</p:attrName>
                                        </p:attrNameLst>
                                      </p:cBhvr>
                                      <p:to>
                                        <p:strVal val="visible"/>
                                      </p:to>
                                    </p:set>
                                    <p:animEffect transition="in" filter="fade">
                                      <p:cBhvr>
                                        <p:cTn id="7" dur="1000"/>
                                        <p:tgtEl>
                                          <p:spTgt spid="3">
                                            <p:graphicEl>
                                              <a:chart seriesIdx="-3" categoryIdx="-3" bldStep="gridLegend"/>
                                            </p:graphic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3">
                                            <p:graphicEl>
                                              <a:chart seriesIdx="-4" categoryIdx="0" bldStep="category"/>
                                            </p:graphicEl>
                                          </p:spTgt>
                                        </p:tgtEl>
                                        <p:attrNameLst>
                                          <p:attrName>style.visibility</p:attrName>
                                        </p:attrNameLst>
                                      </p:cBhvr>
                                      <p:to>
                                        <p:strVal val="visible"/>
                                      </p:to>
                                    </p:set>
                                    <p:animEffect transition="in" filter="fade">
                                      <p:cBhvr>
                                        <p:cTn id="11" dur="1000"/>
                                        <p:tgtEl>
                                          <p:spTgt spid="3">
                                            <p:graphicEl>
                                              <a:chart seriesIdx="-4" categoryIdx="0" bldStep="category"/>
                                            </p:graphicEl>
                                          </p:spTgt>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3">
                                            <p:graphicEl>
                                              <a:chart seriesIdx="-4" categoryIdx="1" bldStep="category"/>
                                            </p:graphicEl>
                                          </p:spTgt>
                                        </p:tgtEl>
                                        <p:attrNameLst>
                                          <p:attrName>style.visibility</p:attrName>
                                        </p:attrNameLst>
                                      </p:cBhvr>
                                      <p:to>
                                        <p:strVal val="visible"/>
                                      </p:to>
                                    </p:set>
                                    <p:animEffect transition="in" filter="fade">
                                      <p:cBhvr>
                                        <p:cTn id="15" dur="1000"/>
                                        <p:tgtEl>
                                          <p:spTgt spid="3">
                                            <p:graphicEl>
                                              <a:chart seriesIdx="-4" categoryIdx="1" bldStep="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Chart bld="category"/>
        </p:bldSub>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626B624-333E-E41E-FBAD-7A2C602FE472}"/>
              </a:ext>
            </a:extLst>
          </p:cNvPr>
          <p:cNvSpPr>
            <a:spLocks noGrp="1"/>
          </p:cNvSpPr>
          <p:nvPr>
            <p:ph type="title"/>
          </p:nvPr>
        </p:nvSpPr>
        <p:spPr>
          <a:xfrm>
            <a:off x="2126200" y="0"/>
            <a:ext cx="7939601" cy="1325563"/>
          </a:xfrm>
        </p:spPr>
        <p:txBody>
          <a:bodyPr>
            <a:normAutofit/>
          </a:bodyPr>
          <a:lstStyle/>
          <a:p>
            <a:r>
              <a:rPr lang="en-US" sz="4200" dirty="0"/>
              <a:t>Barriers to Mental Health Care</a:t>
            </a:r>
          </a:p>
        </p:txBody>
      </p:sp>
      <p:sp>
        <p:nvSpPr>
          <p:cNvPr id="2" name="Text Placeholder 9">
            <a:extLst>
              <a:ext uri="{FF2B5EF4-FFF2-40B4-BE49-F238E27FC236}">
                <a16:creationId xmlns:a16="http://schemas.microsoft.com/office/drawing/2014/main" id="{82B151A4-9183-42E4-1DB4-A5AFE8079A98}"/>
              </a:ext>
            </a:extLst>
          </p:cNvPr>
          <p:cNvSpPr txBox="1">
            <a:spLocks/>
          </p:cNvSpPr>
          <p:nvPr/>
        </p:nvSpPr>
        <p:spPr>
          <a:xfrm>
            <a:off x="0" y="6070004"/>
            <a:ext cx="8370512" cy="841248"/>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a:buNone/>
              <a:defRPr sz="1200" kern="1200" baseline="0">
                <a:solidFill>
                  <a:schemeClr val="bg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800" kern="1200">
                <a:solidFill>
                  <a:schemeClr val="bg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400" kern="1200">
                <a:solidFill>
                  <a:schemeClr val="bg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2000" kern="1200">
                <a:solidFill>
                  <a:schemeClr val="bg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2000" kern="1200">
                <a:solidFill>
                  <a:schemeClr val="bg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spcBef>
                <a:spcPts val="0"/>
              </a:spcBef>
            </a:pPr>
            <a:r>
              <a:rPr lang="en-US" dirty="0"/>
              <a:t>https://mhanational.org/sites/default/files/2023-State-of-Mental-Health-in-America-Report.pdf</a:t>
            </a:r>
            <a:br>
              <a:rPr lang="en-US" dirty="0"/>
            </a:br>
            <a:r>
              <a:rPr lang="en-US" dirty="0"/>
              <a:t>Accessed Sept. 21, 2023</a:t>
            </a:r>
            <a:endParaRPr lang="en-US" sz="500" dirty="0">
              <a:latin typeface="+mn-lt"/>
            </a:endParaRPr>
          </a:p>
        </p:txBody>
      </p:sp>
      <p:graphicFrame>
        <p:nvGraphicFramePr>
          <p:cNvPr id="3" name="Chart 2">
            <a:extLst>
              <a:ext uri="{FF2B5EF4-FFF2-40B4-BE49-F238E27FC236}">
                <a16:creationId xmlns:a16="http://schemas.microsoft.com/office/drawing/2014/main" id="{93612B59-4D2A-2BAA-499B-4BE8C93104DD}"/>
              </a:ext>
            </a:extLst>
          </p:cNvPr>
          <p:cNvGraphicFramePr/>
          <p:nvPr>
            <p:extLst>
              <p:ext uri="{D42A27DB-BD31-4B8C-83A1-F6EECF244321}">
                <p14:modId xmlns:p14="http://schemas.microsoft.com/office/powerpoint/2010/main" val="3503275038"/>
              </p:ext>
            </p:extLst>
          </p:nvPr>
        </p:nvGraphicFramePr>
        <p:xfrm>
          <a:off x="2154531" y="1111769"/>
          <a:ext cx="8370512" cy="5102246"/>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6E783719-7442-3464-71E7-5908B4104CD5}"/>
              </a:ext>
            </a:extLst>
          </p:cNvPr>
          <p:cNvSpPr txBox="1"/>
          <p:nvPr/>
        </p:nvSpPr>
        <p:spPr>
          <a:xfrm>
            <a:off x="395620" y="2434724"/>
            <a:ext cx="2542673" cy="1938992"/>
          </a:xfrm>
          <a:prstGeom prst="rect">
            <a:avLst/>
          </a:prstGeom>
          <a:noFill/>
        </p:spPr>
        <p:txBody>
          <a:bodyPr wrap="square" rtlCol="0">
            <a:spAutoFit/>
          </a:bodyPr>
          <a:lstStyle/>
          <a:p>
            <a:pPr>
              <a:spcAft>
                <a:spcPts val="1200"/>
              </a:spcAft>
            </a:pPr>
            <a:r>
              <a:rPr lang="en-US" sz="2400" dirty="0">
                <a:solidFill>
                  <a:schemeClr val="bg1"/>
                </a:solidFill>
              </a:rPr>
              <a:t>% of adults with substance use disorder who received treatment</a:t>
            </a:r>
          </a:p>
        </p:txBody>
      </p:sp>
    </p:spTree>
    <p:extLst>
      <p:ext uri="{BB962C8B-B14F-4D97-AF65-F5344CB8AC3E}">
        <p14:creationId xmlns:p14="http://schemas.microsoft.com/office/powerpoint/2010/main" val="156538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graphicEl>
                                              <a:chart seriesIdx="-3" categoryIdx="-3" bldStep="gridLegend"/>
                                            </p:graphicEl>
                                          </p:spTgt>
                                        </p:tgtEl>
                                        <p:attrNameLst>
                                          <p:attrName>style.visibility</p:attrName>
                                        </p:attrNameLst>
                                      </p:cBhvr>
                                      <p:to>
                                        <p:strVal val="visible"/>
                                      </p:to>
                                    </p:set>
                                    <p:animEffect transition="in" filter="fade">
                                      <p:cBhvr>
                                        <p:cTn id="7" dur="1000"/>
                                        <p:tgtEl>
                                          <p:spTgt spid="3">
                                            <p:graphicEl>
                                              <a:chart seriesIdx="-3" categoryIdx="-3" bldStep="gridLegend"/>
                                            </p:graphic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3">
                                            <p:graphicEl>
                                              <a:chart seriesIdx="-4" categoryIdx="0" bldStep="category"/>
                                            </p:graphicEl>
                                          </p:spTgt>
                                        </p:tgtEl>
                                        <p:attrNameLst>
                                          <p:attrName>style.visibility</p:attrName>
                                        </p:attrNameLst>
                                      </p:cBhvr>
                                      <p:to>
                                        <p:strVal val="visible"/>
                                      </p:to>
                                    </p:set>
                                    <p:animEffect transition="in" filter="fade">
                                      <p:cBhvr>
                                        <p:cTn id="11" dur="1000"/>
                                        <p:tgtEl>
                                          <p:spTgt spid="3">
                                            <p:graphicEl>
                                              <a:chart seriesIdx="-4" categoryIdx="0" bldStep="category"/>
                                            </p:graphicEl>
                                          </p:spTgt>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3">
                                            <p:graphicEl>
                                              <a:chart seriesIdx="-4" categoryIdx="1" bldStep="category"/>
                                            </p:graphicEl>
                                          </p:spTgt>
                                        </p:tgtEl>
                                        <p:attrNameLst>
                                          <p:attrName>style.visibility</p:attrName>
                                        </p:attrNameLst>
                                      </p:cBhvr>
                                      <p:to>
                                        <p:strVal val="visible"/>
                                      </p:to>
                                    </p:set>
                                    <p:animEffect transition="in" filter="fade">
                                      <p:cBhvr>
                                        <p:cTn id="15" dur="1000"/>
                                        <p:tgtEl>
                                          <p:spTgt spid="3">
                                            <p:graphicEl>
                                              <a:chart seriesIdx="-4" categoryIdx="1" bldStep="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Chart bld="category"/>
        </p:bldSub>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AEEA7294-AD67-B944-9062-3AC423496256}"/>
              </a:ext>
            </a:extLst>
          </p:cNvPr>
          <p:cNvSpPr>
            <a:spLocks noGrp="1"/>
          </p:cNvSpPr>
          <p:nvPr>
            <p:ph type="body" idx="10"/>
          </p:nvPr>
        </p:nvSpPr>
        <p:spPr>
          <a:xfrm>
            <a:off x="-1" y="6016753"/>
            <a:ext cx="8153401" cy="841248"/>
          </a:xfrm>
        </p:spPr>
        <p:txBody>
          <a:bodyPr>
            <a:normAutofit/>
          </a:bodyPr>
          <a:lstStyle/>
          <a:p>
            <a:pPr>
              <a:spcBef>
                <a:spcPts val="0"/>
              </a:spcBef>
            </a:pPr>
            <a:r>
              <a:rPr lang="en-US" sz="1000" dirty="0"/>
              <a:t>https://mhanational.org/sites/default/files/2023-State-of-Mental-Health-in-America-Report.pdf</a:t>
            </a:r>
            <a:br>
              <a:rPr lang="en-US" sz="1000" dirty="0"/>
            </a:br>
            <a:r>
              <a:rPr lang="en-US" sz="1000" dirty="0"/>
              <a:t>Accessed Sept. 21, 2023</a:t>
            </a:r>
            <a:endParaRPr lang="en-US" sz="1000" dirty="0">
              <a:latin typeface="+mn-lt"/>
            </a:endParaRPr>
          </a:p>
          <a:p>
            <a:pPr>
              <a:spcBef>
                <a:spcPts val="0"/>
              </a:spcBef>
            </a:pPr>
            <a:endParaRPr lang="en-US" sz="700" dirty="0">
              <a:latin typeface="+mn-lt"/>
            </a:endParaRPr>
          </a:p>
        </p:txBody>
      </p:sp>
      <p:sp>
        <p:nvSpPr>
          <p:cNvPr id="4" name="Title 3">
            <a:extLst>
              <a:ext uri="{FF2B5EF4-FFF2-40B4-BE49-F238E27FC236}">
                <a16:creationId xmlns:a16="http://schemas.microsoft.com/office/drawing/2014/main" id="{7626B624-333E-E41E-FBAD-7A2C602FE472}"/>
              </a:ext>
            </a:extLst>
          </p:cNvPr>
          <p:cNvSpPr>
            <a:spLocks noGrp="1"/>
          </p:cNvSpPr>
          <p:nvPr>
            <p:ph type="title"/>
          </p:nvPr>
        </p:nvSpPr>
        <p:spPr>
          <a:xfrm>
            <a:off x="2126200" y="0"/>
            <a:ext cx="7939601" cy="1325563"/>
          </a:xfrm>
        </p:spPr>
        <p:txBody>
          <a:bodyPr>
            <a:normAutofit/>
          </a:bodyPr>
          <a:lstStyle/>
          <a:p>
            <a:r>
              <a:rPr lang="en-US" sz="4200" dirty="0"/>
              <a:t>Barriers to Mental Health Care</a:t>
            </a:r>
          </a:p>
        </p:txBody>
      </p:sp>
      <p:graphicFrame>
        <p:nvGraphicFramePr>
          <p:cNvPr id="2" name="Chart 1">
            <a:extLst>
              <a:ext uri="{FF2B5EF4-FFF2-40B4-BE49-F238E27FC236}">
                <a16:creationId xmlns:a16="http://schemas.microsoft.com/office/drawing/2014/main" id="{16F1BDD1-8393-4D9B-AF90-D174A4063836}"/>
              </a:ext>
            </a:extLst>
          </p:cNvPr>
          <p:cNvGraphicFramePr/>
          <p:nvPr>
            <p:extLst>
              <p:ext uri="{D42A27DB-BD31-4B8C-83A1-F6EECF244321}">
                <p14:modId xmlns:p14="http://schemas.microsoft.com/office/powerpoint/2010/main" val="71587349"/>
              </p:ext>
            </p:extLst>
          </p:nvPr>
        </p:nvGraphicFramePr>
        <p:xfrm>
          <a:off x="2060863" y="1170139"/>
          <a:ext cx="8370512" cy="5102246"/>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B8BE0E69-3A12-81EC-2F15-8B66347BD137}"/>
              </a:ext>
            </a:extLst>
          </p:cNvPr>
          <p:cNvSpPr txBox="1"/>
          <p:nvPr/>
        </p:nvSpPr>
        <p:spPr>
          <a:xfrm>
            <a:off x="369629" y="2493646"/>
            <a:ext cx="2542673" cy="1200329"/>
          </a:xfrm>
          <a:prstGeom prst="rect">
            <a:avLst/>
          </a:prstGeom>
          <a:noFill/>
        </p:spPr>
        <p:txBody>
          <a:bodyPr wrap="square" rtlCol="0">
            <a:spAutoFit/>
          </a:bodyPr>
          <a:lstStyle/>
          <a:p>
            <a:pPr>
              <a:spcAft>
                <a:spcPts val="1200"/>
              </a:spcAft>
            </a:pPr>
            <a:r>
              <a:rPr lang="en-US" sz="2400" dirty="0">
                <a:solidFill>
                  <a:schemeClr val="bg1"/>
                </a:solidFill>
              </a:rPr>
              <a:t>% of adults with mental illness with insurance</a:t>
            </a:r>
          </a:p>
        </p:txBody>
      </p:sp>
    </p:spTree>
    <p:extLst>
      <p:ext uri="{BB962C8B-B14F-4D97-AF65-F5344CB8AC3E}">
        <p14:creationId xmlns:p14="http://schemas.microsoft.com/office/powerpoint/2010/main" val="3346960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graphicEl>
                                              <a:chart seriesIdx="-3" categoryIdx="-3" bldStep="gridLegend"/>
                                            </p:graphicEl>
                                          </p:spTgt>
                                        </p:tgtEl>
                                        <p:attrNameLst>
                                          <p:attrName>style.visibility</p:attrName>
                                        </p:attrNameLst>
                                      </p:cBhvr>
                                      <p:to>
                                        <p:strVal val="visible"/>
                                      </p:to>
                                    </p:set>
                                    <p:animEffect transition="in" filter="fade">
                                      <p:cBhvr>
                                        <p:cTn id="7" dur="500"/>
                                        <p:tgtEl>
                                          <p:spTgt spid="2">
                                            <p:graphicEl>
                                              <a:chart seriesIdx="-3" categoryIdx="-3" bldStep="gridLegend"/>
                                            </p:graphicEl>
                                          </p:spTgt>
                                        </p:tgtEl>
                                      </p:cBhvr>
                                    </p:animEffect>
                                  </p:childTnLst>
                                </p:cTn>
                              </p:par>
                            </p:childTnLst>
                          </p:cTn>
                        </p:par>
                        <p:par>
                          <p:cTn id="8" fill="hold">
                            <p:stCondLst>
                              <p:cond delay="500"/>
                            </p:stCondLst>
                            <p:childTnLst>
                              <p:par>
                                <p:cTn id="9" presetID="10" presetClass="entr" presetSubtype="0" fill="hold" grpId="0" nodeType="afterEffect">
                                  <p:stCondLst>
                                    <p:cond delay="500"/>
                                  </p:stCondLst>
                                  <p:childTnLst>
                                    <p:set>
                                      <p:cBhvr>
                                        <p:cTn id="10" dur="1" fill="hold">
                                          <p:stCondLst>
                                            <p:cond delay="0"/>
                                          </p:stCondLst>
                                        </p:cTn>
                                        <p:tgtEl>
                                          <p:spTgt spid="2">
                                            <p:graphicEl>
                                              <a:chart seriesIdx="-4" categoryIdx="0" bldStep="category"/>
                                            </p:graphicEl>
                                          </p:spTgt>
                                        </p:tgtEl>
                                        <p:attrNameLst>
                                          <p:attrName>style.visibility</p:attrName>
                                        </p:attrNameLst>
                                      </p:cBhvr>
                                      <p:to>
                                        <p:strVal val="visible"/>
                                      </p:to>
                                    </p:set>
                                    <p:animEffect transition="in" filter="fade">
                                      <p:cBhvr>
                                        <p:cTn id="11" dur="500"/>
                                        <p:tgtEl>
                                          <p:spTgt spid="2">
                                            <p:graphicEl>
                                              <a:chart seriesIdx="-4" categoryIdx="0" bldStep="category"/>
                                            </p:graphicEl>
                                          </p:spTgt>
                                        </p:tgtEl>
                                      </p:cBhvr>
                                    </p:animEffect>
                                  </p:childTnLst>
                                </p:cTn>
                              </p:par>
                            </p:childTnLst>
                          </p:cTn>
                        </p:par>
                        <p:par>
                          <p:cTn id="12" fill="hold">
                            <p:stCondLst>
                              <p:cond delay="1500"/>
                            </p:stCondLst>
                            <p:childTnLst>
                              <p:par>
                                <p:cTn id="13" presetID="10" presetClass="entr" presetSubtype="0" fill="hold" grpId="0" nodeType="afterEffect">
                                  <p:stCondLst>
                                    <p:cond delay="500"/>
                                  </p:stCondLst>
                                  <p:childTnLst>
                                    <p:set>
                                      <p:cBhvr>
                                        <p:cTn id="14" dur="1" fill="hold">
                                          <p:stCondLst>
                                            <p:cond delay="0"/>
                                          </p:stCondLst>
                                        </p:cTn>
                                        <p:tgtEl>
                                          <p:spTgt spid="2">
                                            <p:graphicEl>
                                              <a:chart seriesIdx="-4" categoryIdx="1" bldStep="category"/>
                                            </p:graphicEl>
                                          </p:spTgt>
                                        </p:tgtEl>
                                        <p:attrNameLst>
                                          <p:attrName>style.visibility</p:attrName>
                                        </p:attrNameLst>
                                      </p:cBhvr>
                                      <p:to>
                                        <p:strVal val="visible"/>
                                      </p:to>
                                    </p:set>
                                    <p:animEffect transition="in" filter="fade">
                                      <p:cBhvr>
                                        <p:cTn id="15" dur="500"/>
                                        <p:tgtEl>
                                          <p:spTgt spid="2">
                                            <p:graphicEl>
                                              <a:chart seriesIdx="-4" categoryIdx="1" bldStep="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uiExpand="1">
        <p:bldSub>
          <a:bldChart bld="category"/>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AEEA7294-AD67-B944-9062-3AC423496256}"/>
              </a:ext>
            </a:extLst>
          </p:cNvPr>
          <p:cNvSpPr>
            <a:spLocks noGrp="1"/>
          </p:cNvSpPr>
          <p:nvPr>
            <p:ph type="body" idx="10"/>
          </p:nvPr>
        </p:nvSpPr>
        <p:spPr>
          <a:xfrm>
            <a:off x="-1" y="6016753"/>
            <a:ext cx="8153401" cy="841248"/>
          </a:xfrm>
        </p:spPr>
        <p:txBody>
          <a:bodyPr>
            <a:normAutofit/>
          </a:bodyPr>
          <a:lstStyle/>
          <a:p>
            <a:pPr>
              <a:spcBef>
                <a:spcPts val="0"/>
              </a:spcBef>
            </a:pPr>
            <a:r>
              <a:rPr lang="en-US" sz="1000" b="0" i="0" dirty="0">
                <a:effectLst/>
                <a:latin typeface="+mn-lt"/>
              </a:rPr>
              <a:t>SAMHSA, Center for Behavioral Health Statistics and Quality, National Survey on Drug Use and Health, 2021.</a:t>
            </a:r>
            <a:br>
              <a:rPr lang="en-US" sz="1000" b="0" i="0" dirty="0">
                <a:effectLst/>
                <a:latin typeface="+mn-lt"/>
              </a:rPr>
            </a:br>
            <a:r>
              <a:rPr lang="en-US" sz="1000" dirty="0"/>
              <a:t>https://www.samhsa.gov/data/sites/default/files/reports/rpt39441/NSDUHDetailedTabs2021/NSDUHDetailedTabs2021/NSDUHDetTabsSect6pe2021.htm</a:t>
            </a:r>
          </a:p>
          <a:p>
            <a:pPr>
              <a:spcBef>
                <a:spcPts val="0"/>
              </a:spcBef>
            </a:pPr>
            <a:endParaRPr lang="en-US" sz="700" dirty="0">
              <a:latin typeface="+mn-lt"/>
            </a:endParaRPr>
          </a:p>
        </p:txBody>
      </p:sp>
      <p:sp>
        <p:nvSpPr>
          <p:cNvPr id="4" name="Title 3">
            <a:extLst>
              <a:ext uri="{FF2B5EF4-FFF2-40B4-BE49-F238E27FC236}">
                <a16:creationId xmlns:a16="http://schemas.microsoft.com/office/drawing/2014/main" id="{7626B624-333E-E41E-FBAD-7A2C602FE472}"/>
              </a:ext>
            </a:extLst>
          </p:cNvPr>
          <p:cNvSpPr>
            <a:spLocks noGrp="1"/>
          </p:cNvSpPr>
          <p:nvPr>
            <p:ph type="title"/>
          </p:nvPr>
        </p:nvSpPr>
        <p:spPr>
          <a:xfrm>
            <a:off x="2126200" y="0"/>
            <a:ext cx="7939601" cy="1325563"/>
          </a:xfrm>
        </p:spPr>
        <p:txBody>
          <a:bodyPr>
            <a:normAutofit/>
          </a:bodyPr>
          <a:lstStyle/>
          <a:p>
            <a:r>
              <a:rPr lang="en-US" sz="4200" dirty="0"/>
              <a:t>Barriers to Mental Health Care</a:t>
            </a:r>
          </a:p>
        </p:txBody>
      </p:sp>
      <p:sp>
        <p:nvSpPr>
          <p:cNvPr id="2" name="TextBox 1">
            <a:extLst>
              <a:ext uri="{FF2B5EF4-FFF2-40B4-BE49-F238E27FC236}">
                <a16:creationId xmlns:a16="http://schemas.microsoft.com/office/drawing/2014/main" id="{BB189FDE-1278-6EAB-6E8E-8B660595F3C7}"/>
              </a:ext>
            </a:extLst>
          </p:cNvPr>
          <p:cNvSpPr txBox="1"/>
          <p:nvPr/>
        </p:nvSpPr>
        <p:spPr>
          <a:xfrm>
            <a:off x="266358" y="1631816"/>
            <a:ext cx="2109537" cy="1569660"/>
          </a:xfrm>
          <a:prstGeom prst="rect">
            <a:avLst/>
          </a:prstGeom>
          <a:noFill/>
        </p:spPr>
        <p:txBody>
          <a:bodyPr wrap="square" rtlCol="0">
            <a:spAutoFit/>
          </a:bodyPr>
          <a:lstStyle/>
          <a:p>
            <a:pPr>
              <a:spcAft>
                <a:spcPts val="1200"/>
              </a:spcAft>
            </a:pPr>
            <a:r>
              <a:rPr lang="en-US" sz="2400" dirty="0">
                <a:solidFill>
                  <a:schemeClr val="bg1"/>
                </a:solidFill>
              </a:rPr>
              <a:t>Reason did not receive mental health services</a:t>
            </a:r>
          </a:p>
        </p:txBody>
      </p:sp>
      <p:graphicFrame>
        <p:nvGraphicFramePr>
          <p:cNvPr id="3" name="Chart 2">
            <a:extLst>
              <a:ext uri="{FF2B5EF4-FFF2-40B4-BE49-F238E27FC236}">
                <a16:creationId xmlns:a16="http://schemas.microsoft.com/office/drawing/2014/main" id="{438AB6CB-2D62-E4D9-5843-A4B6008B322B}"/>
              </a:ext>
            </a:extLst>
          </p:cNvPr>
          <p:cNvGraphicFramePr/>
          <p:nvPr>
            <p:extLst>
              <p:ext uri="{D42A27DB-BD31-4B8C-83A1-F6EECF244321}">
                <p14:modId xmlns:p14="http://schemas.microsoft.com/office/powerpoint/2010/main" val="211835028"/>
              </p:ext>
            </p:extLst>
          </p:nvPr>
        </p:nvGraphicFramePr>
        <p:xfrm>
          <a:off x="3232687" y="1002082"/>
          <a:ext cx="8871489" cy="5014671"/>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844EA74F-2021-B63E-A7C8-35B50A24FAC3}"/>
              </a:ext>
            </a:extLst>
          </p:cNvPr>
          <p:cNvSpPr txBox="1"/>
          <p:nvPr/>
        </p:nvSpPr>
        <p:spPr>
          <a:xfrm>
            <a:off x="249382" y="4178884"/>
            <a:ext cx="365760" cy="365760"/>
          </a:xfrm>
          <a:prstGeom prst="rect">
            <a:avLst/>
          </a:prstGeom>
          <a:solidFill>
            <a:schemeClr val="accent1"/>
          </a:solidFill>
          <a:ln>
            <a:solidFill>
              <a:schemeClr val="accent1"/>
            </a:solidFill>
          </a:ln>
        </p:spPr>
        <p:txBody>
          <a:bodyPr wrap="square" rtlCol="0">
            <a:spAutoFit/>
          </a:bodyPr>
          <a:lstStyle/>
          <a:p>
            <a:pPr algn="ctr">
              <a:spcAft>
                <a:spcPts val="1200"/>
              </a:spcAft>
            </a:pPr>
            <a:endParaRPr lang="en-US" dirty="0">
              <a:solidFill>
                <a:schemeClr val="bg1"/>
              </a:solidFill>
            </a:endParaRPr>
          </a:p>
        </p:txBody>
      </p:sp>
      <p:sp>
        <p:nvSpPr>
          <p:cNvPr id="6" name="TextBox 5">
            <a:extLst>
              <a:ext uri="{FF2B5EF4-FFF2-40B4-BE49-F238E27FC236}">
                <a16:creationId xmlns:a16="http://schemas.microsoft.com/office/drawing/2014/main" id="{8369EE4B-C199-DA7B-746C-4F98FF84F773}"/>
              </a:ext>
            </a:extLst>
          </p:cNvPr>
          <p:cNvSpPr txBox="1"/>
          <p:nvPr/>
        </p:nvSpPr>
        <p:spPr>
          <a:xfrm>
            <a:off x="249382" y="4975526"/>
            <a:ext cx="365760" cy="365760"/>
          </a:xfrm>
          <a:prstGeom prst="rect">
            <a:avLst/>
          </a:prstGeom>
          <a:solidFill>
            <a:schemeClr val="accent2"/>
          </a:solidFill>
          <a:ln>
            <a:noFill/>
          </a:ln>
        </p:spPr>
        <p:txBody>
          <a:bodyPr wrap="square" rtlCol="0">
            <a:spAutoFit/>
          </a:bodyPr>
          <a:lstStyle/>
          <a:p>
            <a:pPr algn="ctr">
              <a:spcAft>
                <a:spcPts val="1200"/>
              </a:spcAft>
            </a:pPr>
            <a:endParaRPr lang="en-US" sz="2400" b="1" dirty="0">
              <a:solidFill>
                <a:schemeClr val="bg1"/>
              </a:solidFill>
            </a:endParaRPr>
          </a:p>
        </p:txBody>
      </p:sp>
      <p:sp>
        <p:nvSpPr>
          <p:cNvPr id="7" name="TextBox 6">
            <a:extLst>
              <a:ext uri="{FF2B5EF4-FFF2-40B4-BE49-F238E27FC236}">
                <a16:creationId xmlns:a16="http://schemas.microsoft.com/office/drawing/2014/main" id="{89BA6F84-4955-C268-0189-37D6F500E749}"/>
              </a:ext>
            </a:extLst>
          </p:cNvPr>
          <p:cNvSpPr txBox="1"/>
          <p:nvPr/>
        </p:nvSpPr>
        <p:spPr>
          <a:xfrm>
            <a:off x="661379" y="4118587"/>
            <a:ext cx="2048019" cy="707886"/>
          </a:xfrm>
          <a:prstGeom prst="rect">
            <a:avLst/>
          </a:prstGeom>
          <a:noFill/>
        </p:spPr>
        <p:txBody>
          <a:bodyPr wrap="square">
            <a:spAutoFit/>
          </a:bodyPr>
          <a:lstStyle/>
          <a:p>
            <a:pPr>
              <a:spcAft>
                <a:spcPts val="1200"/>
              </a:spcAft>
            </a:pPr>
            <a:r>
              <a:rPr lang="en-US" sz="2000" dirty="0">
                <a:solidFill>
                  <a:schemeClr val="bg1"/>
                </a:solidFill>
              </a:rPr>
              <a:t>Any mental illness</a:t>
            </a:r>
          </a:p>
        </p:txBody>
      </p:sp>
      <p:sp>
        <p:nvSpPr>
          <p:cNvPr id="8" name="TextBox 7">
            <a:extLst>
              <a:ext uri="{FF2B5EF4-FFF2-40B4-BE49-F238E27FC236}">
                <a16:creationId xmlns:a16="http://schemas.microsoft.com/office/drawing/2014/main" id="{4095D373-1EDD-614E-CEAA-DC0C5C24F4D4}"/>
              </a:ext>
            </a:extLst>
          </p:cNvPr>
          <p:cNvSpPr txBox="1"/>
          <p:nvPr/>
        </p:nvSpPr>
        <p:spPr>
          <a:xfrm>
            <a:off x="661379" y="4895903"/>
            <a:ext cx="1816912" cy="707886"/>
          </a:xfrm>
          <a:prstGeom prst="rect">
            <a:avLst/>
          </a:prstGeom>
          <a:noFill/>
        </p:spPr>
        <p:txBody>
          <a:bodyPr wrap="square">
            <a:spAutoFit/>
          </a:bodyPr>
          <a:lstStyle/>
          <a:p>
            <a:pPr>
              <a:spcAft>
                <a:spcPts val="1200"/>
              </a:spcAft>
            </a:pPr>
            <a:r>
              <a:rPr lang="en-US" sz="2000" dirty="0">
                <a:solidFill>
                  <a:schemeClr val="bg1"/>
                </a:solidFill>
              </a:rPr>
              <a:t>Serious mental illness</a:t>
            </a:r>
          </a:p>
        </p:txBody>
      </p:sp>
    </p:spTree>
    <p:extLst>
      <p:ext uri="{BB962C8B-B14F-4D97-AF65-F5344CB8AC3E}">
        <p14:creationId xmlns:p14="http://schemas.microsoft.com/office/powerpoint/2010/main" val="3223245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graphicEl>
                                              <a:chart seriesIdx="-3" categoryIdx="-3" bldStep="gridLegend"/>
                                            </p:graphicEl>
                                          </p:spTgt>
                                        </p:tgtEl>
                                        <p:attrNameLst>
                                          <p:attrName>style.visibility</p:attrName>
                                        </p:attrNameLst>
                                      </p:cBhvr>
                                      <p:to>
                                        <p:strVal val="visible"/>
                                      </p:to>
                                    </p:set>
                                    <p:animEffect transition="in" filter="fade">
                                      <p:cBhvr>
                                        <p:cTn id="7" dur="1000"/>
                                        <p:tgtEl>
                                          <p:spTgt spid="3">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graphicEl>
                                              <a:chart seriesIdx="0" categoryIdx="0" bldStep="ptInCategory"/>
                                            </p:graphicEl>
                                          </p:spTgt>
                                        </p:tgtEl>
                                        <p:attrNameLst>
                                          <p:attrName>style.visibility</p:attrName>
                                        </p:attrNameLst>
                                      </p:cBhvr>
                                      <p:to>
                                        <p:strVal val="visible"/>
                                      </p:to>
                                    </p:set>
                                    <p:animEffect transition="in" filter="fade">
                                      <p:cBhvr>
                                        <p:cTn id="12" dur="1000"/>
                                        <p:tgtEl>
                                          <p:spTgt spid="3">
                                            <p:graphicEl>
                                              <a:chart seriesIdx="0" categoryIdx="0" bldStep="ptInCategory"/>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graphicEl>
                                              <a:chart seriesIdx="1" categoryIdx="0" bldStep="ptInCategory"/>
                                            </p:graphicEl>
                                          </p:spTgt>
                                        </p:tgtEl>
                                        <p:attrNameLst>
                                          <p:attrName>style.visibility</p:attrName>
                                        </p:attrNameLst>
                                      </p:cBhvr>
                                      <p:to>
                                        <p:strVal val="visible"/>
                                      </p:to>
                                    </p:set>
                                    <p:animEffect transition="in" filter="fade">
                                      <p:cBhvr>
                                        <p:cTn id="17" dur="1000"/>
                                        <p:tgtEl>
                                          <p:spTgt spid="3">
                                            <p:graphicEl>
                                              <a:chart seriesIdx="1" categoryIdx="0" bldStep="ptInCategory"/>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graphicEl>
                                              <a:chart seriesIdx="0" categoryIdx="1" bldStep="ptInCategory"/>
                                            </p:graphicEl>
                                          </p:spTgt>
                                        </p:tgtEl>
                                        <p:attrNameLst>
                                          <p:attrName>style.visibility</p:attrName>
                                        </p:attrNameLst>
                                      </p:cBhvr>
                                      <p:to>
                                        <p:strVal val="visible"/>
                                      </p:to>
                                    </p:set>
                                    <p:animEffect transition="in" filter="fade">
                                      <p:cBhvr>
                                        <p:cTn id="22" dur="1000"/>
                                        <p:tgtEl>
                                          <p:spTgt spid="3">
                                            <p:graphicEl>
                                              <a:chart seriesIdx="0" categoryIdx="1" bldStep="ptInCategory"/>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graphicEl>
                                              <a:chart seriesIdx="1" categoryIdx="1" bldStep="ptInCategory"/>
                                            </p:graphicEl>
                                          </p:spTgt>
                                        </p:tgtEl>
                                        <p:attrNameLst>
                                          <p:attrName>style.visibility</p:attrName>
                                        </p:attrNameLst>
                                      </p:cBhvr>
                                      <p:to>
                                        <p:strVal val="visible"/>
                                      </p:to>
                                    </p:set>
                                    <p:animEffect transition="in" filter="fade">
                                      <p:cBhvr>
                                        <p:cTn id="27" dur="1000"/>
                                        <p:tgtEl>
                                          <p:spTgt spid="3">
                                            <p:graphicEl>
                                              <a:chart seriesIdx="1" categoryIdx="1"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Chart bld="categoryEl"/>
        </p:bldSub>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E2F3CFED-73D7-9448-4F0B-64073CA82F46}"/>
              </a:ext>
            </a:extLst>
          </p:cNvPr>
          <p:cNvPicPr>
            <a:picLocks noChangeAspect="1"/>
          </p:cNvPicPr>
          <p:nvPr/>
        </p:nvPicPr>
        <p:blipFill rotWithShape="1">
          <a:blip r:embed="rId3"/>
          <a:srcRect l="16810" t="8569" r="-1304"/>
          <a:stretch/>
        </p:blipFill>
        <p:spPr>
          <a:xfrm>
            <a:off x="1877572" y="1219070"/>
            <a:ext cx="7437819" cy="522731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7" name="Title 66">
            <a:extLst>
              <a:ext uri="{FF2B5EF4-FFF2-40B4-BE49-F238E27FC236}">
                <a16:creationId xmlns:a16="http://schemas.microsoft.com/office/drawing/2014/main" id="{8BC5D9BF-9891-D140-97F9-DCC98274B474}"/>
              </a:ext>
            </a:extLst>
          </p:cNvPr>
          <p:cNvSpPr>
            <a:spLocks noGrp="1"/>
          </p:cNvSpPr>
          <p:nvPr>
            <p:ph type="title"/>
          </p:nvPr>
        </p:nvSpPr>
        <p:spPr>
          <a:xfrm>
            <a:off x="816412" y="391089"/>
            <a:ext cx="10559176" cy="747061"/>
          </a:xfrm>
        </p:spPr>
        <p:txBody>
          <a:bodyPr>
            <a:noAutofit/>
          </a:bodyPr>
          <a:lstStyle/>
          <a:p>
            <a:pPr>
              <a:lnSpc>
                <a:spcPct val="100000"/>
              </a:lnSpc>
            </a:pPr>
            <a:r>
              <a:rPr lang="en-US" sz="3600" dirty="0"/>
              <a:t>Commercial insurance Creates Barriers to Care</a:t>
            </a:r>
            <a:endParaRPr lang="en-US" sz="3600" dirty="0">
              <a:solidFill>
                <a:srgbClr val="FFFF00"/>
              </a:solidFill>
            </a:endParaRPr>
          </a:p>
        </p:txBody>
      </p:sp>
      <p:pic>
        <p:nvPicPr>
          <p:cNvPr id="51" name="Picture 50">
            <a:extLst>
              <a:ext uri="{FF2B5EF4-FFF2-40B4-BE49-F238E27FC236}">
                <a16:creationId xmlns:a16="http://schemas.microsoft.com/office/drawing/2014/main" id="{2C393E86-4DAF-ADDE-8CA4-A131A94A09B2}"/>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b="29526"/>
          <a:stretch/>
        </p:blipFill>
        <p:spPr>
          <a:xfrm rot="21032937">
            <a:off x="891038" y="1660543"/>
            <a:ext cx="4158602" cy="826036"/>
          </a:xfrm>
          <a:prstGeom prst="rect">
            <a:avLst/>
          </a:prstGeom>
          <a:ln>
            <a:solidFill>
              <a:schemeClr val="bg1"/>
            </a:solidFill>
          </a:ln>
        </p:spPr>
      </p:pic>
      <p:pic>
        <p:nvPicPr>
          <p:cNvPr id="52" name="Picture 51">
            <a:extLst>
              <a:ext uri="{FF2B5EF4-FFF2-40B4-BE49-F238E27FC236}">
                <a16:creationId xmlns:a16="http://schemas.microsoft.com/office/drawing/2014/main" id="{E2B91C3A-7204-64BC-2E24-BD934FD8CEC9}"/>
              </a:ext>
            </a:extLst>
          </p:cNvPr>
          <p:cNvPicPr>
            <a:picLocks noChangeAspect="1"/>
          </p:cNvPicPr>
          <p:nvPr/>
        </p:nvPicPr>
        <p:blipFill rotWithShape="1">
          <a:blip r:embed="rId5"/>
          <a:srcRect t="24511" b="26723"/>
          <a:stretch/>
        </p:blipFill>
        <p:spPr>
          <a:xfrm rot="1275579">
            <a:off x="3464184" y="2857288"/>
            <a:ext cx="4455551" cy="1173917"/>
          </a:xfrm>
          <a:prstGeom prst="rect">
            <a:avLst/>
          </a:prstGeom>
        </p:spPr>
      </p:pic>
      <p:pic>
        <p:nvPicPr>
          <p:cNvPr id="53" name="Picture 52">
            <a:extLst>
              <a:ext uri="{FF2B5EF4-FFF2-40B4-BE49-F238E27FC236}">
                <a16:creationId xmlns:a16="http://schemas.microsoft.com/office/drawing/2014/main" id="{88B4E0B8-FF88-147A-9D42-AA62C5074B45}"/>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rot="20746340">
            <a:off x="5184409" y="1554515"/>
            <a:ext cx="4594988" cy="992184"/>
          </a:xfrm>
          <a:prstGeom prst="rect">
            <a:avLst/>
          </a:prstGeom>
          <a:ln>
            <a:solidFill>
              <a:schemeClr val="bg1"/>
            </a:solidFill>
          </a:ln>
        </p:spPr>
      </p:pic>
      <p:pic>
        <p:nvPicPr>
          <p:cNvPr id="54" name="Picture 53">
            <a:extLst>
              <a:ext uri="{FF2B5EF4-FFF2-40B4-BE49-F238E27FC236}">
                <a16:creationId xmlns:a16="http://schemas.microsoft.com/office/drawing/2014/main" id="{A7BE49FC-FA53-6A7D-9674-AF9B89672127}"/>
              </a:ext>
            </a:extLst>
          </p:cNvPr>
          <p:cNvPicPr>
            <a:picLocks noChangeAspect="1"/>
          </p:cNvPicPr>
          <p:nvPr/>
        </p:nvPicPr>
        <p:blipFill rotWithShape="1">
          <a:blip r:embed="rId7"/>
          <a:srcRect l="6088" t="28879" r="4114" b="31702"/>
          <a:stretch/>
        </p:blipFill>
        <p:spPr>
          <a:xfrm rot="525007">
            <a:off x="6902415" y="3006640"/>
            <a:ext cx="4119481" cy="1114394"/>
          </a:xfrm>
          <a:prstGeom prst="rect">
            <a:avLst/>
          </a:prstGeom>
        </p:spPr>
      </p:pic>
      <p:pic>
        <p:nvPicPr>
          <p:cNvPr id="57" name="Picture 56">
            <a:extLst>
              <a:ext uri="{FF2B5EF4-FFF2-40B4-BE49-F238E27FC236}">
                <a16:creationId xmlns:a16="http://schemas.microsoft.com/office/drawing/2014/main" id="{A36EB32D-1B90-2BDB-9505-F80E7B04352A}"/>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rot="20737870">
            <a:off x="2995131" y="4825711"/>
            <a:ext cx="3840608" cy="983491"/>
          </a:xfrm>
          <a:prstGeom prst="rect">
            <a:avLst/>
          </a:prstGeom>
          <a:ln>
            <a:solidFill>
              <a:schemeClr val="bg1"/>
            </a:solidFill>
          </a:ln>
        </p:spPr>
      </p:pic>
      <p:pic>
        <p:nvPicPr>
          <p:cNvPr id="8" name="Picture 7">
            <a:extLst>
              <a:ext uri="{FF2B5EF4-FFF2-40B4-BE49-F238E27FC236}">
                <a16:creationId xmlns:a16="http://schemas.microsoft.com/office/drawing/2014/main" id="{A7503A08-5F71-9907-65A1-309A699D6106}"/>
              </a:ext>
            </a:extLst>
          </p:cNvPr>
          <p:cNvPicPr>
            <a:picLocks noChangeAspect="1"/>
          </p:cNvPicPr>
          <p:nvPr/>
        </p:nvPicPr>
        <p:blipFill rotWithShape="1">
          <a:blip r:embed="rId9"/>
          <a:srcRect t="34283" b="34596"/>
          <a:stretch/>
        </p:blipFill>
        <p:spPr>
          <a:xfrm rot="20506841">
            <a:off x="899291" y="4034149"/>
            <a:ext cx="3514293" cy="1093669"/>
          </a:xfrm>
          <a:prstGeom prst="rect">
            <a:avLst/>
          </a:prstGeom>
        </p:spPr>
      </p:pic>
      <p:pic>
        <p:nvPicPr>
          <p:cNvPr id="18" name="Picture 17">
            <a:extLst>
              <a:ext uri="{FF2B5EF4-FFF2-40B4-BE49-F238E27FC236}">
                <a16:creationId xmlns:a16="http://schemas.microsoft.com/office/drawing/2014/main" id="{76786F86-B333-2162-C83A-77AF730182DA}"/>
              </a:ext>
            </a:extLst>
          </p:cNvPr>
          <p:cNvPicPr>
            <a:picLocks noChangeAspect="1"/>
          </p:cNvPicPr>
          <p:nvPr/>
        </p:nvPicPr>
        <p:blipFill rotWithShape="1">
          <a:blip r:embed="rId10"/>
          <a:srcRect t="21129" b="15414"/>
          <a:stretch/>
        </p:blipFill>
        <p:spPr>
          <a:xfrm rot="1103011">
            <a:off x="6559802" y="4416827"/>
            <a:ext cx="3514294" cy="1263688"/>
          </a:xfrm>
          <a:prstGeom prst="rect">
            <a:avLst/>
          </a:prstGeom>
        </p:spPr>
      </p:pic>
      <p:pic>
        <p:nvPicPr>
          <p:cNvPr id="22" name="Picture 21">
            <a:extLst>
              <a:ext uri="{FF2B5EF4-FFF2-40B4-BE49-F238E27FC236}">
                <a16:creationId xmlns:a16="http://schemas.microsoft.com/office/drawing/2014/main" id="{540F3962-3422-050E-6E42-D99DD6A8E0A5}"/>
              </a:ext>
            </a:extLst>
          </p:cNvPr>
          <p:cNvPicPr>
            <a:picLocks noChangeAspect="1"/>
          </p:cNvPicPr>
          <p:nvPr/>
        </p:nvPicPr>
        <p:blipFill rotWithShape="1">
          <a:blip r:embed="rId11"/>
          <a:srcRect b="50000"/>
          <a:stretch/>
        </p:blipFill>
        <p:spPr>
          <a:xfrm rot="252039">
            <a:off x="1747118" y="2968002"/>
            <a:ext cx="3500424" cy="997621"/>
          </a:xfrm>
          <a:prstGeom prst="rect">
            <a:avLst/>
          </a:prstGeom>
        </p:spPr>
      </p:pic>
      <p:pic>
        <p:nvPicPr>
          <p:cNvPr id="3" name="Picture 2">
            <a:extLst>
              <a:ext uri="{FF2B5EF4-FFF2-40B4-BE49-F238E27FC236}">
                <a16:creationId xmlns:a16="http://schemas.microsoft.com/office/drawing/2014/main" id="{5E836640-DC9E-D3CE-4D77-C4BF29872773}"/>
              </a:ext>
            </a:extLst>
          </p:cNvPr>
          <p:cNvPicPr>
            <a:picLocks noChangeAspect="1"/>
          </p:cNvPicPr>
          <p:nvPr/>
        </p:nvPicPr>
        <p:blipFill rotWithShape="1">
          <a:blip r:embed="rId12"/>
          <a:srcRect t="14177" b="16355"/>
          <a:stretch/>
        </p:blipFill>
        <p:spPr>
          <a:xfrm rot="1482379">
            <a:off x="3257018" y="4382682"/>
            <a:ext cx="4277449" cy="1420375"/>
          </a:xfrm>
          <a:prstGeom prst="rect">
            <a:avLst/>
          </a:prstGeom>
        </p:spPr>
      </p:pic>
      <p:pic>
        <p:nvPicPr>
          <p:cNvPr id="5" name="Picture 4">
            <a:extLst>
              <a:ext uri="{FF2B5EF4-FFF2-40B4-BE49-F238E27FC236}">
                <a16:creationId xmlns:a16="http://schemas.microsoft.com/office/drawing/2014/main" id="{D3300B51-F750-2BF1-2A6E-6008EF6550E3}"/>
              </a:ext>
            </a:extLst>
          </p:cNvPr>
          <p:cNvPicPr>
            <a:picLocks noChangeAspect="1"/>
          </p:cNvPicPr>
          <p:nvPr/>
        </p:nvPicPr>
        <p:blipFill rotWithShape="1">
          <a:blip r:embed="rId13"/>
          <a:srcRect t="24110" b="21007"/>
          <a:stretch/>
        </p:blipFill>
        <p:spPr>
          <a:xfrm rot="497551">
            <a:off x="3795074" y="1215680"/>
            <a:ext cx="4560073" cy="1251347"/>
          </a:xfrm>
          <a:prstGeom prst="rect">
            <a:avLst/>
          </a:prstGeom>
        </p:spPr>
      </p:pic>
    </p:spTree>
    <p:extLst>
      <p:ext uri="{BB962C8B-B14F-4D97-AF65-F5344CB8AC3E}">
        <p14:creationId xmlns:p14="http://schemas.microsoft.com/office/powerpoint/2010/main" val="404003721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500"/>
                                  </p:stCondLst>
                                  <p:childTnLst>
                                    <p:set>
                                      <p:cBhvr>
                                        <p:cTn id="9" dur="1" fill="hold">
                                          <p:stCondLst>
                                            <p:cond delay="0"/>
                                          </p:stCondLst>
                                        </p:cTn>
                                        <p:tgtEl>
                                          <p:spTgt spid="52"/>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nodeType="afterEffect">
                                  <p:stCondLst>
                                    <p:cond delay="500"/>
                                  </p:stCondLst>
                                  <p:childTnLst>
                                    <p:set>
                                      <p:cBhvr>
                                        <p:cTn id="12" dur="1" fill="hold">
                                          <p:stCondLst>
                                            <p:cond delay="0"/>
                                          </p:stCondLst>
                                        </p:cTn>
                                        <p:tgtEl>
                                          <p:spTgt spid="53"/>
                                        </p:tgtEl>
                                        <p:attrNameLst>
                                          <p:attrName>style.visibility</p:attrName>
                                        </p:attrNameLst>
                                      </p:cBhvr>
                                      <p:to>
                                        <p:strVal val="visible"/>
                                      </p:to>
                                    </p:set>
                                  </p:childTnLst>
                                </p:cTn>
                              </p:par>
                            </p:childTnLst>
                          </p:cTn>
                        </p:par>
                        <p:par>
                          <p:cTn id="13" fill="hold">
                            <p:stCondLst>
                              <p:cond delay="1000"/>
                            </p:stCondLst>
                            <p:childTnLst>
                              <p:par>
                                <p:cTn id="14" presetID="1" presetClass="entr" presetSubtype="0" fill="hold" nodeType="afterEffect">
                                  <p:stCondLst>
                                    <p:cond delay="500"/>
                                  </p:stCondLst>
                                  <p:childTnLst>
                                    <p:set>
                                      <p:cBhvr>
                                        <p:cTn id="15" dur="1" fill="hold">
                                          <p:stCondLst>
                                            <p:cond delay="0"/>
                                          </p:stCondLst>
                                        </p:cTn>
                                        <p:tgtEl>
                                          <p:spTgt spid="8"/>
                                        </p:tgtEl>
                                        <p:attrNameLst>
                                          <p:attrName>style.visibility</p:attrName>
                                        </p:attrNameLst>
                                      </p:cBhvr>
                                      <p:to>
                                        <p:strVal val="visible"/>
                                      </p:to>
                                    </p:set>
                                  </p:childTnLst>
                                </p:cTn>
                              </p:par>
                            </p:childTnLst>
                          </p:cTn>
                        </p:par>
                        <p:par>
                          <p:cTn id="16" fill="hold">
                            <p:stCondLst>
                              <p:cond delay="1500"/>
                            </p:stCondLst>
                            <p:childTnLst>
                              <p:par>
                                <p:cTn id="17" presetID="1" presetClass="entr" presetSubtype="0" fill="hold" nodeType="afterEffect">
                                  <p:stCondLst>
                                    <p:cond delay="500"/>
                                  </p:stCondLst>
                                  <p:childTnLst>
                                    <p:set>
                                      <p:cBhvr>
                                        <p:cTn id="18" dur="1" fill="hold">
                                          <p:stCondLst>
                                            <p:cond delay="0"/>
                                          </p:stCondLst>
                                        </p:cTn>
                                        <p:tgtEl>
                                          <p:spTgt spid="57"/>
                                        </p:tgtEl>
                                        <p:attrNameLst>
                                          <p:attrName>style.visibility</p:attrName>
                                        </p:attrNameLst>
                                      </p:cBhvr>
                                      <p:to>
                                        <p:strVal val="visible"/>
                                      </p:to>
                                    </p:set>
                                  </p:childTnLst>
                                </p:cTn>
                              </p:par>
                            </p:childTnLst>
                          </p:cTn>
                        </p:par>
                        <p:par>
                          <p:cTn id="19" fill="hold">
                            <p:stCondLst>
                              <p:cond delay="2000"/>
                            </p:stCondLst>
                            <p:childTnLst>
                              <p:par>
                                <p:cTn id="20" presetID="1" presetClass="entr" presetSubtype="0" fill="hold" nodeType="afterEffect">
                                  <p:stCondLst>
                                    <p:cond delay="500"/>
                                  </p:stCondLst>
                                  <p:childTnLst>
                                    <p:set>
                                      <p:cBhvr>
                                        <p:cTn id="21" dur="1" fill="hold">
                                          <p:stCondLst>
                                            <p:cond delay="0"/>
                                          </p:stCondLst>
                                        </p:cTn>
                                        <p:tgtEl>
                                          <p:spTgt spid="54"/>
                                        </p:tgtEl>
                                        <p:attrNameLst>
                                          <p:attrName>style.visibility</p:attrName>
                                        </p:attrNameLst>
                                      </p:cBhvr>
                                      <p:to>
                                        <p:strVal val="visible"/>
                                      </p:to>
                                    </p:set>
                                  </p:childTnLst>
                                </p:cTn>
                              </p:par>
                            </p:childTnLst>
                          </p:cTn>
                        </p:par>
                        <p:par>
                          <p:cTn id="22" fill="hold">
                            <p:stCondLst>
                              <p:cond delay="2500"/>
                            </p:stCondLst>
                            <p:childTnLst>
                              <p:par>
                                <p:cTn id="23" presetID="1" presetClass="entr" presetSubtype="0" fill="hold" nodeType="afterEffect">
                                  <p:stCondLst>
                                    <p:cond delay="500"/>
                                  </p:stCondLst>
                                  <p:childTnLst>
                                    <p:set>
                                      <p:cBhvr>
                                        <p:cTn id="24" dur="1" fill="hold">
                                          <p:stCondLst>
                                            <p:cond delay="0"/>
                                          </p:stCondLst>
                                        </p:cTn>
                                        <p:tgtEl>
                                          <p:spTgt spid="18"/>
                                        </p:tgtEl>
                                        <p:attrNameLst>
                                          <p:attrName>style.visibility</p:attrName>
                                        </p:attrNameLst>
                                      </p:cBhvr>
                                      <p:to>
                                        <p:strVal val="visible"/>
                                      </p:to>
                                    </p:set>
                                  </p:childTnLst>
                                </p:cTn>
                              </p:par>
                            </p:childTnLst>
                          </p:cTn>
                        </p:par>
                        <p:par>
                          <p:cTn id="25" fill="hold">
                            <p:stCondLst>
                              <p:cond delay="3000"/>
                            </p:stCondLst>
                            <p:childTnLst>
                              <p:par>
                                <p:cTn id="26" presetID="1" presetClass="entr" presetSubtype="0" fill="hold" nodeType="afterEffect">
                                  <p:stCondLst>
                                    <p:cond delay="500"/>
                                  </p:stCondLst>
                                  <p:childTnLst>
                                    <p:set>
                                      <p:cBhvr>
                                        <p:cTn id="27" dur="1" fill="hold">
                                          <p:stCondLst>
                                            <p:cond delay="0"/>
                                          </p:stCondLst>
                                        </p:cTn>
                                        <p:tgtEl>
                                          <p:spTgt spid="22"/>
                                        </p:tgtEl>
                                        <p:attrNameLst>
                                          <p:attrName>style.visibility</p:attrName>
                                        </p:attrNameLst>
                                      </p:cBhvr>
                                      <p:to>
                                        <p:strVal val="visible"/>
                                      </p:to>
                                    </p:set>
                                  </p:childTnLst>
                                </p:cTn>
                              </p:par>
                            </p:childTnLst>
                          </p:cTn>
                        </p:par>
                        <p:par>
                          <p:cTn id="28" fill="hold">
                            <p:stCondLst>
                              <p:cond delay="3500"/>
                            </p:stCondLst>
                            <p:childTnLst>
                              <p:par>
                                <p:cTn id="29" presetID="1" presetClass="entr" presetSubtype="0" fill="hold" nodeType="afterEffect">
                                  <p:stCondLst>
                                    <p:cond delay="500"/>
                                  </p:stCondLst>
                                  <p:childTnLst>
                                    <p:set>
                                      <p:cBhvr>
                                        <p:cTn id="30" dur="1" fill="hold">
                                          <p:stCondLst>
                                            <p:cond delay="0"/>
                                          </p:stCondLst>
                                        </p:cTn>
                                        <p:tgtEl>
                                          <p:spTgt spid="3"/>
                                        </p:tgtEl>
                                        <p:attrNameLst>
                                          <p:attrName>style.visibility</p:attrName>
                                        </p:attrNameLst>
                                      </p:cBhvr>
                                      <p:to>
                                        <p:strVal val="visible"/>
                                      </p:to>
                                    </p:set>
                                  </p:childTnLst>
                                </p:cTn>
                              </p:par>
                            </p:childTnLst>
                          </p:cTn>
                        </p:par>
                        <p:par>
                          <p:cTn id="31" fill="hold">
                            <p:stCondLst>
                              <p:cond delay="4000"/>
                            </p:stCondLst>
                            <p:childTnLst>
                              <p:par>
                                <p:cTn id="32" presetID="1" presetClass="entr" presetSubtype="0" fill="hold" nodeType="afterEffect">
                                  <p:stCondLst>
                                    <p:cond delay="500"/>
                                  </p:stCondLst>
                                  <p:childTnLst>
                                    <p:set>
                                      <p:cBhvr>
                                        <p:cTn id="33"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F9EA69-8208-3A4D-BEA9-3108BB048027}"/>
              </a:ext>
            </a:extLst>
          </p:cNvPr>
          <p:cNvSpPr>
            <a:spLocks noGrp="1"/>
          </p:cNvSpPr>
          <p:nvPr>
            <p:ph type="title"/>
          </p:nvPr>
        </p:nvSpPr>
        <p:spPr>
          <a:xfrm>
            <a:off x="838199" y="365126"/>
            <a:ext cx="11027229" cy="1071178"/>
          </a:xfrm>
        </p:spPr>
        <p:txBody>
          <a:bodyPr>
            <a:normAutofit/>
          </a:bodyPr>
          <a:lstStyle/>
          <a:p>
            <a:pPr>
              <a:spcAft>
                <a:spcPts val="1200"/>
              </a:spcAft>
            </a:pPr>
            <a:r>
              <a:rPr lang="en-US" sz="4000" dirty="0">
                <a:solidFill>
                  <a:schemeClr val="bg1"/>
                </a:solidFill>
              </a:rPr>
              <a:t>Commercial Insurance = Barriers to Care</a:t>
            </a:r>
          </a:p>
        </p:txBody>
      </p:sp>
      <p:sp>
        <p:nvSpPr>
          <p:cNvPr id="10" name="Text Placeholder 9">
            <a:extLst>
              <a:ext uri="{FF2B5EF4-FFF2-40B4-BE49-F238E27FC236}">
                <a16:creationId xmlns:a16="http://schemas.microsoft.com/office/drawing/2014/main" id="{AEEA7294-AD67-B944-9062-3AC423496256}"/>
              </a:ext>
            </a:extLst>
          </p:cNvPr>
          <p:cNvSpPr>
            <a:spLocks noGrp="1"/>
          </p:cNvSpPr>
          <p:nvPr>
            <p:ph type="body" idx="10"/>
          </p:nvPr>
        </p:nvSpPr>
        <p:spPr/>
        <p:txBody>
          <a:bodyPr/>
          <a:lstStyle/>
          <a:p>
            <a:endParaRPr lang="en-US" dirty="0"/>
          </a:p>
        </p:txBody>
      </p:sp>
      <p:sp>
        <p:nvSpPr>
          <p:cNvPr id="3" name="Rounded Rectangle 2">
            <a:extLst>
              <a:ext uri="{FF2B5EF4-FFF2-40B4-BE49-F238E27FC236}">
                <a16:creationId xmlns:a16="http://schemas.microsoft.com/office/drawing/2014/main" id="{F087F55C-8A08-644A-BA76-447B317DC351}"/>
              </a:ext>
            </a:extLst>
          </p:cNvPr>
          <p:cNvSpPr/>
          <p:nvPr/>
        </p:nvSpPr>
        <p:spPr>
          <a:xfrm>
            <a:off x="3730158" y="1974900"/>
            <a:ext cx="6835140" cy="914400"/>
          </a:xfrm>
          <a:prstGeom prst="round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5760" rtlCol="0" anchor="ctr"/>
          <a:lstStyle/>
          <a:p>
            <a:pPr>
              <a:spcAft>
                <a:spcPts val="1200"/>
              </a:spcAft>
            </a:pPr>
            <a:r>
              <a:rPr lang="en-US" sz="2800" dirty="0">
                <a:solidFill>
                  <a:schemeClr val="bg1"/>
                </a:solidFill>
              </a:rPr>
              <a:t>Pay mental health providers far less</a:t>
            </a:r>
          </a:p>
        </p:txBody>
      </p:sp>
      <p:sp>
        <p:nvSpPr>
          <p:cNvPr id="15" name="Rounded Rectangle 14">
            <a:extLst>
              <a:ext uri="{FF2B5EF4-FFF2-40B4-BE49-F238E27FC236}">
                <a16:creationId xmlns:a16="http://schemas.microsoft.com/office/drawing/2014/main" id="{7DBBC876-080B-294A-BFDE-E26B685529EA}"/>
              </a:ext>
            </a:extLst>
          </p:cNvPr>
          <p:cNvSpPr/>
          <p:nvPr/>
        </p:nvSpPr>
        <p:spPr>
          <a:xfrm>
            <a:off x="3730158" y="3376239"/>
            <a:ext cx="6835140" cy="914400"/>
          </a:xfrm>
          <a:prstGeom prst="round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5760" rtlCol="0" anchor="ctr"/>
          <a:lstStyle/>
          <a:p>
            <a:pPr>
              <a:spcAft>
                <a:spcPts val="1200"/>
              </a:spcAft>
            </a:pPr>
            <a:r>
              <a:rPr lang="en-US" sz="2800" dirty="0">
                <a:solidFill>
                  <a:schemeClr val="bg1"/>
                </a:solidFill>
              </a:rPr>
              <a:t>Offer few (or no) local providers</a:t>
            </a:r>
          </a:p>
        </p:txBody>
      </p:sp>
      <p:sp>
        <p:nvSpPr>
          <p:cNvPr id="16" name="Rounded Rectangle 15">
            <a:extLst>
              <a:ext uri="{FF2B5EF4-FFF2-40B4-BE49-F238E27FC236}">
                <a16:creationId xmlns:a16="http://schemas.microsoft.com/office/drawing/2014/main" id="{2A50E9F2-5534-5E49-A40C-78AE98CCEDFD}"/>
              </a:ext>
            </a:extLst>
          </p:cNvPr>
          <p:cNvSpPr/>
          <p:nvPr/>
        </p:nvSpPr>
        <p:spPr>
          <a:xfrm>
            <a:off x="3730158" y="4851183"/>
            <a:ext cx="6835140" cy="914400"/>
          </a:xfrm>
          <a:prstGeom prst="round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5760" rtlCol="0" anchor="ctr"/>
          <a:lstStyle/>
          <a:p>
            <a:pPr>
              <a:spcAft>
                <a:spcPts val="1200"/>
              </a:spcAft>
            </a:pPr>
            <a:r>
              <a:rPr lang="en-US" sz="2800" dirty="0">
                <a:solidFill>
                  <a:schemeClr val="bg1"/>
                </a:solidFill>
              </a:rPr>
              <a:t>Restrict or deny common treatments</a:t>
            </a:r>
          </a:p>
        </p:txBody>
      </p:sp>
      <p:sp>
        <p:nvSpPr>
          <p:cNvPr id="9" name="Freeform 8">
            <a:extLst>
              <a:ext uri="{FF2B5EF4-FFF2-40B4-BE49-F238E27FC236}">
                <a16:creationId xmlns:a16="http://schemas.microsoft.com/office/drawing/2014/main" id="{B37753A7-7C79-4D47-8FEE-9919C9E464F2}"/>
              </a:ext>
            </a:extLst>
          </p:cNvPr>
          <p:cNvSpPr/>
          <p:nvPr/>
        </p:nvSpPr>
        <p:spPr>
          <a:xfrm>
            <a:off x="1378221" y="4816607"/>
            <a:ext cx="2479577" cy="983552"/>
          </a:xfrm>
          <a:custGeom>
            <a:avLst/>
            <a:gdLst>
              <a:gd name="connsiteX0" fmla="*/ 0 w 2479577"/>
              <a:gd name="connsiteY0" fmla="*/ 163929 h 983552"/>
              <a:gd name="connsiteX1" fmla="*/ 163929 w 2479577"/>
              <a:gd name="connsiteY1" fmla="*/ 0 h 983552"/>
              <a:gd name="connsiteX2" fmla="*/ 2315648 w 2479577"/>
              <a:gd name="connsiteY2" fmla="*/ 0 h 983552"/>
              <a:gd name="connsiteX3" fmla="*/ 2479577 w 2479577"/>
              <a:gd name="connsiteY3" fmla="*/ 163929 h 983552"/>
              <a:gd name="connsiteX4" fmla="*/ 2479577 w 2479577"/>
              <a:gd name="connsiteY4" fmla="*/ 819623 h 983552"/>
              <a:gd name="connsiteX5" fmla="*/ 2315648 w 2479577"/>
              <a:gd name="connsiteY5" fmla="*/ 983552 h 983552"/>
              <a:gd name="connsiteX6" fmla="*/ 163929 w 2479577"/>
              <a:gd name="connsiteY6" fmla="*/ 983552 h 983552"/>
              <a:gd name="connsiteX7" fmla="*/ 0 w 2479577"/>
              <a:gd name="connsiteY7" fmla="*/ 819623 h 983552"/>
              <a:gd name="connsiteX8" fmla="*/ 0 w 2479577"/>
              <a:gd name="connsiteY8" fmla="*/ 163929 h 983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9577" h="983552">
                <a:moveTo>
                  <a:pt x="0" y="163929"/>
                </a:moveTo>
                <a:cubicBezTo>
                  <a:pt x="0" y="73394"/>
                  <a:pt x="73394" y="0"/>
                  <a:pt x="163929" y="0"/>
                </a:cubicBezTo>
                <a:lnTo>
                  <a:pt x="2315648" y="0"/>
                </a:lnTo>
                <a:cubicBezTo>
                  <a:pt x="2406183" y="0"/>
                  <a:pt x="2479577" y="73394"/>
                  <a:pt x="2479577" y="163929"/>
                </a:cubicBezTo>
                <a:lnTo>
                  <a:pt x="2479577" y="819623"/>
                </a:lnTo>
                <a:cubicBezTo>
                  <a:pt x="2479577" y="910158"/>
                  <a:pt x="2406183" y="983552"/>
                  <a:pt x="2315648" y="983552"/>
                </a:cubicBezTo>
                <a:lnTo>
                  <a:pt x="163929" y="983552"/>
                </a:lnTo>
                <a:cubicBezTo>
                  <a:pt x="73394" y="983552"/>
                  <a:pt x="0" y="910158"/>
                  <a:pt x="0" y="819623"/>
                </a:cubicBezTo>
                <a:lnTo>
                  <a:pt x="0" y="163929"/>
                </a:lnTo>
                <a:close/>
              </a:path>
            </a:pathLst>
          </a:custGeom>
          <a:solidFill>
            <a:schemeClr val="lt1">
              <a:hueOff val="0"/>
              <a:satOff val="0"/>
              <a:lumOff val="0"/>
            </a:schemeClr>
          </a:solidFill>
          <a:ln>
            <a:solidFill>
              <a:schemeClr val="bg1"/>
            </a:solidFill>
          </a:ln>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9933" tIns="169933" rIns="169933" bIns="169933" numCol="1" spcCol="1270" anchor="ctr" anchorCtr="0">
            <a:noAutofit/>
          </a:bodyPr>
          <a:lstStyle/>
          <a:p>
            <a:pPr marL="0" lvl="0" indent="0" algn="ctr" defTabSz="1422400">
              <a:lnSpc>
                <a:spcPct val="90000"/>
              </a:lnSpc>
              <a:spcBef>
                <a:spcPct val="0"/>
              </a:spcBef>
              <a:spcAft>
                <a:spcPct val="35000"/>
              </a:spcAft>
              <a:buNone/>
            </a:pPr>
            <a:r>
              <a:rPr lang="en-US" sz="3200" b="1" kern="1200" dirty="0"/>
              <a:t>Deny care</a:t>
            </a:r>
          </a:p>
        </p:txBody>
      </p:sp>
      <p:sp>
        <p:nvSpPr>
          <p:cNvPr id="11" name="Freeform 10">
            <a:extLst>
              <a:ext uri="{FF2B5EF4-FFF2-40B4-BE49-F238E27FC236}">
                <a16:creationId xmlns:a16="http://schemas.microsoft.com/office/drawing/2014/main" id="{3207F489-8F91-5546-9FD4-90A9D2E8550D}"/>
              </a:ext>
            </a:extLst>
          </p:cNvPr>
          <p:cNvSpPr/>
          <p:nvPr/>
        </p:nvSpPr>
        <p:spPr>
          <a:xfrm>
            <a:off x="1378221" y="3329035"/>
            <a:ext cx="2479577" cy="983552"/>
          </a:xfrm>
          <a:custGeom>
            <a:avLst/>
            <a:gdLst>
              <a:gd name="connsiteX0" fmla="*/ 0 w 2479577"/>
              <a:gd name="connsiteY0" fmla="*/ 163929 h 983552"/>
              <a:gd name="connsiteX1" fmla="*/ 163929 w 2479577"/>
              <a:gd name="connsiteY1" fmla="*/ 0 h 983552"/>
              <a:gd name="connsiteX2" fmla="*/ 2315648 w 2479577"/>
              <a:gd name="connsiteY2" fmla="*/ 0 h 983552"/>
              <a:gd name="connsiteX3" fmla="*/ 2479577 w 2479577"/>
              <a:gd name="connsiteY3" fmla="*/ 163929 h 983552"/>
              <a:gd name="connsiteX4" fmla="*/ 2479577 w 2479577"/>
              <a:gd name="connsiteY4" fmla="*/ 819623 h 983552"/>
              <a:gd name="connsiteX5" fmla="*/ 2315648 w 2479577"/>
              <a:gd name="connsiteY5" fmla="*/ 983552 h 983552"/>
              <a:gd name="connsiteX6" fmla="*/ 163929 w 2479577"/>
              <a:gd name="connsiteY6" fmla="*/ 983552 h 983552"/>
              <a:gd name="connsiteX7" fmla="*/ 0 w 2479577"/>
              <a:gd name="connsiteY7" fmla="*/ 819623 h 983552"/>
              <a:gd name="connsiteX8" fmla="*/ 0 w 2479577"/>
              <a:gd name="connsiteY8" fmla="*/ 163929 h 983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9577" h="983552">
                <a:moveTo>
                  <a:pt x="0" y="163929"/>
                </a:moveTo>
                <a:cubicBezTo>
                  <a:pt x="0" y="73394"/>
                  <a:pt x="73394" y="0"/>
                  <a:pt x="163929" y="0"/>
                </a:cubicBezTo>
                <a:lnTo>
                  <a:pt x="2315648" y="0"/>
                </a:lnTo>
                <a:cubicBezTo>
                  <a:pt x="2406183" y="0"/>
                  <a:pt x="2479577" y="73394"/>
                  <a:pt x="2479577" y="163929"/>
                </a:cubicBezTo>
                <a:lnTo>
                  <a:pt x="2479577" y="819623"/>
                </a:lnTo>
                <a:cubicBezTo>
                  <a:pt x="2479577" y="910158"/>
                  <a:pt x="2406183" y="983552"/>
                  <a:pt x="2315648" y="983552"/>
                </a:cubicBezTo>
                <a:lnTo>
                  <a:pt x="163929" y="983552"/>
                </a:lnTo>
                <a:cubicBezTo>
                  <a:pt x="73394" y="983552"/>
                  <a:pt x="0" y="910158"/>
                  <a:pt x="0" y="819623"/>
                </a:cubicBezTo>
                <a:lnTo>
                  <a:pt x="0" y="163929"/>
                </a:lnTo>
                <a:close/>
              </a:path>
            </a:pathLst>
          </a:custGeom>
          <a:solidFill>
            <a:schemeClr val="lt1">
              <a:hueOff val="0"/>
              <a:satOff val="0"/>
              <a:lumOff val="0"/>
            </a:schemeClr>
          </a:solidFill>
          <a:ln>
            <a:solidFill>
              <a:schemeClr val="bg1"/>
            </a:solidFill>
          </a:ln>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9933" tIns="169933" rIns="169933" bIns="169933" numCol="1" spcCol="1270" anchor="ctr" anchorCtr="0">
            <a:noAutofit/>
          </a:bodyPr>
          <a:lstStyle/>
          <a:p>
            <a:pPr marL="0" lvl="0" indent="0" algn="ctr" defTabSz="1422400">
              <a:lnSpc>
                <a:spcPct val="90000"/>
              </a:lnSpc>
              <a:spcBef>
                <a:spcPct val="0"/>
              </a:spcBef>
              <a:spcAft>
                <a:spcPct val="35000"/>
              </a:spcAft>
              <a:buNone/>
            </a:pPr>
            <a:r>
              <a:rPr lang="en-US" sz="3200" b="1" kern="1200" dirty="0"/>
              <a:t>Limit choice</a:t>
            </a:r>
          </a:p>
        </p:txBody>
      </p:sp>
      <p:sp>
        <p:nvSpPr>
          <p:cNvPr id="12" name="Freeform 11">
            <a:extLst>
              <a:ext uri="{FF2B5EF4-FFF2-40B4-BE49-F238E27FC236}">
                <a16:creationId xmlns:a16="http://schemas.microsoft.com/office/drawing/2014/main" id="{98C2345C-67EE-0B49-82D8-9FA7DF472E01}"/>
              </a:ext>
            </a:extLst>
          </p:cNvPr>
          <p:cNvSpPr/>
          <p:nvPr/>
        </p:nvSpPr>
        <p:spPr>
          <a:xfrm>
            <a:off x="1408040" y="1940324"/>
            <a:ext cx="2479577" cy="983552"/>
          </a:xfrm>
          <a:custGeom>
            <a:avLst/>
            <a:gdLst>
              <a:gd name="connsiteX0" fmla="*/ 0 w 2479577"/>
              <a:gd name="connsiteY0" fmla="*/ 163929 h 983552"/>
              <a:gd name="connsiteX1" fmla="*/ 163929 w 2479577"/>
              <a:gd name="connsiteY1" fmla="*/ 0 h 983552"/>
              <a:gd name="connsiteX2" fmla="*/ 2315648 w 2479577"/>
              <a:gd name="connsiteY2" fmla="*/ 0 h 983552"/>
              <a:gd name="connsiteX3" fmla="*/ 2479577 w 2479577"/>
              <a:gd name="connsiteY3" fmla="*/ 163929 h 983552"/>
              <a:gd name="connsiteX4" fmla="*/ 2479577 w 2479577"/>
              <a:gd name="connsiteY4" fmla="*/ 819623 h 983552"/>
              <a:gd name="connsiteX5" fmla="*/ 2315648 w 2479577"/>
              <a:gd name="connsiteY5" fmla="*/ 983552 h 983552"/>
              <a:gd name="connsiteX6" fmla="*/ 163929 w 2479577"/>
              <a:gd name="connsiteY6" fmla="*/ 983552 h 983552"/>
              <a:gd name="connsiteX7" fmla="*/ 0 w 2479577"/>
              <a:gd name="connsiteY7" fmla="*/ 819623 h 983552"/>
              <a:gd name="connsiteX8" fmla="*/ 0 w 2479577"/>
              <a:gd name="connsiteY8" fmla="*/ 163929 h 983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9577" h="983552">
                <a:moveTo>
                  <a:pt x="0" y="163929"/>
                </a:moveTo>
                <a:cubicBezTo>
                  <a:pt x="0" y="73394"/>
                  <a:pt x="73394" y="0"/>
                  <a:pt x="163929" y="0"/>
                </a:cubicBezTo>
                <a:lnTo>
                  <a:pt x="2315648" y="0"/>
                </a:lnTo>
                <a:cubicBezTo>
                  <a:pt x="2406183" y="0"/>
                  <a:pt x="2479577" y="73394"/>
                  <a:pt x="2479577" y="163929"/>
                </a:cubicBezTo>
                <a:lnTo>
                  <a:pt x="2479577" y="819623"/>
                </a:lnTo>
                <a:cubicBezTo>
                  <a:pt x="2479577" y="910158"/>
                  <a:pt x="2406183" y="983552"/>
                  <a:pt x="2315648" y="983552"/>
                </a:cubicBezTo>
                <a:lnTo>
                  <a:pt x="163929" y="983552"/>
                </a:lnTo>
                <a:cubicBezTo>
                  <a:pt x="73394" y="983552"/>
                  <a:pt x="0" y="910158"/>
                  <a:pt x="0" y="819623"/>
                </a:cubicBezTo>
                <a:lnTo>
                  <a:pt x="0" y="163929"/>
                </a:lnTo>
                <a:close/>
              </a:path>
            </a:pathLst>
          </a:custGeom>
          <a:solidFill>
            <a:schemeClr val="lt1">
              <a:hueOff val="0"/>
              <a:satOff val="0"/>
              <a:lumOff val="0"/>
            </a:schemeClr>
          </a:solidFill>
          <a:ln>
            <a:solidFill>
              <a:schemeClr val="bg1"/>
            </a:solidFill>
          </a:ln>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9933" tIns="169933" rIns="169933" bIns="169933" numCol="1" spcCol="1270" anchor="ctr" anchorCtr="0">
            <a:noAutofit/>
          </a:bodyPr>
          <a:lstStyle/>
          <a:p>
            <a:pPr marL="0" lvl="0" indent="0" algn="ctr" defTabSz="1422400">
              <a:lnSpc>
                <a:spcPct val="90000"/>
              </a:lnSpc>
              <a:spcBef>
                <a:spcPct val="0"/>
              </a:spcBef>
              <a:spcAft>
                <a:spcPct val="35000"/>
              </a:spcAft>
              <a:buNone/>
            </a:pPr>
            <a:r>
              <a:rPr lang="en-US" sz="3200" b="1" kern="1200" dirty="0"/>
              <a:t>Pay less</a:t>
            </a:r>
          </a:p>
        </p:txBody>
      </p:sp>
    </p:spTree>
    <p:extLst>
      <p:ext uri="{BB962C8B-B14F-4D97-AF65-F5344CB8AC3E}">
        <p14:creationId xmlns:p14="http://schemas.microsoft.com/office/powerpoint/2010/main" val="2029493788"/>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0" presetClass="entr" presetSubtype="0" fill="hold" grpId="0" nodeType="afterEffect">
                                  <p:stCondLst>
                                    <p:cond delay="25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250"/>
                            </p:stCondLst>
                            <p:childTnLst>
                              <p:par>
                                <p:cTn id="13" presetID="10" presetClass="entr" presetSubtype="0" fill="hold" grpId="0" nodeType="afterEffect">
                                  <p:stCondLst>
                                    <p:cond delay="25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par>
                          <p:cTn id="16" fill="hold">
                            <p:stCondLst>
                              <p:cond delay="2000"/>
                            </p:stCondLst>
                            <p:childTnLst>
                              <p:par>
                                <p:cTn id="17" presetID="10" presetClass="entr" presetSubtype="0" fill="hold" grpId="0" nodeType="afterEffect">
                                  <p:stCondLst>
                                    <p:cond delay="25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childTnLst>
                          </p:cTn>
                        </p:par>
                        <p:par>
                          <p:cTn id="20" fill="hold">
                            <p:stCondLst>
                              <p:cond delay="2750"/>
                            </p:stCondLst>
                            <p:childTnLst>
                              <p:par>
                                <p:cTn id="21" presetID="10" presetClass="entr" presetSubtype="0" fill="hold" grpId="0" nodeType="afterEffect">
                                  <p:stCondLst>
                                    <p:cond delay="25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par>
                          <p:cTn id="24" fill="hold">
                            <p:stCondLst>
                              <p:cond delay="3500"/>
                            </p:stCondLst>
                            <p:childTnLst>
                              <p:par>
                                <p:cTn id="25" presetID="10" presetClass="entr" presetSubtype="0" fill="hold" grpId="0" nodeType="afterEffect">
                                  <p:stCondLst>
                                    <p:cond delay="25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5" grpId="0" animBg="1"/>
      <p:bldP spid="16" grpId="0" animBg="1"/>
      <p:bldP spid="9" grpId="0" animBg="1"/>
      <p:bldP spid="11" grpId="0" animBg="1"/>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F9EA69-8208-3A4D-BEA9-3108BB048027}"/>
              </a:ext>
            </a:extLst>
          </p:cNvPr>
          <p:cNvSpPr>
            <a:spLocks noGrp="1"/>
          </p:cNvSpPr>
          <p:nvPr>
            <p:ph type="title"/>
          </p:nvPr>
        </p:nvSpPr>
        <p:spPr>
          <a:xfrm>
            <a:off x="738785" y="230353"/>
            <a:ext cx="10714430" cy="1325563"/>
          </a:xfrm>
        </p:spPr>
        <p:txBody>
          <a:bodyPr>
            <a:normAutofit/>
          </a:bodyPr>
          <a:lstStyle/>
          <a:p>
            <a:pPr algn="ctr">
              <a:spcAft>
                <a:spcPts val="1200"/>
              </a:spcAft>
            </a:pPr>
            <a:r>
              <a:rPr lang="en-US" sz="3600" dirty="0">
                <a:solidFill>
                  <a:schemeClr val="bg1"/>
                </a:solidFill>
              </a:rPr>
              <a:t>Commercial Insurers </a:t>
            </a:r>
            <a:r>
              <a:rPr lang="en-US" sz="3600" dirty="0"/>
              <a:t>Pay Less </a:t>
            </a:r>
            <a:r>
              <a:rPr lang="en-US" sz="3600" dirty="0">
                <a:solidFill>
                  <a:schemeClr val="bg1"/>
                </a:solidFill>
              </a:rPr>
              <a:t>for Mental Health</a:t>
            </a:r>
          </a:p>
        </p:txBody>
      </p:sp>
      <p:sp>
        <p:nvSpPr>
          <p:cNvPr id="10" name="Text Placeholder 9">
            <a:extLst>
              <a:ext uri="{FF2B5EF4-FFF2-40B4-BE49-F238E27FC236}">
                <a16:creationId xmlns:a16="http://schemas.microsoft.com/office/drawing/2014/main" id="{AEEA7294-AD67-B944-9062-3AC423496256}"/>
              </a:ext>
            </a:extLst>
          </p:cNvPr>
          <p:cNvSpPr>
            <a:spLocks noGrp="1"/>
          </p:cNvSpPr>
          <p:nvPr>
            <p:ph type="body" idx="10"/>
          </p:nvPr>
        </p:nvSpPr>
        <p:spPr>
          <a:xfrm>
            <a:off x="-1" y="6016753"/>
            <a:ext cx="8556171" cy="841248"/>
          </a:xfrm>
        </p:spPr>
        <p:txBody>
          <a:bodyPr>
            <a:normAutofit/>
          </a:bodyPr>
          <a:lstStyle/>
          <a:p>
            <a:r>
              <a:rPr lang="en-US" dirty="0"/>
              <a:t>https://ps.psychiatryonline.org/doi/full/10.1176/appi.ps.201700271</a:t>
            </a:r>
            <a:endParaRPr lang="en-US" sz="1000" dirty="0"/>
          </a:p>
        </p:txBody>
      </p:sp>
      <p:graphicFrame>
        <p:nvGraphicFramePr>
          <p:cNvPr id="6" name="Chart 5">
            <a:extLst>
              <a:ext uri="{FF2B5EF4-FFF2-40B4-BE49-F238E27FC236}">
                <a16:creationId xmlns:a16="http://schemas.microsoft.com/office/drawing/2014/main" id="{3C941CE4-AA0F-0BD2-940C-E1DBF6B90011}"/>
              </a:ext>
            </a:extLst>
          </p:cNvPr>
          <p:cNvGraphicFramePr/>
          <p:nvPr>
            <p:extLst>
              <p:ext uri="{D42A27DB-BD31-4B8C-83A1-F6EECF244321}">
                <p14:modId xmlns:p14="http://schemas.microsoft.com/office/powerpoint/2010/main" val="31938614"/>
              </p:ext>
            </p:extLst>
          </p:nvPr>
        </p:nvGraphicFramePr>
        <p:xfrm>
          <a:off x="3551274" y="893135"/>
          <a:ext cx="6608726" cy="4992678"/>
        </p:xfrm>
        <a:graphic>
          <a:graphicData uri="http://schemas.openxmlformats.org/drawingml/2006/chart">
            <c:chart xmlns:c="http://schemas.openxmlformats.org/drawingml/2006/chart" xmlns:r="http://schemas.openxmlformats.org/officeDocument/2006/relationships" r:id="rId3"/>
          </a:graphicData>
        </a:graphic>
      </p:graphicFrame>
      <p:sp>
        <p:nvSpPr>
          <p:cNvPr id="16" name="TextBox 15">
            <a:extLst>
              <a:ext uri="{FF2B5EF4-FFF2-40B4-BE49-F238E27FC236}">
                <a16:creationId xmlns:a16="http://schemas.microsoft.com/office/drawing/2014/main" id="{A7F5E413-D440-0882-7B76-FFFD5A433B1F}"/>
              </a:ext>
            </a:extLst>
          </p:cNvPr>
          <p:cNvSpPr txBox="1"/>
          <p:nvPr/>
        </p:nvSpPr>
        <p:spPr>
          <a:xfrm>
            <a:off x="331224" y="2215882"/>
            <a:ext cx="2624627" cy="1938992"/>
          </a:xfrm>
          <a:prstGeom prst="rect">
            <a:avLst/>
          </a:prstGeom>
          <a:noFill/>
        </p:spPr>
        <p:txBody>
          <a:bodyPr wrap="square" rtlCol="0">
            <a:spAutoFit/>
          </a:bodyPr>
          <a:lstStyle/>
          <a:p>
            <a:pPr>
              <a:spcAft>
                <a:spcPts val="1200"/>
              </a:spcAft>
            </a:pPr>
            <a:r>
              <a:rPr lang="en-US" sz="2400" dirty="0">
                <a:solidFill>
                  <a:schemeClr val="bg1"/>
                </a:solidFill>
              </a:rPr>
              <a:t>Insurance reimbursement for similar services </a:t>
            </a:r>
            <a:br>
              <a:rPr lang="en-US" sz="2400" dirty="0">
                <a:solidFill>
                  <a:schemeClr val="bg1"/>
                </a:solidFill>
              </a:rPr>
            </a:br>
            <a:r>
              <a:rPr lang="en-US" sz="2400" dirty="0">
                <a:solidFill>
                  <a:schemeClr val="bg1"/>
                </a:solidFill>
              </a:rPr>
              <a:t>“in-network”</a:t>
            </a:r>
          </a:p>
        </p:txBody>
      </p:sp>
    </p:spTree>
    <p:extLst>
      <p:ext uri="{BB962C8B-B14F-4D97-AF65-F5344CB8AC3E}">
        <p14:creationId xmlns:p14="http://schemas.microsoft.com/office/powerpoint/2010/main" val="2144593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graphicEl>
                                              <a:chart seriesIdx="-3" categoryIdx="-3" bldStep="gridLegend"/>
                                            </p:graphicEl>
                                          </p:spTgt>
                                        </p:tgtEl>
                                        <p:attrNameLst>
                                          <p:attrName>style.visibility</p:attrName>
                                        </p:attrNameLst>
                                      </p:cBhvr>
                                      <p:to>
                                        <p:strVal val="visible"/>
                                      </p:to>
                                    </p:set>
                                    <p:animEffect transition="in" filter="fade">
                                      <p:cBhvr>
                                        <p:cTn id="11" dur="1000"/>
                                        <p:tgtEl>
                                          <p:spTgt spid="6">
                                            <p:graphicEl>
                                              <a:chart seriesIdx="-3" categoryIdx="-3" bldStep="gridLegend"/>
                                            </p:graphicEl>
                                          </p:spTgt>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6">
                                            <p:graphicEl>
                                              <a:chart seriesIdx="0" categoryIdx="0" bldStep="ptInCategory"/>
                                            </p:graphicEl>
                                          </p:spTgt>
                                        </p:tgtEl>
                                        <p:attrNameLst>
                                          <p:attrName>style.visibility</p:attrName>
                                        </p:attrNameLst>
                                      </p:cBhvr>
                                      <p:to>
                                        <p:strVal val="visible"/>
                                      </p:to>
                                    </p:set>
                                    <p:animEffect transition="in" filter="fade">
                                      <p:cBhvr>
                                        <p:cTn id="15" dur="1000"/>
                                        <p:tgtEl>
                                          <p:spTgt spid="6">
                                            <p:graphicEl>
                                              <a:chart seriesIdx="0" categoryIdx="0" bldStep="ptInCategory"/>
                                            </p:graphicEl>
                                          </p:spTgt>
                                        </p:tgtEl>
                                      </p:cBhvr>
                                    </p:animEffect>
                                  </p:childTnLst>
                                </p:cTn>
                              </p:par>
                            </p:childTnLst>
                          </p:cTn>
                        </p:par>
                        <p:par>
                          <p:cTn id="16" fill="hold">
                            <p:stCondLst>
                              <p:cond delay="2500"/>
                            </p:stCondLst>
                            <p:childTnLst>
                              <p:par>
                                <p:cTn id="17" presetID="10" presetClass="entr" presetSubtype="0" fill="hold" grpId="0" nodeType="afterEffect">
                                  <p:stCondLst>
                                    <p:cond delay="0"/>
                                  </p:stCondLst>
                                  <p:childTnLst>
                                    <p:set>
                                      <p:cBhvr>
                                        <p:cTn id="18" dur="1" fill="hold">
                                          <p:stCondLst>
                                            <p:cond delay="0"/>
                                          </p:stCondLst>
                                        </p:cTn>
                                        <p:tgtEl>
                                          <p:spTgt spid="6">
                                            <p:graphicEl>
                                              <a:chart seriesIdx="0" categoryIdx="1" bldStep="ptInCategory"/>
                                            </p:graphicEl>
                                          </p:spTgt>
                                        </p:tgtEl>
                                        <p:attrNameLst>
                                          <p:attrName>style.visibility</p:attrName>
                                        </p:attrNameLst>
                                      </p:cBhvr>
                                      <p:to>
                                        <p:strVal val="visible"/>
                                      </p:to>
                                    </p:set>
                                    <p:animEffect transition="in" filter="fade">
                                      <p:cBhvr>
                                        <p:cTn id="19" dur="1000"/>
                                        <p:tgtEl>
                                          <p:spTgt spid="6">
                                            <p:graphicEl>
                                              <a:chart seriesIdx="0" categoryIdx="1"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Graphic spid="6" grpId="0">
        <p:bldSub>
          <a:bldChart bld="categoryEl"/>
        </p:bldSub>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F9EA69-8208-3A4D-BEA9-3108BB048027}"/>
              </a:ext>
            </a:extLst>
          </p:cNvPr>
          <p:cNvSpPr>
            <a:spLocks noGrp="1"/>
          </p:cNvSpPr>
          <p:nvPr>
            <p:ph type="title"/>
          </p:nvPr>
        </p:nvSpPr>
        <p:spPr>
          <a:xfrm>
            <a:off x="693065" y="365126"/>
            <a:ext cx="10805870" cy="1088662"/>
          </a:xfrm>
        </p:spPr>
        <p:txBody>
          <a:bodyPr>
            <a:normAutofit/>
          </a:bodyPr>
          <a:lstStyle/>
          <a:p>
            <a:pPr algn="ctr">
              <a:spcAft>
                <a:spcPts val="1200"/>
              </a:spcAft>
            </a:pPr>
            <a:r>
              <a:rPr lang="en-US" sz="3600" dirty="0"/>
              <a:t>Commercial Insurers Pay Less for Mental Health</a:t>
            </a:r>
          </a:p>
        </p:txBody>
      </p:sp>
      <p:sp>
        <p:nvSpPr>
          <p:cNvPr id="10" name="Text Placeholder 9">
            <a:extLst>
              <a:ext uri="{FF2B5EF4-FFF2-40B4-BE49-F238E27FC236}">
                <a16:creationId xmlns:a16="http://schemas.microsoft.com/office/drawing/2014/main" id="{AEEA7294-AD67-B944-9062-3AC423496256}"/>
              </a:ext>
            </a:extLst>
          </p:cNvPr>
          <p:cNvSpPr>
            <a:spLocks noGrp="1"/>
          </p:cNvSpPr>
          <p:nvPr>
            <p:ph type="body" idx="10"/>
          </p:nvPr>
        </p:nvSpPr>
        <p:spPr>
          <a:xfrm>
            <a:off x="-1" y="6016753"/>
            <a:ext cx="8556171" cy="841248"/>
          </a:xfrm>
        </p:spPr>
        <p:txBody>
          <a:bodyPr>
            <a:normAutofit/>
          </a:bodyPr>
          <a:lstStyle/>
          <a:p>
            <a:r>
              <a:rPr lang="en-US" dirty="0"/>
              <a:t>https://ps.psychiatryonline.org/doi/full/10.1176/appi.ps.201700271</a:t>
            </a:r>
            <a:endParaRPr lang="en-US" sz="1000" dirty="0"/>
          </a:p>
        </p:txBody>
      </p:sp>
      <p:graphicFrame>
        <p:nvGraphicFramePr>
          <p:cNvPr id="6" name="Chart 5">
            <a:extLst>
              <a:ext uri="{FF2B5EF4-FFF2-40B4-BE49-F238E27FC236}">
                <a16:creationId xmlns:a16="http://schemas.microsoft.com/office/drawing/2014/main" id="{3C941CE4-AA0F-0BD2-940C-E1DBF6B90011}"/>
              </a:ext>
            </a:extLst>
          </p:cNvPr>
          <p:cNvGraphicFramePr/>
          <p:nvPr>
            <p:extLst>
              <p:ext uri="{D42A27DB-BD31-4B8C-83A1-F6EECF244321}">
                <p14:modId xmlns:p14="http://schemas.microsoft.com/office/powerpoint/2010/main" val="1462487790"/>
              </p:ext>
            </p:extLst>
          </p:nvPr>
        </p:nvGraphicFramePr>
        <p:xfrm>
          <a:off x="3551274" y="175364"/>
          <a:ext cx="6608726" cy="5598419"/>
        </p:xfrm>
        <a:graphic>
          <a:graphicData uri="http://schemas.openxmlformats.org/drawingml/2006/chart">
            <c:chart xmlns:c="http://schemas.openxmlformats.org/drawingml/2006/chart" xmlns:r="http://schemas.openxmlformats.org/officeDocument/2006/relationships" r:id="rId3"/>
          </a:graphicData>
        </a:graphic>
      </p:graphicFrame>
      <p:sp>
        <p:nvSpPr>
          <p:cNvPr id="16" name="TextBox 15">
            <a:extLst>
              <a:ext uri="{FF2B5EF4-FFF2-40B4-BE49-F238E27FC236}">
                <a16:creationId xmlns:a16="http://schemas.microsoft.com/office/drawing/2014/main" id="{A7F5E413-D440-0882-7B76-FFFD5A433B1F}"/>
              </a:ext>
            </a:extLst>
          </p:cNvPr>
          <p:cNvSpPr txBox="1"/>
          <p:nvPr/>
        </p:nvSpPr>
        <p:spPr>
          <a:xfrm>
            <a:off x="331224" y="2215882"/>
            <a:ext cx="2624627" cy="1938992"/>
          </a:xfrm>
          <a:prstGeom prst="rect">
            <a:avLst/>
          </a:prstGeom>
          <a:noFill/>
        </p:spPr>
        <p:txBody>
          <a:bodyPr wrap="square" rtlCol="0">
            <a:spAutoFit/>
          </a:bodyPr>
          <a:lstStyle/>
          <a:p>
            <a:pPr>
              <a:spcAft>
                <a:spcPts val="1200"/>
              </a:spcAft>
            </a:pPr>
            <a:r>
              <a:rPr lang="en-US" sz="2400" dirty="0">
                <a:solidFill>
                  <a:schemeClr val="bg1"/>
                </a:solidFill>
              </a:rPr>
              <a:t>Insurance reimbursement for similar services, </a:t>
            </a:r>
            <a:br>
              <a:rPr lang="en-US" sz="2400" dirty="0">
                <a:solidFill>
                  <a:schemeClr val="bg1"/>
                </a:solidFill>
              </a:rPr>
            </a:br>
            <a:r>
              <a:rPr lang="en-US" sz="2400" dirty="0">
                <a:solidFill>
                  <a:schemeClr val="bg1"/>
                </a:solidFill>
              </a:rPr>
              <a:t>PPO plan</a:t>
            </a:r>
          </a:p>
        </p:txBody>
      </p:sp>
      <p:sp>
        <p:nvSpPr>
          <p:cNvPr id="3" name="TextBox 2">
            <a:extLst>
              <a:ext uri="{FF2B5EF4-FFF2-40B4-BE49-F238E27FC236}">
                <a16:creationId xmlns:a16="http://schemas.microsoft.com/office/drawing/2014/main" id="{6CC2AF17-28CA-171E-C60E-ED0A9972C953}"/>
              </a:ext>
            </a:extLst>
          </p:cNvPr>
          <p:cNvSpPr txBox="1"/>
          <p:nvPr/>
        </p:nvSpPr>
        <p:spPr>
          <a:xfrm>
            <a:off x="3181611" y="1892716"/>
            <a:ext cx="7091123" cy="2585323"/>
          </a:xfrm>
          <a:prstGeom prst="rect">
            <a:avLst/>
          </a:prstGeom>
          <a:solidFill>
            <a:schemeClr val="accent2"/>
          </a:solidFill>
          <a:ln>
            <a:solidFill>
              <a:schemeClr val="bg1"/>
            </a:solidFill>
          </a:ln>
        </p:spPr>
        <p:txBody>
          <a:bodyPr wrap="square" lIns="274320" tIns="274320" rIns="274320" bIns="274320" rtlCol="0">
            <a:spAutoFit/>
          </a:bodyPr>
          <a:lstStyle/>
          <a:p>
            <a:pPr algn="ctr">
              <a:spcAft>
                <a:spcPts val="1200"/>
              </a:spcAft>
            </a:pPr>
            <a:r>
              <a:rPr lang="en-US" sz="4400" dirty="0">
                <a:solidFill>
                  <a:schemeClr val="bg1"/>
                </a:solidFill>
              </a:rPr>
              <a:t>In 11 states, PPOs paid mental health providers </a:t>
            </a:r>
            <a:br>
              <a:rPr lang="en-US" sz="4400" dirty="0">
                <a:solidFill>
                  <a:schemeClr val="bg1"/>
                </a:solidFill>
              </a:rPr>
            </a:br>
            <a:r>
              <a:rPr lang="en-US" sz="4400" dirty="0">
                <a:solidFill>
                  <a:schemeClr val="bg1"/>
                </a:solidFill>
              </a:rPr>
              <a:t>50% less than PCPs</a:t>
            </a:r>
          </a:p>
        </p:txBody>
      </p:sp>
    </p:spTree>
    <p:extLst>
      <p:ext uri="{BB962C8B-B14F-4D97-AF65-F5344CB8AC3E}">
        <p14:creationId xmlns:p14="http://schemas.microsoft.com/office/powerpoint/2010/main" val="2304785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F9EA69-8208-3A4D-BEA9-3108BB048027}"/>
              </a:ext>
            </a:extLst>
          </p:cNvPr>
          <p:cNvSpPr>
            <a:spLocks noGrp="1"/>
          </p:cNvSpPr>
          <p:nvPr>
            <p:ph type="title"/>
          </p:nvPr>
        </p:nvSpPr>
        <p:spPr>
          <a:xfrm>
            <a:off x="567335" y="235800"/>
            <a:ext cx="11057330" cy="1325563"/>
          </a:xfrm>
        </p:spPr>
        <p:txBody>
          <a:bodyPr>
            <a:normAutofit/>
          </a:bodyPr>
          <a:lstStyle/>
          <a:p>
            <a:pPr algn="ctr">
              <a:spcAft>
                <a:spcPts val="1200"/>
              </a:spcAft>
            </a:pPr>
            <a:r>
              <a:rPr lang="en-US" sz="3600" dirty="0"/>
              <a:t>Commercial Insurers Pay Less for Mental Health</a:t>
            </a:r>
          </a:p>
        </p:txBody>
      </p:sp>
      <p:sp>
        <p:nvSpPr>
          <p:cNvPr id="10" name="Text Placeholder 9">
            <a:extLst>
              <a:ext uri="{FF2B5EF4-FFF2-40B4-BE49-F238E27FC236}">
                <a16:creationId xmlns:a16="http://schemas.microsoft.com/office/drawing/2014/main" id="{AEEA7294-AD67-B944-9062-3AC423496256}"/>
              </a:ext>
            </a:extLst>
          </p:cNvPr>
          <p:cNvSpPr>
            <a:spLocks noGrp="1"/>
          </p:cNvSpPr>
          <p:nvPr>
            <p:ph type="body" idx="10"/>
          </p:nvPr>
        </p:nvSpPr>
        <p:spPr>
          <a:xfrm>
            <a:off x="-1" y="6016753"/>
            <a:ext cx="8556171" cy="841248"/>
          </a:xfrm>
        </p:spPr>
        <p:txBody>
          <a:bodyPr>
            <a:normAutofit/>
          </a:bodyPr>
          <a:lstStyle/>
          <a:p>
            <a:r>
              <a:rPr lang="en-US" dirty="0"/>
              <a:t>https://jamanetwork.com/journals/jamapsychiatry/fullarticle/1785174</a:t>
            </a:r>
            <a:endParaRPr lang="en-US" sz="1000" dirty="0"/>
          </a:p>
        </p:txBody>
      </p:sp>
      <p:graphicFrame>
        <p:nvGraphicFramePr>
          <p:cNvPr id="6" name="Chart 5">
            <a:extLst>
              <a:ext uri="{FF2B5EF4-FFF2-40B4-BE49-F238E27FC236}">
                <a16:creationId xmlns:a16="http://schemas.microsoft.com/office/drawing/2014/main" id="{3C941CE4-AA0F-0BD2-940C-E1DBF6B90011}"/>
              </a:ext>
            </a:extLst>
          </p:cNvPr>
          <p:cNvGraphicFramePr/>
          <p:nvPr>
            <p:extLst>
              <p:ext uri="{D42A27DB-BD31-4B8C-83A1-F6EECF244321}">
                <p14:modId xmlns:p14="http://schemas.microsoft.com/office/powerpoint/2010/main" val="436607403"/>
              </p:ext>
            </p:extLst>
          </p:nvPr>
        </p:nvGraphicFramePr>
        <p:xfrm>
          <a:off x="3551274" y="893135"/>
          <a:ext cx="6608726" cy="4992678"/>
        </p:xfrm>
        <a:graphic>
          <a:graphicData uri="http://schemas.openxmlformats.org/drawingml/2006/chart">
            <c:chart xmlns:c="http://schemas.openxmlformats.org/drawingml/2006/chart" xmlns:r="http://schemas.openxmlformats.org/officeDocument/2006/relationships" r:id="rId3"/>
          </a:graphicData>
        </a:graphic>
      </p:graphicFrame>
      <p:sp>
        <p:nvSpPr>
          <p:cNvPr id="16" name="TextBox 15">
            <a:extLst>
              <a:ext uri="{FF2B5EF4-FFF2-40B4-BE49-F238E27FC236}">
                <a16:creationId xmlns:a16="http://schemas.microsoft.com/office/drawing/2014/main" id="{A7F5E413-D440-0882-7B76-FFFD5A433B1F}"/>
              </a:ext>
            </a:extLst>
          </p:cNvPr>
          <p:cNvSpPr txBox="1"/>
          <p:nvPr/>
        </p:nvSpPr>
        <p:spPr>
          <a:xfrm>
            <a:off x="331224" y="2551647"/>
            <a:ext cx="2624627" cy="1938992"/>
          </a:xfrm>
          <a:prstGeom prst="rect">
            <a:avLst/>
          </a:prstGeom>
          <a:noFill/>
        </p:spPr>
        <p:txBody>
          <a:bodyPr wrap="square" rtlCol="0">
            <a:spAutoFit/>
          </a:bodyPr>
          <a:lstStyle/>
          <a:p>
            <a:pPr>
              <a:spcAft>
                <a:spcPts val="1200"/>
              </a:spcAft>
            </a:pPr>
            <a:r>
              <a:rPr lang="en-US" sz="2400" dirty="0">
                <a:solidFill>
                  <a:schemeClr val="bg1"/>
                </a:solidFill>
              </a:rPr>
              <a:t>Percentage of providers who accept commercial insurance plans</a:t>
            </a:r>
          </a:p>
        </p:txBody>
      </p:sp>
    </p:spTree>
    <p:extLst>
      <p:ext uri="{BB962C8B-B14F-4D97-AF65-F5344CB8AC3E}">
        <p14:creationId xmlns:p14="http://schemas.microsoft.com/office/powerpoint/2010/main" val="2405163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graphicEl>
                                              <a:chart seriesIdx="-3" categoryIdx="-3" bldStep="gridLegend"/>
                                            </p:graphicEl>
                                          </p:spTgt>
                                        </p:tgtEl>
                                        <p:attrNameLst>
                                          <p:attrName>style.visibility</p:attrName>
                                        </p:attrNameLst>
                                      </p:cBhvr>
                                      <p:to>
                                        <p:strVal val="visible"/>
                                      </p:to>
                                    </p:set>
                                    <p:animEffect transition="in" filter="fade">
                                      <p:cBhvr>
                                        <p:cTn id="11" dur="1000"/>
                                        <p:tgtEl>
                                          <p:spTgt spid="6">
                                            <p:graphicEl>
                                              <a:chart seriesIdx="-3" categoryIdx="-3" bldStep="gridLegend"/>
                                            </p:graphicEl>
                                          </p:spTgt>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6">
                                            <p:graphicEl>
                                              <a:chart seriesIdx="0" categoryIdx="0" bldStep="ptInCategory"/>
                                            </p:graphicEl>
                                          </p:spTgt>
                                        </p:tgtEl>
                                        <p:attrNameLst>
                                          <p:attrName>style.visibility</p:attrName>
                                        </p:attrNameLst>
                                      </p:cBhvr>
                                      <p:to>
                                        <p:strVal val="visible"/>
                                      </p:to>
                                    </p:set>
                                    <p:animEffect transition="in" filter="fade">
                                      <p:cBhvr>
                                        <p:cTn id="15" dur="1000"/>
                                        <p:tgtEl>
                                          <p:spTgt spid="6">
                                            <p:graphicEl>
                                              <a:chart seriesIdx="0" categoryIdx="0" bldStep="ptInCategory"/>
                                            </p:graphicEl>
                                          </p:spTgt>
                                        </p:tgtEl>
                                      </p:cBhvr>
                                    </p:animEffect>
                                  </p:childTnLst>
                                </p:cTn>
                              </p:par>
                            </p:childTnLst>
                          </p:cTn>
                        </p:par>
                        <p:par>
                          <p:cTn id="16" fill="hold">
                            <p:stCondLst>
                              <p:cond delay="2500"/>
                            </p:stCondLst>
                            <p:childTnLst>
                              <p:par>
                                <p:cTn id="17" presetID="10" presetClass="entr" presetSubtype="0" fill="hold" grpId="0" nodeType="afterEffect">
                                  <p:stCondLst>
                                    <p:cond delay="0"/>
                                  </p:stCondLst>
                                  <p:childTnLst>
                                    <p:set>
                                      <p:cBhvr>
                                        <p:cTn id="18" dur="1" fill="hold">
                                          <p:stCondLst>
                                            <p:cond delay="0"/>
                                          </p:stCondLst>
                                        </p:cTn>
                                        <p:tgtEl>
                                          <p:spTgt spid="6">
                                            <p:graphicEl>
                                              <a:chart seriesIdx="0" categoryIdx="1" bldStep="ptInCategory"/>
                                            </p:graphicEl>
                                          </p:spTgt>
                                        </p:tgtEl>
                                        <p:attrNameLst>
                                          <p:attrName>style.visibility</p:attrName>
                                        </p:attrNameLst>
                                      </p:cBhvr>
                                      <p:to>
                                        <p:strVal val="visible"/>
                                      </p:to>
                                    </p:set>
                                    <p:animEffect transition="in" filter="fade">
                                      <p:cBhvr>
                                        <p:cTn id="19" dur="1000"/>
                                        <p:tgtEl>
                                          <p:spTgt spid="6">
                                            <p:graphicEl>
                                              <a:chart seriesIdx="0" categoryIdx="1"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Graphic spid="6" grpId="0">
        <p:bldSub>
          <a:bldChart bld="categoryEl"/>
        </p:bldSub>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5000">
              <a:srgbClr val="00A69A">
                <a:lumMod val="0"/>
              </a:srgbClr>
            </a:gs>
            <a:gs pos="52000">
              <a:srgbClr val="00322E">
                <a:lumMod val="60000"/>
              </a:srgbClr>
            </a:gs>
            <a:gs pos="100000">
              <a:srgbClr val="00A69A">
                <a:lumMod val="58000"/>
              </a:srgbClr>
            </a:gs>
          </a:gsLst>
          <a:lin ang="5400000" scaled="0"/>
        </a:gradFill>
        <a:effectLst/>
      </p:bgPr>
    </p:bg>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AEEA7294-AD67-B944-9062-3AC423496256}"/>
              </a:ext>
            </a:extLst>
          </p:cNvPr>
          <p:cNvSpPr>
            <a:spLocks noGrp="1"/>
          </p:cNvSpPr>
          <p:nvPr>
            <p:ph type="body" idx="10"/>
          </p:nvPr>
        </p:nvSpPr>
        <p:spPr>
          <a:xfrm>
            <a:off x="-1" y="6138333"/>
            <a:ext cx="8601559" cy="719667"/>
          </a:xfrm>
        </p:spPr>
        <p:txBody>
          <a:bodyPr>
            <a:normAutofit/>
          </a:bodyPr>
          <a:lstStyle/>
          <a:p>
            <a:pPr>
              <a:spcBef>
                <a:spcPts val="0"/>
              </a:spcBef>
            </a:pPr>
            <a:r>
              <a:rPr lang="en-US" sz="1100" b="0" i="0" dirty="0">
                <a:effectLst/>
                <a:latin typeface="+mn-lt"/>
              </a:rPr>
              <a:t>SAMHSA, Center for Behavioral Health Statistics and Quality, National Survey on Drug Use and Health, 2021.</a:t>
            </a:r>
            <a:br>
              <a:rPr lang="en-US" sz="1100" b="0" i="0" dirty="0">
                <a:effectLst/>
                <a:latin typeface="+mn-lt"/>
              </a:rPr>
            </a:br>
            <a:r>
              <a:rPr lang="en-US" sz="1100" b="0" i="0" dirty="0">
                <a:effectLst/>
                <a:latin typeface="+mn-lt"/>
              </a:rPr>
              <a:t>samhsa.gov/data/sites/default/files/reports/rpt39441/NSDUHDetailedTabs2021/NSDUHDetailedTabs2021/NSDUHDetTabsSect6pe2021.htm</a:t>
            </a:r>
            <a:endParaRPr lang="en-US" sz="700" dirty="0">
              <a:latin typeface="+mn-lt"/>
            </a:endParaRPr>
          </a:p>
        </p:txBody>
      </p:sp>
      <p:sp>
        <p:nvSpPr>
          <p:cNvPr id="4" name="Title 3">
            <a:extLst>
              <a:ext uri="{FF2B5EF4-FFF2-40B4-BE49-F238E27FC236}">
                <a16:creationId xmlns:a16="http://schemas.microsoft.com/office/drawing/2014/main" id="{7626B624-333E-E41E-FBAD-7A2C602FE472}"/>
              </a:ext>
            </a:extLst>
          </p:cNvPr>
          <p:cNvSpPr>
            <a:spLocks noGrp="1"/>
          </p:cNvSpPr>
          <p:nvPr>
            <p:ph type="title"/>
          </p:nvPr>
        </p:nvSpPr>
        <p:spPr>
          <a:xfrm>
            <a:off x="838200" y="64335"/>
            <a:ext cx="10515600" cy="1325563"/>
          </a:xfrm>
        </p:spPr>
        <p:txBody>
          <a:bodyPr>
            <a:normAutofit/>
          </a:bodyPr>
          <a:lstStyle/>
          <a:p>
            <a:r>
              <a:rPr lang="en-US" sz="4200" dirty="0"/>
              <a:t>America’s Growing Mental Health Crisis</a:t>
            </a:r>
          </a:p>
        </p:txBody>
      </p:sp>
      <p:graphicFrame>
        <p:nvGraphicFramePr>
          <p:cNvPr id="9" name="Chart 8">
            <a:extLst>
              <a:ext uri="{FF2B5EF4-FFF2-40B4-BE49-F238E27FC236}">
                <a16:creationId xmlns:a16="http://schemas.microsoft.com/office/drawing/2014/main" id="{AB94F7E0-C727-B7C2-6FBA-124063FC4CD1}"/>
              </a:ext>
            </a:extLst>
          </p:cNvPr>
          <p:cNvGraphicFramePr/>
          <p:nvPr>
            <p:extLst>
              <p:ext uri="{D42A27DB-BD31-4B8C-83A1-F6EECF244321}">
                <p14:modId xmlns:p14="http://schemas.microsoft.com/office/powerpoint/2010/main" val="2485244624"/>
              </p:ext>
            </p:extLst>
          </p:nvPr>
        </p:nvGraphicFramePr>
        <p:xfrm>
          <a:off x="2863515" y="719666"/>
          <a:ext cx="8016295" cy="5572646"/>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a:extLst>
              <a:ext uri="{FF2B5EF4-FFF2-40B4-BE49-F238E27FC236}">
                <a16:creationId xmlns:a16="http://schemas.microsoft.com/office/drawing/2014/main" id="{E17D032B-6021-5A6E-BB19-5BCAB9995CC5}"/>
              </a:ext>
            </a:extLst>
          </p:cNvPr>
          <p:cNvSpPr txBox="1"/>
          <p:nvPr/>
        </p:nvSpPr>
        <p:spPr>
          <a:xfrm>
            <a:off x="477253" y="2111995"/>
            <a:ext cx="2109537" cy="1569660"/>
          </a:xfrm>
          <a:prstGeom prst="rect">
            <a:avLst/>
          </a:prstGeom>
          <a:noFill/>
        </p:spPr>
        <p:txBody>
          <a:bodyPr wrap="square" rtlCol="0">
            <a:spAutoFit/>
          </a:bodyPr>
          <a:lstStyle/>
          <a:p>
            <a:pPr>
              <a:spcAft>
                <a:spcPts val="1200"/>
              </a:spcAft>
            </a:pPr>
            <a:r>
              <a:rPr lang="en-US" sz="2400" dirty="0">
                <a:solidFill>
                  <a:schemeClr val="bg1"/>
                </a:solidFill>
              </a:rPr>
              <a:t>% of U.S. adults with mental illness, 2021</a:t>
            </a:r>
          </a:p>
        </p:txBody>
      </p:sp>
    </p:spTree>
    <p:extLst>
      <p:ext uri="{BB962C8B-B14F-4D97-AF65-F5344CB8AC3E}">
        <p14:creationId xmlns:p14="http://schemas.microsoft.com/office/powerpoint/2010/main" val="4147351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graphicEl>
                                              <a:chart seriesIdx="-3" categoryIdx="-3" bldStep="gridLegend"/>
                                            </p:graphicEl>
                                          </p:spTgt>
                                        </p:tgtEl>
                                        <p:attrNameLst>
                                          <p:attrName>style.visibility</p:attrName>
                                        </p:attrNameLst>
                                      </p:cBhvr>
                                      <p:to>
                                        <p:strVal val="visible"/>
                                      </p:to>
                                    </p:set>
                                    <p:animEffect transition="in" filter="fade">
                                      <p:cBhvr>
                                        <p:cTn id="7" dur="1000"/>
                                        <p:tgtEl>
                                          <p:spTgt spid="9">
                                            <p:graphicEl>
                                              <a:chart seriesIdx="-3" categoryIdx="-3" bldStep="gridLegend"/>
                                            </p:graphic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9">
                                            <p:graphicEl>
                                              <a:chart seriesIdx="0" categoryIdx="0" bldStep="ptInCategory"/>
                                            </p:graphicEl>
                                          </p:spTgt>
                                        </p:tgtEl>
                                        <p:attrNameLst>
                                          <p:attrName>style.visibility</p:attrName>
                                        </p:attrNameLst>
                                      </p:cBhvr>
                                      <p:to>
                                        <p:strVal val="visible"/>
                                      </p:to>
                                    </p:set>
                                    <p:animEffect transition="in" filter="fade">
                                      <p:cBhvr>
                                        <p:cTn id="11" dur="1000"/>
                                        <p:tgtEl>
                                          <p:spTgt spid="9">
                                            <p:graphicEl>
                                              <a:chart seriesIdx="0" categoryIdx="0" bldStep="ptInCategory"/>
                                            </p:graphicEl>
                                          </p:spTgt>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9">
                                            <p:graphicEl>
                                              <a:chart seriesIdx="0" categoryIdx="1" bldStep="ptInCategory"/>
                                            </p:graphicEl>
                                          </p:spTgt>
                                        </p:tgtEl>
                                        <p:attrNameLst>
                                          <p:attrName>style.visibility</p:attrName>
                                        </p:attrNameLst>
                                      </p:cBhvr>
                                      <p:to>
                                        <p:strVal val="visible"/>
                                      </p:to>
                                    </p:set>
                                    <p:animEffect transition="in" filter="fade">
                                      <p:cBhvr>
                                        <p:cTn id="15" dur="1000"/>
                                        <p:tgtEl>
                                          <p:spTgt spid="9">
                                            <p:graphicEl>
                                              <a:chart seriesIdx="0" categoryIdx="1" bldStep="ptInCategory"/>
                                            </p:graphicEl>
                                          </p:spTgt>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9">
                                            <p:graphicEl>
                                              <a:chart seriesIdx="0" categoryIdx="2" bldStep="ptInCategory"/>
                                            </p:graphicEl>
                                          </p:spTgt>
                                        </p:tgtEl>
                                        <p:attrNameLst>
                                          <p:attrName>style.visibility</p:attrName>
                                        </p:attrNameLst>
                                      </p:cBhvr>
                                      <p:to>
                                        <p:strVal val="visible"/>
                                      </p:to>
                                    </p:set>
                                    <p:animEffect transition="in" filter="fade">
                                      <p:cBhvr>
                                        <p:cTn id="19" dur="1000"/>
                                        <p:tgtEl>
                                          <p:spTgt spid="9">
                                            <p:graphicEl>
                                              <a:chart seriesIdx="0"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categoryEl"/>
        </p:bldSub>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F9EA69-8208-3A4D-BEA9-3108BB048027}"/>
              </a:ext>
            </a:extLst>
          </p:cNvPr>
          <p:cNvSpPr>
            <a:spLocks noGrp="1"/>
          </p:cNvSpPr>
          <p:nvPr>
            <p:ph type="title"/>
          </p:nvPr>
        </p:nvSpPr>
        <p:spPr>
          <a:xfrm>
            <a:off x="567335" y="-68399"/>
            <a:ext cx="11057330" cy="1325563"/>
          </a:xfrm>
        </p:spPr>
        <p:txBody>
          <a:bodyPr>
            <a:normAutofit/>
          </a:bodyPr>
          <a:lstStyle/>
          <a:p>
            <a:pPr algn="ctr">
              <a:spcAft>
                <a:spcPts val="1200"/>
              </a:spcAft>
            </a:pPr>
            <a:r>
              <a:rPr lang="en-US" sz="3600" dirty="0">
                <a:solidFill>
                  <a:schemeClr val="bg1"/>
                </a:solidFill>
              </a:rPr>
              <a:t>Pay Disparities Cause Provider Shortages</a:t>
            </a:r>
          </a:p>
        </p:txBody>
      </p:sp>
      <p:sp>
        <p:nvSpPr>
          <p:cNvPr id="10" name="Text Placeholder 9">
            <a:extLst>
              <a:ext uri="{FF2B5EF4-FFF2-40B4-BE49-F238E27FC236}">
                <a16:creationId xmlns:a16="http://schemas.microsoft.com/office/drawing/2014/main" id="{AEEA7294-AD67-B944-9062-3AC423496256}"/>
              </a:ext>
            </a:extLst>
          </p:cNvPr>
          <p:cNvSpPr>
            <a:spLocks noGrp="1"/>
          </p:cNvSpPr>
          <p:nvPr>
            <p:ph type="body" idx="10"/>
          </p:nvPr>
        </p:nvSpPr>
        <p:spPr>
          <a:xfrm>
            <a:off x="0" y="6081255"/>
            <a:ext cx="8556171" cy="841248"/>
          </a:xfrm>
        </p:spPr>
        <p:txBody>
          <a:bodyPr>
            <a:normAutofit/>
          </a:bodyPr>
          <a:lstStyle/>
          <a:p>
            <a:r>
              <a:rPr lang="en-US" dirty="0"/>
              <a:t>https://www.ajpmonline.org/article/S0749-3797(18)30005-9/fulltext</a:t>
            </a:r>
          </a:p>
        </p:txBody>
      </p:sp>
      <p:graphicFrame>
        <p:nvGraphicFramePr>
          <p:cNvPr id="6" name="Chart 5">
            <a:extLst>
              <a:ext uri="{FF2B5EF4-FFF2-40B4-BE49-F238E27FC236}">
                <a16:creationId xmlns:a16="http://schemas.microsoft.com/office/drawing/2014/main" id="{3C941CE4-AA0F-0BD2-940C-E1DBF6B90011}"/>
              </a:ext>
            </a:extLst>
          </p:cNvPr>
          <p:cNvGraphicFramePr/>
          <p:nvPr>
            <p:extLst>
              <p:ext uri="{D42A27DB-BD31-4B8C-83A1-F6EECF244321}">
                <p14:modId xmlns:p14="http://schemas.microsoft.com/office/powerpoint/2010/main" val="553881411"/>
              </p:ext>
            </p:extLst>
          </p:nvPr>
        </p:nvGraphicFramePr>
        <p:xfrm>
          <a:off x="6310720" y="1055003"/>
          <a:ext cx="5417828" cy="4798715"/>
        </p:xfrm>
        <a:graphic>
          <a:graphicData uri="http://schemas.openxmlformats.org/drawingml/2006/chart">
            <c:chart xmlns:c="http://schemas.openxmlformats.org/drawingml/2006/chart" xmlns:r="http://schemas.openxmlformats.org/officeDocument/2006/relationships" r:id="rId3"/>
          </a:graphicData>
        </a:graphic>
      </p:graphicFrame>
      <p:sp>
        <p:nvSpPr>
          <p:cNvPr id="16" name="TextBox 15">
            <a:extLst>
              <a:ext uri="{FF2B5EF4-FFF2-40B4-BE49-F238E27FC236}">
                <a16:creationId xmlns:a16="http://schemas.microsoft.com/office/drawing/2014/main" id="{A7F5E413-D440-0882-7B76-FFFD5A433B1F}"/>
              </a:ext>
            </a:extLst>
          </p:cNvPr>
          <p:cNvSpPr txBox="1"/>
          <p:nvPr/>
        </p:nvSpPr>
        <p:spPr>
          <a:xfrm>
            <a:off x="283668" y="2255306"/>
            <a:ext cx="2100559" cy="1569660"/>
          </a:xfrm>
          <a:prstGeom prst="rect">
            <a:avLst/>
          </a:prstGeom>
          <a:noFill/>
        </p:spPr>
        <p:txBody>
          <a:bodyPr wrap="square" rtlCol="0">
            <a:spAutoFit/>
          </a:bodyPr>
          <a:lstStyle/>
          <a:p>
            <a:pPr>
              <a:spcAft>
                <a:spcPts val="1200"/>
              </a:spcAft>
            </a:pPr>
            <a:r>
              <a:rPr lang="en-US" sz="2400" dirty="0">
                <a:solidFill>
                  <a:schemeClr val="bg1"/>
                </a:solidFill>
              </a:rPr>
              <a:t>Provider availability </a:t>
            </a:r>
            <a:br>
              <a:rPr lang="en-US" sz="2400" dirty="0">
                <a:solidFill>
                  <a:schemeClr val="bg1"/>
                </a:solidFill>
              </a:rPr>
            </a:br>
            <a:r>
              <a:rPr lang="en-US" sz="2400" dirty="0">
                <a:solidFill>
                  <a:schemeClr val="bg1"/>
                </a:solidFill>
              </a:rPr>
              <a:t>for non-metro counties</a:t>
            </a:r>
          </a:p>
        </p:txBody>
      </p:sp>
      <p:graphicFrame>
        <p:nvGraphicFramePr>
          <p:cNvPr id="3" name="Chart 2">
            <a:extLst>
              <a:ext uri="{FF2B5EF4-FFF2-40B4-BE49-F238E27FC236}">
                <a16:creationId xmlns:a16="http://schemas.microsoft.com/office/drawing/2014/main" id="{B87DF2BC-A760-9A97-FDCD-3F244FD3A7F5}"/>
              </a:ext>
            </a:extLst>
          </p:cNvPr>
          <p:cNvGraphicFramePr/>
          <p:nvPr>
            <p:extLst>
              <p:ext uri="{D42A27DB-BD31-4B8C-83A1-F6EECF244321}">
                <p14:modId xmlns:p14="http://schemas.microsoft.com/office/powerpoint/2010/main" val="1868954822"/>
              </p:ext>
            </p:extLst>
          </p:nvPr>
        </p:nvGraphicFramePr>
        <p:xfrm>
          <a:off x="2100559" y="1055003"/>
          <a:ext cx="5256925" cy="479871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41955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graphicEl>
                                              <a:chart seriesIdx="-3" categoryIdx="-3" bldStep="gridLegend"/>
                                            </p:graphicEl>
                                          </p:spTgt>
                                        </p:tgtEl>
                                        <p:attrNameLst>
                                          <p:attrName>style.visibility</p:attrName>
                                        </p:attrNameLst>
                                      </p:cBhvr>
                                      <p:to>
                                        <p:strVal val="visible"/>
                                      </p:to>
                                    </p:set>
                                    <p:animEffect transition="in" filter="fade">
                                      <p:cBhvr>
                                        <p:cTn id="11" dur="1000"/>
                                        <p:tgtEl>
                                          <p:spTgt spid="3">
                                            <p:graphicEl>
                                              <a:chart seriesIdx="-3" categoryIdx="-3" bldStep="gridLegend"/>
                                            </p:graphicEl>
                                          </p:spTgt>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3">
                                            <p:graphicEl>
                                              <a:chart seriesIdx="-4" categoryIdx="0" bldStep="category"/>
                                            </p:graphicEl>
                                          </p:spTgt>
                                        </p:tgtEl>
                                        <p:attrNameLst>
                                          <p:attrName>style.visibility</p:attrName>
                                        </p:attrNameLst>
                                      </p:cBhvr>
                                      <p:to>
                                        <p:strVal val="visible"/>
                                      </p:to>
                                    </p:set>
                                    <p:animEffect transition="in" filter="fade">
                                      <p:cBhvr>
                                        <p:cTn id="15" dur="1000"/>
                                        <p:tgtEl>
                                          <p:spTgt spid="3">
                                            <p:graphicEl>
                                              <a:chart seriesIdx="-4" categoryIdx="0" bldStep="category"/>
                                            </p:graphicEl>
                                          </p:spTgt>
                                        </p:tgtEl>
                                      </p:cBhvr>
                                    </p:animEffect>
                                  </p:childTnLst>
                                </p:cTn>
                              </p:par>
                            </p:childTnLst>
                          </p:cTn>
                        </p:par>
                        <p:par>
                          <p:cTn id="16" fill="hold">
                            <p:stCondLst>
                              <p:cond delay="2500"/>
                            </p:stCondLst>
                            <p:childTnLst>
                              <p:par>
                                <p:cTn id="17" presetID="10" presetClass="entr" presetSubtype="0" fill="hold" grpId="0" nodeType="afterEffect">
                                  <p:stCondLst>
                                    <p:cond delay="0"/>
                                  </p:stCondLst>
                                  <p:childTnLst>
                                    <p:set>
                                      <p:cBhvr>
                                        <p:cTn id="18" dur="1" fill="hold">
                                          <p:stCondLst>
                                            <p:cond delay="0"/>
                                          </p:stCondLst>
                                        </p:cTn>
                                        <p:tgtEl>
                                          <p:spTgt spid="3">
                                            <p:graphicEl>
                                              <a:chart seriesIdx="-4" categoryIdx="1" bldStep="category"/>
                                            </p:graphicEl>
                                          </p:spTgt>
                                        </p:tgtEl>
                                        <p:attrNameLst>
                                          <p:attrName>style.visibility</p:attrName>
                                        </p:attrNameLst>
                                      </p:cBhvr>
                                      <p:to>
                                        <p:strVal val="visible"/>
                                      </p:to>
                                    </p:set>
                                    <p:animEffect transition="in" filter="fade">
                                      <p:cBhvr>
                                        <p:cTn id="19" dur="1000"/>
                                        <p:tgtEl>
                                          <p:spTgt spid="3">
                                            <p:graphicEl>
                                              <a:chart seriesIdx="-4" categoryIdx="1" bldStep="category"/>
                                            </p:graphicEl>
                                          </p:spTgt>
                                        </p:tgtEl>
                                      </p:cBhvr>
                                    </p:animEffect>
                                  </p:childTnLst>
                                </p:cTn>
                              </p:par>
                            </p:childTnLst>
                          </p:cTn>
                        </p:par>
                        <p:par>
                          <p:cTn id="20" fill="hold">
                            <p:stCondLst>
                              <p:cond delay="3500"/>
                            </p:stCondLst>
                            <p:childTnLst>
                              <p:par>
                                <p:cTn id="21" presetID="10" presetClass="entr" presetSubtype="0" fill="hold" grpId="0" nodeType="afterEffect">
                                  <p:stCondLst>
                                    <p:cond delay="0"/>
                                  </p:stCondLst>
                                  <p:childTnLst>
                                    <p:set>
                                      <p:cBhvr>
                                        <p:cTn id="22" dur="1" fill="hold">
                                          <p:stCondLst>
                                            <p:cond delay="0"/>
                                          </p:stCondLst>
                                        </p:cTn>
                                        <p:tgtEl>
                                          <p:spTgt spid="6">
                                            <p:graphicEl>
                                              <a:chart seriesIdx="-3" categoryIdx="-3" bldStep="gridLegend"/>
                                            </p:graphicEl>
                                          </p:spTgt>
                                        </p:tgtEl>
                                        <p:attrNameLst>
                                          <p:attrName>style.visibility</p:attrName>
                                        </p:attrNameLst>
                                      </p:cBhvr>
                                      <p:to>
                                        <p:strVal val="visible"/>
                                      </p:to>
                                    </p:set>
                                    <p:animEffect transition="in" filter="fade">
                                      <p:cBhvr>
                                        <p:cTn id="23" dur="1000"/>
                                        <p:tgtEl>
                                          <p:spTgt spid="6">
                                            <p:graphicEl>
                                              <a:chart seriesIdx="-3" categoryIdx="-3" bldStep="gridLegend"/>
                                            </p:graphicEl>
                                          </p:spTgt>
                                        </p:tgtEl>
                                      </p:cBhvr>
                                    </p:animEffect>
                                  </p:childTnLst>
                                </p:cTn>
                              </p:par>
                            </p:childTnLst>
                          </p:cTn>
                        </p:par>
                        <p:par>
                          <p:cTn id="24" fill="hold">
                            <p:stCondLst>
                              <p:cond delay="4500"/>
                            </p:stCondLst>
                            <p:childTnLst>
                              <p:par>
                                <p:cTn id="25" presetID="10" presetClass="entr" presetSubtype="0" fill="hold" grpId="0" nodeType="afterEffect">
                                  <p:stCondLst>
                                    <p:cond delay="0"/>
                                  </p:stCondLst>
                                  <p:childTnLst>
                                    <p:set>
                                      <p:cBhvr>
                                        <p:cTn id="26" dur="1" fill="hold">
                                          <p:stCondLst>
                                            <p:cond delay="0"/>
                                          </p:stCondLst>
                                        </p:cTn>
                                        <p:tgtEl>
                                          <p:spTgt spid="6">
                                            <p:graphicEl>
                                              <a:chart seriesIdx="-4" categoryIdx="0" bldStep="category"/>
                                            </p:graphicEl>
                                          </p:spTgt>
                                        </p:tgtEl>
                                        <p:attrNameLst>
                                          <p:attrName>style.visibility</p:attrName>
                                        </p:attrNameLst>
                                      </p:cBhvr>
                                      <p:to>
                                        <p:strVal val="visible"/>
                                      </p:to>
                                    </p:set>
                                    <p:animEffect transition="in" filter="fade">
                                      <p:cBhvr>
                                        <p:cTn id="27" dur="1000"/>
                                        <p:tgtEl>
                                          <p:spTgt spid="6">
                                            <p:graphicEl>
                                              <a:chart seriesIdx="-4" categoryIdx="0" bldStep="category"/>
                                            </p:graphicEl>
                                          </p:spTgt>
                                        </p:tgtEl>
                                      </p:cBhvr>
                                    </p:animEffect>
                                  </p:childTnLst>
                                </p:cTn>
                              </p:par>
                            </p:childTnLst>
                          </p:cTn>
                        </p:par>
                        <p:par>
                          <p:cTn id="28" fill="hold">
                            <p:stCondLst>
                              <p:cond delay="5500"/>
                            </p:stCondLst>
                            <p:childTnLst>
                              <p:par>
                                <p:cTn id="29" presetID="10" presetClass="entr" presetSubtype="0" fill="hold" grpId="0" nodeType="afterEffect">
                                  <p:stCondLst>
                                    <p:cond delay="0"/>
                                  </p:stCondLst>
                                  <p:childTnLst>
                                    <p:set>
                                      <p:cBhvr>
                                        <p:cTn id="30" dur="1" fill="hold">
                                          <p:stCondLst>
                                            <p:cond delay="0"/>
                                          </p:stCondLst>
                                        </p:cTn>
                                        <p:tgtEl>
                                          <p:spTgt spid="6">
                                            <p:graphicEl>
                                              <a:chart seriesIdx="-4" categoryIdx="1" bldStep="category"/>
                                            </p:graphicEl>
                                          </p:spTgt>
                                        </p:tgtEl>
                                        <p:attrNameLst>
                                          <p:attrName>style.visibility</p:attrName>
                                        </p:attrNameLst>
                                      </p:cBhvr>
                                      <p:to>
                                        <p:strVal val="visible"/>
                                      </p:to>
                                    </p:set>
                                    <p:animEffect transition="in" filter="fade">
                                      <p:cBhvr>
                                        <p:cTn id="31" dur="1000"/>
                                        <p:tgtEl>
                                          <p:spTgt spid="6">
                                            <p:graphicEl>
                                              <a:chart seriesIdx="-4" categoryIdx="1" bldStep="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Graphic spid="6" grpId="0">
        <p:bldSub>
          <a:bldChart bld="category"/>
        </p:bldSub>
      </p:bldGraphic>
      <p:bldGraphic spid="3" grpId="0">
        <p:bldSub>
          <a:bldChart bld="category"/>
        </p:bldSub>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AEEA7294-AD67-B944-9062-3AC423496256}"/>
              </a:ext>
            </a:extLst>
          </p:cNvPr>
          <p:cNvSpPr>
            <a:spLocks noGrp="1"/>
          </p:cNvSpPr>
          <p:nvPr>
            <p:ph type="body" idx="10"/>
          </p:nvPr>
        </p:nvSpPr>
        <p:spPr>
          <a:xfrm>
            <a:off x="0" y="6081255"/>
            <a:ext cx="8556171" cy="841248"/>
          </a:xfrm>
        </p:spPr>
        <p:txBody>
          <a:bodyPr>
            <a:normAutofit/>
          </a:bodyPr>
          <a:lstStyle/>
          <a:p>
            <a:r>
              <a:rPr lang="en-US" dirty="0"/>
              <a:t>Source: </a:t>
            </a:r>
            <a:r>
              <a:rPr lang="en-US" u="sng" dirty="0"/>
              <a:t>data.HRSA.gov, May 2023</a:t>
            </a:r>
            <a:endParaRPr lang="en-US" dirty="0"/>
          </a:p>
        </p:txBody>
      </p:sp>
      <p:sp>
        <p:nvSpPr>
          <p:cNvPr id="16" name="TextBox 15">
            <a:extLst>
              <a:ext uri="{FF2B5EF4-FFF2-40B4-BE49-F238E27FC236}">
                <a16:creationId xmlns:a16="http://schemas.microsoft.com/office/drawing/2014/main" id="{A7F5E413-D440-0882-7B76-FFFD5A433B1F}"/>
              </a:ext>
            </a:extLst>
          </p:cNvPr>
          <p:cNvSpPr txBox="1"/>
          <p:nvPr/>
        </p:nvSpPr>
        <p:spPr>
          <a:xfrm>
            <a:off x="160137" y="1952288"/>
            <a:ext cx="2624627" cy="1569660"/>
          </a:xfrm>
          <a:prstGeom prst="rect">
            <a:avLst/>
          </a:prstGeom>
          <a:noFill/>
        </p:spPr>
        <p:txBody>
          <a:bodyPr wrap="square" rtlCol="0">
            <a:spAutoFit/>
          </a:bodyPr>
          <a:lstStyle/>
          <a:p>
            <a:pPr>
              <a:spcAft>
                <a:spcPts val="1200"/>
              </a:spcAft>
            </a:pPr>
            <a:r>
              <a:rPr lang="en-US" sz="2400" dirty="0">
                <a:solidFill>
                  <a:schemeClr val="bg1"/>
                </a:solidFill>
              </a:rPr>
              <a:t>Mental Health Professional Shortage Areas by County, 2023</a:t>
            </a:r>
          </a:p>
        </p:txBody>
      </p:sp>
      <p:pic>
        <p:nvPicPr>
          <p:cNvPr id="5" name="Picture 4">
            <a:extLst>
              <a:ext uri="{FF2B5EF4-FFF2-40B4-BE49-F238E27FC236}">
                <a16:creationId xmlns:a16="http://schemas.microsoft.com/office/drawing/2014/main" id="{CACA2FD7-6EA6-058B-2A5A-478611271081}"/>
              </a:ext>
            </a:extLst>
          </p:cNvPr>
          <p:cNvPicPr>
            <a:picLocks noChangeAspect="1"/>
          </p:cNvPicPr>
          <p:nvPr/>
        </p:nvPicPr>
        <p:blipFill rotWithShape="1">
          <a:blip r:embed="rId3"/>
          <a:srcRect l="9061"/>
          <a:stretch/>
        </p:blipFill>
        <p:spPr>
          <a:xfrm>
            <a:off x="2900230" y="152400"/>
            <a:ext cx="8875565" cy="5784937"/>
          </a:xfrm>
          <a:prstGeom prst="rect">
            <a:avLst/>
          </a:prstGeom>
          <a:ln w="31750">
            <a:solidFill>
              <a:srgbClr val="B2DDEE"/>
            </a:solidFill>
          </a:ln>
        </p:spPr>
      </p:pic>
    </p:spTree>
    <p:extLst>
      <p:ext uri="{BB962C8B-B14F-4D97-AF65-F5344CB8AC3E}">
        <p14:creationId xmlns:p14="http://schemas.microsoft.com/office/powerpoint/2010/main" val="1839524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F9EA69-8208-3A4D-BEA9-3108BB048027}"/>
              </a:ext>
            </a:extLst>
          </p:cNvPr>
          <p:cNvSpPr>
            <a:spLocks noGrp="1"/>
          </p:cNvSpPr>
          <p:nvPr>
            <p:ph type="title"/>
          </p:nvPr>
        </p:nvSpPr>
        <p:spPr>
          <a:xfrm>
            <a:off x="659844" y="19595"/>
            <a:ext cx="10872313" cy="1102581"/>
          </a:xfrm>
        </p:spPr>
        <p:txBody>
          <a:bodyPr>
            <a:normAutofit/>
          </a:bodyPr>
          <a:lstStyle/>
          <a:p>
            <a:pPr algn="ctr">
              <a:spcAft>
                <a:spcPts val="1200"/>
              </a:spcAft>
            </a:pPr>
            <a:r>
              <a:rPr lang="en-US" sz="3400" dirty="0"/>
              <a:t>Commercial Insurers Limit Choice for Mental Health</a:t>
            </a:r>
          </a:p>
        </p:txBody>
      </p:sp>
      <p:sp>
        <p:nvSpPr>
          <p:cNvPr id="10" name="Text Placeholder 9">
            <a:extLst>
              <a:ext uri="{FF2B5EF4-FFF2-40B4-BE49-F238E27FC236}">
                <a16:creationId xmlns:a16="http://schemas.microsoft.com/office/drawing/2014/main" id="{AEEA7294-AD67-B944-9062-3AC423496256}"/>
              </a:ext>
            </a:extLst>
          </p:cNvPr>
          <p:cNvSpPr>
            <a:spLocks noGrp="1"/>
          </p:cNvSpPr>
          <p:nvPr>
            <p:ph type="body" idx="10"/>
          </p:nvPr>
        </p:nvSpPr>
        <p:spPr>
          <a:xfrm>
            <a:off x="-1" y="6016753"/>
            <a:ext cx="8556171" cy="841248"/>
          </a:xfrm>
        </p:spPr>
        <p:txBody>
          <a:bodyPr>
            <a:normAutofit/>
          </a:bodyPr>
          <a:lstStyle/>
          <a:p>
            <a:r>
              <a:rPr lang="en-US" dirty="0"/>
              <a:t>https://www.healthaffairs.org/doi/10.1377/hlthaff.2017.0325</a:t>
            </a:r>
            <a:br>
              <a:rPr lang="en-US" dirty="0"/>
            </a:br>
            <a:r>
              <a:rPr lang="en-US" dirty="0"/>
              <a:t>Non-MD providers include: psychologists; advanced practice nurse practitioners; physician assistants; and behavioral specialists, counselors, and therapists with master’s or doctoral degrees </a:t>
            </a:r>
            <a:endParaRPr lang="en-US" sz="1000" dirty="0"/>
          </a:p>
        </p:txBody>
      </p:sp>
      <p:graphicFrame>
        <p:nvGraphicFramePr>
          <p:cNvPr id="6" name="Chart 5">
            <a:extLst>
              <a:ext uri="{FF2B5EF4-FFF2-40B4-BE49-F238E27FC236}">
                <a16:creationId xmlns:a16="http://schemas.microsoft.com/office/drawing/2014/main" id="{3C941CE4-AA0F-0BD2-940C-E1DBF6B90011}"/>
              </a:ext>
            </a:extLst>
          </p:cNvPr>
          <p:cNvGraphicFramePr/>
          <p:nvPr>
            <p:extLst>
              <p:ext uri="{D42A27DB-BD31-4B8C-83A1-F6EECF244321}">
                <p14:modId xmlns:p14="http://schemas.microsoft.com/office/powerpoint/2010/main" val="1220876294"/>
              </p:ext>
            </p:extLst>
          </p:nvPr>
        </p:nvGraphicFramePr>
        <p:xfrm>
          <a:off x="3360420" y="994410"/>
          <a:ext cx="7452360" cy="5022344"/>
        </p:xfrm>
        <a:graphic>
          <a:graphicData uri="http://schemas.openxmlformats.org/drawingml/2006/chart">
            <c:chart xmlns:c="http://schemas.openxmlformats.org/drawingml/2006/chart" xmlns:r="http://schemas.openxmlformats.org/officeDocument/2006/relationships" r:id="rId3"/>
          </a:graphicData>
        </a:graphic>
      </p:graphicFrame>
      <p:sp>
        <p:nvSpPr>
          <p:cNvPr id="16" name="TextBox 15">
            <a:extLst>
              <a:ext uri="{FF2B5EF4-FFF2-40B4-BE49-F238E27FC236}">
                <a16:creationId xmlns:a16="http://schemas.microsoft.com/office/drawing/2014/main" id="{A7F5E413-D440-0882-7B76-FFFD5A433B1F}"/>
              </a:ext>
            </a:extLst>
          </p:cNvPr>
          <p:cNvSpPr txBox="1"/>
          <p:nvPr/>
        </p:nvSpPr>
        <p:spPr>
          <a:xfrm>
            <a:off x="331224" y="2551647"/>
            <a:ext cx="2624627" cy="1938992"/>
          </a:xfrm>
          <a:prstGeom prst="rect">
            <a:avLst/>
          </a:prstGeom>
          <a:noFill/>
        </p:spPr>
        <p:txBody>
          <a:bodyPr wrap="square" rtlCol="0">
            <a:spAutoFit/>
          </a:bodyPr>
          <a:lstStyle/>
          <a:p>
            <a:pPr>
              <a:spcAft>
                <a:spcPts val="1200"/>
              </a:spcAft>
            </a:pPr>
            <a:r>
              <a:rPr lang="en-US" sz="2400" dirty="0">
                <a:solidFill>
                  <a:schemeClr val="bg1"/>
                </a:solidFill>
              </a:rPr>
              <a:t>Participation in any ACA Marketplace Plan network by type of provider (2016)</a:t>
            </a:r>
          </a:p>
        </p:txBody>
      </p:sp>
    </p:spTree>
    <p:extLst>
      <p:ext uri="{BB962C8B-B14F-4D97-AF65-F5344CB8AC3E}">
        <p14:creationId xmlns:p14="http://schemas.microsoft.com/office/powerpoint/2010/main" val="3941185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graphicEl>
                                              <a:chart seriesIdx="-3" categoryIdx="-3" bldStep="gridLegend"/>
                                            </p:graphicEl>
                                          </p:spTgt>
                                        </p:tgtEl>
                                        <p:attrNameLst>
                                          <p:attrName>style.visibility</p:attrName>
                                        </p:attrNameLst>
                                      </p:cBhvr>
                                      <p:to>
                                        <p:strVal val="visible"/>
                                      </p:to>
                                    </p:set>
                                    <p:animEffect transition="in" filter="fade">
                                      <p:cBhvr>
                                        <p:cTn id="11" dur="1000"/>
                                        <p:tgtEl>
                                          <p:spTgt spid="6">
                                            <p:graphicEl>
                                              <a:chart seriesIdx="-3" categoryIdx="-3" bldStep="gridLegend"/>
                                            </p:graphicEl>
                                          </p:spTgt>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6">
                                            <p:graphicEl>
                                              <a:chart seriesIdx="0" categoryIdx="0" bldStep="ptInCategory"/>
                                            </p:graphicEl>
                                          </p:spTgt>
                                        </p:tgtEl>
                                        <p:attrNameLst>
                                          <p:attrName>style.visibility</p:attrName>
                                        </p:attrNameLst>
                                      </p:cBhvr>
                                      <p:to>
                                        <p:strVal val="visible"/>
                                      </p:to>
                                    </p:set>
                                    <p:animEffect transition="in" filter="fade">
                                      <p:cBhvr>
                                        <p:cTn id="15" dur="1000"/>
                                        <p:tgtEl>
                                          <p:spTgt spid="6">
                                            <p:graphicEl>
                                              <a:chart seriesIdx="0" categoryIdx="0" bldStep="ptInCategory"/>
                                            </p:graphicEl>
                                          </p:spTgt>
                                        </p:tgtEl>
                                      </p:cBhvr>
                                    </p:animEffect>
                                  </p:childTnLst>
                                </p:cTn>
                              </p:par>
                            </p:childTnLst>
                          </p:cTn>
                        </p:par>
                        <p:par>
                          <p:cTn id="16" fill="hold">
                            <p:stCondLst>
                              <p:cond delay="2500"/>
                            </p:stCondLst>
                            <p:childTnLst>
                              <p:par>
                                <p:cTn id="17" presetID="10" presetClass="entr" presetSubtype="0" fill="hold" grpId="0" nodeType="afterEffect">
                                  <p:stCondLst>
                                    <p:cond delay="0"/>
                                  </p:stCondLst>
                                  <p:childTnLst>
                                    <p:set>
                                      <p:cBhvr>
                                        <p:cTn id="18" dur="1" fill="hold">
                                          <p:stCondLst>
                                            <p:cond delay="0"/>
                                          </p:stCondLst>
                                        </p:cTn>
                                        <p:tgtEl>
                                          <p:spTgt spid="6">
                                            <p:graphicEl>
                                              <a:chart seriesIdx="0" categoryIdx="1" bldStep="ptInCategory"/>
                                            </p:graphicEl>
                                          </p:spTgt>
                                        </p:tgtEl>
                                        <p:attrNameLst>
                                          <p:attrName>style.visibility</p:attrName>
                                        </p:attrNameLst>
                                      </p:cBhvr>
                                      <p:to>
                                        <p:strVal val="visible"/>
                                      </p:to>
                                    </p:set>
                                    <p:animEffect transition="in" filter="fade">
                                      <p:cBhvr>
                                        <p:cTn id="19" dur="1000"/>
                                        <p:tgtEl>
                                          <p:spTgt spid="6">
                                            <p:graphicEl>
                                              <a:chart seriesIdx="0" categoryIdx="1" bldStep="ptInCategory"/>
                                            </p:graphicEl>
                                          </p:spTgt>
                                        </p:tgtEl>
                                      </p:cBhvr>
                                    </p:animEffect>
                                  </p:childTnLst>
                                </p:cTn>
                              </p:par>
                            </p:childTnLst>
                          </p:cTn>
                        </p:par>
                        <p:par>
                          <p:cTn id="20" fill="hold">
                            <p:stCondLst>
                              <p:cond delay="3500"/>
                            </p:stCondLst>
                            <p:childTnLst>
                              <p:par>
                                <p:cTn id="21" presetID="10" presetClass="entr" presetSubtype="0" fill="hold" grpId="0" nodeType="afterEffect">
                                  <p:stCondLst>
                                    <p:cond delay="0"/>
                                  </p:stCondLst>
                                  <p:childTnLst>
                                    <p:set>
                                      <p:cBhvr>
                                        <p:cTn id="22" dur="1" fill="hold">
                                          <p:stCondLst>
                                            <p:cond delay="0"/>
                                          </p:stCondLst>
                                        </p:cTn>
                                        <p:tgtEl>
                                          <p:spTgt spid="6">
                                            <p:graphicEl>
                                              <a:chart seriesIdx="0" categoryIdx="2" bldStep="ptInCategory"/>
                                            </p:graphicEl>
                                          </p:spTgt>
                                        </p:tgtEl>
                                        <p:attrNameLst>
                                          <p:attrName>style.visibility</p:attrName>
                                        </p:attrNameLst>
                                      </p:cBhvr>
                                      <p:to>
                                        <p:strVal val="visible"/>
                                      </p:to>
                                    </p:set>
                                    <p:animEffect transition="in" filter="fade">
                                      <p:cBhvr>
                                        <p:cTn id="23" dur="1000"/>
                                        <p:tgtEl>
                                          <p:spTgt spid="6">
                                            <p:graphicEl>
                                              <a:chart seriesIdx="0"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Graphic spid="6" grpId="0">
        <p:bldSub>
          <a:bldChart bld="categoryEl"/>
        </p:bldSub>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AEEA7294-AD67-B944-9062-3AC423496256}"/>
              </a:ext>
            </a:extLst>
          </p:cNvPr>
          <p:cNvSpPr>
            <a:spLocks noGrp="1"/>
          </p:cNvSpPr>
          <p:nvPr>
            <p:ph type="body" idx="10"/>
          </p:nvPr>
        </p:nvSpPr>
        <p:spPr>
          <a:xfrm>
            <a:off x="-1" y="6016753"/>
            <a:ext cx="8556171" cy="841248"/>
          </a:xfrm>
        </p:spPr>
        <p:txBody>
          <a:bodyPr>
            <a:normAutofit/>
          </a:bodyPr>
          <a:lstStyle/>
          <a:p>
            <a:r>
              <a:rPr lang="en-US" sz="1000" dirty="0"/>
              <a:t>https://www.nami.org/Support-Education/Publications-Reports/Public-Policy-Reports/A-Long-Road-Ahead/2015-ALongRoadAhead</a:t>
            </a:r>
          </a:p>
        </p:txBody>
      </p:sp>
      <p:sp>
        <p:nvSpPr>
          <p:cNvPr id="16" name="TextBox 15">
            <a:extLst>
              <a:ext uri="{FF2B5EF4-FFF2-40B4-BE49-F238E27FC236}">
                <a16:creationId xmlns:a16="http://schemas.microsoft.com/office/drawing/2014/main" id="{A7F5E413-D440-0882-7B76-FFFD5A433B1F}"/>
              </a:ext>
            </a:extLst>
          </p:cNvPr>
          <p:cNvSpPr txBox="1"/>
          <p:nvPr/>
        </p:nvSpPr>
        <p:spPr>
          <a:xfrm>
            <a:off x="200679" y="1899050"/>
            <a:ext cx="2002233" cy="2308324"/>
          </a:xfrm>
          <a:prstGeom prst="rect">
            <a:avLst/>
          </a:prstGeom>
          <a:noFill/>
        </p:spPr>
        <p:txBody>
          <a:bodyPr wrap="square" rtlCol="0">
            <a:spAutoFit/>
          </a:bodyPr>
          <a:lstStyle/>
          <a:p>
            <a:pPr>
              <a:spcAft>
                <a:spcPts val="1200"/>
              </a:spcAft>
            </a:pPr>
            <a:r>
              <a:rPr lang="en-US" sz="2400" dirty="0">
                <a:solidFill>
                  <a:schemeClr val="bg1"/>
                </a:solidFill>
              </a:rPr>
              <a:t>No provider in insurance network: </a:t>
            </a:r>
            <a:r>
              <a:rPr lang="en-US" sz="2400" dirty="0">
                <a:solidFill>
                  <a:schemeClr val="bg1"/>
                </a:solidFill>
                <a:effectLst>
                  <a:outerShdw blurRad="38100" dist="38100" dir="2700000" algn="tl">
                    <a:srgbClr val="000000">
                      <a:alpha val="43137"/>
                    </a:srgbClr>
                  </a:outerShdw>
                </a:effectLst>
              </a:rPr>
              <a:t>Medical vs. Mental Health</a:t>
            </a:r>
          </a:p>
        </p:txBody>
      </p:sp>
      <p:graphicFrame>
        <p:nvGraphicFramePr>
          <p:cNvPr id="3" name="Chart 2">
            <a:extLst>
              <a:ext uri="{FF2B5EF4-FFF2-40B4-BE49-F238E27FC236}">
                <a16:creationId xmlns:a16="http://schemas.microsoft.com/office/drawing/2014/main" id="{D0E147BE-8897-3613-0241-2B2D01AB7B45}"/>
              </a:ext>
            </a:extLst>
          </p:cNvPr>
          <p:cNvGraphicFramePr/>
          <p:nvPr>
            <p:extLst>
              <p:ext uri="{D42A27DB-BD31-4B8C-83A1-F6EECF244321}">
                <p14:modId xmlns:p14="http://schemas.microsoft.com/office/powerpoint/2010/main" val="2301603662"/>
              </p:ext>
            </p:extLst>
          </p:nvPr>
        </p:nvGraphicFramePr>
        <p:xfrm>
          <a:off x="2605414" y="842535"/>
          <a:ext cx="10095973" cy="5046935"/>
        </p:xfrm>
        <a:graphic>
          <a:graphicData uri="http://schemas.openxmlformats.org/drawingml/2006/chart">
            <c:chart xmlns:c="http://schemas.openxmlformats.org/drawingml/2006/chart" xmlns:r="http://schemas.openxmlformats.org/officeDocument/2006/relationships" r:id="rId3"/>
          </a:graphicData>
        </a:graphic>
      </p:graphicFrame>
      <p:sp>
        <p:nvSpPr>
          <p:cNvPr id="6" name="Title 1">
            <a:extLst>
              <a:ext uri="{FF2B5EF4-FFF2-40B4-BE49-F238E27FC236}">
                <a16:creationId xmlns:a16="http://schemas.microsoft.com/office/drawing/2014/main" id="{06CDEDE9-B16C-1640-28F3-FC37EB1731D0}"/>
              </a:ext>
            </a:extLst>
          </p:cNvPr>
          <p:cNvSpPr txBox="1">
            <a:spLocks/>
          </p:cNvSpPr>
          <p:nvPr/>
        </p:nvSpPr>
        <p:spPr>
          <a:xfrm>
            <a:off x="659844" y="19595"/>
            <a:ext cx="10872313" cy="110258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bg1"/>
                </a:solidFill>
                <a:latin typeface="Arial" charset="0"/>
                <a:ea typeface="Arial" charset="0"/>
                <a:cs typeface="Arial" charset="0"/>
              </a:defRPr>
            </a:lvl1pPr>
          </a:lstStyle>
          <a:p>
            <a:pPr algn="ctr">
              <a:spcAft>
                <a:spcPts val="1200"/>
              </a:spcAft>
            </a:pPr>
            <a:r>
              <a:rPr lang="en-US" sz="3400" dirty="0"/>
              <a:t>Commercial Insurers Limit Choice for Mental Health</a:t>
            </a:r>
          </a:p>
        </p:txBody>
      </p:sp>
    </p:spTree>
    <p:extLst>
      <p:ext uri="{BB962C8B-B14F-4D97-AF65-F5344CB8AC3E}">
        <p14:creationId xmlns:p14="http://schemas.microsoft.com/office/powerpoint/2010/main" val="3326245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graphicEl>
                                              <a:chart seriesIdx="-3" categoryIdx="-3" bldStep="gridLegend"/>
                                            </p:graphicEl>
                                          </p:spTgt>
                                        </p:tgtEl>
                                        <p:attrNameLst>
                                          <p:attrName>style.visibility</p:attrName>
                                        </p:attrNameLst>
                                      </p:cBhvr>
                                      <p:to>
                                        <p:strVal val="visible"/>
                                      </p:to>
                                    </p:set>
                                    <p:animEffect transition="in" filter="fade">
                                      <p:cBhvr>
                                        <p:cTn id="7" dur="1000"/>
                                        <p:tgtEl>
                                          <p:spTgt spid="3">
                                            <p:graphicEl>
                                              <a:chart seriesIdx="-3" categoryIdx="-3" bldStep="gridLegend"/>
                                            </p:graphic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3">
                                            <p:graphicEl>
                                              <a:chart seriesIdx="0" categoryIdx="0" bldStep="ptInCategory"/>
                                            </p:graphicEl>
                                          </p:spTgt>
                                        </p:tgtEl>
                                        <p:attrNameLst>
                                          <p:attrName>style.visibility</p:attrName>
                                        </p:attrNameLst>
                                      </p:cBhvr>
                                      <p:to>
                                        <p:strVal val="visible"/>
                                      </p:to>
                                    </p:set>
                                    <p:animEffect transition="in" filter="fade">
                                      <p:cBhvr>
                                        <p:cTn id="11" dur="1000"/>
                                        <p:tgtEl>
                                          <p:spTgt spid="3">
                                            <p:graphicEl>
                                              <a:chart seriesIdx="0" categoryIdx="0" bldStep="ptInCategory"/>
                                            </p:graphicEl>
                                          </p:spTgt>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3">
                                            <p:graphicEl>
                                              <a:chart seriesIdx="0" categoryIdx="1" bldStep="ptInCategory"/>
                                            </p:graphicEl>
                                          </p:spTgt>
                                        </p:tgtEl>
                                        <p:attrNameLst>
                                          <p:attrName>style.visibility</p:attrName>
                                        </p:attrNameLst>
                                      </p:cBhvr>
                                      <p:to>
                                        <p:strVal val="visible"/>
                                      </p:to>
                                    </p:set>
                                    <p:animEffect transition="in" filter="fade">
                                      <p:cBhvr>
                                        <p:cTn id="15" dur="1000"/>
                                        <p:tgtEl>
                                          <p:spTgt spid="3">
                                            <p:graphicEl>
                                              <a:chart seriesIdx="0" categoryIdx="1" bldStep="ptInCategory"/>
                                            </p:graphicEl>
                                          </p:spTgt>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3">
                                            <p:graphicEl>
                                              <a:chart seriesIdx="0" categoryIdx="2" bldStep="ptInCategory"/>
                                            </p:graphicEl>
                                          </p:spTgt>
                                        </p:tgtEl>
                                        <p:attrNameLst>
                                          <p:attrName>style.visibility</p:attrName>
                                        </p:attrNameLst>
                                      </p:cBhvr>
                                      <p:to>
                                        <p:strVal val="visible"/>
                                      </p:to>
                                    </p:set>
                                    <p:animEffect transition="in" filter="fade">
                                      <p:cBhvr>
                                        <p:cTn id="19" dur="1000"/>
                                        <p:tgtEl>
                                          <p:spTgt spid="3">
                                            <p:graphicEl>
                                              <a:chart seriesIdx="0" categoryIdx="2" bldStep="ptInCategory"/>
                                            </p:graphicEl>
                                          </p:spTgt>
                                        </p:tgtEl>
                                      </p:cBhvr>
                                    </p:animEffect>
                                  </p:childTnLst>
                                </p:cTn>
                              </p:par>
                            </p:childTnLst>
                          </p:cTn>
                        </p:par>
                        <p:par>
                          <p:cTn id="20" fill="hold">
                            <p:stCondLst>
                              <p:cond delay="4000"/>
                            </p:stCondLst>
                            <p:childTnLst>
                              <p:par>
                                <p:cTn id="21" presetID="10" presetClass="entr" presetSubtype="0" fill="hold" grpId="0" nodeType="afterEffect">
                                  <p:stCondLst>
                                    <p:cond delay="0"/>
                                  </p:stCondLst>
                                  <p:childTnLst>
                                    <p:set>
                                      <p:cBhvr>
                                        <p:cTn id="22" dur="1" fill="hold">
                                          <p:stCondLst>
                                            <p:cond delay="0"/>
                                          </p:stCondLst>
                                        </p:cTn>
                                        <p:tgtEl>
                                          <p:spTgt spid="3">
                                            <p:graphicEl>
                                              <a:chart seriesIdx="0" categoryIdx="3" bldStep="ptInCategory"/>
                                            </p:graphicEl>
                                          </p:spTgt>
                                        </p:tgtEl>
                                        <p:attrNameLst>
                                          <p:attrName>style.visibility</p:attrName>
                                        </p:attrNameLst>
                                      </p:cBhvr>
                                      <p:to>
                                        <p:strVal val="visible"/>
                                      </p:to>
                                    </p:set>
                                    <p:animEffect transition="in" filter="fade">
                                      <p:cBhvr>
                                        <p:cTn id="23" dur="1000"/>
                                        <p:tgtEl>
                                          <p:spTgt spid="3">
                                            <p:graphicEl>
                                              <a:chart seriesIdx="0" categoryIdx="3"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Chart bld="categoryEl"/>
        </p:bldSub>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AEEA7294-AD67-B944-9062-3AC423496256}"/>
              </a:ext>
            </a:extLst>
          </p:cNvPr>
          <p:cNvSpPr>
            <a:spLocks noGrp="1"/>
          </p:cNvSpPr>
          <p:nvPr>
            <p:ph type="body" idx="10"/>
          </p:nvPr>
        </p:nvSpPr>
        <p:spPr/>
        <p:txBody>
          <a:bodyPr>
            <a:normAutofit fontScale="92500" lnSpcReduction="20000"/>
          </a:bodyPr>
          <a:lstStyle/>
          <a:p>
            <a:pPr>
              <a:lnSpc>
                <a:spcPct val="110000"/>
              </a:lnSpc>
            </a:pPr>
            <a:r>
              <a:rPr lang="en-US" dirty="0"/>
              <a:t>2017 PPO data</a:t>
            </a:r>
          </a:p>
          <a:p>
            <a:pPr>
              <a:lnSpc>
                <a:spcPct val="110000"/>
              </a:lnSpc>
            </a:pPr>
            <a:r>
              <a:rPr lang="en-US" dirty="0"/>
              <a:t>https://</a:t>
            </a:r>
            <a:r>
              <a:rPr lang="en-US" dirty="0" err="1"/>
              <a:t>www.milliman.com</a:t>
            </a:r>
            <a:r>
              <a:rPr lang="en-US" dirty="0"/>
              <a:t>/-/media/</a:t>
            </a:r>
            <a:r>
              <a:rPr lang="en-US" dirty="0" err="1"/>
              <a:t>milliman</a:t>
            </a:r>
            <a:r>
              <a:rPr lang="en-US" dirty="0"/>
              <a:t>/</a:t>
            </a:r>
            <a:r>
              <a:rPr lang="en-US" dirty="0" err="1"/>
              <a:t>importedfiles</a:t>
            </a:r>
            <a:r>
              <a:rPr lang="en-US" dirty="0"/>
              <a:t>/</a:t>
            </a:r>
            <a:r>
              <a:rPr lang="en-US" dirty="0" err="1"/>
              <a:t>ektron</a:t>
            </a:r>
            <a:r>
              <a:rPr lang="en-US" dirty="0"/>
              <a:t>/addictionandmentalhealthvsphysicalhealthwideningdisparitiesinnetworkuseandproviderreimbursement.ashx </a:t>
            </a:r>
          </a:p>
        </p:txBody>
      </p:sp>
      <p:graphicFrame>
        <p:nvGraphicFramePr>
          <p:cNvPr id="4" name="Chart 3">
            <a:extLst>
              <a:ext uri="{FF2B5EF4-FFF2-40B4-BE49-F238E27FC236}">
                <a16:creationId xmlns:a16="http://schemas.microsoft.com/office/drawing/2014/main" id="{7A9CB4A6-950D-E442-9F94-9CB779598A52}"/>
              </a:ext>
            </a:extLst>
          </p:cNvPr>
          <p:cNvGraphicFramePr/>
          <p:nvPr>
            <p:extLst>
              <p:ext uri="{D42A27DB-BD31-4B8C-83A1-F6EECF244321}">
                <p14:modId xmlns:p14="http://schemas.microsoft.com/office/powerpoint/2010/main" val="266315388"/>
              </p:ext>
            </p:extLst>
          </p:nvPr>
        </p:nvGraphicFramePr>
        <p:xfrm>
          <a:off x="2937164" y="1205345"/>
          <a:ext cx="8368145" cy="5232032"/>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495E7F89-E518-DD01-4E7E-ED866536C248}"/>
              </a:ext>
            </a:extLst>
          </p:cNvPr>
          <p:cNvSpPr txBox="1"/>
          <p:nvPr/>
        </p:nvSpPr>
        <p:spPr>
          <a:xfrm>
            <a:off x="243668" y="1979346"/>
            <a:ext cx="2485677" cy="1569660"/>
          </a:xfrm>
          <a:prstGeom prst="rect">
            <a:avLst/>
          </a:prstGeom>
          <a:noFill/>
        </p:spPr>
        <p:txBody>
          <a:bodyPr wrap="square" rtlCol="0">
            <a:spAutoFit/>
          </a:bodyPr>
          <a:lstStyle/>
          <a:p>
            <a:pPr>
              <a:spcAft>
                <a:spcPts val="1200"/>
              </a:spcAft>
            </a:pPr>
            <a:r>
              <a:rPr lang="en-US" sz="2400" dirty="0">
                <a:solidFill>
                  <a:schemeClr val="bg1"/>
                </a:solidFill>
              </a:rPr>
              <a:t>% “out-of-network” visits by type of provider</a:t>
            </a:r>
          </a:p>
        </p:txBody>
      </p:sp>
      <p:sp>
        <p:nvSpPr>
          <p:cNvPr id="5" name="Title 1">
            <a:extLst>
              <a:ext uri="{FF2B5EF4-FFF2-40B4-BE49-F238E27FC236}">
                <a16:creationId xmlns:a16="http://schemas.microsoft.com/office/drawing/2014/main" id="{2DD58413-AE52-15E7-3FB7-7A681F0C8AEF}"/>
              </a:ext>
            </a:extLst>
          </p:cNvPr>
          <p:cNvSpPr>
            <a:spLocks noGrp="1"/>
          </p:cNvSpPr>
          <p:nvPr>
            <p:ph type="title"/>
          </p:nvPr>
        </p:nvSpPr>
        <p:spPr>
          <a:xfrm>
            <a:off x="659844" y="19595"/>
            <a:ext cx="10872313" cy="1102581"/>
          </a:xfrm>
        </p:spPr>
        <p:txBody>
          <a:bodyPr>
            <a:normAutofit/>
          </a:bodyPr>
          <a:lstStyle/>
          <a:p>
            <a:pPr algn="ctr">
              <a:spcAft>
                <a:spcPts val="1200"/>
              </a:spcAft>
            </a:pPr>
            <a:r>
              <a:rPr lang="en-US" sz="3400" dirty="0"/>
              <a:t>Commercial Insurers Limit Choice for Mental Health</a:t>
            </a:r>
          </a:p>
        </p:txBody>
      </p:sp>
    </p:spTree>
    <p:extLst>
      <p:ext uri="{BB962C8B-B14F-4D97-AF65-F5344CB8AC3E}">
        <p14:creationId xmlns:p14="http://schemas.microsoft.com/office/powerpoint/2010/main" val="1534806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graphicEl>
                                              <a:chart seriesIdx="-3" categoryIdx="-3" bldStep="gridLegend"/>
                                            </p:graphicEl>
                                          </p:spTgt>
                                        </p:tgtEl>
                                        <p:attrNameLst>
                                          <p:attrName>style.visibility</p:attrName>
                                        </p:attrNameLst>
                                      </p:cBhvr>
                                      <p:to>
                                        <p:strVal val="visible"/>
                                      </p:to>
                                    </p:set>
                                    <p:animEffect transition="in" filter="fade">
                                      <p:cBhvr>
                                        <p:cTn id="7" dur="1000"/>
                                        <p:tgtEl>
                                          <p:spTgt spid="4">
                                            <p:graphicEl>
                                              <a:chart seriesIdx="-3" categoryIdx="-3" bldStep="gridLegend"/>
                                            </p:graphic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4">
                                            <p:graphicEl>
                                              <a:chart seriesIdx="0" categoryIdx="0" bldStep="ptInCategory"/>
                                            </p:graphicEl>
                                          </p:spTgt>
                                        </p:tgtEl>
                                        <p:attrNameLst>
                                          <p:attrName>style.visibility</p:attrName>
                                        </p:attrNameLst>
                                      </p:cBhvr>
                                      <p:to>
                                        <p:strVal val="visible"/>
                                      </p:to>
                                    </p:set>
                                    <p:animEffect transition="in" filter="fade">
                                      <p:cBhvr>
                                        <p:cTn id="11" dur="1000"/>
                                        <p:tgtEl>
                                          <p:spTgt spid="4">
                                            <p:graphicEl>
                                              <a:chart seriesIdx="0" categoryIdx="0" bldStep="ptInCategory"/>
                                            </p:graphicEl>
                                          </p:spTgt>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4">
                                            <p:graphicEl>
                                              <a:chart seriesIdx="0" categoryIdx="1" bldStep="ptInCategory"/>
                                            </p:graphicEl>
                                          </p:spTgt>
                                        </p:tgtEl>
                                        <p:attrNameLst>
                                          <p:attrName>style.visibility</p:attrName>
                                        </p:attrNameLst>
                                      </p:cBhvr>
                                      <p:to>
                                        <p:strVal val="visible"/>
                                      </p:to>
                                    </p:set>
                                    <p:animEffect transition="in" filter="fade">
                                      <p:cBhvr>
                                        <p:cTn id="15" dur="1000"/>
                                        <p:tgtEl>
                                          <p:spTgt spid="4">
                                            <p:graphicEl>
                                              <a:chart seriesIdx="0" categoryIdx="1" bldStep="ptInCategory"/>
                                            </p:graphicEl>
                                          </p:spTgt>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4">
                                            <p:graphicEl>
                                              <a:chart seriesIdx="0" categoryIdx="2" bldStep="ptInCategory"/>
                                            </p:graphicEl>
                                          </p:spTgt>
                                        </p:tgtEl>
                                        <p:attrNameLst>
                                          <p:attrName>style.visibility</p:attrName>
                                        </p:attrNameLst>
                                      </p:cBhvr>
                                      <p:to>
                                        <p:strVal val="visible"/>
                                      </p:to>
                                    </p:set>
                                    <p:animEffect transition="in" filter="fade">
                                      <p:cBhvr>
                                        <p:cTn id="19" dur="1000"/>
                                        <p:tgtEl>
                                          <p:spTgt spid="4">
                                            <p:graphicEl>
                                              <a:chart seriesIdx="0"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Chart bld="categoryEl"/>
        </p:bldSub>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F9EA69-8208-3A4D-BEA9-3108BB048027}"/>
              </a:ext>
            </a:extLst>
          </p:cNvPr>
          <p:cNvSpPr>
            <a:spLocks noGrp="1"/>
          </p:cNvSpPr>
          <p:nvPr>
            <p:ph type="title"/>
          </p:nvPr>
        </p:nvSpPr>
        <p:spPr>
          <a:xfrm>
            <a:off x="693065" y="30669"/>
            <a:ext cx="10805870" cy="996466"/>
          </a:xfrm>
        </p:spPr>
        <p:txBody>
          <a:bodyPr>
            <a:normAutofit/>
          </a:bodyPr>
          <a:lstStyle/>
          <a:p>
            <a:pPr algn="ctr">
              <a:spcAft>
                <a:spcPts val="1200"/>
              </a:spcAft>
            </a:pPr>
            <a:r>
              <a:rPr lang="en-US" sz="3500" dirty="0"/>
              <a:t>Commercial Insurers Deny Care for Mental Health</a:t>
            </a:r>
          </a:p>
        </p:txBody>
      </p:sp>
      <p:sp>
        <p:nvSpPr>
          <p:cNvPr id="10" name="Text Placeholder 9">
            <a:extLst>
              <a:ext uri="{FF2B5EF4-FFF2-40B4-BE49-F238E27FC236}">
                <a16:creationId xmlns:a16="http://schemas.microsoft.com/office/drawing/2014/main" id="{AEEA7294-AD67-B944-9062-3AC423496256}"/>
              </a:ext>
            </a:extLst>
          </p:cNvPr>
          <p:cNvSpPr>
            <a:spLocks noGrp="1"/>
          </p:cNvSpPr>
          <p:nvPr>
            <p:ph type="body" idx="10"/>
          </p:nvPr>
        </p:nvSpPr>
        <p:spPr>
          <a:xfrm>
            <a:off x="-1" y="6016753"/>
            <a:ext cx="8556171" cy="841248"/>
          </a:xfrm>
        </p:spPr>
        <p:txBody>
          <a:bodyPr>
            <a:normAutofit/>
          </a:bodyPr>
          <a:lstStyle/>
          <a:p>
            <a:r>
              <a:rPr lang="en-US" sz="1000" dirty="0"/>
              <a:t>https://www.nami.org/Support-Education/Publications-Reports/Public-Policy-Reports/A-Long-Road-Ahead/2015-ALongRoadAhead</a:t>
            </a:r>
          </a:p>
        </p:txBody>
      </p:sp>
      <p:graphicFrame>
        <p:nvGraphicFramePr>
          <p:cNvPr id="3" name="Chart 2">
            <a:extLst>
              <a:ext uri="{FF2B5EF4-FFF2-40B4-BE49-F238E27FC236}">
                <a16:creationId xmlns:a16="http://schemas.microsoft.com/office/drawing/2014/main" id="{67FDD05D-3088-7346-DC2A-C26B5963E710}"/>
              </a:ext>
            </a:extLst>
          </p:cNvPr>
          <p:cNvGraphicFramePr/>
          <p:nvPr>
            <p:extLst>
              <p:ext uri="{D42A27DB-BD31-4B8C-83A1-F6EECF244321}">
                <p14:modId xmlns:p14="http://schemas.microsoft.com/office/powerpoint/2010/main" val="4128629334"/>
              </p:ext>
            </p:extLst>
          </p:nvPr>
        </p:nvGraphicFramePr>
        <p:xfrm>
          <a:off x="3607495" y="146868"/>
          <a:ext cx="6162805" cy="5719573"/>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9815B192-036B-6DDE-5D88-8D6F6F6F17E6}"/>
              </a:ext>
            </a:extLst>
          </p:cNvPr>
          <p:cNvSpPr txBox="1"/>
          <p:nvPr/>
        </p:nvSpPr>
        <p:spPr>
          <a:xfrm>
            <a:off x="245040" y="2301393"/>
            <a:ext cx="2754630" cy="1938992"/>
          </a:xfrm>
          <a:prstGeom prst="rect">
            <a:avLst/>
          </a:prstGeom>
          <a:noFill/>
        </p:spPr>
        <p:txBody>
          <a:bodyPr wrap="square" rtlCol="0">
            <a:spAutoFit/>
          </a:bodyPr>
          <a:lstStyle/>
          <a:p>
            <a:pPr>
              <a:spcAft>
                <a:spcPts val="1200"/>
              </a:spcAft>
            </a:pPr>
            <a:r>
              <a:rPr lang="en-US" sz="2400" dirty="0">
                <a:solidFill>
                  <a:schemeClr val="bg1"/>
                </a:solidFill>
              </a:rPr>
              <a:t>Rate of insurance denials for provider- recommended care </a:t>
            </a:r>
          </a:p>
        </p:txBody>
      </p:sp>
    </p:spTree>
    <p:extLst>
      <p:ext uri="{BB962C8B-B14F-4D97-AF65-F5344CB8AC3E}">
        <p14:creationId xmlns:p14="http://schemas.microsoft.com/office/powerpoint/2010/main" val="2918982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graphicEl>
                                              <a:chart seriesIdx="-3" categoryIdx="-3" bldStep="gridLegend"/>
                                            </p:graphicEl>
                                          </p:spTgt>
                                        </p:tgtEl>
                                        <p:attrNameLst>
                                          <p:attrName>style.visibility</p:attrName>
                                        </p:attrNameLst>
                                      </p:cBhvr>
                                      <p:to>
                                        <p:strVal val="visible"/>
                                      </p:to>
                                    </p:set>
                                    <p:animEffect transition="in" filter="fade">
                                      <p:cBhvr>
                                        <p:cTn id="11" dur="500"/>
                                        <p:tgtEl>
                                          <p:spTgt spid="3">
                                            <p:graphicEl>
                                              <a:chart seriesIdx="-3" categoryIdx="-3" bldStep="gridLegend"/>
                                            </p:graphicEl>
                                          </p:spTgt>
                                        </p:tgtEl>
                                      </p:cBhvr>
                                    </p:animEffect>
                                  </p:childTnLst>
                                </p:cTn>
                              </p:par>
                            </p:childTnLst>
                          </p:cTn>
                        </p:par>
                        <p:par>
                          <p:cTn id="12" fill="hold">
                            <p:stCondLst>
                              <p:cond delay="1000"/>
                            </p:stCondLst>
                            <p:childTnLst>
                              <p:par>
                                <p:cTn id="13" presetID="10" presetClass="entr" presetSubtype="0" fill="hold" grpId="0" nodeType="afterEffect">
                                  <p:stCondLst>
                                    <p:cond delay="500"/>
                                  </p:stCondLst>
                                  <p:childTnLst>
                                    <p:set>
                                      <p:cBhvr>
                                        <p:cTn id="14" dur="1" fill="hold">
                                          <p:stCondLst>
                                            <p:cond delay="0"/>
                                          </p:stCondLst>
                                        </p:cTn>
                                        <p:tgtEl>
                                          <p:spTgt spid="3">
                                            <p:graphicEl>
                                              <a:chart seriesIdx="0" categoryIdx="0" bldStep="ptInCategory"/>
                                            </p:graphicEl>
                                          </p:spTgt>
                                        </p:tgtEl>
                                        <p:attrNameLst>
                                          <p:attrName>style.visibility</p:attrName>
                                        </p:attrNameLst>
                                      </p:cBhvr>
                                      <p:to>
                                        <p:strVal val="visible"/>
                                      </p:to>
                                    </p:set>
                                    <p:animEffect transition="in" filter="fade">
                                      <p:cBhvr>
                                        <p:cTn id="15" dur="500"/>
                                        <p:tgtEl>
                                          <p:spTgt spid="3">
                                            <p:graphicEl>
                                              <a:chart seriesIdx="0" categoryIdx="0" bldStep="ptInCategory"/>
                                            </p:graphicEl>
                                          </p:spTgt>
                                        </p:tgtEl>
                                      </p:cBhvr>
                                    </p:animEffect>
                                  </p:childTnLst>
                                </p:cTn>
                              </p:par>
                            </p:childTnLst>
                          </p:cTn>
                        </p:par>
                        <p:par>
                          <p:cTn id="16" fill="hold">
                            <p:stCondLst>
                              <p:cond delay="2000"/>
                            </p:stCondLst>
                            <p:childTnLst>
                              <p:par>
                                <p:cTn id="17" presetID="10" presetClass="entr" presetSubtype="0" fill="hold" grpId="0" nodeType="afterEffect">
                                  <p:stCondLst>
                                    <p:cond delay="500"/>
                                  </p:stCondLst>
                                  <p:childTnLst>
                                    <p:set>
                                      <p:cBhvr>
                                        <p:cTn id="18" dur="1" fill="hold">
                                          <p:stCondLst>
                                            <p:cond delay="0"/>
                                          </p:stCondLst>
                                        </p:cTn>
                                        <p:tgtEl>
                                          <p:spTgt spid="3">
                                            <p:graphicEl>
                                              <a:chart seriesIdx="0" categoryIdx="1" bldStep="ptInCategory"/>
                                            </p:graphicEl>
                                          </p:spTgt>
                                        </p:tgtEl>
                                        <p:attrNameLst>
                                          <p:attrName>style.visibility</p:attrName>
                                        </p:attrNameLst>
                                      </p:cBhvr>
                                      <p:to>
                                        <p:strVal val="visible"/>
                                      </p:to>
                                    </p:set>
                                    <p:animEffect transition="in" filter="fade">
                                      <p:cBhvr>
                                        <p:cTn id="19" dur="500"/>
                                        <p:tgtEl>
                                          <p:spTgt spid="3">
                                            <p:graphicEl>
                                              <a:chart seriesIdx="0" categoryIdx="1"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Graphic spid="3" grpId="0" uiExpand="1">
        <p:bldSub>
          <a:bldChart bld="categoryEl"/>
        </p:bldSub>
      </p:bldGraphic>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AEEA7294-AD67-B944-9062-3AC423496256}"/>
              </a:ext>
            </a:extLst>
          </p:cNvPr>
          <p:cNvSpPr>
            <a:spLocks noGrp="1"/>
          </p:cNvSpPr>
          <p:nvPr>
            <p:ph type="body" idx="10"/>
          </p:nvPr>
        </p:nvSpPr>
        <p:spPr>
          <a:xfrm>
            <a:off x="-1" y="6016753"/>
            <a:ext cx="8556171" cy="841248"/>
          </a:xfrm>
        </p:spPr>
        <p:txBody>
          <a:bodyPr>
            <a:normAutofit/>
          </a:bodyPr>
          <a:lstStyle/>
          <a:p>
            <a:r>
              <a:rPr lang="en-US" sz="1000" dirty="0"/>
              <a:t>https://www.nami.org/Support-Education/Publications-Reports/Public-Policy-Reports/A-Long-Road-Ahead/2015-ALongRoadAhead</a:t>
            </a:r>
            <a:br>
              <a:rPr lang="en-US" sz="1000" dirty="0"/>
            </a:br>
            <a:r>
              <a:rPr lang="en-US" sz="1000" dirty="0"/>
              <a:t>(2015)</a:t>
            </a:r>
          </a:p>
        </p:txBody>
      </p:sp>
      <p:graphicFrame>
        <p:nvGraphicFramePr>
          <p:cNvPr id="3" name="Chart 2">
            <a:extLst>
              <a:ext uri="{FF2B5EF4-FFF2-40B4-BE49-F238E27FC236}">
                <a16:creationId xmlns:a16="http://schemas.microsoft.com/office/drawing/2014/main" id="{67FDD05D-3088-7346-DC2A-C26B5963E710}"/>
              </a:ext>
            </a:extLst>
          </p:cNvPr>
          <p:cNvGraphicFramePr/>
          <p:nvPr>
            <p:extLst>
              <p:ext uri="{D42A27DB-BD31-4B8C-83A1-F6EECF244321}">
                <p14:modId xmlns:p14="http://schemas.microsoft.com/office/powerpoint/2010/main" val="3463394479"/>
              </p:ext>
            </p:extLst>
          </p:nvPr>
        </p:nvGraphicFramePr>
        <p:xfrm>
          <a:off x="2266410" y="1181220"/>
          <a:ext cx="10379529" cy="4648079"/>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9815B192-036B-6DDE-5D88-8D6F6F6F17E6}"/>
              </a:ext>
            </a:extLst>
          </p:cNvPr>
          <p:cNvSpPr txBox="1"/>
          <p:nvPr/>
        </p:nvSpPr>
        <p:spPr>
          <a:xfrm>
            <a:off x="143690" y="1498332"/>
            <a:ext cx="1913711" cy="3046988"/>
          </a:xfrm>
          <a:prstGeom prst="rect">
            <a:avLst/>
          </a:prstGeom>
          <a:noFill/>
        </p:spPr>
        <p:txBody>
          <a:bodyPr wrap="square" rtlCol="0">
            <a:spAutoFit/>
          </a:bodyPr>
          <a:lstStyle/>
          <a:p>
            <a:pPr>
              <a:spcAft>
                <a:spcPts val="1200"/>
              </a:spcAft>
            </a:pPr>
            <a:r>
              <a:rPr lang="en-US" sz="2400" dirty="0">
                <a:solidFill>
                  <a:schemeClr val="bg1"/>
                </a:solidFill>
              </a:rPr>
              <a:t>Insurance </a:t>
            </a:r>
            <a:br>
              <a:rPr lang="en-US" sz="2400" dirty="0">
                <a:solidFill>
                  <a:schemeClr val="bg1"/>
                </a:solidFill>
              </a:rPr>
            </a:br>
            <a:r>
              <a:rPr lang="en-US" sz="2400" dirty="0">
                <a:solidFill>
                  <a:schemeClr val="bg1"/>
                </a:solidFill>
              </a:rPr>
              <a:t>out-of-pocket cost is barrier to care: </a:t>
            </a:r>
            <a:br>
              <a:rPr lang="en-US" sz="2400" dirty="0">
                <a:solidFill>
                  <a:schemeClr val="bg1"/>
                </a:solidFill>
              </a:rPr>
            </a:br>
            <a:r>
              <a:rPr lang="en-US" sz="2400" dirty="0">
                <a:solidFill>
                  <a:schemeClr val="bg1"/>
                </a:solidFill>
                <a:effectLst>
                  <a:outerShdw blurRad="38100" dist="38100" dir="2700000" algn="tl">
                    <a:srgbClr val="000000">
                      <a:alpha val="43137"/>
                    </a:srgbClr>
                  </a:outerShdw>
                </a:effectLst>
              </a:rPr>
              <a:t>Medical vs. Mental health</a:t>
            </a:r>
          </a:p>
        </p:txBody>
      </p:sp>
      <p:sp>
        <p:nvSpPr>
          <p:cNvPr id="7" name="Title 1">
            <a:extLst>
              <a:ext uri="{FF2B5EF4-FFF2-40B4-BE49-F238E27FC236}">
                <a16:creationId xmlns:a16="http://schemas.microsoft.com/office/drawing/2014/main" id="{CC562079-7CFE-0FF3-6431-752FBDB7A640}"/>
              </a:ext>
            </a:extLst>
          </p:cNvPr>
          <p:cNvSpPr>
            <a:spLocks noGrp="1"/>
          </p:cNvSpPr>
          <p:nvPr>
            <p:ph type="title"/>
          </p:nvPr>
        </p:nvSpPr>
        <p:spPr>
          <a:xfrm>
            <a:off x="693065" y="30669"/>
            <a:ext cx="10805870" cy="996466"/>
          </a:xfrm>
        </p:spPr>
        <p:txBody>
          <a:bodyPr>
            <a:normAutofit/>
          </a:bodyPr>
          <a:lstStyle/>
          <a:p>
            <a:pPr algn="ctr">
              <a:spcAft>
                <a:spcPts val="1200"/>
              </a:spcAft>
            </a:pPr>
            <a:r>
              <a:rPr lang="en-US" sz="3500" dirty="0"/>
              <a:t>Commercial Insurers Deny Care for Mental Health</a:t>
            </a:r>
          </a:p>
        </p:txBody>
      </p:sp>
    </p:spTree>
    <p:extLst>
      <p:ext uri="{BB962C8B-B14F-4D97-AF65-F5344CB8AC3E}">
        <p14:creationId xmlns:p14="http://schemas.microsoft.com/office/powerpoint/2010/main" val="667100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graphicEl>
                                              <a:chart seriesIdx="-3" categoryIdx="-3" bldStep="gridLegend"/>
                                            </p:graphicEl>
                                          </p:spTgt>
                                        </p:tgtEl>
                                        <p:attrNameLst>
                                          <p:attrName>style.visibility</p:attrName>
                                        </p:attrNameLst>
                                      </p:cBhvr>
                                      <p:to>
                                        <p:strVal val="visible"/>
                                      </p:to>
                                    </p:set>
                                    <p:animEffect transition="in" filter="fade">
                                      <p:cBhvr>
                                        <p:cTn id="7" dur="1000"/>
                                        <p:tgtEl>
                                          <p:spTgt spid="3">
                                            <p:graphicEl>
                                              <a:chart seriesIdx="-3" categoryIdx="-3" bldStep="gridLegend"/>
                                            </p:graphic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3">
                                            <p:graphicEl>
                                              <a:chart seriesIdx="0" categoryIdx="0" bldStep="ptInCategory"/>
                                            </p:graphicEl>
                                          </p:spTgt>
                                        </p:tgtEl>
                                        <p:attrNameLst>
                                          <p:attrName>style.visibility</p:attrName>
                                        </p:attrNameLst>
                                      </p:cBhvr>
                                      <p:to>
                                        <p:strVal val="visible"/>
                                      </p:to>
                                    </p:set>
                                    <p:animEffect transition="in" filter="fade">
                                      <p:cBhvr>
                                        <p:cTn id="11" dur="1000"/>
                                        <p:tgtEl>
                                          <p:spTgt spid="3">
                                            <p:graphicEl>
                                              <a:chart seriesIdx="0" categoryIdx="0" bldStep="ptInCategory"/>
                                            </p:graphicEl>
                                          </p:spTgt>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3">
                                            <p:graphicEl>
                                              <a:chart seriesIdx="0" categoryIdx="1" bldStep="ptInCategory"/>
                                            </p:graphicEl>
                                          </p:spTgt>
                                        </p:tgtEl>
                                        <p:attrNameLst>
                                          <p:attrName>style.visibility</p:attrName>
                                        </p:attrNameLst>
                                      </p:cBhvr>
                                      <p:to>
                                        <p:strVal val="visible"/>
                                      </p:to>
                                    </p:set>
                                    <p:animEffect transition="in" filter="fade">
                                      <p:cBhvr>
                                        <p:cTn id="15" dur="1000"/>
                                        <p:tgtEl>
                                          <p:spTgt spid="3">
                                            <p:graphicEl>
                                              <a:chart seriesIdx="0" categoryIdx="1" bldStep="ptInCategory"/>
                                            </p:graphicEl>
                                          </p:spTgt>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3">
                                            <p:graphicEl>
                                              <a:chart seriesIdx="0" categoryIdx="2" bldStep="ptInCategory"/>
                                            </p:graphicEl>
                                          </p:spTgt>
                                        </p:tgtEl>
                                        <p:attrNameLst>
                                          <p:attrName>style.visibility</p:attrName>
                                        </p:attrNameLst>
                                      </p:cBhvr>
                                      <p:to>
                                        <p:strVal val="visible"/>
                                      </p:to>
                                    </p:set>
                                    <p:animEffect transition="in" filter="fade">
                                      <p:cBhvr>
                                        <p:cTn id="19" dur="1000"/>
                                        <p:tgtEl>
                                          <p:spTgt spid="3">
                                            <p:graphicEl>
                                              <a:chart seriesIdx="0" categoryIdx="2" bldStep="ptInCategory"/>
                                            </p:graphicEl>
                                          </p:spTgt>
                                        </p:tgtEl>
                                      </p:cBhvr>
                                    </p:animEffect>
                                  </p:childTnLst>
                                </p:cTn>
                              </p:par>
                            </p:childTnLst>
                          </p:cTn>
                        </p:par>
                        <p:par>
                          <p:cTn id="20" fill="hold">
                            <p:stCondLst>
                              <p:cond delay="4000"/>
                            </p:stCondLst>
                            <p:childTnLst>
                              <p:par>
                                <p:cTn id="21" presetID="10" presetClass="entr" presetSubtype="0" fill="hold" grpId="0" nodeType="afterEffect">
                                  <p:stCondLst>
                                    <p:cond delay="0"/>
                                  </p:stCondLst>
                                  <p:childTnLst>
                                    <p:set>
                                      <p:cBhvr>
                                        <p:cTn id="22" dur="1" fill="hold">
                                          <p:stCondLst>
                                            <p:cond delay="0"/>
                                          </p:stCondLst>
                                        </p:cTn>
                                        <p:tgtEl>
                                          <p:spTgt spid="3">
                                            <p:graphicEl>
                                              <a:chart seriesIdx="0" categoryIdx="3" bldStep="ptInCategory"/>
                                            </p:graphicEl>
                                          </p:spTgt>
                                        </p:tgtEl>
                                        <p:attrNameLst>
                                          <p:attrName>style.visibility</p:attrName>
                                        </p:attrNameLst>
                                      </p:cBhvr>
                                      <p:to>
                                        <p:strVal val="visible"/>
                                      </p:to>
                                    </p:set>
                                    <p:animEffect transition="in" filter="fade">
                                      <p:cBhvr>
                                        <p:cTn id="23" dur="1000"/>
                                        <p:tgtEl>
                                          <p:spTgt spid="3">
                                            <p:graphicEl>
                                              <a:chart seriesIdx="0" categoryIdx="3"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Chart bld="categoryEl"/>
        </p:bldSub>
      </p:bldGraphic>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AEEA7294-AD67-B944-9062-3AC423496256}"/>
              </a:ext>
            </a:extLst>
          </p:cNvPr>
          <p:cNvSpPr>
            <a:spLocks noGrp="1"/>
          </p:cNvSpPr>
          <p:nvPr>
            <p:ph type="body" idx="10"/>
          </p:nvPr>
        </p:nvSpPr>
        <p:spPr/>
        <p:txBody>
          <a:bodyPr/>
          <a:lstStyle/>
          <a:p>
            <a:r>
              <a:rPr lang="en-US" dirty="0"/>
              <a:t>https://</a:t>
            </a:r>
            <a:r>
              <a:rPr lang="en-US" dirty="0" err="1"/>
              <a:t>casetext.com</a:t>
            </a:r>
            <a:r>
              <a:rPr lang="en-US" dirty="0"/>
              <a:t>/case/wit-v-united-behavioral-health-8</a:t>
            </a:r>
          </a:p>
        </p:txBody>
      </p:sp>
      <p:sp>
        <p:nvSpPr>
          <p:cNvPr id="7" name="TextBox 6">
            <a:extLst>
              <a:ext uri="{FF2B5EF4-FFF2-40B4-BE49-F238E27FC236}">
                <a16:creationId xmlns:a16="http://schemas.microsoft.com/office/drawing/2014/main" id="{84073E73-B236-254E-8F39-667E3E0B4270}"/>
              </a:ext>
            </a:extLst>
          </p:cNvPr>
          <p:cNvSpPr txBox="1"/>
          <p:nvPr/>
        </p:nvSpPr>
        <p:spPr>
          <a:xfrm>
            <a:off x="6513533" y="1734441"/>
            <a:ext cx="5213441" cy="3539430"/>
          </a:xfrm>
          <a:prstGeom prst="rect">
            <a:avLst/>
          </a:prstGeom>
          <a:noFill/>
        </p:spPr>
        <p:txBody>
          <a:bodyPr wrap="square" rtlCol="0">
            <a:spAutoFit/>
          </a:bodyPr>
          <a:lstStyle/>
          <a:p>
            <a:pPr>
              <a:spcAft>
                <a:spcPts val="1200"/>
              </a:spcAft>
            </a:pPr>
            <a:r>
              <a:rPr lang="en-US" sz="3200" dirty="0">
                <a:solidFill>
                  <a:schemeClr val="bg1"/>
                </a:solidFill>
              </a:rPr>
              <a:t>In 2019, United Behavioral Health was found guilty of </a:t>
            </a:r>
            <a:r>
              <a:rPr lang="en-US" sz="3200" b="1" dirty="0">
                <a:solidFill>
                  <a:schemeClr val="bg1"/>
                </a:solidFill>
              </a:rPr>
              <a:t>denying 67,000 claims </a:t>
            </a:r>
            <a:br>
              <a:rPr lang="en-US" sz="3200" b="1" dirty="0">
                <a:solidFill>
                  <a:schemeClr val="bg1"/>
                </a:solidFill>
              </a:rPr>
            </a:br>
            <a:r>
              <a:rPr lang="en-US" sz="3200" dirty="0">
                <a:solidFill>
                  <a:schemeClr val="bg1"/>
                </a:solidFill>
              </a:rPr>
              <a:t>for mental health care </a:t>
            </a:r>
            <a:br>
              <a:rPr lang="en-US" sz="3200" dirty="0">
                <a:solidFill>
                  <a:schemeClr val="bg1"/>
                </a:solidFill>
              </a:rPr>
            </a:br>
            <a:r>
              <a:rPr lang="en-US" sz="3200" dirty="0">
                <a:solidFill>
                  <a:schemeClr val="bg1"/>
                </a:solidFill>
              </a:rPr>
              <a:t>based on financial </a:t>
            </a:r>
            <a:br>
              <a:rPr lang="en-US" sz="3200" dirty="0">
                <a:solidFill>
                  <a:schemeClr val="bg1"/>
                </a:solidFill>
              </a:rPr>
            </a:br>
            <a:r>
              <a:rPr lang="en-US" sz="3200" dirty="0">
                <a:solidFill>
                  <a:schemeClr val="bg1"/>
                </a:solidFill>
              </a:rPr>
              <a:t>— not medical — </a:t>
            </a:r>
            <a:br>
              <a:rPr lang="en-US" sz="3200" dirty="0">
                <a:solidFill>
                  <a:schemeClr val="bg1"/>
                </a:solidFill>
              </a:rPr>
            </a:br>
            <a:r>
              <a:rPr lang="en-US" sz="3200" dirty="0">
                <a:solidFill>
                  <a:schemeClr val="bg1"/>
                </a:solidFill>
              </a:rPr>
              <a:t>reasons. </a:t>
            </a:r>
          </a:p>
        </p:txBody>
      </p:sp>
      <p:pic>
        <p:nvPicPr>
          <p:cNvPr id="6" name="Picture 5">
            <a:extLst>
              <a:ext uri="{FF2B5EF4-FFF2-40B4-BE49-F238E27FC236}">
                <a16:creationId xmlns:a16="http://schemas.microsoft.com/office/drawing/2014/main" id="{C3D6AD4E-8926-2B1B-7A87-79EE33F7A565}"/>
              </a:ext>
            </a:extLst>
          </p:cNvPr>
          <p:cNvPicPr>
            <a:picLocks noChangeAspect="1"/>
          </p:cNvPicPr>
          <p:nvPr/>
        </p:nvPicPr>
        <p:blipFill rotWithShape="1">
          <a:blip r:embed="rId3"/>
          <a:srcRect t="10508"/>
          <a:stretch/>
        </p:blipFill>
        <p:spPr>
          <a:xfrm>
            <a:off x="434113" y="1640278"/>
            <a:ext cx="5643836" cy="376113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Title 1">
            <a:extLst>
              <a:ext uri="{FF2B5EF4-FFF2-40B4-BE49-F238E27FC236}">
                <a16:creationId xmlns:a16="http://schemas.microsoft.com/office/drawing/2014/main" id="{4C026B81-21F2-B1C2-1100-5BF2AB231A92}"/>
              </a:ext>
            </a:extLst>
          </p:cNvPr>
          <p:cNvSpPr>
            <a:spLocks noGrp="1"/>
          </p:cNvSpPr>
          <p:nvPr>
            <p:ph type="title"/>
          </p:nvPr>
        </p:nvSpPr>
        <p:spPr>
          <a:xfrm>
            <a:off x="693065" y="30669"/>
            <a:ext cx="10805870" cy="996466"/>
          </a:xfrm>
        </p:spPr>
        <p:txBody>
          <a:bodyPr>
            <a:normAutofit/>
          </a:bodyPr>
          <a:lstStyle/>
          <a:p>
            <a:pPr algn="ctr">
              <a:spcAft>
                <a:spcPts val="1200"/>
              </a:spcAft>
            </a:pPr>
            <a:r>
              <a:rPr lang="en-US" sz="3500" dirty="0"/>
              <a:t>Commercial Insurers Deny Care for Mental Health</a:t>
            </a:r>
          </a:p>
        </p:txBody>
      </p:sp>
    </p:spTree>
    <p:extLst>
      <p:ext uri="{BB962C8B-B14F-4D97-AF65-F5344CB8AC3E}">
        <p14:creationId xmlns:p14="http://schemas.microsoft.com/office/powerpoint/2010/main" val="612853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AEEA7294-AD67-B944-9062-3AC423496256}"/>
              </a:ext>
            </a:extLst>
          </p:cNvPr>
          <p:cNvSpPr>
            <a:spLocks noGrp="1"/>
          </p:cNvSpPr>
          <p:nvPr>
            <p:ph type="body" idx="10"/>
          </p:nvPr>
        </p:nvSpPr>
        <p:spPr/>
        <p:txBody>
          <a:bodyPr/>
          <a:lstStyle/>
          <a:p>
            <a:endParaRPr lang="en-US"/>
          </a:p>
        </p:txBody>
      </p:sp>
      <p:sp>
        <p:nvSpPr>
          <p:cNvPr id="7" name="TextBox 6">
            <a:extLst>
              <a:ext uri="{FF2B5EF4-FFF2-40B4-BE49-F238E27FC236}">
                <a16:creationId xmlns:a16="http://schemas.microsoft.com/office/drawing/2014/main" id="{84073E73-B236-254E-8F39-667E3E0B4270}"/>
              </a:ext>
            </a:extLst>
          </p:cNvPr>
          <p:cNvSpPr txBox="1"/>
          <p:nvPr/>
        </p:nvSpPr>
        <p:spPr>
          <a:xfrm>
            <a:off x="1678489" y="1234404"/>
            <a:ext cx="10656872" cy="2031325"/>
          </a:xfrm>
          <a:prstGeom prst="rect">
            <a:avLst/>
          </a:prstGeom>
          <a:noFill/>
        </p:spPr>
        <p:txBody>
          <a:bodyPr wrap="square" rtlCol="0">
            <a:spAutoFit/>
          </a:bodyPr>
          <a:lstStyle/>
          <a:p>
            <a:pPr>
              <a:spcAft>
                <a:spcPts val="1800"/>
              </a:spcAft>
            </a:pPr>
            <a:r>
              <a:rPr lang="en-US" sz="3200" dirty="0">
                <a:solidFill>
                  <a:schemeClr val="bg1"/>
                </a:solidFill>
              </a:rPr>
              <a:t>- Wait weeks or months for appointments</a:t>
            </a:r>
          </a:p>
          <a:p>
            <a:pPr>
              <a:spcAft>
                <a:spcPts val="1800"/>
              </a:spcAft>
            </a:pPr>
            <a:r>
              <a:rPr lang="en-US" sz="3200" dirty="0">
                <a:solidFill>
                  <a:schemeClr val="bg1"/>
                </a:solidFill>
              </a:rPr>
              <a:t>- Travel long distances</a:t>
            </a:r>
          </a:p>
          <a:p>
            <a:pPr>
              <a:spcAft>
                <a:spcPts val="1800"/>
              </a:spcAft>
            </a:pPr>
            <a:r>
              <a:rPr lang="en-US" sz="3200" dirty="0">
                <a:solidFill>
                  <a:schemeClr val="bg1"/>
                </a:solidFill>
              </a:rPr>
              <a:t>- Pay full price for out-of-network providers </a:t>
            </a:r>
          </a:p>
        </p:txBody>
      </p:sp>
      <p:sp>
        <p:nvSpPr>
          <p:cNvPr id="6" name="TextBox 5">
            <a:extLst>
              <a:ext uri="{FF2B5EF4-FFF2-40B4-BE49-F238E27FC236}">
                <a16:creationId xmlns:a16="http://schemas.microsoft.com/office/drawing/2014/main" id="{014DD1E4-73E3-FA0B-474C-E4E4F8208E62}"/>
              </a:ext>
            </a:extLst>
          </p:cNvPr>
          <p:cNvSpPr txBox="1"/>
          <p:nvPr/>
        </p:nvSpPr>
        <p:spPr>
          <a:xfrm>
            <a:off x="625433" y="372415"/>
            <a:ext cx="11873347" cy="615553"/>
          </a:xfrm>
          <a:prstGeom prst="rect">
            <a:avLst/>
          </a:prstGeom>
          <a:noFill/>
        </p:spPr>
        <p:txBody>
          <a:bodyPr wrap="square">
            <a:spAutoFit/>
          </a:bodyPr>
          <a:lstStyle/>
          <a:p>
            <a:r>
              <a:rPr lang="en-US" sz="3400" b="1" dirty="0">
                <a:solidFill>
                  <a:schemeClr val="bg1"/>
                </a:solidFill>
                <a:latin typeface="+mj-lt"/>
              </a:rPr>
              <a:t>Commercial Insurers’ Barriers for Mental Health:</a:t>
            </a:r>
            <a:endParaRPr lang="en-US" sz="3400" b="1" dirty="0">
              <a:latin typeface="+mj-lt"/>
            </a:endParaRPr>
          </a:p>
        </p:txBody>
      </p:sp>
      <p:sp>
        <p:nvSpPr>
          <p:cNvPr id="15" name="TextBox 14">
            <a:extLst>
              <a:ext uri="{FF2B5EF4-FFF2-40B4-BE49-F238E27FC236}">
                <a16:creationId xmlns:a16="http://schemas.microsoft.com/office/drawing/2014/main" id="{BCC46735-C00F-93F0-9244-1DC62F231E0B}"/>
              </a:ext>
            </a:extLst>
          </p:cNvPr>
          <p:cNvSpPr txBox="1"/>
          <p:nvPr/>
        </p:nvSpPr>
        <p:spPr>
          <a:xfrm>
            <a:off x="3408219" y="3826674"/>
            <a:ext cx="5375563" cy="2092881"/>
          </a:xfrm>
          <a:prstGeom prst="rect">
            <a:avLst/>
          </a:prstGeom>
          <a:noFill/>
        </p:spPr>
        <p:txBody>
          <a:bodyPr wrap="square" rtlCol="0">
            <a:spAutoFit/>
          </a:bodyPr>
          <a:lstStyle/>
          <a:p>
            <a:pPr algn="ctr">
              <a:spcAft>
                <a:spcPts val="1200"/>
              </a:spcAft>
            </a:pPr>
            <a:r>
              <a:rPr lang="en-US" sz="4800" b="1" dirty="0">
                <a:solidFill>
                  <a:schemeClr val="bg1"/>
                </a:solidFill>
              </a:rPr>
              <a:t>Many patients simply give up.  </a:t>
            </a:r>
          </a:p>
          <a:p>
            <a:pPr>
              <a:spcAft>
                <a:spcPts val="1200"/>
              </a:spcAft>
            </a:pPr>
            <a:endParaRPr lang="en-US" sz="2400" dirty="0">
              <a:solidFill>
                <a:schemeClr val="bg1"/>
              </a:solidFill>
            </a:endParaRPr>
          </a:p>
        </p:txBody>
      </p:sp>
    </p:spTree>
    <p:extLst>
      <p:ext uri="{BB962C8B-B14F-4D97-AF65-F5344CB8AC3E}">
        <p14:creationId xmlns:p14="http://schemas.microsoft.com/office/powerpoint/2010/main" val="2075831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par>
                          <p:cTn id="18" fill="hold">
                            <p:stCondLst>
                              <p:cond delay="500"/>
                            </p:stCondLst>
                            <p:childTnLst>
                              <p:par>
                                <p:cTn id="19" presetID="10" presetClass="entr" presetSubtype="0" fill="hold" grpId="0" nodeType="afterEffect">
                                  <p:stCondLst>
                                    <p:cond delay="100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1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17E5579-03A5-B646-B108-99E3D84B614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575846" y="3141010"/>
            <a:ext cx="1154912" cy="1020206"/>
          </a:xfrm>
          <a:prstGeom prst="rect">
            <a:avLst/>
          </a:prstGeom>
          <a:ln>
            <a:solidFill>
              <a:schemeClr val="bg1"/>
            </a:solidFill>
          </a:ln>
        </p:spPr>
      </p:pic>
      <p:pic>
        <p:nvPicPr>
          <p:cNvPr id="9" name="Picture 8">
            <a:extLst>
              <a:ext uri="{FF2B5EF4-FFF2-40B4-BE49-F238E27FC236}">
                <a16:creationId xmlns:a16="http://schemas.microsoft.com/office/drawing/2014/main" id="{01555927-F886-6947-9340-C747475A8DFF}"/>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t="10506" b="5368"/>
          <a:stretch/>
        </p:blipFill>
        <p:spPr>
          <a:xfrm>
            <a:off x="9575846" y="1487488"/>
            <a:ext cx="1154912" cy="1536618"/>
          </a:xfrm>
          <a:prstGeom prst="rect">
            <a:avLst/>
          </a:prstGeom>
          <a:ln>
            <a:solidFill>
              <a:schemeClr val="bg1"/>
            </a:solidFill>
          </a:ln>
        </p:spPr>
      </p:pic>
      <p:sp>
        <p:nvSpPr>
          <p:cNvPr id="15" name="Right Arrow 14">
            <a:extLst>
              <a:ext uri="{FF2B5EF4-FFF2-40B4-BE49-F238E27FC236}">
                <a16:creationId xmlns:a16="http://schemas.microsoft.com/office/drawing/2014/main" id="{539A26FB-4F85-644B-B173-5ADFC90420B1}"/>
              </a:ext>
            </a:extLst>
          </p:cNvPr>
          <p:cNvSpPr/>
          <p:nvPr/>
        </p:nvSpPr>
        <p:spPr>
          <a:xfrm>
            <a:off x="8334779" y="2877097"/>
            <a:ext cx="1154912" cy="1421119"/>
          </a:xfrm>
          <a:prstGeom prst="rightArrow">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11" name="Picture 10">
            <a:extLst>
              <a:ext uri="{FF2B5EF4-FFF2-40B4-BE49-F238E27FC236}">
                <a16:creationId xmlns:a16="http://schemas.microsoft.com/office/drawing/2014/main" id="{CFF9E86C-FB27-684D-95BC-6A513AB1BBD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947860" y="2012115"/>
            <a:ext cx="4499386" cy="2833769"/>
          </a:xfrm>
          <a:prstGeom prst="rect">
            <a:avLst/>
          </a:prstGeom>
          <a:ln>
            <a:solidFill>
              <a:schemeClr val="bg1"/>
            </a:solidFill>
          </a:ln>
        </p:spPr>
      </p:pic>
      <p:sp>
        <p:nvSpPr>
          <p:cNvPr id="12" name="Right Arrow 11">
            <a:extLst>
              <a:ext uri="{FF2B5EF4-FFF2-40B4-BE49-F238E27FC236}">
                <a16:creationId xmlns:a16="http://schemas.microsoft.com/office/drawing/2014/main" id="{0A1265E0-400B-BA49-8D02-E789AA1FF71D}"/>
              </a:ext>
            </a:extLst>
          </p:cNvPr>
          <p:cNvSpPr/>
          <p:nvPr/>
        </p:nvSpPr>
        <p:spPr>
          <a:xfrm>
            <a:off x="2492679" y="2919977"/>
            <a:ext cx="1369753" cy="1421119"/>
          </a:xfrm>
          <a:prstGeom prst="rightArrow">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10" name="Picture 9">
            <a:extLst>
              <a:ext uri="{FF2B5EF4-FFF2-40B4-BE49-F238E27FC236}">
                <a16:creationId xmlns:a16="http://schemas.microsoft.com/office/drawing/2014/main" id="{48890A24-EAF1-2844-A167-79EF3682617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58653" y="2363048"/>
            <a:ext cx="2075907" cy="2287695"/>
          </a:xfrm>
          <a:prstGeom prst="rect">
            <a:avLst/>
          </a:prstGeom>
          <a:effectLst>
            <a:glow rad="63500">
              <a:schemeClr val="bg1"/>
            </a:glow>
          </a:effectLst>
        </p:spPr>
      </p:pic>
      <p:pic>
        <p:nvPicPr>
          <p:cNvPr id="2" name="Picture 1">
            <a:extLst>
              <a:ext uri="{FF2B5EF4-FFF2-40B4-BE49-F238E27FC236}">
                <a16:creationId xmlns:a16="http://schemas.microsoft.com/office/drawing/2014/main" id="{169CF437-9B46-1105-0C5A-422E7B70F7FD}"/>
              </a:ext>
            </a:extLst>
          </p:cNvPr>
          <p:cNvPicPr>
            <a:picLocks noChangeAspect="1"/>
          </p:cNvPicPr>
          <p:nvPr/>
        </p:nvPicPr>
        <p:blipFill rotWithShape="1">
          <a:blip r:embed="rId7"/>
          <a:srcRect l="27665" t="13617" r="16167" b="10936"/>
          <a:stretch/>
        </p:blipFill>
        <p:spPr>
          <a:xfrm>
            <a:off x="9575846" y="4263491"/>
            <a:ext cx="1154912" cy="1238890"/>
          </a:xfrm>
          <a:prstGeom prst="rect">
            <a:avLst/>
          </a:prstGeom>
        </p:spPr>
      </p:pic>
      <p:sp>
        <p:nvSpPr>
          <p:cNvPr id="5" name="Title 15">
            <a:extLst>
              <a:ext uri="{FF2B5EF4-FFF2-40B4-BE49-F238E27FC236}">
                <a16:creationId xmlns:a16="http://schemas.microsoft.com/office/drawing/2014/main" id="{1BA6ED8B-6A6A-21D1-8152-0E2E7B05E762}"/>
              </a:ext>
            </a:extLst>
          </p:cNvPr>
          <p:cNvSpPr txBox="1">
            <a:spLocks/>
          </p:cNvSpPr>
          <p:nvPr/>
        </p:nvSpPr>
        <p:spPr>
          <a:xfrm>
            <a:off x="838200" y="83231"/>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bg1"/>
                </a:solidFill>
                <a:latin typeface="Arial" charset="0"/>
                <a:ea typeface="Arial" charset="0"/>
                <a:cs typeface="Arial" charset="0"/>
              </a:defRPr>
            </a:lvl1pPr>
          </a:lstStyle>
          <a:p>
            <a:r>
              <a:rPr lang="en-US" sz="3900" dirty="0"/>
              <a:t>Medicare for All = Mental Health Care for All</a:t>
            </a:r>
          </a:p>
        </p:txBody>
      </p:sp>
    </p:spTree>
    <p:extLst>
      <p:ext uri="{BB962C8B-B14F-4D97-AF65-F5344CB8AC3E}">
        <p14:creationId xmlns:p14="http://schemas.microsoft.com/office/powerpoint/2010/main" val="143897443"/>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750"/>
                                  </p:stCondLst>
                                  <p:childTnLst>
                                    <p:set>
                                      <p:cBhvr>
                                        <p:cTn id="9" dur="1" fill="hold">
                                          <p:stCondLst>
                                            <p:cond delay="0"/>
                                          </p:stCondLst>
                                        </p:cTn>
                                        <p:tgtEl>
                                          <p:spTgt spid="12"/>
                                        </p:tgtEl>
                                        <p:attrNameLst>
                                          <p:attrName>style.visibility</p:attrName>
                                        </p:attrNameLst>
                                      </p:cBhvr>
                                      <p:to>
                                        <p:strVal val="visible"/>
                                      </p:to>
                                    </p:set>
                                  </p:childTnLst>
                                </p:cTn>
                              </p:par>
                            </p:childTnLst>
                          </p:cTn>
                        </p:par>
                        <p:par>
                          <p:cTn id="10" fill="hold">
                            <p:stCondLst>
                              <p:cond delay="750"/>
                            </p:stCondLst>
                            <p:childTnLst>
                              <p:par>
                                <p:cTn id="11" presetID="1" presetClass="entr" presetSubtype="0" fill="hold" nodeType="afterEffect">
                                  <p:stCondLst>
                                    <p:cond delay="750"/>
                                  </p:stCondLst>
                                  <p:childTnLst>
                                    <p:set>
                                      <p:cBhvr>
                                        <p:cTn id="12" dur="1" fill="hold">
                                          <p:stCondLst>
                                            <p:cond delay="0"/>
                                          </p:stCondLst>
                                        </p:cTn>
                                        <p:tgtEl>
                                          <p:spTgt spid="11"/>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grpId="0" nodeType="afterEffect">
                                  <p:stCondLst>
                                    <p:cond delay="750"/>
                                  </p:stCondLst>
                                  <p:childTnLst>
                                    <p:set>
                                      <p:cBhvr>
                                        <p:cTn id="15" dur="1" fill="hold">
                                          <p:stCondLst>
                                            <p:cond delay="0"/>
                                          </p:stCondLst>
                                        </p:cTn>
                                        <p:tgtEl>
                                          <p:spTgt spid="15"/>
                                        </p:tgtEl>
                                        <p:attrNameLst>
                                          <p:attrName>style.visibility</p:attrName>
                                        </p:attrNameLst>
                                      </p:cBhvr>
                                      <p:to>
                                        <p:strVal val="visible"/>
                                      </p:to>
                                    </p:set>
                                  </p:childTnLst>
                                </p:cTn>
                              </p:par>
                            </p:childTnLst>
                          </p:cTn>
                        </p:par>
                        <p:par>
                          <p:cTn id="16" fill="hold">
                            <p:stCondLst>
                              <p:cond delay="2250"/>
                            </p:stCondLst>
                            <p:childTnLst>
                              <p:par>
                                <p:cTn id="17" presetID="1" presetClass="entr" presetSubtype="0" fill="hold" nodeType="afterEffect">
                                  <p:stCondLst>
                                    <p:cond delay="750"/>
                                  </p:stCondLst>
                                  <p:childTnLst>
                                    <p:set>
                                      <p:cBhvr>
                                        <p:cTn id="18" dur="1" fill="hold">
                                          <p:stCondLst>
                                            <p:cond delay="0"/>
                                          </p:stCondLst>
                                        </p:cTn>
                                        <p:tgtEl>
                                          <p:spTgt spid="9"/>
                                        </p:tgtEl>
                                        <p:attrNameLst>
                                          <p:attrName>style.visibility</p:attrName>
                                        </p:attrNameLst>
                                      </p:cBhvr>
                                      <p:to>
                                        <p:strVal val="visible"/>
                                      </p:to>
                                    </p:set>
                                  </p:childTnLst>
                                </p:cTn>
                              </p:par>
                            </p:childTnLst>
                          </p:cTn>
                        </p:par>
                        <p:par>
                          <p:cTn id="19" fill="hold">
                            <p:stCondLst>
                              <p:cond delay="3000"/>
                            </p:stCondLst>
                            <p:childTnLst>
                              <p:par>
                                <p:cTn id="20" presetID="1" presetClass="entr" presetSubtype="0" fill="hold" nodeType="afterEffect">
                                  <p:stCondLst>
                                    <p:cond delay="750"/>
                                  </p:stCondLst>
                                  <p:childTnLst>
                                    <p:set>
                                      <p:cBhvr>
                                        <p:cTn id="21" dur="1" fill="hold">
                                          <p:stCondLst>
                                            <p:cond delay="0"/>
                                          </p:stCondLst>
                                        </p:cTn>
                                        <p:tgtEl>
                                          <p:spTgt spid="7"/>
                                        </p:tgtEl>
                                        <p:attrNameLst>
                                          <p:attrName>style.visibility</p:attrName>
                                        </p:attrNameLst>
                                      </p:cBhvr>
                                      <p:to>
                                        <p:strVal val="visible"/>
                                      </p:to>
                                    </p:set>
                                  </p:childTnLst>
                                </p:cTn>
                              </p:par>
                            </p:childTnLst>
                          </p:cTn>
                        </p:par>
                        <p:par>
                          <p:cTn id="22" fill="hold">
                            <p:stCondLst>
                              <p:cond delay="3750"/>
                            </p:stCondLst>
                            <p:childTnLst>
                              <p:par>
                                <p:cTn id="23" presetID="1" presetClass="entr" presetSubtype="0" fill="hold" nodeType="afterEffect">
                                  <p:stCondLst>
                                    <p:cond delay="750"/>
                                  </p:stCondLst>
                                  <p:childTnLst>
                                    <p:set>
                                      <p:cBhvr>
                                        <p:cTn id="2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AEEA7294-AD67-B944-9062-3AC423496256}"/>
              </a:ext>
            </a:extLst>
          </p:cNvPr>
          <p:cNvSpPr>
            <a:spLocks noGrp="1"/>
          </p:cNvSpPr>
          <p:nvPr>
            <p:ph type="body" idx="10"/>
          </p:nvPr>
        </p:nvSpPr>
        <p:spPr>
          <a:xfrm>
            <a:off x="-1" y="6016753"/>
            <a:ext cx="8601559" cy="841248"/>
          </a:xfrm>
        </p:spPr>
        <p:txBody>
          <a:bodyPr>
            <a:normAutofit/>
          </a:bodyPr>
          <a:lstStyle/>
          <a:p>
            <a:pPr>
              <a:spcBef>
                <a:spcPts val="0"/>
              </a:spcBef>
            </a:pPr>
            <a:r>
              <a:rPr lang="en-US" dirty="0"/>
              <a:t>U.S. Census Household Pulse Survey</a:t>
            </a:r>
            <a:br>
              <a:rPr lang="en-US" dirty="0"/>
            </a:br>
            <a:r>
              <a:rPr lang="en-US" dirty="0"/>
              <a:t>https://www.cdc.gov/nchs/covid19/pulse/mental-health.htm</a:t>
            </a:r>
            <a:endParaRPr lang="en-US" sz="1000" dirty="0"/>
          </a:p>
        </p:txBody>
      </p:sp>
      <p:sp>
        <p:nvSpPr>
          <p:cNvPr id="4" name="Title 3">
            <a:extLst>
              <a:ext uri="{FF2B5EF4-FFF2-40B4-BE49-F238E27FC236}">
                <a16:creationId xmlns:a16="http://schemas.microsoft.com/office/drawing/2014/main" id="{7626B624-333E-E41E-FBAD-7A2C602FE472}"/>
              </a:ext>
            </a:extLst>
          </p:cNvPr>
          <p:cNvSpPr>
            <a:spLocks noGrp="1"/>
          </p:cNvSpPr>
          <p:nvPr>
            <p:ph type="title"/>
          </p:nvPr>
        </p:nvSpPr>
        <p:spPr>
          <a:xfrm>
            <a:off x="838200" y="189596"/>
            <a:ext cx="10515600" cy="1042570"/>
          </a:xfrm>
        </p:spPr>
        <p:txBody>
          <a:bodyPr>
            <a:normAutofit/>
          </a:bodyPr>
          <a:lstStyle/>
          <a:p>
            <a:r>
              <a:rPr lang="en-US" sz="4200" dirty="0"/>
              <a:t>America’s Growing Mental Health Crisis</a:t>
            </a:r>
          </a:p>
        </p:txBody>
      </p:sp>
      <p:graphicFrame>
        <p:nvGraphicFramePr>
          <p:cNvPr id="9" name="Chart 8">
            <a:extLst>
              <a:ext uri="{FF2B5EF4-FFF2-40B4-BE49-F238E27FC236}">
                <a16:creationId xmlns:a16="http://schemas.microsoft.com/office/drawing/2014/main" id="{AB94F7E0-C727-B7C2-6FBA-124063FC4CD1}"/>
              </a:ext>
            </a:extLst>
          </p:cNvPr>
          <p:cNvGraphicFramePr/>
          <p:nvPr>
            <p:extLst>
              <p:ext uri="{D42A27DB-BD31-4B8C-83A1-F6EECF244321}">
                <p14:modId xmlns:p14="http://schemas.microsoft.com/office/powerpoint/2010/main" val="1045188749"/>
              </p:ext>
            </p:extLst>
          </p:nvPr>
        </p:nvGraphicFramePr>
        <p:xfrm>
          <a:off x="3068053" y="719666"/>
          <a:ext cx="7916779" cy="5031429"/>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a:extLst>
              <a:ext uri="{FF2B5EF4-FFF2-40B4-BE49-F238E27FC236}">
                <a16:creationId xmlns:a16="http://schemas.microsoft.com/office/drawing/2014/main" id="{E17D032B-6021-5A6E-BB19-5BCAB9995CC5}"/>
              </a:ext>
            </a:extLst>
          </p:cNvPr>
          <p:cNvSpPr txBox="1"/>
          <p:nvPr/>
        </p:nvSpPr>
        <p:spPr>
          <a:xfrm>
            <a:off x="477253" y="1941517"/>
            <a:ext cx="2109537" cy="1938992"/>
          </a:xfrm>
          <a:prstGeom prst="rect">
            <a:avLst/>
          </a:prstGeom>
          <a:noFill/>
        </p:spPr>
        <p:txBody>
          <a:bodyPr wrap="square" rtlCol="0">
            <a:spAutoFit/>
          </a:bodyPr>
          <a:lstStyle/>
          <a:p>
            <a:pPr>
              <a:spcAft>
                <a:spcPts val="1200"/>
              </a:spcAft>
            </a:pPr>
            <a:r>
              <a:rPr lang="en-US" sz="2400" dirty="0">
                <a:solidFill>
                  <a:schemeClr val="bg1"/>
                </a:solidFill>
              </a:rPr>
              <a:t>% adults reporting symptoms of anxiety, depression</a:t>
            </a:r>
          </a:p>
        </p:txBody>
      </p:sp>
      <p:sp>
        <p:nvSpPr>
          <p:cNvPr id="2" name="TextBox 1">
            <a:extLst>
              <a:ext uri="{FF2B5EF4-FFF2-40B4-BE49-F238E27FC236}">
                <a16:creationId xmlns:a16="http://schemas.microsoft.com/office/drawing/2014/main" id="{18758A80-C6D3-DDFD-3F22-C95D7457FA7C}"/>
              </a:ext>
            </a:extLst>
          </p:cNvPr>
          <p:cNvSpPr txBox="1"/>
          <p:nvPr/>
        </p:nvSpPr>
        <p:spPr>
          <a:xfrm>
            <a:off x="549443" y="4027481"/>
            <a:ext cx="914400" cy="457200"/>
          </a:xfrm>
          <a:prstGeom prst="rect">
            <a:avLst/>
          </a:prstGeom>
          <a:solidFill>
            <a:schemeClr val="accent1"/>
          </a:solidFill>
          <a:ln>
            <a:solidFill>
              <a:schemeClr val="accent1"/>
            </a:solidFill>
          </a:ln>
        </p:spPr>
        <p:txBody>
          <a:bodyPr wrap="square" rtlCol="0">
            <a:spAutoFit/>
          </a:bodyPr>
          <a:lstStyle/>
          <a:p>
            <a:pPr algn="ctr">
              <a:spcAft>
                <a:spcPts val="1200"/>
              </a:spcAft>
            </a:pPr>
            <a:r>
              <a:rPr lang="en-US" sz="2400" b="1" dirty="0">
                <a:solidFill>
                  <a:schemeClr val="bg1"/>
                </a:solidFill>
              </a:rPr>
              <a:t>2019</a:t>
            </a:r>
          </a:p>
        </p:txBody>
      </p:sp>
      <p:sp>
        <p:nvSpPr>
          <p:cNvPr id="3" name="TextBox 2">
            <a:extLst>
              <a:ext uri="{FF2B5EF4-FFF2-40B4-BE49-F238E27FC236}">
                <a16:creationId xmlns:a16="http://schemas.microsoft.com/office/drawing/2014/main" id="{59974EC0-A611-DB0D-ABD8-A3AD2DAA22C1}"/>
              </a:ext>
            </a:extLst>
          </p:cNvPr>
          <p:cNvSpPr txBox="1"/>
          <p:nvPr/>
        </p:nvSpPr>
        <p:spPr>
          <a:xfrm>
            <a:off x="549443" y="4715618"/>
            <a:ext cx="914400" cy="457200"/>
          </a:xfrm>
          <a:prstGeom prst="rect">
            <a:avLst/>
          </a:prstGeom>
          <a:solidFill>
            <a:schemeClr val="accent2"/>
          </a:solidFill>
          <a:ln>
            <a:noFill/>
          </a:ln>
        </p:spPr>
        <p:txBody>
          <a:bodyPr wrap="square" rtlCol="0">
            <a:spAutoFit/>
          </a:bodyPr>
          <a:lstStyle/>
          <a:p>
            <a:pPr algn="ctr">
              <a:spcAft>
                <a:spcPts val="1200"/>
              </a:spcAft>
            </a:pPr>
            <a:r>
              <a:rPr lang="en-US" sz="2400" b="1" dirty="0">
                <a:solidFill>
                  <a:schemeClr val="bg1"/>
                </a:solidFill>
              </a:rPr>
              <a:t>2023</a:t>
            </a:r>
          </a:p>
        </p:txBody>
      </p:sp>
    </p:spTree>
    <p:extLst>
      <p:ext uri="{BB962C8B-B14F-4D97-AF65-F5344CB8AC3E}">
        <p14:creationId xmlns:p14="http://schemas.microsoft.com/office/powerpoint/2010/main" val="968165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graphicEl>
                                              <a:chart seriesIdx="-3" categoryIdx="-3" bldStep="gridLegend"/>
                                            </p:graphicEl>
                                          </p:spTgt>
                                        </p:tgtEl>
                                        <p:attrNameLst>
                                          <p:attrName>style.visibility</p:attrName>
                                        </p:attrNameLst>
                                      </p:cBhvr>
                                      <p:to>
                                        <p:strVal val="visible"/>
                                      </p:to>
                                    </p:set>
                                    <p:animEffect transition="in" filter="fade">
                                      <p:cBhvr>
                                        <p:cTn id="7" dur="1000"/>
                                        <p:tgtEl>
                                          <p:spTgt spid="9">
                                            <p:graphicEl>
                                              <a:chart seriesIdx="-3" categoryIdx="-3" bldStep="gridLegend"/>
                                            </p:graphic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9">
                                            <p:graphicEl>
                                              <a:chart seriesIdx="0" categoryIdx="0" bldStep="ptInCategory"/>
                                            </p:graphicEl>
                                          </p:spTgt>
                                        </p:tgtEl>
                                        <p:attrNameLst>
                                          <p:attrName>style.visibility</p:attrName>
                                        </p:attrNameLst>
                                      </p:cBhvr>
                                      <p:to>
                                        <p:strVal val="visible"/>
                                      </p:to>
                                    </p:set>
                                    <p:animEffect transition="in" filter="fade">
                                      <p:cBhvr>
                                        <p:cTn id="11" dur="1000"/>
                                        <p:tgtEl>
                                          <p:spTgt spid="9">
                                            <p:graphicEl>
                                              <a:chart seriesIdx="0" categoryIdx="0" bldStep="ptInCategory"/>
                                            </p:graphicEl>
                                          </p:spTgt>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9">
                                            <p:graphicEl>
                                              <a:chart seriesIdx="1" categoryIdx="0" bldStep="ptInCategory"/>
                                            </p:graphicEl>
                                          </p:spTgt>
                                        </p:tgtEl>
                                        <p:attrNameLst>
                                          <p:attrName>style.visibility</p:attrName>
                                        </p:attrNameLst>
                                      </p:cBhvr>
                                      <p:to>
                                        <p:strVal val="visible"/>
                                      </p:to>
                                    </p:set>
                                    <p:animEffect transition="in" filter="fade">
                                      <p:cBhvr>
                                        <p:cTn id="15" dur="1000"/>
                                        <p:tgtEl>
                                          <p:spTgt spid="9">
                                            <p:graphicEl>
                                              <a:chart seriesIdx="1" categoryIdx="0" bldStep="ptInCategory"/>
                                            </p:graphicEl>
                                          </p:spTgt>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9">
                                            <p:graphicEl>
                                              <a:chart seriesIdx="0" categoryIdx="1" bldStep="ptInCategory"/>
                                            </p:graphicEl>
                                          </p:spTgt>
                                        </p:tgtEl>
                                        <p:attrNameLst>
                                          <p:attrName>style.visibility</p:attrName>
                                        </p:attrNameLst>
                                      </p:cBhvr>
                                      <p:to>
                                        <p:strVal val="visible"/>
                                      </p:to>
                                    </p:set>
                                    <p:animEffect transition="in" filter="fade">
                                      <p:cBhvr>
                                        <p:cTn id="19" dur="1000"/>
                                        <p:tgtEl>
                                          <p:spTgt spid="9">
                                            <p:graphicEl>
                                              <a:chart seriesIdx="0" categoryIdx="1" bldStep="ptInCategory"/>
                                            </p:graphicEl>
                                          </p:spTgt>
                                        </p:tgtEl>
                                      </p:cBhvr>
                                    </p:animEffect>
                                  </p:childTnLst>
                                </p:cTn>
                              </p:par>
                            </p:childTnLst>
                          </p:cTn>
                        </p:par>
                        <p:par>
                          <p:cTn id="20" fill="hold">
                            <p:stCondLst>
                              <p:cond delay="4000"/>
                            </p:stCondLst>
                            <p:childTnLst>
                              <p:par>
                                <p:cTn id="21" presetID="10" presetClass="entr" presetSubtype="0" fill="hold" grpId="0" nodeType="afterEffect">
                                  <p:stCondLst>
                                    <p:cond delay="0"/>
                                  </p:stCondLst>
                                  <p:childTnLst>
                                    <p:set>
                                      <p:cBhvr>
                                        <p:cTn id="22" dur="1" fill="hold">
                                          <p:stCondLst>
                                            <p:cond delay="0"/>
                                          </p:stCondLst>
                                        </p:cTn>
                                        <p:tgtEl>
                                          <p:spTgt spid="9">
                                            <p:graphicEl>
                                              <a:chart seriesIdx="1" categoryIdx="1" bldStep="ptInCategory"/>
                                            </p:graphicEl>
                                          </p:spTgt>
                                        </p:tgtEl>
                                        <p:attrNameLst>
                                          <p:attrName>style.visibility</p:attrName>
                                        </p:attrNameLst>
                                      </p:cBhvr>
                                      <p:to>
                                        <p:strVal val="visible"/>
                                      </p:to>
                                    </p:set>
                                    <p:animEffect transition="in" filter="fade">
                                      <p:cBhvr>
                                        <p:cTn id="23" dur="1000"/>
                                        <p:tgtEl>
                                          <p:spTgt spid="9">
                                            <p:graphicEl>
                                              <a:chart seriesIdx="1" categoryIdx="1" bldStep="ptInCategory"/>
                                            </p:graphicEl>
                                          </p:spTgt>
                                        </p:tgtEl>
                                      </p:cBhvr>
                                    </p:animEffect>
                                  </p:childTnLst>
                                </p:cTn>
                              </p:par>
                            </p:childTnLst>
                          </p:cTn>
                        </p:par>
                        <p:par>
                          <p:cTn id="24" fill="hold">
                            <p:stCondLst>
                              <p:cond delay="5000"/>
                            </p:stCondLst>
                            <p:childTnLst>
                              <p:par>
                                <p:cTn id="25" presetID="10" presetClass="entr" presetSubtype="0" fill="hold" grpId="0" nodeType="afterEffect">
                                  <p:stCondLst>
                                    <p:cond delay="0"/>
                                  </p:stCondLst>
                                  <p:childTnLst>
                                    <p:set>
                                      <p:cBhvr>
                                        <p:cTn id="26" dur="1" fill="hold">
                                          <p:stCondLst>
                                            <p:cond delay="0"/>
                                          </p:stCondLst>
                                        </p:cTn>
                                        <p:tgtEl>
                                          <p:spTgt spid="9">
                                            <p:graphicEl>
                                              <a:chart seriesIdx="0" categoryIdx="2" bldStep="ptInCategory"/>
                                            </p:graphicEl>
                                          </p:spTgt>
                                        </p:tgtEl>
                                        <p:attrNameLst>
                                          <p:attrName>style.visibility</p:attrName>
                                        </p:attrNameLst>
                                      </p:cBhvr>
                                      <p:to>
                                        <p:strVal val="visible"/>
                                      </p:to>
                                    </p:set>
                                    <p:animEffect transition="in" filter="fade">
                                      <p:cBhvr>
                                        <p:cTn id="27" dur="1000"/>
                                        <p:tgtEl>
                                          <p:spTgt spid="9">
                                            <p:graphicEl>
                                              <a:chart seriesIdx="0" categoryIdx="2" bldStep="ptInCategory"/>
                                            </p:graphicEl>
                                          </p:spTgt>
                                        </p:tgtEl>
                                      </p:cBhvr>
                                    </p:animEffect>
                                  </p:childTnLst>
                                </p:cTn>
                              </p:par>
                            </p:childTnLst>
                          </p:cTn>
                        </p:par>
                        <p:par>
                          <p:cTn id="28" fill="hold">
                            <p:stCondLst>
                              <p:cond delay="6000"/>
                            </p:stCondLst>
                            <p:childTnLst>
                              <p:par>
                                <p:cTn id="29" presetID="10" presetClass="entr" presetSubtype="0" fill="hold" grpId="0" nodeType="afterEffect">
                                  <p:stCondLst>
                                    <p:cond delay="0"/>
                                  </p:stCondLst>
                                  <p:childTnLst>
                                    <p:set>
                                      <p:cBhvr>
                                        <p:cTn id="30" dur="1" fill="hold">
                                          <p:stCondLst>
                                            <p:cond delay="0"/>
                                          </p:stCondLst>
                                        </p:cTn>
                                        <p:tgtEl>
                                          <p:spTgt spid="9">
                                            <p:graphicEl>
                                              <a:chart seriesIdx="1" categoryIdx="2" bldStep="ptInCategory"/>
                                            </p:graphicEl>
                                          </p:spTgt>
                                        </p:tgtEl>
                                        <p:attrNameLst>
                                          <p:attrName>style.visibility</p:attrName>
                                        </p:attrNameLst>
                                      </p:cBhvr>
                                      <p:to>
                                        <p:strVal val="visible"/>
                                      </p:to>
                                    </p:set>
                                    <p:animEffect transition="in" filter="fade">
                                      <p:cBhvr>
                                        <p:cTn id="31" dur="1000"/>
                                        <p:tgtEl>
                                          <p:spTgt spid="9">
                                            <p:graphicEl>
                                              <a:chart seriesIdx="1"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categoryEl"/>
        </p:bldSub>
      </p:bldGraphic>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AEC5457-4759-404C-9DC5-A11315024761}"/>
              </a:ext>
            </a:extLst>
          </p:cNvPr>
          <p:cNvSpPr txBox="1"/>
          <p:nvPr/>
        </p:nvSpPr>
        <p:spPr>
          <a:xfrm>
            <a:off x="838201" y="1690688"/>
            <a:ext cx="10515599" cy="3801041"/>
          </a:xfrm>
          <a:prstGeom prst="rect">
            <a:avLst/>
          </a:prstGeom>
          <a:noFill/>
          <a:effectLst/>
        </p:spPr>
        <p:txBody>
          <a:bodyPr wrap="square" rtlCol="0">
            <a:spAutoFit/>
          </a:bodyPr>
          <a:lstStyle/>
          <a:p>
            <a:pPr algn="l" rtl="0">
              <a:spcBef>
                <a:spcPts val="0"/>
              </a:spcBef>
              <a:spcAft>
                <a:spcPts val="1800"/>
              </a:spcAft>
            </a:pPr>
            <a:r>
              <a:rPr lang="en-US" sz="2800" b="1" i="0" strike="noStrike" dirty="0">
                <a:solidFill>
                  <a:schemeClr val="bg1"/>
                </a:solidFill>
                <a:effectLst/>
              </a:rPr>
              <a:t>Covers everybody for all medically necessary care</a:t>
            </a:r>
            <a:r>
              <a:rPr lang="en-US" sz="2800" i="0" strike="noStrike" dirty="0">
                <a:solidFill>
                  <a:schemeClr val="bg1"/>
                </a:solidFill>
                <a:effectLst/>
              </a:rPr>
              <a:t>, including prescriptions and services for behavioral &amp; mental health and substance use disorder. </a:t>
            </a:r>
          </a:p>
          <a:p>
            <a:pPr algn="l" rtl="0">
              <a:spcBef>
                <a:spcPts val="0"/>
              </a:spcBef>
              <a:spcAft>
                <a:spcPts val="1800"/>
              </a:spcAft>
            </a:pPr>
            <a:r>
              <a:rPr lang="en-US" sz="2800" dirty="0">
                <a:solidFill>
                  <a:schemeClr val="bg1"/>
                </a:solidFill>
              </a:rPr>
              <a:t>Coverage is </a:t>
            </a:r>
            <a:r>
              <a:rPr lang="en-US" sz="2800" b="1" dirty="0">
                <a:solidFill>
                  <a:schemeClr val="bg1"/>
                </a:solidFill>
              </a:rPr>
              <a:t>l</a:t>
            </a:r>
            <a:r>
              <a:rPr lang="en-US" sz="2800" b="1" i="0" strike="noStrike" dirty="0">
                <a:solidFill>
                  <a:schemeClr val="bg1"/>
                </a:solidFill>
                <a:effectLst/>
              </a:rPr>
              <a:t>ifelong</a:t>
            </a:r>
            <a:r>
              <a:rPr lang="en-US" sz="2800" i="0" strike="noStrike" dirty="0">
                <a:solidFill>
                  <a:schemeClr val="bg1"/>
                </a:solidFill>
                <a:effectLst/>
              </a:rPr>
              <a:t> with no interruptions in care. </a:t>
            </a:r>
          </a:p>
          <a:p>
            <a:pPr algn="l" rtl="0">
              <a:spcBef>
                <a:spcPts val="0"/>
              </a:spcBef>
              <a:spcAft>
                <a:spcPts val="1800"/>
              </a:spcAft>
            </a:pPr>
            <a:r>
              <a:rPr lang="en-US" sz="2800" dirty="0">
                <a:solidFill>
                  <a:schemeClr val="bg1"/>
                </a:solidFill>
              </a:rPr>
              <a:t>Provides </a:t>
            </a:r>
            <a:r>
              <a:rPr lang="en-US" sz="2800" b="1" dirty="0">
                <a:solidFill>
                  <a:schemeClr val="bg1"/>
                </a:solidFill>
              </a:rPr>
              <a:t>f</a:t>
            </a:r>
            <a:r>
              <a:rPr lang="en-US" sz="2800" b="1" i="0" strike="noStrike" dirty="0">
                <a:solidFill>
                  <a:schemeClr val="bg1"/>
                </a:solidFill>
                <a:effectLst/>
              </a:rPr>
              <a:t>ree choice of any hospital and provider</a:t>
            </a:r>
            <a:r>
              <a:rPr lang="en-US" sz="2800" i="0" strike="noStrike" dirty="0">
                <a:solidFill>
                  <a:schemeClr val="bg1"/>
                </a:solidFill>
                <a:effectLst/>
              </a:rPr>
              <a:t>, including psychiatrists, psychologists, and licensed counselors. </a:t>
            </a:r>
          </a:p>
          <a:p>
            <a:pPr algn="l" rtl="0">
              <a:spcBef>
                <a:spcPts val="0"/>
              </a:spcBef>
              <a:spcAft>
                <a:spcPts val="1800"/>
              </a:spcAft>
            </a:pPr>
            <a:r>
              <a:rPr lang="en-US" sz="2800" b="1" dirty="0">
                <a:solidFill>
                  <a:schemeClr val="bg1"/>
                </a:solidFill>
              </a:rPr>
              <a:t>Care is free </a:t>
            </a:r>
            <a:r>
              <a:rPr lang="en-US" sz="2800" dirty="0">
                <a:solidFill>
                  <a:schemeClr val="bg1"/>
                </a:solidFill>
              </a:rPr>
              <a:t>at the point of service with no copays or deductibles. </a:t>
            </a:r>
            <a:endParaRPr lang="en-US" sz="4000" i="1" dirty="0">
              <a:solidFill>
                <a:schemeClr val="bg1"/>
              </a:solidFill>
              <a:effectLst>
                <a:outerShdw blurRad="50800" dist="38100" dir="2700000" algn="tl" rotWithShape="0">
                  <a:prstClr val="black">
                    <a:alpha val="40000"/>
                  </a:prstClr>
                </a:outerShdw>
              </a:effectLst>
            </a:endParaRPr>
          </a:p>
        </p:txBody>
      </p:sp>
      <p:sp>
        <p:nvSpPr>
          <p:cNvPr id="5" name="Text Placeholder 4">
            <a:extLst>
              <a:ext uri="{FF2B5EF4-FFF2-40B4-BE49-F238E27FC236}">
                <a16:creationId xmlns:a16="http://schemas.microsoft.com/office/drawing/2014/main" id="{5F451927-11A6-8A40-AC6E-B95A3DCB2338}"/>
              </a:ext>
            </a:extLst>
          </p:cNvPr>
          <p:cNvSpPr>
            <a:spLocks noGrp="1"/>
          </p:cNvSpPr>
          <p:nvPr>
            <p:ph type="body" idx="10"/>
          </p:nvPr>
        </p:nvSpPr>
        <p:spPr>
          <a:xfrm>
            <a:off x="86497" y="5908808"/>
            <a:ext cx="8229600" cy="841248"/>
          </a:xfrm>
        </p:spPr>
        <p:txBody>
          <a:bodyPr/>
          <a:lstStyle/>
          <a:p>
            <a:endParaRPr lang="en-US" dirty="0"/>
          </a:p>
        </p:txBody>
      </p:sp>
      <p:sp>
        <p:nvSpPr>
          <p:cNvPr id="7" name="Title 15">
            <a:extLst>
              <a:ext uri="{FF2B5EF4-FFF2-40B4-BE49-F238E27FC236}">
                <a16:creationId xmlns:a16="http://schemas.microsoft.com/office/drawing/2014/main" id="{9CA1400C-E1B4-6088-833E-8AA6ED92799B}"/>
              </a:ext>
            </a:extLst>
          </p:cNvPr>
          <p:cNvSpPr txBox="1">
            <a:spLocks/>
          </p:cNvSpPr>
          <p:nvPr/>
        </p:nvSpPr>
        <p:spPr>
          <a:xfrm>
            <a:off x="838200" y="83231"/>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bg1"/>
                </a:solidFill>
                <a:latin typeface="Arial" charset="0"/>
                <a:ea typeface="Arial" charset="0"/>
                <a:cs typeface="Arial" charset="0"/>
              </a:defRPr>
            </a:lvl1pPr>
          </a:lstStyle>
          <a:p>
            <a:r>
              <a:rPr lang="en-US" sz="3900" dirty="0"/>
              <a:t>Medicare for All = Mental Health Care for All</a:t>
            </a:r>
          </a:p>
        </p:txBody>
      </p:sp>
    </p:spTree>
    <p:extLst>
      <p:ext uri="{BB962C8B-B14F-4D97-AF65-F5344CB8AC3E}">
        <p14:creationId xmlns:p14="http://schemas.microsoft.com/office/powerpoint/2010/main" val="942400216"/>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2BA6E98-6066-9648-8593-94799BABA4E9}"/>
              </a:ext>
            </a:extLst>
          </p:cNvPr>
          <p:cNvSpPr>
            <a:spLocks noGrp="1"/>
          </p:cNvSpPr>
          <p:nvPr>
            <p:ph type="body" idx="10"/>
          </p:nvPr>
        </p:nvSpPr>
        <p:spPr/>
        <p:txBody>
          <a:bodyPr/>
          <a:lstStyle/>
          <a:p>
            <a:endParaRPr lang="en-US" dirty="0"/>
          </a:p>
        </p:txBody>
      </p:sp>
      <p:graphicFrame>
        <p:nvGraphicFramePr>
          <p:cNvPr id="4" name="Table 4">
            <a:extLst>
              <a:ext uri="{FF2B5EF4-FFF2-40B4-BE49-F238E27FC236}">
                <a16:creationId xmlns:a16="http://schemas.microsoft.com/office/drawing/2014/main" id="{22BA9603-8568-AE41-D8B3-605BCF977291}"/>
              </a:ext>
            </a:extLst>
          </p:cNvPr>
          <p:cNvGraphicFramePr>
            <a:graphicFrameLocks noGrp="1"/>
          </p:cNvGraphicFramePr>
          <p:nvPr>
            <p:extLst>
              <p:ext uri="{D42A27DB-BD31-4B8C-83A1-F6EECF244321}">
                <p14:modId xmlns:p14="http://schemas.microsoft.com/office/powerpoint/2010/main" val="2401020742"/>
              </p:ext>
            </p:extLst>
          </p:nvPr>
        </p:nvGraphicFramePr>
        <p:xfrm>
          <a:off x="6041456" y="702711"/>
          <a:ext cx="5453097" cy="5114613"/>
        </p:xfrm>
        <a:graphic>
          <a:graphicData uri="http://schemas.openxmlformats.org/drawingml/2006/table">
            <a:tbl>
              <a:tblPr firstRow="1" bandRow="1">
                <a:tableStyleId>{5C22544A-7EE6-4342-B048-85BDC9FD1C3A}</a:tableStyleId>
              </a:tblPr>
              <a:tblGrid>
                <a:gridCol w="5453097">
                  <a:extLst>
                    <a:ext uri="{9D8B030D-6E8A-4147-A177-3AD203B41FA5}">
                      <a16:colId xmlns:a16="http://schemas.microsoft.com/office/drawing/2014/main" val="1658037647"/>
                    </a:ext>
                  </a:extLst>
                </a:gridCol>
              </a:tblGrid>
              <a:tr h="795282">
                <a:tc>
                  <a:txBody>
                    <a:bodyPr/>
                    <a:lstStyle/>
                    <a:p>
                      <a:pPr algn="ctr"/>
                      <a:r>
                        <a:rPr lang="en-US" sz="3600" dirty="0"/>
                        <a:t>Medicare for All</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3405650130"/>
                  </a:ext>
                </a:extLst>
              </a:tr>
              <a:tr h="1089166">
                <a:tc>
                  <a:txBody>
                    <a:bodyPr/>
                    <a:lstStyle/>
                    <a:p>
                      <a:endParaRPr lang="en-US" sz="2600" dirty="0">
                        <a:solidFill>
                          <a:schemeClr val="tx1"/>
                        </a:solidFill>
                      </a:endParaRPr>
                    </a:p>
                  </a:txBody>
                  <a:tcPr marL="137160" marR="137160" marT="137160" marB="137160">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869715957"/>
                  </a:ext>
                </a:extLst>
              </a:tr>
              <a:tr h="1093021">
                <a:tc>
                  <a:txBody>
                    <a:bodyPr/>
                    <a:lstStyle/>
                    <a:p>
                      <a:endParaRPr lang="en-US" sz="2600" dirty="0"/>
                    </a:p>
                  </a:txBody>
                  <a:tcPr marL="137160" marR="137160" marT="137160" marB="1371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737114816"/>
                  </a:ext>
                </a:extLst>
              </a:tr>
              <a:tr h="104412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600" dirty="0"/>
                    </a:p>
                  </a:txBody>
                  <a:tcPr marL="137160" marR="137160" marT="137160" marB="1371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109942139"/>
                  </a:ext>
                </a:extLst>
              </a:tr>
              <a:tr h="109302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600" dirty="0"/>
                    </a:p>
                  </a:txBody>
                  <a:tcPr marL="137160" marR="137160" marT="137160" marB="1371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01520940"/>
                  </a:ext>
                </a:extLst>
              </a:tr>
            </a:tbl>
          </a:graphicData>
        </a:graphic>
      </p:graphicFrame>
      <p:graphicFrame>
        <p:nvGraphicFramePr>
          <p:cNvPr id="5" name="Table 5">
            <a:extLst>
              <a:ext uri="{FF2B5EF4-FFF2-40B4-BE49-F238E27FC236}">
                <a16:creationId xmlns:a16="http://schemas.microsoft.com/office/drawing/2014/main" id="{FFE923DB-BCFE-1A9B-D606-729459884B64}"/>
              </a:ext>
            </a:extLst>
          </p:cNvPr>
          <p:cNvGraphicFramePr>
            <a:graphicFrameLocks noGrp="1"/>
          </p:cNvGraphicFramePr>
          <p:nvPr>
            <p:extLst>
              <p:ext uri="{D42A27DB-BD31-4B8C-83A1-F6EECF244321}">
                <p14:modId xmlns:p14="http://schemas.microsoft.com/office/powerpoint/2010/main" val="197943992"/>
              </p:ext>
            </p:extLst>
          </p:nvPr>
        </p:nvGraphicFramePr>
        <p:xfrm>
          <a:off x="413500" y="708426"/>
          <a:ext cx="5453097" cy="5096355"/>
        </p:xfrm>
        <a:graphic>
          <a:graphicData uri="http://schemas.openxmlformats.org/drawingml/2006/table">
            <a:tbl>
              <a:tblPr firstRow="1" bandRow="1">
                <a:tableStyleId>{21E4AEA4-8DFA-4A89-87EB-49C32662AFE0}</a:tableStyleId>
              </a:tblPr>
              <a:tblGrid>
                <a:gridCol w="5453097">
                  <a:extLst>
                    <a:ext uri="{9D8B030D-6E8A-4147-A177-3AD203B41FA5}">
                      <a16:colId xmlns:a16="http://schemas.microsoft.com/office/drawing/2014/main" val="3925117580"/>
                    </a:ext>
                  </a:extLst>
                </a:gridCol>
              </a:tblGrid>
              <a:tr h="805444">
                <a:tc>
                  <a:txBody>
                    <a:bodyPr/>
                    <a:lstStyle/>
                    <a:p>
                      <a:pPr algn="ctr"/>
                      <a:r>
                        <a:rPr lang="en-US" sz="3500" dirty="0"/>
                        <a:t>Commercial Insurance      </a:t>
                      </a:r>
                      <a:endParaRPr lang="en-US" sz="35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2594429043"/>
                  </a:ext>
                </a:extLst>
              </a:tr>
              <a:tr h="10804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1" dirty="0">
                          <a:latin typeface="+mj-lt"/>
                          <a:cs typeface="Franklin Gothic Book"/>
                        </a:rPr>
                        <a:t>                                                                                                                                       </a:t>
                      </a:r>
                    </a:p>
                  </a:txBody>
                  <a:tcPr marL="137160" marR="137160" marT="137160" marB="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9758615"/>
                  </a:ext>
                </a:extLst>
              </a:tr>
              <a:tr h="1080484">
                <a:tc>
                  <a:txBody>
                    <a:bodyPr/>
                    <a:lstStyle/>
                    <a:p>
                      <a:r>
                        <a:rPr lang="en-US" sz="2600" b="1" i="0" dirty="0">
                          <a:solidFill>
                            <a:schemeClr val="tx1"/>
                          </a:solidFill>
                        </a:rPr>
                        <a:t>                                                                                                                                                        </a:t>
                      </a:r>
                    </a:p>
                  </a:txBody>
                  <a:tcPr marL="137160" marR="137160" marT="137160" marB="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477252573"/>
                  </a:ext>
                </a:extLst>
              </a:tr>
              <a:tr h="1069420">
                <a:tc>
                  <a:txBody>
                    <a:bodyPr/>
                    <a:lstStyle/>
                    <a:p>
                      <a:endParaRPr lang="en-US" sz="2600" b="1" i="0" dirty="0">
                        <a:solidFill>
                          <a:schemeClr val="tx1"/>
                        </a:solidFill>
                      </a:endParaRPr>
                    </a:p>
                  </a:txBody>
                  <a:tcPr marL="137160" marR="137160" marT="137160" marB="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638737531"/>
                  </a:ext>
                </a:extLst>
              </a:tr>
              <a:tr h="1060523">
                <a:tc>
                  <a:txBody>
                    <a:bodyPr/>
                    <a:lstStyle/>
                    <a:p>
                      <a:endParaRPr lang="en-US" sz="2600" i="0" dirty="0">
                        <a:solidFill>
                          <a:schemeClr val="tx1"/>
                        </a:solidFill>
                      </a:endParaRPr>
                    </a:p>
                  </a:txBody>
                  <a:tcPr marL="137160" marR="137160" marT="137160" marB="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64542992"/>
                  </a:ext>
                </a:extLst>
              </a:tr>
            </a:tbl>
          </a:graphicData>
        </a:graphic>
      </p:graphicFrame>
      <p:sp>
        <p:nvSpPr>
          <p:cNvPr id="2" name="TextBox 1">
            <a:extLst>
              <a:ext uri="{FF2B5EF4-FFF2-40B4-BE49-F238E27FC236}">
                <a16:creationId xmlns:a16="http://schemas.microsoft.com/office/drawing/2014/main" id="{901CEDAD-2FA8-BAF8-85B0-E6FCF85781E9}"/>
              </a:ext>
            </a:extLst>
          </p:cNvPr>
          <p:cNvSpPr txBox="1"/>
          <p:nvPr/>
        </p:nvSpPr>
        <p:spPr>
          <a:xfrm>
            <a:off x="517358" y="1633917"/>
            <a:ext cx="5149516" cy="892552"/>
          </a:xfrm>
          <a:prstGeom prst="rect">
            <a:avLst/>
          </a:prstGeom>
          <a:noFill/>
        </p:spPr>
        <p:txBody>
          <a:bodyPr wrap="square" rtlCol="0">
            <a:spAutoFit/>
          </a:bodyPr>
          <a:lstStyle/>
          <a:p>
            <a:pPr>
              <a:spcAft>
                <a:spcPts val="1200"/>
              </a:spcAft>
            </a:pPr>
            <a:r>
              <a:rPr lang="en-US" sz="2600" b="1" i="1" dirty="0">
                <a:solidFill>
                  <a:srgbClr val="FF0000"/>
                </a:solidFill>
              </a:rPr>
              <a:t>X</a:t>
            </a:r>
            <a:r>
              <a:rPr lang="en-US" sz="2600" b="1" dirty="0">
                <a:solidFill>
                  <a:srgbClr val="FF0000"/>
                </a:solidFill>
              </a:rPr>
              <a:t> </a:t>
            </a:r>
            <a:r>
              <a:rPr lang="en-US" sz="2600" b="1" dirty="0"/>
              <a:t> Narrow networks of covered</a:t>
            </a:r>
            <a:br>
              <a:rPr lang="en-US" sz="2600" b="1" dirty="0"/>
            </a:br>
            <a:r>
              <a:rPr lang="en-US" sz="2600" b="1" dirty="0"/>
              <a:t>    hospitals &amp; providers</a:t>
            </a:r>
            <a:endParaRPr lang="en-US" sz="2600" b="1" dirty="0">
              <a:latin typeface="+mj-lt"/>
              <a:cs typeface="Franklin Gothic Book"/>
            </a:endParaRPr>
          </a:p>
        </p:txBody>
      </p:sp>
      <p:sp>
        <p:nvSpPr>
          <p:cNvPr id="6" name="TextBox 5">
            <a:extLst>
              <a:ext uri="{FF2B5EF4-FFF2-40B4-BE49-F238E27FC236}">
                <a16:creationId xmlns:a16="http://schemas.microsoft.com/office/drawing/2014/main" id="{7F658A94-30B2-338E-862C-5B96161A35AB}"/>
              </a:ext>
            </a:extLst>
          </p:cNvPr>
          <p:cNvSpPr txBox="1"/>
          <p:nvPr/>
        </p:nvSpPr>
        <p:spPr>
          <a:xfrm>
            <a:off x="517357" y="2715145"/>
            <a:ext cx="4716379" cy="892552"/>
          </a:xfrm>
          <a:prstGeom prst="rect">
            <a:avLst/>
          </a:prstGeom>
          <a:noFill/>
        </p:spPr>
        <p:txBody>
          <a:bodyPr wrap="square" rtlCol="0">
            <a:spAutoFit/>
          </a:bodyPr>
          <a:lstStyle/>
          <a:p>
            <a:pPr>
              <a:spcAft>
                <a:spcPts val="1200"/>
              </a:spcAft>
            </a:pPr>
            <a:r>
              <a:rPr lang="en-US" sz="2600" b="1" i="1" dirty="0">
                <a:solidFill>
                  <a:srgbClr val="FF0000"/>
                </a:solidFill>
              </a:rPr>
              <a:t>X</a:t>
            </a:r>
            <a:r>
              <a:rPr lang="en-US" sz="2600" b="1" dirty="0">
                <a:solidFill>
                  <a:srgbClr val="FF0000"/>
                </a:solidFill>
              </a:rPr>
              <a:t> </a:t>
            </a:r>
            <a:r>
              <a:rPr lang="en-US" sz="2600" b="1" dirty="0"/>
              <a:t> Unaffordable premiums,</a:t>
            </a:r>
            <a:br>
              <a:rPr lang="en-US" sz="2600" b="1" dirty="0"/>
            </a:br>
            <a:r>
              <a:rPr lang="en-US" sz="2600" b="1" dirty="0"/>
              <a:t>    deductibles, and copays</a:t>
            </a:r>
            <a:endParaRPr lang="en-US" sz="2600" b="1" dirty="0">
              <a:latin typeface="+mj-lt"/>
              <a:cs typeface="Franklin Gothic Book"/>
            </a:endParaRPr>
          </a:p>
        </p:txBody>
      </p:sp>
      <p:sp>
        <p:nvSpPr>
          <p:cNvPr id="7" name="TextBox 6">
            <a:extLst>
              <a:ext uri="{FF2B5EF4-FFF2-40B4-BE49-F238E27FC236}">
                <a16:creationId xmlns:a16="http://schemas.microsoft.com/office/drawing/2014/main" id="{07ED9E8B-F4E7-BDD6-957B-EF602D8268ED}"/>
              </a:ext>
            </a:extLst>
          </p:cNvPr>
          <p:cNvSpPr txBox="1"/>
          <p:nvPr/>
        </p:nvSpPr>
        <p:spPr>
          <a:xfrm>
            <a:off x="517358" y="3720768"/>
            <a:ext cx="5007928" cy="892552"/>
          </a:xfrm>
          <a:prstGeom prst="rect">
            <a:avLst/>
          </a:prstGeom>
          <a:noFill/>
        </p:spPr>
        <p:txBody>
          <a:bodyPr wrap="square" rtlCol="0">
            <a:spAutoFit/>
          </a:bodyPr>
          <a:lstStyle/>
          <a:p>
            <a:pPr>
              <a:spcAft>
                <a:spcPts val="1200"/>
              </a:spcAft>
            </a:pPr>
            <a:r>
              <a:rPr lang="en-US" sz="2600" b="1" i="1" dirty="0">
                <a:solidFill>
                  <a:srgbClr val="FF0000"/>
                </a:solidFill>
              </a:rPr>
              <a:t>X</a:t>
            </a:r>
            <a:r>
              <a:rPr lang="en-US" sz="2600" b="1" dirty="0">
                <a:solidFill>
                  <a:srgbClr val="FF0000"/>
                </a:solidFill>
              </a:rPr>
              <a:t>  </a:t>
            </a:r>
            <a:r>
              <a:rPr lang="en-US" sz="2600" b="1" dirty="0"/>
              <a:t>Denials of provider-  </a:t>
            </a:r>
            <a:br>
              <a:rPr lang="en-US" sz="2600" b="1" dirty="0"/>
            </a:br>
            <a:r>
              <a:rPr lang="en-US" sz="2600" b="1" dirty="0"/>
              <a:t>    recommended care</a:t>
            </a:r>
            <a:endParaRPr lang="en-US" sz="2600" b="1" dirty="0">
              <a:latin typeface="+mj-lt"/>
              <a:cs typeface="Franklin Gothic Book"/>
            </a:endParaRPr>
          </a:p>
        </p:txBody>
      </p:sp>
      <p:sp>
        <p:nvSpPr>
          <p:cNvPr id="8" name="TextBox 7">
            <a:extLst>
              <a:ext uri="{FF2B5EF4-FFF2-40B4-BE49-F238E27FC236}">
                <a16:creationId xmlns:a16="http://schemas.microsoft.com/office/drawing/2014/main" id="{80D57178-2231-F37E-2E14-869B5953ACB4}"/>
              </a:ext>
            </a:extLst>
          </p:cNvPr>
          <p:cNvSpPr txBox="1"/>
          <p:nvPr/>
        </p:nvSpPr>
        <p:spPr>
          <a:xfrm>
            <a:off x="472454" y="4764381"/>
            <a:ext cx="5152307" cy="892552"/>
          </a:xfrm>
          <a:prstGeom prst="rect">
            <a:avLst/>
          </a:prstGeom>
          <a:noFill/>
        </p:spPr>
        <p:txBody>
          <a:bodyPr wrap="square" rtlCol="0">
            <a:spAutoFit/>
          </a:bodyPr>
          <a:lstStyle/>
          <a:p>
            <a:pPr>
              <a:spcAft>
                <a:spcPts val="1200"/>
              </a:spcAft>
            </a:pPr>
            <a:r>
              <a:rPr lang="en-US" sz="2600" b="1" i="1" dirty="0">
                <a:solidFill>
                  <a:srgbClr val="FF0000"/>
                </a:solidFill>
              </a:rPr>
              <a:t>X</a:t>
            </a:r>
            <a:r>
              <a:rPr lang="en-US" sz="2600" b="1" dirty="0">
                <a:solidFill>
                  <a:srgbClr val="FF0000"/>
                </a:solidFill>
              </a:rPr>
              <a:t> </a:t>
            </a:r>
            <a:r>
              <a:rPr lang="en-US" sz="2600" b="1" dirty="0"/>
              <a:t> Coverage changes with age,</a:t>
            </a:r>
            <a:br>
              <a:rPr lang="en-US" sz="2600" b="1" dirty="0"/>
            </a:br>
            <a:r>
              <a:rPr lang="en-US" sz="2600" b="1" dirty="0"/>
              <a:t>     marriage, job status, etc. </a:t>
            </a:r>
            <a:endParaRPr lang="en-US" sz="2600" b="1" dirty="0">
              <a:latin typeface="+mj-lt"/>
              <a:cs typeface="Franklin Gothic Book"/>
            </a:endParaRPr>
          </a:p>
        </p:txBody>
      </p:sp>
      <p:sp>
        <p:nvSpPr>
          <p:cNvPr id="9" name="TextBox 8">
            <a:extLst>
              <a:ext uri="{FF2B5EF4-FFF2-40B4-BE49-F238E27FC236}">
                <a16:creationId xmlns:a16="http://schemas.microsoft.com/office/drawing/2014/main" id="{FC51B851-16FD-B028-0E24-FB8DD26D2986}"/>
              </a:ext>
            </a:extLst>
          </p:cNvPr>
          <p:cNvSpPr txBox="1"/>
          <p:nvPr/>
        </p:nvSpPr>
        <p:spPr>
          <a:xfrm>
            <a:off x="6092375" y="1633917"/>
            <a:ext cx="5230945" cy="892552"/>
          </a:xfrm>
          <a:prstGeom prst="rect">
            <a:avLst/>
          </a:prstGeom>
          <a:noFill/>
        </p:spPr>
        <p:txBody>
          <a:bodyPr wrap="square" rtlCol="0">
            <a:spAutoFit/>
          </a:bodyPr>
          <a:lstStyle/>
          <a:p>
            <a:pPr>
              <a:spcAft>
                <a:spcPts val="1200"/>
              </a:spcAft>
            </a:pPr>
            <a:r>
              <a:rPr lang="en-US" sz="2600" b="1" i="0" u="none" strike="noStrike" kern="1200" dirty="0">
                <a:solidFill>
                  <a:srgbClr val="00B050"/>
                </a:solidFill>
                <a:effectLst/>
                <a:latin typeface="+mn-lt"/>
                <a:ea typeface="+mn-ea"/>
                <a:cs typeface="+mn-cs"/>
              </a:rPr>
              <a:t>✔  </a:t>
            </a:r>
            <a:r>
              <a:rPr lang="en-US" sz="2600" b="1" i="0" u="none" strike="noStrike" kern="1200" dirty="0">
                <a:solidFill>
                  <a:schemeClr val="tx1"/>
                </a:solidFill>
                <a:effectLst/>
                <a:latin typeface="+mn-lt"/>
                <a:ea typeface="+mn-ea"/>
                <a:cs typeface="+mn-cs"/>
              </a:rPr>
              <a:t>Free choice of any hospital  </a:t>
            </a:r>
            <a:br>
              <a:rPr lang="en-US" sz="2600" b="1" i="0" u="none" strike="noStrike" kern="1200" dirty="0">
                <a:solidFill>
                  <a:schemeClr val="tx1"/>
                </a:solidFill>
                <a:effectLst/>
                <a:latin typeface="+mn-lt"/>
                <a:ea typeface="+mn-ea"/>
                <a:cs typeface="+mn-cs"/>
              </a:rPr>
            </a:br>
            <a:r>
              <a:rPr lang="en-US" sz="2600" b="1" i="0" u="none" strike="noStrike" kern="1200" dirty="0">
                <a:solidFill>
                  <a:schemeClr val="tx1"/>
                </a:solidFill>
                <a:effectLst/>
                <a:latin typeface="+mn-lt"/>
                <a:ea typeface="+mn-ea"/>
                <a:cs typeface="+mn-cs"/>
              </a:rPr>
              <a:t>     or provider in the nation</a:t>
            </a:r>
            <a:endParaRPr lang="en-US" sz="2600" dirty="0">
              <a:solidFill>
                <a:schemeClr val="tx1"/>
              </a:solidFill>
            </a:endParaRPr>
          </a:p>
        </p:txBody>
      </p:sp>
      <p:sp>
        <p:nvSpPr>
          <p:cNvPr id="10" name="TextBox 9">
            <a:extLst>
              <a:ext uri="{FF2B5EF4-FFF2-40B4-BE49-F238E27FC236}">
                <a16:creationId xmlns:a16="http://schemas.microsoft.com/office/drawing/2014/main" id="{632A8160-B21D-3BE3-8C49-D87CCCA52748}"/>
              </a:ext>
            </a:extLst>
          </p:cNvPr>
          <p:cNvSpPr txBox="1"/>
          <p:nvPr/>
        </p:nvSpPr>
        <p:spPr>
          <a:xfrm>
            <a:off x="6061895" y="2683246"/>
            <a:ext cx="5291101" cy="892552"/>
          </a:xfrm>
          <a:prstGeom prst="rect">
            <a:avLst/>
          </a:prstGeom>
          <a:noFill/>
        </p:spPr>
        <p:txBody>
          <a:bodyPr wrap="square" rtlCol="0">
            <a:spAutoFit/>
          </a:bodyPr>
          <a:lstStyle/>
          <a:p>
            <a:pPr>
              <a:spcAft>
                <a:spcPts val="1200"/>
              </a:spcAft>
            </a:pPr>
            <a:r>
              <a:rPr lang="en-US" sz="2600" b="1" i="0" u="none" strike="noStrike" kern="1200" dirty="0">
                <a:solidFill>
                  <a:srgbClr val="00B050"/>
                </a:solidFill>
                <a:effectLst/>
                <a:latin typeface="+mn-lt"/>
                <a:ea typeface="+mn-ea"/>
                <a:cs typeface="+mn-cs"/>
              </a:rPr>
              <a:t>✔  </a:t>
            </a:r>
            <a:r>
              <a:rPr lang="en-US" sz="2600" b="1" i="0" u="none" strike="noStrike" kern="1200" dirty="0">
                <a:effectLst/>
                <a:latin typeface="+mn-lt"/>
                <a:ea typeface="+mn-ea"/>
                <a:cs typeface="+mn-cs"/>
              </a:rPr>
              <a:t>All care &amp; drugs provided   </a:t>
            </a:r>
            <a:br>
              <a:rPr lang="en-US" sz="2600" b="1" i="0" u="none" strike="noStrike" kern="1200" dirty="0">
                <a:effectLst/>
                <a:latin typeface="+mn-lt"/>
                <a:ea typeface="+mn-ea"/>
                <a:cs typeface="+mn-cs"/>
              </a:rPr>
            </a:br>
            <a:r>
              <a:rPr lang="en-US" sz="2600" b="1" i="0" u="none" strike="noStrike" kern="1200" dirty="0">
                <a:effectLst/>
                <a:latin typeface="+mn-lt"/>
                <a:ea typeface="+mn-ea"/>
                <a:cs typeface="+mn-cs"/>
              </a:rPr>
              <a:t>     free at the point of service</a:t>
            </a:r>
            <a:endParaRPr lang="en-US" sz="2600" dirty="0"/>
          </a:p>
        </p:txBody>
      </p:sp>
      <p:sp>
        <p:nvSpPr>
          <p:cNvPr id="11" name="TextBox 10">
            <a:extLst>
              <a:ext uri="{FF2B5EF4-FFF2-40B4-BE49-F238E27FC236}">
                <a16:creationId xmlns:a16="http://schemas.microsoft.com/office/drawing/2014/main" id="{8F8F9EA9-59D2-AAB8-1054-9FE2F9338EE5}"/>
              </a:ext>
            </a:extLst>
          </p:cNvPr>
          <p:cNvSpPr txBox="1"/>
          <p:nvPr/>
        </p:nvSpPr>
        <p:spPr>
          <a:xfrm>
            <a:off x="6061895" y="3732575"/>
            <a:ext cx="5230945" cy="892552"/>
          </a:xfrm>
          <a:prstGeom prst="rect">
            <a:avLst/>
          </a:prstGeom>
          <a:noFill/>
        </p:spPr>
        <p:txBody>
          <a:bodyPr wrap="square" rtlCol="0">
            <a:spAutoFit/>
          </a:bodyPr>
          <a:lstStyle/>
          <a:p>
            <a:pPr>
              <a:spcAft>
                <a:spcPts val="1200"/>
              </a:spcAft>
            </a:pPr>
            <a:r>
              <a:rPr lang="en-US" sz="2600" b="1" i="0" u="none" strike="noStrike" kern="1200" dirty="0">
                <a:solidFill>
                  <a:srgbClr val="00B050"/>
                </a:solidFill>
                <a:effectLst/>
                <a:latin typeface="+mn-lt"/>
                <a:ea typeface="+mn-ea"/>
                <a:cs typeface="+mn-cs"/>
              </a:rPr>
              <a:t>✔  </a:t>
            </a:r>
            <a:r>
              <a:rPr lang="en-US" sz="2600" b="1" i="0" u="none" strike="noStrike" kern="1200" dirty="0">
                <a:effectLst/>
                <a:latin typeface="+mn-lt"/>
                <a:ea typeface="+mn-ea"/>
                <a:cs typeface="+mn-cs"/>
              </a:rPr>
              <a:t>All medically necessary care   </a:t>
            </a:r>
            <a:br>
              <a:rPr lang="en-US" sz="2600" b="1" i="0" u="none" strike="noStrike" kern="1200" dirty="0">
                <a:effectLst/>
                <a:latin typeface="+mn-lt"/>
                <a:ea typeface="+mn-ea"/>
                <a:cs typeface="+mn-cs"/>
              </a:rPr>
            </a:br>
            <a:r>
              <a:rPr lang="en-US" sz="2600" b="1" i="0" u="none" strike="noStrike" kern="1200" dirty="0">
                <a:effectLst/>
                <a:latin typeface="+mn-lt"/>
                <a:ea typeface="+mn-ea"/>
                <a:cs typeface="+mn-cs"/>
              </a:rPr>
              <a:t>     covered without delay</a:t>
            </a:r>
            <a:endParaRPr lang="en-US" sz="2600" dirty="0"/>
          </a:p>
        </p:txBody>
      </p:sp>
      <p:sp>
        <p:nvSpPr>
          <p:cNvPr id="12" name="TextBox 11">
            <a:extLst>
              <a:ext uri="{FF2B5EF4-FFF2-40B4-BE49-F238E27FC236}">
                <a16:creationId xmlns:a16="http://schemas.microsoft.com/office/drawing/2014/main" id="{A57DF697-1B55-CC83-4541-ABBF632AA537}"/>
              </a:ext>
            </a:extLst>
          </p:cNvPr>
          <p:cNvSpPr txBox="1"/>
          <p:nvPr/>
        </p:nvSpPr>
        <p:spPr>
          <a:xfrm>
            <a:off x="6061894" y="4781904"/>
            <a:ext cx="5230945" cy="892552"/>
          </a:xfrm>
          <a:prstGeom prst="rect">
            <a:avLst/>
          </a:prstGeom>
          <a:noFill/>
        </p:spPr>
        <p:txBody>
          <a:bodyPr wrap="square" rtlCol="0">
            <a:spAutoFit/>
          </a:bodyPr>
          <a:lstStyle/>
          <a:p>
            <a:pPr>
              <a:spcAft>
                <a:spcPts val="1200"/>
              </a:spcAft>
            </a:pPr>
            <a:r>
              <a:rPr lang="en-US" sz="2600" b="1" i="0" u="none" strike="noStrike" kern="1200" dirty="0">
                <a:solidFill>
                  <a:srgbClr val="00B050"/>
                </a:solidFill>
                <a:effectLst/>
                <a:latin typeface="+mn-lt"/>
                <a:ea typeface="+mn-ea"/>
                <a:cs typeface="+mn-cs"/>
              </a:rPr>
              <a:t>✔  </a:t>
            </a:r>
            <a:r>
              <a:rPr lang="en-US" sz="2600" b="1" i="0" u="none" strike="noStrike" kern="1200" dirty="0">
                <a:effectLst/>
                <a:latin typeface="+mn-lt"/>
                <a:ea typeface="+mn-ea"/>
                <a:cs typeface="+mn-cs"/>
              </a:rPr>
              <a:t>Lifelong coverage with no </a:t>
            </a:r>
            <a:br>
              <a:rPr lang="en-US" sz="2600" b="1" i="0" u="none" strike="noStrike" kern="1200" dirty="0">
                <a:effectLst/>
                <a:latin typeface="+mn-lt"/>
                <a:ea typeface="+mn-ea"/>
                <a:cs typeface="+mn-cs"/>
              </a:rPr>
            </a:br>
            <a:r>
              <a:rPr lang="en-US" sz="2600" b="1" i="0" u="none" strike="noStrike" kern="1200" dirty="0">
                <a:effectLst/>
                <a:latin typeface="+mn-lt"/>
                <a:ea typeface="+mn-ea"/>
                <a:cs typeface="+mn-cs"/>
              </a:rPr>
              <a:t>     interruption in care</a:t>
            </a:r>
            <a:endParaRPr lang="en-US" sz="2600" dirty="0"/>
          </a:p>
        </p:txBody>
      </p:sp>
    </p:spTree>
    <p:extLst>
      <p:ext uri="{BB962C8B-B14F-4D97-AF65-F5344CB8AC3E}">
        <p14:creationId xmlns:p14="http://schemas.microsoft.com/office/powerpoint/2010/main" val="1437822358"/>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P spid="8" grpId="0"/>
      <p:bldP spid="9" grpId="0"/>
      <p:bldP spid="10" grpId="0"/>
      <p:bldP spid="11"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5000">
              <a:srgbClr val="00A69A">
                <a:lumMod val="0"/>
              </a:srgbClr>
            </a:gs>
            <a:gs pos="52000">
              <a:srgbClr val="00322E">
                <a:lumMod val="60000"/>
              </a:srgbClr>
            </a:gs>
            <a:gs pos="100000">
              <a:srgbClr val="00A69A">
                <a:lumMod val="58000"/>
              </a:srgbClr>
            </a:gs>
          </a:gsLst>
          <a:lin ang="5400000" scaled="0"/>
        </a:gradFill>
        <a:effectLst/>
      </p:bgPr>
    </p:bg>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AEEA7294-AD67-B944-9062-3AC423496256}"/>
              </a:ext>
            </a:extLst>
          </p:cNvPr>
          <p:cNvSpPr>
            <a:spLocks noGrp="1"/>
          </p:cNvSpPr>
          <p:nvPr>
            <p:ph type="body" idx="10"/>
          </p:nvPr>
        </p:nvSpPr>
        <p:spPr>
          <a:xfrm>
            <a:off x="-1" y="6138333"/>
            <a:ext cx="8356601" cy="719667"/>
          </a:xfrm>
        </p:spPr>
        <p:txBody>
          <a:bodyPr>
            <a:normAutofit/>
          </a:bodyPr>
          <a:lstStyle/>
          <a:p>
            <a:pPr>
              <a:spcBef>
                <a:spcPts val="0"/>
              </a:spcBef>
            </a:pPr>
            <a:r>
              <a:rPr lang="en-US" sz="1100" b="0" i="0" dirty="0">
                <a:effectLst/>
                <a:latin typeface="+mn-lt"/>
              </a:rPr>
              <a:t>SAMHSA, Center for Behavioral Health Statistics and Quality, National Survey on Drug Use and Health, 2021.</a:t>
            </a:r>
            <a:br>
              <a:rPr lang="en-US" sz="1100" b="0" i="0" dirty="0">
                <a:effectLst/>
                <a:latin typeface="+mn-lt"/>
              </a:rPr>
            </a:br>
            <a:r>
              <a:rPr lang="en-US" sz="1100" b="0" i="0" dirty="0">
                <a:effectLst/>
                <a:latin typeface="+mn-lt"/>
              </a:rPr>
              <a:t>https://www.samhsa.gov/data/sites/default/files/reports/rpt39441/NSDUHDetailedTabs2021/NSDUHDetailedTabs2021/NSDUHDetTabsSect6pe2021.htm</a:t>
            </a:r>
            <a:endParaRPr lang="en-US" sz="700" dirty="0">
              <a:latin typeface="+mn-lt"/>
            </a:endParaRPr>
          </a:p>
        </p:txBody>
      </p:sp>
      <p:sp>
        <p:nvSpPr>
          <p:cNvPr id="4" name="Title 3">
            <a:extLst>
              <a:ext uri="{FF2B5EF4-FFF2-40B4-BE49-F238E27FC236}">
                <a16:creationId xmlns:a16="http://schemas.microsoft.com/office/drawing/2014/main" id="{7626B624-333E-E41E-FBAD-7A2C602FE472}"/>
              </a:ext>
            </a:extLst>
          </p:cNvPr>
          <p:cNvSpPr>
            <a:spLocks noGrp="1"/>
          </p:cNvSpPr>
          <p:nvPr>
            <p:ph type="title"/>
          </p:nvPr>
        </p:nvSpPr>
        <p:spPr>
          <a:xfrm>
            <a:off x="838200" y="64335"/>
            <a:ext cx="10515600" cy="1325563"/>
          </a:xfrm>
        </p:spPr>
        <p:txBody>
          <a:bodyPr>
            <a:normAutofit/>
          </a:bodyPr>
          <a:lstStyle/>
          <a:p>
            <a:r>
              <a:rPr lang="en-US" sz="4200" dirty="0"/>
              <a:t>America’s Growing Mental Health Crisis</a:t>
            </a:r>
          </a:p>
        </p:txBody>
      </p:sp>
      <p:graphicFrame>
        <p:nvGraphicFramePr>
          <p:cNvPr id="9" name="Chart 8">
            <a:extLst>
              <a:ext uri="{FF2B5EF4-FFF2-40B4-BE49-F238E27FC236}">
                <a16:creationId xmlns:a16="http://schemas.microsoft.com/office/drawing/2014/main" id="{AB94F7E0-C727-B7C2-6FBA-124063FC4CD1}"/>
              </a:ext>
            </a:extLst>
          </p:cNvPr>
          <p:cNvGraphicFramePr/>
          <p:nvPr>
            <p:extLst>
              <p:ext uri="{D42A27DB-BD31-4B8C-83A1-F6EECF244321}">
                <p14:modId xmlns:p14="http://schemas.microsoft.com/office/powerpoint/2010/main" val="3505388418"/>
              </p:ext>
            </p:extLst>
          </p:nvPr>
        </p:nvGraphicFramePr>
        <p:xfrm>
          <a:off x="3611105" y="719666"/>
          <a:ext cx="7268705" cy="5231683"/>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a:extLst>
              <a:ext uri="{FF2B5EF4-FFF2-40B4-BE49-F238E27FC236}">
                <a16:creationId xmlns:a16="http://schemas.microsoft.com/office/drawing/2014/main" id="{E17D032B-6021-5A6E-BB19-5BCAB9995CC5}"/>
              </a:ext>
            </a:extLst>
          </p:cNvPr>
          <p:cNvSpPr txBox="1"/>
          <p:nvPr/>
        </p:nvSpPr>
        <p:spPr>
          <a:xfrm>
            <a:off x="477253" y="2111995"/>
            <a:ext cx="2637906" cy="1569660"/>
          </a:xfrm>
          <a:prstGeom prst="rect">
            <a:avLst/>
          </a:prstGeom>
          <a:noFill/>
        </p:spPr>
        <p:txBody>
          <a:bodyPr wrap="square" rtlCol="0">
            <a:spAutoFit/>
          </a:bodyPr>
          <a:lstStyle/>
          <a:p>
            <a:pPr>
              <a:spcAft>
                <a:spcPts val="1200"/>
              </a:spcAft>
            </a:pPr>
            <a:r>
              <a:rPr lang="en-US" sz="2400" dirty="0">
                <a:solidFill>
                  <a:schemeClr val="bg1"/>
                </a:solidFill>
              </a:rPr>
              <a:t>% of U.S. adults with substance use disorder, 2021</a:t>
            </a:r>
          </a:p>
        </p:txBody>
      </p:sp>
    </p:spTree>
    <p:extLst>
      <p:ext uri="{BB962C8B-B14F-4D97-AF65-F5344CB8AC3E}">
        <p14:creationId xmlns:p14="http://schemas.microsoft.com/office/powerpoint/2010/main" val="308307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graphicEl>
                                              <a:chart seriesIdx="-3" categoryIdx="-3" bldStep="gridLegend"/>
                                            </p:graphicEl>
                                          </p:spTgt>
                                        </p:tgtEl>
                                        <p:attrNameLst>
                                          <p:attrName>style.visibility</p:attrName>
                                        </p:attrNameLst>
                                      </p:cBhvr>
                                      <p:to>
                                        <p:strVal val="visible"/>
                                      </p:to>
                                    </p:set>
                                    <p:animEffect transition="in" filter="fade">
                                      <p:cBhvr>
                                        <p:cTn id="7" dur="1000"/>
                                        <p:tgtEl>
                                          <p:spTgt spid="9">
                                            <p:graphicEl>
                                              <a:chart seriesIdx="-3" categoryIdx="-3" bldStep="gridLegend"/>
                                            </p:graphic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9">
                                            <p:graphicEl>
                                              <a:chart seriesIdx="0" categoryIdx="0" bldStep="ptInCategory"/>
                                            </p:graphicEl>
                                          </p:spTgt>
                                        </p:tgtEl>
                                        <p:attrNameLst>
                                          <p:attrName>style.visibility</p:attrName>
                                        </p:attrNameLst>
                                      </p:cBhvr>
                                      <p:to>
                                        <p:strVal val="visible"/>
                                      </p:to>
                                    </p:set>
                                    <p:animEffect transition="in" filter="fade">
                                      <p:cBhvr>
                                        <p:cTn id="11" dur="1000"/>
                                        <p:tgtEl>
                                          <p:spTgt spid="9">
                                            <p:graphicEl>
                                              <a:chart seriesIdx="0" categoryIdx="0" bldStep="ptInCategory"/>
                                            </p:graphicEl>
                                          </p:spTgt>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9">
                                            <p:graphicEl>
                                              <a:chart seriesIdx="0" categoryIdx="1" bldStep="ptInCategory"/>
                                            </p:graphicEl>
                                          </p:spTgt>
                                        </p:tgtEl>
                                        <p:attrNameLst>
                                          <p:attrName>style.visibility</p:attrName>
                                        </p:attrNameLst>
                                      </p:cBhvr>
                                      <p:to>
                                        <p:strVal val="visible"/>
                                      </p:to>
                                    </p:set>
                                    <p:animEffect transition="in" filter="fade">
                                      <p:cBhvr>
                                        <p:cTn id="15" dur="1000"/>
                                        <p:tgtEl>
                                          <p:spTgt spid="9">
                                            <p:graphicEl>
                                              <a:chart seriesIdx="0" categoryIdx="1" bldStep="ptInCategory"/>
                                            </p:graphicEl>
                                          </p:spTgt>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9">
                                            <p:graphicEl>
                                              <a:chart seriesIdx="0" categoryIdx="2" bldStep="ptInCategory"/>
                                            </p:graphicEl>
                                          </p:spTgt>
                                        </p:tgtEl>
                                        <p:attrNameLst>
                                          <p:attrName>style.visibility</p:attrName>
                                        </p:attrNameLst>
                                      </p:cBhvr>
                                      <p:to>
                                        <p:strVal val="visible"/>
                                      </p:to>
                                    </p:set>
                                    <p:animEffect transition="in" filter="fade">
                                      <p:cBhvr>
                                        <p:cTn id="19" dur="1000"/>
                                        <p:tgtEl>
                                          <p:spTgt spid="9">
                                            <p:graphicEl>
                                              <a:chart seriesIdx="0"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categoryEl"/>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AEEA7294-AD67-B944-9062-3AC423496256}"/>
              </a:ext>
            </a:extLst>
          </p:cNvPr>
          <p:cNvSpPr>
            <a:spLocks noGrp="1"/>
          </p:cNvSpPr>
          <p:nvPr>
            <p:ph type="body" idx="10"/>
          </p:nvPr>
        </p:nvSpPr>
        <p:spPr>
          <a:xfrm>
            <a:off x="-1" y="6016753"/>
            <a:ext cx="8601559" cy="841248"/>
          </a:xfrm>
        </p:spPr>
        <p:txBody>
          <a:bodyPr>
            <a:normAutofit/>
          </a:bodyPr>
          <a:lstStyle/>
          <a:p>
            <a:pPr>
              <a:spcBef>
                <a:spcPts val="0"/>
              </a:spcBef>
            </a:pPr>
            <a:r>
              <a:rPr lang="en-US" sz="1100" b="0" i="0" dirty="0">
                <a:effectLst/>
                <a:latin typeface="+mn-lt"/>
              </a:rPr>
              <a:t>Provisional drug overdose death counts, National Center for Health Statistics, 2023.</a:t>
            </a:r>
            <a:endParaRPr lang="en-US" sz="1100" dirty="0">
              <a:latin typeface="+mn-lt"/>
            </a:endParaRPr>
          </a:p>
          <a:p>
            <a:pPr>
              <a:spcBef>
                <a:spcPts val="0"/>
              </a:spcBef>
            </a:pPr>
            <a:r>
              <a:rPr lang="en-US" sz="1100" dirty="0"/>
              <a:t>https://www.cdc.gov/nchs/nvss/vsrr/drug-overdose-data.htm</a:t>
            </a:r>
          </a:p>
        </p:txBody>
      </p:sp>
      <p:sp>
        <p:nvSpPr>
          <p:cNvPr id="4" name="Title 3">
            <a:extLst>
              <a:ext uri="{FF2B5EF4-FFF2-40B4-BE49-F238E27FC236}">
                <a16:creationId xmlns:a16="http://schemas.microsoft.com/office/drawing/2014/main" id="{7626B624-333E-E41E-FBAD-7A2C602FE472}"/>
              </a:ext>
            </a:extLst>
          </p:cNvPr>
          <p:cNvSpPr>
            <a:spLocks noGrp="1"/>
          </p:cNvSpPr>
          <p:nvPr>
            <p:ph type="title"/>
          </p:nvPr>
        </p:nvSpPr>
        <p:spPr>
          <a:xfrm>
            <a:off x="838200" y="64335"/>
            <a:ext cx="10515600" cy="1325563"/>
          </a:xfrm>
        </p:spPr>
        <p:txBody>
          <a:bodyPr>
            <a:normAutofit/>
          </a:bodyPr>
          <a:lstStyle/>
          <a:p>
            <a:r>
              <a:rPr lang="en-US" sz="4200" dirty="0"/>
              <a:t>America’s Growing Mental Health Crisis</a:t>
            </a:r>
          </a:p>
        </p:txBody>
      </p:sp>
      <p:graphicFrame>
        <p:nvGraphicFramePr>
          <p:cNvPr id="9" name="Chart 8">
            <a:extLst>
              <a:ext uri="{FF2B5EF4-FFF2-40B4-BE49-F238E27FC236}">
                <a16:creationId xmlns:a16="http://schemas.microsoft.com/office/drawing/2014/main" id="{AB94F7E0-C727-B7C2-6FBA-124063FC4CD1}"/>
              </a:ext>
            </a:extLst>
          </p:cNvPr>
          <p:cNvGraphicFramePr/>
          <p:nvPr>
            <p:extLst>
              <p:ext uri="{D42A27DB-BD31-4B8C-83A1-F6EECF244321}">
                <p14:modId xmlns:p14="http://schemas.microsoft.com/office/powerpoint/2010/main" val="1625253543"/>
              </p:ext>
            </p:extLst>
          </p:nvPr>
        </p:nvGraphicFramePr>
        <p:xfrm>
          <a:off x="2619214" y="1642819"/>
          <a:ext cx="8734586" cy="4362773"/>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a:extLst>
              <a:ext uri="{FF2B5EF4-FFF2-40B4-BE49-F238E27FC236}">
                <a16:creationId xmlns:a16="http://schemas.microsoft.com/office/drawing/2014/main" id="{E17D032B-6021-5A6E-BB19-5BCAB9995CC5}"/>
              </a:ext>
            </a:extLst>
          </p:cNvPr>
          <p:cNvSpPr txBox="1"/>
          <p:nvPr/>
        </p:nvSpPr>
        <p:spPr>
          <a:xfrm>
            <a:off x="167287" y="2185501"/>
            <a:ext cx="2109537" cy="1200329"/>
          </a:xfrm>
          <a:prstGeom prst="rect">
            <a:avLst/>
          </a:prstGeom>
          <a:noFill/>
        </p:spPr>
        <p:txBody>
          <a:bodyPr wrap="square" rtlCol="0">
            <a:spAutoFit/>
          </a:bodyPr>
          <a:lstStyle/>
          <a:p>
            <a:pPr>
              <a:spcAft>
                <a:spcPts val="1200"/>
              </a:spcAft>
            </a:pPr>
            <a:r>
              <a:rPr lang="en-US" sz="2400" dirty="0">
                <a:solidFill>
                  <a:schemeClr val="bg1"/>
                </a:solidFill>
              </a:rPr>
              <a:t>Overdose deaths in </a:t>
            </a:r>
            <a:br>
              <a:rPr lang="en-US" sz="2400" dirty="0">
                <a:solidFill>
                  <a:schemeClr val="bg1"/>
                </a:solidFill>
              </a:rPr>
            </a:br>
            <a:r>
              <a:rPr lang="en-US" sz="2400" dirty="0">
                <a:solidFill>
                  <a:schemeClr val="bg1"/>
                </a:solidFill>
              </a:rPr>
              <a:t>the U.S.</a:t>
            </a:r>
          </a:p>
        </p:txBody>
      </p:sp>
      <p:sp>
        <p:nvSpPr>
          <p:cNvPr id="2" name="Callout: Down Arrow 1">
            <a:extLst>
              <a:ext uri="{FF2B5EF4-FFF2-40B4-BE49-F238E27FC236}">
                <a16:creationId xmlns:a16="http://schemas.microsoft.com/office/drawing/2014/main" id="{65D88E04-220C-621B-F2BE-A7329BD37724}"/>
              </a:ext>
            </a:extLst>
          </p:cNvPr>
          <p:cNvSpPr/>
          <p:nvPr/>
        </p:nvSpPr>
        <p:spPr>
          <a:xfrm>
            <a:off x="2526222" y="2809454"/>
            <a:ext cx="1624604" cy="1102003"/>
          </a:xfrm>
          <a:prstGeom prst="downArrowCallou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1"/>
                </a:solidFill>
              </a:rPr>
              <a:t>52,623</a:t>
            </a:r>
          </a:p>
        </p:txBody>
      </p:sp>
      <p:sp>
        <p:nvSpPr>
          <p:cNvPr id="3" name="Callout: Down Arrow 2">
            <a:extLst>
              <a:ext uri="{FF2B5EF4-FFF2-40B4-BE49-F238E27FC236}">
                <a16:creationId xmlns:a16="http://schemas.microsoft.com/office/drawing/2014/main" id="{B8575ADA-7B40-6AC5-6DF4-6370A6BF930C}"/>
              </a:ext>
            </a:extLst>
          </p:cNvPr>
          <p:cNvSpPr/>
          <p:nvPr/>
        </p:nvSpPr>
        <p:spPr>
          <a:xfrm>
            <a:off x="9791192" y="1115875"/>
            <a:ext cx="1812010" cy="964787"/>
          </a:xfrm>
          <a:prstGeom prst="downArrowCallou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1"/>
                </a:solidFill>
              </a:rPr>
              <a:t>110,757</a:t>
            </a:r>
          </a:p>
        </p:txBody>
      </p:sp>
    </p:spTree>
    <p:extLst>
      <p:ext uri="{BB962C8B-B14F-4D97-AF65-F5344CB8AC3E}">
        <p14:creationId xmlns:p14="http://schemas.microsoft.com/office/powerpoint/2010/main" val="1794200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grpId="0" nodeType="afterEffect">
                                  <p:stCondLst>
                                    <p:cond delay="0"/>
                                  </p:stCondLst>
                                  <p:childTnLst>
                                    <p:set>
                                      <p:cBhvr>
                                        <p:cTn id="9" dur="1" fill="hold">
                                          <p:stCondLst>
                                            <p:cond delay="0"/>
                                          </p:stCondLst>
                                        </p:cTn>
                                        <p:tgtEl>
                                          <p:spTgt spid="9">
                                            <p:graphicEl>
                                              <a:chart seriesIdx="-3" categoryIdx="-3" bldStep="gridLegend"/>
                                            </p:graphicEl>
                                          </p:spTgt>
                                        </p:tgtEl>
                                        <p:attrNameLst>
                                          <p:attrName>style.visibility</p:attrName>
                                        </p:attrNameLst>
                                      </p:cBhvr>
                                      <p:to>
                                        <p:strVal val="visible"/>
                                      </p:to>
                                    </p:set>
                                    <p:animEffect transition="in" filter="fade">
                                      <p:cBhvr>
                                        <p:cTn id="10" dur="500"/>
                                        <p:tgtEl>
                                          <p:spTgt spid="9">
                                            <p:graphicEl>
                                              <a:chart seriesIdx="-3" categoryIdx="-3" bldStep="gridLegend"/>
                                            </p:graphicEl>
                                          </p:spTgt>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9">
                                            <p:graphicEl>
                                              <a:chart seriesIdx="0" categoryIdx="0" bldStep="ptInCategory"/>
                                            </p:graphicEl>
                                          </p:spTgt>
                                        </p:tgtEl>
                                        <p:attrNameLst>
                                          <p:attrName>style.visibility</p:attrName>
                                        </p:attrNameLst>
                                      </p:cBhvr>
                                      <p:to>
                                        <p:strVal val="visible"/>
                                      </p:to>
                                    </p:set>
                                    <p:animEffect transition="in" filter="fade">
                                      <p:cBhvr>
                                        <p:cTn id="14" dur="500"/>
                                        <p:tgtEl>
                                          <p:spTgt spid="9">
                                            <p:graphicEl>
                                              <a:chart seriesIdx="0" categoryIdx="0" bldStep="ptInCategory"/>
                                            </p:graphicEl>
                                          </p:spTgt>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9">
                                            <p:graphicEl>
                                              <a:chart seriesIdx="0" categoryIdx="1" bldStep="ptInCategory"/>
                                            </p:graphicEl>
                                          </p:spTgt>
                                        </p:tgtEl>
                                        <p:attrNameLst>
                                          <p:attrName>style.visibility</p:attrName>
                                        </p:attrNameLst>
                                      </p:cBhvr>
                                      <p:to>
                                        <p:strVal val="visible"/>
                                      </p:to>
                                    </p:set>
                                    <p:animEffect transition="in" filter="fade">
                                      <p:cBhvr>
                                        <p:cTn id="18" dur="500"/>
                                        <p:tgtEl>
                                          <p:spTgt spid="9">
                                            <p:graphicEl>
                                              <a:chart seriesIdx="0" categoryIdx="1" bldStep="ptInCategory"/>
                                            </p:graphicEl>
                                          </p:spTgt>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9">
                                            <p:graphicEl>
                                              <a:chart seriesIdx="0" categoryIdx="2" bldStep="ptInCategory"/>
                                            </p:graphicEl>
                                          </p:spTgt>
                                        </p:tgtEl>
                                        <p:attrNameLst>
                                          <p:attrName>style.visibility</p:attrName>
                                        </p:attrNameLst>
                                      </p:cBhvr>
                                      <p:to>
                                        <p:strVal val="visible"/>
                                      </p:to>
                                    </p:set>
                                    <p:animEffect transition="in" filter="fade">
                                      <p:cBhvr>
                                        <p:cTn id="22" dur="500"/>
                                        <p:tgtEl>
                                          <p:spTgt spid="9">
                                            <p:graphicEl>
                                              <a:chart seriesIdx="0" categoryIdx="2" bldStep="ptInCategory"/>
                                            </p:graphicEl>
                                          </p:spTgt>
                                        </p:tgtEl>
                                      </p:cBhvr>
                                    </p:animEffect>
                                  </p:childTnLst>
                                </p:cTn>
                              </p:par>
                            </p:childTnLst>
                          </p:cTn>
                        </p:par>
                        <p:par>
                          <p:cTn id="23" fill="hold">
                            <p:stCondLst>
                              <p:cond delay="2000"/>
                            </p:stCondLst>
                            <p:childTnLst>
                              <p:par>
                                <p:cTn id="24" presetID="10" presetClass="entr" presetSubtype="0" fill="hold" grpId="0" nodeType="afterEffect">
                                  <p:stCondLst>
                                    <p:cond delay="0"/>
                                  </p:stCondLst>
                                  <p:childTnLst>
                                    <p:set>
                                      <p:cBhvr>
                                        <p:cTn id="25" dur="1" fill="hold">
                                          <p:stCondLst>
                                            <p:cond delay="0"/>
                                          </p:stCondLst>
                                        </p:cTn>
                                        <p:tgtEl>
                                          <p:spTgt spid="9">
                                            <p:graphicEl>
                                              <a:chart seriesIdx="0" categoryIdx="3" bldStep="ptInCategory"/>
                                            </p:graphicEl>
                                          </p:spTgt>
                                        </p:tgtEl>
                                        <p:attrNameLst>
                                          <p:attrName>style.visibility</p:attrName>
                                        </p:attrNameLst>
                                      </p:cBhvr>
                                      <p:to>
                                        <p:strVal val="visible"/>
                                      </p:to>
                                    </p:set>
                                    <p:animEffect transition="in" filter="fade">
                                      <p:cBhvr>
                                        <p:cTn id="26" dur="500"/>
                                        <p:tgtEl>
                                          <p:spTgt spid="9">
                                            <p:graphicEl>
                                              <a:chart seriesIdx="0" categoryIdx="3" bldStep="ptInCategory"/>
                                            </p:graphicEl>
                                          </p:spTgt>
                                        </p:tgtEl>
                                      </p:cBhvr>
                                    </p:animEffect>
                                  </p:childTnLst>
                                </p:cTn>
                              </p:par>
                            </p:childTnLst>
                          </p:cTn>
                        </p:par>
                        <p:par>
                          <p:cTn id="27" fill="hold">
                            <p:stCondLst>
                              <p:cond delay="2500"/>
                            </p:stCondLst>
                            <p:childTnLst>
                              <p:par>
                                <p:cTn id="28" presetID="10" presetClass="entr" presetSubtype="0" fill="hold" grpId="0" nodeType="afterEffect">
                                  <p:stCondLst>
                                    <p:cond delay="0"/>
                                  </p:stCondLst>
                                  <p:childTnLst>
                                    <p:set>
                                      <p:cBhvr>
                                        <p:cTn id="29" dur="1" fill="hold">
                                          <p:stCondLst>
                                            <p:cond delay="0"/>
                                          </p:stCondLst>
                                        </p:cTn>
                                        <p:tgtEl>
                                          <p:spTgt spid="9">
                                            <p:graphicEl>
                                              <a:chart seriesIdx="0" categoryIdx="4" bldStep="ptInCategory"/>
                                            </p:graphicEl>
                                          </p:spTgt>
                                        </p:tgtEl>
                                        <p:attrNameLst>
                                          <p:attrName>style.visibility</p:attrName>
                                        </p:attrNameLst>
                                      </p:cBhvr>
                                      <p:to>
                                        <p:strVal val="visible"/>
                                      </p:to>
                                    </p:set>
                                    <p:animEffect transition="in" filter="fade">
                                      <p:cBhvr>
                                        <p:cTn id="30" dur="500"/>
                                        <p:tgtEl>
                                          <p:spTgt spid="9">
                                            <p:graphicEl>
                                              <a:chart seriesIdx="0" categoryIdx="4" bldStep="ptInCategory"/>
                                            </p:graphicEl>
                                          </p:spTgt>
                                        </p:tgtEl>
                                      </p:cBhvr>
                                    </p:animEffect>
                                  </p:childTnLst>
                                </p:cTn>
                              </p:par>
                            </p:childTnLst>
                          </p:cTn>
                        </p:par>
                        <p:par>
                          <p:cTn id="31" fill="hold">
                            <p:stCondLst>
                              <p:cond delay="3000"/>
                            </p:stCondLst>
                            <p:childTnLst>
                              <p:par>
                                <p:cTn id="32" presetID="10" presetClass="entr" presetSubtype="0" fill="hold" grpId="0" nodeType="afterEffect">
                                  <p:stCondLst>
                                    <p:cond delay="0"/>
                                  </p:stCondLst>
                                  <p:childTnLst>
                                    <p:set>
                                      <p:cBhvr>
                                        <p:cTn id="33" dur="1" fill="hold">
                                          <p:stCondLst>
                                            <p:cond delay="0"/>
                                          </p:stCondLst>
                                        </p:cTn>
                                        <p:tgtEl>
                                          <p:spTgt spid="9">
                                            <p:graphicEl>
                                              <a:chart seriesIdx="0" categoryIdx="5" bldStep="ptInCategory"/>
                                            </p:graphicEl>
                                          </p:spTgt>
                                        </p:tgtEl>
                                        <p:attrNameLst>
                                          <p:attrName>style.visibility</p:attrName>
                                        </p:attrNameLst>
                                      </p:cBhvr>
                                      <p:to>
                                        <p:strVal val="visible"/>
                                      </p:to>
                                    </p:set>
                                    <p:animEffect transition="in" filter="fade">
                                      <p:cBhvr>
                                        <p:cTn id="34" dur="500"/>
                                        <p:tgtEl>
                                          <p:spTgt spid="9">
                                            <p:graphicEl>
                                              <a:chart seriesIdx="0" categoryIdx="5" bldStep="ptInCategory"/>
                                            </p:graphicEl>
                                          </p:spTgt>
                                        </p:tgtEl>
                                      </p:cBhvr>
                                    </p:animEffect>
                                  </p:childTnLst>
                                </p:cTn>
                              </p:par>
                            </p:childTnLst>
                          </p:cTn>
                        </p:par>
                        <p:par>
                          <p:cTn id="35" fill="hold">
                            <p:stCondLst>
                              <p:cond delay="3500"/>
                            </p:stCondLst>
                            <p:childTnLst>
                              <p:par>
                                <p:cTn id="36" presetID="10" presetClass="entr" presetSubtype="0" fill="hold" grpId="0" nodeType="afterEffect">
                                  <p:stCondLst>
                                    <p:cond delay="0"/>
                                  </p:stCondLst>
                                  <p:childTnLst>
                                    <p:set>
                                      <p:cBhvr>
                                        <p:cTn id="37" dur="1" fill="hold">
                                          <p:stCondLst>
                                            <p:cond delay="0"/>
                                          </p:stCondLst>
                                        </p:cTn>
                                        <p:tgtEl>
                                          <p:spTgt spid="9">
                                            <p:graphicEl>
                                              <a:chart seriesIdx="0" categoryIdx="6" bldStep="ptInCategory"/>
                                            </p:graphicEl>
                                          </p:spTgt>
                                        </p:tgtEl>
                                        <p:attrNameLst>
                                          <p:attrName>style.visibility</p:attrName>
                                        </p:attrNameLst>
                                      </p:cBhvr>
                                      <p:to>
                                        <p:strVal val="visible"/>
                                      </p:to>
                                    </p:set>
                                    <p:animEffect transition="in" filter="fade">
                                      <p:cBhvr>
                                        <p:cTn id="38" dur="500"/>
                                        <p:tgtEl>
                                          <p:spTgt spid="9">
                                            <p:graphicEl>
                                              <a:chart seriesIdx="0" categoryIdx="6" bldStep="ptInCategory"/>
                                            </p:graphicEl>
                                          </p:spTgt>
                                        </p:tgtEl>
                                      </p:cBhvr>
                                    </p:animEffect>
                                  </p:childTnLst>
                                </p:cTn>
                              </p:par>
                            </p:childTnLst>
                          </p:cTn>
                        </p:par>
                        <p:par>
                          <p:cTn id="39" fill="hold">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9">
                                            <p:graphicEl>
                                              <a:chart seriesIdx="0" categoryIdx="7" bldStep="ptInCategory"/>
                                            </p:graphicEl>
                                          </p:spTgt>
                                        </p:tgtEl>
                                        <p:attrNameLst>
                                          <p:attrName>style.visibility</p:attrName>
                                        </p:attrNameLst>
                                      </p:cBhvr>
                                      <p:to>
                                        <p:strVal val="visible"/>
                                      </p:to>
                                    </p:set>
                                    <p:animEffect transition="in" filter="fade">
                                      <p:cBhvr>
                                        <p:cTn id="42" dur="500"/>
                                        <p:tgtEl>
                                          <p:spTgt spid="9">
                                            <p:graphicEl>
                                              <a:chart seriesIdx="0" categoryIdx="7" bldStep="ptInCategory"/>
                                            </p:graphicEl>
                                          </p:spTgt>
                                        </p:tgtEl>
                                      </p:cBhvr>
                                    </p:animEffect>
                                  </p:childTnLst>
                                </p:cTn>
                              </p:par>
                            </p:childTnLst>
                          </p:cTn>
                        </p:par>
                        <p:par>
                          <p:cTn id="43" fill="hold">
                            <p:stCondLst>
                              <p:cond delay="4500"/>
                            </p:stCondLst>
                            <p:childTnLst>
                              <p:par>
                                <p:cTn id="44" presetID="1" presetClass="entr" presetSubtype="0" fill="hold" grpId="0" nodeType="afterEffect">
                                  <p:stCondLst>
                                    <p:cond delay="250"/>
                                  </p:stCondLst>
                                  <p:childTnLst>
                                    <p:set>
                                      <p:cBhvr>
                                        <p:cTn id="45"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categoryEl"/>
        </p:bldSub>
      </p:bldGraphic>
      <p:bldP spid="2" grpId="0" animBg="1"/>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5000">
              <a:srgbClr val="00A69A">
                <a:lumMod val="0"/>
              </a:srgbClr>
            </a:gs>
            <a:gs pos="52000">
              <a:srgbClr val="00322E">
                <a:lumMod val="60000"/>
              </a:srgbClr>
            </a:gs>
            <a:gs pos="100000">
              <a:srgbClr val="00A69A">
                <a:lumMod val="58000"/>
              </a:srgbClr>
            </a:gs>
          </a:gsLst>
          <a:lin ang="5400000" scaled="0"/>
        </a:gradFill>
        <a:effectLst/>
      </p:bgPr>
    </p:bg>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AEEA7294-AD67-B944-9062-3AC423496256}"/>
              </a:ext>
            </a:extLst>
          </p:cNvPr>
          <p:cNvSpPr>
            <a:spLocks noGrp="1"/>
          </p:cNvSpPr>
          <p:nvPr>
            <p:ph type="body" idx="10"/>
          </p:nvPr>
        </p:nvSpPr>
        <p:spPr>
          <a:xfrm>
            <a:off x="-1" y="6138333"/>
            <a:ext cx="8601559" cy="719667"/>
          </a:xfrm>
        </p:spPr>
        <p:txBody>
          <a:bodyPr>
            <a:normAutofit/>
          </a:bodyPr>
          <a:lstStyle/>
          <a:p>
            <a:pPr>
              <a:spcBef>
                <a:spcPts val="0"/>
              </a:spcBef>
            </a:pPr>
            <a:r>
              <a:rPr lang="en-US" sz="1100" dirty="0">
                <a:latin typeface="+mn-lt"/>
              </a:rPr>
              <a:t>https://www.cdc.gov/suicide/suicide-data-statistics.html</a:t>
            </a:r>
          </a:p>
        </p:txBody>
      </p:sp>
      <p:sp>
        <p:nvSpPr>
          <p:cNvPr id="4" name="Title 3">
            <a:extLst>
              <a:ext uri="{FF2B5EF4-FFF2-40B4-BE49-F238E27FC236}">
                <a16:creationId xmlns:a16="http://schemas.microsoft.com/office/drawing/2014/main" id="{7626B624-333E-E41E-FBAD-7A2C602FE472}"/>
              </a:ext>
            </a:extLst>
          </p:cNvPr>
          <p:cNvSpPr>
            <a:spLocks noGrp="1"/>
          </p:cNvSpPr>
          <p:nvPr>
            <p:ph type="title"/>
          </p:nvPr>
        </p:nvSpPr>
        <p:spPr>
          <a:xfrm>
            <a:off x="838200" y="64335"/>
            <a:ext cx="10515600" cy="1325563"/>
          </a:xfrm>
        </p:spPr>
        <p:txBody>
          <a:bodyPr>
            <a:normAutofit/>
          </a:bodyPr>
          <a:lstStyle/>
          <a:p>
            <a:r>
              <a:rPr lang="en-US" sz="4200" dirty="0"/>
              <a:t>America’s Growing Mental Health Crisis</a:t>
            </a:r>
          </a:p>
        </p:txBody>
      </p:sp>
      <p:graphicFrame>
        <p:nvGraphicFramePr>
          <p:cNvPr id="9" name="Chart 8">
            <a:extLst>
              <a:ext uri="{FF2B5EF4-FFF2-40B4-BE49-F238E27FC236}">
                <a16:creationId xmlns:a16="http://schemas.microsoft.com/office/drawing/2014/main" id="{AB94F7E0-C727-B7C2-6FBA-124063FC4CD1}"/>
              </a:ext>
            </a:extLst>
          </p:cNvPr>
          <p:cNvGraphicFramePr/>
          <p:nvPr>
            <p:extLst>
              <p:ext uri="{D42A27DB-BD31-4B8C-83A1-F6EECF244321}">
                <p14:modId xmlns:p14="http://schemas.microsoft.com/office/powerpoint/2010/main" val="2634752305"/>
              </p:ext>
            </p:extLst>
          </p:nvPr>
        </p:nvGraphicFramePr>
        <p:xfrm>
          <a:off x="2863515" y="990600"/>
          <a:ext cx="8016295" cy="5301712"/>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a:extLst>
              <a:ext uri="{FF2B5EF4-FFF2-40B4-BE49-F238E27FC236}">
                <a16:creationId xmlns:a16="http://schemas.microsoft.com/office/drawing/2014/main" id="{E17D032B-6021-5A6E-BB19-5BCAB9995CC5}"/>
              </a:ext>
            </a:extLst>
          </p:cNvPr>
          <p:cNvSpPr txBox="1"/>
          <p:nvPr/>
        </p:nvSpPr>
        <p:spPr>
          <a:xfrm>
            <a:off x="279988" y="2948958"/>
            <a:ext cx="2109537" cy="1200329"/>
          </a:xfrm>
          <a:prstGeom prst="rect">
            <a:avLst/>
          </a:prstGeom>
          <a:noFill/>
        </p:spPr>
        <p:txBody>
          <a:bodyPr wrap="square" rtlCol="0">
            <a:spAutoFit/>
          </a:bodyPr>
          <a:lstStyle/>
          <a:p>
            <a:pPr>
              <a:spcAft>
                <a:spcPts val="1200"/>
              </a:spcAft>
            </a:pPr>
            <a:r>
              <a:rPr lang="en-US" sz="2400" dirty="0">
                <a:solidFill>
                  <a:schemeClr val="bg1"/>
                </a:solidFill>
              </a:rPr>
              <a:t>U.S. suicide rate per 100,000</a:t>
            </a:r>
          </a:p>
        </p:txBody>
      </p:sp>
    </p:spTree>
    <p:extLst>
      <p:ext uri="{BB962C8B-B14F-4D97-AF65-F5344CB8AC3E}">
        <p14:creationId xmlns:p14="http://schemas.microsoft.com/office/powerpoint/2010/main" val="805950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graphicEl>
                                              <a:chart seriesIdx="-3" categoryIdx="-3" bldStep="gridLegend"/>
                                            </p:graphicEl>
                                          </p:spTgt>
                                        </p:tgtEl>
                                        <p:attrNameLst>
                                          <p:attrName>style.visibility</p:attrName>
                                        </p:attrNameLst>
                                      </p:cBhvr>
                                      <p:to>
                                        <p:strVal val="visible"/>
                                      </p:to>
                                    </p:set>
                                    <p:animEffect transition="in" filter="fade">
                                      <p:cBhvr>
                                        <p:cTn id="7" dur="1000"/>
                                        <p:tgtEl>
                                          <p:spTgt spid="9">
                                            <p:graphicEl>
                                              <a:chart seriesIdx="-3" categoryIdx="-3" bldStep="gridLegend"/>
                                            </p:graphic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9">
                                            <p:graphicEl>
                                              <a:chart seriesIdx="0" categoryIdx="0" bldStep="ptInCategory"/>
                                            </p:graphicEl>
                                          </p:spTgt>
                                        </p:tgtEl>
                                        <p:attrNameLst>
                                          <p:attrName>style.visibility</p:attrName>
                                        </p:attrNameLst>
                                      </p:cBhvr>
                                      <p:to>
                                        <p:strVal val="visible"/>
                                      </p:to>
                                    </p:set>
                                    <p:animEffect transition="in" filter="fade">
                                      <p:cBhvr>
                                        <p:cTn id="11" dur="1000"/>
                                        <p:tgtEl>
                                          <p:spTgt spid="9">
                                            <p:graphicEl>
                                              <a:chart seriesIdx="0" categoryIdx="0" bldStep="ptInCategory"/>
                                            </p:graphicEl>
                                          </p:spTgt>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9">
                                            <p:graphicEl>
                                              <a:chart seriesIdx="0" categoryIdx="1" bldStep="ptInCategory"/>
                                            </p:graphicEl>
                                          </p:spTgt>
                                        </p:tgtEl>
                                        <p:attrNameLst>
                                          <p:attrName>style.visibility</p:attrName>
                                        </p:attrNameLst>
                                      </p:cBhvr>
                                      <p:to>
                                        <p:strVal val="visible"/>
                                      </p:to>
                                    </p:set>
                                    <p:animEffect transition="in" filter="fade">
                                      <p:cBhvr>
                                        <p:cTn id="15" dur="1000"/>
                                        <p:tgtEl>
                                          <p:spTgt spid="9">
                                            <p:graphicEl>
                                              <a:chart seriesIdx="0" categoryIdx="1" bldStep="ptInCategory"/>
                                            </p:graphicEl>
                                          </p:spTgt>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9">
                                            <p:graphicEl>
                                              <a:chart seriesIdx="0" categoryIdx="2" bldStep="ptInCategory"/>
                                            </p:graphicEl>
                                          </p:spTgt>
                                        </p:tgtEl>
                                        <p:attrNameLst>
                                          <p:attrName>style.visibility</p:attrName>
                                        </p:attrNameLst>
                                      </p:cBhvr>
                                      <p:to>
                                        <p:strVal val="visible"/>
                                      </p:to>
                                    </p:set>
                                    <p:animEffect transition="in" filter="fade">
                                      <p:cBhvr>
                                        <p:cTn id="19" dur="1000"/>
                                        <p:tgtEl>
                                          <p:spTgt spid="9">
                                            <p:graphicEl>
                                              <a:chart seriesIdx="0" categoryIdx="2" bldStep="ptInCategory"/>
                                            </p:graphicEl>
                                          </p:spTgt>
                                        </p:tgtEl>
                                      </p:cBhvr>
                                    </p:animEffect>
                                  </p:childTnLst>
                                </p:cTn>
                              </p:par>
                            </p:childTnLst>
                          </p:cTn>
                        </p:par>
                        <p:par>
                          <p:cTn id="20" fill="hold">
                            <p:stCondLst>
                              <p:cond delay="4000"/>
                            </p:stCondLst>
                            <p:childTnLst>
                              <p:par>
                                <p:cTn id="21" presetID="10" presetClass="entr" presetSubtype="0" fill="hold" grpId="0" nodeType="afterEffect">
                                  <p:stCondLst>
                                    <p:cond delay="0"/>
                                  </p:stCondLst>
                                  <p:childTnLst>
                                    <p:set>
                                      <p:cBhvr>
                                        <p:cTn id="22" dur="1" fill="hold">
                                          <p:stCondLst>
                                            <p:cond delay="0"/>
                                          </p:stCondLst>
                                        </p:cTn>
                                        <p:tgtEl>
                                          <p:spTgt spid="9">
                                            <p:graphicEl>
                                              <a:chart seriesIdx="0" categoryIdx="3" bldStep="ptInCategory"/>
                                            </p:graphicEl>
                                          </p:spTgt>
                                        </p:tgtEl>
                                        <p:attrNameLst>
                                          <p:attrName>style.visibility</p:attrName>
                                        </p:attrNameLst>
                                      </p:cBhvr>
                                      <p:to>
                                        <p:strVal val="visible"/>
                                      </p:to>
                                    </p:set>
                                    <p:animEffect transition="in" filter="fade">
                                      <p:cBhvr>
                                        <p:cTn id="23" dur="1000"/>
                                        <p:tgtEl>
                                          <p:spTgt spid="9">
                                            <p:graphicEl>
                                              <a:chart seriesIdx="0" categoryIdx="3" bldStep="ptInCategory"/>
                                            </p:graphicEl>
                                          </p:spTgt>
                                        </p:tgtEl>
                                      </p:cBhvr>
                                    </p:animEffect>
                                  </p:childTnLst>
                                </p:cTn>
                              </p:par>
                            </p:childTnLst>
                          </p:cTn>
                        </p:par>
                        <p:par>
                          <p:cTn id="24" fill="hold">
                            <p:stCondLst>
                              <p:cond delay="5000"/>
                            </p:stCondLst>
                            <p:childTnLst>
                              <p:par>
                                <p:cTn id="25" presetID="10" presetClass="entr" presetSubtype="0" fill="hold" grpId="0" nodeType="afterEffect">
                                  <p:stCondLst>
                                    <p:cond delay="0"/>
                                  </p:stCondLst>
                                  <p:childTnLst>
                                    <p:set>
                                      <p:cBhvr>
                                        <p:cTn id="26" dur="1" fill="hold">
                                          <p:stCondLst>
                                            <p:cond delay="0"/>
                                          </p:stCondLst>
                                        </p:cTn>
                                        <p:tgtEl>
                                          <p:spTgt spid="9">
                                            <p:graphicEl>
                                              <a:chart seriesIdx="0" categoryIdx="4" bldStep="ptInCategory"/>
                                            </p:graphicEl>
                                          </p:spTgt>
                                        </p:tgtEl>
                                        <p:attrNameLst>
                                          <p:attrName>style.visibility</p:attrName>
                                        </p:attrNameLst>
                                      </p:cBhvr>
                                      <p:to>
                                        <p:strVal val="visible"/>
                                      </p:to>
                                    </p:set>
                                    <p:animEffect transition="in" filter="fade">
                                      <p:cBhvr>
                                        <p:cTn id="27" dur="1000"/>
                                        <p:tgtEl>
                                          <p:spTgt spid="9">
                                            <p:graphicEl>
                                              <a:chart seriesIdx="0" categoryIdx="4" bldStep="ptInCategory"/>
                                            </p:graphicEl>
                                          </p:spTgt>
                                        </p:tgtEl>
                                      </p:cBhvr>
                                    </p:animEffect>
                                  </p:childTnLst>
                                </p:cTn>
                              </p:par>
                            </p:childTnLst>
                          </p:cTn>
                        </p:par>
                        <p:par>
                          <p:cTn id="28" fill="hold">
                            <p:stCondLst>
                              <p:cond delay="6000"/>
                            </p:stCondLst>
                            <p:childTnLst>
                              <p:par>
                                <p:cTn id="29" presetID="10" presetClass="entr" presetSubtype="0" fill="hold" grpId="0" nodeType="afterEffect">
                                  <p:stCondLst>
                                    <p:cond delay="0"/>
                                  </p:stCondLst>
                                  <p:childTnLst>
                                    <p:set>
                                      <p:cBhvr>
                                        <p:cTn id="30" dur="1" fill="hold">
                                          <p:stCondLst>
                                            <p:cond delay="0"/>
                                          </p:stCondLst>
                                        </p:cTn>
                                        <p:tgtEl>
                                          <p:spTgt spid="9">
                                            <p:graphicEl>
                                              <a:chart seriesIdx="0" categoryIdx="5" bldStep="ptInCategory"/>
                                            </p:graphicEl>
                                          </p:spTgt>
                                        </p:tgtEl>
                                        <p:attrNameLst>
                                          <p:attrName>style.visibility</p:attrName>
                                        </p:attrNameLst>
                                      </p:cBhvr>
                                      <p:to>
                                        <p:strVal val="visible"/>
                                      </p:to>
                                    </p:set>
                                    <p:animEffect transition="in" filter="fade">
                                      <p:cBhvr>
                                        <p:cTn id="31" dur="1000"/>
                                        <p:tgtEl>
                                          <p:spTgt spid="9">
                                            <p:graphicEl>
                                              <a:chart seriesIdx="0" categoryIdx="5"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categoryEl"/>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AEEA7294-AD67-B944-9062-3AC423496256}"/>
              </a:ext>
            </a:extLst>
          </p:cNvPr>
          <p:cNvSpPr>
            <a:spLocks noGrp="1"/>
          </p:cNvSpPr>
          <p:nvPr>
            <p:ph type="body" idx="10"/>
          </p:nvPr>
        </p:nvSpPr>
        <p:spPr>
          <a:xfrm>
            <a:off x="-1" y="6016753"/>
            <a:ext cx="8601559" cy="841248"/>
          </a:xfrm>
        </p:spPr>
        <p:txBody>
          <a:bodyPr>
            <a:normAutofit/>
          </a:bodyPr>
          <a:lstStyle/>
          <a:p>
            <a:r>
              <a:rPr lang="en-US" sz="1100" dirty="0"/>
              <a:t>https://www.cdc.gov/childrensmentalhealth/data.htm</a:t>
            </a:r>
            <a:br>
              <a:rPr lang="en-US" sz="1100" dirty="0"/>
            </a:br>
            <a:r>
              <a:rPr lang="en-US" sz="1100" dirty="0"/>
              <a:t>Data for 2019</a:t>
            </a:r>
          </a:p>
        </p:txBody>
      </p:sp>
      <p:sp>
        <p:nvSpPr>
          <p:cNvPr id="4" name="Title 3">
            <a:extLst>
              <a:ext uri="{FF2B5EF4-FFF2-40B4-BE49-F238E27FC236}">
                <a16:creationId xmlns:a16="http://schemas.microsoft.com/office/drawing/2014/main" id="{7626B624-333E-E41E-FBAD-7A2C602FE472}"/>
              </a:ext>
            </a:extLst>
          </p:cNvPr>
          <p:cNvSpPr>
            <a:spLocks noGrp="1"/>
          </p:cNvSpPr>
          <p:nvPr>
            <p:ph type="title"/>
          </p:nvPr>
        </p:nvSpPr>
        <p:spPr>
          <a:xfrm>
            <a:off x="838200" y="64335"/>
            <a:ext cx="10515600" cy="1325563"/>
          </a:xfrm>
        </p:spPr>
        <p:txBody>
          <a:bodyPr>
            <a:normAutofit/>
          </a:bodyPr>
          <a:lstStyle/>
          <a:p>
            <a:r>
              <a:rPr lang="en-US" sz="4200" dirty="0"/>
              <a:t>America’s Growing Mental Health Crisis</a:t>
            </a:r>
          </a:p>
        </p:txBody>
      </p:sp>
      <p:graphicFrame>
        <p:nvGraphicFramePr>
          <p:cNvPr id="5" name="Chart 4">
            <a:extLst>
              <a:ext uri="{FF2B5EF4-FFF2-40B4-BE49-F238E27FC236}">
                <a16:creationId xmlns:a16="http://schemas.microsoft.com/office/drawing/2014/main" id="{1FCC4270-BB0F-7E36-FA51-E6B40D8DB5C0}"/>
              </a:ext>
            </a:extLst>
          </p:cNvPr>
          <p:cNvGraphicFramePr/>
          <p:nvPr>
            <p:extLst>
              <p:ext uri="{D42A27DB-BD31-4B8C-83A1-F6EECF244321}">
                <p14:modId xmlns:p14="http://schemas.microsoft.com/office/powerpoint/2010/main" val="494567267"/>
              </p:ext>
            </p:extLst>
          </p:nvPr>
        </p:nvGraphicFramePr>
        <p:xfrm>
          <a:off x="175364" y="1039660"/>
          <a:ext cx="11801833" cy="4771277"/>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a:extLst>
              <a:ext uri="{FF2B5EF4-FFF2-40B4-BE49-F238E27FC236}">
                <a16:creationId xmlns:a16="http://schemas.microsoft.com/office/drawing/2014/main" id="{E17D032B-6021-5A6E-BB19-5BCAB9995CC5}"/>
              </a:ext>
            </a:extLst>
          </p:cNvPr>
          <p:cNvSpPr txBox="1"/>
          <p:nvPr/>
        </p:nvSpPr>
        <p:spPr>
          <a:xfrm>
            <a:off x="9063590" y="3891770"/>
            <a:ext cx="2290210" cy="1200329"/>
          </a:xfrm>
          <a:prstGeom prst="rect">
            <a:avLst/>
          </a:prstGeom>
          <a:noFill/>
        </p:spPr>
        <p:txBody>
          <a:bodyPr wrap="square" rtlCol="0">
            <a:spAutoFit/>
          </a:bodyPr>
          <a:lstStyle/>
          <a:p>
            <a:pPr>
              <a:spcAft>
                <a:spcPts val="1200"/>
              </a:spcAft>
            </a:pPr>
            <a:r>
              <a:rPr lang="en-US" sz="2400" dirty="0">
                <a:solidFill>
                  <a:schemeClr val="bg1"/>
                </a:solidFill>
              </a:rPr>
              <a:t>% of U.S. youth with mental illness</a:t>
            </a:r>
          </a:p>
        </p:txBody>
      </p:sp>
    </p:spTree>
    <p:extLst>
      <p:ext uri="{BB962C8B-B14F-4D97-AF65-F5344CB8AC3E}">
        <p14:creationId xmlns:p14="http://schemas.microsoft.com/office/powerpoint/2010/main" val="899285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graphicEl>
                                              <a:chart seriesIdx="-3" categoryIdx="-3" bldStep="gridLegend"/>
                                            </p:graphicEl>
                                          </p:spTgt>
                                        </p:tgtEl>
                                        <p:attrNameLst>
                                          <p:attrName>style.visibility</p:attrName>
                                        </p:attrNameLst>
                                      </p:cBhvr>
                                      <p:to>
                                        <p:strVal val="visible"/>
                                      </p:to>
                                    </p:set>
                                    <p:animEffect transition="in" filter="fade">
                                      <p:cBhvr>
                                        <p:cTn id="7" dur="1000"/>
                                        <p:tgtEl>
                                          <p:spTgt spid="5">
                                            <p:graphicEl>
                                              <a:chart seriesIdx="-3" categoryIdx="-3" bldStep="gridLegend"/>
                                            </p:graphic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5">
                                            <p:graphicEl>
                                              <a:chart seriesIdx="0" categoryIdx="0" bldStep="ptInCategory"/>
                                            </p:graphicEl>
                                          </p:spTgt>
                                        </p:tgtEl>
                                        <p:attrNameLst>
                                          <p:attrName>style.visibility</p:attrName>
                                        </p:attrNameLst>
                                      </p:cBhvr>
                                      <p:to>
                                        <p:strVal val="visible"/>
                                      </p:to>
                                    </p:set>
                                    <p:animEffect transition="in" filter="fade">
                                      <p:cBhvr>
                                        <p:cTn id="11" dur="1000"/>
                                        <p:tgtEl>
                                          <p:spTgt spid="5">
                                            <p:graphicEl>
                                              <a:chart seriesIdx="0" categoryIdx="0" bldStep="ptInCategory"/>
                                            </p:graphicEl>
                                          </p:spTgt>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5">
                                            <p:graphicEl>
                                              <a:chart seriesIdx="0" categoryIdx="1" bldStep="ptInCategory"/>
                                            </p:graphicEl>
                                          </p:spTgt>
                                        </p:tgtEl>
                                        <p:attrNameLst>
                                          <p:attrName>style.visibility</p:attrName>
                                        </p:attrNameLst>
                                      </p:cBhvr>
                                      <p:to>
                                        <p:strVal val="visible"/>
                                      </p:to>
                                    </p:set>
                                    <p:animEffect transition="in" filter="fade">
                                      <p:cBhvr>
                                        <p:cTn id="15" dur="1000"/>
                                        <p:tgtEl>
                                          <p:spTgt spid="5">
                                            <p:graphicEl>
                                              <a:chart seriesIdx="0" categoryIdx="1" bldStep="ptInCategory"/>
                                            </p:graphicEl>
                                          </p:spTgt>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5">
                                            <p:graphicEl>
                                              <a:chart seriesIdx="0" categoryIdx="2" bldStep="ptInCategory"/>
                                            </p:graphicEl>
                                          </p:spTgt>
                                        </p:tgtEl>
                                        <p:attrNameLst>
                                          <p:attrName>style.visibility</p:attrName>
                                        </p:attrNameLst>
                                      </p:cBhvr>
                                      <p:to>
                                        <p:strVal val="visible"/>
                                      </p:to>
                                    </p:set>
                                    <p:animEffect transition="in" filter="fade">
                                      <p:cBhvr>
                                        <p:cTn id="19" dur="1000"/>
                                        <p:tgtEl>
                                          <p:spTgt spid="5">
                                            <p:graphicEl>
                                              <a:chart seriesIdx="0" categoryIdx="2" bldStep="ptInCategory"/>
                                            </p:graphicEl>
                                          </p:spTgt>
                                        </p:tgtEl>
                                      </p:cBhvr>
                                    </p:animEffect>
                                  </p:childTnLst>
                                </p:cTn>
                              </p:par>
                            </p:childTnLst>
                          </p:cTn>
                        </p:par>
                        <p:par>
                          <p:cTn id="20" fill="hold">
                            <p:stCondLst>
                              <p:cond delay="4000"/>
                            </p:stCondLst>
                            <p:childTnLst>
                              <p:par>
                                <p:cTn id="21" presetID="10" presetClass="entr" presetSubtype="0" fill="hold" grpId="0" nodeType="afterEffect">
                                  <p:stCondLst>
                                    <p:cond delay="0"/>
                                  </p:stCondLst>
                                  <p:childTnLst>
                                    <p:set>
                                      <p:cBhvr>
                                        <p:cTn id="22" dur="1" fill="hold">
                                          <p:stCondLst>
                                            <p:cond delay="0"/>
                                          </p:stCondLst>
                                        </p:cTn>
                                        <p:tgtEl>
                                          <p:spTgt spid="5">
                                            <p:graphicEl>
                                              <a:chart seriesIdx="0" categoryIdx="3" bldStep="ptInCategory"/>
                                            </p:graphicEl>
                                          </p:spTgt>
                                        </p:tgtEl>
                                        <p:attrNameLst>
                                          <p:attrName>style.visibility</p:attrName>
                                        </p:attrNameLst>
                                      </p:cBhvr>
                                      <p:to>
                                        <p:strVal val="visible"/>
                                      </p:to>
                                    </p:set>
                                    <p:animEffect transition="in" filter="fade">
                                      <p:cBhvr>
                                        <p:cTn id="23" dur="1000"/>
                                        <p:tgtEl>
                                          <p:spTgt spid="5">
                                            <p:graphicEl>
                                              <a:chart seriesIdx="0" categoryIdx="3" bldStep="ptInCategory"/>
                                            </p:graphicEl>
                                          </p:spTgt>
                                        </p:tgtEl>
                                      </p:cBhvr>
                                    </p:animEffect>
                                  </p:childTnLst>
                                </p:cTn>
                              </p:par>
                            </p:childTnLst>
                          </p:cTn>
                        </p:par>
                        <p:par>
                          <p:cTn id="24" fill="hold">
                            <p:stCondLst>
                              <p:cond delay="5000"/>
                            </p:stCondLst>
                            <p:childTnLst>
                              <p:par>
                                <p:cTn id="25" presetID="10" presetClass="entr" presetSubtype="0" fill="hold" grpId="0" nodeType="afterEffect">
                                  <p:stCondLst>
                                    <p:cond delay="0"/>
                                  </p:stCondLst>
                                  <p:childTnLst>
                                    <p:set>
                                      <p:cBhvr>
                                        <p:cTn id="26" dur="1" fill="hold">
                                          <p:stCondLst>
                                            <p:cond delay="0"/>
                                          </p:stCondLst>
                                        </p:cTn>
                                        <p:tgtEl>
                                          <p:spTgt spid="5">
                                            <p:graphicEl>
                                              <a:chart seriesIdx="0" categoryIdx="4" bldStep="ptInCategory"/>
                                            </p:graphicEl>
                                          </p:spTgt>
                                        </p:tgtEl>
                                        <p:attrNameLst>
                                          <p:attrName>style.visibility</p:attrName>
                                        </p:attrNameLst>
                                      </p:cBhvr>
                                      <p:to>
                                        <p:strVal val="visible"/>
                                      </p:to>
                                    </p:set>
                                    <p:animEffect transition="in" filter="fade">
                                      <p:cBhvr>
                                        <p:cTn id="27" dur="1000"/>
                                        <p:tgtEl>
                                          <p:spTgt spid="5">
                                            <p:graphicEl>
                                              <a:chart seriesIdx="0" categoryIdx="4" bldStep="ptInCategory"/>
                                            </p:graphicEl>
                                          </p:spTgt>
                                        </p:tgtEl>
                                      </p:cBhvr>
                                    </p:animEffect>
                                  </p:childTnLst>
                                </p:cTn>
                              </p:par>
                            </p:childTnLst>
                          </p:cTn>
                        </p:par>
                        <p:par>
                          <p:cTn id="28" fill="hold">
                            <p:stCondLst>
                              <p:cond delay="6000"/>
                            </p:stCondLst>
                            <p:childTnLst>
                              <p:par>
                                <p:cTn id="29" presetID="10" presetClass="entr" presetSubtype="0" fill="hold" grpId="0" nodeType="afterEffect">
                                  <p:stCondLst>
                                    <p:cond delay="0"/>
                                  </p:stCondLst>
                                  <p:childTnLst>
                                    <p:set>
                                      <p:cBhvr>
                                        <p:cTn id="30" dur="1" fill="hold">
                                          <p:stCondLst>
                                            <p:cond delay="0"/>
                                          </p:stCondLst>
                                        </p:cTn>
                                        <p:tgtEl>
                                          <p:spTgt spid="5">
                                            <p:graphicEl>
                                              <a:chart seriesIdx="0" categoryIdx="5" bldStep="ptInCategory"/>
                                            </p:graphicEl>
                                          </p:spTgt>
                                        </p:tgtEl>
                                        <p:attrNameLst>
                                          <p:attrName>style.visibility</p:attrName>
                                        </p:attrNameLst>
                                      </p:cBhvr>
                                      <p:to>
                                        <p:strVal val="visible"/>
                                      </p:to>
                                    </p:set>
                                    <p:animEffect transition="in" filter="fade">
                                      <p:cBhvr>
                                        <p:cTn id="31" dur="1000"/>
                                        <p:tgtEl>
                                          <p:spTgt spid="5">
                                            <p:graphicEl>
                                              <a:chart seriesIdx="0" categoryIdx="5"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Chart bld="categoryEl"/>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AEEA7294-AD67-B944-9062-3AC423496256}"/>
              </a:ext>
            </a:extLst>
          </p:cNvPr>
          <p:cNvSpPr>
            <a:spLocks noGrp="1"/>
          </p:cNvSpPr>
          <p:nvPr>
            <p:ph type="body" idx="10"/>
          </p:nvPr>
        </p:nvSpPr>
        <p:spPr>
          <a:xfrm>
            <a:off x="-1" y="6016753"/>
            <a:ext cx="8601559" cy="841248"/>
          </a:xfrm>
        </p:spPr>
        <p:txBody>
          <a:bodyPr>
            <a:normAutofit/>
          </a:bodyPr>
          <a:lstStyle/>
          <a:p>
            <a:pPr>
              <a:spcBef>
                <a:spcPts val="0"/>
              </a:spcBef>
            </a:pPr>
            <a:r>
              <a:rPr lang="en-US" sz="1100" dirty="0"/>
              <a:t>https://www.kff.org/mental-health/issue-brief/a-look-at-the-latest-suicide-data-and-change-over-the-last-decade/</a:t>
            </a:r>
          </a:p>
        </p:txBody>
      </p:sp>
      <p:sp>
        <p:nvSpPr>
          <p:cNvPr id="4" name="Title 3">
            <a:extLst>
              <a:ext uri="{FF2B5EF4-FFF2-40B4-BE49-F238E27FC236}">
                <a16:creationId xmlns:a16="http://schemas.microsoft.com/office/drawing/2014/main" id="{7626B624-333E-E41E-FBAD-7A2C602FE472}"/>
              </a:ext>
            </a:extLst>
          </p:cNvPr>
          <p:cNvSpPr>
            <a:spLocks noGrp="1"/>
          </p:cNvSpPr>
          <p:nvPr>
            <p:ph type="title"/>
          </p:nvPr>
        </p:nvSpPr>
        <p:spPr>
          <a:xfrm>
            <a:off x="838200" y="64335"/>
            <a:ext cx="10515600" cy="1325563"/>
          </a:xfrm>
        </p:spPr>
        <p:txBody>
          <a:bodyPr>
            <a:normAutofit/>
          </a:bodyPr>
          <a:lstStyle/>
          <a:p>
            <a:r>
              <a:rPr lang="en-US" sz="4200" dirty="0"/>
              <a:t>America’s Growing Mental Health Crisis</a:t>
            </a:r>
          </a:p>
        </p:txBody>
      </p:sp>
      <p:graphicFrame>
        <p:nvGraphicFramePr>
          <p:cNvPr id="9" name="Chart 8">
            <a:extLst>
              <a:ext uri="{FF2B5EF4-FFF2-40B4-BE49-F238E27FC236}">
                <a16:creationId xmlns:a16="http://schemas.microsoft.com/office/drawing/2014/main" id="{AB94F7E0-C727-B7C2-6FBA-124063FC4CD1}"/>
              </a:ext>
            </a:extLst>
          </p:cNvPr>
          <p:cNvGraphicFramePr/>
          <p:nvPr>
            <p:extLst>
              <p:ext uri="{D42A27DB-BD31-4B8C-83A1-F6EECF244321}">
                <p14:modId xmlns:p14="http://schemas.microsoft.com/office/powerpoint/2010/main" val="3672468445"/>
              </p:ext>
            </p:extLst>
          </p:nvPr>
        </p:nvGraphicFramePr>
        <p:xfrm>
          <a:off x="2863516" y="643467"/>
          <a:ext cx="8299784" cy="5373286"/>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a:extLst>
              <a:ext uri="{FF2B5EF4-FFF2-40B4-BE49-F238E27FC236}">
                <a16:creationId xmlns:a16="http://schemas.microsoft.com/office/drawing/2014/main" id="{E17D032B-6021-5A6E-BB19-5BCAB9995CC5}"/>
              </a:ext>
            </a:extLst>
          </p:cNvPr>
          <p:cNvSpPr txBox="1"/>
          <p:nvPr/>
        </p:nvSpPr>
        <p:spPr>
          <a:xfrm>
            <a:off x="477253" y="2111995"/>
            <a:ext cx="2386263" cy="1569660"/>
          </a:xfrm>
          <a:prstGeom prst="rect">
            <a:avLst/>
          </a:prstGeom>
          <a:noFill/>
        </p:spPr>
        <p:txBody>
          <a:bodyPr wrap="square" rtlCol="0">
            <a:spAutoFit/>
          </a:bodyPr>
          <a:lstStyle/>
          <a:p>
            <a:pPr>
              <a:spcAft>
                <a:spcPts val="1200"/>
              </a:spcAft>
            </a:pPr>
            <a:r>
              <a:rPr lang="en-US" sz="2400" dirty="0">
                <a:solidFill>
                  <a:schemeClr val="bg1"/>
                </a:solidFill>
              </a:rPr>
              <a:t>% increase in suicide </a:t>
            </a:r>
            <a:br>
              <a:rPr lang="en-US" sz="2400" dirty="0">
                <a:solidFill>
                  <a:schemeClr val="bg1"/>
                </a:solidFill>
              </a:rPr>
            </a:br>
            <a:r>
              <a:rPr lang="en-US" sz="2400" dirty="0">
                <a:solidFill>
                  <a:schemeClr val="bg1"/>
                </a:solidFill>
              </a:rPr>
              <a:t>by age, </a:t>
            </a:r>
            <a:br>
              <a:rPr lang="en-US" sz="2400" dirty="0">
                <a:solidFill>
                  <a:schemeClr val="bg1"/>
                </a:solidFill>
              </a:rPr>
            </a:br>
            <a:r>
              <a:rPr lang="en-US" sz="2400" dirty="0">
                <a:solidFill>
                  <a:schemeClr val="bg1"/>
                </a:solidFill>
              </a:rPr>
              <a:t>2011 to 2021</a:t>
            </a:r>
          </a:p>
        </p:txBody>
      </p:sp>
    </p:spTree>
    <p:extLst>
      <p:ext uri="{BB962C8B-B14F-4D97-AF65-F5344CB8AC3E}">
        <p14:creationId xmlns:p14="http://schemas.microsoft.com/office/powerpoint/2010/main" val="1849933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graphicEl>
                                              <a:chart seriesIdx="-3" categoryIdx="-3" bldStep="gridLegend"/>
                                            </p:graphicEl>
                                          </p:spTgt>
                                        </p:tgtEl>
                                        <p:attrNameLst>
                                          <p:attrName>style.visibility</p:attrName>
                                        </p:attrNameLst>
                                      </p:cBhvr>
                                      <p:to>
                                        <p:strVal val="visible"/>
                                      </p:to>
                                    </p:set>
                                    <p:animEffect transition="in" filter="fade">
                                      <p:cBhvr>
                                        <p:cTn id="7" dur="1000"/>
                                        <p:tgtEl>
                                          <p:spTgt spid="9">
                                            <p:graphicEl>
                                              <a:chart seriesIdx="-3" categoryIdx="-3" bldStep="gridLegend"/>
                                            </p:graphic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9">
                                            <p:graphicEl>
                                              <a:chart seriesIdx="0" categoryIdx="0" bldStep="ptInCategory"/>
                                            </p:graphicEl>
                                          </p:spTgt>
                                        </p:tgtEl>
                                        <p:attrNameLst>
                                          <p:attrName>style.visibility</p:attrName>
                                        </p:attrNameLst>
                                      </p:cBhvr>
                                      <p:to>
                                        <p:strVal val="visible"/>
                                      </p:to>
                                    </p:set>
                                    <p:animEffect transition="in" filter="fade">
                                      <p:cBhvr>
                                        <p:cTn id="11" dur="1000"/>
                                        <p:tgtEl>
                                          <p:spTgt spid="9">
                                            <p:graphicEl>
                                              <a:chart seriesIdx="0" categoryIdx="0" bldStep="ptInCategory"/>
                                            </p:graphicEl>
                                          </p:spTgt>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9">
                                            <p:graphicEl>
                                              <a:chart seriesIdx="0" categoryIdx="1" bldStep="ptInCategory"/>
                                            </p:graphicEl>
                                          </p:spTgt>
                                        </p:tgtEl>
                                        <p:attrNameLst>
                                          <p:attrName>style.visibility</p:attrName>
                                        </p:attrNameLst>
                                      </p:cBhvr>
                                      <p:to>
                                        <p:strVal val="visible"/>
                                      </p:to>
                                    </p:set>
                                    <p:animEffect transition="in" filter="fade">
                                      <p:cBhvr>
                                        <p:cTn id="15" dur="1000"/>
                                        <p:tgtEl>
                                          <p:spTgt spid="9">
                                            <p:graphicEl>
                                              <a:chart seriesIdx="0" categoryIdx="1" bldStep="ptInCategory"/>
                                            </p:graphicEl>
                                          </p:spTgt>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9">
                                            <p:graphicEl>
                                              <a:chart seriesIdx="0" categoryIdx="2" bldStep="ptInCategory"/>
                                            </p:graphicEl>
                                          </p:spTgt>
                                        </p:tgtEl>
                                        <p:attrNameLst>
                                          <p:attrName>style.visibility</p:attrName>
                                        </p:attrNameLst>
                                      </p:cBhvr>
                                      <p:to>
                                        <p:strVal val="visible"/>
                                      </p:to>
                                    </p:set>
                                    <p:animEffect transition="in" filter="fade">
                                      <p:cBhvr>
                                        <p:cTn id="19" dur="1000"/>
                                        <p:tgtEl>
                                          <p:spTgt spid="9">
                                            <p:graphicEl>
                                              <a:chart seriesIdx="0" categoryIdx="2" bldStep="ptInCategory"/>
                                            </p:graphicEl>
                                          </p:spTgt>
                                        </p:tgtEl>
                                      </p:cBhvr>
                                    </p:animEffect>
                                  </p:childTnLst>
                                </p:cTn>
                              </p:par>
                            </p:childTnLst>
                          </p:cTn>
                        </p:par>
                        <p:par>
                          <p:cTn id="20" fill="hold">
                            <p:stCondLst>
                              <p:cond delay="4000"/>
                            </p:stCondLst>
                            <p:childTnLst>
                              <p:par>
                                <p:cTn id="21" presetID="10" presetClass="entr" presetSubtype="0" fill="hold" grpId="0" nodeType="afterEffect">
                                  <p:stCondLst>
                                    <p:cond delay="0"/>
                                  </p:stCondLst>
                                  <p:childTnLst>
                                    <p:set>
                                      <p:cBhvr>
                                        <p:cTn id="22" dur="1" fill="hold">
                                          <p:stCondLst>
                                            <p:cond delay="0"/>
                                          </p:stCondLst>
                                        </p:cTn>
                                        <p:tgtEl>
                                          <p:spTgt spid="9">
                                            <p:graphicEl>
                                              <a:chart seriesIdx="0" categoryIdx="3" bldStep="ptInCategory"/>
                                            </p:graphicEl>
                                          </p:spTgt>
                                        </p:tgtEl>
                                        <p:attrNameLst>
                                          <p:attrName>style.visibility</p:attrName>
                                        </p:attrNameLst>
                                      </p:cBhvr>
                                      <p:to>
                                        <p:strVal val="visible"/>
                                      </p:to>
                                    </p:set>
                                    <p:animEffect transition="in" filter="fade">
                                      <p:cBhvr>
                                        <p:cTn id="23" dur="1000"/>
                                        <p:tgtEl>
                                          <p:spTgt spid="9">
                                            <p:graphicEl>
                                              <a:chart seriesIdx="0" categoryIdx="3" bldStep="ptInCategory"/>
                                            </p:graphicEl>
                                          </p:spTgt>
                                        </p:tgtEl>
                                      </p:cBhvr>
                                    </p:animEffect>
                                  </p:childTnLst>
                                </p:cTn>
                              </p:par>
                            </p:childTnLst>
                          </p:cTn>
                        </p:par>
                        <p:par>
                          <p:cTn id="24" fill="hold">
                            <p:stCondLst>
                              <p:cond delay="5000"/>
                            </p:stCondLst>
                            <p:childTnLst>
                              <p:par>
                                <p:cTn id="25" presetID="10" presetClass="entr" presetSubtype="0" fill="hold" grpId="0" nodeType="afterEffect">
                                  <p:stCondLst>
                                    <p:cond delay="0"/>
                                  </p:stCondLst>
                                  <p:childTnLst>
                                    <p:set>
                                      <p:cBhvr>
                                        <p:cTn id="26" dur="1" fill="hold">
                                          <p:stCondLst>
                                            <p:cond delay="0"/>
                                          </p:stCondLst>
                                        </p:cTn>
                                        <p:tgtEl>
                                          <p:spTgt spid="9">
                                            <p:graphicEl>
                                              <a:chart seriesIdx="0" categoryIdx="4" bldStep="ptInCategory"/>
                                            </p:graphicEl>
                                          </p:spTgt>
                                        </p:tgtEl>
                                        <p:attrNameLst>
                                          <p:attrName>style.visibility</p:attrName>
                                        </p:attrNameLst>
                                      </p:cBhvr>
                                      <p:to>
                                        <p:strVal val="visible"/>
                                      </p:to>
                                    </p:set>
                                    <p:animEffect transition="in" filter="fade">
                                      <p:cBhvr>
                                        <p:cTn id="27" dur="1000"/>
                                        <p:tgtEl>
                                          <p:spTgt spid="9">
                                            <p:graphicEl>
                                              <a:chart seriesIdx="0" categoryIdx="4"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categoryEl"/>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AEEA7294-AD67-B944-9062-3AC423496256}"/>
              </a:ext>
            </a:extLst>
          </p:cNvPr>
          <p:cNvSpPr>
            <a:spLocks noGrp="1"/>
          </p:cNvSpPr>
          <p:nvPr>
            <p:ph type="body" idx="10"/>
          </p:nvPr>
        </p:nvSpPr>
        <p:spPr>
          <a:xfrm>
            <a:off x="0" y="6275493"/>
            <a:ext cx="8229600" cy="582507"/>
          </a:xfrm>
        </p:spPr>
        <p:txBody>
          <a:bodyPr>
            <a:normAutofit fontScale="70000" lnSpcReduction="20000"/>
          </a:bodyPr>
          <a:lstStyle/>
          <a:p>
            <a:pPr>
              <a:lnSpc>
                <a:spcPct val="120000"/>
              </a:lnSpc>
            </a:pPr>
            <a:r>
              <a:rPr lang="en-US" dirty="0"/>
              <a:t>Chronic conditions: https://www.ncbi.nlm.nih.gov/pmc/articles/PMC5333921/</a:t>
            </a:r>
            <a:br>
              <a:rPr lang="en-US" dirty="0"/>
            </a:br>
            <a:r>
              <a:rPr lang="en-US" dirty="0"/>
              <a:t>High-cost services: https://mhanational.org/sites/default/files/2023-State-of-Mental-Health-in-America-Report.pdf</a:t>
            </a:r>
            <a:br>
              <a:rPr lang="en-US" dirty="0"/>
            </a:br>
            <a:r>
              <a:rPr lang="en-US" dirty="0"/>
              <a:t>Mortality: https://jamanetwork.com/journals/jamapsychiatry/fullarticle/2110027 </a:t>
            </a:r>
            <a:br>
              <a:rPr lang="en-US" dirty="0"/>
            </a:br>
            <a:endParaRPr lang="en-US" dirty="0"/>
          </a:p>
        </p:txBody>
      </p:sp>
      <p:sp>
        <p:nvSpPr>
          <p:cNvPr id="3" name="Rounded Rectangle 2">
            <a:extLst>
              <a:ext uri="{FF2B5EF4-FFF2-40B4-BE49-F238E27FC236}">
                <a16:creationId xmlns:a16="http://schemas.microsoft.com/office/drawing/2014/main" id="{F087F55C-8A08-644A-BA76-447B317DC351}"/>
              </a:ext>
            </a:extLst>
          </p:cNvPr>
          <p:cNvSpPr/>
          <p:nvPr/>
        </p:nvSpPr>
        <p:spPr>
          <a:xfrm>
            <a:off x="2918564" y="4573808"/>
            <a:ext cx="6638795" cy="914400"/>
          </a:xfrm>
          <a:prstGeom prst="round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5760" rtlCol="0" anchor="ctr"/>
          <a:lstStyle/>
          <a:p>
            <a:pPr>
              <a:spcAft>
                <a:spcPts val="1200"/>
              </a:spcAft>
            </a:pPr>
            <a:r>
              <a:rPr lang="en-US" sz="3200" dirty="0">
                <a:solidFill>
                  <a:schemeClr val="bg1"/>
                </a:solidFill>
              </a:rPr>
              <a:t>Increased morbidity and mortality</a:t>
            </a:r>
          </a:p>
        </p:txBody>
      </p:sp>
      <p:sp>
        <p:nvSpPr>
          <p:cNvPr id="15" name="Rounded Rectangle 14">
            <a:extLst>
              <a:ext uri="{FF2B5EF4-FFF2-40B4-BE49-F238E27FC236}">
                <a16:creationId xmlns:a16="http://schemas.microsoft.com/office/drawing/2014/main" id="{7DBBC876-080B-294A-BFDE-E26B685529EA}"/>
              </a:ext>
            </a:extLst>
          </p:cNvPr>
          <p:cNvSpPr/>
          <p:nvPr/>
        </p:nvSpPr>
        <p:spPr>
          <a:xfrm>
            <a:off x="2918564" y="3103824"/>
            <a:ext cx="6638794" cy="914400"/>
          </a:xfrm>
          <a:prstGeom prst="round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5760" rtlCol="0" anchor="ctr"/>
          <a:lstStyle/>
          <a:p>
            <a:pPr>
              <a:spcAft>
                <a:spcPts val="1200"/>
              </a:spcAft>
            </a:pPr>
            <a:r>
              <a:rPr lang="en-US" sz="3200" dirty="0">
                <a:solidFill>
                  <a:schemeClr val="bg1"/>
                </a:solidFill>
              </a:rPr>
              <a:t>Utilize high-cost health services</a:t>
            </a:r>
          </a:p>
        </p:txBody>
      </p:sp>
      <p:sp>
        <p:nvSpPr>
          <p:cNvPr id="16" name="Rounded Rectangle 15">
            <a:extLst>
              <a:ext uri="{FF2B5EF4-FFF2-40B4-BE49-F238E27FC236}">
                <a16:creationId xmlns:a16="http://schemas.microsoft.com/office/drawing/2014/main" id="{2A50E9F2-5534-5E49-A40C-78AE98CCEDFD}"/>
              </a:ext>
            </a:extLst>
          </p:cNvPr>
          <p:cNvSpPr/>
          <p:nvPr/>
        </p:nvSpPr>
        <p:spPr>
          <a:xfrm>
            <a:off x="2918564" y="1633840"/>
            <a:ext cx="6638794" cy="914400"/>
          </a:xfrm>
          <a:prstGeom prst="round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5760" rtlCol="0" anchor="ctr"/>
          <a:lstStyle/>
          <a:p>
            <a:pPr>
              <a:spcAft>
                <a:spcPts val="1200"/>
              </a:spcAft>
            </a:pPr>
            <a:r>
              <a:rPr lang="en-US" sz="3200" dirty="0">
                <a:solidFill>
                  <a:schemeClr val="bg1"/>
                </a:solidFill>
              </a:rPr>
              <a:t>   Develop chronic conditions</a:t>
            </a:r>
          </a:p>
        </p:txBody>
      </p:sp>
      <p:sp>
        <p:nvSpPr>
          <p:cNvPr id="23" name="TextBox 22">
            <a:extLst>
              <a:ext uri="{FF2B5EF4-FFF2-40B4-BE49-F238E27FC236}">
                <a16:creationId xmlns:a16="http://schemas.microsoft.com/office/drawing/2014/main" id="{77C1972F-9CB7-5FD6-3CBC-D37B22054124}"/>
              </a:ext>
            </a:extLst>
          </p:cNvPr>
          <p:cNvSpPr txBox="1"/>
          <p:nvPr/>
        </p:nvSpPr>
        <p:spPr>
          <a:xfrm>
            <a:off x="555813" y="329710"/>
            <a:ext cx="11205882" cy="707886"/>
          </a:xfrm>
          <a:prstGeom prst="rect">
            <a:avLst/>
          </a:prstGeom>
          <a:noFill/>
        </p:spPr>
        <p:txBody>
          <a:bodyPr wrap="square" rtlCol="0">
            <a:spAutoFit/>
          </a:bodyPr>
          <a:lstStyle/>
          <a:p>
            <a:pPr>
              <a:spcAft>
                <a:spcPts val="1200"/>
              </a:spcAft>
            </a:pPr>
            <a:r>
              <a:rPr lang="en-US" sz="4000" b="1" dirty="0">
                <a:solidFill>
                  <a:schemeClr val="bg1"/>
                </a:solidFill>
                <a:latin typeface="+mj-lt"/>
              </a:rPr>
              <a:t>Consequences of Untreated Mental Illness</a:t>
            </a:r>
          </a:p>
        </p:txBody>
      </p:sp>
    </p:spTree>
    <p:extLst>
      <p:ext uri="{BB962C8B-B14F-4D97-AF65-F5344CB8AC3E}">
        <p14:creationId xmlns:p14="http://schemas.microsoft.com/office/powerpoint/2010/main" val="663696548"/>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5" grpId="0" animBg="1"/>
      <p:bldP spid="16" grpId="0" animBg="1"/>
    </p:bldLst>
  </p:timing>
</p:sld>
</file>

<file path=ppt/theme/theme1.xml><?xml version="1.0" encoding="utf-8"?>
<a:theme xmlns:a="http://schemas.openxmlformats.org/drawingml/2006/main" name="Office Theme">
  <a:themeElements>
    <a:clrScheme name="PNHP Master Template">
      <a:dk1>
        <a:srgbClr val="000000"/>
      </a:dk1>
      <a:lt1>
        <a:srgbClr val="FFFFFF"/>
      </a:lt1>
      <a:dk2>
        <a:srgbClr val="323232"/>
      </a:dk2>
      <a:lt2>
        <a:srgbClr val="E3DED1"/>
      </a:lt2>
      <a:accent1>
        <a:srgbClr val="008C81"/>
      </a:accent1>
      <a:accent2>
        <a:srgbClr val="9F2936"/>
      </a:accent2>
      <a:accent3>
        <a:srgbClr val="FF9300"/>
      </a:accent3>
      <a:accent4>
        <a:srgbClr val="005392"/>
      </a:accent4>
      <a:accent5>
        <a:srgbClr val="604878"/>
      </a:accent5>
      <a:accent6>
        <a:srgbClr val="C19859"/>
      </a:accent6>
      <a:hlink>
        <a:srgbClr val="6B9F25"/>
      </a:hlink>
      <a:folHlink>
        <a:srgbClr val="B26B0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a:spcAft>
            <a:spcPts val="1200"/>
          </a:spcAft>
          <a:defRPr sz="2400" dirty="0" smtClean="0">
            <a:solidFill>
              <a:schemeClr val="bg1"/>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34608</TotalTime>
  <Words>3115</Words>
  <Application>Microsoft Office PowerPoint</Application>
  <PresentationFormat>Widescreen</PresentationFormat>
  <Paragraphs>206</Paragraphs>
  <Slides>31</Slides>
  <Notes>30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Arial</vt:lpstr>
      <vt:lpstr>Calibri</vt:lpstr>
      <vt:lpstr>freight-text-pro</vt:lpstr>
      <vt:lpstr>Open Sans</vt:lpstr>
      <vt:lpstr>Office Theme</vt:lpstr>
      <vt:lpstr>PowerPoint Presentation</vt:lpstr>
      <vt:lpstr>America’s Growing Mental Health Crisis</vt:lpstr>
      <vt:lpstr>America’s Growing Mental Health Crisis</vt:lpstr>
      <vt:lpstr>America’s Growing Mental Health Crisis</vt:lpstr>
      <vt:lpstr>America’s Growing Mental Health Crisis</vt:lpstr>
      <vt:lpstr>America’s Growing Mental Health Crisis</vt:lpstr>
      <vt:lpstr>America’s Growing Mental Health Crisis</vt:lpstr>
      <vt:lpstr>America’s Growing Mental Health Crisis</vt:lpstr>
      <vt:lpstr>PowerPoint Presentation</vt:lpstr>
      <vt:lpstr>Barriers to Mental Health Care</vt:lpstr>
      <vt:lpstr>Barriers to Mental Health Care</vt:lpstr>
      <vt:lpstr>Barriers to Mental Health Care</vt:lpstr>
      <vt:lpstr>Barriers to Mental Health Care</vt:lpstr>
      <vt:lpstr>Barriers to Mental Health Care</vt:lpstr>
      <vt:lpstr>Commercial insurance Creates Barriers to Care</vt:lpstr>
      <vt:lpstr>Commercial Insurance = Barriers to Care</vt:lpstr>
      <vt:lpstr>Commercial Insurers Pay Less for Mental Health</vt:lpstr>
      <vt:lpstr>Commercial Insurers Pay Less for Mental Health</vt:lpstr>
      <vt:lpstr>Commercial Insurers Pay Less for Mental Health</vt:lpstr>
      <vt:lpstr>Pay Disparities Cause Provider Shortages</vt:lpstr>
      <vt:lpstr>PowerPoint Presentation</vt:lpstr>
      <vt:lpstr>Commercial Insurers Limit Choice for Mental Health</vt:lpstr>
      <vt:lpstr>PowerPoint Presentation</vt:lpstr>
      <vt:lpstr>Commercial Insurers Limit Choice for Mental Health</vt:lpstr>
      <vt:lpstr>Commercial Insurers Deny Care for Mental Health</vt:lpstr>
      <vt:lpstr>Commercial Insurers Deny Care for Mental Health</vt:lpstr>
      <vt:lpstr>Commercial Insurers Deny Care for Mental Health</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 Weisbart</dc:creator>
  <cp:lastModifiedBy>Clare Fauke</cp:lastModifiedBy>
  <cp:revision>2138</cp:revision>
  <cp:lastPrinted>2019-04-06T23:08:14Z</cp:lastPrinted>
  <dcterms:created xsi:type="dcterms:W3CDTF">2016-11-02T21:04:26Z</dcterms:created>
  <dcterms:modified xsi:type="dcterms:W3CDTF">2023-10-05T18:40:17Z</dcterms:modified>
</cp:coreProperties>
</file>