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1304" r:id="rId2"/>
    <p:sldId id="3050" r:id="rId3"/>
    <p:sldId id="3051" r:id="rId4"/>
    <p:sldId id="3052" r:id="rId5"/>
    <p:sldId id="3053" r:id="rId6"/>
    <p:sldId id="3054" r:id="rId7"/>
    <p:sldId id="1463" r:id="rId8"/>
    <p:sldId id="3040" r:id="rId9"/>
    <p:sldId id="3041" r:id="rId10"/>
    <p:sldId id="3042" r:id="rId11"/>
    <p:sldId id="3043" r:id="rId12"/>
    <p:sldId id="3037" r:id="rId13"/>
    <p:sldId id="3038" r:id="rId14"/>
    <p:sldId id="3039" r:id="rId15"/>
    <p:sldId id="3044" r:id="rId16"/>
    <p:sldId id="1305" r:id="rId17"/>
    <p:sldId id="1453" r:id="rId18"/>
    <p:sldId id="1454" r:id="rId19"/>
    <p:sldId id="1422" r:id="rId20"/>
    <p:sldId id="3046" r:id="rId21"/>
    <p:sldId id="3047" r:id="rId22"/>
    <p:sldId id="3055" r:id="rId23"/>
    <p:sldId id="1457" r:id="rId24"/>
    <p:sldId id="1458" r:id="rId25"/>
    <p:sldId id="3045" r:id="rId26"/>
    <p:sldId id="2390" r:id="rId27"/>
    <p:sldId id="2293" r:id="rId28"/>
    <p:sldId id="30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88C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73" autoAdjust="0"/>
    <p:restoredTop sz="77451" autoAdjust="0"/>
  </p:normalViewPr>
  <p:slideViewPr>
    <p:cSldViewPr snapToGrid="0">
      <p:cViewPr>
        <p:scale>
          <a:sx n="76" d="100"/>
          <a:sy n="76" d="100"/>
        </p:scale>
        <p:origin x="36" y="-6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89008931210704E-2"/>
          <c:y val="0.11671927519400579"/>
          <c:w val="0.93577066929133856"/>
          <c:h val="0.78736819782171152"/>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1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57C5-4477-A3F1-89723C2712A9}"/>
              </c:ext>
            </c:extLst>
          </c:dPt>
          <c:dLbls>
            <c:dLbl>
              <c:idx val="10"/>
              <c:tx>
                <c:rich>
                  <a:bodyPr/>
                  <a:lstStyle/>
                  <a:p>
                    <a:r>
                      <a:rPr lang="en-US"/>
                      <a:t>33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7C5-4477-A3F1-89723C2712A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NOR</c:v>
                </c:pt>
                <c:pt idx="1">
                  <c:v>AUS</c:v>
                </c:pt>
                <c:pt idx="2">
                  <c:v>GER</c:v>
                </c:pt>
                <c:pt idx="3">
                  <c:v>NET</c:v>
                </c:pt>
                <c:pt idx="4">
                  <c:v>SWE</c:v>
                </c:pt>
                <c:pt idx="5">
                  <c:v>SWI</c:v>
                </c:pt>
                <c:pt idx="6">
                  <c:v>NZ</c:v>
                </c:pt>
                <c:pt idx="7">
                  <c:v>FRA</c:v>
                </c:pt>
                <c:pt idx="8">
                  <c:v>UK</c:v>
                </c:pt>
                <c:pt idx="9">
                  <c:v>CAN</c:v>
                </c:pt>
                <c:pt idx="10">
                  <c:v>US</c:v>
                </c:pt>
              </c:strCache>
            </c:strRef>
          </c:cat>
          <c:val>
            <c:numRef>
              <c:f>Sheet1!$B$2:$B$12</c:f>
              <c:numCache>
                <c:formatCode>General</c:formatCode>
                <c:ptCount val="11"/>
                <c:pt idx="0">
                  <c:v>2</c:v>
                </c:pt>
                <c:pt idx="1">
                  <c:v>3</c:v>
                </c:pt>
                <c:pt idx="2">
                  <c:v>4</c:v>
                </c:pt>
                <c:pt idx="3">
                  <c:v>4</c:v>
                </c:pt>
                <c:pt idx="4">
                  <c:v>5</c:v>
                </c:pt>
                <c:pt idx="5">
                  <c:v>7</c:v>
                </c:pt>
                <c:pt idx="6">
                  <c:v>7</c:v>
                </c:pt>
                <c:pt idx="7">
                  <c:v>8</c:v>
                </c:pt>
                <c:pt idx="8">
                  <c:v>10</c:v>
                </c:pt>
                <c:pt idx="9">
                  <c:v>11</c:v>
                </c:pt>
                <c:pt idx="10">
                  <c:v>32.9</c:v>
                </c:pt>
              </c:numCache>
            </c:numRef>
          </c:val>
          <c:extLst>
            <c:ext xmlns:c16="http://schemas.microsoft.com/office/drawing/2014/chart" uri="{C3380CC4-5D6E-409C-BE32-E72D297353CC}">
              <c16:uniqueId val="{00000000-A682-4A4F-B555-38BA6DDAC2D1}"/>
            </c:ext>
          </c:extLst>
        </c:ser>
        <c:dLbls>
          <c:showLegendKey val="0"/>
          <c:showVal val="0"/>
          <c:showCatName val="0"/>
          <c:showSerName val="0"/>
          <c:showPercent val="0"/>
          <c:showBubbleSize val="0"/>
        </c:dLbls>
        <c:gapWidth val="35"/>
        <c:overlap val="-27"/>
        <c:axId val="249127600"/>
        <c:axId val="106080400"/>
      </c:barChart>
      <c:catAx>
        <c:axId val="2491276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6080400"/>
        <c:crosses val="autoZero"/>
        <c:auto val="1"/>
        <c:lblAlgn val="ctr"/>
        <c:lblOffset val="100"/>
        <c:noMultiLvlLbl val="0"/>
      </c:catAx>
      <c:valAx>
        <c:axId val="10608040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49127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38920746067046E-2"/>
          <c:y val="0"/>
          <c:w val="0.80987596628346892"/>
          <c:h val="0.82173421871590802"/>
        </c:manualLayout>
      </c:layout>
      <c:barChart>
        <c:barDir val="col"/>
        <c:grouping val="clustered"/>
        <c:varyColors val="0"/>
        <c:ser>
          <c:idx val="0"/>
          <c:order val="0"/>
          <c:tx>
            <c:strRef>
              <c:f>'Repro Healthcare'!$D$32</c:f>
              <c:strCache>
                <c:ptCount val="1"/>
                <c:pt idx="0">
                  <c:v>Miles</c:v>
                </c:pt>
              </c:strCache>
            </c:strRef>
          </c:tx>
          <c:spPr>
            <a:solidFill>
              <a:schemeClr val="accent1"/>
            </a:solidFill>
            <a:ln>
              <a:solidFill>
                <a:schemeClr val="bg1"/>
              </a:solidFill>
            </a:ln>
            <a:effectLst/>
          </c:spPr>
          <c:invertIfNegative val="0"/>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E06E-D848-A6C4-67B3A2A74F78}"/>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6E-D848-A6C4-67B3A2A74F78}"/>
                </c:ext>
              </c:extLst>
            </c:dLbl>
            <c:spPr>
              <a:noFill/>
              <a:ln>
                <a:noFill/>
              </a:ln>
              <a:effectLst/>
            </c:spPr>
            <c:txPr>
              <a:bodyPr rot="0" spcFirstLastPara="1" vertOverflow="ellipsis" vert="horz" wrap="square" anchor="ctr" anchorCtr="1"/>
              <a:lstStyle/>
              <a:p>
                <a:pPr>
                  <a:defRPr sz="3600" b="0" i="0" u="none" strike="noStrike" kern="1200" baseline="0">
                    <a:solidFill>
                      <a:schemeClr val="bg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'Repro Healthcare'!$E$31:$F$31</c:f>
              <c:strCache>
                <c:ptCount val="2"/>
                <c:pt idx="0">
                  <c:v>Without Ban</c:v>
                </c:pt>
                <c:pt idx="1">
                  <c:v>With Ban</c:v>
                </c:pt>
              </c:strCache>
            </c:strRef>
          </c:cat>
          <c:val>
            <c:numRef>
              <c:f>'Repro Healthcare'!$E$32:$F$32</c:f>
              <c:numCache>
                <c:formatCode>General</c:formatCode>
                <c:ptCount val="2"/>
                <c:pt idx="0">
                  <c:v>17</c:v>
                </c:pt>
                <c:pt idx="1">
                  <c:v>247</c:v>
                </c:pt>
              </c:numCache>
            </c:numRef>
          </c:val>
          <c:extLst>
            <c:ext xmlns:c16="http://schemas.microsoft.com/office/drawing/2014/chart" uri="{C3380CC4-5D6E-409C-BE32-E72D297353CC}">
              <c16:uniqueId val="{00000000-1C66-2F47-AE04-A369CDB6919D}"/>
            </c:ext>
          </c:extLst>
        </c:ser>
        <c:dLbls>
          <c:dLblPos val="outEnd"/>
          <c:showLegendKey val="0"/>
          <c:showVal val="1"/>
          <c:showCatName val="0"/>
          <c:showSerName val="0"/>
          <c:showPercent val="0"/>
          <c:showBubbleSize val="0"/>
        </c:dLbls>
        <c:gapWidth val="82"/>
        <c:overlap val="-27"/>
        <c:axId val="1594100911"/>
        <c:axId val="1594102559"/>
      </c:barChart>
      <c:catAx>
        <c:axId val="1594100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594102559"/>
        <c:crosses val="autoZero"/>
        <c:auto val="1"/>
        <c:lblAlgn val="ctr"/>
        <c:lblOffset val="100"/>
        <c:noMultiLvlLbl val="0"/>
      </c:catAx>
      <c:valAx>
        <c:axId val="1594102559"/>
        <c:scaling>
          <c:orientation val="minMax"/>
          <c:max val="249"/>
          <c:min val="0"/>
        </c:scaling>
        <c:delete val="1"/>
        <c:axPos val="l"/>
        <c:numFmt formatCode="General" sourceLinked="1"/>
        <c:majorTickMark val="out"/>
        <c:minorTickMark val="none"/>
        <c:tickLblPos val="nextTo"/>
        <c:crossAx val="1594100911"/>
        <c:crosses val="autoZero"/>
        <c:crossBetween val="between"/>
      </c:valAx>
      <c:spPr>
        <a:noFill/>
        <a:ln>
          <a:noFill/>
        </a:ln>
        <a:effectLst/>
      </c:spPr>
    </c:plotArea>
    <c:plotVisOnly val="1"/>
    <c:dispBlanksAs val="gap"/>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0-40AA-491A-812A-ADC6A6CEB3AB}"/>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40AA-491A-812A-ADC6A6CEB3AB}"/>
              </c:ext>
            </c:extLst>
          </c:dPt>
          <c:dLbls>
            <c:spPr>
              <a:noFill/>
              <a:ln>
                <a:noFill/>
              </a:ln>
              <a:effectLst/>
            </c:spPr>
            <c:txPr>
              <a:bodyPr rot="0" spcFirstLastPara="1" vertOverflow="ellipsis" vert="horz" wrap="square" anchor="ctr" anchorCtr="1"/>
              <a:lstStyle/>
              <a:p>
                <a:pPr>
                  <a:defRPr sz="28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Pre-Dobbs</c:v>
                </c:pt>
                <c:pt idx="1">
                  <c:v>Post-Dobbs</c:v>
                </c:pt>
              </c:strCache>
            </c:strRef>
          </c:cat>
          <c:val>
            <c:numRef>
              <c:f>Sheet1!$B$2:$B$3</c:f>
              <c:numCache>
                <c:formatCode>General</c:formatCode>
                <c:ptCount val="2"/>
                <c:pt idx="0">
                  <c:v>28</c:v>
                </c:pt>
                <c:pt idx="1">
                  <c:v>100</c:v>
                </c:pt>
              </c:numCache>
            </c:numRef>
          </c:val>
          <c:extLst>
            <c:ext xmlns:c16="http://schemas.microsoft.com/office/drawing/2014/chart" uri="{C3380CC4-5D6E-409C-BE32-E72D297353CC}">
              <c16:uniqueId val="{00000000-E50A-124A-A947-2C470A775F7B}"/>
            </c:ext>
          </c:extLst>
        </c:ser>
        <c:dLbls>
          <c:showLegendKey val="0"/>
          <c:showVal val="0"/>
          <c:showCatName val="0"/>
          <c:showSerName val="0"/>
          <c:showPercent val="0"/>
          <c:showBubbleSize val="0"/>
        </c:dLbls>
        <c:gapWidth val="48"/>
        <c:overlap val="-27"/>
        <c:axId val="558055744"/>
        <c:axId val="558352512"/>
      </c:barChart>
      <c:catAx>
        <c:axId val="558055744"/>
        <c:scaling>
          <c:orientation val="minMax"/>
        </c:scaling>
        <c:delete val="0"/>
        <c:axPos val="b"/>
        <c:numFmt formatCode="General" sourceLinked="1"/>
        <c:majorTickMark val="none"/>
        <c:minorTickMark val="none"/>
        <c:tickLblPos val="nextTo"/>
        <c:spPr>
          <a:noFill/>
          <a:ln w="25400" cap="flat" cmpd="sng" algn="ctr">
            <a:solidFill>
              <a:schemeClr val="bg1"/>
            </a:solidFill>
            <a:prstDash val="solid"/>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558352512"/>
        <c:crosses val="autoZero"/>
        <c:auto val="1"/>
        <c:lblAlgn val="ctr"/>
        <c:lblOffset val="100"/>
        <c:noMultiLvlLbl val="0"/>
      </c:catAx>
      <c:valAx>
        <c:axId val="558352512"/>
        <c:scaling>
          <c:orientation val="minMax"/>
          <c:max val="100"/>
        </c:scaling>
        <c:delete val="1"/>
        <c:axPos val="l"/>
        <c:numFmt formatCode="General" sourceLinked="1"/>
        <c:majorTickMark val="none"/>
        <c:minorTickMark val="none"/>
        <c:tickLblPos val="nextTo"/>
        <c:crossAx val="55805574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0-D6EC-47F5-BF70-B46113FF63A4}"/>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D6EC-47F5-BF70-B46113FF63A4}"/>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24672505848963963"/>
                      <c:h val="0.23670383317077998"/>
                    </c:manualLayout>
                  </c15:layout>
                </c:ext>
                <c:ext xmlns:c16="http://schemas.microsoft.com/office/drawing/2014/chart" uri="{C3380CC4-5D6E-409C-BE32-E72D297353CC}">
                  <c16:uniqueId val="{00000000-D6EC-47F5-BF70-B46113FF63A4}"/>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0.23359090578856756"/>
                      <c:h val="0.23670383317077998"/>
                    </c:manualLayout>
                  </c15:layout>
                </c:ext>
                <c:ext xmlns:c16="http://schemas.microsoft.com/office/drawing/2014/chart" uri="{C3380CC4-5D6E-409C-BE32-E72D297353CC}">
                  <c16:uniqueId val="{00000001-D6EC-47F5-BF70-B46113FF63A4}"/>
                </c:ext>
              </c:extLst>
            </c:dLbl>
            <c:spPr>
              <a:noFill/>
              <a:ln>
                <a:noFill/>
              </a:ln>
              <a:effectLst/>
            </c:spPr>
            <c:txPr>
              <a:bodyPr rot="0" spcFirstLastPara="1" vertOverflow="ellipsis" vert="horz" wrap="square" anchor="ctr" anchorCtr="1"/>
              <a:lstStyle/>
              <a:p>
                <a:pPr>
                  <a:defRPr sz="28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Pre-Dobbs</c:v>
                </c:pt>
                <c:pt idx="1">
                  <c:v>Post-Dobbs</c:v>
                </c:pt>
              </c:strCache>
            </c:strRef>
          </c:cat>
          <c:val>
            <c:numRef>
              <c:f>Sheet1!$B$2:$B$3</c:f>
              <c:numCache>
                <c:formatCode>0%</c:formatCode>
                <c:ptCount val="2"/>
                <c:pt idx="0">
                  <c:v>0.15</c:v>
                </c:pt>
                <c:pt idx="1">
                  <c:v>0.33</c:v>
                </c:pt>
              </c:numCache>
            </c:numRef>
          </c:val>
          <c:extLst>
            <c:ext xmlns:c16="http://schemas.microsoft.com/office/drawing/2014/chart" uri="{C3380CC4-5D6E-409C-BE32-E72D297353CC}">
              <c16:uniqueId val="{00000000-9982-4E42-8E44-A0C7F1A477C9}"/>
            </c:ext>
          </c:extLst>
        </c:ser>
        <c:dLbls>
          <c:showLegendKey val="0"/>
          <c:showVal val="0"/>
          <c:showCatName val="0"/>
          <c:showSerName val="0"/>
          <c:showPercent val="0"/>
          <c:showBubbleSize val="0"/>
        </c:dLbls>
        <c:gapWidth val="48"/>
        <c:overlap val="-27"/>
        <c:axId val="558055744"/>
        <c:axId val="558352512"/>
      </c:barChart>
      <c:catAx>
        <c:axId val="558055744"/>
        <c:scaling>
          <c:orientation val="minMax"/>
        </c:scaling>
        <c:delete val="0"/>
        <c:axPos val="b"/>
        <c:numFmt formatCode="General" sourceLinked="1"/>
        <c:majorTickMark val="none"/>
        <c:minorTickMark val="none"/>
        <c:tickLblPos val="nextTo"/>
        <c:spPr>
          <a:noFill/>
          <a:ln w="25400" cap="flat" cmpd="sng" algn="ctr">
            <a:solidFill>
              <a:schemeClr val="bg1"/>
            </a:solidFill>
            <a:prstDash val="solid"/>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558352512"/>
        <c:crosses val="autoZero"/>
        <c:auto val="1"/>
        <c:lblAlgn val="ctr"/>
        <c:lblOffset val="100"/>
        <c:noMultiLvlLbl val="0"/>
      </c:catAx>
      <c:valAx>
        <c:axId val="558352512"/>
        <c:scaling>
          <c:orientation val="minMax"/>
          <c:max val="0.34000000000000008"/>
          <c:min val="0"/>
        </c:scaling>
        <c:delete val="1"/>
        <c:axPos val="l"/>
        <c:numFmt formatCode="0%" sourceLinked="1"/>
        <c:majorTickMark val="out"/>
        <c:minorTickMark val="none"/>
        <c:tickLblPos val="nextTo"/>
        <c:crossAx val="558055744"/>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cat>
            <c:strRef>
              <c:f>Sheet1!$A$2:$A$3</c:f>
              <c:strCache>
                <c:ptCount val="2"/>
                <c:pt idx="0">
                  <c:v>Texas</c:v>
                </c:pt>
                <c:pt idx="1">
                  <c:v>Louisiania</c:v>
                </c:pt>
              </c:strCache>
            </c:strRef>
          </c:cat>
          <c:val>
            <c:numRef>
              <c:f>Sheet1!$B$2:$B$3</c:f>
              <c:numCache>
                <c:formatCode>General</c:formatCode>
                <c:ptCount val="2"/>
                <c:pt idx="0">
                  <c:v>7.2</c:v>
                </c:pt>
                <c:pt idx="1">
                  <c:v>7</c:v>
                </c:pt>
              </c:numCache>
            </c:numRef>
          </c:val>
          <c:extLst>
            <c:ext xmlns:c16="http://schemas.microsoft.com/office/drawing/2014/chart" uri="{C3380CC4-5D6E-409C-BE32-E72D297353CC}">
              <c16:uniqueId val="{00000000-BBE8-5648-9FCC-3AE637130530}"/>
            </c:ext>
          </c:extLst>
        </c:ser>
        <c:dLbls>
          <c:showLegendKey val="0"/>
          <c:showVal val="0"/>
          <c:showCatName val="0"/>
          <c:showSerName val="0"/>
          <c:showPercent val="0"/>
          <c:showBubbleSize val="0"/>
        </c:dLbls>
        <c:gapWidth val="66"/>
        <c:overlap val="-27"/>
        <c:axId val="921715119"/>
        <c:axId val="922035295"/>
      </c:barChart>
      <c:catAx>
        <c:axId val="921715119"/>
        <c:scaling>
          <c:orientation val="minMax"/>
        </c:scaling>
        <c:delete val="0"/>
        <c:axPos val="b"/>
        <c:numFmt formatCode="General" sourceLinked="1"/>
        <c:majorTickMark val="none"/>
        <c:minorTickMark val="none"/>
        <c:tickLblPos val="nextTo"/>
        <c:spPr>
          <a:noFill/>
          <a:ln w="25400" cap="flat" cmpd="sng" algn="ctr">
            <a:solidFill>
              <a:schemeClr val="bg1"/>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922035295"/>
        <c:crosses val="autoZero"/>
        <c:auto val="1"/>
        <c:lblAlgn val="ctr"/>
        <c:lblOffset val="0"/>
        <c:noMultiLvlLbl val="0"/>
      </c:catAx>
      <c:valAx>
        <c:axId val="922035295"/>
        <c:scaling>
          <c:orientation val="minMax"/>
          <c:max val="7.25"/>
          <c:min val="0"/>
        </c:scaling>
        <c:delete val="1"/>
        <c:axPos val="l"/>
        <c:numFmt formatCode="General" sourceLinked="1"/>
        <c:majorTickMark val="none"/>
        <c:minorTickMark val="none"/>
        <c:tickLblPos val="nextTo"/>
        <c:crossAx val="921715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0-E307-48D8-BD6E-2868BA5192D2}"/>
              </c:ext>
            </c:extLst>
          </c:dPt>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1-E307-48D8-BD6E-2868BA5192D2}"/>
              </c:ext>
            </c:extLst>
          </c:dPt>
          <c:dPt>
            <c:idx val="2"/>
            <c:invertIfNegative val="0"/>
            <c:bubble3D val="0"/>
            <c:spPr>
              <a:solidFill>
                <a:schemeClr val="accent1"/>
              </a:solidFill>
              <a:ln>
                <a:solidFill>
                  <a:schemeClr val="bg1"/>
                </a:solidFill>
              </a:ln>
              <a:effectLst/>
            </c:spPr>
            <c:extLst>
              <c:ext xmlns:c16="http://schemas.microsoft.com/office/drawing/2014/chart" uri="{C3380CC4-5D6E-409C-BE32-E72D297353CC}">
                <c16:uniqueId val="{00000002-E307-48D8-BD6E-2868BA5192D2}"/>
              </c:ext>
            </c:extLst>
          </c:dPt>
          <c:dPt>
            <c:idx val="3"/>
            <c:invertIfNegative val="0"/>
            <c:bubble3D val="0"/>
            <c:spPr>
              <a:solidFill>
                <a:schemeClr val="accent1"/>
              </a:solidFill>
              <a:ln>
                <a:solidFill>
                  <a:schemeClr val="bg1"/>
                </a:solidFill>
              </a:ln>
              <a:effectLst/>
            </c:spPr>
            <c:extLst>
              <c:ext xmlns:c16="http://schemas.microsoft.com/office/drawing/2014/chart" uri="{C3380CC4-5D6E-409C-BE32-E72D297353CC}">
                <c16:uniqueId val="{00000003-E307-48D8-BD6E-2868BA5192D2}"/>
              </c:ext>
            </c:extLst>
          </c:dPt>
          <c:dLbls>
            <c:spPr>
              <a:noFill/>
              <a:ln>
                <a:noFill/>
              </a:ln>
              <a:effectLst/>
            </c:spPr>
            <c:txPr>
              <a:bodyPr rot="0" spcFirstLastPara="1" vertOverflow="ellipsis" vert="horz" wrap="square" anchor="ctr" anchorCtr="1"/>
              <a:lstStyle/>
              <a:p>
                <a:pPr>
                  <a:defRPr sz="28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50-100
miles</c:v>
                </c:pt>
                <c:pt idx="1">
                  <c:v>100-150
miles</c:v>
                </c:pt>
                <c:pt idx="2">
                  <c:v>150-200
miles</c:v>
                </c:pt>
                <c:pt idx="3">
                  <c:v>200+
miles</c:v>
                </c:pt>
              </c:strCache>
            </c:strRef>
          </c:cat>
          <c:val>
            <c:numRef>
              <c:f>Sheet1!$B$2:$B$5</c:f>
              <c:numCache>
                <c:formatCode>0%</c:formatCode>
                <c:ptCount val="4"/>
                <c:pt idx="0">
                  <c:v>-0.16</c:v>
                </c:pt>
                <c:pt idx="1">
                  <c:v>-0.28000000000000003</c:v>
                </c:pt>
                <c:pt idx="2">
                  <c:v>-0.38</c:v>
                </c:pt>
                <c:pt idx="3">
                  <c:v>-0.44</c:v>
                </c:pt>
              </c:numCache>
            </c:numRef>
          </c:val>
          <c:extLst>
            <c:ext xmlns:c16="http://schemas.microsoft.com/office/drawing/2014/chart" uri="{C3380CC4-5D6E-409C-BE32-E72D297353CC}">
              <c16:uniqueId val="{00000000-6DC7-B140-ADD5-2F29ADE49BC2}"/>
            </c:ext>
          </c:extLst>
        </c:ser>
        <c:dLbls>
          <c:showLegendKey val="0"/>
          <c:showVal val="0"/>
          <c:showCatName val="0"/>
          <c:showSerName val="0"/>
          <c:showPercent val="0"/>
          <c:showBubbleSize val="0"/>
        </c:dLbls>
        <c:gapWidth val="61"/>
        <c:overlap val="-27"/>
        <c:axId val="1128134367"/>
        <c:axId val="834170911"/>
      </c:barChart>
      <c:catAx>
        <c:axId val="1128134367"/>
        <c:scaling>
          <c:orientation val="minMax"/>
        </c:scaling>
        <c:delete val="0"/>
        <c:axPos val="b"/>
        <c:numFmt formatCode="General" sourceLinked="1"/>
        <c:majorTickMark val="none"/>
        <c:minorTickMark val="none"/>
        <c:tickLblPos val="high"/>
        <c:spPr>
          <a:noFill/>
          <a:ln w="25400" cap="flat" cmpd="sng" algn="ctr">
            <a:solidFill>
              <a:schemeClr val="bg1"/>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834170911"/>
        <c:crosses val="autoZero"/>
        <c:auto val="1"/>
        <c:lblAlgn val="ctr"/>
        <c:lblOffset val="0"/>
        <c:noMultiLvlLbl val="0"/>
      </c:catAx>
      <c:valAx>
        <c:axId val="834170911"/>
        <c:scaling>
          <c:orientation val="minMax"/>
          <c:max val="0"/>
          <c:min val="-0.5"/>
        </c:scaling>
        <c:delete val="1"/>
        <c:axPos val="l"/>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crossAx val="1128134367"/>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3724066005574669"/>
          <c:h val="0.8142334147886686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3-20C8-4F6D-AE69-4158F600769D}"/>
              </c:ext>
            </c:extLst>
          </c:dPt>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4-20C8-4F6D-AE69-4158F600769D}"/>
              </c:ext>
            </c:extLst>
          </c:dPt>
          <c:dLbls>
            <c:dLbl>
              <c:idx val="1"/>
              <c:dLblPos val="inEnd"/>
              <c:showLegendKey val="0"/>
              <c:showVal val="1"/>
              <c:showCatName val="0"/>
              <c:showSerName val="0"/>
              <c:showPercent val="0"/>
              <c:showBubbleSize val="0"/>
              <c:extLst>
                <c:ext xmlns:c15="http://schemas.microsoft.com/office/drawing/2012/chart" uri="{CE6537A1-D6FC-4f65-9D91-7224C49458BB}">
                  <c15:layout>
                    <c:manualLayout>
                      <c:w val="0.25047283971438616"/>
                      <c:h val="0.19367816091954021"/>
                    </c:manualLayout>
                  </c15:layout>
                </c:ext>
                <c:ext xmlns:c16="http://schemas.microsoft.com/office/drawing/2014/chart" uri="{C3380CC4-5D6E-409C-BE32-E72D297353CC}">
                  <c16:uniqueId val="{00000004-20C8-4F6D-AE69-4158F600769D}"/>
                </c:ext>
              </c:extLst>
            </c:dLbl>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Closure of clinics</c:v>
                </c:pt>
                <c:pt idx="1">
                  <c:v>Restrictions on      gestational age</c:v>
                </c:pt>
              </c:strCache>
            </c:strRef>
          </c:cat>
          <c:val>
            <c:numRef>
              <c:f>Sheet1!$B$2:$B$3</c:f>
              <c:numCache>
                <c:formatCode>0%</c:formatCode>
                <c:ptCount val="2"/>
                <c:pt idx="0">
                  <c:v>0.08</c:v>
                </c:pt>
                <c:pt idx="1">
                  <c:v>0.38</c:v>
                </c:pt>
              </c:numCache>
            </c:numRef>
          </c:val>
          <c:extLst>
            <c:ext xmlns:c16="http://schemas.microsoft.com/office/drawing/2014/chart" uri="{C3380CC4-5D6E-409C-BE32-E72D297353CC}">
              <c16:uniqueId val="{00000000-20C8-4F6D-AE69-4158F600769D}"/>
            </c:ext>
          </c:extLst>
        </c:ser>
        <c:dLbls>
          <c:showLegendKey val="0"/>
          <c:showVal val="0"/>
          <c:showCatName val="0"/>
          <c:showSerName val="0"/>
          <c:showPercent val="0"/>
          <c:showBubbleSize val="0"/>
        </c:dLbls>
        <c:gapWidth val="79"/>
        <c:overlap val="-27"/>
        <c:axId val="175356448"/>
        <c:axId val="10647552"/>
      </c:barChart>
      <c:catAx>
        <c:axId val="1753564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bg1"/>
                </a:solidFill>
                <a:latin typeface="+mn-lt"/>
                <a:ea typeface="+mn-ea"/>
                <a:cs typeface="+mn-cs"/>
              </a:defRPr>
            </a:pPr>
            <a:endParaRPr lang="en-US"/>
          </a:p>
        </c:txPr>
        <c:crossAx val="10647552"/>
        <c:crosses val="autoZero"/>
        <c:auto val="1"/>
        <c:lblAlgn val="ctr"/>
        <c:lblOffset val="100"/>
        <c:noMultiLvlLbl val="0"/>
      </c:catAx>
      <c:valAx>
        <c:axId val="10647552"/>
        <c:scaling>
          <c:orientation val="minMax"/>
        </c:scaling>
        <c:delete val="1"/>
        <c:axPos val="l"/>
        <c:majorGridlines>
          <c:spPr>
            <a:ln w="9525" cap="flat" cmpd="sng" algn="ctr">
              <a:noFill/>
              <a:round/>
            </a:ln>
            <a:effectLst/>
          </c:spPr>
        </c:majorGridlines>
        <c:numFmt formatCode="0%" sourceLinked="1"/>
        <c:majorTickMark val="out"/>
        <c:minorTickMark val="none"/>
        <c:tickLblPos val="nextTo"/>
        <c:crossAx val="17535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200">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7369901027996497"/>
          <c:h val="0.7717522563788986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1-7530-45BF-B1F9-81DC1D00AEF8}"/>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7530-45BF-B1F9-81DC1D00AEF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States that protect abortion access</c:v>
                </c:pt>
                <c:pt idx="1">
                  <c:v>States that restrict abortion access</c:v>
                </c:pt>
              </c:strCache>
            </c:strRef>
          </c:cat>
          <c:val>
            <c:numRef>
              <c:f>Sheet1!$B$2:$B$3</c:f>
              <c:numCache>
                <c:formatCode>0.0</c:formatCode>
                <c:ptCount val="2"/>
                <c:pt idx="0">
                  <c:v>15.7</c:v>
                </c:pt>
                <c:pt idx="1">
                  <c:v>28.5</c:v>
                </c:pt>
              </c:numCache>
            </c:numRef>
          </c:val>
          <c:extLst>
            <c:ext xmlns:c16="http://schemas.microsoft.com/office/drawing/2014/chart" uri="{C3380CC4-5D6E-409C-BE32-E72D297353CC}">
              <c16:uniqueId val="{00000004-7530-45BF-B1F9-81DC1D00AEF8}"/>
            </c:ext>
          </c:extLst>
        </c:ser>
        <c:dLbls>
          <c:showLegendKey val="0"/>
          <c:showVal val="0"/>
          <c:showCatName val="0"/>
          <c:showSerName val="0"/>
          <c:showPercent val="0"/>
          <c:showBubbleSize val="0"/>
        </c:dLbls>
        <c:gapWidth val="79"/>
        <c:overlap val="-27"/>
        <c:axId val="175356448"/>
        <c:axId val="10647552"/>
      </c:barChart>
      <c:catAx>
        <c:axId val="1753564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0647552"/>
        <c:crosses val="autoZero"/>
        <c:auto val="1"/>
        <c:lblAlgn val="ctr"/>
        <c:lblOffset val="100"/>
        <c:noMultiLvlLbl val="0"/>
      </c:catAx>
      <c:valAx>
        <c:axId val="10647552"/>
        <c:scaling>
          <c:orientation val="minMax"/>
        </c:scaling>
        <c:delete val="1"/>
        <c:axPos val="l"/>
        <c:majorGridlines>
          <c:spPr>
            <a:ln w="9525" cap="flat" cmpd="sng" algn="ctr">
              <a:noFill/>
              <a:round/>
            </a:ln>
            <a:effectLst/>
          </c:spPr>
        </c:majorGridlines>
        <c:numFmt formatCode="0.0" sourceLinked="1"/>
        <c:majorTickMark val="out"/>
        <c:minorTickMark val="none"/>
        <c:tickLblPos val="nextTo"/>
        <c:crossAx val="17535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02956382631324E-2"/>
          <c:y val="4.6971092667354747E-2"/>
          <c:w val="0.97079408723473737"/>
          <c:h val="0.73615884181120717"/>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4"/>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417E-44FE-98C2-400DA642EC4E}"/>
              </c:ext>
            </c:extLst>
          </c:dPt>
          <c:dLbls>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95-AA42-BECA-F078892D9874}"/>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95-AA42-BECA-F078892D9874}"/>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Chorioamnionitis (infection of amniotic fluid)</c:v>
                </c:pt>
                <c:pt idx="1">
                  <c:v>Placental
Abruption</c:v>
                </c:pt>
                <c:pt idx="2">
                  <c:v>ICU</c:v>
                </c:pt>
                <c:pt idx="3">
                  <c:v>Blood
Transfusion</c:v>
                </c:pt>
                <c:pt idx="4">
                  <c:v>Composite
Morbidity</c:v>
                </c:pt>
              </c:strCache>
            </c:strRef>
          </c:cat>
          <c:val>
            <c:numRef>
              <c:f>Sheet1!$B$2:$B$6</c:f>
              <c:numCache>
                <c:formatCode>0%</c:formatCode>
                <c:ptCount val="5"/>
                <c:pt idx="0">
                  <c:v>0.36</c:v>
                </c:pt>
                <c:pt idx="1">
                  <c:v>7.0000000000000007E-2</c:v>
                </c:pt>
                <c:pt idx="2">
                  <c:v>0.04</c:v>
                </c:pt>
                <c:pt idx="3">
                  <c:v>0.18</c:v>
                </c:pt>
                <c:pt idx="4">
                  <c:v>0.56999999999999995</c:v>
                </c:pt>
              </c:numCache>
            </c:numRef>
          </c:val>
          <c:extLst>
            <c:ext xmlns:c16="http://schemas.microsoft.com/office/drawing/2014/chart" uri="{C3380CC4-5D6E-409C-BE32-E72D297353CC}">
              <c16:uniqueId val="{00000000-5B95-AA42-BECA-F078892D9874}"/>
            </c:ext>
          </c:extLst>
        </c:ser>
        <c:dLbls>
          <c:showLegendKey val="0"/>
          <c:showVal val="0"/>
          <c:showCatName val="0"/>
          <c:showSerName val="0"/>
          <c:showPercent val="0"/>
          <c:showBubbleSize val="0"/>
        </c:dLbls>
        <c:gapWidth val="33"/>
        <c:overlap val="-27"/>
        <c:axId val="341759792"/>
        <c:axId val="1452463503"/>
      </c:barChart>
      <c:catAx>
        <c:axId val="341759792"/>
        <c:scaling>
          <c:orientation val="minMax"/>
        </c:scaling>
        <c:delete val="0"/>
        <c:axPos val="b"/>
        <c:numFmt formatCode="General" sourceLinked="1"/>
        <c:majorTickMark val="none"/>
        <c:minorTickMark val="none"/>
        <c:tickLblPos val="nextTo"/>
        <c:spPr>
          <a:noFill/>
          <a:ln w="25400" cap="flat" cmpd="sng" algn="ctr">
            <a:solidFill>
              <a:schemeClr val="bg1"/>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452463503"/>
        <c:crosses val="autoZero"/>
        <c:auto val="1"/>
        <c:lblAlgn val="ctr"/>
        <c:lblOffset val="100"/>
        <c:noMultiLvlLbl val="0"/>
      </c:catAx>
      <c:valAx>
        <c:axId val="1452463503"/>
        <c:scaling>
          <c:orientation val="minMax"/>
        </c:scaling>
        <c:delete val="1"/>
        <c:axPos val="l"/>
        <c:numFmt formatCode="0%" sourceLinked="1"/>
        <c:majorTickMark val="none"/>
        <c:minorTickMark val="none"/>
        <c:tickLblPos val="nextTo"/>
        <c:crossAx val="34175979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3747255750436E-2"/>
          <c:y val="2.9049952193385759E-2"/>
          <c:w val="0.92944523018670389"/>
          <c:h val="0.86918303299800082"/>
        </c:manualLayout>
      </c:layout>
      <c:lineChart>
        <c:grouping val="standard"/>
        <c:varyColors val="0"/>
        <c:ser>
          <c:idx val="0"/>
          <c:order val="0"/>
          <c:tx>
            <c:strRef>
              <c:f>Sheet1!$B$1</c:f>
              <c:strCache>
                <c:ptCount val="1"/>
                <c:pt idx="0">
                  <c:v>Series 1</c:v>
                </c:pt>
              </c:strCache>
            </c:strRef>
          </c:tx>
          <c:spPr>
            <a:ln w="60325" cap="rnd">
              <a:solidFill>
                <a:srgbClr val="FFFF00"/>
              </a:solidFill>
              <a:round/>
            </a:ln>
            <a:effectLst/>
          </c:spPr>
          <c:marker>
            <c:symbol val="none"/>
          </c:marker>
          <c:cat>
            <c:numRef>
              <c:f>Sheet1!$A$2:$A$36</c:f>
              <c:numCache>
                <c:formatCode>General</c:formatCode>
                <c:ptCount val="3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numCache>
            </c:numRef>
          </c:cat>
          <c:val>
            <c:numRef>
              <c:f>Sheet1!$B$2:$B$36</c:f>
              <c:numCache>
                <c:formatCode>General</c:formatCode>
                <c:ptCount val="35"/>
                <c:pt idx="0">
                  <c:v>7.2</c:v>
                </c:pt>
                <c:pt idx="1">
                  <c:v>9.4</c:v>
                </c:pt>
                <c:pt idx="2">
                  <c:v>9.8000000000000007</c:v>
                </c:pt>
                <c:pt idx="3">
                  <c:v>10</c:v>
                </c:pt>
                <c:pt idx="4">
                  <c:v>10.3</c:v>
                </c:pt>
                <c:pt idx="5">
                  <c:v>10.8</c:v>
                </c:pt>
                <c:pt idx="6">
                  <c:v>11.1</c:v>
                </c:pt>
                <c:pt idx="7">
                  <c:v>12.9</c:v>
                </c:pt>
                <c:pt idx="8">
                  <c:v>11.3</c:v>
                </c:pt>
                <c:pt idx="9">
                  <c:v>11.3</c:v>
                </c:pt>
                <c:pt idx="10">
                  <c:v>12.9</c:v>
                </c:pt>
                <c:pt idx="11">
                  <c:v>12</c:v>
                </c:pt>
                <c:pt idx="12">
                  <c:v>13.2</c:v>
                </c:pt>
                <c:pt idx="13">
                  <c:v>14.5</c:v>
                </c:pt>
                <c:pt idx="14">
                  <c:v>14.7</c:v>
                </c:pt>
                <c:pt idx="15">
                  <c:v>14.1</c:v>
                </c:pt>
                <c:pt idx="16">
                  <c:v>16.8</c:v>
                </c:pt>
                <c:pt idx="17">
                  <c:v>15.2</c:v>
                </c:pt>
                <c:pt idx="18">
                  <c:v>15.4</c:v>
                </c:pt>
                <c:pt idx="19">
                  <c:v>15.7</c:v>
                </c:pt>
                <c:pt idx="20">
                  <c:v>14.5</c:v>
                </c:pt>
                <c:pt idx="21">
                  <c:v>15.5</c:v>
                </c:pt>
                <c:pt idx="22">
                  <c:v>17.8</c:v>
                </c:pt>
                <c:pt idx="23">
                  <c:v>16.7</c:v>
                </c:pt>
                <c:pt idx="24">
                  <c:v>17.8</c:v>
                </c:pt>
                <c:pt idx="25">
                  <c:v>15.9</c:v>
                </c:pt>
                <c:pt idx="26">
                  <c:v>17.3</c:v>
                </c:pt>
                <c:pt idx="27">
                  <c:v>18</c:v>
                </c:pt>
                <c:pt idx="28">
                  <c:v>17.2</c:v>
                </c:pt>
                <c:pt idx="29">
                  <c:v>16.899999999999999</c:v>
                </c:pt>
                <c:pt idx="30">
                  <c:v>17.3</c:v>
                </c:pt>
                <c:pt idx="31">
                  <c:v>17.399999999999999</c:v>
                </c:pt>
                <c:pt idx="32">
                  <c:v>20.100000000000001</c:v>
                </c:pt>
                <c:pt idx="33">
                  <c:v>23.8</c:v>
                </c:pt>
                <c:pt idx="34">
                  <c:v>32.9</c:v>
                </c:pt>
              </c:numCache>
            </c:numRef>
          </c:val>
          <c:smooth val="0"/>
          <c:extLst>
            <c:ext xmlns:c16="http://schemas.microsoft.com/office/drawing/2014/chart" uri="{C3380CC4-5D6E-409C-BE32-E72D297353CC}">
              <c16:uniqueId val="{00000000-60BE-4DD5-8631-BE5264C84526}"/>
            </c:ext>
          </c:extLst>
        </c:ser>
        <c:dLbls>
          <c:showLegendKey val="0"/>
          <c:showVal val="0"/>
          <c:showCatName val="0"/>
          <c:showSerName val="0"/>
          <c:showPercent val="0"/>
          <c:showBubbleSize val="0"/>
        </c:dLbls>
        <c:smooth val="0"/>
        <c:axId val="444505504"/>
        <c:axId val="318153888"/>
      </c:lineChart>
      <c:catAx>
        <c:axId val="444505504"/>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318153888"/>
        <c:crosses val="autoZero"/>
        <c:auto val="0"/>
        <c:lblAlgn val="ctr"/>
        <c:lblOffset val="100"/>
        <c:tickLblSkip val="5"/>
        <c:tickMarkSkip val="5"/>
        <c:noMultiLvlLbl val="0"/>
      </c:catAx>
      <c:valAx>
        <c:axId val="3181538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44505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dLbl>
              <c:idx val="0"/>
              <c:layout>
                <c:manualLayout>
                  <c:x val="0"/>
                  <c:y val="0.1433306121834782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76-4EA2-BA65-DF2B92D0D29E}"/>
                </c:ext>
              </c:extLst>
            </c:dLbl>
            <c:dLbl>
              <c:idx val="1"/>
              <c:layout>
                <c:manualLayout>
                  <c:x val="0"/>
                  <c:y val="0.149302721024456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76-4EA2-BA65-DF2B92D0D29E}"/>
                </c:ext>
              </c:extLst>
            </c:dLbl>
            <c:dLbl>
              <c:idx val="2"/>
              <c:layout>
                <c:manualLayout>
                  <c:x val="3.1249999999999716E-3"/>
                  <c:y val="0.1403445577629891"/>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76-4EA2-BA65-DF2B92D0D29E}"/>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c:v>
                </c:pt>
                <c:pt idx="1">
                  <c:v>Hispanic</c:v>
                </c:pt>
                <c:pt idx="2">
                  <c:v>Black</c:v>
                </c:pt>
              </c:strCache>
            </c:strRef>
          </c:cat>
          <c:val>
            <c:numRef>
              <c:f>Sheet1!$B$2:$B$4</c:f>
              <c:numCache>
                <c:formatCode>General</c:formatCode>
                <c:ptCount val="3"/>
                <c:pt idx="0">
                  <c:v>26.6</c:v>
                </c:pt>
                <c:pt idx="1">
                  <c:v>28</c:v>
                </c:pt>
                <c:pt idx="2">
                  <c:v>69.900000000000006</c:v>
                </c:pt>
              </c:numCache>
            </c:numRef>
          </c:val>
          <c:extLst>
            <c:ext xmlns:c16="http://schemas.microsoft.com/office/drawing/2014/chart" uri="{C3380CC4-5D6E-409C-BE32-E72D297353CC}">
              <c16:uniqueId val="{00000000-E276-4EA2-BA65-DF2B92D0D29E}"/>
            </c:ext>
          </c:extLst>
        </c:ser>
        <c:dLbls>
          <c:dLblPos val="outEnd"/>
          <c:showLegendKey val="0"/>
          <c:showVal val="1"/>
          <c:showCatName val="0"/>
          <c:showSerName val="0"/>
          <c:showPercent val="0"/>
          <c:showBubbleSize val="0"/>
        </c:dLbls>
        <c:gapWidth val="60"/>
        <c:overlap val="-90"/>
        <c:axId val="248484816"/>
        <c:axId val="249534432"/>
      </c:barChart>
      <c:catAx>
        <c:axId val="248484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249534432"/>
        <c:crosses val="autoZero"/>
        <c:auto val="1"/>
        <c:lblAlgn val="ctr"/>
        <c:lblOffset val="100"/>
        <c:noMultiLvlLbl val="0"/>
      </c:catAx>
      <c:valAx>
        <c:axId val="249534432"/>
        <c:scaling>
          <c:orientation val="minMax"/>
        </c:scaling>
        <c:delete val="1"/>
        <c:axPos val="l"/>
        <c:numFmt formatCode="General" sourceLinked="1"/>
        <c:majorTickMark val="out"/>
        <c:minorTickMark val="none"/>
        <c:tickLblPos val="nextTo"/>
        <c:crossAx val="248484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C7-4024-8C8F-F3EAE7010E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E8C7-4024-8C8F-F3EAE7010E4B}"/>
              </c:ext>
            </c:extLst>
          </c:dPt>
          <c:dLbls>
            <c:dLbl>
              <c:idx val="0"/>
              <c:layout>
                <c:manualLayout>
                  <c:x val="0.31414297171186933"/>
                  <c:y val="0.12300202390062147"/>
                </c:manualLayout>
              </c:layout>
              <c:tx>
                <c:rich>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fld id="{66473831-302E-4C1A-BC84-E0F65A2262AF}" type="CATEGORYNAME">
                      <a:rPr lang="en-US" sz="2800">
                        <a:solidFill>
                          <a:schemeClr val="bg1"/>
                        </a:solidFill>
                      </a:rPr>
                      <a:pPr>
                        <a:defRPr sz="2800">
                          <a:solidFill>
                            <a:schemeClr val="bg1"/>
                          </a:solidFill>
                        </a:defRPr>
                      </a:pPr>
                      <a:t>[CATEGORY NAME]</a:t>
                    </a:fld>
                    <a:r>
                      <a:rPr lang="en-US" sz="2800" baseline="0" dirty="0">
                        <a:solidFill>
                          <a:schemeClr val="bg1"/>
                        </a:solidFill>
                      </a:rPr>
                      <a:t>
</a:t>
                    </a:r>
                    <a:fld id="{8889EB3F-6066-445A-97DC-C09C724C8B6D}" type="VALUE">
                      <a:rPr lang="en-US" sz="2800" baseline="0" smtClean="0">
                        <a:solidFill>
                          <a:schemeClr val="bg1"/>
                        </a:solidFill>
                      </a:rPr>
                      <a:pPr>
                        <a:defRPr sz="2800">
                          <a:solidFill>
                            <a:schemeClr val="bg1"/>
                          </a:solidFill>
                        </a:defRPr>
                      </a:pPr>
                      <a:t>[VALUE]</a:t>
                    </a:fld>
                    <a:endParaRPr lang="en-US" sz="28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7511574074074072"/>
                      <c:h val="0.29959855728544621"/>
                    </c:manualLayout>
                  </c15:layout>
                  <c15:dlblFieldTable/>
                  <c15:showDataLabelsRange val="0"/>
                </c:ext>
                <c:ext xmlns:c16="http://schemas.microsoft.com/office/drawing/2014/chart" uri="{C3380CC4-5D6E-409C-BE32-E72D297353CC}">
                  <c16:uniqueId val="{00000001-E8C7-4024-8C8F-F3EAE7010E4B}"/>
                </c:ext>
              </c:extLst>
            </c:dLbl>
            <c:dLbl>
              <c:idx val="1"/>
              <c:delete val="1"/>
              <c:extLst>
                <c:ext xmlns:c15="http://schemas.microsoft.com/office/drawing/2012/chart" uri="{CE6537A1-D6FC-4f65-9D91-7224C49458BB}"/>
                <c:ext xmlns:c16="http://schemas.microsoft.com/office/drawing/2014/chart" uri="{C3380CC4-5D6E-409C-BE32-E72D297353CC}">
                  <c16:uniqueId val="{00000002-E8C7-4024-8C8F-F3EAE7010E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Preventable</c:v>
                </c:pt>
                <c:pt idx="1">
                  <c:v>Not Preventable</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0-E8C7-4024-8C8F-F3EAE7010E4B}"/>
            </c:ext>
          </c:extLst>
        </c:ser>
        <c:dLbls>
          <c:showLegendKey val="0"/>
          <c:showVal val="0"/>
          <c:showCatName val="0"/>
          <c:showSerName val="0"/>
          <c:showPercent val="0"/>
          <c:showBubbleSize val="0"/>
          <c:showLeaderLines val="1"/>
        </c:dLbls>
        <c:firstSliceAng val="14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5130500495096939E-2"/>
          <c:w val="1"/>
          <c:h val="0.9167450580357504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4.6874999999999998E-3"/>
                  <c:y val="0.10959374325825882"/>
                </c:manualLayout>
              </c:layout>
              <c:spPr>
                <a:noFill/>
                <a:ln>
                  <a:noFill/>
                </a:ln>
                <a:effectLst/>
              </c:spPr>
              <c:txPr>
                <a:bodyPr rot="0" spcFirstLastPara="1" vertOverflow="overflow" horzOverflow="overflow" vert="horz" wrap="square" lIns="38100" tIns="19050" rIns="38100" bIns="19050" anchor="ctr" anchorCtr="1">
                  <a:noAutofit/>
                </a:bodyPr>
                <a:lstStyle/>
                <a:p>
                  <a:pPr>
                    <a:defRPr sz="3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3274224901574802"/>
                      <c:h val="6.2718746141809417E-2"/>
                    </c:manualLayout>
                  </c15:layout>
                </c:ext>
                <c:ext xmlns:c16="http://schemas.microsoft.com/office/drawing/2014/chart" uri="{C3380CC4-5D6E-409C-BE32-E72D297353CC}">
                  <c16:uniqueId val="{00000003-1E3D-4604-864C-AEA8486ACC7A}"/>
                </c:ext>
              </c:extLst>
            </c:dLbl>
            <c:dLbl>
              <c:idx val="1"/>
              <c:layout>
                <c:manualLayout>
                  <c:x val="-4.6875000000001143E-3"/>
                  <c:y val="0.12834364983122232"/>
                </c:manualLayout>
              </c:layout>
              <c:spPr>
                <a:noFill/>
                <a:ln>
                  <a:noFill/>
                </a:ln>
                <a:effectLst/>
              </c:spPr>
              <c:txPr>
                <a:bodyPr rot="0" spcFirstLastPara="1" vertOverflow="overflow" horzOverflow="overflow" vert="horz" wrap="square" lIns="38100" tIns="19050" rIns="38100" bIns="19050" anchor="ctr" anchorCtr="1">
                  <a:noAutofit/>
                </a:bodyPr>
                <a:lstStyle/>
                <a:p>
                  <a:pPr>
                    <a:defRPr sz="3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2180474901574803"/>
                      <c:h val="7.678124527674425E-2"/>
                    </c:manualLayout>
                  </c15:layout>
                </c:ext>
                <c:ext xmlns:c16="http://schemas.microsoft.com/office/drawing/2014/chart" uri="{C3380CC4-5D6E-409C-BE32-E72D297353CC}">
                  <c16:uniqueId val="{00000004-1E3D-4604-864C-AEA8486ACC7A}"/>
                </c:ext>
              </c:extLst>
            </c:dLbl>
            <c:spPr>
              <a:noFill/>
              <a:ln>
                <a:noFill/>
              </a:ln>
              <a:effectLst/>
            </c:spPr>
            <c:txPr>
              <a:bodyPr rot="0" spcFirstLastPara="1" vertOverflow="overflow" horzOverflow="overflow"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Cost of treatment comes up always or often</c:v>
                </c:pt>
                <c:pt idx="1">
                  <c:v>Cost of reproductive care is burden for low-income patients</c:v>
                </c:pt>
              </c:strCache>
            </c:strRef>
          </c:cat>
          <c:val>
            <c:numRef>
              <c:f>Sheet1!$B$2:$B$3</c:f>
              <c:numCache>
                <c:formatCode>0%</c:formatCode>
                <c:ptCount val="2"/>
                <c:pt idx="0">
                  <c:v>0.53</c:v>
                </c:pt>
                <c:pt idx="1">
                  <c:v>0.92</c:v>
                </c:pt>
              </c:numCache>
            </c:numRef>
          </c:val>
          <c:extLst>
            <c:ext xmlns:c16="http://schemas.microsoft.com/office/drawing/2014/chart" uri="{C3380CC4-5D6E-409C-BE32-E72D297353CC}">
              <c16:uniqueId val="{00000000-1E3D-4604-864C-AEA8486ACC7A}"/>
            </c:ext>
          </c:extLst>
        </c:ser>
        <c:dLbls>
          <c:showLegendKey val="0"/>
          <c:showVal val="0"/>
          <c:showCatName val="0"/>
          <c:showSerName val="0"/>
          <c:showPercent val="0"/>
          <c:showBubbleSize val="0"/>
        </c:dLbls>
        <c:gapWidth val="99"/>
        <c:overlap val="-27"/>
        <c:axId val="998835311"/>
        <c:axId val="511131007"/>
      </c:barChart>
      <c:catAx>
        <c:axId val="998835311"/>
        <c:scaling>
          <c:orientation val="minMax"/>
        </c:scaling>
        <c:delete val="1"/>
        <c:axPos val="b"/>
        <c:numFmt formatCode="General" sourceLinked="1"/>
        <c:majorTickMark val="none"/>
        <c:minorTickMark val="none"/>
        <c:tickLblPos val="nextTo"/>
        <c:crossAx val="511131007"/>
        <c:crosses val="autoZero"/>
        <c:auto val="1"/>
        <c:lblAlgn val="ctr"/>
        <c:lblOffset val="100"/>
        <c:noMultiLvlLbl val="0"/>
      </c:catAx>
      <c:valAx>
        <c:axId val="511131007"/>
        <c:scaling>
          <c:orientation val="minMax"/>
        </c:scaling>
        <c:delete val="1"/>
        <c:axPos val="l"/>
        <c:numFmt formatCode="0%" sourceLinked="1"/>
        <c:majorTickMark val="out"/>
        <c:minorTickMark val="none"/>
        <c:tickLblPos val="nextTo"/>
        <c:crossAx val="998835311"/>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692786140320493E-2"/>
          <c:y val="8.2306739883121635E-2"/>
          <c:w val="0.95327081563485538"/>
          <c:h val="0.80427578754539764"/>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Uninsured Women</c:v>
                </c:pt>
                <c:pt idx="1">
                  <c:v>Low-income Women</c:v>
                </c:pt>
              </c:strCache>
            </c:strRef>
          </c:cat>
          <c:val>
            <c:numRef>
              <c:f>Sheet1!$B$2:$B$3</c:f>
              <c:numCache>
                <c:formatCode>0%</c:formatCode>
                <c:ptCount val="2"/>
                <c:pt idx="0">
                  <c:v>0.27</c:v>
                </c:pt>
                <c:pt idx="1">
                  <c:v>0.25</c:v>
                </c:pt>
              </c:numCache>
            </c:numRef>
          </c:val>
          <c:extLst>
            <c:ext xmlns:c16="http://schemas.microsoft.com/office/drawing/2014/chart" uri="{C3380CC4-5D6E-409C-BE32-E72D297353CC}">
              <c16:uniqueId val="{00000000-83B0-47B3-BD2F-01AFB31A0E63}"/>
            </c:ext>
          </c:extLst>
        </c:ser>
        <c:dLbls>
          <c:showLegendKey val="0"/>
          <c:showVal val="0"/>
          <c:showCatName val="0"/>
          <c:showSerName val="0"/>
          <c:showPercent val="0"/>
          <c:showBubbleSize val="0"/>
        </c:dLbls>
        <c:gapWidth val="129"/>
        <c:overlap val="-27"/>
        <c:axId val="1358267008"/>
        <c:axId val="1202183824"/>
      </c:barChart>
      <c:catAx>
        <c:axId val="135826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202183824"/>
        <c:crossesAt val="0"/>
        <c:auto val="1"/>
        <c:lblAlgn val="ctr"/>
        <c:lblOffset val="100"/>
        <c:tickLblSkip val="1"/>
        <c:noMultiLvlLbl val="0"/>
      </c:catAx>
      <c:valAx>
        <c:axId val="1202183824"/>
        <c:scaling>
          <c:orientation val="minMax"/>
          <c:max val="1"/>
          <c:min val="0"/>
        </c:scaling>
        <c:delete val="0"/>
        <c:axPos val="l"/>
        <c:majorGridlines>
          <c:spPr>
            <a:ln w="9525" cap="flat" cmpd="sng" algn="ctr">
              <a:solidFill>
                <a:schemeClr val="bg1">
                  <a:alpha val="47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358267008"/>
        <c:crosses val="autoZero"/>
        <c:crossBetween val="between"/>
        <c:majorUnit val="0.2"/>
        <c:min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10516854740923E-2"/>
          <c:y val="5.0939649700650153E-2"/>
          <c:w val="0.97864061173276651"/>
          <c:h val="0.88676577805225332"/>
        </c:manualLayout>
      </c:layout>
      <c:pieChart>
        <c:varyColors val="1"/>
        <c:ser>
          <c:idx val="0"/>
          <c:order val="0"/>
          <c:tx>
            <c:strRef>
              <c:f>Sheet1!$B$1</c:f>
              <c:strCache>
                <c:ptCount val="1"/>
                <c:pt idx="0">
                  <c:v>Series 1</c:v>
                </c:pt>
              </c:strCache>
            </c:strRef>
          </c:tx>
          <c:spPr>
            <a:solidFill>
              <a:schemeClr val="accent1"/>
            </a:solidFill>
            <a:ln>
              <a:solidFill>
                <a:schemeClr val="bg1"/>
              </a:solidFill>
            </a:ln>
            <a:effectLst/>
          </c:spPr>
          <c:dPt>
            <c:idx val="0"/>
            <c:bubble3D val="0"/>
            <c:spPr>
              <a:solidFill>
                <a:schemeClr val="accent1"/>
              </a:solidFill>
              <a:ln>
                <a:solidFill>
                  <a:schemeClr val="bg1"/>
                </a:solidFill>
              </a:ln>
              <a:effectLst/>
            </c:spPr>
            <c:extLst>
              <c:ext xmlns:c16="http://schemas.microsoft.com/office/drawing/2014/chart" uri="{C3380CC4-5D6E-409C-BE32-E72D297353CC}">
                <c16:uniqueId val="{00000003-C24B-4D98-8581-FFB1874C83BD}"/>
              </c:ext>
            </c:extLst>
          </c:dPt>
          <c:dPt>
            <c:idx val="1"/>
            <c:bubble3D val="0"/>
            <c:spPr>
              <a:solidFill>
                <a:schemeClr val="accent1"/>
              </a:solidFill>
              <a:ln>
                <a:solidFill>
                  <a:schemeClr val="bg1"/>
                </a:solidFill>
              </a:ln>
              <a:effectLst/>
            </c:spPr>
            <c:extLst>
              <c:ext xmlns:c16="http://schemas.microsoft.com/office/drawing/2014/chart" uri="{C3380CC4-5D6E-409C-BE32-E72D297353CC}">
                <c16:uniqueId val="{00000002-C24B-4D98-8581-FFB1874C83BD}"/>
              </c:ext>
            </c:extLst>
          </c:dPt>
          <c:dPt>
            <c:idx val="2"/>
            <c:bubble3D val="0"/>
            <c:spPr>
              <a:solidFill>
                <a:schemeClr val="accent1"/>
              </a:solidFill>
              <a:ln>
                <a:solidFill>
                  <a:schemeClr val="bg1"/>
                </a:solidFill>
              </a:ln>
              <a:effectLst/>
            </c:spPr>
            <c:extLst>
              <c:ext xmlns:c16="http://schemas.microsoft.com/office/drawing/2014/chart" uri="{C3380CC4-5D6E-409C-BE32-E72D297353CC}">
                <c16:uniqueId val="{00000001-C24B-4D98-8581-FFB1874C83BD}"/>
              </c:ext>
            </c:extLst>
          </c:dPt>
          <c:dPt>
            <c:idx val="3"/>
            <c:bubble3D val="0"/>
            <c:spPr>
              <a:solidFill>
                <a:schemeClr val="accent2"/>
              </a:solidFill>
              <a:ln>
                <a:solidFill>
                  <a:schemeClr val="bg1"/>
                </a:solidFill>
              </a:ln>
              <a:effectLst/>
            </c:spPr>
            <c:extLst>
              <c:ext xmlns:c16="http://schemas.microsoft.com/office/drawing/2014/chart" uri="{C3380CC4-5D6E-409C-BE32-E72D297353CC}">
                <c16:uniqueId val="{00000000-C24B-4D98-8581-FFB1874C83BD}"/>
              </c:ext>
            </c:extLst>
          </c:dPt>
          <c:dLbls>
            <c:dLbl>
              <c:idx val="0"/>
              <c:layout>
                <c:manualLayout>
                  <c:x val="0.2058999642705274"/>
                  <c:y val="0.11418855642506792"/>
                </c:manualLayout>
              </c:layout>
              <c:tx>
                <c:rich>
                  <a:bodyPr rot="0" spcFirstLastPara="1" vertOverflow="ellipsis" vert="horz" wrap="square" lIns="91440" tIns="91440" rIns="91440" bIns="19050" anchor="ctr" anchorCtr="1">
                    <a:noAutofit/>
                  </a:bodyPr>
                  <a:lstStyle/>
                  <a:p>
                    <a:pPr>
                      <a:defRPr sz="2400" b="0" i="0" u="none" strike="noStrike" kern="1200" baseline="0">
                        <a:solidFill>
                          <a:schemeClr val="bg1"/>
                        </a:solidFill>
                        <a:effectLst/>
                        <a:latin typeface="+mn-lt"/>
                        <a:ea typeface="+mn-ea"/>
                        <a:cs typeface="+mn-cs"/>
                      </a:defRPr>
                    </a:pPr>
                    <a:fld id="{5A124E6D-893C-489E-B5FC-076D811CD7D6}" type="CATEGORYNAME">
                      <a:rPr lang="en-US" sz="2200"/>
                      <a:pPr>
                        <a:defRPr sz="2400" b="0" i="0" u="none" strike="noStrike" kern="1200" baseline="0">
                          <a:solidFill>
                            <a:schemeClr val="bg1"/>
                          </a:solidFill>
                          <a:effectLst/>
                          <a:latin typeface="+mn-lt"/>
                          <a:ea typeface="+mn-ea"/>
                          <a:cs typeface="+mn-cs"/>
                        </a:defRPr>
                      </a:pPr>
                      <a:t>[CATEGORY NAME]</a:t>
                    </a:fld>
                    <a:r>
                      <a:rPr lang="en-US" sz="2200" baseline="0" dirty="0"/>
                      <a:t> </a:t>
                    </a:r>
                    <a:fld id="{A8430595-A081-47CD-9D9F-5FC28C649F3B}" type="VALUE">
                      <a:rPr lang="en-US" sz="2200" baseline="0"/>
                      <a:pPr>
                        <a:defRPr sz="2400" b="0" i="0" u="none" strike="noStrike" kern="1200" baseline="0">
                          <a:solidFill>
                            <a:schemeClr val="bg1"/>
                          </a:solidFill>
                          <a:effectLst/>
                          <a:latin typeface="+mn-lt"/>
                          <a:ea typeface="+mn-ea"/>
                          <a:cs typeface="+mn-cs"/>
                        </a:defRPr>
                      </a:pPr>
                      <a:t>[VALUE]</a:t>
                    </a:fld>
                    <a:endParaRPr lang="en-US" sz="2200" baseline="0" dirty="0"/>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9558263899675841"/>
                      <c:h val="0.28296165510117366"/>
                    </c:manualLayout>
                  </c15:layout>
                  <c15:dlblFieldTable/>
                  <c15:showDataLabelsRange val="0"/>
                </c:ext>
                <c:ext xmlns:c16="http://schemas.microsoft.com/office/drawing/2014/chart" uri="{C3380CC4-5D6E-409C-BE32-E72D297353CC}">
                  <c16:uniqueId val="{00000003-C24B-4D98-8581-FFB1874C83BD}"/>
                </c:ext>
              </c:extLst>
            </c:dLbl>
            <c:dLbl>
              <c:idx val="1"/>
              <c:layout>
                <c:manualLayout>
                  <c:x val="-0.18236853978246717"/>
                  <c:y val="0.14928064937521074"/>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308797757288488"/>
                      <c:h val="0.28073358570751378"/>
                    </c:manualLayout>
                  </c15:layout>
                </c:ext>
                <c:ext xmlns:c16="http://schemas.microsoft.com/office/drawing/2014/chart" uri="{C3380CC4-5D6E-409C-BE32-E72D297353CC}">
                  <c16:uniqueId val="{00000002-C24B-4D98-8581-FFB1874C83BD}"/>
                </c:ext>
              </c:extLst>
            </c:dLbl>
            <c:dLbl>
              <c:idx val="2"/>
              <c:layout>
                <c:manualLayout>
                  <c:x val="-0.1549151340102273"/>
                  <c:y val="-0.24582122953641067"/>
                </c:manualLayout>
              </c:layout>
              <c:spPr>
                <a:noFill/>
                <a:ln>
                  <a:noFill/>
                </a:ln>
                <a:effectLst/>
              </c:spPr>
              <c:txPr>
                <a:bodyPr rot="0" spcFirstLastPara="1" vertOverflow="ellipsis" vert="horz" wrap="square" lIns="91440" tIns="91440" rIns="91440" bIns="19050" anchor="ctr" anchorCtr="1">
                  <a:noAutofit/>
                </a:bodyPr>
                <a:lstStyle/>
                <a:p>
                  <a:pPr>
                    <a:defRPr sz="2400" b="0" i="0" u="none" strike="noStrike" kern="1200" baseline="0">
                      <a:solidFill>
                        <a:schemeClr val="bg1"/>
                      </a:solidFill>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7131778756435238"/>
                      <c:h val="0.18936326689008179"/>
                    </c:manualLayout>
                  </c15:layout>
                </c:ext>
                <c:ext xmlns:c16="http://schemas.microsoft.com/office/drawing/2014/chart" uri="{C3380CC4-5D6E-409C-BE32-E72D297353CC}">
                  <c16:uniqueId val="{00000001-C24B-4D98-8581-FFB1874C83BD}"/>
                </c:ext>
              </c:extLst>
            </c:dLbl>
            <c:dLbl>
              <c:idx val="3"/>
              <c:layout>
                <c:manualLayout>
                  <c:x val="0.15295425917239175"/>
                  <c:y val="-0.15336117425923709"/>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2751682018193312"/>
                      <c:h val="0.28073358570751378"/>
                    </c:manualLayout>
                  </c15:layout>
                </c:ext>
                <c:ext xmlns:c16="http://schemas.microsoft.com/office/drawing/2014/chart" uri="{C3380CC4-5D6E-409C-BE32-E72D297353CC}">
                  <c16:uniqueId val="{00000000-C24B-4D98-8581-FFB1874C83BD}"/>
                </c:ext>
              </c:extLst>
            </c:dLbl>
            <c:spPr>
              <a:noFill/>
              <a:ln>
                <a:noFill/>
              </a:ln>
              <a:effectLst/>
            </c:spPr>
            <c:txPr>
              <a:bodyPr rot="0" spcFirstLastPara="1" vertOverflow="ellipsis" vert="horz" wrap="square" lIns="91440" tIns="91440" rIns="91440" bIns="19050" anchor="ctr" anchorCtr="1">
                <a:spAutoFit/>
              </a:bodyPr>
              <a:lstStyle/>
              <a:p>
                <a:pPr>
                  <a:defRPr sz="2400" b="0" i="0" u="none" strike="noStrike" kern="1200" baseline="0">
                    <a:solidFill>
                      <a:schemeClr val="bg1"/>
                    </a:solidFill>
                    <a:effectLst/>
                    <a:latin typeface="+mn-lt"/>
                    <a:ea typeface="+mn-ea"/>
                    <a:cs typeface="+mn-cs"/>
                  </a:defRPr>
                </a:pPr>
                <a:endParaRPr lang="en-US"/>
              </a:p>
            </c:txPr>
            <c:dLblPos val="bestFit"/>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4"/>
                <c:pt idx="0">
                  <c:v>Long-acting reversible</c:v>
                </c:pt>
                <c:pt idx="1">
                  <c:v>Short-acting reversible</c:v>
                </c:pt>
                <c:pt idx="2">
                  <c:v>Barrier </c:v>
                </c:pt>
                <c:pt idx="3">
                  <c:v>NO contraceptive</c:v>
                </c:pt>
              </c:strCache>
            </c:strRef>
          </c:cat>
          <c:val>
            <c:numRef>
              <c:f>Sheet1!$B$2:$B$5</c:f>
              <c:numCache>
                <c:formatCode>0%</c:formatCode>
                <c:ptCount val="4"/>
                <c:pt idx="0">
                  <c:v>0.152</c:v>
                </c:pt>
                <c:pt idx="1">
                  <c:v>0.25</c:v>
                </c:pt>
                <c:pt idx="2">
                  <c:v>0.29499999999999998</c:v>
                </c:pt>
                <c:pt idx="3">
                  <c:v>0.30299999999999999</c:v>
                </c:pt>
              </c:numCache>
            </c:numRef>
          </c:val>
          <c:extLst>
            <c:ext xmlns:c16="http://schemas.microsoft.com/office/drawing/2014/chart" uri="{C3380CC4-5D6E-409C-BE32-E72D297353CC}">
              <c16:uniqueId val="{00000000-83B0-47B3-BD2F-01AFB31A0E63}"/>
            </c:ext>
          </c:extLst>
        </c:ser>
        <c:dLbls>
          <c:showLegendKey val="0"/>
          <c:showVal val="0"/>
          <c:showCatName val="0"/>
          <c:showSerName val="0"/>
          <c:showPercent val="0"/>
          <c:showBubbleSize val="0"/>
          <c:showLeaderLines val="0"/>
        </c:dLbls>
        <c:firstSliceAng val="30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spPr>
            <a:solidFill>
              <a:schemeClr val="accent2"/>
            </a:solidFill>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3-1E3D-4604-864C-AEA8486ACC7A}"/>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4-1E3D-4604-864C-AEA8486ACC7A}"/>
              </c:ext>
            </c:extLst>
          </c:dPt>
          <c:dLbls>
            <c:dLbl>
              <c:idx val="0"/>
              <c:layout>
                <c:manualLayout>
                  <c:x val="3.5223282844052482E-2"/>
                  <c:y val="0.17528741225454716"/>
                </c:manualLayout>
              </c:layout>
              <c:tx>
                <c:rich>
                  <a:bodyPr rot="0" spcFirstLastPara="1" vertOverflow="overflow" horzOverflow="overflow" vert="horz" wrap="square" lIns="38100" tIns="19050" rIns="38100" bIns="19050" anchor="ctr" anchorCtr="1">
                    <a:noAutofit/>
                  </a:bodyPr>
                  <a:lstStyle/>
                  <a:p>
                    <a:pPr>
                      <a:defRPr sz="2800" b="0" i="0" u="none" strike="noStrike" kern="1200" baseline="0">
                        <a:solidFill>
                          <a:schemeClr val="bg1"/>
                        </a:solidFill>
                        <a:effectLst/>
                        <a:latin typeface="+mn-lt"/>
                        <a:ea typeface="+mn-ea"/>
                        <a:cs typeface="+mn-cs"/>
                      </a:defRPr>
                    </a:pPr>
                    <a:fld id="{A941C0E1-6E36-47BC-A7C4-B0E40B7EE28A}" type="CATEGORYNAME">
                      <a:rPr lang="en-US" sz="2800" b="0" dirty="0">
                        <a:solidFill>
                          <a:schemeClr val="bg1"/>
                        </a:solidFill>
                        <a:effectLst/>
                      </a:rPr>
                      <a:pPr>
                        <a:defRPr sz="2800" b="0">
                          <a:solidFill>
                            <a:schemeClr val="bg1"/>
                          </a:solidFill>
                          <a:effectLst/>
                        </a:defRPr>
                      </a:pPr>
                      <a:t>[CATEGORY NAME]</a:t>
                    </a:fld>
                    <a:r>
                      <a:rPr lang="en-US" sz="2800" b="0" baseline="0" dirty="0">
                        <a:solidFill>
                          <a:schemeClr val="bg1"/>
                        </a:solidFill>
                        <a:effectLst/>
                      </a:rPr>
                      <a:t>
</a:t>
                    </a:r>
                    <a:fld id="{4E3C3C00-A2E6-4ACF-A3C0-184B89F9806D}" type="PERCENTAGE">
                      <a:rPr lang="en-US" sz="2800" b="0" baseline="0" dirty="0">
                        <a:solidFill>
                          <a:schemeClr val="bg1"/>
                        </a:solidFill>
                        <a:effectLst/>
                      </a:rPr>
                      <a:pPr>
                        <a:defRPr sz="2800" b="0">
                          <a:solidFill>
                            <a:schemeClr val="bg1"/>
                          </a:solidFill>
                          <a:effectLst/>
                        </a:defRPr>
                      </a:pPr>
                      <a:t>[PERCENTAGE]</a:t>
                    </a:fld>
                    <a:endParaRPr lang="en-US" sz="2800" b="0" baseline="0" dirty="0">
                      <a:solidFill>
                        <a:schemeClr val="bg1"/>
                      </a:solidFill>
                      <a:effectLst/>
                    </a:endParaRPr>
                  </a:p>
                </c:rich>
              </c:tx>
              <c:spPr>
                <a:noFill/>
                <a:ln>
                  <a:noFill/>
                </a:ln>
                <a:effectLst/>
              </c:spPr>
              <c:txPr>
                <a:bodyPr rot="0" spcFirstLastPara="1" vertOverflow="overflow" horzOverflow="overflow" vert="horz" wrap="square" lIns="38100" tIns="19050" rIns="38100" bIns="19050" anchor="ctr" anchorCtr="1">
                  <a:noAutofit/>
                </a:bodyPr>
                <a:lstStyle/>
                <a:p>
                  <a:pPr>
                    <a:defRPr sz="2800" b="0" i="0" u="none" strike="noStrike" kern="1200" baseline="0">
                      <a:solidFill>
                        <a:schemeClr val="bg1"/>
                      </a:solidFill>
                      <a:effectLst/>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29203561491237"/>
                      <c:h val="0.2462109204597426"/>
                    </c:manualLayout>
                  </c15:layout>
                  <c15:dlblFieldTable/>
                  <c15:showDataLabelsRange val="0"/>
                </c:ext>
                <c:ext xmlns:c16="http://schemas.microsoft.com/office/drawing/2014/chart" uri="{C3380CC4-5D6E-409C-BE32-E72D297353CC}">
                  <c16:uniqueId val="{00000003-1E3D-4604-864C-AEA8486ACC7A}"/>
                </c:ext>
              </c:extLst>
            </c:dLbl>
            <c:dLbl>
              <c:idx val="1"/>
              <c:spPr>
                <a:noFill/>
                <a:ln>
                  <a:noFill/>
                </a:ln>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670483630810143"/>
                      <c:h val="0.2990832181678873"/>
                    </c:manualLayout>
                  </c15:layout>
                </c:ext>
                <c:ext xmlns:c16="http://schemas.microsoft.com/office/drawing/2014/chart" uri="{C3380CC4-5D6E-409C-BE32-E72D297353CC}">
                  <c16:uniqueId val="{00000004-1E3D-4604-864C-AEA8486ACC7A}"/>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Intended pregnancy</c:v>
                </c:pt>
                <c:pt idx="1">
                  <c:v>Unintended pregnancy</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00-1E3D-4604-864C-AEA8486ACC7A}"/>
            </c:ext>
          </c:extLst>
        </c:ser>
        <c:dLbls>
          <c:showLegendKey val="0"/>
          <c:showVal val="0"/>
          <c:showCatName val="0"/>
          <c:showSerName val="0"/>
          <c:showPercent val="0"/>
          <c:showBubbleSize val="0"/>
          <c:showLeaderLines val="0"/>
        </c:dLbls>
        <c:firstSliceAng val="2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72135217821694E-2"/>
          <c:y val="0"/>
          <c:w val="0.97125572956435657"/>
          <c:h val="0.8582539166567771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1E3D-4604-864C-AEA8486ACC7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4-1E3D-4604-864C-AEA8486ACC7A}"/>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4-4CAA-41C3-9603-069EE98B3CDC}"/>
              </c:ext>
            </c:extLst>
          </c:dPt>
          <c:dLbls>
            <c:dLbl>
              <c:idx val="0"/>
              <c:layout>
                <c:manualLayout>
                  <c:x val="-9.5813127944047895E-17"/>
                  <c:y val="0.1089586540075468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3D-4604-864C-AEA8486ACC7A}"/>
                </c:ext>
              </c:extLst>
            </c:dLbl>
            <c:dLbl>
              <c:idx val="1"/>
              <c:layout>
                <c:manualLayout>
                  <c:x val="0"/>
                  <c:y val="0.117340088931204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3D-4604-864C-AEA8486ACC7A}"/>
                </c:ext>
              </c:extLst>
            </c:dLbl>
            <c:dLbl>
              <c:idx val="2"/>
              <c:layout>
                <c:manualLayout>
                  <c:x val="1.3065577470746995E-2"/>
                  <c:y val="0.122927712213642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AA-41C3-9603-069EE98B3CDC}"/>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200%+ of Poverty</c:v>
                </c:pt>
                <c:pt idx="1">
                  <c:v>100-200% of Poverty </c:v>
                </c:pt>
                <c:pt idx="2">
                  <c:v>Below Poverty Line</c:v>
                </c:pt>
              </c:strCache>
            </c:strRef>
          </c:cat>
          <c:val>
            <c:numRef>
              <c:f>Sheet1!$B$2:$B$4</c:f>
              <c:numCache>
                <c:formatCode>0%</c:formatCode>
                <c:ptCount val="3"/>
                <c:pt idx="0">
                  <c:v>0.3</c:v>
                </c:pt>
                <c:pt idx="1">
                  <c:v>0.52</c:v>
                </c:pt>
                <c:pt idx="2">
                  <c:v>0.6</c:v>
                </c:pt>
              </c:numCache>
            </c:numRef>
          </c:val>
          <c:extLst>
            <c:ext xmlns:c16="http://schemas.microsoft.com/office/drawing/2014/chart" uri="{C3380CC4-5D6E-409C-BE32-E72D297353CC}">
              <c16:uniqueId val="{00000000-1E3D-4604-864C-AEA8486ACC7A}"/>
            </c:ext>
          </c:extLst>
        </c:ser>
        <c:dLbls>
          <c:dLblPos val="outEnd"/>
          <c:showLegendKey val="0"/>
          <c:showVal val="1"/>
          <c:showCatName val="0"/>
          <c:showSerName val="0"/>
          <c:showPercent val="0"/>
          <c:showBubbleSize val="0"/>
        </c:dLbls>
        <c:gapWidth val="100"/>
        <c:axId val="762257007"/>
        <c:axId val="408980847"/>
      </c:barChart>
      <c:catAx>
        <c:axId val="76225700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08980847"/>
        <c:crosses val="autoZero"/>
        <c:auto val="1"/>
        <c:lblAlgn val="ctr"/>
        <c:lblOffset val="100"/>
        <c:noMultiLvlLbl val="0"/>
      </c:catAx>
      <c:valAx>
        <c:axId val="408980847"/>
        <c:scaling>
          <c:orientation val="minMax"/>
        </c:scaling>
        <c:delete val="1"/>
        <c:axPos val="l"/>
        <c:numFmt formatCode="0%" sourceLinked="1"/>
        <c:majorTickMark val="out"/>
        <c:minorTickMark val="none"/>
        <c:tickLblPos val="nextTo"/>
        <c:crossAx val="762257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E82AB-3705-4BAE-8CD5-A7607CDD3859}" type="datetimeFigureOut">
              <a:rPr lang="en-US" smtClean="0"/>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4843B-9F24-418B-B657-02441BF89A1F}" type="slidenum">
              <a:rPr lang="en-US" smtClean="0"/>
              <a:t>‹#›</a:t>
            </a:fld>
            <a:endParaRPr lang="en-US"/>
          </a:p>
        </p:txBody>
      </p:sp>
    </p:spTree>
    <p:extLst>
      <p:ext uri="{BB962C8B-B14F-4D97-AF65-F5344CB8AC3E}">
        <p14:creationId xmlns:p14="http://schemas.microsoft.com/office/powerpoint/2010/main" val="121590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mmwr/volumes/70/wr/mm7025a2.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talk about reproductive health care, we need to acknowledge that for women and birthing people in the U.S., reproductive care is not a luxury, it’s a matter of life and death. The U.S. maternal mortality rate is three times higher than the UK and Canada, nearly five times higher than Switzerland and New Zealand, and ten times higher than Australia and Norway.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C22042-ED39-0845-84FD-FD22A69983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93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You may have heard that the Affordable Care Act solved these problems by requiring insurers and employer plans to cover contraceptive care.  But if you read the fine print, many employer health plans are exempt from ACA requirements to cover contraceptive services, including </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[CLICK] pre-ACA plans that were “grandfathered” (these plans covered </a:t>
            </a:r>
            <a:r>
              <a:rPr lang="en-US" sz="1800" b="0" i="0" u="sng" strike="noStrike" dirty="0">
                <a:solidFill>
                  <a:srgbClr val="1155CC"/>
                </a:solidFill>
                <a:effectLst/>
                <a:latin typeface="Arial" panose="020B0604020202020204" pitchFamily="34" charset="0"/>
              </a:rPr>
              <a:t>13%</a:t>
            </a:r>
            <a:r>
              <a:rPr lang="en-US" sz="1800" b="0" i="0" u="none" strike="noStrike" dirty="0">
                <a:solidFill>
                  <a:srgbClr val="000000"/>
                </a:solidFill>
                <a:effectLst/>
                <a:latin typeface="Arial" panose="020B0604020202020204" pitchFamily="34" charset="0"/>
              </a:rPr>
              <a:t> of workers with a job-based plan in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[CLICK] Religious nonprofits (which can include large employers like hospitals and schools); and [CLICK] employers that simply object to contraception, a category that covers nearly three million women. </a:t>
            </a:r>
            <a:endParaRPr lang="en-US" sz="1800" b="1"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594843B-9F24-418B-B657-02441BF89A1F}" type="slidenum">
              <a:rPr lang="en-US" smtClean="0"/>
              <a:t>11</a:t>
            </a:fld>
            <a:endParaRPr lang="en-US"/>
          </a:p>
        </p:txBody>
      </p:sp>
    </p:spTree>
    <p:extLst>
      <p:ext uri="{BB962C8B-B14F-4D97-AF65-F5344CB8AC3E}">
        <p14:creationId xmlns:p14="http://schemas.microsoft.com/office/powerpoint/2010/main" val="786246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Given these tremendous barriers to contraceptive care, it’s no surprise that the U.S. has one of the highest rates of unintended pregnancy in the developed world. In fact, nearly half of all pregnancies in the U.S. are unplanned.</a:t>
            </a:r>
          </a:p>
        </p:txBody>
      </p:sp>
      <p:sp>
        <p:nvSpPr>
          <p:cNvPr id="4" name="Slide Number Placeholder 3"/>
          <p:cNvSpPr>
            <a:spLocks noGrp="1"/>
          </p:cNvSpPr>
          <p:nvPr>
            <p:ph type="sldNum" sz="quarter" idx="5"/>
          </p:nvPr>
        </p:nvSpPr>
        <p:spPr/>
        <p:txBody>
          <a:bodyPr/>
          <a:lstStyle/>
          <a:p>
            <a:fld id="{4594843B-9F24-418B-B657-02441BF89A1F}" type="slidenum">
              <a:rPr lang="en-US" smtClean="0"/>
              <a:t>12</a:t>
            </a:fld>
            <a:endParaRPr lang="en-US"/>
          </a:p>
        </p:txBody>
      </p:sp>
    </p:spTree>
    <p:extLst>
      <p:ext uri="{BB962C8B-B14F-4D97-AF65-F5344CB8AC3E}">
        <p14:creationId xmlns:p14="http://schemas.microsoft.com/office/powerpoint/2010/main" val="2085840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And given the cost barriers, it’s not surprise that the rate of unintended pregnancies is MUCH higher for women in poverty. In fact, for people living at or below the poverty line, the rate of unintended pregnancy is twice as high as those with incomes of 200% or more of the poverty line. Note that the poverty line in 2023 is $30,000 for a family of four. </a:t>
            </a:r>
          </a:p>
        </p:txBody>
      </p:sp>
      <p:sp>
        <p:nvSpPr>
          <p:cNvPr id="4" name="Slide Number Placeholder 3"/>
          <p:cNvSpPr>
            <a:spLocks noGrp="1"/>
          </p:cNvSpPr>
          <p:nvPr>
            <p:ph type="sldNum" sz="quarter" idx="5"/>
          </p:nvPr>
        </p:nvSpPr>
        <p:spPr/>
        <p:txBody>
          <a:bodyPr/>
          <a:lstStyle/>
          <a:p>
            <a:fld id="{4594843B-9F24-418B-B657-02441BF89A1F}" type="slidenum">
              <a:rPr lang="en-US" smtClean="0"/>
              <a:t>13</a:t>
            </a:fld>
            <a:endParaRPr lang="en-US"/>
          </a:p>
        </p:txBody>
      </p:sp>
    </p:spTree>
    <p:extLst>
      <p:ext uri="{BB962C8B-B14F-4D97-AF65-F5344CB8AC3E}">
        <p14:creationId xmlns:p14="http://schemas.microsoft.com/office/powerpoint/2010/main" val="86601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Comprehensive contraceptive care is proven to reduce unplanned pregnancies: Research shows that providing low-cost contraceptive services to 1,000 women will prevent [CLICK] an estimated 288 unintended pregnancies, [CLICK] 141 unplanned births, and [CLICK] 104 elective abortions. </a:t>
            </a:r>
            <a:endParaRPr lang="en-US" sz="1800" b="1"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594843B-9F24-418B-B657-02441BF89A1F}" type="slidenum">
              <a:rPr lang="en-US" smtClean="0"/>
              <a:t>14</a:t>
            </a:fld>
            <a:endParaRPr lang="en-US"/>
          </a:p>
        </p:txBody>
      </p:sp>
    </p:spTree>
    <p:extLst>
      <p:ext uri="{BB962C8B-B14F-4D97-AF65-F5344CB8AC3E}">
        <p14:creationId xmlns:p14="http://schemas.microsoft.com/office/powerpoint/2010/main" val="215962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most Americans’ poor access to reproductive and contraceptive care, it is even more important to ensure access to safe abortion care. However, since the Supreme Court overturned Roe v. Wade in 2022,  </a:t>
            </a:r>
            <a:r>
              <a:rPr lang="en-US" b="0" i="0" dirty="0">
                <a:solidFill>
                  <a:srgbClr val="333333"/>
                </a:solidFill>
                <a:effectLst/>
                <a:latin typeface="nyt-imperial"/>
              </a:rPr>
              <a:t>twenty-two states now ban abortion or restrict the procedure earlier in pregnancy than the standard set by Roe v. Wade. </a:t>
            </a:r>
            <a:endParaRPr lang="en-US" dirty="0"/>
          </a:p>
        </p:txBody>
      </p:sp>
      <p:sp>
        <p:nvSpPr>
          <p:cNvPr id="4" name="Slide Number Placeholder 3"/>
          <p:cNvSpPr>
            <a:spLocks noGrp="1"/>
          </p:cNvSpPr>
          <p:nvPr>
            <p:ph type="sldNum" sz="quarter" idx="5"/>
          </p:nvPr>
        </p:nvSpPr>
        <p:spPr/>
        <p:txBody>
          <a:bodyPr/>
          <a:lstStyle/>
          <a:p>
            <a:fld id="{4594843B-9F24-418B-B657-02441BF89A1F}" type="slidenum">
              <a:rPr lang="en-US" smtClean="0"/>
              <a:t>15</a:t>
            </a:fld>
            <a:endParaRPr lang="en-US"/>
          </a:p>
        </p:txBody>
      </p:sp>
    </p:spTree>
    <p:extLst>
      <p:ext uri="{BB962C8B-B14F-4D97-AF65-F5344CB8AC3E}">
        <p14:creationId xmlns:p14="http://schemas.microsoft.com/office/powerpoint/2010/main" val="1669679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these bans impact women’s access to safe abortion care? [CLICK] In Texas, patients now have to drive an additional 230 miles EACH way -- more than 500 additional miles roundtrip – to access legal abortion care.  </a:t>
            </a:r>
          </a:p>
        </p:txBody>
      </p:sp>
      <p:sp>
        <p:nvSpPr>
          <p:cNvPr id="4" name="Slide Number Placeholder 3"/>
          <p:cNvSpPr>
            <a:spLocks noGrp="1"/>
          </p:cNvSpPr>
          <p:nvPr>
            <p:ph type="sldNum" sz="quarter" idx="5"/>
          </p:nvPr>
        </p:nvSpPr>
        <p:spPr/>
        <p:txBody>
          <a:bodyPr/>
          <a:lstStyle/>
          <a:p>
            <a:fld id="{4594843B-9F24-418B-B657-02441BF89A1F}" type="slidenum">
              <a:rPr lang="en-US" smtClean="0"/>
              <a:t>16</a:t>
            </a:fld>
            <a:endParaRPr lang="en-US"/>
          </a:p>
        </p:txBody>
      </p:sp>
    </p:spTree>
    <p:extLst>
      <p:ext uri="{BB962C8B-B14F-4D97-AF65-F5344CB8AC3E}">
        <p14:creationId xmlns:p14="http://schemas.microsoft.com/office/powerpoint/2010/main" val="2760754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500 miles mean in terms of time? [CLICK] In a study of reproductive-age females in states that enacted abortion bans or restrictions after the Supreme Court’s Dobbs decision, the mean travel time to an abortion provider more than tripled, rising by more than an hour. [CLICK] After Dobbs, one-third of U.S. women are more than an hour away from the nearest legal provider. </a:t>
            </a:r>
          </a:p>
        </p:txBody>
      </p:sp>
      <p:sp>
        <p:nvSpPr>
          <p:cNvPr id="4" name="Slide Number Placeholder 3"/>
          <p:cNvSpPr>
            <a:spLocks noGrp="1"/>
          </p:cNvSpPr>
          <p:nvPr>
            <p:ph type="sldNum" sz="quarter" idx="5"/>
          </p:nvPr>
        </p:nvSpPr>
        <p:spPr/>
        <p:txBody>
          <a:bodyPr/>
          <a:lstStyle/>
          <a:p>
            <a:fld id="{4594843B-9F24-418B-B657-02441BF89A1F}" type="slidenum">
              <a:rPr lang="en-US" smtClean="0"/>
              <a:t>17</a:t>
            </a:fld>
            <a:endParaRPr lang="en-US"/>
          </a:p>
        </p:txBody>
      </p:sp>
    </p:spTree>
    <p:extLst>
      <p:ext uri="{BB962C8B-B14F-4D97-AF65-F5344CB8AC3E}">
        <p14:creationId xmlns:p14="http://schemas.microsoft.com/office/powerpoint/2010/main" val="2272732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break out the states with the largest increases in travel time, the outlook is even more alarming – an INCREASE of more than seven hours to the nearest legal abortion provider in Texas and Louisiana. [CLICK] There are more than seven million women of reproductive age living in these two states. </a:t>
            </a:r>
          </a:p>
        </p:txBody>
      </p:sp>
      <p:sp>
        <p:nvSpPr>
          <p:cNvPr id="4" name="Slide Number Placeholder 3"/>
          <p:cNvSpPr>
            <a:spLocks noGrp="1"/>
          </p:cNvSpPr>
          <p:nvPr>
            <p:ph type="sldNum" sz="quarter" idx="5"/>
          </p:nvPr>
        </p:nvSpPr>
        <p:spPr/>
        <p:txBody>
          <a:bodyPr/>
          <a:lstStyle/>
          <a:p>
            <a:fld id="{4594843B-9F24-418B-B657-02441BF89A1F}" type="slidenum">
              <a:rPr lang="en-US" smtClean="0"/>
              <a:t>18</a:t>
            </a:fld>
            <a:endParaRPr lang="en-US"/>
          </a:p>
        </p:txBody>
      </p:sp>
    </p:spTree>
    <p:extLst>
      <p:ext uri="{BB962C8B-B14F-4D97-AF65-F5344CB8AC3E}">
        <p14:creationId xmlns:p14="http://schemas.microsoft.com/office/powerpoint/2010/main" val="3155731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surprisingly, the rate of legal abortions in Texas has dropped along with the distance required to travel. [CLICK four times to show percentages]</a:t>
            </a:r>
          </a:p>
        </p:txBody>
      </p:sp>
      <p:sp>
        <p:nvSpPr>
          <p:cNvPr id="4" name="Slide Number Placeholder 3"/>
          <p:cNvSpPr>
            <a:spLocks noGrp="1"/>
          </p:cNvSpPr>
          <p:nvPr>
            <p:ph type="sldNum" sz="quarter" idx="5"/>
          </p:nvPr>
        </p:nvSpPr>
        <p:spPr/>
        <p:txBody>
          <a:bodyPr/>
          <a:lstStyle/>
          <a:p>
            <a:fld id="{4594843B-9F24-418B-B657-02441BF89A1F}" type="slidenum">
              <a:rPr lang="en-US" smtClean="0"/>
              <a:t>19</a:t>
            </a:fld>
            <a:endParaRPr lang="en-US"/>
          </a:p>
        </p:txBody>
      </p:sp>
    </p:spTree>
    <p:extLst>
      <p:ext uri="{BB962C8B-B14F-4D97-AF65-F5344CB8AC3E}">
        <p14:creationId xmlns:p14="http://schemas.microsoft.com/office/powerpoint/2010/main" val="2031365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Researchers estimate that 7% of women in the U.S. will attempt to give themselves an abortion, without medical assistance, at some point in their lives. [CLICK] That’s one in 14 women. Black and Hispanic women, as well as those living below the federal poverty level, are more likely to attempt an abortion on their own. This data is from BEFORE the recent Supreme Court decision, so the rate of self-induced abortions is likely to spike. </a:t>
            </a:r>
            <a:endParaRPr lang="en-US" sz="1800" b="1"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594843B-9F24-418B-B657-02441BF89A1F}" type="slidenum">
              <a:rPr lang="en-US" smtClean="0"/>
              <a:t>20</a:t>
            </a:fld>
            <a:endParaRPr lang="en-US"/>
          </a:p>
        </p:txBody>
      </p:sp>
    </p:spTree>
    <p:extLst>
      <p:ext uri="{BB962C8B-B14F-4D97-AF65-F5344CB8AC3E}">
        <p14:creationId xmlns:p14="http://schemas.microsoft.com/office/powerpoint/2010/main" val="264749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America’s maternal mortality crisis is quickly getting worse: The rate of pregnancy-related death in the U.S. is 4.5 times higher in 2021 than it was in 1987.  By comparison, nearly every other country in the world has seen steadily </a:t>
            </a:r>
            <a:r>
              <a:rPr lang="en-US" u="sng" dirty="0"/>
              <a:t>decreasing</a:t>
            </a:r>
            <a:r>
              <a:rPr lang="en-US" dirty="0"/>
              <a:t> mortality rates. In fact, the only two other nations besides the U.S. that have rising maternal mortality rates are Afghanistan and Sudan.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C22042-ED39-0845-84FD-FD22A69983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068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Raleway" pitchFamily="2" charset="0"/>
              </a:rPr>
              <a:t>Recent research on past statewide abortion restrictions shows a strong correlation between abortion restrictions and increased maternal mortality. [CLICK] For example, states that reduced the proportion of Planned Parenthood clinics by 20% [CLICK] increased their maternal mortality rate by 8%. And states that enacted abortion restrictions based on gestational age [CLICK] saw an increase in their maternal mortality rate by a whopping 38%.</a:t>
            </a:r>
            <a:endParaRPr lang="en-US" dirty="0"/>
          </a:p>
        </p:txBody>
      </p:sp>
      <p:sp>
        <p:nvSpPr>
          <p:cNvPr id="4" name="Slide Number Placeholder 3"/>
          <p:cNvSpPr>
            <a:spLocks noGrp="1"/>
          </p:cNvSpPr>
          <p:nvPr>
            <p:ph type="sldNum" sz="quarter" idx="5"/>
          </p:nvPr>
        </p:nvSpPr>
        <p:spPr/>
        <p:txBody>
          <a:bodyPr/>
          <a:lstStyle/>
          <a:p>
            <a:fld id="{4594843B-9F24-418B-B657-02441BF89A1F}" type="slidenum">
              <a:rPr lang="en-US" smtClean="0"/>
              <a:t>21</a:t>
            </a:fld>
            <a:endParaRPr lang="en-US"/>
          </a:p>
        </p:txBody>
      </p:sp>
    </p:spTree>
    <p:extLst>
      <p:ext uri="{BB962C8B-B14F-4D97-AF65-F5344CB8AC3E}">
        <p14:creationId xmlns:p14="http://schemas.microsoft.com/office/powerpoint/2010/main" val="4178625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Raleway" pitchFamily="2" charset="0"/>
              </a:rPr>
              <a:t>Between 1995 and 2017, the maternal mortality rate increased in states that enacted the most restrictive abortion laws; by 2017 [CLICK] the most restrictive states’ maternal mortality rates were nearly double [CLICK] the rates in states that protected abortion access.</a:t>
            </a:r>
            <a:endParaRPr lang="en-US" dirty="0"/>
          </a:p>
        </p:txBody>
      </p:sp>
      <p:sp>
        <p:nvSpPr>
          <p:cNvPr id="4" name="Slide Number Placeholder 3"/>
          <p:cNvSpPr>
            <a:spLocks noGrp="1"/>
          </p:cNvSpPr>
          <p:nvPr>
            <p:ph type="sldNum" sz="quarter" idx="5"/>
          </p:nvPr>
        </p:nvSpPr>
        <p:spPr/>
        <p:txBody>
          <a:bodyPr/>
          <a:lstStyle/>
          <a:p>
            <a:fld id="{4594843B-9F24-418B-B657-02441BF89A1F}" type="slidenum">
              <a:rPr lang="en-US" smtClean="0"/>
              <a:t>22</a:t>
            </a:fld>
            <a:endParaRPr lang="en-US"/>
          </a:p>
        </p:txBody>
      </p:sp>
    </p:spTree>
    <p:extLst>
      <p:ext uri="{BB962C8B-B14F-4D97-AF65-F5344CB8AC3E}">
        <p14:creationId xmlns:p14="http://schemas.microsoft.com/office/powerpoint/2010/main" val="2231889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new environment, providers in states with severe restrictions are afraid to initiate care for pregnancy complications. Specifically, providers cannot  terminate a pregnancy for women experiencing pre-viable PROM, meaning the water breaks very early in the pregnancy, before the fetus is viable. [CLICK] </a:t>
            </a:r>
            <a:r>
              <a:rPr lang="en-US" b="0" i="0" dirty="0">
                <a:solidFill>
                  <a:srgbClr val="222222"/>
                </a:solidFill>
                <a:effectLst/>
                <a:latin typeface="Arial" panose="020B0604020202020204" pitchFamily="34" charset="0"/>
              </a:rPr>
              <a:t>Ever since the TX abortion ban, providers are now barred from terminating a previable PROM pregnancy until the fetus literally dies, even if the fetus has zero chance of survival and the mother’s life is in danger. [CLICK] This is despite all of the medical consequences to the mother such as sepsis, hemorrhaging, blood transfusions, ICU care,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594843B-9F24-418B-B657-02441BF89A1F}" type="slidenum">
              <a:rPr lang="en-US" smtClean="0"/>
              <a:t>23</a:t>
            </a:fld>
            <a:endParaRPr lang="en-US"/>
          </a:p>
        </p:txBody>
      </p:sp>
    </p:spTree>
    <p:extLst>
      <p:ext uri="{BB962C8B-B14F-4D97-AF65-F5344CB8AC3E}">
        <p14:creationId xmlns:p14="http://schemas.microsoft.com/office/powerpoint/2010/main" val="3496095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already seeing the dangers of Texas’ extreme abortion ban on those facing complications in early pregnancy. [CLICK]</a:t>
            </a:r>
          </a:p>
          <a:p>
            <a:r>
              <a:rPr lang="en-US" b="0" i="0" dirty="0">
                <a:solidFill>
                  <a:srgbClr val="222222"/>
                </a:solidFill>
                <a:effectLst/>
                <a:latin typeface="Arial" panose="020B0604020202020204" pitchFamily="34" charset="0"/>
              </a:rPr>
              <a:t>In a study of two Texas hospitals, more than </a:t>
            </a:r>
            <a:r>
              <a:rPr lang="en-US" dirty="0"/>
              <a:t>a third of women with pre-viable PROM are now having severe infections</a:t>
            </a:r>
            <a:r>
              <a:rPr lang="en-US" b="0" i="0" dirty="0">
                <a:solidFill>
                  <a:srgbClr val="222222"/>
                </a:solidFill>
                <a:effectLst/>
                <a:latin typeface="Arial" panose="020B0604020202020204" pitchFamily="34" charset="0"/>
              </a:rPr>
              <a:t>; 7% experience placental abruption which can lead to deadly hemorrhaging, 4% end up in the ICU, nearly one in five require a blood transfusion, and nearly 60% experience AT LEAST one of these complications. </a:t>
            </a:r>
            <a:endParaRPr lang="en-US" dirty="0"/>
          </a:p>
        </p:txBody>
      </p:sp>
      <p:sp>
        <p:nvSpPr>
          <p:cNvPr id="4" name="Slide Number Placeholder 3"/>
          <p:cNvSpPr>
            <a:spLocks noGrp="1"/>
          </p:cNvSpPr>
          <p:nvPr>
            <p:ph type="sldNum" sz="quarter" idx="5"/>
          </p:nvPr>
        </p:nvSpPr>
        <p:spPr/>
        <p:txBody>
          <a:bodyPr/>
          <a:lstStyle/>
          <a:p>
            <a:fld id="{4594843B-9F24-418B-B657-02441BF89A1F}" type="slidenum">
              <a:rPr lang="en-US" smtClean="0"/>
              <a:t>24</a:t>
            </a:fld>
            <a:endParaRPr lang="en-US"/>
          </a:p>
        </p:txBody>
      </p:sp>
    </p:spTree>
    <p:extLst>
      <p:ext uri="{BB962C8B-B14F-4D97-AF65-F5344CB8AC3E}">
        <p14:creationId xmlns:p14="http://schemas.microsoft.com/office/powerpoint/2010/main" val="2072073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doctors in states with new abortion restrictions feel they can’t provide proper care for their patients, and that if they do, they could face huge fines or even a prison sentence. [CLICK and pause] As a result, many doctors are fleeing states with restrictive bans on abortion, [CLICK and pause] and many medical students won’t apply to OBGYN residencies in those states. [CLICK] Long-term, residents of those states will likely face a major shortage of reproductive and maternity care providers. </a:t>
            </a:r>
          </a:p>
        </p:txBody>
      </p:sp>
      <p:sp>
        <p:nvSpPr>
          <p:cNvPr id="4" name="Slide Number Placeholder 3"/>
          <p:cNvSpPr>
            <a:spLocks noGrp="1"/>
          </p:cNvSpPr>
          <p:nvPr>
            <p:ph type="sldNum" sz="quarter" idx="5"/>
          </p:nvPr>
        </p:nvSpPr>
        <p:spPr/>
        <p:txBody>
          <a:bodyPr/>
          <a:lstStyle/>
          <a:p>
            <a:fld id="{4594843B-9F24-418B-B657-02441BF89A1F}" type="slidenum">
              <a:rPr lang="en-US" smtClean="0"/>
              <a:t>25</a:t>
            </a:fld>
            <a:endParaRPr lang="en-US"/>
          </a:p>
        </p:txBody>
      </p:sp>
    </p:spTree>
    <p:extLst>
      <p:ext uri="{BB962C8B-B14F-4D97-AF65-F5344CB8AC3E}">
        <p14:creationId xmlns:p14="http://schemas.microsoft.com/office/powerpoint/2010/main" val="3883797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was a lot of bad news about the state of reproductive health in the U.S.. The good news is that there is a plan that would address many of today’s barriers to reproductive care: Single-payer Medicare for All. You’ve probably heard of it before, but here’s a quick overview of how Medicare for All would work. [CLICK]</a:t>
            </a:r>
            <a:br>
              <a:rPr lang="en-US" dirty="0"/>
            </a:br>
            <a:r>
              <a:rPr lang="en-US" dirty="0"/>
              <a:t>Similar to how Medicare works today, we all pay into the program through progressive taxes, based on each person’s ability to pay. Individuals can visit any hospital or provider in the nation. Medicare covers all medically necessary care, including reproductive care, and pays providers directly for your care, without any interference from employers or insurance companies.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C22042-ED39-0845-84FD-FD22A69983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481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mental health care look like under Medicare for All? </a:t>
            </a:r>
          </a:p>
          <a:p>
            <a:r>
              <a:rPr lang="en-US" dirty="0"/>
              <a:t>[CLICK] First, it would cover all medically necessary care, including all reproductive care. </a:t>
            </a:r>
          </a:p>
          <a:p>
            <a:r>
              <a:rPr lang="en-US" dirty="0"/>
              <a:t>[CLICK] Coverage is lifelong and seamless, nobody would ever experience a gap in coverage. </a:t>
            </a:r>
          </a:p>
          <a:p>
            <a:r>
              <a:rPr lang="en-US" dirty="0"/>
              <a:t>[CLICK] Patients have free choice of ANY hospital, clinic, or provider</a:t>
            </a:r>
            <a:br>
              <a:rPr lang="en-US" dirty="0"/>
            </a:br>
            <a:r>
              <a:rPr lang="en-US" dirty="0"/>
              <a:t>[CLICK] Patients receive care without any cost-sharing. Cost will never get in the way of care. </a:t>
            </a:r>
          </a:p>
        </p:txBody>
      </p:sp>
      <p:sp>
        <p:nvSpPr>
          <p:cNvPr id="4" name="Slide Number Placeholder 3"/>
          <p:cNvSpPr>
            <a:spLocks noGrp="1"/>
          </p:cNvSpPr>
          <p:nvPr>
            <p:ph type="sldNum" sz="quarter" idx="5"/>
          </p:nvPr>
        </p:nvSpPr>
        <p:spPr/>
        <p:txBody>
          <a:bodyPr/>
          <a:lstStyle/>
          <a:p>
            <a:fld id="{14C22042-ED39-0845-84FD-FD22A69983FA}" type="slidenum">
              <a:rPr lang="en-US" smtClean="0"/>
              <a:t>27</a:t>
            </a:fld>
            <a:endParaRPr lang="en-US"/>
          </a:p>
        </p:txBody>
      </p:sp>
    </p:spTree>
    <p:extLst>
      <p:ext uri="{BB962C8B-B14F-4D97-AF65-F5344CB8AC3E}">
        <p14:creationId xmlns:p14="http://schemas.microsoft.com/office/powerpoint/2010/main" val="1979264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specifically at how Medicare for All would address the problems we’ve discussed today.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First, Medicare for All would reduce maternal mortality by covering EVERYBODY for all medically necessary care, before, during and after pregnancy – regardless of race, income, or state of residence.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Next, Medicare for All would go a long way to reduce America’s high rate of unintended pregnancies by covering all FDA-approved contraceptive methods without costs or prior approval, empowering patients to work with their providers to find a method that works best for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Medicare would cover abortion care without cost or other barriers.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Decisions about family planning and other reproductive care would be made solely between a patient and her doctor, without interference from her employer.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Finally, unlike commercial insurance companies, Medicare for All would cover all reproductive health care without copays, deductibles, preapprovals, denials or other barriers to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Finally, Medicare for All would reduce maternal mortality and injury by covering abortion care in every state, without costs to the patient or arbitrary restrictions that keep our patients from getting the care they need. </a:t>
            </a:r>
          </a:p>
        </p:txBody>
      </p:sp>
      <p:sp>
        <p:nvSpPr>
          <p:cNvPr id="4" name="Slide Number Placeholder 3"/>
          <p:cNvSpPr>
            <a:spLocks noGrp="1"/>
          </p:cNvSpPr>
          <p:nvPr>
            <p:ph type="sldNum" sz="quarter" idx="5"/>
          </p:nvPr>
        </p:nvSpPr>
        <p:spPr/>
        <p:txBody>
          <a:bodyPr/>
          <a:lstStyle/>
          <a:p>
            <a:fld id="{003305A2-6F12-4AC3-BFD7-835AD1C492CB}" type="slidenum">
              <a:rPr lang="en-US" smtClean="0"/>
              <a:t>28</a:t>
            </a:fld>
            <a:endParaRPr lang="en-US"/>
          </a:p>
        </p:txBody>
      </p:sp>
    </p:spTree>
    <p:extLst>
      <p:ext uri="{BB962C8B-B14F-4D97-AF65-F5344CB8AC3E}">
        <p14:creationId xmlns:p14="http://schemas.microsoft.com/office/powerpoint/2010/main" val="378902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Pregnancy and childbirth are much more deadly for parents of color in the U.S. </a:t>
            </a:r>
            <a:r>
              <a:rPr lang="en-US" b="0" i="0" dirty="0">
                <a:solidFill>
                  <a:srgbClr val="000000"/>
                </a:solidFill>
                <a:effectLst/>
                <a:latin typeface="Open Sans" panose="020F0502020204030204" pitchFamily="34" charset="0"/>
              </a:rPr>
              <a:t>In 2021, the maternal mortality rate for Black parents was more than two-and-a-half times the rate for White parents. </a:t>
            </a:r>
            <a:endParaRPr lang="en-US" dirty="0"/>
          </a:p>
        </p:txBody>
      </p:sp>
      <p:sp>
        <p:nvSpPr>
          <p:cNvPr id="4" name="Slide Number Placeholder 3"/>
          <p:cNvSpPr>
            <a:spLocks noGrp="1"/>
          </p:cNvSpPr>
          <p:nvPr>
            <p:ph type="sldNum" sz="quarter" idx="5"/>
          </p:nvPr>
        </p:nvSpPr>
        <p:spPr/>
        <p:txBody>
          <a:bodyPr/>
          <a:lstStyle/>
          <a:p>
            <a:fld id="{003305A2-6F12-4AC3-BFD7-835AD1C492CB}" type="slidenum">
              <a:rPr lang="en-US" smtClean="0"/>
              <a:t>4</a:t>
            </a:fld>
            <a:endParaRPr lang="en-US"/>
          </a:p>
        </p:txBody>
      </p:sp>
    </p:spTree>
    <p:extLst>
      <p:ext uri="{BB962C8B-B14F-4D97-AF65-F5344CB8AC3E}">
        <p14:creationId xmlns:p14="http://schemas.microsoft.com/office/powerpoint/2010/main" val="283506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the a vast majority of America’s maternal deaths are entirely preventable. [CLICK] [CLICK] And even better, they are preventable with basic primary, prenatal and postnatal care. The bad news is that so many parents in America don’t have access to even the most basic care needed to have a healthy pregnancy and birth. Medicare for All can change that. </a:t>
            </a:r>
          </a:p>
        </p:txBody>
      </p:sp>
      <p:sp>
        <p:nvSpPr>
          <p:cNvPr id="4" name="Slide Number Placeholder 3"/>
          <p:cNvSpPr>
            <a:spLocks noGrp="1"/>
          </p:cNvSpPr>
          <p:nvPr>
            <p:ph type="sldNum" sz="quarter" idx="5"/>
          </p:nvPr>
        </p:nvSpPr>
        <p:spPr/>
        <p:txBody>
          <a:bodyPr/>
          <a:lstStyle/>
          <a:p>
            <a:fld id="{003305A2-6F12-4AC3-BFD7-835AD1C492CB}" type="slidenum">
              <a:rPr lang="en-US" smtClean="0"/>
              <a:t>5</a:t>
            </a:fld>
            <a:endParaRPr lang="en-US"/>
          </a:p>
        </p:txBody>
      </p:sp>
    </p:spTree>
    <p:extLst>
      <p:ext uri="{BB962C8B-B14F-4D97-AF65-F5344CB8AC3E}">
        <p14:creationId xmlns:p14="http://schemas.microsoft.com/office/powerpoint/2010/main" val="149469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talk about reproductive care specifically, we need to acknowledge that women in the U.S. struggle to afford health care of any kind. [CLICK]. More than a third of women are skipping medical care due to cost, and [CLICK] nearly half of U.S. women have serious problems paying medical  bills. </a:t>
            </a:r>
          </a:p>
        </p:txBody>
      </p:sp>
      <p:sp>
        <p:nvSpPr>
          <p:cNvPr id="4" name="Slide Number Placeholder 3"/>
          <p:cNvSpPr>
            <a:spLocks noGrp="1"/>
          </p:cNvSpPr>
          <p:nvPr>
            <p:ph type="sldNum" sz="quarter" idx="5"/>
          </p:nvPr>
        </p:nvSpPr>
        <p:spPr/>
        <p:txBody>
          <a:bodyPr/>
          <a:lstStyle/>
          <a:p>
            <a:fld id="{003305A2-6F12-4AC3-BFD7-835AD1C492CB}" type="slidenum">
              <a:rPr lang="en-US" smtClean="0"/>
              <a:t>6</a:t>
            </a:fld>
            <a:endParaRPr lang="en-US"/>
          </a:p>
        </p:txBody>
      </p:sp>
    </p:spTree>
    <p:extLst>
      <p:ext uri="{BB962C8B-B14F-4D97-AF65-F5344CB8AC3E}">
        <p14:creationId xmlns:p14="http://schemas.microsoft.com/office/powerpoint/2010/main" val="115574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More than half of OB-GYNs said the issue of affordability comes up always or often when they recommend tests or treatments to patients. Nearly all reported that the cost of reproductive health care poses a burden for low-income patients in their practices.</a:t>
            </a:r>
          </a:p>
        </p:txBody>
      </p:sp>
      <p:sp>
        <p:nvSpPr>
          <p:cNvPr id="4" name="Slide Number Placeholder 3"/>
          <p:cNvSpPr>
            <a:spLocks noGrp="1"/>
          </p:cNvSpPr>
          <p:nvPr>
            <p:ph type="sldNum" sz="quarter" idx="5"/>
          </p:nvPr>
        </p:nvSpPr>
        <p:spPr/>
        <p:txBody>
          <a:bodyPr/>
          <a:lstStyle/>
          <a:p>
            <a:fld id="{4594843B-9F24-418B-B657-02441BF89A1F}" type="slidenum">
              <a:rPr lang="en-US" smtClean="0"/>
              <a:t>7</a:t>
            </a:fld>
            <a:endParaRPr lang="en-US"/>
          </a:p>
        </p:txBody>
      </p:sp>
    </p:spTree>
    <p:extLst>
      <p:ext uri="{BB962C8B-B14F-4D97-AF65-F5344CB8AC3E}">
        <p14:creationId xmlns:p14="http://schemas.microsoft.com/office/powerpoint/2010/main" val="162525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Arial" panose="020B0604020202020204" pitchFamily="34" charset="0"/>
              </a:rPr>
              <a:t>More than a quarter of uninsured and low-income women are not using their preferred method of birth control, mostly because of cost.</a:t>
            </a:r>
            <a:endParaRPr lang="en-US" sz="1800" b="1" i="0" u="none" strike="noStrike" dirty="0">
              <a:solidFill>
                <a:schemeClr val="tx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594843B-9F24-418B-B657-02441BF89A1F}" type="slidenum">
              <a:rPr lang="en-US" smtClean="0"/>
              <a:t>8</a:t>
            </a:fld>
            <a:endParaRPr lang="en-US"/>
          </a:p>
        </p:txBody>
      </p:sp>
    </p:spTree>
    <p:extLst>
      <p:ext uri="{BB962C8B-B14F-4D97-AF65-F5344CB8AC3E}">
        <p14:creationId xmlns:p14="http://schemas.microsoft.com/office/powerpoint/2010/main" val="2731184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solidFill>
                  <a:schemeClr val="tx1"/>
                </a:solidFill>
                <a:hlinkClick r:id="rId3">
                  <a:extLst>
                    <a:ext uri="{A12FA001-AC4F-418D-AE19-62706E023703}">
                      <ahyp:hlinkClr xmlns:ahyp="http://schemas.microsoft.com/office/drawing/2018/hyperlinkcolor" val="tx"/>
                    </a:ext>
                  </a:extLst>
                </a:hlinkClick>
              </a:rPr>
              <a:t>61%</a:t>
            </a:r>
            <a:r>
              <a:rPr lang="en-US" u="none" dirty="0">
                <a:solidFill>
                  <a:schemeClr val="tx1"/>
                </a:solidFill>
              </a:rPr>
              <a:t> of women of child-bearing age need contraceptive services to avoid pregnancy. [CLICK] However, of this group, only </a:t>
            </a:r>
            <a:r>
              <a:rPr lang="en-US" u="none" dirty="0">
                <a:solidFill>
                  <a:schemeClr val="tx1"/>
                </a:solidFill>
                <a:hlinkClick r:id="rId3">
                  <a:extLst>
                    <a:ext uri="{A12FA001-AC4F-418D-AE19-62706E023703}">
                      <ahyp:hlinkClr xmlns:ahyp="http://schemas.microsoft.com/office/drawing/2018/hyperlinkcolor" val="tx"/>
                    </a:ext>
                  </a:extLst>
                </a:hlinkClick>
              </a:rPr>
              <a:t>15%</a:t>
            </a:r>
            <a:r>
              <a:rPr lang="en-US" u="none" dirty="0">
                <a:solidFill>
                  <a:schemeClr val="tx1"/>
                </a:solidFill>
              </a:rPr>
              <a:t> used the most effective reversible method, a long-acting contraceptive such as an IUD or implant, 25% used a short-acting reversible method such as a pill, patch, or vaginal ring; </a:t>
            </a:r>
            <a:r>
              <a:rPr lang="en-US" u="none" dirty="0">
                <a:solidFill>
                  <a:schemeClr val="tx1"/>
                </a:solidFill>
                <a:hlinkClick r:id="rId3">
                  <a:extLst>
                    <a:ext uri="{A12FA001-AC4F-418D-AE19-62706E023703}">
                      <ahyp:hlinkClr xmlns:ahyp="http://schemas.microsoft.com/office/drawing/2018/hyperlinkcolor" val="tx"/>
                    </a:ext>
                  </a:extLst>
                </a:hlinkClick>
              </a:rPr>
              <a:t>30%</a:t>
            </a:r>
            <a:r>
              <a:rPr lang="en-US" u="none" dirty="0">
                <a:solidFill>
                  <a:schemeClr val="tx1"/>
                </a:solidFill>
              </a:rPr>
              <a:t> used a less effective “barrier” method such as a condom, withdrawal, or emergency contraception;  and an additional 30% were not using ANY method of contraception at all. Studies show that decisions to use less effective contraceptive methods are almost always due to cost. </a:t>
            </a: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594843B-9F24-418B-B657-02441BF89A1F}" type="slidenum">
              <a:rPr lang="en-US" smtClean="0"/>
              <a:t>9</a:t>
            </a:fld>
            <a:endParaRPr lang="en-US"/>
          </a:p>
        </p:txBody>
      </p:sp>
    </p:spTree>
    <p:extLst>
      <p:ext uri="{BB962C8B-B14F-4D97-AF65-F5344CB8AC3E}">
        <p14:creationId xmlns:p14="http://schemas.microsoft.com/office/powerpoint/2010/main" val="184887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Even those with commercial insurance face huge barriers to contraceptive care. [CLICK] Commercial insurers are only required by law to cover </a:t>
            </a:r>
            <a:r>
              <a:rPr lang="en-US" sz="1800" b="0" i="0" u="sng" strike="noStrike" dirty="0">
                <a:solidFill>
                  <a:srgbClr val="000000"/>
                </a:solidFill>
                <a:effectLst/>
                <a:latin typeface="Arial" panose="020B0604020202020204" pitchFamily="34" charset="0"/>
              </a:rPr>
              <a:t>one single product</a:t>
            </a:r>
            <a:r>
              <a:rPr lang="en-US" sz="1800" b="0" i="0" u="none" strike="noStrike" dirty="0">
                <a:solidFill>
                  <a:srgbClr val="000000"/>
                </a:solidFill>
                <a:effectLst/>
                <a:latin typeface="Arial" panose="020B0604020202020204" pitchFamily="34" charset="0"/>
              </a:rPr>
              <a:t> in each of 18 categories of contraception methods approved by the FDA. As any OBGYN or user of contraceptives will tell you, there is a huge variation between products.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Arial" panose="020B0604020202020204" pitchFamily="34" charset="0"/>
              </a:rPr>
              <a:t>In addition, [CLICK] many commercial health plans discourage use of established and reliable methods by requiring providers to get the insurer’s approval before prescribing them, forcing providers to submit documentation that the product is “medically necessary.”</a:t>
            </a:r>
            <a:br>
              <a:rPr lang="en-US" sz="1800" b="0" i="0" u="none" strike="noStrike" dirty="0">
                <a:solidFill>
                  <a:schemeClr val="tx1"/>
                </a:solidFill>
                <a:effectLst/>
                <a:latin typeface="Arial" panose="020B0604020202020204" pitchFamily="34" charset="0"/>
              </a:rPr>
            </a:br>
            <a:r>
              <a:rPr lang="en-US" sz="1800" b="0" i="0" u="none" strike="noStrike" dirty="0">
                <a:solidFill>
                  <a:schemeClr val="tx1"/>
                </a:solidFill>
                <a:effectLst/>
                <a:latin typeface="Arial" panose="020B0604020202020204" pitchFamily="34" charset="0"/>
              </a:rPr>
              <a:t>And, [CLICK] nearly one-third of oral contraceptive users say they have missed taking their birth control because they were not able to get their next supply in time, mostly due to insurance delays. </a:t>
            </a:r>
            <a:endParaRPr lang="en-US" sz="1800" b="1" i="0" u="none" strike="noStrike" dirty="0">
              <a:solidFill>
                <a:schemeClr val="tx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594843B-9F24-418B-B657-02441BF89A1F}" type="slidenum">
              <a:rPr lang="en-US" smtClean="0"/>
              <a:t>10</a:t>
            </a:fld>
            <a:endParaRPr lang="en-US"/>
          </a:p>
        </p:txBody>
      </p:sp>
    </p:spTree>
    <p:extLst>
      <p:ext uri="{BB962C8B-B14F-4D97-AF65-F5344CB8AC3E}">
        <p14:creationId xmlns:p14="http://schemas.microsoft.com/office/powerpoint/2010/main" val="360221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362416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327616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56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56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89669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95452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83439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0329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ontent Placeholder 2"/>
          <p:cNvSpPr>
            <a:spLocks noGrp="1"/>
          </p:cNvSpPr>
          <p:nvPr>
            <p:ph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76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157059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400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180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32D1F6E5-3D59-4641-A4E4-763294AB9AFD}"/>
              </a:ext>
            </a:extLst>
          </p:cNvPr>
          <p:cNvPicPr>
            <a:picLocks noChangeAspect="1"/>
          </p:cNvPicPr>
          <p:nvPr userDrawn="1"/>
        </p:nvPicPr>
        <p:blipFill>
          <a:blip r:embed="rId10"/>
          <a:stretch>
            <a:fillRect/>
          </a:stretch>
        </p:blipFill>
        <p:spPr>
          <a:xfrm>
            <a:off x="8521102" y="6016752"/>
            <a:ext cx="3670898" cy="841248"/>
          </a:xfrm>
          <a:prstGeom prst="rect">
            <a:avLst/>
          </a:prstGeom>
        </p:spPr>
      </p:pic>
    </p:spTree>
    <p:extLst>
      <p:ext uri="{BB962C8B-B14F-4D97-AF65-F5344CB8AC3E}">
        <p14:creationId xmlns:p14="http://schemas.microsoft.com/office/powerpoint/2010/main" val="1974293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x.doi.org/10.15620/cdc:124678"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9407-DD56-5A4E-ACA7-B423E3444E5B}"/>
              </a:ext>
            </a:extLst>
          </p:cNvPr>
          <p:cNvSpPr>
            <a:spLocks noGrp="1"/>
          </p:cNvSpPr>
          <p:nvPr>
            <p:ph type="title"/>
          </p:nvPr>
        </p:nvSpPr>
        <p:spPr>
          <a:xfrm>
            <a:off x="838200" y="780762"/>
            <a:ext cx="10515600" cy="3444875"/>
          </a:xfrm>
        </p:spPr>
        <p:txBody>
          <a:bodyPr>
            <a:normAutofit/>
          </a:bodyPr>
          <a:lstStyle/>
          <a:p>
            <a:pPr algn="ctr"/>
            <a:r>
              <a:rPr lang="en-US" sz="5400" dirty="0"/>
              <a:t>Reproductive Health </a:t>
            </a:r>
            <a:br>
              <a:rPr lang="en-US" sz="5300" dirty="0"/>
            </a:br>
            <a:r>
              <a:rPr lang="en-US" sz="4000" dirty="0"/>
              <a:t>and </a:t>
            </a:r>
            <a:br>
              <a:rPr lang="en-US" dirty="0"/>
            </a:br>
            <a:r>
              <a:rPr lang="en-US" sz="5400" dirty="0"/>
              <a:t>Medicare for All </a:t>
            </a:r>
            <a:endParaRPr lang="en-US" sz="6600" dirty="0"/>
          </a:p>
        </p:txBody>
      </p:sp>
      <p:sp>
        <p:nvSpPr>
          <p:cNvPr id="3" name="Text Placeholder 2">
            <a:extLst>
              <a:ext uri="{FF2B5EF4-FFF2-40B4-BE49-F238E27FC236}">
                <a16:creationId xmlns:a16="http://schemas.microsoft.com/office/drawing/2014/main" id="{DC5801E7-95FB-9E4D-BE30-570CF73A0B8E}"/>
              </a:ext>
            </a:extLst>
          </p:cNvPr>
          <p:cNvSpPr>
            <a:spLocks noGrp="1"/>
          </p:cNvSpPr>
          <p:nvPr>
            <p:ph type="body" idx="10"/>
          </p:nvPr>
        </p:nvSpPr>
        <p:spPr/>
        <p:txBody>
          <a:bodyPr/>
          <a:lstStyle/>
          <a:p>
            <a:pPr>
              <a:lnSpc>
                <a:spcPct val="100000"/>
              </a:lnSpc>
              <a:spcBef>
                <a:spcPts val="0"/>
              </a:spcBef>
            </a:pPr>
            <a:endParaRPr lang="en-US" sz="1200" dirty="0"/>
          </a:p>
        </p:txBody>
      </p:sp>
    </p:spTree>
    <p:extLst>
      <p:ext uri="{BB962C8B-B14F-4D97-AF65-F5344CB8AC3E}">
        <p14:creationId xmlns:p14="http://schemas.microsoft.com/office/powerpoint/2010/main" val="19145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5801E7-95FB-9E4D-BE30-570CF73A0B8E}"/>
              </a:ext>
            </a:extLst>
          </p:cNvPr>
          <p:cNvSpPr>
            <a:spLocks noGrp="1"/>
          </p:cNvSpPr>
          <p:nvPr>
            <p:ph type="body" idx="10"/>
          </p:nvPr>
        </p:nvSpPr>
        <p:spPr/>
        <p:txBody>
          <a:bodyPr/>
          <a:lstStyle/>
          <a:p>
            <a:pPr>
              <a:lnSpc>
                <a:spcPct val="100000"/>
              </a:lnSpc>
              <a:spcBef>
                <a:spcPts val="0"/>
              </a:spcBef>
            </a:pPr>
            <a:r>
              <a:rPr lang="en-US" b="0" i="0" dirty="0">
                <a:effectLst/>
                <a:latin typeface="+mj-lt"/>
              </a:rPr>
              <a:t>https://khn.org/news/article/contraception-free-options-for-women-cost-sharing/</a:t>
            </a:r>
            <a:br>
              <a:rPr lang="en-US" b="0" i="0" dirty="0">
                <a:effectLst/>
                <a:latin typeface="+mj-lt"/>
              </a:rPr>
            </a:br>
            <a:r>
              <a:rPr lang="en-US" b="0" i="0" dirty="0">
                <a:effectLst/>
                <a:latin typeface="+mj-lt"/>
              </a:rPr>
              <a:t>https://www.kff.org/womens-health-policy/issue-brief/womens-sexual-and-reproductive-health-services-key-findings-from-the-2020-kff-womens-health-survey/     </a:t>
            </a:r>
            <a:endParaRPr lang="en-US" sz="1200" dirty="0">
              <a:latin typeface="+mj-lt"/>
            </a:endParaRPr>
          </a:p>
        </p:txBody>
      </p:sp>
      <p:sp>
        <p:nvSpPr>
          <p:cNvPr id="9" name="TextBox 8">
            <a:extLst>
              <a:ext uri="{FF2B5EF4-FFF2-40B4-BE49-F238E27FC236}">
                <a16:creationId xmlns:a16="http://schemas.microsoft.com/office/drawing/2014/main" id="{03F6AB79-7624-D18D-ED81-3060C6C71317}"/>
              </a:ext>
            </a:extLst>
          </p:cNvPr>
          <p:cNvSpPr txBox="1"/>
          <p:nvPr/>
        </p:nvSpPr>
        <p:spPr>
          <a:xfrm>
            <a:off x="467116" y="226248"/>
            <a:ext cx="11257767" cy="584775"/>
          </a:xfrm>
          <a:prstGeom prst="rect">
            <a:avLst/>
          </a:prstGeom>
          <a:noFill/>
        </p:spPr>
        <p:txBody>
          <a:bodyPr wrap="square" rtlCol="0">
            <a:spAutoFit/>
          </a:bodyPr>
          <a:lstStyle/>
          <a:p>
            <a:pPr algn="ctr">
              <a:spcAft>
                <a:spcPts val="1200"/>
              </a:spcAft>
            </a:pPr>
            <a:r>
              <a:rPr lang="en-US" sz="3200" b="1" dirty="0">
                <a:solidFill>
                  <a:schemeClr val="bg1"/>
                </a:solidFill>
                <a:effectLst>
                  <a:outerShdw blurRad="38100" dist="38100" dir="2700000" algn="tl">
                    <a:srgbClr val="000000">
                      <a:alpha val="43137"/>
                    </a:srgbClr>
                  </a:outerShdw>
                </a:effectLst>
              </a:rPr>
              <a:t>Commercial Insurance = Barriers to Contraceptive Care</a:t>
            </a:r>
          </a:p>
        </p:txBody>
      </p:sp>
      <p:sp>
        <p:nvSpPr>
          <p:cNvPr id="4" name="Rectangle: Rounded Corners 3">
            <a:extLst>
              <a:ext uri="{FF2B5EF4-FFF2-40B4-BE49-F238E27FC236}">
                <a16:creationId xmlns:a16="http://schemas.microsoft.com/office/drawing/2014/main" id="{A55A14D7-2929-078F-5371-C1E10EF08856}"/>
              </a:ext>
            </a:extLst>
          </p:cNvPr>
          <p:cNvSpPr/>
          <p:nvPr/>
        </p:nvSpPr>
        <p:spPr>
          <a:xfrm>
            <a:off x="2479823" y="1191069"/>
            <a:ext cx="6881901" cy="1323439"/>
          </a:xfrm>
          <a:prstGeom prst="roundRect">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May only cover ONE product in each category of contraceptive</a:t>
            </a:r>
          </a:p>
        </p:txBody>
      </p:sp>
      <p:sp>
        <p:nvSpPr>
          <p:cNvPr id="6" name="Rectangle: Rounded Corners 5">
            <a:extLst>
              <a:ext uri="{FF2B5EF4-FFF2-40B4-BE49-F238E27FC236}">
                <a16:creationId xmlns:a16="http://schemas.microsoft.com/office/drawing/2014/main" id="{B89CEB34-416E-9B3A-B05D-302F1A8718E9}"/>
              </a:ext>
            </a:extLst>
          </p:cNvPr>
          <p:cNvSpPr/>
          <p:nvPr/>
        </p:nvSpPr>
        <p:spPr>
          <a:xfrm>
            <a:off x="2479823" y="2785827"/>
            <a:ext cx="6881901" cy="1323439"/>
          </a:xfrm>
          <a:prstGeom prst="roundRect">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Must prove contraceptive is “medically necessary”</a:t>
            </a:r>
          </a:p>
        </p:txBody>
      </p:sp>
      <p:sp>
        <p:nvSpPr>
          <p:cNvPr id="8" name="Rectangle: Rounded Corners 7">
            <a:extLst>
              <a:ext uri="{FF2B5EF4-FFF2-40B4-BE49-F238E27FC236}">
                <a16:creationId xmlns:a16="http://schemas.microsoft.com/office/drawing/2014/main" id="{2A3CCD0F-D7D1-470A-E0F8-5B5999431897}"/>
              </a:ext>
            </a:extLst>
          </p:cNvPr>
          <p:cNvSpPr/>
          <p:nvPr/>
        </p:nvSpPr>
        <p:spPr>
          <a:xfrm>
            <a:off x="2479140" y="4373994"/>
            <a:ext cx="6881902" cy="1323439"/>
          </a:xfrm>
          <a:prstGeom prst="roundRect">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31% of pill users missed days because of insurance delays</a:t>
            </a:r>
          </a:p>
        </p:txBody>
      </p:sp>
    </p:spTree>
    <p:extLst>
      <p:ext uri="{BB962C8B-B14F-4D97-AF65-F5344CB8AC3E}">
        <p14:creationId xmlns:p14="http://schemas.microsoft.com/office/powerpoint/2010/main" val="108127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5801E7-95FB-9E4D-BE30-570CF73A0B8E}"/>
              </a:ext>
            </a:extLst>
          </p:cNvPr>
          <p:cNvSpPr>
            <a:spLocks noGrp="1"/>
          </p:cNvSpPr>
          <p:nvPr>
            <p:ph type="body" idx="10"/>
          </p:nvPr>
        </p:nvSpPr>
        <p:spPr/>
        <p:txBody>
          <a:bodyPr/>
          <a:lstStyle/>
          <a:p>
            <a:pPr>
              <a:lnSpc>
                <a:spcPct val="100000"/>
              </a:lnSpc>
              <a:spcBef>
                <a:spcPts val="0"/>
              </a:spcBef>
            </a:pPr>
            <a:r>
              <a:rPr lang="en-US" b="0" i="0" dirty="0">
                <a:effectLst/>
                <a:latin typeface="+mj-lt"/>
              </a:rPr>
              <a:t>https://www.kff.org/report-section/ehbs-2019-section-13-grandfathered-health-plans/</a:t>
            </a:r>
            <a:br>
              <a:rPr lang="en-US" b="0" i="0" dirty="0">
                <a:effectLst/>
                <a:latin typeface="+mj-lt"/>
              </a:rPr>
            </a:br>
            <a:r>
              <a:rPr lang="en-US" b="0" i="0" dirty="0">
                <a:effectLst/>
                <a:latin typeface="+mj-lt"/>
              </a:rPr>
              <a:t>https://www.commonwealthfund.org/blog/2020/supreme-court-excuses-organizations-religious-or-moral-objections-covering-workers-birth</a:t>
            </a:r>
            <a:endParaRPr lang="en-US" sz="1200" dirty="0">
              <a:latin typeface="+mj-lt"/>
            </a:endParaRPr>
          </a:p>
        </p:txBody>
      </p:sp>
      <p:sp>
        <p:nvSpPr>
          <p:cNvPr id="9" name="TextBox 8">
            <a:extLst>
              <a:ext uri="{FF2B5EF4-FFF2-40B4-BE49-F238E27FC236}">
                <a16:creationId xmlns:a16="http://schemas.microsoft.com/office/drawing/2014/main" id="{03F6AB79-7624-D18D-ED81-3060C6C71317}"/>
              </a:ext>
            </a:extLst>
          </p:cNvPr>
          <p:cNvSpPr txBox="1"/>
          <p:nvPr/>
        </p:nvSpPr>
        <p:spPr>
          <a:xfrm>
            <a:off x="467116" y="243844"/>
            <a:ext cx="11257767" cy="630942"/>
          </a:xfrm>
          <a:prstGeom prst="rect">
            <a:avLst/>
          </a:prstGeom>
          <a:noFill/>
        </p:spPr>
        <p:txBody>
          <a:bodyPr wrap="square" rtlCol="0">
            <a:spAutoFit/>
          </a:bodyPr>
          <a:lstStyle/>
          <a:p>
            <a:pPr algn="ctr">
              <a:spcAft>
                <a:spcPts val="1200"/>
              </a:spcAft>
            </a:pPr>
            <a:r>
              <a:rPr lang="en-US" sz="3500" b="1" dirty="0">
                <a:solidFill>
                  <a:schemeClr val="bg1"/>
                </a:solidFill>
              </a:rPr>
              <a:t>Doesn’t the ACA Require Contraceptive Coverage?</a:t>
            </a:r>
          </a:p>
        </p:txBody>
      </p:sp>
      <p:sp>
        <p:nvSpPr>
          <p:cNvPr id="4" name="Rectangle: Rounded Corners 3">
            <a:extLst>
              <a:ext uri="{FF2B5EF4-FFF2-40B4-BE49-F238E27FC236}">
                <a16:creationId xmlns:a16="http://schemas.microsoft.com/office/drawing/2014/main" id="{A55A14D7-2929-078F-5371-C1E10EF08856}"/>
              </a:ext>
            </a:extLst>
          </p:cNvPr>
          <p:cNvSpPr/>
          <p:nvPr/>
        </p:nvSpPr>
        <p:spPr>
          <a:xfrm>
            <a:off x="3032968" y="1279547"/>
            <a:ext cx="5746623" cy="1323439"/>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outerShdw blurRad="38100" dist="38100" dir="2700000" algn="tl">
                    <a:srgbClr val="000000">
                      <a:alpha val="43137"/>
                    </a:srgbClr>
                  </a:outerShdw>
                </a:effectLst>
              </a:rPr>
              <a:t>Plans that were grandfathered in</a:t>
            </a:r>
          </a:p>
        </p:txBody>
      </p:sp>
      <p:sp>
        <p:nvSpPr>
          <p:cNvPr id="7" name="TextBox 6">
            <a:extLst>
              <a:ext uri="{FF2B5EF4-FFF2-40B4-BE49-F238E27FC236}">
                <a16:creationId xmlns:a16="http://schemas.microsoft.com/office/drawing/2014/main" id="{EA3B1E3D-962C-874F-3DB3-BA040EEFB92A}"/>
              </a:ext>
            </a:extLst>
          </p:cNvPr>
          <p:cNvSpPr txBox="1"/>
          <p:nvPr/>
        </p:nvSpPr>
        <p:spPr>
          <a:xfrm>
            <a:off x="5311253" y="1126032"/>
            <a:ext cx="1321560" cy="1569660"/>
          </a:xfrm>
          <a:prstGeom prst="rect">
            <a:avLst/>
          </a:prstGeom>
          <a:noFill/>
        </p:spPr>
        <p:txBody>
          <a:bodyPr wrap="square" rtlCol="0">
            <a:spAutoFit/>
          </a:bodyPr>
          <a:lstStyle/>
          <a:p>
            <a:pPr>
              <a:spcAft>
                <a:spcPts val="1200"/>
              </a:spcAft>
            </a:pPr>
            <a:r>
              <a:rPr lang="en-US" sz="9600" b="1" i="1" dirty="0">
                <a:solidFill>
                  <a:schemeClr val="accent2">
                    <a:alpha val="70000"/>
                  </a:schemeClr>
                </a:solidFill>
              </a:rPr>
              <a:t>X</a:t>
            </a:r>
            <a:endParaRPr lang="en-US" sz="9600" dirty="0">
              <a:solidFill>
                <a:schemeClr val="accent2">
                  <a:alpha val="70000"/>
                </a:schemeClr>
              </a:solidFill>
            </a:endParaRPr>
          </a:p>
        </p:txBody>
      </p:sp>
      <p:sp>
        <p:nvSpPr>
          <p:cNvPr id="10" name="Rectangle: Rounded Corners 9">
            <a:extLst>
              <a:ext uri="{FF2B5EF4-FFF2-40B4-BE49-F238E27FC236}">
                <a16:creationId xmlns:a16="http://schemas.microsoft.com/office/drawing/2014/main" id="{B6C5A11D-CD77-F23D-5FC7-EA0EF284B90D}"/>
              </a:ext>
            </a:extLst>
          </p:cNvPr>
          <p:cNvSpPr/>
          <p:nvPr/>
        </p:nvSpPr>
        <p:spPr>
          <a:xfrm>
            <a:off x="3032967" y="2872408"/>
            <a:ext cx="5746623" cy="1323439"/>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outerShdw blurRad="38100" dist="38100" dir="2700000" algn="tl">
                    <a:srgbClr val="000000">
                      <a:alpha val="43137"/>
                    </a:srgbClr>
                  </a:outerShdw>
                </a:effectLst>
              </a:rPr>
              <a:t>Religious nonprofits</a:t>
            </a:r>
          </a:p>
        </p:txBody>
      </p:sp>
      <p:sp>
        <p:nvSpPr>
          <p:cNvPr id="13" name="Rectangle: Rounded Corners 12">
            <a:extLst>
              <a:ext uri="{FF2B5EF4-FFF2-40B4-BE49-F238E27FC236}">
                <a16:creationId xmlns:a16="http://schemas.microsoft.com/office/drawing/2014/main" id="{54B47779-506F-1F42-9B48-BD026AD3AA1C}"/>
              </a:ext>
            </a:extLst>
          </p:cNvPr>
          <p:cNvSpPr/>
          <p:nvPr/>
        </p:nvSpPr>
        <p:spPr>
          <a:xfrm>
            <a:off x="3032967" y="4423892"/>
            <a:ext cx="5746623" cy="1323439"/>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outerShdw blurRad="38100" dist="38100" dir="2700000" algn="tl">
                    <a:srgbClr val="000000">
                      <a:alpha val="43137"/>
                    </a:srgbClr>
                  </a:outerShdw>
                </a:effectLst>
              </a:rPr>
              <a:t>Companies that “object” to contraceptive care</a:t>
            </a:r>
          </a:p>
        </p:txBody>
      </p:sp>
      <p:sp>
        <p:nvSpPr>
          <p:cNvPr id="5" name="TextBox 4">
            <a:extLst>
              <a:ext uri="{FF2B5EF4-FFF2-40B4-BE49-F238E27FC236}">
                <a16:creationId xmlns:a16="http://schemas.microsoft.com/office/drawing/2014/main" id="{E0C8DC36-DBC0-DD31-5AC8-2E0C8B92AAC2}"/>
              </a:ext>
            </a:extLst>
          </p:cNvPr>
          <p:cNvSpPr txBox="1"/>
          <p:nvPr/>
        </p:nvSpPr>
        <p:spPr>
          <a:xfrm>
            <a:off x="5311253" y="2763541"/>
            <a:ext cx="1321560" cy="1569660"/>
          </a:xfrm>
          <a:prstGeom prst="rect">
            <a:avLst/>
          </a:prstGeom>
          <a:noFill/>
        </p:spPr>
        <p:txBody>
          <a:bodyPr wrap="square" rtlCol="0">
            <a:spAutoFit/>
          </a:bodyPr>
          <a:lstStyle/>
          <a:p>
            <a:pPr>
              <a:spcAft>
                <a:spcPts val="1200"/>
              </a:spcAft>
            </a:pPr>
            <a:r>
              <a:rPr lang="en-US" sz="9600" b="1" i="1" dirty="0">
                <a:solidFill>
                  <a:schemeClr val="accent2">
                    <a:alpha val="70000"/>
                  </a:schemeClr>
                </a:solidFill>
              </a:rPr>
              <a:t>X</a:t>
            </a:r>
            <a:endParaRPr lang="en-US" sz="9600" dirty="0">
              <a:solidFill>
                <a:schemeClr val="accent2">
                  <a:alpha val="70000"/>
                </a:schemeClr>
              </a:solidFill>
            </a:endParaRPr>
          </a:p>
        </p:txBody>
      </p:sp>
      <p:sp>
        <p:nvSpPr>
          <p:cNvPr id="6" name="TextBox 5">
            <a:extLst>
              <a:ext uri="{FF2B5EF4-FFF2-40B4-BE49-F238E27FC236}">
                <a16:creationId xmlns:a16="http://schemas.microsoft.com/office/drawing/2014/main" id="{60FAE568-34D0-7336-7E80-7EF144993569}"/>
              </a:ext>
            </a:extLst>
          </p:cNvPr>
          <p:cNvSpPr txBox="1"/>
          <p:nvPr/>
        </p:nvSpPr>
        <p:spPr>
          <a:xfrm>
            <a:off x="5313525" y="4286538"/>
            <a:ext cx="1321560" cy="1569660"/>
          </a:xfrm>
          <a:prstGeom prst="rect">
            <a:avLst/>
          </a:prstGeom>
          <a:noFill/>
        </p:spPr>
        <p:txBody>
          <a:bodyPr wrap="square" rtlCol="0">
            <a:spAutoFit/>
          </a:bodyPr>
          <a:lstStyle/>
          <a:p>
            <a:pPr>
              <a:spcAft>
                <a:spcPts val="1200"/>
              </a:spcAft>
            </a:pPr>
            <a:r>
              <a:rPr lang="en-US" sz="9600" b="1" i="1" dirty="0">
                <a:solidFill>
                  <a:schemeClr val="accent2">
                    <a:alpha val="70000"/>
                  </a:schemeClr>
                </a:solidFill>
              </a:rPr>
              <a:t>X</a:t>
            </a:r>
            <a:endParaRPr lang="en-US" sz="9600" dirty="0">
              <a:solidFill>
                <a:schemeClr val="accent2">
                  <a:alpha val="70000"/>
                </a:schemeClr>
              </a:solidFill>
            </a:endParaRPr>
          </a:p>
        </p:txBody>
      </p:sp>
    </p:spTree>
    <p:extLst>
      <p:ext uri="{BB962C8B-B14F-4D97-AF65-F5344CB8AC3E}">
        <p14:creationId xmlns:p14="http://schemas.microsoft.com/office/powerpoint/2010/main" val="400922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1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2" presetClass="entr" presetSubtype="4" fill="hold" grpId="0" nodeType="after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0"/>
                            </p:stCondLst>
                            <p:childTnLst>
                              <p:par>
                                <p:cTn id="26" presetID="2" presetClass="entr" presetSubtype="4" fill="hold" grpId="0" nodeType="afterEffect">
                                  <p:stCondLst>
                                    <p:cond delay="15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animBg="1"/>
      <p:bldP spid="13"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9407-DD56-5A4E-ACA7-B423E3444E5B}"/>
              </a:ext>
            </a:extLst>
          </p:cNvPr>
          <p:cNvSpPr>
            <a:spLocks noGrp="1"/>
          </p:cNvSpPr>
          <p:nvPr>
            <p:ph type="title"/>
          </p:nvPr>
        </p:nvSpPr>
        <p:spPr>
          <a:xfrm>
            <a:off x="1183709" y="352164"/>
            <a:ext cx="10515600" cy="786368"/>
          </a:xfrm>
        </p:spPr>
        <p:txBody>
          <a:bodyPr>
            <a:noAutofit/>
          </a:bodyPr>
          <a:lstStyle/>
          <a:p>
            <a:pPr algn="ctr"/>
            <a:r>
              <a:rPr lang="en-US" sz="4000" dirty="0"/>
              <a:t>U.S.: High Rate of Unintended Pregnancy</a:t>
            </a:r>
            <a:endParaRPr lang="en-US" sz="4800" dirty="0"/>
          </a:p>
        </p:txBody>
      </p:sp>
      <p:sp>
        <p:nvSpPr>
          <p:cNvPr id="3" name="Text Placeholder 2">
            <a:extLst>
              <a:ext uri="{FF2B5EF4-FFF2-40B4-BE49-F238E27FC236}">
                <a16:creationId xmlns:a16="http://schemas.microsoft.com/office/drawing/2014/main" id="{DC5801E7-95FB-9E4D-BE30-570CF73A0B8E}"/>
              </a:ext>
            </a:extLst>
          </p:cNvPr>
          <p:cNvSpPr>
            <a:spLocks noGrp="1"/>
          </p:cNvSpPr>
          <p:nvPr>
            <p:ph type="body" idx="10"/>
          </p:nvPr>
        </p:nvSpPr>
        <p:spPr/>
        <p:txBody>
          <a:bodyPr/>
          <a:lstStyle/>
          <a:p>
            <a:pPr>
              <a:lnSpc>
                <a:spcPct val="100000"/>
              </a:lnSpc>
              <a:spcBef>
                <a:spcPts val="0"/>
              </a:spcBef>
            </a:pPr>
            <a:r>
              <a:rPr lang="en-US" sz="1200" dirty="0"/>
              <a:t>https://www.guttmacher.org/regions/northern-america/united-states</a:t>
            </a:r>
          </a:p>
        </p:txBody>
      </p:sp>
      <p:graphicFrame>
        <p:nvGraphicFramePr>
          <p:cNvPr id="7" name="Chart 6">
            <a:extLst>
              <a:ext uri="{FF2B5EF4-FFF2-40B4-BE49-F238E27FC236}">
                <a16:creationId xmlns:a16="http://schemas.microsoft.com/office/drawing/2014/main" id="{4DF5039D-0799-4D64-AF23-F90290DBBFDB}"/>
              </a:ext>
            </a:extLst>
          </p:cNvPr>
          <p:cNvGraphicFramePr>
            <a:graphicFrameLocks noChangeAspect="1"/>
          </p:cNvGraphicFramePr>
          <p:nvPr>
            <p:extLst>
              <p:ext uri="{D42A27DB-BD31-4B8C-83A1-F6EECF244321}">
                <p14:modId xmlns:p14="http://schemas.microsoft.com/office/powerpoint/2010/main" val="2639846251"/>
              </p:ext>
            </p:extLst>
          </p:nvPr>
        </p:nvGraphicFramePr>
        <p:xfrm>
          <a:off x="1678667" y="806769"/>
          <a:ext cx="9415860" cy="565129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3F6AB79-7624-D18D-ED81-3060C6C71317}"/>
              </a:ext>
            </a:extLst>
          </p:cNvPr>
          <p:cNvSpPr txBox="1"/>
          <p:nvPr/>
        </p:nvSpPr>
        <p:spPr>
          <a:xfrm>
            <a:off x="316889" y="2393003"/>
            <a:ext cx="2289833" cy="1569660"/>
          </a:xfrm>
          <a:prstGeom prst="rect">
            <a:avLst/>
          </a:prstGeom>
          <a:noFill/>
        </p:spPr>
        <p:txBody>
          <a:bodyPr wrap="square" rtlCol="0">
            <a:spAutoFit/>
          </a:bodyPr>
          <a:lstStyle/>
          <a:p>
            <a:pPr>
              <a:spcAft>
                <a:spcPts val="1200"/>
              </a:spcAft>
            </a:pPr>
            <a:r>
              <a:rPr lang="en-US" sz="2400" dirty="0">
                <a:solidFill>
                  <a:schemeClr val="bg1"/>
                </a:solidFill>
                <a:effectLst>
                  <a:outerShdw blurRad="38100" dist="38100" dir="2700000" algn="tl">
                    <a:srgbClr val="000000">
                      <a:alpha val="43137"/>
                    </a:srgbClr>
                  </a:outerShdw>
                </a:effectLst>
              </a:rPr>
              <a:t>% of Intended vs. Unintended Pregnancies in U.S.</a:t>
            </a:r>
          </a:p>
        </p:txBody>
      </p:sp>
    </p:spTree>
    <p:extLst>
      <p:ext uri="{BB962C8B-B14F-4D97-AF65-F5344CB8AC3E}">
        <p14:creationId xmlns:p14="http://schemas.microsoft.com/office/powerpoint/2010/main" val="94572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2000"/>
                                        <p:tgtEl>
                                          <p:spTgt spid="7">
                                            <p:graphicEl>
                                              <a:chart seriesIdx="-3" categoryIdx="-3" bldStep="gridLegend"/>
                                            </p:graphicEl>
                                          </p:spTgt>
                                        </p:tgtEl>
                                      </p:cBhvr>
                                    </p:animEffect>
                                  </p:childTnLst>
                                </p:cTn>
                              </p:par>
                            </p:childTnLst>
                          </p:cTn>
                        </p:par>
                        <p:par>
                          <p:cTn id="8" fill="hold">
                            <p:stCondLst>
                              <p:cond delay="2000"/>
                            </p:stCondLst>
                            <p:childTnLst>
                              <p:par>
                                <p:cTn id="9" presetID="10" presetClass="entr" presetSubtype="0" fill="hold" grpId="1"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11" dur="2000"/>
                                        <p:tgtEl>
                                          <p:spTgt spid="7">
                                            <p:graphicEl>
                                              <a:chart seriesIdx="-4" categoryIdx="0" bldStep="category"/>
                                            </p:graphicEl>
                                          </p:spTgt>
                                        </p:tgtEl>
                                      </p:cBhvr>
                                    </p:animEffect>
                                  </p:childTnLst>
                                </p:cTn>
                              </p:par>
                            </p:childTnLst>
                          </p:cTn>
                        </p:par>
                        <p:par>
                          <p:cTn id="12" fill="hold">
                            <p:stCondLst>
                              <p:cond delay="4000"/>
                            </p:stCondLst>
                            <p:childTnLst>
                              <p:par>
                                <p:cTn id="13" presetID="10" presetClass="entr" presetSubtype="0" fill="hold" grpId="1" nodeType="after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fade">
                                      <p:cBhvr>
                                        <p:cTn id="15" dur="2000"/>
                                        <p:tgtEl>
                                          <p:spTgt spid="7">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1">
        <p:bldSub>
          <a:bldChart bld="category"/>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9407-DD56-5A4E-ACA7-B423E3444E5B}"/>
              </a:ext>
            </a:extLst>
          </p:cNvPr>
          <p:cNvSpPr>
            <a:spLocks noGrp="1"/>
          </p:cNvSpPr>
          <p:nvPr>
            <p:ph type="title"/>
          </p:nvPr>
        </p:nvSpPr>
        <p:spPr>
          <a:xfrm>
            <a:off x="1197356" y="352529"/>
            <a:ext cx="10515600" cy="786368"/>
          </a:xfrm>
        </p:spPr>
        <p:txBody>
          <a:bodyPr>
            <a:noAutofit/>
          </a:bodyPr>
          <a:lstStyle/>
          <a:p>
            <a:pPr algn="ctr"/>
            <a:r>
              <a:rPr lang="en-US" sz="4000" dirty="0"/>
              <a:t>Higher Rate of Unintended Pregnancy</a:t>
            </a:r>
            <a:br>
              <a:rPr lang="en-US" sz="4000" dirty="0"/>
            </a:br>
            <a:r>
              <a:rPr lang="en-US" sz="4000" dirty="0"/>
              <a:t>for Low-Income Americans</a:t>
            </a:r>
            <a:endParaRPr lang="en-US" sz="4800" dirty="0"/>
          </a:p>
        </p:txBody>
      </p:sp>
      <p:sp>
        <p:nvSpPr>
          <p:cNvPr id="3" name="Text Placeholder 2">
            <a:extLst>
              <a:ext uri="{FF2B5EF4-FFF2-40B4-BE49-F238E27FC236}">
                <a16:creationId xmlns:a16="http://schemas.microsoft.com/office/drawing/2014/main" id="{DC5801E7-95FB-9E4D-BE30-570CF73A0B8E}"/>
              </a:ext>
            </a:extLst>
          </p:cNvPr>
          <p:cNvSpPr>
            <a:spLocks noGrp="1"/>
          </p:cNvSpPr>
          <p:nvPr>
            <p:ph type="body" idx="10"/>
          </p:nvPr>
        </p:nvSpPr>
        <p:spPr/>
        <p:txBody>
          <a:bodyPr/>
          <a:lstStyle/>
          <a:p>
            <a:pPr>
              <a:lnSpc>
                <a:spcPct val="100000"/>
              </a:lnSpc>
              <a:spcBef>
                <a:spcPts val="0"/>
              </a:spcBef>
            </a:pPr>
            <a:r>
              <a:rPr lang="en-US" sz="1200" dirty="0"/>
              <a:t>https://www.nejm.org/doi/full/10.1056/nejmsa1506575</a:t>
            </a:r>
          </a:p>
        </p:txBody>
      </p:sp>
      <p:graphicFrame>
        <p:nvGraphicFramePr>
          <p:cNvPr id="7" name="Chart 6">
            <a:extLst>
              <a:ext uri="{FF2B5EF4-FFF2-40B4-BE49-F238E27FC236}">
                <a16:creationId xmlns:a16="http://schemas.microsoft.com/office/drawing/2014/main" id="{4DF5039D-0799-4D64-AF23-F90290DBBFDB}"/>
              </a:ext>
            </a:extLst>
          </p:cNvPr>
          <p:cNvGraphicFramePr/>
          <p:nvPr>
            <p:extLst>
              <p:ext uri="{D42A27DB-BD31-4B8C-83A1-F6EECF244321}">
                <p14:modId xmlns:p14="http://schemas.microsoft.com/office/powerpoint/2010/main" val="3530887650"/>
              </p:ext>
            </p:extLst>
          </p:nvPr>
        </p:nvGraphicFramePr>
        <p:xfrm>
          <a:off x="2329840" y="1269801"/>
          <a:ext cx="9194105" cy="46514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3F6AB79-7624-D18D-ED81-3060C6C71317}"/>
              </a:ext>
            </a:extLst>
          </p:cNvPr>
          <p:cNvSpPr txBox="1"/>
          <p:nvPr/>
        </p:nvSpPr>
        <p:spPr>
          <a:xfrm>
            <a:off x="266179" y="2305615"/>
            <a:ext cx="2239026" cy="1938992"/>
          </a:xfrm>
          <a:prstGeom prst="rect">
            <a:avLst/>
          </a:prstGeom>
          <a:noFill/>
        </p:spPr>
        <p:txBody>
          <a:bodyPr wrap="square" rtlCol="0">
            <a:spAutoFit/>
          </a:bodyPr>
          <a:lstStyle/>
          <a:p>
            <a:pPr>
              <a:spcAft>
                <a:spcPts val="1200"/>
              </a:spcAft>
            </a:pPr>
            <a:r>
              <a:rPr lang="en-US" sz="2400" dirty="0">
                <a:solidFill>
                  <a:schemeClr val="bg1"/>
                </a:solidFill>
              </a:rPr>
              <a:t>% of Unintended Pregnancies </a:t>
            </a:r>
            <a:br>
              <a:rPr lang="en-US" sz="2400" dirty="0">
                <a:solidFill>
                  <a:schemeClr val="bg1"/>
                </a:solidFill>
              </a:rPr>
            </a:br>
            <a:r>
              <a:rPr lang="en-US" sz="2400" dirty="0">
                <a:solidFill>
                  <a:schemeClr val="bg1"/>
                </a:solidFill>
              </a:rPr>
              <a:t>in U.S. by income level</a:t>
            </a:r>
          </a:p>
        </p:txBody>
      </p:sp>
    </p:spTree>
    <p:extLst>
      <p:ext uri="{BB962C8B-B14F-4D97-AF65-F5344CB8AC3E}">
        <p14:creationId xmlns:p14="http://schemas.microsoft.com/office/powerpoint/2010/main" val="294937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1000"/>
                                        <p:tgtEl>
                                          <p:spTgt spid="7">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fade">
                                      <p:cBhvr>
                                        <p:cTn id="11" dur="1000"/>
                                        <p:tgtEl>
                                          <p:spTgt spid="7">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fade">
                                      <p:cBhvr>
                                        <p:cTn id="15" dur="1000"/>
                                        <p:tgtEl>
                                          <p:spTgt spid="7">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fade">
                                      <p:cBhvr>
                                        <p:cTn id="19" dur="1000"/>
                                        <p:tgtEl>
                                          <p:spTgt spid="7">
                                            <p:graphicEl>
                                              <a:chart seriesIdx="0"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El"/>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5801E7-95FB-9E4D-BE30-570CF73A0B8E}"/>
              </a:ext>
            </a:extLst>
          </p:cNvPr>
          <p:cNvSpPr>
            <a:spLocks noGrp="1"/>
          </p:cNvSpPr>
          <p:nvPr>
            <p:ph type="body" idx="10"/>
          </p:nvPr>
        </p:nvSpPr>
        <p:spPr/>
        <p:txBody>
          <a:bodyPr/>
          <a:lstStyle/>
          <a:p>
            <a:pPr>
              <a:lnSpc>
                <a:spcPct val="100000"/>
              </a:lnSpc>
              <a:spcBef>
                <a:spcPts val="0"/>
              </a:spcBef>
            </a:pPr>
            <a:r>
              <a:rPr lang="en-US" b="0" i="0" dirty="0">
                <a:effectLst/>
                <a:latin typeface="+mj-lt"/>
              </a:rPr>
              <a:t>https://www.guttmacher.org/report/contraceptive-needs-and-services-2014-update#6</a:t>
            </a:r>
            <a:endParaRPr lang="en-US" sz="1200" dirty="0">
              <a:latin typeface="+mj-lt"/>
            </a:endParaRPr>
          </a:p>
        </p:txBody>
      </p:sp>
      <p:sp>
        <p:nvSpPr>
          <p:cNvPr id="9" name="TextBox 8">
            <a:extLst>
              <a:ext uri="{FF2B5EF4-FFF2-40B4-BE49-F238E27FC236}">
                <a16:creationId xmlns:a16="http://schemas.microsoft.com/office/drawing/2014/main" id="{03F6AB79-7624-D18D-ED81-3060C6C71317}"/>
              </a:ext>
            </a:extLst>
          </p:cNvPr>
          <p:cNvSpPr txBox="1"/>
          <p:nvPr/>
        </p:nvSpPr>
        <p:spPr>
          <a:xfrm>
            <a:off x="467113" y="321465"/>
            <a:ext cx="11257767" cy="1200329"/>
          </a:xfrm>
          <a:prstGeom prst="rect">
            <a:avLst/>
          </a:prstGeom>
          <a:noFill/>
        </p:spPr>
        <p:txBody>
          <a:bodyPr wrap="square" rtlCol="0">
            <a:spAutoFit/>
          </a:bodyPr>
          <a:lstStyle/>
          <a:p>
            <a:pPr algn="ctr">
              <a:spcAft>
                <a:spcPts val="1200"/>
              </a:spcAft>
            </a:pPr>
            <a:r>
              <a:rPr lang="en-US" sz="3600" dirty="0">
                <a:solidFill>
                  <a:schemeClr val="bg1"/>
                </a:solidFill>
                <a:effectLst>
                  <a:outerShdw blurRad="38100" dist="38100" dir="2700000" algn="tl">
                    <a:srgbClr val="000000">
                      <a:alpha val="43137"/>
                    </a:srgbClr>
                  </a:outerShdw>
                </a:effectLst>
              </a:rPr>
              <a:t>Providing low-cost contraceptive services </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to 1,000 women prevents: </a:t>
            </a:r>
          </a:p>
        </p:txBody>
      </p:sp>
      <p:sp>
        <p:nvSpPr>
          <p:cNvPr id="2" name="Rectangle: Rounded Corners 1">
            <a:extLst>
              <a:ext uri="{FF2B5EF4-FFF2-40B4-BE49-F238E27FC236}">
                <a16:creationId xmlns:a16="http://schemas.microsoft.com/office/drawing/2014/main" id="{0A7EF320-792D-2E7A-BC2B-F90CEBA56388}"/>
              </a:ext>
            </a:extLst>
          </p:cNvPr>
          <p:cNvSpPr/>
          <p:nvPr/>
        </p:nvSpPr>
        <p:spPr>
          <a:xfrm>
            <a:off x="2719760" y="1949289"/>
            <a:ext cx="6752479" cy="1011777"/>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outerShdw blurRad="38100" dist="38100" dir="2700000" algn="tl">
                    <a:srgbClr val="000000">
                      <a:alpha val="43137"/>
                    </a:srgbClr>
                  </a:outerShdw>
                </a:effectLst>
              </a:rPr>
              <a:t>288 unplanned pregnancies</a:t>
            </a:r>
          </a:p>
        </p:txBody>
      </p:sp>
      <p:sp>
        <p:nvSpPr>
          <p:cNvPr id="4" name="Rectangle: Rounded Corners 3">
            <a:extLst>
              <a:ext uri="{FF2B5EF4-FFF2-40B4-BE49-F238E27FC236}">
                <a16:creationId xmlns:a16="http://schemas.microsoft.com/office/drawing/2014/main" id="{A3348B71-95D5-D333-0FB9-90E5D14C9C66}"/>
              </a:ext>
            </a:extLst>
          </p:cNvPr>
          <p:cNvSpPr/>
          <p:nvPr/>
        </p:nvSpPr>
        <p:spPr>
          <a:xfrm>
            <a:off x="2719759" y="3135724"/>
            <a:ext cx="6752479" cy="1011777"/>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outerShdw blurRad="38100" dist="38100" dir="2700000" algn="tl">
                    <a:srgbClr val="000000">
                      <a:alpha val="43137"/>
                    </a:srgbClr>
                  </a:outerShdw>
                </a:effectLst>
              </a:rPr>
              <a:t>141 unplanned births</a:t>
            </a:r>
          </a:p>
        </p:txBody>
      </p:sp>
      <p:sp>
        <p:nvSpPr>
          <p:cNvPr id="5" name="Rectangle: Rounded Corners 4">
            <a:extLst>
              <a:ext uri="{FF2B5EF4-FFF2-40B4-BE49-F238E27FC236}">
                <a16:creationId xmlns:a16="http://schemas.microsoft.com/office/drawing/2014/main" id="{346E58C2-025D-8DD9-E33F-B1DE93174D09}"/>
              </a:ext>
            </a:extLst>
          </p:cNvPr>
          <p:cNvSpPr/>
          <p:nvPr/>
        </p:nvSpPr>
        <p:spPr>
          <a:xfrm>
            <a:off x="2719758" y="4324429"/>
            <a:ext cx="6752479" cy="1011777"/>
          </a:xfrm>
          <a:prstGeom prst="round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outerShdw blurRad="38100" dist="38100" dir="2700000" algn="tl">
                    <a:srgbClr val="000000">
                      <a:alpha val="43137"/>
                    </a:srgbClr>
                  </a:outerShdw>
                </a:effectLst>
              </a:rPr>
              <a:t>104 elective abortions</a:t>
            </a:r>
          </a:p>
        </p:txBody>
      </p:sp>
    </p:spTree>
    <p:extLst>
      <p:ext uri="{BB962C8B-B14F-4D97-AF65-F5344CB8AC3E}">
        <p14:creationId xmlns:p14="http://schemas.microsoft.com/office/powerpoint/2010/main" val="158920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9C226C-E4CF-D74F-B6CE-3DE8BB476D32}"/>
              </a:ext>
            </a:extLst>
          </p:cNvPr>
          <p:cNvSpPr>
            <a:spLocks noGrp="1"/>
          </p:cNvSpPr>
          <p:nvPr>
            <p:ph type="body" idx="10"/>
          </p:nvPr>
        </p:nvSpPr>
        <p:spPr/>
        <p:txBody>
          <a:bodyPr/>
          <a:lstStyle/>
          <a:p>
            <a:r>
              <a:rPr lang="en-US" dirty="0"/>
              <a:t>Source: New York Times</a:t>
            </a:r>
            <a:br>
              <a:rPr lang="en-US" dirty="0"/>
            </a:br>
            <a:r>
              <a:rPr lang="en-US" dirty="0"/>
              <a:t>https://www.nytimes.com/interactive/2022/us/abortion-laws-roe-v-wade.html</a:t>
            </a:r>
          </a:p>
        </p:txBody>
      </p:sp>
      <p:pic>
        <p:nvPicPr>
          <p:cNvPr id="7" name="Picture 6">
            <a:extLst>
              <a:ext uri="{FF2B5EF4-FFF2-40B4-BE49-F238E27FC236}">
                <a16:creationId xmlns:a16="http://schemas.microsoft.com/office/drawing/2014/main" id="{FB83F51C-1295-73E5-DCE5-8A582AB2283F}"/>
              </a:ext>
            </a:extLst>
          </p:cNvPr>
          <p:cNvPicPr>
            <a:picLocks noChangeAspect="1"/>
          </p:cNvPicPr>
          <p:nvPr/>
        </p:nvPicPr>
        <p:blipFill rotWithShape="1">
          <a:blip r:embed="rId3">
            <a:extLst>
              <a:ext uri="{28A0092B-C50C-407E-A947-70E740481C1C}">
                <a14:useLocalDpi xmlns:a14="http://schemas.microsoft.com/office/drawing/2010/main" val="0"/>
              </a:ext>
            </a:extLst>
          </a:blip>
          <a:srcRect l="4900" t="9690" r="7517"/>
          <a:stretch/>
        </p:blipFill>
        <p:spPr>
          <a:xfrm>
            <a:off x="1704043" y="1133730"/>
            <a:ext cx="8539262" cy="4780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EAFE1909-9FE4-00FE-A42C-45A5E2241D10}"/>
              </a:ext>
            </a:extLst>
          </p:cNvPr>
          <p:cNvSpPr txBox="1"/>
          <p:nvPr/>
        </p:nvSpPr>
        <p:spPr>
          <a:xfrm>
            <a:off x="467116" y="186684"/>
            <a:ext cx="11257767" cy="707886"/>
          </a:xfrm>
          <a:prstGeom prst="rect">
            <a:avLst/>
          </a:prstGeom>
          <a:noFill/>
        </p:spPr>
        <p:txBody>
          <a:bodyPr wrap="square" rtlCol="0">
            <a:spAutoFit/>
          </a:bodyPr>
          <a:lstStyle/>
          <a:p>
            <a:pPr algn="ctr">
              <a:spcAft>
                <a:spcPts val="1200"/>
              </a:spcAft>
            </a:pPr>
            <a:r>
              <a:rPr lang="en-US" sz="4000" b="1" dirty="0">
                <a:solidFill>
                  <a:schemeClr val="bg1"/>
                </a:solidFill>
              </a:rPr>
              <a:t>22 States Ban or Restrict Abortion Care</a:t>
            </a:r>
          </a:p>
        </p:txBody>
      </p:sp>
    </p:spTree>
    <p:extLst>
      <p:ext uri="{BB962C8B-B14F-4D97-AF65-F5344CB8AC3E}">
        <p14:creationId xmlns:p14="http://schemas.microsoft.com/office/powerpoint/2010/main" val="647673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B5FB-95C1-794F-ABF3-DEA570FE622A}"/>
              </a:ext>
            </a:extLst>
          </p:cNvPr>
          <p:cNvSpPr>
            <a:spLocks noGrp="1"/>
          </p:cNvSpPr>
          <p:nvPr>
            <p:ph type="title"/>
          </p:nvPr>
        </p:nvSpPr>
        <p:spPr>
          <a:xfrm>
            <a:off x="838200" y="150125"/>
            <a:ext cx="10515600" cy="1310185"/>
          </a:xfrm>
        </p:spPr>
        <p:txBody>
          <a:bodyPr>
            <a:noAutofit/>
          </a:bodyPr>
          <a:lstStyle/>
          <a:p>
            <a:pPr algn="ctr"/>
            <a:r>
              <a:rPr lang="en-US" sz="4000" dirty="0">
                <a:effectLst>
                  <a:outerShdw blurRad="38100" dist="38100" dir="2700000" algn="tl">
                    <a:srgbClr val="000000">
                      <a:alpha val="43137"/>
                    </a:srgbClr>
                  </a:outerShdw>
                </a:effectLst>
              </a:rPr>
              <a:t>Texas Abortion Ban Made Trip to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Legal Abortion Provider 14x longer</a:t>
            </a:r>
            <a:endParaRPr lang="en-US" sz="32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6E11268D-F9E3-3945-A99B-DAEC2467CCC4}"/>
              </a:ext>
            </a:extLst>
          </p:cNvPr>
          <p:cNvGraphicFramePr>
            <a:graphicFrameLocks noGrp="1"/>
          </p:cNvGraphicFramePr>
          <p:nvPr>
            <p:ph idx="1"/>
            <p:extLst>
              <p:ext uri="{D42A27DB-BD31-4B8C-83A1-F6EECF244321}">
                <p14:modId xmlns:p14="http://schemas.microsoft.com/office/powerpoint/2010/main" val="3997657623"/>
              </p:ext>
            </p:extLst>
          </p:nvPr>
        </p:nvGraphicFramePr>
        <p:xfrm>
          <a:off x="2947916" y="1825625"/>
          <a:ext cx="8093122" cy="40156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E1107B8C-C545-574B-9395-8E460B5C4590}"/>
              </a:ext>
            </a:extLst>
          </p:cNvPr>
          <p:cNvSpPr>
            <a:spLocks noGrp="1"/>
          </p:cNvSpPr>
          <p:nvPr>
            <p:ph type="body" idx="10"/>
          </p:nvPr>
        </p:nvSpPr>
        <p:spPr/>
        <p:txBody>
          <a:bodyPr>
            <a:normAutofit/>
          </a:bodyPr>
          <a:lstStyle/>
          <a:p>
            <a:pPr>
              <a:lnSpc>
                <a:spcPct val="100000"/>
              </a:lnSpc>
              <a:spcBef>
                <a:spcPts val="0"/>
              </a:spcBef>
            </a:pPr>
            <a:r>
              <a:rPr lang="en-US" sz="1100" dirty="0"/>
              <a:t>Data from: Impact of Texas’ Abortion Ban: A 14-Fold Increase in Driving Distance to Get an Abortion [Internet]. Guttmacher Institute. 2021 [cited 2021 Oct 23];Available from: https://www.guttmacher.org/article/2021/08/impact-texas-abortion-ban-14-fold-increase-driving-distance-get-abortion</a:t>
            </a:r>
          </a:p>
        </p:txBody>
      </p:sp>
      <p:sp>
        <p:nvSpPr>
          <p:cNvPr id="5" name="TextBox 4">
            <a:extLst>
              <a:ext uri="{FF2B5EF4-FFF2-40B4-BE49-F238E27FC236}">
                <a16:creationId xmlns:a16="http://schemas.microsoft.com/office/drawing/2014/main" id="{74DDB2EA-9E4A-FAAA-745B-46C1DE2BE9A3}"/>
              </a:ext>
            </a:extLst>
          </p:cNvPr>
          <p:cNvSpPr txBox="1"/>
          <p:nvPr/>
        </p:nvSpPr>
        <p:spPr>
          <a:xfrm>
            <a:off x="279827" y="2459504"/>
            <a:ext cx="2239026" cy="2308324"/>
          </a:xfrm>
          <a:prstGeom prst="rect">
            <a:avLst/>
          </a:prstGeom>
          <a:noFill/>
        </p:spPr>
        <p:txBody>
          <a:bodyPr wrap="square" rtlCol="0">
            <a:spAutoFit/>
          </a:bodyPr>
          <a:lstStyle/>
          <a:p>
            <a:pPr>
              <a:spcAft>
                <a:spcPts val="1200"/>
              </a:spcAft>
            </a:pPr>
            <a:r>
              <a:rPr lang="en-US" sz="2400" dirty="0">
                <a:solidFill>
                  <a:schemeClr val="bg1"/>
                </a:solidFill>
              </a:rPr>
              <a:t>One-way driving distance (miles) to legal abortion provider</a:t>
            </a:r>
          </a:p>
        </p:txBody>
      </p:sp>
    </p:spTree>
    <p:extLst>
      <p:ext uri="{BB962C8B-B14F-4D97-AF65-F5344CB8AC3E}">
        <p14:creationId xmlns:p14="http://schemas.microsoft.com/office/powerpoint/2010/main" val="307339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0" categoryIdx="0" bldStep="ptInCategory"/>
                                            </p:graphicEl>
                                          </p:spTgt>
                                        </p:tgtEl>
                                        <p:attrNameLst>
                                          <p:attrName>style.visibility</p:attrName>
                                        </p:attrNameLst>
                                      </p:cBhvr>
                                      <p:to>
                                        <p:strVal val="visible"/>
                                      </p:to>
                                    </p:set>
                                    <p:animEffect transition="in" filter="fade">
                                      <p:cBhvr>
                                        <p:cTn id="11" dur="1000"/>
                                        <p:tgtEl>
                                          <p:spTgt spid="4">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fade">
                                      <p:cBhvr>
                                        <p:cTn id="15" dur="1000"/>
                                        <p:tgtEl>
                                          <p:spTgt spid="4">
                                            <p:graphicEl>
                                              <a:chart seriesIdx="0"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A8D0-E094-F480-93A4-7B8D97F1FED7}"/>
              </a:ext>
            </a:extLst>
          </p:cNvPr>
          <p:cNvSpPr>
            <a:spLocks noGrp="1"/>
          </p:cNvSpPr>
          <p:nvPr>
            <p:ph type="title"/>
          </p:nvPr>
        </p:nvSpPr>
        <p:spPr>
          <a:xfrm>
            <a:off x="838200" y="119965"/>
            <a:ext cx="10515600" cy="841249"/>
          </a:xfrm>
        </p:spPr>
        <p:txBody>
          <a:bodyPr>
            <a:normAutofit/>
          </a:bodyPr>
          <a:lstStyle/>
          <a:p>
            <a:r>
              <a:rPr lang="en-US" sz="4000" dirty="0">
                <a:effectLst>
                  <a:outerShdw blurRad="38100" dist="38100" dir="2700000" algn="tl">
                    <a:srgbClr val="000000">
                      <a:alpha val="43137"/>
                    </a:srgbClr>
                  </a:outerShdw>
                </a:effectLst>
              </a:rPr>
              <a:t>Travel Time to Nearest Abortion Provider</a:t>
            </a:r>
            <a:endParaRPr lang="en-US" sz="4800"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6A39C9F1-73AE-4097-56F0-09E3600A7C12}"/>
              </a:ext>
            </a:extLst>
          </p:cNvPr>
          <p:cNvSpPr>
            <a:spLocks noGrp="1"/>
          </p:cNvSpPr>
          <p:nvPr>
            <p:ph type="body" idx="10"/>
          </p:nvPr>
        </p:nvSpPr>
        <p:spPr/>
        <p:txBody>
          <a:bodyPr>
            <a:noAutofit/>
          </a:bodyPr>
          <a:lstStyle/>
          <a:p>
            <a:pPr>
              <a:lnSpc>
                <a:spcPct val="100000"/>
              </a:lnSpc>
              <a:spcBef>
                <a:spcPts val="0"/>
              </a:spcBef>
            </a:pPr>
            <a:r>
              <a:rPr lang="en-US" sz="1100" dirty="0">
                <a:latin typeface="+mn-lt"/>
              </a:rPr>
              <a:t>Data from: Rader B, Upadhyay UD, Sehgal NKR, Reis BY, Brownstein JS, </a:t>
            </a:r>
            <a:r>
              <a:rPr lang="en-US" sz="1100" dirty="0" err="1">
                <a:latin typeface="+mn-lt"/>
              </a:rPr>
              <a:t>Hswen</a:t>
            </a:r>
            <a:r>
              <a:rPr lang="en-US" sz="1100" dirty="0">
                <a:latin typeface="+mn-lt"/>
              </a:rPr>
              <a:t> Y. Estimated Travel Time and Spatial Access to Abortion Facilities in the US Before and After the Dobbs v Jackson Women’s Health Decision. JAMA [Internet]. 2022 Nov 1 [cited 2022 Nov 2]; Available from: https://doi.org/10.1001/jama.2022.20424</a:t>
            </a:r>
          </a:p>
        </p:txBody>
      </p:sp>
      <p:graphicFrame>
        <p:nvGraphicFramePr>
          <p:cNvPr id="4" name="Chart 3">
            <a:extLst>
              <a:ext uri="{FF2B5EF4-FFF2-40B4-BE49-F238E27FC236}">
                <a16:creationId xmlns:a16="http://schemas.microsoft.com/office/drawing/2014/main" id="{637284B8-F9C5-0DDA-B511-18E8F86A7F2D}"/>
              </a:ext>
            </a:extLst>
          </p:cNvPr>
          <p:cNvGraphicFramePr/>
          <p:nvPr>
            <p:extLst>
              <p:ext uri="{D42A27DB-BD31-4B8C-83A1-F6EECF244321}">
                <p14:modId xmlns:p14="http://schemas.microsoft.com/office/powerpoint/2010/main" val="3214568639"/>
              </p:ext>
            </p:extLst>
          </p:nvPr>
        </p:nvGraphicFramePr>
        <p:xfrm>
          <a:off x="1576593" y="2096956"/>
          <a:ext cx="3867779" cy="36162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70566F1-A646-B32C-0E28-099DFD7DF605}"/>
              </a:ext>
            </a:extLst>
          </p:cNvPr>
          <p:cNvGraphicFramePr/>
          <p:nvPr>
            <p:extLst>
              <p:ext uri="{D42A27DB-BD31-4B8C-83A1-F6EECF244321}">
                <p14:modId xmlns:p14="http://schemas.microsoft.com/office/powerpoint/2010/main" val="3402288960"/>
              </p:ext>
            </p:extLst>
          </p:nvPr>
        </p:nvGraphicFramePr>
        <p:xfrm>
          <a:off x="6602202" y="2096954"/>
          <a:ext cx="3867779" cy="361624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70230D51-AF0F-4E90-A4B2-7127F5B78740}"/>
              </a:ext>
            </a:extLst>
          </p:cNvPr>
          <p:cNvSpPr txBox="1"/>
          <p:nvPr/>
        </p:nvSpPr>
        <p:spPr>
          <a:xfrm>
            <a:off x="5946560" y="1167922"/>
            <a:ext cx="4933402"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Reproductive Age Females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&gt;60 Minutes from Abortion Facility</a:t>
            </a:r>
          </a:p>
        </p:txBody>
      </p:sp>
      <p:sp>
        <p:nvSpPr>
          <p:cNvPr id="11" name="TextBox 10">
            <a:extLst>
              <a:ext uri="{FF2B5EF4-FFF2-40B4-BE49-F238E27FC236}">
                <a16:creationId xmlns:a16="http://schemas.microsoft.com/office/drawing/2014/main" id="{8BAA9A8C-BB61-1133-95A7-DB80DC5221F8}"/>
              </a:ext>
            </a:extLst>
          </p:cNvPr>
          <p:cNvSpPr txBox="1"/>
          <p:nvPr/>
        </p:nvSpPr>
        <p:spPr>
          <a:xfrm>
            <a:off x="1576593" y="1502717"/>
            <a:ext cx="400109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Mean Travel Time (Minutes)</a:t>
            </a:r>
          </a:p>
        </p:txBody>
      </p:sp>
    </p:spTree>
    <p:extLst>
      <p:ext uri="{BB962C8B-B14F-4D97-AF65-F5344CB8AC3E}">
        <p14:creationId xmlns:p14="http://schemas.microsoft.com/office/powerpoint/2010/main" val="104898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10" dur="1000"/>
                                        <p:tgtEl>
                                          <p:spTgt spid="4">
                                            <p:graphicEl>
                                              <a:chart seriesIdx="-3" categoryIdx="-3" bldStep="gridLegend"/>
                                            </p:graphic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graphicEl>
                                              <a:chart seriesIdx="0" categoryIdx="0" bldStep="ptInCategory"/>
                                            </p:graphicEl>
                                          </p:spTgt>
                                        </p:tgtEl>
                                        <p:attrNameLst>
                                          <p:attrName>style.visibility</p:attrName>
                                        </p:attrNameLst>
                                      </p:cBhvr>
                                      <p:to>
                                        <p:strVal val="visible"/>
                                      </p:to>
                                    </p:set>
                                    <p:animEffect transition="in" filter="fade">
                                      <p:cBhvr>
                                        <p:cTn id="14" dur="1000"/>
                                        <p:tgtEl>
                                          <p:spTgt spid="4">
                                            <p:graphicEl>
                                              <a:chart seriesIdx="0" categoryIdx="0" bldStep="ptInCategory"/>
                                            </p:graphic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fade">
                                      <p:cBhvr>
                                        <p:cTn id="18" dur="1000"/>
                                        <p:tgtEl>
                                          <p:spTgt spid="4">
                                            <p:graphicEl>
                                              <a:chart seriesIdx="0" categoryIdx="1" bldStep="ptInCategory"/>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26" dur="1000"/>
                                        <p:tgtEl>
                                          <p:spTgt spid="9">
                                            <p:graphicEl>
                                              <a:chart seriesIdx="-3" categoryIdx="-3" bldStep="gridLegend"/>
                                            </p:graphic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30" dur="1000"/>
                                        <p:tgtEl>
                                          <p:spTgt spid="9">
                                            <p:graphicEl>
                                              <a:chart seriesIdx="0" categoryIdx="0" bldStep="ptInCategory"/>
                                            </p:graphicEl>
                                          </p:spTgt>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34" dur="1000"/>
                                        <p:tgtEl>
                                          <p:spTgt spid="9">
                                            <p:graphicEl>
                                              <a:chart seriesIdx="0"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p:bldSub>
      </p:bldGraphic>
      <p:bldGraphic spid="9" grpId="0" uiExpand="1">
        <p:bldSub>
          <a:bldChart bld="categoryEl"/>
        </p:bldSub>
      </p:bldGraphic>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8B914C6-C9A7-8FCA-F8F3-CC09CBEA2CB9}"/>
              </a:ext>
            </a:extLst>
          </p:cNvPr>
          <p:cNvGraphicFramePr/>
          <p:nvPr>
            <p:extLst>
              <p:ext uri="{D42A27DB-BD31-4B8C-83A1-F6EECF244321}">
                <p14:modId xmlns:p14="http://schemas.microsoft.com/office/powerpoint/2010/main" val="3258747246"/>
              </p:ext>
            </p:extLst>
          </p:nvPr>
        </p:nvGraphicFramePr>
        <p:xfrm>
          <a:off x="3406391" y="1744564"/>
          <a:ext cx="6089302" cy="42183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263B33F9-E814-7926-A2C7-0A72DE81949F}"/>
              </a:ext>
            </a:extLst>
          </p:cNvPr>
          <p:cNvSpPr>
            <a:spLocks noGrp="1"/>
          </p:cNvSpPr>
          <p:nvPr>
            <p:ph type="body" idx="10"/>
          </p:nvPr>
        </p:nvSpPr>
        <p:spPr/>
        <p:txBody>
          <a:bodyPr>
            <a:normAutofit/>
          </a:bodyPr>
          <a:lstStyle/>
          <a:p>
            <a:pPr>
              <a:lnSpc>
                <a:spcPct val="100000"/>
              </a:lnSpc>
              <a:spcBef>
                <a:spcPts val="0"/>
              </a:spcBef>
            </a:pPr>
            <a:r>
              <a:rPr lang="en-US" sz="1200" dirty="0"/>
              <a:t>Data from: Rader B, Upadhyay UD, Sehgal NKR, Reis BY, Brownstein JS, </a:t>
            </a:r>
            <a:r>
              <a:rPr lang="en-US" sz="1200" dirty="0" err="1"/>
              <a:t>Hswen</a:t>
            </a:r>
            <a:r>
              <a:rPr lang="en-US" sz="1200" dirty="0"/>
              <a:t> Y. Estimated Travel Time and Spatial Access to Abortion Facilities in the US Before and After the Dobbs v Jackson Women’s Health Decision. JAMA [Internet]. 2022 Nov 1 [cited 2022 Nov 2]; Available from: https://doi.org/10.1001/jama.2022.20424</a:t>
            </a:r>
          </a:p>
        </p:txBody>
      </p:sp>
      <p:sp>
        <p:nvSpPr>
          <p:cNvPr id="9" name="TextBox 8">
            <a:extLst>
              <a:ext uri="{FF2B5EF4-FFF2-40B4-BE49-F238E27FC236}">
                <a16:creationId xmlns:a16="http://schemas.microsoft.com/office/drawing/2014/main" id="{1965F03B-93E2-68C3-2D55-8339038C84F2}"/>
              </a:ext>
            </a:extLst>
          </p:cNvPr>
          <p:cNvSpPr txBox="1"/>
          <p:nvPr/>
        </p:nvSpPr>
        <p:spPr>
          <a:xfrm>
            <a:off x="382602" y="2459504"/>
            <a:ext cx="208915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u="none" strike="noStrike" kern="1200" cap="none" spc="0" normalizeH="0" baseline="0" noProof="0" dirty="0">
                <a:ln>
                  <a:noFill/>
                </a:ln>
                <a:solidFill>
                  <a:schemeClr val="bg1"/>
                </a:solidFill>
                <a:effectLst/>
                <a:uLnTx/>
                <a:uFillTx/>
                <a:latin typeface="Arial" panose="020B0604020202020204"/>
                <a:ea typeface="+mn-ea"/>
                <a:cs typeface="+mn-cs"/>
              </a:rPr>
              <a:t>Increase in travel time to closest</a:t>
            </a:r>
            <a:r>
              <a:rPr lang="en-US" sz="2400" dirty="0">
                <a:solidFill>
                  <a:schemeClr val="bg1"/>
                </a:solidFill>
                <a:latin typeface="Arial" panose="020B0604020202020204"/>
              </a:rPr>
              <a:t> legal</a:t>
            </a:r>
            <a:r>
              <a:rPr kumimoji="0" lang="en-US" sz="2400" b="0" u="none" strike="noStrike" kern="1200" cap="none" spc="0" normalizeH="0" baseline="0" noProof="0" dirty="0">
                <a:ln>
                  <a:noFill/>
                </a:ln>
                <a:solidFill>
                  <a:schemeClr val="bg1"/>
                </a:solidFill>
                <a:effectLst/>
                <a:uLnTx/>
                <a:uFillTx/>
                <a:latin typeface="Arial" panose="020B0604020202020204"/>
                <a:ea typeface="+mn-ea"/>
                <a:cs typeface="+mn-cs"/>
              </a:rPr>
              <a:t> abortion provider</a:t>
            </a:r>
          </a:p>
        </p:txBody>
      </p:sp>
      <p:sp>
        <p:nvSpPr>
          <p:cNvPr id="4" name="TextBox 3">
            <a:extLst>
              <a:ext uri="{FF2B5EF4-FFF2-40B4-BE49-F238E27FC236}">
                <a16:creationId xmlns:a16="http://schemas.microsoft.com/office/drawing/2014/main" id="{0215CA36-92A0-8417-D945-17983165084D}"/>
              </a:ext>
            </a:extLst>
          </p:cNvPr>
          <p:cNvSpPr txBox="1"/>
          <p:nvPr/>
        </p:nvSpPr>
        <p:spPr>
          <a:xfrm>
            <a:off x="4159770" y="1914650"/>
            <a:ext cx="168639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FFFF"/>
                </a:solidFill>
                <a:uLnTx/>
                <a:uFillTx/>
                <a:latin typeface="Arial" panose="020B0604020202020204"/>
                <a:ea typeface="+mn-ea"/>
                <a:cs typeface="+mn-cs"/>
              </a:rPr>
              <a:t>7.2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FFFF"/>
                </a:solidFill>
                <a:uLnTx/>
                <a:uFillTx/>
                <a:latin typeface="Arial" panose="020B0604020202020204"/>
                <a:ea typeface="+mn-ea"/>
                <a:cs typeface="+mn-cs"/>
              </a:rPr>
              <a:t>hours</a:t>
            </a:r>
          </a:p>
        </p:txBody>
      </p:sp>
      <p:sp>
        <p:nvSpPr>
          <p:cNvPr id="6" name="TextBox 5">
            <a:extLst>
              <a:ext uri="{FF2B5EF4-FFF2-40B4-BE49-F238E27FC236}">
                <a16:creationId xmlns:a16="http://schemas.microsoft.com/office/drawing/2014/main" id="{66149D39-AA9C-6C74-AC71-E28E04B009A6}"/>
              </a:ext>
            </a:extLst>
          </p:cNvPr>
          <p:cNvSpPr txBox="1"/>
          <p:nvPr/>
        </p:nvSpPr>
        <p:spPr>
          <a:xfrm>
            <a:off x="7054248" y="2024310"/>
            <a:ext cx="168639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FFFF"/>
                </a:solidFill>
                <a:uLnTx/>
                <a:uFillTx/>
                <a:latin typeface="Arial" panose="020B0604020202020204"/>
                <a:ea typeface="+mn-ea"/>
                <a:cs typeface="+mn-cs"/>
              </a:rPr>
              <a:t>7.0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FFFF"/>
                </a:solidFill>
                <a:uLnTx/>
                <a:uFillTx/>
                <a:latin typeface="Arial" panose="020B0604020202020204"/>
                <a:ea typeface="+mn-ea"/>
                <a:cs typeface="+mn-cs"/>
              </a:rPr>
              <a:t>hours</a:t>
            </a:r>
          </a:p>
        </p:txBody>
      </p:sp>
      <p:sp>
        <p:nvSpPr>
          <p:cNvPr id="7" name="Rectangle: Rounded Corners 6">
            <a:extLst>
              <a:ext uri="{FF2B5EF4-FFF2-40B4-BE49-F238E27FC236}">
                <a16:creationId xmlns:a16="http://schemas.microsoft.com/office/drawing/2014/main" id="{8990F3BA-10FE-7B99-154D-7D62083AA2A8}"/>
              </a:ext>
            </a:extLst>
          </p:cNvPr>
          <p:cNvSpPr/>
          <p:nvPr/>
        </p:nvSpPr>
        <p:spPr>
          <a:xfrm>
            <a:off x="3070377" y="2208526"/>
            <a:ext cx="6550924" cy="2902532"/>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5000"/>
              </a:lnSpc>
            </a:pPr>
            <a:r>
              <a:rPr lang="en-US" sz="3600" b="1" dirty="0"/>
              <a:t>7 million reproductive-</a:t>
            </a:r>
            <a:br>
              <a:rPr lang="en-US" sz="3600" b="1" dirty="0"/>
            </a:br>
            <a:r>
              <a:rPr lang="en-US" sz="3600" b="1" dirty="0"/>
              <a:t>aged women in </a:t>
            </a:r>
            <a:br>
              <a:rPr lang="en-US" sz="3600" b="1" dirty="0"/>
            </a:br>
            <a:r>
              <a:rPr lang="en-US" sz="3600" b="1" dirty="0"/>
              <a:t>Texas and Louisiana </a:t>
            </a:r>
          </a:p>
        </p:txBody>
      </p:sp>
      <p:sp>
        <p:nvSpPr>
          <p:cNvPr id="11" name="Title 1">
            <a:extLst>
              <a:ext uri="{FF2B5EF4-FFF2-40B4-BE49-F238E27FC236}">
                <a16:creationId xmlns:a16="http://schemas.microsoft.com/office/drawing/2014/main" id="{26720E5D-83C9-BBA3-6C83-4BDA529F8EAC}"/>
              </a:ext>
            </a:extLst>
          </p:cNvPr>
          <p:cNvSpPr>
            <a:spLocks noGrp="1"/>
          </p:cNvSpPr>
          <p:nvPr>
            <p:ph type="title"/>
          </p:nvPr>
        </p:nvSpPr>
        <p:spPr>
          <a:xfrm>
            <a:off x="838200" y="119965"/>
            <a:ext cx="10515600" cy="841249"/>
          </a:xfrm>
        </p:spPr>
        <p:txBody>
          <a:bodyPr>
            <a:normAutofit/>
          </a:bodyPr>
          <a:lstStyle/>
          <a:p>
            <a:r>
              <a:rPr lang="en-US" sz="4000" dirty="0">
                <a:effectLst>
                  <a:outerShdw blurRad="38100" dist="38100" dir="2700000" algn="tl">
                    <a:srgbClr val="000000">
                      <a:alpha val="43137"/>
                    </a:srgbClr>
                  </a:outerShdw>
                </a:effectLst>
              </a:rPr>
              <a:t>Travel Time to Nearest Abortion Provider</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780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CFFB35B5-274F-15D4-57A4-A8703AFE5129}"/>
              </a:ext>
            </a:extLst>
          </p:cNvPr>
          <p:cNvGraphicFramePr/>
          <p:nvPr>
            <p:extLst>
              <p:ext uri="{D42A27DB-BD31-4B8C-83A1-F6EECF244321}">
                <p14:modId xmlns:p14="http://schemas.microsoft.com/office/powerpoint/2010/main" val="1179714295"/>
              </p:ext>
            </p:extLst>
          </p:nvPr>
        </p:nvGraphicFramePr>
        <p:xfrm>
          <a:off x="2843684" y="1924334"/>
          <a:ext cx="8139164" cy="409241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6EE7BAF-35A8-6AED-0B92-419FB448B11D}"/>
              </a:ext>
            </a:extLst>
          </p:cNvPr>
          <p:cNvSpPr>
            <a:spLocks noGrp="1"/>
          </p:cNvSpPr>
          <p:nvPr>
            <p:ph type="title"/>
          </p:nvPr>
        </p:nvSpPr>
        <p:spPr>
          <a:xfrm>
            <a:off x="651887" y="176416"/>
            <a:ext cx="10888226" cy="1325563"/>
          </a:xfrm>
        </p:spPr>
        <p:txBody>
          <a:bodyPr>
            <a:noAutofit/>
          </a:bodyPr>
          <a:lstStyle/>
          <a:p>
            <a:pPr algn="ctr"/>
            <a:r>
              <a:rPr lang="en-US" sz="3600" dirty="0"/>
              <a:t>TX: Change in Abortion Rate as Function of</a:t>
            </a:r>
            <a:br>
              <a:rPr lang="en-US" sz="3600" dirty="0"/>
            </a:br>
            <a:r>
              <a:rPr lang="en-US" sz="3600" dirty="0"/>
              <a:t>Distance to Nearest Legal Provider</a:t>
            </a:r>
          </a:p>
        </p:txBody>
      </p:sp>
      <p:sp>
        <p:nvSpPr>
          <p:cNvPr id="3" name="Text Placeholder 2">
            <a:extLst>
              <a:ext uri="{FF2B5EF4-FFF2-40B4-BE49-F238E27FC236}">
                <a16:creationId xmlns:a16="http://schemas.microsoft.com/office/drawing/2014/main" id="{D9044661-5891-642A-96C3-FF26302141F7}"/>
              </a:ext>
            </a:extLst>
          </p:cNvPr>
          <p:cNvSpPr>
            <a:spLocks noGrp="1"/>
          </p:cNvSpPr>
          <p:nvPr>
            <p:ph type="body" idx="10"/>
          </p:nvPr>
        </p:nvSpPr>
        <p:spPr>
          <a:xfrm>
            <a:off x="0" y="6016753"/>
            <a:ext cx="8510954" cy="841248"/>
          </a:xfrm>
        </p:spPr>
        <p:txBody>
          <a:bodyPr/>
          <a:lstStyle/>
          <a:p>
            <a:pPr>
              <a:lnSpc>
                <a:spcPct val="100000"/>
              </a:lnSpc>
              <a:spcBef>
                <a:spcPts val="0"/>
              </a:spcBef>
            </a:pPr>
            <a:r>
              <a:rPr lang="en-US" sz="1200" dirty="0"/>
              <a:t>Note: Reference = &lt;50 miles</a:t>
            </a:r>
          </a:p>
          <a:p>
            <a:pPr>
              <a:lnSpc>
                <a:spcPct val="100000"/>
              </a:lnSpc>
              <a:spcBef>
                <a:spcPts val="0"/>
              </a:spcBef>
            </a:pPr>
            <a:r>
              <a:rPr lang="en-US" sz="1200" dirty="0"/>
              <a:t>Data from: Lindo JM, Myers CK, Schlosser A, Cunningham S. How Far Is Too Far? New Evidence on Abortion Clinic Closures, Access, and Abortions. J Human Resources. 2020 Oct 2;55(4):1137–60.  Estimates generated from difference-in-difference model examining implementation of Texas law SB8, which led to closure of almost half of clinics in the state. </a:t>
            </a:r>
          </a:p>
        </p:txBody>
      </p:sp>
      <p:sp>
        <p:nvSpPr>
          <p:cNvPr id="8" name="TextBox 7">
            <a:extLst>
              <a:ext uri="{FF2B5EF4-FFF2-40B4-BE49-F238E27FC236}">
                <a16:creationId xmlns:a16="http://schemas.microsoft.com/office/drawing/2014/main" id="{5A18C34E-101C-8770-3A70-C096F4332B77}"/>
              </a:ext>
            </a:extLst>
          </p:cNvPr>
          <p:cNvSpPr txBox="1"/>
          <p:nvPr/>
        </p:nvSpPr>
        <p:spPr>
          <a:xfrm>
            <a:off x="311500" y="2405186"/>
            <a:ext cx="253218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Percentage change in abortions</a:t>
            </a:r>
          </a:p>
        </p:txBody>
      </p:sp>
    </p:spTree>
    <p:extLst>
      <p:ext uri="{BB962C8B-B14F-4D97-AF65-F5344CB8AC3E}">
        <p14:creationId xmlns:p14="http://schemas.microsoft.com/office/powerpoint/2010/main" val="282101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7">
                                            <p:graphicEl>
                                              <a:chart seriesIdx="-4" categoryIdx="0" bldStep="category"/>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graphicEl>
                                              <a:chart seriesIdx="-4" categoryIdx="1" bldStep="category"/>
                                            </p:graphic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7">
                                            <p:graphicEl>
                                              <a:chart seriesIdx="-4" categoryIdx="2" bldStep="category"/>
                                            </p:graphic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7">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F8F57-C249-CF45-8AD1-30A1E5BF35A6}"/>
              </a:ext>
            </a:extLst>
          </p:cNvPr>
          <p:cNvSpPr>
            <a:spLocks noGrp="1"/>
          </p:cNvSpPr>
          <p:nvPr>
            <p:ph type="title"/>
          </p:nvPr>
        </p:nvSpPr>
        <p:spPr>
          <a:xfrm>
            <a:off x="2123359" y="-2883"/>
            <a:ext cx="7945282" cy="1325563"/>
          </a:xfrm>
        </p:spPr>
        <p:txBody>
          <a:bodyPr>
            <a:normAutofit/>
          </a:bodyPr>
          <a:lstStyle/>
          <a:p>
            <a:r>
              <a:rPr lang="en-US" dirty="0"/>
              <a:t>U.S. Maternal Mortality Crisis</a:t>
            </a:r>
            <a:endParaRPr lang="en-US" i="1" dirty="0"/>
          </a:p>
        </p:txBody>
      </p:sp>
      <p:sp>
        <p:nvSpPr>
          <p:cNvPr id="6" name="TextBox 5">
            <a:extLst>
              <a:ext uri="{FF2B5EF4-FFF2-40B4-BE49-F238E27FC236}">
                <a16:creationId xmlns:a16="http://schemas.microsoft.com/office/drawing/2014/main" id="{21B03753-15C9-7746-9FE1-A1CD2F78565D}"/>
              </a:ext>
            </a:extLst>
          </p:cNvPr>
          <p:cNvSpPr txBox="1"/>
          <p:nvPr/>
        </p:nvSpPr>
        <p:spPr>
          <a:xfrm>
            <a:off x="118947" y="2430966"/>
            <a:ext cx="174033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Maternal deaths per 100,000 </a:t>
            </a:r>
            <a:b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b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live births</a:t>
            </a:r>
          </a:p>
        </p:txBody>
      </p:sp>
      <p:sp>
        <p:nvSpPr>
          <p:cNvPr id="8" name="TextBox 7">
            <a:extLst>
              <a:ext uri="{FF2B5EF4-FFF2-40B4-BE49-F238E27FC236}">
                <a16:creationId xmlns:a16="http://schemas.microsoft.com/office/drawing/2014/main" id="{36A6ED01-CF43-BC49-BE3A-7FA7F2B45F30}"/>
              </a:ext>
            </a:extLst>
          </p:cNvPr>
          <p:cNvSpPr txBox="1"/>
          <p:nvPr/>
        </p:nvSpPr>
        <p:spPr>
          <a:xfrm>
            <a:off x="2913681" y="-1115878"/>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103494E0-44FA-A543-9B45-AFFDD8CAE806}"/>
              </a:ext>
            </a:extLst>
          </p:cNvPr>
          <p:cNvSpPr>
            <a:spLocks noGrp="1"/>
          </p:cNvSpPr>
          <p:nvPr>
            <p:ph type="body" idx="10"/>
          </p:nvPr>
        </p:nvSpPr>
        <p:spPr>
          <a:xfrm>
            <a:off x="-1" y="6016753"/>
            <a:ext cx="8552329" cy="841248"/>
          </a:xfrm>
        </p:spPr>
        <p:txBody>
          <a:bodyPr>
            <a:normAutofit/>
          </a:bodyPr>
          <a:lstStyle/>
          <a:p>
            <a:pPr>
              <a:lnSpc>
                <a:spcPct val="120000"/>
              </a:lnSpc>
              <a:spcBef>
                <a:spcPts val="0"/>
              </a:spcBef>
            </a:pPr>
            <a:r>
              <a:rPr lang="en-US" sz="1000" dirty="0"/>
              <a:t>Maternal mortality: Death while pregnant or within 42 days of the end of pregnancy, irrespective of the duration and site of the pregnancy, from any cause related to or aggravated by the pregnancy or its management, but not from accidental or incidental causes. Used by the World Health Organization (WHO) in international comparisons. Date for 2021 or 2020 where available. </a:t>
            </a:r>
            <a:br>
              <a:rPr lang="en-US" sz="1000" dirty="0"/>
            </a:br>
            <a:r>
              <a:rPr lang="en-US" sz="1000" dirty="0">
                <a:latin typeface="+mn-lt"/>
              </a:rPr>
              <a:t>Source: </a:t>
            </a:r>
            <a:r>
              <a:rPr lang="en-US" sz="1000" i="0" dirty="0">
                <a:effectLst/>
                <a:latin typeface="+mn-lt"/>
              </a:rPr>
              <a:t>Trends in maternal mortality 2000 to 2020: estimates by WHO, UNICEF, UNFPA, World Bank Group and UNDESA/Population Division</a:t>
            </a:r>
          </a:p>
          <a:p>
            <a:pPr>
              <a:lnSpc>
                <a:spcPct val="120000"/>
              </a:lnSpc>
              <a:spcBef>
                <a:spcPts val="0"/>
              </a:spcBef>
            </a:pPr>
            <a:endParaRPr lang="en-US" sz="1100" dirty="0"/>
          </a:p>
        </p:txBody>
      </p:sp>
      <p:graphicFrame>
        <p:nvGraphicFramePr>
          <p:cNvPr id="13" name="Chart 12">
            <a:extLst>
              <a:ext uri="{FF2B5EF4-FFF2-40B4-BE49-F238E27FC236}">
                <a16:creationId xmlns:a16="http://schemas.microsoft.com/office/drawing/2014/main" id="{1188FF64-A5C7-1E44-6FF0-A65EE214F3A2}"/>
              </a:ext>
            </a:extLst>
          </p:cNvPr>
          <p:cNvGraphicFramePr/>
          <p:nvPr/>
        </p:nvGraphicFramePr>
        <p:xfrm>
          <a:off x="1550504" y="719667"/>
          <a:ext cx="9898546" cy="50842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73102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7" dur="500"/>
                                        <p:tgtEl>
                                          <p:spTgt spid="13">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11" dur="500"/>
                                        <p:tgtEl>
                                          <p:spTgt spid="13">
                                            <p:graphicEl>
                                              <a:chart seriesIdx="0" categoryIdx="0"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15" dur="500"/>
                                        <p:tgtEl>
                                          <p:spTgt spid="13">
                                            <p:graphicEl>
                                              <a:chart seriesIdx="0" categoryIdx="1" bldStep="ptIn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9" dur="500"/>
                                        <p:tgtEl>
                                          <p:spTgt spid="13">
                                            <p:graphicEl>
                                              <a:chart seriesIdx="0" categoryIdx="2" bldStep="ptIn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23" dur="500"/>
                                        <p:tgtEl>
                                          <p:spTgt spid="13">
                                            <p:graphicEl>
                                              <a:chart seriesIdx="0" categoryIdx="3" bldStep="ptIn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graphicEl>
                                              <a:chart seriesIdx="0" categoryIdx="4" bldStep="ptInCategory"/>
                                            </p:graphicEl>
                                          </p:spTgt>
                                        </p:tgtEl>
                                        <p:attrNameLst>
                                          <p:attrName>style.visibility</p:attrName>
                                        </p:attrNameLst>
                                      </p:cBhvr>
                                      <p:to>
                                        <p:strVal val="visible"/>
                                      </p:to>
                                    </p:set>
                                    <p:animEffect transition="in" filter="fade">
                                      <p:cBhvr>
                                        <p:cTn id="27" dur="500"/>
                                        <p:tgtEl>
                                          <p:spTgt spid="13">
                                            <p:graphicEl>
                                              <a:chart seriesIdx="0" categoryIdx="4" bldStep="ptInCategory"/>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graphicEl>
                                              <a:chart seriesIdx="0" categoryIdx="5" bldStep="ptInCategory"/>
                                            </p:graphicEl>
                                          </p:spTgt>
                                        </p:tgtEl>
                                        <p:attrNameLst>
                                          <p:attrName>style.visibility</p:attrName>
                                        </p:attrNameLst>
                                      </p:cBhvr>
                                      <p:to>
                                        <p:strVal val="visible"/>
                                      </p:to>
                                    </p:set>
                                    <p:animEffect transition="in" filter="fade">
                                      <p:cBhvr>
                                        <p:cTn id="31" dur="500"/>
                                        <p:tgtEl>
                                          <p:spTgt spid="13">
                                            <p:graphicEl>
                                              <a:chart seriesIdx="0" categoryIdx="5" bldStep="ptInCategory"/>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graphicEl>
                                              <a:chart seriesIdx="0" categoryIdx="6" bldStep="ptInCategory"/>
                                            </p:graphicEl>
                                          </p:spTgt>
                                        </p:tgtEl>
                                        <p:attrNameLst>
                                          <p:attrName>style.visibility</p:attrName>
                                        </p:attrNameLst>
                                      </p:cBhvr>
                                      <p:to>
                                        <p:strVal val="visible"/>
                                      </p:to>
                                    </p:set>
                                    <p:animEffect transition="in" filter="fade">
                                      <p:cBhvr>
                                        <p:cTn id="35" dur="500"/>
                                        <p:tgtEl>
                                          <p:spTgt spid="13">
                                            <p:graphicEl>
                                              <a:chart seriesIdx="0" categoryIdx="6" bldStep="ptInCategory"/>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graphicEl>
                                              <a:chart seriesIdx="0" categoryIdx="7" bldStep="ptInCategory"/>
                                            </p:graphicEl>
                                          </p:spTgt>
                                        </p:tgtEl>
                                        <p:attrNameLst>
                                          <p:attrName>style.visibility</p:attrName>
                                        </p:attrNameLst>
                                      </p:cBhvr>
                                      <p:to>
                                        <p:strVal val="visible"/>
                                      </p:to>
                                    </p:set>
                                    <p:animEffect transition="in" filter="fade">
                                      <p:cBhvr>
                                        <p:cTn id="39" dur="500"/>
                                        <p:tgtEl>
                                          <p:spTgt spid="13">
                                            <p:graphicEl>
                                              <a:chart seriesIdx="0" categoryIdx="7" bldStep="ptInCategory"/>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graphicEl>
                                              <a:chart seriesIdx="0" categoryIdx="8" bldStep="ptInCategory"/>
                                            </p:graphicEl>
                                          </p:spTgt>
                                        </p:tgtEl>
                                        <p:attrNameLst>
                                          <p:attrName>style.visibility</p:attrName>
                                        </p:attrNameLst>
                                      </p:cBhvr>
                                      <p:to>
                                        <p:strVal val="visible"/>
                                      </p:to>
                                    </p:set>
                                    <p:animEffect transition="in" filter="fade">
                                      <p:cBhvr>
                                        <p:cTn id="43" dur="500"/>
                                        <p:tgtEl>
                                          <p:spTgt spid="13">
                                            <p:graphicEl>
                                              <a:chart seriesIdx="0" categoryIdx="8" bldStep="ptInCategory"/>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graphicEl>
                                              <a:chart seriesIdx="0" categoryIdx="9" bldStep="ptInCategory"/>
                                            </p:graphicEl>
                                          </p:spTgt>
                                        </p:tgtEl>
                                        <p:attrNameLst>
                                          <p:attrName>style.visibility</p:attrName>
                                        </p:attrNameLst>
                                      </p:cBhvr>
                                      <p:to>
                                        <p:strVal val="visible"/>
                                      </p:to>
                                    </p:set>
                                    <p:animEffect transition="in" filter="fade">
                                      <p:cBhvr>
                                        <p:cTn id="47" dur="500"/>
                                        <p:tgtEl>
                                          <p:spTgt spid="13">
                                            <p:graphicEl>
                                              <a:chart seriesIdx="0" categoryIdx="9" bldStep="ptInCategory"/>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
                                            <p:graphicEl>
                                              <a:chart seriesIdx="0" categoryIdx="10" bldStep="ptInCategory"/>
                                            </p:graphicEl>
                                          </p:spTgt>
                                        </p:tgtEl>
                                        <p:attrNameLst>
                                          <p:attrName>style.visibility</p:attrName>
                                        </p:attrNameLst>
                                      </p:cBhvr>
                                      <p:to>
                                        <p:strVal val="visible"/>
                                      </p:to>
                                    </p:set>
                                    <p:animEffect transition="in" filter="fade">
                                      <p:cBhvr>
                                        <p:cTn id="51" dur="2000"/>
                                        <p:tgtEl>
                                          <p:spTgt spid="13">
                                            <p:graphicEl>
                                              <a:chart seriesIdx="0" categoryIdx="10"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categoryEl"/>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D5E7-96D2-BCB3-4EA3-F28B5731B8D2}"/>
              </a:ext>
            </a:extLst>
          </p:cNvPr>
          <p:cNvSpPr>
            <a:spLocks noGrp="1"/>
          </p:cNvSpPr>
          <p:nvPr>
            <p:ph type="title"/>
          </p:nvPr>
        </p:nvSpPr>
        <p:spPr>
          <a:xfrm>
            <a:off x="556427" y="406068"/>
            <a:ext cx="11079145" cy="1325563"/>
          </a:xfrm>
        </p:spPr>
        <p:txBody>
          <a:bodyPr>
            <a:normAutofit/>
          </a:bodyPr>
          <a:lstStyle/>
          <a:p>
            <a:pPr algn="ctr"/>
            <a:r>
              <a:rPr lang="en-US" altLang="en-US" dirty="0">
                <a:latin typeface="+mn-lt"/>
              </a:rPr>
              <a:t>One in 14 women self-induce abortion</a:t>
            </a:r>
            <a:br>
              <a:rPr lang="en-US" altLang="en-US" dirty="0">
                <a:latin typeface="+mn-lt"/>
              </a:rPr>
            </a:br>
            <a:r>
              <a:rPr lang="en-US" altLang="en-US" dirty="0">
                <a:latin typeface="+mn-lt"/>
              </a:rPr>
              <a:t>without medical assistance</a:t>
            </a:r>
            <a:endParaRPr lang="en-US" altLang="en-US" sz="4000" dirty="0">
              <a:latin typeface="+mn-lt"/>
            </a:endParaRPr>
          </a:p>
        </p:txBody>
      </p:sp>
      <p:sp>
        <p:nvSpPr>
          <p:cNvPr id="3" name="AutoShape 2">
            <a:extLst>
              <a:ext uri="{FF2B5EF4-FFF2-40B4-BE49-F238E27FC236}">
                <a16:creationId xmlns:a16="http://schemas.microsoft.com/office/drawing/2014/main" id="{CCD321EC-71D8-C25B-FF08-AECCAB7C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60BF11EB-9043-C8A7-4756-46B7C02740FA}"/>
              </a:ext>
            </a:extLst>
          </p:cNvPr>
          <p:cNvSpPr txBox="1"/>
          <p:nvPr/>
        </p:nvSpPr>
        <p:spPr>
          <a:xfrm>
            <a:off x="5811864" y="-1053885"/>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 name="Graphic 5" descr="Woman with solid fill">
            <a:extLst>
              <a:ext uri="{FF2B5EF4-FFF2-40B4-BE49-F238E27FC236}">
                <a16:creationId xmlns:a16="http://schemas.microsoft.com/office/drawing/2014/main" id="{265490F7-A2C5-06A3-EE21-5EEC5074AD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5332" y="3938742"/>
            <a:ext cx="1325562" cy="1325562"/>
          </a:xfrm>
          <a:prstGeom prst="rect">
            <a:avLst/>
          </a:prstGeom>
        </p:spPr>
      </p:pic>
      <p:pic>
        <p:nvPicPr>
          <p:cNvPr id="8" name="Graphic 7" descr="Woman with solid fill">
            <a:extLst>
              <a:ext uri="{FF2B5EF4-FFF2-40B4-BE49-F238E27FC236}">
                <a16:creationId xmlns:a16="http://schemas.microsoft.com/office/drawing/2014/main" id="{201C91AC-112F-8D52-4733-A55A65AD5D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35531" y="3930348"/>
            <a:ext cx="1325562" cy="1325562"/>
          </a:xfrm>
          <a:prstGeom prst="rect">
            <a:avLst/>
          </a:prstGeom>
        </p:spPr>
      </p:pic>
      <p:pic>
        <p:nvPicPr>
          <p:cNvPr id="10" name="Graphic 9" descr="Woman with solid fill">
            <a:extLst>
              <a:ext uri="{FF2B5EF4-FFF2-40B4-BE49-F238E27FC236}">
                <a16:creationId xmlns:a16="http://schemas.microsoft.com/office/drawing/2014/main" id="{61DC8899-69EC-54BF-AC6E-72FBC245AC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6089" y="3910581"/>
            <a:ext cx="1325562" cy="1325562"/>
          </a:xfrm>
          <a:prstGeom prst="rect">
            <a:avLst/>
          </a:prstGeom>
        </p:spPr>
      </p:pic>
      <p:pic>
        <p:nvPicPr>
          <p:cNvPr id="12" name="Graphic 11" descr="Woman with solid fill">
            <a:extLst>
              <a:ext uri="{FF2B5EF4-FFF2-40B4-BE49-F238E27FC236}">
                <a16:creationId xmlns:a16="http://schemas.microsoft.com/office/drawing/2014/main" id="{3CDCF077-92F9-8831-617E-E76D3546E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3198" y="3950114"/>
            <a:ext cx="1325562" cy="1325562"/>
          </a:xfrm>
          <a:prstGeom prst="rect">
            <a:avLst/>
          </a:prstGeom>
        </p:spPr>
      </p:pic>
      <p:pic>
        <p:nvPicPr>
          <p:cNvPr id="13" name="Graphic 12" descr="Woman with solid fill">
            <a:extLst>
              <a:ext uri="{FF2B5EF4-FFF2-40B4-BE49-F238E27FC236}">
                <a16:creationId xmlns:a16="http://schemas.microsoft.com/office/drawing/2014/main" id="{AA8CA47E-E409-BD91-C1C6-9E439B097B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90064" y="2499176"/>
            <a:ext cx="1280160" cy="1280160"/>
          </a:xfrm>
          <a:prstGeom prst="rect">
            <a:avLst/>
          </a:prstGeom>
        </p:spPr>
      </p:pic>
      <p:pic>
        <p:nvPicPr>
          <p:cNvPr id="14" name="Graphic 13" descr="Woman with solid fill">
            <a:extLst>
              <a:ext uri="{FF2B5EF4-FFF2-40B4-BE49-F238E27FC236}">
                <a16:creationId xmlns:a16="http://schemas.microsoft.com/office/drawing/2014/main" id="{C1FDBDAA-C32F-2D59-22D7-14BADFC321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47711" y="2499176"/>
            <a:ext cx="1280160" cy="1280160"/>
          </a:xfrm>
          <a:prstGeom prst="rect">
            <a:avLst/>
          </a:prstGeom>
        </p:spPr>
      </p:pic>
      <p:pic>
        <p:nvPicPr>
          <p:cNvPr id="15" name="Graphic 14" descr="Woman with solid fill">
            <a:extLst>
              <a:ext uri="{FF2B5EF4-FFF2-40B4-BE49-F238E27FC236}">
                <a16:creationId xmlns:a16="http://schemas.microsoft.com/office/drawing/2014/main" id="{66CE2CE7-48BC-20DC-F0C9-9F8928C384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0260" y="2499176"/>
            <a:ext cx="1280160" cy="1280160"/>
          </a:xfrm>
          <a:prstGeom prst="rect">
            <a:avLst/>
          </a:prstGeom>
        </p:spPr>
      </p:pic>
      <p:pic>
        <p:nvPicPr>
          <p:cNvPr id="16" name="Graphic 15" descr="Woman with solid fill">
            <a:extLst>
              <a:ext uri="{FF2B5EF4-FFF2-40B4-BE49-F238E27FC236}">
                <a16:creationId xmlns:a16="http://schemas.microsoft.com/office/drawing/2014/main" id="{1C2C4337-712F-4448-55A5-A910827983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2809" y="2499176"/>
            <a:ext cx="1280160" cy="1280160"/>
          </a:xfrm>
          <a:prstGeom prst="rect">
            <a:avLst/>
          </a:prstGeom>
        </p:spPr>
      </p:pic>
      <p:pic>
        <p:nvPicPr>
          <p:cNvPr id="17" name="Graphic 16" descr="Woman with solid fill">
            <a:extLst>
              <a:ext uri="{FF2B5EF4-FFF2-40B4-BE49-F238E27FC236}">
                <a16:creationId xmlns:a16="http://schemas.microsoft.com/office/drawing/2014/main" id="{28DFC626-4FB4-5164-0D9D-614F60DCA1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05360" y="2499176"/>
            <a:ext cx="1280160" cy="1280160"/>
          </a:xfrm>
          <a:prstGeom prst="rect">
            <a:avLst/>
          </a:prstGeom>
        </p:spPr>
      </p:pic>
      <p:pic>
        <p:nvPicPr>
          <p:cNvPr id="18" name="Graphic 17" descr="Woman with solid fill">
            <a:extLst>
              <a:ext uri="{FF2B5EF4-FFF2-40B4-BE49-F238E27FC236}">
                <a16:creationId xmlns:a16="http://schemas.microsoft.com/office/drawing/2014/main" id="{559363F5-143C-948F-17B3-42AA53E8D2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5162" y="2499176"/>
            <a:ext cx="1280160" cy="1280160"/>
          </a:xfrm>
          <a:prstGeom prst="rect">
            <a:avLst/>
          </a:prstGeom>
        </p:spPr>
      </p:pic>
      <p:pic>
        <p:nvPicPr>
          <p:cNvPr id="19" name="Graphic 18" descr="Woman with solid fill">
            <a:extLst>
              <a:ext uri="{FF2B5EF4-FFF2-40B4-BE49-F238E27FC236}">
                <a16:creationId xmlns:a16="http://schemas.microsoft.com/office/drawing/2014/main" id="{513547C2-F46F-F28F-F658-04ECEC3EE9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23397" y="3939381"/>
            <a:ext cx="1325562" cy="1325562"/>
          </a:xfrm>
          <a:prstGeom prst="rect">
            <a:avLst/>
          </a:prstGeom>
        </p:spPr>
      </p:pic>
      <p:pic>
        <p:nvPicPr>
          <p:cNvPr id="20" name="Graphic 19" descr="Woman with solid fill">
            <a:extLst>
              <a:ext uri="{FF2B5EF4-FFF2-40B4-BE49-F238E27FC236}">
                <a16:creationId xmlns:a16="http://schemas.microsoft.com/office/drawing/2014/main" id="{9CAA3360-6A62-9053-FF0D-72FA615042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52670" y="3951431"/>
            <a:ext cx="1325562" cy="1325562"/>
          </a:xfrm>
          <a:prstGeom prst="rect">
            <a:avLst/>
          </a:prstGeom>
        </p:spPr>
      </p:pic>
      <p:pic>
        <p:nvPicPr>
          <p:cNvPr id="21" name="Graphic 20" descr="Woman with solid fill">
            <a:extLst>
              <a:ext uri="{FF2B5EF4-FFF2-40B4-BE49-F238E27FC236}">
                <a16:creationId xmlns:a16="http://schemas.microsoft.com/office/drawing/2014/main" id="{F45A7613-AE18-0512-5C19-FA54648F40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42613" y="2499176"/>
            <a:ext cx="1280160" cy="1280160"/>
          </a:xfrm>
          <a:prstGeom prst="rect">
            <a:avLst/>
          </a:prstGeom>
        </p:spPr>
      </p:pic>
      <p:pic>
        <p:nvPicPr>
          <p:cNvPr id="22" name="Graphic 21" descr="Woman with solid fill">
            <a:extLst>
              <a:ext uri="{FF2B5EF4-FFF2-40B4-BE49-F238E27FC236}">
                <a16:creationId xmlns:a16="http://schemas.microsoft.com/office/drawing/2014/main" id="{9AD23626-4848-C420-302F-8D7C510D80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11240" y="3950114"/>
            <a:ext cx="1325562" cy="1325562"/>
          </a:xfrm>
          <a:prstGeom prst="rect">
            <a:avLst/>
          </a:prstGeom>
        </p:spPr>
      </p:pic>
    </p:spTree>
    <p:extLst>
      <p:ext uri="{BB962C8B-B14F-4D97-AF65-F5344CB8AC3E}">
        <p14:creationId xmlns:p14="http://schemas.microsoft.com/office/powerpoint/2010/main" val="207214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D5E7-96D2-BCB3-4EA3-F28B5731B8D2}"/>
              </a:ext>
            </a:extLst>
          </p:cNvPr>
          <p:cNvSpPr>
            <a:spLocks noGrp="1"/>
          </p:cNvSpPr>
          <p:nvPr>
            <p:ph type="title"/>
          </p:nvPr>
        </p:nvSpPr>
        <p:spPr>
          <a:xfrm>
            <a:off x="556427" y="52547"/>
            <a:ext cx="11079145" cy="1200330"/>
          </a:xfrm>
        </p:spPr>
        <p:txBody>
          <a:bodyPr>
            <a:normAutofit/>
          </a:bodyPr>
          <a:lstStyle/>
          <a:p>
            <a:pPr algn="ctr"/>
            <a:r>
              <a:rPr lang="en-US" altLang="en-US" dirty="0">
                <a:latin typeface="+mn-lt"/>
              </a:rPr>
              <a:t>Abortion Bans = Maternal Mortality</a:t>
            </a:r>
            <a:endParaRPr lang="en-US" altLang="en-US" sz="4000" dirty="0">
              <a:latin typeface="+mn-lt"/>
            </a:endParaRPr>
          </a:p>
        </p:txBody>
      </p:sp>
      <p:sp>
        <p:nvSpPr>
          <p:cNvPr id="3" name="AutoShape 2">
            <a:extLst>
              <a:ext uri="{FF2B5EF4-FFF2-40B4-BE49-F238E27FC236}">
                <a16:creationId xmlns:a16="http://schemas.microsoft.com/office/drawing/2014/main" id="{CCD321EC-71D8-C25B-FF08-AECCAB7C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60BF11EB-9043-C8A7-4756-46B7C02740FA}"/>
              </a:ext>
            </a:extLst>
          </p:cNvPr>
          <p:cNvSpPr txBox="1"/>
          <p:nvPr/>
        </p:nvSpPr>
        <p:spPr>
          <a:xfrm>
            <a:off x="5811864" y="-1053885"/>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25" name="Chart 24">
            <a:extLst>
              <a:ext uri="{FF2B5EF4-FFF2-40B4-BE49-F238E27FC236}">
                <a16:creationId xmlns:a16="http://schemas.microsoft.com/office/drawing/2014/main" id="{3FD05B8D-4E39-5A0C-CFF9-BD64ED679BEE}"/>
              </a:ext>
            </a:extLst>
          </p:cNvPr>
          <p:cNvGraphicFramePr/>
          <p:nvPr>
            <p:extLst>
              <p:ext uri="{D42A27DB-BD31-4B8C-83A1-F6EECF244321}">
                <p14:modId xmlns:p14="http://schemas.microsoft.com/office/powerpoint/2010/main" val="793642533"/>
              </p:ext>
            </p:extLst>
          </p:nvPr>
        </p:nvGraphicFramePr>
        <p:xfrm>
          <a:off x="2700433" y="1456468"/>
          <a:ext cx="7157942"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4AC2269F-B290-B86E-A160-557ED9D7B4E0}"/>
              </a:ext>
            </a:extLst>
          </p:cNvPr>
          <p:cNvSpPr txBox="1"/>
          <p:nvPr/>
        </p:nvSpPr>
        <p:spPr>
          <a:xfrm>
            <a:off x="363541" y="2352496"/>
            <a:ext cx="197008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i="0" u="none" strike="noStrike" kern="1200" cap="none" spc="0" normalizeH="0" baseline="0" noProof="0" dirty="0">
                <a:ln>
                  <a:noFill/>
                </a:ln>
                <a:solidFill>
                  <a:schemeClr val="bg1"/>
                </a:solidFill>
                <a:uLnTx/>
                <a:uFillTx/>
                <a:latin typeface="Arial" panose="020B0604020202020204"/>
                <a:ea typeface="+mn-ea"/>
                <a:cs typeface="+mn-cs"/>
              </a:rPr>
              <a:t>Increase in State’s Maternal Mortality Rate</a:t>
            </a:r>
          </a:p>
        </p:txBody>
      </p:sp>
      <p:sp>
        <p:nvSpPr>
          <p:cNvPr id="30" name="TextBox 29">
            <a:extLst>
              <a:ext uri="{FF2B5EF4-FFF2-40B4-BE49-F238E27FC236}">
                <a16:creationId xmlns:a16="http://schemas.microsoft.com/office/drawing/2014/main" id="{87F9898A-4C0E-B20D-339A-3E62DA1156DE}"/>
              </a:ext>
            </a:extLst>
          </p:cNvPr>
          <p:cNvSpPr txBox="1"/>
          <p:nvPr/>
        </p:nvSpPr>
        <p:spPr>
          <a:xfrm>
            <a:off x="152400" y="6211717"/>
            <a:ext cx="8010666" cy="276999"/>
          </a:xfrm>
          <a:prstGeom prst="rect">
            <a:avLst/>
          </a:prstGeom>
          <a:noFill/>
        </p:spPr>
        <p:txBody>
          <a:bodyPr wrap="square">
            <a:spAutoFit/>
          </a:bodyPr>
          <a:lstStyle/>
          <a:p>
            <a:r>
              <a:rPr lang="en-US" sz="1200" dirty="0">
                <a:solidFill>
                  <a:schemeClr val="bg1"/>
                </a:solidFill>
              </a:rPr>
              <a:t>https://www.ajpmonline.org/article/S0749-3797(19)30419-2/fulltext</a:t>
            </a:r>
          </a:p>
        </p:txBody>
      </p:sp>
    </p:spTree>
    <p:extLst>
      <p:ext uri="{BB962C8B-B14F-4D97-AF65-F5344CB8AC3E}">
        <p14:creationId xmlns:p14="http://schemas.microsoft.com/office/powerpoint/2010/main" val="389184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5">
                                            <p:graphicEl>
                                              <a:chart seriesIdx="-3" categoryIdx="-3" bldStep="gridLegend"/>
                                            </p:graphicEl>
                                          </p:spTgt>
                                        </p:tgtEl>
                                        <p:attrNameLst>
                                          <p:attrName>style.visibility</p:attrName>
                                        </p:attrNameLst>
                                      </p:cBhvr>
                                      <p:to>
                                        <p:strVal val="visible"/>
                                      </p:to>
                                    </p:set>
                                    <p:animEffect transition="in" filter="fade">
                                      <p:cBhvr>
                                        <p:cTn id="7" dur="1000"/>
                                        <p:tgtEl>
                                          <p:spTgt spid="2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25">
                                            <p:graphicEl>
                                              <a:chart seriesIdx="-4" categoryIdx="0" bldStep="category"/>
                                            </p:graphicEl>
                                          </p:spTgt>
                                        </p:tgtEl>
                                        <p:attrNameLst>
                                          <p:attrName>style.visibility</p:attrName>
                                        </p:attrNameLst>
                                      </p:cBhvr>
                                      <p:to>
                                        <p:strVal val="visible"/>
                                      </p:to>
                                    </p:set>
                                    <p:animEffect transition="in" filter="fade">
                                      <p:cBhvr>
                                        <p:cTn id="12" dur="1000"/>
                                        <p:tgtEl>
                                          <p:spTgt spid="25">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25">
                                            <p:graphicEl>
                                              <a:chart seriesIdx="-4" categoryIdx="1" bldStep="category"/>
                                            </p:graphicEl>
                                          </p:spTgt>
                                        </p:tgtEl>
                                        <p:attrNameLst>
                                          <p:attrName>style.visibility</p:attrName>
                                        </p:attrNameLst>
                                      </p:cBhvr>
                                      <p:to>
                                        <p:strVal val="visible"/>
                                      </p:to>
                                    </p:set>
                                    <p:animEffect transition="in" filter="fade">
                                      <p:cBhvr>
                                        <p:cTn id="17" dur="1000"/>
                                        <p:tgtEl>
                                          <p:spTgt spid="25">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uiExpand="1">
        <p:bldSub>
          <a:bldChart bld="category"/>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D5E7-96D2-BCB3-4EA3-F28B5731B8D2}"/>
              </a:ext>
            </a:extLst>
          </p:cNvPr>
          <p:cNvSpPr>
            <a:spLocks noGrp="1"/>
          </p:cNvSpPr>
          <p:nvPr>
            <p:ph type="title"/>
          </p:nvPr>
        </p:nvSpPr>
        <p:spPr>
          <a:xfrm>
            <a:off x="556427" y="52547"/>
            <a:ext cx="11079145" cy="1200330"/>
          </a:xfrm>
        </p:spPr>
        <p:txBody>
          <a:bodyPr>
            <a:normAutofit/>
          </a:bodyPr>
          <a:lstStyle/>
          <a:p>
            <a:pPr algn="ctr"/>
            <a:r>
              <a:rPr lang="en-US" altLang="en-US" dirty="0">
                <a:latin typeface="+mn-lt"/>
              </a:rPr>
              <a:t>Abortion Bans = Maternal Mortality</a:t>
            </a:r>
            <a:endParaRPr lang="en-US" altLang="en-US" sz="4000" dirty="0">
              <a:latin typeface="+mn-lt"/>
            </a:endParaRPr>
          </a:p>
        </p:txBody>
      </p:sp>
      <p:sp>
        <p:nvSpPr>
          <p:cNvPr id="3" name="AutoShape 2">
            <a:extLst>
              <a:ext uri="{FF2B5EF4-FFF2-40B4-BE49-F238E27FC236}">
                <a16:creationId xmlns:a16="http://schemas.microsoft.com/office/drawing/2014/main" id="{CCD321EC-71D8-C25B-FF08-AECCAB7C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60BF11EB-9043-C8A7-4756-46B7C02740FA}"/>
              </a:ext>
            </a:extLst>
          </p:cNvPr>
          <p:cNvSpPr txBox="1"/>
          <p:nvPr/>
        </p:nvSpPr>
        <p:spPr>
          <a:xfrm>
            <a:off x="5811864" y="-1053885"/>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26" name="Chart 25">
            <a:extLst>
              <a:ext uri="{FF2B5EF4-FFF2-40B4-BE49-F238E27FC236}">
                <a16:creationId xmlns:a16="http://schemas.microsoft.com/office/drawing/2014/main" id="{DEC38A3D-D96F-F9C8-4999-8CECF9EFD385}"/>
              </a:ext>
            </a:extLst>
          </p:cNvPr>
          <p:cNvGraphicFramePr/>
          <p:nvPr>
            <p:extLst>
              <p:ext uri="{D42A27DB-BD31-4B8C-83A1-F6EECF244321}">
                <p14:modId xmlns:p14="http://schemas.microsoft.com/office/powerpoint/2010/main" val="2490203073"/>
              </p:ext>
            </p:extLst>
          </p:nvPr>
        </p:nvGraphicFramePr>
        <p:xfrm>
          <a:off x="2978727" y="1108361"/>
          <a:ext cx="7315200" cy="4835236"/>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F5FA8FE6-18BA-B0F8-22AB-2702759AF24C}"/>
              </a:ext>
            </a:extLst>
          </p:cNvPr>
          <p:cNvSpPr txBox="1"/>
          <p:nvPr/>
        </p:nvSpPr>
        <p:spPr>
          <a:xfrm>
            <a:off x="387923" y="2644170"/>
            <a:ext cx="187036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i="0" u="none" strike="noStrike" kern="1200" cap="none" spc="0" normalizeH="0" baseline="0" noProof="0" dirty="0">
                <a:ln>
                  <a:noFill/>
                </a:ln>
                <a:solidFill>
                  <a:schemeClr val="bg1"/>
                </a:solidFill>
                <a:uLnTx/>
                <a:uFillTx/>
                <a:latin typeface="Arial" panose="020B0604020202020204"/>
                <a:ea typeface="+mn-ea"/>
                <a:cs typeface="+mn-cs"/>
              </a:rPr>
              <a:t>Maternal Mortality per 100,000</a:t>
            </a:r>
            <a:br>
              <a:rPr kumimoji="0" lang="en-US" sz="2400" i="0" u="none" strike="noStrike" kern="1200" cap="none" spc="0" normalizeH="0" baseline="0" noProof="0" dirty="0">
                <a:ln>
                  <a:noFill/>
                </a:ln>
                <a:solidFill>
                  <a:schemeClr val="bg1"/>
                </a:solidFill>
                <a:uLnTx/>
                <a:uFillTx/>
                <a:latin typeface="Arial" panose="020B0604020202020204"/>
                <a:ea typeface="+mn-ea"/>
                <a:cs typeface="+mn-cs"/>
              </a:rPr>
            </a:br>
            <a:r>
              <a:rPr kumimoji="0" lang="en-US" sz="2400" i="0" u="none" strike="noStrike" kern="1200" cap="none" spc="0" normalizeH="0" baseline="0" noProof="0" dirty="0">
                <a:ln>
                  <a:noFill/>
                </a:ln>
                <a:solidFill>
                  <a:schemeClr val="bg1"/>
                </a:solidFill>
                <a:uLnTx/>
                <a:uFillTx/>
                <a:latin typeface="Arial" panose="020B0604020202020204"/>
                <a:ea typeface="+mn-ea"/>
                <a:cs typeface="+mn-cs"/>
              </a:rPr>
              <a:t>(2017)</a:t>
            </a:r>
          </a:p>
        </p:txBody>
      </p:sp>
      <p:sp>
        <p:nvSpPr>
          <p:cNvPr id="30" name="TextBox 29">
            <a:extLst>
              <a:ext uri="{FF2B5EF4-FFF2-40B4-BE49-F238E27FC236}">
                <a16:creationId xmlns:a16="http://schemas.microsoft.com/office/drawing/2014/main" id="{87F9898A-4C0E-B20D-339A-3E62DA1156DE}"/>
              </a:ext>
            </a:extLst>
          </p:cNvPr>
          <p:cNvSpPr txBox="1"/>
          <p:nvPr/>
        </p:nvSpPr>
        <p:spPr>
          <a:xfrm>
            <a:off x="152400" y="6211717"/>
            <a:ext cx="8010666" cy="461665"/>
          </a:xfrm>
          <a:prstGeom prst="rect">
            <a:avLst/>
          </a:prstGeom>
          <a:noFill/>
        </p:spPr>
        <p:txBody>
          <a:bodyPr wrap="square">
            <a:spAutoFit/>
          </a:bodyPr>
          <a:lstStyle/>
          <a:p>
            <a:br>
              <a:rPr lang="en-US" sz="1200" dirty="0">
                <a:solidFill>
                  <a:schemeClr val="bg1"/>
                </a:solidFill>
              </a:rPr>
            </a:br>
            <a:r>
              <a:rPr lang="en-US" sz="1200" dirty="0">
                <a:solidFill>
                  <a:schemeClr val="bg1"/>
                </a:solidFill>
              </a:rPr>
              <a:t>https://www.contraceptionjournal.org/article/S0010-7824(21)00090-1/fulltext</a:t>
            </a:r>
          </a:p>
        </p:txBody>
      </p:sp>
    </p:spTree>
    <p:extLst>
      <p:ext uri="{BB962C8B-B14F-4D97-AF65-F5344CB8AC3E}">
        <p14:creationId xmlns:p14="http://schemas.microsoft.com/office/powerpoint/2010/main" val="228793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graphicEl>
                                              <a:chart seriesIdx="0" categoryIdx="0" bldStep="ptInCategory"/>
                                            </p:graphicEl>
                                          </p:spTgt>
                                        </p:tgtEl>
                                        <p:attrNameLst>
                                          <p:attrName>style.visibility</p:attrName>
                                        </p:attrNameLst>
                                      </p:cBhvr>
                                      <p:to>
                                        <p:strVal val="visible"/>
                                      </p:to>
                                    </p:set>
                                    <p:animEffect transition="in" filter="wipe(down)">
                                      <p:cBhvr>
                                        <p:cTn id="7" dur="1000"/>
                                        <p:tgtEl>
                                          <p:spTgt spid="26">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graphicEl>
                                              <a:chart seriesIdx="0" categoryIdx="1" bldStep="ptInCategory"/>
                                            </p:graphicEl>
                                          </p:spTgt>
                                        </p:tgtEl>
                                        <p:attrNameLst>
                                          <p:attrName>style.visibility</p:attrName>
                                        </p:attrNameLst>
                                      </p:cBhvr>
                                      <p:to>
                                        <p:strVal val="visible"/>
                                      </p:to>
                                    </p:set>
                                    <p:animEffect transition="in" filter="wipe(down)">
                                      <p:cBhvr>
                                        <p:cTn id="12" dur="1000"/>
                                        <p:tgtEl>
                                          <p:spTgt spid="26">
                                            <p:graphicEl>
                                              <a:chart seriesIdx="0"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uiExpand="1">
        <p:bldSub>
          <a:bldChart bld="categoryEl" animBg="0"/>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5" descr="A person sitting on a couch&#10;&#10;Description automatically generated">
            <a:extLst>
              <a:ext uri="{FF2B5EF4-FFF2-40B4-BE49-F238E27FC236}">
                <a16:creationId xmlns:a16="http://schemas.microsoft.com/office/drawing/2014/main" id="{ECE631BD-29DB-1E36-B2BC-928C3CC3ACE8}"/>
              </a:ext>
            </a:extLst>
          </p:cNvPr>
          <p:cNvPicPr>
            <a:picLocks noChangeAspect="1"/>
          </p:cNvPicPr>
          <p:nvPr/>
        </p:nvPicPr>
        <p:blipFill rotWithShape="1">
          <a:blip r:embed="rId3">
            <a:extLst>
              <a:ext uri="{28A0092B-C50C-407E-A947-70E740481C1C}">
                <a14:useLocalDpi xmlns:a14="http://schemas.microsoft.com/office/drawing/2010/main" val="0"/>
              </a:ext>
            </a:extLst>
          </a:blip>
          <a:srcRect l="552" t="1" r="-165" b="500"/>
          <a:stretch/>
        </p:blipFill>
        <p:spPr bwMode="auto">
          <a:xfrm>
            <a:off x="268577" y="1843469"/>
            <a:ext cx="6561574" cy="470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974D5E7-96D2-BCB3-4EA3-F28B5731B8D2}"/>
              </a:ext>
            </a:extLst>
          </p:cNvPr>
          <p:cNvSpPr>
            <a:spLocks noGrp="1"/>
          </p:cNvSpPr>
          <p:nvPr>
            <p:ph type="title"/>
          </p:nvPr>
        </p:nvSpPr>
        <p:spPr>
          <a:xfrm>
            <a:off x="838199" y="4895"/>
            <a:ext cx="11079145" cy="1325563"/>
          </a:xfrm>
        </p:spPr>
        <p:txBody>
          <a:bodyPr>
            <a:normAutofit/>
          </a:bodyPr>
          <a:lstStyle/>
          <a:p>
            <a:pPr algn="ctr"/>
            <a:r>
              <a:rPr lang="en-US" altLang="en-US" sz="3200" dirty="0">
                <a:latin typeface="+mn-lt"/>
              </a:rPr>
              <a:t>Elimination of Termination as Treatment for </a:t>
            </a:r>
            <a:br>
              <a:rPr lang="en-US" altLang="en-US" sz="3200" dirty="0">
                <a:latin typeface="+mn-lt"/>
              </a:rPr>
            </a:br>
            <a:r>
              <a:rPr lang="en-US" altLang="en-US" sz="3200" dirty="0">
                <a:latin typeface="+mn-lt"/>
              </a:rPr>
              <a:t>Previable Premature Rupture Of Membranes (PPROM)</a:t>
            </a:r>
            <a:endParaRPr lang="en-US" altLang="en-US" sz="2800" dirty="0">
              <a:latin typeface="+mn-lt"/>
            </a:endParaRPr>
          </a:p>
        </p:txBody>
      </p:sp>
      <p:sp>
        <p:nvSpPr>
          <p:cNvPr id="3" name="AutoShape 2">
            <a:extLst>
              <a:ext uri="{FF2B5EF4-FFF2-40B4-BE49-F238E27FC236}">
                <a16:creationId xmlns:a16="http://schemas.microsoft.com/office/drawing/2014/main" id="{CCD321EC-71D8-C25B-FF08-AECCAB7C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60BF11EB-9043-C8A7-4756-46B7C02740FA}"/>
              </a:ext>
            </a:extLst>
          </p:cNvPr>
          <p:cNvSpPr txBox="1"/>
          <p:nvPr/>
        </p:nvSpPr>
        <p:spPr>
          <a:xfrm>
            <a:off x="5811864" y="-1053885"/>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8F2EC7AF-6415-2DF0-6BF0-5656D6846395}"/>
              </a:ext>
            </a:extLst>
          </p:cNvPr>
          <p:cNvPicPr>
            <a:picLocks noChangeAspect="1"/>
          </p:cNvPicPr>
          <p:nvPr/>
        </p:nvPicPr>
        <p:blipFill>
          <a:blip r:embed="rId4"/>
          <a:stretch>
            <a:fillRect/>
          </a:stretch>
        </p:blipFill>
        <p:spPr>
          <a:xfrm>
            <a:off x="7003791" y="1243344"/>
            <a:ext cx="5021954" cy="466953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2812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10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88ABB-75FD-C533-088F-AC723CBF6831}"/>
              </a:ext>
            </a:extLst>
          </p:cNvPr>
          <p:cNvSpPr>
            <a:spLocks noGrp="1"/>
          </p:cNvSpPr>
          <p:nvPr>
            <p:ph type="title"/>
          </p:nvPr>
        </p:nvSpPr>
        <p:spPr>
          <a:xfrm>
            <a:off x="838200" y="365126"/>
            <a:ext cx="10515600" cy="1127950"/>
          </a:xfrm>
        </p:spPr>
        <p:txBody>
          <a:bodyPr>
            <a:normAutofit/>
          </a:bodyPr>
          <a:lstStyle/>
          <a:p>
            <a:pPr algn="ctr"/>
            <a:r>
              <a:rPr lang="en-US" altLang="en-US" sz="3600" dirty="0"/>
              <a:t>Texas Abortion Ban: Dangerous Consequences for Pregnant People</a:t>
            </a:r>
          </a:p>
        </p:txBody>
      </p:sp>
      <p:sp>
        <p:nvSpPr>
          <p:cNvPr id="3" name="Text Placeholder 2">
            <a:extLst>
              <a:ext uri="{FF2B5EF4-FFF2-40B4-BE49-F238E27FC236}">
                <a16:creationId xmlns:a16="http://schemas.microsoft.com/office/drawing/2014/main" id="{80BE4B2E-0343-B0C9-3BFC-17887D6603C8}"/>
              </a:ext>
            </a:extLst>
          </p:cNvPr>
          <p:cNvSpPr>
            <a:spLocks noGrp="1"/>
          </p:cNvSpPr>
          <p:nvPr>
            <p:ph type="body" idx="10"/>
          </p:nvPr>
        </p:nvSpPr>
        <p:spPr>
          <a:xfrm>
            <a:off x="0" y="6086025"/>
            <a:ext cx="8229600" cy="841248"/>
          </a:xfrm>
        </p:spPr>
        <p:txBody>
          <a:bodyPr>
            <a:normAutofit/>
          </a:bodyPr>
          <a:lstStyle/>
          <a:p>
            <a:pPr>
              <a:lnSpc>
                <a:spcPct val="100000"/>
              </a:lnSpc>
              <a:spcBef>
                <a:spcPts val="0"/>
              </a:spcBef>
            </a:pPr>
            <a:r>
              <a:rPr lang="en-US" altLang="en-US" sz="1100" dirty="0">
                <a:latin typeface="+mn-lt"/>
              </a:rPr>
              <a:t>Data from: Nambiar A, Patel S, Santiago-Munoz P, </a:t>
            </a:r>
            <a:r>
              <a:rPr lang="en-US" altLang="en-US" sz="1100" dirty="0" err="1">
                <a:latin typeface="+mn-lt"/>
              </a:rPr>
              <a:t>Spong</a:t>
            </a:r>
            <a:r>
              <a:rPr lang="en-US" altLang="en-US" sz="1100" dirty="0">
                <a:latin typeface="+mn-lt"/>
              </a:rPr>
              <a:t> CY, Nelson DB. Maternal morbidity and fetal outcomes among pregnant women at 22 weeks’ gestation or less with complications in two Texas hospitals after legislation on abortion. American Journal of Obstetrics and Gynecology. 2022 Jul;S0002937822005361.  Selected measures. </a:t>
            </a:r>
          </a:p>
        </p:txBody>
      </p:sp>
      <p:graphicFrame>
        <p:nvGraphicFramePr>
          <p:cNvPr id="4" name="Chart 3">
            <a:extLst>
              <a:ext uri="{FF2B5EF4-FFF2-40B4-BE49-F238E27FC236}">
                <a16:creationId xmlns:a16="http://schemas.microsoft.com/office/drawing/2014/main" id="{A4EA1867-ADFA-075D-E03F-EF7D6C49C2E7}"/>
              </a:ext>
            </a:extLst>
          </p:cNvPr>
          <p:cNvGraphicFramePr/>
          <p:nvPr>
            <p:extLst>
              <p:ext uri="{D42A27DB-BD31-4B8C-83A1-F6EECF244321}">
                <p14:modId xmlns:p14="http://schemas.microsoft.com/office/powerpoint/2010/main" val="2935249028"/>
              </p:ext>
            </p:extLst>
          </p:nvPr>
        </p:nvGraphicFramePr>
        <p:xfrm>
          <a:off x="2133610" y="1413588"/>
          <a:ext cx="9566556" cy="43260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6BE3D22-252C-F87A-38A4-E3CED9E97119}"/>
              </a:ext>
            </a:extLst>
          </p:cNvPr>
          <p:cNvSpPr txBox="1"/>
          <p:nvPr/>
        </p:nvSpPr>
        <p:spPr>
          <a:xfrm>
            <a:off x="163526" y="1473965"/>
            <a:ext cx="197008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a:ea typeface="+mn-ea"/>
                <a:cs typeface="+mn-cs"/>
              </a:rPr>
              <a:t>Morbidity rate among pregnant women </a:t>
            </a:r>
            <a:r>
              <a:rPr kumimoji="0" lang="en-US" altLang="en-US" sz="2400" i="0" u="none" strike="noStrike" kern="1200" cap="none" spc="0" normalizeH="0" baseline="0" noProof="0" dirty="0">
                <a:ln>
                  <a:noFill/>
                </a:ln>
                <a:solidFill>
                  <a:schemeClr val="bg1"/>
                </a:solidFill>
                <a:effectLst/>
                <a:uLnTx/>
                <a:uFillTx/>
                <a:latin typeface="Arial" charset="0"/>
                <a:cs typeface="Arial" charset="0"/>
              </a:rPr>
              <a:t>&lt;22 weeks with previable PROM</a:t>
            </a:r>
            <a:r>
              <a:rPr lang="en-US" altLang="en-US" sz="2400" dirty="0">
                <a:solidFill>
                  <a:schemeClr val="bg1"/>
                </a:solidFill>
                <a:latin typeface="Arial" charset="0"/>
                <a:cs typeface="Arial" charset="0"/>
              </a:rPr>
              <a:t> </a:t>
            </a:r>
            <a:br>
              <a:rPr lang="en-US" altLang="en-US" sz="2400" dirty="0">
                <a:solidFill>
                  <a:schemeClr val="bg1"/>
                </a:solidFill>
                <a:latin typeface="Arial" charset="0"/>
                <a:cs typeface="Arial" charset="0"/>
              </a:rPr>
            </a:br>
            <a:r>
              <a:rPr lang="en-US" altLang="en-US" sz="2400" dirty="0">
                <a:solidFill>
                  <a:schemeClr val="bg1"/>
                </a:solidFill>
                <a:latin typeface="Arial" charset="0"/>
                <a:cs typeface="Arial" charset="0"/>
              </a:rPr>
              <a:t>(2 Texas hospitals)</a:t>
            </a:r>
            <a:endParaRPr kumimoji="0" lang="en-US"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387438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0" categoryIdx="0" bldStep="ptInCategory"/>
                                            </p:graphicEl>
                                          </p:spTgt>
                                        </p:tgtEl>
                                        <p:attrNameLst>
                                          <p:attrName>style.visibility</p:attrName>
                                        </p:attrNameLst>
                                      </p:cBhvr>
                                      <p:to>
                                        <p:strVal val="visible"/>
                                      </p:to>
                                    </p:set>
                                    <p:animEffect transition="in" filter="fade">
                                      <p:cBhvr>
                                        <p:cTn id="11" dur="1000"/>
                                        <p:tgtEl>
                                          <p:spTgt spid="4">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fade">
                                      <p:cBhvr>
                                        <p:cTn id="15" dur="1000"/>
                                        <p:tgtEl>
                                          <p:spTgt spid="4">
                                            <p:graphicEl>
                                              <a:chart seriesIdx="0" categoryIdx="1" bldStep="ptIn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0" categoryIdx="2" bldStep="ptInCategory"/>
                                            </p:graphicEl>
                                          </p:spTgt>
                                        </p:tgtEl>
                                        <p:attrNameLst>
                                          <p:attrName>style.visibility</p:attrName>
                                        </p:attrNameLst>
                                      </p:cBhvr>
                                      <p:to>
                                        <p:strVal val="visible"/>
                                      </p:to>
                                    </p:set>
                                    <p:animEffect transition="in" filter="fade">
                                      <p:cBhvr>
                                        <p:cTn id="19" dur="1000"/>
                                        <p:tgtEl>
                                          <p:spTgt spid="4">
                                            <p:graphicEl>
                                              <a:chart seriesIdx="0" categoryIdx="2" bldStep="ptInCategory"/>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graphicEl>
                                              <a:chart seriesIdx="0" categoryIdx="3" bldStep="ptInCategory"/>
                                            </p:graphicEl>
                                          </p:spTgt>
                                        </p:tgtEl>
                                        <p:attrNameLst>
                                          <p:attrName>style.visibility</p:attrName>
                                        </p:attrNameLst>
                                      </p:cBhvr>
                                      <p:to>
                                        <p:strVal val="visible"/>
                                      </p:to>
                                    </p:set>
                                    <p:animEffect transition="in" filter="fade">
                                      <p:cBhvr>
                                        <p:cTn id="23" dur="1000"/>
                                        <p:tgtEl>
                                          <p:spTgt spid="4">
                                            <p:graphicEl>
                                              <a:chart seriesIdx="0" categoryIdx="3" bldStep="ptInCategory"/>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
                                            <p:graphicEl>
                                              <a:chart seriesIdx="0" categoryIdx="4" bldStep="ptInCategory"/>
                                            </p:graphicEl>
                                          </p:spTgt>
                                        </p:tgtEl>
                                        <p:attrNameLst>
                                          <p:attrName>style.visibility</p:attrName>
                                        </p:attrNameLst>
                                      </p:cBhvr>
                                      <p:to>
                                        <p:strVal val="visible"/>
                                      </p:to>
                                    </p:set>
                                    <p:animEffect transition="in" filter="fade">
                                      <p:cBhvr>
                                        <p:cTn id="27" dur="1000"/>
                                        <p:tgtEl>
                                          <p:spTgt spid="4">
                                            <p:graphicEl>
                                              <a:chart seriesIdx="0"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D5E7-96D2-BCB3-4EA3-F28B5731B8D2}"/>
              </a:ext>
            </a:extLst>
          </p:cNvPr>
          <p:cNvSpPr>
            <a:spLocks noGrp="1"/>
          </p:cNvSpPr>
          <p:nvPr>
            <p:ph type="title"/>
          </p:nvPr>
        </p:nvSpPr>
        <p:spPr>
          <a:xfrm>
            <a:off x="556428" y="34772"/>
            <a:ext cx="11079145" cy="1325563"/>
          </a:xfrm>
        </p:spPr>
        <p:txBody>
          <a:bodyPr>
            <a:normAutofit/>
          </a:bodyPr>
          <a:lstStyle/>
          <a:p>
            <a:pPr algn="ctr"/>
            <a:r>
              <a:rPr lang="en-US" altLang="en-US" sz="3600" dirty="0">
                <a:latin typeface="+mn-lt"/>
              </a:rPr>
              <a:t>Future Reproductive and Maternity Care Crisis </a:t>
            </a:r>
            <a:endParaRPr lang="en-US" altLang="en-US" sz="3200" dirty="0">
              <a:latin typeface="+mn-lt"/>
            </a:endParaRPr>
          </a:p>
        </p:txBody>
      </p:sp>
      <p:sp>
        <p:nvSpPr>
          <p:cNvPr id="3" name="AutoShape 2">
            <a:extLst>
              <a:ext uri="{FF2B5EF4-FFF2-40B4-BE49-F238E27FC236}">
                <a16:creationId xmlns:a16="http://schemas.microsoft.com/office/drawing/2014/main" id="{CCD321EC-71D8-C25B-FF08-AECCAB7C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60BF11EB-9043-C8A7-4756-46B7C02740FA}"/>
              </a:ext>
            </a:extLst>
          </p:cNvPr>
          <p:cNvSpPr txBox="1"/>
          <p:nvPr/>
        </p:nvSpPr>
        <p:spPr>
          <a:xfrm>
            <a:off x="5811864" y="-1053885"/>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490759A9-2810-D77E-AFDA-B659B4931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47" y="1259859"/>
            <a:ext cx="9346631" cy="4731865"/>
          </a:xfrm>
          <a:prstGeom prst="rect">
            <a:avLst/>
          </a:prstGeom>
        </p:spPr>
      </p:pic>
      <p:pic>
        <p:nvPicPr>
          <p:cNvPr id="9" name="Picture 8">
            <a:extLst>
              <a:ext uri="{FF2B5EF4-FFF2-40B4-BE49-F238E27FC236}">
                <a16:creationId xmlns:a16="http://schemas.microsoft.com/office/drawing/2014/main" id="{D6319A17-961C-4E52-3627-3E73BDB13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00" y="1609725"/>
            <a:ext cx="11150600" cy="3638550"/>
          </a:xfrm>
          <a:prstGeom prst="rect">
            <a:avLst/>
          </a:prstGeom>
        </p:spPr>
      </p:pic>
      <p:pic>
        <p:nvPicPr>
          <p:cNvPr id="11" name="Picture 10">
            <a:extLst>
              <a:ext uri="{FF2B5EF4-FFF2-40B4-BE49-F238E27FC236}">
                <a16:creationId xmlns:a16="http://schemas.microsoft.com/office/drawing/2014/main" id="{AC6D7255-EFC4-D27E-D697-701DCF400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128" y="1479835"/>
            <a:ext cx="9241969" cy="4511889"/>
          </a:xfrm>
          <a:prstGeom prst="rect">
            <a:avLst/>
          </a:prstGeom>
        </p:spPr>
      </p:pic>
      <p:sp>
        <p:nvSpPr>
          <p:cNvPr id="5" name="Oval 4">
            <a:extLst>
              <a:ext uri="{FF2B5EF4-FFF2-40B4-BE49-F238E27FC236}">
                <a16:creationId xmlns:a16="http://schemas.microsoft.com/office/drawing/2014/main" id="{3071A11F-2446-82AE-D137-C841E6489F6B}"/>
              </a:ext>
            </a:extLst>
          </p:cNvPr>
          <p:cNvSpPr/>
          <p:nvPr/>
        </p:nvSpPr>
        <p:spPr>
          <a:xfrm>
            <a:off x="1246908" y="3200403"/>
            <a:ext cx="6802583" cy="3309146"/>
          </a:xfrm>
          <a:prstGeom prst="ellipse">
            <a:avLst/>
          </a:prstGeom>
          <a:noFill/>
          <a:ln w="76200">
            <a:solidFill>
              <a:schemeClr val="accent2"/>
            </a:solidFill>
            <a:extLst>
              <a:ext uri="{C807C97D-BFC1-408E-A445-0C87EB9F89A2}">
                <ask:lineSketchStyleProps xmlns:ask="http://schemas.microsoft.com/office/drawing/2018/sketchyshapes" sd="4266498984">
                  <a:custGeom>
                    <a:avLst/>
                    <a:gdLst>
                      <a:gd name="connsiteX0" fmla="*/ 0 w 6802583"/>
                      <a:gd name="connsiteY0" fmla="*/ 1654573 h 3309146"/>
                      <a:gd name="connsiteX1" fmla="*/ 3401292 w 6802583"/>
                      <a:gd name="connsiteY1" fmla="*/ 0 h 3309146"/>
                      <a:gd name="connsiteX2" fmla="*/ 6802584 w 6802583"/>
                      <a:gd name="connsiteY2" fmla="*/ 1654573 h 3309146"/>
                      <a:gd name="connsiteX3" fmla="*/ 3401292 w 6802583"/>
                      <a:gd name="connsiteY3" fmla="*/ 3309146 h 3309146"/>
                      <a:gd name="connsiteX4" fmla="*/ 0 w 6802583"/>
                      <a:gd name="connsiteY4" fmla="*/ 1654573 h 3309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583" h="3309146" extrusionOk="0">
                        <a:moveTo>
                          <a:pt x="0" y="1654573"/>
                        </a:moveTo>
                        <a:cubicBezTo>
                          <a:pt x="41381" y="429504"/>
                          <a:pt x="1564558" y="33630"/>
                          <a:pt x="3401292" y="0"/>
                        </a:cubicBezTo>
                        <a:cubicBezTo>
                          <a:pt x="5250966" y="-10892"/>
                          <a:pt x="6834572" y="628618"/>
                          <a:pt x="6802584" y="1654573"/>
                        </a:cubicBezTo>
                        <a:cubicBezTo>
                          <a:pt x="7060987" y="2397569"/>
                          <a:pt x="5220160" y="3461050"/>
                          <a:pt x="3401292" y="3309146"/>
                        </a:cubicBezTo>
                        <a:cubicBezTo>
                          <a:pt x="1471005" y="3479284"/>
                          <a:pt x="37104" y="2535733"/>
                          <a:pt x="0" y="165457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253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21"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7E5579-03A5-B646-B108-99E3D84B6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5846" y="3141010"/>
            <a:ext cx="1154912" cy="1020206"/>
          </a:xfrm>
          <a:prstGeom prst="rect">
            <a:avLst/>
          </a:prstGeom>
          <a:ln>
            <a:solidFill>
              <a:schemeClr val="bg1"/>
            </a:solidFill>
          </a:ln>
        </p:spPr>
      </p:pic>
      <p:pic>
        <p:nvPicPr>
          <p:cNvPr id="9" name="Picture 8">
            <a:extLst>
              <a:ext uri="{FF2B5EF4-FFF2-40B4-BE49-F238E27FC236}">
                <a16:creationId xmlns:a16="http://schemas.microsoft.com/office/drawing/2014/main" id="{01555927-F886-6947-9340-C747475A8DFF}"/>
              </a:ext>
            </a:extLst>
          </p:cNvPr>
          <p:cNvPicPr>
            <a:picLocks noChangeAspect="1"/>
          </p:cNvPicPr>
          <p:nvPr/>
        </p:nvPicPr>
        <p:blipFill rotWithShape="1">
          <a:blip r:embed="rId4">
            <a:extLst>
              <a:ext uri="{28A0092B-C50C-407E-A947-70E740481C1C}">
                <a14:useLocalDpi xmlns:a14="http://schemas.microsoft.com/office/drawing/2010/main" val="0"/>
              </a:ext>
            </a:extLst>
          </a:blip>
          <a:srcRect l="44276" r="5592"/>
          <a:stretch/>
        </p:blipFill>
        <p:spPr>
          <a:xfrm>
            <a:off x="9567457" y="1502117"/>
            <a:ext cx="1154912" cy="1536618"/>
          </a:xfrm>
          <a:prstGeom prst="rect">
            <a:avLst/>
          </a:prstGeom>
          <a:ln>
            <a:solidFill>
              <a:schemeClr val="bg1"/>
            </a:solidFill>
          </a:ln>
        </p:spPr>
      </p:pic>
      <p:sp>
        <p:nvSpPr>
          <p:cNvPr id="15" name="Right Arrow 14">
            <a:extLst>
              <a:ext uri="{FF2B5EF4-FFF2-40B4-BE49-F238E27FC236}">
                <a16:creationId xmlns:a16="http://schemas.microsoft.com/office/drawing/2014/main" id="{539A26FB-4F85-644B-B173-5ADFC90420B1}"/>
              </a:ext>
            </a:extLst>
          </p:cNvPr>
          <p:cNvSpPr/>
          <p:nvPr/>
        </p:nvSpPr>
        <p:spPr>
          <a:xfrm>
            <a:off x="8334779" y="2877097"/>
            <a:ext cx="1154912" cy="1421119"/>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CFF9E86C-FB27-684D-95BC-6A513AB1BB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7860" y="2012115"/>
            <a:ext cx="4499386" cy="2833769"/>
          </a:xfrm>
          <a:prstGeom prst="rect">
            <a:avLst/>
          </a:prstGeom>
          <a:ln>
            <a:solidFill>
              <a:schemeClr val="bg1"/>
            </a:solidFill>
          </a:ln>
        </p:spPr>
      </p:pic>
      <p:sp>
        <p:nvSpPr>
          <p:cNvPr id="12" name="Right Arrow 11">
            <a:extLst>
              <a:ext uri="{FF2B5EF4-FFF2-40B4-BE49-F238E27FC236}">
                <a16:creationId xmlns:a16="http://schemas.microsoft.com/office/drawing/2014/main" id="{0A1265E0-400B-BA49-8D02-E789AA1FF71D}"/>
              </a:ext>
            </a:extLst>
          </p:cNvPr>
          <p:cNvSpPr/>
          <p:nvPr/>
        </p:nvSpPr>
        <p:spPr>
          <a:xfrm>
            <a:off x="2492679" y="2919977"/>
            <a:ext cx="1369753" cy="1421119"/>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48890A24-EAF1-2844-A167-79EF368261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8653" y="2363048"/>
            <a:ext cx="2075907" cy="2287695"/>
          </a:xfrm>
          <a:prstGeom prst="rect">
            <a:avLst/>
          </a:prstGeom>
          <a:effectLst>
            <a:glow rad="63500">
              <a:schemeClr val="bg1"/>
            </a:glow>
          </a:effectLst>
        </p:spPr>
      </p:pic>
      <p:pic>
        <p:nvPicPr>
          <p:cNvPr id="2" name="Picture 1">
            <a:extLst>
              <a:ext uri="{FF2B5EF4-FFF2-40B4-BE49-F238E27FC236}">
                <a16:creationId xmlns:a16="http://schemas.microsoft.com/office/drawing/2014/main" id="{169CF437-9B46-1105-0C5A-422E7B70F7FD}"/>
              </a:ext>
            </a:extLst>
          </p:cNvPr>
          <p:cNvPicPr>
            <a:picLocks noChangeAspect="1"/>
          </p:cNvPicPr>
          <p:nvPr/>
        </p:nvPicPr>
        <p:blipFill rotWithShape="1">
          <a:blip r:embed="rId7"/>
          <a:srcRect l="27665" t="13617" r="16167" b="10936"/>
          <a:stretch/>
        </p:blipFill>
        <p:spPr>
          <a:xfrm>
            <a:off x="9575846" y="4263491"/>
            <a:ext cx="1154912" cy="1238890"/>
          </a:xfrm>
          <a:prstGeom prst="rect">
            <a:avLst/>
          </a:prstGeom>
        </p:spPr>
      </p:pic>
      <p:sp>
        <p:nvSpPr>
          <p:cNvPr id="5" name="Title 15">
            <a:extLst>
              <a:ext uri="{FF2B5EF4-FFF2-40B4-BE49-F238E27FC236}">
                <a16:creationId xmlns:a16="http://schemas.microsoft.com/office/drawing/2014/main" id="{1BA6ED8B-6A6A-21D1-8152-0E2E7B05E762}"/>
              </a:ext>
            </a:extLst>
          </p:cNvPr>
          <p:cNvSpPr txBox="1">
            <a:spLocks/>
          </p:cNvSpPr>
          <p:nvPr/>
        </p:nvSpPr>
        <p:spPr>
          <a:xfrm>
            <a:off x="838200" y="832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a:lstStyle>
          <a:p>
            <a:r>
              <a:rPr lang="en-US" sz="3900" dirty="0"/>
              <a:t>Medicare for All = Reproductive Care for All</a:t>
            </a:r>
          </a:p>
        </p:txBody>
      </p:sp>
    </p:spTree>
    <p:extLst>
      <p:ext uri="{BB962C8B-B14F-4D97-AF65-F5344CB8AC3E}">
        <p14:creationId xmlns:p14="http://schemas.microsoft.com/office/powerpoint/2010/main" val="1438974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75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75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75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nodeType="afterEffect">
                                  <p:stCondLst>
                                    <p:cond delay="75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nodeType="afterEffect">
                                  <p:stCondLst>
                                    <p:cond delay="75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3750"/>
                            </p:stCondLst>
                            <p:childTnLst>
                              <p:par>
                                <p:cTn id="23" presetID="1" presetClass="entr" presetSubtype="0" fill="hold" nodeType="afterEffect">
                                  <p:stCondLst>
                                    <p:cond delay="75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EC5457-4759-404C-9DC5-A11315024761}"/>
              </a:ext>
            </a:extLst>
          </p:cNvPr>
          <p:cNvSpPr txBox="1"/>
          <p:nvPr/>
        </p:nvSpPr>
        <p:spPr>
          <a:xfrm>
            <a:off x="838201" y="1690688"/>
            <a:ext cx="10515599" cy="2939266"/>
          </a:xfrm>
          <a:prstGeom prst="rect">
            <a:avLst/>
          </a:prstGeom>
          <a:noFill/>
          <a:effectLst/>
        </p:spPr>
        <p:txBody>
          <a:bodyPr wrap="square" rtlCol="0">
            <a:spAutoFit/>
          </a:bodyPr>
          <a:lstStyle/>
          <a:p>
            <a:pPr algn="l" rtl="0">
              <a:spcBef>
                <a:spcPts val="0"/>
              </a:spcBef>
              <a:spcAft>
                <a:spcPts val="1800"/>
              </a:spcAft>
            </a:pPr>
            <a:r>
              <a:rPr lang="en-US" sz="2800" b="1" i="0" strike="noStrike" dirty="0">
                <a:solidFill>
                  <a:schemeClr val="bg1"/>
                </a:solidFill>
                <a:effectLst/>
              </a:rPr>
              <a:t>Covers everybody for all medically necessary care</a:t>
            </a:r>
            <a:r>
              <a:rPr lang="en-US" sz="2800" i="0" strike="noStrike" dirty="0">
                <a:solidFill>
                  <a:schemeClr val="bg1"/>
                </a:solidFill>
                <a:effectLst/>
              </a:rPr>
              <a:t>, including contraception, prenatal and postnatal care, and abortion care. </a:t>
            </a:r>
          </a:p>
          <a:p>
            <a:pPr algn="l" rtl="0">
              <a:spcBef>
                <a:spcPts val="0"/>
              </a:spcBef>
              <a:spcAft>
                <a:spcPts val="1800"/>
              </a:spcAft>
            </a:pPr>
            <a:r>
              <a:rPr lang="en-US" sz="2800" dirty="0">
                <a:solidFill>
                  <a:schemeClr val="bg1"/>
                </a:solidFill>
              </a:rPr>
              <a:t>Coverage is </a:t>
            </a:r>
            <a:r>
              <a:rPr lang="en-US" sz="2800" b="1" dirty="0">
                <a:solidFill>
                  <a:schemeClr val="bg1"/>
                </a:solidFill>
              </a:rPr>
              <a:t>l</a:t>
            </a:r>
            <a:r>
              <a:rPr lang="en-US" sz="2800" b="1" i="0" strike="noStrike" dirty="0">
                <a:solidFill>
                  <a:schemeClr val="bg1"/>
                </a:solidFill>
                <a:effectLst/>
              </a:rPr>
              <a:t>ifelong</a:t>
            </a:r>
            <a:r>
              <a:rPr lang="en-US" sz="2800" i="0" strike="noStrike" dirty="0">
                <a:solidFill>
                  <a:schemeClr val="bg1"/>
                </a:solidFill>
                <a:effectLst/>
              </a:rPr>
              <a:t> with no interruptions in care. </a:t>
            </a:r>
          </a:p>
          <a:p>
            <a:pPr algn="l" rtl="0">
              <a:spcBef>
                <a:spcPts val="0"/>
              </a:spcBef>
              <a:spcAft>
                <a:spcPts val="1800"/>
              </a:spcAft>
            </a:pPr>
            <a:r>
              <a:rPr lang="en-US" sz="2800" dirty="0">
                <a:solidFill>
                  <a:schemeClr val="bg1"/>
                </a:solidFill>
              </a:rPr>
              <a:t>Provides </a:t>
            </a:r>
            <a:r>
              <a:rPr lang="en-US" sz="2800" b="1" dirty="0">
                <a:solidFill>
                  <a:schemeClr val="bg1"/>
                </a:solidFill>
              </a:rPr>
              <a:t>f</a:t>
            </a:r>
            <a:r>
              <a:rPr lang="en-US" sz="2800" b="1" i="0" strike="noStrike" dirty="0">
                <a:solidFill>
                  <a:schemeClr val="bg1"/>
                </a:solidFill>
                <a:effectLst/>
              </a:rPr>
              <a:t>ree choice of any hospital and provider</a:t>
            </a:r>
            <a:r>
              <a:rPr lang="en-US" sz="2800" i="0" strike="noStrike" dirty="0">
                <a:solidFill>
                  <a:schemeClr val="bg1"/>
                </a:solidFill>
                <a:effectLst/>
              </a:rPr>
              <a:t>. </a:t>
            </a:r>
          </a:p>
          <a:p>
            <a:pPr algn="l" rtl="0">
              <a:spcBef>
                <a:spcPts val="0"/>
              </a:spcBef>
              <a:spcAft>
                <a:spcPts val="1800"/>
              </a:spcAft>
            </a:pPr>
            <a:r>
              <a:rPr lang="en-US" sz="2800" b="1" dirty="0">
                <a:solidFill>
                  <a:schemeClr val="bg1"/>
                </a:solidFill>
              </a:rPr>
              <a:t>Care is free </a:t>
            </a:r>
            <a:r>
              <a:rPr lang="en-US" sz="2800" dirty="0">
                <a:solidFill>
                  <a:schemeClr val="bg1"/>
                </a:solidFill>
              </a:rPr>
              <a:t>at the point of service with no copays or deductibles. </a:t>
            </a:r>
            <a:endParaRPr lang="en-US" sz="4000" i="1" dirty="0">
              <a:solidFill>
                <a:schemeClr val="bg1"/>
              </a:solidFill>
              <a:effectLst>
                <a:outerShdw blurRad="50800" dist="38100" dir="2700000" algn="tl" rotWithShape="0">
                  <a:prstClr val="black">
                    <a:alpha val="40000"/>
                  </a:prstClr>
                </a:outerShdw>
              </a:effectLst>
            </a:endParaRPr>
          </a:p>
        </p:txBody>
      </p:sp>
      <p:sp>
        <p:nvSpPr>
          <p:cNvPr id="5" name="Text Placeholder 4">
            <a:extLst>
              <a:ext uri="{FF2B5EF4-FFF2-40B4-BE49-F238E27FC236}">
                <a16:creationId xmlns:a16="http://schemas.microsoft.com/office/drawing/2014/main" id="{5F451927-11A6-8A40-AC6E-B95A3DCB2338}"/>
              </a:ext>
            </a:extLst>
          </p:cNvPr>
          <p:cNvSpPr>
            <a:spLocks noGrp="1"/>
          </p:cNvSpPr>
          <p:nvPr>
            <p:ph type="body" idx="10"/>
          </p:nvPr>
        </p:nvSpPr>
        <p:spPr>
          <a:xfrm>
            <a:off x="86497" y="5908808"/>
            <a:ext cx="8229600" cy="841248"/>
          </a:xfrm>
        </p:spPr>
        <p:txBody>
          <a:bodyPr/>
          <a:lstStyle/>
          <a:p>
            <a:endParaRPr lang="en-US" dirty="0"/>
          </a:p>
        </p:txBody>
      </p:sp>
      <p:sp>
        <p:nvSpPr>
          <p:cNvPr id="2" name="Title 15">
            <a:extLst>
              <a:ext uri="{FF2B5EF4-FFF2-40B4-BE49-F238E27FC236}">
                <a16:creationId xmlns:a16="http://schemas.microsoft.com/office/drawing/2014/main" id="{A3982F10-946D-7D70-BE3F-288D345CC501}"/>
              </a:ext>
            </a:extLst>
          </p:cNvPr>
          <p:cNvSpPr txBox="1">
            <a:spLocks/>
          </p:cNvSpPr>
          <p:nvPr/>
        </p:nvSpPr>
        <p:spPr>
          <a:xfrm>
            <a:off x="838200" y="832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a:lstStyle>
          <a:p>
            <a:r>
              <a:rPr lang="en-US" sz="3900" dirty="0"/>
              <a:t>Medicare for All = Reproductive Care for All</a:t>
            </a:r>
          </a:p>
        </p:txBody>
      </p:sp>
    </p:spTree>
    <p:extLst>
      <p:ext uri="{BB962C8B-B14F-4D97-AF65-F5344CB8AC3E}">
        <p14:creationId xmlns:p14="http://schemas.microsoft.com/office/powerpoint/2010/main" val="9424002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693E4B-1D22-5995-1439-F4B9FC4FE8D8}"/>
              </a:ext>
            </a:extLst>
          </p:cNvPr>
          <p:cNvSpPr txBox="1">
            <a:spLocks/>
          </p:cNvSpPr>
          <p:nvPr/>
        </p:nvSpPr>
        <p:spPr>
          <a:xfrm>
            <a:off x="503144" y="87051"/>
            <a:ext cx="11366392" cy="9680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a:lstStyle>
          <a:p>
            <a:pPr algn="ctr"/>
            <a:r>
              <a:rPr lang="en-US" sz="3400" dirty="0"/>
              <a:t>Medicare for All Improves Reproductive Health Care</a:t>
            </a:r>
          </a:p>
        </p:txBody>
      </p:sp>
      <p:graphicFrame>
        <p:nvGraphicFramePr>
          <p:cNvPr id="8" name="Table 7">
            <a:extLst>
              <a:ext uri="{FF2B5EF4-FFF2-40B4-BE49-F238E27FC236}">
                <a16:creationId xmlns:a16="http://schemas.microsoft.com/office/drawing/2014/main" id="{012D867F-6C03-2856-2E0B-90E4C85DEE5A}"/>
              </a:ext>
            </a:extLst>
          </p:cNvPr>
          <p:cNvGraphicFramePr>
            <a:graphicFrameLocks noGrp="1"/>
          </p:cNvGraphicFramePr>
          <p:nvPr>
            <p:extLst>
              <p:ext uri="{D42A27DB-BD31-4B8C-83A1-F6EECF244321}">
                <p14:modId xmlns:p14="http://schemas.microsoft.com/office/powerpoint/2010/main" val="244260172"/>
              </p:ext>
            </p:extLst>
          </p:nvPr>
        </p:nvGraphicFramePr>
        <p:xfrm>
          <a:off x="589547" y="1038699"/>
          <a:ext cx="3095763" cy="4937274"/>
        </p:xfrm>
        <a:graphic>
          <a:graphicData uri="http://schemas.openxmlformats.org/drawingml/2006/table">
            <a:tbl>
              <a:tblPr firstRow="1" bandRow="1">
                <a:tableStyleId>{21E4AEA4-8DFA-4A89-87EB-49C32662AFE0}</a:tableStyleId>
              </a:tblPr>
              <a:tblGrid>
                <a:gridCol w="3095763">
                  <a:extLst>
                    <a:ext uri="{9D8B030D-6E8A-4147-A177-3AD203B41FA5}">
                      <a16:colId xmlns:a16="http://schemas.microsoft.com/office/drawing/2014/main" val="928534746"/>
                    </a:ext>
                  </a:extLst>
                </a:gridCol>
              </a:tblGrid>
              <a:tr h="505656">
                <a:tc>
                  <a:txBody>
                    <a:bodyPr/>
                    <a:lstStyle/>
                    <a:p>
                      <a:r>
                        <a:rPr lang="en-US" sz="2400" dirty="0"/>
                        <a:t>Today’s Problems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424309443"/>
                  </a:ext>
                </a:extLst>
              </a:tr>
              <a:tr h="833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t>High rate of </a:t>
                      </a:r>
                      <a:br>
                        <a:rPr lang="en-US" sz="2200" b="0" dirty="0"/>
                      </a:br>
                      <a:r>
                        <a:rPr lang="en-US" sz="2200" b="0" dirty="0"/>
                        <a:t>maternal mortality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575278"/>
                  </a:ext>
                </a:extLst>
              </a:tr>
              <a:tr h="841423">
                <a:tc>
                  <a:txBody>
                    <a:bodyPr/>
                    <a:lstStyle/>
                    <a:p>
                      <a:r>
                        <a:rPr lang="en-US" sz="2200" b="0" dirty="0"/>
                        <a:t>High rate of </a:t>
                      </a:r>
                      <a:br>
                        <a:rPr lang="en-US" sz="2200" b="0" dirty="0"/>
                      </a:br>
                      <a:r>
                        <a:rPr lang="en-US" sz="2200" b="0" dirty="0"/>
                        <a:t>unintended pregnancy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2037881"/>
                  </a:ext>
                </a:extLst>
              </a:tr>
              <a:tr h="925068">
                <a:tc>
                  <a:txBody>
                    <a:bodyPr/>
                    <a:lstStyle/>
                    <a:p>
                      <a:r>
                        <a:rPr lang="en-US" sz="2200" b="0" dirty="0"/>
                        <a:t>Dangerous state-level abortion restrictions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81751453"/>
                  </a:ext>
                </a:extLst>
              </a:tr>
              <a:tr h="897163">
                <a:tc>
                  <a:txBody>
                    <a:bodyPr/>
                    <a:lstStyle/>
                    <a:p>
                      <a:r>
                        <a:rPr lang="en-US" sz="2200" b="0" dirty="0"/>
                        <a:t>Employer opposition to contraceptive care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85212516"/>
                  </a:ext>
                </a:extLst>
              </a:tr>
              <a:tr h="934649">
                <a:tc>
                  <a:txBody>
                    <a:bodyPr/>
                    <a:lstStyle/>
                    <a:p>
                      <a:r>
                        <a:rPr lang="en-US" sz="2200" b="0" dirty="0"/>
                        <a:t>Commercial insurance barriers to care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13921110"/>
                  </a:ext>
                </a:extLst>
              </a:tr>
            </a:tbl>
          </a:graphicData>
        </a:graphic>
      </p:graphicFrame>
      <p:sp>
        <p:nvSpPr>
          <p:cNvPr id="12" name="Rectangle: Rounded Corners 11">
            <a:extLst>
              <a:ext uri="{FF2B5EF4-FFF2-40B4-BE49-F238E27FC236}">
                <a16:creationId xmlns:a16="http://schemas.microsoft.com/office/drawing/2014/main" id="{E8EFB155-9138-1163-3F94-F9B223C28876}"/>
              </a:ext>
            </a:extLst>
          </p:cNvPr>
          <p:cNvSpPr/>
          <p:nvPr/>
        </p:nvSpPr>
        <p:spPr>
          <a:xfrm>
            <a:off x="3693699" y="1501105"/>
            <a:ext cx="7213600" cy="876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0" dirty="0"/>
              <a:t>Lifelong coverage for all medically necessary services, including preconception, prenatal, and postnatal care </a:t>
            </a:r>
          </a:p>
        </p:txBody>
      </p:sp>
      <p:sp>
        <p:nvSpPr>
          <p:cNvPr id="13" name="Rectangle: Rounded Corners 12">
            <a:extLst>
              <a:ext uri="{FF2B5EF4-FFF2-40B4-BE49-F238E27FC236}">
                <a16:creationId xmlns:a16="http://schemas.microsoft.com/office/drawing/2014/main" id="{72843064-2C9E-74CD-8767-0899276B9731}"/>
              </a:ext>
            </a:extLst>
          </p:cNvPr>
          <p:cNvSpPr/>
          <p:nvPr/>
        </p:nvSpPr>
        <p:spPr>
          <a:xfrm>
            <a:off x="3693699" y="2382182"/>
            <a:ext cx="7213600" cy="876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0" dirty="0"/>
              <a:t>Covers all FDA-approved contraceptives without costs, empowering patients to choose methods that work best</a:t>
            </a:r>
          </a:p>
        </p:txBody>
      </p:sp>
      <p:sp>
        <p:nvSpPr>
          <p:cNvPr id="14" name="Rectangle: Rounded Corners 13">
            <a:extLst>
              <a:ext uri="{FF2B5EF4-FFF2-40B4-BE49-F238E27FC236}">
                <a16:creationId xmlns:a16="http://schemas.microsoft.com/office/drawing/2014/main" id="{8C1A9EF9-8D17-D6D3-262E-1BFF35DB14C6}"/>
              </a:ext>
            </a:extLst>
          </p:cNvPr>
          <p:cNvSpPr/>
          <p:nvPr/>
        </p:nvSpPr>
        <p:spPr>
          <a:xfrm>
            <a:off x="3702088" y="3265736"/>
            <a:ext cx="7213600" cy="876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0" dirty="0"/>
              <a:t>Provides abortion care without cost, regardless of location</a:t>
            </a:r>
          </a:p>
        </p:txBody>
      </p:sp>
      <p:sp>
        <p:nvSpPr>
          <p:cNvPr id="15" name="Rectangle: Rounded Corners 14">
            <a:extLst>
              <a:ext uri="{FF2B5EF4-FFF2-40B4-BE49-F238E27FC236}">
                <a16:creationId xmlns:a16="http://schemas.microsoft.com/office/drawing/2014/main" id="{C36E5044-35A0-C747-CDE1-2A75F217A740}"/>
              </a:ext>
            </a:extLst>
          </p:cNvPr>
          <p:cNvSpPr/>
          <p:nvPr/>
        </p:nvSpPr>
        <p:spPr>
          <a:xfrm>
            <a:off x="3693699" y="4176727"/>
            <a:ext cx="7213600" cy="876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0" dirty="0"/>
              <a:t>Keeps reproductive health decisions between individuals and their doctors</a:t>
            </a:r>
          </a:p>
        </p:txBody>
      </p:sp>
      <p:sp>
        <p:nvSpPr>
          <p:cNvPr id="22" name="Rectangle: Rounded Corners 21">
            <a:extLst>
              <a:ext uri="{FF2B5EF4-FFF2-40B4-BE49-F238E27FC236}">
                <a16:creationId xmlns:a16="http://schemas.microsoft.com/office/drawing/2014/main" id="{74DFCCDD-0603-93BC-4C88-CB102F5D6D23}"/>
              </a:ext>
            </a:extLst>
          </p:cNvPr>
          <p:cNvSpPr/>
          <p:nvPr/>
        </p:nvSpPr>
        <p:spPr>
          <a:xfrm>
            <a:off x="3693699" y="5072079"/>
            <a:ext cx="7213600" cy="876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0" dirty="0"/>
              <a:t>Covers all reproductive care without costs, preapprovals, or denials</a:t>
            </a:r>
          </a:p>
        </p:txBody>
      </p:sp>
    </p:spTree>
    <p:extLst>
      <p:ext uri="{BB962C8B-B14F-4D97-AF65-F5344CB8AC3E}">
        <p14:creationId xmlns:p14="http://schemas.microsoft.com/office/powerpoint/2010/main" val="417647784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F8F57-C249-CF45-8AD1-30A1E5BF35A6}"/>
              </a:ext>
            </a:extLst>
          </p:cNvPr>
          <p:cNvSpPr>
            <a:spLocks noGrp="1"/>
          </p:cNvSpPr>
          <p:nvPr>
            <p:ph type="title"/>
          </p:nvPr>
        </p:nvSpPr>
        <p:spPr>
          <a:xfrm>
            <a:off x="464866" y="88586"/>
            <a:ext cx="11574965" cy="1128088"/>
          </a:xfrm>
        </p:spPr>
        <p:txBody>
          <a:bodyPr>
            <a:normAutofit/>
          </a:bodyPr>
          <a:lstStyle/>
          <a:p>
            <a:r>
              <a:rPr lang="en-US" sz="3600" dirty="0"/>
              <a:t>Maternal Mortality More Than Quadrupled in U.S.</a:t>
            </a:r>
          </a:p>
        </p:txBody>
      </p:sp>
      <p:sp>
        <p:nvSpPr>
          <p:cNvPr id="4" name="Text Placeholder 3">
            <a:extLst>
              <a:ext uri="{FF2B5EF4-FFF2-40B4-BE49-F238E27FC236}">
                <a16:creationId xmlns:a16="http://schemas.microsoft.com/office/drawing/2014/main" id="{103494E0-44FA-A543-9B45-AFFDD8CAE806}"/>
              </a:ext>
            </a:extLst>
          </p:cNvPr>
          <p:cNvSpPr>
            <a:spLocks noGrp="1"/>
          </p:cNvSpPr>
          <p:nvPr>
            <p:ph type="body" idx="10"/>
          </p:nvPr>
        </p:nvSpPr>
        <p:spPr>
          <a:xfrm>
            <a:off x="0" y="6016753"/>
            <a:ext cx="8511988" cy="841248"/>
          </a:xfrm>
        </p:spPr>
        <p:txBody>
          <a:bodyPr>
            <a:normAutofit fontScale="92500" lnSpcReduction="10000"/>
          </a:bodyPr>
          <a:lstStyle/>
          <a:p>
            <a:pPr>
              <a:lnSpc>
                <a:spcPct val="120000"/>
              </a:lnSpc>
              <a:spcBef>
                <a:spcPts val="0"/>
              </a:spcBef>
            </a:pPr>
            <a:r>
              <a:rPr lang="en-US" dirty="0"/>
              <a:t>Pregnancy-related death: Death during pregnancy or within one year of the end of pregnancy from a pregnancy complication, a chain of events initiated by pregnancy, or the aggravation of an unrelated condition by the physiologic effects of pregnancy. This CDC measure is used  in the U.S. only.</a:t>
            </a:r>
          </a:p>
          <a:p>
            <a:pPr>
              <a:lnSpc>
                <a:spcPct val="120000"/>
              </a:lnSpc>
              <a:spcBef>
                <a:spcPts val="0"/>
              </a:spcBef>
            </a:pPr>
            <a:r>
              <a:rPr lang="en-US" dirty="0"/>
              <a:t>https://www.cdc.gov/nchs/data/hestat/maternal-mortality/2021/maternal-mortality-rates-2021.htm;  </a:t>
            </a:r>
          </a:p>
        </p:txBody>
      </p:sp>
      <p:sp>
        <p:nvSpPr>
          <p:cNvPr id="6" name="TextBox 5">
            <a:extLst>
              <a:ext uri="{FF2B5EF4-FFF2-40B4-BE49-F238E27FC236}">
                <a16:creationId xmlns:a16="http://schemas.microsoft.com/office/drawing/2014/main" id="{21B03753-15C9-7746-9FE1-A1CD2F78565D}"/>
              </a:ext>
            </a:extLst>
          </p:cNvPr>
          <p:cNvSpPr txBox="1"/>
          <p:nvPr/>
        </p:nvSpPr>
        <p:spPr>
          <a:xfrm>
            <a:off x="118947" y="1673320"/>
            <a:ext cx="168372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Pregnancy-related deaths per 100,000 live births</a:t>
            </a:r>
          </a:p>
        </p:txBody>
      </p:sp>
      <p:sp>
        <p:nvSpPr>
          <p:cNvPr id="8" name="TextBox 7">
            <a:extLst>
              <a:ext uri="{FF2B5EF4-FFF2-40B4-BE49-F238E27FC236}">
                <a16:creationId xmlns:a16="http://schemas.microsoft.com/office/drawing/2014/main" id="{36A6ED01-CF43-BC49-BE3A-7FA7F2B45F30}"/>
              </a:ext>
            </a:extLst>
          </p:cNvPr>
          <p:cNvSpPr txBox="1"/>
          <p:nvPr/>
        </p:nvSpPr>
        <p:spPr>
          <a:xfrm>
            <a:off x="2913681" y="-1115878"/>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10" name="Chart 9">
            <a:extLst>
              <a:ext uri="{FF2B5EF4-FFF2-40B4-BE49-F238E27FC236}">
                <a16:creationId xmlns:a16="http://schemas.microsoft.com/office/drawing/2014/main" id="{31F3C4BE-EDD7-BD38-8225-0B3F1A13BFB3}"/>
              </a:ext>
            </a:extLst>
          </p:cNvPr>
          <p:cNvGraphicFramePr>
            <a:graphicFrameLocks/>
          </p:cNvGraphicFramePr>
          <p:nvPr>
            <p:extLst>
              <p:ext uri="{D42A27DB-BD31-4B8C-83A1-F6EECF244321}">
                <p14:modId xmlns:p14="http://schemas.microsoft.com/office/powerpoint/2010/main" val="4013199831"/>
              </p:ext>
            </p:extLst>
          </p:nvPr>
        </p:nvGraphicFramePr>
        <p:xfrm>
          <a:off x="1894113" y="1300358"/>
          <a:ext cx="9481163" cy="437178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a:extLst>
              <a:ext uri="{FF2B5EF4-FFF2-40B4-BE49-F238E27FC236}">
                <a16:creationId xmlns:a16="http://schemas.microsoft.com/office/drawing/2014/main" id="{F567C831-E3F3-AC2A-AF56-0EAE5EA9D6CF}"/>
              </a:ext>
            </a:extLst>
          </p:cNvPr>
          <p:cNvSpPr txBox="1"/>
          <p:nvPr/>
        </p:nvSpPr>
        <p:spPr>
          <a:xfrm>
            <a:off x="8894609" y="1119322"/>
            <a:ext cx="2149066" cy="553998"/>
          </a:xfrm>
          <a:prstGeom prst="rect">
            <a:avLst/>
          </a:prstGeom>
          <a:solidFill>
            <a:schemeClr val="accent2"/>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0" normalizeH="0" baseline="0" noProof="0" dirty="0">
                <a:ln>
                  <a:noFill/>
                </a:ln>
                <a:solidFill>
                  <a:schemeClr val="bg1"/>
                </a:solidFill>
                <a:uLnTx/>
                <a:uFillTx/>
                <a:latin typeface="Arial" panose="020B0604020202020204"/>
                <a:ea typeface="+mn-ea"/>
                <a:cs typeface="+mn-cs"/>
              </a:rPr>
              <a:t>2021 = 33</a:t>
            </a:r>
          </a:p>
        </p:txBody>
      </p:sp>
      <p:sp>
        <p:nvSpPr>
          <p:cNvPr id="12" name="TextBox 1">
            <a:extLst>
              <a:ext uri="{FF2B5EF4-FFF2-40B4-BE49-F238E27FC236}">
                <a16:creationId xmlns:a16="http://schemas.microsoft.com/office/drawing/2014/main" id="{F567C831-E3F3-AC2A-AF56-0EAE5EA9D6CF}"/>
              </a:ext>
            </a:extLst>
          </p:cNvPr>
          <p:cNvSpPr txBox="1"/>
          <p:nvPr/>
        </p:nvSpPr>
        <p:spPr>
          <a:xfrm>
            <a:off x="842701" y="4537533"/>
            <a:ext cx="2163345" cy="553998"/>
          </a:xfrm>
          <a:prstGeom prst="rect">
            <a:avLst/>
          </a:prstGeom>
          <a:solidFill>
            <a:schemeClr val="accent2"/>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0" normalizeH="0" baseline="0" noProof="0" dirty="0">
                <a:ln>
                  <a:noFill/>
                </a:ln>
                <a:solidFill>
                  <a:schemeClr val="bg1"/>
                </a:solidFill>
                <a:uLnTx/>
                <a:uFillTx/>
                <a:latin typeface="Arial" panose="020B0604020202020204"/>
                <a:ea typeface="+mn-ea"/>
                <a:cs typeface="+mn-cs"/>
              </a:rPr>
              <a:t>1987 = 7</a:t>
            </a:r>
          </a:p>
        </p:txBody>
      </p:sp>
      <p:sp>
        <p:nvSpPr>
          <p:cNvPr id="2" name="TextBox 1">
            <a:extLst>
              <a:ext uri="{FF2B5EF4-FFF2-40B4-BE49-F238E27FC236}">
                <a16:creationId xmlns:a16="http://schemas.microsoft.com/office/drawing/2014/main" id="{0BE3C532-15D9-8D8B-8DB8-52998681332F}"/>
              </a:ext>
            </a:extLst>
          </p:cNvPr>
          <p:cNvSpPr txBox="1"/>
          <p:nvPr/>
        </p:nvSpPr>
        <p:spPr>
          <a:xfrm>
            <a:off x="10829108" y="5316582"/>
            <a:ext cx="702921" cy="369332"/>
          </a:xfrm>
          <a:prstGeom prst="rect">
            <a:avLst/>
          </a:prstGeom>
          <a:noFill/>
        </p:spPr>
        <p:txBody>
          <a:bodyPr wrap="square" rtlCol="0">
            <a:spAutoFit/>
          </a:bodyPr>
          <a:lstStyle/>
          <a:p>
            <a:pPr>
              <a:spcAft>
                <a:spcPts val="1200"/>
              </a:spcAft>
            </a:pPr>
            <a:r>
              <a:rPr lang="en-US" dirty="0">
                <a:solidFill>
                  <a:schemeClr val="bg1"/>
                </a:solidFill>
              </a:rPr>
              <a:t>2021</a:t>
            </a:r>
          </a:p>
        </p:txBody>
      </p:sp>
    </p:spTree>
    <p:extLst>
      <p:ext uri="{BB962C8B-B14F-4D97-AF65-F5344CB8AC3E}">
        <p14:creationId xmlns:p14="http://schemas.microsoft.com/office/powerpoint/2010/main" val="202609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10"/>
                                        <p:tgtEl>
                                          <p:spTgt spid="10">
                                            <p:graphicEl>
                                              <a:chart seriesIdx="-3" categoryIdx="-3" bldStep="gridLegend"/>
                                            </p:graphicEl>
                                          </p:spTgt>
                                        </p:tgtEl>
                                      </p:cBhvr>
                                    </p:animEffect>
                                  </p:childTnLst>
                                </p:cTn>
                              </p:par>
                            </p:childTnLst>
                          </p:cTn>
                        </p:par>
                        <p:par>
                          <p:cTn id="8" fill="hold">
                            <p:stCondLst>
                              <p:cond delay="10"/>
                            </p:stCondLst>
                            <p:childTnLst>
                              <p:par>
                                <p:cTn id="9" presetID="10" presetClass="entr" presetSubtype="0" fill="hold" grpId="0" nodeType="afterEffect">
                                  <p:stCondLst>
                                    <p:cond delay="0"/>
                                  </p:stCondLst>
                                  <p:childTnLst>
                                    <p:set>
                                      <p:cBhvr>
                                        <p:cTn id="10"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fade">
                                      <p:cBhvr>
                                        <p:cTn id="11" dur="230"/>
                                        <p:tgtEl>
                                          <p:spTgt spid="10">
                                            <p:graphicEl>
                                              <a:chart seriesIdx="-4" categoryIdx="0" bldStep="category"/>
                                            </p:graphicEl>
                                          </p:spTgt>
                                        </p:tgtEl>
                                      </p:cBhvr>
                                    </p:animEffect>
                                  </p:childTnLst>
                                </p:cTn>
                              </p:par>
                            </p:childTnLst>
                          </p:cTn>
                        </p:par>
                        <p:par>
                          <p:cTn id="12" fill="hold">
                            <p:stCondLst>
                              <p:cond delay="240"/>
                            </p:stCondLst>
                            <p:childTnLst>
                              <p:par>
                                <p:cTn id="13" presetID="10" presetClass="entr" presetSubtype="0" fill="hold" grpId="0" nodeType="afterEffect">
                                  <p:stCondLst>
                                    <p:cond delay="0"/>
                                  </p:stCondLst>
                                  <p:childTnLst>
                                    <p:set>
                                      <p:cBhvr>
                                        <p:cTn id="14"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fade">
                                      <p:cBhvr>
                                        <p:cTn id="15" dur="230"/>
                                        <p:tgtEl>
                                          <p:spTgt spid="10">
                                            <p:graphicEl>
                                              <a:chart seriesIdx="-4" categoryIdx="1" bldStep="category"/>
                                            </p:graphicEl>
                                          </p:spTgt>
                                        </p:tgtEl>
                                      </p:cBhvr>
                                    </p:animEffect>
                                  </p:childTnLst>
                                </p:cTn>
                              </p:par>
                            </p:childTnLst>
                          </p:cTn>
                        </p:par>
                        <p:par>
                          <p:cTn id="16" fill="hold">
                            <p:stCondLst>
                              <p:cond delay="470"/>
                            </p:stCondLst>
                            <p:childTnLst>
                              <p:par>
                                <p:cTn id="17" presetID="10" presetClass="entr" presetSubtype="0" fill="hold" grpId="0" nodeType="afterEffect">
                                  <p:stCondLst>
                                    <p:cond delay="0"/>
                                  </p:stCondLst>
                                  <p:childTnLst>
                                    <p:set>
                                      <p:cBhvr>
                                        <p:cTn id="18"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fade">
                                      <p:cBhvr>
                                        <p:cTn id="19" dur="230"/>
                                        <p:tgtEl>
                                          <p:spTgt spid="10">
                                            <p:graphicEl>
                                              <a:chart seriesIdx="-4" categoryIdx="2" bldStep="category"/>
                                            </p:graphicEl>
                                          </p:spTgt>
                                        </p:tgtEl>
                                      </p:cBhvr>
                                    </p:animEffect>
                                  </p:childTnLst>
                                </p:cTn>
                              </p:par>
                            </p:childTnLst>
                          </p:cTn>
                        </p:par>
                        <p:par>
                          <p:cTn id="20" fill="hold">
                            <p:stCondLst>
                              <p:cond delay="700"/>
                            </p:stCondLst>
                            <p:childTnLst>
                              <p:par>
                                <p:cTn id="21" presetID="10" presetClass="entr" presetSubtype="0" fill="hold" grpId="0" nodeType="afterEffect">
                                  <p:stCondLst>
                                    <p:cond delay="0"/>
                                  </p:stCondLst>
                                  <p:childTnLst>
                                    <p:set>
                                      <p:cBhvr>
                                        <p:cTn id="22"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fade">
                                      <p:cBhvr>
                                        <p:cTn id="23" dur="230"/>
                                        <p:tgtEl>
                                          <p:spTgt spid="10">
                                            <p:graphicEl>
                                              <a:chart seriesIdx="-4" categoryIdx="3" bldStep="category"/>
                                            </p:graphicEl>
                                          </p:spTgt>
                                        </p:tgtEl>
                                      </p:cBhvr>
                                    </p:animEffect>
                                  </p:childTnLst>
                                </p:cTn>
                              </p:par>
                            </p:childTnLst>
                          </p:cTn>
                        </p:par>
                        <p:par>
                          <p:cTn id="24" fill="hold">
                            <p:stCondLst>
                              <p:cond delay="930"/>
                            </p:stCondLst>
                            <p:childTnLst>
                              <p:par>
                                <p:cTn id="25" presetID="10" presetClass="entr" presetSubtype="0" fill="hold" grpId="0" nodeType="afterEffect">
                                  <p:stCondLst>
                                    <p:cond delay="0"/>
                                  </p:stCondLst>
                                  <p:childTnLst>
                                    <p:set>
                                      <p:cBhvr>
                                        <p:cTn id="26" dur="1" fill="hold">
                                          <p:stCondLst>
                                            <p:cond delay="0"/>
                                          </p:stCondLst>
                                        </p:cTn>
                                        <p:tgtEl>
                                          <p:spTgt spid="10">
                                            <p:graphicEl>
                                              <a:chart seriesIdx="-4" categoryIdx="4" bldStep="category"/>
                                            </p:graphicEl>
                                          </p:spTgt>
                                        </p:tgtEl>
                                        <p:attrNameLst>
                                          <p:attrName>style.visibility</p:attrName>
                                        </p:attrNameLst>
                                      </p:cBhvr>
                                      <p:to>
                                        <p:strVal val="visible"/>
                                      </p:to>
                                    </p:set>
                                    <p:animEffect transition="in" filter="fade">
                                      <p:cBhvr>
                                        <p:cTn id="27" dur="230"/>
                                        <p:tgtEl>
                                          <p:spTgt spid="10">
                                            <p:graphicEl>
                                              <a:chart seriesIdx="-4" categoryIdx="4" bldStep="category"/>
                                            </p:graphicEl>
                                          </p:spTgt>
                                        </p:tgtEl>
                                      </p:cBhvr>
                                    </p:animEffect>
                                  </p:childTnLst>
                                </p:cTn>
                              </p:par>
                            </p:childTnLst>
                          </p:cTn>
                        </p:par>
                        <p:par>
                          <p:cTn id="28" fill="hold">
                            <p:stCondLst>
                              <p:cond delay="1160"/>
                            </p:stCondLst>
                            <p:childTnLst>
                              <p:par>
                                <p:cTn id="29" presetID="10" presetClass="entr" presetSubtype="0" fill="hold" grpId="0" nodeType="afterEffect">
                                  <p:stCondLst>
                                    <p:cond delay="0"/>
                                  </p:stCondLst>
                                  <p:childTnLst>
                                    <p:set>
                                      <p:cBhvr>
                                        <p:cTn id="30" dur="1" fill="hold">
                                          <p:stCondLst>
                                            <p:cond delay="0"/>
                                          </p:stCondLst>
                                        </p:cTn>
                                        <p:tgtEl>
                                          <p:spTgt spid="10">
                                            <p:graphicEl>
                                              <a:chart seriesIdx="-4" categoryIdx="5" bldStep="category"/>
                                            </p:graphicEl>
                                          </p:spTgt>
                                        </p:tgtEl>
                                        <p:attrNameLst>
                                          <p:attrName>style.visibility</p:attrName>
                                        </p:attrNameLst>
                                      </p:cBhvr>
                                      <p:to>
                                        <p:strVal val="visible"/>
                                      </p:to>
                                    </p:set>
                                    <p:animEffect transition="in" filter="fade">
                                      <p:cBhvr>
                                        <p:cTn id="31" dur="230"/>
                                        <p:tgtEl>
                                          <p:spTgt spid="10">
                                            <p:graphicEl>
                                              <a:chart seriesIdx="-4" categoryIdx="5" bldStep="category"/>
                                            </p:graphicEl>
                                          </p:spTgt>
                                        </p:tgtEl>
                                      </p:cBhvr>
                                    </p:animEffect>
                                  </p:childTnLst>
                                </p:cTn>
                              </p:par>
                            </p:childTnLst>
                          </p:cTn>
                        </p:par>
                        <p:par>
                          <p:cTn id="32" fill="hold">
                            <p:stCondLst>
                              <p:cond delay="1390"/>
                            </p:stCondLst>
                            <p:childTnLst>
                              <p:par>
                                <p:cTn id="33" presetID="10" presetClass="entr" presetSubtype="0" fill="hold" grpId="0" nodeType="afterEffect">
                                  <p:stCondLst>
                                    <p:cond delay="0"/>
                                  </p:stCondLst>
                                  <p:childTnLst>
                                    <p:set>
                                      <p:cBhvr>
                                        <p:cTn id="34" dur="1" fill="hold">
                                          <p:stCondLst>
                                            <p:cond delay="0"/>
                                          </p:stCondLst>
                                        </p:cTn>
                                        <p:tgtEl>
                                          <p:spTgt spid="10">
                                            <p:graphicEl>
                                              <a:chart seriesIdx="-4" categoryIdx="6" bldStep="category"/>
                                            </p:graphicEl>
                                          </p:spTgt>
                                        </p:tgtEl>
                                        <p:attrNameLst>
                                          <p:attrName>style.visibility</p:attrName>
                                        </p:attrNameLst>
                                      </p:cBhvr>
                                      <p:to>
                                        <p:strVal val="visible"/>
                                      </p:to>
                                    </p:set>
                                    <p:animEffect transition="in" filter="fade">
                                      <p:cBhvr>
                                        <p:cTn id="35" dur="230"/>
                                        <p:tgtEl>
                                          <p:spTgt spid="10">
                                            <p:graphicEl>
                                              <a:chart seriesIdx="-4" categoryIdx="6" bldStep="category"/>
                                            </p:graphicEl>
                                          </p:spTgt>
                                        </p:tgtEl>
                                      </p:cBhvr>
                                    </p:animEffect>
                                  </p:childTnLst>
                                </p:cTn>
                              </p:par>
                            </p:childTnLst>
                          </p:cTn>
                        </p:par>
                        <p:par>
                          <p:cTn id="36" fill="hold">
                            <p:stCondLst>
                              <p:cond delay="1620"/>
                            </p:stCondLst>
                            <p:childTnLst>
                              <p:par>
                                <p:cTn id="37" presetID="10" presetClass="entr" presetSubtype="0" fill="hold" grpId="0" nodeType="afterEffect">
                                  <p:stCondLst>
                                    <p:cond delay="0"/>
                                  </p:stCondLst>
                                  <p:childTnLst>
                                    <p:set>
                                      <p:cBhvr>
                                        <p:cTn id="38" dur="1" fill="hold">
                                          <p:stCondLst>
                                            <p:cond delay="0"/>
                                          </p:stCondLst>
                                        </p:cTn>
                                        <p:tgtEl>
                                          <p:spTgt spid="10">
                                            <p:graphicEl>
                                              <a:chart seriesIdx="-4" categoryIdx="7" bldStep="category"/>
                                            </p:graphicEl>
                                          </p:spTgt>
                                        </p:tgtEl>
                                        <p:attrNameLst>
                                          <p:attrName>style.visibility</p:attrName>
                                        </p:attrNameLst>
                                      </p:cBhvr>
                                      <p:to>
                                        <p:strVal val="visible"/>
                                      </p:to>
                                    </p:set>
                                    <p:animEffect transition="in" filter="fade">
                                      <p:cBhvr>
                                        <p:cTn id="39" dur="230"/>
                                        <p:tgtEl>
                                          <p:spTgt spid="10">
                                            <p:graphicEl>
                                              <a:chart seriesIdx="-4" categoryIdx="7" bldStep="category"/>
                                            </p:graphicEl>
                                          </p:spTgt>
                                        </p:tgtEl>
                                      </p:cBhvr>
                                    </p:animEffect>
                                  </p:childTnLst>
                                </p:cTn>
                              </p:par>
                            </p:childTnLst>
                          </p:cTn>
                        </p:par>
                        <p:par>
                          <p:cTn id="40" fill="hold">
                            <p:stCondLst>
                              <p:cond delay="1850"/>
                            </p:stCondLst>
                            <p:childTnLst>
                              <p:par>
                                <p:cTn id="41" presetID="10" presetClass="entr" presetSubtype="0" fill="hold" grpId="0" nodeType="afterEffect">
                                  <p:stCondLst>
                                    <p:cond delay="0"/>
                                  </p:stCondLst>
                                  <p:childTnLst>
                                    <p:set>
                                      <p:cBhvr>
                                        <p:cTn id="42" dur="1" fill="hold">
                                          <p:stCondLst>
                                            <p:cond delay="0"/>
                                          </p:stCondLst>
                                        </p:cTn>
                                        <p:tgtEl>
                                          <p:spTgt spid="10">
                                            <p:graphicEl>
                                              <a:chart seriesIdx="-4" categoryIdx="8" bldStep="category"/>
                                            </p:graphicEl>
                                          </p:spTgt>
                                        </p:tgtEl>
                                        <p:attrNameLst>
                                          <p:attrName>style.visibility</p:attrName>
                                        </p:attrNameLst>
                                      </p:cBhvr>
                                      <p:to>
                                        <p:strVal val="visible"/>
                                      </p:to>
                                    </p:set>
                                    <p:animEffect transition="in" filter="fade">
                                      <p:cBhvr>
                                        <p:cTn id="43" dur="230"/>
                                        <p:tgtEl>
                                          <p:spTgt spid="10">
                                            <p:graphicEl>
                                              <a:chart seriesIdx="-4" categoryIdx="8" bldStep="category"/>
                                            </p:graphicEl>
                                          </p:spTgt>
                                        </p:tgtEl>
                                      </p:cBhvr>
                                    </p:animEffect>
                                  </p:childTnLst>
                                </p:cTn>
                              </p:par>
                            </p:childTnLst>
                          </p:cTn>
                        </p:par>
                        <p:par>
                          <p:cTn id="44" fill="hold">
                            <p:stCondLst>
                              <p:cond delay="2080"/>
                            </p:stCondLst>
                            <p:childTnLst>
                              <p:par>
                                <p:cTn id="45" presetID="10" presetClass="entr" presetSubtype="0" fill="hold" grpId="0" nodeType="afterEffect">
                                  <p:stCondLst>
                                    <p:cond delay="0"/>
                                  </p:stCondLst>
                                  <p:childTnLst>
                                    <p:set>
                                      <p:cBhvr>
                                        <p:cTn id="46" dur="1" fill="hold">
                                          <p:stCondLst>
                                            <p:cond delay="0"/>
                                          </p:stCondLst>
                                        </p:cTn>
                                        <p:tgtEl>
                                          <p:spTgt spid="10">
                                            <p:graphicEl>
                                              <a:chart seriesIdx="-4" categoryIdx="9" bldStep="category"/>
                                            </p:graphicEl>
                                          </p:spTgt>
                                        </p:tgtEl>
                                        <p:attrNameLst>
                                          <p:attrName>style.visibility</p:attrName>
                                        </p:attrNameLst>
                                      </p:cBhvr>
                                      <p:to>
                                        <p:strVal val="visible"/>
                                      </p:to>
                                    </p:set>
                                    <p:animEffect transition="in" filter="fade">
                                      <p:cBhvr>
                                        <p:cTn id="47" dur="230"/>
                                        <p:tgtEl>
                                          <p:spTgt spid="10">
                                            <p:graphicEl>
                                              <a:chart seriesIdx="-4" categoryIdx="9" bldStep="category"/>
                                            </p:graphicEl>
                                          </p:spTgt>
                                        </p:tgtEl>
                                      </p:cBhvr>
                                    </p:animEffect>
                                  </p:childTnLst>
                                </p:cTn>
                              </p:par>
                            </p:childTnLst>
                          </p:cTn>
                        </p:par>
                        <p:par>
                          <p:cTn id="48" fill="hold">
                            <p:stCondLst>
                              <p:cond delay="2310"/>
                            </p:stCondLst>
                            <p:childTnLst>
                              <p:par>
                                <p:cTn id="49" presetID="10" presetClass="entr" presetSubtype="0" fill="hold" grpId="0" nodeType="afterEffect">
                                  <p:stCondLst>
                                    <p:cond delay="0"/>
                                  </p:stCondLst>
                                  <p:childTnLst>
                                    <p:set>
                                      <p:cBhvr>
                                        <p:cTn id="50" dur="1" fill="hold">
                                          <p:stCondLst>
                                            <p:cond delay="0"/>
                                          </p:stCondLst>
                                        </p:cTn>
                                        <p:tgtEl>
                                          <p:spTgt spid="10">
                                            <p:graphicEl>
                                              <a:chart seriesIdx="-4" categoryIdx="10" bldStep="category"/>
                                            </p:graphicEl>
                                          </p:spTgt>
                                        </p:tgtEl>
                                        <p:attrNameLst>
                                          <p:attrName>style.visibility</p:attrName>
                                        </p:attrNameLst>
                                      </p:cBhvr>
                                      <p:to>
                                        <p:strVal val="visible"/>
                                      </p:to>
                                    </p:set>
                                    <p:animEffect transition="in" filter="fade">
                                      <p:cBhvr>
                                        <p:cTn id="51" dur="230"/>
                                        <p:tgtEl>
                                          <p:spTgt spid="10">
                                            <p:graphicEl>
                                              <a:chart seriesIdx="-4" categoryIdx="10" bldStep="category"/>
                                            </p:graphicEl>
                                          </p:spTgt>
                                        </p:tgtEl>
                                      </p:cBhvr>
                                    </p:animEffect>
                                  </p:childTnLst>
                                </p:cTn>
                              </p:par>
                            </p:childTnLst>
                          </p:cTn>
                        </p:par>
                        <p:par>
                          <p:cTn id="52" fill="hold">
                            <p:stCondLst>
                              <p:cond delay="2540"/>
                            </p:stCondLst>
                            <p:childTnLst>
                              <p:par>
                                <p:cTn id="53" presetID="10" presetClass="entr" presetSubtype="0" fill="hold" grpId="0" nodeType="afterEffect">
                                  <p:stCondLst>
                                    <p:cond delay="0"/>
                                  </p:stCondLst>
                                  <p:childTnLst>
                                    <p:set>
                                      <p:cBhvr>
                                        <p:cTn id="54" dur="1" fill="hold">
                                          <p:stCondLst>
                                            <p:cond delay="0"/>
                                          </p:stCondLst>
                                        </p:cTn>
                                        <p:tgtEl>
                                          <p:spTgt spid="10">
                                            <p:graphicEl>
                                              <a:chart seriesIdx="-4" categoryIdx="11" bldStep="category"/>
                                            </p:graphicEl>
                                          </p:spTgt>
                                        </p:tgtEl>
                                        <p:attrNameLst>
                                          <p:attrName>style.visibility</p:attrName>
                                        </p:attrNameLst>
                                      </p:cBhvr>
                                      <p:to>
                                        <p:strVal val="visible"/>
                                      </p:to>
                                    </p:set>
                                    <p:animEffect transition="in" filter="fade">
                                      <p:cBhvr>
                                        <p:cTn id="55" dur="230"/>
                                        <p:tgtEl>
                                          <p:spTgt spid="10">
                                            <p:graphicEl>
                                              <a:chart seriesIdx="-4" categoryIdx="11" bldStep="category"/>
                                            </p:graphicEl>
                                          </p:spTgt>
                                        </p:tgtEl>
                                      </p:cBhvr>
                                    </p:animEffect>
                                  </p:childTnLst>
                                </p:cTn>
                              </p:par>
                            </p:childTnLst>
                          </p:cTn>
                        </p:par>
                        <p:par>
                          <p:cTn id="56" fill="hold">
                            <p:stCondLst>
                              <p:cond delay="2770"/>
                            </p:stCondLst>
                            <p:childTnLst>
                              <p:par>
                                <p:cTn id="57" presetID="10" presetClass="entr" presetSubtype="0" fill="hold" grpId="0" nodeType="afterEffect">
                                  <p:stCondLst>
                                    <p:cond delay="0"/>
                                  </p:stCondLst>
                                  <p:childTnLst>
                                    <p:set>
                                      <p:cBhvr>
                                        <p:cTn id="58" dur="1" fill="hold">
                                          <p:stCondLst>
                                            <p:cond delay="0"/>
                                          </p:stCondLst>
                                        </p:cTn>
                                        <p:tgtEl>
                                          <p:spTgt spid="10">
                                            <p:graphicEl>
                                              <a:chart seriesIdx="-4" categoryIdx="12" bldStep="category"/>
                                            </p:graphicEl>
                                          </p:spTgt>
                                        </p:tgtEl>
                                        <p:attrNameLst>
                                          <p:attrName>style.visibility</p:attrName>
                                        </p:attrNameLst>
                                      </p:cBhvr>
                                      <p:to>
                                        <p:strVal val="visible"/>
                                      </p:to>
                                    </p:set>
                                    <p:animEffect transition="in" filter="fade">
                                      <p:cBhvr>
                                        <p:cTn id="59" dur="230"/>
                                        <p:tgtEl>
                                          <p:spTgt spid="10">
                                            <p:graphicEl>
                                              <a:chart seriesIdx="-4" categoryIdx="12" bldStep="category"/>
                                            </p:graphicEl>
                                          </p:spTgt>
                                        </p:tgtEl>
                                      </p:cBhvr>
                                    </p:animEffect>
                                  </p:childTnLst>
                                </p:cTn>
                              </p:par>
                            </p:childTnLst>
                          </p:cTn>
                        </p:par>
                        <p:par>
                          <p:cTn id="60" fill="hold">
                            <p:stCondLst>
                              <p:cond delay="3000"/>
                            </p:stCondLst>
                            <p:childTnLst>
                              <p:par>
                                <p:cTn id="61" presetID="10" presetClass="entr" presetSubtype="0" fill="hold" grpId="0" nodeType="afterEffect">
                                  <p:stCondLst>
                                    <p:cond delay="0"/>
                                  </p:stCondLst>
                                  <p:childTnLst>
                                    <p:set>
                                      <p:cBhvr>
                                        <p:cTn id="62" dur="1" fill="hold">
                                          <p:stCondLst>
                                            <p:cond delay="0"/>
                                          </p:stCondLst>
                                        </p:cTn>
                                        <p:tgtEl>
                                          <p:spTgt spid="10">
                                            <p:graphicEl>
                                              <a:chart seriesIdx="-4" categoryIdx="13" bldStep="category"/>
                                            </p:graphicEl>
                                          </p:spTgt>
                                        </p:tgtEl>
                                        <p:attrNameLst>
                                          <p:attrName>style.visibility</p:attrName>
                                        </p:attrNameLst>
                                      </p:cBhvr>
                                      <p:to>
                                        <p:strVal val="visible"/>
                                      </p:to>
                                    </p:set>
                                    <p:animEffect transition="in" filter="fade">
                                      <p:cBhvr>
                                        <p:cTn id="63" dur="230"/>
                                        <p:tgtEl>
                                          <p:spTgt spid="10">
                                            <p:graphicEl>
                                              <a:chart seriesIdx="-4" categoryIdx="13" bldStep="category"/>
                                            </p:graphicEl>
                                          </p:spTgt>
                                        </p:tgtEl>
                                      </p:cBhvr>
                                    </p:animEffect>
                                  </p:childTnLst>
                                </p:cTn>
                              </p:par>
                            </p:childTnLst>
                          </p:cTn>
                        </p:par>
                        <p:par>
                          <p:cTn id="64" fill="hold">
                            <p:stCondLst>
                              <p:cond delay="3230"/>
                            </p:stCondLst>
                            <p:childTnLst>
                              <p:par>
                                <p:cTn id="65" presetID="10" presetClass="entr" presetSubtype="0" fill="hold" grpId="0" nodeType="afterEffect">
                                  <p:stCondLst>
                                    <p:cond delay="0"/>
                                  </p:stCondLst>
                                  <p:childTnLst>
                                    <p:set>
                                      <p:cBhvr>
                                        <p:cTn id="66" dur="1" fill="hold">
                                          <p:stCondLst>
                                            <p:cond delay="0"/>
                                          </p:stCondLst>
                                        </p:cTn>
                                        <p:tgtEl>
                                          <p:spTgt spid="10">
                                            <p:graphicEl>
                                              <a:chart seriesIdx="-4" categoryIdx="14" bldStep="category"/>
                                            </p:graphicEl>
                                          </p:spTgt>
                                        </p:tgtEl>
                                        <p:attrNameLst>
                                          <p:attrName>style.visibility</p:attrName>
                                        </p:attrNameLst>
                                      </p:cBhvr>
                                      <p:to>
                                        <p:strVal val="visible"/>
                                      </p:to>
                                    </p:set>
                                    <p:animEffect transition="in" filter="fade">
                                      <p:cBhvr>
                                        <p:cTn id="67" dur="230"/>
                                        <p:tgtEl>
                                          <p:spTgt spid="10">
                                            <p:graphicEl>
                                              <a:chart seriesIdx="-4" categoryIdx="14" bldStep="category"/>
                                            </p:graphicEl>
                                          </p:spTgt>
                                        </p:tgtEl>
                                      </p:cBhvr>
                                    </p:animEffect>
                                  </p:childTnLst>
                                </p:cTn>
                              </p:par>
                            </p:childTnLst>
                          </p:cTn>
                        </p:par>
                        <p:par>
                          <p:cTn id="68" fill="hold">
                            <p:stCondLst>
                              <p:cond delay="3460"/>
                            </p:stCondLst>
                            <p:childTnLst>
                              <p:par>
                                <p:cTn id="69" presetID="10" presetClass="entr" presetSubtype="0" fill="hold" grpId="0" nodeType="afterEffect">
                                  <p:stCondLst>
                                    <p:cond delay="0"/>
                                  </p:stCondLst>
                                  <p:childTnLst>
                                    <p:set>
                                      <p:cBhvr>
                                        <p:cTn id="70" dur="1" fill="hold">
                                          <p:stCondLst>
                                            <p:cond delay="0"/>
                                          </p:stCondLst>
                                        </p:cTn>
                                        <p:tgtEl>
                                          <p:spTgt spid="10">
                                            <p:graphicEl>
                                              <a:chart seriesIdx="-4" categoryIdx="15" bldStep="category"/>
                                            </p:graphicEl>
                                          </p:spTgt>
                                        </p:tgtEl>
                                        <p:attrNameLst>
                                          <p:attrName>style.visibility</p:attrName>
                                        </p:attrNameLst>
                                      </p:cBhvr>
                                      <p:to>
                                        <p:strVal val="visible"/>
                                      </p:to>
                                    </p:set>
                                    <p:animEffect transition="in" filter="fade">
                                      <p:cBhvr>
                                        <p:cTn id="71" dur="230"/>
                                        <p:tgtEl>
                                          <p:spTgt spid="10">
                                            <p:graphicEl>
                                              <a:chart seriesIdx="-4" categoryIdx="15" bldStep="category"/>
                                            </p:graphicEl>
                                          </p:spTgt>
                                        </p:tgtEl>
                                      </p:cBhvr>
                                    </p:animEffect>
                                  </p:childTnLst>
                                </p:cTn>
                              </p:par>
                            </p:childTnLst>
                          </p:cTn>
                        </p:par>
                        <p:par>
                          <p:cTn id="72" fill="hold">
                            <p:stCondLst>
                              <p:cond delay="3690"/>
                            </p:stCondLst>
                            <p:childTnLst>
                              <p:par>
                                <p:cTn id="73" presetID="10" presetClass="entr" presetSubtype="0" fill="hold" grpId="0" nodeType="afterEffect">
                                  <p:stCondLst>
                                    <p:cond delay="0"/>
                                  </p:stCondLst>
                                  <p:childTnLst>
                                    <p:set>
                                      <p:cBhvr>
                                        <p:cTn id="74" dur="1" fill="hold">
                                          <p:stCondLst>
                                            <p:cond delay="0"/>
                                          </p:stCondLst>
                                        </p:cTn>
                                        <p:tgtEl>
                                          <p:spTgt spid="10">
                                            <p:graphicEl>
                                              <a:chart seriesIdx="-4" categoryIdx="16" bldStep="category"/>
                                            </p:graphicEl>
                                          </p:spTgt>
                                        </p:tgtEl>
                                        <p:attrNameLst>
                                          <p:attrName>style.visibility</p:attrName>
                                        </p:attrNameLst>
                                      </p:cBhvr>
                                      <p:to>
                                        <p:strVal val="visible"/>
                                      </p:to>
                                    </p:set>
                                    <p:animEffect transition="in" filter="fade">
                                      <p:cBhvr>
                                        <p:cTn id="75" dur="230"/>
                                        <p:tgtEl>
                                          <p:spTgt spid="10">
                                            <p:graphicEl>
                                              <a:chart seriesIdx="-4" categoryIdx="16" bldStep="category"/>
                                            </p:graphicEl>
                                          </p:spTgt>
                                        </p:tgtEl>
                                      </p:cBhvr>
                                    </p:animEffect>
                                  </p:childTnLst>
                                </p:cTn>
                              </p:par>
                            </p:childTnLst>
                          </p:cTn>
                        </p:par>
                        <p:par>
                          <p:cTn id="76" fill="hold">
                            <p:stCondLst>
                              <p:cond delay="3920"/>
                            </p:stCondLst>
                            <p:childTnLst>
                              <p:par>
                                <p:cTn id="77" presetID="10" presetClass="entr" presetSubtype="0" fill="hold" grpId="0" nodeType="afterEffect">
                                  <p:stCondLst>
                                    <p:cond delay="0"/>
                                  </p:stCondLst>
                                  <p:childTnLst>
                                    <p:set>
                                      <p:cBhvr>
                                        <p:cTn id="78" dur="1" fill="hold">
                                          <p:stCondLst>
                                            <p:cond delay="0"/>
                                          </p:stCondLst>
                                        </p:cTn>
                                        <p:tgtEl>
                                          <p:spTgt spid="10">
                                            <p:graphicEl>
                                              <a:chart seriesIdx="-4" categoryIdx="17" bldStep="category"/>
                                            </p:graphicEl>
                                          </p:spTgt>
                                        </p:tgtEl>
                                        <p:attrNameLst>
                                          <p:attrName>style.visibility</p:attrName>
                                        </p:attrNameLst>
                                      </p:cBhvr>
                                      <p:to>
                                        <p:strVal val="visible"/>
                                      </p:to>
                                    </p:set>
                                    <p:animEffect transition="in" filter="fade">
                                      <p:cBhvr>
                                        <p:cTn id="79" dur="230"/>
                                        <p:tgtEl>
                                          <p:spTgt spid="10">
                                            <p:graphicEl>
                                              <a:chart seriesIdx="-4" categoryIdx="17" bldStep="category"/>
                                            </p:graphicEl>
                                          </p:spTgt>
                                        </p:tgtEl>
                                      </p:cBhvr>
                                    </p:animEffect>
                                  </p:childTnLst>
                                </p:cTn>
                              </p:par>
                            </p:childTnLst>
                          </p:cTn>
                        </p:par>
                        <p:par>
                          <p:cTn id="80" fill="hold">
                            <p:stCondLst>
                              <p:cond delay="4150"/>
                            </p:stCondLst>
                            <p:childTnLst>
                              <p:par>
                                <p:cTn id="81" presetID="10" presetClass="entr" presetSubtype="0" fill="hold" grpId="0" nodeType="afterEffect">
                                  <p:stCondLst>
                                    <p:cond delay="0"/>
                                  </p:stCondLst>
                                  <p:childTnLst>
                                    <p:set>
                                      <p:cBhvr>
                                        <p:cTn id="82" dur="1" fill="hold">
                                          <p:stCondLst>
                                            <p:cond delay="0"/>
                                          </p:stCondLst>
                                        </p:cTn>
                                        <p:tgtEl>
                                          <p:spTgt spid="10">
                                            <p:graphicEl>
                                              <a:chart seriesIdx="-4" categoryIdx="18" bldStep="category"/>
                                            </p:graphicEl>
                                          </p:spTgt>
                                        </p:tgtEl>
                                        <p:attrNameLst>
                                          <p:attrName>style.visibility</p:attrName>
                                        </p:attrNameLst>
                                      </p:cBhvr>
                                      <p:to>
                                        <p:strVal val="visible"/>
                                      </p:to>
                                    </p:set>
                                    <p:animEffect transition="in" filter="fade">
                                      <p:cBhvr>
                                        <p:cTn id="83" dur="230"/>
                                        <p:tgtEl>
                                          <p:spTgt spid="10">
                                            <p:graphicEl>
                                              <a:chart seriesIdx="-4" categoryIdx="18" bldStep="category"/>
                                            </p:graphicEl>
                                          </p:spTgt>
                                        </p:tgtEl>
                                      </p:cBhvr>
                                    </p:animEffect>
                                  </p:childTnLst>
                                </p:cTn>
                              </p:par>
                            </p:childTnLst>
                          </p:cTn>
                        </p:par>
                        <p:par>
                          <p:cTn id="84" fill="hold">
                            <p:stCondLst>
                              <p:cond delay="4380"/>
                            </p:stCondLst>
                            <p:childTnLst>
                              <p:par>
                                <p:cTn id="85" presetID="10" presetClass="entr" presetSubtype="0" fill="hold" grpId="0" nodeType="afterEffect">
                                  <p:stCondLst>
                                    <p:cond delay="0"/>
                                  </p:stCondLst>
                                  <p:childTnLst>
                                    <p:set>
                                      <p:cBhvr>
                                        <p:cTn id="86" dur="1" fill="hold">
                                          <p:stCondLst>
                                            <p:cond delay="0"/>
                                          </p:stCondLst>
                                        </p:cTn>
                                        <p:tgtEl>
                                          <p:spTgt spid="10">
                                            <p:graphicEl>
                                              <a:chart seriesIdx="-4" categoryIdx="19" bldStep="category"/>
                                            </p:graphicEl>
                                          </p:spTgt>
                                        </p:tgtEl>
                                        <p:attrNameLst>
                                          <p:attrName>style.visibility</p:attrName>
                                        </p:attrNameLst>
                                      </p:cBhvr>
                                      <p:to>
                                        <p:strVal val="visible"/>
                                      </p:to>
                                    </p:set>
                                    <p:animEffect transition="in" filter="fade">
                                      <p:cBhvr>
                                        <p:cTn id="87" dur="230"/>
                                        <p:tgtEl>
                                          <p:spTgt spid="10">
                                            <p:graphicEl>
                                              <a:chart seriesIdx="-4" categoryIdx="19" bldStep="category"/>
                                            </p:graphicEl>
                                          </p:spTgt>
                                        </p:tgtEl>
                                      </p:cBhvr>
                                    </p:animEffect>
                                  </p:childTnLst>
                                </p:cTn>
                              </p:par>
                            </p:childTnLst>
                          </p:cTn>
                        </p:par>
                        <p:par>
                          <p:cTn id="88" fill="hold">
                            <p:stCondLst>
                              <p:cond delay="4610"/>
                            </p:stCondLst>
                            <p:childTnLst>
                              <p:par>
                                <p:cTn id="89" presetID="10" presetClass="entr" presetSubtype="0" fill="hold" grpId="0" nodeType="afterEffect">
                                  <p:stCondLst>
                                    <p:cond delay="0"/>
                                  </p:stCondLst>
                                  <p:childTnLst>
                                    <p:set>
                                      <p:cBhvr>
                                        <p:cTn id="90" dur="1" fill="hold">
                                          <p:stCondLst>
                                            <p:cond delay="0"/>
                                          </p:stCondLst>
                                        </p:cTn>
                                        <p:tgtEl>
                                          <p:spTgt spid="10">
                                            <p:graphicEl>
                                              <a:chart seriesIdx="-4" categoryIdx="20" bldStep="category"/>
                                            </p:graphicEl>
                                          </p:spTgt>
                                        </p:tgtEl>
                                        <p:attrNameLst>
                                          <p:attrName>style.visibility</p:attrName>
                                        </p:attrNameLst>
                                      </p:cBhvr>
                                      <p:to>
                                        <p:strVal val="visible"/>
                                      </p:to>
                                    </p:set>
                                    <p:animEffect transition="in" filter="fade">
                                      <p:cBhvr>
                                        <p:cTn id="91" dur="230"/>
                                        <p:tgtEl>
                                          <p:spTgt spid="10">
                                            <p:graphicEl>
                                              <a:chart seriesIdx="-4" categoryIdx="20" bldStep="category"/>
                                            </p:graphicEl>
                                          </p:spTgt>
                                        </p:tgtEl>
                                      </p:cBhvr>
                                    </p:animEffect>
                                  </p:childTnLst>
                                </p:cTn>
                              </p:par>
                            </p:childTnLst>
                          </p:cTn>
                        </p:par>
                        <p:par>
                          <p:cTn id="92" fill="hold">
                            <p:stCondLst>
                              <p:cond delay="4840"/>
                            </p:stCondLst>
                            <p:childTnLst>
                              <p:par>
                                <p:cTn id="93" presetID="10" presetClass="entr" presetSubtype="0" fill="hold" grpId="0" nodeType="afterEffect">
                                  <p:stCondLst>
                                    <p:cond delay="0"/>
                                  </p:stCondLst>
                                  <p:childTnLst>
                                    <p:set>
                                      <p:cBhvr>
                                        <p:cTn id="94" dur="1" fill="hold">
                                          <p:stCondLst>
                                            <p:cond delay="0"/>
                                          </p:stCondLst>
                                        </p:cTn>
                                        <p:tgtEl>
                                          <p:spTgt spid="10">
                                            <p:graphicEl>
                                              <a:chart seriesIdx="-4" categoryIdx="21" bldStep="category"/>
                                            </p:graphicEl>
                                          </p:spTgt>
                                        </p:tgtEl>
                                        <p:attrNameLst>
                                          <p:attrName>style.visibility</p:attrName>
                                        </p:attrNameLst>
                                      </p:cBhvr>
                                      <p:to>
                                        <p:strVal val="visible"/>
                                      </p:to>
                                    </p:set>
                                    <p:animEffect transition="in" filter="fade">
                                      <p:cBhvr>
                                        <p:cTn id="95" dur="230"/>
                                        <p:tgtEl>
                                          <p:spTgt spid="10">
                                            <p:graphicEl>
                                              <a:chart seriesIdx="-4" categoryIdx="21" bldStep="category"/>
                                            </p:graphicEl>
                                          </p:spTgt>
                                        </p:tgtEl>
                                      </p:cBhvr>
                                    </p:animEffect>
                                  </p:childTnLst>
                                </p:cTn>
                              </p:par>
                            </p:childTnLst>
                          </p:cTn>
                        </p:par>
                        <p:par>
                          <p:cTn id="96" fill="hold">
                            <p:stCondLst>
                              <p:cond delay="5070"/>
                            </p:stCondLst>
                            <p:childTnLst>
                              <p:par>
                                <p:cTn id="97" presetID="10" presetClass="entr" presetSubtype="0" fill="hold" grpId="0" nodeType="afterEffect">
                                  <p:stCondLst>
                                    <p:cond delay="0"/>
                                  </p:stCondLst>
                                  <p:childTnLst>
                                    <p:set>
                                      <p:cBhvr>
                                        <p:cTn id="98" dur="1" fill="hold">
                                          <p:stCondLst>
                                            <p:cond delay="0"/>
                                          </p:stCondLst>
                                        </p:cTn>
                                        <p:tgtEl>
                                          <p:spTgt spid="10">
                                            <p:graphicEl>
                                              <a:chart seriesIdx="-4" categoryIdx="22" bldStep="category"/>
                                            </p:graphicEl>
                                          </p:spTgt>
                                        </p:tgtEl>
                                        <p:attrNameLst>
                                          <p:attrName>style.visibility</p:attrName>
                                        </p:attrNameLst>
                                      </p:cBhvr>
                                      <p:to>
                                        <p:strVal val="visible"/>
                                      </p:to>
                                    </p:set>
                                    <p:animEffect transition="in" filter="fade">
                                      <p:cBhvr>
                                        <p:cTn id="99" dur="230"/>
                                        <p:tgtEl>
                                          <p:spTgt spid="10">
                                            <p:graphicEl>
                                              <a:chart seriesIdx="-4" categoryIdx="22" bldStep="category"/>
                                            </p:graphicEl>
                                          </p:spTgt>
                                        </p:tgtEl>
                                      </p:cBhvr>
                                    </p:animEffect>
                                  </p:childTnLst>
                                </p:cTn>
                              </p:par>
                            </p:childTnLst>
                          </p:cTn>
                        </p:par>
                        <p:par>
                          <p:cTn id="100" fill="hold">
                            <p:stCondLst>
                              <p:cond delay="5300"/>
                            </p:stCondLst>
                            <p:childTnLst>
                              <p:par>
                                <p:cTn id="101" presetID="10" presetClass="entr" presetSubtype="0" fill="hold" grpId="0" nodeType="afterEffect">
                                  <p:stCondLst>
                                    <p:cond delay="0"/>
                                  </p:stCondLst>
                                  <p:childTnLst>
                                    <p:set>
                                      <p:cBhvr>
                                        <p:cTn id="102" dur="1" fill="hold">
                                          <p:stCondLst>
                                            <p:cond delay="0"/>
                                          </p:stCondLst>
                                        </p:cTn>
                                        <p:tgtEl>
                                          <p:spTgt spid="10">
                                            <p:graphicEl>
                                              <a:chart seriesIdx="-4" categoryIdx="23" bldStep="category"/>
                                            </p:graphicEl>
                                          </p:spTgt>
                                        </p:tgtEl>
                                        <p:attrNameLst>
                                          <p:attrName>style.visibility</p:attrName>
                                        </p:attrNameLst>
                                      </p:cBhvr>
                                      <p:to>
                                        <p:strVal val="visible"/>
                                      </p:to>
                                    </p:set>
                                    <p:animEffect transition="in" filter="fade">
                                      <p:cBhvr>
                                        <p:cTn id="103" dur="230"/>
                                        <p:tgtEl>
                                          <p:spTgt spid="10">
                                            <p:graphicEl>
                                              <a:chart seriesIdx="-4" categoryIdx="23" bldStep="category"/>
                                            </p:graphicEl>
                                          </p:spTgt>
                                        </p:tgtEl>
                                      </p:cBhvr>
                                    </p:animEffect>
                                  </p:childTnLst>
                                </p:cTn>
                              </p:par>
                            </p:childTnLst>
                          </p:cTn>
                        </p:par>
                        <p:par>
                          <p:cTn id="104" fill="hold">
                            <p:stCondLst>
                              <p:cond delay="5530"/>
                            </p:stCondLst>
                            <p:childTnLst>
                              <p:par>
                                <p:cTn id="105" presetID="10" presetClass="entr" presetSubtype="0" fill="hold" grpId="0" nodeType="afterEffect">
                                  <p:stCondLst>
                                    <p:cond delay="0"/>
                                  </p:stCondLst>
                                  <p:childTnLst>
                                    <p:set>
                                      <p:cBhvr>
                                        <p:cTn id="106" dur="1" fill="hold">
                                          <p:stCondLst>
                                            <p:cond delay="0"/>
                                          </p:stCondLst>
                                        </p:cTn>
                                        <p:tgtEl>
                                          <p:spTgt spid="10">
                                            <p:graphicEl>
                                              <a:chart seriesIdx="-4" categoryIdx="24" bldStep="category"/>
                                            </p:graphicEl>
                                          </p:spTgt>
                                        </p:tgtEl>
                                        <p:attrNameLst>
                                          <p:attrName>style.visibility</p:attrName>
                                        </p:attrNameLst>
                                      </p:cBhvr>
                                      <p:to>
                                        <p:strVal val="visible"/>
                                      </p:to>
                                    </p:set>
                                    <p:animEffect transition="in" filter="fade">
                                      <p:cBhvr>
                                        <p:cTn id="107" dur="230"/>
                                        <p:tgtEl>
                                          <p:spTgt spid="10">
                                            <p:graphicEl>
                                              <a:chart seriesIdx="-4" categoryIdx="24" bldStep="category"/>
                                            </p:graphicEl>
                                          </p:spTgt>
                                        </p:tgtEl>
                                      </p:cBhvr>
                                    </p:animEffect>
                                  </p:childTnLst>
                                </p:cTn>
                              </p:par>
                            </p:childTnLst>
                          </p:cTn>
                        </p:par>
                        <p:par>
                          <p:cTn id="108" fill="hold">
                            <p:stCondLst>
                              <p:cond delay="5760"/>
                            </p:stCondLst>
                            <p:childTnLst>
                              <p:par>
                                <p:cTn id="109" presetID="10" presetClass="entr" presetSubtype="0" fill="hold" grpId="0" nodeType="afterEffect">
                                  <p:stCondLst>
                                    <p:cond delay="0"/>
                                  </p:stCondLst>
                                  <p:childTnLst>
                                    <p:set>
                                      <p:cBhvr>
                                        <p:cTn id="110" dur="1" fill="hold">
                                          <p:stCondLst>
                                            <p:cond delay="0"/>
                                          </p:stCondLst>
                                        </p:cTn>
                                        <p:tgtEl>
                                          <p:spTgt spid="10">
                                            <p:graphicEl>
                                              <a:chart seriesIdx="-4" categoryIdx="25" bldStep="category"/>
                                            </p:graphicEl>
                                          </p:spTgt>
                                        </p:tgtEl>
                                        <p:attrNameLst>
                                          <p:attrName>style.visibility</p:attrName>
                                        </p:attrNameLst>
                                      </p:cBhvr>
                                      <p:to>
                                        <p:strVal val="visible"/>
                                      </p:to>
                                    </p:set>
                                    <p:animEffect transition="in" filter="fade">
                                      <p:cBhvr>
                                        <p:cTn id="111" dur="230"/>
                                        <p:tgtEl>
                                          <p:spTgt spid="10">
                                            <p:graphicEl>
                                              <a:chart seriesIdx="-4" categoryIdx="25" bldStep="category"/>
                                            </p:graphicEl>
                                          </p:spTgt>
                                        </p:tgtEl>
                                      </p:cBhvr>
                                    </p:animEffect>
                                  </p:childTnLst>
                                </p:cTn>
                              </p:par>
                            </p:childTnLst>
                          </p:cTn>
                        </p:par>
                        <p:par>
                          <p:cTn id="112" fill="hold">
                            <p:stCondLst>
                              <p:cond delay="5990"/>
                            </p:stCondLst>
                            <p:childTnLst>
                              <p:par>
                                <p:cTn id="113" presetID="10" presetClass="entr" presetSubtype="0" fill="hold" grpId="0" nodeType="afterEffect">
                                  <p:stCondLst>
                                    <p:cond delay="0"/>
                                  </p:stCondLst>
                                  <p:childTnLst>
                                    <p:set>
                                      <p:cBhvr>
                                        <p:cTn id="114" dur="1" fill="hold">
                                          <p:stCondLst>
                                            <p:cond delay="0"/>
                                          </p:stCondLst>
                                        </p:cTn>
                                        <p:tgtEl>
                                          <p:spTgt spid="10">
                                            <p:graphicEl>
                                              <a:chart seriesIdx="-4" categoryIdx="26" bldStep="category"/>
                                            </p:graphicEl>
                                          </p:spTgt>
                                        </p:tgtEl>
                                        <p:attrNameLst>
                                          <p:attrName>style.visibility</p:attrName>
                                        </p:attrNameLst>
                                      </p:cBhvr>
                                      <p:to>
                                        <p:strVal val="visible"/>
                                      </p:to>
                                    </p:set>
                                    <p:animEffect transition="in" filter="fade">
                                      <p:cBhvr>
                                        <p:cTn id="115" dur="230"/>
                                        <p:tgtEl>
                                          <p:spTgt spid="10">
                                            <p:graphicEl>
                                              <a:chart seriesIdx="-4" categoryIdx="26" bldStep="category"/>
                                            </p:graphicEl>
                                          </p:spTgt>
                                        </p:tgtEl>
                                      </p:cBhvr>
                                    </p:animEffect>
                                  </p:childTnLst>
                                </p:cTn>
                              </p:par>
                            </p:childTnLst>
                          </p:cTn>
                        </p:par>
                        <p:par>
                          <p:cTn id="116" fill="hold">
                            <p:stCondLst>
                              <p:cond delay="6220"/>
                            </p:stCondLst>
                            <p:childTnLst>
                              <p:par>
                                <p:cTn id="117" presetID="10" presetClass="entr" presetSubtype="0" fill="hold" grpId="0" nodeType="afterEffect">
                                  <p:stCondLst>
                                    <p:cond delay="0"/>
                                  </p:stCondLst>
                                  <p:childTnLst>
                                    <p:set>
                                      <p:cBhvr>
                                        <p:cTn id="118" dur="1" fill="hold">
                                          <p:stCondLst>
                                            <p:cond delay="0"/>
                                          </p:stCondLst>
                                        </p:cTn>
                                        <p:tgtEl>
                                          <p:spTgt spid="10">
                                            <p:graphicEl>
                                              <a:chart seriesIdx="-4" categoryIdx="27" bldStep="category"/>
                                            </p:graphicEl>
                                          </p:spTgt>
                                        </p:tgtEl>
                                        <p:attrNameLst>
                                          <p:attrName>style.visibility</p:attrName>
                                        </p:attrNameLst>
                                      </p:cBhvr>
                                      <p:to>
                                        <p:strVal val="visible"/>
                                      </p:to>
                                    </p:set>
                                    <p:animEffect transition="in" filter="fade">
                                      <p:cBhvr>
                                        <p:cTn id="119" dur="230"/>
                                        <p:tgtEl>
                                          <p:spTgt spid="10">
                                            <p:graphicEl>
                                              <a:chart seriesIdx="-4" categoryIdx="27" bldStep="category"/>
                                            </p:graphicEl>
                                          </p:spTgt>
                                        </p:tgtEl>
                                      </p:cBhvr>
                                    </p:animEffect>
                                  </p:childTnLst>
                                </p:cTn>
                              </p:par>
                            </p:childTnLst>
                          </p:cTn>
                        </p:par>
                        <p:par>
                          <p:cTn id="120" fill="hold">
                            <p:stCondLst>
                              <p:cond delay="6450"/>
                            </p:stCondLst>
                            <p:childTnLst>
                              <p:par>
                                <p:cTn id="121" presetID="10" presetClass="entr" presetSubtype="0" fill="hold" grpId="0" nodeType="afterEffect">
                                  <p:stCondLst>
                                    <p:cond delay="0"/>
                                  </p:stCondLst>
                                  <p:childTnLst>
                                    <p:set>
                                      <p:cBhvr>
                                        <p:cTn id="122" dur="1" fill="hold">
                                          <p:stCondLst>
                                            <p:cond delay="0"/>
                                          </p:stCondLst>
                                        </p:cTn>
                                        <p:tgtEl>
                                          <p:spTgt spid="10">
                                            <p:graphicEl>
                                              <a:chart seriesIdx="-4" categoryIdx="28" bldStep="category"/>
                                            </p:graphicEl>
                                          </p:spTgt>
                                        </p:tgtEl>
                                        <p:attrNameLst>
                                          <p:attrName>style.visibility</p:attrName>
                                        </p:attrNameLst>
                                      </p:cBhvr>
                                      <p:to>
                                        <p:strVal val="visible"/>
                                      </p:to>
                                    </p:set>
                                    <p:animEffect transition="in" filter="fade">
                                      <p:cBhvr>
                                        <p:cTn id="123" dur="230"/>
                                        <p:tgtEl>
                                          <p:spTgt spid="10">
                                            <p:graphicEl>
                                              <a:chart seriesIdx="-4" categoryIdx="28" bldStep="category"/>
                                            </p:graphicEl>
                                          </p:spTgt>
                                        </p:tgtEl>
                                      </p:cBhvr>
                                    </p:animEffect>
                                  </p:childTnLst>
                                </p:cTn>
                              </p:par>
                            </p:childTnLst>
                          </p:cTn>
                        </p:par>
                        <p:par>
                          <p:cTn id="124" fill="hold">
                            <p:stCondLst>
                              <p:cond delay="6680"/>
                            </p:stCondLst>
                            <p:childTnLst>
                              <p:par>
                                <p:cTn id="125" presetID="10" presetClass="entr" presetSubtype="0" fill="hold" grpId="0" nodeType="afterEffect">
                                  <p:stCondLst>
                                    <p:cond delay="0"/>
                                  </p:stCondLst>
                                  <p:childTnLst>
                                    <p:set>
                                      <p:cBhvr>
                                        <p:cTn id="126" dur="1" fill="hold">
                                          <p:stCondLst>
                                            <p:cond delay="0"/>
                                          </p:stCondLst>
                                        </p:cTn>
                                        <p:tgtEl>
                                          <p:spTgt spid="10">
                                            <p:graphicEl>
                                              <a:chart seriesIdx="-4" categoryIdx="29" bldStep="category"/>
                                            </p:graphicEl>
                                          </p:spTgt>
                                        </p:tgtEl>
                                        <p:attrNameLst>
                                          <p:attrName>style.visibility</p:attrName>
                                        </p:attrNameLst>
                                      </p:cBhvr>
                                      <p:to>
                                        <p:strVal val="visible"/>
                                      </p:to>
                                    </p:set>
                                    <p:animEffect transition="in" filter="fade">
                                      <p:cBhvr>
                                        <p:cTn id="127" dur="230"/>
                                        <p:tgtEl>
                                          <p:spTgt spid="10">
                                            <p:graphicEl>
                                              <a:chart seriesIdx="-4" categoryIdx="29" bldStep="category"/>
                                            </p:graphicEl>
                                          </p:spTgt>
                                        </p:tgtEl>
                                      </p:cBhvr>
                                    </p:animEffect>
                                  </p:childTnLst>
                                </p:cTn>
                              </p:par>
                            </p:childTnLst>
                          </p:cTn>
                        </p:par>
                        <p:par>
                          <p:cTn id="128" fill="hold">
                            <p:stCondLst>
                              <p:cond delay="6910"/>
                            </p:stCondLst>
                            <p:childTnLst>
                              <p:par>
                                <p:cTn id="129" presetID="10" presetClass="entr" presetSubtype="0" fill="hold" grpId="0" nodeType="afterEffect">
                                  <p:stCondLst>
                                    <p:cond delay="0"/>
                                  </p:stCondLst>
                                  <p:childTnLst>
                                    <p:set>
                                      <p:cBhvr>
                                        <p:cTn id="130" dur="1" fill="hold">
                                          <p:stCondLst>
                                            <p:cond delay="0"/>
                                          </p:stCondLst>
                                        </p:cTn>
                                        <p:tgtEl>
                                          <p:spTgt spid="10">
                                            <p:graphicEl>
                                              <a:chart seriesIdx="-4" categoryIdx="30" bldStep="category"/>
                                            </p:graphicEl>
                                          </p:spTgt>
                                        </p:tgtEl>
                                        <p:attrNameLst>
                                          <p:attrName>style.visibility</p:attrName>
                                        </p:attrNameLst>
                                      </p:cBhvr>
                                      <p:to>
                                        <p:strVal val="visible"/>
                                      </p:to>
                                    </p:set>
                                    <p:animEffect transition="in" filter="fade">
                                      <p:cBhvr>
                                        <p:cTn id="131" dur="230"/>
                                        <p:tgtEl>
                                          <p:spTgt spid="10">
                                            <p:graphicEl>
                                              <a:chart seriesIdx="-4" categoryIdx="30" bldStep="category"/>
                                            </p:graphicEl>
                                          </p:spTgt>
                                        </p:tgtEl>
                                      </p:cBhvr>
                                    </p:animEffect>
                                  </p:childTnLst>
                                </p:cTn>
                              </p:par>
                            </p:childTnLst>
                          </p:cTn>
                        </p:par>
                        <p:par>
                          <p:cTn id="132" fill="hold">
                            <p:stCondLst>
                              <p:cond delay="7140"/>
                            </p:stCondLst>
                            <p:childTnLst>
                              <p:par>
                                <p:cTn id="133" presetID="10" presetClass="entr" presetSubtype="0" fill="hold" grpId="0" nodeType="afterEffect">
                                  <p:stCondLst>
                                    <p:cond delay="0"/>
                                  </p:stCondLst>
                                  <p:childTnLst>
                                    <p:set>
                                      <p:cBhvr>
                                        <p:cTn id="134" dur="1" fill="hold">
                                          <p:stCondLst>
                                            <p:cond delay="0"/>
                                          </p:stCondLst>
                                        </p:cTn>
                                        <p:tgtEl>
                                          <p:spTgt spid="10">
                                            <p:graphicEl>
                                              <a:chart seriesIdx="-4" categoryIdx="31" bldStep="category"/>
                                            </p:graphicEl>
                                          </p:spTgt>
                                        </p:tgtEl>
                                        <p:attrNameLst>
                                          <p:attrName>style.visibility</p:attrName>
                                        </p:attrNameLst>
                                      </p:cBhvr>
                                      <p:to>
                                        <p:strVal val="visible"/>
                                      </p:to>
                                    </p:set>
                                    <p:animEffect transition="in" filter="fade">
                                      <p:cBhvr>
                                        <p:cTn id="135" dur="230"/>
                                        <p:tgtEl>
                                          <p:spTgt spid="10">
                                            <p:graphicEl>
                                              <a:chart seriesIdx="-4" categoryIdx="31" bldStep="category"/>
                                            </p:graphicEl>
                                          </p:spTgt>
                                        </p:tgtEl>
                                      </p:cBhvr>
                                    </p:animEffect>
                                  </p:childTnLst>
                                </p:cTn>
                              </p:par>
                            </p:childTnLst>
                          </p:cTn>
                        </p:par>
                        <p:par>
                          <p:cTn id="136" fill="hold">
                            <p:stCondLst>
                              <p:cond delay="7370"/>
                            </p:stCondLst>
                            <p:childTnLst>
                              <p:par>
                                <p:cTn id="137" presetID="10" presetClass="entr" presetSubtype="0" fill="hold" grpId="0" nodeType="afterEffect">
                                  <p:stCondLst>
                                    <p:cond delay="0"/>
                                  </p:stCondLst>
                                  <p:childTnLst>
                                    <p:set>
                                      <p:cBhvr>
                                        <p:cTn id="138" dur="1" fill="hold">
                                          <p:stCondLst>
                                            <p:cond delay="0"/>
                                          </p:stCondLst>
                                        </p:cTn>
                                        <p:tgtEl>
                                          <p:spTgt spid="10">
                                            <p:graphicEl>
                                              <a:chart seriesIdx="-4" categoryIdx="32" bldStep="category"/>
                                            </p:graphicEl>
                                          </p:spTgt>
                                        </p:tgtEl>
                                        <p:attrNameLst>
                                          <p:attrName>style.visibility</p:attrName>
                                        </p:attrNameLst>
                                      </p:cBhvr>
                                      <p:to>
                                        <p:strVal val="visible"/>
                                      </p:to>
                                    </p:set>
                                    <p:animEffect transition="in" filter="fade">
                                      <p:cBhvr>
                                        <p:cTn id="139" dur="230"/>
                                        <p:tgtEl>
                                          <p:spTgt spid="10">
                                            <p:graphicEl>
                                              <a:chart seriesIdx="-4" categoryIdx="32" bldStep="category"/>
                                            </p:graphicEl>
                                          </p:spTgt>
                                        </p:tgtEl>
                                      </p:cBhvr>
                                    </p:animEffect>
                                  </p:childTnLst>
                                </p:cTn>
                              </p:par>
                            </p:childTnLst>
                          </p:cTn>
                        </p:par>
                        <p:par>
                          <p:cTn id="140" fill="hold">
                            <p:stCondLst>
                              <p:cond delay="7600"/>
                            </p:stCondLst>
                            <p:childTnLst>
                              <p:par>
                                <p:cTn id="141" presetID="10" presetClass="entr" presetSubtype="0" fill="hold" grpId="0" nodeType="afterEffect">
                                  <p:stCondLst>
                                    <p:cond delay="0"/>
                                  </p:stCondLst>
                                  <p:childTnLst>
                                    <p:set>
                                      <p:cBhvr>
                                        <p:cTn id="142" dur="1" fill="hold">
                                          <p:stCondLst>
                                            <p:cond delay="0"/>
                                          </p:stCondLst>
                                        </p:cTn>
                                        <p:tgtEl>
                                          <p:spTgt spid="10">
                                            <p:graphicEl>
                                              <a:chart seriesIdx="-4" categoryIdx="33" bldStep="category"/>
                                            </p:graphicEl>
                                          </p:spTgt>
                                        </p:tgtEl>
                                        <p:attrNameLst>
                                          <p:attrName>style.visibility</p:attrName>
                                        </p:attrNameLst>
                                      </p:cBhvr>
                                      <p:to>
                                        <p:strVal val="visible"/>
                                      </p:to>
                                    </p:set>
                                    <p:animEffect transition="in" filter="fade">
                                      <p:cBhvr>
                                        <p:cTn id="143" dur="230"/>
                                        <p:tgtEl>
                                          <p:spTgt spid="10">
                                            <p:graphicEl>
                                              <a:chart seriesIdx="-4" categoryIdx="33" bldStep="category"/>
                                            </p:graphicEl>
                                          </p:spTgt>
                                        </p:tgtEl>
                                      </p:cBhvr>
                                    </p:animEffect>
                                  </p:childTnLst>
                                </p:cTn>
                              </p:par>
                            </p:childTnLst>
                          </p:cTn>
                        </p:par>
                        <p:par>
                          <p:cTn id="144" fill="hold">
                            <p:stCondLst>
                              <p:cond delay="7830"/>
                            </p:stCondLst>
                            <p:childTnLst>
                              <p:par>
                                <p:cTn id="145" presetID="10" presetClass="entr" presetSubtype="0" fill="hold" grpId="0" nodeType="afterEffect">
                                  <p:stCondLst>
                                    <p:cond delay="0"/>
                                  </p:stCondLst>
                                  <p:childTnLst>
                                    <p:set>
                                      <p:cBhvr>
                                        <p:cTn id="146" dur="1" fill="hold">
                                          <p:stCondLst>
                                            <p:cond delay="0"/>
                                          </p:stCondLst>
                                        </p:cTn>
                                        <p:tgtEl>
                                          <p:spTgt spid="10">
                                            <p:graphicEl>
                                              <a:chart seriesIdx="-4" categoryIdx="34" bldStep="category"/>
                                            </p:graphicEl>
                                          </p:spTgt>
                                        </p:tgtEl>
                                        <p:attrNameLst>
                                          <p:attrName>style.visibility</p:attrName>
                                        </p:attrNameLst>
                                      </p:cBhvr>
                                      <p:to>
                                        <p:strVal val="visible"/>
                                      </p:to>
                                    </p:set>
                                    <p:animEffect transition="in" filter="fade">
                                      <p:cBhvr>
                                        <p:cTn id="147" dur="230"/>
                                        <p:tgtEl>
                                          <p:spTgt spid="10">
                                            <p:graphicEl>
                                              <a:chart seriesIdx="-4" categoryIdx="3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5B0F-069E-3C42-B48E-21704C3F9FF2}"/>
              </a:ext>
            </a:extLst>
          </p:cNvPr>
          <p:cNvSpPr>
            <a:spLocks noGrp="1"/>
          </p:cNvSpPr>
          <p:nvPr>
            <p:ph type="title"/>
          </p:nvPr>
        </p:nvSpPr>
        <p:spPr>
          <a:xfrm>
            <a:off x="716280" y="90612"/>
            <a:ext cx="10972800" cy="1325563"/>
          </a:xfrm>
        </p:spPr>
        <p:txBody>
          <a:bodyPr>
            <a:normAutofit/>
          </a:bodyPr>
          <a:lstStyle/>
          <a:p>
            <a:r>
              <a:rPr lang="en-US" sz="3400" dirty="0"/>
              <a:t>Maternal Mortality Compounded by Racial Inequities</a:t>
            </a:r>
          </a:p>
        </p:txBody>
      </p:sp>
      <p:sp>
        <p:nvSpPr>
          <p:cNvPr id="3" name="Text Placeholder 2">
            <a:extLst>
              <a:ext uri="{FF2B5EF4-FFF2-40B4-BE49-F238E27FC236}">
                <a16:creationId xmlns:a16="http://schemas.microsoft.com/office/drawing/2014/main" id="{583B4D4D-2315-434D-8AAE-D0700052E1E3}"/>
              </a:ext>
            </a:extLst>
          </p:cNvPr>
          <p:cNvSpPr>
            <a:spLocks noGrp="1"/>
          </p:cNvSpPr>
          <p:nvPr>
            <p:ph type="body" idx="10"/>
          </p:nvPr>
        </p:nvSpPr>
        <p:spPr/>
        <p:txBody>
          <a:bodyPr/>
          <a:lstStyle/>
          <a:p>
            <a:pPr>
              <a:lnSpc>
                <a:spcPct val="100000"/>
              </a:lnSpc>
              <a:spcBef>
                <a:spcPts val="0"/>
              </a:spcBef>
            </a:pPr>
            <a:r>
              <a:rPr lang="en-US" b="0" i="0" dirty="0" err="1">
                <a:effectLst/>
                <a:latin typeface="+mj-lt"/>
              </a:rPr>
              <a:t>Hoyert</a:t>
            </a:r>
            <a:r>
              <a:rPr lang="en-US" b="0" i="0" dirty="0">
                <a:effectLst/>
                <a:latin typeface="+mj-lt"/>
              </a:rPr>
              <a:t> DL. Maternal mortality rates in the United States, 2021. NCHS Health E-Stats. 2023.</a:t>
            </a:r>
            <a:br>
              <a:rPr lang="en-US" dirty="0">
                <a:latin typeface="+mj-lt"/>
              </a:rPr>
            </a:br>
            <a:r>
              <a:rPr lang="en-US" b="0" i="0" dirty="0">
                <a:effectLst/>
                <a:latin typeface="+mj-lt"/>
              </a:rPr>
              <a:t>DOI: </a:t>
            </a:r>
            <a:r>
              <a:rPr lang="en-US" b="0" i="0" u="none" strike="noStrike" dirty="0">
                <a:effectLst/>
                <a:latin typeface="+mj-lt"/>
                <a:hlinkClick r:id="rId3">
                  <a:extLst>
                    <a:ext uri="{A12FA001-AC4F-418D-AE19-62706E023703}">
                      <ahyp:hlinkClr xmlns:ahyp="http://schemas.microsoft.com/office/drawing/2018/hyperlinkcolor" val="tx"/>
                    </a:ext>
                  </a:extLst>
                </a:hlinkClick>
              </a:rPr>
              <a:t>https://dx.doi.org/10.15620/cdc:124678</a:t>
            </a:r>
            <a:r>
              <a:rPr lang="en-US" b="0" i="0" u="none" strike="noStrike" dirty="0">
                <a:effectLst/>
                <a:latin typeface="+mj-lt"/>
              </a:rPr>
              <a:t>   Accessed Sept. 6, 2023</a:t>
            </a:r>
            <a:br>
              <a:rPr lang="en-US" dirty="0"/>
            </a:br>
            <a:endParaRPr lang="en-US" dirty="0"/>
          </a:p>
        </p:txBody>
      </p:sp>
      <p:sp>
        <p:nvSpPr>
          <p:cNvPr id="4" name="TextBox 3">
            <a:extLst>
              <a:ext uri="{FF2B5EF4-FFF2-40B4-BE49-F238E27FC236}">
                <a16:creationId xmlns:a16="http://schemas.microsoft.com/office/drawing/2014/main" id="{EBA147F7-0F1B-5849-8163-7199394BF086}"/>
              </a:ext>
            </a:extLst>
          </p:cNvPr>
          <p:cNvSpPr txBox="1"/>
          <p:nvPr/>
        </p:nvSpPr>
        <p:spPr>
          <a:xfrm>
            <a:off x="118947" y="2430966"/>
            <a:ext cx="212729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Maternal deaths per 100,000 live births (2021)</a:t>
            </a:r>
          </a:p>
        </p:txBody>
      </p:sp>
      <p:graphicFrame>
        <p:nvGraphicFramePr>
          <p:cNvPr id="8" name="Chart 7">
            <a:extLst>
              <a:ext uri="{FF2B5EF4-FFF2-40B4-BE49-F238E27FC236}">
                <a16:creationId xmlns:a16="http://schemas.microsoft.com/office/drawing/2014/main" id="{1734A958-3B5F-FC53-34F7-2923FEC42D99}"/>
              </a:ext>
            </a:extLst>
          </p:cNvPr>
          <p:cNvGraphicFramePr/>
          <p:nvPr/>
        </p:nvGraphicFramePr>
        <p:xfrm>
          <a:off x="2611120" y="1416175"/>
          <a:ext cx="8128000" cy="42531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379138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11" dur="1000"/>
                                        <p:tgtEl>
                                          <p:spTgt spid="8">
                                            <p:graphicEl>
                                              <a:chart seriesIdx="-3" categoryIdx="-3" bldStep="gridLegend"/>
                                            </p:graphic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fade">
                                      <p:cBhvr>
                                        <p:cTn id="15" dur="1000"/>
                                        <p:tgtEl>
                                          <p:spTgt spid="8">
                                            <p:graphicEl>
                                              <a:chart seriesIdx="0" categoryIdx="0" bldStep="ptInCategory"/>
                                            </p:graphic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graphicEl>
                                              <a:chart seriesIdx="0" categoryIdx="1" bldStep="ptInCategory"/>
                                            </p:graphicEl>
                                          </p:spTgt>
                                        </p:tgtEl>
                                        <p:attrNameLst>
                                          <p:attrName>style.visibility</p:attrName>
                                        </p:attrNameLst>
                                      </p:cBhvr>
                                      <p:to>
                                        <p:strVal val="visible"/>
                                      </p:to>
                                    </p:set>
                                    <p:animEffect transition="in" filter="fade">
                                      <p:cBhvr>
                                        <p:cTn id="19" dur="1000"/>
                                        <p:tgtEl>
                                          <p:spTgt spid="8">
                                            <p:graphicEl>
                                              <a:chart seriesIdx="0" categoryIdx="1" bldStep="ptInCategory"/>
                                            </p:graphic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8">
                                            <p:graphicEl>
                                              <a:chart seriesIdx="0" categoryIdx="2" bldStep="ptInCategory"/>
                                            </p:graphicEl>
                                          </p:spTgt>
                                        </p:tgtEl>
                                        <p:attrNameLst>
                                          <p:attrName>style.visibility</p:attrName>
                                        </p:attrNameLst>
                                      </p:cBhvr>
                                      <p:to>
                                        <p:strVal val="visible"/>
                                      </p:to>
                                    </p:set>
                                    <p:animEffect transition="in" filter="fade">
                                      <p:cBhvr>
                                        <p:cTn id="23" dur="1000"/>
                                        <p:tgtEl>
                                          <p:spTgt spid="8">
                                            <p:graphicEl>
                                              <a:chart seriesIdx="0"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Sub>
          <a:bldChart bld="categoryEl"/>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B5AA2C-CCDA-154B-A0BE-D940CC874265}"/>
              </a:ext>
            </a:extLst>
          </p:cNvPr>
          <p:cNvSpPr txBox="1"/>
          <p:nvPr/>
        </p:nvSpPr>
        <p:spPr>
          <a:xfrm>
            <a:off x="493126" y="444995"/>
            <a:ext cx="112057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t>Maternal Mortality Is a Solvable Problem</a:t>
            </a:r>
            <a:endParaRPr kumimoji="0" lang="en-US" sz="6000" b="1" i="1"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3E2D5D8F-4AF9-C816-3E73-99D7502C1DEB}"/>
              </a:ext>
            </a:extLst>
          </p:cNvPr>
          <p:cNvSpPr txBox="1"/>
          <p:nvPr/>
        </p:nvSpPr>
        <p:spPr>
          <a:xfrm>
            <a:off x="584566" y="2520353"/>
            <a:ext cx="6093618"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uLnTx/>
                <a:uFillTx/>
                <a:latin typeface="Arial" panose="020B0604020202020204"/>
              </a:rPr>
              <a:t>84% of 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uLnTx/>
                <a:uFillTx/>
                <a:latin typeface="Arial" panose="020B0604020202020204"/>
              </a:rPr>
              <a:t>Maternal Deaths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uLnTx/>
                <a:uFillTx/>
                <a:latin typeface="Arial" panose="020B0604020202020204"/>
              </a:rPr>
              <a:t>are Preventable</a:t>
            </a:r>
            <a:endParaRPr lang="en-US" sz="5400" b="1" dirty="0">
              <a:solidFill>
                <a:schemeClr val="bg1"/>
              </a:solidFill>
            </a:endParaRPr>
          </a:p>
        </p:txBody>
      </p:sp>
      <p:graphicFrame>
        <p:nvGraphicFramePr>
          <p:cNvPr id="7" name="Chart 6">
            <a:extLst>
              <a:ext uri="{FF2B5EF4-FFF2-40B4-BE49-F238E27FC236}">
                <a16:creationId xmlns:a16="http://schemas.microsoft.com/office/drawing/2014/main" id="{277EBC9E-2BFE-3F44-FC5F-B72C876261BF}"/>
              </a:ext>
            </a:extLst>
          </p:cNvPr>
          <p:cNvGraphicFramePr/>
          <p:nvPr/>
        </p:nvGraphicFramePr>
        <p:xfrm>
          <a:off x="6257109" y="1443036"/>
          <a:ext cx="5669280" cy="455281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2">
            <a:extLst>
              <a:ext uri="{FF2B5EF4-FFF2-40B4-BE49-F238E27FC236}">
                <a16:creationId xmlns:a16="http://schemas.microsoft.com/office/drawing/2014/main" id="{5AC71583-21F7-1ACE-7E41-CCAA882DED29}"/>
              </a:ext>
            </a:extLst>
          </p:cNvPr>
          <p:cNvSpPr>
            <a:spLocks noGrp="1"/>
          </p:cNvSpPr>
          <p:nvPr>
            <p:ph type="body" idx="10"/>
          </p:nvPr>
        </p:nvSpPr>
        <p:spPr>
          <a:xfrm>
            <a:off x="0" y="6016753"/>
            <a:ext cx="8526780" cy="841248"/>
          </a:xfrm>
        </p:spPr>
        <p:txBody>
          <a:bodyPr>
            <a:normAutofit/>
          </a:bodyPr>
          <a:lstStyle/>
          <a:p>
            <a:r>
              <a:rPr lang="en-US" sz="1050" dirty="0"/>
              <a:t>https://www.cdc.gov/reproductivehealth/maternal-mortality/erase-mm/data-mmrc.html</a:t>
            </a:r>
          </a:p>
        </p:txBody>
      </p:sp>
    </p:spTree>
    <p:extLst>
      <p:ext uri="{BB962C8B-B14F-4D97-AF65-F5344CB8AC3E}">
        <p14:creationId xmlns:p14="http://schemas.microsoft.com/office/powerpoint/2010/main" val="355497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11" dur="1000"/>
                                        <p:tgtEl>
                                          <p:spTgt spid="7">
                                            <p:graphicEl>
                                              <a:chart seriesIdx="-3" categoryIdx="-3" bldStep="gridLegend"/>
                                            </p:graphicEl>
                                          </p:spTgt>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15" dur="1000"/>
                                        <p:tgtEl>
                                          <p:spTgt spid="7">
                                            <p:graphicEl>
                                              <a:chart seriesIdx="-4" categoryIdx="0" bldStep="category"/>
                                            </p:graphicEl>
                                          </p:spTgt>
                                        </p:tgtEl>
                                      </p:cBhvr>
                                    </p:animEffect>
                                  </p:childTnLst>
                                </p:cTn>
                              </p:par>
                            </p:childTnLst>
                          </p:cTn>
                        </p:par>
                        <p:par>
                          <p:cTn id="16" fill="hold">
                            <p:stCondLst>
                              <p:cond delay="3250"/>
                            </p:stCondLst>
                            <p:childTnLst>
                              <p:par>
                                <p:cTn id="17" presetID="10" presetClass="entr" presetSubtype="0" fill="hold" grpId="0" nodeType="afterEffect">
                                  <p:stCondLst>
                                    <p:cond delay="0"/>
                                  </p:stCondLst>
                                  <p:childTnLst>
                                    <p:set>
                                      <p:cBhvr>
                                        <p:cTn id="18"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fade">
                                      <p:cBhvr>
                                        <p:cTn id="19" dur="1000"/>
                                        <p:tgtEl>
                                          <p:spTgt spid="7">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5B0F-069E-3C42-B48E-21704C3F9FF2}"/>
              </a:ext>
            </a:extLst>
          </p:cNvPr>
          <p:cNvSpPr>
            <a:spLocks noGrp="1"/>
          </p:cNvSpPr>
          <p:nvPr>
            <p:ph type="title"/>
          </p:nvPr>
        </p:nvSpPr>
        <p:spPr>
          <a:xfrm>
            <a:off x="793750" y="182881"/>
            <a:ext cx="10604500" cy="934720"/>
          </a:xfrm>
        </p:spPr>
        <p:txBody>
          <a:bodyPr>
            <a:normAutofit/>
          </a:bodyPr>
          <a:lstStyle/>
          <a:p>
            <a:r>
              <a:rPr lang="en-US" dirty="0"/>
              <a:t>U.S. Women Already Behind on Care</a:t>
            </a:r>
          </a:p>
        </p:txBody>
      </p:sp>
      <p:sp>
        <p:nvSpPr>
          <p:cNvPr id="3" name="Text Placeholder 2">
            <a:extLst>
              <a:ext uri="{FF2B5EF4-FFF2-40B4-BE49-F238E27FC236}">
                <a16:creationId xmlns:a16="http://schemas.microsoft.com/office/drawing/2014/main" id="{583B4D4D-2315-434D-8AAE-D0700052E1E3}"/>
              </a:ext>
            </a:extLst>
          </p:cNvPr>
          <p:cNvSpPr>
            <a:spLocks noGrp="1"/>
          </p:cNvSpPr>
          <p:nvPr>
            <p:ph type="body" idx="10"/>
          </p:nvPr>
        </p:nvSpPr>
        <p:spPr>
          <a:xfrm>
            <a:off x="0" y="6016753"/>
            <a:ext cx="8526780" cy="841248"/>
          </a:xfrm>
        </p:spPr>
        <p:txBody>
          <a:bodyPr>
            <a:normAutofit/>
          </a:bodyPr>
          <a:lstStyle/>
          <a:p>
            <a:pPr>
              <a:lnSpc>
                <a:spcPct val="100000"/>
              </a:lnSpc>
              <a:spcBef>
                <a:spcPts val="0"/>
              </a:spcBef>
            </a:pPr>
            <a:r>
              <a:rPr lang="en-US" sz="1000" b="0" i="0" dirty="0">
                <a:effectLst/>
                <a:latin typeface="+mj-lt"/>
              </a:rPr>
              <a:t>https://www.commonwealthfund.org/publications/issue-briefs/2018/dec/womens-health-us-compared-ten-other-countries#append4</a:t>
            </a:r>
            <a:br>
              <a:rPr lang="en-US" sz="1000" b="0" i="0" dirty="0">
                <a:effectLst/>
                <a:latin typeface="+mj-lt"/>
              </a:rPr>
            </a:br>
            <a:r>
              <a:rPr lang="en-US" sz="1000" b="0" i="0" dirty="0">
                <a:effectLst/>
                <a:latin typeface="+mj-lt"/>
              </a:rPr>
              <a:t>Data for 2018. </a:t>
            </a:r>
            <a:endParaRPr lang="en-US" sz="1000" dirty="0">
              <a:latin typeface="+mj-lt"/>
            </a:endParaRPr>
          </a:p>
        </p:txBody>
      </p:sp>
      <p:sp>
        <p:nvSpPr>
          <p:cNvPr id="6" name="TextBox 5">
            <a:extLst>
              <a:ext uri="{FF2B5EF4-FFF2-40B4-BE49-F238E27FC236}">
                <a16:creationId xmlns:a16="http://schemas.microsoft.com/office/drawing/2014/main" id="{458FFB5F-7F8E-399B-AC1C-739056CF8302}"/>
              </a:ext>
            </a:extLst>
          </p:cNvPr>
          <p:cNvSpPr txBox="1"/>
          <p:nvPr/>
        </p:nvSpPr>
        <p:spPr>
          <a:xfrm>
            <a:off x="2717800" y="1469003"/>
            <a:ext cx="6381751" cy="1754326"/>
          </a:xfrm>
          <a:prstGeom prst="rect">
            <a:avLst/>
          </a:prstGeom>
          <a:noFill/>
        </p:spPr>
        <p:txBody>
          <a:bodyPr wrap="square" rtlCol="0">
            <a:spAutoFit/>
          </a:bodyPr>
          <a:lstStyle/>
          <a:p>
            <a:pPr marL="457200" rtl="0" fontAlgn="base">
              <a:spcBef>
                <a:spcPts val="0"/>
              </a:spcBef>
              <a:spcAft>
                <a:spcPts val="0"/>
              </a:spcAft>
            </a:pPr>
            <a:r>
              <a:rPr lang="en-US" sz="3600" dirty="0">
                <a:solidFill>
                  <a:schemeClr val="bg1"/>
                </a:solidFill>
                <a:latin typeface="Arial" panose="020B0604020202020204" pitchFamily="34" charset="0"/>
              </a:rPr>
              <a:t>38% of </a:t>
            </a:r>
            <a:r>
              <a:rPr lang="en-US" sz="3600" i="0" u="none" strike="noStrike" dirty="0">
                <a:solidFill>
                  <a:schemeClr val="bg1"/>
                </a:solidFill>
                <a:effectLst/>
                <a:latin typeface="Arial" panose="020B0604020202020204" pitchFamily="34" charset="0"/>
              </a:rPr>
              <a:t>women </a:t>
            </a:r>
            <a:br>
              <a:rPr lang="en-US" sz="3600" i="0" u="none" strike="noStrike" dirty="0">
                <a:solidFill>
                  <a:schemeClr val="bg1"/>
                </a:solidFill>
                <a:effectLst/>
                <a:latin typeface="Arial" panose="020B0604020202020204" pitchFamily="34" charset="0"/>
              </a:rPr>
            </a:br>
            <a:r>
              <a:rPr lang="en-US" sz="3600" i="0" u="none" strike="noStrike" dirty="0">
                <a:solidFill>
                  <a:schemeClr val="bg1"/>
                </a:solidFill>
                <a:effectLst/>
                <a:latin typeface="Arial" panose="020B0604020202020204" pitchFamily="34" charset="0"/>
              </a:rPr>
              <a:t>skipped medical care due </a:t>
            </a:r>
            <a:br>
              <a:rPr lang="en-US" sz="3600" i="0" u="none" strike="noStrike" dirty="0">
                <a:solidFill>
                  <a:schemeClr val="bg1"/>
                </a:solidFill>
                <a:effectLst/>
                <a:latin typeface="Arial" panose="020B0604020202020204" pitchFamily="34" charset="0"/>
              </a:rPr>
            </a:br>
            <a:r>
              <a:rPr lang="en-US" sz="3600" i="0" u="none" strike="noStrike" dirty="0">
                <a:solidFill>
                  <a:schemeClr val="bg1"/>
                </a:solidFill>
                <a:effectLst/>
                <a:latin typeface="Arial" panose="020B0604020202020204" pitchFamily="34" charset="0"/>
              </a:rPr>
              <a:t>to costs in past year.</a:t>
            </a:r>
          </a:p>
        </p:txBody>
      </p:sp>
      <p:sp>
        <p:nvSpPr>
          <p:cNvPr id="7" name="TextBox 6">
            <a:extLst>
              <a:ext uri="{FF2B5EF4-FFF2-40B4-BE49-F238E27FC236}">
                <a16:creationId xmlns:a16="http://schemas.microsoft.com/office/drawing/2014/main" id="{8536B7E4-580A-1CCA-E6E2-14B29D4C6113}"/>
              </a:ext>
            </a:extLst>
          </p:cNvPr>
          <p:cNvSpPr txBox="1"/>
          <p:nvPr/>
        </p:nvSpPr>
        <p:spPr>
          <a:xfrm>
            <a:off x="3149600" y="3742878"/>
            <a:ext cx="6108700" cy="1754326"/>
          </a:xfrm>
          <a:prstGeom prst="rect">
            <a:avLst/>
          </a:prstGeom>
          <a:noFill/>
        </p:spPr>
        <p:txBody>
          <a:bodyPr wrap="square" rtlCol="0">
            <a:spAutoFit/>
          </a:bodyPr>
          <a:lstStyle/>
          <a:p>
            <a:pPr>
              <a:spcAft>
                <a:spcPts val="1200"/>
              </a:spcAft>
            </a:pPr>
            <a:r>
              <a:rPr lang="en-US" sz="3600" b="0" i="0" u="none" strike="noStrike" dirty="0">
                <a:solidFill>
                  <a:schemeClr val="bg1"/>
                </a:solidFill>
                <a:effectLst/>
                <a:latin typeface="Arial" panose="020B0604020202020204" pitchFamily="34" charset="0"/>
              </a:rPr>
              <a:t>44% of women report serious problems paying medical bills in past year.</a:t>
            </a:r>
            <a:endParaRPr lang="en-US" sz="3600" dirty="0">
              <a:solidFill>
                <a:schemeClr val="bg1"/>
              </a:solidFill>
            </a:endParaRPr>
          </a:p>
        </p:txBody>
      </p:sp>
    </p:spTree>
    <p:extLst>
      <p:ext uri="{BB962C8B-B14F-4D97-AF65-F5344CB8AC3E}">
        <p14:creationId xmlns:p14="http://schemas.microsoft.com/office/powerpoint/2010/main" val="386431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9407-DD56-5A4E-ACA7-B423E3444E5B}"/>
              </a:ext>
            </a:extLst>
          </p:cNvPr>
          <p:cNvSpPr>
            <a:spLocks noGrp="1"/>
          </p:cNvSpPr>
          <p:nvPr>
            <p:ph type="title"/>
          </p:nvPr>
        </p:nvSpPr>
        <p:spPr>
          <a:xfrm>
            <a:off x="838200" y="143446"/>
            <a:ext cx="10515600" cy="786368"/>
          </a:xfrm>
        </p:spPr>
        <p:txBody>
          <a:bodyPr>
            <a:normAutofit/>
          </a:bodyPr>
          <a:lstStyle/>
          <a:p>
            <a:pPr algn="ctr"/>
            <a:r>
              <a:rPr lang="en-US" dirty="0"/>
              <a:t>Cost is Barrier to Reproductive Care </a:t>
            </a:r>
            <a:endParaRPr lang="en-US" sz="5400" dirty="0"/>
          </a:p>
        </p:txBody>
      </p:sp>
      <p:sp>
        <p:nvSpPr>
          <p:cNvPr id="3" name="Text Placeholder 2">
            <a:extLst>
              <a:ext uri="{FF2B5EF4-FFF2-40B4-BE49-F238E27FC236}">
                <a16:creationId xmlns:a16="http://schemas.microsoft.com/office/drawing/2014/main" id="{DC5801E7-95FB-9E4D-BE30-570CF73A0B8E}"/>
              </a:ext>
            </a:extLst>
          </p:cNvPr>
          <p:cNvSpPr>
            <a:spLocks noGrp="1"/>
          </p:cNvSpPr>
          <p:nvPr>
            <p:ph type="body" idx="10"/>
          </p:nvPr>
        </p:nvSpPr>
        <p:spPr/>
        <p:txBody>
          <a:bodyPr/>
          <a:lstStyle/>
          <a:p>
            <a:pPr>
              <a:lnSpc>
                <a:spcPct val="100000"/>
              </a:lnSpc>
              <a:spcBef>
                <a:spcPts val="0"/>
              </a:spcBef>
            </a:pPr>
            <a:r>
              <a:rPr lang="en-US" sz="1200" dirty="0"/>
              <a:t>https://www.kff.org/womens-health-policy/report/obgyns-and-the-provision-of-sexual-and-reproductive-health-care-key-findings-from-a-national-survey/</a:t>
            </a:r>
          </a:p>
        </p:txBody>
      </p:sp>
      <p:graphicFrame>
        <p:nvGraphicFramePr>
          <p:cNvPr id="7" name="Chart 6">
            <a:extLst>
              <a:ext uri="{FF2B5EF4-FFF2-40B4-BE49-F238E27FC236}">
                <a16:creationId xmlns:a16="http://schemas.microsoft.com/office/drawing/2014/main" id="{4DF5039D-0799-4D64-AF23-F90290DBBFDB}"/>
              </a:ext>
            </a:extLst>
          </p:cNvPr>
          <p:cNvGraphicFramePr/>
          <p:nvPr>
            <p:extLst>
              <p:ext uri="{D42A27DB-BD31-4B8C-83A1-F6EECF244321}">
                <p14:modId xmlns:p14="http://schemas.microsoft.com/office/powerpoint/2010/main" val="66752653"/>
              </p:ext>
            </p:extLst>
          </p:nvPr>
        </p:nvGraphicFramePr>
        <p:xfrm>
          <a:off x="3158837" y="615672"/>
          <a:ext cx="7966364" cy="408101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3F6AB79-7624-D18D-ED81-3060C6C71317}"/>
              </a:ext>
            </a:extLst>
          </p:cNvPr>
          <p:cNvSpPr txBox="1"/>
          <p:nvPr/>
        </p:nvSpPr>
        <p:spPr>
          <a:xfrm>
            <a:off x="250520" y="2229633"/>
            <a:ext cx="1866379" cy="1938992"/>
          </a:xfrm>
          <a:prstGeom prst="rect">
            <a:avLst/>
          </a:prstGeom>
          <a:noFill/>
        </p:spPr>
        <p:txBody>
          <a:bodyPr wrap="square" rtlCol="0">
            <a:spAutoFit/>
          </a:bodyPr>
          <a:lstStyle/>
          <a:p>
            <a:pPr>
              <a:spcAft>
                <a:spcPts val="1200"/>
              </a:spcAft>
            </a:pPr>
            <a:r>
              <a:rPr lang="en-US" sz="2400" dirty="0">
                <a:solidFill>
                  <a:schemeClr val="bg1"/>
                </a:solidFill>
              </a:rPr>
              <a:t>% of </a:t>
            </a:r>
            <a:br>
              <a:rPr lang="en-US" sz="2400" dirty="0">
                <a:solidFill>
                  <a:schemeClr val="bg1"/>
                </a:solidFill>
              </a:rPr>
            </a:br>
            <a:r>
              <a:rPr lang="en-US" sz="2400" dirty="0">
                <a:solidFill>
                  <a:schemeClr val="bg1"/>
                </a:solidFill>
              </a:rPr>
              <a:t>OB-GYNs reporting cost issues for patients</a:t>
            </a:r>
          </a:p>
        </p:txBody>
      </p:sp>
      <p:cxnSp>
        <p:nvCxnSpPr>
          <p:cNvPr id="11" name="Straight Connector 10">
            <a:extLst>
              <a:ext uri="{FF2B5EF4-FFF2-40B4-BE49-F238E27FC236}">
                <a16:creationId xmlns:a16="http://schemas.microsoft.com/office/drawing/2014/main" id="{9E153EE8-E5F3-A092-4DE9-18B252493CC2}"/>
              </a:ext>
            </a:extLst>
          </p:cNvPr>
          <p:cNvCxnSpPr>
            <a:cxnSpLocks/>
          </p:cNvCxnSpPr>
          <p:nvPr/>
        </p:nvCxnSpPr>
        <p:spPr>
          <a:xfrm flipH="1">
            <a:off x="3519047" y="4666936"/>
            <a:ext cx="7966364" cy="0"/>
          </a:xfrm>
          <a:prstGeom prst="line">
            <a:avLst/>
          </a:prstGeom>
          <a:ln w="25400">
            <a:solidFill>
              <a:schemeClr val="bg1">
                <a:alpha val="94000"/>
              </a:schemeClr>
            </a:solidFill>
          </a:ln>
        </p:spPr>
        <p:style>
          <a:lnRef idx="1">
            <a:schemeClr val="accent1"/>
          </a:lnRef>
          <a:fillRef idx="0">
            <a:schemeClr val="accent1"/>
          </a:fillRef>
          <a:effectRef idx="0">
            <a:schemeClr val="accent1"/>
          </a:effectRef>
          <a:fontRef idx="minor">
            <a:schemeClr val="tx1"/>
          </a:fontRef>
        </p:style>
      </p:cxnSp>
      <p:sp>
        <p:nvSpPr>
          <p:cNvPr id="4" name="TextBox 1">
            <a:extLst>
              <a:ext uri="{FF2B5EF4-FFF2-40B4-BE49-F238E27FC236}">
                <a16:creationId xmlns:a16="http://schemas.microsoft.com/office/drawing/2014/main" id="{9657598C-592C-CDEC-1D6A-68252356B1A5}"/>
              </a:ext>
            </a:extLst>
          </p:cNvPr>
          <p:cNvSpPr txBox="1"/>
          <p:nvPr/>
        </p:nvSpPr>
        <p:spPr>
          <a:xfrm>
            <a:off x="3269665" y="4727566"/>
            <a:ext cx="3720215"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200"/>
              </a:spcAft>
            </a:pPr>
            <a:r>
              <a:rPr lang="en-US" sz="2400" dirty="0">
                <a:solidFill>
                  <a:schemeClr val="bg1"/>
                </a:solidFill>
              </a:rPr>
              <a:t>Cost of treatment comes up always or often</a:t>
            </a:r>
          </a:p>
        </p:txBody>
      </p:sp>
      <p:sp>
        <p:nvSpPr>
          <p:cNvPr id="5" name="TextBox 1">
            <a:extLst>
              <a:ext uri="{FF2B5EF4-FFF2-40B4-BE49-F238E27FC236}">
                <a16:creationId xmlns:a16="http://schemas.microsoft.com/office/drawing/2014/main" id="{0777E0CC-49FA-E4E5-601A-D5857FC911EC}"/>
              </a:ext>
            </a:extLst>
          </p:cNvPr>
          <p:cNvSpPr txBox="1"/>
          <p:nvPr/>
        </p:nvSpPr>
        <p:spPr>
          <a:xfrm>
            <a:off x="7404986" y="4713711"/>
            <a:ext cx="3720215" cy="1200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200"/>
              </a:spcAft>
            </a:pPr>
            <a:r>
              <a:rPr lang="en-US" sz="2400" dirty="0">
                <a:solidFill>
                  <a:schemeClr val="bg1"/>
                </a:solidFill>
              </a:rPr>
              <a:t>Cost of reproductive </a:t>
            </a:r>
            <a:br>
              <a:rPr lang="en-US" sz="2400" dirty="0">
                <a:solidFill>
                  <a:schemeClr val="bg1"/>
                </a:solidFill>
              </a:rPr>
            </a:br>
            <a:r>
              <a:rPr lang="en-US" sz="2400" dirty="0">
                <a:solidFill>
                  <a:schemeClr val="bg1"/>
                </a:solidFill>
              </a:rPr>
              <a:t>care is burden for </a:t>
            </a:r>
            <a:br>
              <a:rPr lang="en-US" sz="2400" dirty="0">
                <a:solidFill>
                  <a:schemeClr val="bg1"/>
                </a:solidFill>
              </a:rPr>
            </a:br>
            <a:r>
              <a:rPr lang="en-US" sz="2400" dirty="0">
                <a:solidFill>
                  <a:schemeClr val="bg1"/>
                </a:solidFill>
              </a:rPr>
              <a:t>low-income patients</a:t>
            </a:r>
          </a:p>
        </p:txBody>
      </p:sp>
    </p:spTree>
    <p:extLst>
      <p:ext uri="{BB962C8B-B14F-4D97-AF65-F5344CB8AC3E}">
        <p14:creationId xmlns:p14="http://schemas.microsoft.com/office/powerpoint/2010/main" val="200486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1000"/>
                                        <p:tgtEl>
                                          <p:spTgt spid="7">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fade">
                                      <p:cBhvr>
                                        <p:cTn id="11" dur="1000"/>
                                        <p:tgtEl>
                                          <p:spTgt spid="7">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fade">
                                      <p:cBhvr>
                                        <p:cTn id="15" dur="1000"/>
                                        <p:tgtEl>
                                          <p:spTgt spid="7">
                                            <p:graphicEl>
                                              <a:chart seriesIdx="0"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El"/>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5801E7-95FB-9E4D-BE30-570CF73A0B8E}"/>
              </a:ext>
            </a:extLst>
          </p:cNvPr>
          <p:cNvSpPr>
            <a:spLocks noGrp="1"/>
          </p:cNvSpPr>
          <p:nvPr>
            <p:ph type="body" idx="10"/>
          </p:nvPr>
        </p:nvSpPr>
        <p:spPr/>
        <p:txBody>
          <a:bodyPr/>
          <a:lstStyle/>
          <a:p>
            <a:pPr>
              <a:lnSpc>
                <a:spcPct val="100000"/>
              </a:lnSpc>
              <a:spcBef>
                <a:spcPts val="0"/>
              </a:spcBef>
            </a:pPr>
            <a:r>
              <a:rPr lang="en-US" b="0" i="0" dirty="0">
                <a:effectLst/>
                <a:latin typeface="+mj-lt"/>
              </a:rPr>
              <a:t>https://www.kff.org/womens-health-policy/issue-brief/womens-sexual-and-reproductive-health-services-key-findings-from-the-2020-kff-womens-health-survey/</a:t>
            </a:r>
            <a:endParaRPr lang="en-US" sz="1200" dirty="0">
              <a:latin typeface="+mj-lt"/>
            </a:endParaRPr>
          </a:p>
        </p:txBody>
      </p:sp>
      <p:sp>
        <p:nvSpPr>
          <p:cNvPr id="9" name="TextBox 8">
            <a:extLst>
              <a:ext uri="{FF2B5EF4-FFF2-40B4-BE49-F238E27FC236}">
                <a16:creationId xmlns:a16="http://schemas.microsoft.com/office/drawing/2014/main" id="{03F6AB79-7624-D18D-ED81-3060C6C71317}"/>
              </a:ext>
            </a:extLst>
          </p:cNvPr>
          <p:cNvSpPr txBox="1"/>
          <p:nvPr/>
        </p:nvSpPr>
        <p:spPr>
          <a:xfrm>
            <a:off x="647225" y="322513"/>
            <a:ext cx="11257767" cy="707886"/>
          </a:xfrm>
          <a:prstGeom prst="rect">
            <a:avLst/>
          </a:prstGeom>
          <a:noFill/>
        </p:spPr>
        <p:txBody>
          <a:bodyPr wrap="square" rtlCol="0">
            <a:spAutoFit/>
          </a:bodyPr>
          <a:lstStyle/>
          <a:p>
            <a:pPr algn="ctr">
              <a:spcAft>
                <a:spcPts val="1200"/>
              </a:spcAft>
            </a:pPr>
            <a:r>
              <a:rPr lang="en-US" sz="4000" b="1" dirty="0">
                <a:solidFill>
                  <a:schemeClr val="bg1"/>
                </a:solidFill>
                <a:effectLst>
                  <a:outerShdw blurRad="38100" dist="38100" dir="2700000" algn="tl">
                    <a:srgbClr val="000000">
                      <a:alpha val="43137"/>
                    </a:srgbClr>
                  </a:outerShdw>
                </a:effectLst>
              </a:rPr>
              <a:t>Many can’t afford contraceptive care</a:t>
            </a:r>
          </a:p>
        </p:txBody>
      </p:sp>
      <p:graphicFrame>
        <p:nvGraphicFramePr>
          <p:cNvPr id="5" name="Chart 4">
            <a:extLst>
              <a:ext uri="{FF2B5EF4-FFF2-40B4-BE49-F238E27FC236}">
                <a16:creationId xmlns:a16="http://schemas.microsoft.com/office/drawing/2014/main" id="{80D96C39-810E-CBDD-9A9E-F4322EDFD343}"/>
              </a:ext>
            </a:extLst>
          </p:cNvPr>
          <p:cNvGraphicFramePr/>
          <p:nvPr>
            <p:extLst>
              <p:ext uri="{D42A27DB-BD31-4B8C-83A1-F6EECF244321}">
                <p14:modId xmlns:p14="http://schemas.microsoft.com/office/powerpoint/2010/main" val="4208950829"/>
              </p:ext>
            </p:extLst>
          </p:nvPr>
        </p:nvGraphicFramePr>
        <p:xfrm>
          <a:off x="2852329" y="1030399"/>
          <a:ext cx="7304065" cy="479181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F888905-4F89-2EF5-FAAD-20D5ACED3311}"/>
              </a:ext>
            </a:extLst>
          </p:cNvPr>
          <p:cNvSpPr txBox="1"/>
          <p:nvPr/>
        </p:nvSpPr>
        <p:spPr>
          <a:xfrm>
            <a:off x="266179" y="2305615"/>
            <a:ext cx="2239026" cy="1938992"/>
          </a:xfrm>
          <a:prstGeom prst="rect">
            <a:avLst/>
          </a:prstGeom>
          <a:noFill/>
        </p:spPr>
        <p:txBody>
          <a:bodyPr wrap="square" rtlCol="0">
            <a:spAutoFit/>
          </a:bodyPr>
          <a:lstStyle/>
          <a:p>
            <a:pPr>
              <a:spcAft>
                <a:spcPts val="1200"/>
              </a:spcAft>
            </a:pPr>
            <a:r>
              <a:rPr lang="en-US" sz="2400" dirty="0">
                <a:solidFill>
                  <a:schemeClr val="bg1"/>
                </a:solidFill>
              </a:rPr>
              <a:t>% of women not using preferred method of </a:t>
            </a:r>
            <a:br>
              <a:rPr lang="en-US" sz="2400" dirty="0">
                <a:solidFill>
                  <a:schemeClr val="bg1"/>
                </a:solidFill>
              </a:rPr>
            </a:br>
            <a:r>
              <a:rPr lang="en-US" sz="2400" dirty="0">
                <a:solidFill>
                  <a:schemeClr val="bg1"/>
                </a:solidFill>
              </a:rPr>
              <a:t>birth control</a:t>
            </a:r>
          </a:p>
        </p:txBody>
      </p:sp>
    </p:spTree>
    <p:extLst>
      <p:ext uri="{BB962C8B-B14F-4D97-AF65-F5344CB8AC3E}">
        <p14:creationId xmlns:p14="http://schemas.microsoft.com/office/powerpoint/2010/main" val="304942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0"/>
                                        <p:tgtEl>
                                          <p:spTgt spid="5">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1" dur="1000"/>
                                        <p:tgtEl>
                                          <p:spTgt spid="5">
                                            <p:graphicEl>
                                              <a:chart seriesIdx="0" categoryIdx="0" bldStep="ptIn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15" dur="1000"/>
                                        <p:tgtEl>
                                          <p:spTgt spid="5">
                                            <p:graphicEl>
                                              <a:chart seriesIdx="0"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5801E7-95FB-9E4D-BE30-570CF73A0B8E}"/>
              </a:ext>
            </a:extLst>
          </p:cNvPr>
          <p:cNvSpPr>
            <a:spLocks noGrp="1"/>
          </p:cNvSpPr>
          <p:nvPr>
            <p:ph type="body" idx="10"/>
          </p:nvPr>
        </p:nvSpPr>
        <p:spPr/>
        <p:txBody>
          <a:bodyPr/>
          <a:lstStyle/>
          <a:p>
            <a:pPr>
              <a:lnSpc>
                <a:spcPct val="100000"/>
              </a:lnSpc>
              <a:spcBef>
                <a:spcPts val="0"/>
              </a:spcBef>
            </a:pPr>
            <a:r>
              <a:rPr lang="en-US" dirty="0"/>
              <a:t>https://www.cdc.gov/mmwr/volumes/70/wr/mm7025a2.htm </a:t>
            </a:r>
            <a:br>
              <a:rPr lang="en-US" dirty="0"/>
            </a:br>
            <a:endParaRPr lang="en-US" sz="1200" dirty="0">
              <a:latin typeface="+mj-lt"/>
            </a:endParaRPr>
          </a:p>
        </p:txBody>
      </p:sp>
      <p:sp>
        <p:nvSpPr>
          <p:cNvPr id="9" name="TextBox 8">
            <a:extLst>
              <a:ext uri="{FF2B5EF4-FFF2-40B4-BE49-F238E27FC236}">
                <a16:creationId xmlns:a16="http://schemas.microsoft.com/office/drawing/2014/main" id="{03F6AB79-7624-D18D-ED81-3060C6C71317}"/>
              </a:ext>
            </a:extLst>
          </p:cNvPr>
          <p:cNvSpPr txBox="1"/>
          <p:nvPr/>
        </p:nvSpPr>
        <p:spPr>
          <a:xfrm>
            <a:off x="467116" y="93880"/>
            <a:ext cx="11257767" cy="707886"/>
          </a:xfrm>
          <a:prstGeom prst="rect">
            <a:avLst/>
          </a:prstGeom>
          <a:noFill/>
        </p:spPr>
        <p:txBody>
          <a:bodyPr wrap="square" rtlCol="0">
            <a:spAutoFit/>
          </a:bodyPr>
          <a:lstStyle/>
          <a:p>
            <a:pPr algn="ctr">
              <a:spcAft>
                <a:spcPts val="1200"/>
              </a:spcAft>
            </a:pPr>
            <a:r>
              <a:rPr lang="en-US" sz="4000" b="1" dirty="0">
                <a:solidFill>
                  <a:schemeClr val="bg1"/>
                </a:solidFill>
                <a:effectLst>
                  <a:outerShdw blurRad="38100" dist="38100" dir="2700000" algn="tl">
                    <a:srgbClr val="000000">
                      <a:alpha val="43137"/>
                    </a:srgbClr>
                  </a:outerShdw>
                </a:effectLst>
              </a:rPr>
              <a:t>High costs = less effective contraceptives</a:t>
            </a:r>
          </a:p>
        </p:txBody>
      </p:sp>
      <p:graphicFrame>
        <p:nvGraphicFramePr>
          <p:cNvPr id="5" name="Chart 4">
            <a:extLst>
              <a:ext uri="{FF2B5EF4-FFF2-40B4-BE49-F238E27FC236}">
                <a16:creationId xmlns:a16="http://schemas.microsoft.com/office/drawing/2014/main" id="{80D96C39-810E-CBDD-9A9E-F4322EDFD343}"/>
              </a:ext>
            </a:extLst>
          </p:cNvPr>
          <p:cNvGraphicFramePr>
            <a:graphicFrameLocks noChangeAspect="1"/>
          </p:cNvGraphicFramePr>
          <p:nvPr>
            <p:extLst>
              <p:ext uri="{D42A27DB-BD31-4B8C-83A1-F6EECF244321}">
                <p14:modId xmlns:p14="http://schemas.microsoft.com/office/powerpoint/2010/main" val="943130299"/>
              </p:ext>
            </p:extLst>
          </p:nvPr>
        </p:nvGraphicFramePr>
        <p:xfrm>
          <a:off x="3117268" y="801766"/>
          <a:ext cx="6476446" cy="570000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EAA86D4-E1CA-92C0-AA8D-106195F6D472}"/>
              </a:ext>
            </a:extLst>
          </p:cNvPr>
          <p:cNvSpPr txBox="1"/>
          <p:nvPr/>
        </p:nvSpPr>
        <p:spPr>
          <a:xfrm>
            <a:off x="207819" y="2250700"/>
            <a:ext cx="1911928" cy="3046988"/>
          </a:xfrm>
          <a:prstGeom prst="rect">
            <a:avLst/>
          </a:prstGeom>
          <a:noFill/>
        </p:spPr>
        <p:txBody>
          <a:bodyPr wrap="square" rtlCol="0">
            <a:spAutoFit/>
          </a:bodyPr>
          <a:lstStyle/>
          <a:p>
            <a:pPr>
              <a:spcAft>
                <a:spcPts val="1200"/>
              </a:spcAft>
            </a:pPr>
            <a:r>
              <a:rPr lang="en-US" sz="2400" i="0" dirty="0">
                <a:solidFill>
                  <a:schemeClr val="bg1"/>
                </a:solidFill>
                <a:effectLst/>
              </a:rPr>
              <a:t>% </a:t>
            </a:r>
            <a:r>
              <a:rPr lang="en-US" sz="2400" dirty="0">
                <a:solidFill>
                  <a:schemeClr val="bg1"/>
                </a:solidFill>
              </a:rPr>
              <a:t>method used by </a:t>
            </a:r>
            <a:r>
              <a:rPr lang="en-US" sz="2400" i="0" dirty="0">
                <a:solidFill>
                  <a:schemeClr val="bg1"/>
                </a:solidFill>
                <a:effectLst/>
              </a:rPr>
              <a:t>women age 18–49 at risk for unintended pregnancy (2017-2019)</a:t>
            </a:r>
          </a:p>
        </p:txBody>
      </p:sp>
    </p:spTree>
    <p:extLst>
      <p:ext uri="{BB962C8B-B14F-4D97-AF65-F5344CB8AC3E}">
        <p14:creationId xmlns:p14="http://schemas.microsoft.com/office/powerpoint/2010/main" val="307526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0"/>
                                        <p:tgtEl>
                                          <p:spTgt spid="5">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1"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11" dur="1000"/>
                                        <p:tgtEl>
                                          <p:spTgt spid="5">
                                            <p:graphicEl>
                                              <a:chart seriesIdx="-4" categoryIdx="0" bldStep="category"/>
                                            </p:graphicEl>
                                          </p:spTgt>
                                        </p:tgtEl>
                                      </p:cBhvr>
                                    </p:animEffect>
                                  </p:childTnLst>
                                </p:cTn>
                              </p:par>
                            </p:childTnLst>
                          </p:cTn>
                        </p:par>
                        <p:par>
                          <p:cTn id="12" fill="hold">
                            <p:stCondLst>
                              <p:cond delay="2000"/>
                            </p:stCondLst>
                            <p:childTnLst>
                              <p:par>
                                <p:cTn id="13" presetID="10" presetClass="entr" presetSubtype="0" fill="hold" grpId="1"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15" dur="1000"/>
                                        <p:tgtEl>
                                          <p:spTgt spid="5">
                                            <p:graphicEl>
                                              <a:chart seriesIdx="-4" categoryIdx="1" bldStep="category"/>
                                            </p:graphicEl>
                                          </p:spTgt>
                                        </p:tgtEl>
                                      </p:cBhvr>
                                    </p:animEffect>
                                  </p:childTnLst>
                                </p:cTn>
                              </p:par>
                            </p:childTnLst>
                          </p:cTn>
                        </p:par>
                        <p:par>
                          <p:cTn id="16" fill="hold">
                            <p:stCondLst>
                              <p:cond delay="3000"/>
                            </p:stCondLst>
                            <p:childTnLst>
                              <p:par>
                                <p:cTn id="17" presetID="10" presetClass="entr" presetSubtype="0" fill="hold" grpId="1"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fade">
                                      <p:cBhvr>
                                        <p:cTn id="19" dur="1000"/>
                                        <p:tgtEl>
                                          <p:spTgt spid="5">
                                            <p:graphicEl>
                                              <a:chart seriesIdx="-4" categoryIdx="2" bldStep="category"/>
                                            </p:graphicEl>
                                          </p:spTgt>
                                        </p:tgtEl>
                                      </p:cBhvr>
                                    </p:animEffect>
                                  </p:childTnLst>
                                </p:cTn>
                              </p:par>
                            </p:childTnLst>
                          </p:cTn>
                        </p:par>
                        <p:par>
                          <p:cTn id="20" fill="hold">
                            <p:stCondLst>
                              <p:cond delay="4000"/>
                            </p:stCondLst>
                            <p:childTnLst>
                              <p:par>
                                <p:cTn id="21" presetID="10" presetClass="entr" presetSubtype="0" fill="hold" grpId="1"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fade">
                                      <p:cBhvr>
                                        <p:cTn id="23" dur="1000"/>
                                        <p:tgtEl>
                                          <p:spTgt spid="5">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Sub>
          <a:bldChart bld="category"/>
        </p:bldSub>
      </p:bldGraphic>
    </p:bldLst>
  </p:timing>
</p:sld>
</file>

<file path=ppt/theme/theme1.xml><?xml version="1.0" encoding="utf-8"?>
<a:theme xmlns:a="http://schemas.openxmlformats.org/drawingml/2006/main" name="1_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5791</TotalTime>
  <Words>3637</Words>
  <Application>Microsoft Office PowerPoint</Application>
  <PresentationFormat>Widescreen</PresentationFormat>
  <Paragraphs>203</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nyt-imperial</vt:lpstr>
      <vt:lpstr>Open Sans</vt:lpstr>
      <vt:lpstr>Raleway</vt:lpstr>
      <vt:lpstr>1_Office Theme</vt:lpstr>
      <vt:lpstr>Reproductive Health  and  Medicare for All </vt:lpstr>
      <vt:lpstr>U.S. Maternal Mortality Crisis</vt:lpstr>
      <vt:lpstr>Maternal Mortality More Than Quadrupled in U.S.</vt:lpstr>
      <vt:lpstr>Maternal Mortality Compounded by Racial Inequities</vt:lpstr>
      <vt:lpstr>PowerPoint Presentation</vt:lpstr>
      <vt:lpstr>U.S. Women Already Behind on Care</vt:lpstr>
      <vt:lpstr>Cost is Barrier to Reproductive Care </vt:lpstr>
      <vt:lpstr>PowerPoint Presentation</vt:lpstr>
      <vt:lpstr>PowerPoint Presentation</vt:lpstr>
      <vt:lpstr>PowerPoint Presentation</vt:lpstr>
      <vt:lpstr>PowerPoint Presentation</vt:lpstr>
      <vt:lpstr>U.S.: High Rate of Unintended Pregnancy</vt:lpstr>
      <vt:lpstr>Higher Rate of Unintended Pregnancy for Low-Income Americans</vt:lpstr>
      <vt:lpstr>PowerPoint Presentation</vt:lpstr>
      <vt:lpstr>PowerPoint Presentation</vt:lpstr>
      <vt:lpstr>Texas Abortion Ban Made Trip to  Legal Abortion Provider 14x longer</vt:lpstr>
      <vt:lpstr>Travel Time to Nearest Abortion Provider</vt:lpstr>
      <vt:lpstr>Travel Time to Nearest Abortion Provider</vt:lpstr>
      <vt:lpstr>TX: Change in Abortion Rate as Function of Distance to Nearest Legal Provider</vt:lpstr>
      <vt:lpstr>One in 14 women self-induce abortion without medical assistance</vt:lpstr>
      <vt:lpstr>Abortion Bans = Maternal Mortality</vt:lpstr>
      <vt:lpstr>Abortion Bans = Maternal Mortality</vt:lpstr>
      <vt:lpstr>Elimination of Termination as Treatment for  Previable Premature Rupture Of Membranes (PPROM)</vt:lpstr>
      <vt:lpstr>Texas Abortion Ban: Dangerous Consequences for Pregnant People</vt:lpstr>
      <vt:lpstr>Future Reproductive and Maternity Care Crisis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Fauke</dc:creator>
  <cp:lastModifiedBy>Clare Fauke</cp:lastModifiedBy>
  <cp:revision>10</cp:revision>
  <dcterms:created xsi:type="dcterms:W3CDTF">2023-07-24T19:41:10Z</dcterms:created>
  <dcterms:modified xsi:type="dcterms:W3CDTF">2023-10-06T20:43:26Z</dcterms:modified>
</cp:coreProperties>
</file>