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64" r:id="rId3"/>
    <p:sldId id="268" r:id="rId4"/>
    <p:sldId id="267" r:id="rId5"/>
    <p:sldId id="257" r:id="rId6"/>
    <p:sldId id="262" r:id="rId7"/>
    <p:sldId id="269" r:id="rId8"/>
    <p:sldId id="258" r:id="rId9"/>
    <p:sldId id="260" r:id="rId10"/>
    <p:sldId id="272" r:id="rId11"/>
    <p:sldId id="265" r:id="rId12"/>
    <p:sldId id="270" r:id="rId13"/>
    <p:sldId id="259" r:id="rId14"/>
    <p:sldId id="271" r:id="rId15"/>
    <p:sldId id="273" r:id="rId16"/>
    <p:sldId id="263" r:id="rId17"/>
    <p:sldId id="278" r:id="rId18"/>
    <p:sldId id="277" r:id="rId19"/>
    <p:sldId id="283" r:id="rId20"/>
    <p:sldId id="279" r:id="rId21"/>
    <p:sldId id="284" r:id="rId22"/>
    <p:sldId id="266" r:id="rId23"/>
    <p:sldId id="286" r:id="rId24"/>
    <p:sldId id="285" r:id="rId25"/>
    <p:sldId id="28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78141" autoAdjust="0"/>
  </p:normalViewPr>
  <p:slideViewPr>
    <p:cSldViewPr snapToGrid="0">
      <p:cViewPr varScale="1">
        <p:scale>
          <a:sx n="67" d="100"/>
          <a:sy n="67" d="100"/>
        </p:scale>
        <p:origin x="51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309B0F-F36B-4A03-B09B-A9373E339074}"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B5CA8651-C8CD-4B4E-9FE2-6C9F6B7DAC98}">
      <dgm:prSet/>
      <dgm:spPr/>
      <dgm:t>
        <a:bodyPr/>
        <a:lstStyle/>
        <a:p>
          <a:r>
            <a:rPr lang="en-US"/>
            <a:t>Understand what Cop City proposes and costs</a:t>
          </a:r>
        </a:p>
      </dgm:t>
    </dgm:pt>
    <dgm:pt modelId="{0AF705B2-CF41-4D03-8FAC-2E9511D4CC77}" type="parTrans" cxnId="{CE4B604F-D5C0-49F1-981D-439947A86DB0}">
      <dgm:prSet/>
      <dgm:spPr/>
      <dgm:t>
        <a:bodyPr/>
        <a:lstStyle/>
        <a:p>
          <a:endParaRPr lang="en-US"/>
        </a:p>
      </dgm:t>
    </dgm:pt>
    <dgm:pt modelId="{945D790C-D3DA-4356-9685-FB79A5D98AC8}" type="sibTrans" cxnId="{CE4B604F-D5C0-49F1-981D-439947A86DB0}">
      <dgm:prSet/>
      <dgm:spPr/>
      <dgm:t>
        <a:bodyPr/>
        <a:lstStyle/>
        <a:p>
          <a:endParaRPr lang="en-US"/>
        </a:p>
      </dgm:t>
    </dgm:pt>
    <dgm:pt modelId="{26D775ED-8AEA-422F-BCFA-B1720D1D6647}">
      <dgm:prSet/>
      <dgm:spPr/>
      <dgm:t>
        <a:bodyPr/>
        <a:lstStyle/>
        <a:p>
          <a:r>
            <a:rPr lang="en-US" dirty="0"/>
            <a:t>List the reasons that (some) healthcare workers oppose Cop City</a:t>
          </a:r>
        </a:p>
      </dgm:t>
    </dgm:pt>
    <dgm:pt modelId="{F3C45961-2F63-4D1B-9B37-2CA877455071}" type="parTrans" cxnId="{2493A139-5937-4156-8B6B-935238012125}">
      <dgm:prSet/>
      <dgm:spPr/>
      <dgm:t>
        <a:bodyPr/>
        <a:lstStyle/>
        <a:p>
          <a:endParaRPr lang="en-US"/>
        </a:p>
      </dgm:t>
    </dgm:pt>
    <dgm:pt modelId="{6D4686BF-1C72-4203-887E-0A9304E7B6BE}" type="sibTrans" cxnId="{2493A139-5937-4156-8B6B-935238012125}">
      <dgm:prSet/>
      <dgm:spPr/>
      <dgm:t>
        <a:bodyPr/>
        <a:lstStyle/>
        <a:p>
          <a:endParaRPr lang="en-US"/>
        </a:p>
      </dgm:t>
    </dgm:pt>
    <dgm:pt modelId="{5D628273-AA30-43A1-A2EF-DC58EA5A7493}">
      <dgm:prSet/>
      <dgm:spPr/>
      <dgm:t>
        <a:bodyPr/>
        <a:lstStyle/>
        <a:p>
          <a:r>
            <a:rPr lang="en-US" dirty="0"/>
            <a:t>Consider policing as a public health hazard</a:t>
          </a:r>
        </a:p>
      </dgm:t>
    </dgm:pt>
    <dgm:pt modelId="{F18DC788-6219-4C27-94D9-9286BDE2310F}" type="parTrans" cxnId="{063C78B9-9404-454A-BB9D-E5FC2047EDC9}">
      <dgm:prSet/>
      <dgm:spPr/>
      <dgm:t>
        <a:bodyPr/>
        <a:lstStyle/>
        <a:p>
          <a:endParaRPr lang="en-US"/>
        </a:p>
      </dgm:t>
    </dgm:pt>
    <dgm:pt modelId="{3468AF1A-2066-4C1B-B581-13CAE5E518D6}" type="sibTrans" cxnId="{063C78B9-9404-454A-BB9D-E5FC2047EDC9}">
      <dgm:prSet/>
      <dgm:spPr/>
      <dgm:t>
        <a:bodyPr/>
        <a:lstStyle/>
        <a:p>
          <a:endParaRPr lang="en-US"/>
        </a:p>
      </dgm:t>
    </dgm:pt>
    <dgm:pt modelId="{CCA8F5EA-2E4F-43B4-8EF9-BF6C7A6E01AD}">
      <dgm:prSet/>
      <dgm:spPr/>
      <dgm:t>
        <a:bodyPr/>
        <a:lstStyle/>
        <a:p>
          <a:r>
            <a:rPr lang="en-US"/>
            <a:t>Using Stop Cop City as a model, practice identifying other stakeholders in single payer healthcare </a:t>
          </a:r>
        </a:p>
      </dgm:t>
    </dgm:pt>
    <dgm:pt modelId="{0D282231-F1E8-440A-8B90-D6E88867E913}" type="parTrans" cxnId="{227DE1C1-EFF5-43AA-B691-58279D0E1157}">
      <dgm:prSet/>
      <dgm:spPr/>
      <dgm:t>
        <a:bodyPr/>
        <a:lstStyle/>
        <a:p>
          <a:endParaRPr lang="en-US"/>
        </a:p>
      </dgm:t>
    </dgm:pt>
    <dgm:pt modelId="{ECAA6883-7CD1-4D6E-AA8B-9C8C400AB585}" type="sibTrans" cxnId="{227DE1C1-EFF5-43AA-B691-58279D0E1157}">
      <dgm:prSet/>
      <dgm:spPr/>
      <dgm:t>
        <a:bodyPr/>
        <a:lstStyle/>
        <a:p>
          <a:endParaRPr lang="en-US"/>
        </a:p>
      </dgm:t>
    </dgm:pt>
    <dgm:pt modelId="{0FAE8E0E-3829-47BB-8D12-700B50FBD702}" type="pres">
      <dgm:prSet presAssocID="{7E309B0F-F36B-4A03-B09B-A9373E339074}" presName="vert0" presStyleCnt="0">
        <dgm:presLayoutVars>
          <dgm:dir/>
          <dgm:animOne val="branch"/>
          <dgm:animLvl val="lvl"/>
        </dgm:presLayoutVars>
      </dgm:prSet>
      <dgm:spPr/>
    </dgm:pt>
    <dgm:pt modelId="{86176AA4-9890-43EB-9E4D-F8D4C9899734}" type="pres">
      <dgm:prSet presAssocID="{B5CA8651-C8CD-4B4E-9FE2-6C9F6B7DAC98}" presName="thickLine" presStyleLbl="alignNode1" presStyleIdx="0" presStyleCnt="4"/>
      <dgm:spPr/>
    </dgm:pt>
    <dgm:pt modelId="{0699DA4E-816B-4098-B782-B1479690C942}" type="pres">
      <dgm:prSet presAssocID="{B5CA8651-C8CD-4B4E-9FE2-6C9F6B7DAC98}" presName="horz1" presStyleCnt="0"/>
      <dgm:spPr/>
    </dgm:pt>
    <dgm:pt modelId="{907968FF-A27E-496A-9FB0-5689DA0F8892}" type="pres">
      <dgm:prSet presAssocID="{B5CA8651-C8CD-4B4E-9FE2-6C9F6B7DAC98}" presName="tx1" presStyleLbl="revTx" presStyleIdx="0" presStyleCnt="4"/>
      <dgm:spPr/>
    </dgm:pt>
    <dgm:pt modelId="{5E2CA840-F44A-44A6-A6F0-09FB85B763BA}" type="pres">
      <dgm:prSet presAssocID="{B5CA8651-C8CD-4B4E-9FE2-6C9F6B7DAC98}" presName="vert1" presStyleCnt="0"/>
      <dgm:spPr/>
    </dgm:pt>
    <dgm:pt modelId="{470E748F-AF97-4A63-9202-367D3A035837}" type="pres">
      <dgm:prSet presAssocID="{26D775ED-8AEA-422F-BCFA-B1720D1D6647}" presName="thickLine" presStyleLbl="alignNode1" presStyleIdx="1" presStyleCnt="4"/>
      <dgm:spPr/>
    </dgm:pt>
    <dgm:pt modelId="{0CAC5EAE-3C72-427F-9DD2-C73A77807803}" type="pres">
      <dgm:prSet presAssocID="{26D775ED-8AEA-422F-BCFA-B1720D1D6647}" presName="horz1" presStyleCnt="0"/>
      <dgm:spPr/>
    </dgm:pt>
    <dgm:pt modelId="{83EE1284-4786-4FCD-AD22-A43F7EACE1B4}" type="pres">
      <dgm:prSet presAssocID="{26D775ED-8AEA-422F-BCFA-B1720D1D6647}" presName="tx1" presStyleLbl="revTx" presStyleIdx="1" presStyleCnt="4"/>
      <dgm:spPr/>
    </dgm:pt>
    <dgm:pt modelId="{C171A5AB-D26A-46FC-BEC6-F4B0F4A5BE8E}" type="pres">
      <dgm:prSet presAssocID="{26D775ED-8AEA-422F-BCFA-B1720D1D6647}" presName="vert1" presStyleCnt="0"/>
      <dgm:spPr/>
    </dgm:pt>
    <dgm:pt modelId="{8ECB5276-ABAD-423D-BD7A-061A3A47964F}" type="pres">
      <dgm:prSet presAssocID="{5D628273-AA30-43A1-A2EF-DC58EA5A7493}" presName="thickLine" presStyleLbl="alignNode1" presStyleIdx="2" presStyleCnt="4"/>
      <dgm:spPr/>
    </dgm:pt>
    <dgm:pt modelId="{21B0ADD4-A3BC-4D04-9559-88A5F84F4669}" type="pres">
      <dgm:prSet presAssocID="{5D628273-AA30-43A1-A2EF-DC58EA5A7493}" presName="horz1" presStyleCnt="0"/>
      <dgm:spPr/>
    </dgm:pt>
    <dgm:pt modelId="{3B538B98-4388-4500-B328-31BD614539EA}" type="pres">
      <dgm:prSet presAssocID="{5D628273-AA30-43A1-A2EF-DC58EA5A7493}" presName="tx1" presStyleLbl="revTx" presStyleIdx="2" presStyleCnt="4"/>
      <dgm:spPr/>
    </dgm:pt>
    <dgm:pt modelId="{CDAB0FA6-E307-4908-B886-5B0D0F3867B6}" type="pres">
      <dgm:prSet presAssocID="{5D628273-AA30-43A1-A2EF-DC58EA5A7493}" presName="vert1" presStyleCnt="0"/>
      <dgm:spPr/>
    </dgm:pt>
    <dgm:pt modelId="{C2E739DF-99C5-42EF-9DDF-D196215354D0}" type="pres">
      <dgm:prSet presAssocID="{CCA8F5EA-2E4F-43B4-8EF9-BF6C7A6E01AD}" presName="thickLine" presStyleLbl="alignNode1" presStyleIdx="3" presStyleCnt="4"/>
      <dgm:spPr/>
    </dgm:pt>
    <dgm:pt modelId="{FADBA94E-EF73-4520-8653-36978ADB8919}" type="pres">
      <dgm:prSet presAssocID="{CCA8F5EA-2E4F-43B4-8EF9-BF6C7A6E01AD}" presName="horz1" presStyleCnt="0"/>
      <dgm:spPr/>
    </dgm:pt>
    <dgm:pt modelId="{6212CACF-E4D3-44B4-B720-ABD8B908D823}" type="pres">
      <dgm:prSet presAssocID="{CCA8F5EA-2E4F-43B4-8EF9-BF6C7A6E01AD}" presName="tx1" presStyleLbl="revTx" presStyleIdx="3" presStyleCnt="4"/>
      <dgm:spPr/>
    </dgm:pt>
    <dgm:pt modelId="{569ABC22-DB54-4E0C-B9A2-B37E2551E3A3}" type="pres">
      <dgm:prSet presAssocID="{CCA8F5EA-2E4F-43B4-8EF9-BF6C7A6E01AD}" presName="vert1" presStyleCnt="0"/>
      <dgm:spPr/>
    </dgm:pt>
  </dgm:ptLst>
  <dgm:cxnLst>
    <dgm:cxn modelId="{777ABD14-C8C8-4263-86B2-07DB0E1C0686}" type="presOf" srcId="{7E309B0F-F36B-4A03-B09B-A9373E339074}" destId="{0FAE8E0E-3829-47BB-8D12-700B50FBD702}" srcOrd="0" destOrd="0" presId="urn:microsoft.com/office/officeart/2008/layout/LinedList"/>
    <dgm:cxn modelId="{2493A139-5937-4156-8B6B-935238012125}" srcId="{7E309B0F-F36B-4A03-B09B-A9373E339074}" destId="{26D775ED-8AEA-422F-BCFA-B1720D1D6647}" srcOrd="1" destOrd="0" parTransId="{F3C45961-2F63-4D1B-9B37-2CA877455071}" sibTransId="{6D4686BF-1C72-4203-887E-0A9304E7B6BE}"/>
    <dgm:cxn modelId="{CE4B604F-D5C0-49F1-981D-439947A86DB0}" srcId="{7E309B0F-F36B-4A03-B09B-A9373E339074}" destId="{B5CA8651-C8CD-4B4E-9FE2-6C9F6B7DAC98}" srcOrd="0" destOrd="0" parTransId="{0AF705B2-CF41-4D03-8FAC-2E9511D4CC77}" sibTransId="{945D790C-D3DA-4356-9685-FB79A5D98AC8}"/>
    <dgm:cxn modelId="{820FDD57-FC70-4574-A928-6E2C48DD608D}" type="presOf" srcId="{5D628273-AA30-43A1-A2EF-DC58EA5A7493}" destId="{3B538B98-4388-4500-B328-31BD614539EA}" srcOrd="0" destOrd="0" presId="urn:microsoft.com/office/officeart/2008/layout/LinedList"/>
    <dgm:cxn modelId="{A72945AD-4689-4342-860A-FD83E0429807}" type="presOf" srcId="{26D775ED-8AEA-422F-BCFA-B1720D1D6647}" destId="{83EE1284-4786-4FCD-AD22-A43F7EACE1B4}" srcOrd="0" destOrd="0" presId="urn:microsoft.com/office/officeart/2008/layout/LinedList"/>
    <dgm:cxn modelId="{063C78B9-9404-454A-BB9D-E5FC2047EDC9}" srcId="{7E309B0F-F36B-4A03-B09B-A9373E339074}" destId="{5D628273-AA30-43A1-A2EF-DC58EA5A7493}" srcOrd="2" destOrd="0" parTransId="{F18DC788-6219-4C27-94D9-9286BDE2310F}" sibTransId="{3468AF1A-2066-4C1B-B581-13CAE5E518D6}"/>
    <dgm:cxn modelId="{227DE1C1-EFF5-43AA-B691-58279D0E1157}" srcId="{7E309B0F-F36B-4A03-B09B-A9373E339074}" destId="{CCA8F5EA-2E4F-43B4-8EF9-BF6C7A6E01AD}" srcOrd="3" destOrd="0" parTransId="{0D282231-F1E8-440A-8B90-D6E88867E913}" sibTransId="{ECAA6883-7CD1-4D6E-AA8B-9C8C400AB585}"/>
    <dgm:cxn modelId="{176FC8D6-BCD3-4BA1-9350-3787145E5B0E}" type="presOf" srcId="{CCA8F5EA-2E4F-43B4-8EF9-BF6C7A6E01AD}" destId="{6212CACF-E4D3-44B4-B720-ABD8B908D823}" srcOrd="0" destOrd="0" presId="urn:microsoft.com/office/officeart/2008/layout/LinedList"/>
    <dgm:cxn modelId="{776F79E4-3E67-4342-BCD6-215DBDD28DF8}" type="presOf" srcId="{B5CA8651-C8CD-4B4E-9FE2-6C9F6B7DAC98}" destId="{907968FF-A27E-496A-9FB0-5689DA0F8892}" srcOrd="0" destOrd="0" presId="urn:microsoft.com/office/officeart/2008/layout/LinedList"/>
    <dgm:cxn modelId="{C739E1D4-E198-4BD0-93E7-1C841BBAE814}" type="presParOf" srcId="{0FAE8E0E-3829-47BB-8D12-700B50FBD702}" destId="{86176AA4-9890-43EB-9E4D-F8D4C9899734}" srcOrd="0" destOrd="0" presId="urn:microsoft.com/office/officeart/2008/layout/LinedList"/>
    <dgm:cxn modelId="{B28EDA7D-3DE6-4ACD-AD07-B2ADA7FB6824}" type="presParOf" srcId="{0FAE8E0E-3829-47BB-8D12-700B50FBD702}" destId="{0699DA4E-816B-4098-B782-B1479690C942}" srcOrd="1" destOrd="0" presId="urn:microsoft.com/office/officeart/2008/layout/LinedList"/>
    <dgm:cxn modelId="{5F8095A0-2C51-4F8E-A9CF-DD7BFD8FE508}" type="presParOf" srcId="{0699DA4E-816B-4098-B782-B1479690C942}" destId="{907968FF-A27E-496A-9FB0-5689DA0F8892}" srcOrd="0" destOrd="0" presId="urn:microsoft.com/office/officeart/2008/layout/LinedList"/>
    <dgm:cxn modelId="{F4305131-8C8C-43F6-9489-7B1BD0DAC3C5}" type="presParOf" srcId="{0699DA4E-816B-4098-B782-B1479690C942}" destId="{5E2CA840-F44A-44A6-A6F0-09FB85B763BA}" srcOrd="1" destOrd="0" presId="urn:microsoft.com/office/officeart/2008/layout/LinedList"/>
    <dgm:cxn modelId="{98AE72BF-E3CB-472E-AB1A-04BD2CFAC914}" type="presParOf" srcId="{0FAE8E0E-3829-47BB-8D12-700B50FBD702}" destId="{470E748F-AF97-4A63-9202-367D3A035837}" srcOrd="2" destOrd="0" presId="urn:microsoft.com/office/officeart/2008/layout/LinedList"/>
    <dgm:cxn modelId="{BD9AF46E-EC4D-4F63-82D6-4CF7003501AB}" type="presParOf" srcId="{0FAE8E0E-3829-47BB-8D12-700B50FBD702}" destId="{0CAC5EAE-3C72-427F-9DD2-C73A77807803}" srcOrd="3" destOrd="0" presId="urn:microsoft.com/office/officeart/2008/layout/LinedList"/>
    <dgm:cxn modelId="{36DDDB6C-C5CB-4FE2-9DC2-42A55230DFD4}" type="presParOf" srcId="{0CAC5EAE-3C72-427F-9DD2-C73A77807803}" destId="{83EE1284-4786-4FCD-AD22-A43F7EACE1B4}" srcOrd="0" destOrd="0" presId="urn:microsoft.com/office/officeart/2008/layout/LinedList"/>
    <dgm:cxn modelId="{EE28F40E-138F-40CD-A55C-134A75DCEBA4}" type="presParOf" srcId="{0CAC5EAE-3C72-427F-9DD2-C73A77807803}" destId="{C171A5AB-D26A-46FC-BEC6-F4B0F4A5BE8E}" srcOrd="1" destOrd="0" presId="urn:microsoft.com/office/officeart/2008/layout/LinedList"/>
    <dgm:cxn modelId="{E69E9A52-A063-4696-A98D-896FF3423E40}" type="presParOf" srcId="{0FAE8E0E-3829-47BB-8D12-700B50FBD702}" destId="{8ECB5276-ABAD-423D-BD7A-061A3A47964F}" srcOrd="4" destOrd="0" presId="urn:microsoft.com/office/officeart/2008/layout/LinedList"/>
    <dgm:cxn modelId="{09EDB595-B99E-4576-A1F6-265A050E85F6}" type="presParOf" srcId="{0FAE8E0E-3829-47BB-8D12-700B50FBD702}" destId="{21B0ADD4-A3BC-4D04-9559-88A5F84F4669}" srcOrd="5" destOrd="0" presId="urn:microsoft.com/office/officeart/2008/layout/LinedList"/>
    <dgm:cxn modelId="{7348B20C-D1C5-4012-B705-869FD01F6972}" type="presParOf" srcId="{21B0ADD4-A3BC-4D04-9559-88A5F84F4669}" destId="{3B538B98-4388-4500-B328-31BD614539EA}" srcOrd="0" destOrd="0" presId="urn:microsoft.com/office/officeart/2008/layout/LinedList"/>
    <dgm:cxn modelId="{99160EF3-ACFF-4083-B0CF-955B691C66BB}" type="presParOf" srcId="{21B0ADD4-A3BC-4D04-9559-88A5F84F4669}" destId="{CDAB0FA6-E307-4908-B886-5B0D0F3867B6}" srcOrd="1" destOrd="0" presId="urn:microsoft.com/office/officeart/2008/layout/LinedList"/>
    <dgm:cxn modelId="{2EE39999-38B1-4F50-AC1C-E6F83822F718}" type="presParOf" srcId="{0FAE8E0E-3829-47BB-8D12-700B50FBD702}" destId="{C2E739DF-99C5-42EF-9DDF-D196215354D0}" srcOrd="6" destOrd="0" presId="urn:microsoft.com/office/officeart/2008/layout/LinedList"/>
    <dgm:cxn modelId="{4FC2A77C-4FCF-43BF-9BF1-463FB3C5536A}" type="presParOf" srcId="{0FAE8E0E-3829-47BB-8D12-700B50FBD702}" destId="{FADBA94E-EF73-4520-8653-36978ADB8919}" srcOrd="7" destOrd="0" presId="urn:microsoft.com/office/officeart/2008/layout/LinedList"/>
    <dgm:cxn modelId="{4B958B17-2EE1-47E7-9A46-EE282AECF5EF}" type="presParOf" srcId="{FADBA94E-EF73-4520-8653-36978ADB8919}" destId="{6212CACF-E4D3-44B4-B720-ABD8B908D823}" srcOrd="0" destOrd="0" presId="urn:microsoft.com/office/officeart/2008/layout/LinedList"/>
    <dgm:cxn modelId="{86BE8E4B-39F0-4E9C-9ED7-0B14AE0289E9}" type="presParOf" srcId="{FADBA94E-EF73-4520-8653-36978ADB8919}" destId="{569ABC22-DB54-4E0C-B9A2-B37E2551E3A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F0C109-4148-490E-B5FE-07D0A98BF265}" type="doc">
      <dgm:prSet loTypeId="urn:microsoft.com/office/officeart/2008/layout/LinedList" loCatId="list" qsTypeId="urn:microsoft.com/office/officeart/2005/8/quickstyle/simple4" qsCatId="simple" csTypeId="urn:microsoft.com/office/officeart/2005/8/colors/accent2_2" csCatId="accent2" phldr="1"/>
      <dgm:spPr/>
      <dgm:t>
        <a:bodyPr/>
        <a:lstStyle/>
        <a:p>
          <a:endParaRPr lang="en-US"/>
        </a:p>
      </dgm:t>
    </dgm:pt>
    <dgm:pt modelId="{D5F8C9A3-12E5-41AC-B414-B090007A17F6}">
      <dgm:prSet/>
      <dgm:spPr/>
      <dgm:t>
        <a:bodyPr/>
        <a:lstStyle/>
        <a:p>
          <a:r>
            <a:rPr lang="en-US"/>
            <a:t>Environmental concerns</a:t>
          </a:r>
        </a:p>
      </dgm:t>
    </dgm:pt>
    <dgm:pt modelId="{84CE65C9-9EC1-48BA-B1BB-E9BAC107FCA3}" type="parTrans" cxnId="{8B9E2AA6-2D1E-4BE4-91A3-BF3DEA6350DA}">
      <dgm:prSet/>
      <dgm:spPr/>
      <dgm:t>
        <a:bodyPr/>
        <a:lstStyle/>
        <a:p>
          <a:endParaRPr lang="en-US"/>
        </a:p>
      </dgm:t>
    </dgm:pt>
    <dgm:pt modelId="{66F86501-C8EB-48DA-987F-433EE5435661}" type="sibTrans" cxnId="{8B9E2AA6-2D1E-4BE4-91A3-BF3DEA6350DA}">
      <dgm:prSet/>
      <dgm:spPr/>
      <dgm:t>
        <a:bodyPr/>
        <a:lstStyle/>
        <a:p>
          <a:endParaRPr lang="en-US"/>
        </a:p>
      </dgm:t>
    </dgm:pt>
    <dgm:pt modelId="{A4DDB539-0FB2-46C5-98E1-9BFE33C55EE7}">
      <dgm:prSet/>
      <dgm:spPr/>
      <dgm:t>
        <a:bodyPr/>
        <a:lstStyle/>
        <a:p>
          <a:r>
            <a:rPr lang="en-US"/>
            <a:t>Divestment in police</a:t>
          </a:r>
        </a:p>
      </dgm:t>
    </dgm:pt>
    <dgm:pt modelId="{8D511EAF-C6CA-472B-844B-D2A21F2878FD}" type="parTrans" cxnId="{D74ED558-72C3-47FC-8F51-E02C332F8EF6}">
      <dgm:prSet/>
      <dgm:spPr/>
      <dgm:t>
        <a:bodyPr/>
        <a:lstStyle/>
        <a:p>
          <a:endParaRPr lang="en-US"/>
        </a:p>
      </dgm:t>
    </dgm:pt>
    <dgm:pt modelId="{03DFB96C-889C-4F0B-9817-DE1DBDD2C09E}" type="sibTrans" cxnId="{D74ED558-72C3-47FC-8F51-E02C332F8EF6}">
      <dgm:prSet/>
      <dgm:spPr/>
      <dgm:t>
        <a:bodyPr/>
        <a:lstStyle/>
        <a:p>
          <a:endParaRPr lang="en-US"/>
        </a:p>
      </dgm:t>
    </dgm:pt>
    <dgm:pt modelId="{ACE9B39C-E2E8-491E-B133-3A709E5CE9BB}">
      <dgm:prSet/>
      <dgm:spPr/>
      <dgm:t>
        <a:bodyPr/>
        <a:lstStyle/>
        <a:p>
          <a:r>
            <a:rPr lang="en-US"/>
            <a:t>Land rights for Muscogee</a:t>
          </a:r>
        </a:p>
      </dgm:t>
    </dgm:pt>
    <dgm:pt modelId="{98741991-B99E-4502-8AC6-2EF63BBB0134}" type="parTrans" cxnId="{ACF78E39-5BD8-4957-9335-A5C56FBCE79C}">
      <dgm:prSet/>
      <dgm:spPr/>
      <dgm:t>
        <a:bodyPr/>
        <a:lstStyle/>
        <a:p>
          <a:endParaRPr lang="en-US"/>
        </a:p>
      </dgm:t>
    </dgm:pt>
    <dgm:pt modelId="{3E12016E-FD97-4838-BDAA-99C7B1F5ECAC}" type="sibTrans" cxnId="{ACF78E39-5BD8-4957-9335-A5C56FBCE79C}">
      <dgm:prSet/>
      <dgm:spPr/>
      <dgm:t>
        <a:bodyPr/>
        <a:lstStyle/>
        <a:p>
          <a:endParaRPr lang="en-US"/>
        </a:p>
      </dgm:t>
    </dgm:pt>
    <dgm:pt modelId="{BD14011F-2BFF-4870-AC64-3D3CE8A416E8}">
      <dgm:prSet/>
      <dgm:spPr/>
      <dgm:t>
        <a:bodyPr/>
        <a:lstStyle/>
        <a:p>
          <a:r>
            <a:rPr lang="en-US"/>
            <a:t>Direct impact (neighbors)</a:t>
          </a:r>
        </a:p>
      </dgm:t>
    </dgm:pt>
    <dgm:pt modelId="{F4988E18-0955-45A0-BD5D-606AFD1500AC}" type="parTrans" cxnId="{9CA47AEF-8672-4C62-8A4E-DB65EB8E33A3}">
      <dgm:prSet/>
      <dgm:spPr/>
      <dgm:t>
        <a:bodyPr/>
        <a:lstStyle/>
        <a:p>
          <a:endParaRPr lang="en-US"/>
        </a:p>
      </dgm:t>
    </dgm:pt>
    <dgm:pt modelId="{B3641CFC-1502-4139-AC75-A739100582E8}" type="sibTrans" cxnId="{9CA47AEF-8672-4C62-8A4E-DB65EB8E33A3}">
      <dgm:prSet/>
      <dgm:spPr/>
      <dgm:t>
        <a:bodyPr/>
        <a:lstStyle/>
        <a:p>
          <a:endParaRPr lang="en-US"/>
        </a:p>
      </dgm:t>
    </dgm:pt>
    <dgm:pt modelId="{FDCA5B3F-8CFE-45DA-BB3D-41A7739DDA7B}">
      <dgm:prSet/>
      <dgm:spPr/>
      <dgm:t>
        <a:bodyPr/>
        <a:lstStyle/>
        <a:p>
          <a:r>
            <a:rPr lang="en-US"/>
            <a:t>Health concerns</a:t>
          </a:r>
        </a:p>
      </dgm:t>
    </dgm:pt>
    <dgm:pt modelId="{72CAC5D7-7957-4042-8D77-8E9501524585}" type="parTrans" cxnId="{C2D53D6B-7101-4A45-8EEE-17BA30FA24C3}">
      <dgm:prSet/>
      <dgm:spPr/>
      <dgm:t>
        <a:bodyPr/>
        <a:lstStyle/>
        <a:p>
          <a:endParaRPr lang="en-US"/>
        </a:p>
      </dgm:t>
    </dgm:pt>
    <dgm:pt modelId="{D9E44731-8821-4E11-897D-35AAE6CD4D94}" type="sibTrans" cxnId="{C2D53D6B-7101-4A45-8EEE-17BA30FA24C3}">
      <dgm:prSet/>
      <dgm:spPr/>
      <dgm:t>
        <a:bodyPr/>
        <a:lstStyle/>
        <a:p>
          <a:endParaRPr lang="en-US"/>
        </a:p>
      </dgm:t>
    </dgm:pt>
    <dgm:pt modelId="{FDD76773-3D2B-4A64-A3FF-C3197E569D98}">
      <dgm:prSet/>
      <dgm:spPr/>
      <dgm:t>
        <a:bodyPr/>
        <a:lstStyle/>
        <a:p>
          <a:r>
            <a:rPr lang="en-US" dirty="0"/>
            <a:t>Poor use of money</a:t>
          </a:r>
        </a:p>
      </dgm:t>
    </dgm:pt>
    <dgm:pt modelId="{69A422FA-7931-412C-9BDE-42DB0F2F6BEB}" type="parTrans" cxnId="{BF1C5287-C005-435E-A915-75EFB1BE01BD}">
      <dgm:prSet/>
      <dgm:spPr/>
      <dgm:t>
        <a:bodyPr/>
        <a:lstStyle/>
        <a:p>
          <a:endParaRPr lang="en-US"/>
        </a:p>
      </dgm:t>
    </dgm:pt>
    <dgm:pt modelId="{783B9922-6A14-4803-9737-DB45F225DC75}" type="sibTrans" cxnId="{BF1C5287-C005-435E-A915-75EFB1BE01BD}">
      <dgm:prSet/>
      <dgm:spPr/>
      <dgm:t>
        <a:bodyPr/>
        <a:lstStyle/>
        <a:p>
          <a:endParaRPr lang="en-US"/>
        </a:p>
      </dgm:t>
    </dgm:pt>
    <dgm:pt modelId="{E5FD1734-EB14-445A-A00E-029FA301EAE9}">
      <dgm:prSet/>
      <dgm:spPr/>
      <dgm:t>
        <a:bodyPr/>
        <a:lstStyle/>
        <a:p>
          <a:r>
            <a:rPr lang="en-US" dirty="0"/>
            <a:t>Anti-democratic proceedings</a:t>
          </a:r>
        </a:p>
      </dgm:t>
    </dgm:pt>
    <dgm:pt modelId="{930FE107-01A8-455C-A029-82579A7FB077}" type="parTrans" cxnId="{9C1102C4-7BBD-4E1A-8B80-5C6422FE54B5}">
      <dgm:prSet/>
      <dgm:spPr/>
      <dgm:t>
        <a:bodyPr/>
        <a:lstStyle/>
        <a:p>
          <a:endParaRPr lang="en-US"/>
        </a:p>
      </dgm:t>
    </dgm:pt>
    <dgm:pt modelId="{0FCCEB7C-E7F8-43B9-85E0-29E9DD6C1A87}" type="sibTrans" cxnId="{9C1102C4-7BBD-4E1A-8B80-5C6422FE54B5}">
      <dgm:prSet/>
      <dgm:spPr/>
      <dgm:t>
        <a:bodyPr/>
        <a:lstStyle/>
        <a:p>
          <a:endParaRPr lang="en-US"/>
        </a:p>
      </dgm:t>
    </dgm:pt>
    <dgm:pt modelId="{2E8D42EE-7B86-4E7A-A99A-051C33848550}">
      <dgm:prSet/>
      <dgm:spPr/>
      <dgm:t>
        <a:bodyPr/>
        <a:lstStyle/>
        <a:p>
          <a:r>
            <a:rPr lang="en-US" dirty="0"/>
            <a:t>Supporting what your friends care about</a:t>
          </a:r>
        </a:p>
      </dgm:t>
    </dgm:pt>
    <dgm:pt modelId="{DF554B78-2A23-4234-AA6E-42AE562D9E4A}" type="parTrans" cxnId="{60C10793-D196-4FE9-9FBB-1BE8F056167D}">
      <dgm:prSet/>
      <dgm:spPr/>
      <dgm:t>
        <a:bodyPr/>
        <a:lstStyle/>
        <a:p>
          <a:endParaRPr lang="en-US"/>
        </a:p>
      </dgm:t>
    </dgm:pt>
    <dgm:pt modelId="{1273E346-F208-4B79-9725-5CCC31294CE8}" type="sibTrans" cxnId="{60C10793-D196-4FE9-9FBB-1BE8F056167D}">
      <dgm:prSet/>
      <dgm:spPr/>
      <dgm:t>
        <a:bodyPr/>
        <a:lstStyle/>
        <a:p>
          <a:endParaRPr lang="en-US"/>
        </a:p>
      </dgm:t>
    </dgm:pt>
    <dgm:pt modelId="{32E939A7-A7F9-40E9-8211-2D9B8BC6969A}" type="pres">
      <dgm:prSet presAssocID="{94F0C109-4148-490E-B5FE-07D0A98BF265}" presName="vert0" presStyleCnt="0">
        <dgm:presLayoutVars>
          <dgm:dir/>
          <dgm:animOne val="branch"/>
          <dgm:animLvl val="lvl"/>
        </dgm:presLayoutVars>
      </dgm:prSet>
      <dgm:spPr/>
    </dgm:pt>
    <dgm:pt modelId="{B2642F08-CB89-48DE-B8EE-8D5086ED091A}" type="pres">
      <dgm:prSet presAssocID="{D5F8C9A3-12E5-41AC-B414-B090007A17F6}" presName="thickLine" presStyleLbl="alignNode1" presStyleIdx="0" presStyleCnt="8"/>
      <dgm:spPr/>
    </dgm:pt>
    <dgm:pt modelId="{C658C427-967A-4270-B2E6-A97A4EAF0915}" type="pres">
      <dgm:prSet presAssocID="{D5F8C9A3-12E5-41AC-B414-B090007A17F6}" presName="horz1" presStyleCnt="0"/>
      <dgm:spPr/>
    </dgm:pt>
    <dgm:pt modelId="{93EB2E4A-C793-40E8-8812-99481C02640D}" type="pres">
      <dgm:prSet presAssocID="{D5F8C9A3-12E5-41AC-B414-B090007A17F6}" presName="tx1" presStyleLbl="revTx" presStyleIdx="0" presStyleCnt="8"/>
      <dgm:spPr/>
    </dgm:pt>
    <dgm:pt modelId="{E13B7EFD-198C-4D9E-A06D-98B898ADBB12}" type="pres">
      <dgm:prSet presAssocID="{D5F8C9A3-12E5-41AC-B414-B090007A17F6}" presName="vert1" presStyleCnt="0"/>
      <dgm:spPr/>
    </dgm:pt>
    <dgm:pt modelId="{C1AB78F9-3CE2-4482-9907-CFAC997142A9}" type="pres">
      <dgm:prSet presAssocID="{A4DDB539-0FB2-46C5-98E1-9BFE33C55EE7}" presName="thickLine" presStyleLbl="alignNode1" presStyleIdx="1" presStyleCnt="8"/>
      <dgm:spPr/>
    </dgm:pt>
    <dgm:pt modelId="{99008E22-0EA9-4084-8C39-CBE890C38A37}" type="pres">
      <dgm:prSet presAssocID="{A4DDB539-0FB2-46C5-98E1-9BFE33C55EE7}" presName="horz1" presStyleCnt="0"/>
      <dgm:spPr/>
    </dgm:pt>
    <dgm:pt modelId="{1209BF68-0E24-4A13-BABD-5A296F069041}" type="pres">
      <dgm:prSet presAssocID="{A4DDB539-0FB2-46C5-98E1-9BFE33C55EE7}" presName="tx1" presStyleLbl="revTx" presStyleIdx="1" presStyleCnt="8"/>
      <dgm:spPr/>
    </dgm:pt>
    <dgm:pt modelId="{65CAD9DD-D957-4184-8F25-9F36E9C29006}" type="pres">
      <dgm:prSet presAssocID="{A4DDB539-0FB2-46C5-98E1-9BFE33C55EE7}" presName="vert1" presStyleCnt="0"/>
      <dgm:spPr/>
    </dgm:pt>
    <dgm:pt modelId="{4CE31145-B46E-4BAA-8B8E-73733E3FAC4C}" type="pres">
      <dgm:prSet presAssocID="{ACE9B39C-E2E8-491E-B133-3A709E5CE9BB}" presName="thickLine" presStyleLbl="alignNode1" presStyleIdx="2" presStyleCnt="8"/>
      <dgm:spPr/>
    </dgm:pt>
    <dgm:pt modelId="{11C569BA-7C29-4DFC-A24A-365AA359B22C}" type="pres">
      <dgm:prSet presAssocID="{ACE9B39C-E2E8-491E-B133-3A709E5CE9BB}" presName="horz1" presStyleCnt="0"/>
      <dgm:spPr/>
    </dgm:pt>
    <dgm:pt modelId="{F9FDBB4A-2B8B-4120-AF4D-E2E0F8191E70}" type="pres">
      <dgm:prSet presAssocID="{ACE9B39C-E2E8-491E-B133-3A709E5CE9BB}" presName="tx1" presStyleLbl="revTx" presStyleIdx="2" presStyleCnt="8"/>
      <dgm:spPr/>
    </dgm:pt>
    <dgm:pt modelId="{BBAA76E2-2AC7-4FBA-B456-AAB0C5F6173F}" type="pres">
      <dgm:prSet presAssocID="{ACE9B39C-E2E8-491E-B133-3A709E5CE9BB}" presName="vert1" presStyleCnt="0"/>
      <dgm:spPr/>
    </dgm:pt>
    <dgm:pt modelId="{5E2553A6-AB58-444F-89BA-2A38882F6456}" type="pres">
      <dgm:prSet presAssocID="{BD14011F-2BFF-4870-AC64-3D3CE8A416E8}" presName="thickLine" presStyleLbl="alignNode1" presStyleIdx="3" presStyleCnt="8"/>
      <dgm:spPr/>
    </dgm:pt>
    <dgm:pt modelId="{5D1C97AD-5A05-4B5E-AA74-B7EF1ABF0855}" type="pres">
      <dgm:prSet presAssocID="{BD14011F-2BFF-4870-AC64-3D3CE8A416E8}" presName="horz1" presStyleCnt="0"/>
      <dgm:spPr/>
    </dgm:pt>
    <dgm:pt modelId="{A493C450-E6CF-4AFF-B08F-7443C08BA280}" type="pres">
      <dgm:prSet presAssocID="{BD14011F-2BFF-4870-AC64-3D3CE8A416E8}" presName="tx1" presStyleLbl="revTx" presStyleIdx="3" presStyleCnt="8"/>
      <dgm:spPr/>
    </dgm:pt>
    <dgm:pt modelId="{3048DA53-E692-4403-987B-1C04DD8ECCCB}" type="pres">
      <dgm:prSet presAssocID="{BD14011F-2BFF-4870-AC64-3D3CE8A416E8}" presName="vert1" presStyleCnt="0"/>
      <dgm:spPr/>
    </dgm:pt>
    <dgm:pt modelId="{848D11ED-68FD-4532-95EA-1577C37AAD10}" type="pres">
      <dgm:prSet presAssocID="{FDCA5B3F-8CFE-45DA-BB3D-41A7739DDA7B}" presName="thickLine" presStyleLbl="alignNode1" presStyleIdx="4" presStyleCnt="8"/>
      <dgm:spPr/>
    </dgm:pt>
    <dgm:pt modelId="{B232F200-4450-4A3B-A0D0-9C4560E8797F}" type="pres">
      <dgm:prSet presAssocID="{FDCA5B3F-8CFE-45DA-BB3D-41A7739DDA7B}" presName="horz1" presStyleCnt="0"/>
      <dgm:spPr/>
    </dgm:pt>
    <dgm:pt modelId="{E8B921E8-BAB3-43A8-89E1-30C26E393A00}" type="pres">
      <dgm:prSet presAssocID="{FDCA5B3F-8CFE-45DA-BB3D-41A7739DDA7B}" presName="tx1" presStyleLbl="revTx" presStyleIdx="4" presStyleCnt="8"/>
      <dgm:spPr/>
    </dgm:pt>
    <dgm:pt modelId="{D5598F3C-0BAA-476D-8D9E-843F0CECA4B2}" type="pres">
      <dgm:prSet presAssocID="{FDCA5B3F-8CFE-45DA-BB3D-41A7739DDA7B}" presName="vert1" presStyleCnt="0"/>
      <dgm:spPr/>
    </dgm:pt>
    <dgm:pt modelId="{FF0E5972-9FBF-4717-BD04-C0B522F35230}" type="pres">
      <dgm:prSet presAssocID="{FDD76773-3D2B-4A64-A3FF-C3197E569D98}" presName="thickLine" presStyleLbl="alignNode1" presStyleIdx="5" presStyleCnt="8"/>
      <dgm:spPr/>
    </dgm:pt>
    <dgm:pt modelId="{722B6530-608C-4074-A634-044D02F5BA72}" type="pres">
      <dgm:prSet presAssocID="{FDD76773-3D2B-4A64-A3FF-C3197E569D98}" presName="horz1" presStyleCnt="0"/>
      <dgm:spPr/>
    </dgm:pt>
    <dgm:pt modelId="{F200C1B5-5050-4E1B-A013-4453BB3CB40E}" type="pres">
      <dgm:prSet presAssocID="{FDD76773-3D2B-4A64-A3FF-C3197E569D98}" presName="tx1" presStyleLbl="revTx" presStyleIdx="5" presStyleCnt="8"/>
      <dgm:spPr/>
    </dgm:pt>
    <dgm:pt modelId="{D4C3B0E9-0E65-486B-8A21-D496E41A965C}" type="pres">
      <dgm:prSet presAssocID="{FDD76773-3D2B-4A64-A3FF-C3197E569D98}" presName="vert1" presStyleCnt="0"/>
      <dgm:spPr/>
    </dgm:pt>
    <dgm:pt modelId="{CCDDAF7B-6B66-4469-8AA6-8788AE8A6A10}" type="pres">
      <dgm:prSet presAssocID="{E5FD1734-EB14-445A-A00E-029FA301EAE9}" presName="thickLine" presStyleLbl="alignNode1" presStyleIdx="6" presStyleCnt="8"/>
      <dgm:spPr/>
    </dgm:pt>
    <dgm:pt modelId="{C60F8CE0-F0A6-4646-AEEF-170BCEBAF9BC}" type="pres">
      <dgm:prSet presAssocID="{E5FD1734-EB14-445A-A00E-029FA301EAE9}" presName="horz1" presStyleCnt="0"/>
      <dgm:spPr/>
    </dgm:pt>
    <dgm:pt modelId="{66DBC17A-E765-4677-8CA9-58295F23147D}" type="pres">
      <dgm:prSet presAssocID="{E5FD1734-EB14-445A-A00E-029FA301EAE9}" presName="tx1" presStyleLbl="revTx" presStyleIdx="6" presStyleCnt="8"/>
      <dgm:spPr/>
    </dgm:pt>
    <dgm:pt modelId="{BBCBAFC1-A53E-48E0-8BEF-5ABDB6B01C97}" type="pres">
      <dgm:prSet presAssocID="{E5FD1734-EB14-445A-A00E-029FA301EAE9}" presName="vert1" presStyleCnt="0"/>
      <dgm:spPr/>
    </dgm:pt>
    <dgm:pt modelId="{D06CC378-9523-4631-B398-42DA66CB9353}" type="pres">
      <dgm:prSet presAssocID="{2E8D42EE-7B86-4E7A-A99A-051C33848550}" presName="thickLine" presStyleLbl="alignNode1" presStyleIdx="7" presStyleCnt="8"/>
      <dgm:spPr/>
    </dgm:pt>
    <dgm:pt modelId="{E9A0B821-ED15-4AB1-BC5C-E60258862C61}" type="pres">
      <dgm:prSet presAssocID="{2E8D42EE-7B86-4E7A-A99A-051C33848550}" presName="horz1" presStyleCnt="0"/>
      <dgm:spPr/>
    </dgm:pt>
    <dgm:pt modelId="{21D01B26-8ECC-4BD8-875F-D03EFD8F1271}" type="pres">
      <dgm:prSet presAssocID="{2E8D42EE-7B86-4E7A-A99A-051C33848550}" presName="tx1" presStyleLbl="revTx" presStyleIdx="7" presStyleCnt="8"/>
      <dgm:spPr/>
    </dgm:pt>
    <dgm:pt modelId="{4DF581F4-C8D5-43D7-8564-116479662C07}" type="pres">
      <dgm:prSet presAssocID="{2E8D42EE-7B86-4E7A-A99A-051C33848550}" presName="vert1" presStyleCnt="0"/>
      <dgm:spPr/>
    </dgm:pt>
  </dgm:ptLst>
  <dgm:cxnLst>
    <dgm:cxn modelId="{F5FB750E-56E4-40E9-A83C-F94AFEE52C88}" type="presOf" srcId="{A4DDB539-0FB2-46C5-98E1-9BFE33C55EE7}" destId="{1209BF68-0E24-4A13-BABD-5A296F069041}" srcOrd="0" destOrd="0" presId="urn:microsoft.com/office/officeart/2008/layout/LinedList"/>
    <dgm:cxn modelId="{127E3836-E57F-4D0B-9DB4-C667D67FDFA3}" type="presOf" srcId="{FDD76773-3D2B-4A64-A3FF-C3197E569D98}" destId="{F200C1B5-5050-4E1B-A013-4453BB3CB40E}" srcOrd="0" destOrd="0" presId="urn:microsoft.com/office/officeart/2008/layout/LinedList"/>
    <dgm:cxn modelId="{ACF78E39-5BD8-4957-9335-A5C56FBCE79C}" srcId="{94F0C109-4148-490E-B5FE-07D0A98BF265}" destId="{ACE9B39C-E2E8-491E-B133-3A709E5CE9BB}" srcOrd="2" destOrd="0" parTransId="{98741991-B99E-4502-8AC6-2EF63BBB0134}" sibTransId="{3E12016E-FD97-4838-BDAA-99C7B1F5ECAC}"/>
    <dgm:cxn modelId="{67E1E666-83F8-4B91-923F-E82F27F4BD23}" type="presOf" srcId="{2E8D42EE-7B86-4E7A-A99A-051C33848550}" destId="{21D01B26-8ECC-4BD8-875F-D03EFD8F1271}" srcOrd="0" destOrd="0" presId="urn:microsoft.com/office/officeart/2008/layout/LinedList"/>
    <dgm:cxn modelId="{89EBD847-8CA7-4F76-A851-8950C26080BA}" type="presOf" srcId="{94F0C109-4148-490E-B5FE-07D0A98BF265}" destId="{32E939A7-A7F9-40E9-8211-2D9B8BC6969A}" srcOrd="0" destOrd="0" presId="urn:microsoft.com/office/officeart/2008/layout/LinedList"/>
    <dgm:cxn modelId="{C2D53D6B-7101-4A45-8EEE-17BA30FA24C3}" srcId="{94F0C109-4148-490E-B5FE-07D0A98BF265}" destId="{FDCA5B3F-8CFE-45DA-BB3D-41A7739DDA7B}" srcOrd="4" destOrd="0" parTransId="{72CAC5D7-7957-4042-8D77-8E9501524585}" sibTransId="{D9E44731-8821-4E11-897D-35AAE6CD4D94}"/>
    <dgm:cxn modelId="{D74ED558-72C3-47FC-8F51-E02C332F8EF6}" srcId="{94F0C109-4148-490E-B5FE-07D0A98BF265}" destId="{A4DDB539-0FB2-46C5-98E1-9BFE33C55EE7}" srcOrd="1" destOrd="0" parTransId="{8D511EAF-C6CA-472B-844B-D2A21F2878FD}" sibTransId="{03DFB96C-889C-4F0B-9817-DE1DBDD2C09E}"/>
    <dgm:cxn modelId="{C184DD83-8224-4063-9A5A-61531B4D0C22}" type="presOf" srcId="{FDCA5B3F-8CFE-45DA-BB3D-41A7739DDA7B}" destId="{E8B921E8-BAB3-43A8-89E1-30C26E393A00}" srcOrd="0" destOrd="0" presId="urn:microsoft.com/office/officeart/2008/layout/LinedList"/>
    <dgm:cxn modelId="{BF1C5287-C005-435E-A915-75EFB1BE01BD}" srcId="{94F0C109-4148-490E-B5FE-07D0A98BF265}" destId="{FDD76773-3D2B-4A64-A3FF-C3197E569D98}" srcOrd="5" destOrd="0" parTransId="{69A422FA-7931-412C-9BDE-42DB0F2F6BEB}" sibTransId="{783B9922-6A14-4803-9737-DB45F225DC75}"/>
    <dgm:cxn modelId="{60C10793-D196-4FE9-9FBB-1BE8F056167D}" srcId="{94F0C109-4148-490E-B5FE-07D0A98BF265}" destId="{2E8D42EE-7B86-4E7A-A99A-051C33848550}" srcOrd="7" destOrd="0" parTransId="{DF554B78-2A23-4234-AA6E-42AE562D9E4A}" sibTransId="{1273E346-F208-4B79-9725-5CCC31294CE8}"/>
    <dgm:cxn modelId="{44376F97-1C66-45DF-9E88-4ECE5DF425CE}" type="presOf" srcId="{ACE9B39C-E2E8-491E-B133-3A709E5CE9BB}" destId="{F9FDBB4A-2B8B-4120-AF4D-E2E0F8191E70}" srcOrd="0" destOrd="0" presId="urn:microsoft.com/office/officeart/2008/layout/LinedList"/>
    <dgm:cxn modelId="{8B9E2AA6-2D1E-4BE4-91A3-BF3DEA6350DA}" srcId="{94F0C109-4148-490E-B5FE-07D0A98BF265}" destId="{D5F8C9A3-12E5-41AC-B414-B090007A17F6}" srcOrd="0" destOrd="0" parTransId="{84CE65C9-9EC1-48BA-B1BB-E9BAC107FCA3}" sibTransId="{66F86501-C8EB-48DA-987F-433EE5435661}"/>
    <dgm:cxn modelId="{7F3435AD-A06D-4901-9BF5-1F2569584B35}" type="presOf" srcId="{E5FD1734-EB14-445A-A00E-029FA301EAE9}" destId="{66DBC17A-E765-4677-8CA9-58295F23147D}" srcOrd="0" destOrd="0" presId="urn:microsoft.com/office/officeart/2008/layout/LinedList"/>
    <dgm:cxn modelId="{9C1102C4-7BBD-4E1A-8B80-5C6422FE54B5}" srcId="{94F0C109-4148-490E-B5FE-07D0A98BF265}" destId="{E5FD1734-EB14-445A-A00E-029FA301EAE9}" srcOrd="6" destOrd="0" parTransId="{930FE107-01A8-455C-A029-82579A7FB077}" sibTransId="{0FCCEB7C-E7F8-43B9-85E0-29E9DD6C1A87}"/>
    <dgm:cxn modelId="{B8F7F5C9-94F2-4DB6-A6DC-28079EFF8E7E}" type="presOf" srcId="{D5F8C9A3-12E5-41AC-B414-B090007A17F6}" destId="{93EB2E4A-C793-40E8-8812-99481C02640D}" srcOrd="0" destOrd="0" presId="urn:microsoft.com/office/officeart/2008/layout/LinedList"/>
    <dgm:cxn modelId="{629788E7-C713-4AD6-A178-123E365C6D57}" type="presOf" srcId="{BD14011F-2BFF-4870-AC64-3D3CE8A416E8}" destId="{A493C450-E6CF-4AFF-B08F-7443C08BA280}" srcOrd="0" destOrd="0" presId="urn:microsoft.com/office/officeart/2008/layout/LinedList"/>
    <dgm:cxn modelId="{9CA47AEF-8672-4C62-8A4E-DB65EB8E33A3}" srcId="{94F0C109-4148-490E-B5FE-07D0A98BF265}" destId="{BD14011F-2BFF-4870-AC64-3D3CE8A416E8}" srcOrd="3" destOrd="0" parTransId="{F4988E18-0955-45A0-BD5D-606AFD1500AC}" sibTransId="{B3641CFC-1502-4139-AC75-A739100582E8}"/>
    <dgm:cxn modelId="{153E4D0A-4D37-4535-A2EC-1FF73A1DAB02}" type="presParOf" srcId="{32E939A7-A7F9-40E9-8211-2D9B8BC6969A}" destId="{B2642F08-CB89-48DE-B8EE-8D5086ED091A}" srcOrd="0" destOrd="0" presId="urn:microsoft.com/office/officeart/2008/layout/LinedList"/>
    <dgm:cxn modelId="{1761978B-69A1-4411-92BC-21A3F0CEB69F}" type="presParOf" srcId="{32E939A7-A7F9-40E9-8211-2D9B8BC6969A}" destId="{C658C427-967A-4270-B2E6-A97A4EAF0915}" srcOrd="1" destOrd="0" presId="urn:microsoft.com/office/officeart/2008/layout/LinedList"/>
    <dgm:cxn modelId="{81CAF4CE-6B75-42A1-A5C7-CFE569FDC382}" type="presParOf" srcId="{C658C427-967A-4270-B2E6-A97A4EAF0915}" destId="{93EB2E4A-C793-40E8-8812-99481C02640D}" srcOrd="0" destOrd="0" presId="urn:microsoft.com/office/officeart/2008/layout/LinedList"/>
    <dgm:cxn modelId="{D4BC0F5E-B2CA-457D-A0CC-21B91EAD8AE9}" type="presParOf" srcId="{C658C427-967A-4270-B2E6-A97A4EAF0915}" destId="{E13B7EFD-198C-4D9E-A06D-98B898ADBB12}" srcOrd="1" destOrd="0" presId="urn:microsoft.com/office/officeart/2008/layout/LinedList"/>
    <dgm:cxn modelId="{3D3FFDF9-5612-4625-A298-A8AFA1F02C16}" type="presParOf" srcId="{32E939A7-A7F9-40E9-8211-2D9B8BC6969A}" destId="{C1AB78F9-3CE2-4482-9907-CFAC997142A9}" srcOrd="2" destOrd="0" presId="urn:microsoft.com/office/officeart/2008/layout/LinedList"/>
    <dgm:cxn modelId="{FA336D5B-D878-4A6E-A08C-D042343B618A}" type="presParOf" srcId="{32E939A7-A7F9-40E9-8211-2D9B8BC6969A}" destId="{99008E22-0EA9-4084-8C39-CBE890C38A37}" srcOrd="3" destOrd="0" presId="urn:microsoft.com/office/officeart/2008/layout/LinedList"/>
    <dgm:cxn modelId="{1D4C2674-D933-4ABC-8DFA-627DC9DA1EDE}" type="presParOf" srcId="{99008E22-0EA9-4084-8C39-CBE890C38A37}" destId="{1209BF68-0E24-4A13-BABD-5A296F069041}" srcOrd="0" destOrd="0" presId="urn:microsoft.com/office/officeart/2008/layout/LinedList"/>
    <dgm:cxn modelId="{F5B30905-6427-42A0-8C7B-8ABBDF360B55}" type="presParOf" srcId="{99008E22-0EA9-4084-8C39-CBE890C38A37}" destId="{65CAD9DD-D957-4184-8F25-9F36E9C29006}" srcOrd="1" destOrd="0" presId="urn:microsoft.com/office/officeart/2008/layout/LinedList"/>
    <dgm:cxn modelId="{97783A86-D96D-4019-8C0F-549639C7AFF9}" type="presParOf" srcId="{32E939A7-A7F9-40E9-8211-2D9B8BC6969A}" destId="{4CE31145-B46E-4BAA-8B8E-73733E3FAC4C}" srcOrd="4" destOrd="0" presId="urn:microsoft.com/office/officeart/2008/layout/LinedList"/>
    <dgm:cxn modelId="{E062FF91-E497-421B-A631-C1D9C6E70E0A}" type="presParOf" srcId="{32E939A7-A7F9-40E9-8211-2D9B8BC6969A}" destId="{11C569BA-7C29-4DFC-A24A-365AA359B22C}" srcOrd="5" destOrd="0" presId="urn:microsoft.com/office/officeart/2008/layout/LinedList"/>
    <dgm:cxn modelId="{8611303F-102B-475B-A11C-9446B54D6C8C}" type="presParOf" srcId="{11C569BA-7C29-4DFC-A24A-365AA359B22C}" destId="{F9FDBB4A-2B8B-4120-AF4D-E2E0F8191E70}" srcOrd="0" destOrd="0" presId="urn:microsoft.com/office/officeart/2008/layout/LinedList"/>
    <dgm:cxn modelId="{D22C25FE-C87B-4828-9C48-1C04B0B277FD}" type="presParOf" srcId="{11C569BA-7C29-4DFC-A24A-365AA359B22C}" destId="{BBAA76E2-2AC7-4FBA-B456-AAB0C5F6173F}" srcOrd="1" destOrd="0" presId="urn:microsoft.com/office/officeart/2008/layout/LinedList"/>
    <dgm:cxn modelId="{E04997BE-4A2B-4003-9D14-ADA72254AC57}" type="presParOf" srcId="{32E939A7-A7F9-40E9-8211-2D9B8BC6969A}" destId="{5E2553A6-AB58-444F-89BA-2A38882F6456}" srcOrd="6" destOrd="0" presId="urn:microsoft.com/office/officeart/2008/layout/LinedList"/>
    <dgm:cxn modelId="{5328A7E3-2DCD-44A0-8EF7-E731322D04A0}" type="presParOf" srcId="{32E939A7-A7F9-40E9-8211-2D9B8BC6969A}" destId="{5D1C97AD-5A05-4B5E-AA74-B7EF1ABF0855}" srcOrd="7" destOrd="0" presId="urn:microsoft.com/office/officeart/2008/layout/LinedList"/>
    <dgm:cxn modelId="{35780FBB-2CA2-4AA8-9CD1-A4634352F463}" type="presParOf" srcId="{5D1C97AD-5A05-4B5E-AA74-B7EF1ABF0855}" destId="{A493C450-E6CF-4AFF-B08F-7443C08BA280}" srcOrd="0" destOrd="0" presId="urn:microsoft.com/office/officeart/2008/layout/LinedList"/>
    <dgm:cxn modelId="{34EC0107-B2D0-456C-B321-8D2B82BA2FF3}" type="presParOf" srcId="{5D1C97AD-5A05-4B5E-AA74-B7EF1ABF0855}" destId="{3048DA53-E692-4403-987B-1C04DD8ECCCB}" srcOrd="1" destOrd="0" presId="urn:microsoft.com/office/officeart/2008/layout/LinedList"/>
    <dgm:cxn modelId="{36E5F78F-A9CB-457D-B376-74BB88A652E4}" type="presParOf" srcId="{32E939A7-A7F9-40E9-8211-2D9B8BC6969A}" destId="{848D11ED-68FD-4532-95EA-1577C37AAD10}" srcOrd="8" destOrd="0" presId="urn:microsoft.com/office/officeart/2008/layout/LinedList"/>
    <dgm:cxn modelId="{B8C44AE3-6E35-4F01-BE5E-F7E95A26A9A0}" type="presParOf" srcId="{32E939A7-A7F9-40E9-8211-2D9B8BC6969A}" destId="{B232F200-4450-4A3B-A0D0-9C4560E8797F}" srcOrd="9" destOrd="0" presId="urn:microsoft.com/office/officeart/2008/layout/LinedList"/>
    <dgm:cxn modelId="{71C1099E-B76B-4EEF-B58C-1291C7ED92F9}" type="presParOf" srcId="{B232F200-4450-4A3B-A0D0-9C4560E8797F}" destId="{E8B921E8-BAB3-43A8-89E1-30C26E393A00}" srcOrd="0" destOrd="0" presId="urn:microsoft.com/office/officeart/2008/layout/LinedList"/>
    <dgm:cxn modelId="{D897342E-D665-43FA-A3F2-4399C8605488}" type="presParOf" srcId="{B232F200-4450-4A3B-A0D0-9C4560E8797F}" destId="{D5598F3C-0BAA-476D-8D9E-843F0CECA4B2}" srcOrd="1" destOrd="0" presId="urn:microsoft.com/office/officeart/2008/layout/LinedList"/>
    <dgm:cxn modelId="{FD39AD4D-7780-45CE-A498-9F9EF5F13707}" type="presParOf" srcId="{32E939A7-A7F9-40E9-8211-2D9B8BC6969A}" destId="{FF0E5972-9FBF-4717-BD04-C0B522F35230}" srcOrd="10" destOrd="0" presId="urn:microsoft.com/office/officeart/2008/layout/LinedList"/>
    <dgm:cxn modelId="{D8B008AA-0D3E-4BF8-9E6C-34DB06E84A11}" type="presParOf" srcId="{32E939A7-A7F9-40E9-8211-2D9B8BC6969A}" destId="{722B6530-608C-4074-A634-044D02F5BA72}" srcOrd="11" destOrd="0" presId="urn:microsoft.com/office/officeart/2008/layout/LinedList"/>
    <dgm:cxn modelId="{E61A005C-C0B8-4453-8A47-5B10659AB1D2}" type="presParOf" srcId="{722B6530-608C-4074-A634-044D02F5BA72}" destId="{F200C1B5-5050-4E1B-A013-4453BB3CB40E}" srcOrd="0" destOrd="0" presId="urn:microsoft.com/office/officeart/2008/layout/LinedList"/>
    <dgm:cxn modelId="{FBF2FAED-827E-4387-9B04-8C3B99321D40}" type="presParOf" srcId="{722B6530-608C-4074-A634-044D02F5BA72}" destId="{D4C3B0E9-0E65-486B-8A21-D496E41A965C}" srcOrd="1" destOrd="0" presId="urn:microsoft.com/office/officeart/2008/layout/LinedList"/>
    <dgm:cxn modelId="{F795489E-36CC-4784-B05E-22D18E796773}" type="presParOf" srcId="{32E939A7-A7F9-40E9-8211-2D9B8BC6969A}" destId="{CCDDAF7B-6B66-4469-8AA6-8788AE8A6A10}" srcOrd="12" destOrd="0" presId="urn:microsoft.com/office/officeart/2008/layout/LinedList"/>
    <dgm:cxn modelId="{4BE72EF5-0BF6-4044-8C66-62D5CAC9B704}" type="presParOf" srcId="{32E939A7-A7F9-40E9-8211-2D9B8BC6969A}" destId="{C60F8CE0-F0A6-4646-AEEF-170BCEBAF9BC}" srcOrd="13" destOrd="0" presId="urn:microsoft.com/office/officeart/2008/layout/LinedList"/>
    <dgm:cxn modelId="{1B585823-03B3-4A86-8809-53DE8F7AEF7A}" type="presParOf" srcId="{C60F8CE0-F0A6-4646-AEEF-170BCEBAF9BC}" destId="{66DBC17A-E765-4677-8CA9-58295F23147D}" srcOrd="0" destOrd="0" presId="urn:microsoft.com/office/officeart/2008/layout/LinedList"/>
    <dgm:cxn modelId="{60847568-AD13-4BC5-A8B0-7CC6B9A53E66}" type="presParOf" srcId="{C60F8CE0-F0A6-4646-AEEF-170BCEBAF9BC}" destId="{BBCBAFC1-A53E-48E0-8BEF-5ABDB6B01C97}" srcOrd="1" destOrd="0" presId="urn:microsoft.com/office/officeart/2008/layout/LinedList"/>
    <dgm:cxn modelId="{BC309CBC-C8F0-40FF-9FBA-7930140BF146}" type="presParOf" srcId="{32E939A7-A7F9-40E9-8211-2D9B8BC6969A}" destId="{D06CC378-9523-4631-B398-42DA66CB9353}" srcOrd="14" destOrd="0" presId="urn:microsoft.com/office/officeart/2008/layout/LinedList"/>
    <dgm:cxn modelId="{6F72FD94-1873-45DC-B725-D748D4FB2F01}" type="presParOf" srcId="{32E939A7-A7F9-40E9-8211-2D9B8BC6969A}" destId="{E9A0B821-ED15-4AB1-BC5C-E60258862C61}" srcOrd="15" destOrd="0" presId="urn:microsoft.com/office/officeart/2008/layout/LinedList"/>
    <dgm:cxn modelId="{8A73A0BD-9A51-4394-B340-909BB5DE0767}" type="presParOf" srcId="{E9A0B821-ED15-4AB1-BC5C-E60258862C61}" destId="{21D01B26-8ECC-4BD8-875F-D03EFD8F1271}" srcOrd="0" destOrd="0" presId="urn:microsoft.com/office/officeart/2008/layout/LinedList"/>
    <dgm:cxn modelId="{3E83876B-A6C7-4D9F-95F1-C4C46AFFB58C}" type="presParOf" srcId="{E9A0B821-ED15-4AB1-BC5C-E60258862C61}" destId="{4DF581F4-C8D5-43D7-8564-116479662C0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ECE81F-3423-435A-A308-DAF0D7DE0FD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5BBDB87-C50D-46A1-82E9-C942C6CAD8E2}">
      <dgm:prSet/>
      <dgm:spPr/>
      <dgm:t>
        <a:bodyPr/>
        <a:lstStyle/>
        <a:p>
          <a:r>
            <a:rPr lang="en-US"/>
            <a:t>Find allies based on goals</a:t>
          </a:r>
        </a:p>
      </dgm:t>
    </dgm:pt>
    <dgm:pt modelId="{05269CCC-B277-4EB6-ABD6-9C47CD8483FF}" type="parTrans" cxnId="{C0EA49B5-F0C4-46CD-BA89-585150F683EB}">
      <dgm:prSet/>
      <dgm:spPr/>
      <dgm:t>
        <a:bodyPr/>
        <a:lstStyle/>
        <a:p>
          <a:endParaRPr lang="en-US"/>
        </a:p>
      </dgm:t>
    </dgm:pt>
    <dgm:pt modelId="{352C170C-80B9-4A31-8A35-C677473B9F85}" type="sibTrans" cxnId="{C0EA49B5-F0C4-46CD-BA89-585150F683EB}">
      <dgm:prSet/>
      <dgm:spPr/>
      <dgm:t>
        <a:bodyPr/>
        <a:lstStyle/>
        <a:p>
          <a:endParaRPr lang="en-US"/>
        </a:p>
      </dgm:t>
    </dgm:pt>
    <dgm:pt modelId="{933354CC-1FBA-4F0B-B03F-CF5917D4812C}">
      <dgm:prSet/>
      <dgm:spPr/>
      <dgm:t>
        <a:bodyPr/>
        <a:lstStyle/>
        <a:p>
          <a:r>
            <a:rPr lang="en-US"/>
            <a:t>Find allies based on shared values</a:t>
          </a:r>
        </a:p>
      </dgm:t>
    </dgm:pt>
    <dgm:pt modelId="{3D4F4240-CE79-42F1-9083-425A891F0A20}" type="parTrans" cxnId="{C7FC25F4-BE1D-4E69-8BE6-5CDFA46A993F}">
      <dgm:prSet/>
      <dgm:spPr/>
      <dgm:t>
        <a:bodyPr/>
        <a:lstStyle/>
        <a:p>
          <a:endParaRPr lang="en-US"/>
        </a:p>
      </dgm:t>
    </dgm:pt>
    <dgm:pt modelId="{1B487507-F195-4337-AD45-9846CDE68F08}" type="sibTrans" cxnId="{C7FC25F4-BE1D-4E69-8BE6-5CDFA46A993F}">
      <dgm:prSet/>
      <dgm:spPr/>
      <dgm:t>
        <a:bodyPr/>
        <a:lstStyle/>
        <a:p>
          <a:endParaRPr lang="en-US"/>
        </a:p>
      </dgm:t>
    </dgm:pt>
    <dgm:pt modelId="{AB745596-5316-4235-8725-32C02A9BF237}">
      <dgm:prSet/>
      <dgm:spPr/>
      <dgm:t>
        <a:bodyPr/>
        <a:lstStyle/>
        <a:p>
          <a:r>
            <a:rPr lang="en-US"/>
            <a:t>Constant social media presence</a:t>
          </a:r>
        </a:p>
      </dgm:t>
    </dgm:pt>
    <dgm:pt modelId="{C6DC9237-9922-418B-B754-F07BD828D41C}" type="parTrans" cxnId="{D3BF0AD0-7AD6-4565-B53F-76AB139E0DDD}">
      <dgm:prSet/>
      <dgm:spPr/>
      <dgm:t>
        <a:bodyPr/>
        <a:lstStyle/>
        <a:p>
          <a:endParaRPr lang="en-US"/>
        </a:p>
      </dgm:t>
    </dgm:pt>
    <dgm:pt modelId="{49BC63CC-022C-4523-A34A-829AF3B58F22}" type="sibTrans" cxnId="{D3BF0AD0-7AD6-4565-B53F-76AB139E0DDD}">
      <dgm:prSet/>
      <dgm:spPr/>
      <dgm:t>
        <a:bodyPr/>
        <a:lstStyle/>
        <a:p>
          <a:endParaRPr lang="en-US"/>
        </a:p>
      </dgm:t>
    </dgm:pt>
    <dgm:pt modelId="{106EBA06-AE28-4A2A-9ECB-46737337D486}">
      <dgm:prSet/>
      <dgm:spPr/>
      <dgm:t>
        <a:bodyPr/>
        <a:lstStyle/>
        <a:p>
          <a:r>
            <a:rPr lang="en-US"/>
            <a:t>Frequent and various modes of action</a:t>
          </a:r>
        </a:p>
      </dgm:t>
    </dgm:pt>
    <dgm:pt modelId="{122950F6-7565-4B11-9512-7FF4A0469676}" type="parTrans" cxnId="{60E856EB-207B-41A7-9CC4-F2284565F366}">
      <dgm:prSet/>
      <dgm:spPr/>
      <dgm:t>
        <a:bodyPr/>
        <a:lstStyle/>
        <a:p>
          <a:endParaRPr lang="en-US"/>
        </a:p>
      </dgm:t>
    </dgm:pt>
    <dgm:pt modelId="{A1ED22B5-D99E-4CDE-870C-A4214072959F}" type="sibTrans" cxnId="{60E856EB-207B-41A7-9CC4-F2284565F366}">
      <dgm:prSet/>
      <dgm:spPr/>
      <dgm:t>
        <a:bodyPr/>
        <a:lstStyle/>
        <a:p>
          <a:endParaRPr lang="en-US"/>
        </a:p>
      </dgm:t>
    </dgm:pt>
    <dgm:pt modelId="{DF528DCE-E2F3-46C1-AF06-9981EF2C7A53}">
      <dgm:prSet/>
      <dgm:spPr/>
      <dgm:t>
        <a:bodyPr/>
        <a:lstStyle/>
        <a:p>
          <a:r>
            <a:rPr lang="en-US"/>
            <a:t>Leverage your connections</a:t>
          </a:r>
        </a:p>
      </dgm:t>
    </dgm:pt>
    <dgm:pt modelId="{4FA7A62E-2770-4AAD-B2E7-DB71C59F7B6E}" type="parTrans" cxnId="{05FEE640-CF63-457D-8BC7-721E17293B19}">
      <dgm:prSet/>
      <dgm:spPr/>
      <dgm:t>
        <a:bodyPr/>
        <a:lstStyle/>
        <a:p>
          <a:endParaRPr lang="en-US"/>
        </a:p>
      </dgm:t>
    </dgm:pt>
    <dgm:pt modelId="{AC56EE05-A037-4D9A-B8C0-EC3C152EF3E6}" type="sibTrans" cxnId="{05FEE640-CF63-457D-8BC7-721E17293B19}">
      <dgm:prSet/>
      <dgm:spPr/>
      <dgm:t>
        <a:bodyPr/>
        <a:lstStyle/>
        <a:p>
          <a:endParaRPr lang="en-US"/>
        </a:p>
      </dgm:t>
    </dgm:pt>
    <dgm:pt modelId="{DB3AEB77-03E7-43CE-A430-3D33613AFBC3}">
      <dgm:prSet/>
      <dgm:spPr/>
      <dgm:t>
        <a:bodyPr/>
        <a:lstStyle/>
        <a:p>
          <a:r>
            <a:rPr lang="en-US"/>
            <a:t>Including your friends!</a:t>
          </a:r>
        </a:p>
      </dgm:t>
    </dgm:pt>
    <dgm:pt modelId="{6C52DA02-99DD-48D9-BF3A-9AFF95ACC61E}" type="parTrans" cxnId="{BBEAB2C7-6827-447F-9294-3D6FAACE3ADE}">
      <dgm:prSet/>
      <dgm:spPr/>
      <dgm:t>
        <a:bodyPr/>
        <a:lstStyle/>
        <a:p>
          <a:endParaRPr lang="en-US"/>
        </a:p>
      </dgm:t>
    </dgm:pt>
    <dgm:pt modelId="{661738C0-80E4-4931-8ABB-3775C0A924E3}" type="sibTrans" cxnId="{BBEAB2C7-6827-447F-9294-3D6FAACE3ADE}">
      <dgm:prSet/>
      <dgm:spPr/>
      <dgm:t>
        <a:bodyPr/>
        <a:lstStyle/>
        <a:p>
          <a:endParaRPr lang="en-US"/>
        </a:p>
      </dgm:t>
    </dgm:pt>
    <dgm:pt modelId="{1DC47EA2-22B6-439E-B23D-F23701CF1C4F}" type="pres">
      <dgm:prSet presAssocID="{76ECE81F-3423-435A-A308-DAF0D7DE0FD1}" presName="root" presStyleCnt="0">
        <dgm:presLayoutVars>
          <dgm:dir/>
          <dgm:resizeHandles val="exact"/>
        </dgm:presLayoutVars>
      </dgm:prSet>
      <dgm:spPr/>
    </dgm:pt>
    <dgm:pt modelId="{48C66B51-5158-469B-9C62-2B31CB743807}" type="pres">
      <dgm:prSet presAssocID="{E5BBDB87-C50D-46A1-82E9-C942C6CAD8E2}" presName="compNode" presStyleCnt="0"/>
      <dgm:spPr/>
    </dgm:pt>
    <dgm:pt modelId="{F25947D2-D614-494A-8F67-B79DA77AF7A6}" type="pres">
      <dgm:prSet presAssocID="{E5BBDB87-C50D-46A1-82E9-C942C6CAD8E2}" presName="bgRect" presStyleLbl="bgShp" presStyleIdx="0" presStyleCnt="5"/>
      <dgm:spPr/>
    </dgm:pt>
    <dgm:pt modelId="{92FA41FB-F0BB-4F6A-A3D9-F1D8AB9883F8}" type="pres">
      <dgm:prSet presAssocID="{E5BBDB87-C50D-46A1-82E9-C942C6CAD8E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68657F58-6F5F-49B0-BDF1-B198CBD4DA7E}" type="pres">
      <dgm:prSet presAssocID="{E5BBDB87-C50D-46A1-82E9-C942C6CAD8E2}" presName="spaceRect" presStyleCnt="0"/>
      <dgm:spPr/>
    </dgm:pt>
    <dgm:pt modelId="{4BF55D10-B970-4E77-A6F7-7CD0AC130AB3}" type="pres">
      <dgm:prSet presAssocID="{E5BBDB87-C50D-46A1-82E9-C942C6CAD8E2}" presName="parTx" presStyleLbl="revTx" presStyleIdx="0" presStyleCnt="6">
        <dgm:presLayoutVars>
          <dgm:chMax val="0"/>
          <dgm:chPref val="0"/>
        </dgm:presLayoutVars>
      </dgm:prSet>
      <dgm:spPr/>
    </dgm:pt>
    <dgm:pt modelId="{81A918AB-8EBC-42F9-97B5-E65256E22A2D}" type="pres">
      <dgm:prSet presAssocID="{352C170C-80B9-4A31-8A35-C677473B9F85}" presName="sibTrans" presStyleCnt="0"/>
      <dgm:spPr/>
    </dgm:pt>
    <dgm:pt modelId="{E4337A38-45BF-472D-95AF-813FAB2C40D2}" type="pres">
      <dgm:prSet presAssocID="{933354CC-1FBA-4F0B-B03F-CF5917D4812C}" presName="compNode" presStyleCnt="0"/>
      <dgm:spPr/>
    </dgm:pt>
    <dgm:pt modelId="{B06C93A0-1C27-4468-AAD1-B9022D55D43A}" type="pres">
      <dgm:prSet presAssocID="{933354CC-1FBA-4F0B-B03F-CF5917D4812C}" presName="bgRect" presStyleLbl="bgShp" presStyleIdx="1" presStyleCnt="5"/>
      <dgm:spPr/>
    </dgm:pt>
    <dgm:pt modelId="{C520A51C-210B-4A9F-9255-B070BD66C6E0}" type="pres">
      <dgm:prSet presAssocID="{933354CC-1FBA-4F0B-B03F-CF5917D4812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EDCDF5BC-9FF7-4DCA-B4CE-4EE5A764A4AC}" type="pres">
      <dgm:prSet presAssocID="{933354CC-1FBA-4F0B-B03F-CF5917D4812C}" presName="spaceRect" presStyleCnt="0"/>
      <dgm:spPr/>
    </dgm:pt>
    <dgm:pt modelId="{C8B56142-AD2D-46A8-BB0C-11D24147C064}" type="pres">
      <dgm:prSet presAssocID="{933354CC-1FBA-4F0B-B03F-CF5917D4812C}" presName="parTx" presStyleLbl="revTx" presStyleIdx="1" presStyleCnt="6">
        <dgm:presLayoutVars>
          <dgm:chMax val="0"/>
          <dgm:chPref val="0"/>
        </dgm:presLayoutVars>
      </dgm:prSet>
      <dgm:spPr/>
    </dgm:pt>
    <dgm:pt modelId="{8FA32FE2-377F-4793-980B-8F38894A0875}" type="pres">
      <dgm:prSet presAssocID="{1B487507-F195-4337-AD45-9846CDE68F08}" presName="sibTrans" presStyleCnt="0"/>
      <dgm:spPr/>
    </dgm:pt>
    <dgm:pt modelId="{8FC5E16F-5142-4F99-935B-F8D02CC9286D}" type="pres">
      <dgm:prSet presAssocID="{AB745596-5316-4235-8725-32C02A9BF237}" presName="compNode" presStyleCnt="0"/>
      <dgm:spPr/>
    </dgm:pt>
    <dgm:pt modelId="{1100AEB1-C10B-4836-9A0C-E1C1AF18E71D}" type="pres">
      <dgm:prSet presAssocID="{AB745596-5316-4235-8725-32C02A9BF237}" presName="bgRect" presStyleLbl="bgShp" presStyleIdx="2" presStyleCnt="5"/>
      <dgm:spPr/>
    </dgm:pt>
    <dgm:pt modelId="{37FFA6BD-41D8-4BA5-B0E5-1A85B71CD7EE}" type="pres">
      <dgm:prSet presAssocID="{AB745596-5316-4235-8725-32C02A9BF23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mart Phone"/>
        </a:ext>
      </dgm:extLst>
    </dgm:pt>
    <dgm:pt modelId="{CF1C9A2C-14B7-41D6-87C5-8B8EB26E2F0C}" type="pres">
      <dgm:prSet presAssocID="{AB745596-5316-4235-8725-32C02A9BF237}" presName="spaceRect" presStyleCnt="0"/>
      <dgm:spPr/>
    </dgm:pt>
    <dgm:pt modelId="{BB4B5FF7-D474-433F-8D3E-0931346A473C}" type="pres">
      <dgm:prSet presAssocID="{AB745596-5316-4235-8725-32C02A9BF237}" presName="parTx" presStyleLbl="revTx" presStyleIdx="2" presStyleCnt="6">
        <dgm:presLayoutVars>
          <dgm:chMax val="0"/>
          <dgm:chPref val="0"/>
        </dgm:presLayoutVars>
      </dgm:prSet>
      <dgm:spPr/>
    </dgm:pt>
    <dgm:pt modelId="{E447ED13-2F3C-4AA7-82DE-5A430AE268B2}" type="pres">
      <dgm:prSet presAssocID="{49BC63CC-022C-4523-A34A-829AF3B58F22}" presName="sibTrans" presStyleCnt="0"/>
      <dgm:spPr/>
    </dgm:pt>
    <dgm:pt modelId="{053CBD57-2577-4595-A730-ED20D0107B1D}" type="pres">
      <dgm:prSet presAssocID="{106EBA06-AE28-4A2A-9ECB-46737337D486}" presName="compNode" presStyleCnt="0"/>
      <dgm:spPr/>
    </dgm:pt>
    <dgm:pt modelId="{022C64E6-944F-4845-82C1-1E8AE0DCF2F4}" type="pres">
      <dgm:prSet presAssocID="{106EBA06-AE28-4A2A-9ECB-46737337D486}" presName="bgRect" presStyleLbl="bgShp" presStyleIdx="3" presStyleCnt="5"/>
      <dgm:spPr/>
    </dgm:pt>
    <dgm:pt modelId="{C16ECB08-9B25-4C32-A140-05683F226AA7}" type="pres">
      <dgm:prSet presAssocID="{106EBA06-AE28-4A2A-9ECB-46737337D48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un"/>
        </a:ext>
      </dgm:extLst>
    </dgm:pt>
    <dgm:pt modelId="{A91FEA17-A145-4311-BD07-9D9F4312862B}" type="pres">
      <dgm:prSet presAssocID="{106EBA06-AE28-4A2A-9ECB-46737337D486}" presName="spaceRect" presStyleCnt="0"/>
      <dgm:spPr/>
    </dgm:pt>
    <dgm:pt modelId="{86523260-A6F5-4F0B-8553-7FD63D455C7A}" type="pres">
      <dgm:prSet presAssocID="{106EBA06-AE28-4A2A-9ECB-46737337D486}" presName="parTx" presStyleLbl="revTx" presStyleIdx="3" presStyleCnt="6">
        <dgm:presLayoutVars>
          <dgm:chMax val="0"/>
          <dgm:chPref val="0"/>
        </dgm:presLayoutVars>
      </dgm:prSet>
      <dgm:spPr/>
    </dgm:pt>
    <dgm:pt modelId="{09C7E07B-9B16-4202-89F3-1F8FEDF1D925}" type="pres">
      <dgm:prSet presAssocID="{A1ED22B5-D99E-4CDE-870C-A4214072959F}" presName="sibTrans" presStyleCnt="0"/>
      <dgm:spPr/>
    </dgm:pt>
    <dgm:pt modelId="{6F44D174-83CB-4ADE-9693-8475DD59BAE6}" type="pres">
      <dgm:prSet presAssocID="{DF528DCE-E2F3-46C1-AF06-9981EF2C7A53}" presName="compNode" presStyleCnt="0"/>
      <dgm:spPr/>
    </dgm:pt>
    <dgm:pt modelId="{9FAAE0BA-0FFD-4E17-B350-1E8132CAB8FF}" type="pres">
      <dgm:prSet presAssocID="{DF528DCE-E2F3-46C1-AF06-9981EF2C7A53}" presName="bgRect" presStyleLbl="bgShp" presStyleIdx="4" presStyleCnt="5"/>
      <dgm:spPr/>
    </dgm:pt>
    <dgm:pt modelId="{C0397084-DDDE-4A8D-BE36-B03E9AECC56F}" type="pres">
      <dgm:prSet presAssocID="{DF528DCE-E2F3-46C1-AF06-9981EF2C7A5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ocial Network"/>
        </a:ext>
      </dgm:extLst>
    </dgm:pt>
    <dgm:pt modelId="{050E37AB-5493-479D-B01A-4B51562E7AE0}" type="pres">
      <dgm:prSet presAssocID="{DF528DCE-E2F3-46C1-AF06-9981EF2C7A53}" presName="spaceRect" presStyleCnt="0"/>
      <dgm:spPr/>
    </dgm:pt>
    <dgm:pt modelId="{ACFDD0E4-4FA6-40AC-B56F-0D0DFB568DCE}" type="pres">
      <dgm:prSet presAssocID="{DF528DCE-E2F3-46C1-AF06-9981EF2C7A53}" presName="parTx" presStyleLbl="revTx" presStyleIdx="4" presStyleCnt="6">
        <dgm:presLayoutVars>
          <dgm:chMax val="0"/>
          <dgm:chPref val="0"/>
        </dgm:presLayoutVars>
      </dgm:prSet>
      <dgm:spPr/>
    </dgm:pt>
    <dgm:pt modelId="{ABE0BE6F-5461-48EA-B322-0CD6D1A9111E}" type="pres">
      <dgm:prSet presAssocID="{DF528DCE-E2F3-46C1-AF06-9981EF2C7A53}" presName="desTx" presStyleLbl="revTx" presStyleIdx="5" presStyleCnt="6">
        <dgm:presLayoutVars/>
      </dgm:prSet>
      <dgm:spPr/>
    </dgm:pt>
  </dgm:ptLst>
  <dgm:cxnLst>
    <dgm:cxn modelId="{0AA15100-380C-4B3F-9722-BA4C85A971AF}" type="presOf" srcId="{106EBA06-AE28-4A2A-9ECB-46737337D486}" destId="{86523260-A6F5-4F0B-8553-7FD63D455C7A}" srcOrd="0" destOrd="0" presId="urn:microsoft.com/office/officeart/2018/2/layout/IconVerticalSolidList"/>
    <dgm:cxn modelId="{D33F6E3D-51C5-4A9B-A5FC-69634F4CA928}" type="presOf" srcId="{E5BBDB87-C50D-46A1-82E9-C942C6CAD8E2}" destId="{4BF55D10-B970-4E77-A6F7-7CD0AC130AB3}" srcOrd="0" destOrd="0" presId="urn:microsoft.com/office/officeart/2018/2/layout/IconVerticalSolidList"/>
    <dgm:cxn modelId="{05FEE640-CF63-457D-8BC7-721E17293B19}" srcId="{76ECE81F-3423-435A-A308-DAF0D7DE0FD1}" destId="{DF528DCE-E2F3-46C1-AF06-9981EF2C7A53}" srcOrd="4" destOrd="0" parTransId="{4FA7A62E-2770-4AAD-B2E7-DB71C59F7B6E}" sibTransId="{AC56EE05-A037-4D9A-B8C0-EC3C152EF3E6}"/>
    <dgm:cxn modelId="{D34C1D5B-B744-4434-A8E7-00245CC03CD5}" type="presOf" srcId="{DB3AEB77-03E7-43CE-A430-3D33613AFBC3}" destId="{ABE0BE6F-5461-48EA-B322-0CD6D1A9111E}" srcOrd="0" destOrd="0" presId="urn:microsoft.com/office/officeart/2018/2/layout/IconVerticalSolidList"/>
    <dgm:cxn modelId="{81C66541-4521-4B00-94BF-006DE0C89B21}" type="presOf" srcId="{933354CC-1FBA-4F0B-B03F-CF5917D4812C}" destId="{C8B56142-AD2D-46A8-BB0C-11D24147C064}" srcOrd="0" destOrd="0" presId="urn:microsoft.com/office/officeart/2018/2/layout/IconVerticalSolidList"/>
    <dgm:cxn modelId="{1F050394-8E1D-4594-AF36-CE717B803FD7}" type="presOf" srcId="{DF528DCE-E2F3-46C1-AF06-9981EF2C7A53}" destId="{ACFDD0E4-4FA6-40AC-B56F-0D0DFB568DCE}" srcOrd="0" destOrd="0" presId="urn:microsoft.com/office/officeart/2018/2/layout/IconVerticalSolidList"/>
    <dgm:cxn modelId="{4AB26EA5-69EB-4479-B3D8-B0F01952F616}" type="presOf" srcId="{76ECE81F-3423-435A-A308-DAF0D7DE0FD1}" destId="{1DC47EA2-22B6-439E-B23D-F23701CF1C4F}" srcOrd="0" destOrd="0" presId="urn:microsoft.com/office/officeart/2018/2/layout/IconVerticalSolidList"/>
    <dgm:cxn modelId="{53E595A7-24CE-463E-9C55-3B8DB6780E67}" type="presOf" srcId="{AB745596-5316-4235-8725-32C02A9BF237}" destId="{BB4B5FF7-D474-433F-8D3E-0931346A473C}" srcOrd="0" destOrd="0" presId="urn:microsoft.com/office/officeart/2018/2/layout/IconVerticalSolidList"/>
    <dgm:cxn modelId="{C0EA49B5-F0C4-46CD-BA89-585150F683EB}" srcId="{76ECE81F-3423-435A-A308-DAF0D7DE0FD1}" destId="{E5BBDB87-C50D-46A1-82E9-C942C6CAD8E2}" srcOrd="0" destOrd="0" parTransId="{05269CCC-B277-4EB6-ABD6-9C47CD8483FF}" sibTransId="{352C170C-80B9-4A31-8A35-C677473B9F85}"/>
    <dgm:cxn modelId="{BBEAB2C7-6827-447F-9294-3D6FAACE3ADE}" srcId="{DF528DCE-E2F3-46C1-AF06-9981EF2C7A53}" destId="{DB3AEB77-03E7-43CE-A430-3D33613AFBC3}" srcOrd="0" destOrd="0" parTransId="{6C52DA02-99DD-48D9-BF3A-9AFF95ACC61E}" sibTransId="{661738C0-80E4-4931-8ABB-3775C0A924E3}"/>
    <dgm:cxn modelId="{D3BF0AD0-7AD6-4565-B53F-76AB139E0DDD}" srcId="{76ECE81F-3423-435A-A308-DAF0D7DE0FD1}" destId="{AB745596-5316-4235-8725-32C02A9BF237}" srcOrd="2" destOrd="0" parTransId="{C6DC9237-9922-418B-B754-F07BD828D41C}" sibTransId="{49BC63CC-022C-4523-A34A-829AF3B58F22}"/>
    <dgm:cxn modelId="{60E856EB-207B-41A7-9CC4-F2284565F366}" srcId="{76ECE81F-3423-435A-A308-DAF0D7DE0FD1}" destId="{106EBA06-AE28-4A2A-9ECB-46737337D486}" srcOrd="3" destOrd="0" parTransId="{122950F6-7565-4B11-9512-7FF4A0469676}" sibTransId="{A1ED22B5-D99E-4CDE-870C-A4214072959F}"/>
    <dgm:cxn modelId="{C7FC25F4-BE1D-4E69-8BE6-5CDFA46A993F}" srcId="{76ECE81F-3423-435A-A308-DAF0D7DE0FD1}" destId="{933354CC-1FBA-4F0B-B03F-CF5917D4812C}" srcOrd="1" destOrd="0" parTransId="{3D4F4240-CE79-42F1-9083-425A891F0A20}" sibTransId="{1B487507-F195-4337-AD45-9846CDE68F08}"/>
    <dgm:cxn modelId="{33A57AE2-250C-4279-945B-2DC639013AD0}" type="presParOf" srcId="{1DC47EA2-22B6-439E-B23D-F23701CF1C4F}" destId="{48C66B51-5158-469B-9C62-2B31CB743807}" srcOrd="0" destOrd="0" presId="urn:microsoft.com/office/officeart/2018/2/layout/IconVerticalSolidList"/>
    <dgm:cxn modelId="{7C27F5ED-DF3E-4019-A3DC-EF6CD0D13A15}" type="presParOf" srcId="{48C66B51-5158-469B-9C62-2B31CB743807}" destId="{F25947D2-D614-494A-8F67-B79DA77AF7A6}" srcOrd="0" destOrd="0" presId="urn:microsoft.com/office/officeart/2018/2/layout/IconVerticalSolidList"/>
    <dgm:cxn modelId="{552210AF-FAEF-432C-B99F-6A6C4F91FBEF}" type="presParOf" srcId="{48C66B51-5158-469B-9C62-2B31CB743807}" destId="{92FA41FB-F0BB-4F6A-A3D9-F1D8AB9883F8}" srcOrd="1" destOrd="0" presId="urn:microsoft.com/office/officeart/2018/2/layout/IconVerticalSolidList"/>
    <dgm:cxn modelId="{8F0BE0F4-13C6-4F29-A9A2-F5380F74314F}" type="presParOf" srcId="{48C66B51-5158-469B-9C62-2B31CB743807}" destId="{68657F58-6F5F-49B0-BDF1-B198CBD4DA7E}" srcOrd="2" destOrd="0" presId="urn:microsoft.com/office/officeart/2018/2/layout/IconVerticalSolidList"/>
    <dgm:cxn modelId="{CB4F0F50-6FA4-4687-80C6-A0D48FC9B7A4}" type="presParOf" srcId="{48C66B51-5158-469B-9C62-2B31CB743807}" destId="{4BF55D10-B970-4E77-A6F7-7CD0AC130AB3}" srcOrd="3" destOrd="0" presId="urn:microsoft.com/office/officeart/2018/2/layout/IconVerticalSolidList"/>
    <dgm:cxn modelId="{E6E06E57-8B03-44F5-B5A3-465A8A99B0CA}" type="presParOf" srcId="{1DC47EA2-22B6-439E-B23D-F23701CF1C4F}" destId="{81A918AB-8EBC-42F9-97B5-E65256E22A2D}" srcOrd="1" destOrd="0" presId="urn:microsoft.com/office/officeart/2018/2/layout/IconVerticalSolidList"/>
    <dgm:cxn modelId="{873B60CE-2BE6-42D5-B30C-947EFF78FD80}" type="presParOf" srcId="{1DC47EA2-22B6-439E-B23D-F23701CF1C4F}" destId="{E4337A38-45BF-472D-95AF-813FAB2C40D2}" srcOrd="2" destOrd="0" presId="urn:microsoft.com/office/officeart/2018/2/layout/IconVerticalSolidList"/>
    <dgm:cxn modelId="{77BBF5EF-BB24-4EE6-8F8A-CE13FFAD5639}" type="presParOf" srcId="{E4337A38-45BF-472D-95AF-813FAB2C40D2}" destId="{B06C93A0-1C27-4468-AAD1-B9022D55D43A}" srcOrd="0" destOrd="0" presId="urn:microsoft.com/office/officeart/2018/2/layout/IconVerticalSolidList"/>
    <dgm:cxn modelId="{2D56F134-FEED-4ECC-A5EC-46ED23F22472}" type="presParOf" srcId="{E4337A38-45BF-472D-95AF-813FAB2C40D2}" destId="{C520A51C-210B-4A9F-9255-B070BD66C6E0}" srcOrd="1" destOrd="0" presId="urn:microsoft.com/office/officeart/2018/2/layout/IconVerticalSolidList"/>
    <dgm:cxn modelId="{7D92BD73-210C-4AB6-88DE-4B9A5E925A51}" type="presParOf" srcId="{E4337A38-45BF-472D-95AF-813FAB2C40D2}" destId="{EDCDF5BC-9FF7-4DCA-B4CE-4EE5A764A4AC}" srcOrd="2" destOrd="0" presId="urn:microsoft.com/office/officeart/2018/2/layout/IconVerticalSolidList"/>
    <dgm:cxn modelId="{1F4BB5B0-E274-44C7-90D9-8D030740B9D9}" type="presParOf" srcId="{E4337A38-45BF-472D-95AF-813FAB2C40D2}" destId="{C8B56142-AD2D-46A8-BB0C-11D24147C064}" srcOrd="3" destOrd="0" presId="urn:microsoft.com/office/officeart/2018/2/layout/IconVerticalSolidList"/>
    <dgm:cxn modelId="{D432B2F8-532B-4EF3-B433-D6E0D5ED8DC4}" type="presParOf" srcId="{1DC47EA2-22B6-439E-B23D-F23701CF1C4F}" destId="{8FA32FE2-377F-4793-980B-8F38894A0875}" srcOrd="3" destOrd="0" presId="urn:microsoft.com/office/officeart/2018/2/layout/IconVerticalSolidList"/>
    <dgm:cxn modelId="{01C5F3AD-FBC9-4229-A63B-94346F54D04C}" type="presParOf" srcId="{1DC47EA2-22B6-439E-B23D-F23701CF1C4F}" destId="{8FC5E16F-5142-4F99-935B-F8D02CC9286D}" srcOrd="4" destOrd="0" presId="urn:microsoft.com/office/officeart/2018/2/layout/IconVerticalSolidList"/>
    <dgm:cxn modelId="{98079326-A62B-4735-A113-142B8BAA208E}" type="presParOf" srcId="{8FC5E16F-5142-4F99-935B-F8D02CC9286D}" destId="{1100AEB1-C10B-4836-9A0C-E1C1AF18E71D}" srcOrd="0" destOrd="0" presId="urn:microsoft.com/office/officeart/2018/2/layout/IconVerticalSolidList"/>
    <dgm:cxn modelId="{F029A7FE-CF97-472F-A31D-C6ADF670DF70}" type="presParOf" srcId="{8FC5E16F-5142-4F99-935B-F8D02CC9286D}" destId="{37FFA6BD-41D8-4BA5-B0E5-1A85B71CD7EE}" srcOrd="1" destOrd="0" presId="urn:microsoft.com/office/officeart/2018/2/layout/IconVerticalSolidList"/>
    <dgm:cxn modelId="{CD4F764D-D6E1-472C-AE9A-C42BE89E2B4F}" type="presParOf" srcId="{8FC5E16F-5142-4F99-935B-F8D02CC9286D}" destId="{CF1C9A2C-14B7-41D6-87C5-8B8EB26E2F0C}" srcOrd="2" destOrd="0" presId="urn:microsoft.com/office/officeart/2018/2/layout/IconVerticalSolidList"/>
    <dgm:cxn modelId="{A9C08422-0390-40BE-B9E0-AC84E4CDF889}" type="presParOf" srcId="{8FC5E16F-5142-4F99-935B-F8D02CC9286D}" destId="{BB4B5FF7-D474-433F-8D3E-0931346A473C}" srcOrd="3" destOrd="0" presId="urn:microsoft.com/office/officeart/2018/2/layout/IconVerticalSolidList"/>
    <dgm:cxn modelId="{55798DEF-C94F-4544-BB84-0F8A1A066463}" type="presParOf" srcId="{1DC47EA2-22B6-439E-B23D-F23701CF1C4F}" destId="{E447ED13-2F3C-4AA7-82DE-5A430AE268B2}" srcOrd="5" destOrd="0" presId="urn:microsoft.com/office/officeart/2018/2/layout/IconVerticalSolidList"/>
    <dgm:cxn modelId="{30F05FE2-D5D2-4C6D-9ACE-B113E4DFDD64}" type="presParOf" srcId="{1DC47EA2-22B6-439E-B23D-F23701CF1C4F}" destId="{053CBD57-2577-4595-A730-ED20D0107B1D}" srcOrd="6" destOrd="0" presId="urn:microsoft.com/office/officeart/2018/2/layout/IconVerticalSolidList"/>
    <dgm:cxn modelId="{309C9A7E-6DAF-4C7E-89F8-526B70C31E0F}" type="presParOf" srcId="{053CBD57-2577-4595-A730-ED20D0107B1D}" destId="{022C64E6-944F-4845-82C1-1E8AE0DCF2F4}" srcOrd="0" destOrd="0" presId="urn:microsoft.com/office/officeart/2018/2/layout/IconVerticalSolidList"/>
    <dgm:cxn modelId="{EBAB2115-1A55-491D-A61E-4B146BD89C2B}" type="presParOf" srcId="{053CBD57-2577-4595-A730-ED20D0107B1D}" destId="{C16ECB08-9B25-4C32-A140-05683F226AA7}" srcOrd="1" destOrd="0" presId="urn:microsoft.com/office/officeart/2018/2/layout/IconVerticalSolidList"/>
    <dgm:cxn modelId="{9D8E1F7C-4917-4BCE-A04A-B2FAA8B6F2E5}" type="presParOf" srcId="{053CBD57-2577-4595-A730-ED20D0107B1D}" destId="{A91FEA17-A145-4311-BD07-9D9F4312862B}" srcOrd="2" destOrd="0" presId="urn:microsoft.com/office/officeart/2018/2/layout/IconVerticalSolidList"/>
    <dgm:cxn modelId="{10A798BB-7272-41FB-AEF3-46F1F52B8545}" type="presParOf" srcId="{053CBD57-2577-4595-A730-ED20D0107B1D}" destId="{86523260-A6F5-4F0B-8553-7FD63D455C7A}" srcOrd="3" destOrd="0" presId="urn:microsoft.com/office/officeart/2018/2/layout/IconVerticalSolidList"/>
    <dgm:cxn modelId="{64F5663E-7AE4-46FE-8906-AE30D3F98920}" type="presParOf" srcId="{1DC47EA2-22B6-439E-B23D-F23701CF1C4F}" destId="{09C7E07B-9B16-4202-89F3-1F8FEDF1D925}" srcOrd="7" destOrd="0" presId="urn:microsoft.com/office/officeart/2018/2/layout/IconVerticalSolidList"/>
    <dgm:cxn modelId="{9F139714-B0B2-4F8B-97F0-80DA663DEFC5}" type="presParOf" srcId="{1DC47EA2-22B6-439E-B23D-F23701CF1C4F}" destId="{6F44D174-83CB-4ADE-9693-8475DD59BAE6}" srcOrd="8" destOrd="0" presId="urn:microsoft.com/office/officeart/2018/2/layout/IconVerticalSolidList"/>
    <dgm:cxn modelId="{EA55D067-8B70-4249-9F34-8086AA422ADA}" type="presParOf" srcId="{6F44D174-83CB-4ADE-9693-8475DD59BAE6}" destId="{9FAAE0BA-0FFD-4E17-B350-1E8132CAB8FF}" srcOrd="0" destOrd="0" presId="urn:microsoft.com/office/officeart/2018/2/layout/IconVerticalSolidList"/>
    <dgm:cxn modelId="{5981D9FF-7505-45CF-868A-D64B99181D48}" type="presParOf" srcId="{6F44D174-83CB-4ADE-9693-8475DD59BAE6}" destId="{C0397084-DDDE-4A8D-BE36-B03E9AECC56F}" srcOrd="1" destOrd="0" presId="urn:microsoft.com/office/officeart/2018/2/layout/IconVerticalSolidList"/>
    <dgm:cxn modelId="{1BE614BD-4065-46F5-BCEA-DF99E9367F6F}" type="presParOf" srcId="{6F44D174-83CB-4ADE-9693-8475DD59BAE6}" destId="{050E37AB-5493-479D-B01A-4B51562E7AE0}" srcOrd="2" destOrd="0" presId="urn:microsoft.com/office/officeart/2018/2/layout/IconVerticalSolidList"/>
    <dgm:cxn modelId="{E9FC4380-07DE-4AA4-8168-3FD7B91B02B6}" type="presParOf" srcId="{6F44D174-83CB-4ADE-9693-8475DD59BAE6}" destId="{ACFDD0E4-4FA6-40AC-B56F-0D0DFB568DCE}" srcOrd="3" destOrd="0" presId="urn:microsoft.com/office/officeart/2018/2/layout/IconVerticalSolidList"/>
    <dgm:cxn modelId="{153CA57A-9D45-417C-A89E-A8B84C37C9FE}" type="presParOf" srcId="{6F44D174-83CB-4ADE-9693-8475DD59BAE6}" destId="{ABE0BE6F-5461-48EA-B322-0CD6D1A9111E}"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76AA4-9890-43EB-9E4D-F8D4C9899734}">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7968FF-A27E-496A-9FB0-5689DA0F8892}">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Understand what Cop City proposes and costs</a:t>
          </a:r>
        </a:p>
      </dsp:txBody>
      <dsp:txXfrm>
        <a:off x="0" y="0"/>
        <a:ext cx="6900512" cy="1384035"/>
      </dsp:txXfrm>
    </dsp:sp>
    <dsp:sp modelId="{470E748F-AF97-4A63-9202-367D3A035837}">
      <dsp:nvSpPr>
        <dsp:cNvPr id="0" name=""/>
        <dsp:cNvSpPr/>
      </dsp:nvSpPr>
      <dsp:spPr>
        <a:xfrm>
          <a:off x="0" y="1384035"/>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EE1284-4786-4FCD-AD22-A43F7EACE1B4}">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List the reasons that (some) healthcare workers oppose Cop City</a:t>
          </a:r>
        </a:p>
      </dsp:txBody>
      <dsp:txXfrm>
        <a:off x="0" y="1384035"/>
        <a:ext cx="6900512" cy="1384035"/>
      </dsp:txXfrm>
    </dsp:sp>
    <dsp:sp modelId="{8ECB5276-ABAD-423D-BD7A-061A3A47964F}">
      <dsp:nvSpPr>
        <dsp:cNvPr id="0" name=""/>
        <dsp:cNvSpPr/>
      </dsp:nvSpPr>
      <dsp:spPr>
        <a:xfrm>
          <a:off x="0" y="2768070"/>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538B98-4388-4500-B328-31BD614539EA}">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Consider policing as a public health hazard</a:t>
          </a:r>
        </a:p>
      </dsp:txBody>
      <dsp:txXfrm>
        <a:off x="0" y="2768070"/>
        <a:ext cx="6900512" cy="1384035"/>
      </dsp:txXfrm>
    </dsp:sp>
    <dsp:sp modelId="{C2E739DF-99C5-42EF-9DDF-D196215354D0}">
      <dsp:nvSpPr>
        <dsp:cNvPr id="0" name=""/>
        <dsp:cNvSpPr/>
      </dsp:nvSpPr>
      <dsp:spPr>
        <a:xfrm>
          <a:off x="0" y="4152105"/>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12CACF-E4D3-44B4-B720-ABD8B908D823}">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Using Stop Cop City as a model, practice identifying other stakeholders in single payer healthcare </a:t>
          </a:r>
        </a:p>
      </dsp:txBody>
      <dsp:txXfrm>
        <a:off x="0" y="4152105"/>
        <a:ext cx="6900512" cy="13840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642F08-CB89-48DE-B8EE-8D5086ED091A}">
      <dsp:nvSpPr>
        <dsp:cNvPr id="0" name=""/>
        <dsp:cNvSpPr/>
      </dsp:nvSpPr>
      <dsp:spPr>
        <a:xfrm>
          <a:off x="0" y="0"/>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3EB2E4A-C793-40E8-8812-99481C02640D}">
      <dsp:nvSpPr>
        <dsp:cNvPr id="0" name=""/>
        <dsp:cNvSpPr/>
      </dsp:nvSpPr>
      <dsp:spPr>
        <a:xfrm>
          <a:off x="0" y="0"/>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Environmental concerns</a:t>
          </a:r>
        </a:p>
      </dsp:txBody>
      <dsp:txXfrm>
        <a:off x="0" y="0"/>
        <a:ext cx="10515600" cy="543917"/>
      </dsp:txXfrm>
    </dsp:sp>
    <dsp:sp modelId="{C1AB78F9-3CE2-4482-9907-CFAC997142A9}">
      <dsp:nvSpPr>
        <dsp:cNvPr id="0" name=""/>
        <dsp:cNvSpPr/>
      </dsp:nvSpPr>
      <dsp:spPr>
        <a:xfrm>
          <a:off x="0" y="543917"/>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209BF68-0E24-4A13-BABD-5A296F069041}">
      <dsp:nvSpPr>
        <dsp:cNvPr id="0" name=""/>
        <dsp:cNvSpPr/>
      </dsp:nvSpPr>
      <dsp:spPr>
        <a:xfrm>
          <a:off x="0" y="543917"/>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Divestment in police</a:t>
          </a:r>
        </a:p>
      </dsp:txBody>
      <dsp:txXfrm>
        <a:off x="0" y="543917"/>
        <a:ext cx="10515600" cy="543917"/>
      </dsp:txXfrm>
    </dsp:sp>
    <dsp:sp modelId="{4CE31145-B46E-4BAA-8B8E-73733E3FAC4C}">
      <dsp:nvSpPr>
        <dsp:cNvPr id="0" name=""/>
        <dsp:cNvSpPr/>
      </dsp:nvSpPr>
      <dsp:spPr>
        <a:xfrm>
          <a:off x="0" y="1087834"/>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9FDBB4A-2B8B-4120-AF4D-E2E0F8191E70}">
      <dsp:nvSpPr>
        <dsp:cNvPr id="0" name=""/>
        <dsp:cNvSpPr/>
      </dsp:nvSpPr>
      <dsp:spPr>
        <a:xfrm>
          <a:off x="0" y="1087834"/>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Land rights for Muscogee</a:t>
          </a:r>
        </a:p>
      </dsp:txBody>
      <dsp:txXfrm>
        <a:off x="0" y="1087834"/>
        <a:ext cx="10515600" cy="543917"/>
      </dsp:txXfrm>
    </dsp:sp>
    <dsp:sp modelId="{5E2553A6-AB58-444F-89BA-2A38882F6456}">
      <dsp:nvSpPr>
        <dsp:cNvPr id="0" name=""/>
        <dsp:cNvSpPr/>
      </dsp:nvSpPr>
      <dsp:spPr>
        <a:xfrm>
          <a:off x="0" y="1631751"/>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493C450-E6CF-4AFF-B08F-7443C08BA280}">
      <dsp:nvSpPr>
        <dsp:cNvPr id="0" name=""/>
        <dsp:cNvSpPr/>
      </dsp:nvSpPr>
      <dsp:spPr>
        <a:xfrm>
          <a:off x="0" y="1631751"/>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Direct impact (neighbors)</a:t>
          </a:r>
        </a:p>
      </dsp:txBody>
      <dsp:txXfrm>
        <a:off x="0" y="1631751"/>
        <a:ext cx="10515600" cy="543917"/>
      </dsp:txXfrm>
    </dsp:sp>
    <dsp:sp modelId="{848D11ED-68FD-4532-95EA-1577C37AAD10}">
      <dsp:nvSpPr>
        <dsp:cNvPr id="0" name=""/>
        <dsp:cNvSpPr/>
      </dsp:nvSpPr>
      <dsp:spPr>
        <a:xfrm>
          <a:off x="0" y="2175669"/>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8B921E8-BAB3-43A8-89E1-30C26E393A00}">
      <dsp:nvSpPr>
        <dsp:cNvPr id="0" name=""/>
        <dsp:cNvSpPr/>
      </dsp:nvSpPr>
      <dsp:spPr>
        <a:xfrm>
          <a:off x="0" y="2175669"/>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Health concerns</a:t>
          </a:r>
        </a:p>
      </dsp:txBody>
      <dsp:txXfrm>
        <a:off x="0" y="2175669"/>
        <a:ext cx="10515600" cy="543917"/>
      </dsp:txXfrm>
    </dsp:sp>
    <dsp:sp modelId="{FF0E5972-9FBF-4717-BD04-C0B522F35230}">
      <dsp:nvSpPr>
        <dsp:cNvPr id="0" name=""/>
        <dsp:cNvSpPr/>
      </dsp:nvSpPr>
      <dsp:spPr>
        <a:xfrm>
          <a:off x="0" y="2719586"/>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200C1B5-5050-4E1B-A013-4453BB3CB40E}">
      <dsp:nvSpPr>
        <dsp:cNvPr id="0" name=""/>
        <dsp:cNvSpPr/>
      </dsp:nvSpPr>
      <dsp:spPr>
        <a:xfrm>
          <a:off x="0" y="2719586"/>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Poor use of money</a:t>
          </a:r>
        </a:p>
      </dsp:txBody>
      <dsp:txXfrm>
        <a:off x="0" y="2719586"/>
        <a:ext cx="10515600" cy="543917"/>
      </dsp:txXfrm>
    </dsp:sp>
    <dsp:sp modelId="{CCDDAF7B-6B66-4469-8AA6-8788AE8A6A10}">
      <dsp:nvSpPr>
        <dsp:cNvPr id="0" name=""/>
        <dsp:cNvSpPr/>
      </dsp:nvSpPr>
      <dsp:spPr>
        <a:xfrm>
          <a:off x="0" y="3263503"/>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6DBC17A-E765-4677-8CA9-58295F23147D}">
      <dsp:nvSpPr>
        <dsp:cNvPr id="0" name=""/>
        <dsp:cNvSpPr/>
      </dsp:nvSpPr>
      <dsp:spPr>
        <a:xfrm>
          <a:off x="0" y="3263503"/>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Anti-democratic proceedings</a:t>
          </a:r>
        </a:p>
      </dsp:txBody>
      <dsp:txXfrm>
        <a:off x="0" y="3263503"/>
        <a:ext cx="10515600" cy="543917"/>
      </dsp:txXfrm>
    </dsp:sp>
    <dsp:sp modelId="{D06CC378-9523-4631-B398-42DA66CB9353}">
      <dsp:nvSpPr>
        <dsp:cNvPr id="0" name=""/>
        <dsp:cNvSpPr/>
      </dsp:nvSpPr>
      <dsp:spPr>
        <a:xfrm>
          <a:off x="0" y="3807420"/>
          <a:ext cx="1051560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1D01B26-8ECC-4BD8-875F-D03EFD8F1271}">
      <dsp:nvSpPr>
        <dsp:cNvPr id="0" name=""/>
        <dsp:cNvSpPr/>
      </dsp:nvSpPr>
      <dsp:spPr>
        <a:xfrm>
          <a:off x="0" y="3807420"/>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Supporting what your friends care about</a:t>
          </a:r>
        </a:p>
      </dsp:txBody>
      <dsp:txXfrm>
        <a:off x="0" y="3807420"/>
        <a:ext cx="10515600" cy="5439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5947D2-D614-494A-8F67-B79DA77AF7A6}">
      <dsp:nvSpPr>
        <dsp:cNvPr id="0" name=""/>
        <dsp:cNvSpPr/>
      </dsp:nvSpPr>
      <dsp:spPr>
        <a:xfrm>
          <a:off x="0" y="4592"/>
          <a:ext cx="6301601" cy="9782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FA41FB-F0BB-4F6A-A3D9-F1D8AB9883F8}">
      <dsp:nvSpPr>
        <dsp:cNvPr id="0" name=""/>
        <dsp:cNvSpPr/>
      </dsp:nvSpPr>
      <dsp:spPr>
        <a:xfrm>
          <a:off x="295926" y="224703"/>
          <a:ext cx="538048" cy="5380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F55D10-B970-4E77-A6F7-7CD0AC130AB3}">
      <dsp:nvSpPr>
        <dsp:cNvPr id="0" name=""/>
        <dsp:cNvSpPr/>
      </dsp:nvSpPr>
      <dsp:spPr>
        <a:xfrm>
          <a:off x="1129902" y="4592"/>
          <a:ext cx="5171698" cy="97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34" tIns="103534" rIns="103534" bIns="103534" numCol="1" spcCol="1270" anchor="ctr" anchorCtr="0">
          <a:noAutofit/>
        </a:bodyPr>
        <a:lstStyle/>
        <a:p>
          <a:pPr marL="0" lvl="0" indent="0" algn="l" defTabSz="844550">
            <a:lnSpc>
              <a:spcPct val="90000"/>
            </a:lnSpc>
            <a:spcBef>
              <a:spcPct val="0"/>
            </a:spcBef>
            <a:spcAft>
              <a:spcPct val="35000"/>
            </a:spcAft>
            <a:buNone/>
          </a:pPr>
          <a:r>
            <a:rPr lang="en-US" sz="1900" kern="1200"/>
            <a:t>Find allies based on goals</a:t>
          </a:r>
        </a:p>
      </dsp:txBody>
      <dsp:txXfrm>
        <a:off x="1129902" y="4592"/>
        <a:ext cx="5171698" cy="978270"/>
      </dsp:txXfrm>
    </dsp:sp>
    <dsp:sp modelId="{B06C93A0-1C27-4468-AAD1-B9022D55D43A}">
      <dsp:nvSpPr>
        <dsp:cNvPr id="0" name=""/>
        <dsp:cNvSpPr/>
      </dsp:nvSpPr>
      <dsp:spPr>
        <a:xfrm>
          <a:off x="0" y="1227431"/>
          <a:ext cx="6301601" cy="9782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20A51C-210B-4A9F-9255-B070BD66C6E0}">
      <dsp:nvSpPr>
        <dsp:cNvPr id="0" name=""/>
        <dsp:cNvSpPr/>
      </dsp:nvSpPr>
      <dsp:spPr>
        <a:xfrm>
          <a:off x="295926" y="1447541"/>
          <a:ext cx="538048" cy="5380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B56142-AD2D-46A8-BB0C-11D24147C064}">
      <dsp:nvSpPr>
        <dsp:cNvPr id="0" name=""/>
        <dsp:cNvSpPr/>
      </dsp:nvSpPr>
      <dsp:spPr>
        <a:xfrm>
          <a:off x="1129902" y="1227431"/>
          <a:ext cx="5171698" cy="97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34" tIns="103534" rIns="103534" bIns="103534" numCol="1" spcCol="1270" anchor="ctr" anchorCtr="0">
          <a:noAutofit/>
        </a:bodyPr>
        <a:lstStyle/>
        <a:p>
          <a:pPr marL="0" lvl="0" indent="0" algn="l" defTabSz="844550">
            <a:lnSpc>
              <a:spcPct val="90000"/>
            </a:lnSpc>
            <a:spcBef>
              <a:spcPct val="0"/>
            </a:spcBef>
            <a:spcAft>
              <a:spcPct val="35000"/>
            </a:spcAft>
            <a:buNone/>
          </a:pPr>
          <a:r>
            <a:rPr lang="en-US" sz="1900" kern="1200"/>
            <a:t>Find allies based on shared values</a:t>
          </a:r>
        </a:p>
      </dsp:txBody>
      <dsp:txXfrm>
        <a:off x="1129902" y="1227431"/>
        <a:ext cx="5171698" cy="978270"/>
      </dsp:txXfrm>
    </dsp:sp>
    <dsp:sp modelId="{1100AEB1-C10B-4836-9A0C-E1C1AF18E71D}">
      <dsp:nvSpPr>
        <dsp:cNvPr id="0" name=""/>
        <dsp:cNvSpPr/>
      </dsp:nvSpPr>
      <dsp:spPr>
        <a:xfrm>
          <a:off x="0" y="2450269"/>
          <a:ext cx="6301601" cy="9782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FFA6BD-41D8-4BA5-B0E5-1A85B71CD7EE}">
      <dsp:nvSpPr>
        <dsp:cNvPr id="0" name=""/>
        <dsp:cNvSpPr/>
      </dsp:nvSpPr>
      <dsp:spPr>
        <a:xfrm>
          <a:off x="295926" y="2670380"/>
          <a:ext cx="538048" cy="5380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4B5FF7-D474-433F-8D3E-0931346A473C}">
      <dsp:nvSpPr>
        <dsp:cNvPr id="0" name=""/>
        <dsp:cNvSpPr/>
      </dsp:nvSpPr>
      <dsp:spPr>
        <a:xfrm>
          <a:off x="1129902" y="2450269"/>
          <a:ext cx="5171698" cy="97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34" tIns="103534" rIns="103534" bIns="103534" numCol="1" spcCol="1270" anchor="ctr" anchorCtr="0">
          <a:noAutofit/>
        </a:bodyPr>
        <a:lstStyle/>
        <a:p>
          <a:pPr marL="0" lvl="0" indent="0" algn="l" defTabSz="844550">
            <a:lnSpc>
              <a:spcPct val="90000"/>
            </a:lnSpc>
            <a:spcBef>
              <a:spcPct val="0"/>
            </a:spcBef>
            <a:spcAft>
              <a:spcPct val="35000"/>
            </a:spcAft>
            <a:buNone/>
          </a:pPr>
          <a:r>
            <a:rPr lang="en-US" sz="1900" kern="1200"/>
            <a:t>Constant social media presence</a:t>
          </a:r>
        </a:p>
      </dsp:txBody>
      <dsp:txXfrm>
        <a:off x="1129902" y="2450269"/>
        <a:ext cx="5171698" cy="978270"/>
      </dsp:txXfrm>
    </dsp:sp>
    <dsp:sp modelId="{022C64E6-944F-4845-82C1-1E8AE0DCF2F4}">
      <dsp:nvSpPr>
        <dsp:cNvPr id="0" name=""/>
        <dsp:cNvSpPr/>
      </dsp:nvSpPr>
      <dsp:spPr>
        <a:xfrm>
          <a:off x="0" y="3673107"/>
          <a:ext cx="6301601" cy="9782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6ECB08-9B25-4C32-A140-05683F226AA7}">
      <dsp:nvSpPr>
        <dsp:cNvPr id="0" name=""/>
        <dsp:cNvSpPr/>
      </dsp:nvSpPr>
      <dsp:spPr>
        <a:xfrm>
          <a:off x="295926" y="3893218"/>
          <a:ext cx="538048" cy="5380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523260-A6F5-4F0B-8553-7FD63D455C7A}">
      <dsp:nvSpPr>
        <dsp:cNvPr id="0" name=""/>
        <dsp:cNvSpPr/>
      </dsp:nvSpPr>
      <dsp:spPr>
        <a:xfrm>
          <a:off x="1129902" y="3673107"/>
          <a:ext cx="5171698" cy="97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34" tIns="103534" rIns="103534" bIns="103534" numCol="1" spcCol="1270" anchor="ctr" anchorCtr="0">
          <a:noAutofit/>
        </a:bodyPr>
        <a:lstStyle/>
        <a:p>
          <a:pPr marL="0" lvl="0" indent="0" algn="l" defTabSz="844550">
            <a:lnSpc>
              <a:spcPct val="90000"/>
            </a:lnSpc>
            <a:spcBef>
              <a:spcPct val="0"/>
            </a:spcBef>
            <a:spcAft>
              <a:spcPct val="35000"/>
            </a:spcAft>
            <a:buNone/>
          </a:pPr>
          <a:r>
            <a:rPr lang="en-US" sz="1900" kern="1200"/>
            <a:t>Frequent and various modes of action</a:t>
          </a:r>
        </a:p>
      </dsp:txBody>
      <dsp:txXfrm>
        <a:off x="1129902" y="3673107"/>
        <a:ext cx="5171698" cy="978270"/>
      </dsp:txXfrm>
    </dsp:sp>
    <dsp:sp modelId="{9FAAE0BA-0FFD-4E17-B350-1E8132CAB8FF}">
      <dsp:nvSpPr>
        <dsp:cNvPr id="0" name=""/>
        <dsp:cNvSpPr/>
      </dsp:nvSpPr>
      <dsp:spPr>
        <a:xfrm>
          <a:off x="0" y="4895945"/>
          <a:ext cx="6301601" cy="9782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397084-DDDE-4A8D-BE36-B03E9AECC56F}">
      <dsp:nvSpPr>
        <dsp:cNvPr id="0" name=""/>
        <dsp:cNvSpPr/>
      </dsp:nvSpPr>
      <dsp:spPr>
        <a:xfrm>
          <a:off x="295926" y="5116056"/>
          <a:ext cx="538048" cy="53804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FDD0E4-4FA6-40AC-B56F-0D0DFB568DCE}">
      <dsp:nvSpPr>
        <dsp:cNvPr id="0" name=""/>
        <dsp:cNvSpPr/>
      </dsp:nvSpPr>
      <dsp:spPr>
        <a:xfrm>
          <a:off x="1129902" y="4895945"/>
          <a:ext cx="2835720" cy="97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34" tIns="103534" rIns="103534" bIns="103534" numCol="1" spcCol="1270" anchor="ctr" anchorCtr="0">
          <a:noAutofit/>
        </a:bodyPr>
        <a:lstStyle/>
        <a:p>
          <a:pPr marL="0" lvl="0" indent="0" algn="l" defTabSz="844550">
            <a:lnSpc>
              <a:spcPct val="90000"/>
            </a:lnSpc>
            <a:spcBef>
              <a:spcPct val="0"/>
            </a:spcBef>
            <a:spcAft>
              <a:spcPct val="35000"/>
            </a:spcAft>
            <a:buNone/>
          </a:pPr>
          <a:r>
            <a:rPr lang="en-US" sz="1900" kern="1200"/>
            <a:t>Leverage your connections</a:t>
          </a:r>
        </a:p>
      </dsp:txBody>
      <dsp:txXfrm>
        <a:off x="1129902" y="4895945"/>
        <a:ext cx="2835720" cy="978270"/>
      </dsp:txXfrm>
    </dsp:sp>
    <dsp:sp modelId="{ABE0BE6F-5461-48EA-B322-0CD6D1A9111E}">
      <dsp:nvSpPr>
        <dsp:cNvPr id="0" name=""/>
        <dsp:cNvSpPr/>
      </dsp:nvSpPr>
      <dsp:spPr>
        <a:xfrm>
          <a:off x="3965622" y="4895945"/>
          <a:ext cx="2335978" cy="97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34" tIns="103534" rIns="103534" bIns="103534" numCol="1" spcCol="1270" anchor="ctr" anchorCtr="0">
          <a:noAutofit/>
        </a:bodyPr>
        <a:lstStyle/>
        <a:p>
          <a:pPr marL="0" lvl="0" indent="0" algn="l" defTabSz="800100">
            <a:lnSpc>
              <a:spcPct val="90000"/>
            </a:lnSpc>
            <a:spcBef>
              <a:spcPct val="0"/>
            </a:spcBef>
            <a:spcAft>
              <a:spcPct val="35000"/>
            </a:spcAft>
            <a:buNone/>
          </a:pPr>
          <a:r>
            <a:rPr lang="en-US" sz="1800" kern="1200"/>
            <a:t>Including your friends!</a:t>
          </a:r>
        </a:p>
      </dsp:txBody>
      <dsp:txXfrm>
        <a:off x="3965622" y="4895945"/>
        <a:ext cx="2335978" cy="97827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9T04:01:01.390"/>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9T04:01:26.181"/>
    </inkml:context>
    <inkml:brush xml:id="br0">
      <inkml:brushProperty name="width" value="0.05" units="cm"/>
      <inkml:brushProperty name="height" value="0.05" units="cm"/>
      <inkml:brushProperty name="color" value="#E71224"/>
    </inkml:brush>
  </inkml:definitions>
  <inkml:trace contextRef="#ctx0" brushRef="#br0">222 1 24575,'0'38'0,"-11"61"0,-4 35 0,-10 33 0,-5 15 0,-5-2 0,6-27 0,1-27 0,5-26 0,8-23 0,5-26-8191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9T04:01:28.146"/>
    </inkml:context>
    <inkml:brush xml:id="br0">
      <inkml:brushProperty name="width" value="0.05" units="cm"/>
      <inkml:brushProperty name="height" value="0.05" units="cm"/>
      <inkml:brushProperty name="color" value="#E71224"/>
    </inkml:brush>
  </inkml:definitions>
  <inkml:trace contextRef="#ctx0" brushRef="#br0">4796 186 24575,'-21'-1'0,"0"-2"0,1 0 0,-1-2 0,-31-10 0,-4-1 0,-512-109 0,519 117 0,-1 2 0,0 3 0,-75 3 0,90 4 0,1 0 0,0 2 0,0 2 0,1 1 0,0 2 0,-33 14 0,16 0 0,2 1 0,0 2 0,2 3 0,-60 51 0,51-34 0,3 3 0,-87 109 0,97-101 0,2 2 0,3 2 0,3 1 0,2 1 0,-37 116 0,41-87 0,4 2 0,3 1 0,-10 153 0,25-86 0,7-148 0,1 0 0,0 1 0,1-1 0,0 0 0,2 0 0,0 0 0,11 24 0,-14-36 0,1 1 0,-1-1 0,1 0 0,0 0 0,0 0 0,0 0 0,1-1 0,-1 1 0,1-1 0,0 0 0,0 0 0,0 0 0,0-1 0,1 1 0,-1-1 0,1 0 0,-1 0 0,1-1 0,0 1 0,0-1 0,-1 0 0,1 0 0,0-1 0,0 1 0,0-1 0,0 0 0,0-1 0,0 1 0,6-2 0,6-2 0,0-1 0,0 0 0,0-1 0,0-1 0,-1 0 0,27-18 0,-20 10 0,0 0 0,-1-2 0,-1 0 0,-1-2 0,26-29 0,-34 34 0,-2 0 0,0-1 0,-1 0 0,0 0 0,-1-1 0,-1 0 0,0 0 0,-1-1 0,6-30 0,-6 3 0,-1 0 0,-3 0 0,-1 0 0,-3 0 0,-1 0 0,-2 0 0,-2 1 0,-3 0 0,-14-44 0,18 68 0,-1 0 0,0 1 0,-2 0 0,0 0 0,-16-21 0,18 29 0,-1 0 0,0 1 0,-1 0 0,1 1 0,-2 0 0,1 0 0,-1 1 0,-1 1 0,-18-10 0,6 6 0,-1 1 0,0 1 0,-1 1 0,-45-7 0,-108 0 0,157 13 0,-194-6 0,-394 40 0,532-22 0,1 2 0,1 4 0,-82 30 0,99-25 0,1 2 0,2 3 0,0 2 0,-73 52 0,-276 244 73,21 29-595,256-235-394,37-34-5910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9T04:01:34.570"/>
    </inkml:context>
    <inkml:brush xml:id="br0">
      <inkml:brushProperty name="width" value="0.05" units="cm"/>
      <inkml:brushProperty name="height" value="0.05" units="cm"/>
      <inkml:brushProperty name="color" value="#E71224"/>
    </inkml:brush>
  </inkml:definitions>
  <inkml:trace contextRef="#ctx0" brushRef="#br0">1 860 24575,'0'-6'0,"0"-28"0,0-19 0,5-12 0,2-21 0,0-13 0,-1-11 0,-2-3 0,3 13 0,2 17 0,-2 18 0,-1 20-8191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9T04:01:35.914"/>
    </inkml:context>
    <inkml:brush xml:id="br0">
      <inkml:brushProperty name="width" value="0.05" units="cm"/>
      <inkml:brushProperty name="height" value="0.05" units="cm"/>
      <inkml:brushProperty name="color" value="#E71224"/>
    </inkml:brush>
  </inkml:definitions>
  <inkml:trace contextRef="#ctx0" brushRef="#br0">0 1 24575,'16'0'0,"32"0"0,20 0 0,18 0 0,13 0 0,-7 0 0,-2 0 0,5 5 0,3 2 0,-11 0 0,-19 4 0,-21 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9T04:02:10.036"/>
    </inkml:context>
    <inkml:brush xml:id="br0">
      <inkml:brushProperty name="width" value="0.05" units="cm"/>
      <inkml:brushProperty name="height" value="0.05" units="cm"/>
    </inkml:brush>
  </inkml:definitions>
  <inkml:trace contextRef="#ctx0" brushRef="#br0">231 262 24575,'1'-1'0,"-1"-1"0,0 1 0,1 0 0,-1 0 0,1 0 0,-1 0 0,1 0 0,-1 0 0,1 0 0,0 0 0,-1 0 0,1 0 0,0 0 0,0 0 0,0 1 0,0-1 0,0 0 0,0 0 0,0 1 0,0-1 0,0 1 0,0-1 0,0 1 0,0-1 0,0 1 0,0 0 0,2-1 0,35-6 0,-36 7 0,12-1 0,-1 0 0,0-1 0,0 0 0,0 0 0,0-1 0,24-10 0,-37 13 0,0 0 0,0 0 0,0 0 0,1 0 0,-1 0 0,0 0 0,0 0 0,0 0 0,0 0 0,0 0 0,0 0 0,0 0 0,0-1 0,0 1 0,0 0 0,0 0 0,0 0 0,0 0 0,0 0 0,0 0 0,0 0 0,0 0 0,0 0 0,0-1 0,0 1 0,0 0 0,0 0 0,0 0 0,0 0 0,0 0 0,0 0 0,0 0 0,0 0 0,0 0 0,0 0 0,0-1 0,0 1 0,0 0 0,0 0 0,0 0 0,0 0 0,0 0 0,0 0 0,0 0 0,0 0 0,0 0 0,-1 0 0,1 0 0,0 0 0,0 0 0,0 0 0,0-1 0,0 1 0,0 0 0,0 0 0,0 0 0,0 0 0,0 0 0,-1 0 0,1 0 0,0 0 0,0 0 0,0 0 0,0 0 0,0 0 0,0 0 0,0 0 0,-14-3 0,-13-1 0,-195 3 0,188-5 0,27-1 0,7 6 0,0 1 0,1-1 0,-1 0 0,1 1 0,-1-1 0,1 0 0,-1 1 0,1-1 0,-1 1 0,1-1 0,0 0 0,-1 1 0,1 0 0,0-1 0,0 1 0,-1-1 0,1 1 0,1-1 0,21-8 0,1 0 0,48-10 0,6-2 0,-76 20 0,-1 1 0,1 0 0,-1-1 0,0 1 0,1-1 0,-1 0 0,1 1 0,-1-1 0,0 0 0,1 0 0,-1 0 0,0 0 0,0 0 0,0 0 0,0 0 0,2-3 0,-3 4 0,0-1 0,0 1 0,0-1 0,0 1 0,-1-1 0,1 1 0,0-1 0,0 1 0,0-1 0,0 0 0,-1 1 0,1-1 0,0 1 0,-1 0 0,1-1 0,0 1 0,-1-1 0,1 1 0,-1-1 0,1 1 0,0 0 0,-1-1 0,1 1 0,-1 0 0,1 0 0,-1-1 0,1 1 0,-2 0 0,-4-3 0,-1 0 0,0 1 0,0 0 0,1 1 0,-12-2 0,-18 0 0,35 4 0,9 1 0,61 8 0,116 6 0,199-11 0,-269-5 0,-113 0 0,73 2 0,-67-1 0,0 0 0,0 0 0,0 1 0,0 0 0,0 0 0,13 6 0,-22-8 0,1 0 0,0 0 0,0 0 0,0 0 0,0 0 0,0 0 0,0 0 0,-1 0 0,1 0 0,0 0 0,0 0 0,0 0 0,0 0 0,0 0 0,0 0 0,0 0 0,-1 1 0,1-1 0,0 0 0,0 0 0,0 0 0,0 0 0,0 0 0,0 0 0,0 0 0,0 0 0,0 1 0,0-1 0,0 0 0,0 0 0,0 0 0,0 0 0,0 0 0,0 0 0,0 1 0,0-1 0,0 0 0,0 0 0,0 0 0,0 0 0,0 0 0,0 0 0,0 1 0,0-1 0,0 0 0,0 0 0,0 0 0,0 0 0,0 0 0,0 0 0,0 0 0,0 0 0,0 1 0,1-1 0,-1 0 0,0 0 0,0 0 0,0 0 0,0 0 0,0 0 0,-19 4 0,-1-1 0,0-1 0,1-1 0,-1 0 0,-20-3 0,-13 1 0,-80 0 0,-115 4 0,197 0 0,1 2 0,-88 21 0,116-17 0,22-9 0,-1 0 0,1 0 0,0 0 0,0 0 0,0 0 0,0 0 0,0 1 0,-1-1 0,1 0 0,0 0 0,0 0 0,0 0 0,0 0 0,0 0 0,0 0 0,0 1 0,0-1 0,0 0 0,-1 0 0,1 0 0,0 0 0,0 0 0,0 1 0,0-1 0,0 0 0,0 0 0,0 0 0,0 0 0,0 1 0,0-1 0,0 0 0,0 0 0,0 0 0,0 0 0,0 1 0,0-1 0,0 0 0,1 0 0,-1 0 0,0 0 0,0 0 0,0 0 0,0 1 0,0-1 0,0 0 0,0 0 0,0 0 0,1 0 0,-1 0 0,0 0 0,0 0 0,0 1 0,0-1 0,39 9 0,196 13 0,245-10 0,-435-13 0,-30-2 0,-13-1 0,-26-7 0,-70-12 0,-128-14 0,70 14 0,44 2 0,49 8 0,0 2 0,-105-4 0,385 17 0,87-2 0,-241-5 0,89-18 0,-230 25 0,-265 39 0,-187 12 0,472-53 0,49-1 0,34 0 0,27 2 0,-34 0 0,-1-1 0,1-1 0,0-1 0,23-4 0,-45 6 0,1 0 0,-1 0 0,0 0 0,0 0 0,1 0 0,-1 0 0,0 0 0,1 0 0,-1 0 0,0 0 0,0 0 0,1-1 0,-1 1 0,0 0 0,1 0 0,-1 0 0,0 0 0,0 0 0,1 0 0,-1-1 0,0 1 0,0 0 0,1 0 0,-1 0 0,0-1 0,0 1 0,0 0 0,1 0 0,-1-1 0,0 1 0,0 0 0,0-1 0,0 1 0,0 0 0,0 0 0,0-1 0,0 1 0,1-1 0,-14-6 0,-35-5 0,34 9 0,5 1 0,-29-9 0,38 11 0,0 0 0,-1 0 0,1 0 0,0 0 0,-1 0 0,1-1 0,0 1 0,-1 0 0,1 0 0,0 0 0,0-1 0,-1 1 0,1 0 0,0 0 0,0-1 0,-1 1 0,1 0 0,0-1 0,0 1 0,0 0 0,-1 0 0,1-1 0,0 1 0,0 0 0,0-1 0,0 1 0,0-1 0,14-8 0,93-18 0,-10 4 0,-80 15 0,-26 7 0,-30 6 0,33-3 0,0 1 0,0-1 0,0 1 0,1 0 0,-1 0 0,1 1 0,-1-1 0,1 1 0,0 0 0,0 1 0,1-1 0,0 1 0,-1 0 0,1 0 0,1 0 0,-1 1 0,1 0 0,0-1 0,-4 13 0,6-16 0,1-1 0,0 1 0,-1 0 0,1 0 0,0 0 0,0 0 0,0 0 0,1 0 0,-1 0 0,0 0 0,1-1 0,-1 1 0,1 0 0,-1 0 0,1 0 0,0-1 0,0 1 0,0 0 0,0-1 0,0 1 0,0 0 0,0-1 0,1 0 0,-1 1 0,0-1 0,1 0 0,-1 0 0,1 1 0,0-1 0,-1-1 0,1 1 0,3 1 0,5 3 0,-1-2 0,1 0 0,0 0 0,19 3 0,29-1 0,-1-3 0,1-2 0,101-13 0,25 0 0,-80 12 0,-83 0 0,-41-4 0,-137-10 0,-200 5 0,244 10 0,63-1 0,-50 7 0,97-6 0,-1 0 0,1 1 0,-1 0 0,1 0 0,0 0 0,-1 0 0,1 1 0,-5 1 0,8-2 0,0-1 0,0 0 0,-1 0 0,1 0 0,0 1 0,0-1 0,-1 0 0,1 0 0,0 1 0,0-1 0,0 0 0,-1 0 0,1 1 0,0-1 0,0 0 0,0 1 0,0-1 0,0 0 0,0 1 0,0-1 0,0 0 0,0 1 0,0-1 0,0 0 0,0 1 0,0-1 0,0 0 0,0 1 0,0-1 0,0 1 0,15 11 0,-1-6 0,1-1 0,0-1 0,0 1 0,0-2 0,1 0 0,25 0 0,100-3 0,-94-2 0,-117-8 0,-120-35 0,182 43 0,-7-2 0,0-1 0,0 0 0,1-1 0,-20-12 0,33 18 0,0-1 0,0 1 0,0-1 0,0 0 0,1 1 0,-1-1 0,0 0 0,0 0 0,1 1 0,-1-1 0,1 0 0,-1 0 0,0 0 0,1 0 0,0 0 0,-1 0 0,1 0 0,-1 0 0,1 0 0,0 0 0,0 0 0,0 0 0,0 0 0,0 0 0,0 0 0,0 0 0,0 0 0,0 0 0,0-1 0,0 1 0,1 0 0,-1 0 0,0 0 0,1 0 0,-1 1 0,1-1 0,-1 0 0,1 0 0,0 0 0,-1 0 0,1 0 0,0 0 0,-1 1 0,1-1 0,0 0 0,1 0 0,3-3 0,0 0 0,1 0 0,0 0 0,0 1 0,11-5 0,4 0 0,-1 2 0,2 0 0,-1 1 0,0 2 0,34-2 0,113 5 0,-96 3 0,316 19 0,-325-16 0,115 27 0,-178-33 0,0 0 0,0 0 0,0 1 0,0-1 0,0 0 0,0 0 0,0 0 0,0 0 0,0 0 0,0 0 0,0 0 0,0 0 0,0 0 0,0 0 0,0 1 0,0-1 0,0 0 0,0 0 0,0 0 0,0 0 0,0 0 0,0 0 0,0 0 0,0 0 0,0 0 0,0 0 0,0 1 0,0-1 0,0 0 0,0 0 0,0 0 0,1 0 0,-1 0 0,0 0 0,0 0 0,0 0 0,0 0 0,0 0 0,0 0 0,0 0 0,0 0 0,0 0 0,0 0 0,0 0 0,0 0 0,1 0 0,-1 0 0,0 1 0,-16 1 0,-25 0 0,-410 25 0,346-12 0,0 4 0,-128 42 0,212-54 0,1 0 0,0 1 0,0 1 0,-19 13 0,37-21 0,1 0 0,-1 0 0,1 0 0,-1 0 0,1 0 0,0 0 0,0 0 0,-1 0 0,1 1 0,0-1 0,0 1 0,0-1 0,0 1 0,0-1 0,0 3 0,1-3 0,0 0 0,0-1 0,0 1 0,0 0 0,0-1 0,0 1 0,0-1 0,1 1 0,-1 0 0,0-1 0,0 1 0,1-1 0,-1 1 0,0-1 0,1 1 0,-1-1 0,1 1 0,-1-1 0,0 1 0,1-1 0,-1 1 0,1-1 0,0 0 0,-1 1 0,1-1 0,-1 0 0,2 1 0,4 1 0,0 1 0,1-2 0,0 1 0,-1-1 0,1 0 0,8 1 0,30-1 0,0-1 0,1-2 0,-1-3 0,-1-1 0,62-17 0,-59 12 0,45-13 0,-73 14 0,-18 10 0,-1 0 0,0 0 0,0 0 0,0 0 0,0 0 0,0 0 0,1-1 0,-1 1 0,0 0 0,0 0 0,0 0 0,0 0 0,0-1 0,0 1 0,0 0 0,0 0 0,0 0 0,0 0 0,0-1 0,0 1 0,0 0 0,0 0 0,0 0 0,0-1 0,0 1 0,0 0 0,0 0 0,0 0 0,0-1 0,0 1 0,0 0 0,0 0 0,0 0 0,0 0 0,0-1 0,0 1 0,0 0 0,0 0 0,-1 0 0,1 0 0,0 0 0,0-1 0,0 1 0,-1 0 0,-2-2 0,0 1 0,-1 0 0,1 0 0,-1 0 0,1 0 0,-1 0 0,1 1 0,-6-1 0,-248-3 0,74 3 0,382 2 0,38 0 0,-206 3 0,0 0 0,0 2 0,32 11 0,-41-10 0,1 0 0,-1-2 0,1-1 0,0-1 0,0 0 0,0-2 0,33-2 0,-38-1 0,-1-1 0,1 0 0,-1-2 0,0 0 0,0 0 0,0-2 0,-1 0 0,0-1 0,-1-1 0,23-15 0,-16 8-115,-8 6-93,0 0 0,-1 0-1,0-2 1,-1 1-1,13-17 1,-10 4-6618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9T04:06:07.729"/>
    </inkml:context>
    <inkml:brush xml:id="br0">
      <inkml:brushProperty name="width" value="0.05" units="cm"/>
      <inkml:brushProperty name="height" value="0.05" units="cm"/>
    </inkml:brush>
  </inkml:definitions>
  <inkml:trace contextRef="#ctx0" brushRef="#br0">1 1 24575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C2C1D4-D93A-4E89-964C-BA1D601015C6}" type="datetimeFigureOut">
              <a:rPr lang="en-US" smtClean="0"/>
              <a:t>11/11/2023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FF8BE-B3F3-4919-B70D-81806BEF9D1F}" type="slidenum">
              <a:rPr lang="en-US" smtClean="0"/>
              <a:t>‹#›</a:t>
            </a:fld>
            <a:endParaRPr lang="en-US"/>
          </a:p>
        </p:txBody>
      </p:sp>
    </p:spTree>
    <p:extLst>
      <p:ext uri="{BB962C8B-B14F-4D97-AF65-F5344CB8AC3E}">
        <p14:creationId xmlns:p14="http://schemas.microsoft.com/office/powerpoint/2010/main" val="828783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by asking why people have come to this workshop</a:t>
            </a:r>
          </a:p>
          <a:p>
            <a:endParaRPr lang="en-US" dirty="0"/>
          </a:p>
          <a:p>
            <a:r>
              <a:rPr lang="en-US" dirty="0"/>
              <a:t>Environmental – not controversial</a:t>
            </a:r>
          </a:p>
          <a:p>
            <a:r>
              <a:rPr lang="en-US" dirty="0"/>
              <a:t>Anti-democratic – not controversial</a:t>
            </a:r>
          </a:p>
          <a:p>
            <a:r>
              <a:rPr lang="en-US" dirty="0"/>
              <a:t>Policing as public health threat – most controversial, worth spending the most time on</a:t>
            </a:r>
          </a:p>
          <a:p>
            <a:r>
              <a:rPr lang="en-US" dirty="0"/>
              <a:t>Medicaid crime reduction benefits (see study)</a:t>
            </a:r>
          </a:p>
          <a:p>
            <a:endParaRPr lang="en-US" dirty="0"/>
          </a:p>
          <a:p>
            <a:r>
              <a:rPr lang="en-US"/>
              <a:t>Read: https://www.jstor.org/stable/20027362</a:t>
            </a:r>
            <a:endParaRPr lang="en-US" dirty="0"/>
          </a:p>
        </p:txBody>
      </p:sp>
      <p:sp>
        <p:nvSpPr>
          <p:cNvPr id="4" name="Slide Number Placeholder 3"/>
          <p:cNvSpPr>
            <a:spLocks noGrp="1"/>
          </p:cNvSpPr>
          <p:nvPr>
            <p:ph type="sldNum" sz="quarter" idx="5"/>
          </p:nvPr>
        </p:nvSpPr>
        <p:spPr/>
        <p:txBody>
          <a:bodyPr/>
          <a:lstStyle/>
          <a:p>
            <a:fld id="{EA4FF8BE-B3F3-4919-B70D-81806BEF9D1F}" type="slidenum">
              <a:rPr lang="en-US" smtClean="0"/>
              <a:t>1</a:t>
            </a:fld>
            <a:endParaRPr lang="en-US"/>
          </a:p>
        </p:txBody>
      </p:sp>
    </p:spTree>
    <p:extLst>
      <p:ext uri="{BB962C8B-B14F-4D97-AF65-F5344CB8AC3E}">
        <p14:creationId xmlns:p14="http://schemas.microsoft.com/office/powerpoint/2010/main" val="860461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https://www.11alive.com/article/news/local/atlanta-deacon-johnny-hollman-death-autopsy/85-5a4f592f-eade-4c55-afa8-c9c0bc6779be</a:t>
            </a:r>
          </a:p>
          <a:p>
            <a:endParaRPr lang="en-US" dirty="0"/>
          </a:p>
          <a:p>
            <a:r>
              <a:rPr lang="en-US" dirty="0"/>
              <a:t>Add graph of US compared to other countries</a:t>
            </a:r>
          </a:p>
          <a:p>
            <a:endParaRPr lang="en-US" dirty="0"/>
          </a:p>
          <a:p>
            <a:r>
              <a:rPr lang="en-US" dirty="0"/>
              <a:t>Over 75,000 ED visits per year related to police violence</a:t>
            </a:r>
          </a:p>
          <a:p>
            <a:endParaRPr lang="en-US" dirty="0"/>
          </a:p>
          <a:p>
            <a:r>
              <a:rPr lang="en-US" dirty="0"/>
              <a:t>Incarceration IS an ACE, we already know that consequences of policing are ACEs</a:t>
            </a:r>
          </a:p>
        </p:txBody>
      </p:sp>
      <p:sp>
        <p:nvSpPr>
          <p:cNvPr id="4" name="Slide Number Placeholder 3"/>
          <p:cNvSpPr>
            <a:spLocks noGrp="1"/>
          </p:cNvSpPr>
          <p:nvPr>
            <p:ph type="sldNum" sz="quarter" idx="5"/>
          </p:nvPr>
        </p:nvSpPr>
        <p:spPr/>
        <p:txBody>
          <a:bodyPr/>
          <a:lstStyle/>
          <a:p>
            <a:fld id="{EA4FF8BE-B3F3-4919-B70D-81806BEF9D1F}" type="slidenum">
              <a:rPr lang="en-US" smtClean="0"/>
              <a:t>12</a:t>
            </a:fld>
            <a:endParaRPr lang="en-US"/>
          </a:p>
        </p:txBody>
      </p:sp>
    </p:spTree>
    <p:extLst>
      <p:ext uri="{BB962C8B-B14F-4D97-AF65-F5344CB8AC3E}">
        <p14:creationId xmlns:p14="http://schemas.microsoft.com/office/powerpoint/2010/main" val="773334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57 bullet wounds, sitting cross-legged with hands in the air.  No body cam footage</a:t>
            </a:r>
          </a:p>
          <a:p>
            <a:r>
              <a:rPr lang="en-US" dirty="0"/>
              <a:t>They/them</a:t>
            </a:r>
          </a:p>
          <a:p>
            <a:endParaRPr lang="en-US" dirty="0"/>
          </a:p>
        </p:txBody>
      </p:sp>
      <p:sp>
        <p:nvSpPr>
          <p:cNvPr id="4" name="Slide Number Placeholder 3"/>
          <p:cNvSpPr>
            <a:spLocks noGrp="1"/>
          </p:cNvSpPr>
          <p:nvPr>
            <p:ph type="sldNum" sz="quarter" idx="5"/>
          </p:nvPr>
        </p:nvSpPr>
        <p:spPr/>
        <p:txBody>
          <a:bodyPr/>
          <a:lstStyle/>
          <a:p>
            <a:fld id="{EA4FF8BE-B3F3-4919-B70D-81806BEF9D1F}" type="slidenum">
              <a:rPr lang="en-US" smtClean="0"/>
              <a:t>13</a:t>
            </a:fld>
            <a:endParaRPr lang="en-US"/>
          </a:p>
        </p:txBody>
      </p:sp>
    </p:spTree>
    <p:extLst>
      <p:ext uri="{BB962C8B-B14F-4D97-AF65-F5344CB8AC3E}">
        <p14:creationId xmlns:p14="http://schemas.microsoft.com/office/powerpoint/2010/main" val="2809763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story about police saying “we don’t go to that neighborhood”</a:t>
            </a:r>
          </a:p>
          <a:p>
            <a:endParaRPr lang="en-US" dirty="0"/>
          </a:p>
          <a:p>
            <a:r>
              <a:rPr lang="en-US" dirty="0"/>
              <a:t>Same principles that drive </a:t>
            </a:r>
            <a:r>
              <a:rPr lang="en-US" dirty="0" err="1"/>
              <a:t>medicare</a:t>
            </a:r>
            <a:r>
              <a:rPr lang="en-US" dirty="0"/>
              <a:t> for all should apply to justice (https://www.cbpp.org/research/health/medicaid-expansion-has-saved-at-least-19000-lives-new-research-finds) (https://connect.sgim.org/viewdocument/medicaid-expansion-a-pivotal-step) lives saved by </a:t>
            </a:r>
            <a:r>
              <a:rPr lang="en-US" dirty="0" err="1"/>
              <a:t>medicare</a:t>
            </a:r>
            <a:r>
              <a:rPr lang="en-US" dirty="0"/>
              <a:t> for all in comparison to </a:t>
            </a:r>
          </a:p>
          <a:p>
            <a:endParaRPr lang="en-US" dirty="0"/>
          </a:p>
          <a:p>
            <a:r>
              <a:rPr lang="en-US" dirty="0"/>
              <a:t>Maybe make this the reflection/share instead of slide 10</a:t>
            </a:r>
          </a:p>
          <a:p>
            <a:endParaRPr lang="en-US" dirty="0"/>
          </a:p>
          <a:p>
            <a:r>
              <a:rPr lang="en-US" dirty="0"/>
              <a:t>Policing focuses on interpersonal violence while not doing a good job of preventing OR solving crime, and contributes to structural violence (which insurance also does)</a:t>
            </a:r>
          </a:p>
        </p:txBody>
      </p:sp>
      <p:sp>
        <p:nvSpPr>
          <p:cNvPr id="4" name="Slide Number Placeholder 3"/>
          <p:cNvSpPr>
            <a:spLocks noGrp="1"/>
          </p:cNvSpPr>
          <p:nvPr>
            <p:ph type="sldNum" sz="quarter" idx="5"/>
          </p:nvPr>
        </p:nvSpPr>
        <p:spPr/>
        <p:txBody>
          <a:bodyPr/>
          <a:lstStyle/>
          <a:p>
            <a:fld id="{EA4FF8BE-B3F3-4919-B70D-81806BEF9D1F}" type="slidenum">
              <a:rPr lang="en-US" smtClean="0"/>
              <a:t>14</a:t>
            </a:fld>
            <a:endParaRPr lang="en-US"/>
          </a:p>
        </p:txBody>
      </p:sp>
    </p:spTree>
    <p:extLst>
      <p:ext uri="{BB962C8B-B14F-4D97-AF65-F5344CB8AC3E}">
        <p14:creationId xmlns:p14="http://schemas.microsoft.com/office/powerpoint/2010/main" val="2687354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Broad Coalition: Environmental Justice, Neighborhood Associations, Police and Prison Reform and Abolition, Civil Rights, Voting Rights, University Students and Faculty, Clergy, Healthcare Workers and Students. Local, National, and International</a:t>
            </a:r>
          </a:p>
          <a:p>
            <a:endParaRPr lang="en-US" dirty="0"/>
          </a:p>
          <a:p>
            <a:r>
              <a:rPr lang="en-US" dirty="0"/>
              <a:t>Variety of Tactics: Tree sits, Protest, Direct Action, Pressure on politicians, contractors, board members, weeks of action, unprecedented voter referendum. 7th week of action ongoing now! Block cop city nonviolent action </a:t>
            </a:r>
            <a:r>
              <a:rPr lang="en-US" dirty="0" err="1"/>
              <a:t>nov</a:t>
            </a:r>
            <a:r>
              <a:rPr lang="en-US" dirty="0"/>
              <a:t> 13!! Public health protest to stop cop city </a:t>
            </a:r>
            <a:r>
              <a:rPr lang="en-US" dirty="0" err="1"/>
              <a:t>nov</a:t>
            </a:r>
            <a:r>
              <a:rPr lang="en-US" dirty="0"/>
              <a:t> 14th!</a:t>
            </a:r>
          </a:p>
          <a:p>
            <a:endParaRPr lang="en-US" dirty="0"/>
          </a:p>
          <a:p>
            <a:r>
              <a:rPr lang="en-US" dirty="0"/>
              <a:t>Add </a:t>
            </a:r>
          </a:p>
        </p:txBody>
      </p:sp>
      <p:sp>
        <p:nvSpPr>
          <p:cNvPr id="4" name="Slide Number Placeholder 3"/>
          <p:cNvSpPr>
            <a:spLocks noGrp="1"/>
          </p:cNvSpPr>
          <p:nvPr>
            <p:ph type="sldNum" sz="quarter" idx="5"/>
          </p:nvPr>
        </p:nvSpPr>
        <p:spPr/>
        <p:txBody>
          <a:bodyPr/>
          <a:lstStyle/>
          <a:p>
            <a:fld id="{EA4FF8BE-B3F3-4919-B70D-81806BEF9D1F}" type="slidenum">
              <a:rPr lang="en-US" smtClean="0"/>
              <a:t>15</a:t>
            </a:fld>
            <a:endParaRPr lang="en-US"/>
          </a:p>
        </p:txBody>
      </p:sp>
    </p:spTree>
    <p:extLst>
      <p:ext uri="{BB962C8B-B14F-4D97-AF65-F5344CB8AC3E}">
        <p14:creationId xmlns:p14="http://schemas.microsoft.com/office/powerpoint/2010/main" val="1971069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else opposes cop city?</a:t>
            </a:r>
          </a:p>
          <a:p>
            <a:endParaRPr lang="en-US" dirty="0"/>
          </a:p>
          <a:p>
            <a:r>
              <a:rPr lang="en-US" dirty="0"/>
              <a:t>X hours of public comment and hundreds didn’t get the chance to speak; reasons ranging from respect for original Native American land, opposing destruction of forest, disagreeing with investment in policing rather than other public services, disagreement with the amount allotted for the project, going because your friends are going, etc.</a:t>
            </a:r>
          </a:p>
          <a:p>
            <a:endParaRPr lang="en-US" dirty="0"/>
          </a:p>
        </p:txBody>
      </p:sp>
      <p:sp>
        <p:nvSpPr>
          <p:cNvPr id="4" name="Slide Number Placeholder 3"/>
          <p:cNvSpPr>
            <a:spLocks noGrp="1"/>
          </p:cNvSpPr>
          <p:nvPr>
            <p:ph type="sldNum" sz="quarter" idx="5"/>
          </p:nvPr>
        </p:nvSpPr>
        <p:spPr/>
        <p:txBody>
          <a:bodyPr/>
          <a:lstStyle/>
          <a:p>
            <a:fld id="{EA4FF8BE-B3F3-4919-B70D-81806BEF9D1F}" type="slidenum">
              <a:rPr lang="en-US" smtClean="0"/>
              <a:t>16</a:t>
            </a:fld>
            <a:endParaRPr lang="en-US"/>
          </a:p>
        </p:txBody>
      </p:sp>
    </p:spTree>
    <p:extLst>
      <p:ext uri="{BB962C8B-B14F-4D97-AF65-F5344CB8AC3E}">
        <p14:creationId xmlns:p14="http://schemas.microsoft.com/office/powerpoint/2010/main" val="2927224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A4FF8BE-B3F3-4919-B70D-81806BEF9D1F}" type="slidenum">
              <a:rPr lang="en-US" smtClean="0"/>
              <a:t>20</a:t>
            </a:fld>
            <a:endParaRPr lang="en-US"/>
          </a:p>
        </p:txBody>
      </p:sp>
    </p:spTree>
    <p:extLst>
      <p:ext uri="{BB962C8B-B14F-4D97-AF65-F5344CB8AC3E}">
        <p14:creationId xmlns:p14="http://schemas.microsoft.com/office/powerpoint/2010/main" val="865154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1" i="0" dirty="0">
                <a:solidFill>
                  <a:srgbClr val="000000"/>
                </a:solidFill>
                <a:effectLst/>
                <a:latin typeface="itc-avant-garde-gothic-pro"/>
              </a:rPr>
              <a:t>The illegal mass arrests, the heavy charges, the murder of </a:t>
            </a:r>
            <a:r>
              <a:rPr lang="en-US" b="1" i="0" dirty="0" err="1">
                <a:solidFill>
                  <a:srgbClr val="000000"/>
                </a:solidFill>
                <a:effectLst/>
                <a:latin typeface="itc-avant-garde-gothic-pro"/>
              </a:rPr>
              <a:t>Tortuhuita</a:t>
            </a:r>
            <a:r>
              <a:rPr lang="en-US" b="1" i="0" dirty="0">
                <a:solidFill>
                  <a:srgbClr val="000000"/>
                </a:solidFill>
                <a:effectLst/>
                <a:latin typeface="itc-avant-garde-gothic-pro"/>
              </a:rPr>
              <a:t> are part of a pattern of escalating violence and repression against the movement to Stop Cop City. People are charged with Domestic Terrorism for activities like sleeping in tents, having dirt on their shoes, or being at protests against police violence. “</a:t>
            </a:r>
          </a:p>
        </p:txBody>
      </p:sp>
      <p:sp>
        <p:nvSpPr>
          <p:cNvPr id="4" name="Slide Number Placeholder 3"/>
          <p:cNvSpPr>
            <a:spLocks noGrp="1"/>
          </p:cNvSpPr>
          <p:nvPr>
            <p:ph type="sldNum" sz="quarter" idx="5"/>
          </p:nvPr>
        </p:nvSpPr>
        <p:spPr/>
        <p:txBody>
          <a:bodyPr/>
          <a:lstStyle/>
          <a:p>
            <a:fld id="{EA4FF8BE-B3F3-4919-B70D-81806BEF9D1F}" type="slidenum">
              <a:rPr lang="en-US" smtClean="0"/>
              <a:t>21</a:t>
            </a:fld>
            <a:endParaRPr lang="en-US"/>
          </a:p>
        </p:txBody>
      </p:sp>
    </p:spTree>
    <p:extLst>
      <p:ext uri="{BB962C8B-B14F-4D97-AF65-F5344CB8AC3E}">
        <p14:creationId xmlns:p14="http://schemas.microsoft.com/office/powerpoint/2010/main" val="1894681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be afraid of disagreeing with people and taking stance on more than one issue</a:t>
            </a:r>
          </a:p>
          <a:p>
            <a:r>
              <a:rPr lang="en-US" dirty="0"/>
              <a:t>Even engaging with people who you don’t think will ever agree – get them thinking about it</a:t>
            </a:r>
          </a:p>
          <a:p>
            <a:r>
              <a:rPr lang="en-US" dirty="0"/>
              <a:t>Shared values are the same between </a:t>
            </a:r>
            <a:r>
              <a:rPr lang="en-US" dirty="0" err="1"/>
              <a:t>medicare</a:t>
            </a:r>
            <a:r>
              <a:rPr lang="en-US" dirty="0"/>
              <a:t> for all and divestment in policing </a:t>
            </a:r>
          </a:p>
          <a:p>
            <a:r>
              <a:rPr lang="en-US" dirty="0"/>
              <a:t>Medicaid expansion does reduce crime (!)</a:t>
            </a:r>
          </a:p>
        </p:txBody>
      </p:sp>
      <p:sp>
        <p:nvSpPr>
          <p:cNvPr id="4" name="Slide Number Placeholder 3"/>
          <p:cNvSpPr>
            <a:spLocks noGrp="1"/>
          </p:cNvSpPr>
          <p:nvPr>
            <p:ph type="sldNum" sz="quarter" idx="5"/>
          </p:nvPr>
        </p:nvSpPr>
        <p:spPr/>
        <p:txBody>
          <a:bodyPr/>
          <a:lstStyle/>
          <a:p>
            <a:fld id="{EA4FF8BE-B3F3-4919-B70D-81806BEF9D1F}" type="slidenum">
              <a:rPr lang="en-US" smtClean="0"/>
              <a:t>22</a:t>
            </a:fld>
            <a:endParaRPr lang="en-US"/>
          </a:p>
        </p:txBody>
      </p:sp>
    </p:spTree>
    <p:extLst>
      <p:ext uri="{BB962C8B-B14F-4D97-AF65-F5344CB8AC3E}">
        <p14:creationId xmlns:p14="http://schemas.microsoft.com/office/powerpoint/2010/main" val="1681345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Motivations for caring about single payer</a:t>
            </a:r>
          </a:p>
          <a:p>
            <a:r>
              <a:rPr lang="en-US" dirty="0"/>
              <a:t>Interest in cop city as it relates to single payer</a:t>
            </a:r>
          </a:p>
        </p:txBody>
      </p:sp>
      <p:sp>
        <p:nvSpPr>
          <p:cNvPr id="4" name="Slide Number Placeholder 3"/>
          <p:cNvSpPr>
            <a:spLocks noGrp="1"/>
          </p:cNvSpPr>
          <p:nvPr>
            <p:ph type="sldNum" sz="quarter" idx="5"/>
          </p:nvPr>
        </p:nvSpPr>
        <p:spPr/>
        <p:txBody>
          <a:bodyPr/>
          <a:lstStyle/>
          <a:p>
            <a:fld id="{EA4FF8BE-B3F3-4919-B70D-81806BEF9D1F}" type="slidenum">
              <a:rPr lang="en-US" smtClean="0"/>
              <a:t>2</a:t>
            </a:fld>
            <a:endParaRPr lang="en-US"/>
          </a:p>
        </p:txBody>
      </p:sp>
    </p:spTree>
    <p:extLst>
      <p:ext uri="{BB962C8B-B14F-4D97-AF65-F5344CB8AC3E}">
        <p14:creationId xmlns:p14="http://schemas.microsoft.com/office/powerpoint/2010/main" val="2384652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other things come in on click</a:t>
            </a:r>
          </a:p>
        </p:txBody>
      </p:sp>
      <p:sp>
        <p:nvSpPr>
          <p:cNvPr id="4" name="Slide Number Placeholder 3"/>
          <p:cNvSpPr>
            <a:spLocks noGrp="1"/>
          </p:cNvSpPr>
          <p:nvPr>
            <p:ph type="sldNum" sz="quarter" idx="5"/>
          </p:nvPr>
        </p:nvSpPr>
        <p:spPr/>
        <p:txBody>
          <a:bodyPr/>
          <a:lstStyle/>
          <a:p>
            <a:fld id="{EA4FF8BE-B3F3-4919-B70D-81806BEF9D1F}" type="slidenum">
              <a:rPr lang="en-US" smtClean="0"/>
              <a:t>3</a:t>
            </a:fld>
            <a:endParaRPr lang="en-US"/>
          </a:p>
        </p:txBody>
      </p:sp>
    </p:spTree>
    <p:extLst>
      <p:ext uri="{BB962C8B-B14F-4D97-AF65-F5344CB8AC3E}">
        <p14:creationId xmlns:p14="http://schemas.microsoft.com/office/powerpoint/2010/main" val="3293673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r>
              <a:rPr lang="en-US" baseline="30000" dirty="0"/>
              <a:t>nd</a:t>
            </a:r>
            <a:r>
              <a:rPr lang="en-US" dirty="0"/>
              <a:t> point – and why all healthcare workers should</a:t>
            </a:r>
          </a:p>
        </p:txBody>
      </p:sp>
      <p:sp>
        <p:nvSpPr>
          <p:cNvPr id="4" name="Slide Number Placeholder 3"/>
          <p:cNvSpPr>
            <a:spLocks noGrp="1"/>
          </p:cNvSpPr>
          <p:nvPr>
            <p:ph type="sldNum" sz="quarter" idx="5"/>
          </p:nvPr>
        </p:nvSpPr>
        <p:spPr/>
        <p:txBody>
          <a:bodyPr/>
          <a:lstStyle/>
          <a:p>
            <a:fld id="{EA4FF8BE-B3F3-4919-B70D-81806BEF9D1F}" type="slidenum">
              <a:rPr lang="en-US" smtClean="0"/>
              <a:t>4</a:t>
            </a:fld>
            <a:endParaRPr lang="en-US"/>
          </a:p>
        </p:txBody>
      </p:sp>
    </p:spTree>
    <p:extLst>
      <p:ext uri="{BB962C8B-B14F-4D97-AF65-F5344CB8AC3E}">
        <p14:creationId xmlns:p14="http://schemas.microsoft.com/office/powerpoint/2010/main" val="813147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Possibly more, see: https://www.ajc.com/news/crime/public-cost-of-atlantas-police-and-fire-training-center-to-be-double/YJYKFOFZQJC27AL64MVFWWFBOA/</a:t>
            </a:r>
          </a:p>
          <a:p>
            <a:pPr marL="171450" indent="-171450">
              <a:buFont typeface="Arial" panose="020B0604020202020204" pitchFamily="34" charset="0"/>
              <a:buChar char="•"/>
            </a:pPr>
            <a:r>
              <a:rPr lang="en-US" dirty="0"/>
              <a:t>Voted on in 2021, funding approved in 2023 – original timeline was that it was operational by 2023, so effective movement in that it has been delayed at least 2 years</a:t>
            </a:r>
          </a:p>
        </p:txBody>
      </p:sp>
      <p:sp>
        <p:nvSpPr>
          <p:cNvPr id="4" name="Slide Number Placeholder 3"/>
          <p:cNvSpPr>
            <a:spLocks noGrp="1"/>
          </p:cNvSpPr>
          <p:nvPr>
            <p:ph type="sldNum" sz="quarter" idx="5"/>
          </p:nvPr>
        </p:nvSpPr>
        <p:spPr/>
        <p:txBody>
          <a:bodyPr/>
          <a:lstStyle/>
          <a:p>
            <a:fld id="{EA4FF8BE-B3F3-4919-B70D-81806BEF9D1F}" type="slidenum">
              <a:rPr lang="en-US" smtClean="0"/>
              <a:t>5</a:t>
            </a:fld>
            <a:endParaRPr lang="en-US"/>
          </a:p>
        </p:txBody>
      </p:sp>
    </p:spTree>
    <p:extLst>
      <p:ext uri="{BB962C8B-B14F-4D97-AF65-F5344CB8AC3E}">
        <p14:creationId xmlns:p14="http://schemas.microsoft.com/office/powerpoint/2010/main" val="531986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Neighborhood is medically underserved, predominantly black (https://atlanta.capitalbnews.org/cop-city-health-implications/)</a:t>
            </a:r>
          </a:p>
          <a:p>
            <a:endParaRPr lang="en-US" dirty="0"/>
          </a:p>
          <a:p>
            <a:r>
              <a:rPr lang="en-US" dirty="0"/>
              <a:t>Environmental racism: wealthy neighborhoods can afford to protect their green spaces while poorer neighborhoods cannot</a:t>
            </a:r>
          </a:p>
          <a:p>
            <a:endParaRPr lang="en-US" dirty="0"/>
          </a:p>
        </p:txBody>
      </p:sp>
      <p:sp>
        <p:nvSpPr>
          <p:cNvPr id="4" name="Slide Number Placeholder 3"/>
          <p:cNvSpPr>
            <a:spLocks noGrp="1"/>
          </p:cNvSpPr>
          <p:nvPr>
            <p:ph type="sldNum" sz="quarter" idx="5"/>
          </p:nvPr>
        </p:nvSpPr>
        <p:spPr/>
        <p:txBody>
          <a:bodyPr/>
          <a:lstStyle/>
          <a:p>
            <a:fld id="{EA4FF8BE-B3F3-4919-B70D-81806BEF9D1F}" type="slidenum">
              <a:rPr lang="en-US" smtClean="0"/>
              <a:t>8</a:t>
            </a:fld>
            <a:endParaRPr lang="en-US"/>
          </a:p>
        </p:txBody>
      </p:sp>
    </p:spTree>
    <p:extLst>
      <p:ext uri="{BB962C8B-B14F-4D97-AF65-F5344CB8AC3E}">
        <p14:creationId xmlns:p14="http://schemas.microsoft.com/office/powerpoint/2010/main" val="1144290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https://defendtheatlantaforest.org/2023/01/23/emory-doctors-condemn-cop-city/</a:t>
            </a:r>
          </a:p>
        </p:txBody>
      </p:sp>
      <p:sp>
        <p:nvSpPr>
          <p:cNvPr id="4" name="Slide Number Placeholder 3"/>
          <p:cNvSpPr>
            <a:spLocks noGrp="1"/>
          </p:cNvSpPr>
          <p:nvPr>
            <p:ph type="sldNum" sz="quarter" idx="5"/>
          </p:nvPr>
        </p:nvSpPr>
        <p:spPr/>
        <p:txBody>
          <a:bodyPr/>
          <a:lstStyle/>
          <a:p>
            <a:fld id="{EA4FF8BE-B3F3-4919-B70D-81806BEF9D1F}" type="slidenum">
              <a:rPr lang="en-US" smtClean="0"/>
              <a:t>9</a:t>
            </a:fld>
            <a:endParaRPr lang="en-US"/>
          </a:p>
        </p:txBody>
      </p:sp>
    </p:spTree>
    <p:extLst>
      <p:ext uri="{BB962C8B-B14F-4D97-AF65-F5344CB8AC3E}">
        <p14:creationId xmlns:p14="http://schemas.microsoft.com/office/powerpoint/2010/main" val="865691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 </a:t>
            </a:r>
            <a:r>
              <a:rPr lang="en-US" dirty="0" err="1"/>
              <a:t>moreso</a:t>
            </a:r>
            <a:r>
              <a:rPr lang="en-US" dirty="0"/>
              <a:t> criminalization as a project of dehumanization, which is why people are treated differently even in hospitals; “permission” to treat people as second class citizens</a:t>
            </a:r>
          </a:p>
          <a:p>
            <a:r>
              <a:rPr lang="en-US" dirty="0"/>
              <a:t>In opposition to single payer healthcare, which has the principle that all humans have the right to humane treatment via healthcare</a:t>
            </a:r>
          </a:p>
        </p:txBody>
      </p:sp>
      <p:sp>
        <p:nvSpPr>
          <p:cNvPr id="4" name="Slide Number Placeholder 3"/>
          <p:cNvSpPr>
            <a:spLocks noGrp="1"/>
          </p:cNvSpPr>
          <p:nvPr>
            <p:ph type="sldNum" sz="quarter" idx="5"/>
          </p:nvPr>
        </p:nvSpPr>
        <p:spPr/>
        <p:txBody>
          <a:bodyPr/>
          <a:lstStyle/>
          <a:p>
            <a:fld id="{EA4FF8BE-B3F3-4919-B70D-81806BEF9D1F}" type="slidenum">
              <a:rPr lang="en-US" smtClean="0"/>
              <a:t>10</a:t>
            </a:fld>
            <a:endParaRPr lang="en-US"/>
          </a:p>
        </p:txBody>
      </p:sp>
    </p:spTree>
    <p:extLst>
      <p:ext uri="{BB962C8B-B14F-4D97-AF65-F5344CB8AC3E}">
        <p14:creationId xmlns:p14="http://schemas.microsoft.com/office/powerpoint/2010/main" val="1078075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Possibly ask attendees to reflect on an encounter with an incarcerated patient or a patient affected in some way by the carceral system (past incarceration, incarceration of a loved one, encounters with police, etc.).  Were they treated differently than other patients?  </a:t>
            </a:r>
          </a:p>
          <a:p>
            <a:endParaRPr lang="en-US" dirty="0"/>
          </a:p>
          <a:p>
            <a:r>
              <a:rPr lang="en-US" dirty="0"/>
              <a:t>https://www.themarshallproject.org/2020/12/15/cops-could-use-first-aid-to-save-lives-many-never-try</a:t>
            </a:r>
          </a:p>
          <a:p>
            <a:endParaRPr lang="en-US" dirty="0"/>
          </a:p>
          <a:p>
            <a:r>
              <a:rPr lang="en-US" dirty="0"/>
              <a:t>Specify to emergency room encounters (over 90% of 911 calls, no possibility of violence taking place)</a:t>
            </a:r>
          </a:p>
          <a:p>
            <a:endParaRPr lang="en-US" dirty="0"/>
          </a:p>
          <a:p>
            <a:r>
              <a:rPr lang="en-US" dirty="0"/>
              <a:t>Basic values in </a:t>
            </a:r>
            <a:r>
              <a:rPr lang="en-US" dirty="0" err="1"/>
              <a:t>medicare</a:t>
            </a:r>
            <a:r>
              <a:rPr lang="en-US" dirty="0"/>
              <a:t> for all in comparison to actions of policing</a:t>
            </a:r>
          </a:p>
          <a:p>
            <a:endParaRPr lang="en-US" dirty="0"/>
          </a:p>
          <a:p>
            <a:r>
              <a:rPr lang="en-US" dirty="0"/>
              <a:t>Social determinants of health and who becomes incarcerated are very similar; crime =/= harm.  Comparison of harm effected by insurance/pharmaceutical companies exceeds that of people locked up</a:t>
            </a:r>
          </a:p>
        </p:txBody>
      </p:sp>
      <p:sp>
        <p:nvSpPr>
          <p:cNvPr id="4" name="Slide Number Placeholder 3"/>
          <p:cNvSpPr>
            <a:spLocks noGrp="1"/>
          </p:cNvSpPr>
          <p:nvPr>
            <p:ph type="sldNum" sz="quarter" idx="5"/>
          </p:nvPr>
        </p:nvSpPr>
        <p:spPr/>
        <p:txBody>
          <a:bodyPr/>
          <a:lstStyle/>
          <a:p>
            <a:fld id="{EA4FF8BE-B3F3-4919-B70D-81806BEF9D1F}" type="slidenum">
              <a:rPr lang="en-US" smtClean="0"/>
              <a:t>11</a:t>
            </a:fld>
            <a:endParaRPr lang="en-US"/>
          </a:p>
        </p:txBody>
      </p:sp>
    </p:spTree>
    <p:extLst>
      <p:ext uri="{BB962C8B-B14F-4D97-AF65-F5344CB8AC3E}">
        <p14:creationId xmlns:p14="http://schemas.microsoft.com/office/powerpoint/2010/main" val="3770988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62B6F-FFA0-44F9-B1A3-8D7194354A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7B3806-8723-B47A-5FBA-01225C35F3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20A0BD-FB70-F2E0-F78B-0027C2540781}"/>
              </a:ext>
            </a:extLst>
          </p:cNvPr>
          <p:cNvSpPr>
            <a:spLocks noGrp="1"/>
          </p:cNvSpPr>
          <p:nvPr>
            <p:ph type="dt" sz="half" idx="10"/>
          </p:nvPr>
        </p:nvSpPr>
        <p:spPr/>
        <p:txBody>
          <a:bodyPr/>
          <a:lstStyle/>
          <a:p>
            <a:fld id="{5A7D4D50-A288-4FFB-B4E8-E5CFB6AD6FDC}" type="datetimeFigureOut">
              <a:rPr lang="en-US" smtClean="0"/>
              <a:t>11/11/2023</a:t>
            </a:fld>
            <a:endParaRPr lang="en-US"/>
          </a:p>
        </p:txBody>
      </p:sp>
      <p:sp>
        <p:nvSpPr>
          <p:cNvPr id="5" name="Footer Placeholder 4">
            <a:extLst>
              <a:ext uri="{FF2B5EF4-FFF2-40B4-BE49-F238E27FC236}">
                <a16:creationId xmlns:a16="http://schemas.microsoft.com/office/drawing/2014/main" id="{747EC8A6-5955-6586-C54B-AB6E519FD8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8BF8F0-2C02-4FC7-1E81-78EEF00E6F8C}"/>
              </a:ext>
            </a:extLst>
          </p:cNvPr>
          <p:cNvSpPr>
            <a:spLocks noGrp="1"/>
          </p:cNvSpPr>
          <p:nvPr>
            <p:ph type="sldNum" sz="quarter" idx="12"/>
          </p:nvPr>
        </p:nvSpPr>
        <p:spPr/>
        <p:txBody>
          <a:bodyPr/>
          <a:lstStyle/>
          <a:p>
            <a:fld id="{4A047CA5-F5CA-4F31-AB7F-FC2C52BD45D9}" type="slidenum">
              <a:rPr lang="en-US" smtClean="0"/>
              <a:t>‹#›</a:t>
            </a:fld>
            <a:endParaRPr lang="en-US"/>
          </a:p>
        </p:txBody>
      </p:sp>
    </p:spTree>
    <p:extLst>
      <p:ext uri="{BB962C8B-B14F-4D97-AF65-F5344CB8AC3E}">
        <p14:creationId xmlns:p14="http://schemas.microsoft.com/office/powerpoint/2010/main" val="4158891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51431-60C9-980A-9876-A3C3D54F51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031014-9EEF-955F-9730-93796FED1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1EC7D-7243-74AB-4F96-33B10EDC6EDC}"/>
              </a:ext>
            </a:extLst>
          </p:cNvPr>
          <p:cNvSpPr>
            <a:spLocks noGrp="1"/>
          </p:cNvSpPr>
          <p:nvPr>
            <p:ph type="dt" sz="half" idx="10"/>
          </p:nvPr>
        </p:nvSpPr>
        <p:spPr/>
        <p:txBody>
          <a:bodyPr/>
          <a:lstStyle/>
          <a:p>
            <a:fld id="{5A7D4D50-A288-4FFB-B4E8-E5CFB6AD6FDC}" type="datetimeFigureOut">
              <a:rPr lang="en-US" smtClean="0"/>
              <a:t>11/11/2023</a:t>
            </a:fld>
            <a:endParaRPr lang="en-US"/>
          </a:p>
        </p:txBody>
      </p:sp>
      <p:sp>
        <p:nvSpPr>
          <p:cNvPr id="5" name="Footer Placeholder 4">
            <a:extLst>
              <a:ext uri="{FF2B5EF4-FFF2-40B4-BE49-F238E27FC236}">
                <a16:creationId xmlns:a16="http://schemas.microsoft.com/office/drawing/2014/main" id="{F7616735-2CE8-27BC-F2FE-A9E7DC24DC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01250E-365A-25EC-7FFA-16D70E75C20D}"/>
              </a:ext>
            </a:extLst>
          </p:cNvPr>
          <p:cNvSpPr>
            <a:spLocks noGrp="1"/>
          </p:cNvSpPr>
          <p:nvPr>
            <p:ph type="sldNum" sz="quarter" idx="12"/>
          </p:nvPr>
        </p:nvSpPr>
        <p:spPr/>
        <p:txBody>
          <a:bodyPr/>
          <a:lstStyle/>
          <a:p>
            <a:fld id="{4A047CA5-F5CA-4F31-AB7F-FC2C52BD45D9}" type="slidenum">
              <a:rPr lang="en-US" smtClean="0"/>
              <a:t>‹#›</a:t>
            </a:fld>
            <a:endParaRPr lang="en-US"/>
          </a:p>
        </p:txBody>
      </p:sp>
    </p:spTree>
    <p:extLst>
      <p:ext uri="{BB962C8B-B14F-4D97-AF65-F5344CB8AC3E}">
        <p14:creationId xmlns:p14="http://schemas.microsoft.com/office/powerpoint/2010/main" val="3446916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2AB76E-5412-4399-6DE5-6C2B5EA295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7DC392-DFF7-13D2-B65D-677DB6AFE2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80B544-86ED-91D7-8C0A-DD76B5AF158C}"/>
              </a:ext>
            </a:extLst>
          </p:cNvPr>
          <p:cNvSpPr>
            <a:spLocks noGrp="1"/>
          </p:cNvSpPr>
          <p:nvPr>
            <p:ph type="dt" sz="half" idx="10"/>
          </p:nvPr>
        </p:nvSpPr>
        <p:spPr/>
        <p:txBody>
          <a:bodyPr/>
          <a:lstStyle/>
          <a:p>
            <a:fld id="{5A7D4D50-A288-4FFB-B4E8-E5CFB6AD6FDC}" type="datetimeFigureOut">
              <a:rPr lang="en-US" smtClean="0"/>
              <a:t>11/11/2023</a:t>
            </a:fld>
            <a:endParaRPr lang="en-US"/>
          </a:p>
        </p:txBody>
      </p:sp>
      <p:sp>
        <p:nvSpPr>
          <p:cNvPr id="5" name="Footer Placeholder 4">
            <a:extLst>
              <a:ext uri="{FF2B5EF4-FFF2-40B4-BE49-F238E27FC236}">
                <a16:creationId xmlns:a16="http://schemas.microsoft.com/office/drawing/2014/main" id="{1173530B-4158-66BB-9A9F-EC6980DEE2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EB67EE-69A0-624D-8AB2-AF8AEC1750CE}"/>
              </a:ext>
            </a:extLst>
          </p:cNvPr>
          <p:cNvSpPr>
            <a:spLocks noGrp="1"/>
          </p:cNvSpPr>
          <p:nvPr>
            <p:ph type="sldNum" sz="quarter" idx="12"/>
          </p:nvPr>
        </p:nvSpPr>
        <p:spPr/>
        <p:txBody>
          <a:bodyPr/>
          <a:lstStyle/>
          <a:p>
            <a:fld id="{4A047CA5-F5CA-4F31-AB7F-FC2C52BD45D9}" type="slidenum">
              <a:rPr lang="en-US" smtClean="0"/>
              <a:t>‹#›</a:t>
            </a:fld>
            <a:endParaRPr lang="en-US"/>
          </a:p>
        </p:txBody>
      </p:sp>
    </p:spTree>
    <p:extLst>
      <p:ext uri="{BB962C8B-B14F-4D97-AF65-F5344CB8AC3E}">
        <p14:creationId xmlns:p14="http://schemas.microsoft.com/office/powerpoint/2010/main" val="826232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82BD8-45AD-16D7-A9DF-2DD837C063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3E8200-4966-1240-9EE1-CC2BD50AF8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AC7F71-E373-3830-5646-C7445D7339A3}"/>
              </a:ext>
            </a:extLst>
          </p:cNvPr>
          <p:cNvSpPr>
            <a:spLocks noGrp="1"/>
          </p:cNvSpPr>
          <p:nvPr>
            <p:ph type="dt" sz="half" idx="10"/>
          </p:nvPr>
        </p:nvSpPr>
        <p:spPr/>
        <p:txBody>
          <a:bodyPr/>
          <a:lstStyle/>
          <a:p>
            <a:fld id="{5A7D4D50-A288-4FFB-B4E8-E5CFB6AD6FDC}" type="datetimeFigureOut">
              <a:rPr lang="en-US" smtClean="0"/>
              <a:t>11/11/2023</a:t>
            </a:fld>
            <a:endParaRPr lang="en-US"/>
          </a:p>
        </p:txBody>
      </p:sp>
      <p:sp>
        <p:nvSpPr>
          <p:cNvPr id="5" name="Footer Placeholder 4">
            <a:extLst>
              <a:ext uri="{FF2B5EF4-FFF2-40B4-BE49-F238E27FC236}">
                <a16:creationId xmlns:a16="http://schemas.microsoft.com/office/drawing/2014/main" id="{F8A4E630-3F51-875C-580F-7B4A6E2C1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F02A3-10B6-AF01-C4F0-5D720274D2E7}"/>
              </a:ext>
            </a:extLst>
          </p:cNvPr>
          <p:cNvSpPr>
            <a:spLocks noGrp="1"/>
          </p:cNvSpPr>
          <p:nvPr>
            <p:ph type="sldNum" sz="quarter" idx="12"/>
          </p:nvPr>
        </p:nvSpPr>
        <p:spPr/>
        <p:txBody>
          <a:bodyPr/>
          <a:lstStyle/>
          <a:p>
            <a:fld id="{4A047CA5-F5CA-4F31-AB7F-FC2C52BD45D9}" type="slidenum">
              <a:rPr lang="en-US" smtClean="0"/>
              <a:t>‹#›</a:t>
            </a:fld>
            <a:endParaRPr lang="en-US"/>
          </a:p>
        </p:txBody>
      </p:sp>
    </p:spTree>
    <p:extLst>
      <p:ext uri="{BB962C8B-B14F-4D97-AF65-F5344CB8AC3E}">
        <p14:creationId xmlns:p14="http://schemas.microsoft.com/office/powerpoint/2010/main" val="591681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5679F-E840-2CCC-BD6C-983F233FBE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4AD628-B425-0A45-307B-EA6875CD30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E95670-CEB0-B1D3-1E95-A4A2CF35F69A}"/>
              </a:ext>
            </a:extLst>
          </p:cNvPr>
          <p:cNvSpPr>
            <a:spLocks noGrp="1"/>
          </p:cNvSpPr>
          <p:nvPr>
            <p:ph type="dt" sz="half" idx="10"/>
          </p:nvPr>
        </p:nvSpPr>
        <p:spPr/>
        <p:txBody>
          <a:bodyPr/>
          <a:lstStyle/>
          <a:p>
            <a:fld id="{5A7D4D50-A288-4FFB-B4E8-E5CFB6AD6FDC}" type="datetimeFigureOut">
              <a:rPr lang="en-US" smtClean="0"/>
              <a:t>11/11/2023</a:t>
            </a:fld>
            <a:endParaRPr lang="en-US"/>
          </a:p>
        </p:txBody>
      </p:sp>
      <p:sp>
        <p:nvSpPr>
          <p:cNvPr id="5" name="Footer Placeholder 4">
            <a:extLst>
              <a:ext uri="{FF2B5EF4-FFF2-40B4-BE49-F238E27FC236}">
                <a16:creationId xmlns:a16="http://schemas.microsoft.com/office/drawing/2014/main" id="{8D633E9E-4805-8164-DDF0-393AF0FE85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B71661-875E-FF32-57CD-D85F7608333C}"/>
              </a:ext>
            </a:extLst>
          </p:cNvPr>
          <p:cNvSpPr>
            <a:spLocks noGrp="1"/>
          </p:cNvSpPr>
          <p:nvPr>
            <p:ph type="sldNum" sz="quarter" idx="12"/>
          </p:nvPr>
        </p:nvSpPr>
        <p:spPr/>
        <p:txBody>
          <a:bodyPr/>
          <a:lstStyle/>
          <a:p>
            <a:fld id="{4A047CA5-F5CA-4F31-AB7F-FC2C52BD45D9}" type="slidenum">
              <a:rPr lang="en-US" smtClean="0"/>
              <a:t>‹#›</a:t>
            </a:fld>
            <a:endParaRPr lang="en-US"/>
          </a:p>
        </p:txBody>
      </p:sp>
    </p:spTree>
    <p:extLst>
      <p:ext uri="{BB962C8B-B14F-4D97-AF65-F5344CB8AC3E}">
        <p14:creationId xmlns:p14="http://schemas.microsoft.com/office/powerpoint/2010/main" val="928950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66305-CA2F-1CD2-FD7F-E7DCC446C8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69C1F1-B634-5866-3795-C7AB542D59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C4B1AE-F026-41F5-1A78-0760C1C17C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E2D3A6-58E9-C920-A31F-593CC73FD613}"/>
              </a:ext>
            </a:extLst>
          </p:cNvPr>
          <p:cNvSpPr>
            <a:spLocks noGrp="1"/>
          </p:cNvSpPr>
          <p:nvPr>
            <p:ph type="dt" sz="half" idx="10"/>
          </p:nvPr>
        </p:nvSpPr>
        <p:spPr/>
        <p:txBody>
          <a:bodyPr/>
          <a:lstStyle/>
          <a:p>
            <a:fld id="{5A7D4D50-A288-4FFB-B4E8-E5CFB6AD6FDC}" type="datetimeFigureOut">
              <a:rPr lang="en-US" smtClean="0"/>
              <a:t>11/11/2023</a:t>
            </a:fld>
            <a:endParaRPr lang="en-US"/>
          </a:p>
        </p:txBody>
      </p:sp>
      <p:sp>
        <p:nvSpPr>
          <p:cNvPr id="6" name="Footer Placeholder 5">
            <a:extLst>
              <a:ext uri="{FF2B5EF4-FFF2-40B4-BE49-F238E27FC236}">
                <a16:creationId xmlns:a16="http://schemas.microsoft.com/office/drawing/2014/main" id="{1FFB8EB6-6ECB-06BA-91A4-7418CB6A53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DF10E5-6D47-5A7B-6161-53FCDBA31475}"/>
              </a:ext>
            </a:extLst>
          </p:cNvPr>
          <p:cNvSpPr>
            <a:spLocks noGrp="1"/>
          </p:cNvSpPr>
          <p:nvPr>
            <p:ph type="sldNum" sz="quarter" idx="12"/>
          </p:nvPr>
        </p:nvSpPr>
        <p:spPr/>
        <p:txBody>
          <a:bodyPr/>
          <a:lstStyle/>
          <a:p>
            <a:fld id="{4A047CA5-F5CA-4F31-AB7F-FC2C52BD45D9}" type="slidenum">
              <a:rPr lang="en-US" smtClean="0"/>
              <a:t>‹#›</a:t>
            </a:fld>
            <a:endParaRPr lang="en-US"/>
          </a:p>
        </p:txBody>
      </p:sp>
    </p:spTree>
    <p:extLst>
      <p:ext uri="{BB962C8B-B14F-4D97-AF65-F5344CB8AC3E}">
        <p14:creationId xmlns:p14="http://schemas.microsoft.com/office/powerpoint/2010/main" val="3668983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3D412-D713-B21F-5510-7B617F2153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93DC6D-0CC6-580C-E159-067A24D4C8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30014E-D338-6AA9-0144-6E9245601A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1C825B-79FB-D6C1-1428-83A16EC852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B3584E-58C8-D045-147E-49CCBA25DA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049A0E-C984-F7E1-3DCC-5AA9536E7AD2}"/>
              </a:ext>
            </a:extLst>
          </p:cNvPr>
          <p:cNvSpPr>
            <a:spLocks noGrp="1"/>
          </p:cNvSpPr>
          <p:nvPr>
            <p:ph type="dt" sz="half" idx="10"/>
          </p:nvPr>
        </p:nvSpPr>
        <p:spPr/>
        <p:txBody>
          <a:bodyPr/>
          <a:lstStyle/>
          <a:p>
            <a:fld id="{5A7D4D50-A288-4FFB-B4E8-E5CFB6AD6FDC}" type="datetimeFigureOut">
              <a:rPr lang="en-US" smtClean="0"/>
              <a:t>11/11/2023</a:t>
            </a:fld>
            <a:endParaRPr lang="en-US"/>
          </a:p>
        </p:txBody>
      </p:sp>
      <p:sp>
        <p:nvSpPr>
          <p:cNvPr id="8" name="Footer Placeholder 7">
            <a:extLst>
              <a:ext uri="{FF2B5EF4-FFF2-40B4-BE49-F238E27FC236}">
                <a16:creationId xmlns:a16="http://schemas.microsoft.com/office/drawing/2014/main" id="{323B822A-FFCF-090F-BC9A-5FF1B3FC90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0F44B8-63E6-F53E-E460-58532043DAD7}"/>
              </a:ext>
            </a:extLst>
          </p:cNvPr>
          <p:cNvSpPr>
            <a:spLocks noGrp="1"/>
          </p:cNvSpPr>
          <p:nvPr>
            <p:ph type="sldNum" sz="quarter" idx="12"/>
          </p:nvPr>
        </p:nvSpPr>
        <p:spPr/>
        <p:txBody>
          <a:bodyPr/>
          <a:lstStyle/>
          <a:p>
            <a:fld id="{4A047CA5-F5CA-4F31-AB7F-FC2C52BD45D9}" type="slidenum">
              <a:rPr lang="en-US" smtClean="0"/>
              <a:t>‹#›</a:t>
            </a:fld>
            <a:endParaRPr lang="en-US"/>
          </a:p>
        </p:txBody>
      </p:sp>
    </p:spTree>
    <p:extLst>
      <p:ext uri="{BB962C8B-B14F-4D97-AF65-F5344CB8AC3E}">
        <p14:creationId xmlns:p14="http://schemas.microsoft.com/office/powerpoint/2010/main" val="1246053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D794E-320F-63C3-C504-483C611468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19C7FB-0534-3D9A-7CA3-D7C3F6F568FA}"/>
              </a:ext>
            </a:extLst>
          </p:cNvPr>
          <p:cNvSpPr>
            <a:spLocks noGrp="1"/>
          </p:cNvSpPr>
          <p:nvPr>
            <p:ph type="dt" sz="half" idx="10"/>
          </p:nvPr>
        </p:nvSpPr>
        <p:spPr/>
        <p:txBody>
          <a:bodyPr/>
          <a:lstStyle/>
          <a:p>
            <a:fld id="{5A7D4D50-A288-4FFB-B4E8-E5CFB6AD6FDC}" type="datetimeFigureOut">
              <a:rPr lang="en-US" smtClean="0"/>
              <a:t>11/11/2023</a:t>
            </a:fld>
            <a:endParaRPr lang="en-US"/>
          </a:p>
        </p:txBody>
      </p:sp>
      <p:sp>
        <p:nvSpPr>
          <p:cNvPr id="4" name="Footer Placeholder 3">
            <a:extLst>
              <a:ext uri="{FF2B5EF4-FFF2-40B4-BE49-F238E27FC236}">
                <a16:creationId xmlns:a16="http://schemas.microsoft.com/office/drawing/2014/main" id="{7D5D0E6E-01E6-2547-EC50-E7A35A9155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BD4709-22FD-A7E6-409D-9967C885C7C1}"/>
              </a:ext>
            </a:extLst>
          </p:cNvPr>
          <p:cNvSpPr>
            <a:spLocks noGrp="1"/>
          </p:cNvSpPr>
          <p:nvPr>
            <p:ph type="sldNum" sz="quarter" idx="12"/>
          </p:nvPr>
        </p:nvSpPr>
        <p:spPr/>
        <p:txBody>
          <a:bodyPr/>
          <a:lstStyle/>
          <a:p>
            <a:fld id="{4A047CA5-F5CA-4F31-AB7F-FC2C52BD45D9}" type="slidenum">
              <a:rPr lang="en-US" smtClean="0"/>
              <a:t>‹#›</a:t>
            </a:fld>
            <a:endParaRPr lang="en-US"/>
          </a:p>
        </p:txBody>
      </p:sp>
    </p:spTree>
    <p:extLst>
      <p:ext uri="{BB962C8B-B14F-4D97-AF65-F5344CB8AC3E}">
        <p14:creationId xmlns:p14="http://schemas.microsoft.com/office/powerpoint/2010/main" val="1228675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6C6AC8-9D98-9DEF-4474-02B8EC831267}"/>
              </a:ext>
            </a:extLst>
          </p:cNvPr>
          <p:cNvSpPr>
            <a:spLocks noGrp="1"/>
          </p:cNvSpPr>
          <p:nvPr>
            <p:ph type="dt" sz="half" idx="10"/>
          </p:nvPr>
        </p:nvSpPr>
        <p:spPr/>
        <p:txBody>
          <a:bodyPr/>
          <a:lstStyle/>
          <a:p>
            <a:fld id="{5A7D4D50-A288-4FFB-B4E8-E5CFB6AD6FDC}" type="datetimeFigureOut">
              <a:rPr lang="en-US" smtClean="0"/>
              <a:t>11/11/2023</a:t>
            </a:fld>
            <a:endParaRPr lang="en-US"/>
          </a:p>
        </p:txBody>
      </p:sp>
      <p:sp>
        <p:nvSpPr>
          <p:cNvPr id="3" name="Footer Placeholder 2">
            <a:extLst>
              <a:ext uri="{FF2B5EF4-FFF2-40B4-BE49-F238E27FC236}">
                <a16:creationId xmlns:a16="http://schemas.microsoft.com/office/drawing/2014/main" id="{C57DA04F-0194-8A1E-5A33-B28AC67F48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4B82B7-0DD8-F24D-4DCC-7A74FB77295C}"/>
              </a:ext>
            </a:extLst>
          </p:cNvPr>
          <p:cNvSpPr>
            <a:spLocks noGrp="1"/>
          </p:cNvSpPr>
          <p:nvPr>
            <p:ph type="sldNum" sz="quarter" idx="12"/>
          </p:nvPr>
        </p:nvSpPr>
        <p:spPr/>
        <p:txBody>
          <a:bodyPr/>
          <a:lstStyle/>
          <a:p>
            <a:fld id="{4A047CA5-F5CA-4F31-AB7F-FC2C52BD45D9}" type="slidenum">
              <a:rPr lang="en-US" smtClean="0"/>
              <a:t>‹#›</a:t>
            </a:fld>
            <a:endParaRPr lang="en-US"/>
          </a:p>
        </p:txBody>
      </p:sp>
    </p:spTree>
    <p:extLst>
      <p:ext uri="{BB962C8B-B14F-4D97-AF65-F5344CB8AC3E}">
        <p14:creationId xmlns:p14="http://schemas.microsoft.com/office/powerpoint/2010/main" val="11127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546B0-79DF-D44B-390D-BE174DA4F3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E8BB7E-9469-9A90-73C0-030CD1664D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4D6A02-84D7-CD6C-BBF6-F93E212AE3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E8A39C-66BA-CDE3-D4B0-0ABACE39E8B5}"/>
              </a:ext>
            </a:extLst>
          </p:cNvPr>
          <p:cNvSpPr>
            <a:spLocks noGrp="1"/>
          </p:cNvSpPr>
          <p:nvPr>
            <p:ph type="dt" sz="half" idx="10"/>
          </p:nvPr>
        </p:nvSpPr>
        <p:spPr/>
        <p:txBody>
          <a:bodyPr/>
          <a:lstStyle/>
          <a:p>
            <a:fld id="{5A7D4D50-A288-4FFB-B4E8-E5CFB6AD6FDC}" type="datetimeFigureOut">
              <a:rPr lang="en-US" smtClean="0"/>
              <a:t>11/11/2023</a:t>
            </a:fld>
            <a:endParaRPr lang="en-US"/>
          </a:p>
        </p:txBody>
      </p:sp>
      <p:sp>
        <p:nvSpPr>
          <p:cNvPr id="6" name="Footer Placeholder 5">
            <a:extLst>
              <a:ext uri="{FF2B5EF4-FFF2-40B4-BE49-F238E27FC236}">
                <a16:creationId xmlns:a16="http://schemas.microsoft.com/office/drawing/2014/main" id="{DCD75205-110F-C453-358F-7F979A9761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B8F028-BFCA-0EB4-241A-21C966089FD7}"/>
              </a:ext>
            </a:extLst>
          </p:cNvPr>
          <p:cNvSpPr>
            <a:spLocks noGrp="1"/>
          </p:cNvSpPr>
          <p:nvPr>
            <p:ph type="sldNum" sz="quarter" idx="12"/>
          </p:nvPr>
        </p:nvSpPr>
        <p:spPr/>
        <p:txBody>
          <a:bodyPr/>
          <a:lstStyle/>
          <a:p>
            <a:fld id="{4A047CA5-F5CA-4F31-AB7F-FC2C52BD45D9}" type="slidenum">
              <a:rPr lang="en-US" smtClean="0"/>
              <a:t>‹#›</a:t>
            </a:fld>
            <a:endParaRPr lang="en-US"/>
          </a:p>
        </p:txBody>
      </p:sp>
    </p:spTree>
    <p:extLst>
      <p:ext uri="{BB962C8B-B14F-4D97-AF65-F5344CB8AC3E}">
        <p14:creationId xmlns:p14="http://schemas.microsoft.com/office/powerpoint/2010/main" val="1637457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24B9A-02A3-0D23-D986-675D4D20E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F5B3CD-3C8C-8342-89CE-4D3C4B786B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E31E5B-D1E7-CEF0-539C-E701DA4F7D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D3C4B6-54D3-6488-2511-4EE1D66593BA}"/>
              </a:ext>
            </a:extLst>
          </p:cNvPr>
          <p:cNvSpPr>
            <a:spLocks noGrp="1"/>
          </p:cNvSpPr>
          <p:nvPr>
            <p:ph type="dt" sz="half" idx="10"/>
          </p:nvPr>
        </p:nvSpPr>
        <p:spPr/>
        <p:txBody>
          <a:bodyPr/>
          <a:lstStyle/>
          <a:p>
            <a:fld id="{5A7D4D50-A288-4FFB-B4E8-E5CFB6AD6FDC}" type="datetimeFigureOut">
              <a:rPr lang="en-US" smtClean="0"/>
              <a:t>11/11/2023</a:t>
            </a:fld>
            <a:endParaRPr lang="en-US"/>
          </a:p>
        </p:txBody>
      </p:sp>
      <p:sp>
        <p:nvSpPr>
          <p:cNvPr id="6" name="Footer Placeholder 5">
            <a:extLst>
              <a:ext uri="{FF2B5EF4-FFF2-40B4-BE49-F238E27FC236}">
                <a16:creationId xmlns:a16="http://schemas.microsoft.com/office/drawing/2014/main" id="{DA8F09CF-800C-0B1C-802C-655EDD7294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34EABD-3127-8040-3434-B1A4135DA74D}"/>
              </a:ext>
            </a:extLst>
          </p:cNvPr>
          <p:cNvSpPr>
            <a:spLocks noGrp="1"/>
          </p:cNvSpPr>
          <p:nvPr>
            <p:ph type="sldNum" sz="quarter" idx="12"/>
          </p:nvPr>
        </p:nvSpPr>
        <p:spPr/>
        <p:txBody>
          <a:bodyPr/>
          <a:lstStyle/>
          <a:p>
            <a:fld id="{4A047CA5-F5CA-4F31-AB7F-FC2C52BD45D9}" type="slidenum">
              <a:rPr lang="en-US" smtClean="0"/>
              <a:t>‹#›</a:t>
            </a:fld>
            <a:endParaRPr lang="en-US"/>
          </a:p>
        </p:txBody>
      </p:sp>
    </p:spTree>
    <p:extLst>
      <p:ext uri="{BB962C8B-B14F-4D97-AF65-F5344CB8AC3E}">
        <p14:creationId xmlns:p14="http://schemas.microsoft.com/office/powerpoint/2010/main" val="3693736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4D30E8-3081-37DD-E9F0-64FC2071F5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317B56-E62B-4F8C-E9AE-71A5800CC0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163A53-BD8C-00A2-E921-77FDFF686C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D4D50-A288-4FFB-B4E8-E5CFB6AD6FDC}" type="datetimeFigureOut">
              <a:rPr lang="en-US" smtClean="0"/>
              <a:t>11/11/2023</a:t>
            </a:fld>
            <a:endParaRPr lang="en-US"/>
          </a:p>
        </p:txBody>
      </p:sp>
      <p:sp>
        <p:nvSpPr>
          <p:cNvPr id="5" name="Footer Placeholder 4">
            <a:extLst>
              <a:ext uri="{FF2B5EF4-FFF2-40B4-BE49-F238E27FC236}">
                <a16:creationId xmlns:a16="http://schemas.microsoft.com/office/drawing/2014/main" id="{16C38CE1-76A6-D465-A7AF-198AFA4D26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55E78D-60A7-8470-F85E-EE435C186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047CA5-F5CA-4F31-AB7F-FC2C52BD45D9}" type="slidenum">
              <a:rPr lang="en-US" smtClean="0"/>
              <a:t>‹#›</a:t>
            </a:fld>
            <a:endParaRPr lang="en-US"/>
          </a:p>
        </p:txBody>
      </p:sp>
    </p:spTree>
    <p:extLst>
      <p:ext uri="{BB962C8B-B14F-4D97-AF65-F5344CB8AC3E}">
        <p14:creationId xmlns:p14="http://schemas.microsoft.com/office/powerpoint/2010/main" val="69312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customXml" Target="../ink/ink5.xml"/><Relationship Id="rId3" Type="http://schemas.openxmlformats.org/officeDocument/2006/relationships/image" Target="../media/image26.jpeg"/><Relationship Id="rId7" Type="http://schemas.openxmlformats.org/officeDocument/2006/relationships/customXml" Target="../ink/ink2.xml"/><Relationship Id="rId12" Type="http://schemas.openxmlformats.org/officeDocument/2006/relationships/image" Target="../media/image180.png"/><Relationship Id="rId2" Type="http://schemas.openxmlformats.org/officeDocument/2006/relationships/notesSlide" Target="../notesSlides/notesSlide15.xml"/><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50.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170.png"/><Relationship Id="rId4" Type="http://schemas.openxmlformats.org/officeDocument/2006/relationships/image" Target="../media/image27.jpeg"/><Relationship Id="rId9" Type="http://schemas.openxmlformats.org/officeDocument/2006/relationships/customXml" Target="../ink/ink3.xml"/><Relationship Id="rId14" Type="http://schemas.openxmlformats.org/officeDocument/2006/relationships/image" Target="../media/image190.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atlanta.capitalbnews.org/cop-city-health-implications/" TargetMode="External"/><Relationship Id="rId13" Type="http://schemas.openxmlformats.org/officeDocument/2006/relationships/image" Target="../media/image210.png"/><Relationship Id="rId3" Type="http://schemas.openxmlformats.org/officeDocument/2006/relationships/hyperlink" Target="https://surj.org/stop-cop-city-organizing-for-abolition-and-climate-justice-in-atlanta/" TargetMode="External"/><Relationship Id="rId7" Type="http://schemas.openxmlformats.org/officeDocument/2006/relationships/hyperlink" Target="https://www.npr.org/2023/03/07/1161343394/atlanta-cop-city-protests-explained" TargetMode="External"/><Relationship Id="rId12" Type="http://schemas.openxmlformats.org/officeDocument/2006/relationships/customXml" Target="../ink/ink7.xml"/><Relationship Id="rId2" Type="http://schemas.openxmlformats.org/officeDocument/2006/relationships/hyperlink" Target="https://insideclimatenews.org/news/08032023/atlanta-cop-city-forest-justice-trees/" TargetMode="External"/><Relationship Id="rId1" Type="http://schemas.openxmlformats.org/officeDocument/2006/relationships/slideLayout" Target="../slideLayouts/slideLayout2.xml"/><Relationship Id="rId6" Type="http://schemas.openxmlformats.org/officeDocument/2006/relationships/hyperlink" Target="https://capitalbnews.org/cop-city-explainer/" TargetMode="External"/><Relationship Id="rId11" Type="http://schemas.openxmlformats.org/officeDocument/2006/relationships/hyperlink" Target="https://www.bop.gov/about/statistics/statistics_inmate_offenses.jsp" TargetMode="External"/><Relationship Id="rId5" Type="http://schemas.openxmlformats.org/officeDocument/2006/relationships/hyperlink" Target="https://www.cnn.com/2022/09/24/us/atlanta-public-safety-training-center-plans-community/index.html" TargetMode="External"/><Relationship Id="rId10" Type="http://schemas.openxmlformats.org/officeDocument/2006/relationships/hyperlink" Target="https://www.youtube.com/watch?v=P1HKfWZgt2w&amp;t=913s" TargetMode="External"/><Relationship Id="rId4" Type="http://schemas.openxmlformats.org/officeDocument/2006/relationships/hyperlink" Target="https://www.theguardian.com/us-news/2023/jun/09/cop-city-cost-atlanta-city-council#:~:text=The%20city%20owns%20land%20in,the%20city%20at%20%2467m" TargetMode="External"/><Relationship Id="rId9" Type="http://schemas.openxmlformats.org/officeDocument/2006/relationships/hyperlink" Target="https://screeningtool.geoplatform.gov/en/#12.22/33.69798/-84.3267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shows a sign that reads &quot;stop cop city&quot; in the font and style of the Coca Cola logo">
            <a:extLst>
              <a:ext uri="{FF2B5EF4-FFF2-40B4-BE49-F238E27FC236}">
                <a16:creationId xmlns:a16="http://schemas.microsoft.com/office/drawing/2014/main" id="{046B19BA-15C1-6601-1F83-8193BCB252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89" b="12641"/>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1" name="Rectangle 104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220C195-D2AE-B9F9-4AB7-9AB72A38EF29}"/>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endParaRPr lang="en-US" sz="5200">
              <a:solidFill>
                <a:srgbClr val="FFFFFF"/>
              </a:solidFill>
            </a:endParaRPr>
          </a:p>
        </p:txBody>
      </p:sp>
      <p:sp>
        <p:nvSpPr>
          <p:cNvPr id="7" name="Subtitle 6">
            <a:extLst>
              <a:ext uri="{FF2B5EF4-FFF2-40B4-BE49-F238E27FC236}">
                <a16:creationId xmlns:a16="http://schemas.microsoft.com/office/drawing/2014/main" id="{D3CC1374-20AB-B25C-DC42-87359C15B127}"/>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US">
              <a:solidFill>
                <a:srgbClr val="FFFFFF"/>
              </a:solidFill>
            </a:endParaRPr>
          </a:p>
        </p:txBody>
      </p:sp>
    </p:spTree>
    <p:extLst>
      <p:ext uri="{BB962C8B-B14F-4D97-AF65-F5344CB8AC3E}">
        <p14:creationId xmlns:p14="http://schemas.microsoft.com/office/powerpoint/2010/main" val="4132600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66F464-24E8-A580-475F-24276CD24F4B}"/>
              </a:ext>
            </a:extLst>
          </p:cNvPr>
          <p:cNvSpPr>
            <a:spLocks noGrp="1"/>
          </p:cNvSpPr>
          <p:nvPr>
            <p:ph type="title"/>
          </p:nvPr>
        </p:nvSpPr>
        <p:spPr>
          <a:xfrm>
            <a:off x="4553733" y="548465"/>
            <a:ext cx="6798541" cy="1131746"/>
          </a:xfrm>
        </p:spPr>
        <p:txBody>
          <a:bodyPr anchor="b">
            <a:normAutofit/>
          </a:bodyPr>
          <a:lstStyle/>
          <a:p>
            <a:r>
              <a:rPr lang="en-US" sz="4000" dirty="0"/>
              <a:t>Policing in Medicine</a:t>
            </a:r>
          </a:p>
        </p:txBody>
      </p:sp>
      <p:pic>
        <p:nvPicPr>
          <p:cNvPr id="5" name="Picture 4" descr="Stethoscope">
            <a:extLst>
              <a:ext uri="{FF2B5EF4-FFF2-40B4-BE49-F238E27FC236}">
                <a16:creationId xmlns:a16="http://schemas.microsoft.com/office/drawing/2014/main" id="{9261BD82-0D82-B6DF-D447-86B8D2B88534}"/>
              </a:ext>
            </a:extLst>
          </p:cNvPr>
          <p:cNvPicPr>
            <a:picLocks noChangeAspect="1"/>
          </p:cNvPicPr>
          <p:nvPr/>
        </p:nvPicPr>
        <p:blipFill rotWithShape="1">
          <a:blip r:embed="rId3"/>
          <a:srcRect l="32341" r="26813" b="-1"/>
          <a:stretch/>
        </p:blipFill>
        <p:spPr>
          <a:xfrm>
            <a:off x="1" y="10"/>
            <a:ext cx="4196496" cy="6857990"/>
          </a:xfrm>
          <a:prstGeom prst="rect">
            <a:avLst/>
          </a:prstGeom>
          <a:effectLst/>
        </p:spPr>
      </p:pic>
      <p:sp>
        <p:nvSpPr>
          <p:cNvPr id="3" name="Content Placeholder 2">
            <a:extLst>
              <a:ext uri="{FF2B5EF4-FFF2-40B4-BE49-F238E27FC236}">
                <a16:creationId xmlns:a16="http://schemas.microsoft.com/office/drawing/2014/main" id="{96711B77-890C-12D0-9E9F-3386EC8DCED4}"/>
              </a:ext>
            </a:extLst>
          </p:cNvPr>
          <p:cNvSpPr>
            <a:spLocks noGrp="1"/>
          </p:cNvSpPr>
          <p:nvPr>
            <p:ph idx="1"/>
          </p:nvPr>
        </p:nvSpPr>
        <p:spPr>
          <a:xfrm>
            <a:off x="4553734" y="1863090"/>
            <a:ext cx="7253456" cy="4583430"/>
          </a:xfrm>
        </p:spPr>
        <p:txBody>
          <a:bodyPr>
            <a:normAutofit/>
          </a:bodyPr>
          <a:lstStyle/>
          <a:p>
            <a:r>
              <a:rPr lang="en-US" sz="2000" dirty="0"/>
              <a:t>Physicians are often told how to care for incarcerated/detained patients by police officers, often unlawfully</a:t>
            </a:r>
          </a:p>
          <a:p>
            <a:r>
              <a:rPr lang="en-US" sz="2000" dirty="0"/>
              <a:t>“Security” leads to inferior patient care</a:t>
            </a:r>
          </a:p>
          <a:p>
            <a:r>
              <a:rPr lang="en-US" sz="2000" dirty="0"/>
              <a:t>Criminalization dehumanizes, “permits” treatment of incarcerated people as second-class citizens</a:t>
            </a:r>
          </a:p>
          <a:p>
            <a:pPr lvl="1"/>
            <a:r>
              <a:rPr lang="en-US" sz="2000" dirty="0"/>
              <a:t>Many incarcerated/detained patients have NOT been convicted!</a:t>
            </a:r>
          </a:p>
          <a:p>
            <a:r>
              <a:rPr lang="en-US" sz="2000" dirty="0"/>
              <a:t>At Grady, we often hear pts can’t get prescribed meds</a:t>
            </a:r>
          </a:p>
          <a:p>
            <a:pPr lvl="1"/>
            <a:r>
              <a:rPr lang="en-US" sz="2000" dirty="0"/>
              <a:t>Including OUD treatment</a:t>
            </a:r>
          </a:p>
          <a:p>
            <a:pPr lvl="1"/>
            <a:r>
              <a:rPr lang="en-US" sz="2000" dirty="0"/>
              <a:t>High rates of death due to opioid overdose in and after incarceration</a:t>
            </a:r>
          </a:p>
          <a:p>
            <a:r>
              <a:rPr lang="en-US" sz="2000" dirty="0"/>
              <a:t>75,000 ED visits per year due to police violence</a:t>
            </a:r>
          </a:p>
          <a:p>
            <a:endParaRPr lang="en-US" sz="2000" dirty="0"/>
          </a:p>
          <a:p>
            <a:endParaRPr lang="en-US" dirty="0"/>
          </a:p>
        </p:txBody>
      </p:sp>
    </p:spTree>
    <p:extLst>
      <p:ext uri="{BB962C8B-B14F-4D97-AF65-F5344CB8AC3E}">
        <p14:creationId xmlns:p14="http://schemas.microsoft.com/office/powerpoint/2010/main" val="3763895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57D82D-B287-A779-0467-1043D82B09E6}"/>
              </a:ext>
            </a:extLst>
          </p:cNvPr>
          <p:cNvSpPr>
            <a:spLocks noGrp="1"/>
          </p:cNvSpPr>
          <p:nvPr>
            <p:ph type="title"/>
          </p:nvPr>
        </p:nvSpPr>
        <p:spPr>
          <a:xfrm>
            <a:off x="630936" y="640080"/>
            <a:ext cx="4818888" cy="1481328"/>
          </a:xfrm>
        </p:spPr>
        <p:txBody>
          <a:bodyPr anchor="b">
            <a:normAutofit/>
          </a:bodyPr>
          <a:lstStyle/>
          <a:p>
            <a:r>
              <a:rPr lang="en-US" sz="4600"/>
              <a:t>Policing as a Public Health Hazard</a:t>
            </a:r>
          </a:p>
        </p:txBody>
      </p:sp>
      <p:sp>
        <p:nvSpPr>
          <p:cNvPr id="27"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68F5A40-3751-9AD5-F554-51A13C911B6D}"/>
              </a:ext>
            </a:extLst>
          </p:cNvPr>
          <p:cNvSpPr>
            <a:spLocks noGrp="1"/>
          </p:cNvSpPr>
          <p:nvPr>
            <p:ph idx="1"/>
          </p:nvPr>
        </p:nvSpPr>
        <p:spPr>
          <a:xfrm>
            <a:off x="630936" y="2660904"/>
            <a:ext cx="4818888" cy="3547872"/>
          </a:xfrm>
        </p:spPr>
        <p:txBody>
          <a:bodyPr anchor="t">
            <a:normAutofit/>
          </a:bodyPr>
          <a:lstStyle/>
          <a:p>
            <a:r>
              <a:rPr lang="en-US" sz="1700" dirty="0"/>
              <a:t>Does policing prevent harm?</a:t>
            </a:r>
          </a:p>
          <a:p>
            <a:pPr lvl="1"/>
            <a:r>
              <a:rPr lang="en-US" sz="1700" dirty="0"/>
              <a:t>Over 60 years, no correlation between funding/size of police force and crime rates</a:t>
            </a:r>
          </a:p>
          <a:p>
            <a:pPr lvl="1"/>
            <a:r>
              <a:rPr lang="en-US" sz="1700" dirty="0"/>
              <a:t>Police do not have constitutional duty to protect from crime (Castle Rock v. Gonzales)</a:t>
            </a:r>
          </a:p>
          <a:p>
            <a:pPr lvl="1"/>
            <a:r>
              <a:rPr lang="en-US" sz="1700" dirty="0"/>
              <a:t>Don’t have duty to intervene</a:t>
            </a:r>
          </a:p>
          <a:p>
            <a:pPr lvl="1"/>
            <a:r>
              <a:rPr lang="en-US" sz="1700" dirty="0"/>
              <a:t>In over 90% of 911 calls, there is no possibility of violence taking place</a:t>
            </a:r>
          </a:p>
          <a:p>
            <a:pPr lvl="1"/>
            <a:r>
              <a:rPr lang="en-US" sz="1700" dirty="0"/>
              <a:t>Incarceration does not reduce likelihood of someone committing crime again</a:t>
            </a:r>
          </a:p>
          <a:p>
            <a:pPr lvl="1"/>
            <a:r>
              <a:rPr lang="en-US" sz="1700" dirty="0"/>
              <a:t>Emphasis on </a:t>
            </a:r>
            <a:r>
              <a:rPr lang="en-US" sz="1700" b="1" dirty="0"/>
              <a:t>punishment</a:t>
            </a:r>
            <a:r>
              <a:rPr lang="en-US" sz="1700" dirty="0"/>
              <a:t> rather than </a:t>
            </a:r>
            <a:r>
              <a:rPr lang="en-US" sz="1700" b="1" dirty="0"/>
              <a:t>prevention</a:t>
            </a:r>
            <a:r>
              <a:rPr lang="en-US" sz="1700" dirty="0"/>
              <a:t> or </a:t>
            </a:r>
            <a:r>
              <a:rPr lang="en-US" sz="1700" b="1" dirty="0"/>
              <a:t>rehabilitation</a:t>
            </a:r>
            <a:endParaRPr lang="en-US" sz="1700" dirty="0"/>
          </a:p>
        </p:txBody>
      </p:sp>
      <p:pic>
        <p:nvPicPr>
          <p:cNvPr id="5" name="Picture 4">
            <a:extLst>
              <a:ext uri="{FF2B5EF4-FFF2-40B4-BE49-F238E27FC236}">
                <a16:creationId xmlns:a16="http://schemas.microsoft.com/office/drawing/2014/main" id="{4D0180AF-348C-364B-9026-D6FDC92B2067}"/>
              </a:ext>
            </a:extLst>
          </p:cNvPr>
          <p:cNvPicPr>
            <a:picLocks noChangeAspect="1"/>
          </p:cNvPicPr>
          <p:nvPr/>
        </p:nvPicPr>
        <p:blipFill>
          <a:blip r:embed="rId3"/>
          <a:stretch>
            <a:fillRect/>
          </a:stretch>
        </p:blipFill>
        <p:spPr>
          <a:xfrm>
            <a:off x="6099048" y="1361416"/>
            <a:ext cx="5458968" cy="4135168"/>
          </a:xfrm>
          <a:prstGeom prst="rect">
            <a:avLst/>
          </a:prstGeom>
        </p:spPr>
      </p:pic>
      <p:sp>
        <p:nvSpPr>
          <p:cNvPr id="6" name="TextBox 5">
            <a:extLst>
              <a:ext uri="{FF2B5EF4-FFF2-40B4-BE49-F238E27FC236}">
                <a16:creationId xmlns:a16="http://schemas.microsoft.com/office/drawing/2014/main" id="{01446722-2134-4209-23DB-5798488A86EB}"/>
              </a:ext>
            </a:extLst>
          </p:cNvPr>
          <p:cNvSpPr txBox="1"/>
          <p:nvPr/>
        </p:nvSpPr>
        <p:spPr>
          <a:xfrm>
            <a:off x="6460064" y="5496584"/>
            <a:ext cx="3609963" cy="307777"/>
          </a:xfrm>
          <a:prstGeom prst="rect">
            <a:avLst/>
          </a:prstGeom>
          <a:noFill/>
        </p:spPr>
        <p:txBody>
          <a:bodyPr wrap="none" rtlCol="0">
            <a:spAutoFit/>
          </a:bodyPr>
          <a:lstStyle/>
          <a:p>
            <a:r>
              <a:rPr lang="en-US" sz="1400" dirty="0"/>
              <a:t>Source: Vera Institute of Justice, “911 Analysis”</a:t>
            </a:r>
          </a:p>
        </p:txBody>
      </p:sp>
    </p:spTree>
    <p:extLst>
      <p:ext uri="{BB962C8B-B14F-4D97-AF65-F5344CB8AC3E}">
        <p14:creationId xmlns:p14="http://schemas.microsoft.com/office/powerpoint/2010/main" val="1310332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95DBD5-AF05-29EC-9A87-65E385AA9CB5}"/>
              </a:ext>
            </a:extLst>
          </p:cNvPr>
          <p:cNvSpPr>
            <a:spLocks noGrp="1"/>
          </p:cNvSpPr>
          <p:nvPr>
            <p:ph type="title"/>
          </p:nvPr>
        </p:nvSpPr>
        <p:spPr>
          <a:xfrm>
            <a:off x="630936" y="640080"/>
            <a:ext cx="4818888" cy="1481328"/>
          </a:xfrm>
        </p:spPr>
        <p:txBody>
          <a:bodyPr anchor="b">
            <a:normAutofit/>
          </a:bodyPr>
          <a:lstStyle/>
          <a:p>
            <a:r>
              <a:rPr lang="en-US" sz="4600"/>
              <a:t>Policing as a Public Health Hazard</a:t>
            </a:r>
          </a:p>
        </p:txBody>
      </p:sp>
      <p:sp>
        <p:nvSpPr>
          <p:cNvPr id="1040"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E3567C1-D718-C70B-2E5E-FB231730C051}"/>
              </a:ext>
            </a:extLst>
          </p:cNvPr>
          <p:cNvSpPr>
            <a:spLocks noGrp="1"/>
          </p:cNvSpPr>
          <p:nvPr>
            <p:ph idx="1"/>
          </p:nvPr>
        </p:nvSpPr>
        <p:spPr>
          <a:xfrm>
            <a:off x="630936" y="2660904"/>
            <a:ext cx="4818888" cy="3547872"/>
          </a:xfrm>
        </p:spPr>
        <p:txBody>
          <a:bodyPr anchor="t">
            <a:normAutofit/>
          </a:bodyPr>
          <a:lstStyle/>
          <a:p>
            <a:r>
              <a:rPr lang="en-US" sz="2000"/>
              <a:t>Does policing cause harm?</a:t>
            </a:r>
          </a:p>
          <a:p>
            <a:pPr lvl="1"/>
            <a:r>
              <a:rPr lang="en-US" sz="2000"/>
              <a:t>Police kill &gt;1,000 citizens per year</a:t>
            </a:r>
          </a:p>
          <a:p>
            <a:pPr lvl="1"/>
            <a:r>
              <a:rPr lang="en-US" sz="2000"/>
              <a:t>More money is taken via civil asset forfeiture than all burglary combined</a:t>
            </a:r>
          </a:p>
          <a:p>
            <a:pPr lvl="1"/>
            <a:r>
              <a:rPr lang="en-US" sz="2000"/>
              <a:t>Policing causes psychological distress, may be considered an ACE</a:t>
            </a:r>
          </a:p>
          <a:p>
            <a:pPr lvl="2"/>
            <a:r>
              <a:rPr lang="en-US"/>
              <a:t>Consequences of policing are some of the original ACEs</a:t>
            </a:r>
          </a:p>
          <a:p>
            <a:pPr lvl="1"/>
            <a:r>
              <a:rPr lang="en-US" sz="2000"/>
              <a:t>Disproportionate affect on Black Americans</a:t>
            </a:r>
          </a:p>
        </p:txBody>
      </p:sp>
      <p:pic>
        <p:nvPicPr>
          <p:cNvPr id="1026" name="Picture 2" descr="chart comparing the total number of police killings in the U.S. with 9 other wealthy nations. U.S. police killed 1,099 people in 2019, while none of the other 9 countries compared had more than 36 police killings in the most recent year with data">
            <a:extLst>
              <a:ext uri="{FF2B5EF4-FFF2-40B4-BE49-F238E27FC236}">
                <a16:creationId xmlns:a16="http://schemas.microsoft.com/office/drawing/2014/main" id="{55332FFE-3BB3-A223-0A90-E7159BDD427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9048" y="1845900"/>
            <a:ext cx="5458968" cy="316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280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Killing of Manuel Esteban Paez Terán - Wikipedia">
            <a:extLst>
              <a:ext uri="{FF2B5EF4-FFF2-40B4-BE49-F238E27FC236}">
                <a16:creationId xmlns:a16="http://schemas.microsoft.com/office/drawing/2014/main" id="{D13A0F8C-FFE9-B071-F401-E5B750E20369}"/>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1" b="26305"/>
          <a:stretch/>
        </p:blipFill>
        <p:spPr bwMode="auto">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8DB858F-6484-345F-0465-DF5443879A10}"/>
              </a:ext>
            </a:extLst>
          </p:cNvPr>
          <p:cNvSpPr>
            <a:spLocks noGrp="1"/>
          </p:cNvSpPr>
          <p:nvPr>
            <p:ph type="title"/>
          </p:nvPr>
        </p:nvSpPr>
        <p:spPr>
          <a:xfrm>
            <a:off x="661916" y="2852381"/>
            <a:ext cx="3161940" cy="2640247"/>
          </a:xfrm>
        </p:spPr>
        <p:txBody>
          <a:bodyPr vert="horz" lIns="91440" tIns="45720" rIns="91440" bIns="45720" rtlCol="0" anchor="b">
            <a:normAutofit fontScale="90000"/>
          </a:bodyPr>
          <a:lstStyle/>
          <a:p>
            <a:r>
              <a:rPr lang="en-US" sz="3600" dirty="0">
                <a:solidFill>
                  <a:schemeClr val="tx1">
                    <a:lumMod val="85000"/>
                    <a:lumOff val="15000"/>
                  </a:schemeClr>
                </a:solidFill>
              </a:rPr>
              <a:t>Manuel “</a:t>
            </a:r>
            <a:r>
              <a:rPr lang="en-US" sz="3600" dirty="0" err="1">
                <a:solidFill>
                  <a:schemeClr val="tx1">
                    <a:lumMod val="85000"/>
                    <a:lumOff val="15000"/>
                  </a:schemeClr>
                </a:solidFill>
              </a:rPr>
              <a:t>Tortuguita</a:t>
            </a:r>
            <a:r>
              <a:rPr lang="en-US" sz="3600" dirty="0">
                <a:solidFill>
                  <a:schemeClr val="tx1">
                    <a:lumMod val="85000"/>
                    <a:lumOff val="15000"/>
                  </a:schemeClr>
                </a:solidFill>
              </a:rPr>
              <a:t>” Esteban </a:t>
            </a:r>
            <a:r>
              <a:rPr lang="en-US" sz="3600" dirty="0" err="1">
                <a:solidFill>
                  <a:schemeClr val="tx1">
                    <a:lumMod val="85000"/>
                    <a:lumOff val="15000"/>
                  </a:schemeClr>
                </a:solidFill>
              </a:rPr>
              <a:t>Paez</a:t>
            </a:r>
            <a:r>
              <a:rPr lang="en-US" sz="3600" dirty="0">
                <a:solidFill>
                  <a:schemeClr val="tx1">
                    <a:lumMod val="85000"/>
                    <a:lumOff val="15000"/>
                  </a:schemeClr>
                </a:solidFill>
              </a:rPr>
              <a:t> </a:t>
            </a:r>
            <a:r>
              <a:rPr lang="en-US" sz="3600" b="0" i="0" dirty="0" err="1">
                <a:solidFill>
                  <a:srgbClr val="202124"/>
                </a:solidFill>
                <a:effectLst/>
              </a:rPr>
              <a:t>Terán</a:t>
            </a:r>
            <a:br>
              <a:rPr lang="en-US" sz="3600" dirty="0">
                <a:solidFill>
                  <a:schemeClr val="tx1">
                    <a:lumMod val="85000"/>
                    <a:lumOff val="15000"/>
                  </a:schemeClr>
                </a:solidFill>
              </a:rPr>
            </a:br>
            <a:br>
              <a:rPr lang="en-US" sz="3600" dirty="0">
                <a:solidFill>
                  <a:schemeClr val="tx1">
                    <a:lumMod val="85000"/>
                    <a:lumOff val="15000"/>
                  </a:schemeClr>
                </a:solidFill>
              </a:rPr>
            </a:br>
            <a:r>
              <a:rPr lang="en-US" sz="3600" dirty="0">
                <a:solidFill>
                  <a:schemeClr val="tx1">
                    <a:lumMod val="85000"/>
                    <a:lumOff val="15000"/>
                  </a:schemeClr>
                </a:solidFill>
              </a:rPr>
              <a:t>(They/them)</a:t>
            </a:r>
          </a:p>
        </p:txBody>
      </p:sp>
    </p:spTree>
    <p:extLst>
      <p:ext uri="{BB962C8B-B14F-4D97-AF65-F5344CB8AC3E}">
        <p14:creationId xmlns:p14="http://schemas.microsoft.com/office/powerpoint/2010/main" val="4218607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039244-9BE4-7CEE-5FE0-C4DECACE5C2E}"/>
              </a:ext>
            </a:extLst>
          </p:cNvPr>
          <p:cNvSpPr>
            <a:spLocks noGrp="1"/>
          </p:cNvSpPr>
          <p:nvPr>
            <p:ph type="title"/>
          </p:nvPr>
        </p:nvSpPr>
        <p:spPr>
          <a:xfrm>
            <a:off x="686834" y="1153572"/>
            <a:ext cx="3200400" cy="4461163"/>
          </a:xfrm>
        </p:spPr>
        <p:txBody>
          <a:bodyPr>
            <a:normAutofit/>
          </a:bodyPr>
          <a:lstStyle/>
          <a:p>
            <a:r>
              <a:rPr lang="en-US">
                <a:solidFill>
                  <a:srgbClr val="FFFFFF"/>
                </a:solidFill>
              </a:rPr>
              <a:t>Considering Relative Harm</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Content Placeholder 2">
            <a:extLst>
              <a:ext uri="{FF2B5EF4-FFF2-40B4-BE49-F238E27FC236}">
                <a16:creationId xmlns:a16="http://schemas.microsoft.com/office/drawing/2014/main" id="{9D099AB5-A5F8-5D14-5FD8-B80AB39E55B3}"/>
              </a:ext>
            </a:extLst>
          </p:cNvPr>
          <p:cNvSpPr>
            <a:spLocks noGrp="1"/>
          </p:cNvSpPr>
          <p:nvPr>
            <p:ph idx="1"/>
          </p:nvPr>
        </p:nvSpPr>
        <p:spPr>
          <a:xfrm>
            <a:off x="4447308" y="591344"/>
            <a:ext cx="6906491" cy="5585619"/>
          </a:xfrm>
        </p:spPr>
        <p:txBody>
          <a:bodyPr anchor="ctr">
            <a:normAutofit/>
          </a:bodyPr>
          <a:lstStyle/>
          <a:p>
            <a:r>
              <a:rPr lang="en-US" dirty="0"/>
              <a:t>What is the harm done by convicted crimes?</a:t>
            </a:r>
          </a:p>
          <a:p>
            <a:pPr lvl="1"/>
            <a:r>
              <a:rPr lang="en-US" dirty="0"/>
              <a:t>Vast majority drug offenses</a:t>
            </a:r>
          </a:p>
          <a:p>
            <a:pPr lvl="1"/>
            <a:r>
              <a:rPr lang="en-US" dirty="0"/>
              <a:t>Burglary, larceny, property offenses</a:t>
            </a:r>
          </a:p>
          <a:p>
            <a:pPr lvl="1"/>
            <a:r>
              <a:rPr lang="en-US" dirty="0"/>
              <a:t>Immigration</a:t>
            </a:r>
          </a:p>
          <a:p>
            <a:r>
              <a:rPr lang="en-US" dirty="0"/>
              <a:t>What is the harm done by policing AND incarceration?</a:t>
            </a:r>
          </a:p>
          <a:p>
            <a:r>
              <a:rPr lang="en-US" dirty="0"/>
              <a:t>What is the harm done by insurance companies denying, delaying, and overcharging for care?</a:t>
            </a:r>
          </a:p>
          <a:p>
            <a:pPr lvl="1"/>
            <a:endParaRPr lang="en-US" dirty="0"/>
          </a:p>
        </p:txBody>
      </p:sp>
    </p:spTree>
    <p:extLst>
      <p:ext uri="{BB962C8B-B14F-4D97-AF65-F5344CB8AC3E}">
        <p14:creationId xmlns:p14="http://schemas.microsoft.com/office/powerpoint/2010/main" val="973760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44DA4075-2A27-3839-C9CC-0EED5C1A158E}"/>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337A8EF-7236-C0B6-97AE-53D42C0F8CE4}"/>
              </a:ext>
            </a:extLst>
          </p:cNvPr>
          <p:cNvSpPr>
            <a:spLocks noGrp="1"/>
          </p:cNvSpPr>
          <p:nvPr>
            <p:ph type="title"/>
          </p:nvPr>
        </p:nvSpPr>
        <p:spPr>
          <a:xfrm>
            <a:off x="838200" y="365125"/>
            <a:ext cx="10515600" cy="1325563"/>
          </a:xfrm>
        </p:spPr>
        <p:txBody>
          <a:bodyPr>
            <a:normAutofit/>
          </a:bodyPr>
          <a:lstStyle/>
          <a:p>
            <a:r>
              <a:rPr lang="en-US" sz="5400" dirty="0">
                <a:solidFill>
                  <a:schemeClr val="bg1"/>
                </a:solidFill>
              </a:rPr>
              <a:t>Stop Cop City as a Social Movement</a:t>
            </a:r>
          </a:p>
        </p:txBody>
      </p:sp>
      <p:sp>
        <p:nvSpPr>
          <p:cNvPr id="22"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E8C3C99-AF7E-4FF9-38F8-60B37C60AD88}"/>
              </a:ext>
            </a:extLst>
          </p:cNvPr>
          <p:cNvSpPr>
            <a:spLocks noGrp="1"/>
          </p:cNvSpPr>
          <p:nvPr>
            <p:ph idx="1"/>
          </p:nvPr>
        </p:nvSpPr>
        <p:spPr>
          <a:xfrm>
            <a:off x="914399" y="2031502"/>
            <a:ext cx="10816590" cy="4488429"/>
          </a:xfrm>
        </p:spPr>
        <p:txBody>
          <a:bodyPr>
            <a:normAutofit fontScale="92500" lnSpcReduction="10000"/>
          </a:bodyPr>
          <a:lstStyle/>
          <a:p>
            <a:r>
              <a:rPr lang="en-US" sz="2200" dirty="0">
                <a:solidFill>
                  <a:schemeClr val="bg1"/>
                </a:solidFill>
              </a:rPr>
              <a:t>Unsuccessful in that Cop City was approved</a:t>
            </a:r>
          </a:p>
          <a:p>
            <a:r>
              <a:rPr lang="en-US" sz="2200" dirty="0">
                <a:solidFill>
                  <a:schemeClr val="bg1"/>
                </a:solidFill>
              </a:rPr>
              <a:t>Successful in that:</a:t>
            </a:r>
          </a:p>
          <a:p>
            <a:pPr lvl="1"/>
            <a:r>
              <a:rPr lang="en-US" sz="2200" dirty="0">
                <a:solidFill>
                  <a:schemeClr val="bg1"/>
                </a:solidFill>
              </a:rPr>
              <a:t>Massive public support – 17 hours of public comment in 2021, 15 hours in 2023 (with many more denied time)</a:t>
            </a:r>
          </a:p>
          <a:p>
            <a:pPr lvl="1"/>
            <a:r>
              <a:rPr lang="en-US" sz="2200" dirty="0">
                <a:solidFill>
                  <a:schemeClr val="bg1"/>
                </a:solidFill>
              </a:rPr>
              <a:t>Combined efforts of diverse stakeholders</a:t>
            </a:r>
          </a:p>
          <a:p>
            <a:pPr lvl="2"/>
            <a:r>
              <a:rPr lang="en-US" sz="1800" dirty="0">
                <a:solidFill>
                  <a:schemeClr val="bg1"/>
                </a:solidFill>
              </a:rPr>
              <a:t>Environmental Justice, Neighborhood Associations, Police and Prison Reform and Abolition, Civil Rights, Voting Rights, University Students and Faculty, Clergy, Healthcare workers</a:t>
            </a:r>
          </a:p>
          <a:p>
            <a:pPr lvl="2"/>
            <a:r>
              <a:rPr lang="en-US" sz="1800" dirty="0">
                <a:solidFill>
                  <a:schemeClr val="bg1"/>
                </a:solidFill>
              </a:rPr>
              <a:t>Local, national, and </a:t>
            </a:r>
            <a:r>
              <a:rPr lang="en-US" sz="1800" dirty="0" err="1">
                <a:solidFill>
                  <a:schemeClr val="bg1"/>
                </a:solidFill>
              </a:rPr>
              <a:t>internatinoal</a:t>
            </a:r>
            <a:endParaRPr lang="en-US" sz="1800" dirty="0">
              <a:solidFill>
                <a:schemeClr val="bg1"/>
              </a:solidFill>
            </a:endParaRPr>
          </a:p>
          <a:p>
            <a:pPr lvl="1"/>
            <a:r>
              <a:rPr lang="en-US" sz="2200" dirty="0">
                <a:solidFill>
                  <a:schemeClr val="bg1"/>
                </a:solidFill>
              </a:rPr>
              <a:t>Construction delayed 2 years</a:t>
            </a:r>
          </a:p>
          <a:p>
            <a:pPr lvl="1"/>
            <a:r>
              <a:rPr lang="en-US" sz="2200" dirty="0">
                <a:solidFill>
                  <a:schemeClr val="bg1"/>
                </a:solidFill>
              </a:rPr>
              <a:t>Sustained resistance with varied tactics</a:t>
            </a:r>
          </a:p>
          <a:p>
            <a:pPr lvl="2"/>
            <a:r>
              <a:rPr lang="en-US" sz="2200" dirty="0">
                <a:solidFill>
                  <a:schemeClr val="bg1"/>
                </a:solidFill>
              </a:rPr>
              <a:t>Tree sits</a:t>
            </a:r>
          </a:p>
          <a:p>
            <a:pPr lvl="2"/>
            <a:r>
              <a:rPr lang="en-US" sz="2200" dirty="0">
                <a:solidFill>
                  <a:schemeClr val="bg1"/>
                </a:solidFill>
              </a:rPr>
              <a:t>Protests</a:t>
            </a:r>
          </a:p>
          <a:p>
            <a:pPr lvl="2"/>
            <a:r>
              <a:rPr lang="en-US" sz="2200" dirty="0">
                <a:solidFill>
                  <a:schemeClr val="bg1"/>
                </a:solidFill>
              </a:rPr>
              <a:t>Direct action</a:t>
            </a:r>
          </a:p>
          <a:p>
            <a:pPr lvl="2"/>
            <a:r>
              <a:rPr lang="en-US" sz="2200" dirty="0">
                <a:solidFill>
                  <a:schemeClr val="bg1"/>
                </a:solidFill>
              </a:rPr>
              <a:t>Community political educators</a:t>
            </a:r>
          </a:p>
        </p:txBody>
      </p:sp>
    </p:spTree>
    <p:extLst>
      <p:ext uri="{BB962C8B-B14F-4D97-AF65-F5344CB8AC3E}">
        <p14:creationId xmlns:p14="http://schemas.microsoft.com/office/powerpoint/2010/main" val="477064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a:extLst>
              <a:ext uri="{FF2B5EF4-FFF2-40B4-BE49-F238E27FC236}">
                <a16:creationId xmlns:a16="http://schemas.microsoft.com/office/drawing/2014/main" id="{D1EAADBF-CB68-6E64-4160-C05C8689807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8881" b="613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567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239907-E487-928B-863F-E01230B0F0A3}"/>
              </a:ext>
            </a:extLst>
          </p:cNvPr>
          <p:cNvPicPr>
            <a:picLocks noChangeAspect="1"/>
          </p:cNvPicPr>
          <p:nvPr/>
        </p:nvPicPr>
        <p:blipFill rotWithShape="1">
          <a:blip r:embed="rId2">
            <a:duotone>
              <a:schemeClr val="bg2">
                <a:shade val="45000"/>
                <a:satMod val="135000"/>
              </a:schemeClr>
              <a:prstClr val="white"/>
            </a:duotone>
          </a:blip>
          <a:srcRect t="23391" r="9091"/>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77EDA4-FFAD-C83C-981A-5360A0875787}"/>
              </a:ext>
            </a:extLst>
          </p:cNvPr>
          <p:cNvSpPr>
            <a:spLocks noGrp="1"/>
          </p:cNvSpPr>
          <p:nvPr>
            <p:ph type="title"/>
          </p:nvPr>
        </p:nvSpPr>
        <p:spPr>
          <a:xfrm>
            <a:off x="838200" y="365125"/>
            <a:ext cx="10515600" cy="1325563"/>
          </a:xfrm>
        </p:spPr>
        <p:txBody>
          <a:bodyPr>
            <a:normAutofit/>
          </a:bodyPr>
          <a:lstStyle/>
          <a:p>
            <a:r>
              <a:rPr lang="en-US" dirty="0"/>
              <a:t>Motivations</a:t>
            </a:r>
          </a:p>
        </p:txBody>
      </p:sp>
      <p:graphicFrame>
        <p:nvGraphicFramePr>
          <p:cNvPr id="5" name="Content Placeholder 2">
            <a:extLst>
              <a:ext uri="{FF2B5EF4-FFF2-40B4-BE49-F238E27FC236}">
                <a16:creationId xmlns:a16="http://schemas.microsoft.com/office/drawing/2014/main" id="{34D7494D-E3F4-754D-86FB-C47C15BB3914}"/>
              </a:ext>
            </a:extLst>
          </p:cNvPr>
          <p:cNvGraphicFramePr>
            <a:graphicFrameLocks noGrp="1"/>
          </p:cNvGraphicFramePr>
          <p:nvPr>
            <p:ph idx="1"/>
            <p:extLst>
              <p:ext uri="{D42A27DB-BD31-4B8C-83A1-F6EECF244321}">
                <p14:modId xmlns:p14="http://schemas.microsoft.com/office/powerpoint/2010/main" val="43983685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4893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0AFF21-FA9F-A193-832B-B1A35DA3C696}"/>
              </a:ext>
            </a:extLst>
          </p:cNvPr>
          <p:cNvSpPr>
            <a:spLocks noGrp="1"/>
          </p:cNvSpPr>
          <p:nvPr>
            <p:ph type="ctrTitle"/>
          </p:nvPr>
        </p:nvSpPr>
        <p:spPr>
          <a:xfrm>
            <a:off x="890338" y="640080"/>
            <a:ext cx="3734014" cy="3566160"/>
          </a:xfrm>
        </p:spPr>
        <p:txBody>
          <a:bodyPr anchor="b">
            <a:normAutofit/>
          </a:bodyPr>
          <a:lstStyle/>
          <a:p>
            <a:pPr algn="l"/>
            <a:r>
              <a:rPr lang="en-US" sz="5400" dirty="0"/>
              <a:t>What can we learn from “Stop Cop City?”</a:t>
            </a:r>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EA5AA85D-9682-8771-94FD-AF4350E354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537" r="2404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855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F53CD24-22FF-44D5-104C-44E2F2BA3C4A}"/>
              </a:ext>
            </a:extLst>
          </p:cNvPr>
          <p:cNvSpPr>
            <a:spLocks noGrp="1"/>
          </p:cNvSpPr>
          <p:nvPr>
            <p:ph type="title"/>
          </p:nvPr>
        </p:nvSpPr>
        <p:spPr>
          <a:xfrm>
            <a:off x="838200" y="1195697"/>
            <a:ext cx="3200400" cy="4238118"/>
          </a:xfrm>
        </p:spPr>
        <p:txBody>
          <a:bodyPr>
            <a:normAutofit/>
          </a:bodyPr>
          <a:lstStyle/>
          <a:p>
            <a:r>
              <a:rPr lang="en-US">
                <a:solidFill>
                  <a:schemeClr val="bg1"/>
                </a:solidFill>
              </a:rPr>
              <a:t>What can we learn from “Stop Cop City?”</a:t>
            </a:r>
          </a:p>
        </p:txBody>
      </p:sp>
      <p:grpSp>
        <p:nvGrpSpPr>
          <p:cNvPr id="35"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37" name="Content Placeholder 2">
            <a:extLst>
              <a:ext uri="{FF2B5EF4-FFF2-40B4-BE49-F238E27FC236}">
                <a16:creationId xmlns:a16="http://schemas.microsoft.com/office/drawing/2014/main" id="{457EA540-958F-EC6F-AB5F-0C4659619A08}"/>
              </a:ext>
            </a:extLst>
          </p:cNvPr>
          <p:cNvGraphicFramePr>
            <a:graphicFrameLocks noGrp="1"/>
          </p:cNvGraphicFramePr>
          <p:nvPr>
            <p:ph idx="1"/>
            <p:extLst>
              <p:ext uri="{D42A27DB-BD31-4B8C-83A1-F6EECF244321}">
                <p14:modId xmlns:p14="http://schemas.microsoft.com/office/powerpoint/2010/main" val="3040526441"/>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9939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2355A-F526-5C43-3066-8D5D03AED477}"/>
              </a:ext>
            </a:extLst>
          </p:cNvPr>
          <p:cNvSpPr>
            <a:spLocks noGrp="1"/>
          </p:cNvSpPr>
          <p:nvPr>
            <p:ph type="ctrTitle"/>
          </p:nvPr>
        </p:nvSpPr>
        <p:spPr/>
        <p:txBody>
          <a:bodyPr>
            <a:normAutofit/>
          </a:bodyPr>
          <a:lstStyle/>
          <a:p>
            <a:r>
              <a:rPr lang="en-US" dirty="0"/>
              <a:t>Why are you here?</a:t>
            </a:r>
          </a:p>
        </p:txBody>
      </p:sp>
    </p:spTree>
    <p:extLst>
      <p:ext uri="{BB962C8B-B14F-4D97-AF65-F5344CB8AC3E}">
        <p14:creationId xmlns:p14="http://schemas.microsoft.com/office/powerpoint/2010/main" val="188165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C14334BB-8D05-02A7-2022-7A00AD6EE9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43" r="1" b="12094"/>
          <a:stretch/>
        </p:blipFill>
        <p:spPr bwMode="auto">
          <a:xfrm>
            <a:off x="1599912" y="-23404"/>
            <a:ext cx="3656538" cy="684380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4FF52A3D-36F3-E183-4F1D-13D34EECF0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1784" r="1" b="21784"/>
          <a:stretch/>
        </p:blipFill>
        <p:spPr bwMode="auto">
          <a:xfrm>
            <a:off x="7231590" y="-23403"/>
            <a:ext cx="4178122" cy="688140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28FD5394-95AC-8366-45D7-EEB2E4E8F998}"/>
                  </a:ext>
                </a:extLst>
              </p14:cNvPr>
              <p14:cNvContentPartPr/>
              <p14:nvPr/>
            </p14:nvContentPartPr>
            <p14:xfrm>
              <a:off x="10046430" y="2822670"/>
              <a:ext cx="360" cy="360"/>
            </p14:xfrm>
          </p:contentPart>
        </mc:Choice>
        <mc:Fallback xmlns="">
          <p:pic>
            <p:nvPicPr>
              <p:cNvPr id="9" name="Ink 8">
                <a:extLst>
                  <a:ext uri="{FF2B5EF4-FFF2-40B4-BE49-F238E27FC236}">
                    <a16:creationId xmlns:a16="http://schemas.microsoft.com/office/drawing/2014/main" id="{28FD5394-95AC-8366-45D7-EEB2E4E8F998}"/>
                  </a:ext>
                </a:extLst>
              </p:cNvPr>
              <p:cNvPicPr/>
              <p:nvPr/>
            </p:nvPicPr>
            <p:blipFill>
              <a:blip r:embed="rId6"/>
              <a:stretch>
                <a:fillRect/>
              </a:stretch>
            </p:blipFill>
            <p:spPr>
              <a:xfrm>
                <a:off x="10037790" y="2814030"/>
                <a:ext cx="18000" cy="18000"/>
              </a:xfrm>
              <a:prstGeom prst="rect">
                <a:avLst/>
              </a:prstGeom>
            </p:spPr>
          </p:pic>
        </mc:Fallback>
      </mc:AlternateContent>
      <p:grpSp>
        <p:nvGrpSpPr>
          <p:cNvPr id="12" name="Group 11">
            <a:extLst>
              <a:ext uri="{FF2B5EF4-FFF2-40B4-BE49-F238E27FC236}">
                <a16:creationId xmlns:a16="http://schemas.microsoft.com/office/drawing/2014/main" id="{20C19DEC-0377-E053-6744-581CBFABF8F2}"/>
              </a:ext>
            </a:extLst>
          </p:cNvPr>
          <p:cNvGrpSpPr/>
          <p:nvPr/>
        </p:nvGrpSpPr>
        <p:grpSpPr>
          <a:xfrm>
            <a:off x="5462730" y="992344"/>
            <a:ext cx="1898280" cy="824760"/>
            <a:chOff x="3885390" y="1062270"/>
            <a:chExt cx="1898280" cy="824760"/>
          </a:xfrm>
        </p:grpSpPr>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9CFE6FE1-DE75-0242-64D8-018000536608}"/>
                    </a:ext>
                  </a:extLst>
                </p14:cNvPr>
                <p14:cNvContentPartPr/>
                <p14:nvPr/>
              </p14:nvContentPartPr>
              <p14:xfrm>
                <a:off x="5703750" y="1062270"/>
                <a:ext cx="79920" cy="471240"/>
              </p14:xfrm>
            </p:contentPart>
          </mc:Choice>
          <mc:Fallback xmlns="">
            <p:pic>
              <p:nvPicPr>
                <p:cNvPr id="10" name="Ink 9">
                  <a:extLst>
                    <a:ext uri="{FF2B5EF4-FFF2-40B4-BE49-F238E27FC236}">
                      <a16:creationId xmlns:a16="http://schemas.microsoft.com/office/drawing/2014/main" id="{9CFE6FE1-DE75-0242-64D8-018000536608}"/>
                    </a:ext>
                  </a:extLst>
                </p:cNvPr>
                <p:cNvPicPr/>
                <p:nvPr/>
              </p:nvPicPr>
              <p:blipFill>
                <a:blip r:embed="rId8"/>
                <a:stretch>
                  <a:fillRect/>
                </a:stretch>
              </p:blipFill>
              <p:spPr>
                <a:xfrm>
                  <a:off x="5695110" y="1053630"/>
                  <a:ext cx="97560" cy="488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A14FB4E7-2BDC-44F2-AC6D-380B75CDFAD8}"/>
                    </a:ext>
                  </a:extLst>
                </p14:cNvPr>
                <p14:cNvContentPartPr/>
                <p14:nvPr/>
              </p14:nvContentPartPr>
              <p14:xfrm>
                <a:off x="3885390" y="1178550"/>
                <a:ext cx="1726560" cy="708480"/>
              </p14:xfrm>
            </p:contentPart>
          </mc:Choice>
          <mc:Fallback xmlns="">
            <p:pic>
              <p:nvPicPr>
                <p:cNvPr id="11" name="Ink 10">
                  <a:extLst>
                    <a:ext uri="{FF2B5EF4-FFF2-40B4-BE49-F238E27FC236}">
                      <a16:creationId xmlns:a16="http://schemas.microsoft.com/office/drawing/2014/main" id="{A14FB4E7-2BDC-44F2-AC6D-380B75CDFAD8}"/>
                    </a:ext>
                  </a:extLst>
                </p:cNvPr>
                <p:cNvPicPr/>
                <p:nvPr/>
              </p:nvPicPr>
              <p:blipFill>
                <a:blip r:embed="rId10"/>
                <a:stretch>
                  <a:fillRect/>
                </a:stretch>
              </p:blipFill>
              <p:spPr>
                <a:xfrm>
                  <a:off x="3876750" y="1169910"/>
                  <a:ext cx="1744200" cy="726120"/>
                </a:xfrm>
                <a:prstGeom prst="rect">
                  <a:avLst/>
                </a:prstGeom>
              </p:spPr>
            </p:pic>
          </mc:Fallback>
        </mc:AlternateContent>
      </p:grpSp>
      <p:grpSp>
        <p:nvGrpSpPr>
          <p:cNvPr id="17" name="Group 16">
            <a:extLst>
              <a:ext uri="{FF2B5EF4-FFF2-40B4-BE49-F238E27FC236}">
                <a16:creationId xmlns:a16="http://schemas.microsoft.com/office/drawing/2014/main" id="{2671CE19-4619-7B63-2A3F-AC3BD68AF4BC}"/>
              </a:ext>
            </a:extLst>
          </p:cNvPr>
          <p:cNvGrpSpPr/>
          <p:nvPr/>
        </p:nvGrpSpPr>
        <p:grpSpPr>
          <a:xfrm>
            <a:off x="5462730" y="1503364"/>
            <a:ext cx="322560" cy="336240"/>
            <a:chOff x="3874230" y="1575990"/>
            <a:chExt cx="322560" cy="336240"/>
          </a:xfrm>
        </p:grpSpPr>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40A486D0-E6B6-B647-4FED-DBD57019934D}"/>
                    </a:ext>
                  </a:extLst>
                </p14:cNvPr>
                <p14:cNvContentPartPr/>
                <p14:nvPr/>
              </p14:nvContentPartPr>
              <p14:xfrm>
                <a:off x="3874230" y="1575990"/>
                <a:ext cx="21240" cy="309600"/>
              </p14:xfrm>
            </p:contentPart>
          </mc:Choice>
          <mc:Fallback xmlns="">
            <p:pic>
              <p:nvPicPr>
                <p:cNvPr id="15" name="Ink 14">
                  <a:extLst>
                    <a:ext uri="{FF2B5EF4-FFF2-40B4-BE49-F238E27FC236}">
                      <a16:creationId xmlns:a16="http://schemas.microsoft.com/office/drawing/2014/main" id="{40A486D0-E6B6-B647-4FED-DBD57019934D}"/>
                    </a:ext>
                  </a:extLst>
                </p:cNvPr>
                <p:cNvPicPr/>
                <p:nvPr/>
              </p:nvPicPr>
              <p:blipFill>
                <a:blip r:embed="rId12"/>
                <a:stretch>
                  <a:fillRect/>
                </a:stretch>
              </p:blipFill>
              <p:spPr>
                <a:xfrm>
                  <a:off x="3865590" y="1567350"/>
                  <a:ext cx="3888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4866A1F6-80CE-8384-75FE-0E867B4CA4E9}"/>
                    </a:ext>
                  </a:extLst>
                </p14:cNvPr>
                <p14:cNvContentPartPr/>
                <p14:nvPr/>
              </p14:nvContentPartPr>
              <p14:xfrm>
                <a:off x="3874590" y="1897110"/>
                <a:ext cx="322200" cy="15120"/>
              </p14:xfrm>
            </p:contentPart>
          </mc:Choice>
          <mc:Fallback xmlns="">
            <p:pic>
              <p:nvPicPr>
                <p:cNvPr id="16" name="Ink 15">
                  <a:extLst>
                    <a:ext uri="{FF2B5EF4-FFF2-40B4-BE49-F238E27FC236}">
                      <a16:creationId xmlns:a16="http://schemas.microsoft.com/office/drawing/2014/main" id="{4866A1F6-80CE-8384-75FE-0E867B4CA4E9}"/>
                    </a:ext>
                  </a:extLst>
                </p:cNvPr>
                <p:cNvPicPr/>
                <p:nvPr/>
              </p:nvPicPr>
              <p:blipFill>
                <a:blip r:embed="rId14"/>
                <a:stretch>
                  <a:fillRect/>
                </a:stretch>
              </p:blipFill>
              <p:spPr>
                <a:xfrm>
                  <a:off x="3865590" y="1888470"/>
                  <a:ext cx="339840" cy="327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5">
            <p14:nvContentPartPr>
              <p14:cNvPr id="19" name="Ink 18">
                <a:extLst>
                  <a:ext uri="{FF2B5EF4-FFF2-40B4-BE49-F238E27FC236}">
                    <a16:creationId xmlns:a16="http://schemas.microsoft.com/office/drawing/2014/main" id="{F150D760-EA39-8818-C082-63A7BEA08271}"/>
                  </a:ext>
                </a:extLst>
              </p14:cNvPr>
              <p14:cNvContentPartPr/>
              <p14:nvPr/>
            </p14:nvContentPartPr>
            <p14:xfrm>
              <a:off x="9093131" y="948428"/>
              <a:ext cx="455040" cy="107640"/>
            </p14:xfrm>
          </p:contentPart>
        </mc:Choice>
        <mc:Fallback>
          <p:pic>
            <p:nvPicPr>
              <p:cNvPr id="19" name="Ink 18">
                <a:extLst>
                  <a:ext uri="{FF2B5EF4-FFF2-40B4-BE49-F238E27FC236}">
                    <a16:creationId xmlns:a16="http://schemas.microsoft.com/office/drawing/2014/main" id="{F150D760-EA39-8818-C082-63A7BEA08271}"/>
                  </a:ext>
                </a:extLst>
              </p:cNvPr>
              <p:cNvPicPr/>
              <p:nvPr/>
            </p:nvPicPr>
            <p:blipFill>
              <a:blip r:embed="rId16"/>
              <a:stretch>
                <a:fillRect/>
              </a:stretch>
            </p:blipFill>
            <p:spPr>
              <a:xfrm>
                <a:off x="9084131" y="939398"/>
                <a:ext cx="472680" cy="125339"/>
              </a:xfrm>
              <a:prstGeom prst="rect">
                <a:avLst/>
              </a:prstGeom>
            </p:spPr>
          </p:pic>
        </mc:Fallback>
      </mc:AlternateContent>
    </p:spTree>
    <p:extLst>
      <p:ext uri="{BB962C8B-B14F-4D97-AF65-F5344CB8AC3E}">
        <p14:creationId xmlns:p14="http://schemas.microsoft.com/office/powerpoint/2010/main" val="3983429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E6E15B03-ACEF-AFB2-36EF-A78B18A56525}"/>
              </a:ext>
            </a:extLst>
          </p:cNvPr>
          <p:cNvPicPr>
            <a:picLocks noChangeAspect="1"/>
          </p:cNvPicPr>
          <p:nvPr/>
        </p:nvPicPr>
        <p:blipFill rotWithShape="1">
          <a:blip r:embed="rId3"/>
          <a:srcRect l="5843" r="11242" b="2"/>
          <a:stretch/>
        </p:blipFill>
        <p:spPr>
          <a:xfrm>
            <a:off x="198739" y="171717"/>
            <a:ext cx="5804105" cy="3167426"/>
          </a:xfrm>
          <a:prstGeom prst="rect">
            <a:avLst/>
          </a:prstGeom>
        </p:spPr>
      </p:pic>
      <p:pic>
        <p:nvPicPr>
          <p:cNvPr id="3" name="Picture 2">
            <a:extLst>
              <a:ext uri="{FF2B5EF4-FFF2-40B4-BE49-F238E27FC236}">
                <a16:creationId xmlns:a16="http://schemas.microsoft.com/office/drawing/2014/main" id="{729B44DA-4E35-5625-BCF1-C284C64846ED}"/>
              </a:ext>
            </a:extLst>
          </p:cNvPr>
          <p:cNvPicPr>
            <a:picLocks noChangeAspect="1"/>
          </p:cNvPicPr>
          <p:nvPr/>
        </p:nvPicPr>
        <p:blipFill rotWithShape="1">
          <a:blip r:embed="rId4"/>
          <a:srcRect r="19001"/>
          <a:stretch/>
        </p:blipFill>
        <p:spPr>
          <a:xfrm>
            <a:off x="6195373" y="171717"/>
            <a:ext cx="5797883" cy="3167426"/>
          </a:xfrm>
          <a:prstGeom prst="rect">
            <a:avLst/>
          </a:prstGeom>
        </p:spPr>
      </p:pic>
      <p:pic>
        <p:nvPicPr>
          <p:cNvPr id="5" name="Picture 4">
            <a:extLst>
              <a:ext uri="{FF2B5EF4-FFF2-40B4-BE49-F238E27FC236}">
                <a16:creationId xmlns:a16="http://schemas.microsoft.com/office/drawing/2014/main" id="{00DD437B-FC6F-CF52-FA32-EC779BBF8A87}"/>
              </a:ext>
            </a:extLst>
          </p:cNvPr>
          <p:cNvPicPr>
            <a:picLocks noChangeAspect="1"/>
          </p:cNvPicPr>
          <p:nvPr/>
        </p:nvPicPr>
        <p:blipFill rotWithShape="1">
          <a:blip r:embed="rId5"/>
          <a:srcRect r="4826" b="3"/>
          <a:stretch/>
        </p:blipFill>
        <p:spPr>
          <a:xfrm>
            <a:off x="198739" y="3510858"/>
            <a:ext cx="5804105" cy="2789948"/>
          </a:xfrm>
          <a:prstGeom prst="rect">
            <a:avLst/>
          </a:prstGeom>
        </p:spPr>
      </p:pic>
      <p:pic>
        <p:nvPicPr>
          <p:cNvPr id="9" name="Picture 8">
            <a:extLst>
              <a:ext uri="{FF2B5EF4-FFF2-40B4-BE49-F238E27FC236}">
                <a16:creationId xmlns:a16="http://schemas.microsoft.com/office/drawing/2014/main" id="{023556A3-635B-4F1A-6C0C-0A8BDB46310D}"/>
              </a:ext>
            </a:extLst>
          </p:cNvPr>
          <p:cNvPicPr>
            <a:picLocks noChangeAspect="1"/>
          </p:cNvPicPr>
          <p:nvPr/>
        </p:nvPicPr>
        <p:blipFill rotWithShape="1">
          <a:blip r:embed="rId6"/>
          <a:srcRect r="3888" b="1"/>
          <a:stretch/>
        </p:blipFill>
        <p:spPr>
          <a:xfrm>
            <a:off x="6195372" y="3510858"/>
            <a:ext cx="5797883" cy="2789948"/>
          </a:xfrm>
          <a:prstGeom prst="rect">
            <a:avLst/>
          </a:prstGeom>
        </p:spPr>
      </p:pic>
    </p:spTree>
    <p:extLst>
      <p:ext uri="{BB962C8B-B14F-4D97-AF65-F5344CB8AC3E}">
        <p14:creationId xmlns:p14="http://schemas.microsoft.com/office/powerpoint/2010/main" val="257078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F085B8-A2C0-4A6F-B663-CCC56F3CD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3">
            <a:extLst>
              <a:ext uri="{FF2B5EF4-FFF2-40B4-BE49-F238E27FC236}">
                <a16:creationId xmlns:a16="http://schemas.microsoft.com/office/drawing/2014/main" id="{2658F6D6-96E0-421A-96D6-3DF404008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1">
            <a:extLst>
              <a:ext uri="{FF2B5EF4-FFF2-40B4-BE49-F238E27FC236}">
                <a16:creationId xmlns:a16="http://schemas.microsoft.com/office/drawing/2014/main" id="{3CF62545-93A0-4FD5-9B48-48DCA794C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4B01898-6B8F-063D-A861-DE1BA593BE52}"/>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Practice: who else can we draw to our cause?</a:t>
            </a:r>
          </a:p>
        </p:txBody>
      </p:sp>
      <p:sp>
        <p:nvSpPr>
          <p:cNvPr id="3" name="Content Placeholder 2">
            <a:extLst>
              <a:ext uri="{FF2B5EF4-FFF2-40B4-BE49-F238E27FC236}">
                <a16:creationId xmlns:a16="http://schemas.microsoft.com/office/drawing/2014/main" id="{9D15696D-8FC7-366A-48DA-EC9D89091749}"/>
              </a:ext>
            </a:extLst>
          </p:cNvPr>
          <p:cNvSpPr>
            <a:spLocks noGrp="1"/>
          </p:cNvSpPr>
          <p:nvPr>
            <p:ph idx="1"/>
          </p:nvPr>
        </p:nvSpPr>
        <p:spPr>
          <a:xfrm>
            <a:off x="405246" y="1565910"/>
            <a:ext cx="6178434" cy="4611053"/>
          </a:xfrm>
        </p:spPr>
        <p:txBody>
          <a:bodyPr vert="horz" lIns="91440" tIns="45720" rIns="91440" bIns="45720" rtlCol="0">
            <a:noAutofit/>
          </a:bodyPr>
          <a:lstStyle/>
          <a:p>
            <a:pPr marL="457200" indent="-457200">
              <a:buFont typeface="+mj-lt"/>
              <a:buAutoNum type="arabicPeriod"/>
            </a:pPr>
            <a:r>
              <a:rPr lang="en-US" sz="2400" dirty="0"/>
              <a:t>Share your primary reason for supporting single payer healthcare</a:t>
            </a:r>
          </a:p>
          <a:p>
            <a:pPr marL="457200" indent="-457200">
              <a:buFont typeface="+mj-lt"/>
              <a:buAutoNum type="arabicPeriod"/>
            </a:pPr>
            <a:r>
              <a:rPr lang="en-US" sz="2400" dirty="0"/>
              <a:t>Consider a person you know (or a hypothetical person*) who is not an active advocate for single payer healthcare.  </a:t>
            </a:r>
          </a:p>
          <a:p>
            <a:pPr marL="914400" lvl="1" indent="-457200">
              <a:buFont typeface="+mj-lt"/>
              <a:buAutoNum type="arabicPeriod"/>
            </a:pPr>
            <a:r>
              <a:rPr lang="en-US" dirty="0"/>
              <a:t>Easy: how might you draw on their experiences or values to open the conversation about single payer?</a:t>
            </a:r>
          </a:p>
          <a:p>
            <a:pPr marL="914400" lvl="1" indent="-457200">
              <a:buFont typeface="+mj-lt"/>
              <a:buAutoNum type="arabicPeriod"/>
            </a:pPr>
            <a:r>
              <a:rPr lang="en-US" dirty="0"/>
              <a:t>Hard: how might you convince them to engage in your PNHP/</a:t>
            </a:r>
            <a:r>
              <a:rPr lang="en-US" dirty="0" err="1"/>
              <a:t>SNaHP</a:t>
            </a:r>
            <a:r>
              <a:rPr lang="en-US" dirty="0"/>
              <a:t> chapter’s next event (and what kind of event would appeal to them most)?</a:t>
            </a:r>
          </a:p>
        </p:txBody>
      </p:sp>
      <p:sp>
        <p:nvSpPr>
          <p:cNvPr id="4" name="TextBox 3">
            <a:extLst>
              <a:ext uri="{FF2B5EF4-FFF2-40B4-BE49-F238E27FC236}">
                <a16:creationId xmlns:a16="http://schemas.microsoft.com/office/drawing/2014/main" id="{7577CF9A-3120-8FC8-7EF6-A6DFA506F0C4}"/>
              </a:ext>
            </a:extLst>
          </p:cNvPr>
          <p:cNvSpPr txBox="1"/>
          <p:nvPr/>
        </p:nvSpPr>
        <p:spPr>
          <a:xfrm>
            <a:off x="6773334" y="1565910"/>
            <a:ext cx="5096933" cy="4166130"/>
          </a:xfrm>
          <a:prstGeom prst="rect">
            <a:avLst/>
          </a:prstGeom>
        </p:spPr>
        <p:txBody>
          <a:bodyPr vert="horz" lIns="91440" tIns="45720" rIns="91440" bIns="45720" rtlCol="0">
            <a:normAutofit/>
          </a:bodyPr>
          <a:lstStyle/>
          <a:p>
            <a:pPr>
              <a:lnSpc>
                <a:spcPct val="90000"/>
              </a:lnSpc>
              <a:spcAft>
                <a:spcPts val="600"/>
              </a:spcAft>
            </a:pPr>
            <a:r>
              <a:rPr lang="en-US" sz="2000" dirty="0"/>
              <a:t>*Ideas you can steal: </a:t>
            </a:r>
          </a:p>
          <a:p>
            <a:pPr marL="342900" indent="-228600">
              <a:lnSpc>
                <a:spcPct val="90000"/>
              </a:lnSpc>
              <a:spcAft>
                <a:spcPts val="600"/>
              </a:spcAft>
              <a:buFont typeface="Arial" panose="020B0604020202020204" pitchFamily="34" charset="0"/>
              <a:buChar char="•"/>
            </a:pPr>
            <a:r>
              <a:rPr lang="en-US" sz="2000" dirty="0"/>
              <a:t>One of your relatives over Thanksgiving</a:t>
            </a:r>
          </a:p>
          <a:p>
            <a:pPr marL="342900" indent="-228600">
              <a:lnSpc>
                <a:spcPct val="90000"/>
              </a:lnSpc>
              <a:spcAft>
                <a:spcPts val="600"/>
              </a:spcAft>
              <a:buFont typeface="Arial" panose="020B0604020202020204" pitchFamily="34" charset="0"/>
              <a:buChar char="•"/>
            </a:pPr>
            <a:r>
              <a:rPr lang="en-US" sz="2000" dirty="0"/>
              <a:t>A PCP from your city</a:t>
            </a:r>
          </a:p>
          <a:p>
            <a:pPr marL="342900" indent="-228600">
              <a:lnSpc>
                <a:spcPct val="90000"/>
              </a:lnSpc>
              <a:spcAft>
                <a:spcPts val="600"/>
              </a:spcAft>
              <a:buFont typeface="Arial" panose="020B0604020202020204" pitchFamily="34" charset="0"/>
              <a:buChar char="•"/>
            </a:pPr>
            <a:r>
              <a:rPr lang="en-US" sz="2000" dirty="0"/>
              <a:t>An old friend the next time they complain about medical costs</a:t>
            </a:r>
          </a:p>
          <a:p>
            <a:pPr marL="342900" indent="-228600">
              <a:lnSpc>
                <a:spcPct val="90000"/>
              </a:lnSpc>
              <a:spcAft>
                <a:spcPts val="600"/>
              </a:spcAft>
              <a:buFont typeface="Arial" panose="020B0604020202020204" pitchFamily="34" charset="0"/>
              <a:buChar char="•"/>
            </a:pPr>
            <a:r>
              <a:rPr lang="en-US" sz="2000" dirty="0"/>
              <a:t>One the organizers for Stop Cop city</a:t>
            </a:r>
          </a:p>
          <a:p>
            <a:pPr marL="342900" indent="-228600">
              <a:lnSpc>
                <a:spcPct val="90000"/>
              </a:lnSpc>
              <a:spcAft>
                <a:spcPts val="600"/>
              </a:spcAft>
              <a:buFont typeface="Arial" panose="020B0604020202020204" pitchFamily="34" charset="0"/>
              <a:buChar char="•"/>
            </a:pPr>
            <a:r>
              <a:rPr lang="en-US" sz="2000" dirty="0"/>
              <a:t>A med student who runs the reproductive justice interest group</a:t>
            </a:r>
          </a:p>
          <a:p>
            <a:pPr marL="342900" indent="-228600">
              <a:lnSpc>
                <a:spcPct val="90000"/>
              </a:lnSpc>
              <a:spcAft>
                <a:spcPts val="600"/>
              </a:spcAft>
              <a:buFont typeface="Arial" panose="020B0604020202020204" pitchFamily="34" charset="0"/>
              <a:buChar char="•"/>
            </a:pPr>
            <a:r>
              <a:rPr lang="en-US" sz="2000" dirty="0"/>
              <a:t>A 55 year old who could retire if employment weren’t tied to health insurance</a:t>
            </a:r>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2613963283"/>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C59AB4C8-9178-4F7A-8404-6890510B5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F3F0A7-DD54-45D2-0E7D-279DCA8562C2}"/>
              </a:ext>
            </a:extLst>
          </p:cNvPr>
          <p:cNvSpPr>
            <a:spLocks noGrp="1"/>
          </p:cNvSpPr>
          <p:nvPr>
            <p:ph type="title"/>
          </p:nvPr>
        </p:nvSpPr>
        <p:spPr>
          <a:xfrm>
            <a:off x="638881" y="457201"/>
            <a:ext cx="10909640" cy="1832654"/>
          </a:xfrm>
        </p:spPr>
        <p:txBody>
          <a:bodyPr vert="horz" lIns="91440" tIns="45720" rIns="91440" bIns="45720" rtlCol="0" anchor="b">
            <a:normAutofit/>
          </a:bodyPr>
          <a:lstStyle/>
          <a:p>
            <a:pPr algn="ctr"/>
            <a:r>
              <a:rPr lang="en-US" sz="6600" kern="1200">
                <a:solidFill>
                  <a:schemeClr val="tx1"/>
                </a:solidFill>
                <a:latin typeface="+mj-lt"/>
                <a:ea typeface="+mj-ea"/>
                <a:cs typeface="+mj-cs"/>
              </a:rPr>
              <a:t>A Final Thought	</a:t>
            </a:r>
          </a:p>
        </p:txBody>
      </p:sp>
      <p:sp>
        <p:nvSpPr>
          <p:cNvPr id="2057" name="sketch line">
            <a:extLst>
              <a:ext uri="{FF2B5EF4-FFF2-40B4-BE49-F238E27FC236}">
                <a16:creationId xmlns:a16="http://schemas.microsoft.com/office/drawing/2014/main" id="{4CFDFB37-4BC7-42C6-915D-A6609139B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234391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ut on your oxygen mask before helping others. – Live Love Simple">
            <a:extLst>
              <a:ext uri="{FF2B5EF4-FFF2-40B4-BE49-F238E27FC236}">
                <a16:creationId xmlns:a16="http://schemas.microsoft.com/office/drawing/2014/main" id="{5D7559DA-92A2-03F0-76BD-512B89B15E6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65775" y="3124200"/>
            <a:ext cx="10257401" cy="310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348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B3290-9FAE-8F83-0065-F1ED9C300D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D8663B-C9B7-A8E9-CC7D-E5057BE0934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9ABE6E7-BDCD-859E-2DEA-A7723C88B433}"/>
              </a:ext>
            </a:extLst>
          </p:cNvPr>
          <p:cNvPicPr>
            <a:picLocks noChangeAspect="1"/>
          </p:cNvPicPr>
          <p:nvPr/>
        </p:nvPicPr>
        <p:blipFill>
          <a:blip r:embed="rId2"/>
          <a:stretch>
            <a:fillRect/>
          </a:stretch>
        </p:blipFill>
        <p:spPr>
          <a:xfrm>
            <a:off x="865790" y="0"/>
            <a:ext cx="10460420" cy="6858000"/>
          </a:xfrm>
          <a:prstGeom prst="rect">
            <a:avLst/>
          </a:prstGeom>
        </p:spPr>
      </p:pic>
      <p:pic>
        <p:nvPicPr>
          <p:cNvPr id="7" name="Picture 6">
            <a:extLst>
              <a:ext uri="{FF2B5EF4-FFF2-40B4-BE49-F238E27FC236}">
                <a16:creationId xmlns:a16="http://schemas.microsoft.com/office/drawing/2014/main" id="{CC38789A-639C-6DD4-A654-FAE15F170949}"/>
              </a:ext>
            </a:extLst>
          </p:cNvPr>
          <p:cNvPicPr>
            <a:picLocks noChangeAspect="1"/>
          </p:cNvPicPr>
          <p:nvPr/>
        </p:nvPicPr>
        <p:blipFill>
          <a:blip r:embed="rId3"/>
          <a:stretch>
            <a:fillRect/>
          </a:stretch>
        </p:blipFill>
        <p:spPr>
          <a:xfrm>
            <a:off x="0" y="1934"/>
            <a:ext cx="12192000" cy="6854132"/>
          </a:xfrm>
          <a:prstGeom prst="rect">
            <a:avLst/>
          </a:prstGeom>
        </p:spPr>
      </p:pic>
    </p:spTree>
    <p:extLst>
      <p:ext uri="{BB962C8B-B14F-4D97-AF65-F5344CB8AC3E}">
        <p14:creationId xmlns:p14="http://schemas.microsoft.com/office/powerpoint/2010/main" val="1076601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DFEF6-F757-DEAA-3129-3263426BE172}"/>
              </a:ext>
            </a:extLst>
          </p:cNvPr>
          <p:cNvSpPr>
            <a:spLocks noGrp="1"/>
          </p:cNvSpPr>
          <p:nvPr>
            <p:ph type="title"/>
          </p:nvPr>
        </p:nvSpPr>
        <p:spPr/>
        <p:txBody>
          <a:bodyPr/>
          <a:lstStyle/>
          <a:p>
            <a:r>
              <a:rPr lang="en-US" dirty="0"/>
              <a:t>Sources</a:t>
            </a:r>
          </a:p>
        </p:txBody>
      </p:sp>
      <p:sp>
        <p:nvSpPr>
          <p:cNvPr id="3" name="Content Placeholder 2">
            <a:extLst>
              <a:ext uri="{FF2B5EF4-FFF2-40B4-BE49-F238E27FC236}">
                <a16:creationId xmlns:a16="http://schemas.microsoft.com/office/drawing/2014/main" id="{08DB14C3-CE5E-ADEB-4D26-93E9BD426BF9}"/>
              </a:ext>
            </a:extLst>
          </p:cNvPr>
          <p:cNvSpPr>
            <a:spLocks noGrp="1"/>
          </p:cNvSpPr>
          <p:nvPr>
            <p:ph idx="1"/>
          </p:nvPr>
        </p:nvSpPr>
        <p:spPr/>
        <p:txBody>
          <a:bodyPr>
            <a:normAutofit fontScale="62500" lnSpcReduction="20000"/>
          </a:bodyPr>
          <a:lstStyle/>
          <a:p>
            <a:r>
              <a:rPr lang="en-US" dirty="0">
                <a:hlinkClick r:id="rId2"/>
              </a:rPr>
              <a:t>https://insideclimatenews.org/news/08032023/atlanta-cop-city-forest-justice-trees/</a:t>
            </a:r>
            <a:endParaRPr lang="en-US" dirty="0"/>
          </a:p>
          <a:p>
            <a:r>
              <a:rPr lang="en-US" dirty="0">
                <a:hlinkClick r:id="rId3"/>
              </a:rPr>
              <a:t>https://surj.org/stop-cop-city-organizing-for-abolition-and-climate-justice-in-atlanta/</a:t>
            </a:r>
            <a:endParaRPr lang="en-US" dirty="0"/>
          </a:p>
          <a:p>
            <a:r>
              <a:rPr lang="en-US" dirty="0">
                <a:hlinkClick r:id="rId4"/>
              </a:rPr>
              <a:t>https://www.theguardian.com/us-news/2023/jun/09/cop-city-cost-atlanta-city-council#:~:text=The%20city%20owns%20land%20in,the%20city%20at%20%2467m</a:t>
            </a:r>
            <a:r>
              <a:rPr lang="en-US" dirty="0"/>
              <a:t>.</a:t>
            </a:r>
          </a:p>
          <a:p>
            <a:r>
              <a:rPr lang="en-US" dirty="0">
                <a:hlinkClick r:id="rId5"/>
              </a:rPr>
              <a:t>https://www.cnn.com/2022/09/24/us/atlanta-public-safety-training-center-plans-community/index.html</a:t>
            </a:r>
            <a:endParaRPr lang="en-US" dirty="0"/>
          </a:p>
          <a:p>
            <a:r>
              <a:rPr lang="en-US" dirty="0">
                <a:hlinkClick r:id="rId6"/>
              </a:rPr>
              <a:t>https://capitalbnews.org/cop-city-explainer/</a:t>
            </a:r>
            <a:endParaRPr lang="en-US" dirty="0"/>
          </a:p>
          <a:p>
            <a:r>
              <a:rPr lang="en-US" dirty="0">
                <a:hlinkClick r:id="rId7"/>
              </a:rPr>
              <a:t>https://www.npr.org/2023/03/07/1161343394/atlanta-cop-city-protests-explained</a:t>
            </a:r>
            <a:endParaRPr lang="en-US" dirty="0"/>
          </a:p>
          <a:p>
            <a:r>
              <a:rPr lang="en-US" dirty="0">
                <a:hlinkClick r:id="rId8"/>
              </a:rPr>
              <a:t>https://atlanta.capitalbnews.org/cop-city-health-implications/</a:t>
            </a:r>
            <a:endParaRPr lang="en-US" dirty="0"/>
          </a:p>
          <a:p>
            <a:r>
              <a:rPr lang="en-US" dirty="0">
                <a:hlinkClick r:id="rId9"/>
              </a:rPr>
              <a:t>https://screeningtool.geoplatform.gov/en/#12.22/33.69798/-84.32674</a:t>
            </a:r>
            <a:endParaRPr lang="en-US" dirty="0"/>
          </a:p>
          <a:p>
            <a:r>
              <a:rPr lang="en-US" dirty="0">
                <a:hlinkClick r:id="rId10"/>
              </a:rPr>
              <a:t>https://www.youtube.com/watch?v=P1HKfWZgt2w&amp;t=913s</a:t>
            </a:r>
            <a:endParaRPr lang="en-US" dirty="0"/>
          </a:p>
          <a:p>
            <a:r>
              <a:rPr lang="en-US" dirty="0">
                <a:hlinkClick r:id="rId11"/>
              </a:rPr>
              <a:t>https://www.bop.gov/about/statistics/statistics_inmate_offenses.jsp</a:t>
            </a:r>
            <a:endParaRPr lang="en-US" dirty="0"/>
          </a:p>
          <a:p>
            <a:r>
              <a:rPr lang="en-US" dirty="0"/>
              <a:t>https://www.wabe.org/hundreds-voice-opposition-to-training-center-ahead-of-atlanta-city-council-vote/</a:t>
            </a:r>
          </a:p>
        </p:txBody>
      </p:sp>
      <mc:AlternateContent xmlns:mc="http://schemas.openxmlformats.org/markup-compatibility/2006" xmlns:p14="http://schemas.microsoft.com/office/powerpoint/2010/main">
        <mc:Choice Requires="p14">
          <p:contentPart p14:bwMode="auto" r:id="rId12">
            <p14:nvContentPartPr>
              <p14:cNvPr id="4" name="Ink 3">
                <a:extLst>
                  <a:ext uri="{FF2B5EF4-FFF2-40B4-BE49-F238E27FC236}">
                    <a16:creationId xmlns:a16="http://schemas.microsoft.com/office/drawing/2014/main" id="{C658E3E3-1876-8A13-2BE4-7086ADAAD5CB}"/>
                  </a:ext>
                </a:extLst>
              </p14:cNvPr>
              <p14:cNvContentPartPr/>
              <p14:nvPr/>
            </p14:nvContentPartPr>
            <p14:xfrm>
              <a:off x="5874750" y="1119780"/>
              <a:ext cx="360" cy="360"/>
            </p14:xfrm>
          </p:contentPart>
        </mc:Choice>
        <mc:Fallback xmlns="">
          <p:pic>
            <p:nvPicPr>
              <p:cNvPr id="4" name="Ink 3">
                <a:extLst>
                  <a:ext uri="{FF2B5EF4-FFF2-40B4-BE49-F238E27FC236}">
                    <a16:creationId xmlns:a16="http://schemas.microsoft.com/office/drawing/2014/main" id="{C658E3E3-1876-8A13-2BE4-7086ADAAD5CB}"/>
                  </a:ext>
                </a:extLst>
              </p:cNvPr>
              <p:cNvPicPr/>
              <p:nvPr/>
            </p:nvPicPr>
            <p:blipFill>
              <a:blip r:embed="rId13"/>
              <a:stretch>
                <a:fillRect/>
              </a:stretch>
            </p:blipFill>
            <p:spPr>
              <a:xfrm>
                <a:off x="5866110" y="1111140"/>
                <a:ext cx="18000" cy="18000"/>
              </a:xfrm>
              <a:prstGeom prst="rect">
                <a:avLst/>
              </a:prstGeom>
            </p:spPr>
          </p:pic>
        </mc:Fallback>
      </mc:AlternateContent>
    </p:spTree>
    <p:extLst>
      <p:ext uri="{BB962C8B-B14F-4D97-AF65-F5344CB8AC3E}">
        <p14:creationId xmlns:p14="http://schemas.microsoft.com/office/powerpoint/2010/main" val="2439968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32D88-D700-3A0C-EB09-C865F1F9148F}"/>
              </a:ext>
            </a:extLst>
          </p:cNvPr>
          <p:cNvSpPr>
            <a:spLocks noGrp="1"/>
          </p:cNvSpPr>
          <p:nvPr>
            <p:ph type="ctrTitle"/>
          </p:nvPr>
        </p:nvSpPr>
        <p:spPr>
          <a:xfrm>
            <a:off x="1524000" y="2446019"/>
            <a:ext cx="9144000" cy="1063943"/>
          </a:xfrm>
        </p:spPr>
        <p:txBody>
          <a:bodyPr/>
          <a:lstStyle/>
          <a:p>
            <a:r>
              <a:rPr lang="en-US" dirty="0"/>
              <a:t>No, really, why are you </a:t>
            </a:r>
            <a:r>
              <a:rPr lang="en-US" i="1" dirty="0"/>
              <a:t>here</a:t>
            </a:r>
            <a:r>
              <a:rPr lang="en-US" dirty="0"/>
              <a:t>?</a:t>
            </a:r>
          </a:p>
        </p:txBody>
      </p:sp>
      <p:sp>
        <p:nvSpPr>
          <p:cNvPr id="4" name="TextBox 3">
            <a:extLst>
              <a:ext uri="{FF2B5EF4-FFF2-40B4-BE49-F238E27FC236}">
                <a16:creationId xmlns:a16="http://schemas.microsoft.com/office/drawing/2014/main" id="{BBA9A5D9-D49C-2E5D-71D7-827B0B2AC87D}"/>
              </a:ext>
            </a:extLst>
          </p:cNvPr>
          <p:cNvSpPr txBox="1"/>
          <p:nvPr/>
        </p:nvSpPr>
        <p:spPr>
          <a:xfrm>
            <a:off x="297180" y="365760"/>
            <a:ext cx="5249450" cy="369332"/>
          </a:xfrm>
          <a:prstGeom prst="rect">
            <a:avLst/>
          </a:prstGeom>
          <a:noFill/>
        </p:spPr>
        <p:txBody>
          <a:bodyPr wrap="none" rtlCol="0">
            <a:spAutoFit/>
          </a:bodyPr>
          <a:lstStyle/>
          <a:p>
            <a:r>
              <a:rPr lang="en-US" dirty="0"/>
              <a:t>Seen Cop City in the news and wonder what it’s about</a:t>
            </a:r>
          </a:p>
        </p:txBody>
      </p:sp>
      <p:sp>
        <p:nvSpPr>
          <p:cNvPr id="5" name="TextBox 4">
            <a:extLst>
              <a:ext uri="{FF2B5EF4-FFF2-40B4-BE49-F238E27FC236}">
                <a16:creationId xmlns:a16="http://schemas.microsoft.com/office/drawing/2014/main" id="{B472005B-DA33-2433-3603-B7A9D88E8C29}"/>
              </a:ext>
            </a:extLst>
          </p:cNvPr>
          <p:cNvSpPr txBox="1"/>
          <p:nvPr/>
        </p:nvSpPr>
        <p:spPr>
          <a:xfrm>
            <a:off x="6096000" y="5550971"/>
            <a:ext cx="5435975" cy="369332"/>
          </a:xfrm>
          <a:prstGeom prst="rect">
            <a:avLst/>
          </a:prstGeom>
          <a:noFill/>
        </p:spPr>
        <p:txBody>
          <a:bodyPr wrap="none" rtlCol="0">
            <a:spAutoFit/>
          </a:bodyPr>
          <a:lstStyle/>
          <a:p>
            <a:r>
              <a:rPr lang="en-US" dirty="0"/>
              <a:t>Cop City is already another issue you feel strongly about</a:t>
            </a:r>
          </a:p>
        </p:txBody>
      </p:sp>
      <p:sp>
        <p:nvSpPr>
          <p:cNvPr id="6" name="TextBox 5">
            <a:extLst>
              <a:ext uri="{FF2B5EF4-FFF2-40B4-BE49-F238E27FC236}">
                <a16:creationId xmlns:a16="http://schemas.microsoft.com/office/drawing/2014/main" id="{722AF3A8-9463-37FF-4C31-996392058B15}"/>
              </a:ext>
            </a:extLst>
          </p:cNvPr>
          <p:cNvSpPr txBox="1"/>
          <p:nvPr/>
        </p:nvSpPr>
        <p:spPr>
          <a:xfrm>
            <a:off x="8035290" y="550426"/>
            <a:ext cx="1766189" cy="369332"/>
          </a:xfrm>
          <a:prstGeom prst="rect">
            <a:avLst/>
          </a:prstGeom>
          <a:noFill/>
        </p:spPr>
        <p:txBody>
          <a:bodyPr wrap="none" rtlCol="0">
            <a:spAutoFit/>
          </a:bodyPr>
          <a:lstStyle/>
          <a:p>
            <a:r>
              <a:rPr lang="en-US" dirty="0"/>
              <a:t>Environmentalist</a:t>
            </a:r>
          </a:p>
        </p:txBody>
      </p:sp>
      <p:sp>
        <p:nvSpPr>
          <p:cNvPr id="7" name="TextBox 6">
            <a:extLst>
              <a:ext uri="{FF2B5EF4-FFF2-40B4-BE49-F238E27FC236}">
                <a16:creationId xmlns:a16="http://schemas.microsoft.com/office/drawing/2014/main" id="{7F0D7ACE-9EC2-F9F8-6633-5068311B2140}"/>
              </a:ext>
            </a:extLst>
          </p:cNvPr>
          <p:cNvSpPr txBox="1"/>
          <p:nvPr/>
        </p:nvSpPr>
        <p:spPr>
          <a:xfrm>
            <a:off x="2811780" y="5234940"/>
            <a:ext cx="1257717" cy="369332"/>
          </a:xfrm>
          <a:prstGeom prst="rect">
            <a:avLst/>
          </a:prstGeom>
          <a:noFill/>
        </p:spPr>
        <p:txBody>
          <a:bodyPr wrap="none" rtlCol="0">
            <a:spAutoFit/>
          </a:bodyPr>
          <a:lstStyle/>
          <a:p>
            <a:r>
              <a:rPr lang="en-US" dirty="0"/>
              <a:t>Abolitionist</a:t>
            </a:r>
          </a:p>
        </p:txBody>
      </p:sp>
      <p:sp>
        <p:nvSpPr>
          <p:cNvPr id="8" name="TextBox 7">
            <a:extLst>
              <a:ext uri="{FF2B5EF4-FFF2-40B4-BE49-F238E27FC236}">
                <a16:creationId xmlns:a16="http://schemas.microsoft.com/office/drawing/2014/main" id="{6C501A45-F636-6F90-26F4-99A960B7DA48}"/>
              </a:ext>
            </a:extLst>
          </p:cNvPr>
          <p:cNvSpPr txBox="1"/>
          <p:nvPr/>
        </p:nvSpPr>
        <p:spPr>
          <a:xfrm>
            <a:off x="5795010" y="4411980"/>
            <a:ext cx="5465727" cy="369332"/>
          </a:xfrm>
          <a:prstGeom prst="rect">
            <a:avLst/>
          </a:prstGeom>
          <a:noFill/>
        </p:spPr>
        <p:txBody>
          <a:bodyPr wrap="none" rtlCol="0">
            <a:spAutoFit/>
          </a:bodyPr>
          <a:lstStyle/>
          <a:p>
            <a:r>
              <a:rPr lang="en-US" dirty="0"/>
              <a:t>Curious how I’ll manage to connect these two concepts</a:t>
            </a:r>
          </a:p>
        </p:txBody>
      </p:sp>
      <p:sp>
        <p:nvSpPr>
          <p:cNvPr id="9" name="TextBox 8">
            <a:extLst>
              <a:ext uri="{FF2B5EF4-FFF2-40B4-BE49-F238E27FC236}">
                <a16:creationId xmlns:a16="http://schemas.microsoft.com/office/drawing/2014/main" id="{D2C36E7E-3D95-FE66-1D89-DBEDF193D156}"/>
              </a:ext>
            </a:extLst>
          </p:cNvPr>
          <p:cNvSpPr txBox="1"/>
          <p:nvPr/>
        </p:nvSpPr>
        <p:spPr>
          <a:xfrm>
            <a:off x="2217420" y="1348740"/>
            <a:ext cx="6249211" cy="369332"/>
          </a:xfrm>
          <a:prstGeom prst="rect">
            <a:avLst/>
          </a:prstGeom>
          <a:noFill/>
        </p:spPr>
        <p:txBody>
          <a:bodyPr wrap="none" rtlCol="0">
            <a:spAutoFit/>
          </a:bodyPr>
          <a:lstStyle/>
          <a:p>
            <a:r>
              <a:rPr lang="en-US" dirty="0"/>
              <a:t>You’re from PNHP and it’s the only workshop you were invited to</a:t>
            </a:r>
          </a:p>
        </p:txBody>
      </p:sp>
      <p:sp>
        <p:nvSpPr>
          <p:cNvPr id="10" name="TextBox 9">
            <a:extLst>
              <a:ext uri="{FF2B5EF4-FFF2-40B4-BE49-F238E27FC236}">
                <a16:creationId xmlns:a16="http://schemas.microsoft.com/office/drawing/2014/main" id="{632B31FD-9690-0E61-3A8E-06A1FEB67DD9}"/>
              </a:ext>
            </a:extLst>
          </p:cNvPr>
          <p:cNvSpPr txBox="1"/>
          <p:nvPr/>
        </p:nvSpPr>
        <p:spPr>
          <a:xfrm>
            <a:off x="594360" y="4411980"/>
            <a:ext cx="3348865" cy="369332"/>
          </a:xfrm>
          <a:prstGeom prst="rect">
            <a:avLst/>
          </a:prstGeom>
          <a:noFill/>
        </p:spPr>
        <p:txBody>
          <a:bodyPr wrap="none" rtlCol="0">
            <a:spAutoFit/>
          </a:bodyPr>
          <a:lstStyle/>
          <a:p>
            <a:r>
              <a:rPr lang="en-US" dirty="0"/>
              <a:t>You tagged along with your friend</a:t>
            </a:r>
          </a:p>
        </p:txBody>
      </p:sp>
      <p:pic>
        <p:nvPicPr>
          <p:cNvPr id="1026" name="Picture 2" descr="Mickey's Surprise Template | It's a Surprise Tool That Will Help Us Later |  Know Your Meme">
            <a:extLst>
              <a:ext uri="{FF2B5EF4-FFF2-40B4-BE49-F238E27FC236}">
                <a16:creationId xmlns:a16="http://schemas.microsoft.com/office/drawing/2014/main" id="{7CF5E425-C62E-A3A2-445E-1F3B92D60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69080"/>
            <a:ext cx="4958080" cy="2788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21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2EA497-32D5-0052-1C2E-C2C11ECBDE52}"/>
              </a:ext>
            </a:extLst>
          </p:cNvPr>
          <p:cNvSpPr>
            <a:spLocks noGrp="1"/>
          </p:cNvSpPr>
          <p:nvPr>
            <p:ph type="title"/>
          </p:nvPr>
        </p:nvSpPr>
        <p:spPr>
          <a:xfrm>
            <a:off x="635000" y="640823"/>
            <a:ext cx="3418659" cy="5583148"/>
          </a:xfrm>
        </p:spPr>
        <p:txBody>
          <a:bodyPr anchor="ctr">
            <a:normAutofit/>
          </a:bodyPr>
          <a:lstStyle/>
          <a:p>
            <a:r>
              <a:rPr lang="en-US" sz="5400"/>
              <a:t>Learning Objectives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ontent Placeholder 2">
            <a:extLst>
              <a:ext uri="{FF2B5EF4-FFF2-40B4-BE49-F238E27FC236}">
                <a16:creationId xmlns:a16="http://schemas.microsoft.com/office/drawing/2014/main" id="{8686E737-0A4A-9B46-F9A5-DDE4335533E8}"/>
              </a:ext>
            </a:extLst>
          </p:cNvPr>
          <p:cNvGraphicFramePr>
            <a:graphicFrameLocks noGrp="1"/>
          </p:cNvGraphicFramePr>
          <p:nvPr>
            <p:ph idx="1"/>
            <p:extLst>
              <p:ext uri="{D42A27DB-BD31-4B8C-83A1-F6EECF244321}">
                <p14:modId xmlns:p14="http://schemas.microsoft.com/office/powerpoint/2010/main" val="3724388901"/>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2773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1"/>
            <a:ext cx="12191990" cy="168864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A419A7-5963-B0B1-16CD-94F30F74C5C6}"/>
              </a:ext>
            </a:extLst>
          </p:cNvPr>
          <p:cNvSpPr>
            <a:spLocks noGrp="1"/>
          </p:cNvSpPr>
          <p:nvPr>
            <p:ph type="title"/>
          </p:nvPr>
        </p:nvSpPr>
        <p:spPr>
          <a:xfrm>
            <a:off x="1156851" y="637762"/>
            <a:ext cx="9888496" cy="900131"/>
          </a:xfrm>
        </p:spPr>
        <p:txBody>
          <a:bodyPr anchor="t">
            <a:normAutofit/>
          </a:bodyPr>
          <a:lstStyle/>
          <a:p>
            <a:r>
              <a:rPr lang="en-US" sz="4000">
                <a:solidFill>
                  <a:schemeClr val="bg1"/>
                </a:solidFill>
              </a:rPr>
              <a:t>What is Cop City?</a:t>
            </a:r>
          </a:p>
        </p:txBody>
      </p:sp>
      <p:sp>
        <p:nvSpPr>
          <p:cNvPr id="1033" name="Rectangle 1032">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2154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43C4A3D-C8E2-8653-B241-D3CD2D05552A}"/>
              </a:ext>
            </a:extLst>
          </p:cNvPr>
          <p:cNvSpPr>
            <a:spLocks noGrp="1"/>
          </p:cNvSpPr>
          <p:nvPr>
            <p:ph idx="1"/>
          </p:nvPr>
        </p:nvSpPr>
        <p:spPr>
          <a:xfrm>
            <a:off x="1155558" y="2327240"/>
            <a:ext cx="4384492" cy="3729525"/>
          </a:xfrm>
        </p:spPr>
        <p:txBody>
          <a:bodyPr/>
          <a:lstStyle/>
          <a:p>
            <a:pPr marL="194310" indent="-194310" defTabSz="777240">
              <a:spcBef>
                <a:spcPts val="850"/>
              </a:spcBef>
            </a:pPr>
            <a:r>
              <a:rPr lang="en-US" sz="2380" kern="1200" dirty="0">
                <a:solidFill>
                  <a:schemeClr val="tx1"/>
                </a:solidFill>
                <a:latin typeface="+mn-lt"/>
                <a:ea typeface="+mn-ea"/>
                <a:cs typeface="+mn-cs"/>
              </a:rPr>
              <a:t>Proposed new training grounds for Atlanta police </a:t>
            </a:r>
          </a:p>
          <a:p>
            <a:pPr marL="194310" indent="-194310" defTabSz="777240">
              <a:spcBef>
                <a:spcPts val="850"/>
              </a:spcBef>
            </a:pPr>
            <a:r>
              <a:rPr lang="en-US" sz="2380" kern="1200" dirty="0">
                <a:solidFill>
                  <a:schemeClr val="tx1"/>
                </a:solidFill>
                <a:latin typeface="+mn-lt"/>
                <a:ea typeface="+mn-ea"/>
                <a:cs typeface="+mn-cs"/>
              </a:rPr>
              <a:t>85 acres of South River Forest </a:t>
            </a:r>
            <a:r>
              <a:rPr lang="en-US" sz="2380" kern="1200" dirty="0">
                <a:solidFill>
                  <a:schemeClr val="tx1"/>
                </a:solidFill>
                <a:latin typeface="+mn-lt"/>
                <a:ea typeface="+mn-ea"/>
                <a:cs typeface="+mn-cs"/>
                <a:sym typeface="Wingdings" panose="05000000000000000000" pitchFamily="2" charset="2"/>
              </a:rPr>
              <a:t> mock city, burn building, shooting range, classrooms</a:t>
            </a:r>
          </a:p>
          <a:p>
            <a:pPr marL="194310" indent="-194310" defTabSz="777240">
              <a:spcBef>
                <a:spcPts val="850"/>
              </a:spcBef>
            </a:pPr>
            <a:r>
              <a:rPr lang="en-US" sz="2380" kern="1200" dirty="0">
                <a:solidFill>
                  <a:schemeClr val="tx1"/>
                </a:solidFill>
                <a:latin typeface="+mn-lt"/>
                <a:ea typeface="+mn-ea"/>
                <a:cs typeface="+mn-cs"/>
                <a:sym typeface="Wingdings" panose="05000000000000000000" pitchFamily="2" charset="2"/>
              </a:rPr>
              <a:t>Budget of $90 million</a:t>
            </a:r>
          </a:p>
          <a:p>
            <a:pPr marL="582930" lvl="1" indent="-194310" defTabSz="777240">
              <a:spcBef>
                <a:spcPts val="425"/>
              </a:spcBef>
            </a:pPr>
            <a:r>
              <a:rPr lang="en-US" sz="2040" kern="1200" dirty="0">
                <a:solidFill>
                  <a:schemeClr val="tx1"/>
                </a:solidFill>
                <a:latin typeface="+mn-lt"/>
                <a:ea typeface="+mn-ea"/>
                <a:cs typeface="+mn-cs"/>
                <a:sym typeface="Wingdings" panose="05000000000000000000" pitchFamily="2" charset="2"/>
              </a:rPr>
              <a:t>$</a:t>
            </a:r>
            <a:r>
              <a:rPr lang="en-US" sz="2040" dirty="0">
                <a:sym typeface="Wingdings" panose="05000000000000000000" pitchFamily="2" charset="2"/>
              </a:rPr>
              <a:t>67</a:t>
            </a:r>
            <a:r>
              <a:rPr lang="en-US" sz="2040" kern="1200" dirty="0">
                <a:solidFill>
                  <a:schemeClr val="tx1"/>
                </a:solidFill>
                <a:latin typeface="+mn-lt"/>
                <a:ea typeface="+mn-ea"/>
                <a:cs typeface="+mn-cs"/>
                <a:sym typeface="Wingdings" panose="05000000000000000000" pitchFamily="2" charset="2"/>
              </a:rPr>
              <a:t> million </a:t>
            </a:r>
            <a:r>
              <a:rPr lang="en-US" sz="2040" dirty="0">
                <a:sym typeface="Wingdings" panose="05000000000000000000" pitchFamily="2" charset="2"/>
              </a:rPr>
              <a:t>from the city</a:t>
            </a:r>
            <a:r>
              <a:rPr lang="en-US" sz="2040" kern="1200" dirty="0">
                <a:solidFill>
                  <a:schemeClr val="tx1"/>
                </a:solidFill>
                <a:latin typeface="+mn-lt"/>
                <a:ea typeface="+mn-ea"/>
                <a:cs typeface="+mn-cs"/>
                <a:sym typeface="Wingdings" panose="05000000000000000000" pitchFamily="2" charset="2"/>
              </a:rPr>
              <a:t>, $</a:t>
            </a:r>
            <a:r>
              <a:rPr lang="en-US" sz="2040" dirty="0">
                <a:sym typeface="Wingdings" panose="05000000000000000000" pitchFamily="2" charset="2"/>
              </a:rPr>
              <a:t>30</a:t>
            </a:r>
            <a:r>
              <a:rPr lang="en-US" sz="2040" kern="1200" dirty="0">
                <a:solidFill>
                  <a:schemeClr val="tx1"/>
                </a:solidFill>
                <a:latin typeface="+mn-lt"/>
                <a:ea typeface="+mn-ea"/>
                <a:cs typeface="+mn-cs"/>
                <a:sym typeface="Wingdings" panose="05000000000000000000" pitchFamily="2" charset="2"/>
              </a:rPr>
              <a:t> million corporate funding</a:t>
            </a:r>
          </a:p>
          <a:p>
            <a:pPr marL="194310" indent="-194310" defTabSz="777240">
              <a:spcBef>
                <a:spcPts val="850"/>
              </a:spcBef>
            </a:pPr>
            <a:r>
              <a:rPr lang="en-US" sz="2380" kern="1200" dirty="0">
                <a:solidFill>
                  <a:schemeClr val="tx1"/>
                </a:solidFill>
                <a:latin typeface="+mn-lt"/>
                <a:ea typeface="+mn-ea"/>
                <a:cs typeface="+mn-cs"/>
                <a:sym typeface="Wingdings" panose="05000000000000000000" pitchFamily="2" charset="2"/>
              </a:rPr>
              <a:t>Approved as of June 2023, but resistance ongoing</a:t>
            </a:r>
            <a:endParaRPr lang="en-US" dirty="0"/>
          </a:p>
        </p:txBody>
      </p:sp>
      <p:pic>
        <p:nvPicPr>
          <p:cNvPr id="1026" name="Picture 2" descr="Cop City explained: A look at the ongoing controversy surrounding police  training center – Decaturish - Locally sourced news">
            <a:extLst>
              <a:ext uri="{FF2B5EF4-FFF2-40B4-BE49-F238E27FC236}">
                <a16:creationId xmlns:a16="http://schemas.microsoft.com/office/drawing/2014/main" id="{2DA473CE-3184-2971-4123-F11C633AEB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9365" y="2327240"/>
            <a:ext cx="5196436" cy="34507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84C13E1-FCDA-9F4B-FE00-B6DCB97B2543}"/>
              </a:ext>
            </a:extLst>
          </p:cNvPr>
          <p:cNvSpPr txBox="1"/>
          <p:nvPr/>
        </p:nvSpPr>
        <p:spPr>
          <a:xfrm>
            <a:off x="5409818" y="5893023"/>
            <a:ext cx="5687776" cy="223138"/>
          </a:xfrm>
          <a:prstGeom prst="rect">
            <a:avLst/>
          </a:prstGeom>
          <a:noFill/>
        </p:spPr>
        <p:txBody>
          <a:bodyPr wrap="none" rtlCol="0">
            <a:spAutoFit/>
          </a:bodyPr>
          <a:lstStyle/>
          <a:p>
            <a:pPr defTabSz="777240">
              <a:spcAft>
                <a:spcPts val="600"/>
              </a:spcAft>
            </a:pPr>
            <a:r>
              <a:rPr lang="en-US" sz="850" kern="1200">
                <a:solidFill>
                  <a:schemeClr val="tx1"/>
                </a:solidFill>
                <a:latin typeface="+mn-lt"/>
                <a:ea typeface="+mn-ea"/>
                <a:cs typeface="+mn-cs"/>
              </a:rPr>
              <a:t>https://decaturish.com/2022/09/cop-city-explained-a-look-at-the-ongoing-controversy-surrounding-police-training-center/</a:t>
            </a:r>
            <a:endParaRPr lang="en-US" sz="1000"/>
          </a:p>
        </p:txBody>
      </p:sp>
    </p:spTree>
    <p:extLst>
      <p:ext uri="{BB962C8B-B14F-4D97-AF65-F5344CB8AC3E}">
        <p14:creationId xmlns:p14="http://schemas.microsoft.com/office/powerpoint/2010/main" val="3606079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3D8CA5-EAFE-11FC-57FB-57E961A35948}"/>
              </a:ext>
            </a:extLst>
          </p:cNvPr>
          <p:cNvSpPr>
            <a:spLocks noGrp="1"/>
          </p:cNvSpPr>
          <p:nvPr>
            <p:ph type="title"/>
          </p:nvPr>
        </p:nvSpPr>
        <p:spPr>
          <a:xfrm>
            <a:off x="8643193" y="489507"/>
            <a:ext cx="3091607" cy="1655483"/>
          </a:xfrm>
        </p:spPr>
        <p:txBody>
          <a:bodyPr anchor="b">
            <a:normAutofit/>
          </a:bodyPr>
          <a:lstStyle/>
          <a:p>
            <a:r>
              <a:rPr lang="en-US" sz="4000"/>
              <a:t>Where is Cop City?</a:t>
            </a:r>
          </a:p>
        </p:txBody>
      </p:sp>
      <p:pic>
        <p:nvPicPr>
          <p:cNvPr id="2050" name="Picture 2" descr="A Fight Over South River Forest">
            <a:extLst>
              <a:ext uri="{FF2B5EF4-FFF2-40B4-BE49-F238E27FC236}">
                <a16:creationId xmlns:a16="http://schemas.microsoft.com/office/drawing/2014/main" id="{A2D5E013-04F5-7B77-02CE-F5FAB00078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357"/>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3A9D1EC-3242-13F1-3307-2942A2BF4EAA}"/>
              </a:ext>
            </a:extLst>
          </p:cNvPr>
          <p:cNvSpPr>
            <a:spLocks noGrp="1"/>
          </p:cNvSpPr>
          <p:nvPr>
            <p:ph idx="1"/>
          </p:nvPr>
        </p:nvSpPr>
        <p:spPr>
          <a:xfrm>
            <a:off x="8643193" y="2418408"/>
            <a:ext cx="2942813" cy="3540265"/>
          </a:xfrm>
        </p:spPr>
        <p:txBody>
          <a:bodyPr>
            <a:normAutofit/>
          </a:bodyPr>
          <a:lstStyle/>
          <a:p>
            <a:r>
              <a:rPr lang="en-US" sz="2000"/>
              <a:t>Originally Weelaunee Forest, </a:t>
            </a:r>
            <a:r>
              <a:rPr lang="en-US" sz="2000" b="1"/>
              <a:t>Muscogee Creek Nation</a:t>
            </a:r>
            <a:endParaRPr lang="en-US" sz="2000"/>
          </a:p>
          <a:p>
            <a:r>
              <a:rPr lang="en-US" sz="2000"/>
              <a:t>Old Atlanta Prison Farm (1918-1990’s)</a:t>
            </a:r>
          </a:p>
          <a:p>
            <a:r>
              <a:rPr lang="en-US" sz="2000"/>
              <a:t>Today: South River Forest, moving toward environmental conservation area</a:t>
            </a:r>
          </a:p>
        </p:txBody>
      </p:sp>
      <p:sp>
        <p:nvSpPr>
          <p:cNvPr id="2057" name="Rectangle 2056">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3387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0D040D-A8AA-424B-859A-EEB7B3D24D46}"/>
              </a:ext>
            </a:extLst>
          </p:cNvPr>
          <p:cNvSpPr>
            <a:spLocks noGrp="1"/>
          </p:cNvSpPr>
          <p:nvPr>
            <p:ph type="title"/>
          </p:nvPr>
        </p:nvSpPr>
        <p:spPr>
          <a:xfrm>
            <a:off x="8643193" y="489507"/>
            <a:ext cx="3091607" cy="1655483"/>
          </a:xfrm>
        </p:spPr>
        <p:txBody>
          <a:bodyPr anchor="b">
            <a:normAutofit/>
          </a:bodyPr>
          <a:lstStyle/>
          <a:p>
            <a:r>
              <a:rPr lang="en-US" sz="4000"/>
              <a:t>Cop City’s Neighbors</a:t>
            </a:r>
          </a:p>
        </p:txBody>
      </p:sp>
      <p:pic>
        <p:nvPicPr>
          <p:cNvPr id="5" name="Picture 4">
            <a:extLst>
              <a:ext uri="{FF2B5EF4-FFF2-40B4-BE49-F238E27FC236}">
                <a16:creationId xmlns:a16="http://schemas.microsoft.com/office/drawing/2014/main" id="{0A1B61A4-E562-F084-2DC9-B47E8A0EDBC8}"/>
              </a:ext>
            </a:extLst>
          </p:cNvPr>
          <p:cNvPicPr>
            <a:picLocks noChangeAspect="1"/>
          </p:cNvPicPr>
          <p:nvPr/>
        </p:nvPicPr>
        <p:blipFill rotWithShape="1">
          <a:blip r:embed="rId2"/>
          <a:srcRect r="9140" b="2"/>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6D93290B-0FEE-DF30-8A25-31EC08052416}"/>
              </a:ext>
            </a:extLst>
          </p:cNvPr>
          <p:cNvSpPr>
            <a:spLocks noGrp="1"/>
          </p:cNvSpPr>
          <p:nvPr>
            <p:ph idx="1"/>
          </p:nvPr>
        </p:nvSpPr>
        <p:spPr>
          <a:xfrm>
            <a:off x="8643193" y="2418408"/>
            <a:ext cx="2942813" cy="3540265"/>
          </a:xfrm>
        </p:spPr>
        <p:txBody>
          <a:bodyPr>
            <a:normAutofit lnSpcReduction="10000"/>
          </a:bodyPr>
          <a:lstStyle/>
          <a:p>
            <a:r>
              <a:rPr lang="en-US" sz="2000" dirty="0"/>
              <a:t>Poor, majority Black neighborhoods</a:t>
            </a:r>
          </a:p>
          <a:p>
            <a:r>
              <a:rPr lang="en-US" sz="2000" dirty="0"/>
              <a:t>Ranked 94</a:t>
            </a:r>
            <a:r>
              <a:rPr lang="en-US" sz="2000" baseline="30000" dirty="0"/>
              <a:t>th</a:t>
            </a:r>
            <a:r>
              <a:rPr lang="en-US" sz="2000" dirty="0"/>
              <a:t> percentile for asthma, 88</a:t>
            </a:r>
            <a:r>
              <a:rPr lang="en-US" sz="2000" baseline="30000" dirty="0"/>
              <a:t>th</a:t>
            </a:r>
            <a:r>
              <a:rPr lang="en-US" sz="2000" dirty="0"/>
              <a:t> percentile for impoverished households </a:t>
            </a:r>
          </a:p>
          <a:p>
            <a:r>
              <a:rPr lang="en-US" sz="2000" dirty="0"/>
              <a:t>Feeding into structural/environmental racism</a:t>
            </a:r>
          </a:p>
          <a:p>
            <a:r>
              <a:rPr lang="en-US" sz="2000" dirty="0"/>
              <a:t>Increased policing of marginalized groups</a:t>
            </a:r>
          </a:p>
        </p:txBody>
      </p:sp>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440715B-B4B5-1B2F-CFA6-0A75FD8D085D}"/>
              </a:ext>
            </a:extLst>
          </p:cNvPr>
          <p:cNvSpPr txBox="1"/>
          <p:nvPr/>
        </p:nvSpPr>
        <p:spPr>
          <a:xfrm>
            <a:off x="160020" y="6503670"/>
            <a:ext cx="10601680" cy="630942"/>
          </a:xfrm>
          <a:prstGeom prst="rect">
            <a:avLst/>
          </a:prstGeom>
          <a:noFill/>
        </p:spPr>
        <p:txBody>
          <a:bodyPr wrap="square" rtlCol="0">
            <a:spAutoFit/>
          </a:bodyPr>
          <a:lstStyle/>
          <a:p>
            <a:pPr algn="l">
              <a:spcAft>
                <a:spcPts val="600"/>
              </a:spcAft>
            </a:pPr>
            <a:r>
              <a:rPr lang="en-US" sz="1200" b="0" i="0" dirty="0">
                <a:solidFill>
                  <a:schemeClr val="bg1"/>
                </a:solidFill>
                <a:effectLst/>
                <a:latin typeface="Calibri" panose="020F0502020204030204" pitchFamily="34" charset="0"/>
                <a:cs typeface="Calibri" panose="020F0502020204030204" pitchFamily="34" charset="0"/>
              </a:rPr>
              <a:t>Graphic: Renée Rigdon, CNN</a:t>
            </a:r>
          </a:p>
          <a:p>
            <a:pPr>
              <a:spcAft>
                <a:spcPts val="600"/>
              </a:spcAft>
            </a:pPr>
            <a:endParaRPr lang="en-US" dirty="0"/>
          </a:p>
        </p:txBody>
      </p:sp>
    </p:spTree>
    <p:extLst>
      <p:ext uri="{BB962C8B-B14F-4D97-AF65-F5344CB8AC3E}">
        <p14:creationId xmlns:p14="http://schemas.microsoft.com/office/powerpoint/2010/main" val="4280432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4105" name="Rectangle 4104">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2CEA9-CCA6-20AF-550B-97E79F7924C4}"/>
              </a:ext>
            </a:extLst>
          </p:cNvPr>
          <p:cNvSpPr>
            <a:spLocks noGrp="1"/>
          </p:cNvSpPr>
          <p:nvPr>
            <p:ph type="title"/>
          </p:nvPr>
        </p:nvSpPr>
        <p:spPr>
          <a:xfrm>
            <a:off x="761803" y="350196"/>
            <a:ext cx="4646904" cy="1624520"/>
          </a:xfrm>
        </p:spPr>
        <p:txBody>
          <a:bodyPr anchor="ctr">
            <a:normAutofit/>
          </a:bodyPr>
          <a:lstStyle/>
          <a:p>
            <a:r>
              <a:rPr lang="en-US" sz="4000"/>
              <a:t>Why do Healthcare Workers Care?</a:t>
            </a:r>
          </a:p>
        </p:txBody>
      </p:sp>
      <p:sp>
        <p:nvSpPr>
          <p:cNvPr id="3" name="Content Placeholder 2">
            <a:extLst>
              <a:ext uri="{FF2B5EF4-FFF2-40B4-BE49-F238E27FC236}">
                <a16:creationId xmlns:a16="http://schemas.microsoft.com/office/drawing/2014/main" id="{C1A775B5-9871-7126-E764-FDB1528A1B11}"/>
              </a:ext>
            </a:extLst>
          </p:cNvPr>
          <p:cNvSpPr>
            <a:spLocks noGrp="1"/>
          </p:cNvSpPr>
          <p:nvPr>
            <p:ph idx="1"/>
          </p:nvPr>
        </p:nvSpPr>
        <p:spPr>
          <a:xfrm>
            <a:off x="761802" y="2743200"/>
            <a:ext cx="4646905" cy="3943350"/>
          </a:xfrm>
        </p:spPr>
        <p:txBody>
          <a:bodyPr anchor="ctr">
            <a:normAutofit/>
          </a:bodyPr>
          <a:lstStyle/>
          <a:p>
            <a:r>
              <a:rPr lang="en-US" sz="2400" dirty="0"/>
              <a:t>Green spaces improve health</a:t>
            </a:r>
          </a:p>
          <a:p>
            <a:pPr lvl="1"/>
            <a:r>
              <a:rPr lang="en-US" sz="2000" dirty="0"/>
              <a:t>“Concrete Jungles” correlated with worse health outcomes, especially respiratory</a:t>
            </a:r>
          </a:p>
          <a:p>
            <a:pPr lvl="1"/>
            <a:r>
              <a:rPr lang="en-US" sz="2000" dirty="0"/>
              <a:t>Loss of forest worsens heat, flooding, water contamination, air quality</a:t>
            </a:r>
          </a:p>
          <a:p>
            <a:r>
              <a:rPr lang="en-US" sz="2400" dirty="0"/>
              <a:t>Other, better investments</a:t>
            </a:r>
          </a:p>
          <a:p>
            <a:pPr lvl="1"/>
            <a:r>
              <a:rPr lang="en-US" sz="2000" dirty="0"/>
              <a:t>Urban food forest</a:t>
            </a:r>
          </a:p>
          <a:p>
            <a:pPr lvl="1"/>
            <a:r>
              <a:rPr lang="en-US" sz="2000" dirty="0"/>
              <a:t>Affordable housing</a:t>
            </a:r>
          </a:p>
          <a:p>
            <a:pPr lvl="1"/>
            <a:r>
              <a:rPr lang="en-US" sz="2000" dirty="0"/>
              <a:t>Substance use clinics</a:t>
            </a:r>
          </a:p>
          <a:p>
            <a:pPr lvl="1"/>
            <a:endParaRPr lang="en-US" sz="2000" dirty="0"/>
          </a:p>
        </p:txBody>
      </p:sp>
      <p:pic>
        <p:nvPicPr>
          <p:cNvPr id="4098" name="Picture 2" descr="Trees are seen with hearts placed on them near the planned police development in Atlanta, Georgia, on July 22, 2022.">
            <a:extLst>
              <a:ext uri="{FF2B5EF4-FFF2-40B4-BE49-F238E27FC236}">
                <a16:creationId xmlns:a16="http://schemas.microsoft.com/office/drawing/2014/main" id="{9E2FBCE3-0BED-470D-32E6-FBA805EC44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20" r="20834" b="-2"/>
          <a:stretch/>
        </p:blipFill>
        <p:spPr bwMode="auto">
          <a:xfrm>
            <a:off x="6096000" y="1"/>
            <a:ext cx="6102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2D71E33-2ECB-35E4-E2E8-A041FDBC285B}"/>
              </a:ext>
            </a:extLst>
          </p:cNvPr>
          <p:cNvSpPr txBox="1"/>
          <p:nvPr/>
        </p:nvSpPr>
        <p:spPr>
          <a:xfrm>
            <a:off x="6096000" y="6172201"/>
            <a:ext cx="6102825" cy="685800"/>
          </a:xfrm>
          <a:prstGeom prst="rect">
            <a:avLst/>
          </a:prstGeom>
          <a:solidFill>
            <a:srgbClr val="000000">
              <a:alpha val="50000"/>
            </a:srgbClr>
          </a:solidFill>
          <a:ln>
            <a:noFill/>
          </a:ln>
        </p:spPr>
        <p:txBody>
          <a:bodyPr wrap="square" rtlCol="0">
            <a:noAutofit/>
          </a:bodyPr>
          <a:lstStyle/>
          <a:p>
            <a:pPr algn="ctr">
              <a:spcAft>
                <a:spcPts val="600"/>
              </a:spcAft>
            </a:pPr>
            <a:r>
              <a:rPr lang="en-US" sz="1300" b="0" i="0">
                <a:solidFill>
                  <a:srgbClr val="FFFFFF"/>
                </a:solidFill>
                <a:effectLst/>
              </a:rPr>
              <a:t>Austin Steele/CNN</a:t>
            </a:r>
            <a:endParaRPr lang="en-US" sz="1300">
              <a:solidFill>
                <a:srgbClr val="FFFFFF"/>
              </a:solidFill>
            </a:endParaRPr>
          </a:p>
        </p:txBody>
      </p:sp>
    </p:spTree>
    <p:extLst>
      <p:ext uri="{BB962C8B-B14F-4D97-AF65-F5344CB8AC3E}">
        <p14:creationId xmlns:p14="http://schemas.microsoft.com/office/powerpoint/2010/main" val="126100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0" name="Oval 19">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0" name="Straight Connector 29">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BFC43125-50E6-0C90-AA90-B9D273374C29}"/>
              </a:ext>
            </a:extLst>
          </p:cNvPr>
          <p:cNvPicPr>
            <a:picLocks noChangeAspect="1"/>
          </p:cNvPicPr>
          <p:nvPr/>
        </p:nvPicPr>
        <p:blipFill rotWithShape="1">
          <a:blip r:embed="rId3"/>
          <a:srcRect r="255" b="-1"/>
          <a:stretch/>
        </p:blipFill>
        <p:spPr>
          <a:xfrm>
            <a:off x="626590" y="317578"/>
            <a:ext cx="10851111" cy="3508437"/>
          </a:xfrm>
          <a:prstGeom prst="rect">
            <a:avLst/>
          </a:prstGeom>
        </p:spPr>
      </p:pic>
      <p:grpSp>
        <p:nvGrpSpPr>
          <p:cNvPr id="35" name="Group 34">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482489"/>
            <a:ext cx="304800" cy="429768"/>
            <a:chOff x="215328" y="-46937"/>
            <a:chExt cx="304800" cy="2773841"/>
          </a:xfrm>
        </p:grpSpPr>
        <p:cxnSp>
          <p:nvCxnSpPr>
            <p:cNvPr id="36" name="Straight Connector 35">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1" name="Rectangle 40">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4" name="Straight Connector 43">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Content Placeholder 2">
            <a:extLst>
              <a:ext uri="{FF2B5EF4-FFF2-40B4-BE49-F238E27FC236}">
                <a16:creationId xmlns:a16="http://schemas.microsoft.com/office/drawing/2014/main" id="{C1A775B5-9871-7126-E764-FDB1528A1B11}"/>
              </a:ext>
            </a:extLst>
          </p:cNvPr>
          <p:cNvSpPr>
            <a:spLocks noGrp="1"/>
          </p:cNvSpPr>
          <p:nvPr>
            <p:ph idx="1"/>
          </p:nvPr>
        </p:nvSpPr>
        <p:spPr>
          <a:xfrm>
            <a:off x="626590" y="4018143"/>
            <a:ext cx="10533595" cy="2129599"/>
          </a:xfrm>
          <a:noFill/>
        </p:spPr>
        <p:txBody>
          <a:bodyPr anchor="t">
            <a:noAutofit/>
          </a:bodyPr>
          <a:lstStyle/>
          <a:p>
            <a:pPr marL="457200" lvl="1" indent="0">
              <a:buNone/>
            </a:pPr>
            <a:r>
              <a:rPr lang="en-US" sz="2800" dirty="0">
                <a:solidFill>
                  <a:schemeClr val="bg1"/>
                </a:solidFill>
              </a:rPr>
              <a:t>“</a:t>
            </a:r>
            <a:r>
              <a:rPr lang="en-US" sz="2800" b="0" i="0" dirty="0">
                <a:solidFill>
                  <a:schemeClr val="bg1"/>
                </a:solidFill>
                <a:effectLst/>
                <a:latin typeface="Inter"/>
              </a:rPr>
              <a:t>Instead of strengthening community health, Cop City will be a dangerous attempt to invest in harmful and violent solutions</a:t>
            </a:r>
            <a:r>
              <a:rPr lang="en-US" sz="2800" dirty="0">
                <a:solidFill>
                  <a:schemeClr val="bg1"/>
                </a:solidFill>
                <a:latin typeface="Inter"/>
              </a:rPr>
              <a:t> . . . </a:t>
            </a:r>
            <a:r>
              <a:rPr lang="en-US" sz="2800" b="0" i="0" dirty="0">
                <a:solidFill>
                  <a:schemeClr val="bg1"/>
                </a:solidFill>
                <a:effectLst/>
                <a:latin typeface="Inter"/>
              </a:rPr>
              <a:t>while simultaneously eroding and transforming natural and public spaces into privately owned property. The public health evidence for developing healthy and thriving communities strongly opposes the expansion of policing and its subsequent violence. ”</a:t>
            </a:r>
            <a:endParaRPr lang="en-US" sz="2800" dirty="0">
              <a:solidFill>
                <a:schemeClr val="bg1"/>
              </a:solidFill>
            </a:endParaRPr>
          </a:p>
        </p:txBody>
      </p:sp>
    </p:spTree>
    <p:extLst>
      <p:ext uri="{BB962C8B-B14F-4D97-AF65-F5344CB8AC3E}">
        <p14:creationId xmlns:p14="http://schemas.microsoft.com/office/powerpoint/2010/main" val="16764328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1384</TotalTime>
  <Words>1952</Words>
  <Application>Microsoft Office PowerPoint</Application>
  <PresentationFormat>Widescreen</PresentationFormat>
  <Paragraphs>204</Paragraphs>
  <Slides>25</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Inter</vt:lpstr>
      <vt:lpstr>itc-avant-garde-gothic-pro</vt:lpstr>
      <vt:lpstr>Office Theme</vt:lpstr>
      <vt:lpstr>PowerPoint Presentation</vt:lpstr>
      <vt:lpstr>Why are you here?</vt:lpstr>
      <vt:lpstr>No, really, why are you here?</vt:lpstr>
      <vt:lpstr>Learning Objectives</vt:lpstr>
      <vt:lpstr>What is Cop City?</vt:lpstr>
      <vt:lpstr>Where is Cop City?</vt:lpstr>
      <vt:lpstr>Cop City’s Neighbors</vt:lpstr>
      <vt:lpstr>Why do Healthcare Workers Care?</vt:lpstr>
      <vt:lpstr>PowerPoint Presentation</vt:lpstr>
      <vt:lpstr>Policing in Medicine</vt:lpstr>
      <vt:lpstr>Policing as a Public Health Hazard</vt:lpstr>
      <vt:lpstr>Policing as a Public Health Hazard</vt:lpstr>
      <vt:lpstr>Manuel “Tortuguita” Esteban Paez Terán  (They/them)</vt:lpstr>
      <vt:lpstr>Considering Relative Harm</vt:lpstr>
      <vt:lpstr>Stop Cop City as a Social Movement</vt:lpstr>
      <vt:lpstr>PowerPoint Presentation</vt:lpstr>
      <vt:lpstr>Motivations</vt:lpstr>
      <vt:lpstr>What can we learn from “Stop Cop City?”</vt:lpstr>
      <vt:lpstr>What can we learn from “Stop Cop City?”</vt:lpstr>
      <vt:lpstr>PowerPoint Presentation</vt:lpstr>
      <vt:lpstr>PowerPoint Presentation</vt:lpstr>
      <vt:lpstr>Practice: who else can we draw to our cause?</vt:lpstr>
      <vt:lpstr>A Final Thought </vt:lpstr>
      <vt:lpstr>PowerPoint Presentation</vt:lpstr>
      <vt:lpstr>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Stop Cop City</dc:title>
  <dc:creator>Ladd, Ruby</dc:creator>
  <cp:lastModifiedBy>Ladd, Ruby</cp:lastModifiedBy>
  <cp:revision>11</cp:revision>
  <dcterms:created xsi:type="dcterms:W3CDTF">2023-11-01T15:54:41Z</dcterms:created>
  <dcterms:modified xsi:type="dcterms:W3CDTF">2023-11-12T02:05:11Z</dcterms:modified>
</cp:coreProperties>
</file>