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notesSlides/notesSlide12.xml" ContentType="application/vnd.openxmlformats-officedocument.presentationml.notesSlide+xml"/>
  <Override PartName="/ppt/charts/chart1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4"/>
  </p:notesMasterIdLst>
  <p:sldIdLst>
    <p:sldId id="2431" r:id="rId5"/>
    <p:sldId id="3091" r:id="rId6"/>
    <p:sldId id="3090" r:id="rId7"/>
    <p:sldId id="2432" r:id="rId8"/>
    <p:sldId id="3096" r:id="rId9"/>
    <p:sldId id="3092" r:id="rId10"/>
    <p:sldId id="3093" r:id="rId11"/>
    <p:sldId id="3097" r:id="rId12"/>
    <p:sldId id="530" r:id="rId13"/>
    <p:sldId id="2243" r:id="rId14"/>
    <p:sldId id="2244" r:id="rId15"/>
    <p:sldId id="2985" r:id="rId16"/>
    <p:sldId id="261" r:id="rId17"/>
    <p:sldId id="258" r:id="rId18"/>
    <p:sldId id="2315" r:id="rId19"/>
    <p:sldId id="3099" r:id="rId20"/>
    <p:sldId id="708" r:id="rId21"/>
    <p:sldId id="260" r:id="rId22"/>
    <p:sldId id="269" r:id="rId23"/>
    <p:sldId id="3030" r:id="rId24"/>
    <p:sldId id="3031" r:id="rId25"/>
    <p:sldId id="2997" r:id="rId26"/>
    <p:sldId id="575" r:id="rId27"/>
    <p:sldId id="274" r:id="rId28"/>
    <p:sldId id="272" r:id="rId29"/>
    <p:sldId id="265" r:id="rId30"/>
    <p:sldId id="266" r:id="rId31"/>
    <p:sldId id="267" r:id="rId32"/>
    <p:sldId id="2245" r:id="rId33"/>
    <p:sldId id="596" r:id="rId34"/>
    <p:sldId id="2410" r:id="rId35"/>
    <p:sldId id="3095" r:id="rId36"/>
    <p:sldId id="959" r:id="rId37"/>
    <p:sldId id="2246" r:id="rId38"/>
    <p:sldId id="612" r:id="rId39"/>
    <p:sldId id="3070" r:id="rId40"/>
    <p:sldId id="3072" r:id="rId41"/>
    <p:sldId id="1930" r:id="rId42"/>
    <p:sldId id="271" r:id="rId43"/>
    <p:sldId id="694" r:id="rId44"/>
    <p:sldId id="2261" r:id="rId45"/>
    <p:sldId id="710" r:id="rId46"/>
    <p:sldId id="277" r:id="rId47"/>
    <p:sldId id="695" r:id="rId48"/>
    <p:sldId id="696" r:id="rId49"/>
    <p:sldId id="556" r:id="rId50"/>
    <p:sldId id="557" r:id="rId51"/>
    <p:sldId id="2189" r:id="rId52"/>
    <p:sldId id="2346" r:id="rId53"/>
    <p:sldId id="692" r:id="rId54"/>
    <p:sldId id="2247" r:id="rId55"/>
    <p:sldId id="2427" r:id="rId56"/>
    <p:sldId id="2073" r:id="rId57"/>
    <p:sldId id="437" r:id="rId58"/>
    <p:sldId id="554" r:id="rId59"/>
    <p:sldId id="2229" r:id="rId60"/>
    <p:sldId id="440" r:id="rId61"/>
    <p:sldId id="441" r:id="rId62"/>
    <p:sldId id="222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28F"/>
    <a:srgbClr val="011893"/>
    <a:srgbClr val="006059"/>
    <a:srgbClr val="00A69A"/>
    <a:srgbClr val="00A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0"/>
    <p:restoredTop sz="78231" autoAdjust="0"/>
  </p:normalViewPr>
  <p:slideViewPr>
    <p:cSldViewPr snapToGrid="0" snapToObjects="1">
      <p:cViewPr>
        <p:scale>
          <a:sx n="90" d="100"/>
          <a:sy n="90" d="100"/>
        </p:scale>
        <p:origin x="1720" y="144"/>
      </p:cViewPr>
      <p:guideLst/>
    </p:cSldViewPr>
  </p:slideViewPr>
  <p:outlineViewPr>
    <p:cViewPr>
      <p:scale>
        <a:sx n="33" d="100"/>
        <a:sy n="33" d="100"/>
      </p:scale>
      <p:origin x="0" y="-47328"/>
    </p:cViewPr>
  </p:outlineViewPr>
  <p:notesTextViewPr>
    <p:cViewPr>
      <p:scale>
        <a:sx n="1" d="1"/>
        <a:sy n="1" d="1"/>
      </p:scale>
      <p:origin x="0" y="0"/>
    </p:cViewPr>
  </p:notesTextViewPr>
  <p:sorterViewPr>
    <p:cViewPr varScale="1">
      <p:scale>
        <a:sx n="130" d="100"/>
        <a:sy n="130" d="100"/>
      </p:scale>
      <p:origin x="0" y="0"/>
    </p:cViewPr>
  </p:sorterViewPr>
  <p:notesViewPr>
    <p:cSldViewPr snapToGrid="0" snapToObjects="1">
      <p:cViewPr varScale="1">
        <p:scale>
          <a:sx n="85" d="100"/>
          <a:sy n="85" d="100"/>
        </p:scale>
        <p:origin x="3928"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2.xml"/><Relationship Id="rId1" Type="http://schemas.microsoft.com/office/2011/relationships/chartStyle" Target="style1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0187400000000001E-2"/>
          <c:y val="5.7811000000000001E-2"/>
          <c:w val="0.97481300000000004"/>
          <c:h val="0.77441599999999999"/>
        </c:manualLayout>
      </c:layout>
      <c:barChart>
        <c:barDir val="col"/>
        <c:grouping val="clustered"/>
        <c:varyColors val="0"/>
        <c:ser>
          <c:idx val="0"/>
          <c:order val="0"/>
          <c:tx>
            <c:v>Series 1</c:v>
          </c:tx>
          <c:spPr>
            <a:solidFill>
              <a:srgbClr val="FD0000"/>
            </a:solidFill>
            <a:ln w="9525" cap="flat">
              <a:solidFill>
                <a:srgbClr val="FFFFFF"/>
              </a:solidFill>
              <a:prstDash val="solid"/>
              <a:round/>
            </a:ln>
            <a:effectLst/>
          </c:spPr>
          <c:invertIfNegative val="0"/>
          <c:dPt>
            <c:idx val="0"/>
            <c:invertIfNegative val="1"/>
            <c:bubble3D val="0"/>
            <c:extLst>
              <c:ext xmlns:c16="http://schemas.microsoft.com/office/drawing/2014/chart" uri="{C3380CC4-5D6E-409C-BE32-E72D297353CC}">
                <c16:uniqueId val="{00000001-E81F-3D40-B91A-48459D19D7E8}"/>
              </c:ext>
            </c:extLst>
          </c:dPt>
          <c:dPt>
            <c:idx val="1"/>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3-E81F-3D40-B91A-48459D19D7E8}"/>
              </c:ext>
            </c:extLst>
          </c:dPt>
          <c:dPt>
            <c:idx val="2"/>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5-E81F-3D40-B91A-48459D19D7E8}"/>
              </c:ext>
            </c:extLst>
          </c:dPt>
          <c:dPt>
            <c:idx val="3"/>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7-E81F-3D40-B91A-48459D19D7E8}"/>
              </c:ext>
            </c:extLst>
          </c:dPt>
          <c:dPt>
            <c:idx val="4"/>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9-E81F-3D40-B91A-48459D19D7E8}"/>
              </c:ext>
            </c:extLst>
          </c:dPt>
          <c:dPt>
            <c:idx val="5"/>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B-E81F-3D40-B91A-48459D19D7E8}"/>
              </c:ext>
            </c:extLst>
          </c:dPt>
          <c:dPt>
            <c:idx val="6"/>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D-E81F-3D40-B91A-48459D19D7E8}"/>
              </c:ext>
            </c:extLst>
          </c:dPt>
          <c:dPt>
            <c:idx val="7"/>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F-E81F-3D40-B91A-48459D19D7E8}"/>
              </c:ext>
            </c:extLst>
          </c:dPt>
          <c:dLbls>
            <c:dLbl>
              <c:idx val="0"/>
              <c:numFmt formatCode="#,##0" sourceLinked="0"/>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E81F-3D40-B91A-48459D19D7E8}"/>
                </c:ext>
              </c:extLst>
            </c:dLbl>
            <c:dLbl>
              <c:idx val="1"/>
              <c:numFmt formatCode="#,##0" sourceLinked="0"/>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E81F-3D40-B91A-48459D19D7E8}"/>
                </c:ext>
              </c:extLst>
            </c:dLbl>
            <c:dLbl>
              <c:idx val="2"/>
              <c:numFmt formatCode="#,##0" sourceLinked="0"/>
              <c:spPr/>
              <c:txPr>
                <a:bodyPr/>
                <a:lstStyle/>
                <a:p>
                  <a:pPr>
                    <a:defRPr sz="2600" b="1" i="0" u="none" strike="noStrike">
                      <a:solidFill>
                        <a:schemeClr val="tx1"/>
                      </a:solidFill>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E81F-3D40-B91A-48459D19D7E8}"/>
                </c:ext>
              </c:extLst>
            </c:dLbl>
            <c:dLbl>
              <c:idx val="3"/>
              <c:numFmt formatCode="#,##0" sourceLinked="0"/>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E81F-3D40-B91A-48459D19D7E8}"/>
                </c:ext>
              </c:extLst>
            </c:dLbl>
            <c:dLbl>
              <c:idx val="4"/>
              <c:numFmt formatCode="#,##0" sourceLinked="0"/>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E81F-3D40-B91A-48459D19D7E8}"/>
                </c:ext>
              </c:extLst>
            </c:dLbl>
            <c:dLbl>
              <c:idx val="5"/>
              <c:numFmt formatCode="#,##0" sourceLinked="0"/>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E81F-3D40-B91A-48459D19D7E8}"/>
                </c:ext>
              </c:extLst>
            </c:dLbl>
            <c:dLbl>
              <c:idx val="6"/>
              <c:numFmt formatCode="#,##0" sourceLinked="0"/>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D-E81F-3D40-B91A-48459D19D7E8}"/>
                </c:ext>
              </c:extLst>
            </c:dLbl>
            <c:dLbl>
              <c:idx val="7"/>
              <c:numFmt formatCode="#,##0" sourceLinked="0"/>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F-E81F-3D40-B91A-48459D19D7E8}"/>
                </c:ext>
              </c:extLst>
            </c:dLbl>
            <c:numFmt formatCode="#,##0" sourceLinked="0"/>
            <c:spPr>
              <a:noFill/>
              <a:ln>
                <a:noFill/>
              </a:ln>
              <a:effectLst/>
            </c:spPr>
            <c:txPr>
              <a:bodyPr/>
              <a:lstStyle/>
              <a:p>
                <a:pPr>
                  <a:defRPr sz="26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8"/>
              <c:pt idx="0">
                <c:v>USA</c:v>
              </c:pt>
              <c:pt idx="1">
                <c:v>UK</c:v>
              </c:pt>
              <c:pt idx="2">
                <c:v>Costa
Rica</c:v>
              </c:pt>
              <c:pt idx="3">
                <c:v>Germany</c:v>
              </c:pt>
              <c:pt idx="4">
                <c:v>Canada</c:v>
              </c:pt>
              <c:pt idx="5">
                <c:v>France</c:v>
              </c:pt>
              <c:pt idx="6">
                <c:v>Italy</c:v>
              </c:pt>
              <c:pt idx="7">
                <c:v>Sweden</c:v>
              </c:pt>
            </c:strLit>
          </c:cat>
          <c:val>
            <c:numLit>
              <c:formatCode>General</c:formatCode>
              <c:ptCount val="8"/>
              <c:pt idx="0">
                <c:v>77</c:v>
              </c:pt>
              <c:pt idx="1">
                <c:v>80.400000000000006</c:v>
              </c:pt>
              <c:pt idx="2">
                <c:v>80.8</c:v>
              </c:pt>
              <c:pt idx="3">
                <c:v>80.900000000000006</c:v>
              </c:pt>
              <c:pt idx="4">
                <c:v>81.7</c:v>
              </c:pt>
              <c:pt idx="5">
                <c:v>82.5</c:v>
              </c:pt>
              <c:pt idx="6">
                <c:v>82.9</c:v>
              </c:pt>
              <c:pt idx="7">
                <c:v>83.2</c:v>
              </c:pt>
            </c:numLit>
          </c:val>
          <c:extLst>
            <c:ext xmlns:c16="http://schemas.microsoft.com/office/drawing/2014/chart" uri="{C3380CC4-5D6E-409C-BE32-E72D297353CC}">
              <c16:uniqueId val="{00000010-E81F-3D40-B91A-48459D19D7E8}"/>
            </c:ext>
          </c:extLst>
        </c:ser>
        <c:dLbls>
          <c:showLegendKey val="0"/>
          <c:showVal val="0"/>
          <c:showCatName val="0"/>
          <c:showSerName val="0"/>
          <c:showPercent val="0"/>
          <c:showBubbleSize val="0"/>
        </c:dLbls>
        <c:gapWidth val="42"/>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2000" b="0" i="0" u="none" strike="noStrike">
                <a:solidFill>
                  <a:srgbClr val="FFFFFF"/>
                </a:solidFill>
                <a:latin typeface="Arial"/>
              </a:defRPr>
            </a:pPr>
            <a:endParaRPr lang="en-US"/>
          </a:p>
        </c:txPr>
        <c:crossAx val="2094734553"/>
        <c:crosses val="autoZero"/>
        <c:auto val="1"/>
        <c:lblAlgn val="ctr"/>
        <c:lblOffset val="100"/>
        <c:noMultiLvlLbl val="1"/>
      </c:catAx>
      <c:valAx>
        <c:axId val="2094734553"/>
        <c:scaling>
          <c:orientation val="minMax"/>
          <c:max val="83.5"/>
          <c:min val="70"/>
        </c:scaling>
        <c:delete val="0"/>
        <c:axPos val="l"/>
        <c:majorGridlines>
          <c:spPr>
            <a:ln w="9525" cap="flat">
              <a:solidFill>
                <a:srgbClr val="FFFFFF"/>
              </a:solidFill>
              <a:prstDash val="sysDot"/>
              <a:round/>
            </a:ln>
          </c:spPr>
        </c:majorGridlines>
        <c:numFmt formatCode="General" sourceLinked="1"/>
        <c:majorTickMark val="out"/>
        <c:minorTickMark val="none"/>
        <c:tickLblPos val="nextTo"/>
        <c:spPr>
          <a:ln w="12700" cap="flat">
            <a:noFill/>
            <a:prstDash val="solid"/>
            <a:miter lim="800000"/>
          </a:ln>
        </c:spPr>
        <c:txPr>
          <a:bodyPr rot="0"/>
          <a:lstStyle/>
          <a:p>
            <a:pPr>
              <a:defRPr sz="2000" b="0" i="0" u="none" strike="noStrike">
                <a:solidFill>
                  <a:srgbClr val="FFFFFF"/>
                </a:solidFill>
                <a:latin typeface="Arial"/>
              </a:defRPr>
            </a:pPr>
            <a:endParaRPr lang="en-US"/>
          </a:p>
        </c:txPr>
        <c:crossAx val="2094734552"/>
        <c:crosses val="autoZero"/>
        <c:crossBetween val="between"/>
        <c:majorUnit val="2"/>
        <c:minorUnit val="0.96428599999999998"/>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86878041094097E-2"/>
          <c:y val="2.6171387660346698E-2"/>
          <c:w val="0.52011907201055396"/>
          <c:h val="0.8983543505648889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15-1446-92DB-DC8BA56D96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715-1446-92DB-DC8BA56D96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15-1446-92DB-DC8BA56D96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715-1446-92DB-DC8BA56D966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715-1446-92DB-DC8BA56D9669}"/>
              </c:ext>
            </c:extLst>
          </c:dPt>
          <c:dLbls>
            <c:dLbl>
              <c:idx val="0"/>
              <c:layout>
                <c:manualLayout>
                  <c:x val="5.3454171897320997E-2"/>
                  <c:y val="-1.024306541692500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715-1446-92DB-DC8BA56D9669}"/>
                </c:ext>
              </c:extLst>
            </c:dLbl>
            <c:dLbl>
              <c:idx val="1"/>
              <c:layout>
                <c:manualLayout>
                  <c:x val="7.2308541490898395E-2"/>
                  <c:y val="-4.41008385779359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715-1446-92DB-DC8BA56D9669}"/>
                </c:ext>
              </c:extLst>
            </c:dLbl>
            <c:dLbl>
              <c:idx val="2"/>
              <c:layout>
                <c:manualLayout>
                  <c:x val="4.7585744481610397E-2"/>
                  <c:y val="-2.59488811128515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8715-1446-92DB-DC8BA56D9669}"/>
                </c:ext>
              </c:extLst>
            </c:dLbl>
            <c:dLbl>
              <c:idx val="3"/>
              <c:layout>
                <c:manualLayout>
                  <c:x val="-0.119437781751471"/>
                  <c:y val="-0.20759104890281199"/>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715-1446-92DB-DC8BA56D9669}"/>
                </c:ext>
              </c:extLst>
            </c:dLbl>
            <c:dLbl>
              <c:idx val="4"/>
              <c:layout>
                <c:manualLayout>
                  <c:x val="0.134143629311475"/>
                  <c:y val="0.21086285546391501"/>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8715-1446-92DB-DC8BA56D966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bg1"/>
                  </a:solidFill>
                  <a:round/>
                </a:ln>
                <a:effectLst/>
              </c:spPr>
            </c:leaderLines>
            <c:extLst>
              <c:ext xmlns:c15="http://schemas.microsoft.com/office/drawing/2012/chart" uri="{CE6537A1-D6FC-4f65-9D91-7224C49458BB}"/>
            </c:extLst>
          </c:dLbls>
          <c:cat>
            <c:strRef>
              <c:f>Sheet1!$A$2:$A$6</c:f>
              <c:strCache>
                <c:ptCount val="5"/>
                <c:pt idx="0">
                  <c:v>VA / Military</c:v>
                </c:pt>
                <c:pt idx="1">
                  <c:v>Medicare</c:v>
                </c:pt>
                <c:pt idx="2">
                  <c:v>Medicaid</c:v>
                </c:pt>
                <c:pt idx="3">
                  <c:v>Uninsured</c:v>
                </c:pt>
                <c:pt idx="4">
                  <c:v>Private Insurance</c:v>
                </c:pt>
              </c:strCache>
            </c:strRef>
          </c:cat>
          <c:val>
            <c:numRef>
              <c:f>Sheet1!$B$2:$B$6</c:f>
              <c:numCache>
                <c:formatCode>0%</c:formatCode>
                <c:ptCount val="5"/>
                <c:pt idx="0">
                  <c:v>0.02</c:v>
                </c:pt>
                <c:pt idx="1">
                  <c:v>0.1</c:v>
                </c:pt>
                <c:pt idx="2">
                  <c:v>0.05</c:v>
                </c:pt>
                <c:pt idx="3">
                  <c:v>0.22</c:v>
                </c:pt>
                <c:pt idx="4">
                  <c:v>0.6</c:v>
                </c:pt>
              </c:numCache>
            </c:numRef>
          </c:val>
          <c:extLst>
            <c:ext xmlns:c16="http://schemas.microsoft.com/office/drawing/2014/chart" uri="{C3380CC4-5D6E-409C-BE32-E72D297353CC}">
              <c16:uniqueId val="{0000000A-8715-1446-92DB-DC8BA56D9669}"/>
            </c:ext>
          </c:extLst>
        </c:ser>
        <c:dLbls>
          <c:showLegendKey val="0"/>
          <c:showVal val="0"/>
          <c:showCatName val="0"/>
          <c:showSerName val="0"/>
          <c:showPercent val="0"/>
          <c:showBubbleSize val="0"/>
          <c:showLeaderLines val="1"/>
        </c:dLbls>
        <c:firstSliceAng val="50"/>
      </c:pieChart>
      <c:spPr>
        <a:noFill/>
        <a:ln>
          <a:noFill/>
        </a:ln>
        <a:effectLst/>
      </c:spPr>
    </c:plotArea>
    <c:plotVisOnly val="1"/>
    <c:dispBlanksAs val="gap"/>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Taiwan</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2-AC54-F748-894E-B7CFEBEFE37B}"/>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1-AC54-F748-894E-B7CFEBEFE37B}"/>
              </c:ext>
            </c:extLst>
          </c:dPt>
          <c:cat>
            <c:strRef>
              <c:f>Sheet1!$A$2:$A$3</c:f>
              <c:strCache>
                <c:ptCount val="2"/>
                <c:pt idx="0">
                  <c:v>1st Qtr</c:v>
                </c:pt>
                <c:pt idx="1">
                  <c:v>2nd Qtr</c:v>
                </c:pt>
              </c:strCache>
            </c:strRef>
          </c:cat>
          <c:val>
            <c:numRef>
              <c:f>Sheet1!$B$2:$B$3</c:f>
              <c:numCache>
                <c:formatCode>0.0%</c:formatCode>
                <c:ptCount val="2"/>
                <c:pt idx="0">
                  <c:v>1.6E-2</c:v>
                </c:pt>
                <c:pt idx="1">
                  <c:v>0.98399999999999999</c:v>
                </c:pt>
              </c:numCache>
            </c:numRef>
          </c:val>
          <c:extLst>
            <c:ext xmlns:c16="http://schemas.microsoft.com/office/drawing/2014/chart" uri="{C3380CC4-5D6E-409C-BE32-E72D297353CC}">
              <c16:uniqueId val="{00000000-AC54-F748-894E-B7CFEBEFE37B}"/>
            </c:ext>
          </c:extLst>
        </c:ser>
        <c:dLbls>
          <c:showLegendKey val="0"/>
          <c:showVal val="0"/>
          <c:showCatName val="0"/>
          <c:showSerName val="0"/>
          <c:showPercent val="0"/>
          <c:showBubbleSize val="0"/>
          <c:showLeaderLines val="1"/>
        </c:dLbls>
        <c:firstSliceAng val="35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USA</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55A-6F4E-9E3A-27808AE60D8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55A-6F4E-9E3A-27808AE60D87}"/>
              </c:ext>
            </c:extLst>
          </c:dPt>
          <c:cat>
            <c:strRef>
              <c:f>Sheet1!$A$2:$A$3</c:f>
              <c:strCache>
                <c:ptCount val="2"/>
                <c:pt idx="0">
                  <c:v>1st Qtr</c:v>
                </c:pt>
                <c:pt idx="1">
                  <c:v>2nd Qtr</c:v>
                </c:pt>
              </c:strCache>
            </c:strRef>
          </c:cat>
          <c:val>
            <c:numRef>
              <c:f>Sheet1!$B$2:$B$3</c:f>
              <c:numCache>
                <c:formatCode>0.0%</c:formatCode>
                <c:ptCount val="2"/>
                <c:pt idx="0">
                  <c:v>0.35</c:v>
                </c:pt>
                <c:pt idx="1">
                  <c:v>0.65</c:v>
                </c:pt>
              </c:numCache>
            </c:numRef>
          </c:val>
          <c:extLst>
            <c:ext xmlns:c16="http://schemas.microsoft.com/office/drawing/2014/chart" uri="{C3380CC4-5D6E-409C-BE32-E72D297353CC}">
              <c16:uniqueId val="{00000004-B55A-6F4E-9E3A-27808AE60D87}"/>
            </c:ext>
          </c:extLst>
        </c:ser>
        <c:dLbls>
          <c:showLegendKey val="0"/>
          <c:showVal val="0"/>
          <c:showCatName val="0"/>
          <c:showSerName val="0"/>
          <c:showPercent val="0"/>
          <c:showBubbleSize val="0"/>
          <c:showLeaderLines val="1"/>
        </c:dLbls>
        <c:firstSliceAng val="29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3.4366399999999998E-2"/>
          <c:y val="5.3164003531026932E-2"/>
          <c:w val="0.96063399999999999"/>
          <c:h val="0.79284287680333698"/>
        </c:manualLayout>
      </c:layout>
      <c:barChart>
        <c:barDir val="col"/>
        <c:grouping val="clustered"/>
        <c:varyColors val="0"/>
        <c:ser>
          <c:idx val="0"/>
          <c:order val="0"/>
          <c:tx>
            <c:v>Series 1</c:v>
          </c:tx>
          <c:spPr>
            <a:solidFill>
              <a:srgbClr val="00B0F0"/>
            </a:solidFill>
            <a:ln w="9525" cap="flat">
              <a:solidFill>
                <a:srgbClr val="FFFFFF"/>
              </a:solidFill>
              <a:prstDash val="solid"/>
              <a:round/>
            </a:ln>
            <a:effectLst/>
          </c:spPr>
          <c:invertIfNegative val="0"/>
          <c:dPt>
            <c:idx val="0"/>
            <c:invertIfNegative val="1"/>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1-7605-5440-B372-1322994A96A8}"/>
              </c:ext>
            </c:extLst>
          </c:dPt>
          <c:dPt>
            <c:idx val="1"/>
            <c:invertIfNegative val="1"/>
            <c:bubble3D val="0"/>
            <c:spPr>
              <a:solidFill>
                <a:schemeClr val="accent2"/>
              </a:solidFill>
              <a:ln w="9525" cap="flat">
                <a:solidFill>
                  <a:srgbClr val="FFFFFF"/>
                </a:solidFill>
                <a:prstDash val="solid"/>
                <a:round/>
              </a:ln>
              <a:effectLst/>
            </c:spPr>
            <c:extLst>
              <c:ext xmlns:c16="http://schemas.microsoft.com/office/drawing/2014/chart" uri="{C3380CC4-5D6E-409C-BE32-E72D297353CC}">
                <c16:uniqueId val="{00000003-7605-5440-B372-1322994A96A8}"/>
              </c:ext>
            </c:extLst>
          </c:dPt>
          <c:dLbls>
            <c:dLbl>
              <c:idx val="0"/>
              <c:numFmt formatCode="0.0%" sourceLinked="0"/>
              <c:spPr/>
              <c:txPr>
                <a:bodyPr/>
                <a:lstStyle/>
                <a:p>
                  <a:pPr>
                    <a:defRPr sz="24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605-5440-B372-1322994A96A8}"/>
                </c:ext>
              </c:extLst>
            </c:dLbl>
            <c:dLbl>
              <c:idx val="1"/>
              <c:numFmt formatCode="0.0%" sourceLinked="0"/>
              <c:spPr/>
              <c:txPr>
                <a:bodyPr/>
                <a:lstStyle/>
                <a:p>
                  <a:pPr>
                    <a:defRPr sz="32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7605-5440-B372-1322994A96A8}"/>
                </c:ext>
              </c:extLst>
            </c:dLbl>
            <c:numFmt formatCode="0.0%" sourceLinked="0"/>
            <c:spPr>
              <a:noFill/>
              <a:ln>
                <a:noFill/>
              </a:ln>
              <a:effectLst/>
            </c:spPr>
            <c:txPr>
              <a:bodyPr/>
              <a:lstStyle/>
              <a:p>
                <a:pPr>
                  <a:defRPr sz="3200" b="1" i="0" u="none" strike="noStrike">
                    <a:solidFill>
                      <a:schemeClr val="bg1"/>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Medicare</c:v>
              </c:pt>
              <c:pt idx="1">
                <c:v>United HealthCare</c:v>
              </c:pt>
            </c:strLit>
          </c:cat>
          <c:val>
            <c:numLit>
              <c:formatCode>General</c:formatCode>
              <c:ptCount val="2"/>
              <c:pt idx="0">
                <c:v>2.3E-2</c:v>
              </c:pt>
              <c:pt idx="1">
                <c:v>0.185</c:v>
              </c:pt>
            </c:numLit>
          </c:val>
          <c:extLst>
            <c:ext xmlns:c16="http://schemas.microsoft.com/office/drawing/2014/chart" uri="{C3380CC4-5D6E-409C-BE32-E72D297353CC}">
              <c16:uniqueId val="{00000004-7605-5440-B372-1322994A96A8}"/>
            </c:ext>
          </c:extLst>
        </c:ser>
        <c:dLbls>
          <c:showLegendKey val="0"/>
          <c:showVal val="0"/>
          <c:showCatName val="0"/>
          <c:showSerName val="0"/>
          <c:showPercent val="0"/>
          <c:showBubbleSize val="0"/>
        </c:dLbls>
        <c:gapWidth val="23"/>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2800" b="0" i="0" u="none" strike="noStrike">
                <a:solidFill>
                  <a:srgbClr val="FFFFFF"/>
                </a:solidFill>
                <a:latin typeface="Arial"/>
              </a:defRPr>
            </a:pPr>
            <a:endParaRPr lang="en-US"/>
          </a:p>
        </c:txPr>
        <c:crossAx val="2094734553"/>
        <c:crosses val="autoZero"/>
        <c:auto val="1"/>
        <c:lblAlgn val="ctr"/>
        <c:lblOffset val="100"/>
        <c:noMultiLvlLbl val="1"/>
      </c:catAx>
      <c:valAx>
        <c:axId val="2094734553"/>
        <c:scaling>
          <c:orientation val="minMax"/>
          <c:max val="0.19"/>
          <c:min val="0"/>
        </c:scaling>
        <c:delete val="0"/>
        <c:axPos val="l"/>
        <c:numFmt formatCode="0.0%" sourceLinked="0"/>
        <c:majorTickMark val="none"/>
        <c:minorTickMark val="none"/>
        <c:tickLblPos val="none"/>
        <c:spPr>
          <a:ln w="12700" cap="flat">
            <a:noFill/>
            <a:prstDash val="solid"/>
            <a:miter lim="800000"/>
          </a:ln>
        </c:spPr>
        <c:txPr>
          <a:bodyPr rot="0"/>
          <a:lstStyle/>
          <a:p>
            <a:pPr>
              <a:defRPr sz="2000" b="0" i="0" u="none" strike="noStrike">
                <a:solidFill>
                  <a:srgbClr val="FFFFFF"/>
                </a:solidFill>
                <a:latin typeface="Arial"/>
              </a:defRPr>
            </a:pPr>
            <a:endParaRPr lang="en-US"/>
          </a:p>
        </c:txPr>
        <c:crossAx val="2094734552"/>
        <c:crosses val="autoZero"/>
        <c:crossBetween val="between"/>
        <c:majorUnit val="4.7500000000000001E-2"/>
        <c:minorUnit val="2.375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16922"/>
          <c:y val="5.1878899999999999E-2"/>
          <c:w val="0.87807800000000003"/>
          <c:h val="0.85564499999999999"/>
        </c:manualLayout>
      </c:layout>
      <c:areaChart>
        <c:grouping val="standard"/>
        <c:varyColors val="0"/>
        <c:ser>
          <c:idx val="1"/>
          <c:order val="0"/>
          <c:tx>
            <c:strRef>
              <c:f>Sheet1!$C$1</c:f>
              <c:strCache>
                <c:ptCount val="1"/>
                <c:pt idx="0">
                  <c:v>Managers</c:v>
                </c:pt>
              </c:strCache>
            </c:strRef>
          </c:tx>
          <c:spPr>
            <a:solidFill>
              <a:schemeClr val="accent2"/>
            </a:solidFill>
            <a:ln w="12700" cap="flat">
              <a:solidFill>
                <a:srgbClr val="FFFFFF"/>
              </a:solidFill>
              <a:prstDash val="solid"/>
              <a:round/>
            </a:ln>
            <a:effectLst/>
          </c:spPr>
          <c:cat>
            <c:strRef>
              <c:f>Sheet1!$A$2:$A$54</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Sheet1!$C$2:$C$54</c:f>
              <c:numCache>
                <c:formatCode>General</c:formatCode>
                <c:ptCount val="53"/>
                <c:pt idx="0">
                  <c:v>0</c:v>
                </c:pt>
                <c:pt idx="1">
                  <c:v>0.185</c:v>
                </c:pt>
                <c:pt idx="2">
                  <c:v>0.25800000000000001</c:v>
                </c:pt>
                <c:pt idx="3">
                  <c:v>0.46800000000000003</c:v>
                </c:pt>
                <c:pt idx="4">
                  <c:v>0.60699999999999998</c:v>
                </c:pt>
                <c:pt idx="5">
                  <c:v>0.75</c:v>
                </c:pt>
                <c:pt idx="6">
                  <c:v>0.85599999999999998</c:v>
                </c:pt>
                <c:pt idx="7">
                  <c:v>0.96399999999999997</c:v>
                </c:pt>
                <c:pt idx="8">
                  <c:v>1.091</c:v>
                </c:pt>
                <c:pt idx="9">
                  <c:v>1.1859999999999999</c:v>
                </c:pt>
                <c:pt idx="10">
                  <c:v>1.329</c:v>
                </c:pt>
                <c:pt idx="11">
                  <c:v>1.46</c:v>
                </c:pt>
                <c:pt idx="12">
                  <c:v>1.619</c:v>
                </c:pt>
                <c:pt idx="13">
                  <c:v>1.722</c:v>
                </c:pt>
                <c:pt idx="14">
                  <c:v>1.853</c:v>
                </c:pt>
                <c:pt idx="15">
                  <c:v>2.0510000000000002</c:v>
                </c:pt>
                <c:pt idx="16">
                  <c:v>2.4279999999999999</c:v>
                </c:pt>
                <c:pt idx="17">
                  <c:v>3.0310000000000001</c:v>
                </c:pt>
                <c:pt idx="18">
                  <c:v>3.6259999999999999</c:v>
                </c:pt>
                <c:pt idx="19">
                  <c:v>4.2610000000000001</c:v>
                </c:pt>
                <c:pt idx="20">
                  <c:v>4.484</c:v>
                </c:pt>
                <c:pt idx="21">
                  <c:v>4.8609999999999998</c:v>
                </c:pt>
                <c:pt idx="22">
                  <c:v>6.6980000000000004</c:v>
                </c:pt>
                <c:pt idx="23">
                  <c:v>9.5670000000000002</c:v>
                </c:pt>
                <c:pt idx="24">
                  <c:v>13.897</c:v>
                </c:pt>
                <c:pt idx="25">
                  <c:v>16.904</c:v>
                </c:pt>
                <c:pt idx="26">
                  <c:v>19.64</c:v>
                </c:pt>
                <c:pt idx="27">
                  <c:v>20.542000000000002</c:v>
                </c:pt>
                <c:pt idx="28">
                  <c:v>21.29</c:v>
                </c:pt>
                <c:pt idx="29">
                  <c:v>21.32</c:v>
                </c:pt>
                <c:pt idx="30">
                  <c:v>21.85</c:v>
                </c:pt>
                <c:pt idx="31">
                  <c:v>22.501999999999999</c:v>
                </c:pt>
                <c:pt idx="32">
                  <c:v>23.795000000000002</c:v>
                </c:pt>
                <c:pt idx="33">
                  <c:v>25.53</c:v>
                </c:pt>
                <c:pt idx="34">
                  <c:v>26.324000000000002</c:v>
                </c:pt>
                <c:pt idx="35">
                  <c:v>25.844000000000001</c:v>
                </c:pt>
                <c:pt idx="36">
                  <c:v>25.372</c:v>
                </c:pt>
                <c:pt idx="37">
                  <c:v>26.103999999999999</c:v>
                </c:pt>
                <c:pt idx="38">
                  <c:v>28.058</c:v>
                </c:pt>
                <c:pt idx="39">
                  <c:v>29.457999999999998</c:v>
                </c:pt>
                <c:pt idx="40">
                  <c:v>30.613</c:v>
                </c:pt>
                <c:pt idx="41">
                  <c:v>29.274000000000001</c:v>
                </c:pt>
                <c:pt idx="42">
                  <c:v>29.635999999999999</c:v>
                </c:pt>
                <c:pt idx="43">
                  <c:v>29.614000000000001</c:v>
                </c:pt>
                <c:pt idx="44">
                  <c:v>30.335000000000001</c:v>
                </c:pt>
                <c:pt idx="45">
                  <c:v>30.547000000000001</c:v>
                </c:pt>
                <c:pt idx="46">
                  <c:v>31.382999999999999</c:v>
                </c:pt>
                <c:pt idx="47">
                  <c:v>34.311999999999998</c:v>
                </c:pt>
                <c:pt idx="48">
                  <c:v>35.133000000000003</c:v>
                </c:pt>
                <c:pt idx="49">
                  <c:v>36.125</c:v>
                </c:pt>
                <c:pt idx="50">
                  <c:v>36.125</c:v>
                </c:pt>
                <c:pt idx="51">
                  <c:v>39</c:v>
                </c:pt>
                <c:pt idx="52">
                  <c:v>43.5</c:v>
                </c:pt>
              </c:numCache>
            </c:numRef>
          </c:val>
          <c:extLst>
            <c:ext xmlns:c16="http://schemas.microsoft.com/office/drawing/2014/chart" uri="{C3380CC4-5D6E-409C-BE32-E72D297353CC}">
              <c16:uniqueId val="{00000000-476B-EA42-A3CD-335A4610DD67}"/>
            </c:ext>
          </c:extLst>
        </c:ser>
        <c:ser>
          <c:idx val="0"/>
          <c:order val="1"/>
          <c:tx>
            <c:strRef>
              <c:f>Sheet1!$B$1</c:f>
              <c:strCache>
                <c:ptCount val="1"/>
                <c:pt idx="0">
                  <c:v>Physicians</c:v>
                </c:pt>
              </c:strCache>
            </c:strRef>
          </c:tx>
          <c:spPr>
            <a:solidFill>
              <a:schemeClr val="accent1"/>
            </a:solidFill>
            <a:ln w="12700" cap="flat">
              <a:solidFill>
                <a:schemeClr val="bg1"/>
              </a:solidFill>
              <a:prstDash val="solid"/>
              <a:round/>
            </a:ln>
            <a:effectLst/>
          </c:spPr>
          <c:cat>
            <c:strRef>
              <c:f>Sheet1!$A$2:$A$54</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strCache>
            </c:strRef>
          </c:cat>
          <c:val>
            <c:numRef>
              <c:f>Sheet1!$B$2:$B$54</c:f>
              <c:numCache>
                <c:formatCode>General</c:formatCode>
                <c:ptCount val="53"/>
                <c:pt idx="0">
                  <c:v>1.8575999999999999E-2</c:v>
                </c:pt>
                <c:pt idx="1">
                  <c:v>4.3344000000000001E-2</c:v>
                </c:pt>
                <c:pt idx="2">
                  <c:v>7.7398999999999996E-2</c:v>
                </c:pt>
                <c:pt idx="3">
                  <c:v>0.105263</c:v>
                </c:pt>
                <c:pt idx="4">
                  <c:v>0.15479899999999999</c:v>
                </c:pt>
                <c:pt idx="5">
                  <c:v>0.201238</c:v>
                </c:pt>
                <c:pt idx="6">
                  <c:v>0.250774</c:v>
                </c:pt>
                <c:pt idx="7">
                  <c:v>0.26625399999999999</c:v>
                </c:pt>
                <c:pt idx="8">
                  <c:v>0.325077</c:v>
                </c:pt>
                <c:pt idx="9">
                  <c:v>0.37461299999999997</c:v>
                </c:pt>
                <c:pt idx="10">
                  <c:v>0.42724499999999999</c:v>
                </c:pt>
                <c:pt idx="11">
                  <c:v>0.45510800000000001</c:v>
                </c:pt>
                <c:pt idx="12">
                  <c:v>0.50773999999999997</c:v>
                </c:pt>
                <c:pt idx="13">
                  <c:v>0.56037199999999998</c:v>
                </c:pt>
                <c:pt idx="14">
                  <c:v>0.61300299999999996</c:v>
                </c:pt>
                <c:pt idx="15">
                  <c:v>0.66563499999999998</c:v>
                </c:pt>
                <c:pt idx="16">
                  <c:v>0.69659400000000005</c:v>
                </c:pt>
                <c:pt idx="17">
                  <c:v>0.74303399999999997</c:v>
                </c:pt>
                <c:pt idx="18">
                  <c:v>0.75541800000000003</c:v>
                </c:pt>
                <c:pt idx="19">
                  <c:v>0.78637800000000002</c:v>
                </c:pt>
                <c:pt idx="20">
                  <c:v>0.82662500000000005</c:v>
                </c:pt>
                <c:pt idx="21">
                  <c:v>0.86377700000000002</c:v>
                </c:pt>
                <c:pt idx="22">
                  <c:v>0.866873</c:v>
                </c:pt>
                <c:pt idx="23">
                  <c:v>0.97523199999999999</c:v>
                </c:pt>
                <c:pt idx="24">
                  <c:v>1.0247679999999999</c:v>
                </c:pt>
                <c:pt idx="25">
                  <c:v>1.1455109999999999</c:v>
                </c:pt>
                <c:pt idx="26">
                  <c:v>1.1888540000000001</c:v>
                </c:pt>
                <c:pt idx="27">
                  <c:v>1.2414860000000001</c:v>
                </c:pt>
                <c:pt idx="28">
                  <c:v>1.2910219999999999</c:v>
                </c:pt>
                <c:pt idx="29">
                  <c:v>1.2291019999999999</c:v>
                </c:pt>
                <c:pt idx="30">
                  <c:v>1.2260059999999999</c:v>
                </c:pt>
                <c:pt idx="31">
                  <c:v>1.3560369999999999</c:v>
                </c:pt>
                <c:pt idx="32">
                  <c:v>1.402477</c:v>
                </c:pt>
                <c:pt idx="33">
                  <c:v>1.4383900000000001</c:v>
                </c:pt>
                <c:pt idx="34">
                  <c:v>1.491951</c:v>
                </c:pt>
                <c:pt idx="35">
                  <c:v>1.56965</c:v>
                </c:pt>
                <c:pt idx="36">
                  <c:v>1.6337459999999999</c:v>
                </c:pt>
                <c:pt idx="37">
                  <c:v>1.647988</c:v>
                </c:pt>
                <c:pt idx="38">
                  <c:v>1.5959749999999999</c:v>
                </c:pt>
                <c:pt idx="39">
                  <c:v>1.616099</c:v>
                </c:pt>
                <c:pt idx="40">
                  <c:v>1.4399379999999999</c:v>
                </c:pt>
                <c:pt idx="41">
                  <c:v>1.5269349999999999</c:v>
                </c:pt>
                <c:pt idx="42">
                  <c:v>1.6736839999999999</c:v>
                </c:pt>
                <c:pt idx="43">
                  <c:v>1.82291</c:v>
                </c:pt>
                <c:pt idx="44">
                  <c:v>1.9142410000000001</c:v>
                </c:pt>
                <c:pt idx="45">
                  <c:v>1.7634669999999999</c:v>
                </c:pt>
                <c:pt idx="46">
                  <c:v>2.2483499999999998</c:v>
                </c:pt>
                <c:pt idx="47">
                  <c:v>2.3325360000000002</c:v>
                </c:pt>
                <c:pt idx="48">
                  <c:v>2.2485729999999999</c:v>
                </c:pt>
                <c:pt idx="49">
                  <c:v>2.4568699999999999</c:v>
                </c:pt>
                <c:pt idx="50">
                  <c:v>2.4568699999999999</c:v>
                </c:pt>
                <c:pt idx="51">
                  <c:v>2.4568699999999999</c:v>
                </c:pt>
                <c:pt idx="52">
                  <c:v>2.4568699999999999</c:v>
                </c:pt>
              </c:numCache>
            </c:numRef>
          </c:val>
          <c:extLst>
            <c:ext xmlns:c16="http://schemas.microsoft.com/office/drawing/2014/chart" uri="{C3380CC4-5D6E-409C-BE32-E72D297353CC}">
              <c16:uniqueId val="{00000001-476B-EA42-A3CD-335A4610DD67}"/>
            </c:ext>
          </c:extLst>
        </c:ser>
        <c:dLbls>
          <c:showLegendKey val="0"/>
          <c:showVal val="0"/>
          <c:showCatName val="0"/>
          <c:showSerName val="0"/>
          <c:showPercent val="0"/>
          <c:showBubbleSize val="0"/>
        </c:dLbls>
        <c:axId val="2094734552"/>
        <c:axId val="2094734553"/>
      </c:areaChart>
      <c:catAx>
        <c:axId val="2094734552"/>
        <c:scaling>
          <c:orientation val="minMax"/>
        </c:scaling>
        <c:delete val="0"/>
        <c:axPos val="b"/>
        <c:numFmt formatCode="0" sourceLinked="0"/>
        <c:majorTickMark val="out"/>
        <c:minorTickMark val="none"/>
        <c:tickLblPos val="low"/>
        <c:spPr>
          <a:ln w="12700" cap="flat">
            <a:solidFill>
              <a:srgbClr val="FFFFFF"/>
            </a:solidFill>
            <a:prstDash val="solid"/>
            <a:miter lim="800000"/>
          </a:ln>
        </c:spPr>
        <c:txPr>
          <a:bodyPr rot="0"/>
          <a:lstStyle/>
          <a:p>
            <a:pPr>
              <a:defRPr sz="1800" b="0" i="0" u="none" strike="noStrike">
                <a:solidFill>
                  <a:srgbClr val="FFFFFF"/>
                </a:solidFill>
                <a:latin typeface="Arial"/>
              </a:defRPr>
            </a:pPr>
            <a:endParaRPr lang="en-US"/>
          </a:p>
        </c:txPr>
        <c:crossAx val="2094734553"/>
        <c:crosses val="autoZero"/>
        <c:auto val="1"/>
        <c:lblAlgn val="ctr"/>
        <c:lblOffset val="100"/>
        <c:tickLblSkip val="5"/>
        <c:noMultiLvlLbl val="1"/>
      </c:catAx>
      <c:valAx>
        <c:axId val="2094734553"/>
        <c:scaling>
          <c:orientation val="minMax"/>
          <c:max val="44"/>
          <c:min val="0"/>
        </c:scaling>
        <c:delete val="0"/>
        <c:axPos val="l"/>
        <c:majorGridlines>
          <c:spPr>
            <a:ln w="6350" cap="flat">
              <a:solidFill>
                <a:srgbClr val="FFFFFF"/>
              </a:solidFill>
              <a:prstDash val="sysDash"/>
              <a:round/>
            </a:ln>
          </c:spPr>
        </c:majorGridlines>
        <c:numFmt formatCode="0%" sourceLinked="0"/>
        <c:majorTickMark val="none"/>
        <c:minorTickMark val="none"/>
        <c:tickLblPos val="nextTo"/>
        <c:spPr>
          <a:ln w="12700" cap="flat">
            <a:solidFill>
              <a:srgbClr val="FFFFFF"/>
            </a:solidFill>
            <a:prstDash val="solid"/>
            <a:miter lim="800000"/>
          </a:ln>
        </c:spPr>
        <c:txPr>
          <a:bodyPr rot="0"/>
          <a:lstStyle/>
          <a:p>
            <a:pPr>
              <a:defRPr sz="2400" b="0" i="0" u="none" strike="noStrike">
                <a:solidFill>
                  <a:srgbClr val="FFFFFF"/>
                </a:solidFill>
                <a:latin typeface="Arial"/>
              </a:defRPr>
            </a:pPr>
            <a:endParaRPr lang="en-US"/>
          </a:p>
        </c:txPr>
        <c:crossAx val="2094734552"/>
        <c:crosses val="autoZero"/>
        <c:crossBetween val="midCat"/>
        <c:majorUnit val="10"/>
        <c:minorUnit val="5.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70655088344102"/>
          <c:y val="3.4067040725278601E-2"/>
          <c:w val="0.530415684748198"/>
          <c:h val="0.86983037104095995"/>
        </c:manualLayout>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1A2-4B4D-8C4B-A4468B39E1B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B1A2-4B4D-8C4B-A4468B39E1BF}"/>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B1A2-4B4D-8C4B-A4468B39E1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1A2-4B4D-8C4B-A4468B39E1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1A2-4B4D-8C4B-A4468B39E1BF}"/>
              </c:ext>
            </c:extLst>
          </c:dPt>
          <c:dLbls>
            <c:dLbl>
              <c:idx val="0"/>
              <c:layout>
                <c:manualLayout>
                  <c:x val="-2.2526992725653401E-2"/>
                  <c:y val="0.11031143967974701"/>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5069452063431202"/>
                      <c:h val="0.30505148855828601"/>
                    </c:manualLayout>
                  </c15:layout>
                </c:ext>
                <c:ext xmlns:c16="http://schemas.microsoft.com/office/drawing/2014/chart" uri="{C3380CC4-5D6E-409C-BE32-E72D297353CC}">
                  <c16:uniqueId val="{00000001-B1A2-4B4D-8C4B-A4468B39E1BF}"/>
                </c:ext>
              </c:extLst>
            </c:dLbl>
            <c:dLbl>
              <c:idx val="1"/>
              <c:layout>
                <c:manualLayout>
                  <c:x val="2.4819432081690299E-2"/>
                  <c:y val="1.16955124619937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1A2-4B4D-8C4B-A4468B39E1BF}"/>
                </c:ext>
              </c:extLst>
            </c:dLbl>
            <c:dLbl>
              <c:idx val="2"/>
              <c:layout>
                <c:manualLayout>
                  <c:x val="-0.129115059580339"/>
                  <c:y val="-0.2009146930515869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1A2-4B4D-8C4B-A4468B39E1BF}"/>
                </c:ext>
              </c:extLst>
            </c:dLbl>
            <c:dLbl>
              <c:idx val="3"/>
              <c:layout>
                <c:manualLayout>
                  <c:x val="0.144091746721877"/>
                  <c:y val="-0.17253497256090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1A2-4B4D-8C4B-A4468B39E1BF}"/>
                </c:ext>
              </c:extLst>
            </c:dLbl>
            <c:dLbl>
              <c:idx val="4"/>
              <c:layout>
                <c:manualLayout>
                  <c:x val="-3.5257285392379302E-2"/>
                  <c:y val="2.5430737889680899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1A2-4B4D-8C4B-A4468B39E1B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showLeaderLines val="1"/>
            <c:leaderLines>
              <c:spPr>
                <a:ln w="28575" cap="flat" cmpd="sng" algn="ctr">
                  <a:solidFill>
                    <a:schemeClr val="bg1"/>
                  </a:solidFill>
                  <a:round/>
                </a:ln>
                <a:effectLst/>
              </c:spPr>
            </c:leaderLines>
            <c:extLst>
              <c:ext xmlns:c15="http://schemas.microsoft.com/office/drawing/2012/chart" uri="{CE6537A1-D6FC-4f65-9D91-7224C49458BB}"/>
            </c:extLst>
          </c:dLbls>
          <c:cat>
            <c:strRef>
              <c:f>Sheet1!$A$2:$A$6</c:f>
              <c:strCache>
                <c:ptCount val="5"/>
                <c:pt idx="0">
                  <c:v>EHR /Desk Work</c:v>
                </c:pt>
                <c:pt idx="1">
                  <c:v>With Staff</c:v>
                </c:pt>
                <c:pt idx="2">
                  <c:v>With Patients</c:v>
                </c:pt>
                <c:pt idx="3">
                  <c:v>Other Tasks</c:v>
                </c:pt>
                <c:pt idx="4">
                  <c:v>Other Admin</c:v>
                </c:pt>
              </c:strCache>
            </c:strRef>
          </c:cat>
          <c:val>
            <c:numRef>
              <c:f>Sheet1!$B$2:$B$6</c:f>
              <c:numCache>
                <c:formatCode>0%</c:formatCode>
                <c:ptCount val="5"/>
                <c:pt idx="0">
                  <c:v>0.48</c:v>
                </c:pt>
                <c:pt idx="1">
                  <c:v>0.06</c:v>
                </c:pt>
                <c:pt idx="2">
                  <c:v>0.26</c:v>
                </c:pt>
                <c:pt idx="3">
                  <c:v>0.19</c:v>
                </c:pt>
                <c:pt idx="4">
                  <c:v>0.01</c:v>
                </c:pt>
              </c:numCache>
            </c:numRef>
          </c:val>
          <c:extLst>
            <c:ext xmlns:c16="http://schemas.microsoft.com/office/drawing/2014/chart" uri="{C3380CC4-5D6E-409C-BE32-E72D297353CC}">
              <c16:uniqueId val="{0000000A-B1A2-4B4D-8C4B-A4468B39E1BF}"/>
            </c:ext>
          </c:extLst>
        </c:ser>
        <c:dLbls>
          <c:showLegendKey val="0"/>
          <c:showVal val="0"/>
          <c:showCatName val="0"/>
          <c:showSerName val="0"/>
          <c:showPercent val="0"/>
          <c:showBubbleSize val="0"/>
          <c:showLeaderLines val="1"/>
        </c:dLbls>
        <c:firstSliceAng val="27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solidFill>
                <a:schemeClr val="bg1"/>
              </a:solidFill>
            </a:ln>
            <a:effectLst/>
          </c:spPr>
          <c:invertIfNegative val="0"/>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D-2C14-F149-834D-E93FDE79BCDB}"/>
              </c:ext>
            </c:extLst>
          </c:dPt>
          <c:dPt>
            <c:idx val="2"/>
            <c:invertIfNegative val="0"/>
            <c:bubble3D val="0"/>
            <c:spPr>
              <a:solidFill>
                <a:schemeClr val="accent1"/>
              </a:solidFill>
              <a:ln>
                <a:solidFill>
                  <a:schemeClr val="bg1"/>
                </a:solidFill>
              </a:ln>
              <a:effectLst/>
            </c:spPr>
            <c:extLst>
              <c:ext xmlns:c16="http://schemas.microsoft.com/office/drawing/2014/chart" uri="{C3380CC4-5D6E-409C-BE32-E72D297353CC}">
                <c16:uniqueId val="{0000000B-2C14-F149-834D-E93FDE79BCDB}"/>
              </c:ext>
            </c:extLst>
          </c:dPt>
          <c:dPt>
            <c:idx val="3"/>
            <c:invertIfNegative val="0"/>
            <c:bubble3D val="0"/>
            <c:spPr>
              <a:solidFill>
                <a:schemeClr val="accent1"/>
              </a:solidFill>
              <a:ln>
                <a:solidFill>
                  <a:schemeClr val="bg1"/>
                </a:solidFill>
              </a:ln>
              <a:effectLst/>
            </c:spPr>
            <c:extLst>
              <c:ext xmlns:c16="http://schemas.microsoft.com/office/drawing/2014/chart" uri="{C3380CC4-5D6E-409C-BE32-E72D297353CC}">
                <c16:uniqueId val="{0000000C-2C14-F149-834D-E93FDE79BCDB}"/>
              </c:ext>
            </c:extLst>
          </c:dPt>
          <c:dPt>
            <c:idx val="5"/>
            <c:invertIfNegative val="0"/>
            <c:bubble3D val="0"/>
            <c:spPr>
              <a:solidFill>
                <a:schemeClr val="accent1"/>
              </a:solidFill>
              <a:ln>
                <a:solidFill>
                  <a:schemeClr val="bg1"/>
                </a:solidFill>
              </a:ln>
              <a:effectLst/>
            </c:spPr>
            <c:extLst>
              <c:ext xmlns:c16="http://schemas.microsoft.com/office/drawing/2014/chart" uri="{C3380CC4-5D6E-409C-BE32-E72D297353CC}">
                <c16:uniqueId val="{0000000A-2C14-F149-834D-E93FDE79BCDB}"/>
              </c:ext>
            </c:extLst>
          </c:dPt>
          <c:dPt>
            <c:idx val="6"/>
            <c:invertIfNegative val="0"/>
            <c:bubble3D val="0"/>
            <c:spPr>
              <a:solidFill>
                <a:schemeClr val="accent1"/>
              </a:solidFill>
              <a:ln>
                <a:solidFill>
                  <a:schemeClr val="bg1"/>
                </a:solidFill>
              </a:ln>
              <a:effectLst/>
            </c:spPr>
            <c:extLst>
              <c:ext xmlns:c16="http://schemas.microsoft.com/office/drawing/2014/chart" uri="{C3380CC4-5D6E-409C-BE32-E72D297353CC}">
                <c16:uniqueId val="{00000009-2C14-F149-834D-E93FDE79BCDB}"/>
              </c:ext>
            </c:extLst>
          </c:dPt>
          <c:dPt>
            <c:idx val="8"/>
            <c:invertIfNegative val="0"/>
            <c:bubble3D val="0"/>
            <c:spPr>
              <a:solidFill>
                <a:schemeClr val="accent1"/>
              </a:solidFill>
              <a:ln>
                <a:solidFill>
                  <a:schemeClr val="bg1"/>
                </a:solidFill>
              </a:ln>
              <a:effectLst/>
            </c:spPr>
            <c:extLst>
              <c:ext xmlns:c16="http://schemas.microsoft.com/office/drawing/2014/chart" uri="{C3380CC4-5D6E-409C-BE32-E72D297353CC}">
                <c16:uniqueId val="{00000008-2C14-F149-834D-E93FDE79BCDB}"/>
              </c:ext>
            </c:extLst>
          </c:dPt>
          <c:dPt>
            <c:idx val="9"/>
            <c:invertIfNegative val="0"/>
            <c:bubble3D val="0"/>
            <c:spPr>
              <a:solidFill>
                <a:schemeClr val="accent1"/>
              </a:solidFill>
              <a:ln>
                <a:solidFill>
                  <a:schemeClr val="bg1"/>
                </a:solidFill>
              </a:ln>
              <a:effectLst/>
            </c:spPr>
            <c:extLst>
              <c:ext xmlns:c16="http://schemas.microsoft.com/office/drawing/2014/chart" uri="{C3380CC4-5D6E-409C-BE32-E72D297353CC}">
                <c16:uniqueId val="{00000007-2C14-F149-834D-E93FDE79BCDB}"/>
              </c:ext>
            </c:extLst>
          </c:dPt>
          <c:dPt>
            <c:idx val="1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6-2C14-F149-834D-E93FDE79BCDB}"/>
              </c:ext>
            </c:extLst>
          </c:dPt>
          <c:dPt>
            <c:idx val="12"/>
            <c:invertIfNegative val="0"/>
            <c:bubble3D val="0"/>
            <c:spPr>
              <a:solidFill>
                <a:schemeClr val="accent1"/>
              </a:solidFill>
              <a:ln>
                <a:solidFill>
                  <a:schemeClr val="bg1"/>
                </a:solidFill>
              </a:ln>
              <a:effectLst/>
            </c:spPr>
            <c:extLst>
              <c:ext xmlns:c16="http://schemas.microsoft.com/office/drawing/2014/chart" uri="{C3380CC4-5D6E-409C-BE32-E72D297353CC}">
                <c16:uniqueId val="{00000005-2C14-F149-834D-E93FDE79BCDB}"/>
              </c:ext>
            </c:extLst>
          </c:dPt>
          <c:dPt>
            <c:idx val="13"/>
            <c:invertIfNegative val="0"/>
            <c:bubble3D val="0"/>
            <c:spPr>
              <a:solidFill>
                <a:schemeClr val="accent1"/>
              </a:solidFill>
              <a:ln>
                <a:solidFill>
                  <a:schemeClr val="bg1"/>
                </a:solidFill>
              </a:ln>
              <a:effectLst/>
            </c:spPr>
            <c:extLst>
              <c:ext xmlns:c16="http://schemas.microsoft.com/office/drawing/2014/chart" uri="{C3380CC4-5D6E-409C-BE32-E72D297353CC}">
                <c16:uniqueId val="{00000004-2C14-F149-834D-E93FDE79BCDB}"/>
              </c:ext>
            </c:extLst>
          </c:dPt>
          <c:dPt>
            <c:idx val="14"/>
            <c:invertIfNegative val="0"/>
            <c:bubble3D val="0"/>
            <c:spPr>
              <a:solidFill>
                <a:schemeClr val="accent1"/>
              </a:solidFill>
              <a:ln>
                <a:solidFill>
                  <a:schemeClr val="bg1"/>
                </a:solidFill>
              </a:ln>
              <a:effectLst/>
            </c:spPr>
            <c:extLst>
              <c:ext xmlns:c16="http://schemas.microsoft.com/office/drawing/2014/chart" uri="{C3380CC4-5D6E-409C-BE32-E72D297353CC}">
                <c16:uniqueId val="{00000003-2C14-F149-834D-E93FDE79BCDB}"/>
              </c:ext>
            </c:extLst>
          </c:dPt>
          <c:cat>
            <c:numRef>
              <c:f>Sheet1!$A$2:$A$67</c:f>
              <c:numCache>
                <c:formatCode>General</c:formatCode>
                <c:ptCount val="66"/>
                <c:pt idx="0">
                  <c:v>500</c:v>
                </c:pt>
                <c:pt idx="1">
                  <c:v>600</c:v>
                </c:pt>
                <c:pt idx="2">
                  <c:v>700</c:v>
                </c:pt>
                <c:pt idx="3">
                  <c:v>800</c:v>
                </c:pt>
                <c:pt idx="4">
                  <c:v>900</c:v>
                </c:pt>
                <c:pt idx="5">
                  <c:v>1000</c:v>
                </c:pt>
                <c:pt idx="6">
                  <c:v>1100</c:v>
                </c:pt>
                <c:pt idx="7">
                  <c:v>1200</c:v>
                </c:pt>
                <c:pt idx="8">
                  <c:v>1300</c:v>
                </c:pt>
                <c:pt idx="9">
                  <c:v>1400</c:v>
                </c:pt>
                <c:pt idx="10">
                  <c:v>1500</c:v>
                </c:pt>
                <c:pt idx="11">
                  <c:v>1600</c:v>
                </c:pt>
                <c:pt idx="12">
                  <c:v>1700</c:v>
                </c:pt>
                <c:pt idx="13">
                  <c:v>1800</c:v>
                </c:pt>
                <c:pt idx="14">
                  <c:v>1900</c:v>
                </c:pt>
                <c:pt idx="15">
                  <c:v>2000</c:v>
                </c:pt>
                <c:pt idx="16">
                  <c:v>2100</c:v>
                </c:pt>
                <c:pt idx="17">
                  <c:v>2200</c:v>
                </c:pt>
                <c:pt idx="18">
                  <c:v>2300</c:v>
                </c:pt>
                <c:pt idx="19">
                  <c:v>2400</c:v>
                </c:pt>
                <c:pt idx="20">
                  <c:v>2500</c:v>
                </c:pt>
                <c:pt idx="21">
                  <c:v>2600</c:v>
                </c:pt>
                <c:pt idx="22">
                  <c:v>2700</c:v>
                </c:pt>
                <c:pt idx="23">
                  <c:v>2800</c:v>
                </c:pt>
                <c:pt idx="24">
                  <c:v>2900</c:v>
                </c:pt>
                <c:pt idx="25">
                  <c:v>3000</c:v>
                </c:pt>
                <c:pt idx="26">
                  <c:v>3100</c:v>
                </c:pt>
                <c:pt idx="27">
                  <c:v>3200</c:v>
                </c:pt>
                <c:pt idx="28">
                  <c:v>3300</c:v>
                </c:pt>
                <c:pt idx="29">
                  <c:v>3400</c:v>
                </c:pt>
                <c:pt idx="30">
                  <c:v>3500</c:v>
                </c:pt>
                <c:pt idx="31">
                  <c:v>3600</c:v>
                </c:pt>
                <c:pt idx="32">
                  <c:v>3700</c:v>
                </c:pt>
                <c:pt idx="33">
                  <c:v>3800</c:v>
                </c:pt>
                <c:pt idx="34">
                  <c:v>3900</c:v>
                </c:pt>
                <c:pt idx="35">
                  <c:v>4000</c:v>
                </c:pt>
                <c:pt idx="36">
                  <c:v>4100</c:v>
                </c:pt>
                <c:pt idx="37">
                  <c:v>4200</c:v>
                </c:pt>
                <c:pt idx="38">
                  <c:v>4300</c:v>
                </c:pt>
                <c:pt idx="39">
                  <c:v>4400</c:v>
                </c:pt>
                <c:pt idx="40">
                  <c:v>4500</c:v>
                </c:pt>
                <c:pt idx="41">
                  <c:v>4600</c:v>
                </c:pt>
                <c:pt idx="42">
                  <c:v>4700</c:v>
                </c:pt>
                <c:pt idx="43">
                  <c:v>4800</c:v>
                </c:pt>
                <c:pt idx="44">
                  <c:v>4900</c:v>
                </c:pt>
                <c:pt idx="45">
                  <c:v>5000</c:v>
                </c:pt>
                <c:pt idx="46">
                  <c:v>5100</c:v>
                </c:pt>
                <c:pt idx="47">
                  <c:v>5200</c:v>
                </c:pt>
                <c:pt idx="48">
                  <c:v>5300</c:v>
                </c:pt>
                <c:pt idx="49">
                  <c:v>5400</c:v>
                </c:pt>
                <c:pt idx="50">
                  <c:v>5500</c:v>
                </c:pt>
                <c:pt idx="51">
                  <c:v>5600</c:v>
                </c:pt>
                <c:pt idx="52">
                  <c:v>5700</c:v>
                </c:pt>
                <c:pt idx="53">
                  <c:v>5800</c:v>
                </c:pt>
                <c:pt idx="54">
                  <c:v>5900</c:v>
                </c:pt>
                <c:pt idx="55">
                  <c:v>6000</c:v>
                </c:pt>
                <c:pt idx="56">
                  <c:v>6100</c:v>
                </c:pt>
                <c:pt idx="57">
                  <c:v>6200</c:v>
                </c:pt>
                <c:pt idx="58">
                  <c:v>6300</c:v>
                </c:pt>
                <c:pt idx="59">
                  <c:v>6400</c:v>
                </c:pt>
                <c:pt idx="60">
                  <c:v>6500</c:v>
                </c:pt>
                <c:pt idx="61">
                  <c:v>6600</c:v>
                </c:pt>
                <c:pt idx="62">
                  <c:v>6700</c:v>
                </c:pt>
                <c:pt idx="63">
                  <c:v>6800</c:v>
                </c:pt>
                <c:pt idx="64">
                  <c:v>6900</c:v>
                </c:pt>
                <c:pt idx="65">
                  <c:v>7000</c:v>
                </c:pt>
              </c:numCache>
            </c:numRef>
          </c:cat>
          <c:val>
            <c:numRef>
              <c:f>Sheet1!$B$2:$B$67</c:f>
              <c:numCache>
                <c:formatCode>General</c:formatCode>
                <c:ptCount val="66"/>
                <c:pt idx="0">
                  <c:v>0</c:v>
                </c:pt>
                <c:pt idx="1">
                  <c:v>1</c:v>
                </c:pt>
                <c:pt idx="2">
                  <c:v>1</c:v>
                </c:pt>
                <c:pt idx="3">
                  <c:v>1</c:v>
                </c:pt>
                <c:pt idx="4">
                  <c:v>0</c:v>
                </c:pt>
                <c:pt idx="5">
                  <c:v>2</c:v>
                </c:pt>
                <c:pt idx="6">
                  <c:v>1</c:v>
                </c:pt>
                <c:pt idx="7">
                  <c:v>0</c:v>
                </c:pt>
                <c:pt idx="8">
                  <c:v>1</c:v>
                </c:pt>
                <c:pt idx="9">
                  <c:v>2</c:v>
                </c:pt>
                <c:pt idx="10">
                  <c:v>1</c:v>
                </c:pt>
                <c:pt idx="11">
                  <c:v>0</c:v>
                </c:pt>
                <c:pt idx="12">
                  <c:v>1</c:v>
                </c:pt>
                <c:pt idx="13">
                  <c:v>1</c:v>
                </c:pt>
                <c:pt idx="14">
                  <c:v>1</c:v>
                </c:pt>
                <c:pt idx="15">
                  <c:v>1</c:v>
                </c:pt>
                <c:pt idx="16">
                  <c:v>1</c:v>
                </c:pt>
                <c:pt idx="17">
                  <c:v>0</c:v>
                </c:pt>
                <c:pt idx="18">
                  <c:v>3</c:v>
                </c:pt>
                <c:pt idx="19">
                  <c:v>0</c:v>
                </c:pt>
                <c:pt idx="20">
                  <c:v>5</c:v>
                </c:pt>
                <c:pt idx="21">
                  <c:v>5</c:v>
                </c:pt>
                <c:pt idx="22">
                  <c:v>6</c:v>
                </c:pt>
                <c:pt idx="23">
                  <c:v>6</c:v>
                </c:pt>
                <c:pt idx="24">
                  <c:v>5</c:v>
                </c:pt>
                <c:pt idx="25">
                  <c:v>1</c:v>
                </c:pt>
                <c:pt idx="26">
                  <c:v>8</c:v>
                </c:pt>
                <c:pt idx="27">
                  <c:v>7</c:v>
                </c:pt>
                <c:pt idx="28">
                  <c:v>6</c:v>
                </c:pt>
                <c:pt idx="29">
                  <c:v>4</c:v>
                </c:pt>
                <c:pt idx="30">
                  <c:v>6</c:v>
                </c:pt>
                <c:pt idx="31">
                  <c:v>9</c:v>
                </c:pt>
                <c:pt idx="32">
                  <c:v>10</c:v>
                </c:pt>
                <c:pt idx="33">
                  <c:v>16</c:v>
                </c:pt>
                <c:pt idx="34">
                  <c:v>8</c:v>
                </c:pt>
                <c:pt idx="35">
                  <c:v>9</c:v>
                </c:pt>
                <c:pt idx="36">
                  <c:v>16</c:v>
                </c:pt>
                <c:pt idx="37">
                  <c:v>10</c:v>
                </c:pt>
                <c:pt idx="38">
                  <c:v>15</c:v>
                </c:pt>
                <c:pt idx="39">
                  <c:v>11</c:v>
                </c:pt>
                <c:pt idx="40">
                  <c:v>12</c:v>
                </c:pt>
                <c:pt idx="41">
                  <c:v>9</c:v>
                </c:pt>
                <c:pt idx="42">
                  <c:v>10</c:v>
                </c:pt>
                <c:pt idx="43">
                  <c:v>10</c:v>
                </c:pt>
                <c:pt idx="44">
                  <c:v>3</c:v>
                </c:pt>
                <c:pt idx="45">
                  <c:v>4</c:v>
                </c:pt>
                <c:pt idx="46">
                  <c:v>3</c:v>
                </c:pt>
                <c:pt idx="47">
                  <c:v>3</c:v>
                </c:pt>
                <c:pt idx="48">
                  <c:v>6</c:v>
                </c:pt>
                <c:pt idx="49">
                  <c:v>5</c:v>
                </c:pt>
                <c:pt idx="50">
                  <c:v>4</c:v>
                </c:pt>
                <c:pt idx="51">
                  <c:v>2</c:v>
                </c:pt>
                <c:pt idx="52">
                  <c:v>2</c:v>
                </c:pt>
                <c:pt idx="53">
                  <c:v>3</c:v>
                </c:pt>
                <c:pt idx="54">
                  <c:v>1</c:v>
                </c:pt>
                <c:pt idx="55">
                  <c:v>2</c:v>
                </c:pt>
                <c:pt idx="56">
                  <c:v>1</c:v>
                </c:pt>
                <c:pt idx="57">
                  <c:v>0</c:v>
                </c:pt>
                <c:pt idx="58">
                  <c:v>0</c:v>
                </c:pt>
                <c:pt idx="59">
                  <c:v>0</c:v>
                </c:pt>
                <c:pt idx="60">
                  <c:v>1</c:v>
                </c:pt>
                <c:pt idx="61">
                  <c:v>0</c:v>
                </c:pt>
                <c:pt idx="62">
                  <c:v>1</c:v>
                </c:pt>
                <c:pt idx="63">
                  <c:v>2</c:v>
                </c:pt>
                <c:pt idx="64">
                  <c:v>0</c:v>
                </c:pt>
                <c:pt idx="65">
                  <c:v>1</c:v>
                </c:pt>
              </c:numCache>
            </c:numRef>
          </c:val>
          <c:extLst>
            <c:ext xmlns:c16="http://schemas.microsoft.com/office/drawing/2014/chart" uri="{C3380CC4-5D6E-409C-BE32-E72D297353CC}">
              <c16:uniqueId val="{00000000-2C14-F149-834D-E93FDE79BCDB}"/>
            </c:ext>
          </c:extLst>
        </c:ser>
        <c:dLbls>
          <c:showLegendKey val="0"/>
          <c:showVal val="0"/>
          <c:showCatName val="0"/>
          <c:showSerName val="0"/>
          <c:showPercent val="0"/>
          <c:showBubbleSize val="0"/>
        </c:dLbls>
        <c:gapWidth val="37"/>
        <c:overlap val="-27"/>
        <c:axId val="1320733391"/>
        <c:axId val="1203211999"/>
      </c:barChart>
      <c:catAx>
        <c:axId val="1320733391"/>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203211999"/>
        <c:crosses val="autoZero"/>
        <c:auto val="1"/>
        <c:lblAlgn val="ctr"/>
        <c:lblOffset val="0"/>
        <c:tickLblSkip val="10"/>
        <c:tickMarkSkip val="5"/>
        <c:noMultiLvlLbl val="0"/>
      </c:catAx>
      <c:valAx>
        <c:axId val="1203211999"/>
        <c:scaling>
          <c:orientation val="minMax"/>
          <c:max val="1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320733391"/>
        <c:crossesAt val="1"/>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103580829798"/>
          <c:y val="0"/>
          <c:w val="0.55889641917020205"/>
          <c:h val="0.97480974768335926"/>
        </c:manualLayout>
      </c:layout>
      <c:barChart>
        <c:barDir val="bar"/>
        <c:grouping val="clustered"/>
        <c:varyColors val="0"/>
        <c:ser>
          <c:idx val="0"/>
          <c:order val="0"/>
          <c:tx>
            <c:strRef>
              <c:f>Sheet1!$B$1</c:f>
              <c:strCache>
                <c:ptCount val="1"/>
                <c:pt idx="0">
                  <c:v>Total</c:v>
                </c:pt>
              </c:strCache>
            </c:strRef>
          </c:tx>
          <c:spPr>
            <a:solidFill>
              <a:srgbClr val="044C7F"/>
            </a:solidFill>
          </c:spPr>
          <c:invertIfNegative val="0"/>
          <c:dLbls>
            <c:spPr>
              <a:noFill/>
              <a:ln>
                <a:noFill/>
              </a:ln>
              <a:effectLst/>
            </c:spPr>
            <c:txPr>
              <a:bodyPr/>
              <a:lstStyle/>
              <a:p>
                <a:pPr>
                  <a:defRPr sz="1400" b="1">
                    <a:solidFill>
                      <a:schemeClr val="bg1"/>
                    </a:solidFill>
                    <a:latin typeface="InterFace" panose="020B0503030203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Lack of access to credit or capital</c:v>
                </c:pt>
                <c:pt idx="1">
                  <c:v>Government regulations</c:v>
                </c:pt>
                <c:pt idx="2">
                  <c:v>Competition with big business and corporations</c:v>
                </c:pt>
                <c:pt idx="3">
                  <c:v>Local, state, and federal taxes</c:v>
                </c:pt>
                <c:pt idx="4">
                  <c:v>Attracting and retaining quality employees</c:v>
                </c:pt>
                <c:pt idx="5">
                  <c:v>Rising cost of business, not involving benefits</c:v>
                </c:pt>
                <c:pt idx="6">
                  <c:v>Attracting new customers</c:v>
                </c:pt>
                <c:pt idx="7">
                  <c:v>Cost of providing health care coverage to employees</c:v>
                </c:pt>
              </c:strCache>
            </c:strRef>
          </c:cat>
          <c:val>
            <c:numRef>
              <c:f>Sheet1!$B$2:$B$9</c:f>
              <c:numCache>
                <c:formatCode>General</c:formatCode>
                <c:ptCount val="8"/>
                <c:pt idx="0">
                  <c:v>9</c:v>
                </c:pt>
                <c:pt idx="1">
                  <c:v>19</c:v>
                </c:pt>
                <c:pt idx="2">
                  <c:v>24</c:v>
                </c:pt>
                <c:pt idx="3">
                  <c:v>24</c:v>
                </c:pt>
                <c:pt idx="4">
                  <c:v>25</c:v>
                </c:pt>
                <c:pt idx="5">
                  <c:v>28</c:v>
                </c:pt>
                <c:pt idx="6">
                  <c:v>33</c:v>
                </c:pt>
                <c:pt idx="7">
                  <c:v>37</c:v>
                </c:pt>
              </c:numCache>
            </c:numRef>
          </c:val>
          <c:extLst>
            <c:ext xmlns:c16="http://schemas.microsoft.com/office/drawing/2014/chart" uri="{C3380CC4-5D6E-409C-BE32-E72D297353CC}">
              <c16:uniqueId val="{00000000-D1A6-5B43-8924-F813BF9749D7}"/>
            </c:ext>
          </c:extLst>
        </c:ser>
        <c:dLbls>
          <c:showLegendKey val="0"/>
          <c:showVal val="0"/>
          <c:showCatName val="0"/>
          <c:showSerName val="0"/>
          <c:showPercent val="0"/>
          <c:showBubbleSize val="0"/>
        </c:dLbls>
        <c:gapWidth val="25"/>
        <c:axId val="186477056"/>
        <c:axId val="142760128"/>
      </c:barChart>
      <c:catAx>
        <c:axId val="186477056"/>
        <c:scaling>
          <c:orientation val="minMax"/>
        </c:scaling>
        <c:delete val="0"/>
        <c:axPos val="l"/>
        <c:numFmt formatCode="General" sourceLinked="0"/>
        <c:majorTickMark val="out"/>
        <c:minorTickMark val="none"/>
        <c:tickLblPos val="nextTo"/>
        <c:txPr>
          <a:bodyPr/>
          <a:lstStyle/>
          <a:p>
            <a:pPr>
              <a:defRPr sz="1400">
                <a:solidFill>
                  <a:srgbClr val="4C515A"/>
                </a:solidFill>
                <a:latin typeface="InterFace" panose="020B0503030203020204" pitchFamily="34" charset="0"/>
              </a:defRPr>
            </a:pPr>
            <a:endParaRPr lang="en-US"/>
          </a:p>
        </c:txPr>
        <c:crossAx val="142760128"/>
        <c:crosses val="autoZero"/>
        <c:auto val="1"/>
        <c:lblAlgn val="ctr"/>
        <c:lblOffset val="100"/>
        <c:noMultiLvlLbl val="0"/>
      </c:catAx>
      <c:valAx>
        <c:axId val="142760128"/>
        <c:scaling>
          <c:orientation val="minMax"/>
          <c:max val="40"/>
          <c:min val="0"/>
        </c:scaling>
        <c:delete val="1"/>
        <c:axPos val="b"/>
        <c:numFmt formatCode="General" sourceLinked="1"/>
        <c:majorTickMark val="out"/>
        <c:minorTickMark val="none"/>
        <c:tickLblPos val="nextTo"/>
        <c:crossAx val="186477056"/>
        <c:crosses val="autoZero"/>
        <c:crossBetween val="between"/>
        <c:majorUnit val="20"/>
      </c:valAx>
    </c:plotArea>
    <c:plotVisOnly val="1"/>
    <c:dispBlanksAs val="gap"/>
    <c:showDLblsOverMax val="0"/>
  </c:chart>
  <c:txPr>
    <a:bodyPr/>
    <a:lstStyle/>
    <a:p>
      <a:pPr>
        <a:defRPr sz="1800">
          <a:latin typeface="+mn-lt"/>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75000000000001"/>
          <c:y val="3.1250000000000002E-3"/>
          <c:w val="0.66110137385901602"/>
          <c:h val="0.97496828262146396"/>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13-B241-B2BD-06C584E1A7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13-B241-B2BD-06C584E1A7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13-B241-B2BD-06C584E1A7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013-B241-B2BD-06C584E1A79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013-B241-B2BD-06C584E1A795}"/>
              </c:ext>
            </c:extLst>
          </c:dPt>
          <c:cat>
            <c:strRef>
              <c:f>Sheet1!$A$2:$A$6</c:f>
              <c:strCache>
                <c:ptCount val="5"/>
                <c:pt idx="0">
                  <c:v>Manufacturing</c:v>
                </c:pt>
                <c:pt idx="1">
                  <c:v>Profits_x000d_(After Taxes)</c:v>
                </c:pt>
                <c:pt idx="2">
                  <c:v>Taxes</c:v>
                </c:pt>
                <c:pt idx="3">
                  <c:v>R&amp;D</c:v>
                </c:pt>
                <c:pt idx="4">
                  <c:v>Marketing/_x000d_Admin</c:v>
                </c:pt>
              </c:strCache>
            </c:strRef>
          </c:cat>
          <c:val>
            <c:numRef>
              <c:f>Sheet1!$B$2:$B$6</c:f>
              <c:numCache>
                <c:formatCode>0%</c:formatCode>
                <c:ptCount val="5"/>
                <c:pt idx="0">
                  <c:v>0.27</c:v>
                </c:pt>
                <c:pt idx="1">
                  <c:v>0.18</c:v>
                </c:pt>
                <c:pt idx="2">
                  <c:v>7.0000000000000007E-2</c:v>
                </c:pt>
                <c:pt idx="3">
                  <c:v>0.13</c:v>
                </c:pt>
                <c:pt idx="4">
                  <c:v>0.35</c:v>
                </c:pt>
              </c:numCache>
            </c:numRef>
          </c:val>
          <c:extLst>
            <c:ext xmlns:c16="http://schemas.microsoft.com/office/drawing/2014/chart" uri="{C3380CC4-5D6E-409C-BE32-E72D297353CC}">
              <c16:uniqueId val="{0000000A-0013-B241-B2BD-06C584E1A79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B8-B14A-BCE3-3E309B90B7F8}"/>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DB8-B14A-BCE3-3E309B90B7F8}"/>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2-7DB8-B14A-BCE3-3E309B90B7F8}"/>
              </c:ext>
            </c:extLst>
          </c:dPt>
          <c:dLbls>
            <c:dLbl>
              <c:idx val="0"/>
              <c:layout>
                <c:manualLayout>
                  <c:x val="-0.2310109498031496"/>
                  <c:y val="-0.2198322945477181"/>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DB8-B14A-BCE3-3E309B90B7F8}"/>
                </c:ext>
              </c:extLst>
            </c:dLbl>
            <c:dLbl>
              <c:idx val="1"/>
              <c:layout>
                <c:manualLayout>
                  <c:x val="1.6546352812240598E-2"/>
                  <c:y val="-5.2437712079373026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7593877356357526"/>
                      <c:h val="0.2010586736553473"/>
                    </c:manualLayout>
                  </c15:layout>
                </c:ext>
                <c:ext xmlns:c16="http://schemas.microsoft.com/office/drawing/2014/chart" uri="{C3380CC4-5D6E-409C-BE32-E72D297353CC}">
                  <c16:uniqueId val="{00000003-7DB8-B14A-BCE3-3E309B90B7F8}"/>
                </c:ext>
              </c:extLst>
            </c:dLbl>
            <c:dLbl>
              <c:idx val="2"/>
              <c:layout>
                <c:manualLayout>
                  <c:x val="0.21303783218503938"/>
                  <c:y val="0.12986367311370126"/>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7DB8-B14A-BCE3-3E309B90B7F8}"/>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Support</c:v>
                </c:pt>
                <c:pt idx="1">
                  <c:v>Don't Know</c:v>
                </c:pt>
                <c:pt idx="2">
                  <c:v>Oppose</c:v>
                </c:pt>
              </c:strCache>
            </c:strRef>
          </c:cat>
          <c:val>
            <c:numRef>
              <c:f>Sheet1!$B$2:$B$4</c:f>
              <c:numCache>
                <c:formatCode>0%</c:formatCode>
                <c:ptCount val="3"/>
                <c:pt idx="0">
                  <c:v>0.6</c:v>
                </c:pt>
                <c:pt idx="1">
                  <c:v>0.03</c:v>
                </c:pt>
                <c:pt idx="2">
                  <c:v>0.37</c:v>
                </c:pt>
              </c:numCache>
            </c:numRef>
          </c:val>
          <c:extLst>
            <c:ext xmlns:c16="http://schemas.microsoft.com/office/drawing/2014/chart" uri="{C3380CC4-5D6E-409C-BE32-E72D297353CC}">
              <c16:uniqueId val="{00000000-7DB8-B14A-BCE3-3E309B90B7F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2886099999999999E-2"/>
          <c:y val="7.0051799999999997E-2"/>
          <c:w val="0.97211400000000003"/>
          <c:h val="0.81707600000000002"/>
        </c:manualLayout>
      </c:layout>
      <c:barChart>
        <c:barDir val="col"/>
        <c:grouping val="clustered"/>
        <c:varyColors val="0"/>
        <c:ser>
          <c:idx val="0"/>
          <c:order val="0"/>
          <c:tx>
            <c:strRef>
              <c:f>Sheet1!$B$1</c:f>
              <c:strCache>
                <c:ptCount val="1"/>
                <c:pt idx="0">
                  <c:v>Series 1</c:v>
                </c:pt>
              </c:strCache>
            </c:strRef>
          </c:tx>
          <c:spPr>
            <a:solidFill>
              <a:schemeClr val="accent1"/>
            </a:solidFill>
            <a:ln w="9525" cap="flat">
              <a:solidFill>
                <a:srgbClr val="FFFFFF"/>
              </a:solidFill>
              <a:prstDash val="solid"/>
              <a:round/>
            </a:ln>
            <a:effectLst/>
          </c:spPr>
          <c:invertIfNegative val="0"/>
          <c:dPt>
            <c:idx val="0"/>
            <c:invertIfNegative val="0"/>
            <c:bubble3D val="0"/>
            <c:spPr>
              <a:solidFill>
                <a:schemeClr val="accent2"/>
              </a:solidFill>
              <a:ln w="9525" cap="flat">
                <a:solidFill>
                  <a:srgbClr val="FFFFFF"/>
                </a:solidFill>
                <a:prstDash val="solid"/>
                <a:round/>
              </a:ln>
              <a:effectLst/>
            </c:spPr>
            <c:extLst>
              <c:ext xmlns:c16="http://schemas.microsoft.com/office/drawing/2014/chart" uri="{C3380CC4-5D6E-409C-BE32-E72D297353CC}">
                <c16:uniqueId val="{00000000-2C08-4A44-A4CA-6DB3F764F3A1}"/>
              </c:ext>
            </c:extLst>
          </c:dPt>
          <c:dLbls>
            <c:numFmt formatCode="#,##0.0" sourceLinked="0"/>
            <c:spPr>
              <a:noFill/>
              <a:ln>
                <a:noFill/>
              </a:ln>
              <a:effectLst/>
            </c:spPr>
            <c:txPr>
              <a:bodyPr/>
              <a:lstStyle/>
              <a:p>
                <a:pPr>
                  <a:defRPr sz="2800" b="1" i="0" u="none" strike="noStrike">
                    <a:solidFill>
                      <a:srgbClr val="FFFFFF"/>
                    </a:solidFill>
                    <a:effectLst>
                      <a:outerShdw blurRad="50800" dist="38100" dir="2700000" algn="tl" rotWithShape="0">
                        <a:prstClr val="black">
                          <a:alpha val="40000"/>
                        </a:prstClr>
                      </a:outerShdw>
                    </a:effectLst>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USA</c:v>
                </c:pt>
                <c:pt idx="1">
                  <c:v>Canada</c:v>
                </c:pt>
                <c:pt idx="2">
                  <c:v>France</c:v>
                </c:pt>
                <c:pt idx="3">
                  <c:v>Australia</c:v>
                </c:pt>
                <c:pt idx="4">
                  <c:v>Germany</c:v>
                </c:pt>
                <c:pt idx="5">
                  <c:v>Italy</c:v>
                </c:pt>
                <c:pt idx="6">
                  <c:v>Sweden</c:v>
                </c:pt>
              </c:strCache>
            </c:strRef>
          </c:cat>
          <c:val>
            <c:numRef>
              <c:f>Sheet1!$B$2:$B$8</c:f>
              <c:numCache>
                <c:formatCode>General</c:formatCode>
                <c:ptCount val="7"/>
                <c:pt idx="0">
                  <c:v>5.4</c:v>
                </c:pt>
                <c:pt idx="1">
                  <c:v>4.5</c:v>
                </c:pt>
                <c:pt idx="2">
                  <c:v>3.6</c:v>
                </c:pt>
                <c:pt idx="3">
                  <c:v>3.2</c:v>
                </c:pt>
                <c:pt idx="4">
                  <c:v>3.1</c:v>
                </c:pt>
                <c:pt idx="5">
                  <c:v>2.4</c:v>
                </c:pt>
                <c:pt idx="6">
                  <c:v>2.4</c:v>
                </c:pt>
              </c:numCache>
            </c:numRef>
          </c:val>
          <c:extLst>
            <c:ext xmlns:c16="http://schemas.microsoft.com/office/drawing/2014/chart" uri="{C3380CC4-5D6E-409C-BE32-E72D297353CC}">
              <c16:uniqueId val="{00000000-7062-8B43-AD51-570630FAB2C7}"/>
            </c:ext>
          </c:extLst>
        </c:ser>
        <c:dLbls>
          <c:showLegendKey val="0"/>
          <c:showVal val="0"/>
          <c:showCatName val="0"/>
          <c:showSerName val="0"/>
          <c:showPercent val="0"/>
          <c:showBubbleSize val="0"/>
        </c:dLbls>
        <c:gapWidth val="42"/>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2000" b="0" i="0" u="none" strike="noStrike">
                <a:solidFill>
                  <a:srgbClr val="FFFFFF"/>
                </a:solidFill>
                <a:latin typeface="Arial"/>
              </a:defRPr>
            </a:pPr>
            <a:endParaRPr lang="en-US"/>
          </a:p>
        </c:txPr>
        <c:crossAx val="2094734553"/>
        <c:crosses val="autoZero"/>
        <c:auto val="1"/>
        <c:lblAlgn val="ctr"/>
        <c:lblOffset val="100"/>
        <c:noMultiLvlLbl val="1"/>
      </c:catAx>
      <c:valAx>
        <c:axId val="2094734553"/>
        <c:scaling>
          <c:orientation val="minMax"/>
          <c:max val="5.5"/>
          <c:min val="0"/>
        </c:scaling>
        <c:delete val="0"/>
        <c:axPos val="l"/>
        <c:numFmt formatCode="0.#" sourceLinked="0"/>
        <c:majorTickMark val="none"/>
        <c:minorTickMark val="none"/>
        <c:tickLblPos val="none"/>
        <c:spPr>
          <a:ln w="12700" cap="flat">
            <a:noFill/>
            <a:prstDash val="solid"/>
            <a:miter lim="800000"/>
          </a:ln>
        </c:spPr>
        <c:txPr>
          <a:bodyPr rot="0"/>
          <a:lstStyle/>
          <a:p>
            <a:pPr>
              <a:defRPr sz="2000" b="0" i="0" u="none" strike="noStrike">
                <a:solidFill>
                  <a:srgbClr val="FFFFFF"/>
                </a:solidFill>
                <a:latin typeface="Arial"/>
              </a:defRPr>
            </a:pPr>
            <a:endParaRPr lang="en-US"/>
          </a:p>
        </c:txPr>
        <c:crossAx val="2094734552"/>
        <c:crosses val="autoZero"/>
        <c:crossBetween val="between"/>
        <c:majorUnit val="1.1000000000000001"/>
        <c:minorUnit val="0.55000000000000004"/>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96810645482199"/>
          <c:y val="1.22429209524717E-2"/>
          <c:w val="0.74195269594831303"/>
          <c:h val="0.9453599601320870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68-FB44-ADCE-D8A2B50DF6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68-FB44-ADCE-D8A2B50DF62A}"/>
              </c:ext>
            </c:extLst>
          </c:dPt>
          <c:dLbls>
            <c:dLbl>
              <c:idx val="0"/>
              <c:layout>
                <c:manualLayout>
                  <c:x val="-3.4332002951740999E-2"/>
                  <c:y val="-9.9520461193024601E-2"/>
                </c:manualLayout>
              </c:layout>
              <c:spPr>
                <a:noFill/>
                <a:ln>
                  <a:noFill/>
                </a:ln>
                <a:effectLst/>
              </c:spPr>
              <c:txPr>
                <a:bodyPr rot="0" spcFirstLastPara="1" vertOverflow="ellipsis" vert="horz" wrap="square" lIns="38100" tIns="19050" rIns="38100" bIns="19050" anchor="ctr" anchorCtr="1">
                  <a:noAutofit/>
                </a:bodyPr>
                <a:lstStyle/>
                <a:p>
                  <a:pPr>
                    <a:lnSpc>
                      <a:spcPct val="100000"/>
                    </a:lnSpc>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40652261055156302"/>
                      <c:h val="0.37190177487662002"/>
                    </c:manualLayout>
                  </c15:layout>
                </c:ext>
                <c:ext xmlns:c16="http://schemas.microsoft.com/office/drawing/2014/chart" uri="{C3380CC4-5D6E-409C-BE32-E72D297353CC}">
                  <c16:uniqueId val="{00000001-2168-FB44-ADCE-D8A2B50DF62A}"/>
                </c:ext>
              </c:extLst>
            </c:dLbl>
            <c:dLbl>
              <c:idx val="1"/>
              <c:layout>
                <c:manualLayout>
                  <c:x val="2.8925239953189501E-2"/>
                  <c:y val="9.3483817642817602E-2"/>
                </c:manualLayout>
              </c:layout>
              <c:spPr>
                <a:noFill/>
                <a:ln>
                  <a:noFill/>
                </a:ln>
                <a:effectLst/>
              </c:spPr>
              <c:txPr>
                <a:bodyPr rot="0" spcFirstLastPara="1" vertOverflow="ellipsis" vert="horz" wrap="square" lIns="38100" tIns="19050" rIns="38100" bIns="19050" anchor="ctr" anchorCtr="1">
                  <a:spAutoFit/>
                </a:bodyPr>
                <a:lstStyle/>
                <a:p>
                  <a:pPr>
                    <a:lnSpc>
                      <a:spcPct val="100000"/>
                    </a:lnSpc>
                    <a:defRPr sz="32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33955043095916"/>
                      <c:h val="0.28814011386837202"/>
                    </c:manualLayout>
                  </c15:layout>
                </c:ext>
                <c:ext xmlns:c16="http://schemas.microsoft.com/office/drawing/2014/chart" uri="{C3380CC4-5D6E-409C-BE32-E72D297353CC}">
                  <c16:uniqueId val="{00000003-2168-FB44-ADCE-D8A2B50DF62A}"/>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Support</c:v>
                </c:pt>
                <c:pt idx="1">
                  <c:v>Oppose</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4-2168-FB44-ADCE-D8A2B50DF62A}"/>
            </c:ext>
          </c:extLst>
        </c:ser>
        <c:dLbls>
          <c:showLegendKey val="0"/>
          <c:showVal val="0"/>
          <c:showCatName val="0"/>
          <c:showSerName val="0"/>
          <c:showPercent val="0"/>
          <c:showBubbleSize val="0"/>
          <c:showLeaderLines val="1"/>
        </c:dLbls>
        <c:firstSliceAng val="10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96810645482199"/>
          <c:y val="1.22429209524717E-2"/>
          <c:w val="0.74195269594831303"/>
          <c:h val="0.9453599601320870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57-F14F-86B4-4D4AC4308A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957-F14F-86B4-4D4AC4308A5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957-F14F-86B4-4D4AC4308A5B}"/>
              </c:ext>
            </c:extLst>
          </c:dPt>
          <c:dLbls>
            <c:dLbl>
              <c:idx val="0"/>
              <c:layout>
                <c:manualLayout>
                  <c:x val="0.22482800145433701"/>
                  <c:y val="9.0462593888907497E-2"/>
                </c:manualLayout>
              </c:layout>
              <c:spPr>
                <a:noFill/>
                <a:ln>
                  <a:noFill/>
                </a:ln>
                <a:effectLst/>
              </c:spPr>
              <c:txPr>
                <a:bodyPr rot="0" spcFirstLastPara="1" vertOverflow="ellipsis" vert="horz" wrap="square" lIns="38100" tIns="19050" rIns="38100" bIns="19050" anchor="ctr" anchorCtr="1">
                  <a:noAutofit/>
                </a:bodyPr>
                <a:lstStyle/>
                <a:p>
                  <a:pPr>
                    <a:lnSpc>
                      <a:spcPct val="100000"/>
                    </a:lnSpc>
                    <a:defRPr sz="40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47858124286186399"/>
                      <c:h val="0.37190177487662002"/>
                    </c:manualLayout>
                  </c15:layout>
                </c:ext>
                <c:ext xmlns:c16="http://schemas.microsoft.com/office/drawing/2014/chart" uri="{C3380CC4-5D6E-409C-BE32-E72D297353CC}">
                  <c16:uniqueId val="{00000001-6957-F14F-86B4-4D4AC4308A5B}"/>
                </c:ext>
              </c:extLst>
            </c:dLbl>
            <c:dLbl>
              <c:idx val="1"/>
              <c:layout>
                <c:manualLayout>
                  <c:x val="-0.173551439719137"/>
                  <c:y val="-0.16785256470291501"/>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9808890504819"/>
                      <c:h val="0.28814011386837202"/>
                    </c:manualLayout>
                  </c15:layout>
                </c:ext>
                <c:ext xmlns:c16="http://schemas.microsoft.com/office/drawing/2014/chart" uri="{C3380CC4-5D6E-409C-BE32-E72D297353CC}">
                  <c16:uniqueId val="{00000003-6957-F14F-86B4-4D4AC4308A5B}"/>
                </c:ext>
              </c:extLst>
            </c:dLbl>
            <c:dLbl>
              <c:idx val="2"/>
              <c:layout>
                <c:manualLayout>
                  <c:x val="-5.6535696272143297E-2"/>
                  <c:y val="1.7971822841053201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0365381477742"/>
                      <c:h val="0.35514944267497001"/>
                    </c:manualLayout>
                  </c15:layout>
                </c:ext>
                <c:ext xmlns:c16="http://schemas.microsoft.com/office/drawing/2014/chart" uri="{C3380CC4-5D6E-409C-BE32-E72D297353CC}">
                  <c16:uniqueId val="{00000005-6957-F14F-86B4-4D4AC4308A5B}"/>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Support</c:v>
                </c:pt>
                <c:pt idx="1">
                  <c:v>Oppose</c:v>
                </c:pt>
                <c:pt idx="2">
                  <c:v>No opinion</c:v>
                </c:pt>
              </c:strCache>
            </c:strRef>
          </c:cat>
          <c:val>
            <c:numRef>
              <c:f>Sheet1!$B$2:$B$4</c:f>
              <c:numCache>
                <c:formatCode>0%</c:formatCode>
                <c:ptCount val="3"/>
                <c:pt idx="0">
                  <c:v>0.56000000000000005</c:v>
                </c:pt>
                <c:pt idx="1">
                  <c:v>0.41</c:v>
                </c:pt>
                <c:pt idx="2">
                  <c:v>0.03</c:v>
                </c:pt>
              </c:numCache>
            </c:numRef>
          </c:val>
          <c:extLst>
            <c:ext xmlns:c16="http://schemas.microsoft.com/office/drawing/2014/chart" uri="{C3380CC4-5D6E-409C-BE32-E72D297353CC}">
              <c16:uniqueId val="{00000006-6957-F14F-86B4-4D4AC4308A5B}"/>
            </c:ext>
          </c:extLst>
        </c:ser>
        <c:dLbls>
          <c:showLegendKey val="0"/>
          <c:showVal val="0"/>
          <c:showCatName val="0"/>
          <c:showSerName val="0"/>
          <c:showPercent val="0"/>
          <c:showBubbleSize val="0"/>
          <c:showLeaderLines val="1"/>
        </c:dLbls>
        <c:firstSliceAng val="24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3B88-0947-BF23-07CCF5BD48ED}"/>
              </c:ext>
            </c:extLst>
          </c:dPt>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4-3B88-0947-BF23-07CCF5BD48ED}"/>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US Whites
1% Richest*</c:v>
                </c:pt>
                <c:pt idx="1">
                  <c:v>US
Overall</c:v>
                </c:pt>
                <c:pt idx="2">
                  <c:v>Norway</c:v>
                </c:pt>
                <c:pt idx="3">
                  <c:v>Sweden</c:v>
                </c:pt>
                <c:pt idx="4">
                  <c:v>Australia</c:v>
                </c:pt>
                <c:pt idx="5">
                  <c:v>Germany</c:v>
                </c:pt>
                <c:pt idx="6">
                  <c:v>Holland</c:v>
                </c:pt>
              </c:strCache>
            </c:strRef>
          </c:cat>
          <c:val>
            <c:numRef>
              <c:f>Sheet1!$B$2:$B$8</c:f>
              <c:numCache>
                <c:formatCode>General</c:formatCode>
                <c:ptCount val="7"/>
                <c:pt idx="0">
                  <c:v>3.5</c:v>
                </c:pt>
                <c:pt idx="1">
                  <c:v>5.9</c:v>
                </c:pt>
                <c:pt idx="2">
                  <c:v>2.2999999999999998</c:v>
                </c:pt>
                <c:pt idx="3">
                  <c:v>2.5</c:v>
                </c:pt>
                <c:pt idx="4">
                  <c:v>3.3</c:v>
                </c:pt>
                <c:pt idx="5">
                  <c:v>3.3</c:v>
                </c:pt>
                <c:pt idx="6">
                  <c:v>3.3</c:v>
                </c:pt>
              </c:numCache>
            </c:numRef>
          </c:val>
          <c:extLst>
            <c:ext xmlns:c16="http://schemas.microsoft.com/office/drawing/2014/chart" uri="{C3380CC4-5D6E-409C-BE32-E72D297353CC}">
              <c16:uniqueId val="{00000000-3B88-0947-BF23-07CCF5BD48ED}"/>
            </c:ext>
          </c:extLst>
        </c:ser>
        <c:dLbls>
          <c:showLegendKey val="0"/>
          <c:showVal val="0"/>
          <c:showCatName val="0"/>
          <c:showSerName val="0"/>
          <c:showPercent val="0"/>
          <c:showBubbleSize val="0"/>
        </c:dLbls>
        <c:gapWidth val="32"/>
        <c:overlap val="-27"/>
        <c:axId val="596849072"/>
        <c:axId val="667834912"/>
      </c:barChart>
      <c:catAx>
        <c:axId val="59684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667834912"/>
        <c:crosses val="autoZero"/>
        <c:auto val="1"/>
        <c:lblAlgn val="ctr"/>
        <c:lblOffset val="100"/>
        <c:noMultiLvlLbl val="0"/>
      </c:catAx>
      <c:valAx>
        <c:axId val="667834912"/>
        <c:scaling>
          <c:orientation val="minMax"/>
          <c:max val="5.95"/>
          <c:min val="0"/>
        </c:scaling>
        <c:delete val="1"/>
        <c:axPos val="l"/>
        <c:numFmt formatCode="General" sourceLinked="1"/>
        <c:majorTickMark val="none"/>
        <c:minorTickMark val="none"/>
        <c:tickLblPos val="nextTo"/>
        <c:crossAx val="596849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4611661416173207E-2"/>
          <c:y val="6.3870700000000002E-2"/>
          <c:w val="0.97402601963220581"/>
          <c:h val="0.82496800000000003"/>
        </c:manualLayout>
      </c:layout>
      <c:barChart>
        <c:barDir val="col"/>
        <c:grouping val="clustered"/>
        <c:varyColors val="0"/>
        <c:ser>
          <c:idx val="0"/>
          <c:order val="0"/>
          <c:tx>
            <c:strRef>
              <c:f>Sheet1!$B$1</c:f>
              <c:strCache>
                <c:ptCount val="1"/>
                <c:pt idx="0">
                  <c:v>Series 1</c:v>
                </c:pt>
              </c:strCache>
            </c:strRef>
          </c:tx>
          <c:spPr>
            <a:solidFill>
              <a:schemeClr val="accent1"/>
            </a:solidFill>
            <a:ln w="9525" cap="flat">
              <a:solidFill>
                <a:srgbClr val="FFFFFF"/>
              </a:solidFill>
              <a:prstDash val="solid"/>
              <a:round/>
            </a:ln>
            <a:effectLst/>
          </c:spPr>
          <c:invertIfNegative val="0"/>
          <c:dPt>
            <c:idx val="0"/>
            <c:invertIfNegative val="0"/>
            <c:bubble3D val="0"/>
            <c:spPr>
              <a:solidFill>
                <a:schemeClr val="accent2"/>
              </a:solidFill>
              <a:ln w="9525" cap="flat">
                <a:solidFill>
                  <a:srgbClr val="FFFFFF"/>
                </a:solidFill>
                <a:prstDash val="solid"/>
                <a:round/>
              </a:ln>
              <a:effectLst/>
            </c:spPr>
            <c:extLst>
              <c:ext xmlns:c16="http://schemas.microsoft.com/office/drawing/2014/chart" uri="{C3380CC4-5D6E-409C-BE32-E72D297353CC}">
                <c16:uniqueId val="{00000000-BF8E-6347-A77A-A3670BA14AAF}"/>
              </c:ext>
            </c:extLst>
          </c:dPt>
          <c:dLbls>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8E-6347-A77A-A3670BA14AAF}"/>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8E-6347-A77A-A3670BA14AAF}"/>
                </c:ext>
              </c:extLst>
            </c:dLbl>
            <c:numFmt formatCode="0" sourceLinked="0"/>
            <c:spPr>
              <a:noFill/>
              <a:ln>
                <a:noFill/>
              </a:ln>
              <a:effectLst/>
            </c:spPr>
            <c:txPr>
              <a:bodyPr/>
              <a:lstStyle/>
              <a:p>
                <a:pPr>
                  <a:defRPr sz="2400" b="0" i="0" u="none" strike="noStrike">
                    <a:solidFill>
                      <a:srgbClr val="FFFFFF"/>
                    </a:solidFill>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US</c:v>
                </c:pt>
                <c:pt idx="1">
                  <c:v>CAN</c:v>
                </c:pt>
                <c:pt idx="2">
                  <c:v>UK</c:v>
                </c:pt>
                <c:pt idx="3">
                  <c:v>FRA</c:v>
                </c:pt>
                <c:pt idx="4">
                  <c:v>SWI</c:v>
                </c:pt>
                <c:pt idx="5">
                  <c:v>NZ</c:v>
                </c:pt>
                <c:pt idx="6">
                  <c:v>SWE</c:v>
                </c:pt>
                <c:pt idx="7">
                  <c:v>GER</c:v>
                </c:pt>
                <c:pt idx="8">
                  <c:v>NET</c:v>
                </c:pt>
                <c:pt idx="9">
                  <c:v>AUS</c:v>
                </c:pt>
                <c:pt idx="10">
                  <c:v>NOR</c:v>
                </c:pt>
              </c:strCache>
            </c:strRef>
          </c:cat>
          <c:val>
            <c:numRef>
              <c:f>Sheet1!$B$2:$B$12</c:f>
              <c:numCache>
                <c:formatCode>General</c:formatCode>
                <c:ptCount val="11"/>
                <c:pt idx="0">
                  <c:v>32.9</c:v>
                </c:pt>
                <c:pt idx="1">
                  <c:v>11</c:v>
                </c:pt>
                <c:pt idx="2">
                  <c:v>10</c:v>
                </c:pt>
                <c:pt idx="3">
                  <c:v>8</c:v>
                </c:pt>
                <c:pt idx="4">
                  <c:v>7</c:v>
                </c:pt>
                <c:pt idx="5">
                  <c:v>7</c:v>
                </c:pt>
                <c:pt idx="6">
                  <c:v>5</c:v>
                </c:pt>
                <c:pt idx="7">
                  <c:v>4</c:v>
                </c:pt>
                <c:pt idx="8">
                  <c:v>4</c:v>
                </c:pt>
                <c:pt idx="9">
                  <c:v>3</c:v>
                </c:pt>
                <c:pt idx="10">
                  <c:v>2</c:v>
                </c:pt>
              </c:numCache>
            </c:numRef>
          </c:val>
          <c:extLst>
            <c:ext xmlns:c16="http://schemas.microsoft.com/office/drawing/2014/chart" uri="{C3380CC4-5D6E-409C-BE32-E72D297353CC}">
              <c16:uniqueId val="{00000000-B00A-264A-BA0E-F586D1E3F8A3}"/>
            </c:ext>
          </c:extLst>
        </c:ser>
        <c:dLbls>
          <c:showLegendKey val="0"/>
          <c:showVal val="0"/>
          <c:showCatName val="0"/>
          <c:showSerName val="0"/>
          <c:showPercent val="0"/>
          <c:showBubbleSize val="0"/>
        </c:dLbls>
        <c:gapWidth val="35"/>
        <c:overlap val="-27"/>
        <c:axId val="2094734552"/>
        <c:axId val="2094734553"/>
      </c:barChart>
      <c:catAx>
        <c:axId val="2094734552"/>
        <c:scaling>
          <c:orientation val="minMax"/>
        </c:scaling>
        <c:delete val="0"/>
        <c:axPos val="b"/>
        <c:numFmt formatCode="General" sourceLinked="0"/>
        <c:majorTickMark val="none"/>
        <c:minorTickMark val="none"/>
        <c:tickLblPos val="low"/>
        <c:spPr>
          <a:gradFill>
            <a:gsLst>
              <a:gs pos="0">
                <a:srgbClr val="000000"/>
              </a:gs>
              <a:gs pos="52000">
                <a:srgbClr val="001E1C"/>
              </a:gs>
              <a:gs pos="100000">
                <a:srgbClr val="006059"/>
              </a:gs>
            </a:gsLst>
            <a:lin ang="5400000" scaled="0"/>
          </a:gradFill>
          <a:ln w="12700" cap="flat">
            <a:solidFill>
              <a:srgbClr val="888888"/>
            </a:solidFill>
            <a:prstDash val="solid"/>
            <a:miter lim="800000"/>
          </a:ln>
        </c:spPr>
        <c:txPr>
          <a:bodyPr rot="0"/>
          <a:lstStyle/>
          <a:p>
            <a:pPr>
              <a:defRPr sz="2000" b="1" i="0" u="none" strike="noStrike">
                <a:solidFill>
                  <a:srgbClr val="FFFFFF"/>
                </a:solidFill>
                <a:latin typeface="Arial"/>
              </a:defRPr>
            </a:pPr>
            <a:endParaRPr lang="en-US"/>
          </a:p>
        </c:txPr>
        <c:crossAx val="2094734553"/>
        <c:crosses val="autoZero"/>
        <c:auto val="1"/>
        <c:lblAlgn val="ctr"/>
        <c:lblOffset val="100"/>
        <c:noMultiLvlLbl val="1"/>
      </c:catAx>
      <c:valAx>
        <c:axId val="2094734553"/>
        <c:scaling>
          <c:orientation val="minMax"/>
          <c:max val="34"/>
          <c:min val="0"/>
        </c:scaling>
        <c:delete val="1"/>
        <c:axPos val="l"/>
        <c:numFmt formatCode="0" sourceLinked="0"/>
        <c:majorTickMark val="out"/>
        <c:minorTickMark val="none"/>
        <c:tickLblPos val="nextTo"/>
        <c:crossAx val="2094734552"/>
        <c:crosses val="autoZero"/>
        <c:crossBetween val="between"/>
        <c:majorUnit val="10"/>
        <c:minorUnit val="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4482300000000001"/>
          <c:y val="6.96016E-2"/>
          <c:w val="0.85017699999999996"/>
          <c:h val="0.88932999999999995"/>
        </c:manualLayout>
      </c:layout>
      <c:barChart>
        <c:barDir val="bar"/>
        <c:grouping val="stacked"/>
        <c:varyColors val="0"/>
        <c:ser>
          <c:idx val="0"/>
          <c:order val="0"/>
          <c:tx>
            <c:strRef>
              <c:f>Sheet1!$B$1</c:f>
              <c:strCache>
                <c:ptCount val="1"/>
                <c:pt idx="0">
                  <c:v> Total Spend </c:v>
                </c:pt>
              </c:strCache>
            </c:strRef>
          </c:tx>
          <c:spPr>
            <a:solidFill>
              <a:schemeClr val="accent4"/>
            </a:solidFill>
            <a:ln w="9525" cap="flat">
              <a:solidFill>
                <a:srgbClr val="FFFFFF"/>
              </a:solidFill>
              <a:prstDash val="solid"/>
              <a:round/>
            </a:ln>
            <a:effectLst/>
          </c:spPr>
          <c:invertIfNegative val="0"/>
          <c:dPt>
            <c:idx val="8"/>
            <c:invertIfNegative val="0"/>
            <c:bubble3D val="0"/>
            <c:spPr>
              <a:solidFill>
                <a:schemeClr val="accent1"/>
              </a:solidFill>
              <a:ln w="9525" cap="flat">
                <a:solidFill>
                  <a:srgbClr val="FFFFFF"/>
                </a:solidFill>
                <a:prstDash val="solid"/>
                <a:round/>
              </a:ln>
              <a:effectLst/>
            </c:spPr>
            <c:extLst>
              <c:ext xmlns:c16="http://schemas.microsoft.com/office/drawing/2014/chart" uri="{C3380CC4-5D6E-409C-BE32-E72D297353CC}">
                <c16:uniqueId val="{00000000-FFB2-2D41-9B9A-EE538C112424}"/>
              </c:ext>
            </c:extLst>
          </c:dPt>
          <c:dLbls>
            <c:numFmt formatCode="&quot; &quot;&quot;$&quot;#,##0&quot; &quot;;&quot; &quot;&quot;$&quot;\(#,##0\);&quot; &quot;&quot;$&quot;&quot;-&quot;??&quot; &quot;" sourceLinked="0"/>
            <c:spPr>
              <a:noFill/>
              <a:ln>
                <a:noFill/>
              </a:ln>
              <a:effectLst/>
            </c:spPr>
            <c:txPr>
              <a:bodyPr/>
              <a:lstStyle/>
              <a:p>
                <a:pPr>
                  <a:defRPr sz="2000" b="0" i="0" u="none" strike="noStrike">
                    <a:solidFill>
                      <a:srgbClr val="FFFFFF"/>
                    </a:solidFill>
                    <a:effectLst>
                      <a:outerShdw blurRad="63500" dist="38100" dir="2700000" algn="tl">
                        <a:srgbClr val="000000">
                          <a:alpha val="40000"/>
                        </a:srgbClr>
                      </a:outerShdw>
                    </a:effectLst>
                    <a:latin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Japan</c:v>
                </c:pt>
                <c:pt idx="1">
                  <c:v>UK</c:v>
                </c:pt>
                <c:pt idx="2">
                  <c:v>Canada</c:v>
                </c:pt>
                <c:pt idx="3">
                  <c:v>France</c:v>
                </c:pt>
                <c:pt idx="4">
                  <c:v>Sweden</c:v>
                </c:pt>
                <c:pt idx="5">
                  <c:v>Holland</c:v>
                </c:pt>
                <c:pt idx="6">
                  <c:v>Germ</c:v>
                </c:pt>
                <c:pt idx="7">
                  <c:v>Switz</c:v>
                </c:pt>
                <c:pt idx="8">
                  <c:v>USA</c:v>
                </c:pt>
              </c:strCache>
            </c:strRef>
          </c:cat>
          <c:val>
            <c:numRef>
              <c:f>Sheet1!$B$2:$B$10</c:f>
              <c:numCache>
                <c:formatCode>General</c:formatCode>
                <c:ptCount val="9"/>
                <c:pt idx="0">
                  <c:v>5251</c:v>
                </c:pt>
                <c:pt idx="1">
                  <c:v>5493</c:v>
                </c:pt>
                <c:pt idx="2">
                  <c:v>6319</c:v>
                </c:pt>
                <c:pt idx="3">
                  <c:v>6517</c:v>
                </c:pt>
                <c:pt idx="4">
                  <c:v>6434</c:v>
                </c:pt>
                <c:pt idx="5">
                  <c:v>7358</c:v>
                </c:pt>
                <c:pt idx="6">
                  <c:v>8011</c:v>
                </c:pt>
                <c:pt idx="7">
                  <c:v>8049</c:v>
                </c:pt>
                <c:pt idx="8">
                  <c:v>8247.3209999999999</c:v>
                </c:pt>
              </c:numCache>
            </c:numRef>
          </c:val>
          <c:extLst>
            <c:ext xmlns:c16="http://schemas.microsoft.com/office/drawing/2014/chart" uri="{C3380CC4-5D6E-409C-BE32-E72D297353CC}">
              <c16:uniqueId val="{00000000-89ED-3F45-814B-75CF5648EC4E}"/>
            </c:ext>
          </c:extLst>
        </c:ser>
        <c:ser>
          <c:idx val="1"/>
          <c:order val="1"/>
          <c:tx>
            <c:strRef>
              <c:f>Sheet1!$C$1</c:f>
              <c:strCache>
                <c:ptCount val="1"/>
                <c:pt idx="0">
                  <c:v> USA Private </c:v>
                </c:pt>
              </c:strCache>
            </c:strRef>
          </c:tx>
          <c:spPr>
            <a:solidFill>
              <a:schemeClr val="accent2"/>
            </a:solidFill>
            <a:ln w="9525" cap="flat">
              <a:solidFill>
                <a:srgbClr val="FFFFFF"/>
              </a:solidFill>
              <a:prstDash val="solid"/>
              <a:round/>
            </a:ln>
            <a:effectLst/>
          </c:spPr>
          <c:invertIfNegative val="0"/>
          <c:dLbls>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D-3F45-814B-75CF5648EC4E}"/>
                </c:ext>
              </c:extLst>
            </c:dLbl>
            <c:numFmt formatCode="&quot; &quot;&quot;$&quot;#,##0&quot; &quot;;&quot; &quot;&quot;$&quot;\(#,##0\);&quot; &quot;&quot;$&quot;&quot;-&quot;??&quot; &quot;" sourceLinked="0"/>
            <c:spPr>
              <a:noFill/>
              <a:ln>
                <a:noFill/>
              </a:ln>
              <a:effectLst/>
            </c:spPr>
            <c:txPr>
              <a:bodyPr/>
              <a:lstStyle/>
              <a:p>
                <a:pPr>
                  <a:defRPr sz="2000" b="0" i="0" u="none" strike="noStrike">
                    <a:solidFill>
                      <a:srgbClr val="FFFFFF"/>
                    </a:solidFill>
                    <a:effectLst>
                      <a:outerShdw blurRad="63500" dist="38100" dir="2700000" algn="tl">
                        <a:srgbClr val="000000">
                          <a:alpha val="40000"/>
                        </a:srgbClr>
                      </a:outerShdw>
                    </a:effectLst>
                    <a:latin typeface="Arial"/>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Sheet1!$A$2:$A$10</c:f>
              <c:strCache>
                <c:ptCount val="9"/>
                <c:pt idx="0">
                  <c:v>Japan</c:v>
                </c:pt>
                <c:pt idx="1">
                  <c:v>UK</c:v>
                </c:pt>
                <c:pt idx="2">
                  <c:v>Canada</c:v>
                </c:pt>
                <c:pt idx="3">
                  <c:v>France</c:v>
                </c:pt>
                <c:pt idx="4">
                  <c:v>Sweden</c:v>
                </c:pt>
                <c:pt idx="5">
                  <c:v>Holland</c:v>
                </c:pt>
                <c:pt idx="6">
                  <c:v>Germ</c:v>
                </c:pt>
                <c:pt idx="7">
                  <c:v>Switz</c:v>
                </c:pt>
                <c:pt idx="8">
                  <c:v>USA</c:v>
                </c:pt>
              </c:strCache>
            </c:strRef>
          </c:cat>
          <c:val>
            <c:numRef>
              <c:f>Sheet1!$C$2:$C$10</c:f>
              <c:numCache>
                <c:formatCode>General</c:formatCode>
                <c:ptCount val="9"/>
                <c:pt idx="0">
                  <c:v>0</c:v>
                </c:pt>
                <c:pt idx="1">
                  <c:v>0</c:v>
                </c:pt>
                <c:pt idx="2">
                  <c:v>0</c:v>
                </c:pt>
                <c:pt idx="3">
                  <c:v>0</c:v>
                </c:pt>
                <c:pt idx="4">
                  <c:v>0</c:v>
                </c:pt>
                <c:pt idx="5">
                  <c:v>0</c:v>
                </c:pt>
                <c:pt idx="6">
                  <c:v>0</c:v>
                </c:pt>
                <c:pt idx="7">
                  <c:v>0</c:v>
                </c:pt>
                <c:pt idx="8">
                  <c:v>4305.6790000000001</c:v>
                </c:pt>
              </c:numCache>
            </c:numRef>
          </c:val>
          <c:extLst>
            <c:ext xmlns:c16="http://schemas.microsoft.com/office/drawing/2014/chart" uri="{C3380CC4-5D6E-409C-BE32-E72D297353CC}">
              <c16:uniqueId val="{00000001-89ED-3F45-814B-75CF5648EC4E}"/>
            </c:ext>
          </c:extLst>
        </c:ser>
        <c:dLbls>
          <c:showLegendKey val="0"/>
          <c:showVal val="0"/>
          <c:showCatName val="0"/>
          <c:showSerName val="0"/>
          <c:showPercent val="0"/>
          <c:showBubbleSize val="0"/>
        </c:dLbls>
        <c:gapWidth val="29"/>
        <c:overlap val="100"/>
        <c:axId val="2094734552"/>
        <c:axId val="2094734553"/>
      </c:barChart>
      <c:catAx>
        <c:axId val="2094734552"/>
        <c:scaling>
          <c:orientation val="maxMin"/>
        </c:scaling>
        <c:delete val="0"/>
        <c:axPos val="l"/>
        <c:numFmt formatCode="General" sourceLinked="0"/>
        <c:majorTickMark val="out"/>
        <c:minorTickMark val="none"/>
        <c:tickLblPos val="nextTo"/>
        <c:spPr>
          <a:ln w="12700" cap="flat">
            <a:solidFill>
              <a:srgbClr val="D9D9D9"/>
            </a:solidFill>
            <a:prstDash val="solid"/>
            <a:round/>
          </a:ln>
        </c:spPr>
        <c:txPr>
          <a:bodyPr rot="0"/>
          <a:lstStyle/>
          <a:p>
            <a:pPr>
              <a:defRPr sz="2000" b="0" i="0" u="none" strike="noStrike">
                <a:solidFill>
                  <a:srgbClr val="FFFFFF"/>
                </a:solidFill>
                <a:latin typeface="Arial"/>
              </a:defRPr>
            </a:pPr>
            <a:endParaRPr lang="en-US"/>
          </a:p>
        </c:txPr>
        <c:crossAx val="2094734553"/>
        <c:crosses val="autoZero"/>
        <c:auto val="1"/>
        <c:lblAlgn val="ctr"/>
        <c:lblOffset val="100"/>
        <c:noMultiLvlLbl val="1"/>
      </c:catAx>
      <c:valAx>
        <c:axId val="2094734553"/>
        <c:scaling>
          <c:orientation val="minMax"/>
          <c:max val="13100"/>
          <c:min val="0"/>
        </c:scaling>
        <c:delete val="0"/>
        <c:axPos val="t"/>
        <c:numFmt formatCode="&quot; &quot;&quot;$&quot;#,##0&quot; &quot;;&quot; &quot;&quot;$&quot;\(#,##0\);&quot; &quot;&quot;$&quot;&quot;-&quot;??&quot; &quot;" sourceLinked="0"/>
        <c:majorTickMark val="none"/>
        <c:minorTickMark val="none"/>
        <c:tickLblPos val="none"/>
        <c:spPr>
          <a:ln w="12700" cap="flat">
            <a:noFill/>
            <a:prstDash val="solid"/>
            <a:round/>
          </a:ln>
        </c:spPr>
        <c:txPr>
          <a:bodyPr rot="0"/>
          <a:lstStyle/>
          <a:p>
            <a:pPr>
              <a:defRPr sz="2000" b="0" i="0" u="none" strike="noStrike">
                <a:solidFill>
                  <a:srgbClr val="FFFFFF"/>
                </a:solidFill>
                <a:latin typeface="Arial"/>
              </a:defRPr>
            </a:pPr>
            <a:endParaRPr lang="en-US"/>
          </a:p>
        </c:txPr>
        <c:crossAx val="2094734552"/>
        <c:crosses val="autoZero"/>
        <c:crossBetween val="between"/>
        <c:majorUnit val="3275"/>
        <c:minorUnit val="163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4743258976951333E-2"/>
          <c:y val="2.0658114034945847E-2"/>
          <c:w val="0.93648423964330108"/>
          <c:h val="0.87053529744988722"/>
        </c:manualLayout>
      </c:layout>
      <c:barChart>
        <c:barDir val="col"/>
        <c:grouping val="clustered"/>
        <c:varyColors val="0"/>
        <c:ser>
          <c:idx val="0"/>
          <c:order val="0"/>
          <c:tx>
            <c:strRef>
              <c:f>Sheet1!$B$1</c:f>
              <c:strCache>
                <c:ptCount val="1"/>
                <c:pt idx="0">
                  <c:v>Series 1</c:v>
                </c:pt>
              </c:strCache>
            </c:strRef>
          </c:tx>
          <c:spPr>
            <a:solidFill>
              <a:schemeClr val="accent1"/>
            </a:solidFill>
            <a:ln w="9525" cap="flat">
              <a:solidFill>
                <a:srgbClr val="FFFFFF"/>
              </a:solidFill>
              <a:prstDash val="solid"/>
              <a:round/>
            </a:ln>
            <a:effectLst/>
          </c:spPr>
          <c:invertIfNegative val="0"/>
          <c:dLbls>
            <c:numFmt formatCode="&quot;$&quot;#,##0" sourceLinked="0"/>
            <c:spPr>
              <a:noFill/>
              <a:ln>
                <a:noFill/>
              </a:ln>
              <a:effectLst/>
            </c:spPr>
            <c:txPr>
              <a:bodyPr rot="-5400000" vert="horz" wrap="square" lIns="38100" tIns="19050" rIns="38100" bIns="19050" anchor="ctr">
                <a:spAutoFit/>
              </a:bodyPr>
              <a:lstStyle/>
              <a:p>
                <a:pPr>
                  <a:defRPr>
                    <a:effectLst>
                      <a:outerShdw blurRad="50800" dist="38100" dir="2700000" algn="tl" rotWithShape="0">
                        <a:prstClr val="black">
                          <a:alpha val="40000"/>
                        </a:prst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strCache>
            </c:strRef>
          </c:cat>
          <c:val>
            <c:numRef>
              <c:f>Sheet1!$B$2:$B$18</c:f>
              <c:numCache>
                <c:formatCode>General</c:formatCode>
                <c:ptCount val="17"/>
                <c:pt idx="0">
                  <c:v>584</c:v>
                </c:pt>
                <c:pt idx="1">
                  <c:v>616</c:v>
                </c:pt>
                <c:pt idx="2">
                  <c:v>735</c:v>
                </c:pt>
                <c:pt idx="3">
                  <c:v>826</c:v>
                </c:pt>
                <c:pt idx="4">
                  <c:v>917</c:v>
                </c:pt>
                <c:pt idx="5">
                  <c:v>991</c:v>
                </c:pt>
                <c:pt idx="6">
                  <c:v>1097</c:v>
                </c:pt>
                <c:pt idx="7">
                  <c:v>1135</c:v>
                </c:pt>
                <c:pt idx="8">
                  <c:v>1217</c:v>
                </c:pt>
                <c:pt idx="9">
                  <c:v>1318</c:v>
                </c:pt>
                <c:pt idx="10">
                  <c:v>1478</c:v>
                </c:pt>
                <c:pt idx="11">
                  <c:v>1505</c:v>
                </c:pt>
                <c:pt idx="12">
                  <c:v>1573</c:v>
                </c:pt>
                <c:pt idx="13">
                  <c:v>1655</c:v>
                </c:pt>
                <c:pt idx="14">
                  <c:v>1644</c:v>
                </c:pt>
                <c:pt idx="15">
                  <c:v>1669</c:v>
                </c:pt>
                <c:pt idx="16">
                  <c:v>1763</c:v>
                </c:pt>
              </c:numCache>
            </c:numRef>
          </c:val>
          <c:extLst>
            <c:ext xmlns:c16="http://schemas.microsoft.com/office/drawing/2014/chart" uri="{C3380CC4-5D6E-409C-BE32-E72D297353CC}">
              <c16:uniqueId val="{00000000-F60C-E540-8529-C22D36711AF7}"/>
            </c:ext>
          </c:extLst>
        </c:ser>
        <c:dLbls>
          <c:showLegendKey val="0"/>
          <c:showVal val="0"/>
          <c:showCatName val="0"/>
          <c:showSerName val="0"/>
          <c:showPercent val="0"/>
          <c:showBubbleSize val="0"/>
        </c:dLbls>
        <c:gapWidth val="23"/>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2000">
                <a:latin typeface="Arial" panose="020B0604020202020204" pitchFamily="34" charset="0"/>
                <a:cs typeface="Arial" panose="020B0604020202020204" pitchFamily="34" charset="0"/>
              </a:defRPr>
            </a:pPr>
            <a:endParaRPr lang="en-US"/>
          </a:p>
        </c:txPr>
        <c:crossAx val="2094734553"/>
        <c:crosses val="autoZero"/>
        <c:auto val="1"/>
        <c:lblAlgn val="ctr"/>
        <c:lblOffset val="100"/>
        <c:tickLblSkip val="2"/>
        <c:noMultiLvlLbl val="1"/>
      </c:catAx>
      <c:valAx>
        <c:axId val="2094734553"/>
        <c:scaling>
          <c:orientation val="minMax"/>
          <c:max val="1765"/>
          <c:min val="0"/>
        </c:scaling>
        <c:delete val="1"/>
        <c:axPos val="l"/>
        <c:minorGridlines>
          <c:spPr>
            <a:ln>
              <a:solidFill>
                <a:schemeClr val="bg1"/>
              </a:solidFill>
              <a:prstDash val="sysDash"/>
            </a:ln>
          </c:spPr>
        </c:minorGridlines>
        <c:numFmt formatCode="&quot;$&quot;#,##0" sourceLinked="0"/>
        <c:majorTickMark val="out"/>
        <c:minorTickMark val="none"/>
        <c:tickLblPos val="nextTo"/>
        <c:crossAx val="2094734552"/>
        <c:crosses val="autoZero"/>
        <c:crossBetween val="between"/>
        <c:minorUnit val="500"/>
      </c:valAx>
      <c:spPr>
        <a:noFill/>
        <a:ln w="12700" cap="flat">
          <a:noFill/>
          <a:miter lim="400000"/>
        </a:ln>
        <a:effectLst/>
      </c:spPr>
    </c:plotArea>
    <c:plotVisOnly val="1"/>
    <c:dispBlanksAs val="gap"/>
    <c:showDLblsOverMax val="1"/>
  </c:chart>
  <c:spPr>
    <a:noFill/>
    <a:ln>
      <a:noFill/>
    </a:ln>
    <a:effectLst/>
  </c:spPr>
  <c:txPr>
    <a:bodyPr/>
    <a:lstStyle/>
    <a:p>
      <a:pPr>
        <a:defRPr sz="1600">
          <a:solidFill>
            <a:schemeClr val="bg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8613-6B49-B9EE-2C726C581023}"/>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USA</c:v>
                </c:pt>
                <c:pt idx="1">
                  <c:v>Canada</c:v>
                </c:pt>
                <c:pt idx="2">
                  <c:v>Australia</c:v>
                </c:pt>
                <c:pt idx="3">
                  <c:v>UK</c:v>
                </c:pt>
                <c:pt idx="4">
                  <c:v>France</c:v>
                </c:pt>
                <c:pt idx="5">
                  <c:v>Switz</c:v>
                </c:pt>
                <c:pt idx="6">
                  <c:v>Germany</c:v>
                </c:pt>
              </c:strCache>
            </c:strRef>
          </c:cat>
          <c:val>
            <c:numRef>
              <c:f>Sheet1!$B$2:$B$8</c:f>
              <c:numCache>
                <c:formatCode>0.00</c:formatCode>
                <c:ptCount val="7"/>
                <c:pt idx="0">
                  <c:v>0.54</c:v>
                </c:pt>
                <c:pt idx="1">
                  <c:v>0.5</c:v>
                </c:pt>
                <c:pt idx="2">
                  <c:v>0.8</c:v>
                </c:pt>
                <c:pt idx="3">
                  <c:v>0.8</c:v>
                </c:pt>
                <c:pt idx="4">
                  <c:v>0.8</c:v>
                </c:pt>
                <c:pt idx="5">
                  <c:v>1</c:v>
                </c:pt>
                <c:pt idx="6">
                  <c:v>1.5</c:v>
                </c:pt>
              </c:numCache>
            </c:numRef>
          </c:val>
          <c:extLst>
            <c:ext xmlns:c16="http://schemas.microsoft.com/office/drawing/2014/chart" uri="{C3380CC4-5D6E-409C-BE32-E72D297353CC}">
              <c16:uniqueId val="{00000000-8613-6B49-B9EE-2C726C581023}"/>
            </c:ext>
          </c:extLst>
        </c:ser>
        <c:dLbls>
          <c:showLegendKey val="0"/>
          <c:showVal val="0"/>
          <c:showCatName val="0"/>
          <c:showSerName val="0"/>
          <c:showPercent val="0"/>
          <c:showBubbleSize val="0"/>
        </c:dLbls>
        <c:gapWidth val="42"/>
        <c:overlap val="-27"/>
        <c:axId val="834097376"/>
        <c:axId val="765135968"/>
      </c:barChart>
      <c:catAx>
        <c:axId val="83409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765135968"/>
        <c:crosses val="autoZero"/>
        <c:auto val="1"/>
        <c:lblAlgn val="ctr"/>
        <c:lblOffset val="100"/>
        <c:noMultiLvlLbl val="0"/>
      </c:catAx>
      <c:valAx>
        <c:axId val="765135968"/>
        <c:scaling>
          <c:orientation val="minMax"/>
          <c:max val="1.55"/>
          <c:min val="0"/>
        </c:scaling>
        <c:delete val="1"/>
        <c:axPos val="l"/>
        <c:numFmt formatCode="0.00" sourceLinked="1"/>
        <c:majorTickMark val="out"/>
        <c:minorTickMark val="none"/>
        <c:tickLblPos val="nextTo"/>
        <c:crossAx val="834097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0"/>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8613-6B49-B9EE-2C726C581023}"/>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USA</c:v>
                </c:pt>
                <c:pt idx="1">
                  <c:v>Denmark</c:v>
                </c:pt>
                <c:pt idx="2">
                  <c:v>UK</c:v>
                </c:pt>
                <c:pt idx="3">
                  <c:v>France</c:v>
                </c:pt>
                <c:pt idx="4">
                  <c:v>Australia</c:v>
                </c:pt>
                <c:pt idx="5">
                  <c:v>Canada</c:v>
                </c:pt>
                <c:pt idx="6">
                  <c:v>Germany</c:v>
                </c:pt>
                <c:pt idx="7">
                  <c:v>Japan</c:v>
                </c:pt>
              </c:strCache>
            </c:strRef>
          </c:cat>
          <c:val>
            <c:numRef>
              <c:f>Sheet1!$B$2:$B$9</c:f>
              <c:numCache>
                <c:formatCode>0.0</c:formatCode>
                <c:ptCount val="8"/>
                <c:pt idx="0">
                  <c:v>4</c:v>
                </c:pt>
                <c:pt idx="1">
                  <c:v>3.8</c:v>
                </c:pt>
                <c:pt idx="2">
                  <c:v>5</c:v>
                </c:pt>
                <c:pt idx="3">
                  <c:v>5</c:v>
                </c:pt>
                <c:pt idx="4">
                  <c:v>6.1</c:v>
                </c:pt>
                <c:pt idx="5">
                  <c:v>6.6</c:v>
                </c:pt>
                <c:pt idx="6">
                  <c:v>9.5</c:v>
                </c:pt>
                <c:pt idx="7">
                  <c:v>12.4</c:v>
                </c:pt>
              </c:numCache>
            </c:numRef>
          </c:val>
          <c:extLst>
            <c:ext xmlns:c16="http://schemas.microsoft.com/office/drawing/2014/chart" uri="{C3380CC4-5D6E-409C-BE32-E72D297353CC}">
              <c16:uniqueId val="{00000000-8613-6B49-B9EE-2C726C581023}"/>
            </c:ext>
          </c:extLst>
        </c:ser>
        <c:dLbls>
          <c:showLegendKey val="0"/>
          <c:showVal val="0"/>
          <c:showCatName val="0"/>
          <c:showSerName val="0"/>
          <c:showPercent val="0"/>
          <c:showBubbleSize val="0"/>
        </c:dLbls>
        <c:gapWidth val="42"/>
        <c:overlap val="-27"/>
        <c:axId val="834097376"/>
        <c:axId val="765135968"/>
      </c:barChart>
      <c:catAx>
        <c:axId val="83409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765135968"/>
        <c:crosses val="autoZero"/>
        <c:auto val="1"/>
        <c:lblAlgn val="ctr"/>
        <c:lblOffset val="100"/>
        <c:noMultiLvlLbl val="0"/>
      </c:catAx>
      <c:valAx>
        <c:axId val="765135968"/>
        <c:scaling>
          <c:orientation val="minMax"/>
          <c:max val="12.5"/>
          <c:min val="0"/>
        </c:scaling>
        <c:delete val="1"/>
        <c:axPos val="l"/>
        <c:numFmt formatCode="0.0" sourceLinked="1"/>
        <c:majorTickMark val="out"/>
        <c:minorTickMark val="none"/>
        <c:tickLblPos val="nextTo"/>
        <c:crossAx val="834097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7746062992122"/>
          <c:y val="2.2552570694869052E-2"/>
          <c:w val="0.51962020177165358"/>
          <c:h val="0.88565267053195484"/>
        </c:manualLayout>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2-B03B-644A-811D-9FA5B0403E3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03B-644A-811D-9FA5B0403E3E}"/>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1-B03B-644A-811D-9FA5B0403E3E}"/>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4-B03B-644A-811D-9FA5B0403E3E}"/>
              </c:ext>
            </c:extLst>
          </c:dPt>
          <c:dLbls>
            <c:dLbl>
              <c:idx val="1"/>
              <c:spPr>
                <a:noFill/>
                <a:ln>
                  <a:noFill/>
                </a:ln>
                <a:effectLst/>
              </c:spPr>
              <c:txPr>
                <a:bodyPr rot="0" spcFirstLastPara="1" vertOverflow="ellipsis" vert="horz" wrap="square" lIns="38100" tIns="19050" rIns="38100" bIns="19050" anchor="ctr" anchorCtr="0">
                  <a:spAutoFit/>
                </a:bodyPr>
                <a:lstStyle/>
                <a:p>
                  <a:pPr algn="l">
                    <a:defRPr sz="2400" b="0" i="0" u="none" strike="noStrike" kern="1200" baseline="0">
                      <a:solidFill>
                        <a:schemeClr val="bg1"/>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3B-644A-811D-9FA5B0403E3E}"/>
                </c:ext>
              </c:extLst>
            </c:dLbl>
            <c:dLbl>
              <c:idx val="2"/>
              <c:layout>
                <c:manualLayout>
                  <c:x val="-8.8261380413385826E-2"/>
                  <c:y val="-0.1849793940532661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03B-644A-811D-9FA5B0403E3E}"/>
                </c:ext>
              </c:extLst>
            </c:dLbl>
            <c:dLbl>
              <c:idx val="3"/>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3B-644A-811D-9FA5B0403E3E}"/>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Medical Bills Only</c:v>
                </c:pt>
                <c:pt idx="1">
                  <c:v>Work Loss Only</c:v>
                </c:pt>
                <c:pt idx="2">
                  <c:v>No Medical Cause</c:v>
                </c:pt>
                <c:pt idx="3">
                  <c:v>Bills + Work Loss</c:v>
                </c:pt>
              </c:strCache>
            </c:strRef>
          </c:cat>
          <c:val>
            <c:numRef>
              <c:f>Sheet1!$B$2:$B$5</c:f>
              <c:numCache>
                <c:formatCode>0%</c:formatCode>
                <c:ptCount val="4"/>
                <c:pt idx="0">
                  <c:v>0.22</c:v>
                </c:pt>
                <c:pt idx="1">
                  <c:v>0.08</c:v>
                </c:pt>
                <c:pt idx="2">
                  <c:v>0.33</c:v>
                </c:pt>
                <c:pt idx="3">
                  <c:v>0.36</c:v>
                </c:pt>
              </c:numCache>
            </c:numRef>
          </c:val>
          <c:extLst>
            <c:ext xmlns:c16="http://schemas.microsoft.com/office/drawing/2014/chart" uri="{C3380CC4-5D6E-409C-BE32-E72D297353CC}">
              <c16:uniqueId val="{00000000-B03B-644A-811D-9FA5B0403E3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3EE4E-C037-420D-AD02-719FEF2D3B8F}" type="doc">
      <dgm:prSet loTypeId="urn:microsoft.com/office/officeart/2016/7/layout/VerticalSolidActionList" loCatId="List" qsTypeId="urn:microsoft.com/office/officeart/2005/8/quickstyle/simple2" qsCatId="simple" csTypeId="urn:microsoft.com/office/officeart/2005/8/colors/accent6_2" csCatId="accent6" phldr="1"/>
      <dgm:spPr/>
      <dgm:t>
        <a:bodyPr/>
        <a:lstStyle/>
        <a:p>
          <a:endParaRPr lang="en-US"/>
        </a:p>
      </dgm:t>
    </dgm:pt>
    <dgm:pt modelId="{BDC93800-1BD1-43A5-95D2-17A49481D586}">
      <dgm:prSet custT="1"/>
      <dgm:spPr/>
      <dgm:t>
        <a:bodyPr/>
        <a:lstStyle/>
        <a:p>
          <a:r>
            <a:rPr lang="en-US" sz="2400" dirty="0"/>
            <a:t>NOT Patients</a:t>
          </a:r>
        </a:p>
      </dgm:t>
    </dgm:pt>
    <dgm:pt modelId="{5E5F9E55-C463-42DC-867E-C0C3041B4F01}" type="parTrans" cxnId="{04C648CE-0F65-472B-8D8B-2392386678FD}">
      <dgm:prSet/>
      <dgm:spPr/>
      <dgm:t>
        <a:bodyPr/>
        <a:lstStyle/>
        <a:p>
          <a:endParaRPr lang="en-US"/>
        </a:p>
      </dgm:t>
    </dgm:pt>
    <dgm:pt modelId="{97E10952-B794-41CC-9A87-C6CDAC41D83D}" type="sibTrans" cxnId="{04C648CE-0F65-472B-8D8B-2392386678FD}">
      <dgm:prSet/>
      <dgm:spPr/>
      <dgm:t>
        <a:bodyPr/>
        <a:lstStyle/>
        <a:p>
          <a:endParaRPr lang="en-US"/>
        </a:p>
      </dgm:t>
    </dgm:pt>
    <dgm:pt modelId="{369F48FF-E85A-44B9-9025-C4C618468658}">
      <dgm:prSet custT="1"/>
      <dgm:spPr/>
      <dgm:t>
        <a:bodyPr/>
        <a:lstStyle/>
        <a:p>
          <a:r>
            <a:rPr lang="en-US" sz="2000" dirty="0"/>
            <a:t>28 million uninsured</a:t>
          </a:r>
        </a:p>
      </dgm:t>
    </dgm:pt>
    <dgm:pt modelId="{E3750112-662A-4DC0-B56B-370D32F37B2E}" type="parTrans" cxnId="{58E96E49-3F63-4668-B478-4F79BB916F8E}">
      <dgm:prSet/>
      <dgm:spPr/>
      <dgm:t>
        <a:bodyPr/>
        <a:lstStyle/>
        <a:p>
          <a:endParaRPr lang="en-US"/>
        </a:p>
      </dgm:t>
    </dgm:pt>
    <dgm:pt modelId="{D0945A8A-8734-4058-950E-9C61A8137A82}" type="sibTrans" cxnId="{58E96E49-3F63-4668-B478-4F79BB916F8E}">
      <dgm:prSet/>
      <dgm:spPr/>
      <dgm:t>
        <a:bodyPr/>
        <a:lstStyle/>
        <a:p>
          <a:endParaRPr lang="en-US"/>
        </a:p>
      </dgm:t>
    </dgm:pt>
    <dgm:pt modelId="{12AA6320-944B-44AD-807E-D1368CBC7938}">
      <dgm:prSet custT="1"/>
      <dgm:spPr/>
      <dgm:t>
        <a:bodyPr/>
        <a:lstStyle/>
        <a:p>
          <a:r>
            <a:rPr lang="en-US" sz="2000" dirty="0"/>
            <a:t>~37,000 die every year from lack of insurance (2021)</a:t>
          </a:r>
        </a:p>
      </dgm:t>
    </dgm:pt>
    <dgm:pt modelId="{68EFD15E-2F5B-452A-AC0E-38EEF723F8F8}" type="parTrans" cxnId="{670F4DB4-D253-440F-9D71-00E0D76BEE85}">
      <dgm:prSet/>
      <dgm:spPr/>
      <dgm:t>
        <a:bodyPr/>
        <a:lstStyle/>
        <a:p>
          <a:endParaRPr lang="en-US"/>
        </a:p>
      </dgm:t>
    </dgm:pt>
    <dgm:pt modelId="{CBFBC4BF-7B57-4FEF-8D8C-D472848326D6}" type="sibTrans" cxnId="{670F4DB4-D253-440F-9D71-00E0D76BEE85}">
      <dgm:prSet/>
      <dgm:spPr/>
      <dgm:t>
        <a:bodyPr/>
        <a:lstStyle/>
        <a:p>
          <a:endParaRPr lang="en-US"/>
        </a:p>
      </dgm:t>
    </dgm:pt>
    <dgm:pt modelId="{04C457AC-2F7D-44D7-83FD-A6DA5DDD232F}">
      <dgm:prSet custT="1"/>
      <dgm:spPr/>
      <dgm:t>
        <a:bodyPr/>
        <a:lstStyle/>
        <a:p>
          <a:r>
            <a:rPr lang="en-US" sz="2000" dirty="0"/>
            <a:t>Medical costs lead to 2/3 of personal bankruptcies (77% had coverage @ time of diagnosis)</a:t>
          </a:r>
        </a:p>
      </dgm:t>
    </dgm:pt>
    <dgm:pt modelId="{2FD9D6A7-837D-45B3-9D8B-99BA2341A0DA}" type="parTrans" cxnId="{BF3D58BD-3BEA-415C-AC62-0154381E5709}">
      <dgm:prSet/>
      <dgm:spPr/>
      <dgm:t>
        <a:bodyPr/>
        <a:lstStyle/>
        <a:p>
          <a:endParaRPr lang="en-US"/>
        </a:p>
      </dgm:t>
    </dgm:pt>
    <dgm:pt modelId="{91BB94A3-28BE-4448-842F-7D087EB0E88F}" type="sibTrans" cxnId="{BF3D58BD-3BEA-415C-AC62-0154381E5709}">
      <dgm:prSet/>
      <dgm:spPr/>
      <dgm:t>
        <a:bodyPr/>
        <a:lstStyle/>
        <a:p>
          <a:endParaRPr lang="en-US"/>
        </a:p>
      </dgm:t>
    </dgm:pt>
    <dgm:pt modelId="{8AED506B-97FC-4218-8665-843787AD4DDB}">
      <dgm:prSet custT="1"/>
      <dgm:spPr/>
      <dgm:t>
        <a:bodyPr/>
        <a:lstStyle/>
        <a:p>
          <a:r>
            <a:rPr lang="en-US" sz="2400" b="1" dirty="0"/>
            <a:t>NOT Communities</a:t>
          </a:r>
        </a:p>
      </dgm:t>
    </dgm:pt>
    <dgm:pt modelId="{B2691DC5-EA2D-4229-9325-FA99658059A7}" type="parTrans" cxnId="{2AC0273C-58ED-4644-86BB-B83D6BA08FFD}">
      <dgm:prSet/>
      <dgm:spPr/>
      <dgm:t>
        <a:bodyPr/>
        <a:lstStyle/>
        <a:p>
          <a:endParaRPr lang="en-US"/>
        </a:p>
      </dgm:t>
    </dgm:pt>
    <dgm:pt modelId="{A901FE9A-78BB-4A0A-B4CD-1DA0FF5F90EB}" type="sibTrans" cxnId="{2AC0273C-58ED-4644-86BB-B83D6BA08FFD}">
      <dgm:prSet/>
      <dgm:spPr/>
      <dgm:t>
        <a:bodyPr/>
        <a:lstStyle/>
        <a:p>
          <a:endParaRPr lang="en-US"/>
        </a:p>
      </dgm:t>
    </dgm:pt>
    <dgm:pt modelId="{00C41590-F13F-45FE-8D4F-C2483199DADD}">
      <dgm:prSet custT="1"/>
      <dgm:spPr/>
      <dgm:t>
        <a:bodyPr/>
        <a:lstStyle/>
        <a:p>
          <a:r>
            <a:rPr lang="en-US" sz="1800" dirty="0"/>
            <a:t>Increased infant &amp; maternal mortality</a:t>
          </a:r>
        </a:p>
      </dgm:t>
    </dgm:pt>
    <dgm:pt modelId="{DF258784-3D1B-490F-A409-A8C14243F0FB}" type="parTrans" cxnId="{89220533-F6A4-4ECC-96FC-014A873CD324}">
      <dgm:prSet/>
      <dgm:spPr/>
      <dgm:t>
        <a:bodyPr/>
        <a:lstStyle/>
        <a:p>
          <a:endParaRPr lang="en-US"/>
        </a:p>
      </dgm:t>
    </dgm:pt>
    <dgm:pt modelId="{CF58DBD2-3C01-4F0A-9E60-079CBA168025}" type="sibTrans" cxnId="{89220533-F6A4-4ECC-96FC-014A873CD324}">
      <dgm:prSet/>
      <dgm:spPr/>
      <dgm:t>
        <a:bodyPr/>
        <a:lstStyle/>
        <a:p>
          <a:endParaRPr lang="en-US"/>
        </a:p>
      </dgm:t>
    </dgm:pt>
    <dgm:pt modelId="{26A8EEA8-3679-4E48-9551-C2BC241DABBC}">
      <dgm:prSet/>
      <dgm:spPr/>
      <dgm:t>
        <a:bodyPr/>
        <a:lstStyle/>
        <a:p>
          <a:endParaRPr lang="en-US" sz="1200" dirty="0"/>
        </a:p>
      </dgm:t>
    </dgm:pt>
    <dgm:pt modelId="{ACC38EF3-8F1C-42FF-9F83-96C77A760E5F}" type="parTrans" cxnId="{376EBD56-73A0-4E59-94D8-31A67C172B65}">
      <dgm:prSet/>
      <dgm:spPr/>
      <dgm:t>
        <a:bodyPr/>
        <a:lstStyle/>
        <a:p>
          <a:endParaRPr lang="en-US"/>
        </a:p>
      </dgm:t>
    </dgm:pt>
    <dgm:pt modelId="{ED15A8A1-E554-4732-8B2E-67AB5BF49FEA}" type="sibTrans" cxnId="{376EBD56-73A0-4E59-94D8-31A67C172B65}">
      <dgm:prSet/>
      <dgm:spPr/>
      <dgm:t>
        <a:bodyPr/>
        <a:lstStyle/>
        <a:p>
          <a:endParaRPr lang="en-US"/>
        </a:p>
      </dgm:t>
    </dgm:pt>
    <dgm:pt modelId="{5929ED9A-B580-CA42-992B-4FBDCA69D4D2}">
      <dgm:prSet custT="1"/>
      <dgm:spPr/>
      <dgm:t>
        <a:bodyPr/>
        <a:lstStyle/>
        <a:p>
          <a:r>
            <a:rPr lang="en-US" sz="1800" dirty="0"/>
            <a:t>Decreased life expectancy</a:t>
          </a:r>
        </a:p>
      </dgm:t>
    </dgm:pt>
    <dgm:pt modelId="{CBA9E3FB-3C64-AD47-8532-4573A55C1524}" type="parTrans" cxnId="{AA6DC728-3F2D-6C4E-9A89-13E53B0F7B0F}">
      <dgm:prSet/>
      <dgm:spPr/>
      <dgm:t>
        <a:bodyPr/>
        <a:lstStyle/>
        <a:p>
          <a:endParaRPr lang="en-US"/>
        </a:p>
      </dgm:t>
    </dgm:pt>
    <dgm:pt modelId="{3D347E54-2E7E-FD4C-AAFE-74D4941CC6A9}" type="sibTrans" cxnId="{AA6DC728-3F2D-6C4E-9A89-13E53B0F7B0F}">
      <dgm:prSet/>
      <dgm:spPr/>
      <dgm:t>
        <a:bodyPr/>
        <a:lstStyle/>
        <a:p>
          <a:endParaRPr lang="en-US"/>
        </a:p>
      </dgm:t>
    </dgm:pt>
    <dgm:pt modelId="{DA173FCA-FA6F-C742-8058-A0EBC4C82EFF}">
      <dgm:prSet custT="1"/>
      <dgm:spPr/>
      <dgm:t>
        <a:bodyPr/>
        <a:lstStyle/>
        <a:p>
          <a:r>
            <a:rPr lang="en-US" sz="1800" dirty="0"/>
            <a:t>Decreased use of preventive methods </a:t>
          </a:r>
        </a:p>
      </dgm:t>
    </dgm:pt>
    <dgm:pt modelId="{0A4B1199-6534-9449-BD37-E7F5A760CE73}" type="parTrans" cxnId="{9D8FF630-B12E-1E48-96C5-953FD145B806}">
      <dgm:prSet/>
      <dgm:spPr/>
      <dgm:t>
        <a:bodyPr/>
        <a:lstStyle/>
        <a:p>
          <a:endParaRPr lang="en-US"/>
        </a:p>
      </dgm:t>
    </dgm:pt>
    <dgm:pt modelId="{851A3C78-FE11-7849-9446-B383FEF8A70A}" type="sibTrans" cxnId="{9D8FF630-B12E-1E48-96C5-953FD145B806}">
      <dgm:prSet/>
      <dgm:spPr/>
      <dgm:t>
        <a:bodyPr/>
        <a:lstStyle/>
        <a:p>
          <a:endParaRPr lang="en-US"/>
        </a:p>
      </dgm:t>
    </dgm:pt>
    <dgm:pt modelId="{7C24619C-5702-8449-BF90-381B0CE57F91}">
      <dgm:prSet custT="1"/>
      <dgm:spPr/>
      <dgm:t>
        <a:bodyPr/>
        <a:lstStyle/>
        <a:p>
          <a:r>
            <a:rPr lang="en-US" sz="1800" dirty="0"/>
            <a:t>Decreased access to specialized care </a:t>
          </a:r>
        </a:p>
      </dgm:t>
    </dgm:pt>
    <dgm:pt modelId="{4C9750E0-B77A-524A-86F8-9CF3AA42D9FC}" type="parTrans" cxnId="{51D2C198-3176-C449-9F2B-C529B61ADB58}">
      <dgm:prSet/>
      <dgm:spPr/>
      <dgm:t>
        <a:bodyPr/>
        <a:lstStyle/>
        <a:p>
          <a:endParaRPr lang="en-US"/>
        </a:p>
      </dgm:t>
    </dgm:pt>
    <dgm:pt modelId="{C248ACB3-8C85-7F40-9065-397D95336AD2}" type="sibTrans" cxnId="{51D2C198-3176-C449-9F2B-C529B61ADB58}">
      <dgm:prSet/>
      <dgm:spPr/>
      <dgm:t>
        <a:bodyPr/>
        <a:lstStyle/>
        <a:p>
          <a:endParaRPr lang="en-US"/>
        </a:p>
      </dgm:t>
    </dgm:pt>
    <dgm:pt modelId="{DD4C85F1-8FF1-854B-998E-8957133D3042}">
      <dgm:prSet custT="1"/>
      <dgm:spPr/>
      <dgm:t>
        <a:bodyPr/>
        <a:lstStyle/>
        <a:p>
          <a:r>
            <a:rPr lang="en-US" sz="2400" dirty="0"/>
            <a:t>Costs unsustainable</a:t>
          </a:r>
        </a:p>
      </dgm:t>
    </dgm:pt>
    <dgm:pt modelId="{DBCD8385-2511-2846-873C-FDDA97A5D169}" type="parTrans" cxnId="{BBB44BBB-728D-954F-A8DC-5F61E930B9AB}">
      <dgm:prSet/>
      <dgm:spPr/>
      <dgm:t>
        <a:bodyPr/>
        <a:lstStyle/>
        <a:p>
          <a:endParaRPr lang="en-US"/>
        </a:p>
      </dgm:t>
    </dgm:pt>
    <dgm:pt modelId="{272E8CBB-35EF-D045-8AEE-972097E89210}" type="sibTrans" cxnId="{BBB44BBB-728D-954F-A8DC-5F61E930B9AB}">
      <dgm:prSet/>
      <dgm:spPr/>
      <dgm:t>
        <a:bodyPr/>
        <a:lstStyle/>
        <a:p>
          <a:endParaRPr lang="en-US"/>
        </a:p>
      </dgm:t>
    </dgm:pt>
    <dgm:pt modelId="{9C5DFC69-B4BC-0F49-BC49-0328E0D7B135}" type="pres">
      <dgm:prSet presAssocID="{BB73EE4E-C037-420D-AD02-719FEF2D3B8F}" presName="Name0" presStyleCnt="0">
        <dgm:presLayoutVars>
          <dgm:dir/>
          <dgm:animLvl val="lvl"/>
          <dgm:resizeHandles val="exact"/>
        </dgm:presLayoutVars>
      </dgm:prSet>
      <dgm:spPr/>
    </dgm:pt>
    <dgm:pt modelId="{45AB79AA-9DCE-9045-9804-C48E3AB55DA2}" type="pres">
      <dgm:prSet presAssocID="{BDC93800-1BD1-43A5-95D2-17A49481D586}" presName="linNode" presStyleCnt="0"/>
      <dgm:spPr/>
    </dgm:pt>
    <dgm:pt modelId="{11373D05-509E-644F-991A-85ED01B5FCB3}" type="pres">
      <dgm:prSet presAssocID="{BDC93800-1BD1-43A5-95D2-17A49481D586}" presName="parentText" presStyleLbl="alignNode1" presStyleIdx="0" presStyleCnt="2">
        <dgm:presLayoutVars>
          <dgm:chMax val="1"/>
          <dgm:bulletEnabled/>
        </dgm:presLayoutVars>
      </dgm:prSet>
      <dgm:spPr/>
    </dgm:pt>
    <dgm:pt modelId="{03AC50C7-240B-C746-BAA5-A4B862B9267F}" type="pres">
      <dgm:prSet presAssocID="{BDC93800-1BD1-43A5-95D2-17A49481D586}" presName="descendantText" presStyleLbl="alignAccFollowNode1" presStyleIdx="0" presStyleCnt="2">
        <dgm:presLayoutVars>
          <dgm:bulletEnabled/>
        </dgm:presLayoutVars>
      </dgm:prSet>
      <dgm:spPr/>
    </dgm:pt>
    <dgm:pt modelId="{1BEE7229-F629-164A-BEE8-142E90B605D3}" type="pres">
      <dgm:prSet presAssocID="{97E10952-B794-41CC-9A87-C6CDAC41D83D}" presName="sp" presStyleCnt="0"/>
      <dgm:spPr/>
    </dgm:pt>
    <dgm:pt modelId="{8DCA45E3-2F1C-094D-9F65-353BD454E140}" type="pres">
      <dgm:prSet presAssocID="{8AED506B-97FC-4218-8665-843787AD4DDB}" presName="linNode" presStyleCnt="0"/>
      <dgm:spPr/>
    </dgm:pt>
    <dgm:pt modelId="{A965F060-3823-8343-A64F-A801E25288F2}" type="pres">
      <dgm:prSet presAssocID="{8AED506B-97FC-4218-8665-843787AD4DDB}" presName="parentText" presStyleLbl="alignNode1" presStyleIdx="1" presStyleCnt="2" custScaleX="205875">
        <dgm:presLayoutVars>
          <dgm:chMax val="1"/>
          <dgm:bulletEnabled/>
        </dgm:presLayoutVars>
      </dgm:prSet>
      <dgm:spPr/>
    </dgm:pt>
    <dgm:pt modelId="{A8B3F3B2-D426-B445-A695-8062880BA6E2}" type="pres">
      <dgm:prSet presAssocID="{8AED506B-97FC-4218-8665-843787AD4DDB}" presName="descendantText" presStyleLbl="alignAccFollowNode1" presStyleIdx="1" presStyleCnt="2">
        <dgm:presLayoutVars>
          <dgm:bulletEnabled/>
        </dgm:presLayoutVars>
      </dgm:prSet>
      <dgm:spPr/>
    </dgm:pt>
  </dgm:ptLst>
  <dgm:cxnLst>
    <dgm:cxn modelId="{9F6C0A03-9317-3244-B29E-062B70A64E9D}" type="presOf" srcId="{369F48FF-E85A-44B9-9025-C4C618468658}" destId="{03AC50C7-240B-C746-BAA5-A4B862B9267F}" srcOrd="0" destOrd="0" presId="urn:microsoft.com/office/officeart/2016/7/layout/VerticalSolidActionList"/>
    <dgm:cxn modelId="{6BEB6B11-443A-2D41-A87A-560D0282F046}" type="presOf" srcId="{5929ED9A-B580-CA42-992B-4FBDCA69D4D2}" destId="{A8B3F3B2-D426-B445-A695-8062880BA6E2}" srcOrd="0" destOrd="1" presId="urn:microsoft.com/office/officeart/2016/7/layout/VerticalSolidActionList"/>
    <dgm:cxn modelId="{91BCDF17-BE17-3E45-869E-A40ADDF1EEA5}" type="presOf" srcId="{BDC93800-1BD1-43A5-95D2-17A49481D586}" destId="{11373D05-509E-644F-991A-85ED01B5FCB3}" srcOrd="0" destOrd="0" presId="urn:microsoft.com/office/officeart/2016/7/layout/VerticalSolidActionList"/>
    <dgm:cxn modelId="{AA6DC728-3F2D-6C4E-9A89-13E53B0F7B0F}" srcId="{8AED506B-97FC-4218-8665-843787AD4DDB}" destId="{5929ED9A-B580-CA42-992B-4FBDCA69D4D2}" srcOrd="1" destOrd="0" parTransId="{CBA9E3FB-3C64-AD47-8532-4573A55C1524}" sibTransId="{3D347E54-2E7E-FD4C-AAFE-74D4941CC6A9}"/>
    <dgm:cxn modelId="{9D8FF630-B12E-1E48-96C5-953FD145B806}" srcId="{8AED506B-97FC-4218-8665-843787AD4DDB}" destId="{DA173FCA-FA6F-C742-8058-A0EBC4C82EFF}" srcOrd="2" destOrd="0" parTransId="{0A4B1199-6534-9449-BD37-E7F5A760CE73}" sibTransId="{851A3C78-FE11-7849-9446-B383FEF8A70A}"/>
    <dgm:cxn modelId="{89220533-F6A4-4ECC-96FC-014A873CD324}" srcId="{8AED506B-97FC-4218-8665-843787AD4DDB}" destId="{00C41590-F13F-45FE-8D4F-C2483199DADD}" srcOrd="0" destOrd="0" parTransId="{DF258784-3D1B-490F-A409-A8C14243F0FB}" sibTransId="{CF58DBD2-3C01-4F0A-9E60-079CBA168025}"/>
    <dgm:cxn modelId="{2AC0273C-58ED-4644-86BB-B83D6BA08FFD}" srcId="{BB73EE4E-C037-420D-AD02-719FEF2D3B8F}" destId="{8AED506B-97FC-4218-8665-843787AD4DDB}" srcOrd="1" destOrd="0" parTransId="{B2691DC5-EA2D-4229-9325-FA99658059A7}" sibTransId="{A901FE9A-78BB-4A0A-B4CD-1DA0FF5F90EB}"/>
    <dgm:cxn modelId="{58E96E49-3F63-4668-B478-4F79BB916F8E}" srcId="{BDC93800-1BD1-43A5-95D2-17A49481D586}" destId="{369F48FF-E85A-44B9-9025-C4C618468658}" srcOrd="0" destOrd="0" parTransId="{E3750112-662A-4DC0-B56B-370D32F37B2E}" sibTransId="{D0945A8A-8734-4058-950E-9C61A8137A82}"/>
    <dgm:cxn modelId="{36F0A24E-934E-6C47-8737-9AA996D18FB4}" type="presOf" srcId="{26A8EEA8-3679-4E48-9551-C2BC241DABBC}" destId="{03AC50C7-240B-C746-BAA5-A4B862B9267F}" srcOrd="0" destOrd="3" presId="urn:microsoft.com/office/officeart/2016/7/layout/VerticalSolidActionList"/>
    <dgm:cxn modelId="{E7F12656-1BB2-5942-BE7A-6DD1A95BFC5C}" type="presOf" srcId="{8AED506B-97FC-4218-8665-843787AD4DDB}" destId="{A965F060-3823-8343-A64F-A801E25288F2}" srcOrd="0" destOrd="0" presId="urn:microsoft.com/office/officeart/2016/7/layout/VerticalSolidActionList"/>
    <dgm:cxn modelId="{376EBD56-73A0-4E59-94D8-31A67C172B65}" srcId="{BDC93800-1BD1-43A5-95D2-17A49481D586}" destId="{26A8EEA8-3679-4E48-9551-C2BC241DABBC}" srcOrd="3" destOrd="0" parTransId="{ACC38EF3-8F1C-42FF-9F83-96C77A760E5F}" sibTransId="{ED15A8A1-E554-4732-8B2E-67AB5BF49FEA}"/>
    <dgm:cxn modelId="{A1C0405A-BE2A-0B46-85A0-6DFCA5F17778}" type="presOf" srcId="{BB73EE4E-C037-420D-AD02-719FEF2D3B8F}" destId="{9C5DFC69-B4BC-0F49-BC49-0328E0D7B135}" srcOrd="0" destOrd="0" presId="urn:microsoft.com/office/officeart/2016/7/layout/VerticalSolidActionList"/>
    <dgm:cxn modelId="{72087E87-3B47-9D45-B992-D198660AE14F}" type="presOf" srcId="{04C457AC-2F7D-44D7-83FD-A6DA5DDD232F}" destId="{03AC50C7-240B-C746-BAA5-A4B862B9267F}" srcOrd="0" destOrd="2" presId="urn:microsoft.com/office/officeart/2016/7/layout/VerticalSolidActionList"/>
    <dgm:cxn modelId="{51D2C198-3176-C449-9F2B-C529B61ADB58}" srcId="{8AED506B-97FC-4218-8665-843787AD4DDB}" destId="{7C24619C-5702-8449-BF90-381B0CE57F91}" srcOrd="3" destOrd="0" parTransId="{4C9750E0-B77A-524A-86F8-9CF3AA42D9FC}" sibTransId="{C248ACB3-8C85-7F40-9065-397D95336AD2}"/>
    <dgm:cxn modelId="{517F79A5-58D5-6B4C-A230-188315DEFF28}" type="presOf" srcId="{12AA6320-944B-44AD-807E-D1368CBC7938}" destId="{03AC50C7-240B-C746-BAA5-A4B862B9267F}" srcOrd="0" destOrd="1" presId="urn:microsoft.com/office/officeart/2016/7/layout/VerticalSolidActionList"/>
    <dgm:cxn modelId="{3D228AB2-41AB-794A-BD10-0E18AD4B6D4C}" type="presOf" srcId="{DD4C85F1-8FF1-854B-998E-8957133D3042}" destId="{A8B3F3B2-D426-B445-A695-8062880BA6E2}" srcOrd="0" destOrd="4" presId="urn:microsoft.com/office/officeart/2016/7/layout/VerticalSolidActionList"/>
    <dgm:cxn modelId="{670F4DB4-D253-440F-9D71-00E0D76BEE85}" srcId="{BDC93800-1BD1-43A5-95D2-17A49481D586}" destId="{12AA6320-944B-44AD-807E-D1368CBC7938}" srcOrd="1" destOrd="0" parTransId="{68EFD15E-2F5B-452A-AC0E-38EEF723F8F8}" sibTransId="{CBFBC4BF-7B57-4FEF-8D8C-D472848326D6}"/>
    <dgm:cxn modelId="{BBB44BBB-728D-954F-A8DC-5F61E930B9AB}" srcId="{8AED506B-97FC-4218-8665-843787AD4DDB}" destId="{DD4C85F1-8FF1-854B-998E-8957133D3042}" srcOrd="4" destOrd="0" parTransId="{DBCD8385-2511-2846-873C-FDDA97A5D169}" sibTransId="{272E8CBB-35EF-D045-8AEE-972097E89210}"/>
    <dgm:cxn modelId="{BF3D58BD-3BEA-415C-AC62-0154381E5709}" srcId="{BDC93800-1BD1-43A5-95D2-17A49481D586}" destId="{04C457AC-2F7D-44D7-83FD-A6DA5DDD232F}" srcOrd="2" destOrd="0" parTransId="{2FD9D6A7-837D-45B3-9D8B-99BA2341A0DA}" sibTransId="{91BB94A3-28BE-4448-842F-7D087EB0E88F}"/>
    <dgm:cxn modelId="{A4FA60BE-9C17-6F45-90A5-912BBA46441A}" type="presOf" srcId="{7C24619C-5702-8449-BF90-381B0CE57F91}" destId="{A8B3F3B2-D426-B445-A695-8062880BA6E2}" srcOrd="0" destOrd="3" presId="urn:microsoft.com/office/officeart/2016/7/layout/VerticalSolidActionList"/>
    <dgm:cxn modelId="{04C648CE-0F65-472B-8D8B-2392386678FD}" srcId="{BB73EE4E-C037-420D-AD02-719FEF2D3B8F}" destId="{BDC93800-1BD1-43A5-95D2-17A49481D586}" srcOrd="0" destOrd="0" parTransId="{5E5F9E55-C463-42DC-867E-C0C3041B4F01}" sibTransId="{97E10952-B794-41CC-9A87-C6CDAC41D83D}"/>
    <dgm:cxn modelId="{60D57DD3-2397-6048-A3C6-0C7AA9ED4ACD}" type="presOf" srcId="{DA173FCA-FA6F-C742-8058-A0EBC4C82EFF}" destId="{A8B3F3B2-D426-B445-A695-8062880BA6E2}" srcOrd="0" destOrd="2" presId="urn:microsoft.com/office/officeart/2016/7/layout/VerticalSolidActionList"/>
    <dgm:cxn modelId="{08FAFAE3-0286-E947-8B11-8BE8569A896B}" type="presOf" srcId="{00C41590-F13F-45FE-8D4F-C2483199DADD}" destId="{A8B3F3B2-D426-B445-A695-8062880BA6E2}" srcOrd="0" destOrd="0" presId="urn:microsoft.com/office/officeart/2016/7/layout/VerticalSolidActionList"/>
    <dgm:cxn modelId="{CEB0B634-AB66-A042-9909-9706399FE901}" type="presParOf" srcId="{9C5DFC69-B4BC-0F49-BC49-0328E0D7B135}" destId="{45AB79AA-9DCE-9045-9804-C48E3AB55DA2}" srcOrd="0" destOrd="0" presId="urn:microsoft.com/office/officeart/2016/7/layout/VerticalSolidActionList"/>
    <dgm:cxn modelId="{8A515972-E9A8-F64E-BC9F-27F055B7DD15}" type="presParOf" srcId="{45AB79AA-9DCE-9045-9804-C48E3AB55DA2}" destId="{11373D05-509E-644F-991A-85ED01B5FCB3}" srcOrd="0" destOrd="0" presId="urn:microsoft.com/office/officeart/2016/7/layout/VerticalSolidActionList"/>
    <dgm:cxn modelId="{98F1F079-F328-2E45-BF4E-E937D0DCFB38}" type="presParOf" srcId="{45AB79AA-9DCE-9045-9804-C48E3AB55DA2}" destId="{03AC50C7-240B-C746-BAA5-A4B862B9267F}" srcOrd="1" destOrd="0" presId="urn:microsoft.com/office/officeart/2016/7/layout/VerticalSolidActionList"/>
    <dgm:cxn modelId="{3CA5D241-DFE2-674D-8857-6DFE90B9743A}" type="presParOf" srcId="{9C5DFC69-B4BC-0F49-BC49-0328E0D7B135}" destId="{1BEE7229-F629-164A-BEE8-142E90B605D3}" srcOrd="1" destOrd="0" presId="urn:microsoft.com/office/officeart/2016/7/layout/VerticalSolidActionList"/>
    <dgm:cxn modelId="{43CAF8AC-4B2D-1B40-BB89-422B7735CD9A}" type="presParOf" srcId="{9C5DFC69-B4BC-0F49-BC49-0328E0D7B135}" destId="{8DCA45E3-2F1C-094D-9F65-353BD454E140}" srcOrd="2" destOrd="0" presId="urn:microsoft.com/office/officeart/2016/7/layout/VerticalSolidActionList"/>
    <dgm:cxn modelId="{2FF2B06B-82AF-8C40-BE00-AAFB100274FA}" type="presParOf" srcId="{8DCA45E3-2F1C-094D-9F65-353BD454E140}" destId="{A965F060-3823-8343-A64F-A801E25288F2}" srcOrd="0" destOrd="0" presId="urn:microsoft.com/office/officeart/2016/7/layout/VerticalSolidActionList"/>
    <dgm:cxn modelId="{8DAB4D1D-9846-4041-8E0E-8C2C9FC04BB9}" type="presParOf" srcId="{8DCA45E3-2F1C-094D-9F65-353BD454E140}" destId="{A8B3F3B2-D426-B445-A695-8062880BA6E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DB07F-FD84-414D-8348-4516E82C464F}"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E3030785-7F7A-4541-9F2C-D79D220AA8E4}">
      <dgm:prSet/>
      <dgm:spPr/>
      <dgm:t>
        <a:bodyPr/>
        <a:lstStyle/>
        <a:p>
          <a:r>
            <a:rPr lang="en-US"/>
            <a:t>NOT US business</a:t>
          </a:r>
          <a:endParaRPr lang="en-US" dirty="0"/>
        </a:p>
      </dgm:t>
    </dgm:pt>
    <dgm:pt modelId="{C686430A-322B-405B-AA29-46ED0E67510C}" type="parTrans" cxnId="{8B369861-C5D4-4D33-A0DC-CF33533F830F}">
      <dgm:prSet/>
      <dgm:spPr/>
      <dgm:t>
        <a:bodyPr/>
        <a:lstStyle/>
        <a:p>
          <a:endParaRPr lang="en-US"/>
        </a:p>
      </dgm:t>
    </dgm:pt>
    <dgm:pt modelId="{1F61DC43-F9D5-46D2-A4D2-B81F88A25974}" type="sibTrans" cxnId="{8B369861-C5D4-4D33-A0DC-CF33533F830F}">
      <dgm:prSet/>
      <dgm:spPr/>
      <dgm:t>
        <a:bodyPr/>
        <a:lstStyle/>
        <a:p>
          <a:endParaRPr lang="en-US"/>
        </a:p>
      </dgm:t>
    </dgm:pt>
    <dgm:pt modelId="{F241064C-44D5-47F0-B623-75A34EBA1281}">
      <dgm:prSet/>
      <dgm:spPr/>
      <dgm:t>
        <a:bodyPr/>
        <a:lstStyle/>
        <a:p>
          <a:r>
            <a:rPr lang="en-US" b="0" i="0" dirty="0"/>
            <a:t>37% small business owners – “cost of providing health insurance…is biggest challenge they face”.</a:t>
          </a:r>
          <a:endParaRPr lang="en-US" dirty="0"/>
        </a:p>
      </dgm:t>
    </dgm:pt>
    <dgm:pt modelId="{088C34BE-E88A-4BDB-BE2F-B4D412ACDCD8}" type="parTrans" cxnId="{24585135-FE38-444D-BEB1-B80D3AE27683}">
      <dgm:prSet/>
      <dgm:spPr/>
      <dgm:t>
        <a:bodyPr/>
        <a:lstStyle/>
        <a:p>
          <a:endParaRPr lang="en-US"/>
        </a:p>
      </dgm:t>
    </dgm:pt>
    <dgm:pt modelId="{17D06D39-C9B9-432C-B2FF-3456E8763BFC}" type="sibTrans" cxnId="{24585135-FE38-444D-BEB1-B80D3AE27683}">
      <dgm:prSet/>
      <dgm:spPr/>
      <dgm:t>
        <a:bodyPr/>
        <a:lstStyle/>
        <a:p>
          <a:endParaRPr lang="en-US"/>
        </a:p>
      </dgm:t>
    </dgm:pt>
    <dgm:pt modelId="{B0375A78-974A-4402-8656-ACA551F6322B}">
      <dgm:prSet/>
      <dgm:spPr/>
      <dgm:t>
        <a:bodyPr/>
        <a:lstStyle/>
        <a:p>
          <a:r>
            <a:rPr lang="en-US" dirty="0"/>
            <a:t>Health care costs=25-40% of benefits</a:t>
          </a:r>
        </a:p>
      </dgm:t>
    </dgm:pt>
    <dgm:pt modelId="{3B38BBD2-4E49-4379-B310-C505B26D6E35}" type="parTrans" cxnId="{1FE69DFB-43C5-407F-B267-A87866525BA3}">
      <dgm:prSet/>
      <dgm:spPr/>
      <dgm:t>
        <a:bodyPr/>
        <a:lstStyle/>
        <a:p>
          <a:endParaRPr lang="en-US"/>
        </a:p>
      </dgm:t>
    </dgm:pt>
    <dgm:pt modelId="{C1EFEA14-B4BC-4E96-9D8F-B6891970CDBC}" type="sibTrans" cxnId="{1FE69DFB-43C5-407F-B267-A87866525BA3}">
      <dgm:prSet/>
      <dgm:spPr/>
      <dgm:t>
        <a:bodyPr/>
        <a:lstStyle/>
        <a:p>
          <a:endParaRPr lang="en-US"/>
        </a:p>
      </dgm:t>
    </dgm:pt>
    <dgm:pt modelId="{C6A63372-58FF-40B5-A565-FD3DD6974023}">
      <dgm:prSet/>
      <dgm:spPr/>
      <dgm:t>
        <a:bodyPr/>
        <a:lstStyle/>
        <a:p>
          <a:r>
            <a:rPr lang="en-US"/>
            <a:t>NOT Physicians</a:t>
          </a:r>
          <a:endParaRPr lang="en-US" dirty="0"/>
        </a:p>
      </dgm:t>
    </dgm:pt>
    <dgm:pt modelId="{8B8D0DA2-2A2D-4318-B9A2-7EB9E346692F}" type="parTrans" cxnId="{77A9D9BB-82C1-474C-B781-95F3457751A7}">
      <dgm:prSet/>
      <dgm:spPr/>
      <dgm:t>
        <a:bodyPr/>
        <a:lstStyle/>
        <a:p>
          <a:endParaRPr lang="en-US"/>
        </a:p>
      </dgm:t>
    </dgm:pt>
    <dgm:pt modelId="{9E58D6E0-C2F1-4278-BE0E-6D9C32CA574E}" type="sibTrans" cxnId="{77A9D9BB-82C1-474C-B781-95F3457751A7}">
      <dgm:prSet/>
      <dgm:spPr/>
      <dgm:t>
        <a:bodyPr/>
        <a:lstStyle/>
        <a:p>
          <a:endParaRPr lang="en-US"/>
        </a:p>
      </dgm:t>
    </dgm:pt>
    <dgm:pt modelId="{AFFA587C-791E-4ADD-B9DA-446C0DF81BE1}">
      <dgm:prSet/>
      <dgm:spPr/>
      <dgm:t>
        <a:bodyPr/>
        <a:lstStyle/>
        <a:p>
          <a:r>
            <a:rPr lang="en-US" b="1" dirty="0"/>
            <a:t>Throughout our system, significant pressure is placed on providers to participate in working the system to maximize billing with penalty of income &amp; job loss</a:t>
          </a:r>
          <a:endParaRPr lang="en-US" dirty="0"/>
        </a:p>
      </dgm:t>
    </dgm:pt>
    <dgm:pt modelId="{57A2B86C-E616-4233-B5BC-C4946FA83942}" type="parTrans" cxnId="{59891D45-2378-499F-A42F-3597642DDBFC}">
      <dgm:prSet/>
      <dgm:spPr/>
      <dgm:t>
        <a:bodyPr/>
        <a:lstStyle/>
        <a:p>
          <a:endParaRPr lang="en-US"/>
        </a:p>
      </dgm:t>
    </dgm:pt>
    <dgm:pt modelId="{27F820E3-62E7-44AB-B10E-BBD742C5F064}" type="sibTrans" cxnId="{59891D45-2378-499F-A42F-3597642DDBFC}">
      <dgm:prSet/>
      <dgm:spPr/>
      <dgm:t>
        <a:bodyPr/>
        <a:lstStyle/>
        <a:p>
          <a:endParaRPr lang="en-US"/>
        </a:p>
      </dgm:t>
    </dgm:pt>
    <dgm:pt modelId="{0D768D88-FA76-8741-B57E-0B19879B7EF8}">
      <dgm:prSet/>
      <dgm:spPr/>
      <dgm:t>
        <a:bodyPr/>
        <a:lstStyle/>
        <a:p>
          <a:r>
            <a:rPr lang="en-US" dirty="0"/>
            <a:t>Hinders ability to compete internationally</a:t>
          </a:r>
        </a:p>
      </dgm:t>
    </dgm:pt>
    <dgm:pt modelId="{B68E5CA6-6F4F-244B-A9C3-2A8A1AB5B290}" type="parTrans" cxnId="{CD6E11B9-E04A-7A47-866D-2888FF4AB9D8}">
      <dgm:prSet/>
      <dgm:spPr/>
      <dgm:t>
        <a:bodyPr/>
        <a:lstStyle/>
        <a:p>
          <a:endParaRPr lang="en-US"/>
        </a:p>
      </dgm:t>
    </dgm:pt>
    <dgm:pt modelId="{B52C0CCE-C80C-9B43-A4A3-2CFAF130BE2B}" type="sibTrans" cxnId="{CD6E11B9-E04A-7A47-866D-2888FF4AB9D8}">
      <dgm:prSet/>
      <dgm:spPr/>
      <dgm:t>
        <a:bodyPr/>
        <a:lstStyle/>
        <a:p>
          <a:endParaRPr lang="en-US"/>
        </a:p>
      </dgm:t>
    </dgm:pt>
    <dgm:pt modelId="{70E3BCCD-B89D-124B-A6E3-EB95DA299BB1}">
      <dgm:prSet/>
      <dgm:spPr/>
      <dgm:t>
        <a:bodyPr/>
        <a:lstStyle/>
        <a:p>
          <a:r>
            <a:rPr lang="en-US" dirty="0"/>
            <a:t>Twice as much time on “documenting” vs with patients</a:t>
          </a:r>
        </a:p>
      </dgm:t>
    </dgm:pt>
    <dgm:pt modelId="{E3EA3608-0A2A-BF44-B5F1-0A9171A5D19B}" type="parTrans" cxnId="{E666A6D0-1175-9747-A4CB-356F3114D611}">
      <dgm:prSet/>
      <dgm:spPr/>
      <dgm:t>
        <a:bodyPr/>
        <a:lstStyle/>
        <a:p>
          <a:endParaRPr lang="en-US"/>
        </a:p>
      </dgm:t>
    </dgm:pt>
    <dgm:pt modelId="{E62FA6FE-E081-034A-BF37-304B9D38E564}" type="sibTrans" cxnId="{E666A6D0-1175-9747-A4CB-356F3114D611}">
      <dgm:prSet/>
      <dgm:spPr/>
      <dgm:t>
        <a:bodyPr/>
        <a:lstStyle/>
        <a:p>
          <a:endParaRPr lang="en-US"/>
        </a:p>
      </dgm:t>
    </dgm:pt>
    <dgm:pt modelId="{A5DD5342-40B8-4441-B00A-0D463A4224EB}">
      <dgm:prSet/>
      <dgm:spPr/>
      <dgm:t>
        <a:bodyPr/>
        <a:lstStyle/>
        <a:p>
          <a:r>
            <a:rPr lang="en-US" dirty="0"/>
            <a:t>80% of physicians report moral injury/burnout: 86% emotional exhaustion, 90% depersonalization, 87% low personal accomplishment</a:t>
          </a:r>
        </a:p>
      </dgm:t>
    </dgm:pt>
    <dgm:pt modelId="{4B47D88E-681C-9C47-B2D4-8D9C89D49384}" type="parTrans" cxnId="{56E81EA2-480A-8E44-9C6F-5305D998B2F8}">
      <dgm:prSet/>
      <dgm:spPr/>
      <dgm:t>
        <a:bodyPr/>
        <a:lstStyle/>
        <a:p>
          <a:endParaRPr lang="en-US"/>
        </a:p>
      </dgm:t>
    </dgm:pt>
    <dgm:pt modelId="{F914D862-49DA-994C-882D-F2DA6D3BC68E}" type="sibTrans" cxnId="{56E81EA2-480A-8E44-9C6F-5305D998B2F8}">
      <dgm:prSet/>
      <dgm:spPr/>
      <dgm:t>
        <a:bodyPr/>
        <a:lstStyle/>
        <a:p>
          <a:endParaRPr lang="en-US"/>
        </a:p>
      </dgm:t>
    </dgm:pt>
    <dgm:pt modelId="{2835F174-4C75-4707-8293-46EE56A7995D}" type="pres">
      <dgm:prSet presAssocID="{EB0DB07F-FD84-414D-8348-4516E82C464F}" presName="Name0" presStyleCnt="0">
        <dgm:presLayoutVars>
          <dgm:dir/>
          <dgm:animLvl val="lvl"/>
          <dgm:resizeHandles val="exact"/>
        </dgm:presLayoutVars>
      </dgm:prSet>
      <dgm:spPr/>
    </dgm:pt>
    <dgm:pt modelId="{EE26DA2B-E72B-4454-B797-8C4ED2CF6786}" type="pres">
      <dgm:prSet presAssocID="{E3030785-7F7A-4541-9F2C-D79D220AA8E4}" presName="composite" presStyleCnt="0"/>
      <dgm:spPr/>
    </dgm:pt>
    <dgm:pt modelId="{BCEE27F8-C915-4314-824E-7E174A7B0B82}" type="pres">
      <dgm:prSet presAssocID="{E3030785-7F7A-4541-9F2C-D79D220AA8E4}" presName="parTx" presStyleLbl="alignNode1" presStyleIdx="0" presStyleCnt="2" custScaleX="76929">
        <dgm:presLayoutVars>
          <dgm:chMax val="0"/>
          <dgm:chPref val="0"/>
          <dgm:bulletEnabled val="1"/>
        </dgm:presLayoutVars>
      </dgm:prSet>
      <dgm:spPr/>
    </dgm:pt>
    <dgm:pt modelId="{33594C65-D36B-4230-B44F-2973976D1656}" type="pres">
      <dgm:prSet presAssocID="{E3030785-7F7A-4541-9F2C-D79D220AA8E4}" presName="desTx" presStyleLbl="alignAccFollowNode1" presStyleIdx="0" presStyleCnt="2" custScaleX="75232">
        <dgm:presLayoutVars>
          <dgm:bulletEnabled val="1"/>
        </dgm:presLayoutVars>
      </dgm:prSet>
      <dgm:spPr/>
    </dgm:pt>
    <dgm:pt modelId="{3AA8E73E-9D52-4398-A55B-4CCDC29085A5}" type="pres">
      <dgm:prSet presAssocID="{1F61DC43-F9D5-46D2-A4D2-B81F88A25974}" presName="space" presStyleCnt="0"/>
      <dgm:spPr/>
    </dgm:pt>
    <dgm:pt modelId="{2E2C7DEB-38F7-49EF-AC10-914653061E79}" type="pres">
      <dgm:prSet presAssocID="{C6A63372-58FF-40B5-A565-FD3DD6974023}" presName="composite" presStyleCnt="0"/>
      <dgm:spPr/>
    </dgm:pt>
    <dgm:pt modelId="{07B6AD50-9D56-4958-8C6B-60DA09AB0C77}" type="pres">
      <dgm:prSet presAssocID="{C6A63372-58FF-40B5-A565-FD3DD6974023}" presName="parTx" presStyleLbl="alignNode1" presStyleIdx="1" presStyleCnt="2" custScaleX="117966">
        <dgm:presLayoutVars>
          <dgm:chMax val="0"/>
          <dgm:chPref val="0"/>
          <dgm:bulletEnabled val="1"/>
        </dgm:presLayoutVars>
      </dgm:prSet>
      <dgm:spPr/>
    </dgm:pt>
    <dgm:pt modelId="{82946B88-0580-42EA-9439-9B4933B4F2ED}" type="pres">
      <dgm:prSet presAssocID="{C6A63372-58FF-40B5-A565-FD3DD6974023}" presName="desTx" presStyleLbl="alignAccFollowNode1" presStyleIdx="1" presStyleCnt="2" custScaleX="119399" custScaleY="98392">
        <dgm:presLayoutVars>
          <dgm:bulletEnabled val="1"/>
        </dgm:presLayoutVars>
      </dgm:prSet>
      <dgm:spPr/>
    </dgm:pt>
  </dgm:ptLst>
  <dgm:cxnLst>
    <dgm:cxn modelId="{33630B2C-09DB-EB43-B7E0-B94CF287FDFA}" type="presOf" srcId="{0D768D88-FA76-8741-B57E-0B19879B7EF8}" destId="{33594C65-D36B-4230-B44F-2973976D1656}" srcOrd="0" destOrd="2" presId="urn:microsoft.com/office/officeart/2005/8/layout/hList1"/>
    <dgm:cxn modelId="{9BE3AB2F-30C4-7945-BEC7-2985EDB39516}" type="presOf" srcId="{A5DD5342-40B8-4441-B00A-0D463A4224EB}" destId="{82946B88-0580-42EA-9439-9B4933B4F2ED}" srcOrd="0" destOrd="1" presId="urn:microsoft.com/office/officeart/2005/8/layout/hList1"/>
    <dgm:cxn modelId="{24585135-FE38-444D-BEB1-B80D3AE27683}" srcId="{E3030785-7F7A-4541-9F2C-D79D220AA8E4}" destId="{F241064C-44D5-47F0-B623-75A34EBA1281}" srcOrd="0" destOrd="0" parTransId="{088C34BE-E88A-4BDB-BE2F-B4D412ACDCD8}" sibTransId="{17D06D39-C9B9-432C-B2FF-3456E8763BFC}"/>
    <dgm:cxn modelId="{59891D45-2378-499F-A42F-3597642DDBFC}" srcId="{C6A63372-58FF-40B5-A565-FD3DD6974023}" destId="{AFFA587C-791E-4ADD-B9DA-446C0DF81BE1}" srcOrd="0" destOrd="0" parTransId="{57A2B86C-E616-4233-B5BC-C4946FA83942}" sibTransId="{27F820E3-62E7-44AB-B10E-BBD742C5F064}"/>
    <dgm:cxn modelId="{AB54F74F-E682-9F49-BDC8-6548860B990A}" type="presOf" srcId="{70E3BCCD-B89D-124B-A6E3-EB95DA299BB1}" destId="{82946B88-0580-42EA-9439-9B4933B4F2ED}" srcOrd="0" destOrd="2" presId="urn:microsoft.com/office/officeart/2005/8/layout/hList1"/>
    <dgm:cxn modelId="{8B369861-C5D4-4D33-A0DC-CF33533F830F}" srcId="{EB0DB07F-FD84-414D-8348-4516E82C464F}" destId="{E3030785-7F7A-4541-9F2C-D79D220AA8E4}" srcOrd="0" destOrd="0" parTransId="{C686430A-322B-405B-AA29-46ED0E67510C}" sibTransId="{1F61DC43-F9D5-46D2-A4D2-B81F88A25974}"/>
    <dgm:cxn modelId="{C6017867-CA50-2946-909E-A6DAB3945EE5}" type="presOf" srcId="{F241064C-44D5-47F0-B623-75A34EBA1281}" destId="{33594C65-D36B-4230-B44F-2973976D1656}" srcOrd="0" destOrd="0" presId="urn:microsoft.com/office/officeart/2005/8/layout/hList1"/>
    <dgm:cxn modelId="{8370707C-35B9-3B4D-B9FC-3AF758E0A48C}" type="presOf" srcId="{E3030785-7F7A-4541-9F2C-D79D220AA8E4}" destId="{BCEE27F8-C915-4314-824E-7E174A7B0B82}" srcOrd="0" destOrd="0" presId="urn:microsoft.com/office/officeart/2005/8/layout/hList1"/>
    <dgm:cxn modelId="{56E81EA2-480A-8E44-9C6F-5305D998B2F8}" srcId="{C6A63372-58FF-40B5-A565-FD3DD6974023}" destId="{A5DD5342-40B8-4441-B00A-0D463A4224EB}" srcOrd="1" destOrd="0" parTransId="{4B47D88E-681C-9C47-B2D4-8D9C89D49384}" sibTransId="{F914D862-49DA-994C-882D-F2DA6D3BC68E}"/>
    <dgm:cxn modelId="{CD6E11B9-E04A-7A47-866D-2888FF4AB9D8}" srcId="{E3030785-7F7A-4541-9F2C-D79D220AA8E4}" destId="{0D768D88-FA76-8741-B57E-0B19879B7EF8}" srcOrd="2" destOrd="0" parTransId="{B68E5CA6-6F4F-244B-A9C3-2A8A1AB5B290}" sibTransId="{B52C0CCE-C80C-9B43-A4A3-2CFAF130BE2B}"/>
    <dgm:cxn modelId="{77A9D9BB-82C1-474C-B781-95F3457751A7}" srcId="{EB0DB07F-FD84-414D-8348-4516E82C464F}" destId="{C6A63372-58FF-40B5-A565-FD3DD6974023}" srcOrd="1" destOrd="0" parTransId="{8B8D0DA2-2A2D-4318-B9A2-7EB9E346692F}" sibTransId="{9E58D6E0-C2F1-4278-BE0E-6D9C32CA574E}"/>
    <dgm:cxn modelId="{8002DEBF-EE1C-934A-A216-B30A40BB7ABB}" type="presOf" srcId="{EB0DB07F-FD84-414D-8348-4516E82C464F}" destId="{2835F174-4C75-4707-8293-46EE56A7995D}" srcOrd="0" destOrd="0" presId="urn:microsoft.com/office/officeart/2005/8/layout/hList1"/>
    <dgm:cxn modelId="{B02F82C5-8435-DD4C-A241-2D70DC825B56}" type="presOf" srcId="{C6A63372-58FF-40B5-A565-FD3DD6974023}" destId="{07B6AD50-9D56-4958-8C6B-60DA09AB0C77}" srcOrd="0" destOrd="0" presId="urn:microsoft.com/office/officeart/2005/8/layout/hList1"/>
    <dgm:cxn modelId="{5A07F0C8-18F1-6445-A474-6CABF58D9551}" type="presOf" srcId="{AFFA587C-791E-4ADD-B9DA-446C0DF81BE1}" destId="{82946B88-0580-42EA-9439-9B4933B4F2ED}" srcOrd="0" destOrd="0" presId="urn:microsoft.com/office/officeart/2005/8/layout/hList1"/>
    <dgm:cxn modelId="{E666A6D0-1175-9747-A4CB-356F3114D611}" srcId="{C6A63372-58FF-40B5-A565-FD3DD6974023}" destId="{70E3BCCD-B89D-124B-A6E3-EB95DA299BB1}" srcOrd="2" destOrd="0" parTransId="{E3EA3608-0A2A-BF44-B5F1-0A9171A5D19B}" sibTransId="{E62FA6FE-E081-034A-BF37-304B9D38E564}"/>
    <dgm:cxn modelId="{24F040E5-E5B6-D541-9898-7433745593F0}" type="presOf" srcId="{B0375A78-974A-4402-8656-ACA551F6322B}" destId="{33594C65-D36B-4230-B44F-2973976D1656}" srcOrd="0" destOrd="1" presId="urn:microsoft.com/office/officeart/2005/8/layout/hList1"/>
    <dgm:cxn modelId="{1FE69DFB-43C5-407F-B267-A87866525BA3}" srcId="{E3030785-7F7A-4541-9F2C-D79D220AA8E4}" destId="{B0375A78-974A-4402-8656-ACA551F6322B}" srcOrd="1" destOrd="0" parTransId="{3B38BBD2-4E49-4379-B310-C505B26D6E35}" sibTransId="{C1EFEA14-B4BC-4E96-9D8F-B6891970CDBC}"/>
    <dgm:cxn modelId="{04C66E77-5FF6-734D-9BFE-B17DC33005F8}" type="presParOf" srcId="{2835F174-4C75-4707-8293-46EE56A7995D}" destId="{EE26DA2B-E72B-4454-B797-8C4ED2CF6786}" srcOrd="0" destOrd="0" presId="urn:microsoft.com/office/officeart/2005/8/layout/hList1"/>
    <dgm:cxn modelId="{02D6B26D-005E-2B46-98CE-216A0A7E7388}" type="presParOf" srcId="{EE26DA2B-E72B-4454-B797-8C4ED2CF6786}" destId="{BCEE27F8-C915-4314-824E-7E174A7B0B82}" srcOrd="0" destOrd="0" presId="urn:microsoft.com/office/officeart/2005/8/layout/hList1"/>
    <dgm:cxn modelId="{FF686C4C-C39B-8C42-B086-565C6D62B934}" type="presParOf" srcId="{EE26DA2B-E72B-4454-B797-8C4ED2CF6786}" destId="{33594C65-D36B-4230-B44F-2973976D1656}" srcOrd="1" destOrd="0" presId="urn:microsoft.com/office/officeart/2005/8/layout/hList1"/>
    <dgm:cxn modelId="{1EAAC8B1-A4E8-4D4C-B540-6A9F8B3640C8}" type="presParOf" srcId="{2835F174-4C75-4707-8293-46EE56A7995D}" destId="{3AA8E73E-9D52-4398-A55B-4CCDC29085A5}" srcOrd="1" destOrd="0" presId="urn:microsoft.com/office/officeart/2005/8/layout/hList1"/>
    <dgm:cxn modelId="{95928320-3A75-8347-8BCD-D19971E464E9}" type="presParOf" srcId="{2835F174-4C75-4707-8293-46EE56A7995D}" destId="{2E2C7DEB-38F7-49EF-AC10-914653061E79}" srcOrd="2" destOrd="0" presId="urn:microsoft.com/office/officeart/2005/8/layout/hList1"/>
    <dgm:cxn modelId="{6C061450-E9C5-AC45-8AD9-5297DCA5016E}" type="presParOf" srcId="{2E2C7DEB-38F7-49EF-AC10-914653061E79}" destId="{07B6AD50-9D56-4958-8C6B-60DA09AB0C77}" srcOrd="0" destOrd="0" presId="urn:microsoft.com/office/officeart/2005/8/layout/hList1"/>
    <dgm:cxn modelId="{CFCDB22C-8A7A-404F-9027-9F4044569DBC}" type="presParOf" srcId="{2E2C7DEB-38F7-49EF-AC10-914653061E79}" destId="{82946B88-0580-42EA-9439-9B4933B4F2E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A92B5B-40FD-2343-A720-3FE413ABF8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53DFDFF-4E92-D54A-8A94-9FEF94E7E982}">
      <dgm:prSet custT="1"/>
      <dgm:spPr/>
      <dgm:t>
        <a:bodyPr/>
        <a:lstStyle/>
        <a:p>
          <a:r>
            <a:rPr lang="en-US" sz="2400" b="1" i="0" baseline="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Universal Health Care: Everyone is covered</a:t>
          </a:r>
          <a:endParaRPr 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EFC189B1-177E-5244-A3DF-CA44FFFA07EE}" type="parTrans" cxnId="{361BABE0-1538-E246-8249-64820A2B2454}">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934364A7-AB37-7742-B8AE-DD4E79583425}" type="sibTrans" cxnId="{361BABE0-1538-E246-8249-64820A2B2454}">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615420FD-6EFD-114A-95A5-B98EFC22726F}">
      <dgm:prSet custT="1"/>
      <dgm:spPr>
        <a:solidFill>
          <a:schemeClr val="bg1"/>
        </a:solidFill>
        <a:ln>
          <a:solidFill>
            <a:schemeClr val="bg1"/>
          </a:solidFill>
        </a:ln>
      </dgm:spPr>
      <dgm:t>
        <a:bodyPr/>
        <a:lstStyle/>
        <a:p>
          <a:pPr>
            <a:lnSpc>
              <a:spcPct val="100000"/>
            </a:lnSpc>
            <a:spcAft>
              <a:spcPts val="600"/>
            </a:spcAft>
          </a:pPr>
          <a:r>
            <a:rPr lang="en-US" sz="2000" b="0" i="0" baseline="0" dirty="0">
              <a:solidFill>
                <a:schemeClr val="tx1"/>
              </a:solidFill>
              <a:latin typeface="Arial" panose="020B0604020202020204" pitchFamily="34" charset="0"/>
              <a:cs typeface="Arial" panose="020B0604020202020204" pitchFamily="34" charset="0"/>
            </a:rPr>
            <a:t>May be one or many payers (insurers)</a:t>
          </a:r>
          <a:endParaRPr lang="en-US" sz="2000" dirty="0">
            <a:solidFill>
              <a:schemeClr val="tx1"/>
            </a:solidFill>
            <a:latin typeface="Arial" panose="020B0604020202020204" pitchFamily="34" charset="0"/>
            <a:cs typeface="Arial" panose="020B0604020202020204" pitchFamily="34" charset="0"/>
          </a:endParaRPr>
        </a:p>
      </dgm:t>
    </dgm:pt>
    <dgm:pt modelId="{9B38F38D-9519-4248-AAA0-82D193FF3A98}" type="parTrans" cxnId="{02803D19-4790-FC4D-830D-883905AC8C2D}">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1D12616A-DA36-914F-B7B6-B617566ED657}" type="sibTrans" cxnId="{02803D19-4790-FC4D-830D-883905AC8C2D}">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34E2FAC8-88BE-3840-8096-DE0CFACD9624}">
      <dgm:prSet custT="1"/>
      <dgm:spPr/>
      <dgm:t>
        <a:bodyPr/>
        <a:lstStyle/>
        <a:p>
          <a:r>
            <a:rPr lang="en-US" sz="2400" b="1" i="0" baseline="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Single-payer: One entity handles all billing and payment</a:t>
          </a:r>
          <a:endParaRPr 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F561830D-77A2-8746-AA5B-73B12358EC93}" type="parTrans" cxnId="{1DE2565D-536F-8B43-A043-63AA59D23093}">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0AE4105B-7FEB-0842-8EA6-2B65D6F53602}" type="sibTrans" cxnId="{1DE2565D-536F-8B43-A043-63AA59D23093}">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9B236495-92ED-9E4C-BC46-58EA64674A4A}">
      <dgm:prSet custT="1"/>
      <dgm:spPr>
        <a:solidFill>
          <a:schemeClr val="bg1"/>
        </a:solidFill>
        <a:ln>
          <a:solidFill>
            <a:schemeClr val="bg1"/>
          </a:solidFill>
        </a:ln>
      </dgm:spPr>
      <dgm:t>
        <a:bodyPr/>
        <a:lstStyle/>
        <a:p>
          <a:pPr>
            <a:lnSpc>
              <a:spcPct val="100000"/>
            </a:lnSpc>
            <a:spcAft>
              <a:spcPts val="600"/>
            </a:spcAft>
          </a:pPr>
          <a:r>
            <a:rPr lang="en-US" sz="2000" b="1" i="0" baseline="0" dirty="0">
              <a:solidFill>
                <a:schemeClr val="accent2"/>
              </a:solidFill>
              <a:latin typeface="Arial" panose="020B0604020202020204" pitchFamily="34" charset="0"/>
              <a:cs typeface="Arial" panose="020B0604020202020204" pitchFamily="34" charset="0"/>
            </a:rPr>
            <a:t>Private delivery: Traditional Medicare (over 65), Traditional Medicaid (low-income), Canada</a:t>
          </a:r>
          <a:endParaRPr lang="en-US" sz="2000" b="1" dirty="0">
            <a:solidFill>
              <a:schemeClr val="accent2"/>
            </a:solidFill>
            <a:latin typeface="Arial" panose="020B0604020202020204" pitchFamily="34" charset="0"/>
            <a:cs typeface="Arial" panose="020B0604020202020204" pitchFamily="34" charset="0"/>
          </a:endParaRPr>
        </a:p>
      </dgm:t>
    </dgm:pt>
    <dgm:pt modelId="{5B484932-7FD6-C94D-B88E-CCA15840906C}" type="parTrans" cxnId="{F2BBFBCA-A38B-1C4F-AD93-3BA4BF8482EB}">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4A3F6BC0-A263-F04B-ACBA-30B5CFD559E6}" type="sibTrans" cxnId="{F2BBFBCA-A38B-1C4F-AD93-3BA4BF8482EB}">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EC222CF7-313A-C54F-A6D0-E3998B6DF4D1}">
      <dgm:prSet custT="1"/>
      <dgm:spPr>
        <a:solidFill>
          <a:schemeClr val="bg1"/>
        </a:solidFill>
        <a:ln>
          <a:solidFill>
            <a:schemeClr val="bg1"/>
          </a:solidFill>
        </a:ln>
      </dgm:spPr>
      <dgm:t>
        <a:bodyPr/>
        <a:lstStyle/>
        <a:p>
          <a:pPr>
            <a:lnSpc>
              <a:spcPct val="100000"/>
            </a:lnSpc>
            <a:spcAft>
              <a:spcPts val="600"/>
            </a:spcAft>
          </a:pPr>
          <a:r>
            <a:rPr lang="en-US" sz="2000" b="0" i="0" baseline="0">
              <a:solidFill>
                <a:schemeClr val="tx1"/>
              </a:solidFill>
              <a:latin typeface="Arial" panose="020B0604020202020204" pitchFamily="34" charset="0"/>
              <a:cs typeface="Arial" panose="020B0604020202020204" pitchFamily="34" charset="0"/>
            </a:rPr>
            <a:t>Socialized: VA, military, IHS, Britain, Cuba</a:t>
          </a:r>
          <a:endParaRPr lang="en-US" sz="2000">
            <a:solidFill>
              <a:schemeClr val="tx1"/>
            </a:solidFill>
            <a:latin typeface="Arial" panose="020B0604020202020204" pitchFamily="34" charset="0"/>
            <a:cs typeface="Arial" panose="020B0604020202020204" pitchFamily="34" charset="0"/>
          </a:endParaRPr>
        </a:p>
      </dgm:t>
    </dgm:pt>
    <dgm:pt modelId="{3A99AC36-94A9-9446-AB88-77F4C1957A00}" type="parTrans" cxnId="{D4C85CE2-4117-E74E-96F2-9D1C8C66F07D}">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85ECADE2-206B-4048-91EA-F6836FFDE79A}" type="sibTrans" cxnId="{D4C85CE2-4117-E74E-96F2-9D1C8C66F07D}">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EC04F3F2-8AD6-4E4A-A020-04945E64992A}">
      <dgm:prSet custT="1"/>
      <dgm:spPr/>
      <dgm:t>
        <a:bodyPr/>
        <a:lstStyle/>
        <a:p>
          <a:r>
            <a:rPr lang="en-US" sz="2400" b="1" i="0" baseline="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Multi-payer: Many entities bill and pay</a:t>
          </a:r>
          <a:endParaRPr lang="en-US" sz="2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7CBC6B57-344D-D946-9EBE-953C7283F7B9}" type="parTrans" cxnId="{76DB36AF-D962-1A44-9997-142D3BD45B4C}">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E0253C91-434E-0E4A-AC92-AED7A7DBDB79}" type="sibTrans" cxnId="{76DB36AF-D962-1A44-9997-142D3BD45B4C}">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CD2A0FE8-0C4A-7147-BE15-28DFAE7A05F6}">
      <dgm:prSet custT="1"/>
      <dgm:spPr>
        <a:solidFill>
          <a:schemeClr val="bg1"/>
        </a:solidFill>
        <a:ln>
          <a:solidFill>
            <a:schemeClr val="bg1"/>
          </a:solidFill>
        </a:ln>
      </dgm:spPr>
      <dgm:t>
        <a:bodyPr/>
        <a:lstStyle/>
        <a:p>
          <a:pPr>
            <a:lnSpc>
              <a:spcPct val="100000"/>
            </a:lnSpc>
            <a:spcAft>
              <a:spcPts val="600"/>
            </a:spcAft>
          </a:pPr>
          <a:r>
            <a:rPr lang="en-US" sz="2000" b="0" i="0" baseline="0">
              <a:solidFill>
                <a:schemeClr val="tx1"/>
              </a:solidFill>
              <a:latin typeface="Arial" panose="020B0604020202020204" pitchFamily="34" charset="0"/>
              <a:cs typeface="Arial" panose="020B0604020202020204" pitchFamily="34" charset="0"/>
            </a:rPr>
            <a:t>Universal regulated: Germany, France, Japan</a:t>
          </a:r>
          <a:endParaRPr lang="en-US" sz="2000">
            <a:solidFill>
              <a:schemeClr val="tx1"/>
            </a:solidFill>
            <a:latin typeface="Arial" panose="020B0604020202020204" pitchFamily="34" charset="0"/>
            <a:cs typeface="Arial" panose="020B0604020202020204" pitchFamily="34" charset="0"/>
          </a:endParaRPr>
        </a:p>
      </dgm:t>
    </dgm:pt>
    <dgm:pt modelId="{0E85AD80-4385-0346-A0D5-1E690DBFC179}" type="parTrans" cxnId="{2B6AE947-FDB7-614C-9560-2AD3F8B2B7B5}">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DB0B6404-AA89-5644-8B6E-772CF2F1BD5D}" type="sibTrans" cxnId="{2B6AE947-FDB7-614C-9560-2AD3F8B2B7B5}">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FB36E2BC-8CC1-AA42-A8CD-C5C6E35FC3FE}">
      <dgm:prSet custT="1"/>
      <dgm:spPr>
        <a:solidFill>
          <a:schemeClr val="bg1"/>
        </a:solidFill>
        <a:ln>
          <a:solidFill>
            <a:schemeClr val="bg1"/>
          </a:solidFill>
        </a:ln>
      </dgm:spPr>
      <dgm:t>
        <a:bodyPr/>
        <a:lstStyle/>
        <a:p>
          <a:pPr>
            <a:lnSpc>
              <a:spcPct val="100000"/>
            </a:lnSpc>
            <a:spcAft>
              <a:spcPts val="600"/>
            </a:spcAft>
          </a:pPr>
          <a:r>
            <a:rPr lang="en-US" sz="2000" b="0" i="0" baseline="0">
              <a:solidFill>
                <a:schemeClr val="tx1"/>
              </a:solidFill>
              <a:latin typeface="Arial" panose="020B0604020202020204" pitchFamily="34" charset="0"/>
              <a:cs typeface="Arial" panose="020B0604020202020204" pitchFamily="34" charset="0"/>
            </a:rPr>
            <a:t>US: non-universal, lightly regulated</a:t>
          </a:r>
          <a:endParaRPr lang="en-US" sz="2000">
            <a:solidFill>
              <a:schemeClr val="tx1"/>
            </a:solidFill>
            <a:latin typeface="Arial" panose="020B0604020202020204" pitchFamily="34" charset="0"/>
            <a:cs typeface="Arial" panose="020B0604020202020204" pitchFamily="34" charset="0"/>
          </a:endParaRPr>
        </a:p>
      </dgm:t>
    </dgm:pt>
    <dgm:pt modelId="{5C2D8BBB-3E13-E448-8FCD-D2CBA0110CB6}" type="parTrans" cxnId="{873343CD-07E5-ED4A-BC9D-CCB6A8BE4AE3}">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E847EF25-7C6B-CE41-AE89-3D0DFDDE6C24}" type="sibTrans" cxnId="{873343CD-07E5-ED4A-BC9D-CCB6A8BE4AE3}">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0D00D07E-A592-854E-AEEA-659F450CB9AD}" type="pres">
      <dgm:prSet presAssocID="{BDA92B5B-40FD-2343-A720-3FE413ABF8B5}" presName="linear" presStyleCnt="0">
        <dgm:presLayoutVars>
          <dgm:dir/>
          <dgm:animLvl val="lvl"/>
          <dgm:resizeHandles val="exact"/>
        </dgm:presLayoutVars>
      </dgm:prSet>
      <dgm:spPr/>
    </dgm:pt>
    <dgm:pt modelId="{2EE0670A-1CB6-6343-8288-4BC01C41ED78}" type="pres">
      <dgm:prSet presAssocID="{E53DFDFF-4E92-D54A-8A94-9FEF94E7E982}" presName="parentLin" presStyleCnt="0"/>
      <dgm:spPr/>
    </dgm:pt>
    <dgm:pt modelId="{7173C29D-36C7-C04B-8DCD-A2537B6B6BE0}" type="pres">
      <dgm:prSet presAssocID="{E53DFDFF-4E92-D54A-8A94-9FEF94E7E982}" presName="parentLeftMargin" presStyleLbl="node1" presStyleIdx="0" presStyleCnt="3"/>
      <dgm:spPr/>
    </dgm:pt>
    <dgm:pt modelId="{1D287BBC-4093-FD41-AB64-F2FA65E75846}" type="pres">
      <dgm:prSet presAssocID="{E53DFDFF-4E92-D54A-8A94-9FEF94E7E982}" presName="parentText" presStyleLbl="node1" presStyleIdx="0" presStyleCnt="3" custScaleX="121476">
        <dgm:presLayoutVars>
          <dgm:chMax val="0"/>
          <dgm:bulletEnabled val="1"/>
        </dgm:presLayoutVars>
      </dgm:prSet>
      <dgm:spPr/>
    </dgm:pt>
    <dgm:pt modelId="{B7802FC2-5B31-7D4B-AC5B-635DB4BEE495}" type="pres">
      <dgm:prSet presAssocID="{E53DFDFF-4E92-D54A-8A94-9FEF94E7E982}" presName="negativeSpace" presStyleCnt="0"/>
      <dgm:spPr/>
    </dgm:pt>
    <dgm:pt modelId="{21BDDAD3-2036-B142-B7D4-2C7DAFF85866}" type="pres">
      <dgm:prSet presAssocID="{E53DFDFF-4E92-D54A-8A94-9FEF94E7E982}" presName="childText" presStyleLbl="conFgAcc1" presStyleIdx="0" presStyleCnt="3">
        <dgm:presLayoutVars>
          <dgm:bulletEnabled val="1"/>
        </dgm:presLayoutVars>
      </dgm:prSet>
      <dgm:spPr/>
    </dgm:pt>
    <dgm:pt modelId="{B2C2FA1A-6128-4146-AF18-39EB212CEA78}" type="pres">
      <dgm:prSet presAssocID="{934364A7-AB37-7742-B8AE-DD4E79583425}" presName="spaceBetweenRectangles" presStyleCnt="0"/>
      <dgm:spPr/>
    </dgm:pt>
    <dgm:pt modelId="{38579A77-B2A4-5547-80A7-7ABD9FBE6E0D}" type="pres">
      <dgm:prSet presAssocID="{34E2FAC8-88BE-3840-8096-DE0CFACD9624}" presName="parentLin" presStyleCnt="0"/>
      <dgm:spPr/>
    </dgm:pt>
    <dgm:pt modelId="{7DECE6E0-398E-1F49-807E-0A1E712D2BEE}" type="pres">
      <dgm:prSet presAssocID="{34E2FAC8-88BE-3840-8096-DE0CFACD9624}" presName="parentLeftMargin" presStyleLbl="node1" presStyleIdx="0" presStyleCnt="3"/>
      <dgm:spPr/>
    </dgm:pt>
    <dgm:pt modelId="{87C5ADFD-F379-8341-9AAF-D105A572501A}" type="pres">
      <dgm:prSet presAssocID="{34E2FAC8-88BE-3840-8096-DE0CFACD9624}" presName="parentText" presStyleLbl="node1" presStyleIdx="1" presStyleCnt="3" custScaleX="121476">
        <dgm:presLayoutVars>
          <dgm:chMax val="0"/>
          <dgm:bulletEnabled val="1"/>
        </dgm:presLayoutVars>
      </dgm:prSet>
      <dgm:spPr/>
    </dgm:pt>
    <dgm:pt modelId="{2B7B84E0-105A-794B-A755-E77C30E3309D}" type="pres">
      <dgm:prSet presAssocID="{34E2FAC8-88BE-3840-8096-DE0CFACD9624}" presName="negativeSpace" presStyleCnt="0"/>
      <dgm:spPr/>
    </dgm:pt>
    <dgm:pt modelId="{7DA879D6-9BD0-6545-A6AE-D316AF720A9B}" type="pres">
      <dgm:prSet presAssocID="{34E2FAC8-88BE-3840-8096-DE0CFACD9624}" presName="childText" presStyleLbl="conFgAcc1" presStyleIdx="1" presStyleCnt="3">
        <dgm:presLayoutVars>
          <dgm:bulletEnabled val="1"/>
        </dgm:presLayoutVars>
      </dgm:prSet>
      <dgm:spPr/>
    </dgm:pt>
    <dgm:pt modelId="{28671A52-A151-8A4C-B070-0224F0F9D77A}" type="pres">
      <dgm:prSet presAssocID="{0AE4105B-7FEB-0842-8EA6-2B65D6F53602}" presName="spaceBetweenRectangles" presStyleCnt="0"/>
      <dgm:spPr/>
    </dgm:pt>
    <dgm:pt modelId="{B6960B77-0AC4-B94C-9E49-A2DDEC20D831}" type="pres">
      <dgm:prSet presAssocID="{EC04F3F2-8AD6-4E4A-A020-04945E64992A}" presName="parentLin" presStyleCnt="0"/>
      <dgm:spPr/>
    </dgm:pt>
    <dgm:pt modelId="{6E4D7C99-6022-B34F-81A0-00F435408FFE}" type="pres">
      <dgm:prSet presAssocID="{EC04F3F2-8AD6-4E4A-A020-04945E64992A}" presName="parentLeftMargin" presStyleLbl="node1" presStyleIdx="1" presStyleCnt="3"/>
      <dgm:spPr/>
    </dgm:pt>
    <dgm:pt modelId="{072BEEF0-59D3-F544-AA4A-1067838C120B}" type="pres">
      <dgm:prSet presAssocID="{EC04F3F2-8AD6-4E4A-A020-04945E64992A}" presName="parentText" presStyleLbl="node1" presStyleIdx="2" presStyleCnt="3" custScaleX="121476">
        <dgm:presLayoutVars>
          <dgm:chMax val="0"/>
          <dgm:bulletEnabled val="1"/>
        </dgm:presLayoutVars>
      </dgm:prSet>
      <dgm:spPr/>
    </dgm:pt>
    <dgm:pt modelId="{3A6CF558-1F84-354A-B8BA-41EA5BDFBC70}" type="pres">
      <dgm:prSet presAssocID="{EC04F3F2-8AD6-4E4A-A020-04945E64992A}" presName="negativeSpace" presStyleCnt="0"/>
      <dgm:spPr/>
    </dgm:pt>
    <dgm:pt modelId="{3E4F1948-0CD2-B04D-8BA3-128C243BF800}" type="pres">
      <dgm:prSet presAssocID="{EC04F3F2-8AD6-4E4A-A020-04945E64992A}" presName="childText" presStyleLbl="conFgAcc1" presStyleIdx="2" presStyleCnt="3">
        <dgm:presLayoutVars>
          <dgm:bulletEnabled val="1"/>
        </dgm:presLayoutVars>
      </dgm:prSet>
      <dgm:spPr/>
    </dgm:pt>
  </dgm:ptLst>
  <dgm:cxnLst>
    <dgm:cxn modelId="{3F9BDF0B-A5F8-8641-9681-1A69BD076CC9}" type="presOf" srcId="{FB36E2BC-8CC1-AA42-A8CD-C5C6E35FC3FE}" destId="{3E4F1948-0CD2-B04D-8BA3-128C243BF800}" srcOrd="0" destOrd="1" presId="urn:microsoft.com/office/officeart/2005/8/layout/list1"/>
    <dgm:cxn modelId="{C65E960E-2410-794A-91F7-1A6B56FC2A4D}" type="presOf" srcId="{E53DFDFF-4E92-D54A-8A94-9FEF94E7E982}" destId="{7173C29D-36C7-C04B-8DCD-A2537B6B6BE0}" srcOrd="0" destOrd="0" presId="urn:microsoft.com/office/officeart/2005/8/layout/list1"/>
    <dgm:cxn modelId="{C72ED218-090E-234D-A30E-47BDD98C18FA}" type="presOf" srcId="{E53DFDFF-4E92-D54A-8A94-9FEF94E7E982}" destId="{1D287BBC-4093-FD41-AB64-F2FA65E75846}" srcOrd="1" destOrd="0" presId="urn:microsoft.com/office/officeart/2005/8/layout/list1"/>
    <dgm:cxn modelId="{02803D19-4790-FC4D-830D-883905AC8C2D}" srcId="{E53DFDFF-4E92-D54A-8A94-9FEF94E7E982}" destId="{615420FD-6EFD-114A-95A5-B98EFC22726F}" srcOrd="0" destOrd="0" parTransId="{9B38F38D-9519-4248-AAA0-82D193FF3A98}" sibTransId="{1D12616A-DA36-914F-B7B6-B617566ED657}"/>
    <dgm:cxn modelId="{C612BE1A-8436-DB4F-9AD4-1D2BDED6A5D4}" type="presOf" srcId="{615420FD-6EFD-114A-95A5-B98EFC22726F}" destId="{21BDDAD3-2036-B142-B7D4-2C7DAFF85866}" srcOrd="0" destOrd="0" presId="urn:microsoft.com/office/officeart/2005/8/layout/list1"/>
    <dgm:cxn modelId="{48531F25-F467-D846-867E-CF72F406ADF5}" type="presOf" srcId="{BDA92B5B-40FD-2343-A720-3FE413ABF8B5}" destId="{0D00D07E-A592-854E-AEEA-659F450CB9AD}" srcOrd="0" destOrd="0" presId="urn:microsoft.com/office/officeart/2005/8/layout/list1"/>
    <dgm:cxn modelId="{A0B6562E-9757-394E-82E2-63FDAA346762}" type="presOf" srcId="{34E2FAC8-88BE-3840-8096-DE0CFACD9624}" destId="{87C5ADFD-F379-8341-9AAF-D105A572501A}" srcOrd="1" destOrd="0" presId="urn:microsoft.com/office/officeart/2005/8/layout/list1"/>
    <dgm:cxn modelId="{C138093F-5234-464C-8B29-90CB1137E73D}" type="presOf" srcId="{EC222CF7-313A-C54F-A6D0-E3998B6DF4D1}" destId="{7DA879D6-9BD0-6545-A6AE-D316AF720A9B}" srcOrd="0" destOrd="1" presId="urn:microsoft.com/office/officeart/2005/8/layout/list1"/>
    <dgm:cxn modelId="{5B59E944-2F96-5148-B724-77194AE76B86}" type="presOf" srcId="{EC04F3F2-8AD6-4E4A-A020-04945E64992A}" destId="{072BEEF0-59D3-F544-AA4A-1067838C120B}" srcOrd="1" destOrd="0" presId="urn:microsoft.com/office/officeart/2005/8/layout/list1"/>
    <dgm:cxn modelId="{2B6AE947-FDB7-614C-9560-2AD3F8B2B7B5}" srcId="{EC04F3F2-8AD6-4E4A-A020-04945E64992A}" destId="{CD2A0FE8-0C4A-7147-BE15-28DFAE7A05F6}" srcOrd="0" destOrd="0" parTransId="{0E85AD80-4385-0346-A0D5-1E690DBFC179}" sibTransId="{DB0B6404-AA89-5644-8B6E-772CF2F1BD5D}"/>
    <dgm:cxn modelId="{1DE2565D-536F-8B43-A043-63AA59D23093}" srcId="{BDA92B5B-40FD-2343-A720-3FE413ABF8B5}" destId="{34E2FAC8-88BE-3840-8096-DE0CFACD9624}" srcOrd="1" destOrd="0" parTransId="{F561830D-77A2-8746-AA5B-73B12358EC93}" sibTransId="{0AE4105B-7FEB-0842-8EA6-2B65D6F53602}"/>
    <dgm:cxn modelId="{67179062-532B-4445-9893-718E520E8D62}" type="presOf" srcId="{CD2A0FE8-0C4A-7147-BE15-28DFAE7A05F6}" destId="{3E4F1948-0CD2-B04D-8BA3-128C243BF800}" srcOrd="0" destOrd="0" presId="urn:microsoft.com/office/officeart/2005/8/layout/list1"/>
    <dgm:cxn modelId="{D79912A0-2FF9-D048-8ABD-997413EFD317}" type="presOf" srcId="{EC04F3F2-8AD6-4E4A-A020-04945E64992A}" destId="{6E4D7C99-6022-B34F-81A0-00F435408FFE}" srcOrd="0" destOrd="0" presId="urn:microsoft.com/office/officeart/2005/8/layout/list1"/>
    <dgm:cxn modelId="{76DB36AF-D962-1A44-9997-142D3BD45B4C}" srcId="{BDA92B5B-40FD-2343-A720-3FE413ABF8B5}" destId="{EC04F3F2-8AD6-4E4A-A020-04945E64992A}" srcOrd="2" destOrd="0" parTransId="{7CBC6B57-344D-D946-9EBE-953C7283F7B9}" sibTransId="{E0253C91-434E-0E4A-AC92-AED7A7DBDB79}"/>
    <dgm:cxn modelId="{F2BBFBCA-A38B-1C4F-AD93-3BA4BF8482EB}" srcId="{34E2FAC8-88BE-3840-8096-DE0CFACD9624}" destId="{9B236495-92ED-9E4C-BC46-58EA64674A4A}" srcOrd="0" destOrd="0" parTransId="{5B484932-7FD6-C94D-B88E-CCA15840906C}" sibTransId="{4A3F6BC0-A263-F04B-ACBA-30B5CFD559E6}"/>
    <dgm:cxn modelId="{873343CD-07E5-ED4A-BC9D-CCB6A8BE4AE3}" srcId="{EC04F3F2-8AD6-4E4A-A020-04945E64992A}" destId="{FB36E2BC-8CC1-AA42-A8CD-C5C6E35FC3FE}" srcOrd="1" destOrd="0" parTransId="{5C2D8BBB-3E13-E448-8FCD-D2CBA0110CB6}" sibTransId="{E847EF25-7C6B-CE41-AE89-3D0DFDDE6C24}"/>
    <dgm:cxn modelId="{6B38C5CD-3CB3-F548-87D5-F3AF225DBD70}" type="presOf" srcId="{34E2FAC8-88BE-3840-8096-DE0CFACD9624}" destId="{7DECE6E0-398E-1F49-807E-0A1E712D2BEE}" srcOrd="0" destOrd="0" presId="urn:microsoft.com/office/officeart/2005/8/layout/list1"/>
    <dgm:cxn modelId="{361BABE0-1538-E246-8249-64820A2B2454}" srcId="{BDA92B5B-40FD-2343-A720-3FE413ABF8B5}" destId="{E53DFDFF-4E92-D54A-8A94-9FEF94E7E982}" srcOrd="0" destOrd="0" parTransId="{EFC189B1-177E-5244-A3DF-CA44FFFA07EE}" sibTransId="{934364A7-AB37-7742-B8AE-DD4E79583425}"/>
    <dgm:cxn modelId="{D4C85CE2-4117-E74E-96F2-9D1C8C66F07D}" srcId="{34E2FAC8-88BE-3840-8096-DE0CFACD9624}" destId="{EC222CF7-313A-C54F-A6D0-E3998B6DF4D1}" srcOrd="1" destOrd="0" parTransId="{3A99AC36-94A9-9446-AB88-77F4C1957A00}" sibTransId="{85ECADE2-206B-4048-91EA-F6836FFDE79A}"/>
    <dgm:cxn modelId="{283E29E5-3969-754B-85B2-38B329CC1407}" type="presOf" srcId="{9B236495-92ED-9E4C-BC46-58EA64674A4A}" destId="{7DA879D6-9BD0-6545-A6AE-D316AF720A9B}" srcOrd="0" destOrd="0" presId="urn:microsoft.com/office/officeart/2005/8/layout/list1"/>
    <dgm:cxn modelId="{A3ABDED7-6A89-AE45-A4DB-92C7D223859D}" type="presParOf" srcId="{0D00D07E-A592-854E-AEEA-659F450CB9AD}" destId="{2EE0670A-1CB6-6343-8288-4BC01C41ED78}" srcOrd="0" destOrd="0" presId="urn:microsoft.com/office/officeart/2005/8/layout/list1"/>
    <dgm:cxn modelId="{F1FA7A17-EC25-CC4C-A01C-2A309A61703A}" type="presParOf" srcId="{2EE0670A-1CB6-6343-8288-4BC01C41ED78}" destId="{7173C29D-36C7-C04B-8DCD-A2537B6B6BE0}" srcOrd="0" destOrd="0" presId="urn:microsoft.com/office/officeart/2005/8/layout/list1"/>
    <dgm:cxn modelId="{38EDF3A6-D6FB-0949-B396-7D3CA373AAC2}" type="presParOf" srcId="{2EE0670A-1CB6-6343-8288-4BC01C41ED78}" destId="{1D287BBC-4093-FD41-AB64-F2FA65E75846}" srcOrd="1" destOrd="0" presId="urn:microsoft.com/office/officeart/2005/8/layout/list1"/>
    <dgm:cxn modelId="{4566A2A1-1BB9-A848-B327-F86912A037A6}" type="presParOf" srcId="{0D00D07E-A592-854E-AEEA-659F450CB9AD}" destId="{B7802FC2-5B31-7D4B-AC5B-635DB4BEE495}" srcOrd="1" destOrd="0" presId="urn:microsoft.com/office/officeart/2005/8/layout/list1"/>
    <dgm:cxn modelId="{8A7E50D8-A19D-AA4B-A5C0-3DBF2B34AEBD}" type="presParOf" srcId="{0D00D07E-A592-854E-AEEA-659F450CB9AD}" destId="{21BDDAD3-2036-B142-B7D4-2C7DAFF85866}" srcOrd="2" destOrd="0" presId="urn:microsoft.com/office/officeart/2005/8/layout/list1"/>
    <dgm:cxn modelId="{32D522C7-2842-F942-9F0D-CCCFF1FAF5DB}" type="presParOf" srcId="{0D00D07E-A592-854E-AEEA-659F450CB9AD}" destId="{B2C2FA1A-6128-4146-AF18-39EB212CEA78}" srcOrd="3" destOrd="0" presId="urn:microsoft.com/office/officeart/2005/8/layout/list1"/>
    <dgm:cxn modelId="{0F98753E-8A1B-CF4A-9157-CB4B83C5FD60}" type="presParOf" srcId="{0D00D07E-A592-854E-AEEA-659F450CB9AD}" destId="{38579A77-B2A4-5547-80A7-7ABD9FBE6E0D}" srcOrd="4" destOrd="0" presId="urn:microsoft.com/office/officeart/2005/8/layout/list1"/>
    <dgm:cxn modelId="{D8C73EC0-6609-F449-A365-296D21493B27}" type="presParOf" srcId="{38579A77-B2A4-5547-80A7-7ABD9FBE6E0D}" destId="{7DECE6E0-398E-1F49-807E-0A1E712D2BEE}" srcOrd="0" destOrd="0" presId="urn:microsoft.com/office/officeart/2005/8/layout/list1"/>
    <dgm:cxn modelId="{49D7943E-D496-164D-B614-4F457376CBD4}" type="presParOf" srcId="{38579A77-B2A4-5547-80A7-7ABD9FBE6E0D}" destId="{87C5ADFD-F379-8341-9AAF-D105A572501A}" srcOrd="1" destOrd="0" presId="urn:microsoft.com/office/officeart/2005/8/layout/list1"/>
    <dgm:cxn modelId="{2D07DF75-253E-254B-BDA3-CE791793DCB1}" type="presParOf" srcId="{0D00D07E-A592-854E-AEEA-659F450CB9AD}" destId="{2B7B84E0-105A-794B-A755-E77C30E3309D}" srcOrd="5" destOrd="0" presId="urn:microsoft.com/office/officeart/2005/8/layout/list1"/>
    <dgm:cxn modelId="{27B363A6-E810-E948-A895-3A07229D2594}" type="presParOf" srcId="{0D00D07E-A592-854E-AEEA-659F450CB9AD}" destId="{7DA879D6-9BD0-6545-A6AE-D316AF720A9B}" srcOrd="6" destOrd="0" presId="urn:microsoft.com/office/officeart/2005/8/layout/list1"/>
    <dgm:cxn modelId="{672A7FD0-BE53-0641-BCF0-F7B79066C9CF}" type="presParOf" srcId="{0D00D07E-A592-854E-AEEA-659F450CB9AD}" destId="{28671A52-A151-8A4C-B070-0224F0F9D77A}" srcOrd="7" destOrd="0" presId="urn:microsoft.com/office/officeart/2005/8/layout/list1"/>
    <dgm:cxn modelId="{B9A3D075-53EA-AB4F-AD7F-D747879927EA}" type="presParOf" srcId="{0D00D07E-A592-854E-AEEA-659F450CB9AD}" destId="{B6960B77-0AC4-B94C-9E49-A2DDEC20D831}" srcOrd="8" destOrd="0" presId="urn:microsoft.com/office/officeart/2005/8/layout/list1"/>
    <dgm:cxn modelId="{14BF9CA0-C5B3-6148-AB80-3753319DBB4B}" type="presParOf" srcId="{B6960B77-0AC4-B94C-9E49-A2DDEC20D831}" destId="{6E4D7C99-6022-B34F-81A0-00F435408FFE}" srcOrd="0" destOrd="0" presId="urn:microsoft.com/office/officeart/2005/8/layout/list1"/>
    <dgm:cxn modelId="{17787499-7F8C-DF41-BBF5-E2B2758D68F9}" type="presParOf" srcId="{B6960B77-0AC4-B94C-9E49-A2DDEC20D831}" destId="{072BEEF0-59D3-F544-AA4A-1067838C120B}" srcOrd="1" destOrd="0" presId="urn:microsoft.com/office/officeart/2005/8/layout/list1"/>
    <dgm:cxn modelId="{CBF2227C-0FC5-8346-A03C-A3D9F6E80C7E}" type="presParOf" srcId="{0D00D07E-A592-854E-AEEA-659F450CB9AD}" destId="{3A6CF558-1F84-354A-B8BA-41EA5BDFBC70}" srcOrd="9" destOrd="0" presId="urn:microsoft.com/office/officeart/2005/8/layout/list1"/>
    <dgm:cxn modelId="{BBD23EA0-6366-AB4B-9F0F-1D63E3E94150}" type="presParOf" srcId="{0D00D07E-A592-854E-AEEA-659F450CB9AD}" destId="{3E4F1948-0CD2-B04D-8BA3-128C243BF80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030A37-4D81-4699-8A8C-8F89006ED5AC}"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n-US"/>
        </a:p>
      </dgm:t>
    </dgm:pt>
    <dgm:pt modelId="{BB1AAE1A-6581-4E47-A3F6-DD072CD69462}">
      <dgm:prSet custT="1"/>
      <dgm:spPr>
        <a:solidFill>
          <a:schemeClr val="accent1"/>
        </a:solidFill>
        <a:ln>
          <a:solidFill>
            <a:schemeClr val="bg1"/>
          </a:solidFill>
        </a:ln>
      </dgm:spPr>
      <dgm:t>
        <a:bodyPr rIns="91440"/>
        <a:lstStyle/>
        <a:p>
          <a:pPr rtl="0">
            <a:lnSpc>
              <a:spcPct val="100000"/>
            </a:lnSpc>
          </a:pPr>
          <a:r>
            <a:rPr lang="en-US" sz="2800" dirty="0">
              <a:solidFill>
                <a:schemeClr val="bg1"/>
              </a:solidFill>
              <a:effectLst>
                <a:outerShdw blurRad="50800" dist="38100" dir="2700000" algn="tl" rotWithShape="0">
                  <a:prstClr val="black">
                    <a:alpha val="40000"/>
                  </a:prstClr>
                </a:outerShdw>
              </a:effectLst>
              <a:latin typeface="+mn-lt"/>
              <a:cs typeface="Franklin Gothic Book"/>
            </a:rPr>
            <a:t>Hospitals remain privately owned</a:t>
          </a:r>
        </a:p>
      </dgm:t>
    </dgm:pt>
    <dgm:pt modelId="{0137BDA3-373A-4F90-AD83-01447C480E43}" type="parTrans" cxnId="{6D4C1503-953C-4959-92E9-F1CB23DFE8DC}">
      <dgm:prSet/>
      <dgm:spPr/>
      <dgm:t>
        <a:bodyPr/>
        <a:lstStyle/>
        <a:p>
          <a:pPr>
            <a:lnSpc>
              <a:spcPct val="100000"/>
            </a:lnSpc>
          </a:pPr>
          <a:endParaRPr lang="en-US" sz="2400">
            <a:latin typeface="Franklin Gothic Medium" pitchFamily="34" charset="0"/>
          </a:endParaRPr>
        </a:p>
      </dgm:t>
    </dgm:pt>
    <dgm:pt modelId="{F31DF35B-C63B-4A82-98B9-7E81702100B7}" type="sibTrans" cxnId="{6D4C1503-953C-4959-92E9-F1CB23DFE8DC}">
      <dgm:prSet custT="1"/>
      <dgm:spPr>
        <a:solidFill>
          <a:schemeClr val="accent1">
            <a:tint val="40000"/>
            <a:hueOff val="0"/>
            <a:satOff val="0"/>
            <a:lumOff val="0"/>
          </a:schemeClr>
        </a:solidFill>
        <a:ln>
          <a:solidFill>
            <a:schemeClr val="bg1">
              <a:alpha val="90000"/>
            </a:schemeClr>
          </a:solidFill>
        </a:ln>
      </dgm:spPr>
      <dgm:t>
        <a:bodyPr/>
        <a:lstStyle/>
        <a:p>
          <a:pPr>
            <a:lnSpc>
              <a:spcPct val="100000"/>
            </a:lnSpc>
          </a:pPr>
          <a:endParaRPr lang="en-US" sz="2400">
            <a:latin typeface="Franklin Gothic Medium" pitchFamily="34" charset="0"/>
          </a:endParaRPr>
        </a:p>
      </dgm:t>
    </dgm:pt>
    <dgm:pt modelId="{16A14D71-3B2E-494F-8AAB-FA37C6E022B2}">
      <dgm:prSet custT="1"/>
      <dgm:spPr>
        <a:solidFill>
          <a:schemeClr val="accent1"/>
        </a:solidFill>
        <a:ln>
          <a:solidFill>
            <a:schemeClr val="bg1"/>
          </a:solidFill>
        </a:ln>
      </dgm:spPr>
      <dgm:t>
        <a:bodyPr rIns="91440"/>
        <a:lstStyle/>
        <a:p>
          <a:pPr rtl="0">
            <a:lnSpc>
              <a:spcPct val="100000"/>
            </a:lnSpc>
          </a:pPr>
          <a:r>
            <a:rPr lang="en-US" sz="2800" dirty="0">
              <a:solidFill>
                <a:schemeClr val="bg1"/>
              </a:solidFill>
              <a:effectLst>
                <a:outerShdw blurRad="50800" dist="38100" dir="2700000" algn="tl" rotWithShape="0">
                  <a:prstClr val="black">
                    <a:alpha val="40000"/>
                  </a:prstClr>
                </a:outerShdw>
              </a:effectLst>
              <a:latin typeface="+mn-lt"/>
              <a:cs typeface="Franklin Gothic Book"/>
            </a:rPr>
            <a:t>Capital purchases/expansion budgeted separately based on health planning goals</a:t>
          </a:r>
        </a:p>
      </dgm:t>
    </dgm:pt>
    <dgm:pt modelId="{1A58AD2A-A987-4917-BA68-0ED9AF78DC53}" type="parTrans" cxnId="{96F8D139-19E2-4430-BBB0-58C36E4F1290}">
      <dgm:prSet/>
      <dgm:spPr/>
      <dgm:t>
        <a:bodyPr/>
        <a:lstStyle/>
        <a:p>
          <a:pPr>
            <a:lnSpc>
              <a:spcPct val="100000"/>
            </a:lnSpc>
          </a:pPr>
          <a:endParaRPr lang="en-US" sz="2400">
            <a:latin typeface="Franklin Gothic Medium" pitchFamily="34" charset="0"/>
          </a:endParaRPr>
        </a:p>
      </dgm:t>
    </dgm:pt>
    <dgm:pt modelId="{523E45B6-E3D5-4AB2-B4E3-ECAE98C0C1AD}" type="sibTrans" cxnId="{96F8D139-19E2-4430-BBB0-58C36E4F1290}">
      <dgm:prSet/>
      <dgm:spPr/>
      <dgm:t>
        <a:bodyPr/>
        <a:lstStyle/>
        <a:p>
          <a:pPr>
            <a:lnSpc>
              <a:spcPct val="100000"/>
            </a:lnSpc>
          </a:pPr>
          <a:endParaRPr lang="en-US" sz="2400">
            <a:latin typeface="Franklin Gothic Medium" pitchFamily="34" charset="0"/>
          </a:endParaRPr>
        </a:p>
      </dgm:t>
    </dgm:pt>
    <dgm:pt modelId="{FA488775-F876-4A04-B5AA-0C17F7C39BC0}">
      <dgm:prSet custT="1"/>
      <dgm:spPr>
        <a:solidFill>
          <a:schemeClr val="accent1"/>
        </a:solidFill>
        <a:ln>
          <a:solidFill>
            <a:schemeClr val="bg1"/>
          </a:solidFill>
        </a:ln>
      </dgm:spPr>
      <dgm:t>
        <a:bodyPr rIns="91440"/>
        <a:lstStyle/>
        <a:p>
          <a:pPr rtl="0">
            <a:lnSpc>
              <a:spcPct val="100000"/>
            </a:lnSpc>
          </a:pPr>
          <a:r>
            <a:rPr lang="en-US" sz="2800" dirty="0">
              <a:solidFill>
                <a:schemeClr val="bg1"/>
              </a:solidFill>
              <a:effectLst>
                <a:outerShdw blurRad="50800" dist="38100" dir="2700000" algn="tl" rotWithShape="0">
                  <a:prstClr val="black">
                    <a:alpha val="40000"/>
                  </a:prstClr>
                </a:outerShdw>
              </a:effectLst>
              <a:latin typeface="+mn-lt"/>
              <a:cs typeface="Franklin Gothic Book"/>
            </a:rPr>
            <a:t>Negotiated global budget for operating costs. Operating funds cannot be diverted to capital</a:t>
          </a:r>
        </a:p>
      </dgm:t>
    </dgm:pt>
    <dgm:pt modelId="{04D66CAD-3408-4961-8749-8EEFF3BAEC0B}" type="parTrans" cxnId="{9B28B162-D151-41E1-BF70-C345FF313D1F}">
      <dgm:prSet/>
      <dgm:spPr/>
      <dgm:t>
        <a:bodyPr/>
        <a:lstStyle/>
        <a:p>
          <a:pPr>
            <a:lnSpc>
              <a:spcPct val="100000"/>
            </a:lnSpc>
          </a:pPr>
          <a:endParaRPr lang="en-US" sz="2400">
            <a:latin typeface="Franklin Gothic Medium" pitchFamily="34" charset="0"/>
          </a:endParaRPr>
        </a:p>
      </dgm:t>
    </dgm:pt>
    <dgm:pt modelId="{0A044882-EDF1-426D-9C73-78B7E2340DC0}" type="sibTrans" cxnId="{9B28B162-D151-41E1-BF70-C345FF313D1F}">
      <dgm:prSet custT="1"/>
      <dgm:spPr>
        <a:solidFill>
          <a:schemeClr val="accent1">
            <a:tint val="40000"/>
            <a:hueOff val="0"/>
            <a:satOff val="0"/>
            <a:lumOff val="0"/>
          </a:schemeClr>
        </a:solidFill>
        <a:ln>
          <a:solidFill>
            <a:schemeClr val="bg1">
              <a:alpha val="90000"/>
            </a:schemeClr>
          </a:solidFill>
        </a:ln>
      </dgm:spPr>
      <dgm:t>
        <a:bodyPr/>
        <a:lstStyle/>
        <a:p>
          <a:pPr>
            <a:lnSpc>
              <a:spcPct val="100000"/>
            </a:lnSpc>
          </a:pPr>
          <a:endParaRPr lang="en-US" sz="2400">
            <a:latin typeface="Franklin Gothic Medium" pitchFamily="34" charset="0"/>
          </a:endParaRPr>
        </a:p>
      </dgm:t>
    </dgm:pt>
    <dgm:pt modelId="{FE6297E3-2555-4F8B-BBF1-55A9BA504A17}" type="pres">
      <dgm:prSet presAssocID="{26030A37-4D81-4699-8A8C-8F89006ED5AC}" presName="outerComposite" presStyleCnt="0">
        <dgm:presLayoutVars>
          <dgm:chMax val="5"/>
          <dgm:dir/>
          <dgm:resizeHandles val="exact"/>
        </dgm:presLayoutVars>
      </dgm:prSet>
      <dgm:spPr/>
    </dgm:pt>
    <dgm:pt modelId="{C553F0FC-03E8-45F5-B6EF-2DCF7EFEFFA2}" type="pres">
      <dgm:prSet presAssocID="{26030A37-4D81-4699-8A8C-8F89006ED5AC}" presName="dummyMaxCanvas" presStyleCnt="0">
        <dgm:presLayoutVars/>
      </dgm:prSet>
      <dgm:spPr/>
    </dgm:pt>
    <dgm:pt modelId="{CC692FEE-814F-4B44-8887-15F05353284F}" type="pres">
      <dgm:prSet presAssocID="{26030A37-4D81-4699-8A8C-8F89006ED5AC}" presName="ThreeNodes_1" presStyleLbl="node1" presStyleIdx="0" presStyleCnt="3">
        <dgm:presLayoutVars>
          <dgm:bulletEnabled val="1"/>
        </dgm:presLayoutVars>
      </dgm:prSet>
      <dgm:spPr/>
    </dgm:pt>
    <dgm:pt modelId="{CAFFA576-037D-414A-8F6D-2C66E2A04F41}" type="pres">
      <dgm:prSet presAssocID="{26030A37-4D81-4699-8A8C-8F89006ED5AC}" presName="ThreeNodes_2" presStyleLbl="node1" presStyleIdx="1" presStyleCnt="3">
        <dgm:presLayoutVars>
          <dgm:bulletEnabled val="1"/>
        </dgm:presLayoutVars>
      </dgm:prSet>
      <dgm:spPr/>
    </dgm:pt>
    <dgm:pt modelId="{AC482606-6A7D-4754-8A52-0CC72205FAC0}" type="pres">
      <dgm:prSet presAssocID="{26030A37-4D81-4699-8A8C-8F89006ED5AC}" presName="ThreeNodes_3" presStyleLbl="node1" presStyleIdx="2" presStyleCnt="3">
        <dgm:presLayoutVars>
          <dgm:bulletEnabled val="1"/>
        </dgm:presLayoutVars>
      </dgm:prSet>
      <dgm:spPr/>
    </dgm:pt>
    <dgm:pt modelId="{8FAD9C22-BF94-4969-92B4-96D7B7938DD1}" type="pres">
      <dgm:prSet presAssocID="{26030A37-4D81-4699-8A8C-8F89006ED5AC}" presName="ThreeConn_1-2" presStyleLbl="fgAccFollowNode1" presStyleIdx="0" presStyleCnt="2">
        <dgm:presLayoutVars>
          <dgm:bulletEnabled val="1"/>
        </dgm:presLayoutVars>
      </dgm:prSet>
      <dgm:spPr/>
    </dgm:pt>
    <dgm:pt modelId="{35F59A00-6D4F-4E87-B4B2-56CE543F4270}" type="pres">
      <dgm:prSet presAssocID="{26030A37-4D81-4699-8A8C-8F89006ED5AC}" presName="ThreeConn_2-3" presStyleLbl="fgAccFollowNode1" presStyleIdx="1" presStyleCnt="2">
        <dgm:presLayoutVars>
          <dgm:bulletEnabled val="1"/>
        </dgm:presLayoutVars>
      </dgm:prSet>
      <dgm:spPr/>
    </dgm:pt>
    <dgm:pt modelId="{B91B990F-D045-4585-BBF7-2E018D26CC9A}" type="pres">
      <dgm:prSet presAssocID="{26030A37-4D81-4699-8A8C-8F89006ED5AC}" presName="ThreeNodes_1_text" presStyleLbl="node1" presStyleIdx="2" presStyleCnt="3">
        <dgm:presLayoutVars>
          <dgm:bulletEnabled val="1"/>
        </dgm:presLayoutVars>
      </dgm:prSet>
      <dgm:spPr/>
    </dgm:pt>
    <dgm:pt modelId="{F4DA419D-ECA0-4D0F-8C0B-165641B820F4}" type="pres">
      <dgm:prSet presAssocID="{26030A37-4D81-4699-8A8C-8F89006ED5AC}" presName="ThreeNodes_2_text" presStyleLbl="node1" presStyleIdx="2" presStyleCnt="3">
        <dgm:presLayoutVars>
          <dgm:bulletEnabled val="1"/>
        </dgm:presLayoutVars>
      </dgm:prSet>
      <dgm:spPr/>
    </dgm:pt>
    <dgm:pt modelId="{A90DA341-D9A7-4D41-9217-E328FC96D31D}" type="pres">
      <dgm:prSet presAssocID="{26030A37-4D81-4699-8A8C-8F89006ED5AC}" presName="ThreeNodes_3_text" presStyleLbl="node1" presStyleIdx="2" presStyleCnt="3">
        <dgm:presLayoutVars>
          <dgm:bulletEnabled val="1"/>
        </dgm:presLayoutVars>
      </dgm:prSet>
      <dgm:spPr/>
    </dgm:pt>
  </dgm:ptLst>
  <dgm:cxnLst>
    <dgm:cxn modelId="{2AF75002-D23A-6046-8D02-7AA0E2DF8CB7}" type="presOf" srcId="{FA488775-F876-4A04-B5AA-0C17F7C39BC0}" destId="{CAFFA576-037D-414A-8F6D-2C66E2A04F41}" srcOrd="0" destOrd="0" presId="urn:microsoft.com/office/officeart/2005/8/layout/vProcess5"/>
    <dgm:cxn modelId="{6D4C1503-953C-4959-92E9-F1CB23DFE8DC}" srcId="{26030A37-4D81-4699-8A8C-8F89006ED5AC}" destId="{BB1AAE1A-6581-4E47-A3F6-DD072CD69462}" srcOrd="0" destOrd="0" parTransId="{0137BDA3-373A-4F90-AD83-01447C480E43}" sibTransId="{F31DF35B-C63B-4A82-98B9-7E81702100B7}"/>
    <dgm:cxn modelId="{96F8D139-19E2-4430-BBB0-58C36E4F1290}" srcId="{26030A37-4D81-4699-8A8C-8F89006ED5AC}" destId="{16A14D71-3B2E-494F-8AAB-FA37C6E022B2}" srcOrd="2" destOrd="0" parTransId="{1A58AD2A-A987-4917-BA68-0ED9AF78DC53}" sibTransId="{523E45B6-E3D5-4AB2-B4E3-ECAE98C0C1AD}"/>
    <dgm:cxn modelId="{2C02C041-7B7E-834E-8A9F-0C2078E373E7}" type="presOf" srcId="{BB1AAE1A-6581-4E47-A3F6-DD072CD69462}" destId="{CC692FEE-814F-4B44-8887-15F05353284F}" srcOrd="0" destOrd="0" presId="urn:microsoft.com/office/officeart/2005/8/layout/vProcess5"/>
    <dgm:cxn modelId="{1C4F7C46-BF34-114C-B71E-DACA8CFA54AE}" type="presOf" srcId="{16A14D71-3B2E-494F-8AAB-FA37C6E022B2}" destId="{A90DA341-D9A7-4D41-9217-E328FC96D31D}" srcOrd="1" destOrd="0" presId="urn:microsoft.com/office/officeart/2005/8/layout/vProcess5"/>
    <dgm:cxn modelId="{9B28B162-D151-41E1-BF70-C345FF313D1F}" srcId="{26030A37-4D81-4699-8A8C-8F89006ED5AC}" destId="{FA488775-F876-4A04-B5AA-0C17F7C39BC0}" srcOrd="1" destOrd="0" parTransId="{04D66CAD-3408-4961-8749-8EEFF3BAEC0B}" sibTransId="{0A044882-EDF1-426D-9C73-78B7E2340DC0}"/>
    <dgm:cxn modelId="{AA815C79-8727-1148-A5DF-898A268731C8}" type="presOf" srcId="{0A044882-EDF1-426D-9C73-78B7E2340DC0}" destId="{35F59A00-6D4F-4E87-B4B2-56CE543F4270}" srcOrd="0" destOrd="0" presId="urn:microsoft.com/office/officeart/2005/8/layout/vProcess5"/>
    <dgm:cxn modelId="{36C8807B-7AF6-4546-97A3-3140726C40BD}" type="presOf" srcId="{26030A37-4D81-4699-8A8C-8F89006ED5AC}" destId="{FE6297E3-2555-4F8B-BBF1-55A9BA504A17}" srcOrd="0" destOrd="0" presId="urn:microsoft.com/office/officeart/2005/8/layout/vProcess5"/>
    <dgm:cxn modelId="{C032FB80-3088-BE40-A786-1E619AA3F2F0}" type="presOf" srcId="{FA488775-F876-4A04-B5AA-0C17F7C39BC0}" destId="{F4DA419D-ECA0-4D0F-8C0B-165641B820F4}" srcOrd="1" destOrd="0" presId="urn:microsoft.com/office/officeart/2005/8/layout/vProcess5"/>
    <dgm:cxn modelId="{898AFB87-D4C6-644B-BAB9-60F19AE7ABA3}" type="presOf" srcId="{BB1AAE1A-6581-4E47-A3F6-DD072CD69462}" destId="{B91B990F-D045-4585-BBF7-2E018D26CC9A}" srcOrd="1" destOrd="0" presId="urn:microsoft.com/office/officeart/2005/8/layout/vProcess5"/>
    <dgm:cxn modelId="{138CD5B7-6BD5-DD40-A34A-E7741F613835}" type="presOf" srcId="{16A14D71-3B2E-494F-8AAB-FA37C6E022B2}" destId="{AC482606-6A7D-4754-8A52-0CC72205FAC0}" srcOrd="0" destOrd="0" presId="urn:microsoft.com/office/officeart/2005/8/layout/vProcess5"/>
    <dgm:cxn modelId="{490096E6-ADC9-1B40-8523-214899627F3C}" type="presOf" srcId="{F31DF35B-C63B-4A82-98B9-7E81702100B7}" destId="{8FAD9C22-BF94-4969-92B4-96D7B7938DD1}" srcOrd="0" destOrd="0" presId="urn:microsoft.com/office/officeart/2005/8/layout/vProcess5"/>
    <dgm:cxn modelId="{B5AAA15C-E648-BD4E-9AC6-C0862B549C1B}" type="presParOf" srcId="{FE6297E3-2555-4F8B-BBF1-55A9BA504A17}" destId="{C553F0FC-03E8-45F5-B6EF-2DCF7EFEFFA2}" srcOrd="0" destOrd="0" presId="urn:microsoft.com/office/officeart/2005/8/layout/vProcess5"/>
    <dgm:cxn modelId="{F88E3E76-CCA5-4B4E-93BB-ECF9868DD96E}" type="presParOf" srcId="{FE6297E3-2555-4F8B-BBF1-55A9BA504A17}" destId="{CC692FEE-814F-4B44-8887-15F05353284F}" srcOrd="1" destOrd="0" presId="urn:microsoft.com/office/officeart/2005/8/layout/vProcess5"/>
    <dgm:cxn modelId="{49AA3342-027C-AE4A-A333-85AFCFC2DBB0}" type="presParOf" srcId="{FE6297E3-2555-4F8B-BBF1-55A9BA504A17}" destId="{CAFFA576-037D-414A-8F6D-2C66E2A04F41}" srcOrd="2" destOrd="0" presId="urn:microsoft.com/office/officeart/2005/8/layout/vProcess5"/>
    <dgm:cxn modelId="{D97BD93A-D0F6-6947-AC51-7ED882B7D642}" type="presParOf" srcId="{FE6297E3-2555-4F8B-BBF1-55A9BA504A17}" destId="{AC482606-6A7D-4754-8A52-0CC72205FAC0}" srcOrd="3" destOrd="0" presId="urn:microsoft.com/office/officeart/2005/8/layout/vProcess5"/>
    <dgm:cxn modelId="{8910BC86-2548-3A47-8C00-D7E3C559BCD4}" type="presParOf" srcId="{FE6297E3-2555-4F8B-BBF1-55A9BA504A17}" destId="{8FAD9C22-BF94-4969-92B4-96D7B7938DD1}" srcOrd="4" destOrd="0" presId="urn:microsoft.com/office/officeart/2005/8/layout/vProcess5"/>
    <dgm:cxn modelId="{B9293673-DA2B-594D-BA84-B2D2C2E08022}" type="presParOf" srcId="{FE6297E3-2555-4F8B-BBF1-55A9BA504A17}" destId="{35F59A00-6D4F-4E87-B4B2-56CE543F4270}" srcOrd="5" destOrd="0" presId="urn:microsoft.com/office/officeart/2005/8/layout/vProcess5"/>
    <dgm:cxn modelId="{094980DF-0068-4343-BF08-55FC6E84D0A3}" type="presParOf" srcId="{FE6297E3-2555-4F8B-BBF1-55A9BA504A17}" destId="{B91B990F-D045-4585-BBF7-2E018D26CC9A}" srcOrd="6" destOrd="0" presId="urn:microsoft.com/office/officeart/2005/8/layout/vProcess5"/>
    <dgm:cxn modelId="{A40B8B08-7067-DD41-B9F2-45788F1D774B}" type="presParOf" srcId="{FE6297E3-2555-4F8B-BBF1-55A9BA504A17}" destId="{F4DA419D-ECA0-4D0F-8C0B-165641B820F4}" srcOrd="7" destOrd="0" presId="urn:microsoft.com/office/officeart/2005/8/layout/vProcess5"/>
    <dgm:cxn modelId="{B9066039-C1E4-774A-B927-630FB0AB8950}" type="presParOf" srcId="{FE6297E3-2555-4F8B-BBF1-55A9BA504A17}" destId="{A90DA341-D9A7-4D41-9217-E328FC96D31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DEB670-0671-428C-A2F3-E2717DAD15F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7678631-34FB-468D-9FA7-A373FA920695}">
      <dgm:prSet custT="1"/>
      <dgm:spPr/>
      <dgm:t>
        <a:bodyPr/>
        <a:lstStyle/>
        <a:p>
          <a:r>
            <a:rPr lang="en-US" sz="2600" dirty="0">
              <a:solidFill>
                <a:schemeClr val="bg1"/>
              </a:solidFill>
            </a:rPr>
            <a:t>It’s too expensive; we can’t afford it</a:t>
          </a:r>
        </a:p>
      </dgm:t>
    </dgm:pt>
    <dgm:pt modelId="{5AC94640-3DA1-4A51-A895-8006411C8998}" type="parTrans" cxnId="{AA3279A8-C070-414E-BCEF-D3D489B4EC0F}">
      <dgm:prSet/>
      <dgm:spPr/>
      <dgm:t>
        <a:bodyPr/>
        <a:lstStyle/>
        <a:p>
          <a:endParaRPr lang="en-US"/>
        </a:p>
      </dgm:t>
    </dgm:pt>
    <dgm:pt modelId="{1BA75918-9FDD-4158-9F12-37C2B4DD3B5F}" type="sibTrans" cxnId="{AA3279A8-C070-414E-BCEF-D3D489B4EC0F}">
      <dgm:prSet/>
      <dgm:spPr/>
      <dgm:t>
        <a:bodyPr/>
        <a:lstStyle/>
        <a:p>
          <a:endParaRPr lang="en-US"/>
        </a:p>
      </dgm:t>
    </dgm:pt>
    <dgm:pt modelId="{84ECD205-2E9C-454F-B295-34F5ED9E65C2}">
      <dgm:prSet custT="1"/>
      <dgm:spPr/>
      <dgm:t>
        <a:bodyPr/>
        <a:lstStyle/>
        <a:p>
          <a:r>
            <a:rPr lang="en-US" sz="2600" dirty="0">
              <a:solidFill>
                <a:schemeClr val="bg1"/>
              </a:solidFill>
            </a:rPr>
            <a:t>Private insurance &amp; big pharma are needed for innovation &amp; efficiency</a:t>
          </a:r>
        </a:p>
      </dgm:t>
    </dgm:pt>
    <dgm:pt modelId="{EE72CF3F-ABE5-4DC3-BD6E-AB8B9CCABF02}" type="parTrans" cxnId="{6DD8D2DC-B9A6-4F54-9514-91E122B08417}">
      <dgm:prSet/>
      <dgm:spPr/>
      <dgm:t>
        <a:bodyPr/>
        <a:lstStyle/>
        <a:p>
          <a:endParaRPr lang="en-US"/>
        </a:p>
      </dgm:t>
    </dgm:pt>
    <dgm:pt modelId="{5C04ED54-FC9E-44DB-A625-8DE931A0D351}" type="sibTrans" cxnId="{6DD8D2DC-B9A6-4F54-9514-91E122B08417}">
      <dgm:prSet/>
      <dgm:spPr/>
      <dgm:t>
        <a:bodyPr/>
        <a:lstStyle/>
        <a:p>
          <a:endParaRPr lang="en-US"/>
        </a:p>
      </dgm:t>
    </dgm:pt>
    <dgm:pt modelId="{DDEC89F0-A858-47B5-8A1D-1740CAD35526}">
      <dgm:prSet custT="1"/>
      <dgm:spPr/>
      <dgm:t>
        <a:bodyPr/>
        <a:lstStyle/>
        <a:p>
          <a:r>
            <a:rPr lang="en-US" sz="2600" dirty="0">
              <a:solidFill>
                <a:schemeClr val="bg1"/>
              </a:solidFill>
            </a:rPr>
            <a:t>Americans use too much health care</a:t>
          </a:r>
        </a:p>
      </dgm:t>
    </dgm:pt>
    <dgm:pt modelId="{703BD847-9764-40C8-B42A-5D17067E9DE6}" type="parTrans" cxnId="{A9B52007-9DA3-4BD6-9CA9-B68F36B1388E}">
      <dgm:prSet/>
      <dgm:spPr/>
      <dgm:t>
        <a:bodyPr/>
        <a:lstStyle/>
        <a:p>
          <a:endParaRPr lang="en-US"/>
        </a:p>
      </dgm:t>
    </dgm:pt>
    <dgm:pt modelId="{D141ADE1-EE06-40C1-A506-FC264931369E}" type="sibTrans" cxnId="{A9B52007-9DA3-4BD6-9CA9-B68F36B1388E}">
      <dgm:prSet/>
      <dgm:spPr/>
      <dgm:t>
        <a:bodyPr/>
        <a:lstStyle/>
        <a:p>
          <a:endParaRPr lang="en-US"/>
        </a:p>
      </dgm:t>
    </dgm:pt>
    <dgm:pt modelId="{19556139-503E-4394-8F89-7C98F2F767C5}">
      <dgm:prSet custT="1"/>
      <dgm:spPr/>
      <dgm:t>
        <a:bodyPr/>
        <a:lstStyle/>
        <a:p>
          <a:r>
            <a:rPr lang="en-US" sz="2600">
              <a:solidFill>
                <a:schemeClr val="bg1"/>
              </a:solidFill>
            </a:rPr>
            <a:t>Americans are inherently unhealthy (chicken or egg?)</a:t>
          </a:r>
          <a:endParaRPr lang="en-US" sz="2600" dirty="0">
            <a:solidFill>
              <a:schemeClr val="bg1"/>
            </a:solidFill>
          </a:endParaRPr>
        </a:p>
      </dgm:t>
    </dgm:pt>
    <dgm:pt modelId="{615FE213-E098-43E6-A02C-6999314D71FC}" type="parTrans" cxnId="{DF7B4EC4-AEB9-458C-B34A-C12DACA34E7D}">
      <dgm:prSet/>
      <dgm:spPr/>
      <dgm:t>
        <a:bodyPr/>
        <a:lstStyle/>
        <a:p>
          <a:endParaRPr lang="en-US"/>
        </a:p>
      </dgm:t>
    </dgm:pt>
    <dgm:pt modelId="{E1A6381D-3115-46B0-8B3C-C0858AD069C1}" type="sibTrans" cxnId="{DF7B4EC4-AEB9-458C-B34A-C12DACA34E7D}">
      <dgm:prSet/>
      <dgm:spPr/>
      <dgm:t>
        <a:bodyPr/>
        <a:lstStyle/>
        <a:p>
          <a:endParaRPr lang="en-US"/>
        </a:p>
      </dgm:t>
    </dgm:pt>
    <dgm:pt modelId="{76474FFE-CD7A-4211-982C-AFD437E4C75B}">
      <dgm:prSet custT="1"/>
      <dgm:spPr/>
      <dgm:t>
        <a:bodyPr/>
        <a:lstStyle/>
        <a:p>
          <a:r>
            <a:rPr lang="en-US" sz="2600">
              <a:solidFill>
                <a:schemeClr val="bg1"/>
              </a:solidFill>
            </a:rPr>
            <a:t>We have best system in world; have to be willing to pay for it</a:t>
          </a:r>
          <a:endParaRPr lang="en-US" sz="2600" dirty="0">
            <a:solidFill>
              <a:schemeClr val="bg1"/>
            </a:solidFill>
          </a:endParaRPr>
        </a:p>
      </dgm:t>
    </dgm:pt>
    <dgm:pt modelId="{444079E0-98CD-4214-BEB2-E039F8DB2F05}" type="parTrans" cxnId="{6A8E3209-A990-4058-A2FD-B9D2C3EE23BF}">
      <dgm:prSet/>
      <dgm:spPr/>
      <dgm:t>
        <a:bodyPr/>
        <a:lstStyle/>
        <a:p>
          <a:endParaRPr lang="en-US"/>
        </a:p>
      </dgm:t>
    </dgm:pt>
    <dgm:pt modelId="{125AC8D8-CE3E-47F0-83BE-7C15611CDA56}" type="sibTrans" cxnId="{6A8E3209-A990-4058-A2FD-B9D2C3EE23BF}">
      <dgm:prSet/>
      <dgm:spPr/>
      <dgm:t>
        <a:bodyPr/>
        <a:lstStyle/>
        <a:p>
          <a:endParaRPr lang="en-US"/>
        </a:p>
      </dgm:t>
    </dgm:pt>
    <dgm:pt modelId="{39F0FAF9-98B5-4045-B3C9-943B24AEDCCE}">
      <dgm:prSet custT="1"/>
      <dgm:spPr/>
      <dgm:t>
        <a:bodyPr/>
        <a:lstStyle/>
        <a:p>
          <a:r>
            <a:rPr lang="en-US" sz="2600">
              <a:solidFill>
                <a:schemeClr val="bg1"/>
              </a:solidFill>
            </a:rPr>
            <a:t>If you have insurance, you have access to the best care in the world </a:t>
          </a:r>
          <a:endParaRPr lang="en-US" sz="2600" dirty="0">
            <a:solidFill>
              <a:schemeClr val="bg1"/>
            </a:solidFill>
          </a:endParaRPr>
        </a:p>
      </dgm:t>
    </dgm:pt>
    <dgm:pt modelId="{15A7BF82-86D0-4441-8F0C-5F6126B47A80}" type="parTrans" cxnId="{82C69468-EBF6-4145-B5E5-9D9924A7373C}">
      <dgm:prSet/>
      <dgm:spPr/>
      <dgm:t>
        <a:bodyPr/>
        <a:lstStyle/>
        <a:p>
          <a:endParaRPr lang="en-US"/>
        </a:p>
      </dgm:t>
    </dgm:pt>
    <dgm:pt modelId="{27F985B8-02AC-4E4D-BE5F-06A4DA87BE3E}" type="sibTrans" cxnId="{82C69468-EBF6-4145-B5E5-9D9924A7373C}">
      <dgm:prSet/>
      <dgm:spPr/>
      <dgm:t>
        <a:bodyPr/>
        <a:lstStyle/>
        <a:p>
          <a:endParaRPr lang="en-US"/>
        </a:p>
      </dgm:t>
    </dgm:pt>
    <dgm:pt modelId="{B9F9FBB6-4419-491E-94AD-1BF5A8A8402C}">
      <dgm:prSet custT="1"/>
      <dgm:spPr/>
      <dgm:t>
        <a:bodyPr/>
        <a:lstStyle/>
        <a:p>
          <a:r>
            <a:rPr lang="en-US" sz="2600" dirty="0">
              <a:solidFill>
                <a:schemeClr val="bg1"/>
              </a:solidFill>
            </a:rPr>
            <a:t>“Not politically feasible”</a:t>
          </a:r>
        </a:p>
      </dgm:t>
    </dgm:pt>
    <dgm:pt modelId="{0B8A72DE-D4AF-4397-9E04-E0BF727DB171}" type="parTrans" cxnId="{2A8BE9EE-E81D-49E0-B132-A9BCD59DFC1D}">
      <dgm:prSet/>
      <dgm:spPr/>
      <dgm:t>
        <a:bodyPr/>
        <a:lstStyle/>
        <a:p>
          <a:endParaRPr lang="en-US"/>
        </a:p>
      </dgm:t>
    </dgm:pt>
    <dgm:pt modelId="{048873FE-876E-4DC7-94DA-9FE37762CBC3}" type="sibTrans" cxnId="{2A8BE9EE-E81D-49E0-B132-A9BCD59DFC1D}">
      <dgm:prSet/>
      <dgm:spPr/>
      <dgm:t>
        <a:bodyPr/>
        <a:lstStyle/>
        <a:p>
          <a:endParaRPr lang="en-US"/>
        </a:p>
      </dgm:t>
    </dgm:pt>
    <dgm:pt modelId="{8F6EDF91-3FE5-BA40-92EF-BD68F2930876}">
      <dgm:prSet custT="1"/>
      <dgm:spPr/>
      <dgm:t>
        <a:bodyPr/>
        <a:lstStyle/>
        <a:p>
          <a:r>
            <a:rPr lang="en-US" sz="2600" dirty="0">
              <a:solidFill>
                <a:schemeClr val="bg1"/>
              </a:solidFill>
            </a:rPr>
            <a:t>What will happen to people who work in health insurance industry??</a:t>
          </a:r>
        </a:p>
      </dgm:t>
    </dgm:pt>
    <dgm:pt modelId="{44427F1A-9FF0-864C-A072-9B0379A6F944}" type="parTrans" cxnId="{7AC70136-D161-694E-89C7-989E47CC9471}">
      <dgm:prSet/>
      <dgm:spPr/>
      <dgm:t>
        <a:bodyPr/>
        <a:lstStyle/>
        <a:p>
          <a:endParaRPr lang="en-US"/>
        </a:p>
      </dgm:t>
    </dgm:pt>
    <dgm:pt modelId="{20620FEA-877E-074B-A5B5-2CF52AE9EE3D}" type="sibTrans" cxnId="{7AC70136-D161-694E-89C7-989E47CC9471}">
      <dgm:prSet/>
      <dgm:spPr/>
      <dgm:t>
        <a:bodyPr/>
        <a:lstStyle/>
        <a:p>
          <a:endParaRPr lang="en-US"/>
        </a:p>
      </dgm:t>
    </dgm:pt>
    <dgm:pt modelId="{C5764741-F98F-A540-8372-8A69870366FF}" type="pres">
      <dgm:prSet presAssocID="{85DEB670-0671-428C-A2F3-E2717DAD15F9}" presName="linear" presStyleCnt="0">
        <dgm:presLayoutVars>
          <dgm:animLvl val="lvl"/>
          <dgm:resizeHandles val="exact"/>
        </dgm:presLayoutVars>
      </dgm:prSet>
      <dgm:spPr/>
    </dgm:pt>
    <dgm:pt modelId="{3E9154DE-1710-BA4F-BF76-7B34DD2EC1AF}" type="pres">
      <dgm:prSet presAssocID="{D7678631-34FB-468D-9FA7-A373FA920695}" presName="parentText" presStyleLbl="node1" presStyleIdx="0" presStyleCnt="8">
        <dgm:presLayoutVars>
          <dgm:chMax val="0"/>
          <dgm:bulletEnabled val="1"/>
        </dgm:presLayoutVars>
      </dgm:prSet>
      <dgm:spPr/>
    </dgm:pt>
    <dgm:pt modelId="{DA6A4EDD-0A98-A84F-8D8C-65BD80C12B07}" type="pres">
      <dgm:prSet presAssocID="{1BA75918-9FDD-4158-9F12-37C2B4DD3B5F}" presName="spacer" presStyleCnt="0"/>
      <dgm:spPr/>
    </dgm:pt>
    <dgm:pt modelId="{420D7E09-F679-E143-8C5B-C0EDE2122234}" type="pres">
      <dgm:prSet presAssocID="{84ECD205-2E9C-454F-B295-34F5ED9E65C2}" presName="parentText" presStyleLbl="node1" presStyleIdx="1" presStyleCnt="8">
        <dgm:presLayoutVars>
          <dgm:chMax val="0"/>
          <dgm:bulletEnabled val="1"/>
        </dgm:presLayoutVars>
      </dgm:prSet>
      <dgm:spPr/>
    </dgm:pt>
    <dgm:pt modelId="{A14D19E1-68EC-1449-88C3-58E54F4FDC28}" type="pres">
      <dgm:prSet presAssocID="{5C04ED54-FC9E-44DB-A625-8DE931A0D351}" presName="spacer" presStyleCnt="0"/>
      <dgm:spPr/>
    </dgm:pt>
    <dgm:pt modelId="{1A5CDCE4-DAEE-AC41-BA9E-9A5A1EFF1366}" type="pres">
      <dgm:prSet presAssocID="{DDEC89F0-A858-47B5-8A1D-1740CAD35526}" presName="parentText" presStyleLbl="node1" presStyleIdx="2" presStyleCnt="8">
        <dgm:presLayoutVars>
          <dgm:chMax val="0"/>
          <dgm:bulletEnabled val="1"/>
        </dgm:presLayoutVars>
      </dgm:prSet>
      <dgm:spPr/>
    </dgm:pt>
    <dgm:pt modelId="{C96DBEAC-0434-A34F-B62F-AA520678BF32}" type="pres">
      <dgm:prSet presAssocID="{D141ADE1-EE06-40C1-A506-FC264931369E}" presName="spacer" presStyleCnt="0"/>
      <dgm:spPr/>
    </dgm:pt>
    <dgm:pt modelId="{259A4B17-8D7F-CF4B-B73D-DCA67D610F22}" type="pres">
      <dgm:prSet presAssocID="{19556139-503E-4394-8F89-7C98F2F767C5}" presName="parentText" presStyleLbl="node1" presStyleIdx="3" presStyleCnt="8">
        <dgm:presLayoutVars>
          <dgm:chMax val="0"/>
          <dgm:bulletEnabled val="1"/>
        </dgm:presLayoutVars>
      </dgm:prSet>
      <dgm:spPr/>
    </dgm:pt>
    <dgm:pt modelId="{26A023BE-B31F-E941-80BB-D49CF9874B9A}" type="pres">
      <dgm:prSet presAssocID="{E1A6381D-3115-46B0-8B3C-C0858AD069C1}" presName="spacer" presStyleCnt="0"/>
      <dgm:spPr/>
    </dgm:pt>
    <dgm:pt modelId="{3B2BB764-32D6-084A-8CAE-56630E636525}" type="pres">
      <dgm:prSet presAssocID="{76474FFE-CD7A-4211-982C-AFD437E4C75B}" presName="parentText" presStyleLbl="node1" presStyleIdx="4" presStyleCnt="8">
        <dgm:presLayoutVars>
          <dgm:chMax val="0"/>
          <dgm:bulletEnabled val="1"/>
        </dgm:presLayoutVars>
      </dgm:prSet>
      <dgm:spPr/>
    </dgm:pt>
    <dgm:pt modelId="{FDB9BAA4-5E6E-8641-87F1-0D65BB69FB85}" type="pres">
      <dgm:prSet presAssocID="{125AC8D8-CE3E-47F0-83BE-7C15611CDA56}" presName="spacer" presStyleCnt="0"/>
      <dgm:spPr/>
    </dgm:pt>
    <dgm:pt modelId="{CF537CAB-F0B7-9E40-B5F2-4A4B2FAE0F85}" type="pres">
      <dgm:prSet presAssocID="{39F0FAF9-98B5-4045-B3C9-943B24AEDCCE}" presName="parentText" presStyleLbl="node1" presStyleIdx="5" presStyleCnt="8">
        <dgm:presLayoutVars>
          <dgm:chMax val="0"/>
          <dgm:bulletEnabled val="1"/>
        </dgm:presLayoutVars>
      </dgm:prSet>
      <dgm:spPr/>
    </dgm:pt>
    <dgm:pt modelId="{EF5D78AB-7EDA-F64F-958A-78CCE33CAC15}" type="pres">
      <dgm:prSet presAssocID="{27F985B8-02AC-4E4D-BE5F-06A4DA87BE3E}" presName="spacer" presStyleCnt="0"/>
      <dgm:spPr/>
    </dgm:pt>
    <dgm:pt modelId="{8D923348-A484-3A46-B4A2-426B42E5D95C}" type="pres">
      <dgm:prSet presAssocID="{B9F9FBB6-4419-491E-94AD-1BF5A8A8402C}" presName="parentText" presStyleLbl="node1" presStyleIdx="6" presStyleCnt="8">
        <dgm:presLayoutVars>
          <dgm:chMax val="0"/>
          <dgm:bulletEnabled val="1"/>
        </dgm:presLayoutVars>
      </dgm:prSet>
      <dgm:spPr/>
    </dgm:pt>
    <dgm:pt modelId="{D8ECAF09-F1B2-C247-BB88-3C26A0D7E4A1}" type="pres">
      <dgm:prSet presAssocID="{048873FE-876E-4DC7-94DA-9FE37762CBC3}" presName="spacer" presStyleCnt="0"/>
      <dgm:spPr/>
    </dgm:pt>
    <dgm:pt modelId="{6B6A173A-5B0B-6F42-9536-32F90CD2DAB4}" type="pres">
      <dgm:prSet presAssocID="{8F6EDF91-3FE5-BA40-92EF-BD68F2930876}" presName="parentText" presStyleLbl="node1" presStyleIdx="7" presStyleCnt="8">
        <dgm:presLayoutVars>
          <dgm:chMax val="0"/>
          <dgm:bulletEnabled val="1"/>
        </dgm:presLayoutVars>
      </dgm:prSet>
      <dgm:spPr/>
    </dgm:pt>
  </dgm:ptLst>
  <dgm:cxnLst>
    <dgm:cxn modelId="{A9B52007-9DA3-4BD6-9CA9-B68F36B1388E}" srcId="{85DEB670-0671-428C-A2F3-E2717DAD15F9}" destId="{DDEC89F0-A858-47B5-8A1D-1740CAD35526}" srcOrd="2" destOrd="0" parTransId="{703BD847-9764-40C8-B42A-5D17067E9DE6}" sibTransId="{D141ADE1-EE06-40C1-A506-FC264931369E}"/>
    <dgm:cxn modelId="{6A8E3209-A990-4058-A2FD-B9D2C3EE23BF}" srcId="{85DEB670-0671-428C-A2F3-E2717DAD15F9}" destId="{76474FFE-CD7A-4211-982C-AFD437E4C75B}" srcOrd="4" destOrd="0" parTransId="{444079E0-98CD-4214-BEB2-E039F8DB2F05}" sibTransId="{125AC8D8-CE3E-47F0-83BE-7C15611CDA56}"/>
    <dgm:cxn modelId="{61813F33-F3D7-D74F-AB05-C2F07D65462F}" type="presOf" srcId="{B9F9FBB6-4419-491E-94AD-1BF5A8A8402C}" destId="{8D923348-A484-3A46-B4A2-426B42E5D95C}" srcOrd="0" destOrd="0" presId="urn:microsoft.com/office/officeart/2005/8/layout/vList2"/>
    <dgm:cxn modelId="{7AC70136-D161-694E-89C7-989E47CC9471}" srcId="{85DEB670-0671-428C-A2F3-E2717DAD15F9}" destId="{8F6EDF91-3FE5-BA40-92EF-BD68F2930876}" srcOrd="7" destOrd="0" parTransId="{44427F1A-9FF0-864C-A072-9B0379A6F944}" sibTransId="{20620FEA-877E-074B-A5B5-2CF52AE9EE3D}"/>
    <dgm:cxn modelId="{6C6F8D45-4AFA-C841-83BD-1111FAEAF2AF}" type="presOf" srcId="{8F6EDF91-3FE5-BA40-92EF-BD68F2930876}" destId="{6B6A173A-5B0B-6F42-9536-32F90CD2DAB4}" srcOrd="0" destOrd="0" presId="urn:microsoft.com/office/officeart/2005/8/layout/vList2"/>
    <dgm:cxn modelId="{410F1647-5773-7C46-B26D-4F9F15BE3C7C}" type="presOf" srcId="{39F0FAF9-98B5-4045-B3C9-943B24AEDCCE}" destId="{CF537CAB-F0B7-9E40-B5F2-4A4B2FAE0F85}" srcOrd="0" destOrd="0" presId="urn:microsoft.com/office/officeart/2005/8/layout/vList2"/>
    <dgm:cxn modelId="{3647EF5E-8B8D-5844-8B53-B2A98110A81C}" type="presOf" srcId="{D7678631-34FB-468D-9FA7-A373FA920695}" destId="{3E9154DE-1710-BA4F-BF76-7B34DD2EC1AF}" srcOrd="0" destOrd="0" presId="urn:microsoft.com/office/officeart/2005/8/layout/vList2"/>
    <dgm:cxn modelId="{82C69468-EBF6-4145-B5E5-9D9924A7373C}" srcId="{85DEB670-0671-428C-A2F3-E2717DAD15F9}" destId="{39F0FAF9-98B5-4045-B3C9-943B24AEDCCE}" srcOrd="5" destOrd="0" parTransId="{15A7BF82-86D0-4441-8F0C-5F6126B47A80}" sibTransId="{27F985B8-02AC-4E4D-BE5F-06A4DA87BE3E}"/>
    <dgm:cxn modelId="{11005179-0FDE-8245-8216-40210A4B7576}" type="presOf" srcId="{84ECD205-2E9C-454F-B295-34F5ED9E65C2}" destId="{420D7E09-F679-E143-8C5B-C0EDE2122234}" srcOrd="0" destOrd="0" presId="urn:microsoft.com/office/officeart/2005/8/layout/vList2"/>
    <dgm:cxn modelId="{9EC19F7E-CC1C-AA4E-8F69-1F9C38C295F2}" type="presOf" srcId="{85DEB670-0671-428C-A2F3-E2717DAD15F9}" destId="{C5764741-F98F-A540-8372-8A69870366FF}" srcOrd="0" destOrd="0" presId="urn:microsoft.com/office/officeart/2005/8/layout/vList2"/>
    <dgm:cxn modelId="{D4589281-3AAB-7741-8A58-6B5A5A9B1356}" type="presOf" srcId="{76474FFE-CD7A-4211-982C-AFD437E4C75B}" destId="{3B2BB764-32D6-084A-8CAE-56630E636525}" srcOrd="0" destOrd="0" presId="urn:microsoft.com/office/officeart/2005/8/layout/vList2"/>
    <dgm:cxn modelId="{384E6A85-247D-8B42-9852-D8955565AE96}" type="presOf" srcId="{19556139-503E-4394-8F89-7C98F2F767C5}" destId="{259A4B17-8D7F-CF4B-B73D-DCA67D610F22}" srcOrd="0" destOrd="0" presId="urn:microsoft.com/office/officeart/2005/8/layout/vList2"/>
    <dgm:cxn modelId="{BAA5578D-6C59-654E-91A3-3C9698679878}" type="presOf" srcId="{DDEC89F0-A858-47B5-8A1D-1740CAD35526}" destId="{1A5CDCE4-DAEE-AC41-BA9E-9A5A1EFF1366}" srcOrd="0" destOrd="0" presId="urn:microsoft.com/office/officeart/2005/8/layout/vList2"/>
    <dgm:cxn modelId="{AA3279A8-C070-414E-BCEF-D3D489B4EC0F}" srcId="{85DEB670-0671-428C-A2F3-E2717DAD15F9}" destId="{D7678631-34FB-468D-9FA7-A373FA920695}" srcOrd="0" destOrd="0" parTransId="{5AC94640-3DA1-4A51-A895-8006411C8998}" sibTransId="{1BA75918-9FDD-4158-9F12-37C2B4DD3B5F}"/>
    <dgm:cxn modelId="{DF7B4EC4-AEB9-458C-B34A-C12DACA34E7D}" srcId="{85DEB670-0671-428C-A2F3-E2717DAD15F9}" destId="{19556139-503E-4394-8F89-7C98F2F767C5}" srcOrd="3" destOrd="0" parTransId="{615FE213-E098-43E6-A02C-6999314D71FC}" sibTransId="{E1A6381D-3115-46B0-8B3C-C0858AD069C1}"/>
    <dgm:cxn modelId="{6DD8D2DC-B9A6-4F54-9514-91E122B08417}" srcId="{85DEB670-0671-428C-A2F3-E2717DAD15F9}" destId="{84ECD205-2E9C-454F-B295-34F5ED9E65C2}" srcOrd="1" destOrd="0" parTransId="{EE72CF3F-ABE5-4DC3-BD6E-AB8B9CCABF02}" sibTransId="{5C04ED54-FC9E-44DB-A625-8DE931A0D351}"/>
    <dgm:cxn modelId="{2A8BE9EE-E81D-49E0-B132-A9BCD59DFC1D}" srcId="{85DEB670-0671-428C-A2F3-E2717DAD15F9}" destId="{B9F9FBB6-4419-491E-94AD-1BF5A8A8402C}" srcOrd="6" destOrd="0" parTransId="{0B8A72DE-D4AF-4397-9E04-E0BF727DB171}" sibTransId="{048873FE-876E-4DC7-94DA-9FE37762CBC3}"/>
    <dgm:cxn modelId="{F6B08530-08D6-0348-B772-E24BFE94E1A5}" type="presParOf" srcId="{C5764741-F98F-A540-8372-8A69870366FF}" destId="{3E9154DE-1710-BA4F-BF76-7B34DD2EC1AF}" srcOrd="0" destOrd="0" presId="urn:microsoft.com/office/officeart/2005/8/layout/vList2"/>
    <dgm:cxn modelId="{37EE3934-57D4-F04E-B6F8-E88306ADAEBC}" type="presParOf" srcId="{C5764741-F98F-A540-8372-8A69870366FF}" destId="{DA6A4EDD-0A98-A84F-8D8C-65BD80C12B07}" srcOrd="1" destOrd="0" presId="urn:microsoft.com/office/officeart/2005/8/layout/vList2"/>
    <dgm:cxn modelId="{276CAFEB-9407-204E-99C6-61DF5B08D5CB}" type="presParOf" srcId="{C5764741-F98F-A540-8372-8A69870366FF}" destId="{420D7E09-F679-E143-8C5B-C0EDE2122234}" srcOrd="2" destOrd="0" presId="urn:microsoft.com/office/officeart/2005/8/layout/vList2"/>
    <dgm:cxn modelId="{F8E0BC2F-CF08-9542-9B2E-358CD5A697AC}" type="presParOf" srcId="{C5764741-F98F-A540-8372-8A69870366FF}" destId="{A14D19E1-68EC-1449-88C3-58E54F4FDC28}" srcOrd="3" destOrd="0" presId="urn:microsoft.com/office/officeart/2005/8/layout/vList2"/>
    <dgm:cxn modelId="{FE0FF069-4601-B244-8A6C-B44D028CE237}" type="presParOf" srcId="{C5764741-F98F-A540-8372-8A69870366FF}" destId="{1A5CDCE4-DAEE-AC41-BA9E-9A5A1EFF1366}" srcOrd="4" destOrd="0" presId="urn:microsoft.com/office/officeart/2005/8/layout/vList2"/>
    <dgm:cxn modelId="{869E8F30-809B-0243-8850-D396D05F6CAB}" type="presParOf" srcId="{C5764741-F98F-A540-8372-8A69870366FF}" destId="{C96DBEAC-0434-A34F-B62F-AA520678BF32}" srcOrd="5" destOrd="0" presId="urn:microsoft.com/office/officeart/2005/8/layout/vList2"/>
    <dgm:cxn modelId="{6E3DDA6C-E8B8-8649-804C-A301C0E797C9}" type="presParOf" srcId="{C5764741-F98F-A540-8372-8A69870366FF}" destId="{259A4B17-8D7F-CF4B-B73D-DCA67D610F22}" srcOrd="6" destOrd="0" presId="urn:microsoft.com/office/officeart/2005/8/layout/vList2"/>
    <dgm:cxn modelId="{33303765-79AC-AE45-93D9-E9AE587460D7}" type="presParOf" srcId="{C5764741-F98F-A540-8372-8A69870366FF}" destId="{26A023BE-B31F-E941-80BB-D49CF9874B9A}" srcOrd="7" destOrd="0" presId="urn:microsoft.com/office/officeart/2005/8/layout/vList2"/>
    <dgm:cxn modelId="{B41E4386-9241-3448-8220-6A7FCCF5EAA3}" type="presParOf" srcId="{C5764741-F98F-A540-8372-8A69870366FF}" destId="{3B2BB764-32D6-084A-8CAE-56630E636525}" srcOrd="8" destOrd="0" presId="urn:microsoft.com/office/officeart/2005/8/layout/vList2"/>
    <dgm:cxn modelId="{E02F2FD4-731D-2447-8EB8-A23ACF773980}" type="presParOf" srcId="{C5764741-F98F-A540-8372-8A69870366FF}" destId="{FDB9BAA4-5E6E-8641-87F1-0D65BB69FB85}" srcOrd="9" destOrd="0" presId="urn:microsoft.com/office/officeart/2005/8/layout/vList2"/>
    <dgm:cxn modelId="{776074EB-0175-2446-84FA-E05250F2841A}" type="presParOf" srcId="{C5764741-F98F-A540-8372-8A69870366FF}" destId="{CF537CAB-F0B7-9E40-B5F2-4A4B2FAE0F85}" srcOrd="10" destOrd="0" presId="urn:microsoft.com/office/officeart/2005/8/layout/vList2"/>
    <dgm:cxn modelId="{BDC88DD0-5711-5249-A04B-8CF18B2BB973}" type="presParOf" srcId="{C5764741-F98F-A540-8372-8A69870366FF}" destId="{EF5D78AB-7EDA-F64F-958A-78CCE33CAC15}" srcOrd="11" destOrd="0" presId="urn:microsoft.com/office/officeart/2005/8/layout/vList2"/>
    <dgm:cxn modelId="{CBA7F8FC-FFE5-1B49-ACC4-58AFDEBC682E}" type="presParOf" srcId="{C5764741-F98F-A540-8372-8A69870366FF}" destId="{8D923348-A484-3A46-B4A2-426B42E5D95C}" srcOrd="12" destOrd="0" presId="urn:microsoft.com/office/officeart/2005/8/layout/vList2"/>
    <dgm:cxn modelId="{2068700E-A21E-B84D-B6C9-DCF3A0FC6446}" type="presParOf" srcId="{C5764741-F98F-A540-8372-8A69870366FF}" destId="{D8ECAF09-F1B2-C247-BB88-3C26A0D7E4A1}" srcOrd="13" destOrd="0" presId="urn:microsoft.com/office/officeart/2005/8/layout/vList2"/>
    <dgm:cxn modelId="{BBB66A7C-1C5F-1B4C-AB24-8840CD1B26B5}" type="presParOf" srcId="{C5764741-F98F-A540-8372-8A69870366FF}" destId="{6B6A173A-5B0B-6F42-9536-32F90CD2DAB4}"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ACC9BF-C92B-4661-A20D-8570C9F4A48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8F8AE8D-DDC1-43B8-BCAB-5D27FC725859}">
      <dgm:prSet/>
      <dgm:spPr/>
      <dgm:t>
        <a:bodyPr/>
        <a:lstStyle/>
        <a:p>
          <a:r>
            <a:rPr lang="en-US"/>
            <a:t>Health care is…</a:t>
          </a:r>
        </a:p>
      </dgm:t>
    </dgm:pt>
    <dgm:pt modelId="{EF9D0A23-80F3-4A9E-9BCA-430BA8AE3ABE}" type="parTrans" cxnId="{E89A9A66-FB1A-4A92-A919-8E541C5F6DF3}">
      <dgm:prSet/>
      <dgm:spPr/>
      <dgm:t>
        <a:bodyPr/>
        <a:lstStyle/>
        <a:p>
          <a:endParaRPr lang="en-US"/>
        </a:p>
      </dgm:t>
    </dgm:pt>
    <dgm:pt modelId="{A496C28C-3CCC-4F59-9637-8B5EA1E20C84}" type="sibTrans" cxnId="{E89A9A66-FB1A-4A92-A919-8E541C5F6DF3}">
      <dgm:prSet/>
      <dgm:spPr/>
      <dgm:t>
        <a:bodyPr/>
        <a:lstStyle/>
        <a:p>
          <a:endParaRPr lang="en-US"/>
        </a:p>
      </dgm:t>
    </dgm:pt>
    <dgm:pt modelId="{F36587E2-9029-4318-A5F3-CC964F10B7B7}">
      <dgm:prSet/>
      <dgm:spPr/>
      <dgm:t>
        <a:bodyPr/>
        <a:lstStyle/>
        <a:p>
          <a:r>
            <a:rPr lang="en-US"/>
            <a:t>A Human Right</a:t>
          </a:r>
        </a:p>
      </dgm:t>
    </dgm:pt>
    <dgm:pt modelId="{199F5A6A-C529-43AF-8D86-A4DDA63D0F26}" type="parTrans" cxnId="{69083FFB-6F1A-406F-B5A5-53851195E3F6}">
      <dgm:prSet/>
      <dgm:spPr/>
      <dgm:t>
        <a:bodyPr/>
        <a:lstStyle/>
        <a:p>
          <a:endParaRPr lang="en-US"/>
        </a:p>
      </dgm:t>
    </dgm:pt>
    <dgm:pt modelId="{2D9B72E4-865E-4205-A7A4-A6C04B7C92B7}" type="sibTrans" cxnId="{69083FFB-6F1A-406F-B5A5-53851195E3F6}">
      <dgm:prSet/>
      <dgm:spPr/>
      <dgm:t>
        <a:bodyPr/>
        <a:lstStyle/>
        <a:p>
          <a:endParaRPr lang="en-US"/>
        </a:p>
      </dgm:t>
    </dgm:pt>
    <dgm:pt modelId="{381DB0E5-F716-4108-AF32-0D28CFBB5CE4}">
      <dgm:prSet/>
      <dgm:spPr/>
      <dgm:t>
        <a:bodyPr/>
        <a:lstStyle/>
        <a:p>
          <a:r>
            <a:rPr lang="en-US"/>
            <a:t>A social service distributed according to need</a:t>
          </a:r>
        </a:p>
      </dgm:t>
    </dgm:pt>
    <dgm:pt modelId="{B2FA7E62-0EC2-4885-A65E-37763EBBBC26}" type="parTrans" cxnId="{B1FC66EB-B063-4856-923A-ABEFC7700C7C}">
      <dgm:prSet/>
      <dgm:spPr/>
      <dgm:t>
        <a:bodyPr/>
        <a:lstStyle/>
        <a:p>
          <a:endParaRPr lang="en-US"/>
        </a:p>
      </dgm:t>
    </dgm:pt>
    <dgm:pt modelId="{CE8FF250-6704-4596-AA02-7AE0FBB64374}" type="sibTrans" cxnId="{B1FC66EB-B063-4856-923A-ABEFC7700C7C}">
      <dgm:prSet/>
      <dgm:spPr/>
      <dgm:t>
        <a:bodyPr/>
        <a:lstStyle/>
        <a:p>
          <a:endParaRPr lang="en-US"/>
        </a:p>
      </dgm:t>
    </dgm:pt>
    <dgm:pt modelId="{1A287180-5BBE-4DE8-A2B4-477F39CC4DE1}">
      <dgm:prSet/>
      <dgm:spPr/>
      <dgm:t>
        <a:bodyPr/>
        <a:lstStyle/>
        <a:p>
          <a:r>
            <a:rPr lang="en-US" b="1"/>
            <a:t>Not</a:t>
          </a:r>
          <a:r>
            <a:rPr lang="en-US"/>
            <a:t> a commodity distributed according to ability to pay</a:t>
          </a:r>
        </a:p>
      </dgm:t>
    </dgm:pt>
    <dgm:pt modelId="{B1923707-FD1D-4CD2-BE7A-63451A1F6013}" type="parTrans" cxnId="{B6B54CE7-0169-44D0-96E0-AAC133C297F5}">
      <dgm:prSet/>
      <dgm:spPr/>
      <dgm:t>
        <a:bodyPr/>
        <a:lstStyle/>
        <a:p>
          <a:endParaRPr lang="en-US"/>
        </a:p>
      </dgm:t>
    </dgm:pt>
    <dgm:pt modelId="{6248582A-EE2B-43A1-A7BA-6DAA3F52BDC8}" type="sibTrans" cxnId="{B6B54CE7-0169-44D0-96E0-AAC133C297F5}">
      <dgm:prSet/>
      <dgm:spPr/>
      <dgm:t>
        <a:bodyPr/>
        <a:lstStyle/>
        <a:p>
          <a:endParaRPr lang="en-US"/>
        </a:p>
      </dgm:t>
    </dgm:pt>
    <dgm:pt modelId="{0941FF46-6A7C-49B0-8A46-9607C898BDFC}">
      <dgm:prSet/>
      <dgm:spPr/>
      <dgm:t>
        <a:bodyPr/>
        <a:lstStyle/>
        <a:p>
          <a:r>
            <a:rPr lang="en-US" b="1"/>
            <a:t>Not</a:t>
          </a:r>
          <a:r>
            <a:rPr lang="en-US"/>
            <a:t> a business whose “beneficiaries” are company executives &amp; investors not patients</a:t>
          </a:r>
        </a:p>
      </dgm:t>
    </dgm:pt>
    <dgm:pt modelId="{73B973D8-48E3-478A-AA5F-F07E300EA8AD}" type="parTrans" cxnId="{7229A12B-A6E1-4BE5-9262-3A8CCC7ECC41}">
      <dgm:prSet/>
      <dgm:spPr/>
      <dgm:t>
        <a:bodyPr/>
        <a:lstStyle/>
        <a:p>
          <a:endParaRPr lang="en-US"/>
        </a:p>
      </dgm:t>
    </dgm:pt>
    <dgm:pt modelId="{1E6F93A8-6877-49C9-BC39-4A956408A18D}" type="sibTrans" cxnId="{7229A12B-A6E1-4BE5-9262-3A8CCC7ECC41}">
      <dgm:prSet/>
      <dgm:spPr/>
      <dgm:t>
        <a:bodyPr/>
        <a:lstStyle/>
        <a:p>
          <a:endParaRPr lang="en-US"/>
        </a:p>
      </dgm:t>
    </dgm:pt>
    <dgm:pt modelId="{70872A7B-9D6B-4A54-B6D9-FCAA389D6CB0}">
      <dgm:prSet/>
      <dgm:spPr/>
      <dgm:t>
        <a:bodyPr/>
        <a:lstStyle/>
        <a:p>
          <a:r>
            <a:rPr lang="en-US"/>
            <a:t>Most Americans believe everyone should have access to good care without financial hardship </a:t>
          </a:r>
        </a:p>
      </dgm:t>
    </dgm:pt>
    <dgm:pt modelId="{47E36D64-38CE-49E8-9427-F9BB2D22F645}" type="parTrans" cxnId="{0EFB5CA8-3AFD-4B89-BC4B-B0725590758D}">
      <dgm:prSet/>
      <dgm:spPr/>
      <dgm:t>
        <a:bodyPr/>
        <a:lstStyle/>
        <a:p>
          <a:endParaRPr lang="en-US"/>
        </a:p>
      </dgm:t>
    </dgm:pt>
    <dgm:pt modelId="{4AD108B6-DA01-46A7-9662-A892EA0812CB}" type="sibTrans" cxnId="{0EFB5CA8-3AFD-4B89-BC4B-B0725590758D}">
      <dgm:prSet/>
      <dgm:spPr/>
      <dgm:t>
        <a:bodyPr/>
        <a:lstStyle/>
        <a:p>
          <a:endParaRPr lang="en-US"/>
        </a:p>
      </dgm:t>
    </dgm:pt>
    <dgm:pt modelId="{A6CA6784-CCEF-5B4E-AB12-D42286EC1A9F}" type="pres">
      <dgm:prSet presAssocID="{B9ACC9BF-C92B-4661-A20D-8570C9F4A484}" presName="linear" presStyleCnt="0">
        <dgm:presLayoutVars>
          <dgm:animLvl val="lvl"/>
          <dgm:resizeHandles val="exact"/>
        </dgm:presLayoutVars>
      </dgm:prSet>
      <dgm:spPr/>
    </dgm:pt>
    <dgm:pt modelId="{FBAD7DF7-CDBF-1A49-B184-0EEE67A5E960}" type="pres">
      <dgm:prSet presAssocID="{D8F8AE8D-DDC1-43B8-BCAB-5D27FC725859}" presName="parentText" presStyleLbl="node1" presStyleIdx="0" presStyleCnt="6">
        <dgm:presLayoutVars>
          <dgm:chMax val="0"/>
          <dgm:bulletEnabled val="1"/>
        </dgm:presLayoutVars>
      </dgm:prSet>
      <dgm:spPr/>
    </dgm:pt>
    <dgm:pt modelId="{A6EA1783-400E-E245-9EA3-F6C80C43A67D}" type="pres">
      <dgm:prSet presAssocID="{A496C28C-3CCC-4F59-9637-8B5EA1E20C84}" presName="spacer" presStyleCnt="0"/>
      <dgm:spPr/>
    </dgm:pt>
    <dgm:pt modelId="{23E94D72-10E8-C94C-A94B-B195665A158E}" type="pres">
      <dgm:prSet presAssocID="{F36587E2-9029-4318-A5F3-CC964F10B7B7}" presName="parentText" presStyleLbl="node1" presStyleIdx="1" presStyleCnt="6">
        <dgm:presLayoutVars>
          <dgm:chMax val="0"/>
          <dgm:bulletEnabled val="1"/>
        </dgm:presLayoutVars>
      </dgm:prSet>
      <dgm:spPr/>
    </dgm:pt>
    <dgm:pt modelId="{8E338FA3-8D06-F540-94B5-D7CA5FEFBBDD}" type="pres">
      <dgm:prSet presAssocID="{2D9B72E4-865E-4205-A7A4-A6C04B7C92B7}" presName="spacer" presStyleCnt="0"/>
      <dgm:spPr/>
    </dgm:pt>
    <dgm:pt modelId="{AB16C306-E900-2943-A0E1-AE39F9FFEF90}" type="pres">
      <dgm:prSet presAssocID="{381DB0E5-F716-4108-AF32-0D28CFBB5CE4}" presName="parentText" presStyleLbl="node1" presStyleIdx="2" presStyleCnt="6">
        <dgm:presLayoutVars>
          <dgm:chMax val="0"/>
          <dgm:bulletEnabled val="1"/>
        </dgm:presLayoutVars>
      </dgm:prSet>
      <dgm:spPr/>
    </dgm:pt>
    <dgm:pt modelId="{994D4F9A-9426-6D42-B063-D13A91F5638A}" type="pres">
      <dgm:prSet presAssocID="{CE8FF250-6704-4596-AA02-7AE0FBB64374}" presName="spacer" presStyleCnt="0"/>
      <dgm:spPr/>
    </dgm:pt>
    <dgm:pt modelId="{C9906106-EC5A-A04A-A397-965911CE3EB7}" type="pres">
      <dgm:prSet presAssocID="{1A287180-5BBE-4DE8-A2B4-477F39CC4DE1}" presName="parentText" presStyleLbl="node1" presStyleIdx="3" presStyleCnt="6">
        <dgm:presLayoutVars>
          <dgm:chMax val="0"/>
          <dgm:bulletEnabled val="1"/>
        </dgm:presLayoutVars>
      </dgm:prSet>
      <dgm:spPr/>
    </dgm:pt>
    <dgm:pt modelId="{4296E97C-241D-144C-A3BD-9582441464B5}" type="pres">
      <dgm:prSet presAssocID="{6248582A-EE2B-43A1-A7BA-6DAA3F52BDC8}" presName="spacer" presStyleCnt="0"/>
      <dgm:spPr/>
    </dgm:pt>
    <dgm:pt modelId="{5E6B1528-E5C9-8740-BCB5-A2CAFFA452C8}" type="pres">
      <dgm:prSet presAssocID="{0941FF46-6A7C-49B0-8A46-9607C898BDFC}" presName="parentText" presStyleLbl="node1" presStyleIdx="4" presStyleCnt="6">
        <dgm:presLayoutVars>
          <dgm:chMax val="0"/>
          <dgm:bulletEnabled val="1"/>
        </dgm:presLayoutVars>
      </dgm:prSet>
      <dgm:spPr/>
    </dgm:pt>
    <dgm:pt modelId="{08080BB9-4A35-EC4C-9B41-BB8B6AECDC58}" type="pres">
      <dgm:prSet presAssocID="{1E6F93A8-6877-49C9-BC39-4A956408A18D}" presName="spacer" presStyleCnt="0"/>
      <dgm:spPr/>
    </dgm:pt>
    <dgm:pt modelId="{7E872B40-E901-E243-A28C-5FE60004BA1D}" type="pres">
      <dgm:prSet presAssocID="{70872A7B-9D6B-4A54-B6D9-FCAA389D6CB0}" presName="parentText" presStyleLbl="node1" presStyleIdx="5" presStyleCnt="6">
        <dgm:presLayoutVars>
          <dgm:chMax val="0"/>
          <dgm:bulletEnabled val="1"/>
        </dgm:presLayoutVars>
      </dgm:prSet>
      <dgm:spPr/>
    </dgm:pt>
  </dgm:ptLst>
  <dgm:cxnLst>
    <dgm:cxn modelId="{306BB500-37EC-5E4B-ABDE-DDD21B87808B}" type="presOf" srcId="{381DB0E5-F716-4108-AF32-0D28CFBB5CE4}" destId="{AB16C306-E900-2943-A0E1-AE39F9FFEF90}" srcOrd="0" destOrd="0" presId="urn:microsoft.com/office/officeart/2005/8/layout/vList2"/>
    <dgm:cxn modelId="{7229A12B-A6E1-4BE5-9262-3A8CCC7ECC41}" srcId="{B9ACC9BF-C92B-4661-A20D-8570C9F4A484}" destId="{0941FF46-6A7C-49B0-8A46-9607C898BDFC}" srcOrd="4" destOrd="0" parTransId="{73B973D8-48E3-478A-AA5F-F07E300EA8AD}" sibTransId="{1E6F93A8-6877-49C9-BC39-4A956408A18D}"/>
    <dgm:cxn modelId="{E89A9A66-FB1A-4A92-A919-8E541C5F6DF3}" srcId="{B9ACC9BF-C92B-4661-A20D-8570C9F4A484}" destId="{D8F8AE8D-DDC1-43B8-BCAB-5D27FC725859}" srcOrd="0" destOrd="0" parTransId="{EF9D0A23-80F3-4A9E-9BCA-430BA8AE3ABE}" sibTransId="{A496C28C-3CCC-4F59-9637-8B5EA1E20C84}"/>
    <dgm:cxn modelId="{435A9069-51F5-B74D-AB58-D93468819DC1}" type="presOf" srcId="{B9ACC9BF-C92B-4661-A20D-8570C9F4A484}" destId="{A6CA6784-CCEF-5B4E-AB12-D42286EC1A9F}" srcOrd="0" destOrd="0" presId="urn:microsoft.com/office/officeart/2005/8/layout/vList2"/>
    <dgm:cxn modelId="{1158D273-E364-C04C-99AF-BEE1A7867FBB}" type="presOf" srcId="{0941FF46-6A7C-49B0-8A46-9607C898BDFC}" destId="{5E6B1528-E5C9-8740-BCB5-A2CAFFA452C8}" srcOrd="0" destOrd="0" presId="urn:microsoft.com/office/officeart/2005/8/layout/vList2"/>
    <dgm:cxn modelId="{3171B386-4429-2545-9745-644CC8AACEE4}" type="presOf" srcId="{F36587E2-9029-4318-A5F3-CC964F10B7B7}" destId="{23E94D72-10E8-C94C-A94B-B195665A158E}" srcOrd="0" destOrd="0" presId="urn:microsoft.com/office/officeart/2005/8/layout/vList2"/>
    <dgm:cxn modelId="{81188AA1-43B1-3D49-B938-3275E14F0244}" type="presOf" srcId="{D8F8AE8D-DDC1-43B8-BCAB-5D27FC725859}" destId="{FBAD7DF7-CDBF-1A49-B184-0EEE67A5E960}" srcOrd="0" destOrd="0" presId="urn:microsoft.com/office/officeart/2005/8/layout/vList2"/>
    <dgm:cxn modelId="{0EFB5CA8-3AFD-4B89-BC4B-B0725590758D}" srcId="{B9ACC9BF-C92B-4661-A20D-8570C9F4A484}" destId="{70872A7B-9D6B-4A54-B6D9-FCAA389D6CB0}" srcOrd="5" destOrd="0" parTransId="{47E36D64-38CE-49E8-9427-F9BB2D22F645}" sibTransId="{4AD108B6-DA01-46A7-9662-A892EA0812CB}"/>
    <dgm:cxn modelId="{BBA8B3A8-C3E2-A840-854B-5884A009342B}" type="presOf" srcId="{1A287180-5BBE-4DE8-A2B4-477F39CC4DE1}" destId="{C9906106-EC5A-A04A-A397-965911CE3EB7}" srcOrd="0" destOrd="0" presId="urn:microsoft.com/office/officeart/2005/8/layout/vList2"/>
    <dgm:cxn modelId="{ED2BB6E6-F598-E749-A80B-748B48530383}" type="presOf" srcId="{70872A7B-9D6B-4A54-B6D9-FCAA389D6CB0}" destId="{7E872B40-E901-E243-A28C-5FE60004BA1D}" srcOrd="0" destOrd="0" presId="urn:microsoft.com/office/officeart/2005/8/layout/vList2"/>
    <dgm:cxn modelId="{B6B54CE7-0169-44D0-96E0-AAC133C297F5}" srcId="{B9ACC9BF-C92B-4661-A20D-8570C9F4A484}" destId="{1A287180-5BBE-4DE8-A2B4-477F39CC4DE1}" srcOrd="3" destOrd="0" parTransId="{B1923707-FD1D-4CD2-BE7A-63451A1F6013}" sibTransId="{6248582A-EE2B-43A1-A7BA-6DAA3F52BDC8}"/>
    <dgm:cxn modelId="{B1FC66EB-B063-4856-923A-ABEFC7700C7C}" srcId="{B9ACC9BF-C92B-4661-A20D-8570C9F4A484}" destId="{381DB0E5-F716-4108-AF32-0D28CFBB5CE4}" srcOrd="2" destOrd="0" parTransId="{B2FA7E62-0EC2-4885-A65E-37763EBBBC26}" sibTransId="{CE8FF250-6704-4596-AA02-7AE0FBB64374}"/>
    <dgm:cxn modelId="{69083FFB-6F1A-406F-B5A5-53851195E3F6}" srcId="{B9ACC9BF-C92B-4661-A20D-8570C9F4A484}" destId="{F36587E2-9029-4318-A5F3-CC964F10B7B7}" srcOrd="1" destOrd="0" parTransId="{199F5A6A-C529-43AF-8D86-A4DDA63D0F26}" sibTransId="{2D9B72E4-865E-4205-A7A4-A6C04B7C92B7}"/>
    <dgm:cxn modelId="{99D22DC0-49DC-6B45-B8E3-07A5779CF7D5}" type="presParOf" srcId="{A6CA6784-CCEF-5B4E-AB12-D42286EC1A9F}" destId="{FBAD7DF7-CDBF-1A49-B184-0EEE67A5E960}" srcOrd="0" destOrd="0" presId="urn:microsoft.com/office/officeart/2005/8/layout/vList2"/>
    <dgm:cxn modelId="{8A3611F0-7037-994A-A8DC-1A7352726EEC}" type="presParOf" srcId="{A6CA6784-CCEF-5B4E-AB12-D42286EC1A9F}" destId="{A6EA1783-400E-E245-9EA3-F6C80C43A67D}" srcOrd="1" destOrd="0" presId="urn:microsoft.com/office/officeart/2005/8/layout/vList2"/>
    <dgm:cxn modelId="{49E849A4-BA36-964D-ACD2-28B26151D7A6}" type="presParOf" srcId="{A6CA6784-CCEF-5B4E-AB12-D42286EC1A9F}" destId="{23E94D72-10E8-C94C-A94B-B195665A158E}" srcOrd="2" destOrd="0" presId="urn:microsoft.com/office/officeart/2005/8/layout/vList2"/>
    <dgm:cxn modelId="{1B2546B0-27F2-BD4B-A121-C73B985A9371}" type="presParOf" srcId="{A6CA6784-CCEF-5B4E-AB12-D42286EC1A9F}" destId="{8E338FA3-8D06-F540-94B5-D7CA5FEFBBDD}" srcOrd="3" destOrd="0" presId="urn:microsoft.com/office/officeart/2005/8/layout/vList2"/>
    <dgm:cxn modelId="{54C20B32-BEB5-924C-8771-CD229638446A}" type="presParOf" srcId="{A6CA6784-CCEF-5B4E-AB12-D42286EC1A9F}" destId="{AB16C306-E900-2943-A0E1-AE39F9FFEF90}" srcOrd="4" destOrd="0" presId="urn:microsoft.com/office/officeart/2005/8/layout/vList2"/>
    <dgm:cxn modelId="{9C573561-8D7B-DB4E-9AD5-D8C95A9BFCCB}" type="presParOf" srcId="{A6CA6784-CCEF-5B4E-AB12-D42286EC1A9F}" destId="{994D4F9A-9426-6D42-B063-D13A91F5638A}" srcOrd="5" destOrd="0" presId="urn:microsoft.com/office/officeart/2005/8/layout/vList2"/>
    <dgm:cxn modelId="{7678D906-C9EB-ED4B-A340-F6FDFD9D6D2D}" type="presParOf" srcId="{A6CA6784-CCEF-5B4E-AB12-D42286EC1A9F}" destId="{C9906106-EC5A-A04A-A397-965911CE3EB7}" srcOrd="6" destOrd="0" presId="urn:microsoft.com/office/officeart/2005/8/layout/vList2"/>
    <dgm:cxn modelId="{D470D71C-07D4-814E-AC19-D323C1A8D5F3}" type="presParOf" srcId="{A6CA6784-CCEF-5B4E-AB12-D42286EC1A9F}" destId="{4296E97C-241D-144C-A3BD-9582441464B5}" srcOrd="7" destOrd="0" presId="urn:microsoft.com/office/officeart/2005/8/layout/vList2"/>
    <dgm:cxn modelId="{DD0E33EC-C592-4F46-86DA-B7F56914EE04}" type="presParOf" srcId="{A6CA6784-CCEF-5B4E-AB12-D42286EC1A9F}" destId="{5E6B1528-E5C9-8740-BCB5-A2CAFFA452C8}" srcOrd="8" destOrd="0" presId="urn:microsoft.com/office/officeart/2005/8/layout/vList2"/>
    <dgm:cxn modelId="{41BC9DA2-A114-DE40-9D27-383650B87E3C}" type="presParOf" srcId="{A6CA6784-CCEF-5B4E-AB12-D42286EC1A9F}" destId="{08080BB9-4A35-EC4C-9B41-BB8B6AECDC58}" srcOrd="9" destOrd="0" presId="urn:microsoft.com/office/officeart/2005/8/layout/vList2"/>
    <dgm:cxn modelId="{3ED8B9CB-9987-764E-8E66-3F4184E27FF2}" type="presParOf" srcId="{A6CA6784-CCEF-5B4E-AB12-D42286EC1A9F}" destId="{7E872B40-E901-E243-A28C-5FE60004BA1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C50C7-240B-C746-BAA5-A4B862B9267F}">
      <dsp:nvSpPr>
        <dsp:cNvPr id="0" name=""/>
        <dsp:cNvSpPr/>
      </dsp:nvSpPr>
      <dsp:spPr>
        <a:xfrm>
          <a:off x="1349273" y="431"/>
          <a:ext cx="5397094" cy="238323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19" tIns="605342" rIns="104719" bIns="605342" numCol="1" spcCol="1270" anchor="ctr" anchorCtr="0">
          <a:noAutofit/>
        </a:bodyPr>
        <a:lstStyle/>
        <a:p>
          <a:pPr marL="0" lvl="0" indent="0" algn="l" defTabSz="889000">
            <a:lnSpc>
              <a:spcPct val="90000"/>
            </a:lnSpc>
            <a:spcBef>
              <a:spcPct val="0"/>
            </a:spcBef>
            <a:spcAft>
              <a:spcPct val="35000"/>
            </a:spcAft>
            <a:buNone/>
          </a:pPr>
          <a:r>
            <a:rPr lang="en-US" sz="2000" kern="1200" dirty="0"/>
            <a:t>28 million uninsured</a:t>
          </a:r>
        </a:p>
        <a:p>
          <a:pPr marL="0" lvl="0" indent="0" algn="l" defTabSz="889000">
            <a:lnSpc>
              <a:spcPct val="90000"/>
            </a:lnSpc>
            <a:spcBef>
              <a:spcPct val="0"/>
            </a:spcBef>
            <a:spcAft>
              <a:spcPct val="35000"/>
            </a:spcAft>
            <a:buNone/>
          </a:pPr>
          <a:r>
            <a:rPr lang="en-US" sz="2000" kern="1200" dirty="0"/>
            <a:t>~37,000 die every year from lack of insurance (2021)</a:t>
          </a:r>
        </a:p>
        <a:p>
          <a:pPr marL="0" lvl="0" indent="0" algn="l" defTabSz="889000">
            <a:lnSpc>
              <a:spcPct val="90000"/>
            </a:lnSpc>
            <a:spcBef>
              <a:spcPct val="0"/>
            </a:spcBef>
            <a:spcAft>
              <a:spcPct val="35000"/>
            </a:spcAft>
            <a:buNone/>
          </a:pPr>
          <a:r>
            <a:rPr lang="en-US" sz="2000" kern="1200" dirty="0"/>
            <a:t>Medical costs lead to 2/3 of personal bankruptcies (77% had coverage @ time of diagnosis)</a:t>
          </a:r>
        </a:p>
        <a:p>
          <a:pPr marL="0" lvl="0" indent="0" algn="l" defTabSz="533400">
            <a:lnSpc>
              <a:spcPct val="90000"/>
            </a:lnSpc>
            <a:spcBef>
              <a:spcPct val="0"/>
            </a:spcBef>
            <a:spcAft>
              <a:spcPct val="35000"/>
            </a:spcAft>
            <a:buNone/>
          </a:pPr>
          <a:endParaRPr lang="en-US" sz="1200" kern="1200" dirty="0"/>
        </a:p>
      </dsp:txBody>
      <dsp:txXfrm>
        <a:off x="1349273" y="431"/>
        <a:ext cx="5397094" cy="2383235"/>
      </dsp:txXfrm>
    </dsp:sp>
    <dsp:sp modelId="{11373D05-509E-644F-991A-85ED01B5FCB3}">
      <dsp:nvSpPr>
        <dsp:cNvPr id="0" name=""/>
        <dsp:cNvSpPr/>
      </dsp:nvSpPr>
      <dsp:spPr>
        <a:xfrm>
          <a:off x="0" y="431"/>
          <a:ext cx="1349273" cy="238323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1399" tIns="235411" rIns="71399" bIns="235411" numCol="1" spcCol="1270" anchor="ctr" anchorCtr="0">
          <a:noAutofit/>
        </a:bodyPr>
        <a:lstStyle/>
        <a:p>
          <a:pPr marL="0" lvl="0" indent="0" algn="ctr" defTabSz="1066800">
            <a:lnSpc>
              <a:spcPct val="90000"/>
            </a:lnSpc>
            <a:spcBef>
              <a:spcPct val="0"/>
            </a:spcBef>
            <a:spcAft>
              <a:spcPct val="35000"/>
            </a:spcAft>
            <a:buNone/>
          </a:pPr>
          <a:r>
            <a:rPr lang="en-US" sz="2400" kern="1200" dirty="0"/>
            <a:t>NOT Patients</a:t>
          </a:r>
        </a:p>
      </dsp:txBody>
      <dsp:txXfrm>
        <a:off x="0" y="431"/>
        <a:ext cx="1349273" cy="2383235"/>
      </dsp:txXfrm>
    </dsp:sp>
    <dsp:sp modelId="{A8B3F3B2-D426-B445-A695-8062880BA6E2}">
      <dsp:nvSpPr>
        <dsp:cNvPr id="0" name=""/>
        <dsp:cNvSpPr/>
      </dsp:nvSpPr>
      <dsp:spPr>
        <a:xfrm>
          <a:off x="2292241" y="2526661"/>
          <a:ext cx="4453657" cy="238323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413" tIns="605342" rIns="86413" bIns="605342" numCol="1" spcCol="1270" anchor="ctr" anchorCtr="0">
          <a:noAutofit/>
        </a:bodyPr>
        <a:lstStyle/>
        <a:p>
          <a:pPr marL="0" lvl="0" indent="0" algn="l" defTabSz="800100">
            <a:lnSpc>
              <a:spcPct val="90000"/>
            </a:lnSpc>
            <a:spcBef>
              <a:spcPct val="0"/>
            </a:spcBef>
            <a:spcAft>
              <a:spcPct val="35000"/>
            </a:spcAft>
            <a:buNone/>
          </a:pPr>
          <a:r>
            <a:rPr lang="en-US" sz="1800" kern="1200" dirty="0"/>
            <a:t>Increased infant &amp; maternal mortality</a:t>
          </a:r>
        </a:p>
        <a:p>
          <a:pPr marL="0" lvl="0" indent="0" algn="l" defTabSz="800100">
            <a:lnSpc>
              <a:spcPct val="90000"/>
            </a:lnSpc>
            <a:spcBef>
              <a:spcPct val="0"/>
            </a:spcBef>
            <a:spcAft>
              <a:spcPct val="35000"/>
            </a:spcAft>
            <a:buNone/>
          </a:pPr>
          <a:r>
            <a:rPr lang="en-US" sz="1800" kern="1200" dirty="0"/>
            <a:t>Decreased life expectancy</a:t>
          </a:r>
        </a:p>
        <a:p>
          <a:pPr marL="0" lvl="0" indent="0" algn="l" defTabSz="800100">
            <a:lnSpc>
              <a:spcPct val="90000"/>
            </a:lnSpc>
            <a:spcBef>
              <a:spcPct val="0"/>
            </a:spcBef>
            <a:spcAft>
              <a:spcPct val="35000"/>
            </a:spcAft>
            <a:buNone/>
          </a:pPr>
          <a:r>
            <a:rPr lang="en-US" sz="1800" kern="1200" dirty="0"/>
            <a:t>Decreased use of preventive methods </a:t>
          </a:r>
        </a:p>
        <a:p>
          <a:pPr marL="0" lvl="0" indent="0" algn="l" defTabSz="800100">
            <a:lnSpc>
              <a:spcPct val="90000"/>
            </a:lnSpc>
            <a:spcBef>
              <a:spcPct val="0"/>
            </a:spcBef>
            <a:spcAft>
              <a:spcPct val="35000"/>
            </a:spcAft>
            <a:buNone/>
          </a:pPr>
          <a:r>
            <a:rPr lang="en-US" sz="1800" kern="1200" dirty="0"/>
            <a:t>Decreased access to specialized care </a:t>
          </a:r>
        </a:p>
        <a:p>
          <a:pPr marL="0" lvl="0" indent="0" algn="l" defTabSz="1066800">
            <a:lnSpc>
              <a:spcPct val="90000"/>
            </a:lnSpc>
            <a:spcBef>
              <a:spcPct val="0"/>
            </a:spcBef>
            <a:spcAft>
              <a:spcPct val="35000"/>
            </a:spcAft>
            <a:buNone/>
          </a:pPr>
          <a:r>
            <a:rPr lang="en-US" sz="2400" kern="1200" dirty="0"/>
            <a:t>Costs unsustainable</a:t>
          </a:r>
        </a:p>
      </dsp:txBody>
      <dsp:txXfrm>
        <a:off x="2292241" y="2526661"/>
        <a:ext cx="4453657" cy="2383235"/>
      </dsp:txXfrm>
    </dsp:sp>
    <dsp:sp modelId="{A965F060-3823-8343-A64F-A801E25288F2}">
      <dsp:nvSpPr>
        <dsp:cNvPr id="0" name=""/>
        <dsp:cNvSpPr/>
      </dsp:nvSpPr>
      <dsp:spPr>
        <a:xfrm>
          <a:off x="0" y="2526661"/>
          <a:ext cx="2292241" cy="238323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8918" tIns="235411" rIns="58918" bIns="235411" numCol="1" spcCol="1270" anchor="ctr" anchorCtr="0">
          <a:noAutofit/>
        </a:bodyPr>
        <a:lstStyle/>
        <a:p>
          <a:pPr marL="0" lvl="0" indent="0" algn="ctr" defTabSz="1066800">
            <a:lnSpc>
              <a:spcPct val="90000"/>
            </a:lnSpc>
            <a:spcBef>
              <a:spcPct val="0"/>
            </a:spcBef>
            <a:spcAft>
              <a:spcPct val="35000"/>
            </a:spcAft>
            <a:buNone/>
          </a:pPr>
          <a:r>
            <a:rPr lang="en-US" sz="2400" b="1" kern="1200" dirty="0"/>
            <a:t>NOT Communities</a:t>
          </a:r>
        </a:p>
      </dsp:txBody>
      <dsp:txXfrm>
        <a:off x="0" y="2526661"/>
        <a:ext cx="2292241" cy="2383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E27F8-C915-4314-824E-7E174A7B0B82}">
      <dsp:nvSpPr>
        <dsp:cNvPr id="0" name=""/>
        <dsp:cNvSpPr/>
      </dsp:nvSpPr>
      <dsp:spPr>
        <a:xfrm>
          <a:off x="4109" y="113783"/>
          <a:ext cx="4077713" cy="6624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NOT US business</a:t>
          </a:r>
          <a:endParaRPr lang="en-US" sz="2300" kern="1200" dirty="0"/>
        </a:p>
      </dsp:txBody>
      <dsp:txXfrm>
        <a:off x="4109" y="113783"/>
        <a:ext cx="4077713" cy="662400"/>
      </dsp:txXfrm>
    </dsp:sp>
    <dsp:sp modelId="{33594C65-D36B-4230-B44F-2973976D1656}">
      <dsp:nvSpPr>
        <dsp:cNvPr id="0" name=""/>
        <dsp:cNvSpPr/>
      </dsp:nvSpPr>
      <dsp:spPr>
        <a:xfrm>
          <a:off x="49084" y="776183"/>
          <a:ext cx="3987762" cy="4194146"/>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i="0" kern="1200" dirty="0"/>
            <a:t>37% small business owners – “cost of providing health insurance…is biggest challenge they face”.</a:t>
          </a:r>
          <a:endParaRPr lang="en-US" sz="2300" kern="1200" dirty="0"/>
        </a:p>
        <a:p>
          <a:pPr marL="228600" lvl="1" indent="-228600" algn="l" defTabSz="1022350">
            <a:lnSpc>
              <a:spcPct val="90000"/>
            </a:lnSpc>
            <a:spcBef>
              <a:spcPct val="0"/>
            </a:spcBef>
            <a:spcAft>
              <a:spcPct val="15000"/>
            </a:spcAft>
            <a:buChar char="•"/>
          </a:pPr>
          <a:r>
            <a:rPr lang="en-US" sz="2300" kern="1200" dirty="0"/>
            <a:t>Health care costs=25-40% of benefits</a:t>
          </a:r>
        </a:p>
        <a:p>
          <a:pPr marL="228600" lvl="1" indent="-228600" algn="l" defTabSz="1022350">
            <a:lnSpc>
              <a:spcPct val="90000"/>
            </a:lnSpc>
            <a:spcBef>
              <a:spcPct val="0"/>
            </a:spcBef>
            <a:spcAft>
              <a:spcPct val="15000"/>
            </a:spcAft>
            <a:buChar char="•"/>
          </a:pPr>
          <a:r>
            <a:rPr lang="en-US" sz="2300" kern="1200" dirty="0"/>
            <a:t>Hinders ability to compete internationally</a:t>
          </a:r>
        </a:p>
      </dsp:txBody>
      <dsp:txXfrm>
        <a:off x="49084" y="776183"/>
        <a:ext cx="3987762" cy="4194146"/>
      </dsp:txXfrm>
    </dsp:sp>
    <dsp:sp modelId="{07B6AD50-9D56-4958-8C6B-60DA09AB0C77}">
      <dsp:nvSpPr>
        <dsp:cNvPr id="0" name=""/>
        <dsp:cNvSpPr/>
      </dsp:nvSpPr>
      <dsp:spPr>
        <a:xfrm>
          <a:off x="4861888" y="130643"/>
          <a:ext cx="6252929" cy="6624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NOT Physicians</a:t>
          </a:r>
          <a:endParaRPr lang="en-US" sz="2300" kern="1200" dirty="0"/>
        </a:p>
      </dsp:txBody>
      <dsp:txXfrm>
        <a:off x="4861888" y="130643"/>
        <a:ext cx="6252929" cy="662400"/>
      </dsp:txXfrm>
    </dsp:sp>
    <dsp:sp modelId="{82946B88-0580-42EA-9439-9B4933B4F2ED}">
      <dsp:nvSpPr>
        <dsp:cNvPr id="0" name=""/>
        <dsp:cNvSpPr/>
      </dsp:nvSpPr>
      <dsp:spPr>
        <a:xfrm>
          <a:off x="4823909" y="826764"/>
          <a:ext cx="6328887" cy="412670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a:t>Throughout our system, significant pressure is placed on providers to participate in working the system to maximize billing with penalty of income &amp; job loss</a:t>
          </a:r>
          <a:endParaRPr lang="en-US" sz="2300" kern="1200" dirty="0"/>
        </a:p>
        <a:p>
          <a:pPr marL="228600" lvl="1" indent="-228600" algn="l" defTabSz="1022350">
            <a:lnSpc>
              <a:spcPct val="90000"/>
            </a:lnSpc>
            <a:spcBef>
              <a:spcPct val="0"/>
            </a:spcBef>
            <a:spcAft>
              <a:spcPct val="15000"/>
            </a:spcAft>
            <a:buChar char="•"/>
          </a:pPr>
          <a:r>
            <a:rPr lang="en-US" sz="2300" kern="1200" dirty="0"/>
            <a:t>80% of physicians report moral injury/burnout: 86% emotional exhaustion, 90% depersonalization, 87% low personal accomplishment</a:t>
          </a:r>
        </a:p>
        <a:p>
          <a:pPr marL="228600" lvl="1" indent="-228600" algn="l" defTabSz="1022350">
            <a:lnSpc>
              <a:spcPct val="90000"/>
            </a:lnSpc>
            <a:spcBef>
              <a:spcPct val="0"/>
            </a:spcBef>
            <a:spcAft>
              <a:spcPct val="15000"/>
            </a:spcAft>
            <a:buChar char="•"/>
          </a:pPr>
          <a:r>
            <a:rPr lang="en-US" sz="2300" kern="1200" dirty="0"/>
            <a:t>Twice as much time on “documenting” vs with patients</a:t>
          </a:r>
        </a:p>
      </dsp:txBody>
      <dsp:txXfrm>
        <a:off x="4823909" y="826764"/>
        <a:ext cx="6328887" cy="4126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DDAD3-2036-B142-B7D4-2C7DAFF85866}">
      <dsp:nvSpPr>
        <dsp:cNvPr id="0" name=""/>
        <dsp:cNvSpPr/>
      </dsp:nvSpPr>
      <dsp:spPr>
        <a:xfrm>
          <a:off x="0" y="283182"/>
          <a:ext cx="10515600" cy="768599"/>
        </a:xfrm>
        <a:prstGeom prst="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42240" numCol="1" spcCol="1270" anchor="t" anchorCtr="0">
          <a:noAutofit/>
        </a:bodyPr>
        <a:lstStyle/>
        <a:p>
          <a:pPr marL="228600" lvl="1" indent="-228600" algn="l" defTabSz="889000">
            <a:lnSpc>
              <a:spcPct val="100000"/>
            </a:lnSpc>
            <a:spcBef>
              <a:spcPct val="0"/>
            </a:spcBef>
            <a:spcAft>
              <a:spcPts val="600"/>
            </a:spcAft>
            <a:buChar char="•"/>
          </a:pPr>
          <a:r>
            <a:rPr lang="en-US" sz="2000" b="0" i="0" kern="1200" baseline="0" dirty="0">
              <a:solidFill>
                <a:schemeClr val="tx1"/>
              </a:solidFill>
              <a:latin typeface="Arial" panose="020B0604020202020204" pitchFamily="34" charset="0"/>
              <a:cs typeface="Arial" panose="020B0604020202020204" pitchFamily="34" charset="0"/>
            </a:rPr>
            <a:t>May be one or many payers (insurers)</a:t>
          </a:r>
          <a:endParaRPr lang="en-US" sz="2000" kern="1200" dirty="0">
            <a:solidFill>
              <a:schemeClr val="tx1"/>
            </a:solidFill>
            <a:latin typeface="Arial" panose="020B0604020202020204" pitchFamily="34" charset="0"/>
            <a:cs typeface="Arial" panose="020B0604020202020204" pitchFamily="34" charset="0"/>
          </a:endParaRPr>
        </a:p>
      </dsp:txBody>
      <dsp:txXfrm>
        <a:off x="0" y="283182"/>
        <a:ext cx="10515600" cy="768599"/>
      </dsp:txXfrm>
    </dsp:sp>
    <dsp:sp modelId="{1D287BBC-4093-FD41-AB64-F2FA65E75846}">
      <dsp:nvSpPr>
        <dsp:cNvPr id="0" name=""/>
        <dsp:cNvSpPr/>
      </dsp:nvSpPr>
      <dsp:spPr>
        <a:xfrm>
          <a:off x="525780" y="47022"/>
          <a:ext cx="8941751"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Universal Health Care: Everyone is covered</a:t>
          </a:r>
          <a:endParaRPr lang="en-US" sz="2400" b="1" kern="1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548837" y="70079"/>
        <a:ext cx="8895637" cy="426206"/>
      </dsp:txXfrm>
    </dsp:sp>
    <dsp:sp modelId="{7DA879D6-9BD0-6545-A6AE-D316AF720A9B}">
      <dsp:nvSpPr>
        <dsp:cNvPr id="0" name=""/>
        <dsp:cNvSpPr/>
      </dsp:nvSpPr>
      <dsp:spPr>
        <a:xfrm>
          <a:off x="0" y="1374342"/>
          <a:ext cx="10515600" cy="1436399"/>
        </a:xfrm>
        <a:prstGeom prst="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42240" numCol="1" spcCol="1270" anchor="t" anchorCtr="0">
          <a:noAutofit/>
        </a:bodyPr>
        <a:lstStyle/>
        <a:p>
          <a:pPr marL="228600" lvl="1" indent="-228600" algn="l" defTabSz="889000">
            <a:lnSpc>
              <a:spcPct val="100000"/>
            </a:lnSpc>
            <a:spcBef>
              <a:spcPct val="0"/>
            </a:spcBef>
            <a:spcAft>
              <a:spcPts val="600"/>
            </a:spcAft>
            <a:buChar char="•"/>
          </a:pPr>
          <a:r>
            <a:rPr lang="en-US" sz="2000" b="1" i="0" kern="1200" baseline="0" dirty="0">
              <a:solidFill>
                <a:schemeClr val="accent2"/>
              </a:solidFill>
              <a:latin typeface="Arial" panose="020B0604020202020204" pitchFamily="34" charset="0"/>
              <a:cs typeface="Arial" panose="020B0604020202020204" pitchFamily="34" charset="0"/>
            </a:rPr>
            <a:t>Private delivery: Traditional Medicare (over 65), Traditional Medicaid (low-income), Canada</a:t>
          </a:r>
          <a:endParaRPr lang="en-US" sz="2000" b="1" kern="1200" dirty="0">
            <a:solidFill>
              <a:schemeClr val="accent2"/>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600"/>
            </a:spcAft>
            <a:buChar char="•"/>
          </a:pPr>
          <a:r>
            <a:rPr lang="en-US" sz="2000" b="0" i="0" kern="1200" baseline="0">
              <a:solidFill>
                <a:schemeClr val="tx1"/>
              </a:solidFill>
              <a:latin typeface="Arial" panose="020B0604020202020204" pitchFamily="34" charset="0"/>
              <a:cs typeface="Arial" panose="020B0604020202020204" pitchFamily="34" charset="0"/>
            </a:rPr>
            <a:t>Socialized: VA, military, IHS, Britain, Cuba</a:t>
          </a:r>
          <a:endParaRPr lang="en-US" sz="2000" kern="1200">
            <a:solidFill>
              <a:schemeClr val="tx1"/>
            </a:solidFill>
            <a:latin typeface="Arial" panose="020B0604020202020204" pitchFamily="34" charset="0"/>
            <a:cs typeface="Arial" panose="020B0604020202020204" pitchFamily="34" charset="0"/>
          </a:endParaRPr>
        </a:p>
      </dsp:txBody>
      <dsp:txXfrm>
        <a:off x="0" y="1374342"/>
        <a:ext cx="10515600" cy="1436399"/>
      </dsp:txXfrm>
    </dsp:sp>
    <dsp:sp modelId="{87C5ADFD-F379-8341-9AAF-D105A572501A}">
      <dsp:nvSpPr>
        <dsp:cNvPr id="0" name=""/>
        <dsp:cNvSpPr/>
      </dsp:nvSpPr>
      <dsp:spPr>
        <a:xfrm>
          <a:off x="525780" y="1138182"/>
          <a:ext cx="8941751"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Single-payer: One entity handles all billing and payment</a:t>
          </a:r>
          <a:endParaRPr lang="en-US" sz="2400" b="1" kern="1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548837" y="1161239"/>
        <a:ext cx="8895637" cy="426206"/>
      </dsp:txXfrm>
    </dsp:sp>
    <dsp:sp modelId="{3E4F1948-0CD2-B04D-8BA3-128C243BF800}">
      <dsp:nvSpPr>
        <dsp:cNvPr id="0" name=""/>
        <dsp:cNvSpPr/>
      </dsp:nvSpPr>
      <dsp:spPr>
        <a:xfrm>
          <a:off x="0" y="3133302"/>
          <a:ext cx="10515600" cy="1159199"/>
        </a:xfrm>
        <a:prstGeom prst="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42240" numCol="1" spcCol="1270" anchor="t" anchorCtr="0">
          <a:noAutofit/>
        </a:bodyPr>
        <a:lstStyle/>
        <a:p>
          <a:pPr marL="228600" lvl="1" indent="-228600" algn="l" defTabSz="889000">
            <a:lnSpc>
              <a:spcPct val="100000"/>
            </a:lnSpc>
            <a:spcBef>
              <a:spcPct val="0"/>
            </a:spcBef>
            <a:spcAft>
              <a:spcPts val="600"/>
            </a:spcAft>
            <a:buChar char="•"/>
          </a:pPr>
          <a:r>
            <a:rPr lang="en-US" sz="2000" b="0" i="0" kern="1200" baseline="0">
              <a:solidFill>
                <a:schemeClr val="tx1"/>
              </a:solidFill>
              <a:latin typeface="Arial" panose="020B0604020202020204" pitchFamily="34" charset="0"/>
              <a:cs typeface="Arial" panose="020B0604020202020204" pitchFamily="34" charset="0"/>
            </a:rPr>
            <a:t>Universal regulated: Germany, France, Japan</a:t>
          </a:r>
          <a:endParaRPr lang="en-US" sz="2000" kern="1200">
            <a:solidFill>
              <a:schemeClr val="tx1"/>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600"/>
            </a:spcAft>
            <a:buChar char="•"/>
          </a:pPr>
          <a:r>
            <a:rPr lang="en-US" sz="2000" b="0" i="0" kern="1200" baseline="0">
              <a:solidFill>
                <a:schemeClr val="tx1"/>
              </a:solidFill>
              <a:latin typeface="Arial" panose="020B0604020202020204" pitchFamily="34" charset="0"/>
              <a:cs typeface="Arial" panose="020B0604020202020204" pitchFamily="34" charset="0"/>
            </a:rPr>
            <a:t>US: non-universal, lightly regulated</a:t>
          </a:r>
          <a:endParaRPr lang="en-US" sz="2000" kern="1200">
            <a:solidFill>
              <a:schemeClr val="tx1"/>
            </a:solidFill>
            <a:latin typeface="Arial" panose="020B0604020202020204" pitchFamily="34" charset="0"/>
            <a:cs typeface="Arial" panose="020B0604020202020204" pitchFamily="34" charset="0"/>
          </a:endParaRPr>
        </a:p>
      </dsp:txBody>
      <dsp:txXfrm>
        <a:off x="0" y="3133302"/>
        <a:ext cx="10515600" cy="1159199"/>
      </dsp:txXfrm>
    </dsp:sp>
    <dsp:sp modelId="{072BEEF0-59D3-F544-AA4A-1067838C120B}">
      <dsp:nvSpPr>
        <dsp:cNvPr id="0" name=""/>
        <dsp:cNvSpPr/>
      </dsp:nvSpPr>
      <dsp:spPr>
        <a:xfrm>
          <a:off x="525780" y="2897142"/>
          <a:ext cx="8941751"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Multi-payer: Many entities bill and pay</a:t>
          </a:r>
          <a:endParaRPr lang="en-US" sz="2400" b="1" kern="1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548837" y="2920199"/>
        <a:ext cx="8895637"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92FEE-814F-4B44-8887-15F05353284F}">
      <dsp:nvSpPr>
        <dsp:cNvPr id="0" name=""/>
        <dsp:cNvSpPr/>
      </dsp:nvSpPr>
      <dsp:spPr>
        <a:xfrm>
          <a:off x="0" y="0"/>
          <a:ext cx="9220097" cy="1284796"/>
        </a:xfrm>
        <a:prstGeom prst="roundRect">
          <a:avLst>
            <a:gd name="adj" fmla="val 10000"/>
          </a:avLst>
        </a:prstGeom>
        <a:solidFill>
          <a:schemeClr val="accent1"/>
        </a:solidFill>
        <a:ln>
          <a:solidFill>
            <a:schemeClr val="bg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91440" bIns="106680" numCol="1" spcCol="1270" anchor="ctr" anchorCtr="0">
          <a:noAutofit/>
        </a:bodyPr>
        <a:lstStyle/>
        <a:p>
          <a:pPr marL="0" lvl="0" indent="0" algn="l" defTabSz="1244600" rtl="0">
            <a:lnSpc>
              <a:spcPct val="100000"/>
            </a:lnSpc>
            <a:spcBef>
              <a:spcPct val="0"/>
            </a:spcBef>
            <a:spcAft>
              <a:spcPct val="35000"/>
            </a:spcAft>
            <a:buNone/>
          </a:pPr>
          <a:r>
            <a:rPr lang="en-US" sz="2800" kern="1200" dirty="0">
              <a:solidFill>
                <a:schemeClr val="bg1"/>
              </a:solidFill>
              <a:effectLst>
                <a:outerShdw blurRad="50800" dist="38100" dir="2700000" algn="tl" rotWithShape="0">
                  <a:prstClr val="black">
                    <a:alpha val="40000"/>
                  </a:prstClr>
                </a:outerShdw>
              </a:effectLst>
              <a:latin typeface="+mn-lt"/>
              <a:cs typeface="Franklin Gothic Book"/>
            </a:rPr>
            <a:t>Hospitals remain privately owned</a:t>
          </a:r>
        </a:p>
      </dsp:txBody>
      <dsp:txXfrm>
        <a:off x="37630" y="37630"/>
        <a:ext cx="7833702" cy="1209536"/>
      </dsp:txXfrm>
    </dsp:sp>
    <dsp:sp modelId="{CAFFA576-037D-414A-8F6D-2C66E2A04F41}">
      <dsp:nvSpPr>
        <dsp:cNvPr id="0" name=""/>
        <dsp:cNvSpPr/>
      </dsp:nvSpPr>
      <dsp:spPr>
        <a:xfrm>
          <a:off x="813537" y="1498928"/>
          <a:ext cx="9220097" cy="1284796"/>
        </a:xfrm>
        <a:prstGeom prst="roundRect">
          <a:avLst>
            <a:gd name="adj" fmla="val 10000"/>
          </a:avLst>
        </a:prstGeom>
        <a:solidFill>
          <a:schemeClr val="accent1"/>
        </a:solidFill>
        <a:ln>
          <a:solidFill>
            <a:schemeClr val="bg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91440" bIns="106680" numCol="1" spcCol="1270" anchor="ctr" anchorCtr="0">
          <a:noAutofit/>
        </a:bodyPr>
        <a:lstStyle/>
        <a:p>
          <a:pPr marL="0" lvl="0" indent="0" algn="l" defTabSz="1244600" rtl="0">
            <a:lnSpc>
              <a:spcPct val="100000"/>
            </a:lnSpc>
            <a:spcBef>
              <a:spcPct val="0"/>
            </a:spcBef>
            <a:spcAft>
              <a:spcPct val="35000"/>
            </a:spcAft>
            <a:buNone/>
          </a:pPr>
          <a:r>
            <a:rPr lang="en-US" sz="2800" kern="1200" dirty="0">
              <a:solidFill>
                <a:schemeClr val="bg1"/>
              </a:solidFill>
              <a:effectLst>
                <a:outerShdw blurRad="50800" dist="38100" dir="2700000" algn="tl" rotWithShape="0">
                  <a:prstClr val="black">
                    <a:alpha val="40000"/>
                  </a:prstClr>
                </a:outerShdw>
              </a:effectLst>
              <a:latin typeface="+mn-lt"/>
              <a:cs typeface="Franklin Gothic Book"/>
            </a:rPr>
            <a:t>Negotiated global budget for operating costs. Operating funds cannot be diverted to capital</a:t>
          </a:r>
        </a:p>
      </dsp:txBody>
      <dsp:txXfrm>
        <a:off x="851167" y="1536558"/>
        <a:ext cx="7496181" cy="1209536"/>
      </dsp:txXfrm>
    </dsp:sp>
    <dsp:sp modelId="{AC482606-6A7D-4754-8A52-0CC72205FAC0}">
      <dsp:nvSpPr>
        <dsp:cNvPr id="0" name=""/>
        <dsp:cNvSpPr/>
      </dsp:nvSpPr>
      <dsp:spPr>
        <a:xfrm>
          <a:off x="1627075" y="2997857"/>
          <a:ext cx="9220097" cy="1284796"/>
        </a:xfrm>
        <a:prstGeom prst="roundRect">
          <a:avLst>
            <a:gd name="adj" fmla="val 10000"/>
          </a:avLst>
        </a:prstGeom>
        <a:solidFill>
          <a:schemeClr val="accent1"/>
        </a:solidFill>
        <a:ln>
          <a:solidFill>
            <a:schemeClr val="bg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91440" bIns="106680" numCol="1" spcCol="1270" anchor="ctr" anchorCtr="0">
          <a:noAutofit/>
        </a:bodyPr>
        <a:lstStyle/>
        <a:p>
          <a:pPr marL="0" lvl="0" indent="0" algn="l" defTabSz="1244600" rtl="0">
            <a:lnSpc>
              <a:spcPct val="100000"/>
            </a:lnSpc>
            <a:spcBef>
              <a:spcPct val="0"/>
            </a:spcBef>
            <a:spcAft>
              <a:spcPct val="35000"/>
            </a:spcAft>
            <a:buNone/>
          </a:pPr>
          <a:r>
            <a:rPr lang="en-US" sz="2800" kern="1200" dirty="0">
              <a:solidFill>
                <a:schemeClr val="bg1"/>
              </a:solidFill>
              <a:effectLst>
                <a:outerShdw blurRad="50800" dist="38100" dir="2700000" algn="tl" rotWithShape="0">
                  <a:prstClr val="black">
                    <a:alpha val="40000"/>
                  </a:prstClr>
                </a:outerShdw>
              </a:effectLst>
              <a:latin typeface="+mn-lt"/>
              <a:cs typeface="Franklin Gothic Book"/>
            </a:rPr>
            <a:t>Capital purchases/expansion budgeted separately based on health planning goals</a:t>
          </a:r>
        </a:p>
      </dsp:txBody>
      <dsp:txXfrm>
        <a:off x="1664705" y="3035487"/>
        <a:ext cx="7496181" cy="1209536"/>
      </dsp:txXfrm>
    </dsp:sp>
    <dsp:sp modelId="{8FAD9C22-BF94-4969-92B4-96D7B7938DD1}">
      <dsp:nvSpPr>
        <dsp:cNvPr id="0" name=""/>
        <dsp:cNvSpPr/>
      </dsp:nvSpPr>
      <dsp:spPr>
        <a:xfrm>
          <a:off x="8384979" y="974303"/>
          <a:ext cx="835117" cy="835117"/>
        </a:xfrm>
        <a:prstGeom prst="downArrow">
          <a:avLst>
            <a:gd name="adj1" fmla="val 55000"/>
            <a:gd name="adj2" fmla="val 45000"/>
          </a:avLst>
        </a:prstGeom>
        <a:solidFill>
          <a:schemeClr val="accent1">
            <a:tint val="40000"/>
            <a:hueOff val="0"/>
            <a:satOff val="0"/>
            <a:lumOff val="0"/>
          </a:schemeClr>
        </a:solidFill>
        <a:ln w="6350" cap="flat" cmpd="sng" algn="ctr">
          <a:solidFill>
            <a:schemeClr val="bg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endParaRPr lang="en-US" sz="2400" kern="1200">
            <a:latin typeface="Franklin Gothic Medium" pitchFamily="34" charset="0"/>
          </a:endParaRPr>
        </a:p>
      </dsp:txBody>
      <dsp:txXfrm>
        <a:off x="8572880" y="974303"/>
        <a:ext cx="459315" cy="628426"/>
      </dsp:txXfrm>
    </dsp:sp>
    <dsp:sp modelId="{35F59A00-6D4F-4E87-B4B2-56CE543F4270}">
      <dsp:nvSpPr>
        <dsp:cNvPr id="0" name=""/>
        <dsp:cNvSpPr/>
      </dsp:nvSpPr>
      <dsp:spPr>
        <a:xfrm>
          <a:off x="9198517" y="2464667"/>
          <a:ext cx="835117" cy="835117"/>
        </a:xfrm>
        <a:prstGeom prst="downArrow">
          <a:avLst>
            <a:gd name="adj1" fmla="val 55000"/>
            <a:gd name="adj2" fmla="val 45000"/>
          </a:avLst>
        </a:prstGeom>
        <a:solidFill>
          <a:schemeClr val="accent1">
            <a:tint val="40000"/>
            <a:hueOff val="0"/>
            <a:satOff val="0"/>
            <a:lumOff val="0"/>
          </a:schemeClr>
        </a:solidFill>
        <a:ln w="6350" cap="flat" cmpd="sng" algn="ctr">
          <a:solidFill>
            <a:schemeClr val="bg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endParaRPr lang="en-US" sz="2400" kern="1200">
            <a:latin typeface="Franklin Gothic Medium" pitchFamily="34" charset="0"/>
          </a:endParaRPr>
        </a:p>
      </dsp:txBody>
      <dsp:txXfrm>
        <a:off x="9386418" y="2464667"/>
        <a:ext cx="459315" cy="6284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154DE-1710-BA4F-BF76-7B34DD2EC1AF}">
      <dsp:nvSpPr>
        <dsp:cNvPr id="0" name=""/>
        <dsp:cNvSpPr/>
      </dsp:nvSpPr>
      <dsp:spPr>
        <a:xfrm>
          <a:off x="0" y="456"/>
          <a:ext cx="9172575" cy="6831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It’s too expensive; we can’t afford it</a:t>
          </a:r>
        </a:p>
      </dsp:txBody>
      <dsp:txXfrm>
        <a:off x="33349" y="33805"/>
        <a:ext cx="9105877" cy="616456"/>
      </dsp:txXfrm>
    </dsp:sp>
    <dsp:sp modelId="{420D7E09-F679-E143-8C5B-C0EDE2122234}">
      <dsp:nvSpPr>
        <dsp:cNvPr id="0" name=""/>
        <dsp:cNvSpPr/>
      </dsp:nvSpPr>
      <dsp:spPr>
        <a:xfrm>
          <a:off x="0" y="693609"/>
          <a:ext cx="9172575" cy="6831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Private insurance &amp; big pharma are needed for innovation &amp; efficiency</a:t>
          </a:r>
        </a:p>
      </dsp:txBody>
      <dsp:txXfrm>
        <a:off x="33349" y="726958"/>
        <a:ext cx="9105877" cy="616456"/>
      </dsp:txXfrm>
    </dsp:sp>
    <dsp:sp modelId="{1A5CDCE4-DAEE-AC41-BA9E-9A5A1EFF1366}">
      <dsp:nvSpPr>
        <dsp:cNvPr id="0" name=""/>
        <dsp:cNvSpPr/>
      </dsp:nvSpPr>
      <dsp:spPr>
        <a:xfrm>
          <a:off x="0" y="1386762"/>
          <a:ext cx="9172575" cy="6831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Americans use too much health care</a:t>
          </a:r>
        </a:p>
      </dsp:txBody>
      <dsp:txXfrm>
        <a:off x="33349" y="1420111"/>
        <a:ext cx="9105877" cy="616456"/>
      </dsp:txXfrm>
    </dsp:sp>
    <dsp:sp modelId="{259A4B17-8D7F-CF4B-B73D-DCA67D610F22}">
      <dsp:nvSpPr>
        <dsp:cNvPr id="0" name=""/>
        <dsp:cNvSpPr/>
      </dsp:nvSpPr>
      <dsp:spPr>
        <a:xfrm>
          <a:off x="0" y="2079916"/>
          <a:ext cx="9172575" cy="6831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bg1"/>
              </a:solidFill>
            </a:rPr>
            <a:t>Americans are inherently unhealthy (chicken or egg?)</a:t>
          </a:r>
          <a:endParaRPr lang="en-US" sz="2600" kern="1200" dirty="0">
            <a:solidFill>
              <a:schemeClr val="bg1"/>
            </a:solidFill>
          </a:endParaRPr>
        </a:p>
      </dsp:txBody>
      <dsp:txXfrm>
        <a:off x="33349" y="2113265"/>
        <a:ext cx="9105877" cy="616456"/>
      </dsp:txXfrm>
    </dsp:sp>
    <dsp:sp modelId="{3B2BB764-32D6-084A-8CAE-56630E636525}">
      <dsp:nvSpPr>
        <dsp:cNvPr id="0" name=""/>
        <dsp:cNvSpPr/>
      </dsp:nvSpPr>
      <dsp:spPr>
        <a:xfrm>
          <a:off x="0" y="2773069"/>
          <a:ext cx="9172575" cy="68315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bg1"/>
              </a:solidFill>
            </a:rPr>
            <a:t>We have best system in world; have to be willing to pay for it</a:t>
          </a:r>
          <a:endParaRPr lang="en-US" sz="2600" kern="1200" dirty="0">
            <a:solidFill>
              <a:schemeClr val="bg1"/>
            </a:solidFill>
          </a:endParaRPr>
        </a:p>
      </dsp:txBody>
      <dsp:txXfrm>
        <a:off x="33349" y="2806418"/>
        <a:ext cx="9105877" cy="616456"/>
      </dsp:txXfrm>
    </dsp:sp>
    <dsp:sp modelId="{CF537CAB-F0B7-9E40-B5F2-4A4B2FAE0F85}">
      <dsp:nvSpPr>
        <dsp:cNvPr id="0" name=""/>
        <dsp:cNvSpPr/>
      </dsp:nvSpPr>
      <dsp:spPr>
        <a:xfrm>
          <a:off x="0" y="3466223"/>
          <a:ext cx="9172575" cy="6831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bg1"/>
              </a:solidFill>
            </a:rPr>
            <a:t>If you have insurance, you have access to the best care in the world </a:t>
          </a:r>
          <a:endParaRPr lang="en-US" sz="2600" kern="1200" dirty="0">
            <a:solidFill>
              <a:schemeClr val="bg1"/>
            </a:solidFill>
          </a:endParaRPr>
        </a:p>
      </dsp:txBody>
      <dsp:txXfrm>
        <a:off x="33349" y="3499572"/>
        <a:ext cx="9105877" cy="616456"/>
      </dsp:txXfrm>
    </dsp:sp>
    <dsp:sp modelId="{8D923348-A484-3A46-B4A2-426B42E5D95C}">
      <dsp:nvSpPr>
        <dsp:cNvPr id="0" name=""/>
        <dsp:cNvSpPr/>
      </dsp:nvSpPr>
      <dsp:spPr>
        <a:xfrm>
          <a:off x="0" y="4159376"/>
          <a:ext cx="9172575" cy="6831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“Not politically feasible”</a:t>
          </a:r>
        </a:p>
      </dsp:txBody>
      <dsp:txXfrm>
        <a:off x="33349" y="4192725"/>
        <a:ext cx="9105877" cy="616456"/>
      </dsp:txXfrm>
    </dsp:sp>
    <dsp:sp modelId="{6B6A173A-5B0B-6F42-9536-32F90CD2DAB4}">
      <dsp:nvSpPr>
        <dsp:cNvPr id="0" name=""/>
        <dsp:cNvSpPr/>
      </dsp:nvSpPr>
      <dsp:spPr>
        <a:xfrm>
          <a:off x="0" y="4852529"/>
          <a:ext cx="9172575" cy="6831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What will happen to people who work in health insurance industry??</a:t>
          </a:r>
        </a:p>
      </dsp:txBody>
      <dsp:txXfrm>
        <a:off x="33349" y="4885878"/>
        <a:ext cx="9105877" cy="6164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D7DF7-CDBF-1A49-B184-0EEE67A5E960}">
      <dsp:nvSpPr>
        <dsp:cNvPr id="0" name=""/>
        <dsp:cNvSpPr/>
      </dsp:nvSpPr>
      <dsp:spPr>
        <a:xfrm>
          <a:off x="0" y="71139"/>
          <a:ext cx="6849004" cy="8365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Health care is…</a:t>
          </a:r>
        </a:p>
      </dsp:txBody>
      <dsp:txXfrm>
        <a:off x="40837" y="111976"/>
        <a:ext cx="6767330" cy="754876"/>
      </dsp:txXfrm>
    </dsp:sp>
    <dsp:sp modelId="{23E94D72-10E8-C94C-A94B-B195665A158E}">
      <dsp:nvSpPr>
        <dsp:cNvPr id="0" name=""/>
        <dsp:cNvSpPr/>
      </dsp:nvSpPr>
      <dsp:spPr>
        <a:xfrm>
          <a:off x="0" y="971049"/>
          <a:ext cx="6849004" cy="8365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 Human Right</a:t>
          </a:r>
        </a:p>
      </dsp:txBody>
      <dsp:txXfrm>
        <a:off x="40837" y="1011886"/>
        <a:ext cx="6767330" cy="754876"/>
      </dsp:txXfrm>
    </dsp:sp>
    <dsp:sp modelId="{AB16C306-E900-2943-A0E1-AE39F9FFEF90}">
      <dsp:nvSpPr>
        <dsp:cNvPr id="0" name=""/>
        <dsp:cNvSpPr/>
      </dsp:nvSpPr>
      <dsp:spPr>
        <a:xfrm>
          <a:off x="0" y="1870959"/>
          <a:ext cx="6849004" cy="8365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 social service distributed according to need</a:t>
          </a:r>
        </a:p>
      </dsp:txBody>
      <dsp:txXfrm>
        <a:off x="40837" y="1911796"/>
        <a:ext cx="6767330" cy="754876"/>
      </dsp:txXfrm>
    </dsp:sp>
    <dsp:sp modelId="{C9906106-EC5A-A04A-A397-965911CE3EB7}">
      <dsp:nvSpPr>
        <dsp:cNvPr id="0" name=""/>
        <dsp:cNvSpPr/>
      </dsp:nvSpPr>
      <dsp:spPr>
        <a:xfrm>
          <a:off x="0" y="2770869"/>
          <a:ext cx="6849004" cy="8365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Not</a:t>
          </a:r>
          <a:r>
            <a:rPr lang="en-US" sz="2200" kern="1200"/>
            <a:t> a commodity distributed according to ability to pay</a:t>
          </a:r>
        </a:p>
      </dsp:txBody>
      <dsp:txXfrm>
        <a:off x="40837" y="2811706"/>
        <a:ext cx="6767330" cy="754876"/>
      </dsp:txXfrm>
    </dsp:sp>
    <dsp:sp modelId="{5E6B1528-E5C9-8740-BCB5-A2CAFFA452C8}">
      <dsp:nvSpPr>
        <dsp:cNvPr id="0" name=""/>
        <dsp:cNvSpPr/>
      </dsp:nvSpPr>
      <dsp:spPr>
        <a:xfrm>
          <a:off x="0" y="3670779"/>
          <a:ext cx="6849004" cy="8365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Not</a:t>
          </a:r>
          <a:r>
            <a:rPr lang="en-US" sz="2200" kern="1200"/>
            <a:t> a business whose “beneficiaries” are company executives &amp; investors not patients</a:t>
          </a:r>
        </a:p>
      </dsp:txBody>
      <dsp:txXfrm>
        <a:off x="40837" y="3711616"/>
        <a:ext cx="6767330" cy="754876"/>
      </dsp:txXfrm>
    </dsp:sp>
    <dsp:sp modelId="{7E872B40-E901-E243-A28C-5FE60004BA1D}">
      <dsp:nvSpPr>
        <dsp:cNvPr id="0" name=""/>
        <dsp:cNvSpPr/>
      </dsp:nvSpPr>
      <dsp:spPr>
        <a:xfrm>
          <a:off x="0" y="4570689"/>
          <a:ext cx="6849004" cy="8365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Most Americans believe everyone should have access to good care without financial hardship </a:t>
          </a:r>
        </a:p>
      </dsp:txBody>
      <dsp:txXfrm>
        <a:off x="40837" y="4611526"/>
        <a:ext cx="6767330" cy="75487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3DF59-4D50-234B-91B6-3257350D104E}"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22042-ED39-0845-84FD-FD22A69983FA}" type="slidenum">
              <a:rPr lang="en-US" smtClean="0"/>
              <a:t>‹#›</a:t>
            </a:fld>
            <a:endParaRPr lang="en-US"/>
          </a:p>
        </p:txBody>
      </p:sp>
    </p:spTree>
    <p:extLst>
      <p:ext uri="{BB962C8B-B14F-4D97-AF65-F5344CB8AC3E}">
        <p14:creationId xmlns:p14="http://schemas.microsoft.com/office/powerpoint/2010/main" val="213250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nchs/data/nhis/earlyrelease/insur202305_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9</a:t>
            </a:fld>
            <a:endParaRPr lang="en-US"/>
          </a:p>
        </p:txBody>
      </p:sp>
    </p:spTree>
    <p:extLst>
      <p:ext uri="{BB962C8B-B14F-4D97-AF65-F5344CB8AC3E}">
        <p14:creationId xmlns:p14="http://schemas.microsoft.com/office/powerpoint/2010/main" val="3723087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xfrm>
            <a:off x="381000" y="685800"/>
            <a:ext cx="6096000" cy="3429000"/>
          </a:xfrm>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r>
              <a:rPr dirty="0"/>
              <a:t>Let’s take a moment to look at the impact of commercial insurance on patients. While the percentage of uninsured Americans has declined somewhat since the Affordable Care Act, the bad news is that commercial insurers are passing more of their costs along to patients in the form of copays and deductibles. </a:t>
            </a:r>
            <a:r>
              <a:rPr i="1" dirty="0"/>
              <a:t>[A deducible is the amount a patient must spend out-of-pocket for care before insurance coverage even kicks in.] </a:t>
            </a:r>
            <a:br>
              <a:rPr i="1" dirty="0"/>
            </a:br>
            <a:r>
              <a:rPr dirty="0"/>
              <a:t>Insurers  have more than tripled the average deductible for individual (not family) coverage, from $584 in 2006 to nearly $1,800 in 2022. Studies show that deductibles and copays keep patients from getting the care they need; of course for insurance companies, this is exactly the point. </a:t>
            </a:r>
          </a:p>
        </p:txBody>
      </p:sp>
    </p:spTree>
    <p:extLst>
      <p:ext uri="{BB962C8B-B14F-4D97-AF65-F5344CB8AC3E}">
        <p14:creationId xmlns:p14="http://schemas.microsoft.com/office/powerpoint/2010/main" val="481110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xfrm>
            <a:off x="381000" y="685800"/>
            <a:ext cx="6096000" cy="3429000"/>
          </a:xfrm>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p>
            <a:r>
              <a:t>Because Medicare is so simple, the cost to run the program is very low, a little over 2% of the total budget. Let’s compare that to the nation’s biggest commercial insurer, United Healthcare. They pocket more than 18 cents of every dollar we pay in premiums to keep as profits, lavish executive salaries, and administrative overhead. </a:t>
            </a:r>
          </a:p>
        </p:txBody>
      </p:sp>
    </p:spTree>
    <p:extLst>
      <p:ext uri="{BB962C8B-B14F-4D97-AF65-F5344CB8AC3E}">
        <p14:creationId xmlns:p14="http://schemas.microsoft.com/office/powerpoint/2010/main" val="1263621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xfrm>
            <a:off x="381000" y="685800"/>
            <a:ext cx="6096000" cy="3429000"/>
          </a:xfrm>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r>
              <a:t>What do these costs mean for our health care system as a whole? In 1973, President Nixon signed the HMO Act, which paved the way for so-called “managed care” and the explosion of the commercial health insurance industry. This also coincided with an explosion of administrators to manage the complexity of the modern multi-payer system. You may have to squint to see green area that represents the growth of physicians, which is nearly flat compared to the </a:t>
            </a:r>
            <a:r>
              <a:rPr b="1"/>
              <a:t>more than 4000% </a:t>
            </a:r>
            <a:r>
              <a:t>growth in the number of health care administrators. </a:t>
            </a:r>
          </a:p>
        </p:txBody>
      </p:sp>
    </p:spTree>
    <p:extLst>
      <p:ext uri="{BB962C8B-B14F-4D97-AF65-F5344CB8AC3E}">
        <p14:creationId xmlns:p14="http://schemas.microsoft.com/office/powerpoint/2010/main" val="2061532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xfrm>
            <a:off x="381000" y="685800"/>
            <a:ext cx="6096000" cy="3429000"/>
          </a:xfrm>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p>
            <a:r>
              <a:t>What does this complexity mean for hospitals? Let’s compare the staffing at a hospital in the U.S. and one in Canda, a nation with a single-payer system. Duke Medical Center in the U.S. has 957 beds, but 1,600 billing clerks. The University of Toronto hospital in Canada has almost 1,300 beds, but SEVEN billing clerks. </a:t>
            </a:r>
          </a:p>
        </p:txBody>
      </p:sp>
    </p:spTree>
    <p:extLst>
      <p:ext uri="{BB962C8B-B14F-4D97-AF65-F5344CB8AC3E}">
        <p14:creationId xmlns:p14="http://schemas.microsoft.com/office/powerpoint/2010/main" val="3618539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301FE2-7035-E14C-A5D6-13CF580EEA7D}" type="slidenum">
              <a:rPr lang="en-US" altLang="en-US" smtClean="0"/>
              <a:pPr>
                <a:defRPr/>
              </a:pPr>
              <a:t>29</a:t>
            </a:fld>
            <a:endParaRPr lang="en-US" altLang="en-US"/>
          </a:p>
        </p:txBody>
      </p:sp>
    </p:spTree>
    <p:extLst>
      <p:ext uri="{BB962C8B-B14F-4D97-AF65-F5344CB8AC3E}">
        <p14:creationId xmlns:p14="http://schemas.microsoft.com/office/powerpoint/2010/main" val="3551870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30</a:t>
            </a:fld>
            <a:endParaRPr lang="en-US"/>
          </a:p>
        </p:txBody>
      </p:sp>
    </p:spTree>
    <p:extLst>
      <p:ext uri="{BB962C8B-B14F-4D97-AF65-F5344CB8AC3E}">
        <p14:creationId xmlns:p14="http://schemas.microsoft.com/office/powerpoint/2010/main" val="1664081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prolific, fulfilling needs of electronic billing records</a:t>
            </a:r>
          </a:p>
        </p:txBody>
      </p:sp>
      <p:sp>
        <p:nvSpPr>
          <p:cNvPr id="4" name="Slide Number Placeholder 3"/>
          <p:cNvSpPr>
            <a:spLocks noGrp="1"/>
          </p:cNvSpPr>
          <p:nvPr>
            <p:ph type="sldNum" sz="quarter" idx="5"/>
          </p:nvPr>
        </p:nvSpPr>
        <p:spPr/>
        <p:txBody>
          <a:bodyPr/>
          <a:lstStyle/>
          <a:p>
            <a:fld id="{14C22042-ED39-0845-84FD-FD22A69983FA}" type="slidenum">
              <a:rPr lang="en-US" smtClean="0"/>
              <a:t>31</a:t>
            </a:fld>
            <a:endParaRPr lang="en-US"/>
          </a:p>
        </p:txBody>
      </p:sp>
    </p:spTree>
    <p:extLst>
      <p:ext uri="{BB962C8B-B14F-4D97-AF65-F5344CB8AC3E}">
        <p14:creationId xmlns:p14="http://schemas.microsoft.com/office/powerpoint/2010/main" val="147506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32</a:t>
            </a:fld>
            <a:endParaRPr lang="en-US"/>
          </a:p>
        </p:txBody>
      </p:sp>
    </p:spTree>
    <p:extLst>
      <p:ext uri="{BB962C8B-B14F-4D97-AF65-F5344CB8AC3E}">
        <p14:creationId xmlns:p14="http://schemas.microsoft.com/office/powerpoint/2010/main" val="2399178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301FE2-7035-E14C-A5D6-13CF580EEA7D}" type="slidenum">
              <a:rPr lang="en-US" altLang="en-US" smtClean="0"/>
              <a:pPr>
                <a:defRPr/>
              </a:pPr>
              <a:t>34</a:t>
            </a:fld>
            <a:endParaRPr lang="en-US" altLang="en-US"/>
          </a:p>
        </p:txBody>
      </p:sp>
    </p:spTree>
    <p:extLst>
      <p:ext uri="{BB962C8B-B14F-4D97-AF65-F5344CB8AC3E}">
        <p14:creationId xmlns:p14="http://schemas.microsoft.com/office/powerpoint/2010/main" val="547926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39</a:t>
            </a:fld>
            <a:endParaRPr lang="en-US"/>
          </a:p>
        </p:txBody>
      </p:sp>
    </p:spTree>
    <p:extLst>
      <p:ext uri="{BB962C8B-B14F-4D97-AF65-F5344CB8AC3E}">
        <p14:creationId xmlns:p14="http://schemas.microsoft.com/office/powerpoint/2010/main" val="130012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301FE2-7035-E14C-A5D6-13CF580EEA7D}" type="slidenum">
              <a:rPr lang="en-US" altLang="en-US" smtClean="0"/>
              <a:pPr>
                <a:defRPr/>
              </a:pPr>
              <a:t>10</a:t>
            </a:fld>
            <a:endParaRPr lang="en-US" altLang="en-US"/>
          </a:p>
        </p:txBody>
      </p:sp>
    </p:spTree>
    <p:extLst>
      <p:ext uri="{BB962C8B-B14F-4D97-AF65-F5344CB8AC3E}">
        <p14:creationId xmlns:p14="http://schemas.microsoft.com/office/powerpoint/2010/main" val="706494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noRot="1" noChangeAspect="1"/>
          </p:cNvSpPr>
          <p:nvPr>
            <p:ph type="sldImg"/>
          </p:nvPr>
        </p:nvSpPr>
        <p:spPr>
          <a:xfrm>
            <a:off x="381000" y="685800"/>
            <a:ext cx="6096000" cy="3429000"/>
          </a:xfrm>
          <a:prstGeom prst="rect">
            <a:avLst/>
          </a:prstGeom>
        </p:spPr>
        <p:txBody>
          <a:bodyPr/>
          <a:lstStyle/>
          <a:p>
            <a:endParaRPr/>
          </a:p>
        </p:txBody>
      </p:sp>
      <p:sp>
        <p:nvSpPr>
          <p:cNvPr id="466" name="Shape 466"/>
          <p:cNvSpPr>
            <a:spLocks noGrp="1"/>
          </p:cNvSpPr>
          <p:nvPr>
            <p:ph type="body" sz="quarter" idx="1"/>
          </p:nvPr>
        </p:nvSpPr>
        <p:spPr>
          <a:prstGeom prst="rect">
            <a:avLst/>
          </a:prstGeom>
        </p:spPr>
        <p:txBody>
          <a:bodyPr/>
          <a:lstStyle>
            <a:lvl1pPr defTabSz="457200"/>
          </a:lstStyle>
          <a:p>
            <a:r>
              <a:t>We are paying for single-payer without getting the benefits of it. A public program is only as good as the amount of money you put into it, and we are putting in more than anyone else in the world.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301FE2-7035-E14C-A5D6-13CF580EEA7D}" type="slidenum">
              <a:rPr lang="en-US" altLang="en-US" smtClean="0"/>
              <a:pPr>
                <a:defRPr/>
              </a:pPr>
              <a:t>51</a:t>
            </a:fld>
            <a:endParaRPr lang="en-US" altLang="en-US"/>
          </a:p>
        </p:txBody>
      </p:sp>
    </p:spTree>
    <p:extLst>
      <p:ext uri="{BB962C8B-B14F-4D97-AF65-F5344CB8AC3E}">
        <p14:creationId xmlns:p14="http://schemas.microsoft.com/office/powerpoint/2010/main" val="2112883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301FE2-7035-E14C-A5D6-13CF580EEA7D}" type="slidenum">
              <a:rPr lang="en-US" altLang="en-US" smtClean="0"/>
              <a:pPr>
                <a:defRPr/>
              </a:pPr>
              <a:t>52</a:t>
            </a:fld>
            <a:endParaRPr lang="en-US" altLang="en-US"/>
          </a:p>
        </p:txBody>
      </p:sp>
    </p:spTree>
    <p:extLst>
      <p:ext uri="{BB962C8B-B14F-4D97-AF65-F5344CB8AC3E}">
        <p14:creationId xmlns:p14="http://schemas.microsoft.com/office/powerpoint/2010/main" val="2193612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53</a:t>
            </a:fld>
            <a:endParaRPr lang="en-US"/>
          </a:p>
        </p:txBody>
      </p:sp>
    </p:spTree>
    <p:extLst>
      <p:ext uri="{BB962C8B-B14F-4D97-AF65-F5344CB8AC3E}">
        <p14:creationId xmlns:p14="http://schemas.microsoft.com/office/powerpoint/2010/main" val="3687839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22042-ED39-0845-84FD-FD22A69983FA}" type="slidenum">
              <a:rPr lang="en-US" smtClean="0"/>
              <a:t>54</a:t>
            </a:fld>
            <a:endParaRPr lang="en-US"/>
          </a:p>
        </p:txBody>
      </p:sp>
    </p:spTree>
    <p:extLst>
      <p:ext uri="{BB962C8B-B14F-4D97-AF65-F5344CB8AC3E}">
        <p14:creationId xmlns:p14="http://schemas.microsoft.com/office/powerpoint/2010/main" val="3729491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42000 deaths from breast cancer </a:t>
            </a:r>
          </a:p>
          <a:p>
            <a:r>
              <a:rPr lang="en-US" dirty="0"/>
              <a:t>33000 deaths from prostate cancer </a:t>
            </a:r>
          </a:p>
        </p:txBody>
      </p:sp>
      <p:sp>
        <p:nvSpPr>
          <p:cNvPr id="4" name="Slide Number Placeholder 3"/>
          <p:cNvSpPr>
            <a:spLocks noGrp="1"/>
          </p:cNvSpPr>
          <p:nvPr>
            <p:ph type="sldNum" sz="quarter" idx="5"/>
          </p:nvPr>
        </p:nvSpPr>
        <p:spPr/>
        <p:txBody>
          <a:bodyPr/>
          <a:lstStyle/>
          <a:p>
            <a:pPr>
              <a:defRPr/>
            </a:pPr>
            <a:fld id="{54301FE2-7035-E14C-A5D6-13CF580EEA7D}" type="slidenum">
              <a:rPr lang="en-US" altLang="en-US" smtClean="0"/>
              <a:pPr>
                <a:defRPr/>
              </a:pPr>
              <a:t>55</a:t>
            </a:fld>
            <a:endParaRPr lang="en-US" altLang="en-US"/>
          </a:p>
        </p:txBody>
      </p:sp>
    </p:spTree>
    <p:extLst>
      <p:ext uri="{BB962C8B-B14F-4D97-AF65-F5344CB8AC3E}">
        <p14:creationId xmlns:p14="http://schemas.microsoft.com/office/powerpoint/2010/main" val="2400988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301FE2-7035-E14C-A5D6-13CF580EEA7D}" type="slidenum">
              <a:rPr lang="en-US" altLang="en-US" smtClean="0"/>
              <a:pPr>
                <a:defRPr/>
              </a:pPr>
              <a:t>56</a:t>
            </a:fld>
            <a:endParaRPr lang="en-US" altLang="en-US"/>
          </a:p>
        </p:txBody>
      </p:sp>
    </p:spTree>
    <p:extLst>
      <p:ext uri="{BB962C8B-B14F-4D97-AF65-F5344CB8AC3E}">
        <p14:creationId xmlns:p14="http://schemas.microsoft.com/office/powerpoint/2010/main" val="3549951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301FE2-7035-E14C-A5D6-13CF580EEA7D}" type="slidenum">
              <a:rPr lang="en-US" altLang="en-US" smtClean="0"/>
              <a:pPr>
                <a:defRPr/>
              </a:pPr>
              <a:t>57</a:t>
            </a:fld>
            <a:endParaRPr lang="en-US" altLang="en-US"/>
          </a:p>
        </p:txBody>
      </p:sp>
    </p:spTree>
    <p:extLst>
      <p:ext uri="{BB962C8B-B14F-4D97-AF65-F5344CB8AC3E}">
        <p14:creationId xmlns:p14="http://schemas.microsoft.com/office/powerpoint/2010/main" val="1562711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4301FE2-7035-E14C-A5D6-13CF580EEA7D}" type="slidenum">
              <a:rPr lang="en-US" altLang="en-US" smtClean="0"/>
              <a:pPr>
                <a:defRPr/>
              </a:pPr>
              <a:t>58</a:t>
            </a:fld>
            <a:endParaRPr lang="en-US" altLang="en-US"/>
          </a:p>
        </p:txBody>
      </p:sp>
    </p:spTree>
    <p:extLst>
      <p:ext uri="{BB962C8B-B14F-4D97-AF65-F5344CB8AC3E}">
        <p14:creationId xmlns:p14="http://schemas.microsoft.com/office/powerpoint/2010/main" val="3965932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03A89211-B8C0-884C-ADD3-69D39FF3719F}"/>
              </a:ext>
            </a:extLst>
          </p:cNvPr>
          <p:cNvSpPr>
            <a:spLocks noGrp="1" noRot="1" noChangeAspect="1" noChangeArrowheads="1" noTextEdit="1"/>
          </p:cNvSpPr>
          <p:nvPr>
            <p:ph type="sldImg"/>
          </p:nvPr>
        </p:nvSpPr>
        <p:spPr>
          <a:ln/>
        </p:spPr>
      </p:sp>
      <p:sp>
        <p:nvSpPr>
          <p:cNvPr id="44034" name="Rectangle 3">
            <a:extLst>
              <a:ext uri="{FF2B5EF4-FFF2-40B4-BE49-F238E27FC236}">
                <a16:creationId xmlns:a16="http://schemas.microsoft.com/office/drawing/2014/main" id="{3889F1EA-69D0-714B-9435-4D404FCB9A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500" dirty="0"/>
              <a:t>To understand what’s happening, let’s look at how the health care market works. </a:t>
            </a:r>
          </a:p>
          <a:p>
            <a:pPr>
              <a:lnSpc>
                <a:spcPct val="80000"/>
              </a:lnSpc>
            </a:pPr>
            <a:r>
              <a:rPr lang="en-US" altLang="en-US" sz="500" dirty="0"/>
              <a:t>Most Americans receive tax-free health benefits from their employers, who pay insurers a portion of the premiums for health coverage. But not all employers offer benefits, &amp; when they do, the benefits may not be comprehensive. It’s entirely voluntary. When employers are competing for workers, they offer good benefits; when unemployment rises, they drop them. </a:t>
            </a:r>
          </a:p>
          <a:p>
            <a:pPr>
              <a:lnSpc>
                <a:spcPct val="80000"/>
              </a:lnSpc>
            </a:pPr>
            <a:r>
              <a:rPr lang="en-US" altLang="en-US" sz="500" dirty="0"/>
              <a:t>The insurers with whom employers do business are mostly investor-owned, for-profit managed care businesses. They try to keep premiums down &amp; profits up by stinting on medical services. In fact, the best way for insurers to compete is by not insuring high-risk patients at all; limiting the coverage of those they do insure (for example, by excluding expensive services, such as heart transplantation); &amp; by passing costs back to patients by denying claims or as deductibles &amp; co-payments. We are the only nation in the world with a health care system based on dodging sick people. These practices add greatly to overhead costs because they require a mountain of paperwork. They also require creative marketing to attract the affluent &amp; healthy &amp; avoid the poor &amp; sick. Not surprisingly, the U. S. has by far the highest overhead costs in the world. </a:t>
            </a:r>
          </a:p>
          <a:p>
            <a:pPr>
              <a:lnSpc>
                <a:spcPct val="80000"/>
              </a:lnSpc>
            </a:pPr>
            <a:r>
              <a:rPr lang="en-US" altLang="en-US" sz="500" dirty="0"/>
              <a:t>It’s instructive to follow the health care dollar as it wends its way from employers toward the doctors &amp; nurses &amp; hospitals that actually provide medical services. First, private insurers regularly skim off the top a substantial fraction of the premiums – anywhere from 10 to 25 % – for their administrative costs, marketing, &amp; profits. The remainder is then passed along a veritable gauntlet of satellite businesses that feed on the health care industry, including brokers to cut deals, disease-management &amp; utilization review companies, drug-management companies, legal services, marketing consultants, billing agencies, information management firms, &amp; so on &amp; so on. Their function is often to limit services in one way or another. They, too, take a cut, including enough for their own administrative costs, marketing, &amp; profits. I would estimate that no more than 50 cents of the health care dollar actually reaches the providers – who themselves face high overhead costs in dealing with multiple insurers. </a:t>
            </a:r>
          </a:p>
          <a:p>
            <a:pPr>
              <a:lnSpc>
                <a:spcPct val="80000"/>
              </a:lnSpc>
            </a:pPr>
            <a:endParaRPr lang="en-US" altLang="en-US" dirty="0"/>
          </a:p>
          <a:p>
            <a:endParaRPr lang="en-US" altLang="en-US" dirty="0"/>
          </a:p>
        </p:txBody>
      </p:sp>
    </p:spTree>
    <p:extLst>
      <p:ext uri="{BB962C8B-B14F-4D97-AF65-F5344CB8AC3E}">
        <p14:creationId xmlns:p14="http://schemas.microsoft.com/office/powerpoint/2010/main" val="151944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42000 deaths from breast cancer </a:t>
            </a:r>
          </a:p>
          <a:p>
            <a:r>
              <a:rPr lang="en-US" dirty="0"/>
              <a:t>33000 deaths from prostate cancer </a:t>
            </a:r>
          </a:p>
          <a:p>
            <a:r>
              <a:rPr lang="en-US" dirty="0"/>
              <a:t>Studies variably reported prevalence estimates of overall burnout or burnout subcomponents: 67.0% (122/182) on overall burnout, 72.0% (131/182) on emotional exhaustion, 68.1% (124/182) on depersonalization, &amp; 63.2% (115/182) on low personal accomplishment</a:t>
            </a:r>
          </a:p>
          <a:p>
            <a:r>
              <a:rPr lang="en-US" dirty="0"/>
              <a:t>Overall burnout prevalence ranged from 0% to 80.5%. Emotional exhaustion, depersonalization, &amp; low personal accomplishment prevalence ranged from 0% to 86.2%, 0% to 89.9%, &amp; 0% to 87.1%, respectively</a:t>
            </a:r>
          </a:p>
          <a:p>
            <a:r>
              <a:rPr lang="en-US" dirty="0"/>
              <a:t>2018 Sep 18;320(11):1131-1150. </a:t>
            </a:r>
          </a:p>
          <a:p>
            <a:r>
              <a:rPr lang="en-US" dirty="0" err="1"/>
              <a:t>doi</a:t>
            </a:r>
            <a:r>
              <a:rPr lang="en-US" dirty="0"/>
              <a:t>: 10.1001/jama.2018.12777</a:t>
            </a:r>
          </a:p>
          <a:p>
            <a:r>
              <a:rPr lang="en-US" b="0" i="0" dirty="0">
                <a:solidFill>
                  <a:srgbClr val="000000"/>
                </a:solidFill>
                <a:effectLst/>
                <a:latin typeface="Open Sans" panose="020B0606030504020204" pitchFamily="34" charset="0"/>
              </a:rPr>
              <a:t>The findings are featured in the report, “</a:t>
            </a:r>
            <a:r>
              <a:rPr lang="en-US" b="0" i="0" u="sng" dirty="0">
                <a:solidFill>
                  <a:srgbClr val="075290"/>
                </a:solidFill>
                <a:effectLst/>
                <a:latin typeface="Open Sans" panose="020B0606030504020204" pitchFamily="34" charset="0"/>
                <a:hlinkClick r:id="rId3"/>
              </a:rPr>
              <a:t>Health Insurance Coverage: Early Release of Estimates from the National Health Interview Survey, 2022</a:t>
            </a:r>
            <a:r>
              <a:rPr lang="en-US" b="0" i="0" dirty="0">
                <a:solidFill>
                  <a:srgbClr val="000000"/>
                </a:solidFill>
                <a:effectLst/>
                <a:latin typeface="Open Sans" panose="020B0606030504020204" pitchFamily="34" charset="0"/>
              </a:rPr>
              <a:t>.” It shows that among working-age Americans (those ages 18–64), 12.2% did not have health insurance in 2022, a decrease from 14.7% in 2019.</a:t>
            </a:r>
            <a:endParaRPr lang="en-US" dirty="0"/>
          </a:p>
          <a:p>
            <a:pPr algn="l">
              <a:buFont typeface="Arial" panose="020B0604020202020204" pitchFamily="34" charset="0"/>
              <a:buChar char="•"/>
            </a:pPr>
            <a:r>
              <a:rPr lang="en-US" b="0" i="0" dirty="0">
                <a:solidFill>
                  <a:srgbClr val="000000"/>
                </a:solidFill>
                <a:effectLst/>
                <a:latin typeface="Open Sans" panose="020B0606030504020204" pitchFamily="34" charset="0"/>
              </a:rPr>
              <a:t>8.4% or 27.6 million Americans of all ages did not have health insurance in 2022 compared to 10.3% or 33.2 million in 2019.</a:t>
            </a:r>
          </a:p>
          <a:p>
            <a:pPr algn="l">
              <a:buFont typeface="Arial" panose="020B0604020202020204" pitchFamily="34" charset="0"/>
              <a:buChar char="•"/>
            </a:pPr>
            <a:r>
              <a:rPr lang="en-US" b="0" i="0" dirty="0">
                <a:solidFill>
                  <a:srgbClr val="000000"/>
                </a:solidFill>
                <a:effectLst/>
                <a:latin typeface="Open Sans" panose="020B0606030504020204" pitchFamily="34" charset="0"/>
              </a:rPr>
              <a:t>In the same time period, 4.2% or 3 million children did not have health insurance compared with 5.1% or 3.7 million in 2019.</a:t>
            </a:r>
          </a:p>
          <a:p>
            <a:pPr algn="l">
              <a:buFont typeface="Arial" panose="020B0604020202020204" pitchFamily="34" charset="0"/>
              <a:buChar char="•"/>
            </a:pPr>
            <a:r>
              <a:rPr lang="en-US" b="0" i="0" dirty="0">
                <a:solidFill>
                  <a:srgbClr val="000000"/>
                </a:solidFill>
                <a:effectLst/>
                <a:latin typeface="Open Sans" panose="020B0606030504020204" pitchFamily="34" charset="0"/>
              </a:rPr>
              <a:t>Almost two-thirds of people under age 65 were covered by private health insurance &amp; more than a quarter (27.8%) were covered by public health insurance in 2022.</a:t>
            </a:r>
          </a:p>
          <a:p>
            <a:pPr algn="l">
              <a:buFont typeface="Arial" panose="020B0604020202020204" pitchFamily="34" charset="0"/>
              <a:buChar char="•"/>
            </a:pPr>
            <a:r>
              <a:rPr lang="en-US" b="0" i="0" dirty="0">
                <a:solidFill>
                  <a:srgbClr val="000000"/>
                </a:solidFill>
                <a:effectLst/>
                <a:latin typeface="Open Sans" panose="020B0606030504020204" pitchFamily="34" charset="0"/>
              </a:rPr>
              <a:t>Among White, non-Hispanic adults aged 18–64, the percentage who were uninsured decreased by almost 30% from 10.5% in 2019 to 7.4% in 2022.</a:t>
            </a:r>
          </a:p>
          <a:p>
            <a:pPr algn="l">
              <a:buFont typeface="Arial" panose="020B0604020202020204" pitchFamily="34" charset="0"/>
              <a:buChar char="•"/>
            </a:pPr>
            <a:r>
              <a:rPr lang="en-US" b="0" i="0" dirty="0">
                <a:solidFill>
                  <a:srgbClr val="000000"/>
                </a:solidFill>
                <a:effectLst/>
                <a:latin typeface="Open Sans" panose="020B0606030504020204" pitchFamily="34" charset="0"/>
              </a:rPr>
              <a:t>In 2022, more than 1 in 4 Hispanic adults ages 18–64 (27.6%) lacked health insurance, a greater percentage than Black, non-Hispanic adults (13.3%), White, non-Hispanic adults (7.4%) &amp; Asian, non-Hispanic adults (7.1%).</a:t>
            </a:r>
          </a:p>
          <a:p>
            <a:pPr algn="l">
              <a:buFont typeface="Arial" panose="020B0604020202020204" pitchFamily="34" charset="0"/>
              <a:buChar char="•"/>
            </a:pPr>
            <a:r>
              <a:rPr lang="en-US" b="0" i="0" dirty="0">
                <a:solidFill>
                  <a:srgbClr val="000000"/>
                </a:solidFill>
                <a:effectLst/>
                <a:latin typeface="Open Sans" panose="020B0606030504020204" pitchFamily="34" charset="0"/>
              </a:rPr>
              <a:t>Adults ages 18–64 who live in non-Medicaid expansion states (19.2%) were twice as likely to be uninsured compared to those living in Medicaid expansion states (9.1%) in 2022.</a:t>
            </a:r>
          </a:p>
          <a:p>
            <a:pPr algn="l">
              <a:buFont typeface="Arial" panose="020B0604020202020204" pitchFamily="34" charset="0"/>
              <a:buChar char="•"/>
            </a:pPr>
            <a:r>
              <a:rPr lang="en-US" b="0" i="0" dirty="0">
                <a:solidFill>
                  <a:srgbClr val="000000"/>
                </a:solidFill>
                <a:effectLst/>
                <a:latin typeface="Open Sans" panose="020B0606030504020204" pitchFamily="34" charset="0"/>
              </a:rPr>
              <a:t>The percentage of Americans under age 65 with exchange-based private health insurance increased 16% from 3.7% in 2019 to 4.3% in 2022.</a:t>
            </a:r>
          </a:p>
          <a:p>
            <a:endParaRPr lang="en-US" dirty="0"/>
          </a:p>
        </p:txBody>
      </p:sp>
      <p:sp>
        <p:nvSpPr>
          <p:cNvPr id="4" name="Slide Number Placeholder 3"/>
          <p:cNvSpPr>
            <a:spLocks noGrp="1"/>
          </p:cNvSpPr>
          <p:nvPr>
            <p:ph type="sldNum" sz="quarter" idx="5"/>
          </p:nvPr>
        </p:nvSpPr>
        <p:spPr/>
        <p:txBody>
          <a:bodyPr/>
          <a:lstStyle/>
          <a:p>
            <a:pPr>
              <a:defRPr/>
            </a:pPr>
            <a:fld id="{54301FE2-7035-E14C-A5D6-13CF580EEA7D}" type="slidenum">
              <a:rPr lang="en-US" altLang="en-US" smtClean="0"/>
              <a:pPr>
                <a:defRPr/>
              </a:pPr>
              <a:t>11</a:t>
            </a:fld>
            <a:endParaRPr lang="en-US" altLang="en-US"/>
          </a:p>
        </p:txBody>
      </p:sp>
    </p:spTree>
    <p:extLst>
      <p:ext uri="{BB962C8B-B14F-4D97-AF65-F5344CB8AC3E}">
        <p14:creationId xmlns:p14="http://schemas.microsoft.com/office/powerpoint/2010/main" val="126208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43,700 deaths from breast ca 2023</a:t>
            </a:r>
          </a:p>
          <a:p>
            <a:r>
              <a:rPr lang="en-US" dirty="0"/>
              <a:t>34,700 deaths from prostate cancer 2023</a:t>
            </a:r>
          </a:p>
        </p:txBody>
      </p:sp>
      <p:sp>
        <p:nvSpPr>
          <p:cNvPr id="4" name="Slide Number Placeholder 3"/>
          <p:cNvSpPr>
            <a:spLocks noGrp="1"/>
          </p:cNvSpPr>
          <p:nvPr>
            <p:ph type="sldNum" sz="quarter" idx="5"/>
          </p:nvPr>
        </p:nvSpPr>
        <p:spPr/>
        <p:txBody>
          <a:bodyPr/>
          <a:lstStyle/>
          <a:p>
            <a:fld id="{14C22042-ED39-0845-84FD-FD22A69983FA}" type="slidenum">
              <a:rPr lang="en-US" smtClean="0"/>
              <a:t>12</a:t>
            </a:fld>
            <a:endParaRPr lang="en-US"/>
          </a:p>
        </p:txBody>
      </p:sp>
    </p:spTree>
    <p:extLst>
      <p:ext uri="{BB962C8B-B14F-4D97-AF65-F5344CB8AC3E}">
        <p14:creationId xmlns:p14="http://schemas.microsoft.com/office/powerpoint/2010/main" val="94259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noRot="1" noChangeAspect="1"/>
          </p:cNvSpPr>
          <p:nvPr>
            <p:ph type="sldImg"/>
          </p:nvPr>
        </p:nvSpPr>
        <p:spPr>
          <a:xfrm>
            <a:off x="381000" y="685800"/>
            <a:ext cx="6096000" cy="3429000"/>
          </a:xfrm>
          <a:prstGeom prst="rect">
            <a:avLst/>
          </a:prstGeom>
        </p:spPr>
        <p:txBody>
          <a:bodyPr/>
          <a:lstStyle/>
          <a:p>
            <a:endParaRPr/>
          </a:p>
        </p:txBody>
      </p:sp>
      <p:sp>
        <p:nvSpPr>
          <p:cNvPr id="365" name="Shape 365"/>
          <p:cNvSpPr>
            <a:spLocks noGrp="1"/>
          </p:cNvSpPr>
          <p:nvPr>
            <p:ph type="body" sz="quarter" idx="1"/>
          </p:nvPr>
        </p:nvSpPr>
        <p:spPr>
          <a:prstGeom prst="rect">
            <a:avLst/>
          </a:prstGeom>
        </p:spPr>
        <p:txBody>
          <a:bodyPr/>
          <a:lstStyle/>
          <a:p>
            <a:r>
              <a:rPr dirty="0"/>
              <a:t>U.S. life expectancy is about five years shorter than other wealthy nations. In this chart I also included Costa Rica, which spends less than one-tenth of what the U.S. spends on health care. But unlike the U.S., Costa Rica has a national health system </a:t>
            </a:r>
            <a:r>
              <a:rPr lang="en-US" dirty="0"/>
              <a:t>&amp;</a:t>
            </a:r>
            <a:r>
              <a:rPr dirty="0"/>
              <a:t> invests heavily in public health </a:t>
            </a:r>
            <a:r>
              <a:rPr lang="en-US" dirty="0"/>
              <a:t>&amp;</a:t>
            </a:r>
            <a:r>
              <a:rPr dirty="0"/>
              <a:t> preventative care, </a:t>
            </a:r>
            <a:r>
              <a:rPr lang="en-US" dirty="0"/>
              <a:t>&amp;</a:t>
            </a:r>
            <a:r>
              <a:rPr dirty="0"/>
              <a:t> now has an average life expectancy nearly four years longer.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xfrm>
            <a:off x="381000" y="685800"/>
            <a:ext cx="6096000" cy="3429000"/>
          </a:xfrm>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p>
            <a:r>
              <a:t>Our infant mortality is twice as high as several similar nations.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xfrm>
            <a:off x="381000" y="685800"/>
            <a:ext cx="6096000" cy="3429000"/>
          </a:xfrm>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r>
              <a:rPr dirty="0"/>
              <a:t>It’s not an exaggeration to say that the U.S. is in the midst of a maternal mortality crisis. Our maternal mortality rate is three times higher than the UK </a:t>
            </a:r>
            <a:r>
              <a:rPr lang="en-US" dirty="0"/>
              <a:t>&amp;</a:t>
            </a:r>
            <a:r>
              <a:rPr dirty="0"/>
              <a:t> Canada, nearly five times higher than Switzerland </a:t>
            </a:r>
            <a:r>
              <a:rPr lang="en-US" dirty="0"/>
              <a:t>&amp;</a:t>
            </a:r>
            <a:r>
              <a:rPr dirty="0"/>
              <a:t> New Zealand, </a:t>
            </a:r>
            <a:r>
              <a:rPr lang="en-US" dirty="0"/>
              <a:t>&amp;</a:t>
            </a:r>
            <a:r>
              <a:rPr dirty="0"/>
              <a:t> ten times higher than Australia </a:t>
            </a:r>
            <a:r>
              <a:rPr lang="en-US" dirty="0"/>
              <a:t>&amp;</a:t>
            </a:r>
            <a:r>
              <a:rPr dirty="0"/>
              <a:t> Norway.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Good news: Look what happens once all get insurance</a:t>
            </a:r>
          </a:p>
          <a:p>
            <a:endParaRPr lang="en-US" dirty="0"/>
          </a:p>
        </p:txBody>
      </p:sp>
    </p:spTree>
    <p:extLst>
      <p:ext uri="{BB962C8B-B14F-4D97-AF65-F5344CB8AC3E}">
        <p14:creationId xmlns:p14="http://schemas.microsoft.com/office/powerpoint/2010/main" val="4096171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xfrm>
            <a:off x="381000" y="685800"/>
            <a:ext cx="6096000" cy="3429000"/>
          </a:xfrm>
          <a:prstGeom prst="rect">
            <a:avLst/>
          </a:prstGeom>
        </p:spPr>
        <p:txBody>
          <a:bodyPr/>
          <a:lstStyle/>
          <a:p>
            <a:endParaRPr/>
          </a:p>
        </p:txBody>
      </p:sp>
      <p:sp>
        <p:nvSpPr>
          <p:cNvPr id="358" name="Shape 358"/>
          <p:cNvSpPr>
            <a:spLocks noGrp="1"/>
          </p:cNvSpPr>
          <p:nvPr>
            <p:ph type="body" sz="quarter" idx="1"/>
          </p:nvPr>
        </p:nvSpPr>
        <p:spPr>
          <a:prstGeom prst="rect">
            <a:avLst/>
          </a:prstGeom>
        </p:spPr>
        <p:txBody>
          <a:bodyPr/>
          <a:lstStyle/>
          <a:p>
            <a:r>
              <a:rPr dirty="0"/>
              <a:t>We already know that the U.S. spends twice as much on health care compared to similar nations. [CLICK] But, if you subtract what individuals and private entities spend on health care, and only look at government spending, the U.S. STILL spends more than other nations who have national health plans. The money is already there!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56488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B205D-DECF-E8DD-8C7B-9888E382469C}"/>
              </a:ext>
            </a:extLst>
          </p:cNvPr>
          <p:cNvSpPr>
            <a:spLocks noGrp="1"/>
          </p:cNvSpPr>
          <p:nvPr>
            <p:ph type="dt" sz="half" idx="10"/>
          </p:nvPr>
        </p:nvSpPr>
        <p:spPr/>
        <p:txBody>
          <a:bodyPr/>
          <a:lstStyle/>
          <a:p>
            <a:pPr>
              <a:defRPr/>
            </a:pPr>
            <a:fld id="{411E1B61-1D5F-964E-B462-1013DE56F991}" type="datetimeFigureOut">
              <a:rPr lang="en-US" smtClean="0"/>
              <a:pPr>
                <a:defRPr/>
              </a:pPr>
              <a:t>11/8/23</a:t>
            </a:fld>
            <a:endParaRPr lang="en-US"/>
          </a:p>
        </p:txBody>
      </p:sp>
      <p:sp>
        <p:nvSpPr>
          <p:cNvPr id="3" name="Footer Placeholder 2">
            <a:extLst>
              <a:ext uri="{FF2B5EF4-FFF2-40B4-BE49-F238E27FC236}">
                <a16:creationId xmlns:a16="http://schemas.microsoft.com/office/drawing/2014/main" id="{B9BA7743-7A5B-64C2-ABA3-32053B52CCB1}"/>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13D6269-753E-A951-4A72-B4E34EEAA916}"/>
              </a:ext>
            </a:extLst>
          </p:cNvPr>
          <p:cNvSpPr>
            <a:spLocks noGrp="1"/>
          </p:cNvSpPr>
          <p:nvPr>
            <p:ph type="sldNum" sz="quarter" idx="12"/>
          </p:nvPr>
        </p:nvSpPr>
        <p:spPr/>
        <p:txBody>
          <a:bodyPr/>
          <a:lstStyle/>
          <a:p>
            <a:pPr>
              <a:defRPr/>
            </a:pPr>
            <a:fld id="{A463FC61-4CD0-F440-BCE4-E0AFA54B91B5}" type="slidenum">
              <a:rPr lang="en-US" altLang="en-US" smtClean="0"/>
              <a:pPr>
                <a:defRPr/>
              </a:pPr>
              <a:t>‹#›</a:t>
            </a:fld>
            <a:endParaRPr lang="en-US" altLang="en-US"/>
          </a:p>
        </p:txBody>
      </p:sp>
    </p:spTree>
    <p:extLst>
      <p:ext uri="{BB962C8B-B14F-4D97-AF65-F5344CB8AC3E}">
        <p14:creationId xmlns:p14="http://schemas.microsoft.com/office/powerpoint/2010/main" val="298559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7D87-2E00-A676-282B-38FD3F64A3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C3F93F-3C4C-9BDE-2CEF-E0B9ECFBE5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D7A09-A0EB-EA06-337E-FAFD9B926C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4B88E9-C3E6-1878-A1CB-F92626424278}"/>
              </a:ext>
            </a:extLst>
          </p:cNvPr>
          <p:cNvSpPr>
            <a:spLocks noGrp="1"/>
          </p:cNvSpPr>
          <p:nvPr>
            <p:ph type="dt" sz="half" idx="10"/>
          </p:nvPr>
        </p:nvSpPr>
        <p:spPr/>
        <p:txBody>
          <a:bodyPr/>
          <a:lstStyle/>
          <a:p>
            <a:pPr>
              <a:defRPr/>
            </a:pPr>
            <a:fld id="{42E90277-5B56-8E4E-A883-ABE16CACB085}" type="datetimeFigureOut">
              <a:rPr lang="en-US" smtClean="0"/>
              <a:pPr>
                <a:defRPr/>
              </a:pPr>
              <a:t>11/8/23</a:t>
            </a:fld>
            <a:endParaRPr lang="en-US"/>
          </a:p>
        </p:txBody>
      </p:sp>
      <p:sp>
        <p:nvSpPr>
          <p:cNvPr id="6" name="Footer Placeholder 5">
            <a:extLst>
              <a:ext uri="{FF2B5EF4-FFF2-40B4-BE49-F238E27FC236}">
                <a16:creationId xmlns:a16="http://schemas.microsoft.com/office/drawing/2014/main" id="{BC97A59A-AF8A-4882-D5ED-063D75D1B51D}"/>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715E573-4D2D-2E4F-CC13-8A30144A4F69}"/>
              </a:ext>
            </a:extLst>
          </p:cNvPr>
          <p:cNvSpPr>
            <a:spLocks noGrp="1"/>
          </p:cNvSpPr>
          <p:nvPr>
            <p:ph type="sldNum" sz="quarter" idx="12"/>
          </p:nvPr>
        </p:nvSpPr>
        <p:spPr/>
        <p:txBody>
          <a:bodyPr/>
          <a:lstStyle/>
          <a:p>
            <a:pPr>
              <a:defRPr/>
            </a:pPr>
            <a:fld id="{04D59A38-809D-3641-B1CF-2E49A2B516F8}" type="slidenum">
              <a:rPr lang="en-US" altLang="en-US" smtClean="0"/>
              <a:pPr>
                <a:defRPr/>
              </a:pPr>
              <a:t>‹#›</a:t>
            </a:fld>
            <a:endParaRPr lang="en-US" altLang="en-US"/>
          </a:p>
        </p:txBody>
      </p:sp>
    </p:spTree>
    <p:extLst>
      <p:ext uri="{BB962C8B-B14F-4D97-AF65-F5344CB8AC3E}">
        <p14:creationId xmlns:p14="http://schemas.microsoft.com/office/powerpoint/2010/main" val="71216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FEEF-9FEB-8172-6738-5DC5540073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65D6E-AB86-35DC-6066-30DDFC07246F}"/>
              </a:ext>
            </a:extLst>
          </p:cNvPr>
          <p:cNvSpPr>
            <a:spLocks noGrp="1"/>
          </p:cNvSpPr>
          <p:nvPr>
            <p:ph type="dt" sz="half" idx="10"/>
          </p:nvPr>
        </p:nvSpPr>
        <p:spPr/>
        <p:txBody>
          <a:bodyPr/>
          <a:lstStyle/>
          <a:p>
            <a:pPr>
              <a:defRPr/>
            </a:pPr>
            <a:fld id="{7EF992FC-8B1C-9348-817E-D9B3A5562781}" type="datetimeFigureOut">
              <a:rPr lang="en-US" smtClean="0"/>
              <a:pPr>
                <a:defRPr/>
              </a:pPr>
              <a:t>11/8/23</a:t>
            </a:fld>
            <a:endParaRPr lang="en-US"/>
          </a:p>
        </p:txBody>
      </p:sp>
      <p:sp>
        <p:nvSpPr>
          <p:cNvPr id="4" name="Footer Placeholder 3">
            <a:extLst>
              <a:ext uri="{FF2B5EF4-FFF2-40B4-BE49-F238E27FC236}">
                <a16:creationId xmlns:a16="http://schemas.microsoft.com/office/drawing/2014/main" id="{4B2C5ED3-ABD8-850C-1D2A-D0B8A1F9246B}"/>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93C9C61-AF00-92DF-CBAD-22AC3B6E5051}"/>
              </a:ext>
            </a:extLst>
          </p:cNvPr>
          <p:cNvSpPr>
            <a:spLocks noGrp="1"/>
          </p:cNvSpPr>
          <p:nvPr>
            <p:ph type="sldNum" sz="quarter" idx="12"/>
          </p:nvPr>
        </p:nvSpPr>
        <p:spPr/>
        <p:txBody>
          <a:bodyPr/>
          <a:lstStyle/>
          <a:p>
            <a:pPr>
              <a:defRPr/>
            </a:pPr>
            <a:fld id="{493DF9C7-B6E0-DE42-891F-912F54920D45}" type="slidenum">
              <a:rPr lang="en-US" altLang="en-US" smtClean="0"/>
              <a:pPr>
                <a:defRPr/>
              </a:pPr>
              <a:t>‹#›</a:t>
            </a:fld>
            <a:endParaRPr lang="en-US" altLang="en-US"/>
          </a:p>
        </p:txBody>
      </p:sp>
    </p:spTree>
    <p:extLst>
      <p:ext uri="{BB962C8B-B14F-4D97-AF65-F5344CB8AC3E}">
        <p14:creationId xmlns:p14="http://schemas.microsoft.com/office/powerpoint/2010/main" val="332799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8A89-E0D8-12ED-533B-A7E8B02259A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8E96CD1-0D2B-DDE4-5156-9C2D7CBD600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E3E1FCC-E073-5998-88D5-4EE35A9FFD3F}"/>
              </a:ext>
            </a:extLst>
          </p:cNvPr>
          <p:cNvSpPr>
            <a:spLocks noGrp="1"/>
          </p:cNvSpPr>
          <p:nvPr>
            <p:ph type="dt" sz="half" idx="10"/>
          </p:nvPr>
        </p:nvSpPr>
        <p:spPr/>
        <p:txBody>
          <a:bodyPr/>
          <a:lstStyle/>
          <a:p>
            <a:pPr>
              <a:defRPr/>
            </a:pPr>
            <a:fld id="{70E4890F-E337-9642-AD7A-8420AFE2AEA6}" type="datetimeFigureOut">
              <a:rPr lang="en-US" smtClean="0"/>
              <a:pPr>
                <a:defRPr/>
              </a:pPr>
              <a:t>11/8/23</a:t>
            </a:fld>
            <a:endParaRPr lang="en-US"/>
          </a:p>
        </p:txBody>
      </p:sp>
      <p:sp>
        <p:nvSpPr>
          <p:cNvPr id="5" name="Footer Placeholder 4">
            <a:extLst>
              <a:ext uri="{FF2B5EF4-FFF2-40B4-BE49-F238E27FC236}">
                <a16:creationId xmlns:a16="http://schemas.microsoft.com/office/drawing/2014/main" id="{AE5AD539-9A09-183C-AB0B-9A6DB1EE4A1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6164512-BBEE-70AE-E9AB-7145F35664C6}"/>
              </a:ext>
            </a:extLst>
          </p:cNvPr>
          <p:cNvSpPr>
            <a:spLocks noGrp="1"/>
          </p:cNvSpPr>
          <p:nvPr>
            <p:ph type="sldNum" sz="quarter" idx="12"/>
          </p:nvPr>
        </p:nvSpPr>
        <p:spPr/>
        <p:txBody>
          <a:bodyPr/>
          <a:lstStyle/>
          <a:p>
            <a:pPr>
              <a:defRPr/>
            </a:pPr>
            <a:fld id="{37A75EB6-ABBE-F845-947E-91FA0C20F8C3}" type="slidenum">
              <a:rPr lang="en-US" altLang="en-US" smtClean="0"/>
              <a:pPr>
                <a:defRPr/>
              </a:pPr>
              <a:t>‹#›</a:t>
            </a:fld>
            <a:endParaRPr lang="en-US" altLang="en-US"/>
          </a:p>
        </p:txBody>
      </p:sp>
    </p:spTree>
    <p:extLst>
      <p:ext uri="{BB962C8B-B14F-4D97-AF65-F5344CB8AC3E}">
        <p14:creationId xmlns:p14="http://schemas.microsoft.com/office/powerpoint/2010/main" val="4040648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ph Layout: 01">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EA9BB7-F188-5443-B4C2-E09C82B82C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47328" y="6345324"/>
            <a:ext cx="1968219" cy="468052"/>
          </a:xfrm>
          <a:prstGeom prst="rect">
            <a:avLst/>
          </a:prstGeom>
        </p:spPr>
      </p:pic>
      <p:sp>
        <p:nvSpPr>
          <p:cNvPr id="2" name="TextBox 1"/>
          <p:cNvSpPr txBox="1"/>
          <p:nvPr userDrawn="1"/>
        </p:nvSpPr>
        <p:spPr>
          <a:xfrm>
            <a:off x="2351584" y="6404924"/>
            <a:ext cx="9840417" cy="384856"/>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solidFill>
                  <a:srgbClr val="4C515A"/>
                </a:solidFill>
                <a:latin typeface="InterFace" panose="020B0503030203020204" pitchFamily="34" charset="0"/>
              </a:rPr>
              <a:t>Source: Rhett </a:t>
            </a:r>
            <a:r>
              <a:rPr lang="en-US" sz="900" dirty="0" err="1">
                <a:solidFill>
                  <a:srgbClr val="4C515A"/>
                </a:solidFill>
                <a:latin typeface="InterFace" panose="020B0503030203020204" pitchFamily="34" charset="0"/>
              </a:rPr>
              <a:t>Buttle</a:t>
            </a:r>
            <a:r>
              <a:rPr lang="en-US" sz="900" dirty="0">
                <a:solidFill>
                  <a:srgbClr val="4C515A"/>
                </a:solidFill>
                <a:latin typeface="InterFace" panose="020B0503030203020204" pitchFamily="34" charset="0"/>
              </a:rPr>
              <a:t>, Katie </a:t>
            </a:r>
            <a:r>
              <a:rPr lang="en-US" sz="900" dirty="0" err="1">
                <a:solidFill>
                  <a:srgbClr val="4C515A"/>
                </a:solidFill>
                <a:latin typeface="InterFace" panose="020B0503030203020204" pitchFamily="34" charset="0"/>
              </a:rPr>
              <a:t>Vlietstra</a:t>
            </a:r>
            <a:r>
              <a:rPr lang="en-US" sz="900" dirty="0">
                <a:solidFill>
                  <a:srgbClr val="4C515A"/>
                </a:solidFill>
                <a:latin typeface="InterFace" panose="020B0503030203020204" pitchFamily="34" charset="0"/>
              </a:rPr>
              <a:t> </a:t>
            </a:r>
            <a:r>
              <a:rPr lang="en-US" sz="900" dirty="0" err="1">
                <a:solidFill>
                  <a:srgbClr val="4C515A"/>
                </a:solidFill>
                <a:latin typeface="InterFace" panose="020B0503030203020204" pitchFamily="34" charset="0"/>
              </a:rPr>
              <a:t>Wonnenberg</a:t>
            </a:r>
            <a:r>
              <a:rPr lang="en-US" sz="900" dirty="0">
                <a:solidFill>
                  <a:srgbClr val="4C515A"/>
                </a:solidFill>
                <a:latin typeface="InterFace" panose="020B0503030203020204" pitchFamily="34" charset="0"/>
              </a:rPr>
              <a:t>, and Angela </a:t>
            </a:r>
            <a:r>
              <a:rPr lang="en-US" sz="900" dirty="0" err="1">
                <a:solidFill>
                  <a:srgbClr val="4C515A"/>
                </a:solidFill>
                <a:latin typeface="InterFace" panose="020B0503030203020204" pitchFamily="34" charset="0"/>
              </a:rPr>
              <a:t>Simaan</a:t>
            </a:r>
            <a:r>
              <a:rPr lang="en-US" sz="900" dirty="0">
                <a:solidFill>
                  <a:srgbClr val="4C515A"/>
                </a:solidFill>
                <a:latin typeface="InterFace" panose="020B0503030203020204" pitchFamily="34" charset="0"/>
              </a:rPr>
              <a:t>, </a:t>
            </a:r>
            <a:r>
              <a:rPr lang="en-US" sz="900" i="1" dirty="0">
                <a:solidFill>
                  <a:srgbClr val="4C515A"/>
                </a:solidFill>
                <a:latin typeface="InterFace" panose="020B0503030203020204" pitchFamily="34" charset="0"/>
              </a:rPr>
              <a:t>Small-Business Owners’ Views on Health Coverage and Costs</a:t>
            </a:r>
            <a:r>
              <a:rPr lang="en-US" sz="900" dirty="0">
                <a:solidFill>
                  <a:srgbClr val="4C515A"/>
                </a:solidFill>
                <a:latin typeface="InterFace" panose="020B0503030203020204" pitchFamily="34" charset="0"/>
              </a:rPr>
              <a:t> </a:t>
            </a:r>
            <a:br>
              <a:rPr lang="en-US" sz="900" dirty="0">
                <a:solidFill>
                  <a:srgbClr val="4C515A"/>
                </a:solidFill>
                <a:latin typeface="InterFace" panose="020B0503030203020204" pitchFamily="34" charset="0"/>
              </a:rPr>
            </a:br>
            <a:r>
              <a:rPr lang="en-US" sz="900" dirty="0">
                <a:solidFill>
                  <a:srgbClr val="4C515A"/>
                </a:solidFill>
                <a:latin typeface="InterFace" panose="020B0503030203020204" pitchFamily="34" charset="0"/>
              </a:rPr>
              <a:t>(Commonwealth Fund, Sept. 2019).</a:t>
            </a:r>
          </a:p>
        </p:txBody>
      </p:sp>
      <p:sp>
        <p:nvSpPr>
          <p:cNvPr id="53" name="Title 1"/>
          <p:cNvSpPr>
            <a:spLocks noGrp="1"/>
          </p:cNvSpPr>
          <p:nvPr>
            <p:ph type="ctrTitle" hasCustomPrompt="1"/>
          </p:nvPr>
        </p:nvSpPr>
        <p:spPr>
          <a:xfrm>
            <a:off x="95334" y="296652"/>
            <a:ext cx="12001333" cy="756084"/>
          </a:xfrm>
          <a:effectLst/>
        </p:spPr>
        <p:txBody>
          <a:bodyPr anchor="t">
            <a:normAutofit/>
          </a:bodyPr>
          <a:lstStyle>
            <a:lvl1pPr algn="l">
              <a:lnSpc>
                <a:spcPct val="110000"/>
              </a:lnSpc>
              <a:defRPr sz="20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95334" y="1052736"/>
            <a:ext cx="12001332" cy="4596104"/>
          </a:xfrm>
        </p:spPr>
        <p:txBody>
          <a:bodyPr>
            <a:normAutofit/>
          </a:bodyPr>
          <a:lstStyle>
            <a:lvl1pPr>
              <a:defRPr sz="1300">
                <a:solidFill>
                  <a:srgbClr val="4C515A"/>
                </a:solidFill>
              </a:defRPr>
            </a:lvl1pPr>
          </a:lstStyle>
          <a:p>
            <a:endParaRPr lang="en-US"/>
          </a:p>
        </p:txBody>
      </p:sp>
      <p:cxnSp>
        <p:nvCxnSpPr>
          <p:cNvPr id="61" name="Straight Connector 60"/>
          <p:cNvCxnSpPr>
            <a:cxnSpLocks/>
          </p:cNvCxnSpPr>
          <p:nvPr userDrawn="1"/>
        </p:nvCxnSpPr>
        <p:spPr>
          <a:xfrm flipH="1">
            <a:off x="95334" y="6309320"/>
            <a:ext cx="1200133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95334" y="8620"/>
            <a:ext cx="12001333" cy="224346"/>
          </a:xfrm>
        </p:spPr>
        <p:txBody>
          <a:bodyPr anchor="b" anchorCtr="0">
            <a:noAutofit/>
          </a:bodyPr>
          <a:lstStyle>
            <a:lvl1pPr marL="0" indent="0">
              <a:buNone/>
              <a:defRPr sz="1200"/>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dirty="0"/>
              <a:t>Exhibit #</a:t>
            </a:r>
          </a:p>
        </p:txBody>
      </p:sp>
      <p:sp>
        <p:nvSpPr>
          <p:cNvPr id="10" name="Text Placeholder 9"/>
          <p:cNvSpPr>
            <a:spLocks noGrp="1"/>
          </p:cNvSpPr>
          <p:nvPr>
            <p:ph type="body" sz="quarter" idx="22" hasCustomPrompt="1"/>
          </p:nvPr>
        </p:nvSpPr>
        <p:spPr>
          <a:xfrm>
            <a:off x="95334" y="5697252"/>
            <a:ext cx="12001417" cy="495834"/>
          </a:xfrm>
        </p:spPr>
        <p:txBody>
          <a:bodyPr anchor="b" anchorCtr="0">
            <a:noAutofit/>
          </a:bodyPr>
          <a:lstStyle>
            <a:lvl1pPr marL="0" indent="0">
              <a:buNone/>
              <a:defRPr sz="900">
                <a:solidFill>
                  <a:schemeClr val="tx1"/>
                </a:solidFill>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dirty="0"/>
              <a:t>Notes &amp; Data</a:t>
            </a:r>
          </a:p>
        </p:txBody>
      </p:sp>
    </p:spTree>
    <p:extLst>
      <p:ext uri="{BB962C8B-B14F-4D97-AF65-F5344CB8AC3E}">
        <p14:creationId xmlns:p14="http://schemas.microsoft.com/office/powerpoint/2010/main" val="428056752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Text Placeholder 11"/>
          <p:cNvSpPr>
            <a:spLocks noGrp="1"/>
          </p:cNvSpPr>
          <p:nvPr>
            <p:ph type="body" sz="quarter" idx="21" hasCustomPrompt="1"/>
          </p:nvPr>
        </p:nvSpPr>
        <p:spPr>
          <a:xfrm>
            <a:off x="0" y="6016752"/>
            <a:ext cx="8229600" cy="841249"/>
          </a:xfrm>
          <a:prstGeom prst="rect">
            <a:avLst/>
          </a:prstGeom>
        </p:spPr>
        <p:txBody>
          <a:bodyPr anchor="ctr"/>
          <a:lstStyle>
            <a:lvl1pPr marL="0" indent="0">
              <a:buSzTx/>
              <a:buFontTx/>
              <a:buNone/>
              <a:defRPr sz="1200"/>
            </a:lvl1pPr>
          </a:lstStyle>
          <a:p>
            <a:r>
              <a:t>Click to edit footnote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860055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pic>
        <p:nvPicPr>
          <p:cNvPr id="53" name="Picture 4" descr="Picture 4"/>
          <p:cNvPicPr>
            <a:picLocks noChangeAspect="1"/>
          </p:cNvPicPr>
          <p:nvPr/>
        </p:nvPicPr>
        <p:blipFill>
          <a:blip r:embed="rId2"/>
          <a:stretch>
            <a:fillRect/>
          </a:stretch>
        </p:blipFill>
        <p:spPr>
          <a:xfrm>
            <a:off x="8521102" y="6016752"/>
            <a:ext cx="3670899" cy="841249"/>
          </a:xfrm>
          <a:prstGeom prst="rect">
            <a:avLst/>
          </a:prstGeom>
          <a:ln w="12700">
            <a:miter lim="400000"/>
          </a:ln>
        </p:spPr>
      </p:pic>
      <p:sp>
        <p:nvSpPr>
          <p:cNvPr id="54" name="Body Level One…"/>
          <p:cNvSpPr txBox="1">
            <a:spLocks noGrp="1"/>
          </p:cNvSpPr>
          <p:nvPr>
            <p:ph type="body" sz="quarter" idx="1" hasCustomPrompt="1"/>
          </p:nvPr>
        </p:nvSpPr>
        <p:spPr>
          <a:xfrm>
            <a:off x="0" y="6016752"/>
            <a:ext cx="8229600" cy="841249"/>
          </a:xfrm>
          <a:prstGeom prst="rect">
            <a:avLst/>
          </a:prstGeom>
        </p:spPr>
        <p:txBody>
          <a:bodyPr anchor="ctr"/>
          <a:lstStyle>
            <a:lvl1pPr marL="0" indent="0">
              <a:buSzTx/>
              <a:buFontTx/>
              <a:buNone/>
              <a:defRPr sz="1200"/>
            </a:lvl1pPr>
            <a:lvl2pPr marL="555171" indent="-97971">
              <a:buFontTx/>
              <a:defRPr sz="1200"/>
            </a:lvl2pPr>
            <a:lvl3pPr marL="1028700" indent="-114300">
              <a:buFontTx/>
              <a:defRPr sz="1200"/>
            </a:lvl3pPr>
            <a:lvl4pPr marL="1508760" indent="-137160">
              <a:buFontTx/>
              <a:defRPr sz="1200"/>
            </a:lvl4pPr>
            <a:lvl5pPr marL="1965960" indent="-137160">
              <a:buFontTx/>
              <a:defRPr sz="1200"/>
            </a:lvl5pPr>
          </a:lstStyle>
          <a:p>
            <a:r>
              <a:t>Click to edit footnote</a:t>
            </a:r>
          </a:p>
          <a:p>
            <a:pPr lvl="1"/>
            <a:endParaRPr/>
          </a:p>
          <a:p>
            <a:pPr lvl="2"/>
            <a:endParaRPr/>
          </a:p>
          <a:p>
            <a:pPr lvl="3"/>
            <a:endParaRPr/>
          </a:p>
          <a:p>
            <a:pPr lvl="4"/>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852607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sz="quarter" idx="1" hasCustomPrompt="1"/>
          </p:nvPr>
        </p:nvSpPr>
        <p:spPr>
          <a:xfrm>
            <a:off x="0" y="6016752"/>
            <a:ext cx="8229600" cy="841249"/>
          </a:xfrm>
          <a:prstGeom prst="rect">
            <a:avLst/>
          </a:prstGeom>
        </p:spPr>
        <p:txBody>
          <a:bodyPr anchor="ctr"/>
          <a:lstStyle>
            <a:lvl1pPr marL="0" indent="0">
              <a:buSzTx/>
              <a:buFontTx/>
              <a:buNone/>
              <a:defRPr sz="1200"/>
            </a:lvl1pPr>
            <a:lvl2pPr marL="555171" indent="-97971">
              <a:buFontTx/>
              <a:defRPr sz="1200"/>
            </a:lvl2pPr>
            <a:lvl3pPr marL="1028700" indent="-114300">
              <a:buFontTx/>
              <a:defRPr sz="1200"/>
            </a:lvl3pPr>
            <a:lvl4pPr marL="1508760" indent="-137160">
              <a:buFontTx/>
              <a:defRPr sz="1200"/>
            </a:lvl4pPr>
            <a:lvl5pPr marL="1965960" indent="-137160">
              <a:buFontTx/>
              <a:defRPr sz="1200"/>
            </a:lvl5pPr>
          </a:lstStyle>
          <a:p>
            <a:r>
              <a:t>Click to edit footnote</a:t>
            </a:r>
          </a:p>
          <a:p>
            <a:pPr lvl="1"/>
            <a:endParaRPr/>
          </a:p>
          <a:p>
            <a:pPr lvl="2"/>
            <a:endParaRPr/>
          </a:p>
          <a:p>
            <a:pPr lvl="3"/>
            <a:endParaRPr/>
          </a:p>
          <a:p>
            <a:pPr lvl="4"/>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852419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11300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56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56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65041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48932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37877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76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315976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557B5-82C7-2546-B9B1-1F5E6E7FBF1E}"/>
              </a:ext>
            </a:extLst>
          </p:cNvPr>
          <p:cNvSpPr>
            <a:spLocks noGrp="1"/>
          </p:cNvSpPr>
          <p:nvPr>
            <p:ph type="dt" sz="half" idx="10"/>
          </p:nvPr>
        </p:nvSpPr>
        <p:spPr/>
        <p:txBody>
          <a:bodyPr/>
          <a:lstStyle>
            <a:lvl1pPr>
              <a:defRPr/>
            </a:lvl1pPr>
          </a:lstStyle>
          <a:p>
            <a:pPr>
              <a:defRPr/>
            </a:pPr>
            <a:fld id="{60A2C24C-9289-5645-A65F-BAA065804BA7}" type="datetimeFigureOut">
              <a:rPr lang="en-US"/>
              <a:pPr>
                <a:defRPr/>
              </a:pPr>
              <a:t>11/8/23</a:t>
            </a:fld>
            <a:endParaRPr lang="en-US"/>
          </a:p>
        </p:txBody>
      </p:sp>
      <p:sp>
        <p:nvSpPr>
          <p:cNvPr id="5" name="Footer Placeholder 4">
            <a:extLst>
              <a:ext uri="{FF2B5EF4-FFF2-40B4-BE49-F238E27FC236}">
                <a16:creationId xmlns:a16="http://schemas.microsoft.com/office/drawing/2014/main" id="{D42CBD5C-70FB-5340-A41A-38C7CC3935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16CA3E-BB01-FA45-A537-A527CB0FC6D7}"/>
              </a:ext>
            </a:extLst>
          </p:cNvPr>
          <p:cNvSpPr>
            <a:spLocks noGrp="1"/>
          </p:cNvSpPr>
          <p:nvPr>
            <p:ph type="sldNum" sz="quarter" idx="12"/>
          </p:nvPr>
        </p:nvSpPr>
        <p:spPr/>
        <p:txBody>
          <a:bodyPr/>
          <a:lstStyle>
            <a:lvl1pPr>
              <a:defRPr/>
            </a:lvl1pPr>
          </a:lstStyle>
          <a:p>
            <a:pPr>
              <a:defRPr/>
            </a:pPr>
            <a:fld id="{530A9DB6-9A38-9646-9275-90792D53FADA}" type="slidenum">
              <a:rPr lang="en-US"/>
              <a:pPr>
                <a:defRPr/>
              </a:pPr>
              <a:t>‹#›</a:t>
            </a:fld>
            <a:endParaRPr lang="en-US"/>
          </a:p>
        </p:txBody>
      </p:sp>
    </p:spTree>
    <p:extLst>
      <p:ext uri="{BB962C8B-B14F-4D97-AF65-F5344CB8AC3E}">
        <p14:creationId xmlns:p14="http://schemas.microsoft.com/office/powerpoint/2010/main" val="2037540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126E24A8-C1E7-8C49-8E60-3AB366D53B94}"/>
              </a:ext>
            </a:extLst>
          </p:cNvPr>
          <p:cNvSpPr>
            <a:spLocks noGrp="1"/>
          </p:cNvSpPr>
          <p:nvPr>
            <p:ph type="dt" sz="half" idx="10"/>
          </p:nvPr>
        </p:nvSpPr>
        <p:spPr/>
        <p:txBody>
          <a:bodyPr/>
          <a:lstStyle>
            <a:lvl1pPr>
              <a:defRPr/>
            </a:lvl1pPr>
          </a:lstStyle>
          <a:p>
            <a:pPr>
              <a:defRPr/>
            </a:pPr>
            <a:fld id="{F02D64B6-11E9-ED49-8B7E-D1442E7CD66A}" type="datetimeFigureOut">
              <a:rPr lang="en-US"/>
              <a:pPr>
                <a:defRPr/>
              </a:pPr>
              <a:t>11/8/23</a:t>
            </a:fld>
            <a:endParaRPr lang="en-US"/>
          </a:p>
        </p:txBody>
      </p:sp>
      <p:sp>
        <p:nvSpPr>
          <p:cNvPr id="4" name="Footer Placeholder 4">
            <a:extLst>
              <a:ext uri="{FF2B5EF4-FFF2-40B4-BE49-F238E27FC236}">
                <a16:creationId xmlns:a16="http://schemas.microsoft.com/office/drawing/2014/main" id="{70A748C1-7D22-E84A-88C6-8607E11CC1A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A2D0E86-B895-6E47-99B1-A005F7D982B4}"/>
              </a:ext>
            </a:extLst>
          </p:cNvPr>
          <p:cNvSpPr>
            <a:spLocks noGrp="1"/>
          </p:cNvSpPr>
          <p:nvPr>
            <p:ph type="sldNum" sz="quarter" idx="12"/>
          </p:nvPr>
        </p:nvSpPr>
        <p:spPr/>
        <p:txBody>
          <a:bodyPr/>
          <a:lstStyle>
            <a:lvl1pPr>
              <a:defRPr/>
            </a:lvl1pPr>
          </a:lstStyle>
          <a:p>
            <a:pPr>
              <a:defRPr/>
            </a:pPr>
            <a:fld id="{834E04F7-56D8-8F4C-8062-AB5450CDFEF2}" type="slidenum">
              <a:rPr lang="en-US" altLang="en-US"/>
              <a:pPr>
                <a:defRPr/>
              </a:pPr>
              <a:t>‹#›</a:t>
            </a:fld>
            <a:endParaRPr lang="en-US" altLang="en-US"/>
          </a:p>
        </p:txBody>
      </p:sp>
    </p:spTree>
    <p:extLst>
      <p:ext uri="{BB962C8B-B14F-4D97-AF65-F5344CB8AC3E}">
        <p14:creationId xmlns:p14="http://schemas.microsoft.com/office/powerpoint/2010/main" val="3300115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5"/>
          <p:cNvSpPr>
            <a:spLocks noGrp="1"/>
          </p:cNvSpPr>
          <p:nvPr>
            <p:ph type="body" sz="quarter" idx="10" hasCustomPrompt="1"/>
          </p:nvPr>
        </p:nvSpPr>
        <p:spPr>
          <a:xfrm>
            <a:off x="0" y="6011056"/>
            <a:ext cx="8175812" cy="846943"/>
          </a:xfrm>
        </p:spPr>
        <p:txBody>
          <a:bodyPr anchor="ctr">
            <a:normAutofit/>
          </a:bodyPr>
          <a:lstStyle>
            <a:lvl1pPr marL="0" indent="0">
              <a:buNone/>
              <a:defRPr sz="1400"/>
            </a:lvl1pPr>
          </a:lstStyle>
          <a:p>
            <a:pPr lvl="0"/>
            <a:r>
              <a:rPr lang="en-US" dirty="0"/>
              <a:t>Click to edit footnote</a:t>
            </a:r>
          </a:p>
        </p:txBody>
      </p:sp>
    </p:spTree>
    <p:extLst>
      <p:ext uri="{BB962C8B-B14F-4D97-AF65-F5344CB8AC3E}">
        <p14:creationId xmlns:p14="http://schemas.microsoft.com/office/powerpoint/2010/main" val="253870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alpha val="43000"/>
              </a:schemeClr>
            </a:gs>
            <a:gs pos="52000">
              <a:srgbClr val="00322E">
                <a:lumMod val="60000"/>
              </a:srgbClr>
            </a:gs>
            <a:gs pos="100000">
              <a:srgbClr val="00A69A">
                <a:lumMod val="58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80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32D1F6E5-3D59-4641-A4E4-763294AB9AFD}"/>
              </a:ext>
            </a:extLst>
          </p:cNvPr>
          <p:cNvPicPr>
            <a:picLocks noChangeAspect="1"/>
          </p:cNvPicPr>
          <p:nvPr userDrawn="1"/>
        </p:nvPicPr>
        <p:blipFill>
          <a:blip r:embed="rId19"/>
          <a:stretch>
            <a:fillRect/>
          </a:stretch>
        </p:blipFill>
        <p:spPr>
          <a:xfrm>
            <a:off x="8521102" y="6016752"/>
            <a:ext cx="3670898" cy="841248"/>
          </a:xfrm>
          <a:prstGeom prst="rect">
            <a:avLst/>
          </a:prstGeom>
        </p:spPr>
      </p:pic>
    </p:spTree>
    <p:extLst>
      <p:ext uri="{BB962C8B-B14F-4D97-AF65-F5344CB8AC3E}">
        <p14:creationId xmlns:p14="http://schemas.microsoft.com/office/powerpoint/2010/main" val="114021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2" r:id="rId6"/>
    <p:sldLayoutId id="2147483663" r:id="rId7"/>
    <p:sldLayoutId id="2147483670" r:id="rId8"/>
    <p:sldLayoutId id="2147483671" r:id="rId9"/>
    <p:sldLayoutId id="2147483672" r:id="rId10"/>
    <p:sldLayoutId id="2147483673" r:id="rId11"/>
    <p:sldLayoutId id="2147483675" r:id="rId12"/>
    <p:sldLayoutId id="2147483676" r:id="rId13"/>
    <p:sldLayoutId id="2147483677" r:id="rId14"/>
    <p:sldLayoutId id="2147483678" r:id="rId15"/>
    <p:sldLayoutId id="2147483679" r:id="rId16"/>
    <p:sldLayoutId id="2147483680" r:id="rId17"/>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hyperlink" Target="https://www.cdc.gov/nchs/data/nhis/earlyrelease/insur202305_1.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qz.com/the-burden-of-healthcare-costs-just-keeps-growing-for-a-1850938824"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hyperlink" Target="http://www.pnhp.org/" TargetMode="External"/><Relationship Id="rId4" Type="http://schemas.openxmlformats.org/officeDocument/2006/relationships/hyperlink" Target="mailto:info@pnh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alkin' 'bout a Revolution - Wikipedia">
            <a:extLst>
              <a:ext uri="{FF2B5EF4-FFF2-40B4-BE49-F238E27FC236}">
                <a16:creationId xmlns:a16="http://schemas.microsoft.com/office/drawing/2014/main" id="{4BA5B1ED-42BC-3C98-AADB-FB422AFC0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05" b="10381"/>
          <a:stretch/>
        </p:blipFill>
        <p:spPr bwMode="auto">
          <a:xfrm>
            <a:off x="3523488" y="224871"/>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51F4B6-305E-9457-E8D7-0FBC8CFC7411}"/>
              </a:ext>
            </a:extLst>
          </p:cNvPr>
          <p:cNvSpPr>
            <a:spLocks noGrp="1"/>
          </p:cNvSpPr>
          <p:nvPr>
            <p:ph type="ctrTitle"/>
          </p:nvPr>
        </p:nvSpPr>
        <p:spPr>
          <a:xfrm>
            <a:off x="0" y="1122363"/>
            <a:ext cx="4823460" cy="3204134"/>
          </a:xfrm>
        </p:spPr>
        <p:txBody>
          <a:bodyPr vert="horz" lIns="91440" tIns="45720" rIns="91440" bIns="45720" rtlCol="0" anchor="b">
            <a:normAutofit/>
          </a:bodyPr>
          <a:lstStyle/>
          <a:p>
            <a:pPr algn="l"/>
            <a:r>
              <a:rPr lang="en-US" sz="5400" dirty="0">
                <a:solidFill>
                  <a:schemeClr val="accent2">
                    <a:lumMod val="75000"/>
                  </a:schemeClr>
                </a:solidFill>
                <a:latin typeface="+mj-lt"/>
                <a:ea typeface="+mj-ea"/>
                <a:cs typeface="+mj-cs"/>
              </a:rPr>
              <a:t>Talking About Single Payer</a:t>
            </a:r>
            <a:br>
              <a:rPr lang="en-US" sz="5400" dirty="0">
                <a:solidFill>
                  <a:schemeClr val="accent2">
                    <a:lumMod val="75000"/>
                  </a:schemeClr>
                </a:solidFill>
                <a:latin typeface="+mj-lt"/>
                <a:ea typeface="+mj-ea"/>
                <a:cs typeface="+mj-cs"/>
              </a:rPr>
            </a:br>
            <a:br>
              <a:rPr lang="en-US" sz="4400" dirty="0">
                <a:solidFill>
                  <a:schemeClr val="accent2">
                    <a:lumMod val="50000"/>
                  </a:schemeClr>
                </a:solidFill>
                <a:latin typeface="+mj-lt"/>
                <a:ea typeface="+mj-ea"/>
                <a:cs typeface="+mj-cs"/>
              </a:rPr>
            </a:br>
            <a:r>
              <a:rPr lang="en-US" sz="2400" dirty="0" err="1">
                <a:solidFill>
                  <a:schemeClr val="accent1">
                    <a:lumMod val="50000"/>
                  </a:schemeClr>
                </a:solidFill>
                <a:latin typeface="+mj-lt"/>
                <a:ea typeface="+mj-ea"/>
                <a:cs typeface="+mj-cs"/>
              </a:rPr>
              <a:t>Diljeet</a:t>
            </a:r>
            <a:r>
              <a:rPr lang="en-US" sz="2400" dirty="0">
                <a:solidFill>
                  <a:schemeClr val="accent1">
                    <a:lumMod val="50000"/>
                  </a:schemeClr>
                </a:solidFill>
                <a:latin typeface="+mj-lt"/>
                <a:ea typeface="+mj-ea"/>
                <a:cs typeface="+mj-cs"/>
              </a:rPr>
              <a:t> K Singh, MD, DrPH</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46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478C-4671-0843-98AD-0573CDE2902C}"/>
              </a:ext>
            </a:extLst>
          </p:cNvPr>
          <p:cNvSpPr>
            <a:spLocks noGrp="1"/>
          </p:cNvSpPr>
          <p:nvPr>
            <p:ph type="title"/>
          </p:nvPr>
        </p:nvSpPr>
        <p:spPr/>
        <p:txBody>
          <a:bodyPr wrap="square" anchor="ctr">
            <a:normAutofit/>
          </a:bodyPr>
          <a:lstStyle/>
          <a:p>
            <a:r>
              <a:rPr lang="en-US"/>
              <a:t>Goals</a:t>
            </a:r>
          </a:p>
        </p:txBody>
      </p:sp>
      <p:sp>
        <p:nvSpPr>
          <p:cNvPr id="3" name="Content Placeholder 2">
            <a:extLst>
              <a:ext uri="{FF2B5EF4-FFF2-40B4-BE49-F238E27FC236}">
                <a16:creationId xmlns:a16="http://schemas.microsoft.com/office/drawing/2014/main" id="{85921796-BEC8-9448-AE69-308596A1CCA5}"/>
              </a:ext>
            </a:extLst>
          </p:cNvPr>
          <p:cNvSpPr>
            <a:spLocks noGrp="1"/>
          </p:cNvSpPr>
          <p:nvPr>
            <p:ph sz="half" idx="1"/>
          </p:nvPr>
        </p:nvSpPr>
        <p:spPr>
          <a:xfrm>
            <a:off x="4332843" y="587829"/>
            <a:ext cx="7502105" cy="5538335"/>
          </a:xfrm>
        </p:spPr>
        <p:txBody>
          <a:bodyPr wrap="square" anchor="t">
            <a:normAutofit/>
          </a:bodyPr>
          <a:lstStyle/>
          <a:p>
            <a:pPr>
              <a:lnSpc>
                <a:spcPct val="90000"/>
              </a:lnSpc>
            </a:pPr>
            <a:r>
              <a:rPr lang="en-US" sz="3600" dirty="0"/>
              <a:t>Identify shortcomings of our current healthcare system</a:t>
            </a:r>
          </a:p>
          <a:p>
            <a:pPr lvl="1">
              <a:lnSpc>
                <a:spcPct val="90000"/>
              </a:lnSpc>
            </a:pPr>
            <a:r>
              <a:rPr lang="en-US" sz="3600" dirty="0"/>
              <a:t>Who it SHOULD serve</a:t>
            </a:r>
          </a:p>
          <a:p>
            <a:pPr lvl="1">
              <a:lnSpc>
                <a:spcPct val="90000"/>
              </a:lnSpc>
            </a:pPr>
            <a:r>
              <a:rPr lang="en-US" sz="3600" dirty="0"/>
              <a:t>Who it DOES serve </a:t>
            </a:r>
          </a:p>
          <a:p>
            <a:pPr>
              <a:lnSpc>
                <a:spcPct val="90000"/>
              </a:lnSpc>
            </a:pPr>
            <a:r>
              <a:rPr lang="en-US" sz="3600" dirty="0"/>
              <a:t>Weigh impact of profit driven system on patients, providers, businesses &amp; community health</a:t>
            </a:r>
          </a:p>
          <a:p>
            <a:pPr>
              <a:lnSpc>
                <a:spcPct val="90000"/>
              </a:lnSpc>
            </a:pPr>
            <a:r>
              <a:rPr lang="en-US" sz="3600" dirty="0"/>
              <a:t>Understand Benefits of Single Payer System/M4A</a:t>
            </a:r>
          </a:p>
        </p:txBody>
      </p:sp>
      <p:pic>
        <p:nvPicPr>
          <p:cNvPr id="3076" name="Picture 4" descr="Women's World Cup game-changing moments No 4: Brandi Chastain in 1999 |  Women's World Cup | The Guardian">
            <a:extLst>
              <a:ext uri="{FF2B5EF4-FFF2-40B4-BE49-F238E27FC236}">
                <a16:creationId xmlns:a16="http://schemas.microsoft.com/office/drawing/2014/main" id="{68BACDA9-6CF4-4D49-8CCF-74EC77BEDA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12" r="14851" b="1"/>
          <a:stretch/>
        </p:blipFill>
        <p:spPr bwMode="auto">
          <a:xfrm>
            <a:off x="357052" y="1470818"/>
            <a:ext cx="3494643" cy="3916363"/>
          </a:xfrm>
          <a:prstGeom prst="rect">
            <a:avLst/>
          </a:prstGeom>
          <a:solidFill>
            <a:srgbClr val="FFFFFF"/>
          </a:solidFill>
        </p:spPr>
      </p:pic>
    </p:spTree>
    <p:extLst>
      <p:ext uri="{BB962C8B-B14F-4D97-AF65-F5344CB8AC3E}">
        <p14:creationId xmlns:p14="http://schemas.microsoft.com/office/powerpoint/2010/main" val="117679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1C25-BBF3-4D8F-8418-135502C7244C}"/>
              </a:ext>
            </a:extLst>
          </p:cNvPr>
          <p:cNvSpPr>
            <a:spLocks noGrp="1"/>
          </p:cNvSpPr>
          <p:nvPr>
            <p:ph type="title"/>
          </p:nvPr>
        </p:nvSpPr>
        <p:spPr>
          <a:xfrm>
            <a:off x="194310" y="329184"/>
            <a:ext cx="6980682" cy="950976"/>
          </a:xfrm>
        </p:spPr>
        <p:txBody>
          <a:bodyPr vert="horz" lIns="91440" tIns="45720" rIns="91440" bIns="45720" rtlCol="0" anchor="b">
            <a:noAutofit/>
          </a:bodyPr>
          <a:lstStyle/>
          <a:p>
            <a:pPr eaLnBrk="1" hangingPunct="1"/>
            <a:r>
              <a:rPr lang="en-US" sz="5400" dirty="0">
                <a:latin typeface="+mj-lt"/>
                <a:ea typeface="+mj-ea"/>
                <a:cs typeface="+mj-cs"/>
              </a:rPr>
              <a:t>Who is NOT served? </a:t>
            </a:r>
          </a:p>
        </p:txBody>
      </p:sp>
      <p:graphicFrame>
        <p:nvGraphicFramePr>
          <p:cNvPr id="5" name="Content Placeholder 2">
            <a:extLst>
              <a:ext uri="{FF2B5EF4-FFF2-40B4-BE49-F238E27FC236}">
                <a16:creationId xmlns:a16="http://schemas.microsoft.com/office/drawing/2014/main" id="{7D8218E2-D0E4-467E-B70D-B4DDBBFF0E91}"/>
              </a:ext>
            </a:extLst>
          </p:cNvPr>
          <p:cNvGraphicFramePr>
            <a:graphicFrameLocks noGrp="1"/>
          </p:cNvGraphicFramePr>
          <p:nvPr>
            <p:ph idx="1"/>
            <p:extLst>
              <p:ext uri="{D42A27DB-BD31-4B8C-83A1-F6EECF244321}">
                <p14:modId xmlns:p14="http://schemas.microsoft.com/office/powerpoint/2010/main" val="785477302"/>
              </p:ext>
            </p:extLst>
          </p:nvPr>
        </p:nvGraphicFramePr>
        <p:xfrm>
          <a:off x="428625" y="1280160"/>
          <a:ext cx="6746368" cy="4910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D2AE03B-5301-5A24-13A7-C24A67BE871D}"/>
              </a:ext>
            </a:extLst>
          </p:cNvPr>
          <p:cNvSpPr txBox="1"/>
          <p:nvPr/>
        </p:nvSpPr>
        <p:spPr>
          <a:xfrm>
            <a:off x="194310" y="6280413"/>
            <a:ext cx="8213558" cy="246221"/>
          </a:xfrm>
          <a:prstGeom prst="rect">
            <a:avLst/>
          </a:prstGeom>
          <a:noFill/>
        </p:spPr>
        <p:txBody>
          <a:bodyPr wrap="square" rtlCol="0">
            <a:spAutoFit/>
          </a:bodyPr>
          <a:lstStyle/>
          <a:p>
            <a:pPr>
              <a:spcAft>
                <a:spcPts val="1200"/>
              </a:spcAft>
            </a:pPr>
            <a:r>
              <a:rPr lang="en-US" sz="1000" b="0" i="0" dirty="0">
                <a:solidFill>
                  <a:schemeClr val="accent2">
                    <a:lumMod val="20000"/>
                    <a:lumOff val="80000"/>
                  </a:schemeClr>
                </a:solidFill>
                <a:effectLst/>
                <a:latin typeface="Open Sans" panose="020B0606030504020204" pitchFamily="34" charset="0"/>
              </a:rPr>
              <a:t>h</a:t>
            </a:r>
            <a:r>
              <a:rPr lang="en-US" sz="1000" b="0" i="0" dirty="0">
                <a:solidFill>
                  <a:srgbClr val="000000"/>
                </a:solidFill>
                <a:effectLst/>
                <a:latin typeface="Open Sans" panose="020B0606030504020204" pitchFamily="34" charset="0"/>
              </a:rPr>
              <a:t> “</a:t>
            </a:r>
            <a:r>
              <a:rPr lang="en-US" sz="1000" b="0" i="0" u="none" strike="noStrike" dirty="0">
                <a:solidFill>
                  <a:srgbClr val="075290"/>
                </a:solidFill>
                <a:effectLst/>
                <a:latin typeface="Open Sans" panose="020B0606030504020204" pitchFamily="34" charset="0"/>
                <a:hlinkClick r:id="rId8"/>
              </a:rPr>
              <a:t>Health Insurance Coverage: Early Release of Estimates from the National Health Interview Survey, 2022</a:t>
            </a:r>
            <a:r>
              <a:rPr lang="en-US" sz="1000" b="0" i="0" u="none" strike="noStrike" dirty="0">
                <a:solidFill>
                  <a:srgbClr val="075290"/>
                </a:solidFill>
                <a:effectLst/>
                <a:latin typeface="Open Sans" panose="020B0606030504020204" pitchFamily="34" charset="0"/>
              </a:rPr>
              <a:t> CDC</a:t>
            </a:r>
            <a:endParaRPr lang="en-US" sz="2400" dirty="0">
              <a:solidFill>
                <a:schemeClr val="bg1"/>
              </a:solidFill>
            </a:endParaRPr>
          </a:p>
        </p:txBody>
      </p:sp>
      <p:pic>
        <p:nvPicPr>
          <p:cNvPr id="5122" name="Picture 2" descr="U.S. health policy in a single cartoon - PNHP">
            <a:extLst>
              <a:ext uri="{FF2B5EF4-FFF2-40B4-BE49-F238E27FC236}">
                <a16:creationId xmlns:a16="http://schemas.microsoft.com/office/drawing/2014/main" id="{A2BA3973-A6A7-69E0-D8BF-4A3A9309CE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3304" y="804671"/>
            <a:ext cx="4659008" cy="386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725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36,355 Deaths During 2021 </a:t>
            </a:r>
            <a:br>
              <a:rPr lang="en-US" dirty="0"/>
            </a:br>
            <a:r>
              <a:rPr lang="en-US" dirty="0"/>
              <a:t>Due to Uninsurance</a:t>
            </a:r>
          </a:p>
        </p:txBody>
      </p:sp>
      <p:sp>
        <p:nvSpPr>
          <p:cNvPr id="3" name="Text Placeholder 2"/>
          <p:cNvSpPr>
            <a:spLocks noGrp="1"/>
          </p:cNvSpPr>
          <p:nvPr>
            <p:ph type="body" idx="10"/>
          </p:nvPr>
        </p:nvSpPr>
        <p:spPr>
          <a:xfrm>
            <a:off x="-1" y="6016753"/>
            <a:ext cx="8516983" cy="841248"/>
          </a:xfrm>
        </p:spPr>
        <p:txBody>
          <a:bodyPr>
            <a:noAutofit/>
          </a:bodyPr>
          <a:lstStyle/>
          <a:p>
            <a:pPr>
              <a:lnSpc>
                <a:spcPct val="100000"/>
              </a:lnSpc>
              <a:spcBef>
                <a:spcPts val="0"/>
              </a:spcBef>
            </a:pPr>
            <a:r>
              <a:rPr lang="en-US" sz="1000" dirty="0"/>
              <a:t>Woolhandler &amp; </a:t>
            </a:r>
            <a:r>
              <a:rPr lang="en-US" sz="1000" dirty="0" err="1"/>
              <a:t>Himmelsetin</a:t>
            </a:r>
            <a:r>
              <a:rPr lang="en-US" sz="1000" dirty="0"/>
              <a:t>. Ann </a:t>
            </a:r>
            <a:r>
              <a:rPr lang="en-US" sz="1000" dirty="0" err="1"/>
              <a:t>Int</a:t>
            </a:r>
            <a:r>
              <a:rPr lang="en-US" sz="1000" dirty="0"/>
              <a:t> Med 2017;167:424</a:t>
            </a:r>
          </a:p>
          <a:p>
            <a:pPr>
              <a:lnSpc>
                <a:spcPct val="100000"/>
              </a:lnSpc>
              <a:spcBef>
                <a:spcPts val="0"/>
              </a:spcBef>
            </a:pPr>
            <a:r>
              <a:rPr lang="en-US" sz="1000" dirty="0"/>
              <a:t>Based on best estimate from multiple studies of 1 death per 769 uninsured/year &amp; number of uninsured at the time of the survey</a:t>
            </a:r>
          </a:p>
          <a:p>
            <a:pPr marL="0" marR="0" lvl="0" indent="0" algn="l" defTabSz="914400" rtl="0" eaLnBrk="1" fontAlgn="auto" latinLnBrk="0" hangingPunct="1">
              <a:lnSpc>
                <a:spcPct val="100000"/>
              </a:lnSpc>
              <a:spcBef>
                <a:spcPts val="0"/>
              </a:spcBef>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Modified version of slides prepared by Drs. Steffie </a:t>
            </a:r>
            <a:r>
              <a:rPr kumimoji="0" lang="en-US" sz="1000" b="0" i="0" u="none" strike="noStrike" kern="1200" cap="none" spc="0" normalizeH="0" baseline="0" noProof="0" dirty="0" err="1">
                <a:ln>
                  <a:noFill/>
                </a:ln>
                <a:solidFill>
                  <a:srgbClr val="FFFFFF"/>
                </a:solidFill>
                <a:effectLst/>
                <a:uLnTx/>
                <a:uFillTx/>
                <a:latin typeface="Arial" charset="0"/>
                <a:ea typeface="+mn-ea"/>
                <a:cs typeface="Arial" charset="0"/>
              </a:rPr>
              <a:t>Woolhandler</a:t>
            </a: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 &amp; David Himmelstein. Originals available at https://</a:t>
            </a:r>
            <a:r>
              <a:rPr kumimoji="0" lang="en-US" sz="1000" b="0" i="0" u="none" strike="noStrike" kern="1200" cap="none" spc="0" normalizeH="0" baseline="0" noProof="0" dirty="0" err="1">
                <a:ln>
                  <a:noFill/>
                </a:ln>
                <a:solidFill>
                  <a:srgbClr val="FFFFFF"/>
                </a:solidFill>
                <a:effectLst/>
                <a:uLnTx/>
                <a:uFillTx/>
                <a:latin typeface="Arial" charset="0"/>
                <a:ea typeface="+mn-ea"/>
                <a:cs typeface="Arial" charset="0"/>
              </a:rPr>
              <a:t>www.citizen.org</a:t>
            </a: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/article/updated-powerpoint-presentations-on-health-policy-issues-relevant-to-health-care-reform-and-a-national-single-payer-health-system/ (accessed Apr 12 2023)</a:t>
            </a:r>
          </a:p>
        </p:txBody>
      </p:sp>
      <p:graphicFrame>
        <p:nvGraphicFramePr>
          <p:cNvPr id="4" name="Table 3"/>
          <p:cNvGraphicFramePr>
            <a:graphicFrameLocks noGrp="1"/>
          </p:cNvGraphicFramePr>
          <p:nvPr/>
        </p:nvGraphicFramePr>
        <p:xfrm>
          <a:off x="1709207" y="1725296"/>
          <a:ext cx="8773586" cy="3905752"/>
        </p:xfrm>
        <a:graphic>
          <a:graphicData uri="http://schemas.openxmlformats.org/drawingml/2006/table">
            <a:tbl>
              <a:tblPr firstRow="1" lastRow="1" bandRow="1">
                <a:tableStyleId>{5C22544A-7EE6-4342-B048-85BDC9FD1C3A}</a:tableStyleId>
              </a:tblPr>
              <a:tblGrid>
                <a:gridCol w="2517505">
                  <a:extLst>
                    <a:ext uri="{9D8B030D-6E8A-4147-A177-3AD203B41FA5}">
                      <a16:colId xmlns:a16="http://schemas.microsoft.com/office/drawing/2014/main" val="20000"/>
                    </a:ext>
                  </a:extLst>
                </a:gridCol>
                <a:gridCol w="2768177">
                  <a:extLst>
                    <a:ext uri="{9D8B030D-6E8A-4147-A177-3AD203B41FA5}">
                      <a16:colId xmlns:a16="http://schemas.microsoft.com/office/drawing/2014/main" val="20001"/>
                    </a:ext>
                  </a:extLst>
                </a:gridCol>
                <a:gridCol w="3487904">
                  <a:extLst>
                    <a:ext uri="{9D8B030D-6E8A-4147-A177-3AD203B41FA5}">
                      <a16:colId xmlns:a16="http://schemas.microsoft.com/office/drawing/2014/main" val="20002"/>
                    </a:ext>
                  </a:extLst>
                </a:gridCol>
              </a:tblGrid>
              <a:tr h="488219">
                <a:tc>
                  <a:txBody>
                    <a:bodyPr/>
                    <a:lstStyle/>
                    <a:p>
                      <a:pPr algn="l"/>
                      <a:r>
                        <a:rPr lang="en-US" sz="2400" dirty="0">
                          <a:solidFill>
                            <a:schemeClr val="tx1"/>
                          </a:solidFill>
                          <a:effectLst/>
                        </a:rPr>
                        <a:t>State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effectLst/>
                        </a:rPr>
                        <a:t>%</a:t>
                      </a:r>
                      <a:r>
                        <a:rPr lang="en-US" sz="2400" baseline="0" dirty="0">
                          <a:solidFill>
                            <a:schemeClr val="tx1"/>
                          </a:solidFill>
                          <a:effectLst/>
                        </a:rPr>
                        <a:t> Uninsured</a:t>
                      </a:r>
                      <a:endParaRPr lang="en-US" sz="2400" dirty="0">
                        <a:solidFill>
                          <a:schemeClr val="tx1"/>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effectLst/>
                        </a:rPr>
                        <a:t>Excess Deaths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88219">
                <a:tc>
                  <a:txBody>
                    <a:bodyPr/>
                    <a:lstStyle/>
                    <a:p>
                      <a:pPr algn="l"/>
                      <a:r>
                        <a:rPr lang="en-US" sz="2400" dirty="0">
                          <a:solidFill>
                            <a:schemeClr val="bg1"/>
                          </a:solidFill>
                        </a:rPr>
                        <a:t>Texas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rPr>
                        <a:t>18.0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rPr>
                        <a:t>6,793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8219">
                <a:tc>
                  <a:txBody>
                    <a:bodyPr/>
                    <a:lstStyle/>
                    <a:p>
                      <a:pPr algn="l"/>
                      <a:r>
                        <a:rPr lang="en-US" sz="2400" dirty="0">
                          <a:solidFill>
                            <a:schemeClr val="bg1"/>
                          </a:solidFill>
                        </a:rPr>
                        <a:t>California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rPr>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rPr>
                        <a:t>3,528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8219">
                <a:tc>
                  <a:txBody>
                    <a:bodyPr/>
                    <a:lstStyle/>
                    <a:p>
                      <a:pPr algn="l"/>
                      <a:r>
                        <a:rPr lang="en-US" sz="2400" dirty="0">
                          <a:solidFill>
                            <a:schemeClr val="bg1"/>
                          </a:solidFill>
                        </a:rPr>
                        <a:t>Florida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rPr>
                        <a:t>12.1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rPr>
                        <a:t>3,378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8219">
                <a:tc>
                  <a:txBody>
                    <a:bodyPr/>
                    <a:lstStyle/>
                    <a:p>
                      <a:pPr algn="l"/>
                      <a:r>
                        <a:rPr lang="en-US" sz="2400">
                          <a:solidFill>
                            <a:schemeClr val="bg1"/>
                          </a:solidFill>
                        </a:rPr>
                        <a:t>Georgia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rPr>
                        <a:t>12.6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rPr>
                        <a:t>1,741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8219">
                <a:tc>
                  <a:txBody>
                    <a:bodyPr/>
                    <a:lstStyle/>
                    <a:p>
                      <a:pPr algn="l"/>
                      <a:r>
                        <a:rPr lang="en-US" sz="2400" dirty="0">
                          <a:solidFill>
                            <a:schemeClr val="bg1"/>
                          </a:solidFill>
                        </a:rPr>
                        <a:t>North Carolina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rPr>
                        <a:t>10.4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rPr>
                        <a:t>1,402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4379544"/>
                  </a:ext>
                </a:extLst>
              </a:tr>
              <a:tr h="488219">
                <a:tc>
                  <a:txBody>
                    <a:bodyPr/>
                    <a:lstStyle/>
                    <a:p>
                      <a:pPr algn="l"/>
                      <a:r>
                        <a:rPr lang="en-US" sz="2400" dirty="0">
                          <a:solidFill>
                            <a:schemeClr val="bg1"/>
                          </a:solidFill>
                        </a:rPr>
                        <a:t>New York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rPr>
                        <a:t>5.2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rPr>
                        <a:t>1,325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8219">
                <a:tc>
                  <a:txBody>
                    <a:bodyPr/>
                    <a:lstStyle/>
                    <a:p>
                      <a:pPr algn="l"/>
                      <a:r>
                        <a:rPr lang="en-US" sz="2400" dirty="0">
                          <a:solidFill>
                            <a:schemeClr val="tx1"/>
                          </a:solidFill>
                          <a:effectLst/>
                        </a:rPr>
                        <a:t>USA 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effectLst/>
                        </a:rPr>
                        <a:t>8.6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tx1"/>
                          </a:solidFill>
                          <a:effectLst/>
                        </a:rPr>
                        <a:t>36,771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0644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ext Placeholder 2"/>
          <p:cNvSpPr txBox="1">
            <a:spLocks noGrp="1"/>
          </p:cNvSpPr>
          <p:nvPr>
            <p:ph type="body" sz="quarter" idx="1"/>
          </p:nvPr>
        </p:nvSpPr>
        <p:spPr>
          <a:prstGeom prst="rect">
            <a:avLst/>
          </a:prstGeom>
        </p:spPr>
        <p:txBody>
          <a:bodyPr/>
          <a:lstStyle/>
          <a:p>
            <a:pPr>
              <a:lnSpc>
                <a:spcPct val="100000"/>
              </a:lnSpc>
              <a:spcBef>
                <a:spcPts val="0"/>
              </a:spcBef>
              <a:defRPr sz="1000"/>
            </a:pPr>
            <a:r>
              <a:rPr dirty="0"/>
              <a:t>Source: OECD 2022. Note: Data are for 2021</a:t>
            </a:r>
          </a:p>
          <a:p>
            <a:pPr>
              <a:lnSpc>
                <a:spcPct val="100000"/>
              </a:lnSpc>
              <a:spcBef>
                <a:spcPts val="0"/>
              </a:spcBef>
              <a:defRPr sz="1000"/>
            </a:pPr>
            <a:r>
              <a:rPr dirty="0"/>
              <a:t>Modified version of slides prepared by Drs. </a:t>
            </a:r>
            <a:r>
              <a:rPr dirty="0" err="1"/>
              <a:t>Steffie</a:t>
            </a:r>
            <a:r>
              <a:rPr dirty="0"/>
              <a:t> </a:t>
            </a:r>
            <a:r>
              <a:rPr dirty="0" err="1"/>
              <a:t>Woolhandler</a:t>
            </a:r>
            <a:r>
              <a:rPr dirty="0"/>
              <a:t> </a:t>
            </a:r>
            <a:r>
              <a:rPr lang="en-US" dirty="0"/>
              <a:t>&amp;</a:t>
            </a:r>
            <a:r>
              <a:rPr dirty="0"/>
              <a:t> David Himmelstein. Originals available at https://</a:t>
            </a:r>
            <a:r>
              <a:rPr dirty="0" err="1"/>
              <a:t>www.citizen.org</a:t>
            </a:r>
            <a:r>
              <a:rPr dirty="0"/>
              <a:t>/article/updated-powerpoint-presentations-on-health-policy-issues-relevant-to-health-care-reform-and-a-national-single-payer-health-system/ (accessed Apr 12 2023)</a:t>
            </a:r>
          </a:p>
        </p:txBody>
      </p:sp>
      <p:sp>
        <p:nvSpPr>
          <p:cNvPr id="360" name="Title 1"/>
          <p:cNvSpPr txBox="1">
            <a:spLocks noGrp="1"/>
          </p:cNvSpPr>
          <p:nvPr>
            <p:ph type="title" idx="4294967295"/>
          </p:nvPr>
        </p:nvSpPr>
        <p:spPr>
          <a:xfrm>
            <a:off x="1598613" y="365125"/>
            <a:ext cx="10593387" cy="1325563"/>
          </a:xfrm>
          <a:prstGeom prst="rect">
            <a:avLst/>
          </a:prstGeom>
        </p:spPr>
        <p:txBody>
          <a:bodyPr/>
          <a:lstStyle>
            <a:lvl1pPr>
              <a:defRPr sz="4800"/>
            </a:lvl1pPr>
          </a:lstStyle>
          <a:p>
            <a:r>
              <a:t>Life Expectancy Lower in the U.S.</a:t>
            </a:r>
          </a:p>
        </p:txBody>
      </p:sp>
      <p:sp>
        <p:nvSpPr>
          <p:cNvPr id="362" name="TextBox 3"/>
          <p:cNvSpPr txBox="1"/>
          <p:nvPr/>
        </p:nvSpPr>
        <p:spPr>
          <a:xfrm>
            <a:off x="139799" y="2943522"/>
            <a:ext cx="932304"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spcBef>
                <a:spcPts val="1200"/>
              </a:spcBef>
              <a:defRPr sz="2400" b="1">
                <a:solidFill>
                  <a:srgbClr val="FFFF00"/>
                </a:solidFill>
              </a:defRPr>
            </a:lvl1pPr>
          </a:lstStyle>
          <a:p>
            <a:r>
              <a:rPr dirty="0">
                <a:solidFill>
                  <a:schemeClr val="bg1"/>
                </a:solidFill>
              </a:rPr>
              <a:t>Years</a:t>
            </a:r>
          </a:p>
        </p:txBody>
      </p:sp>
      <p:graphicFrame>
        <p:nvGraphicFramePr>
          <p:cNvPr id="363" name="Chart 4"/>
          <p:cNvGraphicFramePr/>
          <p:nvPr>
            <p:extLst>
              <p:ext uri="{D42A27DB-BD31-4B8C-83A1-F6EECF244321}">
                <p14:modId xmlns:p14="http://schemas.microsoft.com/office/powerpoint/2010/main" val="726245710"/>
              </p:ext>
            </p:extLst>
          </p:nvPr>
        </p:nvGraphicFramePr>
        <p:xfrm>
          <a:off x="1348353" y="1400143"/>
          <a:ext cx="9840348" cy="461660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itle 1"/>
          <p:cNvSpPr txBox="1">
            <a:spLocks noGrp="1"/>
          </p:cNvSpPr>
          <p:nvPr>
            <p:ph type="title"/>
          </p:nvPr>
        </p:nvSpPr>
        <p:spPr>
          <a:prstGeom prst="rect">
            <a:avLst/>
          </a:prstGeom>
        </p:spPr>
        <p:txBody>
          <a:bodyPr/>
          <a:lstStyle/>
          <a:p>
            <a:r>
              <a:rPr dirty="0"/>
              <a:t>Infant Mortality Higher in the U.S.</a:t>
            </a:r>
          </a:p>
        </p:txBody>
      </p:sp>
      <p:sp>
        <p:nvSpPr>
          <p:cNvPr id="2" name="Text Placeholder 1">
            <a:extLst>
              <a:ext uri="{FF2B5EF4-FFF2-40B4-BE49-F238E27FC236}">
                <a16:creationId xmlns:a16="http://schemas.microsoft.com/office/drawing/2014/main" id="{B428366A-5ABA-F70C-18CD-860A7035C068}"/>
              </a:ext>
            </a:extLst>
          </p:cNvPr>
          <p:cNvSpPr>
            <a:spLocks noGrp="1"/>
          </p:cNvSpPr>
          <p:nvPr>
            <p:ph type="body" sz="quarter" idx="21"/>
          </p:nvPr>
        </p:nvSpPr>
        <p:spPr/>
        <p:txBody>
          <a:bodyPr/>
          <a:lstStyle/>
          <a:p>
            <a:pPr>
              <a:lnSpc>
                <a:spcPct val="100000"/>
              </a:lnSpc>
              <a:spcBef>
                <a:spcPts val="0"/>
              </a:spcBef>
              <a:defRPr sz="1000"/>
            </a:pPr>
            <a:r>
              <a:rPr lang="en-US" dirty="0"/>
              <a:t>Source: OECD 2022. Note: Data are for 2021 or most recent year available</a:t>
            </a:r>
          </a:p>
          <a:p>
            <a:pPr>
              <a:lnSpc>
                <a:spcPct val="100000"/>
              </a:lnSpc>
              <a:spcBef>
                <a:spcPts val="0"/>
              </a:spcBef>
              <a:defRPr sz="1000"/>
            </a:pPr>
            <a:r>
              <a:rPr lang="en-US" dirty="0"/>
              <a:t>Modified version of slides prepared by Drs. Steffie </a:t>
            </a:r>
            <a:r>
              <a:rPr lang="en-US" dirty="0" err="1"/>
              <a:t>Woolhandler</a:t>
            </a:r>
            <a:r>
              <a:rPr lang="en-US" dirty="0"/>
              <a:t> &amp; David Himmelstein. Originals available at https://</a:t>
            </a:r>
            <a:r>
              <a:rPr lang="en-US" dirty="0" err="1"/>
              <a:t>www.citizen.org</a:t>
            </a:r>
            <a:r>
              <a:rPr lang="en-US" dirty="0"/>
              <a:t>/article/updated-powerpoint-presentations-on-health-policy-issues-relevant-to-health-care-reform-and-a-national-single-payer-health-system/ (accessed Apr 12 2023)</a:t>
            </a:r>
          </a:p>
        </p:txBody>
      </p:sp>
      <p:graphicFrame>
        <p:nvGraphicFramePr>
          <p:cNvPr id="329" name="Chart 4"/>
          <p:cNvGraphicFramePr/>
          <p:nvPr/>
        </p:nvGraphicFramePr>
        <p:xfrm>
          <a:off x="2114541" y="1571997"/>
          <a:ext cx="8974147" cy="4051152"/>
        </p:xfrm>
        <a:graphic>
          <a:graphicData uri="http://schemas.openxmlformats.org/drawingml/2006/chart">
            <c:chart xmlns:c="http://schemas.openxmlformats.org/drawingml/2006/chart" xmlns:r="http://schemas.openxmlformats.org/officeDocument/2006/relationships" r:id="rId3"/>
          </a:graphicData>
        </a:graphic>
      </p:graphicFrame>
      <p:sp>
        <p:nvSpPr>
          <p:cNvPr id="330" name="TextBox 7"/>
          <p:cNvSpPr txBox="1"/>
          <p:nvPr/>
        </p:nvSpPr>
        <p:spPr>
          <a:xfrm>
            <a:off x="167984" y="2175175"/>
            <a:ext cx="2154302"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spcBef>
                <a:spcPts val="1200"/>
              </a:spcBef>
              <a:defRPr sz="2400">
                <a:solidFill>
                  <a:srgbClr val="FFFF00"/>
                </a:solidFill>
              </a:defRPr>
            </a:lvl1pPr>
          </a:lstStyle>
          <a:p>
            <a:r>
              <a:rPr dirty="0">
                <a:solidFill>
                  <a:schemeClr val="bg1"/>
                </a:solidFill>
              </a:rPr>
              <a:t>Deaths in first year of life per 1,000 live births</a:t>
            </a: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960F1D-A9A2-F7DB-6895-3581CB98B2F1}"/>
              </a:ext>
            </a:extLst>
          </p:cNvPr>
          <p:cNvSpPr>
            <a:spLocks noGrp="1"/>
          </p:cNvSpPr>
          <p:nvPr>
            <p:ph type="title"/>
          </p:nvPr>
        </p:nvSpPr>
        <p:spPr/>
        <p:txBody>
          <a:bodyPr/>
          <a:lstStyle/>
          <a:p>
            <a:r>
              <a:rPr lang="en-US" dirty="0"/>
              <a:t>Even Wealthy White Americans </a:t>
            </a:r>
            <a:br>
              <a:rPr lang="en-US" dirty="0"/>
            </a:br>
            <a:r>
              <a:rPr lang="en-US" dirty="0"/>
              <a:t>Have High Infant Mortality</a:t>
            </a:r>
          </a:p>
        </p:txBody>
      </p:sp>
      <p:sp>
        <p:nvSpPr>
          <p:cNvPr id="4" name="Text Placeholder 3">
            <a:extLst>
              <a:ext uri="{FF2B5EF4-FFF2-40B4-BE49-F238E27FC236}">
                <a16:creationId xmlns:a16="http://schemas.microsoft.com/office/drawing/2014/main" id="{D84476BA-238D-2971-E46C-351785AC1BF7}"/>
              </a:ext>
            </a:extLst>
          </p:cNvPr>
          <p:cNvSpPr>
            <a:spLocks noGrp="1"/>
          </p:cNvSpPr>
          <p:nvPr>
            <p:ph type="body" idx="10"/>
          </p:nvPr>
        </p:nvSpPr>
        <p:spPr>
          <a:xfrm>
            <a:off x="0" y="6016753"/>
            <a:ext cx="8539566" cy="841248"/>
          </a:xfrm>
        </p:spPr>
        <p:txBody>
          <a:bodyPr>
            <a:normAutofit fontScale="85000" lnSpcReduction="10000"/>
          </a:bodyPr>
          <a:lstStyle/>
          <a:p>
            <a:pPr>
              <a:lnSpc>
                <a:spcPct val="110000"/>
              </a:lnSpc>
              <a:spcBef>
                <a:spcPts val="0"/>
              </a:spcBef>
            </a:pPr>
            <a:r>
              <a:rPr lang="en-US" dirty="0"/>
              <a:t>Source: JAMA IM 2021;181:339 (note data are for 2015)</a:t>
            </a:r>
          </a:p>
          <a:p>
            <a:pPr>
              <a:lnSpc>
                <a:spcPct val="110000"/>
              </a:lnSpc>
              <a:spcBef>
                <a:spcPts val="0"/>
              </a:spcBef>
            </a:pPr>
            <a:r>
              <a:rPr lang="en-US" dirty="0"/>
              <a:t>*White people living in the wealthiest 1% of US counties</a:t>
            </a:r>
          </a:p>
          <a:p>
            <a:pPr>
              <a:lnSpc>
                <a:spcPct val="110000"/>
              </a:lnSpc>
              <a:spcBef>
                <a:spcPts val="0"/>
              </a:spcBef>
            </a:pPr>
            <a:r>
              <a:rPr lang="en-US" sz="1200" dirty="0">
                <a:solidFill>
                  <a:schemeClr val="bg1"/>
                </a:solidFill>
                <a:cs typeface="Arial" charset="0"/>
              </a:rPr>
              <a:t>Modified version of slides prepared by Drs. Steffie </a:t>
            </a:r>
            <a:r>
              <a:rPr lang="en-US" sz="1200" dirty="0" err="1">
                <a:solidFill>
                  <a:schemeClr val="bg1"/>
                </a:solidFill>
                <a:cs typeface="Arial" charset="0"/>
              </a:rPr>
              <a:t>Woolhandler</a:t>
            </a:r>
            <a:r>
              <a:rPr lang="en-US" sz="1200" dirty="0">
                <a:solidFill>
                  <a:schemeClr val="bg1"/>
                </a:solidFill>
                <a:cs typeface="Arial" charset="0"/>
              </a:rPr>
              <a:t> &amp; David Himmelstein. Originals available at https://</a:t>
            </a:r>
            <a:r>
              <a:rPr lang="en-US" sz="1200" dirty="0" err="1">
                <a:solidFill>
                  <a:schemeClr val="bg1"/>
                </a:solidFill>
                <a:cs typeface="Arial" charset="0"/>
              </a:rPr>
              <a:t>www.citizen.org</a:t>
            </a:r>
            <a:r>
              <a:rPr lang="en-US" sz="1200" dirty="0">
                <a:solidFill>
                  <a:schemeClr val="bg1"/>
                </a:solidFill>
                <a:cs typeface="Arial" charset="0"/>
              </a:rPr>
              <a:t>/article/updated-powerpoint-presentations-on-health-policy-issues-relevant-to-health-care-reform-and-a-national-single-payer-health-system/ (accessed Apr 12 2023)</a:t>
            </a:r>
          </a:p>
        </p:txBody>
      </p:sp>
      <p:sp>
        <p:nvSpPr>
          <p:cNvPr id="7" name="TextBox 6">
            <a:extLst>
              <a:ext uri="{FF2B5EF4-FFF2-40B4-BE49-F238E27FC236}">
                <a16:creationId xmlns:a16="http://schemas.microsoft.com/office/drawing/2014/main" id="{0B6A9985-FCAA-7BCA-E62E-8006DABC5257}"/>
              </a:ext>
            </a:extLst>
          </p:cNvPr>
          <p:cNvSpPr txBox="1"/>
          <p:nvPr/>
        </p:nvSpPr>
        <p:spPr>
          <a:xfrm>
            <a:off x="325464" y="2712203"/>
            <a:ext cx="1929373" cy="1569660"/>
          </a:xfrm>
          <a:prstGeom prst="rect">
            <a:avLst/>
          </a:prstGeom>
          <a:noFill/>
        </p:spPr>
        <p:txBody>
          <a:bodyPr wrap="square" rtlCol="0">
            <a:spAutoFit/>
          </a:bodyPr>
          <a:lstStyle/>
          <a:p>
            <a:pPr>
              <a:spcAft>
                <a:spcPts val="1200"/>
              </a:spcAft>
            </a:pPr>
            <a:r>
              <a:rPr lang="en-US" sz="2400" dirty="0">
                <a:solidFill>
                  <a:schemeClr val="bg1"/>
                </a:solidFill>
              </a:rPr>
              <a:t>Deaths in the first year of life / 1000 live births</a:t>
            </a:r>
          </a:p>
        </p:txBody>
      </p:sp>
      <p:graphicFrame>
        <p:nvGraphicFramePr>
          <p:cNvPr id="8" name="Chart 7">
            <a:extLst>
              <a:ext uri="{FF2B5EF4-FFF2-40B4-BE49-F238E27FC236}">
                <a16:creationId xmlns:a16="http://schemas.microsoft.com/office/drawing/2014/main" id="{4E94D211-21EF-90DF-6238-8FE5D17906AB}"/>
              </a:ext>
            </a:extLst>
          </p:cNvPr>
          <p:cNvGraphicFramePr/>
          <p:nvPr/>
        </p:nvGraphicFramePr>
        <p:xfrm>
          <a:off x="2254838" y="1690688"/>
          <a:ext cx="9098961" cy="4326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9835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itle 2"/>
          <p:cNvSpPr txBox="1">
            <a:spLocks noGrp="1"/>
          </p:cNvSpPr>
          <p:nvPr>
            <p:ph type="title"/>
          </p:nvPr>
        </p:nvSpPr>
        <p:spPr>
          <a:prstGeom prst="rect">
            <a:avLst/>
          </a:prstGeom>
        </p:spPr>
        <p:txBody>
          <a:bodyPr/>
          <a:lstStyle/>
          <a:p>
            <a:pPr>
              <a:defRPr sz="4000"/>
            </a:pPr>
            <a:r>
              <a:rPr dirty="0"/>
              <a:t>Maternal Mortality </a:t>
            </a:r>
            <a:r>
              <a:rPr i="1" dirty="0">
                <a:solidFill>
                  <a:srgbClr val="FFFF00"/>
                </a:solidFill>
              </a:rPr>
              <a:t>MUCH </a:t>
            </a:r>
            <a:r>
              <a:rPr dirty="0"/>
              <a:t>Higher in the U.S.</a:t>
            </a:r>
          </a:p>
        </p:txBody>
      </p:sp>
      <p:sp>
        <p:nvSpPr>
          <p:cNvPr id="2" name="Text Placeholder 1">
            <a:extLst>
              <a:ext uri="{FF2B5EF4-FFF2-40B4-BE49-F238E27FC236}">
                <a16:creationId xmlns:a16="http://schemas.microsoft.com/office/drawing/2014/main" id="{A67888B6-CCC2-8659-27D8-7B4F226CC36E}"/>
              </a:ext>
            </a:extLst>
          </p:cNvPr>
          <p:cNvSpPr>
            <a:spLocks noGrp="1"/>
          </p:cNvSpPr>
          <p:nvPr>
            <p:ph type="body" sz="quarter" idx="21"/>
          </p:nvPr>
        </p:nvSpPr>
        <p:spPr/>
        <p:txBody>
          <a:bodyPr>
            <a:normAutofit fontScale="92500" lnSpcReduction="10000"/>
          </a:bodyPr>
          <a:lstStyle/>
          <a:p>
            <a:r>
              <a:rPr lang="en-US" dirty="0"/>
              <a:t>Maternal mortality: Death while pregnant or within 42 days of the end of pregnancy, irrespective of the duration &amp; site of the pregnancy, from any cause related to or aggravated by the pregnancy or its management, but not from accidental or incidental causes. Used by the World Health Organization (WHO) in international comparisons. Date for 2021 or 2020 where available. </a:t>
            </a:r>
            <a:br>
              <a:rPr lang="en-US" dirty="0"/>
            </a:br>
            <a:r>
              <a:rPr lang="en-US" dirty="0"/>
              <a:t>Source: Trends in maternal mortality 2000 to 2020: estimates by WHO, UNICEF, UNFPA, World Bank Group &amp; UNDESA/Population Division</a:t>
            </a:r>
          </a:p>
        </p:txBody>
      </p:sp>
      <p:sp>
        <p:nvSpPr>
          <p:cNvPr id="335" name="TextBox 5"/>
          <p:cNvSpPr txBox="1"/>
          <p:nvPr/>
        </p:nvSpPr>
        <p:spPr>
          <a:xfrm>
            <a:off x="164667" y="2430965"/>
            <a:ext cx="1648893"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200"/>
              </a:spcBef>
              <a:defRPr sz="2400">
                <a:solidFill>
                  <a:srgbClr val="FFFF00"/>
                </a:solidFill>
              </a:defRPr>
            </a:pPr>
            <a:r>
              <a:rPr dirty="0">
                <a:solidFill>
                  <a:schemeClr val="bg1"/>
                </a:solidFill>
              </a:rPr>
              <a:t>Maternal deaths per 100,000 </a:t>
            </a:r>
            <a:br>
              <a:rPr dirty="0">
                <a:solidFill>
                  <a:schemeClr val="bg1"/>
                </a:solidFill>
              </a:rPr>
            </a:br>
            <a:r>
              <a:rPr dirty="0">
                <a:solidFill>
                  <a:schemeClr val="bg1"/>
                </a:solidFill>
              </a:rPr>
              <a:t>live births</a:t>
            </a:r>
          </a:p>
        </p:txBody>
      </p:sp>
      <p:graphicFrame>
        <p:nvGraphicFramePr>
          <p:cNvPr id="337" name="Chart 12"/>
          <p:cNvGraphicFramePr/>
          <p:nvPr/>
        </p:nvGraphicFramePr>
        <p:xfrm>
          <a:off x="1881708" y="1268794"/>
          <a:ext cx="9397212" cy="474795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56371" y="1724781"/>
          <a:ext cx="9968256" cy="3583096"/>
        </p:xfrm>
        <a:graphic>
          <a:graphicData uri="http://schemas.openxmlformats.org/drawingml/2006/table">
            <a:tbl>
              <a:tblPr firstRow="1" bandRow="1">
                <a:tableStyleId>{5C22544A-7EE6-4342-B048-85BDC9FD1C3A}</a:tableStyleId>
              </a:tblPr>
              <a:tblGrid>
                <a:gridCol w="9968256">
                  <a:extLst>
                    <a:ext uri="{9D8B030D-6E8A-4147-A177-3AD203B41FA5}">
                      <a16:colId xmlns:a16="http://schemas.microsoft.com/office/drawing/2014/main" val="20000"/>
                    </a:ext>
                  </a:extLst>
                </a:gridCol>
              </a:tblGrid>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7887">
                <a:tc>
                  <a:txBody>
                    <a:bodyPr/>
                    <a:lstStyle/>
                    <a:p>
                      <a:endParaRPr lang="en-US" dirty="0"/>
                    </a:p>
                  </a:txBody>
                  <a:tcP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noAutofit/>
          </a:bodyPr>
          <a:lstStyle/>
          <a:p>
            <a:r>
              <a:rPr lang="en-US" sz="2800" dirty="0">
                <a:solidFill>
                  <a:schemeClr val="bg1"/>
                </a:solidFill>
              </a:rPr>
              <a:t>Compared to 16 peer countries</a:t>
            </a:r>
            <a:br>
              <a:rPr lang="en-US" dirty="0">
                <a:solidFill>
                  <a:schemeClr val="bg1"/>
                </a:solidFill>
              </a:rPr>
            </a:br>
            <a:r>
              <a:rPr lang="en-US" dirty="0">
                <a:solidFill>
                  <a:schemeClr val="bg1"/>
                </a:solidFill>
              </a:rPr>
              <a:t>Medicare Makes Americans Healthier</a:t>
            </a:r>
            <a:endParaRPr lang="en-US" dirty="0"/>
          </a:p>
        </p:txBody>
      </p:sp>
      <p:sp>
        <p:nvSpPr>
          <p:cNvPr id="5" name="Text Placeholder 4"/>
          <p:cNvSpPr>
            <a:spLocks noGrp="1"/>
          </p:cNvSpPr>
          <p:nvPr>
            <p:ph type="body" idx="10"/>
          </p:nvPr>
        </p:nvSpPr>
        <p:spPr>
          <a:xfrm>
            <a:off x="0" y="6016753"/>
            <a:ext cx="6069330" cy="841248"/>
          </a:xfrm>
        </p:spPr>
        <p:txBody>
          <a:bodyPr>
            <a:normAutofit/>
          </a:bodyPr>
          <a:lstStyle/>
          <a:p>
            <a:pPr>
              <a:lnSpc>
                <a:spcPct val="120000"/>
              </a:lnSpc>
              <a:spcBef>
                <a:spcPts val="0"/>
              </a:spcBef>
            </a:pPr>
            <a:r>
              <a:rPr lang="en-US" sz="1000" dirty="0">
                <a:latin typeface="Franklin Gothic Book"/>
                <a:cs typeface="Franklin Gothic Book"/>
              </a:rPr>
              <a:t>Institute of Medicine. Shorter Lives, Poorer Health. </a:t>
            </a:r>
          </a:p>
          <a:p>
            <a:pPr>
              <a:lnSpc>
                <a:spcPct val="120000"/>
              </a:lnSpc>
              <a:spcBef>
                <a:spcPts val="0"/>
              </a:spcBef>
            </a:pPr>
            <a:r>
              <a:rPr lang="en-US" sz="1000" dirty="0">
                <a:latin typeface="Franklin Gothic Book"/>
                <a:cs typeface="Franklin Gothic Book"/>
              </a:rPr>
              <a:t>Fig 1-9: Ranking of US mortality rates by age group among 17 peer countries, 2006-2008. 2013</a:t>
            </a:r>
          </a:p>
          <a:p>
            <a:pPr>
              <a:lnSpc>
                <a:spcPct val="120000"/>
              </a:lnSpc>
              <a:spcBef>
                <a:spcPts val="0"/>
              </a:spcBef>
            </a:pPr>
            <a:r>
              <a:rPr lang="en-US" sz="1000" dirty="0">
                <a:latin typeface="Franklin Gothic Book"/>
                <a:cs typeface="Franklin Gothic Book"/>
              </a:rPr>
              <a:t>Peer nations are Australia, Austria, Canada, Denmark, Finland, France, Germany, Italy, Japan, Norway, Portugal, Spain, Sweden, Switzerland, Netherlands, United Kingdom</a:t>
            </a:r>
          </a:p>
        </p:txBody>
      </p:sp>
      <p:graphicFrame>
        <p:nvGraphicFramePr>
          <p:cNvPr id="11" name="Table 10"/>
          <p:cNvGraphicFramePr>
            <a:graphicFrameLocks noGrp="1"/>
          </p:cNvGraphicFramePr>
          <p:nvPr/>
        </p:nvGraphicFramePr>
        <p:xfrm>
          <a:off x="729617" y="1547407"/>
          <a:ext cx="1032918" cy="4008078"/>
        </p:xfrm>
        <a:graphic>
          <a:graphicData uri="http://schemas.openxmlformats.org/drawingml/2006/table">
            <a:tbl>
              <a:tblPr bandRow="1">
                <a:tableStyleId>{5C22544A-7EE6-4342-B048-85BDC9FD1C3A}</a:tableStyleId>
              </a:tblPr>
              <a:tblGrid>
                <a:gridCol w="1032918">
                  <a:extLst>
                    <a:ext uri="{9D8B030D-6E8A-4147-A177-3AD203B41FA5}">
                      <a16:colId xmlns:a16="http://schemas.microsoft.com/office/drawing/2014/main" val="20000"/>
                    </a:ext>
                  </a:extLst>
                </a:gridCol>
              </a:tblGrid>
              <a:tr h="445342">
                <a:tc>
                  <a:txBody>
                    <a:bodyPr/>
                    <a:lstStyle/>
                    <a:p>
                      <a:pPr algn="r"/>
                      <a:r>
                        <a:rPr lang="en-US" sz="2000" dirty="0">
                          <a:solidFill>
                            <a:schemeClr val="bg1"/>
                          </a:solidFill>
                          <a:latin typeface="+mn-lt"/>
                          <a:cs typeface="Franklin Gothic Book"/>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5342">
                <a:tc>
                  <a:txBody>
                    <a:bodyPr/>
                    <a:lstStyle/>
                    <a:p>
                      <a:pPr algn="r"/>
                      <a:r>
                        <a:rPr lang="en-US" sz="2000" dirty="0">
                          <a:solidFill>
                            <a:schemeClr val="bg1"/>
                          </a:solidFill>
                          <a:latin typeface="+mn-lt"/>
                          <a:cs typeface="Franklin Gothic Book"/>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5342">
                <a:tc>
                  <a:txBody>
                    <a:bodyPr/>
                    <a:lstStyle/>
                    <a:p>
                      <a:pPr algn="r"/>
                      <a:r>
                        <a:rPr lang="en-US" sz="2000" dirty="0">
                          <a:solidFill>
                            <a:schemeClr val="bg1"/>
                          </a:solidFill>
                          <a:latin typeface="+mn-lt"/>
                          <a:cs typeface="Franklin Gothic Book"/>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5342">
                <a:tc>
                  <a:txBody>
                    <a:bodyPr/>
                    <a:lstStyle/>
                    <a:p>
                      <a:pPr algn="r"/>
                      <a:r>
                        <a:rPr lang="en-US" sz="2000" dirty="0">
                          <a:solidFill>
                            <a:schemeClr val="bg1"/>
                          </a:solidFill>
                          <a:latin typeface="+mn-lt"/>
                          <a:cs typeface="Franklin Gothic Book"/>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5342">
                <a:tc>
                  <a:txBody>
                    <a:bodyPr/>
                    <a:lstStyle/>
                    <a:p>
                      <a:pPr algn="r"/>
                      <a:r>
                        <a:rPr lang="en-US" sz="2000" dirty="0">
                          <a:solidFill>
                            <a:schemeClr val="bg1"/>
                          </a:solidFill>
                          <a:latin typeface="+mn-lt"/>
                          <a:cs typeface="Franklin Gothic Book"/>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5342">
                <a:tc>
                  <a:txBody>
                    <a:bodyPr/>
                    <a:lstStyle/>
                    <a:p>
                      <a:pPr algn="r"/>
                      <a:r>
                        <a:rPr lang="en-US" sz="2000" dirty="0">
                          <a:solidFill>
                            <a:schemeClr val="bg1"/>
                          </a:solidFill>
                          <a:latin typeface="+mn-lt"/>
                          <a:cs typeface="Franklin Gothic Book"/>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5342">
                <a:tc>
                  <a:txBody>
                    <a:bodyPr/>
                    <a:lstStyle/>
                    <a:p>
                      <a:pPr algn="r"/>
                      <a:r>
                        <a:rPr lang="en-US" sz="2000" dirty="0">
                          <a:solidFill>
                            <a:schemeClr val="bg1"/>
                          </a:solidFill>
                          <a:latin typeface="+mn-lt"/>
                          <a:cs typeface="Franklin Gothic Book"/>
                        </a:rPr>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5342">
                <a:tc>
                  <a:txBody>
                    <a:bodyPr/>
                    <a:lstStyle/>
                    <a:p>
                      <a:pPr algn="r"/>
                      <a:r>
                        <a:rPr lang="en-US" sz="2000" dirty="0">
                          <a:solidFill>
                            <a:schemeClr val="bg1"/>
                          </a:solidFill>
                          <a:latin typeface="+mn-lt"/>
                          <a:cs typeface="Franklin Gothic Book"/>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5342">
                <a:tc>
                  <a:txBody>
                    <a:bodyPr/>
                    <a:lstStyle/>
                    <a:p>
                      <a:pPr algn="r"/>
                      <a:r>
                        <a:rPr lang="en-US" sz="2000" dirty="0">
                          <a:solidFill>
                            <a:schemeClr val="bg1"/>
                          </a:solidFill>
                          <a:latin typeface="+mn-lt"/>
                          <a:cs typeface="Franklin Gothic Book"/>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3" name="TextBox 12"/>
          <p:cNvSpPr txBox="1"/>
          <p:nvPr/>
        </p:nvSpPr>
        <p:spPr>
          <a:xfrm>
            <a:off x="5462639" y="5731049"/>
            <a:ext cx="1863011" cy="461665"/>
          </a:xfrm>
          <a:prstGeom prst="rect">
            <a:avLst/>
          </a:prstGeom>
          <a:noFill/>
        </p:spPr>
        <p:txBody>
          <a:bodyPr wrap="none" rtlCol="0">
            <a:spAutoFit/>
          </a:bodyPr>
          <a:lstStyle/>
          <a:p>
            <a:r>
              <a:rPr lang="en-US" sz="2400" b="1" dirty="0">
                <a:solidFill>
                  <a:schemeClr val="bg1"/>
                </a:solidFill>
              </a:rPr>
              <a:t>Age (years)</a:t>
            </a:r>
          </a:p>
        </p:txBody>
      </p:sp>
      <p:sp>
        <p:nvSpPr>
          <p:cNvPr id="14" name="Freeform 13"/>
          <p:cNvSpPr/>
          <p:nvPr/>
        </p:nvSpPr>
        <p:spPr>
          <a:xfrm>
            <a:off x="1867405" y="4807555"/>
            <a:ext cx="6757133" cy="462226"/>
          </a:xfrm>
          <a:custGeom>
            <a:avLst/>
            <a:gdLst>
              <a:gd name="connsiteX0" fmla="*/ 0 w 7755467"/>
              <a:gd name="connsiteY0" fmla="*/ 3251200 h 3259667"/>
              <a:gd name="connsiteX1" fmla="*/ 3488267 w 7755467"/>
              <a:gd name="connsiteY1" fmla="*/ 3259667 h 3259667"/>
              <a:gd name="connsiteX2" fmla="*/ 3894667 w 7755467"/>
              <a:gd name="connsiteY2" fmla="*/ 3022600 h 3259667"/>
              <a:gd name="connsiteX3" fmla="*/ 4250267 w 7755467"/>
              <a:gd name="connsiteY3" fmla="*/ 3251200 h 3259667"/>
              <a:gd name="connsiteX4" fmla="*/ 5046133 w 7755467"/>
              <a:gd name="connsiteY4" fmla="*/ 2802467 h 3259667"/>
              <a:gd name="connsiteX5" fmla="*/ 5427133 w 7755467"/>
              <a:gd name="connsiteY5" fmla="*/ 3056467 h 3259667"/>
              <a:gd name="connsiteX6" fmla="*/ 5825067 w 7755467"/>
              <a:gd name="connsiteY6" fmla="*/ 2827867 h 3259667"/>
              <a:gd name="connsiteX7" fmla="*/ 6214533 w 7755467"/>
              <a:gd name="connsiteY7" fmla="*/ 1701800 h 3259667"/>
              <a:gd name="connsiteX8" fmla="*/ 6595533 w 7755467"/>
              <a:gd name="connsiteY8" fmla="*/ 855134 h 3259667"/>
              <a:gd name="connsiteX9" fmla="*/ 6993467 w 7755467"/>
              <a:gd name="connsiteY9" fmla="*/ 203200 h 3259667"/>
              <a:gd name="connsiteX10" fmla="*/ 7391400 w 7755467"/>
              <a:gd name="connsiteY10" fmla="*/ 203200 h 3259667"/>
              <a:gd name="connsiteX11" fmla="*/ 7755467 w 7755467"/>
              <a:gd name="connsiteY11" fmla="*/ 0 h 3259667"/>
              <a:gd name="connsiteX0" fmla="*/ 0 w 7814734"/>
              <a:gd name="connsiteY0" fmla="*/ 3302000 h 3310467"/>
              <a:gd name="connsiteX1" fmla="*/ 3488267 w 7814734"/>
              <a:gd name="connsiteY1" fmla="*/ 3310467 h 3310467"/>
              <a:gd name="connsiteX2" fmla="*/ 3894667 w 7814734"/>
              <a:gd name="connsiteY2" fmla="*/ 3073400 h 3310467"/>
              <a:gd name="connsiteX3" fmla="*/ 4250267 w 7814734"/>
              <a:gd name="connsiteY3" fmla="*/ 3302000 h 3310467"/>
              <a:gd name="connsiteX4" fmla="*/ 5046133 w 7814734"/>
              <a:gd name="connsiteY4" fmla="*/ 2853267 h 3310467"/>
              <a:gd name="connsiteX5" fmla="*/ 5427133 w 7814734"/>
              <a:gd name="connsiteY5" fmla="*/ 3107267 h 3310467"/>
              <a:gd name="connsiteX6" fmla="*/ 5825067 w 7814734"/>
              <a:gd name="connsiteY6" fmla="*/ 2878667 h 3310467"/>
              <a:gd name="connsiteX7" fmla="*/ 6214533 w 7814734"/>
              <a:gd name="connsiteY7" fmla="*/ 1752600 h 3310467"/>
              <a:gd name="connsiteX8" fmla="*/ 6595533 w 7814734"/>
              <a:gd name="connsiteY8" fmla="*/ 905934 h 3310467"/>
              <a:gd name="connsiteX9" fmla="*/ 6993467 w 7814734"/>
              <a:gd name="connsiteY9" fmla="*/ 254000 h 3310467"/>
              <a:gd name="connsiteX10" fmla="*/ 7391400 w 7814734"/>
              <a:gd name="connsiteY10" fmla="*/ 254000 h 3310467"/>
              <a:gd name="connsiteX11" fmla="*/ 7814734 w 7814734"/>
              <a:gd name="connsiteY11" fmla="*/ 0 h 3310467"/>
              <a:gd name="connsiteX0" fmla="*/ 0 w 7391400"/>
              <a:gd name="connsiteY0" fmla="*/ 3048000 h 3056467"/>
              <a:gd name="connsiteX1" fmla="*/ 3488267 w 7391400"/>
              <a:gd name="connsiteY1" fmla="*/ 3056467 h 3056467"/>
              <a:gd name="connsiteX2" fmla="*/ 3894667 w 7391400"/>
              <a:gd name="connsiteY2" fmla="*/ 2819400 h 3056467"/>
              <a:gd name="connsiteX3" fmla="*/ 4250267 w 7391400"/>
              <a:gd name="connsiteY3" fmla="*/ 3048000 h 3056467"/>
              <a:gd name="connsiteX4" fmla="*/ 5046133 w 7391400"/>
              <a:gd name="connsiteY4" fmla="*/ 2599267 h 3056467"/>
              <a:gd name="connsiteX5" fmla="*/ 5427133 w 7391400"/>
              <a:gd name="connsiteY5" fmla="*/ 2853267 h 3056467"/>
              <a:gd name="connsiteX6" fmla="*/ 5825067 w 7391400"/>
              <a:gd name="connsiteY6" fmla="*/ 2624667 h 3056467"/>
              <a:gd name="connsiteX7" fmla="*/ 6214533 w 7391400"/>
              <a:gd name="connsiteY7" fmla="*/ 1498600 h 3056467"/>
              <a:gd name="connsiteX8" fmla="*/ 6595533 w 7391400"/>
              <a:gd name="connsiteY8" fmla="*/ 651934 h 3056467"/>
              <a:gd name="connsiteX9" fmla="*/ 6993467 w 7391400"/>
              <a:gd name="connsiteY9" fmla="*/ 0 h 3056467"/>
              <a:gd name="connsiteX10" fmla="*/ 7391400 w 7391400"/>
              <a:gd name="connsiteY10" fmla="*/ 0 h 3056467"/>
              <a:gd name="connsiteX0" fmla="*/ 0 w 6993467"/>
              <a:gd name="connsiteY0" fmla="*/ 3048000 h 3056467"/>
              <a:gd name="connsiteX1" fmla="*/ 3488267 w 6993467"/>
              <a:gd name="connsiteY1" fmla="*/ 3056467 h 3056467"/>
              <a:gd name="connsiteX2" fmla="*/ 3894667 w 6993467"/>
              <a:gd name="connsiteY2" fmla="*/ 2819400 h 3056467"/>
              <a:gd name="connsiteX3" fmla="*/ 4250267 w 6993467"/>
              <a:gd name="connsiteY3" fmla="*/ 3048000 h 3056467"/>
              <a:gd name="connsiteX4" fmla="*/ 5046133 w 6993467"/>
              <a:gd name="connsiteY4" fmla="*/ 2599267 h 3056467"/>
              <a:gd name="connsiteX5" fmla="*/ 5427133 w 6993467"/>
              <a:gd name="connsiteY5" fmla="*/ 2853267 h 3056467"/>
              <a:gd name="connsiteX6" fmla="*/ 5825067 w 6993467"/>
              <a:gd name="connsiteY6" fmla="*/ 2624667 h 3056467"/>
              <a:gd name="connsiteX7" fmla="*/ 6214533 w 6993467"/>
              <a:gd name="connsiteY7" fmla="*/ 1498600 h 3056467"/>
              <a:gd name="connsiteX8" fmla="*/ 6595533 w 6993467"/>
              <a:gd name="connsiteY8" fmla="*/ 651934 h 3056467"/>
              <a:gd name="connsiteX9" fmla="*/ 6993467 w 6993467"/>
              <a:gd name="connsiteY9" fmla="*/ 0 h 3056467"/>
              <a:gd name="connsiteX0" fmla="*/ 0 w 6595533"/>
              <a:gd name="connsiteY0" fmla="*/ 2396066 h 2404533"/>
              <a:gd name="connsiteX1" fmla="*/ 3488267 w 6595533"/>
              <a:gd name="connsiteY1" fmla="*/ 2404533 h 2404533"/>
              <a:gd name="connsiteX2" fmla="*/ 3894667 w 6595533"/>
              <a:gd name="connsiteY2" fmla="*/ 2167466 h 2404533"/>
              <a:gd name="connsiteX3" fmla="*/ 4250267 w 6595533"/>
              <a:gd name="connsiteY3" fmla="*/ 2396066 h 2404533"/>
              <a:gd name="connsiteX4" fmla="*/ 5046133 w 6595533"/>
              <a:gd name="connsiteY4" fmla="*/ 1947333 h 2404533"/>
              <a:gd name="connsiteX5" fmla="*/ 5427133 w 6595533"/>
              <a:gd name="connsiteY5" fmla="*/ 2201333 h 2404533"/>
              <a:gd name="connsiteX6" fmla="*/ 5825067 w 6595533"/>
              <a:gd name="connsiteY6" fmla="*/ 1972733 h 2404533"/>
              <a:gd name="connsiteX7" fmla="*/ 6214533 w 6595533"/>
              <a:gd name="connsiteY7" fmla="*/ 846666 h 2404533"/>
              <a:gd name="connsiteX8" fmla="*/ 6595533 w 6595533"/>
              <a:gd name="connsiteY8" fmla="*/ 0 h 2404533"/>
              <a:gd name="connsiteX0" fmla="*/ 0 w 6214533"/>
              <a:gd name="connsiteY0" fmla="*/ 1549400 h 1557867"/>
              <a:gd name="connsiteX1" fmla="*/ 3488267 w 6214533"/>
              <a:gd name="connsiteY1" fmla="*/ 1557867 h 1557867"/>
              <a:gd name="connsiteX2" fmla="*/ 3894667 w 6214533"/>
              <a:gd name="connsiteY2" fmla="*/ 1320800 h 1557867"/>
              <a:gd name="connsiteX3" fmla="*/ 4250267 w 6214533"/>
              <a:gd name="connsiteY3" fmla="*/ 1549400 h 1557867"/>
              <a:gd name="connsiteX4" fmla="*/ 5046133 w 6214533"/>
              <a:gd name="connsiteY4" fmla="*/ 1100667 h 1557867"/>
              <a:gd name="connsiteX5" fmla="*/ 5427133 w 6214533"/>
              <a:gd name="connsiteY5" fmla="*/ 1354667 h 1557867"/>
              <a:gd name="connsiteX6" fmla="*/ 5825067 w 6214533"/>
              <a:gd name="connsiteY6" fmla="*/ 1126067 h 1557867"/>
              <a:gd name="connsiteX7" fmla="*/ 6214533 w 6214533"/>
              <a:gd name="connsiteY7" fmla="*/ 0 h 1557867"/>
              <a:gd name="connsiteX0" fmla="*/ 0 w 5825067"/>
              <a:gd name="connsiteY0" fmla="*/ 448733 h 457200"/>
              <a:gd name="connsiteX1" fmla="*/ 3488267 w 5825067"/>
              <a:gd name="connsiteY1" fmla="*/ 457200 h 457200"/>
              <a:gd name="connsiteX2" fmla="*/ 3894667 w 5825067"/>
              <a:gd name="connsiteY2" fmla="*/ 220133 h 457200"/>
              <a:gd name="connsiteX3" fmla="*/ 4250267 w 5825067"/>
              <a:gd name="connsiteY3" fmla="*/ 448733 h 457200"/>
              <a:gd name="connsiteX4" fmla="*/ 5046133 w 5825067"/>
              <a:gd name="connsiteY4" fmla="*/ 0 h 457200"/>
              <a:gd name="connsiteX5" fmla="*/ 5427133 w 5825067"/>
              <a:gd name="connsiteY5" fmla="*/ 254000 h 457200"/>
              <a:gd name="connsiteX6" fmla="*/ 5825067 w 5825067"/>
              <a:gd name="connsiteY6" fmla="*/ 25400 h 457200"/>
              <a:gd name="connsiteX0" fmla="*/ 0 w 5427133"/>
              <a:gd name="connsiteY0" fmla="*/ 448733 h 457200"/>
              <a:gd name="connsiteX1" fmla="*/ 3488267 w 5427133"/>
              <a:gd name="connsiteY1" fmla="*/ 457200 h 457200"/>
              <a:gd name="connsiteX2" fmla="*/ 3894667 w 5427133"/>
              <a:gd name="connsiteY2" fmla="*/ 220133 h 457200"/>
              <a:gd name="connsiteX3" fmla="*/ 4250267 w 5427133"/>
              <a:gd name="connsiteY3" fmla="*/ 448733 h 457200"/>
              <a:gd name="connsiteX4" fmla="*/ 5046133 w 5427133"/>
              <a:gd name="connsiteY4" fmla="*/ 0 h 457200"/>
              <a:gd name="connsiteX5" fmla="*/ 5427133 w 5427133"/>
              <a:gd name="connsiteY5" fmla="*/ 2540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7133" h="457200">
                <a:moveTo>
                  <a:pt x="0" y="448733"/>
                </a:moveTo>
                <a:lnTo>
                  <a:pt x="3488267" y="457200"/>
                </a:lnTo>
                <a:lnTo>
                  <a:pt x="3894667" y="220133"/>
                </a:lnTo>
                <a:lnTo>
                  <a:pt x="4250267" y="448733"/>
                </a:lnTo>
                <a:lnTo>
                  <a:pt x="5046133" y="0"/>
                </a:lnTo>
                <a:lnTo>
                  <a:pt x="5427133" y="254000"/>
                </a:lnTo>
              </a:path>
            </a:pathLst>
          </a:custGeom>
          <a:ln w="76200" cmpd="sng">
            <a:solidFill>
              <a:schemeClr val="accent2"/>
            </a:solidFill>
          </a:ln>
          <a:effectLst>
            <a:glow rad="50800">
              <a:schemeClr val="bg1"/>
            </a:glow>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1861925" y="4273868"/>
            <a:ext cx="800219" cy="461665"/>
          </a:xfrm>
          <a:prstGeom prst="rect">
            <a:avLst/>
          </a:prstGeom>
          <a:solidFill>
            <a:schemeClr val="accent2"/>
          </a:solidFill>
          <a:ln w="9525" cmpd="sng">
            <a:solidFill>
              <a:srgbClr val="EBF1DD"/>
            </a:solidFill>
          </a:ln>
        </p:spPr>
        <p:txBody>
          <a:bodyPr wrap="none" rtlCol="0">
            <a:spAutoFit/>
          </a:bodyPr>
          <a:lstStyle/>
          <a:p>
            <a:r>
              <a:rPr lang="en-US" sz="2400" b="1" dirty="0">
                <a:solidFill>
                  <a:schemeClr val="bg1"/>
                </a:solidFill>
                <a:effectLst>
                  <a:outerShdw blurRad="50800" dist="38100" dir="2700000" algn="tl" rotWithShape="0">
                    <a:prstClr val="black">
                      <a:alpha val="40000"/>
                    </a:prstClr>
                  </a:outerShdw>
                </a:effectLst>
              </a:rPr>
              <a:t>Men</a:t>
            </a:r>
          </a:p>
        </p:txBody>
      </p:sp>
      <p:sp>
        <p:nvSpPr>
          <p:cNvPr id="17" name="TextBox 16"/>
          <p:cNvSpPr txBox="1"/>
          <p:nvPr/>
        </p:nvSpPr>
        <p:spPr>
          <a:xfrm>
            <a:off x="1861925" y="3703656"/>
            <a:ext cx="1290033" cy="461665"/>
          </a:xfrm>
          <a:prstGeom prst="rect">
            <a:avLst/>
          </a:prstGeom>
          <a:solidFill>
            <a:schemeClr val="accent1"/>
          </a:solidFill>
          <a:ln w="9525" cmpd="sng">
            <a:solidFill>
              <a:srgbClr val="EBF1DD"/>
            </a:solidFill>
            <a:prstDash val="solid"/>
          </a:ln>
        </p:spPr>
        <p:txBody>
          <a:bodyPr wrap="none" rtlCol="0">
            <a:spAutoFit/>
          </a:bodyPr>
          <a:lstStyle/>
          <a:p>
            <a:r>
              <a:rPr lang="en-US" sz="2400" b="1" dirty="0">
                <a:solidFill>
                  <a:schemeClr val="bg1"/>
                </a:solidFill>
                <a:effectLst>
                  <a:outerShdw blurRad="50800" dist="38100" dir="2700000" algn="tl" rotWithShape="0">
                    <a:prstClr val="black">
                      <a:alpha val="40000"/>
                    </a:prstClr>
                  </a:outerShdw>
                </a:effectLst>
              </a:rPr>
              <a:t>Women</a:t>
            </a:r>
          </a:p>
        </p:txBody>
      </p:sp>
      <p:sp>
        <p:nvSpPr>
          <p:cNvPr id="4" name="Down Arrow Callout 3"/>
          <p:cNvSpPr/>
          <p:nvPr/>
        </p:nvSpPr>
        <p:spPr>
          <a:xfrm>
            <a:off x="7981642" y="2855336"/>
            <a:ext cx="1467317" cy="1977896"/>
          </a:xfrm>
          <a:prstGeom prst="downArrowCallout">
            <a:avLst>
              <a:gd name="adj1" fmla="val 12253"/>
              <a:gd name="adj2" fmla="val 12961"/>
              <a:gd name="adj3" fmla="val 17918"/>
              <a:gd name="adj4" fmla="val 29778"/>
            </a:avLst>
          </a:prstGeom>
          <a:solidFill>
            <a:schemeClr val="accent1"/>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50800" dist="38100" dir="2700000" algn="tl" rotWithShape="0">
                    <a:prstClr val="black">
                      <a:alpha val="40000"/>
                    </a:prstClr>
                  </a:outerShdw>
                </a:effectLst>
                <a:ea typeface="Franklin Gothic Medium" charset="0"/>
                <a:cs typeface="Franklin Gothic Medium" charset="0"/>
              </a:rPr>
              <a:t>Age 65</a:t>
            </a:r>
          </a:p>
        </p:txBody>
      </p:sp>
      <p:sp>
        <p:nvSpPr>
          <p:cNvPr id="20" name="Freeform 19"/>
          <p:cNvSpPr/>
          <p:nvPr/>
        </p:nvSpPr>
        <p:spPr>
          <a:xfrm>
            <a:off x="8624539" y="1922920"/>
            <a:ext cx="2972719" cy="3141425"/>
          </a:xfrm>
          <a:custGeom>
            <a:avLst/>
            <a:gdLst>
              <a:gd name="connsiteX0" fmla="*/ 0 w 7755467"/>
              <a:gd name="connsiteY0" fmla="*/ 3251200 h 3259667"/>
              <a:gd name="connsiteX1" fmla="*/ 3488267 w 7755467"/>
              <a:gd name="connsiteY1" fmla="*/ 3259667 h 3259667"/>
              <a:gd name="connsiteX2" fmla="*/ 3894667 w 7755467"/>
              <a:gd name="connsiteY2" fmla="*/ 3022600 h 3259667"/>
              <a:gd name="connsiteX3" fmla="*/ 4250267 w 7755467"/>
              <a:gd name="connsiteY3" fmla="*/ 3251200 h 3259667"/>
              <a:gd name="connsiteX4" fmla="*/ 5046133 w 7755467"/>
              <a:gd name="connsiteY4" fmla="*/ 2802467 h 3259667"/>
              <a:gd name="connsiteX5" fmla="*/ 5427133 w 7755467"/>
              <a:gd name="connsiteY5" fmla="*/ 3056467 h 3259667"/>
              <a:gd name="connsiteX6" fmla="*/ 5825067 w 7755467"/>
              <a:gd name="connsiteY6" fmla="*/ 2827867 h 3259667"/>
              <a:gd name="connsiteX7" fmla="*/ 6214533 w 7755467"/>
              <a:gd name="connsiteY7" fmla="*/ 1701800 h 3259667"/>
              <a:gd name="connsiteX8" fmla="*/ 6595533 w 7755467"/>
              <a:gd name="connsiteY8" fmla="*/ 855134 h 3259667"/>
              <a:gd name="connsiteX9" fmla="*/ 6993467 w 7755467"/>
              <a:gd name="connsiteY9" fmla="*/ 203200 h 3259667"/>
              <a:gd name="connsiteX10" fmla="*/ 7391400 w 7755467"/>
              <a:gd name="connsiteY10" fmla="*/ 203200 h 3259667"/>
              <a:gd name="connsiteX11" fmla="*/ 7755467 w 7755467"/>
              <a:gd name="connsiteY11" fmla="*/ 0 h 3259667"/>
              <a:gd name="connsiteX0" fmla="*/ 0 w 7814734"/>
              <a:gd name="connsiteY0" fmla="*/ 3302000 h 3310467"/>
              <a:gd name="connsiteX1" fmla="*/ 3488267 w 7814734"/>
              <a:gd name="connsiteY1" fmla="*/ 3310467 h 3310467"/>
              <a:gd name="connsiteX2" fmla="*/ 3894667 w 7814734"/>
              <a:gd name="connsiteY2" fmla="*/ 3073400 h 3310467"/>
              <a:gd name="connsiteX3" fmla="*/ 4250267 w 7814734"/>
              <a:gd name="connsiteY3" fmla="*/ 3302000 h 3310467"/>
              <a:gd name="connsiteX4" fmla="*/ 5046133 w 7814734"/>
              <a:gd name="connsiteY4" fmla="*/ 2853267 h 3310467"/>
              <a:gd name="connsiteX5" fmla="*/ 5427133 w 7814734"/>
              <a:gd name="connsiteY5" fmla="*/ 3107267 h 3310467"/>
              <a:gd name="connsiteX6" fmla="*/ 5825067 w 7814734"/>
              <a:gd name="connsiteY6" fmla="*/ 2878667 h 3310467"/>
              <a:gd name="connsiteX7" fmla="*/ 6214533 w 7814734"/>
              <a:gd name="connsiteY7" fmla="*/ 1752600 h 3310467"/>
              <a:gd name="connsiteX8" fmla="*/ 6595533 w 7814734"/>
              <a:gd name="connsiteY8" fmla="*/ 905934 h 3310467"/>
              <a:gd name="connsiteX9" fmla="*/ 6993467 w 7814734"/>
              <a:gd name="connsiteY9" fmla="*/ 254000 h 3310467"/>
              <a:gd name="connsiteX10" fmla="*/ 7391400 w 7814734"/>
              <a:gd name="connsiteY10" fmla="*/ 254000 h 3310467"/>
              <a:gd name="connsiteX11" fmla="*/ 7814734 w 7814734"/>
              <a:gd name="connsiteY11" fmla="*/ 0 h 3310467"/>
              <a:gd name="connsiteX0" fmla="*/ 0 w 4326467"/>
              <a:gd name="connsiteY0" fmla="*/ 3310467 h 3310467"/>
              <a:gd name="connsiteX1" fmla="*/ 406400 w 4326467"/>
              <a:gd name="connsiteY1" fmla="*/ 3073400 h 3310467"/>
              <a:gd name="connsiteX2" fmla="*/ 762000 w 4326467"/>
              <a:gd name="connsiteY2" fmla="*/ 3302000 h 3310467"/>
              <a:gd name="connsiteX3" fmla="*/ 1557866 w 4326467"/>
              <a:gd name="connsiteY3" fmla="*/ 2853267 h 3310467"/>
              <a:gd name="connsiteX4" fmla="*/ 1938866 w 4326467"/>
              <a:gd name="connsiteY4" fmla="*/ 3107267 h 3310467"/>
              <a:gd name="connsiteX5" fmla="*/ 2336800 w 4326467"/>
              <a:gd name="connsiteY5" fmla="*/ 2878667 h 3310467"/>
              <a:gd name="connsiteX6" fmla="*/ 2726266 w 4326467"/>
              <a:gd name="connsiteY6" fmla="*/ 1752600 h 3310467"/>
              <a:gd name="connsiteX7" fmla="*/ 3107266 w 4326467"/>
              <a:gd name="connsiteY7" fmla="*/ 905934 h 3310467"/>
              <a:gd name="connsiteX8" fmla="*/ 3505200 w 4326467"/>
              <a:gd name="connsiteY8" fmla="*/ 254000 h 3310467"/>
              <a:gd name="connsiteX9" fmla="*/ 3903133 w 4326467"/>
              <a:gd name="connsiteY9" fmla="*/ 254000 h 3310467"/>
              <a:gd name="connsiteX10" fmla="*/ 4326467 w 4326467"/>
              <a:gd name="connsiteY10" fmla="*/ 0 h 3310467"/>
              <a:gd name="connsiteX0" fmla="*/ 0 w 3920067"/>
              <a:gd name="connsiteY0" fmla="*/ 3073400 h 3302000"/>
              <a:gd name="connsiteX1" fmla="*/ 355600 w 3920067"/>
              <a:gd name="connsiteY1" fmla="*/ 3302000 h 3302000"/>
              <a:gd name="connsiteX2" fmla="*/ 1151466 w 3920067"/>
              <a:gd name="connsiteY2" fmla="*/ 2853267 h 3302000"/>
              <a:gd name="connsiteX3" fmla="*/ 1532466 w 3920067"/>
              <a:gd name="connsiteY3" fmla="*/ 3107267 h 3302000"/>
              <a:gd name="connsiteX4" fmla="*/ 1930400 w 3920067"/>
              <a:gd name="connsiteY4" fmla="*/ 2878667 h 3302000"/>
              <a:gd name="connsiteX5" fmla="*/ 2319866 w 3920067"/>
              <a:gd name="connsiteY5" fmla="*/ 1752600 h 3302000"/>
              <a:gd name="connsiteX6" fmla="*/ 2700866 w 3920067"/>
              <a:gd name="connsiteY6" fmla="*/ 905934 h 3302000"/>
              <a:gd name="connsiteX7" fmla="*/ 3098800 w 3920067"/>
              <a:gd name="connsiteY7" fmla="*/ 254000 h 3302000"/>
              <a:gd name="connsiteX8" fmla="*/ 3496733 w 3920067"/>
              <a:gd name="connsiteY8" fmla="*/ 254000 h 3302000"/>
              <a:gd name="connsiteX9" fmla="*/ 3920067 w 3920067"/>
              <a:gd name="connsiteY9" fmla="*/ 0 h 3302000"/>
              <a:gd name="connsiteX0" fmla="*/ 0 w 3564467"/>
              <a:gd name="connsiteY0" fmla="*/ 3302000 h 3302000"/>
              <a:gd name="connsiteX1" fmla="*/ 795866 w 3564467"/>
              <a:gd name="connsiteY1" fmla="*/ 2853267 h 3302000"/>
              <a:gd name="connsiteX2" fmla="*/ 1176866 w 3564467"/>
              <a:gd name="connsiteY2" fmla="*/ 3107267 h 3302000"/>
              <a:gd name="connsiteX3" fmla="*/ 1574800 w 3564467"/>
              <a:gd name="connsiteY3" fmla="*/ 2878667 h 3302000"/>
              <a:gd name="connsiteX4" fmla="*/ 1964266 w 3564467"/>
              <a:gd name="connsiteY4" fmla="*/ 1752600 h 3302000"/>
              <a:gd name="connsiteX5" fmla="*/ 2345266 w 3564467"/>
              <a:gd name="connsiteY5" fmla="*/ 905934 h 3302000"/>
              <a:gd name="connsiteX6" fmla="*/ 2743200 w 3564467"/>
              <a:gd name="connsiteY6" fmla="*/ 254000 h 3302000"/>
              <a:gd name="connsiteX7" fmla="*/ 3141133 w 3564467"/>
              <a:gd name="connsiteY7" fmla="*/ 254000 h 3302000"/>
              <a:gd name="connsiteX8" fmla="*/ 3564467 w 3564467"/>
              <a:gd name="connsiteY8" fmla="*/ 0 h 3302000"/>
              <a:gd name="connsiteX0" fmla="*/ 0 w 2768601"/>
              <a:gd name="connsiteY0" fmla="*/ 2853267 h 3107267"/>
              <a:gd name="connsiteX1" fmla="*/ 381000 w 2768601"/>
              <a:gd name="connsiteY1" fmla="*/ 3107267 h 3107267"/>
              <a:gd name="connsiteX2" fmla="*/ 778934 w 2768601"/>
              <a:gd name="connsiteY2" fmla="*/ 2878667 h 3107267"/>
              <a:gd name="connsiteX3" fmla="*/ 1168400 w 2768601"/>
              <a:gd name="connsiteY3" fmla="*/ 1752600 h 3107267"/>
              <a:gd name="connsiteX4" fmla="*/ 1549400 w 2768601"/>
              <a:gd name="connsiteY4" fmla="*/ 905934 h 3107267"/>
              <a:gd name="connsiteX5" fmla="*/ 1947334 w 2768601"/>
              <a:gd name="connsiteY5" fmla="*/ 254000 h 3107267"/>
              <a:gd name="connsiteX6" fmla="*/ 2345267 w 2768601"/>
              <a:gd name="connsiteY6" fmla="*/ 254000 h 3107267"/>
              <a:gd name="connsiteX7" fmla="*/ 2768601 w 2768601"/>
              <a:gd name="connsiteY7" fmla="*/ 0 h 3107267"/>
              <a:gd name="connsiteX0" fmla="*/ 0 w 2387601"/>
              <a:gd name="connsiteY0" fmla="*/ 3107267 h 3107267"/>
              <a:gd name="connsiteX1" fmla="*/ 397934 w 2387601"/>
              <a:gd name="connsiteY1" fmla="*/ 2878667 h 3107267"/>
              <a:gd name="connsiteX2" fmla="*/ 787400 w 2387601"/>
              <a:gd name="connsiteY2" fmla="*/ 1752600 h 3107267"/>
              <a:gd name="connsiteX3" fmla="*/ 1168400 w 2387601"/>
              <a:gd name="connsiteY3" fmla="*/ 905934 h 3107267"/>
              <a:gd name="connsiteX4" fmla="*/ 1566334 w 2387601"/>
              <a:gd name="connsiteY4" fmla="*/ 254000 h 3107267"/>
              <a:gd name="connsiteX5" fmla="*/ 1964267 w 2387601"/>
              <a:gd name="connsiteY5" fmla="*/ 254000 h 3107267"/>
              <a:gd name="connsiteX6" fmla="*/ 2387601 w 2387601"/>
              <a:gd name="connsiteY6" fmla="*/ 0 h 310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7601" h="3107267">
                <a:moveTo>
                  <a:pt x="0" y="3107267"/>
                </a:moveTo>
                <a:lnTo>
                  <a:pt x="397934" y="2878667"/>
                </a:lnTo>
                <a:lnTo>
                  <a:pt x="787400" y="1752600"/>
                </a:lnTo>
                <a:lnTo>
                  <a:pt x="1168400" y="905934"/>
                </a:lnTo>
                <a:lnTo>
                  <a:pt x="1566334" y="254000"/>
                </a:lnTo>
                <a:lnTo>
                  <a:pt x="1964267" y="254000"/>
                </a:lnTo>
                <a:lnTo>
                  <a:pt x="2387601" y="0"/>
                </a:lnTo>
              </a:path>
            </a:pathLst>
          </a:custGeom>
          <a:ln w="76200" cmpd="sng">
            <a:solidFill>
              <a:schemeClr val="accent2"/>
            </a:solidFill>
          </a:ln>
          <a:effectLst>
            <a:glow rad="50800">
              <a:schemeClr val="bg1"/>
            </a:glow>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1851460" y="5030199"/>
            <a:ext cx="6854287" cy="231113"/>
          </a:xfrm>
          <a:custGeom>
            <a:avLst/>
            <a:gdLst>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6180666 w 7806266"/>
              <a:gd name="connsiteY8" fmla="*/ 2870200 h 3285066"/>
              <a:gd name="connsiteX9" fmla="*/ 7001933 w 7806266"/>
              <a:gd name="connsiteY9" fmla="*/ 694266 h 3285066"/>
              <a:gd name="connsiteX10" fmla="*/ 7382933 w 7806266"/>
              <a:gd name="connsiteY10" fmla="*/ 457200 h 3285066"/>
              <a:gd name="connsiteX11" fmla="*/ 7806266 w 7806266"/>
              <a:gd name="connsiteY11" fmla="*/ 0 h 3285066"/>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6239933 w 7806266"/>
              <a:gd name="connsiteY8" fmla="*/ 2861734 h 3285066"/>
              <a:gd name="connsiteX9" fmla="*/ 7001933 w 7806266"/>
              <a:gd name="connsiteY9" fmla="*/ 694266 h 3285066"/>
              <a:gd name="connsiteX10" fmla="*/ 7382933 w 7806266"/>
              <a:gd name="connsiteY10" fmla="*/ 457200 h 3285066"/>
              <a:gd name="connsiteX11" fmla="*/ 7806266 w 7806266"/>
              <a:gd name="connsiteY11" fmla="*/ 0 h 3285066"/>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5816600 w 7806266"/>
              <a:gd name="connsiteY8" fmla="*/ 3064933 h 3285066"/>
              <a:gd name="connsiteX9" fmla="*/ 6239933 w 7806266"/>
              <a:gd name="connsiteY9" fmla="*/ 2861734 h 3285066"/>
              <a:gd name="connsiteX10" fmla="*/ 7001933 w 7806266"/>
              <a:gd name="connsiteY10" fmla="*/ 694266 h 3285066"/>
              <a:gd name="connsiteX11" fmla="*/ 7382933 w 7806266"/>
              <a:gd name="connsiteY11" fmla="*/ 457200 h 3285066"/>
              <a:gd name="connsiteX12" fmla="*/ 7806266 w 7806266"/>
              <a:gd name="connsiteY12" fmla="*/ 0 h 3285066"/>
              <a:gd name="connsiteX0" fmla="*/ 0 w 7382933"/>
              <a:gd name="connsiteY0" fmla="*/ 2827866 h 2827866"/>
              <a:gd name="connsiteX1" fmla="*/ 423333 w 7382933"/>
              <a:gd name="connsiteY1" fmla="*/ 2810933 h 2827866"/>
              <a:gd name="connsiteX2" fmla="*/ 795866 w 7382933"/>
              <a:gd name="connsiteY2" fmla="*/ 2624666 h 2827866"/>
              <a:gd name="connsiteX3" fmla="*/ 1185333 w 7382933"/>
              <a:gd name="connsiteY3" fmla="*/ 2616200 h 2827866"/>
              <a:gd name="connsiteX4" fmla="*/ 1532466 w 7382933"/>
              <a:gd name="connsiteY4" fmla="*/ 2819400 h 2827866"/>
              <a:gd name="connsiteX5" fmla="*/ 4241800 w 7382933"/>
              <a:gd name="connsiteY5" fmla="*/ 2827866 h 2827866"/>
              <a:gd name="connsiteX6" fmla="*/ 4699000 w 7382933"/>
              <a:gd name="connsiteY6" fmla="*/ 2599266 h 2827866"/>
              <a:gd name="connsiteX7" fmla="*/ 5791200 w 7382933"/>
              <a:gd name="connsiteY7" fmla="*/ 2607733 h 2827866"/>
              <a:gd name="connsiteX8" fmla="*/ 5816600 w 7382933"/>
              <a:gd name="connsiteY8" fmla="*/ 2607733 h 2827866"/>
              <a:gd name="connsiteX9" fmla="*/ 6239933 w 7382933"/>
              <a:gd name="connsiteY9" fmla="*/ 2404534 h 2827866"/>
              <a:gd name="connsiteX10" fmla="*/ 7001933 w 7382933"/>
              <a:gd name="connsiteY10" fmla="*/ 237066 h 2827866"/>
              <a:gd name="connsiteX11" fmla="*/ 7382933 w 7382933"/>
              <a:gd name="connsiteY11" fmla="*/ 0 h 2827866"/>
              <a:gd name="connsiteX0" fmla="*/ 0 w 7001933"/>
              <a:gd name="connsiteY0" fmla="*/ 2590800 h 2590800"/>
              <a:gd name="connsiteX1" fmla="*/ 423333 w 7001933"/>
              <a:gd name="connsiteY1" fmla="*/ 2573867 h 2590800"/>
              <a:gd name="connsiteX2" fmla="*/ 795866 w 7001933"/>
              <a:gd name="connsiteY2" fmla="*/ 2387600 h 2590800"/>
              <a:gd name="connsiteX3" fmla="*/ 1185333 w 7001933"/>
              <a:gd name="connsiteY3" fmla="*/ 2379134 h 2590800"/>
              <a:gd name="connsiteX4" fmla="*/ 1532466 w 7001933"/>
              <a:gd name="connsiteY4" fmla="*/ 2582334 h 2590800"/>
              <a:gd name="connsiteX5" fmla="*/ 4241800 w 7001933"/>
              <a:gd name="connsiteY5" fmla="*/ 2590800 h 2590800"/>
              <a:gd name="connsiteX6" fmla="*/ 4699000 w 7001933"/>
              <a:gd name="connsiteY6" fmla="*/ 2362200 h 2590800"/>
              <a:gd name="connsiteX7" fmla="*/ 5791200 w 7001933"/>
              <a:gd name="connsiteY7" fmla="*/ 2370667 h 2590800"/>
              <a:gd name="connsiteX8" fmla="*/ 5816600 w 7001933"/>
              <a:gd name="connsiteY8" fmla="*/ 2370667 h 2590800"/>
              <a:gd name="connsiteX9" fmla="*/ 6239933 w 7001933"/>
              <a:gd name="connsiteY9" fmla="*/ 2167468 h 2590800"/>
              <a:gd name="connsiteX10" fmla="*/ 7001933 w 7001933"/>
              <a:gd name="connsiteY10" fmla="*/ 0 h 2590800"/>
              <a:gd name="connsiteX0" fmla="*/ 0 w 6239933"/>
              <a:gd name="connsiteY0" fmla="*/ 423332 h 423332"/>
              <a:gd name="connsiteX1" fmla="*/ 423333 w 6239933"/>
              <a:gd name="connsiteY1" fmla="*/ 406399 h 423332"/>
              <a:gd name="connsiteX2" fmla="*/ 795866 w 6239933"/>
              <a:gd name="connsiteY2" fmla="*/ 220132 h 423332"/>
              <a:gd name="connsiteX3" fmla="*/ 1185333 w 6239933"/>
              <a:gd name="connsiteY3" fmla="*/ 211666 h 423332"/>
              <a:gd name="connsiteX4" fmla="*/ 1532466 w 6239933"/>
              <a:gd name="connsiteY4" fmla="*/ 414866 h 423332"/>
              <a:gd name="connsiteX5" fmla="*/ 4241800 w 6239933"/>
              <a:gd name="connsiteY5" fmla="*/ 423332 h 423332"/>
              <a:gd name="connsiteX6" fmla="*/ 4699000 w 6239933"/>
              <a:gd name="connsiteY6" fmla="*/ 194732 h 423332"/>
              <a:gd name="connsiteX7" fmla="*/ 5791200 w 6239933"/>
              <a:gd name="connsiteY7" fmla="*/ 203199 h 423332"/>
              <a:gd name="connsiteX8" fmla="*/ 5816600 w 6239933"/>
              <a:gd name="connsiteY8" fmla="*/ 203199 h 423332"/>
              <a:gd name="connsiteX9" fmla="*/ 6239933 w 6239933"/>
              <a:gd name="connsiteY9" fmla="*/ 0 h 423332"/>
              <a:gd name="connsiteX0" fmla="*/ 0 w 5816600"/>
              <a:gd name="connsiteY0" fmla="*/ 228600 h 228600"/>
              <a:gd name="connsiteX1" fmla="*/ 423333 w 5816600"/>
              <a:gd name="connsiteY1" fmla="*/ 211667 h 228600"/>
              <a:gd name="connsiteX2" fmla="*/ 795866 w 5816600"/>
              <a:gd name="connsiteY2" fmla="*/ 25400 h 228600"/>
              <a:gd name="connsiteX3" fmla="*/ 1185333 w 5816600"/>
              <a:gd name="connsiteY3" fmla="*/ 16934 h 228600"/>
              <a:gd name="connsiteX4" fmla="*/ 1532466 w 5816600"/>
              <a:gd name="connsiteY4" fmla="*/ 220134 h 228600"/>
              <a:gd name="connsiteX5" fmla="*/ 4241800 w 5816600"/>
              <a:gd name="connsiteY5" fmla="*/ 228600 h 228600"/>
              <a:gd name="connsiteX6" fmla="*/ 4699000 w 5816600"/>
              <a:gd name="connsiteY6" fmla="*/ 0 h 228600"/>
              <a:gd name="connsiteX7" fmla="*/ 5791200 w 5816600"/>
              <a:gd name="connsiteY7" fmla="*/ 8467 h 228600"/>
              <a:gd name="connsiteX8" fmla="*/ 5816600 w 5816600"/>
              <a:gd name="connsiteY8" fmla="*/ 8467 h 228600"/>
              <a:gd name="connsiteX0" fmla="*/ 0 w 5791200"/>
              <a:gd name="connsiteY0" fmla="*/ 228600 h 228600"/>
              <a:gd name="connsiteX1" fmla="*/ 423333 w 5791200"/>
              <a:gd name="connsiteY1" fmla="*/ 211667 h 228600"/>
              <a:gd name="connsiteX2" fmla="*/ 795866 w 5791200"/>
              <a:gd name="connsiteY2" fmla="*/ 25400 h 228600"/>
              <a:gd name="connsiteX3" fmla="*/ 1185333 w 5791200"/>
              <a:gd name="connsiteY3" fmla="*/ 16934 h 228600"/>
              <a:gd name="connsiteX4" fmla="*/ 1532466 w 5791200"/>
              <a:gd name="connsiteY4" fmla="*/ 220134 h 228600"/>
              <a:gd name="connsiteX5" fmla="*/ 4241800 w 5791200"/>
              <a:gd name="connsiteY5" fmla="*/ 228600 h 228600"/>
              <a:gd name="connsiteX6" fmla="*/ 4699000 w 5791200"/>
              <a:gd name="connsiteY6" fmla="*/ 0 h 228600"/>
              <a:gd name="connsiteX7" fmla="*/ 5791200 w 5791200"/>
              <a:gd name="connsiteY7" fmla="*/ 8467 h 228600"/>
              <a:gd name="connsiteX0" fmla="*/ 0 w 5505164"/>
              <a:gd name="connsiteY0" fmla="*/ 228600 h 228600"/>
              <a:gd name="connsiteX1" fmla="*/ 423333 w 5505164"/>
              <a:gd name="connsiteY1" fmla="*/ 211667 h 228600"/>
              <a:gd name="connsiteX2" fmla="*/ 795866 w 5505164"/>
              <a:gd name="connsiteY2" fmla="*/ 25400 h 228600"/>
              <a:gd name="connsiteX3" fmla="*/ 1185333 w 5505164"/>
              <a:gd name="connsiteY3" fmla="*/ 16934 h 228600"/>
              <a:gd name="connsiteX4" fmla="*/ 1532466 w 5505164"/>
              <a:gd name="connsiteY4" fmla="*/ 220134 h 228600"/>
              <a:gd name="connsiteX5" fmla="*/ 4241800 w 5505164"/>
              <a:gd name="connsiteY5" fmla="*/ 228600 h 228600"/>
              <a:gd name="connsiteX6" fmla="*/ 4699000 w 5505164"/>
              <a:gd name="connsiteY6" fmla="*/ 0 h 228600"/>
              <a:gd name="connsiteX7" fmla="*/ 5505164 w 5505164"/>
              <a:gd name="connsiteY7" fmla="*/ 2750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5164" h="228600">
                <a:moveTo>
                  <a:pt x="0" y="228600"/>
                </a:moveTo>
                <a:lnTo>
                  <a:pt x="423333" y="211667"/>
                </a:lnTo>
                <a:lnTo>
                  <a:pt x="795866" y="25400"/>
                </a:lnTo>
                <a:lnTo>
                  <a:pt x="1185333" y="16934"/>
                </a:lnTo>
                <a:lnTo>
                  <a:pt x="1532466" y="220134"/>
                </a:lnTo>
                <a:lnTo>
                  <a:pt x="4241800" y="228600"/>
                </a:lnTo>
                <a:lnTo>
                  <a:pt x="4699000" y="0"/>
                </a:lnTo>
                <a:lnTo>
                  <a:pt x="5505164" y="27509"/>
                </a:lnTo>
              </a:path>
            </a:pathLst>
          </a:custGeom>
          <a:ln w="76200" cmpd="sng">
            <a:solidFill>
              <a:schemeClr val="accent1"/>
            </a:solidFill>
            <a:prstDash val="sysDash"/>
          </a:ln>
          <a:effectLst>
            <a:glow rad="50800">
              <a:schemeClr val="bg1"/>
            </a:glow>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8703051" y="1940132"/>
            <a:ext cx="2867721" cy="3109316"/>
          </a:xfrm>
          <a:custGeom>
            <a:avLst/>
            <a:gdLst>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6180666 w 7806266"/>
              <a:gd name="connsiteY8" fmla="*/ 2870200 h 3285066"/>
              <a:gd name="connsiteX9" fmla="*/ 7001933 w 7806266"/>
              <a:gd name="connsiteY9" fmla="*/ 694266 h 3285066"/>
              <a:gd name="connsiteX10" fmla="*/ 7382933 w 7806266"/>
              <a:gd name="connsiteY10" fmla="*/ 457200 h 3285066"/>
              <a:gd name="connsiteX11" fmla="*/ 7806266 w 7806266"/>
              <a:gd name="connsiteY11" fmla="*/ 0 h 3285066"/>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6239933 w 7806266"/>
              <a:gd name="connsiteY8" fmla="*/ 2861734 h 3285066"/>
              <a:gd name="connsiteX9" fmla="*/ 7001933 w 7806266"/>
              <a:gd name="connsiteY9" fmla="*/ 694266 h 3285066"/>
              <a:gd name="connsiteX10" fmla="*/ 7382933 w 7806266"/>
              <a:gd name="connsiteY10" fmla="*/ 457200 h 3285066"/>
              <a:gd name="connsiteX11" fmla="*/ 7806266 w 7806266"/>
              <a:gd name="connsiteY11" fmla="*/ 0 h 3285066"/>
              <a:gd name="connsiteX0" fmla="*/ 0 w 7806266"/>
              <a:gd name="connsiteY0" fmla="*/ 3285066 h 3285066"/>
              <a:gd name="connsiteX1" fmla="*/ 423333 w 7806266"/>
              <a:gd name="connsiteY1" fmla="*/ 3268133 h 3285066"/>
              <a:gd name="connsiteX2" fmla="*/ 795866 w 7806266"/>
              <a:gd name="connsiteY2" fmla="*/ 3081866 h 3285066"/>
              <a:gd name="connsiteX3" fmla="*/ 1185333 w 7806266"/>
              <a:gd name="connsiteY3" fmla="*/ 3073400 h 3285066"/>
              <a:gd name="connsiteX4" fmla="*/ 1532466 w 7806266"/>
              <a:gd name="connsiteY4" fmla="*/ 3276600 h 3285066"/>
              <a:gd name="connsiteX5" fmla="*/ 4241800 w 7806266"/>
              <a:gd name="connsiteY5" fmla="*/ 3285066 h 3285066"/>
              <a:gd name="connsiteX6" fmla="*/ 4699000 w 7806266"/>
              <a:gd name="connsiteY6" fmla="*/ 3056466 h 3285066"/>
              <a:gd name="connsiteX7" fmla="*/ 5791200 w 7806266"/>
              <a:gd name="connsiteY7" fmla="*/ 3064933 h 3285066"/>
              <a:gd name="connsiteX8" fmla="*/ 5816600 w 7806266"/>
              <a:gd name="connsiteY8" fmla="*/ 3064933 h 3285066"/>
              <a:gd name="connsiteX9" fmla="*/ 6239933 w 7806266"/>
              <a:gd name="connsiteY9" fmla="*/ 2861734 h 3285066"/>
              <a:gd name="connsiteX10" fmla="*/ 7001933 w 7806266"/>
              <a:gd name="connsiteY10" fmla="*/ 694266 h 3285066"/>
              <a:gd name="connsiteX11" fmla="*/ 7382933 w 7806266"/>
              <a:gd name="connsiteY11" fmla="*/ 457200 h 3285066"/>
              <a:gd name="connsiteX12" fmla="*/ 7806266 w 7806266"/>
              <a:gd name="connsiteY12" fmla="*/ 0 h 3285066"/>
              <a:gd name="connsiteX0" fmla="*/ 0 w 7382933"/>
              <a:gd name="connsiteY0" fmla="*/ 3268133 h 3285066"/>
              <a:gd name="connsiteX1" fmla="*/ 372533 w 7382933"/>
              <a:gd name="connsiteY1" fmla="*/ 3081866 h 3285066"/>
              <a:gd name="connsiteX2" fmla="*/ 762000 w 7382933"/>
              <a:gd name="connsiteY2" fmla="*/ 3073400 h 3285066"/>
              <a:gd name="connsiteX3" fmla="*/ 1109133 w 7382933"/>
              <a:gd name="connsiteY3" fmla="*/ 3276600 h 3285066"/>
              <a:gd name="connsiteX4" fmla="*/ 3818467 w 7382933"/>
              <a:gd name="connsiteY4" fmla="*/ 3285066 h 3285066"/>
              <a:gd name="connsiteX5" fmla="*/ 4275667 w 7382933"/>
              <a:gd name="connsiteY5" fmla="*/ 3056466 h 3285066"/>
              <a:gd name="connsiteX6" fmla="*/ 5367867 w 7382933"/>
              <a:gd name="connsiteY6" fmla="*/ 3064933 h 3285066"/>
              <a:gd name="connsiteX7" fmla="*/ 5393267 w 7382933"/>
              <a:gd name="connsiteY7" fmla="*/ 3064933 h 3285066"/>
              <a:gd name="connsiteX8" fmla="*/ 5816600 w 7382933"/>
              <a:gd name="connsiteY8" fmla="*/ 2861734 h 3285066"/>
              <a:gd name="connsiteX9" fmla="*/ 6578600 w 7382933"/>
              <a:gd name="connsiteY9" fmla="*/ 694266 h 3285066"/>
              <a:gd name="connsiteX10" fmla="*/ 6959600 w 7382933"/>
              <a:gd name="connsiteY10" fmla="*/ 457200 h 3285066"/>
              <a:gd name="connsiteX11" fmla="*/ 7382933 w 7382933"/>
              <a:gd name="connsiteY11" fmla="*/ 0 h 3285066"/>
              <a:gd name="connsiteX0" fmla="*/ 0 w 7010400"/>
              <a:gd name="connsiteY0" fmla="*/ 3081866 h 3285066"/>
              <a:gd name="connsiteX1" fmla="*/ 389467 w 7010400"/>
              <a:gd name="connsiteY1" fmla="*/ 3073400 h 3285066"/>
              <a:gd name="connsiteX2" fmla="*/ 736600 w 7010400"/>
              <a:gd name="connsiteY2" fmla="*/ 3276600 h 3285066"/>
              <a:gd name="connsiteX3" fmla="*/ 3445934 w 7010400"/>
              <a:gd name="connsiteY3" fmla="*/ 3285066 h 3285066"/>
              <a:gd name="connsiteX4" fmla="*/ 3903134 w 7010400"/>
              <a:gd name="connsiteY4" fmla="*/ 3056466 h 3285066"/>
              <a:gd name="connsiteX5" fmla="*/ 4995334 w 7010400"/>
              <a:gd name="connsiteY5" fmla="*/ 3064933 h 3285066"/>
              <a:gd name="connsiteX6" fmla="*/ 5020734 w 7010400"/>
              <a:gd name="connsiteY6" fmla="*/ 3064933 h 3285066"/>
              <a:gd name="connsiteX7" fmla="*/ 5444067 w 7010400"/>
              <a:gd name="connsiteY7" fmla="*/ 2861734 h 3285066"/>
              <a:gd name="connsiteX8" fmla="*/ 6206067 w 7010400"/>
              <a:gd name="connsiteY8" fmla="*/ 694266 h 3285066"/>
              <a:gd name="connsiteX9" fmla="*/ 6587067 w 7010400"/>
              <a:gd name="connsiteY9" fmla="*/ 457200 h 3285066"/>
              <a:gd name="connsiteX10" fmla="*/ 7010400 w 7010400"/>
              <a:gd name="connsiteY10" fmla="*/ 0 h 3285066"/>
              <a:gd name="connsiteX0" fmla="*/ 0 w 6620933"/>
              <a:gd name="connsiteY0" fmla="*/ 3073400 h 3285066"/>
              <a:gd name="connsiteX1" fmla="*/ 347133 w 6620933"/>
              <a:gd name="connsiteY1" fmla="*/ 3276600 h 3285066"/>
              <a:gd name="connsiteX2" fmla="*/ 3056467 w 6620933"/>
              <a:gd name="connsiteY2" fmla="*/ 3285066 h 3285066"/>
              <a:gd name="connsiteX3" fmla="*/ 3513667 w 6620933"/>
              <a:gd name="connsiteY3" fmla="*/ 3056466 h 3285066"/>
              <a:gd name="connsiteX4" fmla="*/ 4605867 w 6620933"/>
              <a:gd name="connsiteY4" fmla="*/ 3064933 h 3285066"/>
              <a:gd name="connsiteX5" fmla="*/ 4631267 w 6620933"/>
              <a:gd name="connsiteY5" fmla="*/ 3064933 h 3285066"/>
              <a:gd name="connsiteX6" fmla="*/ 5054600 w 6620933"/>
              <a:gd name="connsiteY6" fmla="*/ 2861734 h 3285066"/>
              <a:gd name="connsiteX7" fmla="*/ 5816600 w 6620933"/>
              <a:gd name="connsiteY7" fmla="*/ 694266 h 3285066"/>
              <a:gd name="connsiteX8" fmla="*/ 6197600 w 6620933"/>
              <a:gd name="connsiteY8" fmla="*/ 457200 h 3285066"/>
              <a:gd name="connsiteX9" fmla="*/ 6620933 w 6620933"/>
              <a:gd name="connsiteY9" fmla="*/ 0 h 3285066"/>
              <a:gd name="connsiteX0" fmla="*/ 0 w 6273800"/>
              <a:gd name="connsiteY0" fmla="*/ 3276600 h 3285066"/>
              <a:gd name="connsiteX1" fmla="*/ 2709334 w 6273800"/>
              <a:gd name="connsiteY1" fmla="*/ 3285066 h 3285066"/>
              <a:gd name="connsiteX2" fmla="*/ 3166534 w 6273800"/>
              <a:gd name="connsiteY2" fmla="*/ 3056466 h 3285066"/>
              <a:gd name="connsiteX3" fmla="*/ 4258734 w 6273800"/>
              <a:gd name="connsiteY3" fmla="*/ 3064933 h 3285066"/>
              <a:gd name="connsiteX4" fmla="*/ 4284134 w 6273800"/>
              <a:gd name="connsiteY4" fmla="*/ 3064933 h 3285066"/>
              <a:gd name="connsiteX5" fmla="*/ 4707467 w 6273800"/>
              <a:gd name="connsiteY5" fmla="*/ 2861734 h 3285066"/>
              <a:gd name="connsiteX6" fmla="*/ 5469467 w 6273800"/>
              <a:gd name="connsiteY6" fmla="*/ 694266 h 3285066"/>
              <a:gd name="connsiteX7" fmla="*/ 5850467 w 6273800"/>
              <a:gd name="connsiteY7" fmla="*/ 457200 h 3285066"/>
              <a:gd name="connsiteX8" fmla="*/ 6273800 w 6273800"/>
              <a:gd name="connsiteY8" fmla="*/ 0 h 3285066"/>
              <a:gd name="connsiteX0" fmla="*/ 0 w 3564466"/>
              <a:gd name="connsiteY0" fmla="*/ 3285066 h 3285066"/>
              <a:gd name="connsiteX1" fmla="*/ 457200 w 3564466"/>
              <a:gd name="connsiteY1" fmla="*/ 3056466 h 3285066"/>
              <a:gd name="connsiteX2" fmla="*/ 1549400 w 3564466"/>
              <a:gd name="connsiteY2" fmla="*/ 3064933 h 3285066"/>
              <a:gd name="connsiteX3" fmla="*/ 1574800 w 3564466"/>
              <a:gd name="connsiteY3" fmla="*/ 3064933 h 3285066"/>
              <a:gd name="connsiteX4" fmla="*/ 1998133 w 3564466"/>
              <a:gd name="connsiteY4" fmla="*/ 2861734 h 3285066"/>
              <a:gd name="connsiteX5" fmla="*/ 2760133 w 3564466"/>
              <a:gd name="connsiteY5" fmla="*/ 694266 h 3285066"/>
              <a:gd name="connsiteX6" fmla="*/ 3141133 w 3564466"/>
              <a:gd name="connsiteY6" fmla="*/ 457200 h 3285066"/>
              <a:gd name="connsiteX7" fmla="*/ 3564466 w 3564466"/>
              <a:gd name="connsiteY7" fmla="*/ 0 h 3285066"/>
              <a:gd name="connsiteX0" fmla="*/ 0 w 3107266"/>
              <a:gd name="connsiteY0" fmla="*/ 3056466 h 3065747"/>
              <a:gd name="connsiteX1" fmla="*/ 1092200 w 3107266"/>
              <a:gd name="connsiteY1" fmla="*/ 3064933 h 3065747"/>
              <a:gd name="connsiteX2" fmla="*/ 1117600 w 3107266"/>
              <a:gd name="connsiteY2" fmla="*/ 3064933 h 3065747"/>
              <a:gd name="connsiteX3" fmla="*/ 1540933 w 3107266"/>
              <a:gd name="connsiteY3" fmla="*/ 2861734 h 3065747"/>
              <a:gd name="connsiteX4" fmla="*/ 2302933 w 3107266"/>
              <a:gd name="connsiteY4" fmla="*/ 694266 h 3065747"/>
              <a:gd name="connsiteX5" fmla="*/ 2683933 w 3107266"/>
              <a:gd name="connsiteY5" fmla="*/ 457200 h 3065747"/>
              <a:gd name="connsiteX6" fmla="*/ 3107266 w 3107266"/>
              <a:gd name="connsiteY6" fmla="*/ 0 h 3065747"/>
              <a:gd name="connsiteX0" fmla="*/ 0 w 2287808"/>
              <a:gd name="connsiteY0" fmla="*/ 3113589 h 3113589"/>
              <a:gd name="connsiteX1" fmla="*/ 272742 w 2287808"/>
              <a:gd name="connsiteY1" fmla="*/ 3064933 h 3113589"/>
              <a:gd name="connsiteX2" fmla="*/ 298142 w 2287808"/>
              <a:gd name="connsiteY2" fmla="*/ 3064933 h 3113589"/>
              <a:gd name="connsiteX3" fmla="*/ 721475 w 2287808"/>
              <a:gd name="connsiteY3" fmla="*/ 2861734 h 3113589"/>
              <a:gd name="connsiteX4" fmla="*/ 1483475 w 2287808"/>
              <a:gd name="connsiteY4" fmla="*/ 694266 h 3113589"/>
              <a:gd name="connsiteX5" fmla="*/ 1864475 w 2287808"/>
              <a:gd name="connsiteY5" fmla="*/ 457200 h 3113589"/>
              <a:gd name="connsiteX6" fmla="*/ 2287808 w 2287808"/>
              <a:gd name="connsiteY6" fmla="*/ 0 h 3113589"/>
              <a:gd name="connsiteX0" fmla="*/ 0 w 2303270"/>
              <a:gd name="connsiteY0" fmla="*/ 3075507 h 3075507"/>
              <a:gd name="connsiteX1" fmla="*/ 288204 w 2303270"/>
              <a:gd name="connsiteY1" fmla="*/ 3064933 h 3075507"/>
              <a:gd name="connsiteX2" fmla="*/ 313604 w 2303270"/>
              <a:gd name="connsiteY2" fmla="*/ 3064933 h 3075507"/>
              <a:gd name="connsiteX3" fmla="*/ 736937 w 2303270"/>
              <a:gd name="connsiteY3" fmla="*/ 2861734 h 3075507"/>
              <a:gd name="connsiteX4" fmla="*/ 1498937 w 2303270"/>
              <a:gd name="connsiteY4" fmla="*/ 694266 h 3075507"/>
              <a:gd name="connsiteX5" fmla="*/ 1879937 w 2303270"/>
              <a:gd name="connsiteY5" fmla="*/ 457200 h 3075507"/>
              <a:gd name="connsiteX6" fmla="*/ 2303270 w 2303270"/>
              <a:gd name="connsiteY6" fmla="*/ 0 h 307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270" h="3075507">
                <a:moveTo>
                  <a:pt x="0" y="3075507"/>
                </a:moveTo>
                <a:lnTo>
                  <a:pt x="288204" y="3064933"/>
                </a:lnTo>
                <a:cubicBezTo>
                  <a:pt x="296671" y="3062111"/>
                  <a:pt x="305137" y="3067755"/>
                  <a:pt x="313604" y="3064933"/>
                </a:cubicBezTo>
                <a:lnTo>
                  <a:pt x="736937" y="2861734"/>
                </a:lnTo>
                <a:lnTo>
                  <a:pt x="1498937" y="694266"/>
                </a:lnTo>
                <a:lnTo>
                  <a:pt x="1879937" y="457200"/>
                </a:lnTo>
                <a:lnTo>
                  <a:pt x="2303270" y="0"/>
                </a:lnTo>
              </a:path>
            </a:pathLst>
          </a:custGeom>
          <a:ln w="76200" cmpd="sng">
            <a:solidFill>
              <a:schemeClr val="accent1"/>
            </a:solidFill>
            <a:prstDash val="sysDash"/>
          </a:ln>
          <a:effectLst>
            <a:glow rad="50800">
              <a:schemeClr val="bg1"/>
            </a:glow>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6" name="Table 11">
            <a:extLst>
              <a:ext uri="{FF2B5EF4-FFF2-40B4-BE49-F238E27FC236}">
                <a16:creationId xmlns:a16="http://schemas.microsoft.com/office/drawing/2014/main" id="{7C17D303-5DBC-BE1A-6AF2-5DEC1438E45F}"/>
              </a:ext>
            </a:extLst>
          </p:cNvPr>
          <p:cNvGraphicFramePr/>
          <p:nvPr/>
        </p:nvGraphicFramePr>
        <p:xfrm>
          <a:off x="1756373" y="5372266"/>
          <a:ext cx="9968259" cy="461666"/>
        </p:xfrm>
        <a:graphic>
          <a:graphicData uri="http://schemas.openxmlformats.org/drawingml/2006/table">
            <a:tbl>
              <a:tblPr/>
              <a:tblGrid>
                <a:gridCol w="474679">
                  <a:extLst>
                    <a:ext uri="{9D8B030D-6E8A-4147-A177-3AD203B41FA5}">
                      <a16:colId xmlns:a16="http://schemas.microsoft.com/office/drawing/2014/main" val="949042051"/>
                    </a:ext>
                  </a:extLst>
                </a:gridCol>
                <a:gridCol w="474679">
                  <a:extLst>
                    <a:ext uri="{9D8B030D-6E8A-4147-A177-3AD203B41FA5}">
                      <a16:colId xmlns:a16="http://schemas.microsoft.com/office/drawing/2014/main" val="2175071558"/>
                    </a:ext>
                  </a:extLst>
                </a:gridCol>
                <a:gridCol w="474679">
                  <a:extLst>
                    <a:ext uri="{9D8B030D-6E8A-4147-A177-3AD203B41FA5}">
                      <a16:colId xmlns:a16="http://schemas.microsoft.com/office/drawing/2014/main" val="20002"/>
                    </a:ext>
                  </a:extLst>
                </a:gridCol>
                <a:gridCol w="474679">
                  <a:extLst>
                    <a:ext uri="{9D8B030D-6E8A-4147-A177-3AD203B41FA5}">
                      <a16:colId xmlns:a16="http://schemas.microsoft.com/office/drawing/2014/main" val="20003"/>
                    </a:ext>
                  </a:extLst>
                </a:gridCol>
                <a:gridCol w="474679">
                  <a:extLst>
                    <a:ext uri="{9D8B030D-6E8A-4147-A177-3AD203B41FA5}">
                      <a16:colId xmlns:a16="http://schemas.microsoft.com/office/drawing/2014/main" val="20004"/>
                    </a:ext>
                  </a:extLst>
                </a:gridCol>
                <a:gridCol w="474679">
                  <a:extLst>
                    <a:ext uri="{9D8B030D-6E8A-4147-A177-3AD203B41FA5}">
                      <a16:colId xmlns:a16="http://schemas.microsoft.com/office/drawing/2014/main" val="20005"/>
                    </a:ext>
                  </a:extLst>
                </a:gridCol>
                <a:gridCol w="474679">
                  <a:extLst>
                    <a:ext uri="{9D8B030D-6E8A-4147-A177-3AD203B41FA5}">
                      <a16:colId xmlns:a16="http://schemas.microsoft.com/office/drawing/2014/main" val="20006"/>
                    </a:ext>
                  </a:extLst>
                </a:gridCol>
                <a:gridCol w="474679">
                  <a:extLst>
                    <a:ext uri="{9D8B030D-6E8A-4147-A177-3AD203B41FA5}">
                      <a16:colId xmlns:a16="http://schemas.microsoft.com/office/drawing/2014/main" val="20007"/>
                    </a:ext>
                  </a:extLst>
                </a:gridCol>
                <a:gridCol w="474679">
                  <a:extLst>
                    <a:ext uri="{9D8B030D-6E8A-4147-A177-3AD203B41FA5}">
                      <a16:colId xmlns:a16="http://schemas.microsoft.com/office/drawing/2014/main" val="20008"/>
                    </a:ext>
                  </a:extLst>
                </a:gridCol>
                <a:gridCol w="474679">
                  <a:extLst>
                    <a:ext uri="{9D8B030D-6E8A-4147-A177-3AD203B41FA5}">
                      <a16:colId xmlns:a16="http://schemas.microsoft.com/office/drawing/2014/main" val="20009"/>
                    </a:ext>
                  </a:extLst>
                </a:gridCol>
                <a:gridCol w="474679">
                  <a:extLst>
                    <a:ext uri="{9D8B030D-6E8A-4147-A177-3AD203B41FA5}">
                      <a16:colId xmlns:a16="http://schemas.microsoft.com/office/drawing/2014/main" val="20010"/>
                    </a:ext>
                  </a:extLst>
                </a:gridCol>
                <a:gridCol w="474679">
                  <a:extLst>
                    <a:ext uri="{9D8B030D-6E8A-4147-A177-3AD203B41FA5}">
                      <a16:colId xmlns:a16="http://schemas.microsoft.com/office/drawing/2014/main" val="20011"/>
                    </a:ext>
                  </a:extLst>
                </a:gridCol>
                <a:gridCol w="474679">
                  <a:extLst>
                    <a:ext uri="{9D8B030D-6E8A-4147-A177-3AD203B41FA5}">
                      <a16:colId xmlns:a16="http://schemas.microsoft.com/office/drawing/2014/main" val="20012"/>
                    </a:ext>
                  </a:extLst>
                </a:gridCol>
                <a:gridCol w="474679">
                  <a:extLst>
                    <a:ext uri="{9D8B030D-6E8A-4147-A177-3AD203B41FA5}">
                      <a16:colId xmlns:a16="http://schemas.microsoft.com/office/drawing/2014/main" val="20013"/>
                    </a:ext>
                  </a:extLst>
                </a:gridCol>
                <a:gridCol w="474679">
                  <a:extLst>
                    <a:ext uri="{9D8B030D-6E8A-4147-A177-3AD203B41FA5}">
                      <a16:colId xmlns:a16="http://schemas.microsoft.com/office/drawing/2014/main" val="20014"/>
                    </a:ext>
                  </a:extLst>
                </a:gridCol>
                <a:gridCol w="474679">
                  <a:extLst>
                    <a:ext uri="{9D8B030D-6E8A-4147-A177-3AD203B41FA5}">
                      <a16:colId xmlns:a16="http://schemas.microsoft.com/office/drawing/2014/main" val="20015"/>
                    </a:ext>
                  </a:extLst>
                </a:gridCol>
                <a:gridCol w="474679">
                  <a:extLst>
                    <a:ext uri="{9D8B030D-6E8A-4147-A177-3AD203B41FA5}">
                      <a16:colId xmlns:a16="http://schemas.microsoft.com/office/drawing/2014/main" val="20016"/>
                    </a:ext>
                  </a:extLst>
                </a:gridCol>
                <a:gridCol w="474679">
                  <a:extLst>
                    <a:ext uri="{9D8B030D-6E8A-4147-A177-3AD203B41FA5}">
                      <a16:colId xmlns:a16="http://schemas.microsoft.com/office/drawing/2014/main" val="20017"/>
                    </a:ext>
                  </a:extLst>
                </a:gridCol>
                <a:gridCol w="474679">
                  <a:extLst>
                    <a:ext uri="{9D8B030D-6E8A-4147-A177-3AD203B41FA5}">
                      <a16:colId xmlns:a16="http://schemas.microsoft.com/office/drawing/2014/main" val="20018"/>
                    </a:ext>
                  </a:extLst>
                </a:gridCol>
                <a:gridCol w="474679">
                  <a:extLst>
                    <a:ext uri="{9D8B030D-6E8A-4147-A177-3AD203B41FA5}">
                      <a16:colId xmlns:a16="http://schemas.microsoft.com/office/drawing/2014/main" val="1434273946"/>
                    </a:ext>
                  </a:extLst>
                </a:gridCol>
                <a:gridCol w="474679">
                  <a:extLst>
                    <a:ext uri="{9D8B030D-6E8A-4147-A177-3AD203B41FA5}">
                      <a16:colId xmlns:a16="http://schemas.microsoft.com/office/drawing/2014/main" val="3615234445"/>
                    </a:ext>
                  </a:extLst>
                </a:gridCol>
              </a:tblGrid>
              <a:tr h="461666">
                <a:tc>
                  <a:txBody>
                    <a:bodyPr/>
                    <a:lstStyle/>
                    <a:p>
                      <a:pPr algn="ctr" defTabSz="457200">
                        <a:defRPr sz="1800"/>
                      </a:pPr>
                      <a:endParaRPr sz="2000" dirty="0">
                        <a:solidFill>
                          <a:schemeClr val="bg1"/>
                        </a:solidFill>
                        <a:latin typeface="Franklin Gothic Book"/>
                        <a:ea typeface="Franklin Gothic Book"/>
                        <a:cs typeface="Franklin Gothic Book"/>
                        <a:sym typeface="Franklin Gothic Book"/>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endParaRPr sz="2000" dirty="0">
                        <a:solidFill>
                          <a:schemeClr val="bg1"/>
                        </a:solidFill>
                        <a:latin typeface="Franklin Gothic Book"/>
                        <a:ea typeface="Franklin Gothic Book"/>
                        <a:cs typeface="Franklin Gothic Book"/>
                        <a:sym typeface="Franklin Gothic Book"/>
                      </a:endParaRPr>
                    </a:p>
                  </a:txBody>
                  <a:tcPr marL="45720" marR="45720" horzOverflow="overflow">
                    <a:lnL w="12700">
                      <a:noFill/>
                      <a:miter lim="400000"/>
                    </a:lnL>
                    <a:lnR w="12700">
                      <a:miter lim="400000"/>
                    </a:lnR>
                    <a:lnT w="12700">
                      <a:miter lim="400000"/>
                    </a:lnT>
                    <a:lnB w="12700">
                      <a:miter lim="400000"/>
                    </a:lnB>
                    <a:noFill/>
                  </a:tcPr>
                </a:tc>
                <a:tc>
                  <a:txBody>
                    <a:bodyPr/>
                    <a:lstStyle/>
                    <a:p>
                      <a:pPr algn="ctr" defTabSz="457200">
                        <a:defRPr sz="1800"/>
                      </a:pPr>
                      <a:r>
                        <a:rPr sz="2000" dirty="0">
                          <a:solidFill>
                            <a:schemeClr val="bg1"/>
                          </a:solidFill>
                          <a:latin typeface="Franklin Gothic Book"/>
                          <a:ea typeface="Franklin Gothic Book"/>
                          <a:cs typeface="Franklin Gothic Book"/>
                          <a:sym typeface="Franklin Gothic Book"/>
                        </a:rPr>
                        <a:t>10</a:t>
                      </a:r>
                    </a:p>
                  </a:txBody>
                  <a:tcPr marL="45720" marR="45720" horzOverflow="overflow">
                    <a:lnL w="12700">
                      <a:noFill/>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dirty="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a:solidFill>
                            <a:schemeClr val="bg1"/>
                          </a:solidFill>
                          <a:latin typeface="Franklin Gothic Book"/>
                          <a:ea typeface="Franklin Gothic Book"/>
                          <a:cs typeface="Franklin Gothic Book"/>
                          <a:sym typeface="Franklin Gothic Book"/>
                        </a:rPr>
                        <a:t>20</a:t>
                      </a: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dirty="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dirty="0">
                          <a:solidFill>
                            <a:schemeClr val="bg1"/>
                          </a:solidFill>
                          <a:latin typeface="Franklin Gothic Book"/>
                          <a:ea typeface="Franklin Gothic Book"/>
                          <a:cs typeface="Franklin Gothic Book"/>
                          <a:sym typeface="Franklin Gothic Book"/>
                        </a:rPr>
                        <a:t>30</a:t>
                      </a: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dirty="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a:solidFill>
                            <a:schemeClr val="bg1"/>
                          </a:solidFill>
                          <a:latin typeface="Franklin Gothic Book"/>
                          <a:ea typeface="Franklin Gothic Book"/>
                          <a:cs typeface="Franklin Gothic Book"/>
                          <a:sym typeface="Franklin Gothic Book"/>
                        </a:rPr>
                        <a:t>40</a:t>
                      </a: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a:solidFill>
                            <a:schemeClr val="bg1"/>
                          </a:solidFill>
                          <a:latin typeface="Franklin Gothic Book"/>
                          <a:ea typeface="Franklin Gothic Book"/>
                          <a:cs typeface="Franklin Gothic Book"/>
                          <a:sym typeface="Franklin Gothic Book"/>
                        </a:rPr>
                        <a:t>50</a:t>
                      </a: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a:solidFill>
                            <a:schemeClr val="bg1"/>
                          </a:solidFill>
                          <a:latin typeface="Franklin Gothic Book"/>
                          <a:ea typeface="Franklin Gothic Book"/>
                          <a:cs typeface="Franklin Gothic Book"/>
                          <a:sym typeface="Franklin Gothic Book"/>
                        </a:rPr>
                        <a:t>60</a:t>
                      </a: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a:solidFill>
                            <a:schemeClr val="bg1"/>
                          </a:solidFill>
                          <a:latin typeface="Franklin Gothic Book"/>
                          <a:ea typeface="Franklin Gothic Book"/>
                          <a:cs typeface="Franklin Gothic Book"/>
                          <a:sym typeface="Franklin Gothic Book"/>
                        </a:rPr>
                        <a:t>65</a:t>
                      </a: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a:solidFill>
                            <a:schemeClr val="bg1"/>
                          </a:solidFill>
                          <a:latin typeface="Franklin Gothic Book"/>
                          <a:ea typeface="Franklin Gothic Book"/>
                          <a:cs typeface="Franklin Gothic Book"/>
                          <a:sym typeface="Franklin Gothic Book"/>
                        </a:rPr>
                        <a:t>80</a:t>
                      </a: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2000">
                          <a:latin typeface="Franklin Gothic Book"/>
                          <a:ea typeface="Franklin Gothic Book"/>
                          <a:cs typeface="Franklin Gothic Book"/>
                          <a:sym typeface="Franklin Gothic Book"/>
                        </a:defRPr>
                      </a:pPr>
                      <a:endParaRPr sz="2000">
                        <a:solidFill>
                          <a:schemeClr val="bg1"/>
                        </a:solidFill>
                      </a:endParaRPr>
                    </a:p>
                  </a:txBody>
                  <a:tcPr marL="45720" marR="45720" horzOverflow="overflow">
                    <a:lnL w="12700">
                      <a:miter lim="400000"/>
                    </a:lnL>
                    <a:lnR w="12700">
                      <a:miter lim="400000"/>
                    </a:lnR>
                    <a:lnT w="12700">
                      <a:miter lim="400000"/>
                    </a:lnT>
                    <a:lnB w="12700">
                      <a:miter lim="400000"/>
                    </a:lnB>
                    <a:noFill/>
                  </a:tcPr>
                </a:tc>
                <a:tc>
                  <a:txBody>
                    <a:bodyPr/>
                    <a:lstStyle/>
                    <a:p>
                      <a:pPr algn="ctr" defTabSz="457200">
                        <a:defRPr sz="1800"/>
                      </a:pPr>
                      <a:r>
                        <a:rPr sz="2000" dirty="0">
                          <a:solidFill>
                            <a:schemeClr val="bg1"/>
                          </a:solidFill>
                          <a:latin typeface="Franklin Gothic Book"/>
                          <a:ea typeface="Franklin Gothic Book"/>
                          <a:cs typeface="Franklin Gothic Book"/>
                          <a:sym typeface="Franklin Gothic Book"/>
                        </a:rPr>
                        <a:t>90</a:t>
                      </a:r>
                    </a:p>
                  </a:txBody>
                  <a:tcPr marL="45720" marR="45720" horzOverflow="overflow">
                    <a:lnL w="12700">
                      <a:miter lim="400000"/>
                    </a:lnL>
                    <a:lnR w="12700">
                      <a:noFill/>
                      <a:miter lim="400000"/>
                    </a:lnR>
                    <a:lnT w="12700">
                      <a:miter lim="400000"/>
                    </a:lnT>
                    <a:lnB w="12700">
                      <a:miter lim="400000"/>
                    </a:lnB>
                    <a:noFill/>
                  </a:tcPr>
                </a:tc>
                <a:tc>
                  <a:txBody>
                    <a:bodyPr/>
                    <a:lstStyle/>
                    <a:p>
                      <a:pPr algn="ctr" defTabSz="457200">
                        <a:defRPr sz="1800"/>
                      </a:pPr>
                      <a:endParaRPr sz="2000" dirty="0">
                        <a:solidFill>
                          <a:schemeClr val="bg1"/>
                        </a:solidFill>
                        <a:latin typeface="Franklin Gothic Book"/>
                        <a:ea typeface="Franklin Gothic Book"/>
                        <a:cs typeface="Franklin Gothic Book"/>
                        <a:sym typeface="Franklin Gothic Book"/>
                      </a:endParaRPr>
                    </a:p>
                  </a:txBody>
                  <a:tcPr marL="45720" marR="45720" horzOverflow="overflow">
                    <a:lnL w="12700">
                      <a:miter lim="400000"/>
                    </a:lnL>
                    <a:lnR w="12700">
                      <a:noFill/>
                      <a:miter lim="400000"/>
                    </a:lnR>
                    <a:lnT w="12700">
                      <a:miter lim="400000"/>
                    </a:lnT>
                    <a:lnB w="12700">
                      <a:miter lim="400000"/>
                    </a:lnB>
                    <a:noFill/>
                  </a:tcPr>
                </a:tc>
                <a:tc>
                  <a:txBody>
                    <a:bodyPr/>
                    <a:lstStyle/>
                    <a:p>
                      <a:pPr algn="ctr" defTabSz="457200">
                        <a:defRPr sz="1800"/>
                      </a:pPr>
                      <a:endParaRPr sz="2000" dirty="0">
                        <a:solidFill>
                          <a:schemeClr val="bg1"/>
                        </a:solidFill>
                        <a:latin typeface="Franklin Gothic Book"/>
                        <a:ea typeface="Franklin Gothic Book"/>
                        <a:cs typeface="Franklin Gothic Book"/>
                        <a:sym typeface="Franklin Gothic Book"/>
                      </a:endParaRPr>
                    </a:p>
                  </a:txBody>
                  <a:tcPr marL="45720" marR="4572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sp>
        <p:nvSpPr>
          <p:cNvPr id="9" name="TextBox 8"/>
          <p:cNvSpPr txBox="1"/>
          <p:nvPr/>
        </p:nvSpPr>
        <p:spPr>
          <a:xfrm>
            <a:off x="214378" y="2457471"/>
            <a:ext cx="1242463" cy="1446550"/>
          </a:xfrm>
          <a:prstGeom prst="rect">
            <a:avLst/>
          </a:prstGeom>
          <a:noFill/>
        </p:spPr>
        <p:txBody>
          <a:bodyPr wrap="square" rtlCol="0">
            <a:spAutoFit/>
          </a:bodyPr>
          <a:lstStyle/>
          <a:p>
            <a:r>
              <a:rPr lang="en-US" sz="2400" b="1" dirty="0">
                <a:solidFill>
                  <a:schemeClr val="bg1"/>
                </a:solidFill>
              </a:rPr>
              <a:t>USA </a:t>
            </a:r>
          </a:p>
          <a:p>
            <a:r>
              <a:rPr lang="en-US" sz="2400" b="1" dirty="0">
                <a:solidFill>
                  <a:schemeClr val="bg1"/>
                </a:solidFill>
              </a:rPr>
              <a:t>Rank</a:t>
            </a:r>
          </a:p>
          <a:p>
            <a:r>
              <a:rPr lang="en-US" sz="2000" dirty="0">
                <a:solidFill>
                  <a:schemeClr val="bg1"/>
                </a:solidFill>
              </a:rPr>
              <a:t>(Mortality Rate)</a:t>
            </a:r>
          </a:p>
        </p:txBody>
      </p:sp>
    </p:spTree>
    <p:extLst>
      <p:ext uri="{BB962C8B-B14F-4D97-AF65-F5344CB8AC3E}">
        <p14:creationId xmlns:p14="http://schemas.microsoft.com/office/powerpoint/2010/main" val="247293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 Placeholder 2"/>
          <p:cNvSpPr txBox="1">
            <a:spLocks noGrp="1"/>
          </p:cNvSpPr>
          <p:nvPr>
            <p:ph type="body" sz="quarter" idx="1"/>
          </p:nvPr>
        </p:nvSpPr>
        <p:spPr>
          <a:prstGeom prst="rect">
            <a:avLst/>
          </a:prstGeom>
        </p:spPr>
        <p:txBody>
          <a:bodyPr/>
          <a:lstStyle>
            <a:lvl1pPr>
              <a:lnSpc>
                <a:spcPct val="110000"/>
              </a:lnSpc>
              <a:spcBef>
                <a:spcPts val="0"/>
              </a:spcBef>
              <a:defRPr sz="1100"/>
            </a:lvl1pPr>
          </a:lstStyle>
          <a:p>
            <a:r>
              <a:rPr dirty="0"/>
              <a:t>Note: “Public” includes benefit costs for </a:t>
            </a:r>
            <a:r>
              <a:rPr dirty="0" err="1"/>
              <a:t>gvt</a:t>
            </a:r>
            <a:r>
              <a:rPr dirty="0"/>
              <a:t> employees and tax subsidies for private insurance; expenditures reflect purchasing power parity.  Source: OECD 2022; NCHS; AJPH 2016;106:449 (updated) and accessed Sept 5 2023</a:t>
            </a:r>
          </a:p>
        </p:txBody>
      </p:sp>
      <p:graphicFrame>
        <p:nvGraphicFramePr>
          <p:cNvPr id="342" name="Chart 5"/>
          <p:cNvGraphicFramePr/>
          <p:nvPr/>
        </p:nvGraphicFramePr>
        <p:xfrm>
          <a:off x="3397412" y="1594590"/>
          <a:ext cx="8107029" cy="4077356"/>
        </p:xfrm>
        <a:graphic>
          <a:graphicData uri="http://schemas.openxmlformats.org/drawingml/2006/chart">
            <c:chart xmlns:c="http://schemas.openxmlformats.org/drawingml/2006/chart" xmlns:r="http://schemas.openxmlformats.org/officeDocument/2006/relationships" r:id="rId3"/>
          </a:graphicData>
        </a:graphic>
      </p:graphicFrame>
      <p:grpSp>
        <p:nvGrpSpPr>
          <p:cNvPr id="345" name="Group 8"/>
          <p:cNvGrpSpPr/>
          <p:nvPr/>
        </p:nvGrpSpPr>
        <p:grpSpPr>
          <a:xfrm>
            <a:off x="594601" y="2232342"/>
            <a:ext cx="2572006" cy="437069"/>
            <a:chOff x="0" y="0"/>
            <a:chExt cx="2572005" cy="437068"/>
          </a:xfrm>
        </p:grpSpPr>
        <p:sp>
          <p:nvSpPr>
            <p:cNvPr id="343" name="Rectangle 7"/>
            <p:cNvSpPr/>
            <p:nvPr/>
          </p:nvSpPr>
          <p:spPr>
            <a:xfrm>
              <a:off x="0" y="94247"/>
              <a:ext cx="273169" cy="273170"/>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344" name="TextBox 3"/>
            <p:cNvSpPr txBox="1"/>
            <p:nvPr/>
          </p:nvSpPr>
          <p:spPr>
            <a:xfrm>
              <a:off x="289318" y="0"/>
              <a:ext cx="2282688" cy="4370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2400" b="1">
                  <a:solidFill>
                    <a:srgbClr val="FFFFFF"/>
                  </a:solidFill>
                </a:defRPr>
              </a:lvl1pPr>
            </a:lstStyle>
            <a:p>
              <a:r>
                <a:t>Total Spending</a:t>
              </a:r>
            </a:p>
          </p:txBody>
        </p:sp>
      </p:grpSp>
      <p:grpSp>
        <p:nvGrpSpPr>
          <p:cNvPr id="348" name="Group 14"/>
          <p:cNvGrpSpPr/>
          <p:nvPr/>
        </p:nvGrpSpPr>
        <p:grpSpPr>
          <a:xfrm>
            <a:off x="594600" y="3438483"/>
            <a:ext cx="2143949" cy="437070"/>
            <a:chOff x="0" y="0"/>
            <a:chExt cx="2143947" cy="437068"/>
          </a:xfrm>
        </p:grpSpPr>
        <p:sp>
          <p:nvSpPr>
            <p:cNvPr id="346" name="Rectangle 9"/>
            <p:cNvSpPr/>
            <p:nvPr/>
          </p:nvSpPr>
          <p:spPr>
            <a:xfrm>
              <a:off x="0" y="94247"/>
              <a:ext cx="273170" cy="273170"/>
            </a:xfrm>
            <a:prstGeom prst="rect">
              <a:avLst/>
            </a:prstGeom>
            <a:solidFill>
              <a:schemeClr val="accent2"/>
            </a:solidFill>
            <a:ln w="12700" cap="flat">
              <a:solidFill>
                <a:srgbClr val="FFFFFF"/>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347" name="TextBox 12"/>
            <p:cNvSpPr txBox="1"/>
            <p:nvPr/>
          </p:nvSpPr>
          <p:spPr>
            <a:xfrm>
              <a:off x="261014" y="0"/>
              <a:ext cx="1882934" cy="4370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2400" b="1">
                  <a:solidFill>
                    <a:srgbClr val="FFFFFF"/>
                  </a:solidFill>
                </a:defRPr>
              </a:lvl1pPr>
            </a:lstStyle>
            <a:p>
              <a:r>
                <a:t> U.S. Private</a:t>
              </a:r>
            </a:p>
          </p:txBody>
        </p:sp>
      </p:grpSp>
      <p:grpSp>
        <p:nvGrpSpPr>
          <p:cNvPr id="351" name="Group 10"/>
          <p:cNvGrpSpPr/>
          <p:nvPr/>
        </p:nvGrpSpPr>
        <p:grpSpPr>
          <a:xfrm>
            <a:off x="594600" y="2835412"/>
            <a:ext cx="2057921" cy="437070"/>
            <a:chOff x="0" y="0"/>
            <a:chExt cx="2057919" cy="437068"/>
          </a:xfrm>
        </p:grpSpPr>
        <p:sp>
          <p:nvSpPr>
            <p:cNvPr id="349" name="TextBox 11"/>
            <p:cNvSpPr txBox="1"/>
            <p:nvPr/>
          </p:nvSpPr>
          <p:spPr>
            <a:xfrm>
              <a:off x="277082" y="0"/>
              <a:ext cx="1780838" cy="4370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2400" b="1">
                  <a:solidFill>
                    <a:srgbClr val="FFFFFF"/>
                  </a:solidFill>
                </a:defRPr>
              </a:lvl1pPr>
            </a:lstStyle>
            <a:p>
              <a:r>
                <a:t> U.S. Public</a:t>
              </a:r>
            </a:p>
          </p:txBody>
        </p:sp>
        <p:sp>
          <p:nvSpPr>
            <p:cNvPr id="350" name="Rectangle 13"/>
            <p:cNvSpPr/>
            <p:nvPr/>
          </p:nvSpPr>
          <p:spPr>
            <a:xfrm>
              <a:off x="0" y="94247"/>
              <a:ext cx="273170" cy="273170"/>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grpSp>
        <p:nvGrpSpPr>
          <p:cNvPr id="354" name="Rectangle 4"/>
          <p:cNvGrpSpPr/>
          <p:nvPr/>
        </p:nvGrpSpPr>
        <p:grpSpPr>
          <a:xfrm>
            <a:off x="4570192" y="5124850"/>
            <a:ext cx="6645901" cy="350662"/>
            <a:chOff x="0" y="0"/>
            <a:chExt cx="6645899" cy="350661"/>
          </a:xfrm>
        </p:grpSpPr>
        <p:sp>
          <p:nvSpPr>
            <p:cNvPr id="352" name="Rectangle"/>
            <p:cNvSpPr/>
            <p:nvPr/>
          </p:nvSpPr>
          <p:spPr>
            <a:xfrm>
              <a:off x="0" y="14945"/>
              <a:ext cx="6645900" cy="320771"/>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r">
                <a:defRPr>
                  <a:solidFill>
                    <a:srgbClr val="FFFFFF"/>
                  </a:solidFill>
                </a:defRPr>
              </a:pPr>
              <a:endParaRPr/>
            </a:p>
          </p:txBody>
        </p:sp>
        <p:sp>
          <p:nvSpPr>
            <p:cNvPr id="353" name="$12,553"/>
            <p:cNvSpPr txBox="1"/>
            <p:nvPr/>
          </p:nvSpPr>
          <p:spPr>
            <a:xfrm>
              <a:off x="52069" y="-1"/>
              <a:ext cx="6541761" cy="3506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r">
                <a:defRPr>
                  <a:solidFill>
                    <a:srgbClr val="FFFFFF"/>
                  </a:solidFill>
                </a:defRPr>
              </a:lvl1pPr>
            </a:lstStyle>
            <a:p>
              <a:r>
                <a:rPr dirty="0"/>
                <a:t>$12,553</a:t>
              </a:r>
            </a:p>
          </p:txBody>
        </p:sp>
      </p:grpSp>
      <p:sp>
        <p:nvSpPr>
          <p:cNvPr id="355" name="TextBox 15"/>
          <p:cNvSpPr txBox="1"/>
          <p:nvPr/>
        </p:nvSpPr>
        <p:spPr>
          <a:xfrm>
            <a:off x="4440937" y="5555088"/>
            <a:ext cx="6818698"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1200"/>
              </a:spcBef>
              <a:defRPr sz="2400">
                <a:solidFill>
                  <a:srgbClr val="FFFFFF"/>
                </a:solidFill>
              </a:defRPr>
            </a:lvl1pPr>
          </a:lstStyle>
          <a:p>
            <a:r>
              <a:t>Annual $ per capita 2022</a:t>
            </a:r>
          </a:p>
        </p:txBody>
      </p:sp>
      <p:sp>
        <p:nvSpPr>
          <p:cNvPr id="356" name="Title 1"/>
          <p:cNvSpPr txBox="1"/>
          <p:nvPr/>
        </p:nvSpPr>
        <p:spPr>
          <a:xfrm>
            <a:off x="1036319" y="303204"/>
            <a:ext cx="10424161"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nSpc>
                <a:spcPct val="90000"/>
              </a:lnSpc>
              <a:defRPr sz="3900" b="1">
                <a:solidFill>
                  <a:srgbClr val="FFFFFF"/>
                </a:solidFill>
              </a:defRPr>
            </a:pPr>
            <a:r>
              <a:t>U.S. </a:t>
            </a:r>
            <a:r>
              <a:rPr i="1">
                <a:solidFill>
                  <a:srgbClr val="FFFF00"/>
                </a:solidFill>
                <a:effectLst>
                  <a:outerShdw blurRad="50800" dist="50800" dir="5400000" rotWithShape="0">
                    <a:srgbClr val="000000"/>
                  </a:outerShdw>
                </a:effectLst>
              </a:rPr>
              <a:t>Public</a:t>
            </a:r>
            <a:r>
              <a:rPr>
                <a:effectLst>
                  <a:outerShdw blurRad="50800" dist="50800" dir="5400000" rotWithShape="0">
                    <a:srgbClr val="000000"/>
                  </a:outerShdw>
                </a:effectLst>
              </a:rPr>
              <a:t> </a:t>
            </a:r>
            <a:r>
              <a:t>Spending for Health Exceeds </a:t>
            </a:r>
            <a:r>
              <a:rPr i="1">
                <a:solidFill>
                  <a:srgbClr val="FFFF00"/>
                </a:solidFill>
                <a:effectLst>
                  <a:outerShdw blurRad="50800" dist="50800" dir="5400000" rotWithShape="0">
                    <a:srgbClr val="000000"/>
                  </a:outerShdw>
                </a:effectLst>
              </a:rPr>
              <a:t>Total</a:t>
            </a:r>
            <a:r>
              <a:rPr>
                <a:solidFill>
                  <a:srgbClr val="FFFF00"/>
                </a:solidFill>
              </a:rPr>
              <a:t> </a:t>
            </a:r>
            <a:r>
              <a:t>Spending in Other Nations</a:t>
            </a:r>
          </a:p>
        </p:txBody>
      </p:sp>
    </p:spTree>
  </p:cSld>
  <p:clrMapOvr>
    <a:masterClrMapping/>
  </p:clrMapOvr>
  <p:transition spd="slow">
    <p:fade thruBlk="1"/>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351"/>
                                        </p:tgtEl>
                                        <p:attrNameLst>
                                          <p:attrName>style.visibility</p:attrName>
                                        </p:attrNameLst>
                                      </p:cBhvr>
                                      <p:to>
                                        <p:strVal val="visible"/>
                                      </p:to>
                                    </p:set>
                                    <p:animEffect transition="in" filter="fade">
                                      <p:cBhvr>
                                        <p:cTn id="7" dur="500"/>
                                        <p:tgtEl>
                                          <p:spTgt spid="351"/>
                                        </p:tgtEl>
                                      </p:cBhvr>
                                    </p:animEffect>
                                  </p:childTnLst>
                                </p:cTn>
                              </p:par>
                            </p:childTnLst>
                          </p:cTn>
                        </p:par>
                        <p:par>
                          <p:cTn id="8" fill="hold">
                            <p:stCondLst>
                              <p:cond delay="500"/>
                            </p:stCondLst>
                            <p:childTnLst>
                              <p:par>
                                <p:cTn id="9" presetID="10" presetClass="entr" fill="hold" grpId="0" nodeType="afterEffect">
                                  <p:stCondLst>
                                    <p:cond delay="0"/>
                                  </p:stCondLst>
                                  <p:iterate>
                                    <p:tmAbs val="0"/>
                                  </p:iterate>
                                  <p:childTnLst>
                                    <p:set>
                                      <p:cBhvr>
                                        <p:cTn id="10" fill="hold"/>
                                        <p:tgtEl>
                                          <p:spTgt spid="348"/>
                                        </p:tgtEl>
                                        <p:attrNameLst>
                                          <p:attrName>style.visibility</p:attrName>
                                        </p:attrNameLst>
                                      </p:cBhvr>
                                      <p:to>
                                        <p:strVal val="visible"/>
                                      </p:to>
                                    </p:set>
                                    <p:animEffect transition="in" filter="fade">
                                      <p:cBhvr>
                                        <p:cTn id="11" dur="500"/>
                                        <p:tgtEl>
                                          <p:spTgt spid="348"/>
                                        </p:tgtEl>
                                      </p:cBhvr>
                                    </p:animEffect>
                                  </p:childTnLst>
                                </p:cTn>
                              </p:par>
                            </p:childTnLst>
                          </p:cTn>
                        </p:par>
                        <p:par>
                          <p:cTn id="12" fill="hold">
                            <p:stCondLst>
                              <p:cond delay="1000"/>
                            </p:stCondLst>
                            <p:childTnLst>
                              <p:par>
                                <p:cTn id="13" presetID="10" presetClass="exit" fill="hold" grpId="0" nodeType="afterEffect">
                                  <p:stCondLst>
                                    <p:cond delay="0"/>
                                  </p:stCondLst>
                                  <p:iterate>
                                    <p:tmAbs val="0"/>
                                  </p:iterate>
                                  <p:childTnLst>
                                    <p:animEffect transition="out" filter="fade">
                                      <p:cBhvr>
                                        <p:cTn id="14" dur="500" fill="hold"/>
                                        <p:tgtEl>
                                          <p:spTgt spid="354"/>
                                        </p:tgtEl>
                                      </p:cBhvr>
                                    </p:animEffect>
                                    <p:set>
                                      <p:cBhvr>
                                        <p:cTn id="15" fill="hold">
                                          <p:stCondLst>
                                            <p:cond delay="499"/>
                                          </p:stCondLst>
                                        </p:cTn>
                                        <p:tgtEl>
                                          <p:spTgt spid="3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advAuto="0"/>
      <p:bldP spid="351" grpId="0" animBg="1" advAuto="0"/>
      <p:bldP spid="354"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itle 1"/>
          <p:cNvSpPr txBox="1">
            <a:spLocks noGrp="1"/>
          </p:cNvSpPr>
          <p:nvPr>
            <p:ph type="title"/>
          </p:nvPr>
        </p:nvSpPr>
        <p:spPr>
          <a:prstGeom prst="rect">
            <a:avLst/>
          </a:prstGeom>
        </p:spPr>
        <p:txBody>
          <a:bodyPr/>
          <a:lstStyle>
            <a:lvl1pPr algn="ctr">
              <a:defRPr sz="4000"/>
            </a:lvl1pPr>
          </a:lstStyle>
          <a:p>
            <a:r>
              <a:rPr dirty="0"/>
              <a:t>Average Deductibles Tripled Since 2006</a:t>
            </a:r>
          </a:p>
        </p:txBody>
      </p:sp>
      <p:sp>
        <p:nvSpPr>
          <p:cNvPr id="422" name="Text Placeholder 2"/>
          <p:cNvSpPr txBox="1">
            <a:spLocks noGrp="1"/>
          </p:cNvSpPr>
          <p:nvPr>
            <p:ph type="body" sz="quarter" idx="1"/>
          </p:nvPr>
        </p:nvSpPr>
        <p:spPr>
          <a:prstGeom prst="rect">
            <a:avLst/>
          </a:prstGeom>
        </p:spPr>
        <p:txBody>
          <a:bodyPr/>
          <a:lstStyle/>
          <a:p>
            <a:pPr>
              <a:lnSpc>
                <a:spcPct val="100000"/>
              </a:lnSpc>
              <a:spcBef>
                <a:spcPts val="0"/>
              </a:spcBef>
              <a:defRPr sz="1000"/>
            </a:pPr>
            <a:r>
              <a:t>Source: Kaiser/HRET Survey of Employer-Sponsored Benefits</a:t>
            </a:r>
          </a:p>
          <a:p>
            <a:pPr>
              <a:lnSpc>
                <a:spcPct val="100000"/>
              </a:lnSpc>
              <a:spcBef>
                <a:spcPts val="0"/>
              </a:spcBef>
              <a:defRPr sz="1000"/>
            </a:pPr>
            <a:r>
              <a:t>Modified version of slides prepared by Drs. Steffie Woolhandler and David Himmelstein. Originals available at https://www.citizen.org/article/updated-powerpoint-presentations-on-health-policy-issues-relevant-to-health-care-reform-and-a-national-single-payer-health-system/ (accessed Apr 12 2023)</a:t>
            </a:r>
          </a:p>
        </p:txBody>
      </p:sp>
      <p:sp>
        <p:nvSpPr>
          <p:cNvPr id="423" name="TextBox 3"/>
          <p:cNvSpPr txBox="1"/>
          <p:nvPr/>
        </p:nvSpPr>
        <p:spPr>
          <a:xfrm>
            <a:off x="567531" y="2284060"/>
            <a:ext cx="2813133"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Bef>
                <a:spcPts val="1200"/>
              </a:spcBef>
              <a:defRPr b="1">
                <a:solidFill>
                  <a:srgbClr val="FFFF00"/>
                </a:solidFill>
              </a:defRPr>
            </a:pPr>
            <a:r>
              <a:rPr sz="2400" dirty="0">
                <a:solidFill>
                  <a:schemeClr val="bg1"/>
                </a:solidFill>
              </a:rPr>
              <a:t>Average Deductible for Covered Workers</a:t>
            </a:r>
            <a:br>
              <a:rPr sz="2400" dirty="0">
                <a:solidFill>
                  <a:schemeClr val="bg1"/>
                </a:solidFill>
              </a:rPr>
            </a:br>
            <a:r>
              <a:rPr sz="2400" dirty="0">
                <a:solidFill>
                  <a:schemeClr val="bg1"/>
                </a:solidFill>
              </a:rPr>
              <a:t>(Single Coverage)</a:t>
            </a:r>
          </a:p>
        </p:txBody>
      </p:sp>
      <p:graphicFrame>
        <p:nvGraphicFramePr>
          <p:cNvPr id="424" name="Chart 4"/>
          <p:cNvGraphicFramePr/>
          <p:nvPr/>
        </p:nvGraphicFramePr>
        <p:xfrm>
          <a:off x="3169404" y="1379349"/>
          <a:ext cx="8455065" cy="463740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571DF441-3681-7B14-6364-6A33A7EEBCBA}"/>
              </a:ext>
            </a:extLst>
          </p:cNvPr>
          <p:cNvSpPr/>
          <p:nvPr/>
        </p:nvSpPr>
        <p:spPr>
          <a:xfrm>
            <a:off x="10197884" y="2359364"/>
            <a:ext cx="1737102" cy="954105"/>
          </a:xfrm>
          <a:prstGeom prst="rect">
            <a:avLst/>
          </a:prstGeom>
          <a:solidFill>
            <a:schemeClr val="accent2"/>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2022: $1,764</a:t>
            </a:r>
          </a:p>
        </p:txBody>
      </p:sp>
      <p:sp>
        <p:nvSpPr>
          <p:cNvPr id="5" name="Rectangle 4">
            <a:extLst>
              <a:ext uri="{FF2B5EF4-FFF2-40B4-BE49-F238E27FC236}">
                <a16:creationId xmlns:a16="http://schemas.microsoft.com/office/drawing/2014/main" id="{F27905DE-A497-8D28-BFA7-D06791CF9EAE}"/>
              </a:ext>
            </a:extLst>
          </p:cNvPr>
          <p:cNvSpPr/>
          <p:nvPr/>
        </p:nvSpPr>
        <p:spPr>
          <a:xfrm>
            <a:off x="2936377" y="4550734"/>
            <a:ext cx="1366435" cy="830995"/>
          </a:xfrm>
          <a:prstGeom prst="rect">
            <a:avLst/>
          </a:prstGeom>
          <a:solidFill>
            <a:schemeClr val="accent2"/>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 2006: $584</a:t>
            </a:r>
          </a:p>
        </p:txBody>
      </p:sp>
    </p:spTree>
    <p:extLst>
      <p:ext uri="{BB962C8B-B14F-4D97-AF65-F5344CB8AC3E}">
        <p14:creationId xmlns:p14="http://schemas.microsoft.com/office/powerpoint/2010/main" val="50743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EA1C-09D6-E7AB-D577-4160E59E56EB}"/>
              </a:ext>
            </a:extLst>
          </p:cNvPr>
          <p:cNvSpPr>
            <a:spLocks noGrp="1"/>
          </p:cNvSpPr>
          <p:nvPr>
            <p:ph type="title"/>
          </p:nvPr>
        </p:nvSpPr>
        <p:spPr/>
        <p:txBody>
          <a:bodyPr/>
          <a:lstStyle/>
          <a:p>
            <a:r>
              <a:rPr lang="en-US" dirty="0"/>
              <a:t>Basics – INFO to convey</a:t>
            </a:r>
          </a:p>
        </p:txBody>
      </p:sp>
      <p:sp>
        <p:nvSpPr>
          <p:cNvPr id="3" name="Content Placeholder 2">
            <a:extLst>
              <a:ext uri="{FF2B5EF4-FFF2-40B4-BE49-F238E27FC236}">
                <a16:creationId xmlns:a16="http://schemas.microsoft.com/office/drawing/2014/main" id="{34D021F8-716A-AE61-A83F-5CF83C649C8D}"/>
              </a:ext>
            </a:extLst>
          </p:cNvPr>
          <p:cNvSpPr>
            <a:spLocks noGrp="1"/>
          </p:cNvSpPr>
          <p:nvPr>
            <p:ph idx="1"/>
          </p:nvPr>
        </p:nvSpPr>
        <p:spPr>
          <a:xfrm>
            <a:off x="609599" y="1595437"/>
            <a:ext cx="11191875" cy="4421315"/>
          </a:xfrm>
        </p:spPr>
        <p:txBody>
          <a:bodyPr/>
          <a:lstStyle/>
          <a:p>
            <a:r>
              <a:rPr lang="en-US" b="1" dirty="0">
                <a:solidFill>
                  <a:schemeClr val="accent2">
                    <a:lumMod val="20000"/>
                    <a:lumOff val="80000"/>
                  </a:schemeClr>
                </a:solidFill>
              </a:rPr>
              <a:t>We spend (at least) twice as much on health care as rest of the world ($ 4.3 TRILLION) &amp; have worse health outcomes &amp; we do NOT cover everyone</a:t>
            </a:r>
          </a:p>
          <a:p>
            <a:r>
              <a:rPr lang="en-US" dirty="0"/>
              <a:t>3</a:t>
            </a:r>
            <a:r>
              <a:rPr lang="en-US" baseline="30000" dirty="0"/>
              <a:t>rd</a:t>
            </a:r>
            <a:r>
              <a:rPr lang="en-US" dirty="0"/>
              <a:t> party entities who do not bring anything to table take 30-35 cents of every health care dollar in profit &amp; bureaucratic waste (&gt; $1 trillion) </a:t>
            </a:r>
          </a:p>
          <a:p>
            <a:r>
              <a:rPr lang="en-US" dirty="0"/>
              <a:t>We spend enough now to cover everyone &amp; to add mental health, dental &amp; vision coverage</a:t>
            </a:r>
          </a:p>
        </p:txBody>
      </p:sp>
      <p:sp>
        <p:nvSpPr>
          <p:cNvPr id="4" name="Text Placeholder 3">
            <a:extLst>
              <a:ext uri="{FF2B5EF4-FFF2-40B4-BE49-F238E27FC236}">
                <a16:creationId xmlns:a16="http://schemas.microsoft.com/office/drawing/2014/main" id="{544675A6-772E-6F4E-C569-4999ECD52303}"/>
              </a:ext>
            </a:extLst>
          </p:cNvPr>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534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E569-5525-36E2-9EEB-7247DDDE06BC}"/>
              </a:ext>
            </a:extLst>
          </p:cNvPr>
          <p:cNvSpPr>
            <a:spLocks noGrp="1"/>
          </p:cNvSpPr>
          <p:nvPr>
            <p:ph type="title"/>
          </p:nvPr>
        </p:nvSpPr>
        <p:spPr/>
        <p:txBody>
          <a:bodyPr/>
          <a:lstStyle/>
          <a:p>
            <a:r>
              <a:rPr lang="en-US" dirty="0"/>
              <a:t>Hospital Inpatient Days per Capita</a:t>
            </a:r>
          </a:p>
        </p:txBody>
      </p:sp>
      <p:sp>
        <p:nvSpPr>
          <p:cNvPr id="3" name="Text Placeholder 2">
            <a:extLst>
              <a:ext uri="{FF2B5EF4-FFF2-40B4-BE49-F238E27FC236}">
                <a16:creationId xmlns:a16="http://schemas.microsoft.com/office/drawing/2014/main" id="{60787894-14BD-383D-26D8-FFF388B08C62}"/>
              </a:ext>
            </a:extLst>
          </p:cNvPr>
          <p:cNvSpPr>
            <a:spLocks noGrp="1"/>
          </p:cNvSpPr>
          <p:nvPr>
            <p:ph type="body" idx="10"/>
          </p:nvPr>
        </p:nvSpPr>
        <p:spPr>
          <a:xfrm>
            <a:off x="0" y="6016753"/>
            <a:ext cx="8524068" cy="841248"/>
          </a:xfrm>
        </p:spPr>
        <p:txBody>
          <a:bodyPr>
            <a:normAutofit/>
          </a:bodyPr>
          <a:lstStyle/>
          <a:p>
            <a:r>
              <a:rPr lang="en-US" sz="1000" dirty="0"/>
              <a:t>Source: OECD 2022 (Data are for 2021 or more recent year available)</a:t>
            </a:r>
          </a:p>
          <a:p>
            <a:r>
              <a:rPr lang="en-US" sz="1000" dirty="0">
                <a:solidFill>
                  <a:schemeClr val="bg1"/>
                </a:solidFill>
                <a:cs typeface="Arial" charset="0"/>
              </a:rPr>
              <a:t>Modified version of slides prepared by Drs. Steffie Woolhandler and David Himmelstein. Originals available at https://</a:t>
            </a:r>
            <a:r>
              <a:rPr lang="en-US" sz="1000" dirty="0" err="1">
                <a:solidFill>
                  <a:schemeClr val="bg1"/>
                </a:solidFill>
                <a:cs typeface="Arial" charset="0"/>
              </a:rPr>
              <a:t>www.citizen.org</a:t>
            </a:r>
            <a:r>
              <a:rPr lang="en-US" sz="1000" dirty="0">
                <a:solidFill>
                  <a:schemeClr val="bg1"/>
                </a:solidFill>
                <a:cs typeface="Arial" charset="0"/>
              </a:rPr>
              <a:t>/article/updated-powerpoint-presentations-on-health-policy-issues-relevant-to-health-care-reform-and-a-national-single-payer-health-system/ (accessed Apr 12 2023)</a:t>
            </a:r>
          </a:p>
        </p:txBody>
      </p:sp>
      <p:sp>
        <p:nvSpPr>
          <p:cNvPr id="4" name="TextBox 3">
            <a:extLst>
              <a:ext uri="{FF2B5EF4-FFF2-40B4-BE49-F238E27FC236}">
                <a16:creationId xmlns:a16="http://schemas.microsoft.com/office/drawing/2014/main" id="{682ABB00-B1C1-6382-47D0-1E7B99D0453B}"/>
              </a:ext>
            </a:extLst>
          </p:cNvPr>
          <p:cNvSpPr txBox="1"/>
          <p:nvPr/>
        </p:nvSpPr>
        <p:spPr>
          <a:xfrm>
            <a:off x="542442" y="2216258"/>
            <a:ext cx="2014776" cy="830997"/>
          </a:xfrm>
          <a:prstGeom prst="rect">
            <a:avLst/>
          </a:prstGeom>
          <a:noFill/>
        </p:spPr>
        <p:txBody>
          <a:bodyPr wrap="square" rtlCol="0">
            <a:spAutoFit/>
          </a:bodyPr>
          <a:lstStyle/>
          <a:p>
            <a:pPr>
              <a:spcAft>
                <a:spcPts val="1200"/>
              </a:spcAft>
            </a:pPr>
            <a:r>
              <a:rPr lang="en-US" sz="2400" dirty="0">
                <a:solidFill>
                  <a:schemeClr val="bg1"/>
                </a:solidFill>
              </a:rPr>
              <a:t>Days / person / year</a:t>
            </a:r>
          </a:p>
        </p:txBody>
      </p:sp>
      <p:graphicFrame>
        <p:nvGraphicFramePr>
          <p:cNvPr id="5" name="Chart 4">
            <a:extLst>
              <a:ext uri="{FF2B5EF4-FFF2-40B4-BE49-F238E27FC236}">
                <a16:creationId xmlns:a16="http://schemas.microsoft.com/office/drawing/2014/main" id="{039E3206-2B25-7D06-A1AC-0CA27D34D00A}"/>
              </a:ext>
            </a:extLst>
          </p:cNvPr>
          <p:cNvGraphicFramePr/>
          <p:nvPr/>
        </p:nvGraphicFramePr>
        <p:xfrm>
          <a:off x="2557218" y="1207912"/>
          <a:ext cx="8911527" cy="48088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7080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E569-5525-36E2-9EEB-7247DDDE06BC}"/>
              </a:ext>
            </a:extLst>
          </p:cNvPr>
          <p:cNvSpPr>
            <a:spLocks noGrp="1"/>
          </p:cNvSpPr>
          <p:nvPr>
            <p:ph type="title"/>
          </p:nvPr>
        </p:nvSpPr>
        <p:spPr/>
        <p:txBody>
          <a:bodyPr/>
          <a:lstStyle/>
          <a:p>
            <a:r>
              <a:rPr lang="en-US" dirty="0"/>
              <a:t>Physician Visits per Capita</a:t>
            </a:r>
          </a:p>
        </p:txBody>
      </p:sp>
      <p:sp>
        <p:nvSpPr>
          <p:cNvPr id="3" name="Text Placeholder 2">
            <a:extLst>
              <a:ext uri="{FF2B5EF4-FFF2-40B4-BE49-F238E27FC236}">
                <a16:creationId xmlns:a16="http://schemas.microsoft.com/office/drawing/2014/main" id="{60787894-14BD-383D-26D8-FFF388B08C62}"/>
              </a:ext>
            </a:extLst>
          </p:cNvPr>
          <p:cNvSpPr>
            <a:spLocks noGrp="1"/>
          </p:cNvSpPr>
          <p:nvPr>
            <p:ph type="body" idx="10"/>
          </p:nvPr>
        </p:nvSpPr>
        <p:spPr>
          <a:xfrm>
            <a:off x="0" y="6016753"/>
            <a:ext cx="8524068" cy="841248"/>
          </a:xfrm>
        </p:spPr>
        <p:txBody>
          <a:bodyPr>
            <a:normAutofit/>
          </a:bodyPr>
          <a:lstStyle/>
          <a:p>
            <a:r>
              <a:rPr lang="en-US" sz="1000" dirty="0"/>
              <a:t>Source: OECD 2022 (Data are for 2021 or more recent year available)</a:t>
            </a:r>
          </a:p>
          <a:p>
            <a:r>
              <a:rPr lang="en-US" sz="1000" dirty="0">
                <a:solidFill>
                  <a:schemeClr val="bg1"/>
                </a:solidFill>
                <a:cs typeface="Arial" charset="0"/>
              </a:rPr>
              <a:t>Modified version of slides prepared by Drs. Steffie Woolhandler and David Himmelstein. Originals available at https://</a:t>
            </a:r>
            <a:r>
              <a:rPr lang="en-US" sz="1000" dirty="0" err="1">
                <a:solidFill>
                  <a:schemeClr val="bg1"/>
                </a:solidFill>
                <a:cs typeface="Arial" charset="0"/>
              </a:rPr>
              <a:t>www.citizen.org</a:t>
            </a:r>
            <a:r>
              <a:rPr lang="en-US" sz="1000" dirty="0">
                <a:solidFill>
                  <a:schemeClr val="bg1"/>
                </a:solidFill>
                <a:cs typeface="Arial" charset="0"/>
              </a:rPr>
              <a:t>/article/updated-powerpoint-presentations-on-health-policy-issues-relevant-to-health-care-reform-and-a-national-single-payer-health-system/ (accessed Apr 12 2023)</a:t>
            </a:r>
          </a:p>
        </p:txBody>
      </p:sp>
      <p:sp>
        <p:nvSpPr>
          <p:cNvPr id="4" name="TextBox 3">
            <a:extLst>
              <a:ext uri="{FF2B5EF4-FFF2-40B4-BE49-F238E27FC236}">
                <a16:creationId xmlns:a16="http://schemas.microsoft.com/office/drawing/2014/main" id="{682ABB00-B1C1-6382-47D0-1E7B99D0453B}"/>
              </a:ext>
            </a:extLst>
          </p:cNvPr>
          <p:cNvSpPr txBox="1"/>
          <p:nvPr/>
        </p:nvSpPr>
        <p:spPr>
          <a:xfrm>
            <a:off x="542442" y="2216258"/>
            <a:ext cx="2518258" cy="830997"/>
          </a:xfrm>
          <a:prstGeom prst="rect">
            <a:avLst/>
          </a:prstGeom>
          <a:noFill/>
        </p:spPr>
        <p:txBody>
          <a:bodyPr wrap="square" rtlCol="0">
            <a:spAutoFit/>
          </a:bodyPr>
          <a:lstStyle/>
          <a:p>
            <a:pPr>
              <a:spcAft>
                <a:spcPts val="1200"/>
              </a:spcAft>
            </a:pPr>
            <a:r>
              <a:rPr lang="en-US" sz="2400" dirty="0">
                <a:solidFill>
                  <a:schemeClr val="bg1"/>
                </a:solidFill>
              </a:rPr>
              <a:t>Physician Visits / person / year</a:t>
            </a:r>
          </a:p>
        </p:txBody>
      </p:sp>
      <p:graphicFrame>
        <p:nvGraphicFramePr>
          <p:cNvPr id="5" name="Chart 4">
            <a:extLst>
              <a:ext uri="{FF2B5EF4-FFF2-40B4-BE49-F238E27FC236}">
                <a16:creationId xmlns:a16="http://schemas.microsoft.com/office/drawing/2014/main" id="{039E3206-2B25-7D06-A1AC-0CA27D34D00A}"/>
              </a:ext>
            </a:extLst>
          </p:cNvPr>
          <p:cNvGraphicFramePr/>
          <p:nvPr/>
        </p:nvGraphicFramePr>
        <p:xfrm>
          <a:off x="2557218" y="1441342"/>
          <a:ext cx="8911527" cy="4575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1127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933C3D-25B1-4D47-B713-034CC53A90ED}"/>
              </a:ext>
            </a:extLst>
          </p:cNvPr>
          <p:cNvSpPr>
            <a:spLocks noGrp="1"/>
          </p:cNvSpPr>
          <p:nvPr>
            <p:ph type="title"/>
          </p:nvPr>
        </p:nvSpPr>
        <p:spPr>
          <a:xfrm>
            <a:off x="838199" y="365125"/>
            <a:ext cx="11219329" cy="1325563"/>
          </a:xfrm>
        </p:spPr>
        <p:txBody>
          <a:bodyPr/>
          <a:lstStyle/>
          <a:p>
            <a:r>
              <a:rPr lang="en-US" baseline="30000" dirty="0"/>
              <a:t>2</a:t>
            </a:r>
            <a:r>
              <a:rPr lang="en-US" dirty="0"/>
              <a:t>/</a:t>
            </a:r>
            <a:r>
              <a:rPr lang="en-US" baseline="-25000" dirty="0"/>
              <a:t>3</a:t>
            </a:r>
            <a:r>
              <a:rPr lang="en-US" dirty="0"/>
              <a:t> of Bankruptcy Filers Cite Medical Bills</a:t>
            </a:r>
            <a:br>
              <a:rPr lang="en-US" dirty="0"/>
            </a:br>
            <a:r>
              <a:rPr lang="en-US" dirty="0"/>
              <a:t>or Illness-Related Work Loss as a Cause</a:t>
            </a:r>
          </a:p>
        </p:txBody>
      </p:sp>
      <p:sp>
        <p:nvSpPr>
          <p:cNvPr id="6" name="Text Placeholder 5">
            <a:extLst>
              <a:ext uri="{FF2B5EF4-FFF2-40B4-BE49-F238E27FC236}">
                <a16:creationId xmlns:a16="http://schemas.microsoft.com/office/drawing/2014/main" id="{711E1842-3970-CA4D-BA02-E78D76D83999}"/>
              </a:ext>
            </a:extLst>
          </p:cNvPr>
          <p:cNvSpPr>
            <a:spLocks noGrp="1"/>
          </p:cNvSpPr>
          <p:nvPr>
            <p:ph type="body" idx="10"/>
          </p:nvPr>
        </p:nvSpPr>
        <p:spPr/>
        <p:txBody>
          <a:bodyPr/>
          <a:lstStyle/>
          <a:p>
            <a:pPr>
              <a:lnSpc>
                <a:spcPct val="100000"/>
              </a:lnSpc>
              <a:spcBef>
                <a:spcPts val="0"/>
              </a:spcBef>
            </a:pPr>
            <a:r>
              <a:rPr lang="en-US" dirty="0"/>
              <a:t>National Survey of Debtors, 2013-2016</a:t>
            </a:r>
          </a:p>
          <a:p>
            <a:pPr>
              <a:lnSpc>
                <a:spcPct val="100000"/>
              </a:lnSpc>
              <a:spcBef>
                <a:spcPts val="0"/>
              </a:spcBef>
            </a:pPr>
            <a:r>
              <a:rPr lang="en-US" dirty="0"/>
              <a:t>Source: Himmelstein, Thorne, Lawless, </a:t>
            </a:r>
            <a:r>
              <a:rPr lang="en-US" dirty="0" err="1"/>
              <a:t>Foohey</a:t>
            </a:r>
            <a:r>
              <a:rPr lang="en-US" dirty="0"/>
              <a:t>, Woolhandler. AJPH 2019;109:431</a:t>
            </a:r>
          </a:p>
        </p:txBody>
      </p:sp>
      <p:graphicFrame>
        <p:nvGraphicFramePr>
          <p:cNvPr id="8" name="Chart 7">
            <a:extLst>
              <a:ext uri="{FF2B5EF4-FFF2-40B4-BE49-F238E27FC236}">
                <a16:creationId xmlns:a16="http://schemas.microsoft.com/office/drawing/2014/main" id="{7EAA5A64-71FC-464E-910F-E1348EA6F751}"/>
              </a:ext>
            </a:extLst>
          </p:cNvPr>
          <p:cNvGraphicFramePr/>
          <p:nvPr/>
        </p:nvGraphicFramePr>
        <p:xfrm>
          <a:off x="2032000" y="1585732"/>
          <a:ext cx="8128000" cy="476876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0F4BF12-18F0-C343-9D72-337BD54EA2A0}"/>
              </a:ext>
            </a:extLst>
          </p:cNvPr>
          <p:cNvSpPr txBox="1"/>
          <p:nvPr/>
        </p:nvSpPr>
        <p:spPr>
          <a:xfrm>
            <a:off x="58271" y="2822265"/>
            <a:ext cx="3229337" cy="1200329"/>
          </a:xfrm>
          <a:prstGeom prst="rect">
            <a:avLst/>
          </a:prstGeom>
          <a:noFill/>
        </p:spPr>
        <p:txBody>
          <a:bodyPr wrap="square" rtlCol="0">
            <a:spAutoFit/>
          </a:bodyPr>
          <a:lstStyle/>
          <a:p>
            <a:pPr>
              <a:spcAft>
                <a:spcPts val="1200"/>
              </a:spcAft>
            </a:pPr>
            <a:r>
              <a:rPr lang="en-US" sz="2400" dirty="0">
                <a:solidFill>
                  <a:schemeClr val="bg1"/>
                </a:solidFill>
              </a:rPr>
              <a:t>“Work Loss” defined here as “Work loss due to illness”</a:t>
            </a:r>
          </a:p>
        </p:txBody>
      </p:sp>
    </p:spTree>
    <p:extLst>
      <p:ext uri="{BB962C8B-B14F-4D97-AF65-F5344CB8AC3E}">
        <p14:creationId xmlns:p14="http://schemas.microsoft.com/office/powerpoint/2010/main" val="858637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t>Most of the Medically Bankrupt Had Insurance at the Onset of Their Illness</a:t>
            </a:r>
            <a:endParaRPr lang="en-US" sz="2000" dirty="0"/>
          </a:p>
        </p:txBody>
      </p:sp>
      <p:sp>
        <p:nvSpPr>
          <p:cNvPr id="2" name="Text Placeholder 1"/>
          <p:cNvSpPr>
            <a:spLocks noGrp="1"/>
          </p:cNvSpPr>
          <p:nvPr>
            <p:ph type="body" sz="quarter" idx="10"/>
          </p:nvPr>
        </p:nvSpPr>
        <p:spPr/>
        <p:txBody>
          <a:bodyPr/>
          <a:lstStyle/>
          <a:p>
            <a:r>
              <a:rPr lang="en-US" dirty="0"/>
              <a:t>Source: </a:t>
            </a:r>
            <a:r>
              <a:rPr lang="en-US" dirty="0" err="1"/>
              <a:t>Himmelstein</a:t>
            </a:r>
            <a:r>
              <a:rPr lang="en-US" dirty="0"/>
              <a:t> et al. Am J Med: August, 2009</a:t>
            </a:r>
          </a:p>
        </p:txBody>
      </p:sp>
      <p:graphicFrame>
        <p:nvGraphicFramePr>
          <p:cNvPr id="4" name="Chart 3"/>
          <p:cNvGraphicFramePr/>
          <p:nvPr/>
        </p:nvGraphicFramePr>
        <p:xfrm>
          <a:off x="3042095" y="1797867"/>
          <a:ext cx="8453372" cy="4894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2668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94AA5-C58D-376F-D533-13A749D212EE}"/>
              </a:ext>
            </a:extLst>
          </p:cNvPr>
          <p:cNvSpPr>
            <a:spLocks noGrp="1"/>
          </p:cNvSpPr>
          <p:nvPr>
            <p:ph type="body" sz="quarter" idx="1"/>
          </p:nvPr>
        </p:nvSpPr>
        <p:spPr/>
        <p:txBody>
          <a:bodyPr/>
          <a:lstStyle/>
          <a:p>
            <a:endParaRPr lang="en-US"/>
          </a:p>
        </p:txBody>
      </p:sp>
      <p:sp>
        <p:nvSpPr>
          <p:cNvPr id="8" name="Right Arrow 7">
            <a:extLst>
              <a:ext uri="{FF2B5EF4-FFF2-40B4-BE49-F238E27FC236}">
                <a16:creationId xmlns:a16="http://schemas.microsoft.com/office/drawing/2014/main" id="{8BFD790F-8D97-8312-C1F5-35570736C759}"/>
              </a:ext>
            </a:extLst>
          </p:cNvPr>
          <p:cNvSpPr/>
          <p:nvPr/>
        </p:nvSpPr>
        <p:spPr>
          <a:xfrm>
            <a:off x="1705363" y="1115879"/>
            <a:ext cx="8781274" cy="468048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8">
            <a:extLst>
              <a:ext uri="{FF2B5EF4-FFF2-40B4-BE49-F238E27FC236}">
                <a16:creationId xmlns:a16="http://schemas.microsoft.com/office/drawing/2014/main" id="{643F0585-7B18-9550-FBAB-01BBDC2E1C8D}"/>
              </a:ext>
            </a:extLst>
          </p:cNvPr>
          <p:cNvSpPr/>
          <p:nvPr/>
        </p:nvSpPr>
        <p:spPr>
          <a:xfrm>
            <a:off x="931648" y="2520025"/>
            <a:ext cx="2415986" cy="1872195"/>
          </a:xfrm>
          <a:custGeom>
            <a:avLst/>
            <a:gdLst>
              <a:gd name="connsiteX0" fmla="*/ 0 w 3138556"/>
              <a:gd name="connsiteY0" fmla="*/ 312039 h 1872195"/>
              <a:gd name="connsiteX1" fmla="*/ 312039 w 3138556"/>
              <a:gd name="connsiteY1" fmla="*/ 0 h 1872195"/>
              <a:gd name="connsiteX2" fmla="*/ 2826517 w 3138556"/>
              <a:gd name="connsiteY2" fmla="*/ 0 h 1872195"/>
              <a:gd name="connsiteX3" fmla="*/ 3138556 w 3138556"/>
              <a:gd name="connsiteY3" fmla="*/ 312039 h 1872195"/>
              <a:gd name="connsiteX4" fmla="*/ 3138556 w 3138556"/>
              <a:gd name="connsiteY4" fmla="*/ 1560156 h 1872195"/>
              <a:gd name="connsiteX5" fmla="*/ 2826517 w 3138556"/>
              <a:gd name="connsiteY5" fmla="*/ 1872195 h 1872195"/>
              <a:gd name="connsiteX6" fmla="*/ 312039 w 3138556"/>
              <a:gd name="connsiteY6" fmla="*/ 1872195 h 1872195"/>
              <a:gd name="connsiteX7" fmla="*/ 0 w 3138556"/>
              <a:gd name="connsiteY7" fmla="*/ 1560156 h 1872195"/>
              <a:gd name="connsiteX8" fmla="*/ 0 w 3138556"/>
              <a:gd name="connsiteY8" fmla="*/ 312039 h 187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556" h="1872195">
                <a:moveTo>
                  <a:pt x="0" y="312039"/>
                </a:moveTo>
                <a:cubicBezTo>
                  <a:pt x="0" y="139705"/>
                  <a:pt x="139705" y="0"/>
                  <a:pt x="312039" y="0"/>
                </a:cubicBezTo>
                <a:lnTo>
                  <a:pt x="2826517" y="0"/>
                </a:lnTo>
                <a:cubicBezTo>
                  <a:pt x="2998851" y="0"/>
                  <a:pt x="3138556" y="139705"/>
                  <a:pt x="3138556" y="312039"/>
                </a:cubicBezTo>
                <a:lnTo>
                  <a:pt x="3138556" y="1560156"/>
                </a:lnTo>
                <a:cubicBezTo>
                  <a:pt x="3138556" y="1732490"/>
                  <a:pt x="2998851" y="1872195"/>
                  <a:pt x="2826517" y="1872195"/>
                </a:cubicBezTo>
                <a:lnTo>
                  <a:pt x="312039" y="1872195"/>
                </a:lnTo>
                <a:cubicBezTo>
                  <a:pt x="139705" y="1872195"/>
                  <a:pt x="0" y="1732490"/>
                  <a:pt x="0" y="1560156"/>
                </a:cubicBezTo>
                <a:lnTo>
                  <a:pt x="0" y="312039"/>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33" tIns="182833" rIns="182833" bIns="182833" numCol="1" spcCol="1270" anchor="t" anchorCtr="0">
            <a:noAutofit/>
          </a:bodyPr>
          <a:lstStyle/>
          <a:p>
            <a:pPr marL="0" lvl="0" indent="0" algn="l" defTabSz="1066800">
              <a:lnSpc>
                <a:spcPct val="90000"/>
              </a:lnSpc>
              <a:spcBef>
                <a:spcPct val="0"/>
              </a:spcBef>
              <a:spcAft>
                <a:spcPct val="35000"/>
              </a:spcAft>
              <a:buNone/>
            </a:pPr>
            <a:r>
              <a:rPr lang="en-US" sz="2400" b="1"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Total US Healthcare Spending</a:t>
            </a:r>
            <a:endParaRPr lang="en-US" sz="2400" b="1"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$4.3 Trillion</a:t>
            </a:r>
            <a:endParaRPr lang="en-US" sz="2400"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p:txBody>
      </p:sp>
      <p:sp>
        <p:nvSpPr>
          <p:cNvPr id="10" name="Freeform 9">
            <a:extLst>
              <a:ext uri="{FF2B5EF4-FFF2-40B4-BE49-F238E27FC236}">
                <a16:creationId xmlns:a16="http://schemas.microsoft.com/office/drawing/2014/main" id="{CF78E1C6-95BF-186C-985C-E481CB02F630}"/>
              </a:ext>
            </a:extLst>
          </p:cNvPr>
          <p:cNvSpPr/>
          <p:nvPr/>
        </p:nvSpPr>
        <p:spPr>
          <a:xfrm>
            <a:off x="3534222" y="2520025"/>
            <a:ext cx="3511732" cy="1872195"/>
          </a:xfrm>
          <a:custGeom>
            <a:avLst/>
            <a:gdLst>
              <a:gd name="connsiteX0" fmla="*/ 0 w 3138556"/>
              <a:gd name="connsiteY0" fmla="*/ 312039 h 1872195"/>
              <a:gd name="connsiteX1" fmla="*/ 312039 w 3138556"/>
              <a:gd name="connsiteY1" fmla="*/ 0 h 1872195"/>
              <a:gd name="connsiteX2" fmla="*/ 2826517 w 3138556"/>
              <a:gd name="connsiteY2" fmla="*/ 0 h 1872195"/>
              <a:gd name="connsiteX3" fmla="*/ 3138556 w 3138556"/>
              <a:gd name="connsiteY3" fmla="*/ 312039 h 1872195"/>
              <a:gd name="connsiteX4" fmla="*/ 3138556 w 3138556"/>
              <a:gd name="connsiteY4" fmla="*/ 1560156 h 1872195"/>
              <a:gd name="connsiteX5" fmla="*/ 2826517 w 3138556"/>
              <a:gd name="connsiteY5" fmla="*/ 1872195 h 1872195"/>
              <a:gd name="connsiteX6" fmla="*/ 312039 w 3138556"/>
              <a:gd name="connsiteY6" fmla="*/ 1872195 h 1872195"/>
              <a:gd name="connsiteX7" fmla="*/ 0 w 3138556"/>
              <a:gd name="connsiteY7" fmla="*/ 1560156 h 1872195"/>
              <a:gd name="connsiteX8" fmla="*/ 0 w 3138556"/>
              <a:gd name="connsiteY8" fmla="*/ 312039 h 187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556" h="1872195">
                <a:moveTo>
                  <a:pt x="0" y="312039"/>
                </a:moveTo>
                <a:cubicBezTo>
                  <a:pt x="0" y="139705"/>
                  <a:pt x="139705" y="0"/>
                  <a:pt x="312039" y="0"/>
                </a:cubicBezTo>
                <a:lnTo>
                  <a:pt x="2826517" y="0"/>
                </a:lnTo>
                <a:cubicBezTo>
                  <a:pt x="2998851" y="0"/>
                  <a:pt x="3138556" y="139705"/>
                  <a:pt x="3138556" y="312039"/>
                </a:cubicBezTo>
                <a:lnTo>
                  <a:pt x="3138556" y="1560156"/>
                </a:lnTo>
                <a:cubicBezTo>
                  <a:pt x="3138556" y="1732490"/>
                  <a:pt x="2998851" y="1872195"/>
                  <a:pt x="2826517" y="1872195"/>
                </a:cubicBezTo>
                <a:lnTo>
                  <a:pt x="312039" y="1872195"/>
                </a:lnTo>
                <a:cubicBezTo>
                  <a:pt x="139705" y="1872195"/>
                  <a:pt x="0" y="1732490"/>
                  <a:pt x="0" y="1560156"/>
                </a:cubicBezTo>
                <a:lnTo>
                  <a:pt x="0" y="312039"/>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33" tIns="182833" rIns="182833" bIns="182833" numCol="1" spcCol="1270" anchor="t" anchorCtr="0">
            <a:noAutofit/>
          </a:bodyPr>
          <a:lstStyle/>
          <a:p>
            <a:pPr marL="0" lvl="0" indent="0" algn="l" defTabSz="1066800">
              <a:lnSpc>
                <a:spcPct val="90000"/>
              </a:lnSpc>
              <a:spcBef>
                <a:spcPct val="0"/>
              </a:spcBef>
              <a:spcAft>
                <a:spcPct val="35000"/>
              </a:spcAft>
              <a:buNone/>
            </a:pPr>
            <a:r>
              <a:rPr lang="en-US" sz="2400" b="1"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Total US Healthcare Administrative Spending</a:t>
            </a:r>
            <a:endParaRPr lang="en-US" sz="2400" b="1"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34% (&gt;$1 Trillion)</a:t>
            </a:r>
            <a:endParaRPr lang="en-US" sz="2400"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p:txBody>
      </p:sp>
      <p:sp>
        <p:nvSpPr>
          <p:cNvPr id="11" name="Freeform 10">
            <a:extLst>
              <a:ext uri="{FF2B5EF4-FFF2-40B4-BE49-F238E27FC236}">
                <a16:creationId xmlns:a16="http://schemas.microsoft.com/office/drawing/2014/main" id="{66F15639-5508-7E78-4DEB-0BB147107BBA}"/>
              </a:ext>
            </a:extLst>
          </p:cNvPr>
          <p:cNvSpPr/>
          <p:nvPr/>
        </p:nvSpPr>
        <p:spPr>
          <a:xfrm>
            <a:off x="7232542" y="2520025"/>
            <a:ext cx="4027810" cy="1872195"/>
          </a:xfrm>
          <a:custGeom>
            <a:avLst/>
            <a:gdLst>
              <a:gd name="connsiteX0" fmla="*/ 0 w 3138556"/>
              <a:gd name="connsiteY0" fmla="*/ 312039 h 1872195"/>
              <a:gd name="connsiteX1" fmla="*/ 312039 w 3138556"/>
              <a:gd name="connsiteY1" fmla="*/ 0 h 1872195"/>
              <a:gd name="connsiteX2" fmla="*/ 2826517 w 3138556"/>
              <a:gd name="connsiteY2" fmla="*/ 0 h 1872195"/>
              <a:gd name="connsiteX3" fmla="*/ 3138556 w 3138556"/>
              <a:gd name="connsiteY3" fmla="*/ 312039 h 1872195"/>
              <a:gd name="connsiteX4" fmla="*/ 3138556 w 3138556"/>
              <a:gd name="connsiteY4" fmla="*/ 1560156 h 1872195"/>
              <a:gd name="connsiteX5" fmla="*/ 2826517 w 3138556"/>
              <a:gd name="connsiteY5" fmla="*/ 1872195 h 1872195"/>
              <a:gd name="connsiteX6" fmla="*/ 312039 w 3138556"/>
              <a:gd name="connsiteY6" fmla="*/ 1872195 h 1872195"/>
              <a:gd name="connsiteX7" fmla="*/ 0 w 3138556"/>
              <a:gd name="connsiteY7" fmla="*/ 1560156 h 1872195"/>
              <a:gd name="connsiteX8" fmla="*/ 0 w 3138556"/>
              <a:gd name="connsiteY8" fmla="*/ 312039 h 187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556" h="1872195">
                <a:moveTo>
                  <a:pt x="0" y="312039"/>
                </a:moveTo>
                <a:cubicBezTo>
                  <a:pt x="0" y="139705"/>
                  <a:pt x="139705" y="0"/>
                  <a:pt x="312039" y="0"/>
                </a:cubicBezTo>
                <a:lnTo>
                  <a:pt x="2826517" y="0"/>
                </a:lnTo>
                <a:cubicBezTo>
                  <a:pt x="2998851" y="0"/>
                  <a:pt x="3138556" y="139705"/>
                  <a:pt x="3138556" y="312039"/>
                </a:cubicBezTo>
                <a:lnTo>
                  <a:pt x="3138556" y="1560156"/>
                </a:lnTo>
                <a:cubicBezTo>
                  <a:pt x="3138556" y="1732490"/>
                  <a:pt x="2998851" y="1872195"/>
                  <a:pt x="2826517" y="1872195"/>
                </a:cubicBezTo>
                <a:lnTo>
                  <a:pt x="312039" y="1872195"/>
                </a:lnTo>
                <a:cubicBezTo>
                  <a:pt x="139705" y="1872195"/>
                  <a:pt x="0" y="1732490"/>
                  <a:pt x="0" y="1560156"/>
                </a:cubicBezTo>
                <a:lnTo>
                  <a:pt x="0" y="312039"/>
                </a:ln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33" tIns="182833" rIns="182833" bIns="182833" numCol="1" spcCol="1270" anchor="t" anchorCtr="0">
            <a:noAutofit/>
          </a:bodyPr>
          <a:lstStyle/>
          <a:p>
            <a:pPr marL="0" lvl="0" indent="0" algn="l" defTabSz="1066800">
              <a:lnSpc>
                <a:spcPct val="90000"/>
              </a:lnSpc>
              <a:spcBef>
                <a:spcPct val="0"/>
              </a:spcBef>
              <a:spcAft>
                <a:spcPct val="35000"/>
              </a:spcAft>
              <a:buNone/>
            </a:pPr>
            <a:r>
              <a:rPr lang="en-US" sz="2400" b="1"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Where Does It Go?</a:t>
            </a:r>
            <a:endParaRPr lang="en-US" sz="2400" b="1"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Insurance companies</a:t>
            </a:r>
            <a:endParaRPr lang="en-US" sz="2400"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Hospital billing staff</a:t>
            </a:r>
            <a:endParaRPr lang="en-US" sz="2400"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rPr>
              <a:t>Physician office staff</a:t>
            </a:r>
            <a:endParaRPr lang="en-US" sz="2400" kern="1200" dirty="0">
              <a:effectLst>
                <a:outerShdw blurRad="50800" dist="38100" dir="2700000" algn="tl" rotWithShape="0">
                  <a:prstClr val="black">
                    <a:alpha val="40000"/>
                  </a:prstClr>
                </a:outerShdw>
              </a:effectLst>
              <a:latin typeface="Arial" panose="020B0604020202020204" pitchFamily="34" charset="0"/>
              <a:ea typeface="Baskerville" panose="02020502070401020303" pitchFamily="18" charset="0"/>
              <a:cs typeface="Arial" panose="020B0604020202020204" pitchFamily="34" charset="0"/>
            </a:endParaRPr>
          </a:p>
        </p:txBody>
      </p:sp>
      <p:sp>
        <p:nvSpPr>
          <p:cNvPr id="445" name="Title 1"/>
          <p:cNvSpPr txBox="1">
            <a:spLocks noGrp="1"/>
          </p:cNvSpPr>
          <p:nvPr>
            <p:ph type="title"/>
          </p:nvPr>
        </p:nvSpPr>
        <p:spPr>
          <a:prstGeom prst="rect">
            <a:avLst/>
          </a:prstGeom>
        </p:spPr>
        <p:txBody>
          <a:bodyPr>
            <a:normAutofit/>
          </a:bodyPr>
          <a:lstStyle/>
          <a:p>
            <a:pPr>
              <a:defRPr>
                <a:solidFill>
                  <a:srgbClr val="FF0000"/>
                </a:solidFill>
              </a:defRPr>
            </a:pPr>
            <a:r>
              <a:rPr lang="en-US" sz="4000" dirty="0">
                <a:solidFill>
                  <a:schemeClr val="bg1"/>
                </a:solidFill>
              </a:rPr>
              <a:t>Where Does Our Money Go?</a:t>
            </a:r>
            <a:endParaRPr sz="6000" dirty="0">
              <a:solidFill>
                <a:schemeClr val="bg1"/>
              </a:solidFill>
            </a:endParaRPr>
          </a:p>
        </p:txBody>
      </p:sp>
    </p:spTree>
    <p:extLst>
      <p:ext uri="{BB962C8B-B14F-4D97-AF65-F5344CB8AC3E}">
        <p14:creationId xmlns:p14="http://schemas.microsoft.com/office/powerpoint/2010/main" val="1300784877"/>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6019C98-4D68-394A-5910-6EB508CE2520}"/>
              </a:ext>
            </a:extLst>
          </p:cNvPr>
          <p:cNvGraphicFramePr/>
          <p:nvPr/>
        </p:nvGraphicFramePr>
        <p:xfrm>
          <a:off x="814052" y="1690689"/>
          <a:ext cx="5703376" cy="432606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F96DB560-42AC-8A49-7933-CF0FC1553FEB}"/>
              </a:ext>
            </a:extLst>
          </p:cNvPr>
          <p:cNvSpPr>
            <a:spLocks noGrp="1"/>
          </p:cNvSpPr>
          <p:nvPr>
            <p:ph type="title"/>
          </p:nvPr>
        </p:nvSpPr>
        <p:spPr/>
        <p:txBody>
          <a:bodyPr/>
          <a:lstStyle/>
          <a:p>
            <a:r>
              <a:rPr lang="en-US" dirty="0"/>
              <a:t>Total Healthcare System</a:t>
            </a:r>
            <a:br>
              <a:rPr lang="en-US" dirty="0"/>
            </a:br>
            <a:r>
              <a:rPr lang="en-US" dirty="0"/>
              <a:t>Administrative Expense</a:t>
            </a:r>
          </a:p>
        </p:txBody>
      </p:sp>
      <p:sp>
        <p:nvSpPr>
          <p:cNvPr id="2" name="Text Placeholder 1">
            <a:extLst>
              <a:ext uri="{FF2B5EF4-FFF2-40B4-BE49-F238E27FC236}">
                <a16:creationId xmlns:a16="http://schemas.microsoft.com/office/drawing/2014/main" id="{57443F4D-A4C0-9738-AFD1-9CC3832AC408}"/>
              </a:ext>
            </a:extLst>
          </p:cNvPr>
          <p:cNvSpPr>
            <a:spLocks noGrp="1"/>
          </p:cNvSpPr>
          <p:nvPr>
            <p:ph type="body" sz="quarter" idx="1"/>
          </p:nvPr>
        </p:nvSpPr>
        <p:spPr/>
        <p:txBody>
          <a:bodyPr/>
          <a:lstStyle/>
          <a:p>
            <a:r>
              <a:rPr lang="en-US" dirty="0"/>
              <a:t>Brookings Institution, May 14, 2015</a:t>
            </a:r>
          </a:p>
        </p:txBody>
      </p:sp>
      <p:sp>
        <p:nvSpPr>
          <p:cNvPr id="7" name="TextBox 6">
            <a:extLst>
              <a:ext uri="{FF2B5EF4-FFF2-40B4-BE49-F238E27FC236}">
                <a16:creationId xmlns:a16="http://schemas.microsoft.com/office/drawing/2014/main" id="{14F7C943-1357-18D5-07E7-5A1EADEE05F0}"/>
              </a:ext>
            </a:extLst>
          </p:cNvPr>
          <p:cNvSpPr txBox="1"/>
          <p:nvPr/>
        </p:nvSpPr>
        <p:spPr>
          <a:xfrm>
            <a:off x="3754118" y="2582617"/>
            <a:ext cx="91146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1.6%</a:t>
            </a:r>
          </a:p>
        </p:txBody>
      </p:sp>
      <p:graphicFrame>
        <p:nvGraphicFramePr>
          <p:cNvPr id="8" name="Chart 7">
            <a:extLst>
              <a:ext uri="{FF2B5EF4-FFF2-40B4-BE49-F238E27FC236}">
                <a16:creationId xmlns:a16="http://schemas.microsoft.com/office/drawing/2014/main" id="{FEC4CAF0-9747-73D0-BE6B-9338C6A6DD4A}"/>
              </a:ext>
            </a:extLst>
          </p:cNvPr>
          <p:cNvGraphicFramePr/>
          <p:nvPr/>
        </p:nvGraphicFramePr>
        <p:xfrm>
          <a:off x="5674573" y="1690689"/>
          <a:ext cx="5703376" cy="43260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238D352-853B-E56F-E4EA-5B9EA2721A8C}"/>
              </a:ext>
            </a:extLst>
          </p:cNvPr>
          <p:cNvSpPr txBox="1"/>
          <p:nvPr/>
        </p:nvSpPr>
        <p:spPr>
          <a:xfrm>
            <a:off x="7685006" y="2782671"/>
            <a:ext cx="168251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30-35%</a:t>
            </a:r>
          </a:p>
        </p:txBody>
      </p:sp>
    </p:spTree>
    <p:extLst>
      <p:ext uri="{BB962C8B-B14F-4D97-AF65-F5344CB8AC3E}">
        <p14:creationId xmlns:p14="http://schemas.microsoft.com/office/powerpoint/2010/main" val="17760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ext Placeholder 2"/>
          <p:cNvSpPr txBox="1">
            <a:spLocks noGrp="1"/>
          </p:cNvSpPr>
          <p:nvPr>
            <p:ph type="body" sz="quarter" idx="1"/>
          </p:nvPr>
        </p:nvSpPr>
        <p:spPr>
          <a:prstGeom prst="rect">
            <a:avLst/>
          </a:prstGeom>
        </p:spPr>
        <p:txBody>
          <a:bodyPr>
            <a:normAutofit fontScale="92500"/>
          </a:bodyPr>
          <a:lstStyle/>
          <a:p>
            <a:pPr>
              <a:lnSpc>
                <a:spcPct val="110000"/>
              </a:lnSpc>
              <a:spcBef>
                <a:spcPts val="0"/>
              </a:spcBef>
              <a:defRPr sz="1000"/>
            </a:pPr>
            <a:r>
              <a:t>Source: SEC filings for second quarter, 2022 (figure for Cigna is for first quarter 2022)</a:t>
            </a:r>
          </a:p>
          <a:p>
            <a:pPr>
              <a:lnSpc>
                <a:spcPct val="110000"/>
              </a:lnSpc>
              <a:spcBef>
                <a:spcPts val="0"/>
              </a:spcBef>
              <a:defRPr sz="1000"/>
            </a:pPr>
            <a:r>
              <a:t>Note: “Overhead” = percent of premiums not spent on medical services</a:t>
            </a:r>
          </a:p>
          <a:p>
            <a:pPr>
              <a:lnSpc>
                <a:spcPct val="110000"/>
              </a:lnSpc>
              <a:spcBef>
                <a:spcPts val="0"/>
              </a:spcBef>
              <a:defRPr sz="1000"/>
            </a:pPr>
            <a:r>
              <a:t>Modified version of slides prepared by Drs. Steffie Woolhandler and David Himmelstein. Originals available at https://www.citizen.org/article/updated-powerpoint-presentations-on-health-policy-issues-relevant-to-health-care-reform-and-a-national-single-payer-health-system/ (accessed Apr 12 2023)</a:t>
            </a:r>
          </a:p>
        </p:txBody>
      </p:sp>
      <p:graphicFrame>
        <p:nvGraphicFramePr>
          <p:cNvPr id="391" name="Chart 4"/>
          <p:cNvGraphicFramePr/>
          <p:nvPr/>
        </p:nvGraphicFramePr>
        <p:xfrm>
          <a:off x="2694829" y="1218148"/>
          <a:ext cx="6802342" cy="4798604"/>
        </p:xfrm>
        <a:graphic>
          <a:graphicData uri="http://schemas.openxmlformats.org/drawingml/2006/chart">
            <c:chart xmlns:c="http://schemas.openxmlformats.org/drawingml/2006/chart" xmlns:r="http://schemas.openxmlformats.org/officeDocument/2006/relationships" r:id="rId3"/>
          </a:graphicData>
        </a:graphic>
      </p:graphicFrame>
      <p:sp>
        <p:nvSpPr>
          <p:cNvPr id="392" name="Title 2"/>
          <p:cNvSpPr txBox="1"/>
          <p:nvPr/>
        </p:nvSpPr>
        <p:spPr>
          <a:xfrm>
            <a:off x="769619" y="387869"/>
            <a:ext cx="10424161" cy="708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4400" b="1">
                <a:solidFill>
                  <a:srgbClr val="FFFFFF"/>
                </a:solidFill>
              </a:defRPr>
            </a:lvl1pPr>
          </a:lstStyle>
          <a:p>
            <a:r>
              <a:t>Administrative Overhead</a:t>
            </a:r>
          </a:p>
        </p:txBody>
      </p:sp>
    </p:spTree>
    <p:extLst>
      <p:ext uri="{BB962C8B-B14F-4D97-AF65-F5344CB8AC3E}">
        <p14:creationId xmlns:p14="http://schemas.microsoft.com/office/powerpoint/2010/main" val="71275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itle 1"/>
          <p:cNvSpPr txBox="1">
            <a:spLocks noGrp="1"/>
          </p:cNvSpPr>
          <p:nvPr>
            <p:ph type="title"/>
          </p:nvPr>
        </p:nvSpPr>
        <p:spPr>
          <a:prstGeom prst="rect">
            <a:avLst/>
          </a:prstGeom>
        </p:spPr>
        <p:txBody>
          <a:bodyPr>
            <a:normAutofit/>
          </a:bodyPr>
          <a:lstStyle>
            <a:lvl1pPr>
              <a:defRPr sz="3300"/>
            </a:lvl1pPr>
          </a:lstStyle>
          <a:p>
            <a:r>
              <a:rPr sz="4000" dirty="0"/>
              <a:t>Growth of Physicians vs. Administrators</a:t>
            </a:r>
          </a:p>
        </p:txBody>
      </p:sp>
      <p:sp>
        <p:nvSpPr>
          <p:cNvPr id="397" name="Text Placeholder 2"/>
          <p:cNvSpPr txBox="1">
            <a:spLocks noGrp="1"/>
          </p:cNvSpPr>
          <p:nvPr>
            <p:ph type="body" sz="quarter" idx="1"/>
          </p:nvPr>
        </p:nvSpPr>
        <p:spPr>
          <a:prstGeom prst="rect">
            <a:avLst/>
          </a:prstGeom>
        </p:spPr>
        <p:txBody>
          <a:bodyPr>
            <a:normAutofit lnSpcReduction="10000"/>
          </a:bodyPr>
          <a:lstStyle/>
          <a:p>
            <a:pPr>
              <a:lnSpc>
                <a:spcPct val="100000"/>
              </a:lnSpc>
              <a:spcBef>
                <a:spcPts val="0"/>
              </a:spcBef>
              <a:defRPr sz="1000"/>
            </a:pPr>
            <a:r>
              <a:t>Bureau of Labor Statistics; NCHS; Himmelstein/Woolhandler analysis of CPS</a:t>
            </a:r>
          </a:p>
          <a:p>
            <a:pPr>
              <a:lnSpc>
                <a:spcPct val="100000"/>
              </a:lnSpc>
              <a:spcBef>
                <a:spcPts val="0"/>
              </a:spcBef>
              <a:defRPr sz="1000"/>
            </a:pPr>
            <a:r>
              <a:t>Managers shown as moving average of current year and two previous years </a:t>
            </a:r>
          </a:p>
          <a:p>
            <a:pPr>
              <a:lnSpc>
                <a:spcPct val="100000"/>
              </a:lnSpc>
              <a:spcBef>
                <a:spcPts val="0"/>
              </a:spcBef>
              <a:defRPr sz="1000"/>
            </a:pPr>
            <a:r>
              <a:t>Modified version of slides prepared by Drs. Steffie Woolhandler and David Himmelstein. Originals available at https://www.citizen.org/article/updated-powerpoint-presentations-on-health-policy-issues-relevant-to-health-care-reform-and-a-national-single-payer-health-system/ (accessed Apr 12 2023)</a:t>
            </a:r>
          </a:p>
        </p:txBody>
      </p:sp>
      <p:graphicFrame>
        <p:nvGraphicFramePr>
          <p:cNvPr id="398" name="Chart 4"/>
          <p:cNvGraphicFramePr/>
          <p:nvPr/>
        </p:nvGraphicFramePr>
        <p:xfrm>
          <a:off x="3108195" y="1239864"/>
          <a:ext cx="8683794" cy="4776888"/>
        </p:xfrm>
        <a:graphic>
          <a:graphicData uri="http://schemas.openxmlformats.org/drawingml/2006/chart">
            <c:chart xmlns:c="http://schemas.openxmlformats.org/drawingml/2006/chart" xmlns:r="http://schemas.openxmlformats.org/officeDocument/2006/relationships" r:id="rId3"/>
          </a:graphicData>
        </a:graphic>
      </p:graphicFrame>
      <p:sp>
        <p:nvSpPr>
          <p:cNvPr id="399" name="Rectangle 7"/>
          <p:cNvSpPr/>
          <p:nvPr/>
        </p:nvSpPr>
        <p:spPr>
          <a:xfrm>
            <a:off x="277083" y="2907687"/>
            <a:ext cx="365760" cy="365760"/>
          </a:xfrm>
          <a:prstGeom prst="rect">
            <a:avLst/>
          </a:prstGeom>
          <a:solidFill>
            <a:schemeClr val="accent2"/>
          </a:solidFill>
          <a:ln w="12700">
            <a:solidFill>
              <a:srgbClr val="FFFFFF"/>
            </a:solidFill>
            <a:miter/>
          </a:ln>
        </p:spPr>
        <p:txBody>
          <a:bodyPr lIns="45719" rIns="45719" anchor="ctr"/>
          <a:lstStyle/>
          <a:p>
            <a:pPr algn="ctr">
              <a:defRPr sz="2000">
                <a:solidFill>
                  <a:srgbClr val="FFFFFF"/>
                </a:solidFill>
              </a:defRPr>
            </a:pPr>
            <a:endParaRPr/>
          </a:p>
        </p:txBody>
      </p:sp>
      <p:sp>
        <p:nvSpPr>
          <p:cNvPr id="400" name="Rectangle 8"/>
          <p:cNvSpPr/>
          <p:nvPr/>
        </p:nvSpPr>
        <p:spPr>
          <a:xfrm>
            <a:off x="277083" y="3485844"/>
            <a:ext cx="365760" cy="365760"/>
          </a:xfrm>
          <a:prstGeom prst="rect">
            <a:avLst/>
          </a:prstGeom>
          <a:solidFill>
            <a:schemeClr val="accent1"/>
          </a:solidFill>
          <a:ln w="12700">
            <a:solidFill>
              <a:srgbClr val="FFFFFF"/>
            </a:solidFill>
            <a:miter/>
          </a:ln>
        </p:spPr>
        <p:txBody>
          <a:bodyPr lIns="45719" rIns="45719" anchor="ctr"/>
          <a:lstStyle/>
          <a:p>
            <a:pPr algn="ctr">
              <a:defRPr sz="2000">
                <a:solidFill>
                  <a:srgbClr val="FFFFFF"/>
                </a:solidFill>
              </a:defRPr>
            </a:pPr>
            <a:endParaRPr/>
          </a:p>
        </p:txBody>
      </p:sp>
      <p:sp>
        <p:nvSpPr>
          <p:cNvPr id="401" name="TextBox 3"/>
          <p:cNvSpPr txBox="1"/>
          <p:nvPr/>
        </p:nvSpPr>
        <p:spPr>
          <a:xfrm>
            <a:off x="738345" y="2858577"/>
            <a:ext cx="2274348"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200"/>
              </a:spcBef>
              <a:defRPr sz="2400" b="1">
                <a:solidFill>
                  <a:srgbClr val="FFFFFF"/>
                </a:solidFill>
                <a:effectLst>
                  <a:outerShdw blurRad="38100" dist="38100" dir="2700000" rotWithShape="0">
                    <a:srgbClr val="000000">
                      <a:alpha val="43137"/>
                    </a:srgbClr>
                  </a:outerShdw>
                </a:effectLst>
              </a:defRPr>
            </a:lvl1pPr>
          </a:lstStyle>
          <a:p>
            <a:r>
              <a:rPr dirty="0"/>
              <a:t>Administrators</a:t>
            </a:r>
          </a:p>
        </p:txBody>
      </p:sp>
      <p:sp>
        <p:nvSpPr>
          <p:cNvPr id="402" name="TextBox 6"/>
          <p:cNvSpPr txBox="1"/>
          <p:nvPr/>
        </p:nvSpPr>
        <p:spPr>
          <a:xfrm>
            <a:off x="738345" y="3433187"/>
            <a:ext cx="2054862" cy="449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200"/>
              </a:spcBef>
              <a:defRPr sz="2500" b="1">
                <a:solidFill>
                  <a:srgbClr val="FFFFFF"/>
                </a:solidFill>
                <a:effectLst>
                  <a:outerShdw blurRad="38100" dist="38100" dir="2700000" rotWithShape="0">
                    <a:srgbClr val="000000">
                      <a:alpha val="43137"/>
                    </a:srgbClr>
                  </a:outerShdw>
                </a:effectLst>
              </a:defRPr>
            </a:lvl1pPr>
          </a:lstStyle>
          <a:p>
            <a:r>
              <a:rPr dirty="0"/>
              <a:t>Physicians</a:t>
            </a:r>
          </a:p>
        </p:txBody>
      </p:sp>
    </p:spTree>
    <p:extLst>
      <p:ext uri="{BB962C8B-B14F-4D97-AF65-F5344CB8AC3E}">
        <p14:creationId xmlns:p14="http://schemas.microsoft.com/office/powerpoint/2010/main" val="124370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Text Placeholder 9"/>
          <p:cNvSpPr txBox="1">
            <a:spLocks noGrp="1"/>
          </p:cNvSpPr>
          <p:nvPr>
            <p:ph type="body" sz="quarter" idx="1"/>
          </p:nvPr>
        </p:nvSpPr>
        <p:spPr>
          <a:prstGeom prst="rect">
            <a:avLst/>
          </a:prstGeom>
        </p:spPr>
        <p:txBody>
          <a:bodyPr/>
          <a:lstStyle/>
          <a:p>
            <a:pPr>
              <a:lnSpc>
                <a:spcPct val="100000"/>
              </a:lnSpc>
              <a:spcBef>
                <a:spcPts val="0"/>
              </a:spcBef>
            </a:pPr>
            <a:r>
              <a:rPr dirty="0"/>
              <a:t>JAMA. 2018;319(7):691-697. doi:10.1001/jama.2017.19148</a:t>
            </a:r>
          </a:p>
          <a:p>
            <a:pPr>
              <a:lnSpc>
                <a:spcPct val="100000"/>
              </a:lnSpc>
              <a:spcBef>
                <a:spcPts val="0"/>
              </a:spcBef>
            </a:pPr>
            <a:r>
              <a:rPr dirty="0"/>
              <a:t>Jan 17 2019 note from Alex </a:t>
            </a:r>
            <a:r>
              <a:rPr dirty="0" err="1"/>
              <a:t>Radkewycz</a:t>
            </a:r>
            <a:r>
              <a:rPr dirty="0"/>
              <a:t>, Senior Public Affairs Advisor, UHN </a:t>
            </a:r>
          </a:p>
        </p:txBody>
      </p:sp>
      <p:sp>
        <p:nvSpPr>
          <p:cNvPr id="407" name="Rectangle 2"/>
          <p:cNvSpPr/>
          <p:nvPr/>
        </p:nvSpPr>
        <p:spPr>
          <a:xfrm>
            <a:off x="702061" y="581916"/>
            <a:ext cx="4681617" cy="3459698"/>
          </a:xfrm>
          <a:prstGeom prst="rect">
            <a:avLst/>
          </a:prstGeom>
          <a:blipFill>
            <a:blip r:embed="rId3"/>
            <a:stretch>
              <a:fillRect/>
            </a:stretch>
          </a:blipFill>
          <a:ln>
            <a:solidFill>
              <a:srgbClr val="FFFFFF"/>
            </a:solidFill>
          </a:ln>
        </p:spPr>
        <p:txBody>
          <a:bodyPr lIns="45719" rIns="45719"/>
          <a:lstStyle/>
          <a:p>
            <a:endParaRPr/>
          </a:p>
        </p:txBody>
      </p:sp>
      <p:grpSp>
        <p:nvGrpSpPr>
          <p:cNvPr id="410" name="Freeform 3"/>
          <p:cNvGrpSpPr/>
          <p:nvPr/>
        </p:nvGrpSpPr>
        <p:grpSpPr>
          <a:xfrm>
            <a:off x="952903" y="3346008"/>
            <a:ext cx="4218363" cy="1086452"/>
            <a:chOff x="0" y="0"/>
            <a:chExt cx="4218361" cy="1086451"/>
          </a:xfrm>
        </p:grpSpPr>
        <p:sp>
          <p:nvSpPr>
            <p:cNvPr id="408" name="Rectangle"/>
            <p:cNvSpPr/>
            <p:nvPr/>
          </p:nvSpPr>
          <p:spPr>
            <a:xfrm>
              <a:off x="-1" y="-1"/>
              <a:ext cx="4218363" cy="1086453"/>
            </a:xfrm>
            <a:prstGeom prst="rect">
              <a:avLst/>
            </a:prstGeom>
            <a:solidFill>
              <a:srgbClr val="FD0000"/>
            </a:solidFill>
            <a:ln w="12700" cap="flat">
              <a:solidFill>
                <a:srgbClr val="FFFFFF"/>
              </a:solidFill>
              <a:prstDash val="solid"/>
              <a:miter lim="800000"/>
            </a:ln>
            <a:effectLst/>
          </p:spPr>
          <p:txBody>
            <a:bodyPr wrap="square" lIns="45719" tIns="45719" rIns="45719" bIns="45719" numCol="1" anchor="ctr">
              <a:noAutofit/>
            </a:bodyPr>
            <a:lstStyle/>
            <a:p>
              <a:pPr algn="ctr" defTabSz="1422400">
                <a:lnSpc>
                  <a:spcPct val="90000"/>
                </a:lnSpc>
                <a:spcBef>
                  <a:spcPts val="100"/>
                </a:spcBef>
                <a:defRPr>
                  <a:solidFill>
                    <a:srgbClr val="FFFFFF"/>
                  </a:solidFill>
                </a:defRPr>
              </a:pPr>
              <a:endParaRPr/>
            </a:p>
          </p:txBody>
        </p:sp>
        <p:sp>
          <p:nvSpPr>
            <p:cNvPr id="409" name="US:  Duke Medical Center"/>
            <p:cNvSpPr txBox="1"/>
            <p:nvPr/>
          </p:nvSpPr>
          <p:spPr>
            <a:xfrm>
              <a:off x="36829" y="60477"/>
              <a:ext cx="4144703" cy="9654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60" tIns="60960" rIns="60960" bIns="60960" numCol="1" anchor="ctr">
              <a:spAutoFit/>
            </a:bodyPr>
            <a:lstStyle/>
            <a:p>
              <a:pPr algn="ctr" defTabSz="1422400">
                <a:lnSpc>
                  <a:spcPct val="90000"/>
                </a:lnSpc>
                <a:spcBef>
                  <a:spcPts val="100"/>
                </a:spcBef>
                <a:defRPr sz="3200" b="1">
                  <a:solidFill>
                    <a:srgbClr val="FFFFFF"/>
                  </a:solidFill>
                  <a:effectLst>
                    <a:outerShdw blurRad="50800" dist="38100" dir="2700000" rotWithShape="0">
                      <a:srgbClr val="000000">
                        <a:alpha val="40000"/>
                      </a:srgbClr>
                    </a:outerShdw>
                  </a:effectLst>
                </a:defRPr>
              </a:pPr>
              <a:r>
                <a:t>US: </a:t>
              </a:r>
              <a:br/>
              <a:r>
                <a:rPr sz="3000"/>
                <a:t>Duke Medical Center</a:t>
              </a:r>
            </a:p>
          </p:txBody>
        </p:sp>
      </p:grpSp>
      <p:sp>
        <p:nvSpPr>
          <p:cNvPr id="411" name="Rectangle 7"/>
          <p:cNvSpPr/>
          <p:nvPr/>
        </p:nvSpPr>
        <p:spPr>
          <a:xfrm>
            <a:off x="6509497" y="594616"/>
            <a:ext cx="4681616" cy="3459698"/>
          </a:xfrm>
          <a:prstGeom prst="rect">
            <a:avLst/>
          </a:prstGeom>
          <a:blipFill>
            <a:blip r:embed="rId4"/>
            <a:stretch>
              <a:fillRect/>
            </a:stretch>
          </a:blipFill>
          <a:ln>
            <a:solidFill>
              <a:srgbClr val="FFFFFF"/>
            </a:solidFill>
          </a:ln>
        </p:spPr>
        <p:txBody>
          <a:bodyPr lIns="45719" rIns="45719"/>
          <a:lstStyle/>
          <a:p>
            <a:endParaRPr/>
          </a:p>
        </p:txBody>
      </p:sp>
      <p:grpSp>
        <p:nvGrpSpPr>
          <p:cNvPr id="414" name="Freeform 8"/>
          <p:cNvGrpSpPr/>
          <p:nvPr/>
        </p:nvGrpSpPr>
        <p:grpSpPr>
          <a:xfrm>
            <a:off x="6722936" y="3412206"/>
            <a:ext cx="4218362" cy="1086452"/>
            <a:chOff x="0" y="0"/>
            <a:chExt cx="4218361" cy="1086451"/>
          </a:xfrm>
        </p:grpSpPr>
        <p:sp>
          <p:nvSpPr>
            <p:cNvPr id="412" name="Rectangle"/>
            <p:cNvSpPr/>
            <p:nvPr/>
          </p:nvSpPr>
          <p:spPr>
            <a:xfrm>
              <a:off x="-1" y="-1"/>
              <a:ext cx="4218363" cy="1086453"/>
            </a:xfrm>
            <a:prstGeom prst="rect">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1422400">
                <a:lnSpc>
                  <a:spcPct val="90000"/>
                </a:lnSpc>
                <a:spcBef>
                  <a:spcPts val="100"/>
                </a:spcBef>
                <a:defRPr>
                  <a:solidFill>
                    <a:srgbClr val="FFFFFF"/>
                  </a:solidFill>
                </a:defRPr>
              </a:pPr>
              <a:endParaRPr/>
            </a:p>
          </p:txBody>
        </p:sp>
        <p:sp>
          <p:nvSpPr>
            <p:cNvPr id="413" name="Canada:  Univ. of Toronto"/>
            <p:cNvSpPr txBox="1"/>
            <p:nvPr/>
          </p:nvSpPr>
          <p:spPr>
            <a:xfrm>
              <a:off x="36829" y="41843"/>
              <a:ext cx="4144703" cy="1002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60" tIns="60960" rIns="60960" bIns="60960" numCol="1" anchor="ctr">
              <a:spAutoFit/>
            </a:bodyPr>
            <a:lstStyle/>
            <a:p>
              <a:pPr algn="ctr" defTabSz="1422400">
                <a:lnSpc>
                  <a:spcPct val="90000"/>
                </a:lnSpc>
                <a:spcBef>
                  <a:spcPts val="100"/>
                </a:spcBef>
                <a:defRPr sz="3200" b="1">
                  <a:solidFill>
                    <a:srgbClr val="FFFFFF"/>
                  </a:solidFill>
                  <a:effectLst>
                    <a:outerShdw blurRad="50800" dist="38100" dir="2700000" rotWithShape="0">
                      <a:srgbClr val="000000">
                        <a:alpha val="40000"/>
                      </a:srgbClr>
                    </a:outerShdw>
                  </a:effectLst>
                </a:defRPr>
              </a:pPr>
              <a:r>
                <a:t>Canada: </a:t>
              </a:r>
              <a:br/>
              <a:r>
                <a:t>Univ. of Toronto</a:t>
              </a:r>
            </a:p>
          </p:txBody>
        </p:sp>
      </p:grpSp>
      <p:sp>
        <p:nvSpPr>
          <p:cNvPr id="416" name="TextBox 5"/>
          <p:cNvSpPr txBox="1"/>
          <p:nvPr/>
        </p:nvSpPr>
        <p:spPr>
          <a:xfrm>
            <a:off x="6555216" y="4563790"/>
            <a:ext cx="4590176" cy="10569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5000"/>
              </a:lnSpc>
              <a:defRPr sz="3200">
                <a:solidFill>
                  <a:srgbClr val="FFFFFF"/>
                </a:solidFill>
                <a:effectLst>
                  <a:outerShdw blurRad="38100" dist="38100" dir="2700000" rotWithShape="0">
                    <a:srgbClr val="000000">
                      <a:alpha val="43137"/>
                    </a:srgbClr>
                  </a:outerShdw>
                </a:effectLst>
              </a:defRPr>
            </a:pPr>
            <a:r>
              <a:rPr dirty="0"/>
              <a:t>1,272 beds </a:t>
            </a:r>
          </a:p>
          <a:p>
            <a:pPr algn="ctr">
              <a:lnSpc>
                <a:spcPct val="95000"/>
              </a:lnSpc>
              <a:defRPr sz="3600" b="1">
                <a:solidFill>
                  <a:srgbClr val="FFFF00"/>
                </a:solidFill>
                <a:effectLst>
                  <a:outerShdw blurRad="38100" dist="38100" dir="2700000" rotWithShape="0">
                    <a:srgbClr val="000000">
                      <a:alpha val="43137"/>
                    </a:srgbClr>
                  </a:outerShdw>
                </a:effectLst>
              </a:defRPr>
            </a:pPr>
            <a:r>
              <a:rPr dirty="0"/>
              <a:t>7 billing clerks</a:t>
            </a:r>
          </a:p>
        </p:txBody>
      </p:sp>
      <p:sp>
        <p:nvSpPr>
          <p:cNvPr id="2" name="TextBox 5">
            <a:extLst>
              <a:ext uri="{FF2B5EF4-FFF2-40B4-BE49-F238E27FC236}">
                <a16:creationId xmlns:a16="http://schemas.microsoft.com/office/drawing/2014/main" id="{1443C17E-3252-AAE0-0A14-FC52F808D927}"/>
              </a:ext>
            </a:extLst>
          </p:cNvPr>
          <p:cNvSpPr txBox="1"/>
          <p:nvPr/>
        </p:nvSpPr>
        <p:spPr>
          <a:xfrm>
            <a:off x="793502" y="4563790"/>
            <a:ext cx="4590176" cy="1086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5000"/>
              </a:lnSpc>
              <a:defRPr sz="3200">
                <a:solidFill>
                  <a:srgbClr val="FFFFFF"/>
                </a:solidFill>
                <a:effectLst>
                  <a:outerShdw blurRad="38100" dist="38100" dir="2700000" rotWithShape="0">
                    <a:srgbClr val="000000">
                      <a:alpha val="43137"/>
                    </a:srgbClr>
                  </a:outerShdw>
                </a:effectLst>
              </a:defRPr>
            </a:pPr>
            <a:r>
              <a:rPr lang="en-US" dirty="0"/>
              <a:t>957</a:t>
            </a:r>
            <a:r>
              <a:rPr dirty="0"/>
              <a:t> beds </a:t>
            </a:r>
          </a:p>
          <a:p>
            <a:pPr algn="ctr">
              <a:lnSpc>
                <a:spcPct val="95000"/>
              </a:lnSpc>
              <a:defRPr sz="3600" b="1">
                <a:solidFill>
                  <a:srgbClr val="FFFF00"/>
                </a:solidFill>
                <a:effectLst>
                  <a:outerShdw blurRad="38100" dist="38100" dir="2700000" rotWithShape="0">
                    <a:srgbClr val="000000">
                      <a:alpha val="43137"/>
                    </a:srgbClr>
                  </a:outerShdw>
                </a:effectLst>
              </a:defRPr>
            </a:pPr>
            <a:r>
              <a:rPr lang="en-US" dirty="0"/>
              <a:t>1,600</a:t>
            </a:r>
            <a:r>
              <a:rPr dirty="0"/>
              <a:t> billing clerks</a:t>
            </a:r>
          </a:p>
        </p:txBody>
      </p:sp>
    </p:spTree>
    <p:extLst>
      <p:ext uri="{BB962C8B-B14F-4D97-AF65-F5344CB8AC3E}">
        <p14:creationId xmlns:p14="http://schemas.microsoft.com/office/powerpoint/2010/main" val="15199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1C25-BBF3-4D8F-8418-135502C7244C}"/>
              </a:ext>
            </a:extLst>
          </p:cNvPr>
          <p:cNvSpPr>
            <a:spLocks noGrp="1"/>
          </p:cNvSpPr>
          <p:nvPr>
            <p:ph type="title"/>
          </p:nvPr>
        </p:nvSpPr>
        <p:spPr>
          <a:xfrm>
            <a:off x="287381" y="0"/>
            <a:ext cx="11656969" cy="1169585"/>
          </a:xfrm>
        </p:spPr>
        <p:txBody>
          <a:bodyPr anchor="b">
            <a:noAutofit/>
          </a:bodyPr>
          <a:lstStyle/>
          <a:p>
            <a:pPr algn="ctr"/>
            <a:r>
              <a:rPr lang="en-US" sz="5400" dirty="0"/>
              <a:t>Who is NOT served?</a:t>
            </a:r>
          </a:p>
        </p:txBody>
      </p:sp>
      <p:graphicFrame>
        <p:nvGraphicFramePr>
          <p:cNvPr id="5" name="Content Placeholder 2">
            <a:extLst>
              <a:ext uri="{FF2B5EF4-FFF2-40B4-BE49-F238E27FC236}">
                <a16:creationId xmlns:a16="http://schemas.microsoft.com/office/drawing/2014/main" id="{FA06F352-7EC3-48F5-9B10-C64A68400DCD}"/>
              </a:ext>
            </a:extLst>
          </p:cNvPr>
          <p:cNvGraphicFramePr>
            <a:graphicFrameLocks noGrp="1"/>
          </p:cNvGraphicFramePr>
          <p:nvPr>
            <p:ph idx="1"/>
            <p:extLst>
              <p:ext uri="{D42A27DB-BD31-4B8C-83A1-F6EECF244321}">
                <p14:modId xmlns:p14="http://schemas.microsoft.com/office/powerpoint/2010/main" val="1782790369"/>
              </p:ext>
            </p:extLst>
          </p:nvPr>
        </p:nvGraphicFramePr>
        <p:xfrm>
          <a:off x="287382" y="1328984"/>
          <a:ext cx="11156906" cy="5084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8981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BBD9-64D0-634C-9434-19FFEE1F8581}"/>
              </a:ext>
            </a:extLst>
          </p:cNvPr>
          <p:cNvSpPr>
            <a:spLocks noGrp="1"/>
          </p:cNvSpPr>
          <p:nvPr>
            <p:ph type="title"/>
          </p:nvPr>
        </p:nvSpPr>
        <p:spPr>
          <a:xfrm>
            <a:off x="255270" y="189021"/>
            <a:ext cx="10515600" cy="1325563"/>
          </a:xfrm>
        </p:spPr>
        <p:txBody>
          <a:bodyPr/>
          <a:lstStyle/>
          <a:p>
            <a:r>
              <a:rPr lang="en-US" dirty="0"/>
              <a:t>Basics – Background concepts</a:t>
            </a:r>
          </a:p>
        </p:txBody>
      </p:sp>
      <p:sp>
        <p:nvSpPr>
          <p:cNvPr id="3" name="Content Placeholder 2">
            <a:extLst>
              <a:ext uri="{FF2B5EF4-FFF2-40B4-BE49-F238E27FC236}">
                <a16:creationId xmlns:a16="http://schemas.microsoft.com/office/drawing/2014/main" id="{8643948B-51AA-9EB2-391D-B169C945067F}"/>
              </a:ext>
            </a:extLst>
          </p:cNvPr>
          <p:cNvSpPr>
            <a:spLocks noGrp="1"/>
          </p:cNvSpPr>
          <p:nvPr>
            <p:ph idx="1"/>
          </p:nvPr>
        </p:nvSpPr>
        <p:spPr>
          <a:xfrm>
            <a:off x="255270" y="1338713"/>
            <a:ext cx="11826240" cy="4678039"/>
          </a:xfrm>
        </p:spPr>
        <p:txBody>
          <a:bodyPr>
            <a:normAutofit fontScale="92500" lnSpcReduction="20000"/>
          </a:bodyPr>
          <a:lstStyle/>
          <a:p>
            <a:pPr>
              <a:spcAft>
                <a:spcPts val="600"/>
              </a:spcAft>
            </a:pPr>
            <a:r>
              <a:rPr lang="en-US" dirty="0"/>
              <a:t>We all benefit when everyone has healthcare unconnected to employment</a:t>
            </a:r>
          </a:p>
          <a:p>
            <a:pPr lvl="1">
              <a:spcAft>
                <a:spcPts val="600"/>
              </a:spcAft>
            </a:pPr>
            <a:r>
              <a:rPr lang="en-US" dirty="0"/>
              <a:t>Best Longest Quality Life in Safest &amp; Happiest Society</a:t>
            </a:r>
          </a:p>
          <a:p>
            <a:pPr lvl="1">
              <a:spcAft>
                <a:spcPts val="600"/>
              </a:spcAft>
            </a:pPr>
            <a:r>
              <a:rPr lang="en-US" dirty="0"/>
              <a:t>Financial &amp; creative freedom when employment is not source of health care coverage</a:t>
            </a:r>
          </a:p>
          <a:p>
            <a:pPr lvl="1">
              <a:spcAft>
                <a:spcPts val="600"/>
              </a:spcAft>
            </a:pPr>
            <a:r>
              <a:rPr lang="en-US" dirty="0"/>
              <a:t>Businesses (small &amp; large) free of burden of providing care, better able to compete &amp; succeed (nationally &amp; internationally) </a:t>
            </a:r>
          </a:p>
          <a:p>
            <a:pPr>
              <a:spcAft>
                <a:spcPts val="600"/>
              </a:spcAft>
            </a:pPr>
            <a:r>
              <a:rPr lang="en-US" dirty="0"/>
              <a:t>Healthcare is not a commodity &amp; no benefits to “free market approach” – “Information asymmetry”</a:t>
            </a:r>
          </a:p>
          <a:p>
            <a:pPr lvl="1">
              <a:spcAft>
                <a:spcPts val="600"/>
              </a:spcAft>
            </a:pPr>
            <a:r>
              <a:rPr lang="en-US" dirty="0"/>
              <a:t>Hard to know what you will need &amp; when you will need it</a:t>
            </a:r>
          </a:p>
          <a:p>
            <a:pPr lvl="1">
              <a:spcAft>
                <a:spcPts val="600"/>
              </a:spcAft>
            </a:pPr>
            <a:r>
              <a:rPr lang="en-US" dirty="0"/>
              <a:t>No time to shop</a:t>
            </a:r>
          </a:p>
          <a:p>
            <a:pPr lvl="1">
              <a:spcAft>
                <a:spcPts val="600"/>
              </a:spcAft>
            </a:pPr>
            <a:r>
              <a:rPr lang="en-US" dirty="0"/>
              <a:t>Limited by employer choices  and/or geographic access</a:t>
            </a:r>
          </a:p>
        </p:txBody>
      </p:sp>
      <p:sp>
        <p:nvSpPr>
          <p:cNvPr id="4" name="Text Placeholder 3">
            <a:extLst>
              <a:ext uri="{FF2B5EF4-FFF2-40B4-BE49-F238E27FC236}">
                <a16:creationId xmlns:a16="http://schemas.microsoft.com/office/drawing/2014/main" id="{664C0F6F-172D-7D69-3F81-7F64FBAF5DB6}"/>
              </a:ext>
            </a:extLst>
          </p:cNvPr>
          <p:cNvSpPr>
            <a:spLocks noGrp="1"/>
          </p:cNvSpPr>
          <p:nvPr>
            <p:ph type="body" idx="10"/>
          </p:nvPr>
        </p:nvSpPr>
        <p:spPr/>
        <p:txBody>
          <a:bodyPr/>
          <a:lstStyle/>
          <a:p>
            <a:endParaRPr lang="en-US"/>
          </a:p>
        </p:txBody>
      </p:sp>
    </p:spTree>
    <p:extLst>
      <p:ext uri="{BB962C8B-B14F-4D97-AF65-F5344CB8AC3E}">
        <p14:creationId xmlns:p14="http://schemas.microsoft.com/office/powerpoint/2010/main" val="233536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Doctors Spend Twice as Much Time on</a:t>
            </a:r>
            <a:br>
              <a:rPr lang="en-US" dirty="0"/>
            </a:br>
            <a:r>
              <a:rPr lang="en-US" dirty="0"/>
              <a:t>Electronic Billing Record as With Patients</a:t>
            </a:r>
          </a:p>
        </p:txBody>
      </p:sp>
      <p:graphicFrame>
        <p:nvGraphicFramePr>
          <p:cNvPr id="2" name="Chart 1"/>
          <p:cNvGraphicFramePr/>
          <p:nvPr/>
        </p:nvGraphicFramePr>
        <p:xfrm>
          <a:off x="1980139" y="1690688"/>
          <a:ext cx="8057356" cy="47202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0"/>
          </p:nvPr>
        </p:nvSpPr>
        <p:spPr/>
        <p:txBody>
          <a:bodyPr/>
          <a:lstStyle/>
          <a:p>
            <a:r>
              <a:rPr lang="en-US" dirty="0"/>
              <a:t>Source: </a:t>
            </a:r>
            <a:r>
              <a:rPr lang="en-US" dirty="0" err="1"/>
              <a:t>Sinsky</a:t>
            </a:r>
            <a:r>
              <a:rPr lang="en-US" dirty="0"/>
              <a:t> et al. Ann </a:t>
            </a:r>
            <a:r>
              <a:rPr lang="en-US" dirty="0" err="1"/>
              <a:t>Int</a:t>
            </a:r>
            <a:r>
              <a:rPr lang="en-US" dirty="0"/>
              <a:t> Med 9/6/2016 – based on time/motion observation + home diary</a:t>
            </a:r>
          </a:p>
          <a:p>
            <a:r>
              <a:rPr lang="en-US" dirty="0"/>
              <a:t>Note: Figures are percent of office hours – exclude the 1-2 </a:t>
            </a:r>
            <a:r>
              <a:rPr lang="en-US" dirty="0" err="1"/>
              <a:t>hrs</a:t>
            </a:r>
            <a:r>
              <a:rPr lang="en-US" dirty="0"/>
              <a:t>/night of home EHR/desk work</a:t>
            </a:r>
          </a:p>
        </p:txBody>
      </p:sp>
    </p:spTree>
    <p:extLst>
      <p:ext uri="{BB962C8B-B14F-4D97-AF65-F5344CB8AC3E}">
        <p14:creationId xmlns:p14="http://schemas.microsoft.com/office/powerpoint/2010/main" val="1485418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4AF36918-8C22-E841-9674-A58D4328516D}"/>
              </a:ext>
            </a:extLst>
          </p:cNvPr>
          <p:cNvGraphicFramePr/>
          <p:nvPr/>
        </p:nvGraphicFramePr>
        <p:xfrm>
          <a:off x="1679575" y="1439334"/>
          <a:ext cx="10463657" cy="4070531"/>
        </p:xfrm>
        <a:graphic>
          <a:graphicData uri="http://schemas.openxmlformats.org/drawingml/2006/chart">
            <c:chart xmlns:c="http://schemas.openxmlformats.org/drawingml/2006/chart" xmlns:r="http://schemas.openxmlformats.org/officeDocument/2006/relationships" r:id="rId3"/>
          </a:graphicData>
        </a:graphic>
      </p:graphicFrame>
      <p:sp>
        <p:nvSpPr>
          <p:cNvPr id="348161" name="Rectangle 2">
            <a:extLst>
              <a:ext uri="{FF2B5EF4-FFF2-40B4-BE49-F238E27FC236}">
                <a16:creationId xmlns:a16="http://schemas.microsoft.com/office/drawing/2014/main" id="{CE79EF22-5E6B-254B-B154-9757BC6FE579}"/>
              </a:ext>
            </a:extLst>
          </p:cNvPr>
          <p:cNvSpPr>
            <a:spLocks noGrp="1" noChangeArrowheads="1"/>
          </p:cNvSpPr>
          <p:nvPr>
            <p:ph type="title"/>
          </p:nvPr>
        </p:nvSpPr>
        <p:spPr/>
        <p:txBody>
          <a:bodyPr>
            <a:normAutofit/>
          </a:bodyPr>
          <a:lstStyle/>
          <a:p>
            <a:pPr eaLnBrk="1" hangingPunct="1"/>
            <a:r>
              <a:rPr lang="en-US" altLang="en-US" sz="4000" dirty="0"/>
              <a:t>EPIC EHR Notes Count</a:t>
            </a:r>
          </a:p>
        </p:txBody>
      </p:sp>
      <p:sp>
        <p:nvSpPr>
          <p:cNvPr id="2" name="Text Placeholder 1">
            <a:extLst>
              <a:ext uri="{FF2B5EF4-FFF2-40B4-BE49-F238E27FC236}">
                <a16:creationId xmlns:a16="http://schemas.microsoft.com/office/drawing/2014/main" id="{E5570080-E052-6440-91FB-6A7AFA5A1440}"/>
              </a:ext>
            </a:extLst>
          </p:cNvPr>
          <p:cNvSpPr>
            <a:spLocks noGrp="1"/>
          </p:cNvSpPr>
          <p:nvPr>
            <p:ph type="body" idx="10"/>
          </p:nvPr>
        </p:nvSpPr>
        <p:spPr>
          <a:xfrm>
            <a:off x="0" y="6016753"/>
            <a:ext cx="8394492" cy="841248"/>
          </a:xfrm>
        </p:spPr>
        <p:txBody>
          <a:bodyPr>
            <a:normAutofit/>
          </a:bodyPr>
          <a:lstStyle/>
          <a:p>
            <a:pPr>
              <a:lnSpc>
                <a:spcPct val="120000"/>
              </a:lnSpc>
              <a:spcBef>
                <a:spcPts val="0"/>
              </a:spcBef>
            </a:pPr>
            <a:r>
              <a:rPr lang="en-US" dirty="0"/>
              <a:t>Source: Ann Intern Med 2018; 169:51</a:t>
            </a:r>
          </a:p>
          <a:p>
            <a:pPr>
              <a:lnSpc>
                <a:spcPct val="120000"/>
              </a:lnSpc>
              <a:spcBef>
                <a:spcPts val="0"/>
              </a:spcBef>
            </a:pPr>
            <a:r>
              <a:rPr lang="en-US" dirty="0"/>
              <a:t>13 international organizations represent 140,000 notes</a:t>
            </a:r>
          </a:p>
          <a:p>
            <a:pPr>
              <a:lnSpc>
                <a:spcPct val="120000"/>
              </a:lnSpc>
              <a:spcBef>
                <a:spcPts val="0"/>
              </a:spcBef>
            </a:pPr>
            <a:r>
              <a:rPr lang="en-US" dirty="0"/>
              <a:t>254 organizations within the United States represent 10 million notes.</a:t>
            </a:r>
          </a:p>
        </p:txBody>
      </p:sp>
      <p:sp>
        <p:nvSpPr>
          <p:cNvPr id="348163" name="AutoShape 4" descr="M180139ff1_Figure_Average_characters_per_ambulatory_progress_note_in_US_and_international_health">
            <a:extLst>
              <a:ext uri="{FF2B5EF4-FFF2-40B4-BE49-F238E27FC236}">
                <a16:creationId xmlns:a16="http://schemas.microsoft.com/office/drawing/2014/main" id="{FA6714C0-F232-4940-809D-B990E3A69F62}"/>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164" name="AutoShape 5" descr="M180139ff1_Figure_Average_characters_per_ambulatory_progress_note_in_US_and_international_health">
            <a:extLst>
              <a:ext uri="{FF2B5EF4-FFF2-40B4-BE49-F238E27FC236}">
                <a16:creationId xmlns:a16="http://schemas.microsoft.com/office/drawing/2014/main" id="{B2D85A74-52D8-6048-9121-721F460578E5}"/>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 name="TextBox 2">
            <a:extLst>
              <a:ext uri="{FF2B5EF4-FFF2-40B4-BE49-F238E27FC236}">
                <a16:creationId xmlns:a16="http://schemas.microsoft.com/office/drawing/2014/main" id="{D6BFA153-5F28-9F41-B5BB-3F0DC394B010}"/>
              </a:ext>
            </a:extLst>
          </p:cNvPr>
          <p:cNvSpPr txBox="1"/>
          <p:nvPr/>
        </p:nvSpPr>
        <p:spPr>
          <a:xfrm>
            <a:off x="48768" y="2697480"/>
            <a:ext cx="1783207" cy="830997"/>
          </a:xfrm>
          <a:prstGeom prst="rect">
            <a:avLst/>
          </a:prstGeom>
          <a:noFill/>
        </p:spPr>
        <p:txBody>
          <a:bodyPr wrap="square" rtlCol="0">
            <a:spAutoFit/>
          </a:bodyPr>
          <a:lstStyle/>
          <a:p>
            <a:r>
              <a:rPr lang="en-US" sz="2400" dirty="0">
                <a:solidFill>
                  <a:schemeClr val="bg1"/>
                </a:solidFill>
              </a:rPr>
              <a:t>Number of Institutions</a:t>
            </a:r>
          </a:p>
        </p:txBody>
      </p:sp>
      <p:sp>
        <p:nvSpPr>
          <p:cNvPr id="37" name="TextBox 36">
            <a:extLst>
              <a:ext uri="{FF2B5EF4-FFF2-40B4-BE49-F238E27FC236}">
                <a16:creationId xmlns:a16="http://schemas.microsoft.com/office/drawing/2014/main" id="{C78A7C24-5734-8440-997E-B8B8435A498D}"/>
              </a:ext>
            </a:extLst>
          </p:cNvPr>
          <p:cNvSpPr txBox="1"/>
          <p:nvPr/>
        </p:nvSpPr>
        <p:spPr>
          <a:xfrm>
            <a:off x="2992949" y="5509865"/>
            <a:ext cx="8589451" cy="461665"/>
          </a:xfrm>
          <a:prstGeom prst="rect">
            <a:avLst/>
          </a:prstGeom>
          <a:noFill/>
        </p:spPr>
        <p:txBody>
          <a:bodyPr wrap="square" rtlCol="0">
            <a:spAutoFit/>
          </a:bodyPr>
          <a:lstStyle/>
          <a:p>
            <a:r>
              <a:rPr lang="en-US" sz="2400" dirty="0">
                <a:solidFill>
                  <a:schemeClr val="bg1"/>
                </a:solidFill>
              </a:rPr>
              <a:t>Average Number of Characters per Ambulatory Note in Epic</a:t>
            </a:r>
          </a:p>
        </p:txBody>
      </p:sp>
      <p:sp>
        <p:nvSpPr>
          <p:cNvPr id="4" name="TextBox 3">
            <a:extLst>
              <a:ext uri="{FF2B5EF4-FFF2-40B4-BE49-F238E27FC236}">
                <a16:creationId xmlns:a16="http://schemas.microsoft.com/office/drawing/2014/main" id="{2C29886A-77FF-EF4D-8FE0-B1BDF31B9E10}"/>
              </a:ext>
            </a:extLst>
          </p:cNvPr>
          <p:cNvSpPr txBox="1"/>
          <p:nvPr/>
        </p:nvSpPr>
        <p:spPr>
          <a:xfrm>
            <a:off x="2103492" y="3702675"/>
            <a:ext cx="2949846" cy="1015663"/>
          </a:xfrm>
          <a:prstGeom prst="rect">
            <a:avLst/>
          </a:prstGeom>
          <a:noFill/>
        </p:spPr>
        <p:txBody>
          <a:bodyPr wrap="none" rtlCol="0">
            <a:spAutoFit/>
          </a:bodyPr>
          <a:lstStyle/>
          <a:p>
            <a:r>
              <a:rPr lang="en-US" sz="2000" dirty="0">
                <a:solidFill>
                  <a:schemeClr val="bg1"/>
                </a:solidFill>
              </a:rPr>
              <a:t>Canada, UK, Australia,</a:t>
            </a:r>
          </a:p>
          <a:p>
            <a:r>
              <a:rPr lang="en-US" sz="2000" dirty="0">
                <a:solidFill>
                  <a:schemeClr val="bg1"/>
                </a:solidFill>
              </a:rPr>
              <a:t>Netherlands, Singapore,</a:t>
            </a:r>
          </a:p>
          <a:p>
            <a:r>
              <a:rPr lang="en-US" sz="2000" dirty="0">
                <a:solidFill>
                  <a:schemeClr val="bg1"/>
                </a:solidFill>
              </a:rPr>
              <a:t>United Arab Emirates</a:t>
            </a:r>
          </a:p>
        </p:txBody>
      </p:sp>
      <p:sp>
        <p:nvSpPr>
          <p:cNvPr id="6" name="Oval 5">
            <a:extLst>
              <a:ext uri="{FF2B5EF4-FFF2-40B4-BE49-F238E27FC236}">
                <a16:creationId xmlns:a16="http://schemas.microsoft.com/office/drawing/2014/main" id="{2E571076-5696-2145-BDF3-6B25A0D3703A}"/>
              </a:ext>
            </a:extLst>
          </p:cNvPr>
          <p:cNvSpPr/>
          <p:nvPr/>
        </p:nvSpPr>
        <p:spPr>
          <a:xfrm>
            <a:off x="6501327" y="3498910"/>
            <a:ext cx="2096958" cy="13255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00"/>
                </a:solidFill>
                <a:effectLst>
                  <a:outerShdw blurRad="50800" dist="38100" dir="2700000" algn="tl" rotWithShape="0">
                    <a:prstClr val="black">
                      <a:alpha val="40000"/>
                    </a:prstClr>
                  </a:outerShdw>
                </a:effectLst>
              </a:rPr>
              <a:t>USA</a:t>
            </a:r>
          </a:p>
        </p:txBody>
      </p:sp>
    </p:spTree>
    <p:extLst>
      <p:ext uri="{BB962C8B-B14F-4D97-AF65-F5344CB8AC3E}">
        <p14:creationId xmlns:p14="http://schemas.microsoft.com/office/powerpoint/2010/main" val="298580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animEffect transition="in" filter="fade">
                                      <p:cBhvr>
                                        <p:cTn id="7" dur="500"/>
                                        <p:tgtEl>
                                          <p:spTgt spid="16">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graphicEl>
                                              <a:chart seriesIdx="0" categoryIdx="0" bldStep="ptInCategory"/>
                                            </p:graphicEl>
                                          </p:spTgt>
                                        </p:tgtEl>
                                        <p:attrNameLst>
                                          <p:attrName>style.visibility</p:attrName>
                                        </p:attrNameLst>
                                      </p:cBhvr>
                                      <p:to>
                                        <p:strVal val="visible"/>
                                      </p:to>
                                    </p:set>
                                    <p:animEffect transition="in" filter="fade">
                                      <p:cBhvr>
                                        <p:cTn id="18" dur="500"/>
                                        <p:tgtEl>
                                          <p:spTgt spid="16">
                                            <p:graphicEl>
                                              <a:chart seriesIdx="0" categoryIdx="0" bldStep="ptInCategory"/>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graphicEl>
                                              <a:chart seriesIdx="0" categoryIdx="1" bldStep="ptInCategory"/>
                                            </p:graphicEl>
                                          </p:spTgt>
                                        </p:tgtEl>
                                        <p:attrNameLst>
                                          <p:attrName>style.visibility</p:attrName>
                                        </p:attrNameLst>
                                      </p:cBhvr>
                                      <p:to>
                                        <p:strVal val="visible"/>
                                      </p:to>
                                    </p:set>
                                    <p:animEffect transition="in" filter="fade">
                                      <p:cBhvr>
                                        <p:cTn id="21" dur="500"/>
                                        <p:tgtEl>
                                          <p:spTgt spid="16">
                                            <p:graphicEl>
                                              <a:chart seriesIdx="0" categoryIdx="1" bldStep="ptInCategory"/>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graphicEl>
                                              <a:chart seriesIdx="0" categoryIdx="2" bldStep="ptInCategory"/>
                                            </p:graphicEl>
                                          </p:spTgt>
                                        </p:tgtEl>
                                        <p:attrNameLst>
                                          <p:attrName>style.visibility</p:attrName>
                                        </p:attrNameLst>
                                      </p:cBhvr>
                                      <p:to>
                                        <p:strVal val="visible"/>
                                      </p:to>
                                    </p:set>
                                    <p:animEffect transition="in" filter="fade">
                                      <p:cBhvr>
                                        <p:cTn id="24" dur="500"/>
                                        <p:tgtEl>
                                          <p:spTgt spid="16">
                                            <p:graphicEl>
                                              <a:chart seriesIdx="0" categoryIdx="2" bldStep="ptInCategory"/>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graphicEl>
                                              <a:chart seriesIdx="0" categoryIdx="3" bldStep="ptInCategory"/>
                                            </p:graphicEl>
                                          </p:spTgt>
                                        </p:tgtEl>
                                        <p:attrNameLst>
                                          <p:attrName>style.visibility</p:attrName>
                                        </p:attrNameLst>
                                      </p:cBhvr>
                                      <p:to>
                                        <p:strVal val="visible"/>
                                      </p:to>
                                    </p:set>
                                    <p:animEffect transition="in" filter="fade">
                                      <p:cBhvr>
                                        <p:cTn id="27" dur="500"/>
                                        <p:tgtEl>
                                          <p:spTgt spid="16">
                                            <p:graphicEl>
                                              <a:chart seriesIdx="0" categoryIdx="3" bldStep="ptInCategory"/>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graphicEl>
                                              <a:chart seriesIdx="0" categoryIdx="4" bldStep="ptInCategory"/>
                                            </p:graphicEl>
                                          </p:spTgt>
                                        </p:tgtEl>
                                        <p:attrNameLst>
                                          <p:attrName>style.visibility</p:attrName>
                                        </p:attrNameLst>
                                      </p:cBhvr>
                                      <p:to>
                                        <p:strVal val="visible"/>
                                      </p:to>
                                    </p:set>
                                    <p:animEffect transition="in" filter="fade">
                                      <p:cBhvr>
                                        <p:cTn id="30" dur="500"/>
                                        <p:tgtEl>
                                          <p:spTgt spid="16">
                                            <p:graphicEl>
                                              <a:chart seriesIdx="0" categoryIdx="4" bldStep="ptInCategory"/>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graphicEl>
                                              <a:chart seriesIdx="0" categoryIdx="5" bldStep="ptInCategory"/>
                                            </p:graphicEl>
                                          </p:spTgt>
                                        </p:tgtEl>
                                        <p:attrNameLst>
                                          <p:attrName>style.visibility</p:attrName>
                                        </p:attrNameLst>
                                      </p:cBhvr>
                                      <p:to>
                                        <p:strVal val="visible"/>
                                      </p:to>
                                    </p:set>
                                    <p:animEffect transition="in" filter="fade">
                                      <p:cBhvr>
                                        <p:cTn id="33" dur="500"/>
                                        <p:tgtEl>
                                          <p:spTgt spid="16">
                                            <p:graphicEl>
                                              <a:chart seriesIdx="0" categoryIdx="5" bldStep="ptInCategory"/>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graphicEl>
                                              <a:chart seriesIdx="0" categoryIdx="6" bldStep="ptInCategory"/>
                                            </p:graphicEl>
                                          </p:spTgt>
                                        </p:tgtEl>
                                        <p:attrNameLst>
                                          <p:attrName>style.visibility</p:attrName>
                                        </p:attrNameLst>
                                      </p:cBhvr>
                                      <p:to>
                                        <p:strVal val="visible"/>
                                      </p:to>
                                    </p:set>
                                    <p:animEffect transition="in" filter="fade">
                                      <p:cBhvr>
                                        <p:cTn id="36" dur="500"/>
                                        <p:tgtEl>
                                          <p:spTgt spid="16">
                                            <p:graphicEl>
                                              <a:chart seriesIdx="0" categoryIdx="6" bldStep="ptInCategory"/>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graphicEl>
                                              <a:chart seriesIdx="0" categoryIdx="7" bldStep="ptInCategory"/>
                                            </p:graphicEl>
                                          </p:spTgt>
                                        </p:tgtEl>
                                        <p:attrNameLst>
                                          <p:attrName>style.visibility</p:attrName>
                                        </p:attrNameLst>
                                      </p:cBhvr>
                                      <p:to>
                                        <p:strVal val="visible"/>
                                      </p:to>
                                    </p:set>
                                    <p:animEffect transition="in" filter="fade">
                                      <p:cBhvr>
                                        <p:cTn id="39" dur="500"/>
                                        <p:tgtEl>
                                          <p:spTgt spid="16">
                                            <p:graphicEl>
                                              <a:chart seriesIdx="0" categoryIdx="7" bldStep="ptInCategory"/>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graphicEl>
                                              <a:chart seriesIdx="0" categoryIdx="8" bldStep="ptInCategory"/>
                                            </p:graphicEl>
                                          </p:spTgt>
                                        </p:tgtEl>
                                        <p:attrNameLst>
                                          <p:attrName>style.visibility</p:attrName>
                                        </p:attrNameLst>
                                      </p:cBhvr>
                                      <p:to>
                                        <p:strVal val="visible"/>
                                      </p:to>
                                    </p:set>
                                    <p:animEffect transition="in" filter="fade">
                                      <p:cBhvr>
                                        <p:cTn id="42" dur="500"/>
                                        <p:tgtEl>
                                          <p:spTgt spid="16">
                                            <p:graphicEl>
                                              <a:chart seriesIdx="0" categoryIdx="8" bldStep="ptInCategory"/>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graphicEl>
                                              <a:chart seriesIdx="0" categoryIdx="9" bldStep="ptInCategory"/>
                                            </p:graphicEl>
                                          </p:spTgt>
                                        </p:tgtEl>
                                        <p:attrNameLst>
                                          <p:attrName>style.visibility</p:attrName>
                                        </p:attrNameLst>
                                      </p:cBhvr>
                                      <p:to>
                                        <p:strVal val="visible"/>
                                      </p:to>
                                    </p:set>
                                    <p:animEffect transition="in" filter="fade">
                                      <p:cBhvr>
                                        <p:cTn id="45" dur="500"/>
                                        <p:tgtEl>
                                          <p:spTgt spid="16">
                                            <p:graphicEl>
                                              <a:chart seriesIdx="0" categoryIdx="9" bldStep="ptInCategory"/>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graphicEl>
                                              <a:chart seriesIdx="0" categoryIdx="10" bldStep="ptInCategory"/>
                                            </p:graphicEl>
                                          </p:spTgt>
                                        </p:tgtEl>
                                        <p:attrNameLst>
                                          <p:attrName>style.visibility</p:attrName>
                                        </p:attrNameLst>
                                      </p:cBhvr>
                                      <p:to>
                                        <p:strVal val="visible"/>
                                      </p:to>
                                    </p:set>
                                    <p:animEffect transition="in" filter="fade">
                                      <p:cBhvr>
                                        <p:cTn id="48" dur="500"/>
                                        <p:tgtEl>
                                          <p:spTgt spid="16">
                                            <p:graphicEl>
                                              <a:chart seriesIdx="0" categoryIdx="10" bldStep="ptInCategory"/>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graphicEl>
                                              <a:chart seriesIdx="0" categoryIdx="11" bldStep="ptInCategory"/>
                                            </p:graphicEl>
                                          </p:spTgt>
                                        </p:tgtEl>
                                        <p:attrNameLst>
                                          <p:attrName>style.visibility</p:attrName>
                                        </p:attrNameLst>
                                      </p:cBhvr>
                                      <p:to>
                                        <p:strVal val="visible"/>
                                      </p:to>
                                    </p:set>
                                    <p:animEffect transition="in" filter="fade">
                                      <p:cBhvr>
                                        <p:cTn id="51" dur="500"/>
                                        <p:tgtEl>
                                          <p:spTgt spid="16">
                                            <p:graphicEl>
                                              <a:chart seriesIdx="0" categoryIdx="11" bldStep="ptInCategory"/>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graphicEl>
                                              <a:chart seriesIdx="0" categoryIdx="12" bldStep="ptInCategory"/>
                                            </p:graphicEl>
                                          </p:spTgt>
                                        </p:tgtEl>
                                        <p:attrNameLst>
                                          <p:attrName>style.visibility</p:attrName>
                                        </p:attrNameLst>
                                      </p:cBhvr>
                                      <p:to>
                                        <p:strVal val="visible"/>
                                      </p:to>
                                    </p:set>
                                    <p:animEffect transition="in" filter="fade">
                                      <p:cBhvr>
                                        <p:cTn id="54" dur="500"/>
                                        <p:tgtEl>
                                          <p:spTgt spid="16">
                                            <p:graphicEl>
                                              <a:chart seriesIdx="0" categoryIdx="12" bldStep="ptInCategory"/>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graphicEl>
                                              <a:chart seriesIdx="0" categoryIdx="13" bldStep="ptInCategory"/>
                                            </p:graphicEl>
                                          </p:spTgt>
                                        </p:tgtEl>
                                        <p:attrNameLst>
                                          <p:attrName>style.visibility</p:attrName>
                                        </p:attrNameLst>
                                      </p:cBhvr>
                                      <p:to>
                                        <p:strVal val="visible"/>
                                      </p:to>
                                    </p:set>
                                    <p:animEffect transition="in" filter="fade">
                                      <p:cBhvr>
                                        <p:cTn id="57" dur="500"/>
                                        <p:tgtEl>
                                          <p:spTgt spid="16">
                                            <p:graphicEl>
                                              <a:chart seriesIdx="0" categoryIdx="13" bldStep="ptInCategory"/>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graphicEl>
                                              <a:chart seriesIdx="0" categoryIdx="14" bldStep="ptInCategory"/>
                                            </p:graphicEl>
                                          </p:spTgt>
                                        </p:tgtEl>
                                        <p:attrNameLst>
                                          <p:attrName>style.visibility</p:attrName>
                                        </p:attrNameLst>
                                      </p:cBhvr>
                                      <p:to>
                                        <p:strVal val="visible"/>
                                      </p:to>
                                    </p:set>
                                    <p:animEffect transition="in" filter="fade">
                                      <p:cBhvr>
                                        <p:cTn id="60" dur="500"/>
                                        <p:tgtEl>
                                          <p:spTgt spid="16">
                                            <p:graphicEl>
                                              <a:chart seriesIdx="0" categoryIdx="14" bldStep="ptInCategory"/>
                                            </p:graphicEl>
                                          </p:spTgt>
                                        </p:tgtEl>
                                      </p:cBhvr>
                                    </p:animEffect>
                                  </p:childTnLst>
                                </p:cTn>
                              </p:par>
                            </p:childTnLst>
                          </p:cTn>
                        </p:par>
                        <p:par>
                          <p:cTn id="61" fill="hold">
                            <p:stCondLst>
                              <p:cond delay="500"/>
                            </p:stCondLst>
                            <p:childTnLst>
                              <p:par>
                                <p:cTn id="62" presetID="10" presetClass="entr" presetSubtype="0" fill="hold" grpId="0" nodeType="afterEffect">
                                  <p:stCondLst>
                                    <p:cond delay="0"/>
                                  </p:stCondLst>
                                  <p:iterate type="wd">
                                    <p:tmPct val="10000"/>
                                  </p:iterate>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6">
                                            <p:graphicEl>
                                              <a:chart seriesIdx="0" categoryIdx="15" bldStep="ptInCategory"/>
                                            </p:graphicEl>
                                          </p:spTgt>
                                        </p:tgtEl>
                                        <p:attrNameLst>
                                          <p:attrName>style.visibility</p:attrName>
                                        </p:attrNameLst>
                                      </p:cBhvr>
                                      <p:to>
                                        <p:strVal val="visible"/>
                                      </p:to>
                                    </p:set>
                                    <p:animEffect transition="in" filter="wipe(down)">
                                      <p:cBhvr>
                                        <p:cTn id="72" dur="500"/>
                                        <p:tgtEl>
                                          <p:spTgt spid="16">
                                            <p:graphicEl>
                                              <a:chart seriesIdx="0" categoryIdx="15" bldStep="ptInCategory"/>
                                            </p:graphicEl>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6">
                                            <p:graphicEl>
                                              <a:chart seriesIdx="0" categoryIdx="16" bldStep="ptInCategory"/>
                                            </p:graphicEl>
                                          </p:spTgt>
                                        </p:tgtEl>
                                        <p:attrNameLst>
                                          <p:attrName>style.visibility</p:attrName>
                                        </p:attrNameLst>
                                      </p:cBhvr>
                                      <p:to>
                                        <p:strVal val="visible"/>
                                      </p:to>
                                    </p:set>
                                    <p:animEffect transition="in" filter="wipe(down)">
                                      <p:cBhvr>
                                        <p:cTn id="75" dur="2000"/>
                                        <p:tgtEl>
                                          <p:spTgt spid="16">
                                            <p:graphicEl>
                                              <a:chart seriesIdx="0" categoryIdx="16" bldStep="ptInCategory"/>
                                            </p:graphicEl>
                                          </p:spTgt>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6">
                                            <p:graphicEl>
                                              <a:chart seriesIdx="0" categoryIdx="17" bldStep="ptInCategory"/>
                                            </p:graphicEl>
                                          </p:spTgt>
                                        </p:tgtEl>
                                        <p:attrNameLst>
                                          <p:attrName>style.visibility</p:attrName>
                                        </p:attrNameLst>
                                      </p:cBhvr>
                                      <p:to>
                                        <p:strVal val="visible"/>
                                      </p:to>
                                    </p:set>
                                    <p:animEffect transition="in" filter="wipe(down)">
                                      <p:cBhvr>
                                        <p:cTn id="78" dur="2000"/>
                                        <p:tgtEl>
                                          <p:spTgt spid="16">
                                            <p:graphicEl>
                                              <a:chart seriesIdx="0" categoryIdx="17" bldStep="ptInCategory"/>
                                            </p:graphicEl>
                                          </p:spTgt>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6">
                                            <p:graphicEl>
                                              <a:chart seriesIdx="0" categoryIdx="18" bldStep="ptInCategory"/>
                                            </p:graphicEl>
                                          </p:spTgt>
                                        </p:tgtEl>
                                        <p:attrNameLst>
                                          <p:attrName>style.visibility</p:attrName>
                                        </p:attrNameLst>
                                      </p:cBhvr>
                                      <p:to>
                                        <p:strVal val="visible"/>
                                      </p:to>
                                    </p:set>
                                    <p:animEffect transition="in" filter="wipe(down)">
                                      <p:cBhvr>
                                        <p:cTn id="81" dur="2000"/>
                                        <p:tgtEl>
                                          <p:spTgt spid="16">
                                            <p:graphicEl>
                                              <a:chart seriesIdx="0" categoryIdx="18" bldStep="ptInCategory"/>
                                            </p:graphicEl>
                                          </p:spTgt>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6">
                                            <p:graphicEl>
                                              <a:chart seriesIdx="0" categoryIdx="19" bldStep="ptInCategory"/>
                                            </p:graphicEl>
                                          </p:spTgt>
                                        </p:tgtEl>
                                        <p:attrNameLst>
                                          <p:attrName>style.visibility</p:attrName>
                                        </p:attrNameLst>
                                      </p:cBhvr>
                                      <p:to>
                                        <p:strVal val="visible"/>
                                      </p:to>
                                    </p:set>
                                    <p:animEffect transition="in" filter="wipe(down)">
                                      <p:cBhvr>
                                        <p:cTn id="84" dur="2000"/>
                                        <p:tgtEl>
                                          <p:spTgt spid="16">
                                            <p:graphicEl>
                                              <a:chart seriesIdx="0" categoryIdx="19" bldStep="ptInCategory"/>
                                            </p:graphicEl>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6">
                                            <p:graphicEl>
                                              <a:chart seriesIdx="0" categoryIdx="20" bldStep="ptInCategory"/>
                                            </p:graphicEl>
                                          </p:spTgt>
                                        </p:tgtEl>
                                        <p:attrNameLst>
                                          <p:attrName>style.visibility</p:attrName>
                                        </p:attrNameLst>
                                      </p:cBhvr>
                                      <p:to>
                                        <p:strVal val="visible"/>
                                      </p:to>
                                    </p:set>
                                    <p:animEffect transition="in" filter="wipe(down)">
                                      <p:cBhvr>
                                        <p:cTn id="87" dur="2000"/>
                                        <p:tgtEl>
                                          <p:spTgt spid="16">
                                            <p:graphicEl>
                                              <a:chart seriesIdx="0" categoryIdx="20" bldStep="ptInCategory"/>
                                            </p:graphicEl>
                                          </p:spTgt>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6">
                                            <p:graphicEl>
                                              <a:chart seriesIdx="0" categoryIdx="21" bldStep="ptInCategory"/>
                                            </p:graphicEl>
                                          </p:spTgt>
                                        </p:tgtEl>
                                        <p:attrNameLst>
                                          <p:attrName>style.visibility</p:attrName>
                                        </p:attrNameLst>
                                      </p:cBhvr>
                                      <p:to>
                                        <p:strVal val="visible"/>
                                      </p:to>
                                    </p:set>
                                    <p:animEffect transition="in" filter="wipe(down)">
                                      <p:cBhvr>
                                        <p:cTn id="90" dur="2000"/>
                                        <p:tgtEl>
                                          <p:spTgt spid="16">
                                            <p:graphicEl>
                                              <a:chart seriesIdx="0" categoryIdx="21" bldStep="ptInCategory"/>
                                            </p:graphicEl>
                                          </p:spTgt>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16">
                                            <p:graphicEl>
                                              <a:chart seriesIdx="0" categoryIdx="22" bldStep="ptInCategory"/>
                                            </p:graphicEl>
                                          </p:spTgt>
                                        </p:tgtEl>
                                        <p:attrNameLst>
                                          <p:attrName>style.visibility</p:attrName>
                                        </p:attrNameLst>
                                      </p:cBhvr>
                                      <p:to>
                                        <p:strVal val="visible"/>
                                      </p:to>
                                    </p:set>
                                    <p:animEffect transition="in" filter="wipe(down)">
                                      <p:cBhvr>
                                        <p:cTn id="93" dur="2000"/>
                                        <p:tgtEl>
                                          <p:spTgt spid="16">
                                            <p:graphicEl>
                                              <a:chart seriesIdx="0" categoryIdx="22" bldStep="ptInCategory"/>
                                            </p:graphicEl>
                                          </p:spTgt>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6">
                                            <p:graphicEl>
                                              <a:chart seriesIdx="0" categoryIdx="23" bldStep="ptInCategory"/>
                                            </p:graphicEl>
                                          </p:spTgt>
                                        </p:tgtEl>
                                        <p:attrNameLst>
                                          <p:attrName>style.visibility</p:attrName>
                                        </p:attrNameLst>
                                      </p:cBhvr>
                                      <p:to>
                                        <p:strVal val="visible"/>
                                      </p:to>
                                    </p:set>
                                    <p:animEffect transition="in" filter="wipe(down)">
                                      <p:cBhvr>
                                        <p:cTn id="96" dur="2000"/>
                                        <p:tgtEl>
                                          <p:spTgt spid="16">
                                            <p:graphicEl>
                                              <a:chart seriesIdx="0" categoryIdx="23" bldStep="ptInCategory"/>
                                            </p:graphicEl>
                                          </p:spTgt>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6">
                                            <p:graphicEl>
                                              <a:chart seriesIdx="0" categoryIdx="24" bldStep="ptInCategory"/>
                                            </p:graphicEl>
                                          </p:spTgt>
                                        </p:tgtEl>
                                        <p:attrNameLst>
                                          <p:attrName>style.visibility</p:attrName>
                                        </p:attrNameLst>
                                      </p:cBhvr>
                                      <p:to>
                                        <p:strVal val="visible"/>
                                      </p:to>
                                    </p:set>
                                    <p:animEffect transition="in" filter="wipe(down)">
                                      <p:cBhvr>
                                        <p:cTn id="99" dur="2000"/>
                                        <p:tgtEl>
                                          <p:spTgt spid="16">
                                            <p:graphicEl>
                                              <a:chart seriesIdx="0" categoryIdx="24" bldStep="ptInCategory"/>
                                            </p:graphicEl>
                                          </p:spTgt>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6">
                                            <p:graphicEl>
                                              <a:chart seriesIdx="0" categoryIdx="25" bldStep="ptInCategory"/>
                                            </p:graphicEl>
                                          </p:spTgt>
                                        </p:tgtEl>
                                        <p:attrNameLst>
                                          <p:attrName>style.visibility</p:attrName>
                                        </p:attrNameLst>
                                      </p:cBhvr>
                                      <p:to>
                                        <p:strVal val="visible"/>
                                      </p:to>
                                    </p:set>
                                    <p:animEffect transition="in" filter="wipe(down)">
                                      <p:cBhvr>
                                        <p:cTn id="102" dur="2000"/>
                                        <p:tgtEl>
                                          <p:spTgt spid="16">
                                            <p:graphicEl>
                                              <a:chart seriesIdx="0" categoryIdx="25" bldStep="ptInCategory"/>
                                            </p:graphicEl>
                                          </p:spTgt>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6">
                                            <p:graphicEl>
                                              <a:chart seriesIdx="0" categoryIdx="26" bldStep="ptInCategory"/>
                                            </p:graphicEl>
                                          </p:spTgt>
                                        </p:tgtEl>
                                        <p:attrNameLst>
                                          <p:attrName>style.visibility</p:attrName>
                                        </p:attrNameLst>
                                      </p:cBhvr>
                                      <p:to>
                                        <p:strVal val="visible"/>
                                      </p:to>
                                    </p:set>
                                    <p:animEffect transition="in" filter="wipe(down)">
                                      <p:cBhvr>
                                        <p:cTn id="105" dur="2000"/>
                                        <p:tgtEl>
                                          <p:spTgt spid="16">
                                            <p:graphicEl>
                                              <a:chart seriesIdx="0" categoryIdx="26" bldStep="ptInCategory"/>
                                            </p:graphicEl>
                                          </p:spTgt>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16">
                                            <p:graphicEl>
                                              <a:chart seriesIdx="0" categoryIdx="27" bldStep="ptInCategory"/>
                                            </p:graphicEl>
                                          </p:spTgt>
                                        </p:tgtEl>
                                        <p:attrNameLst>
                                          <p:attrName>style.visibility</p:attrName>
                                        </p:attrNameLst>
                                      </p:cBhvr>
                                      <p:to>
                                        <p:strVal val="visible"/>
                                      </p:to>
                                    </p:set>
                                    <p:animEffect transition="in" filter="wipe(down)">
                                      <p:cBhvr>
                                        <p:cTn id="108" dur="2000"/>
                                        <p:tgtEl>
                                          <p:spTgt spid="16">
                                            <p:graphicEl>
                                              <a:chart seriesIdx="0" categoryIdx="27" bldStep="ptInCategory"/>
                                            </p:graphicEl>
                                          </p:spTgt>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6">
                                            <p:graphicEl>
                                              <a:chart seriesIdx="0" categoryIdx="28" bldStep="ptInCategory"/>
                                            </p:graphicEl>
                                          </p:spTgt>
                                        </p:tgtEl>
                                        <p:attrNameLst>
                                          <p:attrName>style.visibility</p:attrName>
                                        </p:attrNameLst>
                                      </p:cBhvr>
                                      <p:to>
                                        <p:strVal val="visible"/>
                                      </p:to>
                                    </p:set>
                                    <p:animEffect transition="in" filter="wipe(down)">
                                      <p:cBhvr>
                                        <p:cTn id="111" dur="2000"/>
                                        <p:tgtEl>
                                          <p:spTgt spid="16">
                                            <p:graphicEl>
                                              <a:chart seriesIdx="0" categoryIdx="28" bldStep="ptInCategory"/>
                                            </p:graphicEl>
                                          </p:spTgt>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16">
                                            <p:graphicEl>
                                              <a:chart seriesIdx="0" categoryIdx="29" bldStep="ptInCategory"/>
                                            </p:graphicEl>
                                          </p:spTgt>
                                        </p:tgtEl>
                                        <p:attrNameLst>
                                          <p:attrName>style.visibility</p:attrName>
                                        </p:attrNameLst>
                                      </p:cBhvr>
                                      <p:to>
                                        <p:strVal val="visible"/>
                                      </p:to>
                                    </p:set>
                                    <p:animEffect transition="in" filter="wipe(down)">
                                      <p:cBhvr>
                                        <p:cTn id="114" dur="2000"/>
                                        <p:tgtEl>
                                          <p:spTgt spid="16">
                                            <p:graphicEl>
                                              <a:chart seriesIdx="0" categoryIdx="29" bldStep="ptInCategory"/>
                                            </p:graphicEl>
                                          </p:spTgt>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6">
                                            <p:graphicEl>
                                              <a:chart seriesIdx="0" categoryIdx="30" bldStep="ptInCategory"/>
                                            </p:graphicEl>
                                          </p:spTgt>
                                        </p:tgtEl>
                                        <p:attrNameLst>
                                          <p:attrName>style.visibility</p:attrName>
                                        </p:attrNameLst>
                                      </p:cBhvr>
                                      <p:to>
                                        <p:strVal val="visible"/>
                                      </p:to>
                                    </p:set>
                                    <p:animEffect transition="in" filter="wipe(down)">
                                      <p:cBhvr>
                                        <p:cTn id="117" dur="2000"/>
                                        <p:tgtEl>
                                          <p:spTgt spid="16">
                                            <p:graphicEl>
                                              <a:chart seriesIdx="0" categoryIdx="30" bldStep="ptInCategory"/>
                                            </p:graphicEl>
                                          </p:spTgt>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16">
                                            <p:graphicEl>
                                              <a:chart seriesIdx="0" categoryIdx="31" bldStep="ptInCategory"/>
                                            </p:graphicEl>
                                          </p:spTgt>
                                        </p:tgtEl>
                                        <p:attrNameLst>
                                          <p:attrName>style.visibility</p:attrName>
                                        </p:attrNameLst>
                                      </p:cBhvr>
                                      <p:to>
                                        <p:strVal val="visible"/>
                                      </p:to>
                                    </p:set>
                                    <p:animEffect transition="in" filter="wipe(down)">
                                      <p:cBhvr>
                                        <p:cTn id="120" dur="2000"/>
                                        <p:tgtEl>
                                          <p:spTgt spid="16">
                                            <p:graphicEl>
                                              <a:chart seriesIdx="0" categoryIdx="31" bldStep="ptInCategory"/>
                                            </p:graphicEl>
                                          </p:spTgt>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16">
                                            <p:graphicEl>
                                              <a:chart seriesIdx="0" categoryIdx="32" bldStep="ptInCategory"/>
                                            </p:graphicEl>
                                          </p:spTgt>
                                        </p:tgtEl>
                                        <p:attrNameLst>
                                          <p:attrName>style.visibility</p:attrName>
                                        </p:attrNameLst>
                                      </p:cBhvr>
                                      <p:to>
                                        <p:strVal val="visible"/>
                                      </p:to>
                                    </p:set>
                                    <p:animEffect transition="in" filter="wipe(down)">
                                      <p:cBhvr>
                                        <p:cTn id="123" dur="2000"/>
                                        <p:tgtEl>
                                          <p:spTgt spid="16">
                                            <p:graphicEl>
                                              <a:chart seriesIdx="0" categoryIdx="32" bldStep="ptInCategory"/>
                                            </p:graphicEl>
                                          </p:spTgt>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16">
                                            <p:graphicEl>
                                              <a:chart seriesIdx="0" categoryIdx="33" bldStep="ptInCategory"/>
                                            </p:graphicEl>
                                          </p:spTgt>
                                        </p:tgtEl>
                                        <p:attrNameLst>
                                          <p:attrName>style.visibility</p:attrName>
                                        </p:attrNameLst>
                                      </p:cBhvr>
                                      <p:to>
                                        <p:strVal val="visible"/>
                                      </p:to>
                                    </p:set>
                                    <p:animEffect transition="in" filter="wipe(down)">
                                      <p:cBhvr>
                                        <p:cTn id="126" dur="2000"/>
                                        <p:tgtEl>
                                          <p:spTgt spid="16">
                                            <p:graphicEl>
                                              <a:chart seriesIdx="0" categoryIdx="33" bldStep="ptInCategory"/>
                                            </p:graphicEl>
                                          </p:spTgt>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16">
                                            <p:graphicEl>
                                              <a:chart seriesIdx="0" categoryIdx="34" bldStep="ptInCategory"/>
                                            </p:graphicEl>
                                          </p:spTgt>
                                        </p:tgtEl>
                                        <p:attrNameLst>
                                          <p:attrName>style.visibility</p:attrName>
                                        </p:attrNameLst>
                                      </p:cBhvr>
                                      <p:to>
                                        <p:strVal val="visible"/>
                                      </p:to>
                                    </p:set>
                                    <p:animEffect transition="in" filter="wipe(down)">
                                      <p:cBhvr>
                                        <p:cTn id="129" dur="2000"/>
                                        <p:tgtEl>
                                          <p:spTgt spid="16">
                                            <p:graphicEl>
                                              <a:chart seriesIdx="0" categoryIdx="34" bldStep="ptInCategory"/>
                                            </p:graphicEl>
                                          </p:spTgt>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16">
                                            <p:graphicEl>
                                              <a:chart seriesIdx="0" categoryIdx="35" bldStep="ptInCategory"/>
                                            </p:graphicEl>
                                          </p:spTgt>
                                        </p:tgtEl>
                                        <p:attrNameLst>
                                          <p:attrName>style.visibility</p:attrName>
                                        </p:attrNameLst>
                                      </p:cBhvr>
                                      <p:to>
                                        <p:strVal val="visible"/>
                                      </p:to>
                                    </p:set>
                                    <p:animEffect transition="in" filter="wipe(down)">
                                      <p:cBhvr>
                                        <p:cTn id="132" dur="2000"/>
                                        <p:tgtEl>
                                          <p:spTgt spid="16">
                                            <p:graphicEl>
                                              <a:chart seriesIdx="0" categoryIdx="35" bldStep="ptInCategory"/>
                                            </p:graphicEl>
                                          </p:spTgt>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16">
                                            <p:graphicEl>
                                              <a:chart seriesIdx="0" categoryIdx="36" bldStep="ptInCategory"/>
                                            </p:graphicEl>
                                          </p:spTgt>
                                        </p:tgtEl>
                                        <p:attrNameLst>
                                          <p:attrName>style.visibility</p:attrName>
                                        </p:attrNameLst>
                                      </p:cBhvr>
                                      <p:to>
                                        <p:strVal val="visible"/>
                                      </p:to>
                                    </p:set>
                                    <p:animEffect transition="in" filter="wipe(down)">
                                      <p:cBhvr>
                                        <p:cTn id="135" dur="2000"/>
                                        <p:tgtEl>
                                          <p:spTgt spid="16">
                                            <p:graphicEl>
                                              <a:chart seriesIdx="0" categoryIdx="36" bldStep="ptInCategory"/>
                                            </p:graphicEl>
                                          </p:spTgt>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16">
                                            <p:graphicEl>
                                              <a:chart seriesIdx="0" categoryIdx="37" bldStep="ptInCategory"/>
                                            </p:graphicEl>
                                          </p:spTgt>
                                        </p:tgtEl>
                                        <p:attrNameLst>
                                          <p:attrName>style.visibility</p:attrName>
                                        </p:attrNameLst>
                                      </p:cBhvr>
                                      <p:to>
                                        <p:strVal val="visible"/>
                                      </p:to>
                                    </p:set>
                                    <p:animEffect transition="in" filter="wipe(down)">
                                      <p:cBhvr>
                                        <p:cTn id="138" dur="2000"/>
                                        <p:tgtEl>
                                          <p:spTgt spid="16">
                                            <p:graphicEl>
                                              <a:chart seriesIdx="0" categoryIdx="37" bldStep="ptInCategory"/>
                                            </p:graphicEl>
                                          </p:spTgt>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16">
                                            <p:graphicEl>
                                              <a:chart seriesIdx="0" categoryIdx="38" bldStep="ptInCategory"/>
                                            </p:graphicEl>
                                          </p:spTgt>
                                        </p:tgtEl>
                                        <p:attrNameLst>
                                          <p:attrName>style.visibility</p:attrName>
                                        </p:attrNameLst>
                                      </p:cBhvr>
                                      <p:to>
                                        <p:strVal val="visible"/>
                                      </p:to>
                                    </p:set>
                                    <p:animEffect transition="in" filter="wipe(down)">
                                      <p:cBhvr>
                                        <p:cTn id="141" dur="2000"/>
                                        <p:tgtEl>
                                          <p:spTgt spid="16">
                                            <p:graphicEl>
                                              <a:chart seriesIdx="0" categoryIdx="38" bldStep="ptInCategory"/>
                                            </p:graphicEl>
                                          </p:spTgt>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16">
                                            <p:graphicEl>
                                              <a:chart seriesIdx="0" categoryIdx="39" bldStep="ptInCategory"/>
                                            </p:graphicEl>
                                          </p:spTgt>
                                        </p:tgtEl>
                                        <p:attrNameLst>
                                          <p:attrName>style.visibility</p:attrName>
                                        </p:attrNameLst>
                                      </p:cBhvr>
                                      <p:to>
                                        <p:strVal val="visible"/>
                                      </p:to>
                                    </p:set>
                                    <p:animEffect transition="in" filter="wipe(down)">
                                      <p:cBhvr>
                                        <p:cTn id="144" dur="2000"/>
                                        <p:tgtEl>
                                          <p:spTgt spid="16">
                                            <p:graphicEl>
                                              <a:chart seriesIdx="0" categoryIdx="39" bldStep="ptInCategory"/>
                                            </p:graphicEl>
                                          </p:spTgt>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16">
                                            <p:graphicEl>
                                              <a:chart seriesIdx="0" categoryIdx="40" bldStep="ptInCategory"/>
                                            </p:graphicEl>
                                          </p:spTgt>
                                        </p:tgtEl>
                                        <p:attrNameLst>
                                          <p:attrName>style.visibility</p:attrName>
                                        </p:attrNameLst>
                                      </p:cBhvr>
                                      <p:to>
                                        <p:strVal val="visible"/>
                                      </p:to>
                                    </p:set>
                                    <p:animEffect transition="in" filter="wipe(down)">
                                      <p:cBhvr>
                                        <p:cTn id="147" dur="2000"/>
                                        <p:tgtEl>
                                          <p:spTgt spid="16">
                                            <p:graphicEl>
                                              <a:chart seriesIdx="0" categoryIdx="40" bldStep="ptInCategory"/>
                                            </p:graphicEl>
                                          </p:spTgt>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6">
                                            <p:graphicEl>
                                              <a:chart seriesIdx="0" categoryIdx="41" bldStep="ptInCategory"/>
                                            </p:graphicEl>
                                          </p:spTgt>
                                        </p:tgtEl>
                                        <p:attrNameLst>
                                          <p:attrName>style.visibility</p:attrName>
                                        </p:attrNameLst>
                                      </p:cBhvr>
                                      <p:to>
                                        <p:strVal val="visible"/>
                                      </p:to>
                                    </p:set>
                                    <p:animEffect transition="in" filter="wipe(down)">
                                      <p:cBhvr>
                                        <p:cTn id="150" dur="2000"/>
                                        <p:tgtEl>
                                          <p:spTgt spid="16">
                                            <p:graphicEl>
                                              <a:chart seriesIdx="0" categoryIdx="41" bldStep="ptInCategory"/>
                                            </p:graphicEl>
                                          </p:spTgt>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16">
                                            <p:graphicEl>
                                              <a:chart seriesIdx="0" categoryIdx="42" bldStep="ptInCategory"/>
                                            </p:graphicEl>
                                          </p:spTgt>
                                        </p:tgtEl>
                                        <p:attrNameLst>
                                          <p:attrName>style.visibility</p:attrName>
                                        </p:attrNameLst>
                                      </p:cBhvr>
                                      <p:to>
                                        <p:strVal val="visible"/>
                                      </p:to>
                                    </p:set>
                                    <p:animEffect transition="in" filter="wipe(down)">
                                      <p:cBhvr>
                                        <p:cTn id="153" dur="2000"/>
                                        <p:tgtEl>
                                          <p:spTgt spid="16">
                                            <p:graphicEl>
                                              <a:chart seriesIdx="0" categoryIdx="42" bldStep="ptInCategory"/>
                                            </p:graphicEl>
                                          </p:spTgt>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16">
                                            <p:graphicEl>
                                              <a:chart seriesIdx="0" categoryIdx="43" bldStep="ptInCategory"/>
                                            </p:graphicEl>
                                          </p:spTgt>
                                        </p:tgtEl>
                                        <p:attrNameLst>
                                          <p:attrName>style.visibility</p:attrName>
                                        </p:attrNameLst>
                                      </p:cBhvr>
                                      <p:to>
                                        <p:strVal val="visible"/>
                                      </p:to>
                                    </p:set>
                                    <p:animEffect transition="in" filter="wipe(down)">
                                      <p:cBhvr>
                                        <p:cTn id="156" dur="2000"/>
                                        <p:tgtEl>
                                          <p:spTgt spid="16">
                                            <p:graphicEl>
                                              <a:chart seriesIdx="0" categoryIdx="43" bldStep="ptInCategory"/>
                                            </p:graphicEl>
                                          </p:spTgt>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16">
                                            <p:graphicEl>
                                              <a:chart seriesIdx="0" categoryIdx="44" bldStep="ptInCategory"/>
                                            </p:graphicEl>
                                          </p:spTgt>
                                        </p:tgtEl>
                                        <p:attrNameLst>
                                          <p:attrName>style.visibility</p:attrName>
                                        </p:attrNameLst>
                                      </p:cBhvr>
                                      <p:to>
                                        <p:strVal val="visible"/>
                                      </p:to>
                                    </p:set>
                                    <p:animEffect transition="in" filter="wipe(down)">
                                      <p:cBhvr>
                                        <p:cTn id="159" dur="2000"/>
                                        <p:tgtEl>
                                          <p:spTgt spid="16">
                                            <p:graphicEl>
                                              <a:chart seriesIdx="0" categoryIdx="44" bldStep="ptInCategory"/>
                                            </p:graphicEl>
                                          </p:spTgt>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16">
                                            <p:graphicEl>
                                              <a:chart seriesIdx="0" categoryIdx="45" bldStep="ptInCategory"/>
                                            </p:graphicEl>
                                          </p:spTgt>
                                        </p:tgtEl>
                                        <p:attrNameLst>
                                          <p:attrName>style.visibility</p:attrName>
                                        </p:attrNameLst>
                                      </p:cBhvr>
                                      <p:to>
                                        <p:strVal val="visible"/>
                                      </p:to>
                                    </p:set>
                                    <p:animEffect transition="in" filter="wipe(down)">
                                      <p:cBhvr>
                                        <p:cTn id="162" dur="2000"/>
                                        <p:tgtEl>
                                          <p:spTgt spid="16">
                                            <p:graphicEl>
                                              <a:chart seriesIdx="0" categoryIdx="45" bldStep="ptInCategory"/>
                                            </p:graphicEl>
                                          </p:spTgt>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16">
                                            <p:graphicEl>
                                              <a:chart seriesIdx="0" categoryIdx="46" bldStep="ptInCategory"/>
                                            </p:graphicEl>
                                          </p:spTgt>
                                        </p:tgtEl>
                                        <p:attrNameLst>
                                          <p:attrName>style.visibility</p:attrName>
                                        </p:attrNameLst>
                                      </p:cBhvr>
                                      <p:to>
                                        <p:strVal val="visible"/>
                                      </p:to>
                                    </p:set>
                                    <p:animEffect transition="in" filter="wipe(down)">
                                      <p:cBhvr>
                                        <p:cTn id="165" dur="2000"/>
                                        <p:tgtEl>
                                          <p:spTgt spid="16">
                                            <p:graphicEl>
                                              <a:chart seriesIdx="0" categoryIdx="46" bldStep="ptInCategory"/>
                                            </p:graphicEl>
                                          </p:spTgt>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16">
                                            <p:graphicEl>
                                              <a:chart seriesIdx="0" categoryIdx="47" bldStep="ptInCategory"/>
                                            </p:graphicEl>
                                          </p:spTgt>
                                        </p:tgtEl>
                                        <p:attrNameLst>
                                          <p:attrName>style.visibility</p:attrName>
                                        </p:attrNameLst>
                                      </p:cBhvr>
                                      <p:to>
                                        <p:strVal val="visible"/>
                                      </p:to>
                                    </p:set>
                                    <p:animEffect transition="in" filter="wipe(down)">
                                      <p:cBhvr>
                                        <p:cTn id="168" dur="2000"/>
                                        <p:tgtEl>
                                          <p:spTgt spid="16">
                                            <p:graphicEl>
                                              <a:chart seriesIdx="0" categoryIdx="47" bldStep="ptInCategory"/>
                                            </p:graphicEl>
                                          </p:spTgt>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16">
                                            <p:graphicEl>
                                              <a:chart seriesIdx="0" categoryIdx="48" bldStep="ptInCategory"/>
                                            </p:graphicEl>
                                          </p:spTgt>
                                        </p:tgtEl>
                                        <p:attrNameLst>
                                          <p:attrName>style.visibility</p:attrName>
                                        </p:attrNameLst>
                                      </p:cBhvr>
                                      <p:to>
                                        <p:strVal val="visible"/>
                                      </p:to>
                                    </p:set>
                                    <p:animEffect transition="in" filter="wipe(down)">
                                      <p:cBhvr>
                                        <p:cTn id="171" dur="2000"/>
                                        <p:tgtEl>
                                          <p:spTgt spid="16">
                                            <p:graphicEl>
                                              <a:chart seriesIdx="0" categoryIdx="48" bldStep="ptInCategory"/>
                                            </p:graphicEl>
                                          </p:spTgt>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16">
                                            <p:graphicEl>
                                              <a:chart seriesIdx="0" categoryIdx="49" bldStep="ptInCategory"/>
                                            </p:graphicEl>
                                          </p:spTgt>
                                        </p:tgtEl>
                                        <p:attrNameLst>
                                          <p:attrName>style.visibility</p:attrName>
                                        </p:attrNameLst>
                                      </p:cBhvr>
                                      <p:to>
                                        <p:strVal val="visible"/>
                                      </p:to>
                                    </p:set>
                                    <p:animEffect transition="in" filter="wipe(down)">
                                      <p:cBhvr>
                                        <p:cTn id="174" dur="2000"/>
                                        <p:tgtEl>
                                          <p:spTgt spid="16">
                                            <p:graphicEl>
                                              <a:chart seriesIdx="0" categoryIdx="49" bldStep="ptInCategory"/>
                                            </p:graphicEl>
                                          </p:spTgt>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16">
                                            <p:graphicEl>
                                              <a:chart seriesIdx="0" categoryIdx="50" bldStep="ptInCategory"/>
                                            </p:graphicEl>
                                          </p:spTgt>
                                        </p:tgtEl>
                                        <p:attrNameLst>
                                          <p:attrName>style.visibility</p:attrName>
                                        </p:attrNameLst>
                                      </p:cBhvr>
                                      <p:to>
                                        <p:strVal val="visible"/>
                                      </p:to>
                                    </p:set>
                                    <p:animEffect transition="in" filter="wipe(down)">
                                      <p:cBhvr>
                                        <p:cTn id="177" dur="2000"/>
                                        <p:tgtEl>
                                          <p:spTgt spid="16">
                                            <p:graphicEl>
                                              <a:chart seriesIdx="0" categoryIdx="50" bldStep="ptInCategory"/>
                                            </p:graphicEl>
                                          </p:spTgt>
                                        </p:tgtEl>
                                      </p:cBhvr>
                                    </p:animEffect>
                                  </p:childTnLst>
                                </p:cTn>
                              </p:par>
                              <p:par>
                                <p:cTn id="178" presetID="22" presetClass="entr" presetSubtype="4" fill="hold" grpId="0" nodeType="withEffect">
                                  <p:stCondLst>
                                    <p:cond delay="0"/>
                                  </p:stCondLst>
                                  <p:childTnLst>
                                    <p:set>
                                      <p:cBhvr>
                                        <p:cTn id="179" dur="1" fill="hold">
                                          <p:stCondLst>
                                            <p:cond delay="0"/>
                                          </p:stCondLst>
                                        </p:cTn>
                                        <p:tgtEl>
                                          <p:spTgt spid="16">
                                            <p:graphicEl>
                                              <a:chart seriesIdx="0" categoryIdx="51" bldStep="ptInCategory"/>
                                            </p:graphicEl>
                                          </p:spTgt>
                                        </p:tgtEl>
                                        <p:attrNameLst>
                                          <p:attrName>style.visibility</p:attrName>
                                        </p:attrNameLst>
                                      </p:cBhvr>
                                      <p:to>
                                        <p:strVal val="visible"/>
                                      </p:to>
                                    </p:set>
                                    <p:animEffect transition="in" filter="wipe(down)">
                                      <p:cBhvr>
                                        <p:cTn id="180" dur="2000"/>
                                        <p:tgtEl>
                                          <p:spTgt spid="16">
                                            <p:graphicEl>
                                              <a:chart seriesIdx="0" categoryIdx="51" bldStep="ptInCategory"/>
                                            </p:graphicEl>
                                          </p:spTgt>
                                        </p:tgtEl>
                                      </p:cBhvr>
                                    </p:animEffect>
                                  </p:childTnLst>
                                </p:cTn>
                              </p:par>
                              <p:par>
                                <p:cTn id="181" presetID="22" presetClass="entr" presetSubtype="4" fill="hold" grpId="0" nodeType="withEffect">
                                  <p:stCondLst>
                                    <p:cond delay="0"/>
                                  </p:stCondLst>
                                  <p:childTnLst>
                                    <p:set>
                                      <p:cBhvr>
                                        <p:cTn id="182" dur="1" fill="hold">
                                          <p:stCondLst>
                                            <p:cond delay="0"/>
                                          </p:stCondLst>
                                        </p:cTn>
                                        <p:tgtEl>
                                          <p:spTgt spid="16">
                                            <p:graphicEl>
                                              <a:chart seriesIdx="0" categoryIdx="52" bldStep="ptInCategory"/>
                                            </p:graphicEl>
                                          </p:spTgt>
                                        </p:tgtEl>
                                        <p:attrNameLst>
                                          <p:attrName>style.visibility</p:attrName>
                                        </p:attrNameLst>
                                      </p:cBhvr>
                                      <p:to>
                                        <p:strVal val="visible"/>
                                      </p:to>
                                    </p:set>
                                    <p:animEffect transition="in" filter="wipe(down)">
                                      <p:cBhvr>
                                        <p:cTn id="183" dur="2000"/>
                                        <p:tgtEl>
                                          <p:spTgt spid="16">
                                            <p:graphicEl>
                                              <a:chart seriesIdx="0" categoryIdx="52" bldStep="ptInCategory"/>
                                            </p:graphicEl>
                                          </p:spTgt>
                                        </p:tgtEl>
                                      </p:cBhvr>
                                    </p:animEffect>
                                  </p:childTnLst>
                                </p:cTn>
                              </p:par>
                              <p:par>
                                <p:cTn id="184" presetID="22" presetClass="entr" presetSubtype="4" fill="hold" grpId="0" nodeType="withEffect">
                                  <p:stCondLst>
                                    <p:cond delay="0"/>
                                  </p:stCondLst>
                                  <p:childTnLst>
                                    <p:set>
                                      <p:cBhvr>
                                        <p:cTn id="185" dur="1" fill="hold">
                                          <p:stCondLst>
                                            <p:cond delay="0"/>
                                          </p:stCondLst>
                                        </p:cTn>
                                        <p:tgtEl>
                                          <p:spTgt spid="16">
                                            <p:graphicEl>
                                              <a:chart seriesIdx="0" categoryIdx="53" bldStep="ptInCategory"/>
                                            </p:graphicEl>
                                          </p:spTgt>
                                        </p:tgtEl>
                                        <p:attrNameLst>
                                          <p:attrName>style.visibility</p:attrName>
                                        </p:attrNameLst>
                                      </p:cBhvr>
                                      <p:to>
                                        <p:strVal val="visible"/>
                                      </p:to>
                                    </p:set>
                                    <p:animEffect transition="in" filter="wipe(down)">
                                      <p:cBhvr>
                                        <p:cTn id="186" dur="2000"/>
                                        <p:tgtEl>
                                          <p:spTgt spid="16">
                                            <p:graphicEl>
                                              <a:chart seriesIdx="0" categoryIdx="53" bldStep="ptInCategory"/>
                                            </p:graphicEl>
                                          </p:spTgt>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16">
                                            <p:graphicEl>
                                              <a:chart seriesIdx="0" categoryIdx="54" bldStep="ptInCategory"/>
                                            </p:graphicEl>
                                          </p:spTgt>
                                        </p:tgtEl>
                                        <p:attrNameLst>
                                          <p:attrName>style.visibility</p:attrName>
                                        </p:attrNameLst>
                                      </p:cBhvr>
                                      <p:to>
                                        <p:strVal val="visible"/>
                                      </p:to>
                                    </p:set>
                                    <p:animEffect transition="in" filter="wipe(down)">
                                      <p:cBhvr>
                                        <p:cTn id="189" dur="2000"/>
                                        <p:tgtEl>
                                          <p:spTgt spid="16">
                                            <p:graphicEl>
                                              <a:chart seriesIdx="0" categoryIdx="54" bldStep="ptInCategory"/>
                                            </p:graphicEl>
                                          </p:spTgt>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16">
                                            <p:graphicEl>
                                              <a:chart seriesIdx="0" categoryIdx="55" bldStep="ptInCategory"/>
                                            </p:graphicEl>
                                          </p:spTgt>
                                        </p:tgtEl>
                                        <p:attrNameLst>
                                          <p:attrName>style.visibility</p:attrName>
                                        </p:attrNameLst>
                                      </p:cBhvr>
                                      <p:to>
                                        <p:strVal val="visible"/>
                                      </p:to>
                                    </p:set>
                                    <p:animEffect transition="in" filter="wipe(down)">
                                      <p:cBhvr>
                                        <p:cTn id="192" dur="2000"/>
                                        <p:tgtEl>
                                          <p:spTgt spid="16">
                                            <p:graphicEl>
                                              <a:chart seriesIdx="0" categoryIdx="55" bldStep="ptInCategory"/>
                                            </p:graphicEl>
                                          </p:spTgt>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16">
                                            <p:graphicEl>
                                              <a:chart seriesIdx="0" categoryIdx="56" bldStep="ptInCategory"/>
                                            </p:graphicEl>
                                          </p:spTgt>
                                        </p:tgtEl>
                                        <p:attrNameLst>
                                          <p:attrName>style.visibility</p:attrName>
                                        </p:attrNameLst>
                                      </p:cBhvr>
                                      <p:to>
                                        <p:strVal val="visible"/>
                                      </p:to>
                                    </p:set>
                                    <p:animEffect transition="in" filter="wipe(down)">
                                      <p:cBhvr>
                                        <p:cTn id="195" dur="2000"/>
                                        <p:tgtEl>
                                          <p:spTgt spid="16">
                                            <p:graphicEl>
                                              <a:chart seriesIdx="0" categoryIdx="56" bldStep="ptInCategory"/>
                                            </p:graphicEl>
                                          </p:spTgt>
                                        </p:tgtEl>
                                      </p:cBhvr>
                                    </p:animEffect>
                                  </p:childTnLst>
                                </p:cTn>
                              </p:par>
                              <p:par>
                                <p:cTn id="196" presetID="22" presetClass="entr" presetSubtype="4" fill="hold" grpId="0" nodeType="withEffect">
                                  <p:stCondLst>
                                    <p:cond delay="0"/>
                                  </p:stCondLst>
                                  <p:childTnLst>
                                    <p:set>
                                      <p:cBhvr>
                                        <p:cTn id="197" dur="1" fill="hold">
                                          <p:stCondLst>
                                            <p:cond delay="0"/>
                                          </p:stCondLst>
                                        </p:cTn>
                                        <p:tgtEl>
                                          <p:spTgt spid="16">
                                            <p:graphicEl>
                                              <a:chart seriesIdx="0" categoryIdx="57" bldStep="ptInCategory"/>
                                            </p:graphicEl>
                                          </p:spTgt>
                                        </p:tgtEl>
                                        <p:attrNameLst>
                                          <p:attrName>style.visibility</p:attrName>
                                        </p:attrNameLst>
                                      </p:cBhvr>
                                      <p:to>
                                        <p:strVal val="visible"/>
                                      </p:to>
                                    </p:set>
                                    <p:animEffect transition="in" filter="wipe(down)">
                                      <p:cBhvr>
                                        <p:cTn id="198" dur="2000"/>
                                        <p:tgtEl>
                                          <p:spTgt spid="16">
                                            <p:graphicEl>
                                              <a:chart seriesIdx="0" categoryIdx="57" bldStep="ptInCategory"/>
                                            </p:graphicEl>
                                          </p:spTgt>
                                        </p:tgtEl>
                                      </p:cBhvr>
                                    </p:animEffect>
                                  </p:childTnLst>
                                </p:cTn>
                              </p:par>
                              <p:par>
                                <p:cTn id="199" presetID="22" presetClass="entr" presetSubtype="4" fill="hold" grpId="0" nodeType="withEffect">
                                  <p:stCondLst>
                                    <p:cond delay="0"/>
                                  </p:stCondLst>
                                  <p:childTnLst>
                                    <p:set>
                                      <p:cBhvr>
                                        <p:cTn id="200" dur="1" fill="hold">
                                          <p:stCondLst>
                                            <p:cond delay="0"/>
                                          </p:stCondLst>
                                        </p:cTn>
                                        <p:tgtEl>
                                          <p:spTgt spid="16">
                                            <p:graphicEl>
                                              <a:chart seriesIdx="0" categoryIdx="58" bldStep="ptInCategory"/>
                                            </p:graphicEl>
                                          </p:spTgt>
                                        </p:tgtEl>
                                        <p:attrNameLst>
                                          <p:attrName>style.visibility</p:attrName>
                                        </p:attrNameLst>
                                      </p:cBhvr>
                                      <p:to>
                                        <p:strVal val="visible"/>
                                      </p:to>
                                    </p:set>
                                    <p:animEffect transition="in" filter="wipe(down)">
                                      <p:cBhvr>
                                        <p:cTn id="201" dur="2000"/>
                                        <p:tgtEl>
                                          <p:spTgt spid="16">
                                            <p:graphicEl>
                                              <a:chart seriesIdx="0" categoryIdx="58" bldStep="ptInCategory"/>
                                            </p:graphicEl>
                                          </p:spTgt>
                                        </p:tgtEl>
                                      </p:cBhvr>
                                    </p:animEffect>
                                  </p:childTnLst>
                                </p:cTn>
                              </p:par>
                              <p:par>
                                <p:cTn id="202" presetID="22" presetClass="entr" presetSubtype="4" fill="hold" grpId="0" nodeType="withEffect">
                                  <p:stCondLst>
                                    <p:cond delay="0"/>
                                  </p:stCondLst>
                                  <p:childTnLst>
                                    <p:set>
                                      <p:cBhvr>
                                        <p:cTn id="203" dur="1" fill="hold">
                                          <p:stCondLst>
                                            <p:cond delay="0"/>
                                          </p:stCondLst>
                                        </p:cTn>
                                        <p:tgtEl>
                                          <p:spTgt spid="16">
                                            <p:graphicEl>
                                              <a:chart seriesIdx="0" categoryIdx="59" bldStep="ptInCategory"/>
                                            </p:graphicEl>
                                          </p:spTgt>
                                        </p:tgtEl>
                                        <p:attrNameLst>
                                          <p:attrName>style.visibility</p:attrName>
                                        </p:attrNameLst>
                                      </p:cBhvr>
                                      <p:to>
                                        <p:strVal val="visible"/>
                                      </p:to>
                                    </p:set>
                                    <p:animEffect transition="in" filter="wipe(down)">
                                      <p:cBhvr>
                                        <p:cTn id="204" dur="2000"/>
                                        <p:tgtEl>
                                          <p:spTgt spid="16">
                                            <p:graphicEl>
                                              <a:chart seriesIdx="0" categoryIdx="59" bldStep="ptInCategory"/>
                                            </p:graphicEl>
                                          </p:spTgt>
                                        </p:tgtEl>
                                      </p:cBhvr>
                                    </p:animEffect>
                                  </p:childTnLst>
                                </p:cTn>
                              </p:par>
                              <p:par>
                                <p:cTn id="205" presetID="22" presetClass="entr" presetSubtype="4" fill="hold" grpId="0" nodeType="withEffect">
                                  <p:stCondLst>
                                    <p:cond delay="0"/>
                                  </p:stCondLst>
                                  <p:childTnLst>
                                    <p:set>
                                      <p:cBhvr>
                                        <p:cTn id="206" dur="1" fill="hold">
                                          <p:stCondLst>
                                            <p:cond delay="0"/>
                                          </p:stCondLst>
                                        </p:cTn>
                                        <p:tgtEl>
                                          <p:spTgt spid="16">
                                            <p:graphicEl>
                                              <a:chart seriesIdx="0" categoryIdx="60" bldStep="ptInCategory"/>
                                            </p:graphicEl>
                                          </p:spTgt>
                                        </p:tgtEl>
                                        <p:attrNameLst>
                                          <p:attrName>style.visibility</p:attrName>
                                        </p:attrNameLst>
                                      </p:cBhvr>
                                      <p:to>
                                        <p:strVal val="visible"/>
                                      </p:to>
                                    </p:set>
                                    <p:animEffect transition="in" filter="wipe(down)">
                                      <p:cBhvr>
                                        <p:cTn id="207" dur="2000"/>
                                        <p:tgtEl>
                                          <p:spTgt spid="16">
                                            <p:graphicEl>
                                              <a:chart seriesIdx="0" categoryIdx="60" bldStep="ptInCategory"/>
                                            </p:graphicEl>
                                          </p:spTgt>
                                        </p:tgtEl>
                                      </p:cBhvr>
                                    </p:animEffect>
                                  </p:childTnLst>
                                </p:cTn>
                              </p:par>
                              <p:par>
                                <p:cTn id="208" presetID="22" presetClass="entr" presetSubtype="4" fill="hold" grpId="0" nodeType="withEffect">
                                  <p:stCondLst>
                                    <p:cond delay="0"/>
                                  </p:stCondLst>
                                  <p:childTnLst>
                                    <p:set>
                                      <p:cBhvr>
                                        <p:cTn id="209" dur="1" fill="hold">
                                          <p:stCondLst>
                                            <p:cond delay="0"/>
                                          </p:stCondLst>
                                        </p:cTn>
                                        <p:tgtEl>
                                          <p:spTgt spid="16">
                                            <p:graphicEl>
                                              <a:chart seriesIdx="0" categoryIdx="61" bldStep="ptInCategory"/>
                                            </p:graphicEl>
                                          </p:spTgt>
                                        </p:tgtEl>
                                        <p:attrNameLst>
                                          <p:attrName>style.visibility</p:attrName>
                                        </p:attrNameLst>
                                      </p:cBhvr>
                                      <p:to>
                                        <p:strVal val="visible"/>
                                      </p:to>
                                    </p:set>
                                    <p:animEffect transition="in" filter="wipe(down)">
                                      <p:cBhvr>
                                        <p:cTn id="210" dur="2000"/>
                                        <p:tgtEl>
                                          <p:spTgt spid="16">
                                            <p:graphicEl>
                                              <a:chart seriesIdx="0" categoryIdx="61" bldStep="ptInCategory"/>
                                            </p:graphicEl>
                                          </p:spTgt>
                                        </p:tgtEl>
                                      </p:cBhvr>
                                    </p:animEffect>
                                  </p:childTnLst>
                                </p:cTn>
                              </p:par>
                              <p:par>
                                <p:cTn id="211" presetID="22" presetClass="entr" presetSubtype="4" fill="hold" grpId="0" nodeType="withEffect">
                                  <p:stCondLst>
                                    <p:cond delay="0"/>
                                  </p:stCondLst>
                                  <p:childTnLst>
                                    <p:set>
                                      <p:cBhvr>
                                        <p:cTn id="212" dur="1" fill="hold">
                                          <p:stCondLst>
                                            <p:cond delay="0"/>
                                          </p:stCondLst>
                                        </p:cTn>
                                        <p:tgtEl>
                                          <p:spTgt spid="16">
                                            <p:graphicEl>
                                              <a:chart seriesIdx="0" categoryIdx="62" bldStep="ptInCategory"/>
                                            </p:graphicEl>
                                          </p:spTgt>
                                        </p:tgtEl>
                                        <p:attrNameLst>
                                          <p:attrName>style.visibility</p:attrName>
                                        </p:attrNameLst>
                                      </p:cBhvr>
                                      <p:to>
                                        <p:strVal val="visible"/>
                                      </p:to>
                                    </p:set>
                                    <p:animEffect transition="in" filter="wipe(down)">
                                      <p:cBhvr>
                                        <p:cTn id="213" dur="2000"/>
                                        <p:tgtEl>
                                          <p:spTgt spid="16">
                                            <p:graphicEl>
                                              <a:chart seriesIdx="0" categoryIdx="62" bldStep="ptInCategory"/>
                                            </p:graphicEl>
                                          </p:spTgt>
                                        </p:tgtEl>
                                      </p:cBhvr>
                                    </p:animEffect>
                                  </p:childTnLst>
                                </p:cTn>
                              </p:par>
                              <p:par>
                                <p:cTn id="214" presetID="22" presetClass="entr" presetSubtype="4" fill="hold" grpId="0" nodeType="withEffect">
                                  <p:stCondLst>
                                    <p:cond delay="0"/>
                                  </p:stCondLst>
                                  <p:childTnLst>
                                    <p:set>
                                      <p:cBhvr>
                                        <p:cTn id="215" dur="1" fill="hold">
                                          <p:stCondLst>
                                            <p:cond delay="0"/>
                                          </p:stCondLst>
                                        </p:cTn>
                                        <p:tgtEl>
                                          <p:spTgt spid="16">
                                            <p:graphicEl>
                                              <a:chart seriesIdx="0" categoryIdx="63" bldStep="ptInCategory"/>
                                            </p:graphicEl>
                                          </p:spTgt>
                                        </p:tgtEl>
                                        <p:attrNameLst>
                                          <p:attrName>style.visibility</p:attrName>
                                        </p:attrNameLst>
                                      </p:cBhvr>
                                      <p:to>
                                        <p:strVal val="visible"/>
                                      </p:to>
                                    </p:set>
                                    <p:animEffect transition="in" filter="wipe(down)">
                                      <p:cBhvr>
                                        <p:cTn id="216" dur="2000"/>
                                        <p:tgtEl>
                                          <p:spTgt spid="16">
                                            <p:graphicEl>
                                              <a:chart seriesIdx="0" categoryIdx="63" bldStep="ptInCategory"/>
                                            </p:graphicEl>
                                          </p:spTgt>
                                        </p:tgtEl>
                                      </p:cBhvr>
                                    </p:animEffect>
                                  </p:childTnLst>
                                </p:cTn>
                              </p:par>
                              <p:par>
                                <p:cTn id="217" presetID="22" presetClass="entr" presetSubtype="4" fill="hold" grpId="0" nodeType="withEffect">
                                  <p:stCondLst>
                                    <p:cond delay="0"/>
                                  </p:stCondLst>
                                  <p:childTnLst>
                                    <p:set>
                                      <p:cBhvr>
                                        <p:cTn id="218" dur="1" fill="hold">
                                          <p:stCondLst>
                                            <p:cond delay="0"/>
                                          </p:stCondLst>
                                        </p:cTn>
                                        <p:tgtEl>
                                          <p:spTgt spid="16">
                                            <p:graphicEl>
                                              <a:chart seriesIdx="0" categoryIdx="64" bldStep="ptInCategory"/>
                                            </p:graphicEl>
                                          </p:spTgt>
                                        </p:tgtEl>
                                        <p:attrNameLst>
                                          <p:attrName>style.visibility</p:attrName>
                                        </p:attrNameLst>
                                      </p:cBhvr>
                                      <p:to>
                                        <p:strVal val="visible"/>
                                      </p:to>
                                    </p:set>
                                    <p:animEffect transition="in" filter="wipe(down)">
                                      <p:cBhvr>
                                        <p:cTn id="219" dur="2000"/>
                                        <p:tgtEl>
                                          <p:spTgt spid="16">
                                            <p:graphicEl>
                                              <a:chart seriesIdx="0" categoryIdx="64" bldStep="ptInCategory"/>
                                            </p:graphicEl>
                                          </p:spTgt>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16">
                                            <p:graphicEl>
                                              <a:chart seriesIdx="0" categoryIdx="65" bldStep="ptInCategory"/>
                                            </p:graphicEl>
                                          </p:spTgt>
                                        </p:tgtEl>
                                        <p:attrNameLst>
                                          <p:attrName>style.visibility</p:attrName>
                                        </p:attrNameLst>
                                      </p:cBhvr>
                                      <p:to>
                                        <p:strVal val="visible"/>
                                      </p:to>
                                    </p:set>
                                    <p:animEffect transition="in" filter="wipe(down)">
                                      <p:cBhvr>
                                        <p:cTn id="222" dur="2000"/>
                                        <p:tgtEl>
                                          <p:spTgt spid="16">
                                            <p:graphicEl>
                                              <a:chart seriesIdx="0" categoryIdx="6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Chart bld="categoryEl"/>
        </p:bldSub>
      </p:bldGraphic>
      <p:bldP spid="3" grpId="0"/>
      <p:bldP spid="37" grpId="0"/>
      <p:bldP spid="4"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4A7B-C28B-247F-4045-791248EE6FC8}"/>
              </a:ext>
            </a:extLst>
          </p:cNvPr>
          <p:cNvSpPr>
            <a:spLocks noGrp="1"/>
          </p:cNvSpPr>
          <p:nvPr>
            <p:ph type="title"/>
          </p:nvPr>
        </p:nvSpPr>
        <p:spPr>
          <a:xfrm>
            <a:off x="609600" y="96157"/>
            <a:ext cx="6448425" cy="1325563"/>
          </a:xfrm>
        </p:spPr>
        <p:txBody>
          <a:bodyPr/>
          <a:lstStyle/>
          <a:p>
            <a:r>
              <a:rPr lang="en-US" dirty="0"/>
              <a:t>Drain on Businesses</a:t>
            </a:r>
          </a:p>
        </p:txBody>
      </p:sp>
      <p:sp>
        <p:nvSpPr>
          <p:cNvPr id="3" name="Content Placeholder 2">
            <a:extLst>
              <a:ext uri="{FF2B5EF4-FFF2-40B4-BE49-F238E27FC236}">
                <a16:creationId xmlns:a16="http://schemas.microsoft.com/office/drawing/2014/main" id="{7CD1ED6B-54C7-605E-C10D-37A64B9A6873}"/>
              </a:ext>
            </a:extLst>
          </p:cNvPr>
          <p:cNvSpPr>
            <a:spLocks noGrp="1"/>
          </p:cNvSpPr>
          <p:nvPr>
            <p:ph sz="half" idx="1"/>
          </p:nvPr>
        </p:nvSpPr>
        <p:spPr>
          <a:xfrm>
            <a:off x="163299" y="1374775"/>
            <a:ext cx="7433281" cy="5118100"/>
          </a:xfrm>
        </p:spPr>
        <p:txBody>
          <a:bodyPr>
            <a:normAutofit fontScale="70000" lnSpcReduction="20000"/>
          </a:bodyPr>
          <a:lstStyle/>
          <a:p>
            <a:pPr>
              <a:lnSpc>
                <a:spcPct val="120000"/>
              </a:lnSpc>
              <a:spcBef>
                <a:spcPts val="600"/>
              </a:spcBef>
              <a:spcAft>
                <a:spcPts val="600"/>
              </a:spcAft>
            </a:pPr>
            <a:r>
              <a:rPr lang="en-US" sz="4000" dirty="0">
                <a:latin typeface="+mn-lt"/>
              </a:rPr>
              <a:t>A</a:t>
            </a:r>
            <a:r>
              <a:rPr lang="en-US" sz="4000" b="0" i="0" dirty="0">
                <a:effectLst/>
                <a:latin typeface="+mn-lt"/>
              </a:rPr>
              <a:t>verage cost of employer-sponsored health insurance premium for families rose 7%, in 2022</a:t>
            </a:r>
          </a:p>
          <a:p>
            <a:pPr>
              <a:lnSpc>
                <a:spcPct val="120000"/>
              </a:lnSpc>
              <a:spcBef>
                <a:spcPts val="600"/>
              </a:spcBef>
              <a:spcAft>
                <a:spcPts val="600"/>
              </a:spcAft>
            </a:pPr>
            <a:r>
              <a:rPr lang="en-US" sz="4000" dirty="0">
                <a:latin typeface="+mn-lt"/>
              </a:rPr>
              <a:t>I</a:t>
            </a:r>
            <a:r>
              <a:rPr lang="en-US" sz="4000" b="0" i="0" dirty="0">
                <a:effectLst/>
                <a:latin typeface="+mn-lt"/>
              </a:rPr>
              <a:t>n 2022, average annual cost of employer-sponsored health insurance premiums per employee was </a:t>
            </a:r>
            <a:r>
              <a:rPr lang="en-US" sz="4000" b="0" i="0" dirty="0">
                <a:solidFill>
                  <a:schemeClr val="accent2">
                    <a:lumMod val="20000"/>
                    <a:lumOff val="80000"/>
                  </a:schemeClr>
                </a:solidFill>
                <a:effectLst/>
                <a:latin typeface="+mn-lt"/>
              </a:rPr>
              <a:t>$22,463 </a:t>
            </a:r>
            <a:r>
              <a:rPr lang="en-US" sz="4000" b="0" i="0" dirty="0">
                <a:effectLst/>
                <a:latin typeface="+mn-lt"/>
              </a:rPr>
              <a:t>for family coverage &amp; </a:t>
            </a:r>
            <a:r>
              <a:rPr lang="en-US" sz="4000" b="0" i="0" dirty="0">
                <a:solidFill>
                  <a:schemeClr val="accent2">
                    <a:lumMod val="20000"/>
                    <a:lumOff val="80000"/>
                  </a:schemeClr>
                </a:solidFill>
                <a:effectLst/>
                <a:latin typeface="+mn-lt"/>
              </a:rPr>
              <a:t>$7,911 </a:t>
            </a:r>
            <a:r>
              <a:rPr lang="en-US" sz="4000" b="0" i="0" dirty="0">
                <a:effectLst/>
                <a:latin typeface="+mn-lt"/>
              </a:rPr>
              <a:t>for single coverage</a:t>
            </a:r>
          </a:p>
          <a:p>
            <a:pPr>
              <a:lnSpc>
                <a:spcPct val="120000"/>
              </a:lnSpc>
              <a:spcBef>
                <a:spcPts val="600"/>
              </a:spcBef>
              <a:spcAft>
                <a:spcPts val="600"/>
              </a:spcAft>
            </a:pPr>
            <a:r>
              <a:rPr lang="en-US" sz="4000" b="1" dirty="0">
                <a:solidFill>
                  <a:schemeClr val="bg1"/>
                </a:solidFill>
                <a:effectLst/>
                <a:latin typeface="+mn-lt"/>
              </a:rPr>
              <a:t>Weight of health coverage &amp; costs threatens competitiveness of businesses</a:t>
            </a:r>
            <a:endParaRPr lang="en-US" b="1" dirty="0"/>
          </a:p>
        </p:txBody>
      </p:sp>
      <p:sp>
        <p:nvSpPr>
          <p:cNvPr id="5" name="Text Placeholder 4">
            <a:extLst>
              <a:ext uri="{FF2B5EF4-FFF2-40B4-BE49-F238E27FC236}">
                <a16:creationId xmlns:a16="http://schemas.microsoft.com/office/drawing/2014/main" id="{BBD596FD-74A7-3292-3CA6-22BFA65A8FCA}"/>
              </a:ext>
            </a:extLst>
          </p:cNvPr>
          <p:cNvSpPr>
            <a:spLocks noGrp="1"/>
          </p:cNvSpPr>
          <p:nvPr>
            <p:ph type="body" idx="10"/>
          </p:nvPr>
        </p:nvSpPr>
        <p:spPr/>
        <p:txBody>
          <a:bodyPr/>
          <a:lstStyle/>
          <a:p>
            <a:r>
              <a:rPr lang="en-US" dirty="0">
                <a:hlinkClick r:id="rId3"/>
              </a:rPr>
              <a:t>https://qz.com/the-burden-of-healthcare-costs-just-keeps-growing-for-a-1850938824</a:t>
            </a:r>
            <a:r>
              <a:rPr lang="en-US" dirty="0"/>
              <a:t>; Kaiser Family Foundation</a:t>
            </a:r>
          </a:p>
          <a:p>
            <a:r>
              <a:rPr lang="en-US" dirty="0"/>
              <a:t>https://</a:t>
            </a:r>
            <a:r>
              <a:rPr lang="en-US" dirty="0" err="1"/>
              <a:t>www.reuters.com</a:t>
            </a:r>
            <a:r>
              <a:rPr lang="en-US" dirty="0"/>
              <a:t>/world/us/us-employers-see-biggest-healthcare-cost-jump-decade-2024-2023-09-20/</a:t>
            </a:r>
          </a:p>
        </p:txBody>
      </p:sp>
      <p:pic>
        <p:nvPicPr>
          <p:cNvPr id="7" name="Picture 6">
            <a:extLst>
              <a:ext uri="{FF2B5EF4-FFF2-40B4-BE49-F238E27FC236}">
                <a16:creationId xmlns:a16="http://schemas.microsoft.com/office/drawing/2014/main" id="{3C95A646-0560-010F-B7D0-D8CC532ED500}"/>
              </a:ext>
            </a:extLst>
          </p:cNvPr>
          <p:cNvPicPr>
            <a:picLocks noChangeAspect="1"/>
          </p:cNvPicPr>
          <p:nvPr/>
        </p:nvPicPr>
        <p:blipFill rotWithShape="1">
          <a:blip r:embed="rId4"/>
          <a:srcRect l="10785" t="30599" r="36171" b="5580"/>
          <a:stretch/>
        </p:blipFill>
        <p:spPr>
          <a:xfrm>
            <a:off x="7759879" y="59646"/>
            <a:ext cx="4595420" cy="3455649"/>
          </a:xfrm>
          <a:prstGeom prst="rect">
            <a:avLst/>
          </a:prstGeom>
        </p:spPr>
      </p:pic>
      <p:pic>
        <p:nvPicPr>
          <p:cNvPr id="9" name="Content Placeholder 5">
            <a:extLst>
              <a:ext uri="{FF2B5EF4-FFF2-40B4-BE49-F238E27FC236}">
                <a16:creationId xmlns:a16="http://schemas.microsoft.com/office/drawing/2014/main" id="{A061AB06-0A1A-123B-11D2-D26F3B9D7D82}"/>
              </a:ext>
            </a:extLst>
          </p:cNvPr>
          <p:cNvPicPr>
            <a:picLocks noChangeAspect="1"/>
          </p:cNvPicPr>
          <p:nvPr/>
        </p:nvPicPr>
        <p:blipFill rotWithShape="1">
          <a:blip r:embed="rId5"/>
          <a:srcRect l="3362" t="16068" r="14571" b="5368"/>
          <a:stretch/>
        </p:blipFill>
        <p:spPr>
          <a:xfrm>
            <a:off x="7596581" y="4108459"/>
            <a:ext cx="4595420" cy="2749541"/>
          </a:xfrm>
          <a:prstGeom prst="rect">
            <a:avLst/>
          </a:prstGeom>
        </p:spPr>
      </p:pic>
    </p:spTree>
    <p:extLst>
      <p:ext uri="{BB962C8B-B14F-4D97-AF65-F5344CB8AC3E}">
        <p14:creationId xmlns:p14="http://schemas.microsoft.com/office/powerpoint/2010/main" val="2477226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70252" y="1985370"/>
            <a:ext cx="4081844" cy="276999"/>
          </a:xfrm>
          <a:prstGeom prst="rect">
            <a:avLst/>
          </a:prstGeom>
          <a:noFill/>
          <a:ln w="25400">
            <a:noFill/>
          </a:ln>
        </p:spPr>
        <p:txBody>
          <a:bodyPr wrap="square" lIns="0" rIns="0" rtlCol="0">
            <a:spAutoFit/>
          </a:bodyPr>
          <a:lstStyle/>
          <a:p>
            <a:r>
              <a:rPr lang="en-US" sz="1200" i="1" dirty="0">
                <a:solidFill>
                  <a:srgbClr val="4C515A"/>
                </a:solidFill>
                <a:latin typeface="InterFace" panose="020B0503030203020204" pitchFamily="34" charset="0"/>
              </a:rPr>
              <a:t>First- and second-choice answers combined (percent)</a:t>
            </a:r>
          </a:p>
        </p:txBody>
      </p:sp>
      <p:sp>
        <p:nvSpPr>
          <p:cNvPr id="17" name="Title 16">
            <a:extLst>
              <a:ext uri="{FF2B5EF4-FFF2-40B4-BE49-F238E27FC236}">
                <a16:creationId xmlns:a16="http://schemas.microsoft.com/office/drawing/2014/main" id="{8E02F26A-D852-5F4F-A8EC-65799594281A}"/>
              </a:ext>
            </a:extLst>
          </p:cNvPr>
          <p:cNvSpPr>
            <a:spLocks noGrp="1"/>
          </p:cNvSpPr>
          <p:nvPr>
            <p:ph type="ctrTitle"/>
          </p:nvPr>
        </p:nvSpPr>
        <p:spPr/>
        <p:txBody>
          <a:bodyPr/>
          <a:lstStyle/>
          <a:p>
            <a:r>
              <a:rPr lang="en-US" dirty="0"/>
              <a:t>Top Problems for Small-Business Owners</a:t>
            </a:r>
          </a:p>
        </p:txBody>
      </p:sp>
      <p:graphicFrame>
        <p:nvGraphicFramePr>
          <p:cNvPr id="25" name="Chart Placeholder 24">
            <a:extLst>
              <a:ext uri="{FF2B5EF4-FFF2-40B4-BE49-F238E27FC236}">
                <a16:creationId xmlns:a16="http://schemas.microsoft.com/office/drawing/2014/main" id="{2BC185DE-1848-C24E-B3C9-7B6E635F8922}"/>
              </a:ext>
            </a:extLst>
          </p:cNvPr>
          <p:cNvGraphicFramePr>
            <a:graphicFrameLocks noGrp="1"/>
          </p:cNvGraphicFramePr>
          <p:nvPr>
            <p:ph type="chart" sz="quarter" idx="19"/>
            <p:extLst>
              <p:ext uri="{D42A27DB-BD31-4B8C-83A1-F6EECF244321}">
                <p14:modId xmlns:p14="http://schemas.microsoft.com/office/powerpoint/2010/main" val="3582140799"/>
              </p:ext>
            </p:extLst>
          </p:nvPr>
        </p:nvGraphicFramePr>
        <p:xfrm>
          <a:off x="841147" y="1820666"/>
          <a:ext cx="9755415" cy="3870216"/>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 Placeholder 32">
            <a:extLst>
              <a:ext uri="{FF2B5EF4-FFF2-40B4-BE49-F238E27FC236}">
                <a16:creationId xmlns:a16="http://schemas.microsoft.com/office/drawing/2014/main" id="{C1BFFE37-7541-D845-B1D7-665C8F0B2F8C}"/>
              </a:ext>
            </a:extLst>
          </p:cNvPr>
          <p:cNvSpPr>
            <a:spLocks noGrp="1"/>
          </p:cNvSpPr>
          <p:nvPr>
            <p:ph type="body" sz="quarter" idx="21"/>
          </p:nvPr>
        </p:nvSpPr>
        <p:spPr/>
        <p:txBody>
          <a:bodyPr/>
          <a:lstStyle/>
          <a:p>
            <a:r>
              <a:rPr lang="en-US" dirty="0"/>
              <a:t>Exhibit 1</a:t>
            </a:r>
          </a:p>
        </p:txBody>
      </p:sp>
      <p:sp>
        <p:nvSpPr>
          <p:cNvPr id="29" name="Text Placeholder 28">
            <a:extLst>
              <a:ext uri="{FF2B5EF4-FFF2-40B4-BE49-F238E27FC236}">
                <a16:creationId xmlns:a16="http://schemas.microsoft.com/office/drawing/2014/main" id="{E31F46D8-332D-BB4D-B213-666E48C0A3A4}"/>
              </a:ext>
            </a:extLst>
          </p:cNvPr>
          <p:cNvSpPr>
            <a:spLocks noGrp="1"/>
          </p:cNvSpPr>
          <p:nvPr>
            <p:ph type="body" sz="quarter" idx="22"/>
          </p:nvPr>
        </p:nvSpPr>
        <p:spPr/>
        <p:txBody>
          <a:bodyPr/>
          <a:lstStyle/>
          <a:p>
            <a:r>
              <a:rPr lang="en-US" dirty="0"/>
              <a:t>Data: Authors’ analysis of online nationwide poll of 500 small-business owners who provide health coverage to their employees, Apr. 4–10, 2019.</a:t>
            </a:r>
          </a:p>
        </p:txBody>
      </p:sp>
      <p:sp>
        <p:nvSpPr>
          <p:cNvPr id="34" name="TextBox 33">
            <a:extLst>
              <a:ext uri="{FF2B5EF4-FFF2-40B4-BE49-F238E27FC236}">
                <a16:creationId xmlns:a16="http://schemas.microsoft.com/office/drawing/2014/main" id="{C05E5DF9-A278-AA4F-8936-243A694395F9}"/>
              </a:ext>
            </a:extLst>
          </p:cNvPr>
          <p:cNvSpPr txBox="1"/>
          <p:nvPr/>
        </p:nvSpPr>
        <p:spPr>
          <a:xfrm>
            <a:off x="2017485" y="800708"/>
            <a:ext cx="9755415" cy="515902"/>
          </a:xfrm>
          <a:prstGeom prst="rect">
            <a:avLst/>
          </a:prstGeom>
          <a:noFill/>
        </p:spPr>
        <p:txBody>
          <a:bodyPr wrap="square" rtlCol="0" anchor="ctr" anchorCtr="0">
            <a:noAutofit/>
          </a:bodyPr>
          <a:lstStyle/>
          <a:p>
            <a:r>
              <a:rPr lang="en-US" sz="3200" dirty="0">
                <a:solidFill>
                  <a:schemeClr val="accent1"/>
                </a:solidFill>
              </a:rPr>
              <a:t>Which one of these do you consider the biggest challenge facing your business?</a:t>
            </a:r>
          </a:p>
        </p:txBody>
      </p:sp>
      <p:grpSp>
        <p:nvGrpSpPr>
          <p:cNvPr id="35" name="Group 34">
            <a:extLst>
              <a:ext uri="{FF2B5EF4-FFF2-40B4-BE49-F238E27FC236}">
                <a16:creationId xmlns:a16="http://schemas.microsoft.com/office/drawing/2014/main" id="{C36BA2CC-1732-3C45-9C8A-E71AE16489C2}"/>
              </a:ext>
            </a:extLst>
          </p:cNvPr>
          <p:cNvGrpSpPr/>
          <p:nvPr/>
        </p:nvGrpSpPr>
        <p:grpSpPr>
          <a:xfrm>
            <a:off x="1595439" y="845942"/>
            <a:ext cx="420867" cy="515901"/>
            <a:chOff x="1752600" y="533400"/>
            <a:chExt cx="787400" cy="965200"/>
          </a:xfrm>
          <a:solidFill>
            <a:schemeClr val="bg2"/>
          </a:solidFill>
        </p:grpSpPr>
        <p:sp>
          <p:nvSpPr>
            <p:cNvPr id="36" name="Freeform 5">
              <a:extLst>
                <a:ext uri="{FF2B5EF4-FFF2-40B4-BE49-F238E27FC236}">
                  <a16:creationId xmlns:a16="http://schemas.microsoft.com/office/drawing/2014/main" id="{542C792A-E1DC-184D-BFEC-1A4E8992486F}"/>
                </a:ext>
              </a:extLst>
            </p:cNvPr>
            <p:cNvSpPr>
              <a:spLocks noEditPoints="1"/>
            </p:cNvSpPr>
            <p:nvPr/>
          </p:nvSpPr>
          <p:spPr bwMode="auto">
            <a:xfrm>
              <a:off x="1752600" y="533400"/>
              <a:ext cx="787400" cy="965200"/>
            </a:xfrm>
            <a:custGeom>
              <a:avLst/>
              <a:gdLst>
                <a:gd name="T0" fmla="*/ 0 w 496"/>
                <a:gd name="T1" fmla="*/ 390 h 608"/>
                <a:gd name="T2" fmla="*/ 2 w 496"/>
                <a:gd name="T3" fmla="*/ 410 h 608"/>
                <a:gd name="T4" fmla="*/ 18 w 496"/>
                <a:gd name="T5" fmla="*/ 448 h 608"/>
                <a:gd name="T6" fmla="*/ 46 w 496"/>
                <a:gd name="T7" fmla="*/ 476 h 608"/>
                <a:gd name="T8" fmla="*/ 84 w 496"/>
                <a:gd name="T9" fmla="*/ 492 h 608"/>
                <a:gd name="T10" fmla="*/ 198 w 496"/>
                <a:gd name="T11" fmla="*/ 494 h 608"/>
                <a:gd name="T12" fmla="*/ 318 w 496"/>
                <a:gd name="T13" fmla="*/ 598 h 608"/>
                <a:gd name="T14" fmla="*/ 334 w 496"/>
                <a:gd name="T15" fmla="*/ 606 h 608"/>
                <a:gd name="T16" fmla="*/ 346 w 496"/>
                <a:gd name="T17" fmla="*/ 608 h 608"/>
                <a:gd name="T18" fmla="*/ 352 w 496"/>
                <a:gd name="T19" fmla="*/ 608 h 608"/>
                <a:gd name="T20" fmla="*/ 366 w 496"/>
                <a:gd name="T21" fmla="*/ 602 h 608"/>
                <a:gd name="T22" fmla="*/ 376 w 496"/>
                <a:gd name="T23" fmla="*/ 592 h 608"/>
                <a:gd name="T24" fmla="*/ 382 w 496"/>
                <a:gd name="T25" fmla="*/ 576 h 608"/>
                <a:gd name="T26" fmla="*/ 382 w 496"/>
                <a:gd name="T27" fmla="*/ 494 h 608"/>
                <a:gd name="T28" fmla="*/ 390 w 496"/>
                <a:gd name="T29" fmla="*/ 494 h 608"/>
                <a:gd name="T30" fmla="*/ 432 w 496"/>
                <a:gd name="T31" fmla="*/ 486 h 608"/>
                <a:gd name="T32" fmla="*/ 464 w 496"/>
                <a:gd name="T33" fmla="*/ 464 h 608"/>
                <a:gd name="T34" fmla="*/ 488 w 496"/>
                <a:gd name="T35" fmla="*/ 430 h 608"/>
                <a:gd name="T36" fmla="*/ 496 w 496"/>
                <a:gd name="T37" fmla="*/ 390 h 608"/>
                <a:gd name="T38" fmla="*/ 496 w 496"/>
                <a:gd name="T39" fmla="*/ 104 h 608"/>
                <a:gd name="T40" fmla="*/ 488 w 496"/>
                <a:gd name="T41" fmla="*/ 64 h 608"/>
                <a:gd name="T42" fmla="*/ 464 w 496"/>
                <a:gd name="T43" fmla="*/ 30 h 608"/>
                <a:gd name="T44" fmla="*/ 432 w 496"/>
                <a:gd name="T45" fmla="*/ 8 h 608"/>
                <a:gd name="T46" fmla="*/ 390 w 496"/>
                <a:gd name="T47" fmla="*/ 0 h 608"/>
                <a:gd name="T48" fmla="*/ 106 w 496"/>
                <a:gd name="T49" fmla="*/ 0 h 608"/>
                <a:gd name="T50" fmla="*/ 64 w 496"/>
                <a:gd name="T51" fmla="*/ 8 h 608"/>
                <a:gd name="T52" fmla="*/ 32 w 496"/>
                <a:gd name="T53" fmla="*/ 30 h 608"/>
                <a:gd name="T54" fmla="*/ 8 w 496"/>
                <a:gd name="T55" fmla="*/ 64 h 608"/>
                <a:gd name="T56" fmla="*/ 0 w 496"/>
                <a:gd name="T57" fmla="*/ 104 h 608"/>
                <a:gd name="T58" fmla="*/ 54 w 496"/>
                <a:gd name="T59" fmla="*/ 104 h 608"/>
                <a:gd name="T60" fmla="*/ 56 w 496"/>
                <a:gd name="T61" fmla="*/ 94 h 608"/>
                <a:gd name="T62" fmla="*/ 62 w 496"/>
                <a:gd name="T63" fmla="*/ 76 h 608"/>
                <a:gd name="T64" fmla="*/ 76 w 496"/>
                <a:gd name="T65" fmla="*/ 62 h 608"/>
                <a:gd name="T66" fmla="*/ 94 w 496"/>
                <a:gd name="T67" fmla="*/ 54 h 608"/>
                <a:gd name="T68" fmla="*/ 390 w 496"/>
                <a:gd name="T69" fmla="*/ 52 h 608"/>
                <a:gd name="T70" fmla="*/ 402 w 496"/>
                <a:gd name="T71" fmla="*/ 54 h 608"/>
                <a:gd name="T72" fmla="*/ 420 w 496"/>
                <a:gd name="T73" fmla="*/ 62 h 608"/>
                <a:gd name="T74" fmla="*/ 434 w 496"/>
                <a:gd name="T75" fmla="*/ 76 h 608"/>
                <a:gd name="T76" fmla="*/ 440 w 496"/>
                <a:gd name="T77" fmla="*/ 94 h 608"/>
                <a:gd name="T78" fmla="*/ 442 w 496"/>
                <a:gd name="T79" fmla="*/ 390 h 608"/>
                <a:gd name="T80" fmla="*/ 440 w 496"/>
                <a:gd name="T81" fmla="*/ 400 h 608"/>
                <a:gd name="T82" fmla="*/ 434 w 496"/>
                <a:gd name="T83" fmla="*/ 418 h 608"/>
                <a:gd name="T84" fmla="*/ 420 w 496"/>
                <a:gd name="T85" fmla="*/ 432 h 608"/>
                <a:gd name="T86" fmla="*/ 402 w 496"/>
                <a:gd name="T87" fmla="*/ 440 h 608"/>
                <a:gd name="T88" fmla="*/ 328 w 496"/>
                <a:gd name="T89" fmla="*/ 440 h 608"/>
                <a:gd name="T90" fmla="*/ 218 w 496"/>
                <a:gd name="T91" fmla="*/ 440 h 608"/>
                <a:gd name="T92" fmla="*/ 106 w 496"/>
                <a:gd name="T93" fmla="*/ 440 h 608"/>
                <a:gd name="T94" fmla="*/ 86 w 496"/>
                <a:gd name="T95" fmla="*/ 436 h 608"/>
                <a:gd name="T96" fmla="*/ 70 w 496"/>
                <a:gd name="T97" fmla="*/ 426 h 608"/>
                <a:gd name="T98" fmla="*/ 58 w 496"/>
                <a:gd name="T99" fmla="*/ 410 h 608"/>
                <a:gd name="T100" fmla="*/ 54 w 496"/>
                <a:gd name="T101" fmla="*/ 39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6" h="608">
                  <a:moveTo>
                    <a:pt x="0" y="104"/>
                  </a:moveTo>
                  <a:lnTo>
                    <a:pt x="0" y="390"/>
                  </a:lnTo>
                  <a:lnTo>
                    <a:pt x="0" y="390"/>
                  </a:lnTo>
                  <a:lnTo>
                    <a:pt x="2" y="410"/>
                  </a:lnTo>
                  <a:lnTo>
                    <a:pt x="8" y="430"/>
                  </a:lnTo>
                  <a:lnTo>
                    <a:pt x="18" y="448"/>
                  </a:lnTo>
                  <a:lnTo>
                    <a:pt x="32" y="464"/>
                  </a:lnTo>
                  <a:lnTo>
                    <a:pt x="46" y="476"/>
                  </a:lnTo>
                  <a:lnTo>
                    <a:pt x="64" y="486"/>
                  </a:lnTo>
                  <a:lnTo>
                    <a:pt x="84" y="492"/>
                  </a:lnTo>
                  <a:lnTo>
                    <a:pt x="106" y="494"/>
                  </a:lnTo>
                  <a:lnTo>
                    <a:pt x="198" y="494"/>
                  </a:lnTo>
                  <a:lnTo>
                    <a:pt x="318" y="598"/>
                  </a:lnTo>
                  <a:lnTo>
                    <a:pt x="318" y="598"/>
                  </a:lnTo>
                  <a:lnTo>
                    <a:pt x="326" y="602"/>
                  </a:lnTo>
                  <a:lnTo>
                    <a:pt x="334" y="606"/>
                  </a:lnTo>
                  <a:lnTo>
                    <a:pt x="340" y="608"/>
                  </a:lnTo>
                  <a:lnTo>
                    <a:pt x="346" y="608"/>
                  </a:lnTo>
                  <a:lnTo>
                    <a:pt x="346" y="608"/>
                  </a:lnTo>
                  <a:lnTo>
                    <a:pt x="352" y="608"/>
                  </a:lnTo>
                  <a:lnTo>
                    <a:pt x="360" y="606"/>
                  </a:lnTo>
                  <a:lnTo>
                    <a:pt x="366" y="602"/>
                  </a:lnTo>
                  <a:lnTo>
                    <a:pt x="372" y="598"/>
                  </a:lnTo>
                  <a:lnTo>
                    <a:pt x="376" y="592"/>
                  </a:lnTo>
                  <a:lnTo>
                    <a:pt x="380" y="586"/>
                  </a:lnTo>
                  <a:lnTo>
                    <a:pt x="382" y="576"/>
                  </a:lnTo>
                  <a:lnTo>
                    <a:pt x="382" y="568"/>
                  </a:lnTo>
                  <a:lnTo>
                    <a:pt x="382" y="494"/>
                  </a:lnTo>
                  <a:lnTo>
                    <a:pt x="390" y="494"/>
                  </a:lnTo>
                  <a:lnTo>
                    <a:pt x="390" y="494"/>
                  </a:lnTo>
                  <a:lnTo>
                    <a:pt x="412" y="492"/>
                  </a:lnTo>
                  <a:lnTo>
                    <a:pt x="432" y="486"/>
                  </a:lnTo>
                  <a:lnTo>
                    <a:pt x="450" y="476"/>
                  </a:lnTo>
                  <a:lnTo>
                    <a:pt x="464" y="464"/>
                  </a:lnTo>
                  <a:lnTo>
                    <a:pt x="478" y="448"/>
                  </a:lnTo>
                  <a:lnTo>
                    <a:pt x="488" y="430"/>
                  </a:lnTo>
                  <a:lnTo>
                    <a:pt x="494" y="410"/>
                  </a:lnTo>
                  <a:lnTo>
                    <a:pt x="496" y="390"/>
                  </a:lnTo>
                  <a:lnTo>
                    <a:pt x="496" y="104"/>
                  </a:lnTo>
                  <a:lnTo>
                    <a:pt x="496" y="104"/>
                  </a:lnTo>
                  <a:lnTo>
                    <a:pt x="494" y="82"/>
                  </a:lnTo>
                  <a:lnTo>
                    <a:pt x="488" y="64"/>
                  </a:lnTo>
                  <a:lnTo>
                    <a:pt x="478" y="46"/>
                  </a:lnTo>
                  <a:lnTo>
                    <a:pt x="464" y="30"/>
                  </a:lnTo>
                  <a:lnTo>
                    <a:pt x="450" y="18"/>
                  </a:lnTo>
                  <a:lnTo>
                    <a:pt x="432" y="8"/>
                  </a:lnTo>
                  <a:lnTo>
                    <a:pt x="412" y="2"/>
                  </a:lnTo>
                  <a:lnTo>
                    <a:pt x="390" y="0"/>
                  </a:lnTo>
                  <a:lnTo>
                    <a:pt x="106" y="0"/>
                  </a:lnTo>
                  <a:lnTo>
                    <a:pt x="106" y="0"/>
                  </a:lnTo>
                  <a:lnTo>
                    <a:pt x="84" y="2"/>
                  </a:lnTo>
                  <a:lnTo>
                    <a:pt x="64" y="8"/>
                  </a:lnTo>
                  <a:lnTo>
                    <a:pt x="46" y="18"/>
                  </a:lnTo>
                  <a:lnTo>
                    <a:pt x="32" y="30"/>
                  </a:lnTo>
                  <a:lnTo>
                    <a:pt x="18" y="46"/>
                  </a:lnTo>
                  <a:lnTo>
                    <a:pt x="8" y="64"/>
                  </a:lnTo>
                  <a:lnTo>
                    <a:pt x="2" y="82"/>
                  </a:lnTo>
                  <a:lnTo>
                    <a:pt x="0" y="104"/>
                  </a:lnTo>
                  <a:lnTo>
                    <a:pt x="0" y="104"/>
                  </a:lnTo>
                  <a:close/>
                  <a:moveTo>
                    <a:pt x="54" y="104"/>
                  </a:moveTo>
                  <a:lnTo>
                    <a:pt x="54" y="104"/>
                  </a:lnTo>
                  <a:lnTo>
                    <a:pt x="56" y="94"/>
                  </a:lnTo>
                  <a:lnTo>
                    <a:pt x="58" y="84"/>
                  </a:lnTo>
                  <a:lnTo>
                    <a:pt x="62" y="76"/>
                  </a:lnTo>
                  <a:lnTo>
                    <a:pt x="70" y="68"/>
                  </a:lnTo>
                  <a:lnTo>
                    <a:pt x="76" y="62"/>
                  </a:lnTo>
                  <a:lnTo>
                    <a:pt x="86" y="56"/>
                  </a:lnTo>
                  <a:lnTo>
                    <a:pt x="94" y="54"/>
                  </a:lnTo>
                  <a:lnTo>
                    <a:pt x="106" y="52"/>
                  </a:lnTo>
                  <a:lnTo>
                    <a:pt x="390" y="52"/>
                  </a:lnTo>
                  <a:lnTo>
                    <a:pt x="390" y="52"/>
                  </a:lnTo>
                  <a:lnTo>
                    <a:pt x="402" y="54"/>
                  </a:lnTo>
                  <a:lnTo>
                    <a:pt x="410" y="56"/>
                  </a:lnTo>
                  <a:lnTo>
                    <a:pt x="420" y="62"/>
                  </a:lnTo>
                  <a:lnTo>
                    <a:pt x="426" y="68"/>
                  </a:lnTo>
                  <a:lnTo>
                    <a:pt x="434" y="76"/>
                  </a:lnTo>
                  <a:lnTo>
                    <a:pt x="438" y="84"/>
                  </a:lnTo>
                  <a:lnTo>
                    <a:pt x="440" y="94"/>
                  </a:lnTo>
                  <a:lnTo>
                    <a:pt x="442" y="104"/>
                  </a:lnTo>
                  <a:lnTo>
                    <a:pt x="442" y="390"/>
                  </a:lnTo>
                  <a:lnTo>
                    <a:pt x="442" y="390"/>
                  </a:lnTo>
                  <a:lnTo>
                    <a:pt x="440" y="400"/>
                  </a:lnTo>
                  <a:lnTo>
                    <a:pt x="438" y="410"/>
                  </a:lnTo>
                  <a:lnTo>
                    <a:pt x="434" y="418"/>
                  </a:lnTo>
                  <a:lnTo>
                    <a:pt x="426" y="426"/>
                  </a:lnTo>
                  <a:lnTo>
                    <a:pt x="420" y="432"/>
                  </a:lnTo>
                  <a:lnTo>
                    <a:pt x="410" y="436"/>
                  </a:lnTo>
                  <a:lnTo>
                    <a:pt x="402" y="440"/>
                  </a:lnTo>
                  <a:lnTo>
                    <a:pt x="390" y="440"/>
                  </a:lnTo>
                  <a:lnTo>
                    <a:pt x="328" y="440"/>
                  </a:lnTo>
                  <a:lnTo>
                    <a:pt x="328" y="536"/>
                  </a:lnTo>
                  <a:lnTo>
                    <a:pt x="218" y="440"/>
                  </a:lnTo>
                  <a:lnTo>
                    <a:pt x="106" y="440"/>
                  </a:lnTo>
                  <a:lnTo>
                    <a:pt x="106" y="440"/>
                  </a:lnTo>
                  <a:lnTo>
                    <a:pt x="94" y="440"/>
                  </a:lnTo>
                  <a:lnTo>
                    <a:pt x="86" y="436"/>
                  </a:lnTo>
                  <a:lnTo>
                    <a:pt x="76" y="432"/>
                  </a:lnTo>
                  <a:lnTo>
                    <a:pt x="70" y="426"/>
                  </a:lnTo>
                  <a:lnTo>
                    <a:pt x="62" y="418"/>
                  </a:lnTo>
                  <a:lnTo>
                    <a:pt x="58" y="410"/>
                  </a:lnTo>
                  <a:lnTo>
                    <a:pt x="56" y="400"/>
                  </a:lnTo>
                  <a:lnTo>
                    <a:pt x="54" y="390"/>
                  </a:lnTo>
                  <a:lnTo>
                    <a:pt x="54"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
              <a:extLst>
                <a:ext uri="{FF2B5EF4-FFF2-40B4-BE49-F238E27FC236}">
                  <a16:creationId xmlns:a16="http://schemas.microsoft.com/office/drawing/2014/main" id="{6DD58048-3372-894E-9964-F15AF5864AE2}"/>
                </a:ext>
              </a:extLst>
            </p:cNvPr>
            <p:cNvSpPr>
              <a:spLocks/>
            </p:cNvSpPr>
            <p:nvPr/>
          </p:nvSpPr>
          <p:spPr bwMode="auto">
            <a:xfrm>
              <a:off x="2073275" y="1073150"/>
              <a:ext cx="117475" cy="104775"/>
            </a:xfrm>
            <a:custGeom>
              <a:avLst/>
              <a:gdLst>
                <a:gd name="T0" fmla="*/ 36 w 74"/>
                <a:gd name="T1" fmla="*/ 0 h 66"/>
                <a:gd name="T2" fmla="*/ 36 w 74"/>
                <a:gd name="T3" fmla="*/ 0 h 66"/>
                <a:gd name="T4" fmla="*/ 22 w 74"/>
                <a:gd name="T5" fmla="*/ 4 h 66"/>
                <a:gd name="T6" fmla="*/ 16 w 74"/>
                <a:gd name="T7" fmla="*/ 6 h 66"/>
                <a:gd name="T8" fmla="*/ 10 w 74"/>
                <a:gd name="T9" fmla="*/ 10 h 66"/>
                <a:gd name="T10" fmla="*/ 10 w 74"/>
                <a:gd name="T11" fmla="*/ 10 h 66"/>
                <a:gd name="T12" fmla="*/ 6 w 74"/>
                <a:gd name="T13" fmla="*/ 14 h 66"/>
                <a:gd name="T14" fmla="*/ 4 w 74"/>
                <a:gd name="T15" fmla="*/ 20 h 66"/>
                <a:gd name="T16" fmla="*/ 2 w 74"/>
                <a:gd name="T17" fmla="*/ 26 h 66"/>
                <a:gd name="T18" fmla="*/ 0 w 74"/>
                <a:gd name="T19" fmla="*/ 34 h 66"/>
                <a:gd name="T20" fmla="*/ 0 w 74"/>
                <a:gd name="T21" fmla="*/ 34 h 66"/>
                <a:gd name="T22" fmla="*/ 2 w 74"/>
                <a:gd name="T23" fmla="*/ 40 h 66"/>
                <a:gd name="T24" fmla="*/ 4 w 74"/>
                <a:gd name="T25" fmla="*/ 46 h 66"/>
                <a:gd name="T26" fmla="*/ 6 w 74"/>
                <a:gd name="T27" fmla="*/ 52 h 66"/>
                <a:gd name="T28" fmla="*/ 10 w 74"/>
                <a:gd name="T29" fmla="*/ 58 h 66"/>
                <a:gd name="T30" fmla="*/ 10 w 74"/>
                <a:gd name="T31" fmla="*/ 58 h 66"/>
                <a:gd name="T32" fmla="*/ 16 w 74"/>
                <a:gd name="T33" fmla="*/ 62 h 66"/>
                <a:gd name="T34" fmla="*/ 22 w 74"/>
                <a:gd name="T35" fmla="*/ 64 h 66"/>
                <a:gd name="T36" fmla="*/ 28 w 74"/>
                <a:gd name="T37" fmla="*/ 66 h 66"/>
                <a:gd name="T38" fmla="*/ 36 w 74"/>
                <a:gd name="T39" fmla="*/ 66 h 66"/>
                <a:gd name="T40" fmla="*/ 36 w 74"/>
                <a:gd name="T41" fmla="*/ 66 h 66"/>
                <a:gd name="T42" fmla="*/ 44 w 74"/>
                <a:gd name="T43" fmla="*/ 66 h 66"/>
                <a:gd name="T44" fmla="*/ 52 w 74"/>
                <a:gd name="T45" fmla="*/ 64 h 66"/>
                <a:gd name="T46" fmla="*/ 58 w 74"/>
                <a:gd name="T47" fmla="*/ 62 h 66"/>
                <a:gd name="T48" fmla="*/ 64 w 74"/>
                <a:gd name="T49" fmla="*/ 58 h 66"/>
                <a:gd name="T50" fmla="*/ 64 w 74"/>
                <a:gd name="T51" fmla="*/ 58 h 66"/>
                <a:gd name="T52" fmla="*/ 68 w 74"/>
                <a:gd name="T53" fmla="*/ 52 h 66"/>
                <a:gd name="T54" fmla="*/ 70 w 74"/>
                <a:gd name="T55" fmla="*/ 46 h 66"/>
                <a:gd name="T56" fmla="*/ 72 w 74"/>
                <a:gd name="T57" fmla="*/ 40 h 66"/>
                <a:gd name="T58" fmla="*/ 74 w 74"/>
                <a:gd name="T59" fmla="*/ 34 h 66"/>
                <a:gd name="T60" fmla="*/ 74 w 74"/>
                <a:gd name="T61" fmla="*/ 34 h 66"/>
                <a:gd name="T62" fmla="*/ 72 w 74"/>
                <a:gd name="T63" fmla="*/ 26 h 66"/>
                <a:gd name="T64" fmla="*/ 70 w 74"/>
                <a:gd name="T65" fmla="*/ 20 h 66"/>
                <a:gd name="T66" fmla="*/ 68 w 74"/>
                <a:gd name="T67" fmla="*/ 14 h 66"/>
                <a:gd name="T68" fmla="*/ 64 w 74"/>
                <a:gd name="T69" fmla="*/ 10 h 66"/>
                <a:gd name="T70" fmla="*/ 64 w 74"/>
                <a:gd name="T71" fmla="*/ 10 h 66"/>
                <a:gd name="T72" fmla="*/ 58 w 74"/>
                <a:gd name="T73" fmla="*/ 6 h 66"/>
                <a:gd name="T74" fmla="*/ 52 w 74"/>
                <a:gd name="T75" fmla="*/ 4 h 66"/>
                <a:gd name="T76" fmla="*/ 36 w 74"/>
                <a:gd name="T77" fmla="*/ 0 h 66"/>
                <a:gd name="T78" fmla="*/ 36 w 74"/>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66">
                  <a:moveTo>
                    <a:pt x="36" y="0"/>
                  </a:moveTo>
                  <a:lnTo>
                    <a:pt x="36" y="0"/>
                  </a:lnTo>
                  <a:lnTo>
                    <a:pt x="22" y="4"/>
                  </a:lnTo>
                  <a:lnTo>
                    <a:pt x="16" y="6"/>
                  </a:lnTo>
                  <a:lnTo>
                    <a:pt x="10" y="10"/>
                  </a:lnTo>
                  <a:lnTo>
                    <a:pt x="10" y="10"/>
                  </a:lnTo>
                  <a:lnTo>
                    <a:pt x="6" y="14"/>
                  </a:lnTo>
                  <a:lnTo>
                    <a:pt x="4" y="20"/>
                  </a:lnTo>
                  <a:lnTo>
                    <a:pt x="2" y="26"/>
                  </a:lnTo>
                  <a:lnTo>
                    <a:pt x="0" y="34"/>
                  </a:lnTo>
                  <a:lnTo>
                    <a:pt x="0" y="34"/>
                  </a:lnTo>
                  <a:lnTo>
                    <a:pt x="2" y="40"/>
                  </a:lnTo>
                  <a:lnTo>
                    <a:pt x="4" y="46"/>
                  </a:lnTo>
                  <a:lnTo>
                    <a:pt x="6" y="52"/>
                  </a:lnTo>
                  <a:lnTo>
                    <a:pt x="10" y="58"/>
                  </a:lnTo>
                  <a:lnTo>
                    <a:pt x="10" y="58"/>
                  </a:lnTo>
                  <a:lnTo>
                    <a:pt x="16" y="62"/>
                  </a:lnTo>
                  <a:lnTo>
                    <a:pt x="22" y="64"/>
                  </a:lnTo>
                  <a:lnTo>
                    <a:pt x="28" y="66"/>
                  </a:lnTo>
                  <a:lnTo>
                    <a:pt x="36" y="66"/>
                  </a:lnTo>
                  <a:lnTo>
                    <a:pt x="36" y="66"/>
                  </a:lnTo>
                  <a:lnTo>
                    <a:pt x="44" y="66"/>
                  </a:lnTo>
                  <a:lnTo>
                    <a:pt x="52" y="64"/>
                  </a:lnTo>
                  <a:lnTo>
                    <a:pt x="58" y="62"/>
                  </a:lnTo>
                  <a:lnTo>
                    <a:pt x="64" y="58"/>
                  </a:lnTo>
                  <a:lnTo>
                    <a:pt x="64" y="58"/>
                  </a:lnTo>
                  <a:lnTo>
                    <a:pt x="68" y="52"/>
                  </a:lnTo>
                  <a:lnTo>
                    <a:pt x="70" y="46"/>
                  </a:lnTo>
                  <a:lnTo>
                    <a:pt x="72" y="40"/>
                  </a:lnTo>
                  <a:lnTo>
                    <a:pt x="74" y="34"/>
                  </a:lnTo>
                  <a:lnTo>
                    <a:pt x="74" y="34"/>
                  </a:lnTo>
                  <a:lnTo>
                    <a:pt x="72" y="26"/>
                  </a:lnTo>
                  <a:lnTo>
                    <a:pt x="70" y="20"/>
                  </a:lnTo>
                  <a:lnTo>
                    <a:pt x="68" y="14"/>
                  </a:lnTo>
                  <a:lnTo>
                    <a:pt x="64" y="10"/>
                  </a:lnTo>
                  <a:lnTo>
                    <a:pt x="64" y="10"/>
                  </a:lnTo>
                  <a:lnTo>
                    <a:pt x="58" y="6"/>
                  </a:lnTo>
                  <a:lnTo>
                    <a:pt x="52" y="4"/>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5FF7911C-4EF3-F34C-AF64-2BDEEC998CEF}"/>
                </a:ext>
              </a:extLst>
            </p:cNvPr>
            <p:cNvSpPr>
              <a:spLocks/>
            </p:cNvSpPr>
            <p:nvPr/>
          </p:nvSpPr>
          <p:spPr bwMode="auto">
            <a:xfrm>
              <a:off x="2006600" y="701675"/>
              <a:ext cx="292100" cy="330200"/>
            </a:xfrm>
            <a:custGeom>
              <a:avLst/>
              <a:gdLst>
                <a:gd name="T0" fmla="*/ 160 w 184"/>
                <a:gd name="T1" fmla="*/ 18 h 208"/>
                <a:gd name="T2" fmla="*/ 132 w 184"/>
                <a:gd name="T3" fmla="*/ 4 h 208"/>
                <a:gd name="T4" fmla="*/ 94 w 184"/>
                <a:gd name="T5" fmla="*/ 0 h 208"/>
                <a:gd name="T6" fmla="*/ 64 w 184"/>
                <a:gd name="T7" fmla="*/ 2 h 208"/>
                <a:gd name="T8" fmla="*/ 40 w 184"/>
                <a:gd name="T9" fmla="*/ 8 h 208"/>
                <a:gd name="T10" fmla="*/ 0 w 184"/>
                <a:gd name="T11" fmla="*/ 26 h 208"/>
                <a:gd name="T12" fmla="*/ 24 w 184"/>
                <a:gd name="T13" fmla="*/ 70 h 208"/>
                <a:gd name="T14" fmla="*/ 36 w 184"/>
                <a:gd name="T15" fmla="*/ 62 h 208"/>
                <a:gd name="T16" fmla="*/ 52 w 184"/>
                <a:gd name="T17" fmla="*/ 54 h 208"/>
                <a:gd name="T18" fmla="*/ 68 w 184"/>
                <a:gd name="T19" fmla="*/ 50 h 208"/>
                <a:gd name="T20" fmla="*/ 84 w 184"/>
                <a:gd name="T21" fmla="*/ 48 h 208"/>
                <a:gd name="T22" fmla="*/ 110 w 184"/>
                <a:gd name="T23" fmla="*/ 52 h 208"/>
                <a:gd name="T24" fmla="*/ 116 w 184"/>
                <a:gd name="T25" fmla="*/ 56 h 208"/>
                <a:gd name="T26" fmla="*/ 122 w 184"/>
                <a:gd name="T27" fmla="*/ 66 h 208"/>
                <a:gd name="T28" fmla="*/ 124 w 184"/>
                <a:gd name="T29" fmla="*/ 78 h 208"/>
                <a:gd name="T30" fmla="*/ 118 w 184"/>
                <a:gd name="T31" fmla="*/ 96 h 208"/>
                <a:gd name="T32" fmla="*/ 112 w 184"/>
                <a:gd name="T33" fmla="*/ 104 h 208"/>
                <a:gd name="T34" fmla="*/ 102 w 184"/>
                <a:gd name="T35" fmla="*/ 110 h 208"/>
                <a:gd name="T36" fmla="*/ 84 w 184"/>
                <a:gd name="T37" fmla="*/ 124 h 208"/>
                <a:gd name="T38" fmla="*/ 66 w 184"/>
                <a:gd name="T39" fmla="*/ 142 h 208"/>
                <a:gd name="T40" fmla="*/ 58 w 184"/>
                <a:gd name="T41" fmla="*/ 154 h 208"/>
                <a:gd name="T42" fmla="*/ 54 w 184"/>
                <a:gd name="T43" fmla="*/ 168 h 208"/>
                <a:gd name="T44" fmla="*/ 52 w 184"/>
                <a:gd name="T45" fmla="*/ 208 h 208"/>
                <a:gd name="T46" fmla="*/ 102 w 184"/>
                <a:gd name="T47" fmla="*/ 208 h 208"/>
                <a:gd name="T48" fmla="*/ 108 w 184"/>
                <a:gd name="T49" fmla="*/ 180 h 208"/>
                <a:gd name="T50" fmla="*/ 114 w 184"/>
                <a:gd name="T51" fmla="*/ 168 h 208"/>
                <a:gd name="T52" fmla="*/ 124 w 184"/>
                <a:gd name="T53" fmla="*/ 160 h 208"/>
                <a:gd name="T54" fmla="*/ 144 w 184"/>
                <a:gd name="T55" fmla="*/ 146 h 208"/>
                <a:gd name="T56" fmla="*/ 162 w 184"/>
                <a:gd name="T57" fmla="*/ 130 h 208"/>
                <a:gd name="T58" fmla="*/ 172 w 184"/>
                <a:gd name="T59" fmla="*/ 120 h 208"/>
                <a:gd name="T60" fmla="*/ 178 w 184"/>
                <a:gd name="T61" fmla="*/ 106 h 208"/>
                <a:gd name="T62" fmla="*/ 184 w 184"/>
                <a:gd name="T63" fmla="*/ 70 h 208"/>
                <a:gd name="T64" fmla="*/ 182 w 184"/>
                <a:gd name="T65" fmla="*/ 54 h 208"/>
                <a:gd name="T66" fmla="*/ 170 w 184"/>
                <a:gd name="T67" fmla="*/ 30 h 208"/>
                <a:gd name="T68" fmla="*/ 160 w 184"/>
                <a:gd name="T69"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208">
                  <a:moveTo>
                    <a:pt x="160" y="18"/>
                  </a:moveTo>
                  <a:lnTo>
                    <a:pt x="160" y="18"/>
                  </a:lnTo>
                  <a:lnTo>
                    <a:pt x="146" y="10"/>
                  </a:lnTo>
                  <a:lnTo>
                    <a:pt x="132" y="4"/>
                  </a:lnTo>
                  <a:lnTo>
                    <a:pt x="114" y="0"/>
                  </a:lnTo>
                  <a:lnTo>
                    <a:pt x="94" y="0"/>
                  </a:lnTo>
                  <a:lnTo>
                    <a:pt x="94" y="0"/>
                  </a:lnTo>
                  <a:lnTo>
                    <a:pt x="64" y="2"/>
                  </a:lnTo>
                  <a:lnTo>
                    <a:pt x="40" y="8"/>
                  </a:lnTo>
                  <a:lnTo>
                    <a:pt x="40" y="8"/>
                  </a:lnTo>
                  <a:lnTo>
                    <a:pt x="18" y="16"/>
                  </a:lnTo>
                  <a:lnTo>
                    <a:pt x="0" y="26"/>
                  </a:lnTo>
                  <a:lnTo>
                    <a:pt x="24" y="70"/>
                  </a:lnTo>
                  <a:lnTo>
                    <a:pt x="24" y="70"/>
                  </a:lnTo>
                  <a:lnTo>
                    <a:pt x="36" y="62"/>
                  </a:lnTo>
                  <a:lnTo>
                    <a:pt x="36" y="62"/>
                  </a:lnTo>
                  <a:lnTo>
                    <a:pt x="52" y="54"/>
                  </a:lnTo>
                  <a:lnTo>
                    <a:pt x="52" y="54"/>
                  </a:lnTo>
                  <a:lnTo>
                    <a:pt x="68" y="50"/>
                  </a:lnTo>
                  <a:lnTo>
                    <a:pt x="68" y="50"/>
                  </a:lnTo>
                  <a:lnTo>
                    <a:pt x="84" y="48"/>
                  </a:lnTo>
                  <a:lnTo>
                    <a:pt x="84" y="48"/>
                  </a:lnTo>
                  <a:lnTo>
                    <a:pt x="104" y="50"/>
                  </a:lnTo>
                  <a:lnTo>
                    <a:pt x="110" y="52"/>
                  </a:lnTo>
                  <a:lnTo>
                    <a:pt x="116" y="56"/>
                  </a:lnTo>
                  <a:lnTo>
                    <a:pt x="116" y="56"/>
                  </a:lnTo>
                  <a:lnTo>
                    <a:pt x="120" y="60"/>
                  </a:lnTo>
                  <a:lnTo>
                    <a:pt x="122" y="66"/>
                  </a:lnTo>
                  <a:lnTo>
                    <a:pt x="124" y="78"/>
                  </a:lnTo>
                  <a:lnTo>
                    <a:pt x="124" y="78"/>
                  </a:lnTo>
                  <a:lnTo>
                    <a:pt x="122" y="88"/>
                  </a:lnTo>
                  <a:lnTo>
                    <a:pt x="118" y="96"/>
                  </a:lnTo>
                  <a:lnTo>
                    <a:pt x="118" y="96"/>
                  </a:lnTo>
                  <a:lnTo>
                    <a:pt x="112" y="104"/>
                  </a:lnTo>
                  <a:lnTo>
                    <a:pt x="102" y="110"/>
                  </a:lnTo>
                  <a:lnTo>
                    <a:pt x="102" y="110"/>
                  </a:lnTo>
                  <a:lnTo>
                    <a:pt x="84" y="124"/>
                  </a:lnTo>
                  <a:lnTo>
                    <a:pt x="84" y="124"/>
                  </a:lnTo>
                  <a:lnTo>
                    <a:pt x="74" y="132"/>
                  </a:lnTo>
                  <a:lnTo>
                    <a:pt x="66" y="142"/>
                  </a:lnTo>
                  <a:lnTo>
                    <a:pt x="66" y="142"/>
                  </a:lnTo>
                  <a:lnTo>
                    <a:pt x="58" y="154"/>
                  </a:lnTo>
                  <a:lnTo>
                    <a:pt x="54" y="168"/>
                  </a:lnTo>
                  <a:lnTo>
                    <a:pt x="54" y="168"/>
                  </a:lnTo>
                  <a:lnTo>
                    <a:pt x="50" y="186"/>
                  </a:lnTo>
                  <a:lnTo>
                    <a:pt x="52" y="208"/>
                  </a:lnTo>
                  <a:lnTo>
                    <a:pt x="102" y="208"/>
                  </a:lnTo>
                  <a:lnTo>
                    <a:pt x="102" y="208"/>
                  </a:lnTo>
                  <a:lnTo>
                    <a:pt x="104" y="192"/>
                  </a:lnTo>
                  <a:lnTo>
                    <a:pt x="108" y="180"/>
                  </a:lnTo>
                  <a:lnTo>
                    <a:pt x="108" y="180"/>
                  </a:lnTo>
                  <a:lnTo>
                    <a:pt x="114" y="168"/>
                  </a:lnTo>
                  <a:lnTo>
                    <a:pt x="124" y="160"/>
                  </a:lnTo>
                  <a:lnTo>
                    <a:pt x="124" y="160"/>
                  </a:lnTo>
                  <a:lnTo>
                    <a:pt x="144" y="146"/>
                  </a:lnTo>
                  <a:lnTo>
                    <a:pt x="144" y="146"/>
                  </a:lnTo>
                  <a:lnTo>
                    <a:pt x="154" y="138"/>
                  </a:lnTo>
                  <a:lnTo>
                    <a:pt x="162" y="130"/>
                  </a:lnTo>
                  <a:lnTo>
                    <a:pt x="162" y="130"/>
                  </a:lnTo>
                  <a:lnTo>
                    <a:pt x="172" y="120"/>
                  </a:lnTo>
                  <a:lnTo>
                    <a:pt x="178" y="106"/>
                  </a:lnTo>
                  <a:lnTo>
                    <a:pt x="178" y="106"/>
                  </a:lnTo>
                  <a:lnTo>
                    <a:pt x="182" y="90"/>
                  </a:lnTo>
                  <a:lnTo>
                    <a:pt x="184" y="70"/>
                  </a:lnTo>
                  <a:lnTo>
                    <a:pt x="184" y="70"/>
                  </a:lnTo>
                  <a:lnTo>
                    <a:pt x="182" y="54"/>
                  </a:lnTo>
                  <a:lnTo>
                    <a:pt x="178" y="42"/>
                  </a:lnTo>
                  <a:lnTo>
                    <a:pt x="170" y="30"/>
                  </a:lnTo>
                  <a:lnTo>
                    <a:pt x="160" y="18"/>
                  </a:lnTo>
                  <a:lnTo>
                    <a:pt x="16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41172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1C25-BBF3-4D8F-8418-135502C7244C}"/>
              </a:ext>
            </a:extLst>
          </p:cNvPr>
          <p:cNvSpPr>
            <a:spLocks noGrp="1"/>
          </p:cNvSpPr>
          <p:nvPr>
            <p:ph type="title"/>
          </p:nvPr>
        </p:nvSpPr>
        <p:spPr>
          <a:xfrm>
            <a:off x="182880" y="261257"/>
            <a:ext cx="12009120" cy="1823575"/>
          </a:xfrm>
        </p:spPr>
        <p:txBody>
          <a:bodyPr>
            <a:normAutofit/>
          </a:bodyPr>
          <a:lstStyle/>
          <a:p>
            <a:r>
              <a:rPr lang="en-US" sz="4800" dirty="0"/>
              <a:t>Who is served by our current system? </a:t>
            </a:r>
          </a:p>
        </p:txBody>
      </p:sp>
      <p:sp>
        <p:nvSpPr>
          <p:cNvPr id="3" name="Content Placeholder 2">
            <a:extLst>
              <a:ext uri="{FF2B5EF4-FFF2-40B4-BE49-F238E27FC236}">
                <a16:creationId xmlns:a16="http://schemas.microsoft.com/office/drawing/2014/main" id="{9A87D41E-03E2-4EBD-BBE7-00E70038CBD3}"/>
              </a:ext>
            </a:extLst>
          </p:cNvPr>
          <p:cNvSpPr>
            <a:spLocks noGrp="1"/>
          </p:cNvSpPr>
          <p:nvPr>
            <p:ph idx="1"/>
          </p:nvPr>
        </p:nvSpPr>
        <p:spPr>
          <a:xfrm>
            <a:off x="329282" y="1814513"/>
            <a:ext cx="4542756" cy="1971675"/>
          </a:xfrm>
        </p:spPr>
        <p:txBody>
          <a:bodyPr>
            <a:noAutofit/>
          </a:bodyPr>
          <a:lstStyle/>
          <a:p>
            <a:r>
              <a:rPr lang="en-US" sz="3600" b="1" dirty="0"/>
              <a:t>Health insurance industry</a:t>
            </a:r>
          </a:p>
          <a:p>
            <a:r>
              <a:rPr lang="en-US" sz="3600" b="1" dirty="0"/>
              <a:t>Pharmaceutical Industry </a:t>
            </a:r>
          </a:p>
          <a:p>
            <a:r>
              <a:rPr lang="en-US" sz="3600" b="1" dirty="0"/>
              <a:t>CEO’s &amp; Shareholders</a:t>
            </a:r>
          </a:p>
        </p:txBody>
      </p:sp>
      <p:graphicFrame>
        <p:nvGraphicFramePr>
          <p:cNvPr id="8" name="Table 5">
            <a:extLst>
              <a:ext uri="{FF2B5EF4-FFF2-40B4-BE49-F238E27FC236}">
                <a16:creationId xmlns:a16="http://schemas.microsoft.com/office/drawing/2014/main" id="{093D5D32-6B7A-7E85-D109-5AAF0B17ABF7}"/>
              </a:ext>
            </a:extLst>
          </p:cNvPr>
          <p:cNvGraphicFramePr>
            <a:graphicFrameLocks noGrp="1"/>
          </p:cNvGraphicFramePr>
          <p:nvPr>
            <p:extLst>
              <p:ext uri="{D42A27DB-BD31-4B8C-83A1-F6EECF244321}">
                <p14:modId xmlns:p14="http://schemas.microsoft.com/office/powerpoint/2010/main" val="1078813898"/>
              </p:ext>
            </p:extLst>
          </p:nvPr>
        </p:nvGraphicFramePr>
        <p:xfrm>
          <a:off x="4674602" y="1966010"/>
          <a:ext cx="7517398" cy="3344155"/>
        </p:xfrm>
        <a:graphic>
          <a:graphicData uri="http://schemas.openxmlformats.org/drawingml/2006/table">
            <a:tbl>
              <a:tblPr>
                <a:tableStyleId>{125E5076-3810-47DD-B79F-674D7AD40C01}</a:tableStyleId>
              </a:tblPr>
              <a:tblGrid>
                <a:gridCol w="5237042">
                  <a:extLst>
                    <a:ext uri="{9D8B030D-6E8A-4147-A177-3AD203B41FA5}">
                      <a16:colId xmlns:a16="http://schemas.microsoft.com/office/drawing/2014/main" val="4056618188"/>
                    </a:ext>
                  </a:extLst>
                </a:gridCol>
                <a:gridCol w="2280356">
                  <a:extLst>
                    <a:ext uri="{9D8B030D-6E8A-4147-A177-3AD203B41FA5}">
                      <a16:colId xmlns:a16="http://schemas.microsoft.com/office/drawing/2014/main" val="1190632039"/>
                    </a:ext>
                  </a:extLst>
                </a:gridCol>
              </a:tblGrid>
              <a:tr h="668831">
                <a:tc>
                  <a:txBody>
                    <a:bodyPr/>
                    <a:lstStyle/>
                    <a:p>
                      <a:r>
                        <a:rPr lang="en-US" sz="2400" dirty="0">
                          <a:solidFill>
                            <a:schemeClr val="bg1"/>
                          </a:solidFill>
                          <a:effectLst>
                            <a:outerShdw blurRad="50800" dist="38100" dir="2700000" algn="tl" rotWithShape="0">
                              <a:prstClr val="black">
                                <a:alpha val="40000"/>
                              </a:prstClr>
                            </a:outerShdw>
                          </a:effectLst>
                        </a:rPr>
                        <a:t>Pharmaceuticals</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$117.1 Billion</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98696185"/>
                  </a:ext>
                </a:extLst>
              </a:tr>
              <a:tr h="668831">
                <a:tc>
                  <a:txBody>
                    <a:bodyPr/>
                    <a:lstStyle/>
                    <a:p>
                      <a:r>
                        <a:rPr lang="en-US" sz="2400" dirty="0">
                          <a:solidFill>
                            <a:schemeClr val="bg1"/>
                          </a:solidFill>
                          <a:effectLst>
                            <a:outerShdw blurRad="50800" dist="38100" dir="2700000" algn="tl" rotWithShape="0">
                              <a:prstClr val="black">
                                <a:alpha val="40000"/>
                              </a:prstClr>
                            </a:outerShdw>
                          </a:effectLst>
                        </a:rPr>
                        <a:t>Insurers</a:t>
                      </a:r>
                    </a:p>
                  </a:txBody>
                  <a:tcPr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  $28.3 Billion</a:t>
                      </a:r>
                    </a:p>
                  </a:txBody>
                  <a:tcPr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37603305"/>
                  </a:ext>
                </a:extLst>
              </a:tr>
              <a:tr h="668831">
                <a:tc>
                  <a:txBody>
                    <a:bodyPr/>
                    <a:lstStyle/>
                    <a:p>
                      <a:r>
                        <a:rPr lang="en-US" sz="2400" dirty="0">
                          <a:solidFill>
                            <a:schemeClr val="bg1"/>
                          </a:solidFill>
                          <a:effectLst>
                            <a:outerShdw blurRad="50800" dist="38100" dir="2700000" algn="tl" rotWithShape="0">
                              <a:prstClr val="black">
                                <a:alpha val="40000"/>
                              </a:prstClr>
                            </a:outerShdw>
                          </a:effectLst>
                        </a:rPr>
                        <a:t>Equipment / Supplies</a:t>
                      </a:r>
                    </a:p>
                  </a:txBody>
                  <a:tcPr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  $20.3 Billion</a:t>
                      </a:r>
                    </a:p>
                  </a:txBody>
                  <a:tcPr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97492186"/>
                  </a:ext>
                </a:extLst>
              </a:tr>
              <a:tr h="668831">
                <a:tc>
                  <a:txBody>
                    <a:bodyPr/>
                    <a:lstStyle/>
                    <a:p>
                      <a:r>
                        <a:rPr lang="en-US" sz="2400" dirty="0">
                          <a:solidFill>
                            <a:schemeClr val="bg1"/>
                          </a:solidFill>
                          <a:effectLst>
                            <a:outerShdw blurRad="50800" dist="38100" dir="2700000" algn="tl" rotWithShape="0">
                              <a:prstClr val="black">
                                <a:alpha val="40000"/>
                              </a:prstClr>
                            </a:outerShdw>
                          </a:effectLst>
                        </a:rPr>
                        <a:t>Pharmacy / Lab / Benefit Managers</a:t>
                      </a:r>
                    </a:p>
                  </a:txBody>
                  <a:tcPr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  $18.6 Billion</a:t>
                      </a:r>
                    </a:p>
                  </a:txBody>
                  <a:tcPr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4201590"/>
                  </a:ext>
                </a:extLst>
              </a:tr>
              <a:tr h="668831">
                <a:tc>
                  <a:txBody>
                    <a:bodyPr/>
                    <a:lstStyle/>
                    <a:p>
                      <a:r>
                        <a:rPr lang="en-US" sz="2400" dirty="0">
                          <a:solidFill>
                            <a:schemeClr val="bg1"/>
                          </a:solidFill>
                          <a:effectLst>
                            <a:outerShdw blurRad="50800" dist="38100" dir="2700000" algn="tl" rotWithShape="0">
                              <a:prstClr val="black">
                                <a:alpha val="40000"/>
                              </a:prstClr>
                            </a:outerShdw>
                          </a:effectLst>
                        </a:rPr>
                        <a:t>Providers</a:t>
                      </a:r>
                    </a:p>
                  </a:txBody>
                  <a:tcPr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  $10.1 Billion</a:t>
                      </a:r>
                    </a:p>
                  </a:txBody>
                  <a:tcPr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700274"/>
                  </a:ext>
                </a:extLst>
              </a:tr>
            </a:tbl>
          </a:graphicData>
        </a:graphic>
      </p:graphicFrame>
    </p:spTree>
    <p:extLst>
      <p:ext uri="{BB962C8B-B14F-4D97-AF65-F5344CB8AC3E}">
        <p14:creationId xmlns:p14="http://schemas.microsoft.com/office/powerpoint/2010/main" val="3822839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Drug Companies’ Cost Structure</a:t>
            </a:r>
          </a:p>
        </p:txBody>
      </p:sp>
      <p:sp>
        <p:nvSpPr>
          <p:cNvPr id="10" name="Text Placeholder 9"/>
          <p:cNvSpPr>
            <a:spLocks noGrp="1"/>
          </p:cNvSpPr>
          <p:nvPr>
            <p:ph type="body" sz="quarter" idx="10"/>
          </p:nvPr>
        </p:nvSpPr>
        <p:spPr/>
        <p:txBody>
          <a:bodyPr/>
          <a:lstStyle/>
          <a:p>
            <a:r>
              <a:rPr lang="en-US" dirty="0"/>
              <a:t>Source: Health Affairs 2001;20(5):136</a:t>
            </a:r>
          </a:p>
        </p:txBody>
      </p:sp>
      <p:grpSp>
        <p:nvGrpSpPr>
          <p:cNvPr id="9" name="Group 8"/>
          <p:cNvGrpSpPr/>
          <p:nvPr/>
        </p:nvGrpSpPr>
        <p:grpSpPr>
          <a:xfrm>
            <a:off x="2774900" y="1373220"/>
            <a:ext cx="6839712" cy="4637836"/>
            <a:chOff x="1250900" y="1163117"/>
            <a:chExt cx="6839712" cy="4637836"/>
          </a:xfrm>
        </p:grpSpPr>
        <p:graphicFrame>
          <p:nvGraphicFramePr>
            <p:cNvPr id="4" name="Chart 3"/>
            <p:cNvGraphicFramePr/>
            <p:nvPr/>
          </p:nvGraphicFramePr>
          <p:xfrm>
            <a:off x="1250900" y="1163117"/>
            <a:ext cx="6839712" cy="46378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459521" y="2149527"/>
              <a:ext cx="2328498" cy="1200329"/>
            </a:xfrm>
            <a:prstGeom prst="rect">
              <a:avLst/>
            </a:prstGeom>
            <a:noFill/>
            <a:ln>
              <a:noFill/>
            </a:ln>
          </p:spPr>
          <p:txBody>
            <a:bodyPr wrap="square" rtlCol="0">
              <a:spAutoFit/>
            </a:bodyPr>
            <a:lstStyle/>
            <a:p>
              <a:pPr algn="ctr"/>
              <a:r>
                <a:rPr lang="en-US" sz="2400">
                  <a:solidFill>
                    <a:srgbClr val="EBF1DD"/>
                  </a:solidFill>
                  <a:effectLst>
                    <a:outerShdw blurRad="50800" dist="38100" dir="2700000" algn="tl" rotWithShape="0">
                      <a:prstClr val="black">
                        <a:alpha val="40000"/>
                      </a:prstClr>
                    </a:outerShdw>
                  </a:effectLst>
                  <a:cs typeface="Franklin Gothic Book"/>
                </a:rPr>
                <a:t>Marketing </a:t>
              </a:r>
            </a:p>
            <a:p>
              <a:pPr algn="ctr"/>
              <a:r>
                <a:rPr lang="en-US" sz="2400" dirty="0">
                  <a:solidFill>
                    <a:srgbClr val="EBF1DD"/>
                  </a:solidFill>
                  <a:effectLst>
                    <a:outerShdw blurRad="50800" dist="38100" dir="2700000" algn="tl" rotWithShape="0">
                      <a:prstClr val="black">
                        <a:alpha val="40000"/>
                      </a:prstClr>
                    </a:outerShdw>
                  </a:effectLst>
                  <a:cs typeface="Franklin Gothic Book"/>
                </a:rPr>
                <a:t>and Admin</a:t>
              </a:r>
            </a:p>
            <a:p>
              <a:pPr algn="ctr"/>
              <a:r>
                <a:rPr lang="en-US" sz="2400" dirty="0">
                  <a:solidFill>
                    <a:srgbClr val="EBF1DD"/>
                  </a:solidFill>
                  <a:effectLst>
                    <a:outerShdw blurRad="50800" dist="38100" dir="2700000" algn="tl" rotWithShape="0">
                      <a:prstClr val="black">
                        <a:alpha val="40000"/>
                      </a:prstClr>
                    </a:outerShdw>
                  </a:effectLst>
                  <a:cs typeface="Franklin Gothic Book"/>
                </a:rPr>
                <a:t>35%</a:t>
              </a:r>
            </a:p>
          </p:txBody>
        </p:sp>
        <p:sp>
          <p:nvSpPr>
            <p:cNvPr id="7" name="TextBox 6"/>
            <p:cNvSpPr txBox="1"/>
            <p:nvPr/>
          </p:nvSpPr>
          <p:spPr>
            <a:xfrm>
              <a:off x="4572000" y="2516961"/>
              <a:ext cx="2305505" cy="830997"/>
            </a:xfrm>
            <a:prstGeom prst="rect">
              <a:avLst/>
            </a:prstGeom>
            <a:noFill/>
            <a:ln>
              <a:noFill/>
            </a:ln>
          </p:spPr>
          <p:txBody>
            <a:bodyPr wrap="square" rtlCol="0">
              <a:spAutoFit/>
            </a:bodyPr>
            <a:lstStyle/>
            <a:p>
              <a:pPr algn="ctr"/>
              <a:r>
                <a:rPr lang="en-US" sz="2400" dirty="0">
                  <a:solidFill>
                    <a:schemeClr val="bg1"/>
                  </a:solidFill>
                  <a:effectLst>
                    <a:outerShdw blurRad="50800" dist="38100" dir="2700000" algn="tl" rotWithShape="0">
                      <a:prstClr val="black">
                        <a:alpha val="40000"/>
                      </a:prstClr>
                    </a:outerShdw>
                  </a:effectLst>
                  <a:cs typeface="Franklin Gothic Book"/>
                </a:rPr>
                <a:t>Manufacturing</a:t>
              </a:r>
            </a:p>
            <a:p>
              <a:pPr algn="ctr"/>
              <a:r>
                <a:rPr lang="en-US" sz="2400" dirty="0">
                  <a:solidFill>
                    <a:schemeClr val="bg1"/>
                  </a:solidFill>
                  <a:effectLst>
                    <a:outerShdw blurRad="50800" dist="38100" dir="2700000" algn="tl" rotWithShape="0">
                      <a:prstClr val="black">
                        <a:alpha val="40000"/>
                      </a:prstClr>
                    </a:outerShdw>
                  </a:effectLst>
                  <a:cs typeface="Franklin Gothic Book"/>
                </a:rPr>
                <a:t>27%</a:t>
              </a:r>
            </a:p>
          </p:txBody>
        </p:sp>
        <p:sp>
          <p:nvSpPr>
            <p:cNvPr id="8" name="TextBox 7"/>
            <p:cNvSpPr txBox="1"/>
            <p:nvPr/>
          </p:nvSpPr>
          <p:spPr>
            <a:xfrm>
              <a:off x="4751840" y="3617371"/>
              <a:ext cx="2125665" cy="1200329"/>
            </a:xfrm>
            <a:prstGeom prst="rect">
              <a:avLst/>
            </a:prstGeom>
            <a:noFill/>
            <a:ln>
              <a:noFill/>
            </a:ln>
          </p:spPr>
          <p:txBody>
            <a:bodyPr wrap="square" rtlCol="0">
              <a:spAutoFit/>
            </a:bodyPr>
            <a:lstStyle/>
            <a:p>
              <a:pPr algn="ctr"/>
              <a:r>
                <a:rPr lang="en-US" sz="2400" dirty="0">
                  <a:solidFill>
                    <a:schemeClr val="bg1"/>
                  </a:solidFill>
                  <a:effectLst>
                    <a:outerShdw blurRad="50800" dist="38100" dir="2700000" algn="tl" rotWithShape="0">
                      <a:prstClr val="black">
                        <a:alpha val="40000"/>
                      </a:prstClr>
                    </a:outerShdw>
                  </a:effectLst>
                  <a:cs typeface="Franklin Gothic Book"/>
                </a:rPr>
                <a:t>Profits </a:t>
              </a:r>
            </a:p>
            <a:p>
              <a:pPr algn="ctr"/>
              <a:r>
                <a:rPr lang="en-US" sz="2400" dirty="0">
                  <a:solidFill>
                    <a:schemeClr val="bg1"/>
                  </a:solidFill>
                  <a:effectLst>
                    <a:outerShdw blurRad="50800" dist="38100" dir="2700000" algn="tl" rotWithShape="0">
                      <a:prstClr val="black">
                        <a:alpha val="40000"/>
                      </a:prstClr>
                    </a:outerShdw>
                  </a:effectLst>
                  <a:cs typeface="Franklin Gothic Book"/>
                </a:rPr>
                <a:t>(After Taxes)</a:t>
              </a:r>
            </a:p>
            <a:p>
              <a:pPr algn="ctr"/>
              <a:r>
                <a:rPr lang="en-US" sz="2400" dirty="0">
                  <a:solidFill>
                    <a:schemeClr val="bg1"/>
                  </a:solidFill>
                  <a:effectLst>
                    <a:outerShdw blurRad="50800" dist="38100" dir="2700000" algn="tl" rotWithShape="0">
                      <a:prstClr val="black">
                        <a:alpha val="40000"/>
                      </a:prstClr>
                    </a:outerShdw>
                  </a:effectLst>
                  <a:cs typeface="Franklin Gothic Book"/>
                </a:rPr>
                <a:t>18%</a:t>
              </a:r>
            </a:p>
          </p:txBody>
        </p:sp>
        <p:sp>
          <p:nvSpPr>
            <p:cNvPr id="6" name="TextBox 5"/>
            <p:cNvSpPr txBox="1"/>
            <p:nvPr/>
          </p:nvSpPr>
          <p:spPr>
            <a:xfrm>
              <a:off x="3401568" y="4439107"/>
              <a:ext cx="958291" cy="830997"/>
            </a:xfrm>
            <a:prstGeom prst="rect">
              <a:avLst/>
            </a:prstGeom>
            <a:noFill/>
            <a:ln>
              <a:noFill/>
            </a:ln>
          </p:spPr>
          <p:txBody>
            <a:bodyPr wrap="square" rtlCol="0">
              <a:spAutoFit/>
            </a:bodyPr>
            <a:lstStyle/>
            <a:p>
              <a:pPr algn="ctr"/>
              <a:r>
                <a:rPr lang="en-US" sz="2400" dirty="0">
                  <a:solidFill>
                    <a:schemeClr val="bg1"/>
                  </a:solidFill>
                  <a:effectLst>
                    <a:outerShdw blurRad="50800" dist="38100" dir="2700000" algn="tl" rotWithShape="0">
                      <a:prstClr val="black">
                        <a:alpha val="40000"/>
                      </a:prstClr>
                    </a:outerShdw>
                  </a:effectLst>
                  <a:cs typeface="Franklin Gothic Book"/>
                </a:rPr>
                <a:t>R&amp;D</a:t>
              </a:r>
            </a:p>
            <a:p>
              <a:pPr algn="ctr"/>
              <a:r>
                <a:rPr lang="en-US" sz="2400" dirty="0">
                  <a:solidFill>
                    <a:schemeClr val="bg1"/>
                  </a:solidFill>
                  <a:effectLst>
                    <a:outerShdw blurRad="50800" dist="38100" dir="2700000" algn="tl" rotWithShape="0">
                      <a:prstClr val="black">
                        <a:alpha val="40000"/>
                      </a:prstClr>
                    </a:outerShdw>
                  </a:effectLst>
                  <a:cs typeface="Franklin Gothic Book"/>
                </a:rPr>
                <a:t>13%</a:t>
              </a:r>
            </a:p>
          </p:txBody>
        </p:sp>
      </p:grpSp>
      <p:sp>
        <p:nvSpPr>
          <p:cNvPr id="11" name="TextBox 10"/>
          <p:cNvSpPr txBox="1"/>
          <p:nvPr/>
        </p:nvSpPr>
        <p:spPr>
          <a:xfrm>
            <a:off x="5835846" y="5153961"/>
            <a:ext cx="1094586" cy="830997"/>
          </a:xfrm>
          <a:prstGeom prst="rect">
            <a:avLst/>
          </a:prstGeom>
          <a:noFill/>
          <a:ln>
            <a:noFill/>
          </a:ln>
        </p:spPr>
        <p:txBody>
          <a:bodyPr wrap="square" rtlCol="0">
            <a:spAutoFit/>
          </a:bodyPr>
          <a:lstStyle/>
          <a:p>
            <a:pPr algn="ctr"/>
            <a:r>
              <a:rPr lang="en-US" sz="2400" dirty="0">
                <a:cs typeface="Franklin Gothic Book"/>
              </a:rPr>
              <a:t>Taxes</a:t>
            </a:r>
          </a:p>
          <a:p>
            <a:pPr algn="ctr"/>
            <a:r>
              <a:rPr lang="en-US" sz="2400" dirty="0">
                <a:cs typeface="Franklin Gothic Book"/>
              </a:rPr>
              <a:t>7%</a:t>
            </a:r>
          </a:p>
        </p:txBody>
      </p:sp>
    </p:spTree>
    <p:extLst>
      <p:ext uri="{BB962C8B-B14F-4D97-AF65-F5344CB8AC3E}">
        <p14:creationId xmlns:p14="http://schemas.microsoft.com/office/powerpoint/2010/main" val="1884700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7660-0FCC-1BD1-FFBB-341AF931C87C}"/>
              </a:ext>
            </a:extLst>
          </p:cNvPr>
          <p:cNvSpPr>
            <a:spLocks noGrp="1"/>
          </p:cNvSpPr>
          <p:nvPr>
            <p:ph type="title"/>
          </p:nvPr>
        </p:nvSpPr>
        <p:spPr/>
        <p:txBody>
          <a:bodyPr/>
          <a:lstStyle/>
          <a:p>
            <a:r>
              <a:rPr lang="en-US" dirty="0"/>
              <a:t>Health Care CEOs’ Pay, 2020</a:t>
            </a:r>
          </a:p>
        </p:txBody>
      </p:sp>
      <p:sp>
        <p:nvSpPr>
          <p:cNvPr id="3" name="Text Placeholder 2">
            <a:extLst>
              <a:ext uri="{FF2B5EF4-FFF2-40B4-BE49-F238E27FC236}">
                <a16:creationId xmlns:a16="http://schemas.microsoft.com/office/drawing/2014/main" id="{E43DAE34-405C-6A94-6BDA-A51CB2F79DA4}"/>
              </a:ext>
            </a:extLst>
          </p:cNvPr>
          <p:cNvSpPr>
            <a:spLocks noGrp="1"/>
          </p:cNvSpPr>
          <p:nvPr>
            <p:ph type="body" idx="10"/>
          </p:nvPr>
        </p:nvSpPr>
        <p:spPr>
          <a:xfrm>
            <a:off x="-1" y="6016753"/>
            <a:ext cx="8509819" cy="84124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  Herman et al, STAT+ 7/18/2022</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Modified version of slides prepared by Drs. Steffie Woolhandler and David Himmelstein. Originals available at https://</a:t>
            </a:r>
            <a:r>
              <a:rPr kumimoji="0" lang="en-US" sz="1000" b="0" i="0" u="none" strike="noStrike" kern="1200" cap="none" spc="0" normalizeH="0" baseline="0" noProof="0" dirty="0" err="1">
                <a:ln>
                  <a:noFill/>
                </a:ln>
                <a:solidFill>
                  <a:srgbClr val="FFFFFF"/>
                </a:solidFill>
                <a:effectLst/>
                <a:uLnTx/>
                <a:uFillTx/>
                <a:latin typeface="Arial" charset="0"/>
                <a:ea typeface="+mn-ea"/>
                <a:cs typeface="Arial" charset="0"/>
              </a:rPr>
              <a:t>www.citizen.org</a:t>
            </a: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/article/updated-powerpoint-presentations-on-health-policy-issues-relevant-to-health-care-reform-and-a-national-single-payer-health-system/ (accessed Apr 12 2023)</a:t>
            </a:r>
          </a:p>
        </p:txBody>
      </p:sp>
      <p:graphicFrame>
        <p:nvGraphicFramePr>
          <p:cNvPr id="4" name="Table 4">
            <a:extLst>
              <a:ext uri="{FF2B5EF4-FFF2-40B4-BE49-F238E27FC236}">
                <a16:creationId xmlns:a16="http://schemas.microsoft.com/office/drawing/2014/main" id="{46A493FD-7DBA-DDD7-DBB3-F8AA2B651891}"/>
              </a:ext>
            </a:extLst>
          </p:cNvPr>
          <p:cNvGraphicFramePr>
            <a:graphicFrameLocks noGrp="1"/>
          </p:cNvGraphicFramePr>
          <p:nvPr/>
        </p:nvGraphicFramePr>
        <p:xfrm>
          <a:off x="2223320" y="1487905"/>
          <a:ext cx="7745361" cy="4358640"/>
        </p:xfrm>
        <a:graphic>
          <a:graphicData uri="http://schemas.openxmlformats.org/drawingml/2006/table">
            <a:tbl>
              <a:tblPr>
                <a:tableStyleId>{D113A9D2-9D6B-4929-AA2D-F23B5EE8CBE7}</a:tableStyleId>
              </a:tblPr>
              <a:tblGrid>
                <a:gridCol w="2848897">
                  <a:extLst>
                    <a:ext uri="{9D8B030D-6E8A-4147-A177-3AD203B41FA5}">
                      <a16:colId xmlns:a16="http://schemas.microsoft.com/office/drawing/2014/main" val="1578417238"/>
                    </a:ext>
                  </a:extLst>
                </a:gridCol>
                <a:gridCol w="2993922">
                  <a:extLst>
                    <a:ext uri="{9D8B030D-6E8A-4147-A177-3AD203B41FA5}">
                      <a16:colId xmlns:a16="http://schemas.microsoft.com/office/drawing/2014/main" val="2084310062"/>
                    </a:ext>
                  </a:extLst>
                </a:gridCol>
                <a:gridCol w="1902542">
                  <a:extLst>
                    <a:ext uri="{9D8B030D-6E8A-4147-A177-3AD203B41FA5}">
                      <a16:colId xmlns:a16="http://schemas.microsoft.com/office/drawing/2014/main" val="1087942775"/>
                    </a:ext>
                  </a:extLst>
                </a:gridCol>
              </a:tblGrid>
              <a:tr h="370840">
                <a:tc>
                  <a:txBody>
                    <a:bodyPr/>
                    <a:lstStyle/>
                    <a:p>
                      <a:r>
                        <a:rPr lang="en-US" sz="2000" b="1" dirty="0">
                          <a:solidFill>
                            <a:schemeClr val="bg1"/>
                          </a:solidFill>
                          <a:effectLst>
                            <a:outerShdw blurRad="50800" dist="38100" dir="2700000" algn="tl" rotWithShape="0">
                              <a:prstClr val="black">
                                <a:alpha val="40000"/>
                              </a:prstClr>
                            </a:outerShdw>
                          </a:effectLst>
                        </a:rPr>
                        <a:t>CEO</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2000" b="1" dirty="0">
                          <a:solidFill>
                            <a:schemeClr val="bg1"/>
                          </a:solidFill>
                          <a:effectLst>
                            <a:outerShdw blurRad="50800" dist="38100" dir="2700000" algn="tl" rotWithShape="0">
                              <a:prstClr val="black">
                                <a:alpha val="40000"/>
                              </a:prstClr>
                            </a:outerShdw>
                          </a:effectLst>
                        </a:rPr>
                        <a:t>Firm</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2000" b="1" dirty="0">
                          <a:solidFill>
                            <a:schemeClr val="bg1"/>
                          </a:solidFill>
                          <a:effectLst>
                            <a:outerShdw blurRad="50800" dist="38100" dir="2700000" algn="tl" rotWithShape="0">
                              <a:prstClr val="black">
                                <a:alpha val="40000"/>
                              </a:prstClr>
                            </a:outerShdw>
                          </a:effectLst>
                        </a:rPr>
                        <a:t>Total Pay</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73423329"/>
                  </a:ext>
                </a:extLst>
              </a:tr>
              <a:tr h="370840">
                <a:tc>
                  <a:txBody>
                    <a:bodyPr/>
                    <a:lstStyle/>
                    <a:p>
                      <a:r>
                        <a:rPr lang="en-US" sz="2000" dirty="0">
                          <a:solidFill>
                            <a:schemeClr val="bg1"/>
                          </a:solidFill>
                          <a:effectLst>
                            <a:outerShdw blurRad="50800" dist="38100" dir="2700000" algn="tl" rotWithShape="0">
                              <a:prstClr val="black">
                                <a:alpha val="40000"/>
                              </a:prstClr>
                            </a:outerShdw>
                          </a:effectLst>
                        </a:rPr>
                        <a:t>Leonard Schleifer</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Regeneron</a:t>
                      </a:r>
                    </a:p>
                  </a:txBody>
                  <a:tcP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$453 million</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70889582"/>
                  </a:ext>
                </a:extLst>
              </a:tr>
              <a:tr h="370840">
                <a:tc>
                  <a:txBody>
                    <a:bodyPr/>
                    <a:lstStyle/>
                    <a:p>
                      <a:r>
                        <a:rPr lang="en-US" sz="2000" dirty="0">
                          <a:solidFill>
                            <a:schemeClr val="bg1"/>
                          </a:solidFill>
                          <a:effectLst>
                            <a:outerShdw blurRad="50800" dist="38100" dir="2700000" algn="tl" rotWithShape="0">
                              <a:prstClr val="black">
                                <a:alpha val="40000"/>
                              </a:prstClr>
                            </a:outerShdw>
                          </a:effectLst>
                        </a:rPr>
                        <a:t>Joe Hogan</a:t>
                      </a:r>
                    </a:p>
                  </a:txBody>
                  <a:tcP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Align Technology</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$113 million</a:t>
                      </a: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6938780"/>
                  </a:ext>
                </a:extLst>
              </a:tr>
              <a:tr h="370840">
                <a:tc>
                  <a:txBody>
                    <a:bodyPr/>
                    <a:lstStyle/>
                    <a:p>
                      <a:r>
                        <a:rPr lang="en-US" sz="2000" dirty="0">
                          <a:solidFill>
                            <a:schemeClr val="bg1"/>
                          </a:solidFill>
                          <a:effectLst>
                            <a:outerShdw blurRad="50800" dist="38100" dir="2700000" algn="tl" rotWithShape="0">
                              <a:prstClr val="black">
                                <a:alpha val="40000"/>
                              </a:prstClr>
                            </a:outerShdw>
                          </a:effectLst>
                        </a:rPr>
                        <a:t>Mike </a:t>
                      </a:r>
                      <a:r>
                        <a:rPr lang="en-US" sz="2000" dirty="0" err="1">
                          <a:solidFill>
                            <a:schemeClr val="bg1"/>
                          </a:solidFill>
                          <a:effectLst>
                            <a:outerShdw blurRad="50800" dist="38100" dir="2700000" algn="tl" rotWithShape="0">
                              <a:prstClr val="black">
                                <a:alpha val="40000"/>
                              </a:prstClr>
                            </a:outerShdw>
                          </a:effectLst>
                        </a:rPr>
                        <a:t>Pykosz</a:t>
                      </a:r>
                      <a:endParaRPr lang="en-US" sz="2000" dirty="0">
                        <a:solidFill>
                          <a:schemeClr val="bg1"/>
                        </a:solidFill>
                        <a:effectLst>
                          <a:outerShdw blurRad="50800" dist="38100" dir="2700000" algn="tl" rotWithShape="0">
                            <a:prstClr val="black">
                              <a:alpha val="40000"/>
                            </a:prstClr>
                          </a:outerShdw>
                        </a:effectLst>
                      </a:endParaRPr>
                    </a:p>
                  </a:txBody>
                  <a:tcP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Oak Street Health</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$92.5 million</a:t>
                      </a: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8103435"/>
                  </a:ext>
                </a:extLst>
              </a:tr>
              <a:tr h="370840">
                <a:tc>
                  <a:txBody>
                    <a:bodyPr/>
                    <a:lstStyle/>
                    <a:p>
                      <a:r>
                        <a:rPr lang="en-US" sz="2000" dirty="0">
                          <a:solidFill>
                            <a:schemeClr val="bg1"/>
                          </a:solidFill>
                          <a:effectLst>
                            <a:outerShdw blurRad="50800" dist="38100" dir="2700000" algn="tl" rotWithShape="0">
                              <a:prstClr val="black">
                                <a:alpha val="40000"/>
                              </a:prstClr>
                            </a:outerShdw>
                          </a:effectLst>
                        </a:rPr>
                        <a:t>David </a:t>
                      </a:r>
                      <a:r>
                        <a:rPr lang="en-US" sz="2000" dirty="0" err="1">
                          <a:solidFill>
                            <a:schemeClr val="bg1"/>
                          </a:solidFill>
                          <a:effectLst>
                            <a:outerShdw blurRad="50800" dist="38100" dir="2700000" algn="tl" rotWithShape="0">
                              <a:prstClr val="black">
                                <a:alpha val="40000"/>
                              </a:prstClr>
                            </a:outerShdw>
                          </a:effectLst>
                        </a:rPr>
                        <a:t>Cordani</a:t>
                      </a:r>
                      <a:endParaRPr lang="en-US" sz="2000" dirty="0">
                        <a:solidFill>
                          <a:schemeClr val="bg1"/>
                        </a:solidFill>
                        <a:effectLst>
                          <a:outerShdw blurRad="50800" dist="38100" dir="2700000" algn="tl" rotWithShape="0">
                            <a:prstClr val="black">
                              <a:alpha val="40000"/>
                            </a:prstClr>
                          </a:outerShdw>
                        </a:effectLst>
                      </a:endParaRPr>
                    </a:p>
                  </a:txBody>
                  <a:tcP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Cigna</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$91.2 million</a:t>
                      </a: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6714526"/>
                  </a:ext>
                </a:extLst>
              </a:tr>
              <a:tr h="370840">
                <a:tc>
                  <a:txBody>
                    <a:bodyPr/>
                    <a:lstStyle/>
                    <a:p>
                      <a:r>
                        <a:rPr lang="en-US" sz="2000" dirty="0">
                          <a:solidFill>
                            <a:schemeClr val="bg1"/>
                          </a:solidFill>
                          <a:effectLst>
                            <a:outerShdw blurRad="50800" dist="38100" dir="2700000" algn="tl" rotWithShape="0">
                              <a:prstClr val="black">
                                <a:alpha val="40000"/>
                              </a:prstClr>
                            </a:outerShdw>
                          </a:effectLst>
                        </a:rPr>
                        <a:t>David </a:t>
                      </a:r>
                      <a:r>
                        <a:rPr lang="en-US" sz="2000" dirty="0" err="1">
                          <a:solidFill>
                            <a:schemeClr val="bg1"/>
                          </a:solidFill>
                          <a:effectLst>
                            <a:outerShdw blurRad="50800" dist="38100" dir="2700000" algn="tl" rotWithShape="0">
                              <a:prstClr val="black">
                                <a:alpha val="40000"/>
                              </a:prstClr>
                            </a:outerShdw>
                          </a:effectLst>
                        </a:rPr>
                        <a:t>Schlanger</a:t>
                      </a:r>
                      <a:endParaRPr lang="en-US" sz="2000" dirty="0">
                        <a:solidFill>
                          <a:schemeClr val="bg1"/>
                        </a:solidFill>
                        <a:effectLst>
                          <a:outerShdw blurRad="50800" dist="38100" dir="2700000" algn="tl" rotWithShape="0">
                            <a:prstClr val="black">
                              <a:alpha val="40000"/>
                            </a:prstClr>
                          </a:outerShdw>
                        </a:effectLst>
                      </a:endParaRPr>
                    </a:p>
                  </a:txBody>
                  <a:tcP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Progyny</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$80.4 million</a:t>
                      </a: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3505424"/>
                  </a:ext>
                </a:extLst>
              </a:tr>
              <a:tr h="370840">
                <a:tc>
                  <a:txBody>
                    <a:bodyPr/>
                    <a:lstStyle/>
                    <a:p>
                      <a:r>
                        <a:rPr lang="en-US" sz="2000" dirty="0">
                          <a:solidFill>
                            <a:schemeClr val="bg1"/>
                          </a:solidFill>
                          <a:effectLst>
                            <a:outerShdw blurRad="50800" dist="38100" dir="2700000" algn="tl" rotWithShape="0">
                              <a:prstClr val="black">
                                <a:alpha val="40000"/>
                              </a:prstClr>
                            </a:outerShdw>
                          </a:effectLst>
                        </a:rPr>
                        <a:t>Michael Mussallem</a:t>
                      </a:r>
                    </a:p>
                  </a:txBody>
                  <a:tcP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Edwards Life Sci.</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$76.7 million</a:t>
                      </a: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25891555"/>
                  </a:ext>
                </a:extLst>
              </a:tr>
              <a:tr h="370840">
                <a:tc>
                  <a:txBody>
                    <a:bodyPr/>
                    <a:lstStyle/>
                    <a:p>
                      <a:r>
                        <a:rPr lang="en-US" sz="2000" dirty="0">
                          <a:solidFill>
                            <a:schemeClr val="bg1"/>
                          </a:solidFill>
                          <a:effectLst>
                            <a:outerShdw blurRad="50800" dist="38100" dir="2700000" algn="tl" rotWithShape="0">
                              <a:prstClr val="black">
                                <a:alpha val="40000"/>
                              </a:prstClr>
                            </a:outerShdw>
                          </a:effectLst>
                        </a:rPr>
                        <a:t>Helmy </a:t>
                      </a:r>
                      <a:r>
                        <a:rPr lang="en-US" sz="2000" dirty="0" err="1">
                          <a:solidFill>
                            <a:schemeClr val="bg1"/>
                          </a:solidFill>
                          <a:effectLst>
                            <a:outerShdw blurRad="50800" dist="38100" dir="2700000" algn="tl" rotWithShape="0">
                              <a:prstClr val="black">
                                <a:alpha val="40000"/>
                              </a:prstClr>
                            </a:outerShdw>
                          </a:effectLst>
                        </a:rPr>
                        <a:t>Eltoukhy</a:t>
                      </a:r>
                      <a:endParaRPr lang="en-US" sz="2000" dirty="0">
                        <a:solidFill>
                          <a:schemeClr val="bg1"/>
                        </a:solidFill>
                        <a:effectLst>
                          <a:outerShdw blurRad="50800" dist="38100" dir="2700000" algn="tl" rotWithShape="0">
                            <a:prstClr val="black">
                              <a:alpha val="40000"/>
                            </a:prstClr>
                          </a:outerShdw>
                        </a:effectLst>
                      </a:endParaRPr>
                    </a:p>
                  </a:txBody>
                  <a:tcP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Guardant Health</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$75.6 million</a:t>
                      </a: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6811649"/>
                  </a:ext>
                </a:extLst>
              </a:tr>
              <a:tr h="370840">
                <a:tc>
                  <a:txBody>
                    <a:bodyPr/>
                    <a:lstStyle/>
                    <a:p>
                      <a:r>
                        <a:rPr lang="en-US" sz="2000" dirty="0">
                          <a:solidFill>
                            <a:schemeClr val="bg1"/>
                          </a:solidFill>
                          <a:effectLst>
                            <a:outerShdw blurRad="50800" dist="38100" dir="2700000" algn="tl" rotWithShape="0">
                              <a:prstClr val="black">
                                <a:alpha val="40000"/>
                              </a:prstClr>
                            </a:outerShdw>
                          </a:effectLst>
                        </a:rPr>
                        <a:t>Tim </a:t>
                      </a:r>
                      <a:r>
                        <a:rPr lang="en-US" sz="2000" dirty="0" err="1">
                          <a:solidFill>
                            <a:schemeClr val="bg1"/>
                          </a:solidFill>
                          <a:effectLst>
                            <a:outerShdw blurRad="50800" dist="38100" dir="2700000" algn="tl" rotWithShape="0">
                              <a:prstClr val="black">
                                <a:alpha val="40000"/>
                              </a:prstClr>
                            </a:outerShdw>
                          </a:effectLst>
                        </a:rPr>
                        <a:t>Walbert</a:t>
                      </a:r>
                      <a:endParaRPr lang="en-US" sz="2000" dirty="0">
                        <a:solidFill>
                          <a:schemeClr val="bg1"/>
                        </a:solidFill>
                        <a:effectLst>
                          <a:outerShdw blurRad="50800" dist="38100" dir="2700000" algn="tl" rotWithShape="0">
                            <a:prstClr val="black">
                              <a:alpha val="40000"/>
                            </a:prstClr>
                          </a:outerShdw>
                        </a:effectLst>
                      </a:endParaRPr>
                    </a:p>
                  </a:txBody>
                  <a:tcP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Horizon Therapeutics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$70.1 million</a:t>
                      </a: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50617376"/>
                  </a:ext>
                </a:extLst>
              </a:tr>
              <a:tr h="370840">
                <a:tc>
                  <a:txBody>
                    <a:bodyPr/>
                    <a:lstStyle/>
                    <a:p>
                      <a:r>
                        <a:rPr lang="en-US" sz="2000" dirty="0">
                          <a:solidFill>
                            <a:schemeClr val="bg1"/>
                          </a:solidFill>
                          <a:effectLst>
                            <a:outerShdw blurRad="50800" dist="38100" dir="2700000" algn="tl" rotWithShape="0">
                              <a:prstClr val="black">
                                <a:alpha val="40000"/>
                              </a:prstClr>
                            </a:outerShdw>
                          </a:effectLst>
                        </a:rPr>
                        <a:t>Steve MacMillan</a:t>
                      </a:r>
                    </a:p>
                  </a:txBody>
                  <a:tcP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Hologic</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$68.5 million</a:t>
                      </a: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03952073"/>
                  </a:ext>
                </a:extLst>
              </a:tr>
              <a:tr h="370840">
                <a:tc>
                  <a:txBody>
                    <a:bodyPr/>
                    <a:lstStyle/>
                    <a:p>
                      <a:r>
                        <a:rPr lang="en-US" sz="2000" dirty="0">
                          <a:solidFill>
                            <a:schemeClr val="bg1"/>
                          </a:solidFill>
                          <a:effectLst>
                            <a:outerShdw blurRad="50800" dist="38100" dir="2700000" algn="tl" rotWithShape="0">
                              <a:prstClr val="black">
                                <a:alpha val="40000"/>
                              </a:prstClr>
                            </a:outerShdw>
                          </a:effectLst>
                        </a:rPr>
                        <a:t>Neil Kumar</a:t>
                      </a:r>
                    </a:p>
                  </a:txBody>
                  <a:tcP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2000" dirty="0" err="1">
                          <a:solidFill>
                            <a:schemeClr val="bg1"/>
                          </a:solidFill>
                          <a:effectLst>
                            <a:outerShdw blurRad="50800" dist="38100" dir="2700000" algn="tl" rotWithShape="0">
                              <a:prstClr val="black">
                                <a:alpha val="40000"/>
                              </a:prstClr>
                            </a:outerShdw>
                          </a:effectLst>
                        </a:rPr>
                        <a:t>BridgeBio</a:t>
                      </a:r>
                      <a:r>
                        <a:rPr lang="en-US" sz="2000" dirty="0">
                          <a:solidFill>
                            <a:schemeClr val="bg1"/>
                          </a:solidFill>
                          <a:effectLst>
                            <a:outerShdw blurRad="50800" dist="38100" dir="2700000" algn="tl" rotWithShape="0">
                              <a:prstClr val="black">
                                <a:alpha val="40000"/>
                              </a:prstClr>
                            </a:outerShdw>
                          </a:effectLst>
                        </a:rPr>
                        <a:t> Pharma</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2000" dirty="0">
                          <a:solidFill>
                            <a:schemeClr val="bg1"/>
                          </a:solidFill>
                          <a:effectLst>
                            <a:outerShdw blurRad="50800" dist="38100" dir="2700000" algn="tl" rotWithShape="0">
                              <a:prstClr val="black">
                                <a:alpha val="40000"/>
                              </a:prstClr>
                            </a:outerShdw>
                          </a:effectLst>
                        </a:rPr>
                        <a:t>$62.8 million</a:t>
                      </a: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3289986"/>
                  </a:ext>
                </a:extLst>
              </a:tr>
            </a:tbl>
          </a:graphicData>
        </a:graphic>
      </p:graphicFrame>
    </p:spTree>
    <p:extLst>
      <p:ext uri="{BB962C8B-B14F-4D97-AF65-F5344CB8AC3E}">
        <p14:creationId xmlns:p14="http://schemas.microsoft.com/office/powerpoint/2010/main" val="3141179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7660-0FCC-1BD1-FFBB-341AF931C87C}"/>
              </a:ext>
            </a:extLst>
          </p:cNvPr>
          <p:cNvSpPr>
            <a:spLocks noGrp="1"/>
          </p:cNvSpPr>
          <p:nvPr>
            <p:ph type="title"/>
          </p:nvPr>
        </p:nvSpPr>
        <p:spPr/>
        <p:txBody>
          <a:bodyPr>
            <a:normAutofit/>
          </a:bodyPr>
          <a:lstStyle/>
          <a:p>
            <a:r>
              <a:rPr lang="en-US" sz="4000" dirty="0"/>
              <a:t>The Profits of “Non-Profit” Health Systems</a:t>
            </a:r>
          </a:p>
        </p:txBody>
      </p:sp>
      <p:sp>
        <p:nvSpPr>
          <p:cNvPr id="3" name="Text Placeholder 2">
            <a:extLst>
              <a:ext uri="{FF2B5EF4-FFF2-40B4-BE49-F238E27FC236}">
                <a16:creationId xmlns:a16="http://schemas.microsoft.com/office/drawing/2014/main" id="{E43DAE34-405C-6A94-6BDA-A51CB2F79DA4}"/>
              </a:ext>
            </a:extLst>
          </p:cNvPr>
          <p:cNvSpPr>
            <a:spLocks noGrp="1"/>
          </p:cNvSpPr>
          <p:nvPr>
            <p:ph type="body" idx="10"/>
          </p:nvPr>
        </p:nvSpPr>
        <p:spPr>
          <a:xfrm>
            <a:off x="-1" y="6016753"/>
            <a:ext cx="8509819" cy="84124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Source:  Modern Healthcare July 19, 2021:44</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Modified version of slides prepared by Drs. Steffie Woolhandler and David Himmelstein. Originals available at https://</a:t>
            </a:r>
            <a:r>
              <a:rPr kumimoji="0" lang="en-US" sz="1000" b="0" i="0" u="none" strike="noStrike" kern="1200" cap="none" spc="0" normalizeH="0" baseline="0" noProof="0" dirty="0" err="1">
                <a:ln>
                  <a:noFill/>
                </a:ln>
                <a:solidFill>
                  <a:srgbClr val="FFFFFF"/>
                </a:solidFill>
                <a:effectLst/>
                <a:uLnTx/>
                <a:uFillTx/>
                <a:latin typeface="Arial" charset="0"/>
                <a:ea typeface="+mn-ea"/>
                <a:cs typeface="Arial" charset="0"/>
              </a:rPr>
              <a:t>www.citizen.org</a:t>
            </a: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/article/updated-powerpoint-presentations-on-health-policy-issues-relevant-to-health-care-reform-and-a-national-single-payer-health-system/ (accessed Apr 12 2023)</a:t>
            </a:r>
          </a:p>
        </p:txBody>
      </p:sp>
      <p:graphicFrame>
        <p:nvGraphicFramePr>
          <p:cNvPr id="4" name="Table 4">
            <a:extLst>
              <a:ext uri="{FF2B5EF4-FFF2-40B4-BE49-F238E27FC236}">
                <a16:creationId xmlns:a16="http://schemas.microsoft.com/office/drawing/2014/main" id="{46A493FD-7DBA-DDD7-DBB3-F8AA2B651891}"/>
              </a:ext>
            </a:extLst>
          </p:cNvPr>
          <p:cNvGraphicFramePr>
            <a:graphicFrameLocks noGrp="1"/>
          </p:cNvGraphicFramePr>
          <p:nvPr/>
        </p:nvGraphicFramePr>
        <p:xfrm>
          <a:off x="2014516" y="1580381"/>
          <a:ext cx="8162969" cy="4114800"/>
        </p:xfrm>
        <a:graphic>
          <a:graphicData uri="http://schemas.openxmlformats.org/drawingml/2006/table">
            <a:tbl>
              <a:tblPr>
                <a:tableStyleId>{D113A9D2-9D6B-4929-AA2D-F23B5EE8CBE7}</a:tableStyleId>
              </a:tblPr>
              <a:tblGrid>
                <a:gridCol w="3199928">
                  <a:extLst>
                    <a:ext uri="{9D8B030D-6E8A-4147-A177-3AD203B41FA5}">
                      <a16:colId xmlns:a16="http://schemas.microsoft.com/office/drawing/2014/main" val="1578417238"/>
                    </a:ext>
                  </a:extLst>
                </a:gridCol>
                <a:gridCol w="2490429">
                  <a:extLst>
                    <a:ext uri="{9D8B030D-6E8A-4147-A177-3AD203B41FA5}">
                      <a16:colId xmlns:a16="http://schemas.microsoft.com/office/drawing/2014/main" val="2084310062"/>
                    </a:ext>
                  </a:extLst>
                </a:gridCol>
                <a:gridCol w="2472612">
                  <a:extLst>
                    <a:ext uri="{9D8B030D-6E8A-4147-A177-3AD203B41FA5}">
                      <a16:colId xmlns:a16="http://schemas.microsoft.com/office/drawing/2014/main" val="1087942775"/>
                    </a:ext>
                  </a:extLst>
                </a:gridCol>
              </a:tblGrid>
              <a:tr h="370840">
                <a:tc>
                  <a:txBody>
                    <a:bodyPr/>
                    <a:lstStyle/>
                    <a:p>
                      <a:r>
                        <a:rPr lang="en-US" sz="2400" b="1" dirty="0">
                          <a:solidFill>
                            <a:schemeClr val="bg1"/>
                          </a:solidFill>
                          <a:effectLst>
                            <a:outerShdw blurRad="50800" dist="38100" dir="2700000" algn="tl" rotWithShape="0">
                              <a:prstClr val="black">
                                <a:alpha val="40000"/>
                              </a:prstClr>
                            </a:outerShdw>
                          </a:effectLst>
                        </a:rPr>
                        <a:t>Health System</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2400" b="1" dirty="0">
                          <a:solidFill>
                            <a:schemeClr val="bg1"/>
                          </a:solidFill>
                          <a:effectLst>
                            <a:outerShdw blurRad="50800" dist="38100" dir="2700000" algn="tl" rotWithShape="0">
                              <a:prstClr val="black">
                                <a:alpha val="40000"/>
                              </a:prstClr>
                            </a:outerShdw>
                          </a:effectLst>
                        </a:rPr>
                        <a:t>2020 Profit</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2400" b="1" dirty="0">
                          <a:solidFill>
                            <a:schemeClr val="bg1"/>
                          </a:solidFill>
                          <a:effectLst>
                            <a:outerShdw blurRad="50800" dist="38100" dir="2700000" algn="tl" rotWithShape="0">
                              <a:prstClr val="black">
                                <a:alpha val="40000"/>
                              </a:prstClr>
                            </a:outerShdw>
                          </a:effectLst>
                        </a:rPr>
                        <a:t>2019 Profit</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73423329"/>
                  </a:ext>
                </a:extLst>
              </a:tr>
              <a:tr h="370840">
                <a:tc>
                  <a:txBody>
                    <a:bodyPr/>
                    <a:lstStyle/>
                    <a:p>
                      <a:r>
                        <a:rPr lang="en-US" sz="2400" dirty="0">
                          <a:solidFill>
                            <a:schemeClr val="bg1"/>
                          </a:solidFill>
                          <a:effectLst>
                            <a:outerShdw blurRad="50800" dist="38100" dir="2700000" algn="tl" rotWithShape="0">
                              <a:prstClr val="black">
                                <a:alpha val="40000"/>
                              </a:prstClr>
                            </a:outerShdw>
                          </a:effectLst>
                        </a:rPr>
                        <a:t>Kaiser</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$2,217 million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$2,732 million</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70889582"/>
                  </a:ext>
                </a:extLst>
              </a:tr>
              <a:tr h="370840">
                <a:tc>
                  <a:txBody>
                    <a:bodyPr/>
                    <a:lstStyle/>
                    <a:p>
                      <a:r>
                        <a:rPr lang="en-US" sz="2400" dirty="0">
                          <a:solidFill>
                            <a:schemeClr val="bg1"/>
                          </a:solidFill>
                          <a:effectLst>
                            <a:outerShdw blurRad="50800" dist="38100" dir="2700000" algn="tl" rotWithShape="0">
                              <a:prstClr val="black">
                                <a:alpha val="40000"/>
                              </a:prstClr>
                            </a:outerShdw>
                          </a:effectLst>
                        </a:rPr>
                        <a:t>UPMC</a:t>
                      </a:r>
                    </a:p>
                  </a:txBody>
                  <a:tcP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$836 million</a:t>
                      </a:r>
                    </a:p>
                  </a:txBody>
                  <a:tcP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$27 million</a:t>
                      </a:r>
                    </a:p>
                  </a:txBody>
                  <a:tcP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6938780"/>
                  </a:ext>
                </a:extLst>
              </a:tr>
              <a:tr h="370840">
                <a:tc>
                  <a:txBody>
                    <a:bodyPr/>
                    <a:lstStyle/>
                    <a:p>
                      <a:r>
                        <a:rPr lang="en-US" sz="2400" dirty="0">
                          <a:solidFill>
                            <a:schemeClr val="bg1"/>
                          </a:solidFill>
                          <a:effectLst>
                            <a:outerShdw blurRad="50800" dist="38100" dir="2700000" algn="tl" rotWithShape="0">
                              <a:prstClr val="black">
                                <a:alpha val="40000"/>
                              </a:prstClr>
                            </a:outerShdw>
                          </a:effectLst>
                        </a:rPr>
                        <a:t>Intermountain</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$743 million</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$506 million</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8103435"/>
                  </a:ext>
                </a:extLst>
              </a:tr>
              <a:tr h="370840">
                <a:tc>
                  <a:txBody>
                    <a:bodyPr/>
                    <a:lstStyle/>
                    <a:p>
                      <a:r>
                        <a:rPr lang="en-US" sz="2400" dirty="0">
                          <a:solidFill>
                            <a:schemeClr val="bg1"/>
                          </a:solidFill>
                          <a:effectLst>
                            <a:outerShdw blurRad="50800" dist="38100" dir="2700000" algn="tl" rotWithShape="0">
                              <a:prstClr val="black">
                                <a:alpha val="40000"/>
                              </a:prstClr>
                            </a:outerShdw>
                          </a:effectLst>
                        </a:rPr>
                        <a:t>Mayo</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$728 million</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$1,063 million</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6714526"/>
                  </a:ext>
                </a:extLst>
              </a:tr>
              <a:tr h="370840">
                <a:tc>
                  <a:txBody>
                    <a:bodyPr/>
                    <a:lstStyle/>
                    <a:p>
                      <a:r>
                        <a:rPr lang="en-US" sz="2400" dirty="0" err="1">
                          <a:solidFill>
                            <a:schemeClr val="bg1"/>
                          </a:solidFill>
                          <a:effectLst>
                            <a:outerShdw blurRad="50800" dist="38100" dir="2700000" algn="tl" rotWithShape="0">
                              <a:prstClr val="black">
                                <a:alpha val="40000"/>
                              </a:prstClr>
                            </a:outerShdw>
                          </a:effectLst>
                        </a:rPr>
                        <a:t>AdventHealth</a:t>
                      </a:r>
                      <a:endParaRPr lang="en-US" sz="2400" dirty="0">
                        <a:solidFill>
                          <a:schemeClr val="bg1"/>
                        </a:solidFill>
                        <a:effectLst>
                          <a:outerShdw blurRad="50800" dist="38100" dir="2700000" algn="tl" rotWithShape="0">
                            <a:prstClr val="black">
                              <a:alpha val="40000"/>
                            </a:prstClr>
                          </a:outerShdw>
                        </a:effectLst>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$694 million</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$829 million</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3505424"/>
                  </a:ext>
                </a:extLst>
              </a:tr>
              <a:tr h="370840">
                <a:tc>
                  <a:txBody>
                    <a:bodyPr/>
                    <a:lstStyle/>
                    <a:p>
                      <a:r>
                        <a:rPr lang="en-US" sz="2400" dirty="0">
                          <a:solidFill>
                            <a:schemeClr val="bg1"/>
                          </a:solidFill>
                          <a:effectLst>
                            <a:outerShdw blurRad="50800" dist="38100" dir="2700000" algn="tl" rotWithShape="0">
                              <a:prstClr val="black">
                                <a:alpha val="40000"/>
                              </a:prstClr>
                            </a:outerShdw>
                          </a:effectLst>
                        </a:rPr>
                        <a:t>Indiana U. Health</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$656 million</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$679 million</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25891555"/>
                  </a:ext>
                </a:extLst>
              </a:tr>
              <a:tr h="370840">
                <a:tc>
                  <a:txBody>
                    <a:bodyPr/>
                    <a:lstStyle/>
                    <a:p>
                      <a:r>
                        <a:rPr lang="en-US" sz="2400" dirty="0">
                          <a:solidFill>
                            <a:schemeClr val="bg1"/>
                          </a:solidFill>
                          <a:effectLst>
                            <a:outerShdw blurRad="50800" dist="38100" dir="2700000" algn="tl" rotWithShape="0">
                              <a:prstClr val="black">
                                <a:alpha val="40000"/>
                              </a:prstClr>
                            </a:outerShdw>
                          </a:effectLst>
                        </a:rPr>
                        <a:t>Baylor Scott &amp; White</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$558 million</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$725 million</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6811649"/>
                  </a:ext>
                </a:extLst>
              </a:tr>
              <a:tr h="370840">
                <a:tc>
                  <a:txBody>
                    <a:bodyPr/>
                    <a:lstStyle/>
                    <a:p>
                      <a:r>
                        <a:rPr lang="en-US" sz="2400" dirty="0">
                          <a:solidFill>
                            <a:schemeClr val="bg1"/>
                          </a:solidFill>
                          <a:effectLst>
                            <a:outerShdw blurRad="50800" dist="38100" dir="2700000" algn="tl" rotWithShape="0">
                              <a:prstClr val="black">
                                <a:alpha val="40000"/>
                              </a:prstClr>
                            </a:outerShdw>
                          </a:effectLst>
                        </a:rPr>
                        <a:t>Houston Methodist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$402 million</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400" dirty="0">
                          <a:solidFill>
                            <a:schemeClr val="bg1"/>
                          </a:solidFill>
                          <a:effectLst>
                            <a:outerShdw blurRad="50800" dist="38100" dir="2700000" algn="tl" rotWithShape="0">
                              <a:prstClr val="black">
                                <a:alpha val="40000"/>
                              </a:prstClr>
                            </a:outerShdw>
                          </a:effectLst>
                        </a:rPr>
                        <a:t>$651 million</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50617376"/>
                  </a:ext>
                </a:extLst>
              </a:tr>
            </a:tbl>
          </a:graphicData>
        </a:graphic>
      </p:graphicFrame>
    </p:spTree>
    <p:extLst>
      <p:ext uri="{BB962C8B-B14F-4D97-AF65-F5344CB8AC3E}">
        <p14:creationId xmlns:p14="http://schemas.microsoft.com/office/powerpoint/2010/main" val="916639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AE3F7-9B64-E141-9A11-FE005C1B2862}"/>
              </a:ext>
            </a:extLst>
          </p:cNvPr>
          <p:cNvSpPr>
            <a:spLocks noGrp="1"/>
          </p:cNvSpPr>
          <p:nvPr>
            <p:ph type="title"/>
          </p:nvPr>
        </p:nvSpPr>
        <p:spPr/>
        <p:txBody>
          <a:bodyPr>
            <a:normAutofit fontScale="90000"/>
          </a:bodyPr>
          <a:lstStyle/>
          <a:p>
            <a:r>
              <a:rPr lang="en-US" sz="2200" dirty="0"/>
              <a:t>Goldman Sachs asks in biotech research report:</a:t>
            </a:r>
            <a:br>
              <a:rPr lang="en-US" sz="2200" dirty="0"/>
            </a:br>
            <a:r>
              <a:rPr lang="en-US" sz="3600" dirty="0"/>
              <a:t>“Is Curing Patients a Sustainable Business Model?”</a:t>
            </a:r>
            <a:endParaRPr lang="en-US" dirty="0"/>
          </a:p>
        </p:txBody>
      </p:sp>
      <p:sp>
        <p:nvSpPr>
          <p:cNvPr id="3" name="Text Placeholder 2">
            <a:extLst>
              <a:ext uri="{FF2B5EF4-FFF2-40B4-BE49-F238E27FC236}">
                <a16:creationId xmlns:a16="http://schemas.microsoft.com/office/drawing/2014/main" id="{8C85600B-3DDF-A9B3-56E3-9A089929B3A0}"/>
              </a:ext>
            </a:extLst>
          </p:cNvPr>
          <p:cNvSpPr>
            <a:spLocks noGrp="1"/>
          </p:cNvSpPr>
          <p:nvPr>
            <p:ph type="body" idx="10"/>
          </p:nvPr>
        </p:nvSpPr>
        <p:spPr>
          <a:xfrm>
            <a:off x="-1" y="6016753"/>
            <a:ext cx="8522677" cy="841248"/>
          </a:xfrm>
        </p:spPr>
        <p:txBody>
          <a:bodyPr/>
          <a:lstStyle/>
          <a:p>
            <a:pPr marL="0" marR="0" lvl="0" indent="0" algn="l" defTabSz="914400" rtl="0" eaLnBrk="1" fontAlgn="auto" latinLnBrk="0" hangingPunct="1">
              <a:lnSpc>
                <a:spcPct val="11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Tae Kim, CNBC Investing. April 11 2018.</a:t>
            </a:r>
          </a:p>
          <a:p>
            <a:pPr marL="0" marR="0" lvl="0" indent="0" algn="l" defTabSz="914400" rtl="0" eaLnBrk="1" fontAlgn="auto" latinLnBrk="0" hangingPunct="1">
              <a:lnSpc>
                <a:spcPct val="11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Modified version of slides prepared by Drs. Steffie Woolhandler and David Himmelstein. Originals available at https://</a:t>
            </a:r>
            <a:r>
              <a:rPr kumimoji="0" lang="en-US" sz="1000" b="0" i="0" u="none" strike="noStrike" kern="1200" cap="none" spc="0" normalizeH="0" baseline="0" noProof="0" dirty="0" err="1">
                <a:ln>
                  <a:noFill/>
                </a:ln>
                <a:solidFill>
                  <a:srgbClr val="FFFFFF"/>
                </a:solidFill>
                <a:effectLst/>
                <a:uLnTx/>
                <a:uFillTx/>
                <a:latin typeface="Arial" charset="0"/>
                <a:ea typeface="+mn-ea"/>
                <a:cs typeface="Arial" charset="0"/>
              </a:rPr>
              <a:t>www.citizen.org</a:t>
            </a:r>
            <a:r>
              <a:rPr kumimoji="0" lang="en-US" sz="1000" b="0" i="0" u="none" strike="noStrike" kern="1200" cap="none" spc="0" normalizeH="0" baseline="0" noProof="0" dirty="0">
                <a:ln>
                  <a:noFill/>
                </a:ln>
                <a:solidFill>
                  <a:srgbClr val="FFFFFF"/>
                </a:solidFill>
                <a:effectLst/>
                <a:uLnTx/>
                <a:uFillTx/>
                <a:latin typeface="Arial" charset="0"/>
                <a:ea typeface="+mn-ea"/>
                <a:cs typeface="Arial" charset="0"/>
              </a:rPr>
              <a:t>/article/updated-powerpoint-presentations-on-health-policy-issues-relevant-to-health-care-reform-and-a-national-single-payer-health-system/ (accessed Apr 12 2023)</a:t>
            </a:r>
            <a:endParaRPr kumimoji="0" lang="en-US" sz="1000" b="0" i="0" u="none" strike="noStrike" kern="1200" cap="none" spc="0" normalizeH="0" baseline="0" noProof="0" dirty="0">
              <a:ln>
                <a:noFill/>
              </a:ln>
              <a:solidFill>
                <a:srgbClr val="FFFFFF"/>
              </a:solidFill>
              <a:effectLst/>
              <a:uLnTx/>
              <a:uFillTx/>
              <a:latin typeface="Arial" charset="0"/>
              <a:cs typeface="Arial" charset="0"/>
            </a:endParaRPr>
          </a:p>
        </p:txBody>
      </p:sp>
      <p:sp>
        <p:nvSpPr>
          <p:cNvPr id="322565" name="Rectangle 5">
            <a:extLst>
              <a:ext uri="{FF2B5EF4-FFF2-40B4-BE49-F238E27FC236}">
                <a16:creationId xmlns:a16="http://schemas.microsoft.com/office/drawing/2014/main" id="{2872287C-A9E4-47C1-BCCC-5A0E056B290D}"/>
              </a:ext>
            </a:extLst>
          </p:cNvPr>
          <p:cNvSpPr>
            <a:spLocks noChangeArrowheads="1"/>
          </p:cNvSpPr>
          <p:nvPr/>
        </p:nvSpPr>
        <p:spPr bwMode="auto">
          <a:xfrm>
            <a:off x="1189892" y="1874731"/>
            <a:ext cx="9812216" cy="3108543"/>
          </a:xfrm>
          <a:prstGeom prst="rect">
            <a:avLst/>
          </a:prstGeom>
          <a:solidFill>
            <a:schemeClr val="accent1"/>
          </a:solidFill>
          <a:ln>
            <a:solidFill>
              <a:schemeClr val="bg1"/>
            </a:solidFill>
          </a:ln>
          <a:effectLst/>
        </p:spPr>
        <p:txBody>
          <a:bodyPr wrap="square" lIns="182880" tIns="182880" rIns="182880" bIns="182880" anchor="ctr">
            <a:spAutoFit/>
          </a:bodyPr>
          <a:lstStyle/>
          <a:p>
            <a:pPr eaLnBrk="1" hangingPunct="1">
              <a:spcAft>
                <a:spcPts val="1200"/>
              </a:spcAft>
            </a:pPr>
            <a:r>
              <a:rPr lang="en-US" altLang="en-US" sz="2800" dirty="0">
                <a:solidFill>
                  <a:schemeClr val="bg1"/>
                </a:solidFill>
                <a:effectLst>
                  <a:outerShdw blurRad="50800" dist="38100" dir="2700000" algn="tl" rotWithShape="0">
                    <a:prstClr val="black">
                      <a:alpha val="40000"/>
                    </a:prstClr>
                  </a:outerShdw>
                </a:effectLst>
              </a:rPr>
              <a:t>“The success of its [Gilead’s] hepatitis C franchise has gradually exhausted the available pool of treatable patients… </a:t>
            </a:r>
          </a:p>
          <a:p>
            <a:pPr eaLnBrk="1" hangingPunct="1">
              <a:spcAft>
                <a:spcPts val="1200"/>
              </a:spcAft>
            </a:pPr>
            <a:r>
              <a:rPr lang="en-US" altLang="en-US" sz="2800" dirty="0">
                <a:solidFill>
                  <a:schemeClr val="bg1"/>
                </a:solidFill>
                <a:effectLst>
                  <a:outerShdw blurRad="50800" dist="38100" dir="2700000" algn="tl" rotWithShape="0">
                    <a:prstClr val="black">
                      <a:alpha val="40000"/>
                    </a:prstClr>
                  </a:outerShdw>
                </a:effectLst>
              </a:rPr>
              <a:t>“In the case of infectious diseases such as hepatitis C, curing existing patients also decreases the number of carriers able to transmit the virus to new patients.” </a:t>
            </a:r>
          </a:p>
        </p:txBody>
      </p:sp>
    </p:spTree>
    <p:extLst>
      <p:ext uri="{BB962C8B-B14F-4D97-AF65-F5344CB8AC3E}">
        <p14:creationId xmlns:p14="http://schemas.microsoft.com/office/powerpoint/2010/main" val="143374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2565">
                                            <p:bg/>
                                          </p:spTgt>
                                        </p:tgtEl>
                                        <p:attrNameLst>
                                          <p:attrName>style.visibility</p:attrName>
                                        </p:attrNameLst>
                                      </p:cBhvr>
                                      <p:to>
                                        <p:strVal val="visible"/>
                                      </p:to>
                                    </p:set>
                                    <p:animEffect transition="in" filter="fade">
                                      <p:cBhvr>
                                        <p:cTn id="7" dur="500"/>
                                        <p:tgtEl>
                                          <p:spTgt spid="32256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2565">
                                            <p:txEl>
                                              <p:pRg st="0" end="0"/>
                                            </p:txEl>
                                          </p:spTgt>
                                        </p:tgtEl>
                                        <p:attrNameLst>
                                          <p:attrName>style.visibility</p:attrName>
                                        </p:attrNameLst>
                                      </p:cBhvr>
                                      <p:to>
                                        <p:strVal val="visible"/>
                                      </p:to>
                                    </p:set>
                                    <p:animEffect transition="in" filter="fade">
                                      <p:cBhvr>
                                        <p:cTn id="12" dur="500"/>
                                        <p:tgtEl>
                                          <p:spTgt spid="3225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2565">
                                            <p:txEl>
                                              <p:pRg st="1" end="1"/>
                                            </p:txEl>
                                          </p:spTgt>
                                        </p:tgtEl>
                                        <p:attrNameLst>
                                          <p:attrName>style.visibility</p:attrName>
                                        </p:attrNameLst>
                                      </p:cBhvr>
                                      <p:to>
                                        <p:strVal val="visible"/>
                                      </p:to>
                                    </p:set>
                                    <p:animEffect transition="in" filter="fade">
                                      <p:cBhvr>
                                        <p:cTn id="17" dur="500"/>
                                        <p:tgtEl>
                                          <p:spTgt spid="3225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5"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Title 1"/>
          <p:cNvSpPr txBox="1">
            <a:spLocks noGrp="1"/>
          </p:cNvSpPr>
          <p:nvPr>
            <p:ph type="title"/>
          </p:nvPr>
        </p:nvSpPr>
        <p:spPr>
          <a:prstGeom prst="rect">
            <a:avLst/>
          </a:prstGeom>
        </p:spPr>
        <p:txBody>
          <a:bodyPr/>
          <a:lstStyle>
            <a:lvl1pPr>
              <a:defRPr>
                <a:solidFill>
                  <a:schemeClr val="accent2"/>
                </a:solidFill>
              </a:defRPr>
            </a:lvl1pPr>
          </a:lstStyle>
          <a:p>
            <a:r>
              <a:rPr dirty="0">
                <a:solidFill>
                  <a:schemeClr val="bg1"/>
                </a:solidFill>
              </a:rPr>
              <a:t>Clarification of Terms</a:t>
            </a:r>
          </a:p>
        </p:txBody>
      </p:sp>
      <p:graphicFrame>
        <p:nvGraphicFramePr>
          <p:cNvPr id="5" name="Diagram 4">
            <a:extLst>
              <a:ext uri="{FF2B5EF4-FFF2-40B4-BE49-F238E27FC236}">
                <a16:creationId xmlns:a16="http://schemas.microsoft.com/office/drawing/2014/main" id="{09C198DB-EA33-623D-405D-B9BCCD2A37AA}"/>
              </a:ext>
            </a:extLst>
          </p:cNvPr>
          <p:cNvGraphicFramePr/>
          <p:nvPr>
            <p:extLst>
              <p:ext uri="{D42A27DB-BD31-4B8C-83A1-F6EECF244321}">
                <p14:modId xmlns:p14="http://schemas.microsoft.com/office/powerpoint/2010/main" val="3509486395"/>
              </p:ext>
            </p:extLst>
          </p:nvPr>
        </p:nvGraphicFramePr>
        <p:xfrm>
          <a:off x="838200" y="1503336"/>
          <a:ext cx="10515600" cy="433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2CA7AF79-DC0E-11CF-F78E-FA108DD2AF94}"/>
              </a:ext>
            </a:extLst>
          </p:cNvPr>
          <p:cNvSpPr>
            <a:spLocks noGrp="1"/>
          </p:cNvSpPr>
          <p:nvPr>
            <p:ph type="body" sz="quarter" idx="2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54DC-45E0-7E15-3E2E-EEAA7B85C0C7}"/>
              </a:ext>
            </a:extLst>
          </p:cNvPr>
          <p:cNvSpPr>
            <a:spLocks noGrp="1"/>
          </p:cNvSpPr>
          <p:nvPr>
            <p:ph type="title"/>
          </p:nvPr>
        </p:nvSpPr>
        <p:spPr>
          <a:xfrm>
            <a:off x="372979" y="0"/>
            <a:ext cx="10515600" cy="1325563"/>
          </a:xfrm>
        </p:spPr>
        <p:txBody>
          <a:bodyPr/>
          <a:lstStyle/>
          <a:p>
            <a:r>
              <a:rPr lang="en-US" dirty="0"/>
              <a:t>Basics – Art of Persuasion</a:t>
            </a:r>
          </a:p>
        </p:txBody>
      </p:sp>
      <p:sp>
        <p:nvSpPr>
          <p:cNvPr id="3" name="Content Placeholder 2">
            <a:extLst>
              <a:ext uri="{FF2B5EF4-FFF2-40B4-BE49-F238E27FC236}">
                <a16:creationId xmlns:a16="http://schemas.microsoft.com/office/drawing/2014/main" id="{CEE934E5-8397-0C50-6AB8-A5496773373C}"/>
              </a:ext>
            </a:extLst>
          </p:cNvPr>
          <p:cNvSpPr>
            <a:spLocks noGrp="1"/>
          </p:cNvSpPr>
          <p:nvPr>
            <p:ph idx="1"/>
          </p:nvPr>
        </p:nvSpPr>
        <p:spPr>
          <a:xfrm>
            <a:off x="292769" y="986590"/>
            <a:ext cx="11526252" cy="4467726"/>
          </a:xfrm>
        </p:spPr>
        <p:txBody>
          <a:bodyPr>
            <a:normAutofit/>
          </a:bodyPr>
          <a:lstStyle/>
          <a:p>
            <a:r>
              <a:rPr lang="en-US" dirty="0"/>
              <a:t>Know your audience -  the choir, the uninitiated or the enemy</a:t>
            </a:r>
          </a:p>
          <a:p>
            <a:pPr lvl="1"/>
            <a:r>
              <a:rPr lang="en-US" dirty="0"/>
              <a:t>Physicians, Specialty</a:t>
            </a:r>
          </a:p>
          <a:p>
            <a:pPr lvl="1"/>
            <a:r>
              <a:rPr lang="en-US" dirty="0"/>
              <a:t>General Public</a:t>
            </a:r>
          </a:p>
          <a:p>
            <a:pPr lvl="1"/>
            <a:r>
              <a:rPr lang="en-US" dirty="0"/>
              <a:t>Business forum</a:t>
            </a:r>
          </a:p>
          <a:p>
            <a:r>
              <a:rPr lang="en-US" dirty="0"/>
              <a:t>Know context/where &amp; why you are speaking</a:t>
            </a:r>
          </a:p>
          <a:p>
            <a:pPr lvl="1"/>
            <a:r>
              <a:rPr lang="en-US" dirty="0"/>
              <a:t>Grand rounds</a:t>
            </a:r>
          </a:p>
          <a:p>
            <a:pPr lvl="1"/>
            <a:r>
              <a:rPr lang="en-US" dirty="0"/>
              <a:t>Debate</a:t>
            </a:r>
          </a:p>
          <a:p>
            <a:pPr lvl="1"/>
            <a:r>
              <a:rPr lang="en-US" dirty="0"/>
              <a:t>Virtual</a:t>
            </a:r>
          </a:p>
          <a:p>
            <a:endParaRPr lang="en-US" dirty="0"/>
          </a:p>
        </p:txBody>
      </p:sp>
      <p:sp>
        <p:nvSpPr>
          <p:cNvPr id="4" name="Text Placeholder 3">
            <a:extLst>
              <a:ext uri="{FF2B5EF4-FFF2-40B4-BE49-F238E27FC236}">
                <a16:creationId xmlns:a16="http://schemas.microsoft.com/office/drawing/2014/main" id="{E4AC3459-7175-9BA0-B717-D97943E030BD}"/>
              </a:ext>
            </a:extLst>
          </p:cNvPr>
          <p:cNvSpPr>
            <a:spLocks noGrp="1"/>
          </p:cNvSpPr>
          <p:nvPr>
            <p:ph type="body" idx="10"/>
          </p:nvPr>
        </p:nvSpPr>
        <p:spPr/>
        <p:txBody>
          <a:bodyPr/>
          <a:lstStyle/>
          <a:p>
            <a:endParaRPr lang="en-US"/>
          </a:p>
        </p:txBody>
      </p:sp>
      <p:pic>
        <p:nvPicPr>
          <p:cNvPr id="1026" name="Picture 2" descr="POPS Choir Concert – Talon Media">
            <a:extLst>
              <a:ext uri="{FF2B5EF4-FFF2-40B4-BE49-F238E27FC236}">
                <a16:creationId xmlns:a16="http://schemas.microsoft.com/office/drawing/2014/main" id="{596DF652-8D68-7DCC-7209-1D1AD4B07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926" y="4102287"/>
            <a:ext cx="4828674" cy="27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67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365124"/>
            <a:ext cx="10515600" cy="1325563"/>
          </a:xfrm>
        </p:spPr>
        <p:txBody>
          <a:bodyPr/>
          <a:lstStyle/>
          <a:p>
            <a:r>
              <a:rPr lang="en-US" dirty="0"/>
              <a:t>National Health Insurance</a:t>
            </a:r>
          </a:p>
        </p:txBody>
      </p:sp>
      <p:sp>
        <p:nvSpPr>
          <p:cNvPr id="3" name="Text Placeholder 2"/>
          <p:cNvSpPr>
            <a:spLocks noGrp="1"/>
          </p:cNvSpPr>
          <p:nvPr>
            <p:ph type="body" sz="quarter" idx="10"/>
          </p:nvPr>
        </p:nvSpPr>
        <p:spPr>
          <a:xfrm>
            <a:off x="-1" y="6016753"/>
            <a:ext cx="8527055" cy="841248"/>
          </a:xfrm>
        </p:spPr>
        <p:txBody>
          <a:bodyPr>
            <a:normAutofit/>
          </a:bodyPr>
          <a:lstStyle/>
          <a:p>
            <a:pPr>
              <a:lnSpc>
                <a:spcPct val="100000"/>
              </a:lnSpc>
              <a:spcBef>
                <a:spcPts val="0"/>
              </a:spcBef>
            </a:pPr>
            <a:r>
              <a:rPr lang="en-US" sz="1000" dirty="0"/>
              <a:t>Proposal of the Physicians Working Group for Single Payer NHI. JAMA 2003;290:798</a:t>
            </a:r>
          </a:p>
          <a:p>
            <a:pPr>
              <a:lnSpc>
                <a:spcPct val="100000"/>
              </a:lnSpc>
              <a:spcBef>
                <a:spcPts val="0"/>
              </a:spcBef>
            </a:pPr>
            <a:r>
              <a:rPr lang="en-US" sz="1000" dirty="0">
                <a:solidFill>
                  <a:srgbClr val="FFFFFF"/>
                </a:solidFill>
                <a:latin typeface="Arial" charset="0"/>
                <a:cs typeface="Arial" charset="0"/>
              </a:rPr>
              <a:t>Modified version of slides prepared by Drs. Steffie Woolhandler and David Himmelstein. Originals available at https://</a:t>
            </a:r>
            <a:r>
              <a:rPr lang="en-US" sz="1000" dirty="0" err="1">
                <a:solidFill>
                  <a:srgbClr val="FFFFFF"/>
                </a:solidFill>
                <a:latin typeface="Arial" charset="0"/>
                <a:cs typeface="Arial" charset="0"/>
              </a:rPr>
              <a:t>www.citizen.org</a:t>
            </a:r>
            <a:r>
              <a:rPr lang="en-US" sz="1000" dirty="0">
                <a:solidFill>
                  <a:srgbClr val="FFFFFF"/>
                </a:solidFill>
                <a:latin typeface="Arial" charset="0"/>
                <a:cs typeface="Arial" charset="0"/>
              </a:rPr>
              <a:t>/article/updated-powerpoint-presentations-on-health-policy-issues-relevant-to-health-care-reform-and-a-national-single-payer-health-system/ (accessed Apr 12 2023)</a:t>
            </a:r>
          </a:p>
        </p:txBody>
      </p:sp>
      <p:sp>
        <p:nvSpPr>
          <p:cNvPr id="4" name="TextBox 3"/>
          <p:cNvSpPr txBox="1"/>
          <p:nvPr/>
        </p:nvSpPr>
        <p:spPr>
          <a:xfrm>
            <a:off x="238125" y="1513091"/>
            <a:ext cx="11259065" cy="3831818"/>
          </a:xfrm>
          <a:prstGeom prst="rect">
            <a:avLst/>
          </a:prstGeom>
          <a:noFill/>
        </p:spPr>
        <p:txBody>
          <a:bodyPr wrap="square" rtlCol="0">
            <a:spAutoFit/>
          </a:bodyPr>
          <a:lstStyle/>
          <a:p>
            <a:pPr marL="230188" indent="-230188">
              <a:spcAft>
                <a:spcPts val="1800"/>
              </a:spcAft>
              <a:buFont typeface="Arial"/>
              <a:buChar char="•"/>
            </a:pPr>
            <a:r>
              <a:rPr lang="en-US" sz="2800" dirty="0">
                <a:solidFill>
                  <a:schemeClr val="bg1"/>
                </a:solidFill>
                <a:cs typeface="Franklin Gothic Book"/>
              </a:rPr>
              <a:t>Universal – covers everyone</a:t>
            </a:r>
          </a:p>
          <a:p>
            <a:pPr marL="230188" indent="-230188">
              <a:spcAft>
                <a:spcPts val="1800"/>
              </a:spcAft>
              <a:buFont typeface="Arial"/>
              <a:buChar char="•"/>
            </a:pPr>
            <a:r>
              <a:rPr lang="en-US" sz="2800" dirty="0">
                <a:solidFill>
                  <a:schemeClr val="bg1"/>
                </a:solidFill>
                <a:cs typeface="Franklin Gothic Book"/>
              </a:rPr>
              <a:t>Comprehensive – all needed care, no co-pays</a:t>
            </a:r>
          </a:p>
          <a:p>
            <a:pPr marL="230188" indent="-230188">
              <a:spcAft>
                <a:spcPts val="1800"/>
              </a:spcAft>
              <a:buFont typeface="Arial"/>
              <a:buChar char="•"/>
            </a:pPr>
            <a:r>
              <a:rPr lang="en-US" sz="2800" dirty="0">
                <a:solidFill>
                  <a:schemeClr val="bg1"/>
                </a:solidFill>
                <a:cs typeface="Franklin Gothic Book"/>
              </a:rPr>
              <a:t>Single, public payer – simplified reimbursement</a:t>
            </a:r>
          </a:p>
          <a:p>
            <a:pPr marL="230188" indent="-230188">
              <a:spcAft>
                <a:spcPts val="1800"/>
              </a:spcAft>
              <a:buFont typeface="Arial"/>
              <a:buChar char="•"/>
            </a:pPr>
            <a:r>
              <a:rPr lang="en-US" sz="2800" dirty="0">
                <a:solidFill>
                  <a:schemeClr val="bg1"/>
                </a:solidFill>
                <a:cs typeface="Franklin Gothic Book"/>
              </a:rPr>
              <a:t>No investor-owned HMOs, hospitals, etc.</a:t>
            </a:r>
          </a:p>
          <a:p>
            <a:pPr marL="230188" indent="-230188">
              <a:spcAft>
                <a:spcPts val="1800"/>
              </a:spcAft>
              <a:buFont typeface="Arial"/>
              <a:buChar char="•"/>
            </a:pPr>
            <a:r>
              <a:rPr lang="en-US" sz="2800" dirty="0">
                <a:solidFill>
                  <a:schemeClr val="bg1"/>
                </a:solidFill>
                <a:cs typeface="Franklin Gothic Book"/>
              </a:rPr>
              <a:t>Improved health planning</a:t>
            </a:r>
          </a:p>
          <a:p>
            <a:pPr marL="230188" indent="-230188">
              <a:spcAft>
                <a:spcPts val="1800"/>
              </a:spcAft>
              <a:buFont typeface="Arial"/>
              <a:buChar char="•"/>
            </a:pPr>
            <a:r>
              <a:rPr lang="en-US" sz="2800" dirty="0">
                <a:solidFill>
                  <a:schemeClr val="bg1"/>
                </a:solidFill>
                <a:cs typeface="Franklin Gothic Book"/>
              </a:rPr>
              <a:t>Public accountability for quality &amp; cost, but minimal bureaucracy</a:t>
            </a:r>
          </a:p>
        </p:txBody>
      </p:sp>
      <p:pic>
        <p:nvPicPr>
          <p:cNvPr id="5" name="Picture 4">
            <a:extLst>
              <a:ext uri="{FF2B5EF4-FFF2-40B4-BE49-F238E27FC236}">
                <a16:creationId xmlns:a16="http://schemas.microsoft.com/office/drawing/2014/main" id="{95AF7B3F-F00C-01F6-67F8-6D37524053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6763" y="365124"/>
            <a:ext cx="3805237" cy="39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055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8994" name="Rectangle 4">
            <a:extLst>
              <a:ext uri="{FF2B5EF4-FFF2-40B4-BE49-F238E27FC236}">
                <a16:creationId xmlns:a16="http://schemas.microsoft.com/office/drawing/2014/main" id="{976149DC-4CC5-4A1C-8191-4D18369C2F67}"/>
              </a:ext>
            </a:extLst>
          </p:cNvPr>
          <p:cNvSpPr>
            <a:spLocks noGrp="1" noChangeArrowheads="1"/>
          </p:cNvSpPr>
          <p:nvPr>
            <p:ph type="title"/>
          </p:nvPr>
        </p:nvSpPr>
        <p:spPr/>
        <p:txBody>
          <a:bodyPr>
            <a:normAutofit/>
          </a:bodyPr>
          <a:lstStyle/>
          <a:p>
            <a:pPr eaLnBrk="1" hangingPunct="1"/>
            <a:r>
              <a:rPr lang="en-US" altLang="en-US" sz="4800" dirty="0">
                <a:cs typeface="Times New Roman" panose="02020603050405020304" pitchFamily="18" charset="0"/>
              </a:rPr>
              <a:t>Prescription Drugs &amp; Single Payer</a:t>
            </a:r>
          </a:p>
        </p:txBody>
      </p:sp>
      <p:sp>
        <p:nvSpPr>
          <p:cNvPr id="3" name="Text Placeholder 2">
            <a:extLst>
              <a:ext uri="{FF2B5EF4-FFF2-40B4-BE49-F238E27FC236}">
                <a16:creationId xmlns:a16="http://schemas.microsoft.com/office/drawing/2014/main" id="{905C02BB-7E56-07E8-4AF6-22990DE22EC7}"/>
              </a:ext>
            </a:extLst>
          </p:cNvPr>
          <p:cNvSpPr>
            <a:spLocks noGrp="1"/>
          </p:cNvSpPr>
          <p:nvPr>
            <p:ph type="body" idx="10"/>
          </p:nvPr>
        </p:nvSpPr>
        <p:spPr>
          <a:xfrm>
            <a:off x="-1" y="6016753"/>
            <a:ext cx="8514413" cy="841248"/>
          </a:xfrm>
        </p:spPr>
        <p:txBody>
          <a:bodyPr>
            <a:normAutofit/>
          </a:bodyPr>
          <a:lstStyle/>
          <a:p>
            <a:pPr>
              <a:lnSpc>
                <a:spcPct val="100000"/>
              </a:lnSpc>
              <a:spcBef>
                <a:spcPts val="0"/>
              </a:spcBef>
            </a:pPr>
            <a:r>
              <a:rPr lang="en-US" altLang="en-US" sz="1000" dirty="0"/>
              <a:t>Source: Gaffney, </a:t>
            </a:r>
            <a:r>
              <a:rPr lang="en-US" altLang="en-US" sz="1000" dirty="0" err="1"/>
              <a:t>Lexchin</a:t>
            </a:r>
            <a:r>
              <a:rPr lang="en-US" altLang="en-US" sz="1000" dirty="0"/>
              <a:t>, Angell, </a:t>
            </a:r>
            <a:r>
              <a:rPr lang="en-US" altLang="en-US" sz="1000" dirty="0" err="1"/>
              <a:t>Carome</a:t>
            </a:r>
            <a:r>
              <a:rPr lang="en-US" altLang="en-US" sz="1000" dirty="0"/>
              <a:t> et al. BMJ 2018;361:K1039</a:t>
            </a:r>
          </a:p>
          <a:p>
            <a:pPr>
              <a:lnSpc>
                <a:spcPct val="100000"/>
              </a:lnSpc>
              <a:spcBef>
                <a:spcPts val="0"/>
              </a:spcBef>
            </a:pPr>
            <a:r>
              <a:rPr lang="en-US" sz="1000" dirty="0">
                <a:solidFill>
                  <a:srgbClr val="FFFFFF"/>
                </a:solidFill>
                <a:latin typeface="Arial" charset="0"/>
                <a:cs typeface="Arial" charset="0"/>
              </a:rPr>
              <a:t>Modified version of slides prepared by Drs. Steffie Woolhandler and David Himmelstein. Originals available at https://</a:t>
            </a:r>
            <a:r>
              <a:rPr lang="en-US" sz="1000" dirty="0" err="1">
                <a:solidFill>
                  <a:srgbClr val="FFFFFF"/>
                </a:solidFill>
                <a:latin typeface="Arial" charset="0"/>
                <a:cs typeface="Arial" charset="0"/>
              </a:rPr>
              <a:t>www.citizen.org</a:t>
            </a:r>
            <a:r>
              <a:rPr lang="en-US" sz="1000" dirty="0">
                <a:solidFill>
                  <a:srgbClr val="FFFFFF"/>
                </a:solidFill>
                <a:latin typeface="Arial" charset="0"/>
                <a:cs typeface="Arial" charset="0"/>
              </a:rPr>
              <a:t>/article/updated-powerpoint-presentations-on-health-policy-issues-relevant-to-health-care-reform-and-a-national-single-payer-health-system/ (accessed Apr 12 2023)</a:t>
            </a:r>
          </a:p>
        </p:txBody>
      </p:sp>
      <p:sp>
        <p:nvSpPr>
          <p:cNvPr id="2" name="TextBox 1">
            <a:extLst>
              <a:ext uri="{FF2B5EF4-FFF2-40B4-BE49-F238E27FC236}">
                <a16:creationId xmlns:a16="http://schemas.microsoft.com/office/drawing/2014/main" id="{0B0A0CF1-2750-746F-AB54-DB69ACF35734}"/>
              </a:ext>
            </a:extLst>
          </p:cNvPr>
          <p:cNvSpPr txBox="1"/>
          <p:nvPr/>
        </p:nvSpPr>
        <p:spPr>
          <a:xfrm>
            <a:off x="623889" y="1560785"/>
            <a:ext cx="10515599" cy="4585871"/>
          </a:xfrm>
          <a:prstGeom prst="rect">
            <a:avLst/>
          </a:prstGeom>
          <a:noFill/>
        </p:spPr>
        <p:txBody>
          <a:bodyPr wrap="square" rtlCol="0">
            <a:spAutoFit/>
          </a:bodyPr>
          <a:lstStyle/>
          <a:p>
            <a:pPr marL="58738">
              <a:spcAft>
                <a:spcPts val="1200"/>
              </a:spcAft>
              <a:buClr>
                <a:srgbClr val="FF00FF"/>
              </a:buClr>
            </a:pPr>
            <a:r>
              <a:rPr lang="en-US" altLang="en-US" sz="2800" dirty="0">
                <a:solidFill>
                  <a:schemeClr val="bg1"/>
                </a:solidFill>
                <a:cs typeface="Times New Roman" panose="02020603050405020304" pitchFamily="18" charset="0"/>
              </a:rPr>
              <a:t>Full coverage, no deductibles/copays</a:t>
            </a:r>
          </a:p>
          <a:p>
            <a:pPr marL="58738">
              <a:spcAft>
                <a:spcPts val="1200"/>
              </a:spcAft>
              <a:buClr>
                <a:srgbClr val="FF00FF"/>
              </a:buClr>
            </a:pPr>
            <a:r>
              <a:rPr lang="en-US" altLang="en-US" sz="2800" dirty="0">
                <a:solidFill>
                  <a:schemeClr val="bg1"/>
                </a:solidFill>
                <a:cs typeface="Times New Roman" panose="02020603050405020304" pitchFamily="18" charset="0"/>
              </a:rPr>
              <a:t>Prices reduced by negotiations, national formulary, threat of patent revocation</a:t>
            </a:r>
          </a:p>
          <a:p>
            <a:pPr marL="58738">
              <a:spcAft>
                <a:spcPts val="1200"/>
              </a:spcAft>
              <a:buClr>
                <a:srgbClr val="FF00FF"/>
              </a:buClr>
            </a:pPr>
            <a:r>
              <a:rPr lang="en-US" altLang="en-US" sz="2800" dirty="0">
                <a:solidFill>
                  <a:schemeClr val="bg1"/>
                </a:solidFill>
                <a:cs typeface="Times New Roman" panose="02020603050405020304" pitchFamily="18" charset="0"/>
              </a:rPr>
              <a:t>Funding for public drug development, testing, &amp; (when necessary) manufacture</a:t>
            </a:r>
          </a:p>
          <a:p>
            <a:pPr marL="58738">
              <a:spcAft>
                <a:spcPts val="1200"/>
              </a:spcAft>
              <a:buClr>
                <a:srgbClr val="FF00FF"/>
              </a:buClr>
            </a:pPr>
            <a:r>
              <a:rPr lang="en-US" altLang="en-US" sz="2800" dirty="0">
                <a:solidFill>
                  <a:schemeClr val="bg1"/>
                </a:solidFill>
                <a:cs typeface="Times New Roman" panose="02020603050405020304" pitchFamily="18" charset="0"/>
              </a:rPr>
              <a:t>Raise standards &amp; FDA funding for drug approval, marketing &amp; post-approval surveillance</a:t>
            </a:r>
          </a:p>
          <a:p>
            <a:pPr marL="58738">
              <a:spcAft>
                <a:spcPts val="1200"/>
              </a:spcAft>
              <a:buClr>
                <a:srgbClr val="FF00FF"/>
              </a:buClr>
            </a:pPr>
            <a:r>
              <a:rPr lang="en-US" altLang="en-US" sz="2800" dirty="0">
                <a:solidFill>
                  <a:schemeClr val="bg1"/>
                </a:solidFill>
                <a:cs typeface="Times New Roman" panose="02020603050405020304" pitchFamily="18" charset="0"/>
              </a:rPr>
              <a:t>Eliminate tax deductions for advertising; prohibit pharma-funded CME &amp; guideline development</a:t>
            </a:r>
            <a:endParaRPr lang="en-US" sz="2800"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D559-A49E-5A23-88C7-D42309F3016A}"/>
              </a:ext>
            </a:extLst>
          </p:cNvPr>
          <p:cNvSpPr>
            <a:spLocks noGrp="1"/>
          </p:cNvSpPr>
          <p:nvPr>
            <p:ph type="title"/>
          </p:nvPr>
        </p:nvSpPr>
        <p:spPr/>
        <p:txBody>
          <a:bodyPr/>
          <a:lstStyle/>
          <a:p>
            <a:r>
              <a:rPr lang="en-US" dirty="0">
                <a:solidFill>
                  <a:schemeClr val="accent2">
                    <a:lumMod val="20000"/>
                    <a:lumOff val="80000"/>
                  </a:schemeClr>
                </a:solidFill>
              </a:rPr>
              <a:t>FEASIBLE! </a:t>
            </a:r>
            <a:r>
              <a:rPr lang="en-US" dirty="0"/>
              <a:t>Single Payer System Can </a:t>
            </a:r>
            <a:br>
              <a:rPr lang="en-US" dirty="0"/>
            </a:br>
            <a:r>
              <a:rPr lang="en-US" dirty="0"/>
              <a:t>Cover Everyone &amp; Cost Less</a:t>
            </a:r>
          </a:p>
        </p:txBody>
      </p:sp>
      <p:sp>
        <p:nvSpPr>
          <p:cNvPr id="3" name="Text Placeholder 2">
            <a:extLst>
              <a:ext uri="{FF2B5EF4-FFF2-40B4-BE49-F238E27FC236}">
                <a16:creationId xmlns:a16="http://schemas.microsoft.com/office/drawing/2014/main" id="{E9E2C872-EBA3-C61D-240D-070ED7951398}"/>
              </a:ext>
            </a:extLst>
          </p:cNvPr>
          <p:cNvSpPr>
            <a:spLocks noGrp="1"/>
          </p:cNvSpPr>
          <p:nvPr>
            <p:ph type="body" sz="quarter" idx="1"/>
          </p:nvPr>
        </p:nvSpPr>
        <p:spPr/>
        <p:txBody>
          <a:bodyPr/>
          <a:lstStyle/>
          <a:p>
            <a:endParaRPr lang="en-US"/>
          </a:p>
        </p:txBody>
      </p:sp>
      <p:sp>
        <p:nvSpPr>
          <p:cNvPr id="4" name="Rectangle 3">
            <a:extLst>
              <a:ext uri="{FF2B5EF4-FFF2-40B4-BE49-F238E27FC236}">
                <a16:creationId xmlns:a16="http://schemas.microsoft.com/office/drawing/2014/main" id="{E75EE737-5395-49F0-853A-C0E2D5E49094}"/>
              </a:ext>
            </a:extLst>
          </p:cNvPr>
          <p:cNvSpPr/>
          <p:nvPr/>
        </p:nvSpPr>
        <p:spPr>
          <a:xfrm>
            <a:off x="966061" y="3160940"/>
            <a:ext cx="3022170" cy="2339102"/>
          </a:xfrm>
          <a:prstGeom prst="rect">
            <a:avLst/>
          </a:prstGeom>
          <a:solidFill>
            <a:schemeClr val="accent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731520" rIns="45719" bIns="73152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New Savings:</a:t>
            </a:r>
          </a:p>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$650 Billion</a:t>
            </a:r>
          </a:p>
        </p:txBody>
      </p:sp>
      <p:sp>
        <p:nvSpPr>
          <p:cNvPr id="5" name="Rectangle 4">
            <a:extLst>
              <a:ext uri="{FF2B5EF4-FFF2-40B4-BE49-F238E27FC236}">
                <a16:creationId xmlns:a16="http://schemas.microsoft.com/office/drawing/2014/main" id="{71167D13-CF2B-5500-5B7C-B1F41E322D1C}"/>
              </a:ext>
            </a:extLst>
          </p:cNvPr>
          <p:cNvSpPr/>
          <p:nvPr/>
        </p:nvSpPr>
        <p:spPr>
          <a:xfrm>
            <a:off x="4003729" y="1928428"/>
            <a:ext cx="3022170" cy="1231106"/>
          </a:xfrm>
          <a:prstGeom prst="rect">
            <a:avLst/>
          </a:prstGeom>
          <a:solidFill>
            <a:schemeClr val="accent2"/>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182880" rIns="45719" bIns="18288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New Expenses:</a:t>
            </a:r>
          </a:p>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rPr>
              <a:t>$325 Billion</a:t>
            </a:r>
          </a:p>
        </p:txBody>
      </p:sp>
      <p:graphicFrame>
        <p:nvGraphicFramePr>
          <p:cNvPr id="9" name="Table 8">
            <a:extLst>
              <a:ext uri="{FF2B5EF4-FFF2-40B4-BE49-F238E27FC236}">
                <a16:creationId xmlns:a16="http://schemas.microsoft.com/office/drawing/2014/main" id="{A810808B-C975-35CC-F492-372EBAFADE51}"/>
              </a:ext>
            </a:extLst>
          </p:cNvPr>
          <p:cNvGraphicFramePr>
            <a:graphicFrameLocks noGrp="1"/>
          </p:cNvGraphicFramePr>
          <p:nvPr/>
        </p:nvGraphicFramePr>
        <p:xfrm>
          <a:off x="7284202" y="1928428"/>
          <a:ext cx="4602997" cy="3683443"/>
        </p:xfrm>
        <a:graphic>
          <a:graphicData uri="http://schemas.openxmlformats.org/drawingml/2006/table">
            <a:tbl>
              <a:tblPr firstRow="1" bandRow="1">
                <a:tableStyleId>{5940675A-B579-460E-94D1-54222C63F5DA}</a:tableStyleId>
              </a:tblPr>
              <a:tblGrid>
                <a:gridCol w="2644291">
                  <a:extLst>
                    <a:ext uri="{9D8B030D-6E8A-4147-A177-3AD203B41FA5}">
                      <a16:colId xmlns:a16="http://schemas.microsoft.com/office/drawing/2014/main" val="3648766692"/>
                    </a:ext>
                  </a:extLst>
                </a:gridCol>
                <a:gridCol w="1958706">
                  <a:extLst>
                    <a:ext uri="{9D8B030D-6E8A-4147-A177-3AD203B41FA5}">
                      <a16:colId xmlns:a16="http://schemas.microsoft.com/office/drawing/2014/main" val="3036192715"/>
                    </a:ext>
                  </a:extLst>
                </a:gridCol>
              </a:tblGrid>
              <a:tr h="799276">
                <a:tc>
                  <a:txBody>
                    <a:bodyPr/>
                    <a:lstStyle/>
                    <a:p>
                      <a:pPr algn="ctr"/>
                      <a:r>
                        <a:rPr lang="en-US" sz="2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Administrative Cost Reductions</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$500 Billion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08849484"/>
                  </a:ext>
                </a:extLst>
              </a:tr>
              <a:tr h="759417">
                <a:tc>
                  <a:txBody>
                    <a:bodyPr/>
                    <a:lstStyle/>
                    <a:p>
                      <a:pPr algn="ctr"/>
                      <a:r>
                        <a:rPr lang="en-US" sz="2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Drug and Device Negotiations</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$150 Billion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08646753"/>
                  </a:ext>
                </a:extLst>
              </a:tr>
              <a:tr h="528975">
                <a:tc>
                  <a:txBody>
                    <a:bodyPr/>
                    <a:lstStyle/>
                    <a:p>
                      <a:pPr algn="ctr"/>
                      <a:r>
                        <a:rPr lang="en-US" sz="2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Total Savings</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$650 Billion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58749619"/>
                  </a:ext>
                </a:extLst>
              </a:tr>
              <a:tr h="528975">
                <a:tc>
                  <a:txBody>
                    <a:bodyPr/>
                    <a:lstStyle/>
                    <a:p>
                      <a:pPr algn="ctr"/>
                      <a:r>
                        <a:rPr lang="en-US" sz="2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New Expenses</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$325 Billion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289983201"/>
                  </a:ext>
                </a:extLst>
              </a:tr>
              <a:tr h="1018821">
                <a:tc>
                  <a:txBody>
                    <a:bodyPr/>
                    <a:lstStyle/>
                    <a:p>
                      <a:pPr algn="ctr"/>
                      <a:r>
                        <a:rPr lang="en-US" sz="2800" b="1" dirty="0">
                          <a:effectLst/>
                          <a:latin typeface="Arial" panose="020B0604020202020204" pitchFamily="34" charset="0"/>
                          <a:cs typeface="Arial" panose="020B0604020202020204" pitchFamily="34" charset="0"/>
                        </a:rPr>
                        <a:t>Net Savings</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dirty="0">
                          <a:effectLst/>
                          <a:latin typeface="Arial" panose="020B0604020202020204" pitchFamily="34" charset="0"/>
                          <a:cs typeface="Arial" panose="020B0604020202020204" pitchFamily="34" charset="0"/>
                        </a:rPr>
                        <a:t>$325 Billion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933995167"/>
                  </a:ext>
                </a:extLst>
              </a:tr>
            </a:tbl>
          </a:graphicData>
        </a:graphic>
      </p:graphicFrame>
    </p:spTree>
    <p:extLst>
      <p:ext uri="{BB962C8B-B14F-4D97-AF65-F5344CB8AC3E}">
        <p14:creationId xmlns:p14="http://schemas.microsoft.com/office/powerpoint/2010/main" val="46262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1.48148E-6 L 5E-6 -0.09352 " pathEditMode="relative" rAng="0" ptsTypes="AA">
                                      <p:cBhvr>
                                        <p:cTn id="6" dur="2000" fill="hold"/>
                                        <p:tgtEl>
                                          <p:spTgt spid="4"/>
                                        </p:tgtEl>
                                        <p:attrNameLst>
                                          <p:attrName>ppt_x</p:attrName>
                                          <p:attrName>ppt_y</p:attrName>
                                        </p:attrNameLst>
                                      </p:cBhvr>
                                      <p:rCtr x="0" y="-4676"/>
                                    </p:animMotion>
                                  </p:childTnLst>
                                </p:cTn>
                              </p:par>
                              <p:par>
                                <p:cTn id="7" presetID="42" presetClass="path" presetSubtype="0" accel="50000" decel="50000" fill="hold" grpId="0" nodeType="withEffect">
                                  <p:stCondLst>
                                    <p:cond delay="0"/>
                                  </p:stCondLst>
                                  <p:childTnLst>
                                    <p:animMotion origin="layout" path="M -3.75E-6 -3.33333E-6 L -3.75E-6 0.18056 " pathEditMode="relative" rAng="0" ptsTypes="AA">
                                      <p:cBhvr>
                                        <p:cTn id="8" dur="2000" fill="hold"/>
                                        <p:tgtEl>
                                          <p:spTgt spid="5"/>
                                        </p:tgtEl>
                                        <p:attrNameLst>
                                          <p:attrName>ppt_x</p:attrName>
                                          <p:attrName>ppt_y</p:attrName>
                                        </p:attrNameLst>
                                      </p:cBhvr>
                                      <p:rCtr x="0" y="9028"/>
                                    </p:animMotion>
                                  </p:childTnLst>
                                </p:cTn>
                              </p:par>
                            </p:childTnLst>
                          </p:cTn>
                        </p:par>
                        <p:par>
                          <p:cTn id="9" fill="hold">
                            <p:stCondLst>
                              <p:cond delay="2000"/>
                            </p:stCondLst>
                            <p:childTnLst>
                              <p:par>
                                <p:cTn id="10" presetID="10" presetClass="entr" presetSubtype="0" fill="hold" nodeType="after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716A5A-3031-9FE4-AE2F-FF46D85FB22D}"/>
              </a:ext>
            </a:extLst>
          </p:cNvPr>
          <p:cNvSpPr>
            <a:spLocks noGrp="1"/>
          </p:cNvSpPr>
          <p:nvPr>
            <p:ph type="title"/>
          </p:nvPr>
        </p:nvSpPr>
        <p:spPr/>
        <p:txBody>
          <a:bodyPr/>
          <a:lstStyle/>
          <a:p>
            <a:r>
              <a:rPr lang="en-US" dirty="0"/>
              <a:t>Can We Afford Universal Healthcare??</a:t>
            </a:r>
          </a:p>
        </p:txBody>
      </p:sp>
      <p:sp>
        <p:nvSpPr>
          <p:cNvPr id="2" name="Text Placeholder 1">
            <a:extLst>
              <a:ext uri="{FF2B5EF4-FFF2-40B4-BE49-F238E27FC236}">
                <a16:creationId xmlns:a16="http://schemas.microsoft.com/office/drawing/2014/main" id="{F07AF361-471A-20E0-340E-E5C1460FBBB2}"/>
              </a:ext>
            </a:extLst>
          </p:cNvPr>
          <p:cNvSpPr>
            <a:spLocks noGrp="1"/>
          </p:cNvSpPr>
          <p:nvPr>
            <p:ph type="body" sz="quarter" idx="1"/>
          </p:nvPr>
        </p:nvSpPr>
        <p:spPr/>
        <p:txBody>
          <a:bodyPr/>
          <a:lstStyle/>
          <a:p>
            <a:r>
              <a:rPr lang="en-US" dirty="0"/>
              <a:t>Gerald Friedman, Ph.D., UMass Amherst, Funding HR 676: July 31, 2013</a:t>
            </a:r>
          </a:p>
        </p:txBody>
      </p:sp>
      <p:sp>
        <p:nvSpPr>
          <p:cNvPr id="463" name="Title 1"/>
          <p:cNvSpPr txBox="1"/>
          <p:nvPr/>
        </p:nvSpPr>
        <p:spPr>
          <a:xfrm>
            <a:off x="1411638" y="1837693"/>
            <a:ext cx="7685868" cy="2800767"/>
          </a:xfrm>
          <a:prstGeom prst="rect">
            <a:avLst/>
          </a:prstGeom>
          <a:solidFill>
            <a:schemeClr val="accent1"/>
          </a:solidFill>
          <a:ln w="12700">
            <a:solidFill>
              <a:schemeClr val="bg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182880" rIns="91440" bIns="640080" anchor="ctr">
            <a:spAutoFit/>
          </a:bodyPr>
          <a:lstStyle/>
          <a:p>
            <a:pPr algn="ctr">
              <a:defRPr sz="4800">
                <a:latin typeface="Franklin Gothic Medium"/>
                <a:ea typeface="Franklin Gothic Medium"/>
                <a:cs typeface="Franklin Gothic Medium"/>
                <a:sym typeface="Franklin Gothic Medium"/>
              </a:defRPr>
            </a:pPr>
            <a: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95% of households will </a:t>
            </a:r>
          </a:p>
          <a:p>
            <a:pPr algn="ctr">
              <a:defRPr sz="4800">
                <a:latin typeface="Franklin Gothic Medium"/>
                <a:ea typeface="Franklin Gothic Medium"/>
                <a:cs typeface="Franklin Gothic Medium"/>
                <a:sym typeface="Franklin Gothic Medium"/>
              </a:defRPr>
            </a:pPr>
            <a: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pay less in taxes (“Medicare premiums”)</a:t>
            </a:r>
          </a:p>
          <a:p>
            <a:pPr algn="ctr">
              <a:defRPr sz="4800">
                <a:latin typeface="Franklin Gothic Medium"/>
                <a:ea typeface="Franklin Gothic Medium"/>
                <a:cs typeface="Franklin Gothic Medium"/>
                <a:sym typeface="Franklin Gothic Medium"/>
              </a:defRPr>
            </a:pPr>
            <a: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than they currently pay in </a:t>
            </a:r>
          </a:p>
          <a:p>
            <a:pPr algn="ctr">
              <a:defRPr sz="4800">
                <a:latin typeface="Franklin Gothic Medium"/>
                <a:ea typeface="Franklin Gothic Medium"/>
                <a:cs typeface="Franklin Gothic Medium"/>
                <a:sym typeface="Franklin Gothic Medium"/>
              </a:defRPr>
            </a:pPr>
            <a:r>
              <a:rPr lang="en-US" sz="3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premiums, co-pays, &amp; prescriptions. </a:t>
            </a:r>
          </a:p>
        </p:txBody>
      </p:sp>
      <p:sp>
        <p:nvSpPr>
          <p:cNvPr id="4" name="TextBox 3">
            <a:extLst>
              <a:ext uri="{FF2B5EF4-FFF2-40B4-BE49-F238E27FC236}">
                <a16:creationId xmlns:a16="http://schemas.microsoft.com/office/drawing/2014/main" id="{4445FE38-B8FB-622A-9636-38C2D21DDA18}"/>
              </a:ext>
            </a:extLst>
          </p:cNvPr>
          <p:cNvSpPr txBox="1"/>
          <p:nvPr/>
        </p:nvSpPr>
        <p:spPr>
          <a:xfrm>
            <a:off x="3564693" y="4308241"/>
            <a:ext cx="7685868" cy="1354217"/>
          </a:xfrm>
          <a:prstGeom prst="rect">
            <a:avLst/>
          </a:prstGeom>
          <a:solidFill>
            <a:schemeClr val="accent1"/>
          </a:solidFill>
          <a:ln w="12700" cap="flat">
            <a:solidFill>
              <a:schemeClr val="bg1"/>
            </a:solid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182880" rIns="91440" bIns="182880"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3200" b="1" dirty="0">
                <a:solidFill>
                  <a:schemeClr val="bg1"/>
                </a:solidFill>
                <a:effectLst>
                  <a:outerShdw blurRad="50800" dist="38100" dir="2700000" algn="tl" rotWithShape="0">
                    <a:prstClr val="black">
                      <a:alpha val="40000"/>
                    </a:prstClr>
                  </a:outerShdw>
                </a:effectLst>
              </a:rPr>
              <a:t>And we will all have full </a:t>
            </a:r>
          </a:p>
          <a:p>
            <a:pPr marL="0" marR="0" indent="0" algn="ctr" defTabSz="914400" rtl="0" fontAlgn="auto" latinLnBrk="0" hangingPunct="0">
              <a:lnSpc>
                <a:spcPct val="100000"/>
              </a:lnSpc>
              <a:spcBef>
                <a:spcPts val="0"/>
              </a:spcBef>
              <a:spcAft>
                <a:spcPts val="0"/>
              </a:spcAft>
              <a:buClrTx/>
              <a:buSzTx/>
              <a:buFontTx/>
              <a:buNone/>
              <a:tabLst/>
            </a:pPr>
            <a:r>
              <a:rPr lang="en-US" sz="3200" b="1" dirty="0">
                <a:solidFill>
                  <a:schemeClr val="bg1"/>
                </a:solidFill>
                <a:effectLst>
                  <a:outerShdw blurRad="50800" dist="38100" dir="2700000" algn="tl" rotWithShape="0">
                    <a:prstClr val="black">
                      <a:alpha val="40000"/>
                    </a:prstClr>
                  </a:outerShdw>
                </a:effectLst>
              </a:rPr>
              <a:t>comprehensive first-dollar coverage</a:t>
            </a:r>
            <a:endParaRPr kumimoji="0" lang="en-US" sz="3200" b="1" i="0" u="none" strike="noStrike" cap="none" spc="0" normalizeH="0" baseline="0" dirty="0">
              <a:ln>
                <a:noFill/>
              </a:ln>
              <a:solidFill>
                <a:schemeClr val="bg1"/>
              </a:solidFill>
              <a:effectLst>
                <a:outerShdw blurRad="50800" dist="38100" dir="2700000" algn="tl" rotWithShape="0">
                  <a:prstClr val="black">
                    <a:alpha val="40000"/>
                  </a:prstClr>
                </a:outerShdw>
              </a:effectLst>
              <a:uFillTx/>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3"/>
                                        </p:tgtEl>
                                        <p:attrNameLst>
                                          <p:attrName>style.visibility</p:attrName>
                                        </p:attrNameLst>
                                      </p:cBhvr>
                                      <p:to>
                                        <p:strVal val="visible"/>
                                      </p:to>
                                    </p:set>
                                    <p:animEffect transition="in" filter="fade">
                                      <p:cBhvr>
                                        <p:cTn id="7" dur="500"/>
                                        <p:tgtEl>
                                          <p:spTgt spid="46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417865" y="1481924"/>
            <a:ext cx="4935935" cy="4352544"/>
          </a:xfrm>
          <a:prstGeom prst="rect">
            <a:avLst/>
          </a:prstGeom>
          <a:noFill/>
          <a:ln w="952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solidFill>
              </a:rPr>
              <a:t>Recipients of Money</a:t>
            </a:r>
          </a:p>
        </p:txBody>
      </p:sp>
      <p:sp>
        <p:nvSpPr>
          <p:cNvPr id="16" name="Rectangle 15"/>
          <p:cNvSpPr/>
          <p:nvPr/>
        </p:nvSpPr>
        <p:spPr>
          <a:xfrm>
            <a:off x="6719799" y="1942782"/>
            <a:ext cx="4419846" cy="557784"/>
          </a:xfrm>
          <a:prstGeom prst="rect">
            <a:avLst/>
          </a:prstGeom>
          <a:solidFill>
            <a:schemeClr val="accent1"/>
          </a:solidFill>
          <a:ln w="9525"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50800" dist="38100" dir="2700000" algn="tl" rotWithShape="0">
                    <a:prstClr val="black">
                      <a:alpha val="40000"/>
                    </a:prstClr>
                  </a:outerShdw>
                </a:effectLst>
                <a:cs typeface="Franklin Gothic Book"/>
              </a:rPr>
              <a:t>Hospital Operating Costs</a:t>
            </a:r>
          </a:p>
        </p:txBody>
      </p:sp>
      <p:sp>
        <p:nvSpPr>
          <p:cNvPr id="17" name="Rectangle 16"/>
          <p:cNvSpPr/>
          <p:nvPr/>
        </p:nvSpPr>
        <p:spPr>
          <a:xfrm>
            <a:off x="6719799" y="2584812"/>
            <a:ext cx="4419846" cy="557784"/>
          </a:xfrm>
          <a:prstGeom prst="rect">
            <a:avLst/>
          </a:prstGeom>
          <a:solidFill>
            <a:schemeClr val="accent1"/>
          </a:solidFill>
          <a:ln w="9525"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50800" dist="38100" dir="2700000" algn="tl" rotWithShape="0">
                    <a:prstClr val="black">
                      <a:alpha val="40000"/>
                    </a:prstClr>
                  </a:outerShdw>
                </a:effectLst>
                <a:cs typeface="Franklin Gothic Book"/>
              </a:rPr>
              <a:t>Hospital Capital Costs</a:t>
            </a:r>
          </a:p>
        </p:txBody>
      </p:sp>
      <p:sp>
        <p:nvSpPr>
          <p:cNvPr id="18" name="Rectangle 17"/>
          <p:cNvSpPr/>
          <p:nvPr/>
        </p:nvSpPr>
        <p:spPr>
          <a:xfrm>
            <a:off x="6719799" y="3226842"/>
            <a:ext cx="4419846" cy="557784"/>
          </a:xfrm>
          <a:prstGeom prst="rect">
            <a:avLst/>
          </a:prstGeom>
          <a:solidFill>
            <a:schemeClr val="accent1"/>
          </a:solidFill>
          <a:ln w="9525"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50800" dist="38100" dir="2700000" algn="tl" rotWithShape="0">
                    <a:prstClr val="black">
                      <a:alpha val="40000"/>
                    </a:prstClr>
                  </a:outerShdw>
                </a:effectLst>
                <a:cs typeface="Franklin Gothic Book"/>
              </a:rPr>
              <a:t>HMOs</a:t>
            </a:r>
          </a:p>
        </p:txBody>
      </p:sp>
      <p:sp>
        <p:nvSpPr>
          <p:cNvPr id="19" name="Rectangle 18"/>
          <p:cNvSpPr/>
          <p:nvPr/>
        </p:nvSpPr>
        <p:spPr>
          <a:xfrm>
            <a:off x="6719799" y="3868872"/>
            <a:ext cx="4419846" cy="557784"/>
          </a:xfrm>
          <a:prstGeom prst="rect">
            <a:avLst/>
          </a:prstGeom>
          <a:solidFill>
            <a:schemeClr val="accent1"/>
          </a:solidFill>
          <a:ln w="9525"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50800" dist="38100" dir="2700000" algn="tl" rotWithShape="0">
                    <a:prstClr val="black">
                      <a:alpha val="40000"/>
                    </a:prstClr>
                  </a:outerShdw>
                </a:effectLst>
                <a:cs typeface="Franklin Gothic Book"/>
              </a:rPr>
              <a:t>Fee-for-Service Physicians</a:t>
            </a:r>
          </a:p>
        </p:txBody>
      </p:sp>
      <p:sp>
        <p:nvSpPr>
          <p:cNvPr id="20" name="Rectangle 19"/>
          <p:cNvSpPr/>
          <p:nvPr/>
        </p:nvSpPr>
        <p:spPr>
          <a:xfrm>
            <a:off x="6719799" y="4510902"/>
            <a:ext cx="4419846" cy="557784"/>
          </a:xfrm>
          <a:prstGeom prst="rect">
            <a:avLst/>
          </a:prstGeom>
          <a:solidFill>
            <a:schemeClr val="accent1"/>
          </a:solidFill>
          <a:ln w="9525"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50800" dist="38100" dir="2700000" algn="tl" rotWithShape="0">
                    <a:prstClr val="black">
                      <a:alpha val="40000"/>
                    </a:prstClr>
                  </a:outerShdw>
                </a:effectLst>
                <a:cs typeface="Franklin Gothic Book"/>
              </a:rPr>
              <a:t>Home Care Agencies</a:t>
            </a:r>
          </a:p>
        </p:txBody>
      </p:sp>
      <p:sp>
        <p:nvSpPr>
          <p:cNvPr id="21" name="Rectangle 20"/>
          <p:cNvSpPr/>
          <p:nvPr/>
        </p:nvSpPr>
        <p:spPr>
          <a:xfrm>
            <a:off x="6719799" y="5152932"/>
            <a:ext cx="4419846" cy="557784"/>
          </a:xfrm>
          <a:prstGeom prst="rect">
            <a:avLst/>
          </a:prstGeom>
          <a:solidFill>
            <a:schemeClr val="accent1"/>
          </a:solidFill>
          <a:ln w="9525"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50800" dist="38100" dir="2700000" algn="tl" rotWithShape="0">
                    <a:prstClr val="black">
                      <a:alpha val="40000"/>
                    </a:prstClr>
                  </a:outerShdw>
                </a:effectLst>
                <a:cs typeface="Franklin Gothic Book"/>
              </a:rPr>
              <a:t>Long-Term Care</a:t>
            </a:r>
          </a:p>
        </p:txBody>
      </p:sp>
      <p:sp>
        <p:nvSpPr>
          <p:cNvPr id="14" name="Rectangle 13"/>
          <p:cNvSpPr/>
          <p:nvPr/>
        </p:nvSpPr>
        <p:spPr>
          <a:xfrm>
            <a:off x="684571" y="1481924"/>
            <a:ext cx="4935935" cy="4352544"/>
          </a:xfrm>
          <a:prstGeom prst="rect">
            <a:avLst/>
          </a:prstGeom>
          <a:noFill/>
          <a:ln w="952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solidFill>
              </a:rPr>
              <a:t>Revenue Sources</a:t>
            </a:r>
          </a:p>
        </p:txBody>
      </p:sp>
      <p:sp>
        <p:nvSpPr>
          <p:cNvPr id="24" name="Isosceles Triangle 23"/>
          <p:cNvSpPr/>
          <p:nvPr/>
        </p:nvSpPr>
        <p:spPr>
          <a:xfrm rot="5400000">
            <a:off x="6479456" y="2077525"/>
            <a:ext cx="460858" cy="293784"/>
          </a:xfrm>
          <a:prstGeom prst="triangle">
            <a:avLst/>
          </a:prstGeom>
          <a:solidFill>
            <a:schemeClr val="bg1"/>
          </a:solidFill>
          <a:ln>
            <a:noFill/>
          </a:ln>
          <a:effectLst>
            <a:glow rad="38100">
              <a:schemeClr val="bg1"/>
            </a:glow>
            <a:outerShdw blurRad="39000" dist="25400" dir="5400000" rotWithShape="0">
              <a:srgbClr val="000000">
                <a:alpha val="38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29" name="Isosceles Triangle 28"/>
          <p:cNvSpPr/>
          <p:nvPr/>
        </p:nvSpPr>
        <p:spPr>
          <a:xfrm rot="5400000">
            <a:off x="6479456" y="5290117"/>
            <a:ext cx="460858" cy="293784"/>
          </a:xfrm>
          <a:prstGeom prst="triangle">
            <a:avLst/>
          </a:prstGeom>
          <a:solidFill>
            <a:schemeClr val="bg1"/>
          </a:solidFill>
          <a:ln>
            <a:noFill/>
          </a:ln>
          <a:effectLst>
            <a:glow rad="38100">
              <a:schemeClr val="bg1"/>
            </a:glow>
            <a:outerShdw blurRad="39000" dist="25400" dir="5400000" rotWithShape="0">
              <a:srgbClr val="000000">
                <a:alpha val="38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28" name="Isosceles Triangle 27"/>
          <p:cNvSpPr/>
          <p:nvPr/>
        </p:nvSpPr>
        <p:spPr>
          <a:xfrm rot="5400000">
            <a:off x="6479456" y="4647597"/>
            <a:ext cx="460858" cy="293784"/>
          </a:xfrm>
          <a:prstGeom prst="triangle">
            <a:avLst/>
          </a:prstGeom>
          <a:solidFill>
            <a:schemeClr val="bg1"/>
          </a:solidFill>
          <a:ln>
            <a:noFill/>
          </a:ln>
          <a:effectLst>
            <a:glow rad="38100">
              <a:schemeClr val="bg1"/>
            </a:glow>
            <a:outerShdw blurRad="39000" dist="25400" dir="5400000" rotWithShape="0">
              <a:srgbClr val="000000">
                <a:alpha val="38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27" name="Isosceles Triangle 26"/>
          <p:cNvSpPr/>
          <p:nvPr/>
        </p:nvSpPr>
        <p:spPr>
          <a:xfrm rot="5400000">
            <a:off x="6479456" y="4005079"/>
            <a:ext cx="460858" cy="293784"/>
          </a:xfrm>
          <a:prstGeom prst="triangle">
            <a:avLst/>
          </a:prstGeom>
          <a:solidFill>
            <a:schemeClr val="bg1"/>
          </a:solidFill>
          <a:ln>
            <a:noFill/>
          </a:ln>
          <a:effectLst>
            <a:glow rad="38100">
              <a:schemeClr val="bg1"/>
            </a:glow>
            <a:outerShdw blurRad="39000" dist="25400" dir="5400000" rotWithShape="0">
              <a:srgbClr val="000000">
                <a:alpha val="38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26" name="Isosceles Triangle 25"/>
          <p:cNvSpPr/>
          <p:nvPr/>
        </p:nvSpPr>
        <p:spPr>
          <a:xfrm rot="5400000">
            <a:off x="6479456" y="3362561"/>
            <a:ext cx="460858" cy="293784"/>
          </a:xfrm>
          <a:prstGeom prst="triangle">
            <a:avLst/>
          </a:prstGeom>
          <a:solidFill>
            <a:schemeClr val="bg1"/>
          </a:solidFill>
          <a:ln>
            <a:noFill/>
          </a:ln>
          <a:effectLst>
            <a:glow rad="38100">
              <a:schemeClr val="bg1"/>
            </a:glow>
            <a:outerShdw blurRad="39000" dist="25400" dir="5400000" rotWithShape="0">
              <a:srgbClr val="000000">
                <a:alpha val="38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25" name="Isosceles Triangle 24"/>
          <p:cNvSpPr/>
          <p:nvPr/>
        </p:nvSpPr>
        <p:spPr>
          <a:xfrm rot="5400000">
            <a:off x="6479456" y="2720043"/>
            <a:ext cx="460858" cy="293784"/>
          </a:xfrm>
          <a:prstGeom prst="triangle">
            <a:avLst/>
          </a:prstGeom>
          <a:solidFill>
            <a:schemeClr val="bg1"/>
          </a:solidFill>
          <a:ln>
            <a:noFill/>
          </a:ln>
          <a:effectLst>
            <a:glow rad="38100">
              <a:schemeClr val="bg1"/>
            </a:glow>
            <a:outerShdw blurRad="39000" dist="25400" dir="5400000" rotWithShape="0">
              <a:srgbClr val="000000">
                <a:alpha val="38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15" name="Rounded Rectangle 14"/>
          <p:cNvSpPr/>
          <p:nvPr/>
        </p:nvSpPr>
        <p:spPr>
          <a:xfrm>
            <a:off x="5058024" y="1739936"/>
            <a:ext cx="1499617" cy="4133088"/>
          </a:xfrm>
          <a:prstGeom prst="roundRect">
            <a:avLst/>
          </a:prstGeom>
          <a:solidFill>
            <a:schemeClr val="bg1"/>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600" b="1" dirty="0">
                <a:solidFill>
                  <a:schemeClr val="tx1"/>
                </a:solidFill>
              </a:rPr>
              <a:t>NHP</a:t>
            </a:r>
          </a:p>
          <a:p>
            <a:pPr algn="ctr"/>
            <a:r>
              <a:rPr lang="en-US" sz="3600" b="1" dirty="0">
                <a:solidFill>
                  <a:schemeClr val="tx1"/>
                </a:solidFill>
              </a:rPr>
              <a:t>Fund</a:t>
            </a:r>
          </a:p>
        </p:txBody>
      </p:sp>
      <p:sp>
        <p:nvSpPr>
          <p:cNvPr id="4" name="Right Arrow 3"/>
          <p:cNvSpPr/>
          <p:nvPr/>
        </p:nvSpPr>
        <p:spPr>
          <a:xfrm>
            <a:off x="856302" y="1942783"/>
            <a:ext cx="4325292" cy="560827"/>
          </a:xfrm>
          <a:prstGeom prst="rightArrow">
            <a:avLst>
              <a:gd name="adj1" fmla="val 100000"/>
              <a:gd name="adj2" fmla="val 50000"/>
            </a:avLst>
          </a:prstGeom>
          <a:solidFill>
            <a:schemeClr val="accent1"/>
          </a:solidFill>
          <a:ln w="9525"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50800" dist="38100" dir="2700000" algn="tl" rotWithShape="0">
                    <a:prstClr val="black">
                      <a:alpha val="40000"/>
                    </a:prstClr>
                  </a:outerShdw>
                </a:effectLst>
                <a:cs typeface="Franklin Gothic Book"/>
              </a:rPr>
              <a:t>Medicare and Medicaid</a:t>
            </a:r>
          </a:p>
        </p:txBody>
      </p:sp>
      <p:sp>
        <p:nvSpPr>
          <p:cNvPr id="9" name="Right Arrow 8"/>
          <p:cNvSpPr/>
          <p:nvPr/>
        </p:nvSpPr>
        <p:spPr>
          <a:xfrm>
            <a:off x="856302" y="2744560"/>
            <a:ext cx="4325292" cy="560827"/>
          </a:xfrm>
          <a:prstGeom prst="rightArrow">
            <a:avLst>
              <a:gd name="adj1" fmla="val 100000"/>
              <a:gd name="adj2" fmla="val 50000"/>
            </a:avLst>
          </a:prstGeom>
          <a:solidFill>
            <a:schemeClr val="accent1"/>
          </a:solidFill>
          <a:ln w="9525"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50800" dist="38100" dir="2700000" algn="tl" rotWithShape="0">
                    <a:prstClr val="black">
                      <a:alpha val="40000"/>
                    </a:prstClr>
                  </a:outerShdw>
                </a:effectLst>
                <a:cs typeface="Franklin Gothic Book"/>
              </a:rPr>
              <a:t>State / Local Governments</a:t>
            </a:r>
          </a:p>
        </p:txBody>
      </p:sp>
      <p:sp>
        <p:nvSpPr>
          <p:cNvPr id="10" name="Right Arrow 9"/>
          <p:cNvSpPr/>
          <p:nvPr/>
        </p:nvSpPr>
        <p:spPr>
          <a:xfrm>
            <a:off x="856302" y="3546337"/>
            <a:ext cx="4325292" cy="560827"/>
          </a:xfrm>
          <a:prstGeom prst="rightArrow">
            <a:avLst>
              <a:gd name="adj1" fmla="val 100000"/>
              <a:gd name="adj2" fmla="val 50000"/>
            </a:avLst>
          </a:prstGeom>
          <a:solidFill>
            <a:schemeClr val="accent1"/>
          </a:solidFill>
          <a:ln w="9525"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50800" dist="38100" dir="2700000" algn="tl" rotWithShape="0">
                    <a:prstClr val="black">
                      <a:alpha val="40000"/>
                    </a:prstClr>
                  </a:outerShdw>
                </a:effectLst>
                <a:cs typeface="Franklin Gothic Book"/>
              </a:rPr>
              <a:t>Employers</a:t>
            </a:r>
          </a:p>
        </p:txBody>
      </p:sp>
      <p:sp>
        <p:nvSpPr>
          <p:cNvPr id="11" name="Right Arrow 10"/>
          <p:cNvSpPr/>
          <p:nvPr/>
        </p:nvSpPr>
        <p:spPr>
          <a:xfrm>
            <a:off x="856302" y="4348114"/>
            <a:ext cx="4325292" cy="560827"/>
          </a:xfrm>
          <a:prstGeom prst="rightArrow">
            <a:avLst>
              <a:gd name="adj1" fmla="val 100000"/>
              <a:gd name="adj2" fmla="val 50000"/>
            </a:avLst>
          </a:prstGeom>
          <a:solidFill>
            <a:schemeClr val="accent1"/>
          </a:solidFill>
          <a:ln w="9525"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50800" dist="38100" dir="2700000" algn="tl" rotWithShape="0">
                    <a:prstClr val="black">
                      <a:alpha val="40000"/>
                    </a:prstClr>
                  </a:outerShdw>
                </a:effectLst>
                <a:cs typeface="Franklin Gothic Book"/>
              </a:rPr>
              <a:t>Private Insurance Revenues</a:t>
            </a:r>
          </a:p>
        </p:txBody>
      </p:sp>
      <p:sp>
        <p:nvSpPr>
          <p:cNvPr id="12" name="Right Arrow 11"/>
          <p:cNvSpPr/>
          <p:nvPr/>
        </p:nvSpPr>
        <p:spPr>
          <a:xfrm>
            <a:off x="856302" y="5149890"/>
            <a:ext cx="4325292" cy="560827"/>
          </a:xfrm>
          <a:prstGeom prst="rightArrow">
            <a:avLst>
              <a:gd name="adj1" fmla="val 100000"/>
              <a:gd name="adj2" fmla="val 50000"/>
            </a:avLst>
          </a:prstGeom>
          <a:solidFill>
            <a:schemeClr val="accent1"/>
          </a:solidFill>
          <a:ln w="9525" cmpd="sng">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50800" dist="38100" dir="2700000" algn="tl" rotWithShape="0">
                    <a:prstClr val="black">
                      <a:alpha val="40000"/>
                    </a:prstClr>
                  </a:outerShdw>
                </a:effectLst>
                <a:cs typeface="Franklin Gothic Book"/>
              </a:rPr>
              <a:t>New Taxes</a:t>
            </a:r>
          </a:p>
        </p:txBody>
      </p:sp>
      <p:sp>
        <p:nvSpPr>
          <p:cNvPr id="2" name="Title 1"/>
          <p:cNvSpPr>
            <a:spLocks noGrp="1"/>
          </p:cNvSpPr>
          <p:nvPr>
            <p:ph type="title"/>
          </p:nvPr>
        </p:nvSpPr>
        <p:spPr/>
        <p:txBody>
          <a:bodyPr/>
          <a:lstStyle/>
          <a:p>
            <a:r>
              <a:rPr lang="en-US" dirty="0"/>
              <a:t>Funding for the NHP</a:t>
            </a:r>
          </a:p>
        </p:txBody>
      </p:sp>
      <p:sp>
        <p:nvSpPr>
          <p:cNvPr id="5" name="Text Placeholder 4"/>
          <p:cNvSpPr>
            <a:spLocks noGrp="1"/>
          </p:cNvSpPr>
          <p:nvPr>
            <p:ph type="body" sz="quarter" idx="10"/>
          </p:nvPr>
        </p:nvSpPr>
        <p:spPr/>
        <p:txBody>
          <a:bodyPr>
            <a:normAutofit/>
          </a:bodyPr>
          <a:lstStyle/>
          <a:p>
            <a:pPr>
              <a:lnSpc>
                <a:spcPct val="100000"/>
              </a:lnSpc>
              <a:spcBef>
                <a:spcPts val="0"/>
              </a:spcBef>
            </a:pPr>
            <a:r>
              <a:rPr lang="en-US" dirty="0"/>
              <a:t>NEJM 1989;320:102</a:t>
            </a:r>
          </a:p>
        </p:txBody>
      </p:sp>
    </p:spTree>
    <p:extLst>
      <p:ext uri="{BB962C8B-B14F-4D97-AF65-F5344CB8AC3E}">
        <p14:creationId xmlns:p14="http://schemas.microsoft.com/office/powerpoint/2010/main" val="257021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left)">
                                      <p:cBhvr>
                                        <p:cTn id="76" dur="500"/>
                                        <p:tgtEl>
                                          <p:spTgt spid="29"/>
                                        </p:tgtEl>
                                      </p:cBhvr>
                                    </p:animEffect>
                                  </p:childTnLst>
                                </p:cTn>
                              </p:par>
                            </p:childTnLst>
                          </p:cTn>
                        </p:par>
                        <p:par>
                          <p:cTn id="77" fill="hold">
                            <p:stCondLst>
                              <p:cond delay="6000"/>
                            </p:stCondLst>
                            <p:childTnLst>
                              <p:par>
                                <p:cTn id="78" presetID="22" presetClass="entr" presetSubtype="8"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animBg="1"/>
      <p:bldP spid="17" grpId="0" animBg="1"/>
      <p:bldP spid="18" grpId="0" animBg="1"/>
      <p:bldP spid="19" grpId="0" animBg="1"/>
      <p:bldP spid="20" grpId="0" animBg="1"/>
      <p:bldP spid="21" grpId="0" animBg="1"/>
      <p:bldP spid="24" grpId="0" animBg="1"/>
      <p:bldP spid="29" grpId="0" animBg="1"/>
      <p:bldP spid="28" grpId="0" animBg="1"/>
      <p:bldP spid="27" grpId="0" animBg="1"/>
      <p:bldP spid="26" grpId="0" animBg="1"/>
      <p:bldP spid="25" grpId="0" animBg="1"/>
      <p:bldP spid="15" grpId="0" animBg="1"/>
      <p:bldP spid="4" grpId="0" animBg="1"/>
      <p:bldP spid="9" grpId="0" animBg="1"/>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Hospital Payment Under an NHP</a:t>
            </a:r>
          </a:p>
        </p:txBody>
      </p:sp>
      <p:sp>
        <p:nvSpPr>
          <p:cNvPr id="4" name="Text Placeholder 3"/>
          <p:cNvSpPr>
            <a:spLocks noGrp="1"/>
          </p:cNvSpPr>
          <p:nvPr>
            <p:ph type="body" sz="quarter" idx="10"/>
          </p:nvPr>
        </p:nvSpPr>
        <p:spPr/>
        <p:txBody>
          <a:bodyPr>
            <a:normAutofit/>
          </a:bodyPr>
          <a:lstStyle/>
          <a:p>
            <a:pPr>
              <a:lnSpc>
                <a:spcPct val="100000"/>
              </a:lnSpc>
              <a:spcBef>
                <a:spcPts val="0"/>
              </a:spcBef>
            </a:pPr>
            <a:r>
              <a:rPr lang="en-US" dirty="0"/>
              <a:t>NEJM 1989;320:102</a:t>
            </a:r>
          </a:p>
        </p:txBody>
      </p:sp>
      <p:graphicFrame>
        <p:nvGraphicFramePr>
          <p:cNvPr id="6" name="Diagram 5"/>
          <p:cNvGraphicFramePr/>
          <p:nvPr/>
        </p:nvGraphicFramePr>
        <p:xfrm>
          <a:off x="672414" y="1450881"/>
          <a:ext cx="10847173" cy="4282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67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FAD9C22-BF94-4969-92B4-96D7B7938DD1}"/>
                                            </p:graphicEl>
                                          </p:spTgt>
                                        </p:tgtEl>
                                        <p:attrNameLst>
                                          <p:attrName>style.visibility</p:attrName>
                                        </p:attrNameLst>
                                      </p:cBhvr>
                                      <p:to>
                                        <p:strVal val="visible"/>
                                      </p:to>
                                    </p:set>
                                    <p:animEffect transition="in" filter="fade">
                                      <p:cBhvr>
                                        <p:cTn id="7" dur="500"/>
                                        <p:tgtEl>
                                          <p:spTgt spid="6">
                                            <p:graphicEl>
                                              <a:dgm id="{8FAD9C22-BF94-4969-92B4-96D7B7938DD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CAFFA576-037D-414A-8F6D-2C66E2A04F41}"/>
                                            </p:graphicEl>
                                          </p:spTgt>
                                        </p:tgtEl>
                                        <p:attrNameLst>
                                          <p:attrName>style.visibility</p:attrName>
                                        </p:attrNameLst>
                                      </p:cBhvr>
                                      <p:to>
                                        <p:strVal val="visible"/>
                                      </p:to>
                                    </p:set>
                                    <p:animEffect transition="in" filter="fade">
                                      <p:cBhvr>
                                        <p:cTn id="10" dur="500"/>
                                        <p:tgtEl>
                                          <p:spTgt spid="6">
                                            <p:graphicEl>
                                              <a:dgm id="{CAFFA576-037D-414A-8F6D-2C66E2A04F4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35F59A00-6D4F-4E87-B4B2-56CE543F4270}"/>
                                            </p:graphicEl>
                                          </p:spTgt>
                                        </p:tgtEl>
                                        <p:attrNameLst>
                                          <p:attrName>style.visibility</p:attrName>
                                        </p:attrNameLst>
                                      </p:cBhvr>
                                      <p:to>
                                        <p:strVal val="visible"/>
                                      </p:to>
                                    </p:set>
                                    <p:animEffect transition="in" filter="fade">
                                      <p:cBhvr>
                                        <p:cTn id="15" dur="500"/>
                                        <p:tgtEl>
                                          <p:spTgt spid="6">
                                            <p:graphicEl>
                                              <a:dgm id="{35F59A00-6D4F-4E87-B4B2-56CE543F42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AC482606-6A7D-4754-8A52-0CC72205FAC0}"/>
                                            </p:graphicEl>
                                          </p:spTgt>
                                        </p:tgtEl>
                                        <p:attrNameLst>
                                          <p:attrName>style.visibility</p:attrName>
                                        </p:attrNameLst>
                                      </p:cBhvr>
                                      <p:to>
                                        <p:strVal val="visible"/>
                                      </p:to>
                                    </p:set>
                                    <p:animEffect transition="in" filter="fade">
                                      <p:cBhvr>
                                        <p:cTn id="18" dur="500"/>
                                        <p:tgtEl>
                                          <p:spTgt spid="6">
                                            <p:graphicEl>
                                              <a:dgm id="{AC482606-6A7D-4754-8A52-0CC72205FA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4"/>
          <p:cNvSpPr>
            <a:spLocks noGrp="1" noChangeArrowheads="1"/>
          </p:cNvSpPr>
          <p:nvPr>
            <p:ph type="title"/>
          </p:nvPr>
        </p:nvSpPr>
        <p:spPr/>
        <p:txBody>
          <a:bodyPr>
            <a:normAutofit/>
          </a:bodyPr>
          <a:lstStyle/>
          <a:p>
            <a:pPr eaLnBrk="1" hangingPunct="1"/>
            <a:r>
              <a:rPr lang="en-US" altLang="en-US" sz="4800" dirty="0">
                <a:latin typeface="+mn-lt"/>
                <a:ea typeface="Times New Roman" charset="0"/>
                <a:cs typeface="Times New Roman" charset="0"/>
              </a:rPr>
              <a:t>Single Payer Transition:</a:t>
            </a:r>
            <a:br>
              <a:rPr lang="en-US" altLang="en-US" sz="4800" dirty="0">
                <a:latin typeface="+mn-lt"/>
                <a:ea typeface="Times New Roman" charset="0"/>
                <a:cs typeface="Times New Roman" charset="0"/>
              </a:rPr>
            </a:br>
            <a:r>
              <a:rPr lang="en-US" altLang="en-US" sz="3200" dirty="0">
                <a:latin typeface="+mn-lt"/>
                <a:ea typeface="Times New Roman" charset="0"/>
                <a:cs typeface="Times New Roman" charset="0"/>
              </a:rPr>
              <a:t>For Displaced Clerical &amp; Administrative Workers </a:t>
            </a:r>
          </a:p>
        </p:txBody>
      </p:sp>
      <p:sp>
        <p:nvSpPr>
          <p:cNvPr id="184323" name="Rectangle 5"/>
          <p:cNvSpPr>
            <a:spLocks noGrp="1" noChangeArrowheads="1"/>
          </p:cNvSpPr>
          <p:nvPr>
            <p:ph type="body" idx="4294967295"/>
          </p:nvPr>
        </p:nvSpPr>
        <p:spPr>
          <a:xfrm>
            <a:off x="630195" y="1690688"/>
            <a:ext cx="10960443" cy="4289982"/>
          </a:xfrm>
        </p:spPr>
        <p:txBody>
          <a:bodyPr>
            <a:normAutofit/>
          </a:bodyPr>
          <a:lstStyle/>
          <a:p>
            <a:pPr marL="457200">
              <a:lnSpc>
                <a:spcPct val="100000"/>
              </a:lnSpc>
              <a:spcBef>
                <a:spcPts val="0"/>
              </a:spcBef>
              <a:spcAft>
                <a:spcPts val="1800"/>
              </a:spcAft>
              <a:buClr>
                <a:schemeClr val="bg1"/>
              </a:buClr>
            </a:pPr>
            <a:r>
              <a:rPr lang="en-US" altLang="en-US" sz="2400" dirty="0">
                <a:latin typeface="+mn-lt"/>
                <a:ea typeface="Times New Roman" charset="0"/>
                <a:cs typeface="Times New Roman" charset="0"/>
              </a:rPr>
              <a:t>All 400,000 health insurance workers &amp; about ½ of the 2.6 million clerical/administrative employees in healthcare providers likely to be displaced – total 1.7 million.</a:t>
            </a:r>
          </a:p>
          <a:p>
            <a:pPr marL="457200">
              <a:lnSpc>
                <a:spcPct val="100000"/>
              </a:lnSpc>
              <a:spcBef>
                <a:spcPts val="0"/>
              </a:spcBef>
              <a:spcAft>
                <a:spcPts val="1800"/>
              </a:spcAft>
              <a:buClr>
                <a:schemeClr val="bg1"/>
              </a:buClr>
            </a:pPr>
            <a:r>
              <a:rPr lang="en-US" altLang="en-US" sz="2400" dirty="0">
                <a:latin typeface="+mn-lt"/>
                <a:ea typeface="Times New Roman" charset="0"/>
                <a:cs typeface="Times New Roman" charset="0"/>
              </a:rPr>
              <a:t>Many likely to be redeployed in expanded clinical workforce.</a:t>
            </a:r>
          </a:p>
          <a:p>
            <a:pPr marL="457200">
              <a:lnSpc>
                <a:spcPct val="100000"/>
              </a:lnSpc>
              <a:spcBef>
                <a:spcPts val="0"/>
              </a:spcBef>
              <a:spcAft>
                <a:spcPts val="1800"/>
              </a:spcAft>
              <a:buClr>
                <a:schemeClr val="bg1"/>
              </a:buClr>
            </a:pPr>
            <a:r>
              <a:rPr lang="en-US" altLang="en-US" sz="2400" dirty="0">
                <a:latin typeface="+mn-lt"/>
                <a:ea typeface="Times New Roman" charset="0"/>
                <a:cs typeface="Times New Roman" charset="0"/>
              </a:rPr>
              <a:t>Funding for income support &amp; job retraining modeled on WWII GI Bill.</a:t>
            </a:r>
          </a:p>
          <a:p>
            <a:pPr marL="457200">
              <a:lnSpc>
                <a:spcPct val="100000"/>
              </a:lnSpc>
              <a:spcBef>
                <a:spcPts val="0"/>
              </a:spcBef>
              <a:spcAft>
                <a:spcPts val="1800"/>
              </a:spcAft>
              <a:buClr>
                <a:schemeClr val="bg1"/>
              </a:buClr>
            </a:pPr>
            <a:r>
              <a:rPr lang="en-US" altLang="en-US" sz="2400" dirty="0">
                <a:latin typeface="+mn-lt"/>
                <a:ea typeface="Times New Roman" charset="0"/>
                <a:cs typeface="Times New Roman" charset="0"/>
              </a:rPr>
              <a:t>Job displacement is common in the US – 60 million/year, including 20 million who are fired: 1.7 million = number who are fired every 31 days. (source: People’s Policy Report)</a:t>
            </a:r>
          </a:p>
          <a:p>
            <a:pPr marL="457200">
              <a:lnSpc>
                <a:spcPct val="100000"/>
              </a:lnSpc>
              <a:spcBef>
                <a:spcPts val="0"/>
              </a:spcBef>
              <a:spcAft>
                <a:spcPts val="1800"/>
              </a:spcAft>
              <a:buClr>
                <a:schemeClr val="bg1"/>
              </a:buClr>
              <a:buNone/>
            </a:pPr>
            <a:endParaRPr lang="en-US" altLang="en-US" sz="2400" dirty="0">
              <a:latin typeface="+mn-lt"/>
              <a:ea typeface="Times New Roman" charset="0"/>
              <a:cs typeface="Times New Roman" charset="0"/>
            </a:endParaRPr>
          </a:p>
        </p:txBody>
      </p:sp>
    </p:spTree>
    <p:extLst>
      <p:ext uri="{BB962C8B-B14F-4D97-AF65-F5344CB8AC3E}">
        <p14:creationId xmlns:p14="http://schemas.microsoft.com/office/powerpoint/2010/main" val="1884084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4"/>
          <p:cNvSpPr>
            <a:spLocks noGrp="1" noChangeArrowheads="1"/>
          </p:cNvSpPr>
          <p:nvPr>
            <p:ph type="title"/>
          </p:nvPr>
        </p:nvSpPr>
        <p:spPr/>
        <p:txBody>
          <a:bodyPr>
            <a:normAutofit fontScale="90000"/>
          </a:bodyPr>
          <a:lstStyle/>
          <a:p>
            <a:pPr eaLnBrk="1" hangingPunct="1"/>
            <a:r>
              <a:rPr lang="en-US" altLang="en-US" sz="5400">
                <a:latin typeface="+mn-lt"/>
                <a:ea typeface="Times New Roman" charset="0"/>
                <a:cs typeface="Times New Roman" charset="0"/>
              </a:rPr>
              <a:t>Single Payer Transition:</a:t>
            </a:r>
            <a:br>
              <a:rPr lang="en-US" altLang="en-US" sz="5400">
                <a:latin typeface="+mn-lt"/>
                <a:ea typeface="Times New Roman" charset="0"/>
                <a:cs typeface="Times New Roman" charset="0"/>
              </a:rPr>
            </a:br>
            <a:r>
              <a:rPr lang="en-US" altLang="en-US" sz="5400">
                <a:latin typeface="+mn-lt"/>
                <a:ea typeface="Times New Roman" charset="0"/>
                <a:cs typeface="Times New Roman" charset="0"/>
              </a:rPr>
              <a:t>For Patients </a:t>
            </a:r>
          </a:p>
        </p:txBody>
      </p:sp>
      <p:sp>
        <p:nvSpPr>
          <p:cNvPr id="1631235" name="Rectangle 5"/>
          <p:cNvSpPr>
            <a:spLocks noGrp="1" noChangeArrowheads="1"/>
          </p:cNvSpPr>
          <p:nvPr>
            <p:ph type="body" idx="4294967295"/>
          </p:nvPr>
        </p:nvSpPr>
        <p:spPr>
          <a:xfrm>
            <a:off x="838200" y="1828801"/>
            <a:ext cx="10515600" cy="4077730"/>
          </a:xfrm>
        </p:spPr>
        <p:txBody>
          <a:bodyPr/>
          <a:lstStyle/>
          <a:p>
            <a:pPr marL="457200">
              <a:lnSpc>
                <a:spcPct val="100000"/>
              </a:lnSpc>
              <a:spcBef>
                <a:spcPts val="0"/>
              </a:spcBef>
              <a:spcAft>
                <a:spcPts val="1800"/>
              </a:spcAft>
              <a:buClr>
                <a:schemeClr val="bg1"/>
              </a:buClr>
            </a:pPr>
            <a:r>
              <a:rPr lang="en-US" altLang="en-US">
                <a:solidFill>
                  <a:schemeClr val="bg1"/>
                </a:solidFill>
                <a:latin typeface="+mn-lt"/>
                <a:ea typeface="Times New Roman" charset="0"/>
                <a:cs typeface="Times New Roman" charset="0"/>
              </a:rPr>
              <a:t>Every U.S. resident receives an insurance card.</a:t>
            </a:r>
          </a:p>
          <a:p>
            <a:pPr marL="457200">
              <a:lnSpc>
                <a:spcPct val="100000"/>
              </a:lnSpc>
              <a:spcBef>
                <a:spcPts val="0"/>
              </a:spcBef>
              <a:spcAft>
                <a:spcPts val="1800"/>
              </a:spcAft>
              <a:buClr>
                <a:schemeClr val="bg1"/>
              </a:buClr>
            </a:pPr>
            <a:r>
              <a:rPr lang="en-US" altLang="en-US">
                <a:solidFill>
                  <a:schemeClr val="bg1"/>
                </a:solidFill>
                <a:latin typeface="+mn-lt"/>
                <a:ea typeface="Times New Roman" charset="0"/>
                <a:cs typeface="Times New Roman" charset="0"/>
              </a:rPr>
              <a:t>Full coverage for all medically necessary care, no copayments, deductibles or coinsurance.</a:t>
            </a:r>
          </a:p>
          <a:p>
            <a:pPr marL="457200">
              <a:lnSpc>
                <a:spcPct val="100000"/>
              </a:lnSpc>
              <a:spcBef>
                <a:spcPts val="0"/>
              </a:spcBef>
              <a:spcAft>
                <a:spcPts val="1800"/>
              </a:spcAft>
              <a:buClr>
                <a:schemeClr val="bg1"/>
              </a:buClr>
            </a:pPr>
            <a:r>
              <a:rPr lang="en-US" altLang="en-US">
                <a:solidFill>
                  <a:schemeClr val="bg1"/>
                </a:solidFill>
                <a:latin typeface="+mn-lt"/>
                <a:ea typeface="Times New Roman" charset="0"/>
                <a:cs typeface="Times New Roman" charset="0"/>
              </a:rPr>
              <a:t>Prescription drug formulary, with alternatives covered when medically indicated</a:t>
            </a:r>
          </a:p>
          <a:p>
            <a:pPr marL="457200">
              <a:lnSpc>
                <a:spcPct val="100000"/>
              </a:lnSpc>
              <a:spcBef>
                <a:spcPts val="0"/>
              </a:spcBef>
              <a:spcAft>
                <a:spcPts val="1800"/>
              </a:spcAft>
              <a:buClr>
                <a:schemeClr val="bg1"/>
              </a:buClr>
            </a:pPr>
            <a:r>
              <a:rPr lang="en-US" altLang="en-US">
                <a:solidFill>
                  <a:schemeClr val="bg1"/>
                </a:solidFill>
                <a:latin typeface="+mn-lt"/>
                <a:ea typeface="Times New Roman" charset="0"/>
                <a:cs typeface="Times New Roman" charset="0"/>
              </a:rPr>
              <a:t>Free choice of any participating provider or hospital.</a:t>
            </a:r>
          </a:p>
          <a:p>
            <a:pPr marL="457200">
              <a:lnSpc>
                <a:spcPct val="100000"/>
              </a:lnSpc>
              <a:spcBef>
                <a:spcPts val="0"/>
              </a:spcBef>
              <a:spcAft>
                <a:spcPts val="1800"/>
              </a:spcAft>
              <a:buClr>
                <a:schemeClr val="bg1"/>
              </a:buClr>
            </a:pPr>
            <a:endParaRPr lang="en-US" altLang="en-US">
              <a:solidFill>
                <a:schemeClr val="bg1"/>
              </a:solidFill>
              <a:latin typeface="+mn-lt"/>
              <a:ea typeface="Times New Roman" charset="0"/>
              <a:cs typeface="Times New Roman" charset="0"/>
            </a:endParaRPr>
          </a:p>
        </p:txBody>
      </p:sp>
    </p:spTree>
    <p:extLst>
      <p:ext uri="{BB962C8B-B14F-4D97-AF65-F5344CB8AC3E}">
        <p14:creationId xmlns:p14="http://schemas.microsoft.com/office/powerpoint/2010/main" val="3063860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Content Placeholder 2">
            <a:extLst>
              <a:ext uri="{FF2B5EF4-FFF2-40B4-BE49-F238E27FC236}">
                <a16:creationId xmlns:a16="http://schemas.microsoft.com/office/drawing/2014/main" id="{3579E178-7CFB-4D6B-88FA-C1C4E8DD192F}"/>
              </a:ext>
            </a:extLst>
          </p:cNvPr>
          <p:cNvSpPr>
            <a:spLocks noGrp="1" noChangeArrowheads="1"/>
          </p:cNvSpPr>
          <p:nvPr>
            <p:ph type="body" idx="10"/>
          </p:nvPr>
        </p:nvSpPr>
        <p:spPr bwMode="auto">
          <a:xfrm>
            <a:off x="-1" y="6016753"/>
            <a:ext cx="8514413" cy="8412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defTabSz="457200">
              <a:lnSpc>
                <a:spcPct val="80000"/>
              </a:lnSpc>
              <a:buNone/>
            </a:pPr>
            <a:r>
              <a:rPr lang="en-US" altLang="en-US" sz="1000" dirty="0"/>
              <a:t>Source: http://</a:t>
            </a:r>
            <a:r>
              <a:rPr lang="en-US" altLang="en-US" sz="1000" dirty="0" err="1"/>
              <a:t>museum.hackney.gov.uk</a:t>
            </a:r>
            <a:r>
              <a:rPr lang="en-US" altLang="en-US" sz="1000" dirty="0"/>
              <a:t>/object9232</a:t>
            </a:r>
          </a:p>
          <a:p>
            <a:pPr defTabSz="457200">
              <a:lnSpc>
                <a:spcPct val="80000"/>
              </a:lnSpc>
            </a:pPr>
            <a:r>
              <a:rPr kumimoji="0" lang="en-US" sz="1000" b="0" i="0" u="none" strike="noStrike" kern="1200" cap="none" spc="0" normalizeH="0" baseline="0" noProof="0" dirty="0">
                <a:ln>
                  <a:noFill/>
                </a:ln>
                <a:solidFill>
                  <a:srgbClr val="FFFFFF"/>
                </a:solidFill>
                <a:effectLst/>
                <a:uLnTx/>
                <a:uFillTx/>
                <a:latin typeface="Arial" panose="020B0604020202020204"/>
                <a:ea typeface="+mn-ea"/>
              </a:rPr>
              <a:t>Modified version of slides prepared by Drs. Steffie </a:t>
            </a:r>
            <a:r>
              <a:rPr kumimoji="0" lang="en-US" sz="1000" b="0" i="0" u="none" strike="noStrike" kern="1200" cap="none" spc="0" normalizeH="0" baseline="0" noProof="0" dirty="0" err="1">
                <a:ln>
                  <a:noFill/>
                </a:ln>
                <a:solidFill>
                  <a:srgbClr val="FFFFFF"/>
                </a:solidFill>
                <a:effectLst/>
                <a:uLnTx/>
                <a:uFillTx/>
                <a:latin typeface="Arial" panose="020B0604020202020204"/>
                <a:ea typeface="+mn-ea"/>
              </a:rPr>
              <a:t>Woolhandler</a:t>
            </a:r>
            <a:r>
              <a:rPr kumimoji="0" lang="en-US" sz="1000" b="0" i="0" u="none" strike="noStrike" kern="1200" cap="none" spc="0" normalizeH="0" baseline="0" noProof="0" dirty="0">
                <a:ln>
                  <a:noFill/>
                </a:ln>
                <a:solidFill>
                  <a:srgbClr val="FFFFFF"/>
                </a:solidFill>
                <a:effectLst/>
                <a:uLnTx/>
                <a:uFillTx/>
                <a:latin typeface="Arial" panose="020B0604020202020204"/>
                <a:ea typeface="+mn-ea"/>
              </a:rPr>
              <a:t> &amp; David Himmelstein. Originals available at https://</a:t>
            </a:r>
            <a:r>
              <a:rPr kumimoji="0" lang="en-US" sz="1000" b="0" i="0" u="none" strike="noStrike" kern="1200" cap="none" spc="0" normalizeH="0" baseline="0" noProof="0" dirty="0" err="1">
                <a:ln>
                  <a:noFill/>
                </a:ln>
                <a:solidFill>
                  <a:srgbClr val="FFFFFF"/>
                </a:solidFill>
                <a:effectLst/>
                <a:uLnTx/>
                <a:uFillTx/>
                <a:latin typeface="Arial" panose="020B0604020202020204"/>
                <a:ea typeface="+mn-ea"/>
              </a:rPr>
              <a:t>www.citizen.org</a:t>
            </a:r>
            <a:r>
              <a:rPr kumimoji="0" lang="en-US" sz="1000" b="0" i="0" u="none" strike="noStrike" kern="1200" cap="none" spc="0" normalizeH="0" baseline="0" noProof="0" dirty="0">
                <a:ln>
                  <a:noFill/>
                </a:ln>
                <a:solidFill>
                  <a:srgbClr val="FFFFFF"/>
                </a:solidFill>
                <a:effectLst/>
                <a:uLnTx/>
                <a:uFillTx/>
                <a:latin typeface="Arial" panose="020B0604020202020204"/>
                <a:ea typeface="+mn-ea"/>
              </a:rPr>
              <a:t>/article/updated-powerpoint-presentations-on-health-policy-issues-relevant-to-health-care-reform-and-a-national-single-payer-health-system/ (accessed Apr 12 2023)</a:t>
            </a:r>
          </a:p>
        </p:txBody>
      </p:sp>
      <p:pic>
        <p:nvPicPr>
          <p:cNvPr id="492547" name="Picture 2" descr="http://museum.hackney.gov.uk/assets/object_images/6/74/41/eg/am/Image14476/v0_high.jpg">
            <a:extLst>
              <a:ext uri="{FF2B5EF4-FFF2-40B4-BE49-F238E27FC236}">
                <a16:creationId xmlns:a16="http://schemas.microsoft.com/office/drawing/2014/main" id="{92BB02F4-27FA-457B-963F-74FE61D5CA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888"/>
          <a:stretch/>
        </p:blipFill>
        <p:spPr bwMode="auto">
          <a:xfrm>
            <a:off x="-2" y="0"/>
            <a:ext cx="4679430" cy="58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548" name="TextBox 1">
            <a:extLst>
              <a:ext uri="{FF2B5EF4-FFF2-40B4-BE49-F238E27FC236}">
                <a16:creationId xmlns:a16="http://schemas.microsoft.com/office/drawing/2014/main" id="{432A6138-D875-453D-A4B2-EA5E79D50F77}"/>
              </a:ext>
            </a:extLst>
          </p:cNvPr>
          <p:cNvSpPr txBox="1">
            <a:spLocks noChangeArrowheads="1"/>
          </p:cNvSpPr>
          <p:nvPr/>
        </p:nvSpPr>
        <p:spPr bwMode="auto">
          <a:xfrm>
            <a:off x="4929969" y="4217411"/>
            <a:ext cx="5742794" cy="1723549"/>
          </a:xfrm>
          <a:prstGeom prst="rect">
            <a:avLst/>
          </a:prstGeom>
          <a:solidFill>
            <a:schemeClr val="accent1"/>
          </a:solidFill>
          <a:ln>
            <a:solidFill>
              <a:schemeClr val="bg1"/>
            </a:solidFill>
          </a:ln>
          <a:effectLst>
            <a:outerShdw blurRad="63500" sx="102000" sy="102000" algn="ctr" rotWithShape="0">
              <a:prstClr val="black">
                <a:alpha val="40000"/>
              </a:prstClr>
            </a:outerShdw>
          </a:effectLst>
        </p:spPr>
        <p:txBody>
          <a:bodyPr wrap="square" lIns="274320" tIns="91440" rIns="274320" bIns="91440" anchor="ctr" anchorCtr="0">
            <a:spAutoFit/>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Aft>
                <a:spcPts val="1200"/>
              </a:spcAft>
            </a:pPr>
            <a:r>
              <a:rPr lang="en-US" altLang="en-US" sz="2000" dirty="0">
                <a:solidFill>
                  <a:schemeClr val="bg1"/>
                </a:solidFill>
                <a:effectLst>
                  <a:outerShdw blurRad="50800" dist="38100" dir="2700000" algn="tl" rotWithShape="0">
                    <a:prstClr val="black">
                      <a:alpha val="40000"/>
                    </a:prstClr>
                  </a:outerShdw>
                </a:effectLst>
                <a:latin typeface="+mn-lt"/>
              </a:rPr>
              <a:t>“…There are no charges, except for a few special items”</a:t>
            </a:r>
          </a:p>
          <a:p>
            <a:pPr algn="ctr">
              <a:spcAft>
                <a:spcPts val="1200"/>
              </a:spcAft>
            </a:pPr>
            <a:r>
              <a:rPr lang="en-US" altLang="en-US" sz="2000" dirty="0">
                <a:solidFill>
                  <a:schemeClr val="bg1"/>
                </a:solidFill>
                <a:effectLst>
                  <a:outerShdw blurRad="50800" dist="38100" dir="2700000" algn="tl" rotWithShape="0">
                    <a:prstClr val="black">
                      <a:alpha val="40000"/>
                    </a:prstClr>
                  </a:outerShdw>
                </a:effectLst>
                <a:latin typeface="+mn-lt"/>
              </a:rPr>
              <a:t>“…no insurance qualifications”</a:t>
            </a:r>
          </a:p>
          <a:p>
            <a:pPr algn="ctr">
              <a:spcAft>
                <a:spcPts val="1200"/>
              </a:spcAft>
            </a:pPr>
            <a:r>
              <a:rPr lang="en-US" altLang="en-US" sz="2000" b="1" i="1" dirty="0">
                <a:solidFill>
                  <a:srgbClr val="FFFF00"/>
                </a:solidFill>
                <a:effectLst>
                  <a:outerShdw blurRad="50800" dist="38100" dir="2700000" algn="tl" rotWithShape="0">
                    <a:prstClr val="black">
                      <a:alpha val="40000"/>
                    </a:prstClr>
                  </a:outerShdw>
                </a:effectLst>
                <a:latin typeface="+mn-lt"/>
              </a:rPr>
              <a:t>An equal right to healthcare</a:t>
            </a:r>
          </a:p>
        </p:txBody>
      </p:sp>
      <p:sp>
        <p:nvSpPr>
          <p:cNvPr id="2" name="Rectangle 2">
            <a:extLst>
              <a:ext uri="{FF2B5EF4-FFF2-40B4-BE49-F238E27FC236}">
                <a16:creationId xmlns:a16="http://schemas.microsoft.com/office/drawing/2014/main" id="{A77FCED9-524A-E965-0DD2-9E0571DDC855}"/>
              </a:ext>
            </a:extLst>
          </p:cNvPr>
          <p:cNvSpPr txBox="1">
            <a:spLocks/>
          </p:cNvSpPr>
          <p:nvPr/>
        </p:nvSpPr>
        <p:spPr>
          <a:xfrm>
            <a:off x="6096000" y="3130262"/>
            <a:ext cx="6080854" cy="114300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a:lstStyle>
          <a:p>
            <a:r>
              <a:rPr lang="en-US" altLang="en-US" sz="2800" dirty="0">
                <a:solidFill>
                  <a:schemeClr val="accent2">
                    <a:lumMod val="20000"/>
                    <a:lumOff val="80000"/>
                  </a:schemeClr>
                </a:solidFill>
              </a:rPr>
              <a:t>Medicare</a:t>
            </a:r>
            <a:r>
              <a:rPr lang="en-US" altLang="en-US" sz="2800" dirty="0">
                <a:solidFill>
                  <a:schemeClr val="accent2">
                    <a:lumMod val="20000"/>
                    <a:lumOff val="80000"/>
                  </a:schemeClr>
                </a:solidFill>
                <a:latin typeface="Arial" panose="020B0604020202020204" pitchFamily="34" charset="0"/>
              </a:rPr>
              <a:t>’</a:t>
            </a:r>
            <a:r>
              <a:rPr lang="en-US" altLang="en-US" sz="2800" dirty="0">
                <a:solidFill>
                  <a:schemeClr val="accent2">
                    <a:lumMod val="20000"/>
                    <a:lumOff val="80000"/>
                  </a:schemeClr>
                </a:solidFill>
              </a:rPr>
              <a:t>s </a:t>
            </a:r>
            <a:r>
              <a:rPr lang="en-US" altLang="en-US" sz="2800" dirty="0">
                <a:solidFill>
                  <a:schemeClr val="accent2">
                    <a:lumMod val="20000"/>
                    <a:lumOff val="80000"/>
                  </a:schemeClr>
                </a:solidFill>
                <a:latin typeface="Arial" panose="020B0604020202020204" pitchFamily="34" charset="0"/>
              </a:rPr>
              <a:t>“</a:t>
            </a:r>
            <a:r>
              <a:rPr lang="en-US" altLang="en-US" sz="2800" dirty="0">
                <a:solidFill>
                  <a:schemeClr val="accent2">
                    <a:lumMod val="20000"/>
                    <a:lumOff val="80000"/>
                  </a:schemeClr>
                </a:solidFill>
              </a:rPr>
              <a:t>Software</a:t>
            </a:r>
            <a:r>
              <a:rPr lang="en-US" altLang="en-US" sz="2800" dirty="0">
                <a:solidFill>
                  <a:schemeClr val="accent2">
                    <a:lumMod val="20000"/>
                    <a:lumOff val="80000"/>
                  </a:schemeClr>
                </a:solidFill>
                <a:latin typeface="Arial" panose="020B0604020202020204" pitchFamily="34" charset="0"/>
              </a:rPr>
              <a:t>”</a:t>
            </a:r>
            <a:r>
              <a:rPr lang="en-US" altLang="en-US" sz="2800" dirty="0">
                <a:solidFill>
                  <a:schemeClr val="accent2">
                    <a:lumMod val="20000"/>
                    <a:lumOff val="80000"/>
                  </a:schemeClr>
                </a:solidFill>
              </a:rPr>
              <a:t>18.9 Million Seniors Enrolled in 11 Months </a:t>
            </a:r>
          </a:p>
        </p:txBody>
      </p:sp>
      <p:pic>
        <p:nvPicPr>
          <p:cNvPr id="3" name="Picture 3" descr="truman-medicare-enrollment-card-cropped">
            <a:extLst>
              <a:ext uri="{FF2B5EF4-FFF2-40B4-BE49-F238E27FC236}">
                <a16:creationId xmlns:a16="http://schemas.microsoft.com/office/drawing/2014/main" id="{DC7F089B-C4A3-2D91-E404-0397D38CE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627" y="225600"/>
            <a:ext cx="5333570" cy="28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2548"/>
                                        </p:tgtEl>
                                        <p:attrNameLst>
                                          <p:attrName>style.visibility</p:attrName>
                                        </p:attrNameLst>
                                      </p:cBhvr>
                                      <p:to>
                                        <p:strVal val="visible"/>
                                      </p:to>
                                    </p:set>
                                    <p:animEffect transition="in" filter="fade">
                                      <p:cBhvr>
                                        <p:cTn id="7" dur="500"/>
                                        <p:tgtEl>
                                          <p:spTgt spid="492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6456D1-3251-CF8E-906C-479E934C757A}"/>
              </a:ext>
            </a:extLst>
          </p:cNvPr>
          <p:cNvSpPr>
            <a:spLocks noGrp="1"/>
          </p:cNvSpPr>
          <p:nvPr>
            <p:ph type="title"/>
          </p:nvPr>
        </p:nvSpPr>
        <p:spPr/>
        <p:txBody>
          <a:bodyPr/>
          <a:lstStyle/>
          <a:p>
            <a:r>
              <a:rPr lang="en-US" dirty="0"/>
              <a:t>2021 Poll: 60% Want Medicare for All</a:t>
            </a:r>
          </a:p>
        </p:txBody>
      </p:sp>
      <p:sp>
        <p:nvSpPr>
          <p:cNvPr id="4" name="Text Placeholder 3">
            <a:extLst>
              <a:ext uri="{FF2B5EF4-FFF2-40B4-BE49-F238E27FC236}">
                <a16:creationId xmlns:a16="http://schemas.microsoft.com/office/drawing/2014/main" id="{6828A002-D06B-C8E6-ACA3-EE66514C2D67}"/>
              </a:ext>
            </a:extLst>
          </p:cNvPr>
          <p:cNvSpPr>
            <a:spLocks noGrp="1"/>
          </p:cNvSpPr>
          <p:nvPr>
            <p:ph type="body" idx="10"/>
          </p:nvPr>
        </p:nvSpPr>
        <p:spPr>
          <a:xfrm>
            <a:off x="-1" y="6016753"/>
            <a:ext cx="8529403" cy="841248"/>
          </a:xfrm>
        </p:spPr>
        <p:txBody>
          <a:bodyPr>
            <a:normAutofit/>
          </a:bodyPr>
          <a:lstStyle/>
          <a:p>
            <a:r>
              <a:rPr lang="en-US" sz="1000" dirty="0"/>
              <a:t>Source: Commonwealth Fund/Harvard Public Health School Survey January 2021</a:t>
            </a:r>
          </a:p>
          <a:p>
            <a:r>
              <a:rPr lang="en-US" sz="1000" dirty="0">
                <a:solidFill>
                  <a:srgbClr val="FFFFFF"/>
                </a:solidFill>
                <a:latin typeface="Arial" charset="0"/>
                <a:cs typeface="Arial" charset="0"/>
              </a:rPr>
              <a:t>Modified version of slides prepared by Drs. Steffie </a:t>
            </a:r>
            <a:r>
              <a:rPr lang="en-US" sz="1000" dirty="0" err="1">
                <a:solidFill>
                  <a:srgbClr val="FFFFFF"/>
                </a:solidFill>
                <a:latin typeface="Arial" charset="0"/>
                <a:cs typeface="Arial" charset="0"/>
              </a:rPr>
              <a:t>Woolhandler</a:t>
            </a:r>
            <a:r>
              <a:rPr lang="en-US" sz="1000" dirty="0">
                <a:solidFill>
                  <a:srgbClr val="FFFFFF"/>
                </a:solidFill>
                <a:latin typeface="Arial" charset="0"/>
                <a:cs typeface="Arial" charset="0"/>
              </a:rPr>
              <a:t> &amp; David Himmelstein. Originals available at https://</a:t>
            </a:r>
            <a:r>
              <a:rPr lang="en-US" sz="1000" dirty="0" err="1">
                <a:solidFill>
                  <a:srgbClr val="FFFFFF"/>
                </a:solidFill>
                <a:latin typeface="Arial" charset="0"/>
                <a:cs typeface="Arial" charset="0"/>
              </a:rPr>
              <a:t>www.citizen.org</a:t>
            </a:r>
            <a:r>
              <a:rPr lang="en-US" sz="1000" dirty="0">
                <a:solidFill>
                  <a:srgbClr val="FFFFFF"/>
                </a:solidFill>
                <a:latin typeface="Arial" charset="0"/>
                <a:cs typeface="Arial" charset="0"/>
              </a:rPr>
              <a:t>/article/updated-powerpoint-presentations-on-health-policy-issues-relevant-to-health-care-reform-and-a-national-single-payer-health-system/ (accessed Apr 12 2023)</a:t>
            </a:r>
          </a:p>
        </p:txBody>
      </p:sp>
      <p:sp>
        <p:nvSpPr>
          <p:cNvPr id="5" name="Rectangle 4">
            <a:extLst>
              <a:ext uri="{FF2B5EF4-FFF2-40B4-BE49-F238E27FC236}">
                <a16:creationId xmlns:a16="http://schemas.microsoft.com/office/drawing/2014/main" id="{9E0F8F77-5F94-D532-E574-C7159939590D}"/>
              </a:ext>
            </a:extLst>
          </p:cNvPr>
          <p:cNvSpPr/>
          <p:nvPr/>
        </p:nvSpPr>
        <p:spPr>
          <a:xfrm>
            <a:off x="5946098" y="2048725"/>
            <a:ext cx="5791201" cy="309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800" dirty="0"/>
              <a:t>“Do you support/oppose changing our health care system so that all Americans would get health insurance from Medicare… </a:t>
            </a:r>
          </a:p>
          <a:p>
            <a:pPr algn="ctr">
              <a:spcAft>
                <a:spcPts val="1200"/>
              </a:spcAft>
            </a:pPr>
            <a:r>
              <a:rPr lang="en-US" sz="2800" dirty="0"/>
              <a:t>paid for by taxpayers… </a:t>
            </a:r>
          </a:p>
          <a:p>
            <a:pPr algn="ctr">
              <a:spcAft>
                <a:spcPts val="1200"/>
              </a:spcAft>
            </a:pPr>
            <a:r>
              <a:rPr lang="en-US" sz="2800" dirty="0"/>
              <a:t>often called Medicare for All?”</a:t>
            </a:r>
          </a:p>
        </p:txBody>
      </p:sp>
      <p:graphicFrame>
        <p:nvGraphicFramePr>
          <p:cNvPr id="6" name="Chart 5">
            <a:extLst>
              <a:ext uri="{FF2B5EF4-FFF2-40B4-BE49-F238E27FC236}">
                <a16:creationId xmlns:a16="http://schemas.microsoft.com/office/drawing/2014/main" id="{FE897BAD-7C4F-4F29-7BD3-556E834D75E1}"/>
              </a:ext>
            </a:extLst>
          </p:cNvPr>
          <p:cNvGraphicFramePr/>
          <p:nvPr/>
        </p:nvGraphicFramePr>
        <p:xfrm>
          <a:off x="-336446" y="886580"/>
          <a:ext cx="7726597"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245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54DC-45E0-7E15-3E2E-EEAA7B85C0C7}"/>
              </a:ext>
            </a:extLst>
          </p:cNvPr>
          <p:cNvSpPr>
            <a:spLocks noGrp="1"/>
          </p:cNvSpPr>
          <p:nvPr>
            <p:ph type="title"/>
          </p:nvPr>
        </p:nvSpPr>
        <p:spPr/>
        <p:txBody>
          <a:bodyPr/>
          <a:lstStyle/>
          <a:p>
            <a:r>
              <a:rPr lang="en-US" dirty="0"/>
              <a:t>Basics</a:t>
            </a:r>
          </a:p>
        </p:txBody>
      </p:sp>
      <p:sp>
        <p:nvSpPr>
          <p:cNvPr id="3" name="Content Placeholder 2">
            <a:extLst>
              <a:ext uri="{FF2B5EF4-FFF2-40B4-BE49-F238E27FC236}">
                <a16:creationId xmlns:a16="http://schemas.microsoft.com/office/drawing/2014/main" id="{CEE934E5-8397-0C50-6AB8-A5496773373C}"/>
              </a:ext>
            </a:extLst>
          </p:cNvPr>
          <p:cNvSpPr>
            <a:spLocks noGrp="1"/>
          </p:cNvSpPr>
          <p:nvPr>
            <p:ph idx="1"/>
          </p:nvPr>
        </p:nvSpPr>
        <p:spPr>
          <a:xfrm>
            <a:off x="590005" y="1338714"/>
            <a:ext cx="11329279" cy="4467726"/>
          </a:xfrm>
        </p:spPr>
        <p:txBody>
          <a:bodyPr>
            <a:normAutofit/>
          </a:bodyPr>
          <a:lstStyle/>
          <a:p>
            <a:r>
              <a:rPr lang="en-US" dirty="0"/>
              <a:t>Use who you are to help connect </a:t>
            </a:r>
          </a:p>
          <a:p>
            <a:pPr lvl="1"/>
            <a:r>
              <a:rPr lang="en-US" dirty="0"/>
              <a:t>“Identity” as physician, gynecologic oncologist, woman, 1</a:t>
            </a:r>
            <a:r>
              <a:rPr lang="en-US" baseline="30000" dirty="0"/>
              <a:t>st</a:t>
            </a:r>
            <a:r>
              <a:rPr lang="en-US" dirty="0"/>
              <a:t> gen immigrant, brown person, etc. </a:t>
            </a:r>
          </a:p>
          <a:p>
            <a:pPr lvl="1"/>
            <a:r>
              <a:rPr lang="en-US" sz="3200" dirty="0"/>
              <a:t>Use data &amp; clinical context you are most comfortable with </a:t>
            </a:r>
          </a:p>
          <a:p>
            <a:r>
              <a:rPr lang="en-US" dirty="0"/>
              <a:t>Know your topic - Multiple talks with over 300 awesome slides to choose from avail on PNHP website </a:t>
            </a:r>
          </a:p>
          <a:p>
            <a:r>
              <a:rPr lang="en-US" dirty="0"/>
              <a:t>Use your PNHP resources</a:t>
            </a:r>
          </a:p>
          <a:p>
            <a:endParaRPr lang="en-US" dirty="0"/>
          </a:p>
        </p:txBody>
      </p:sp>
      <p:sp>
        <p:nvSpPr>
          <p:cNvPr id="4" name="Text Placeholder 3">
            <a:extLst>
              <a:ext uri="{FF2B5EF4-FFF2-40B4-BE49-F238E27FC236}">
                <a16:creationId xmlns:a16="http://schemas.microsoft.com/office/drawing/2014/main" id="{E4AC3459-7175-9BA0-B717-D97943E030BD}"/>
              </a:ext>
            </a:extLst>
          </p:cNvPr>
          <p:cNvSpPr>
            <a:spLocks noGrp="1"/>
          </p:cNvSpPr>
          <p:nvPr>
            <p:ph type="body" idx="10"/>
          </p:nvPr>
        </p:nvSpPr>
        <p:spPr/>
        <p:txBody>
          <a:bodyPr/>
          <a:lstStyle/>
          <a:p>
            <a:endParaRPr lang="en-US"/>
          </a:p>
        </p:txBody>
      </p:sp>
    </p:spTree>
    <p:extLst>
      <p:ext uri="{BB962C8B-B14F-4D97-AF65-F5344CB8AC3E}">
        <p14:creationId xmlns:p14="http://schemas.microsoft.com/office/powerpoint/2010/main" val="3499056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Most Doctors Favor Single Payer</a:t>
            </a:r>
            <a:br>
              <a:rPr lang="en-US" dirty="0"/>
            </a:br>
            <a:r>
              <a:rPr lang="en-US" sz="2800" dirty="0"/>
              <a:t>Support Has Sharply Increased</a:t>
            </a:r>
            <a:endParaRPr lang="en-US" sz="1600" dirty="0"/>
          </a:p>
        </p:txBody>
      </p:sp>
      <p:sp>
        <p:nvSpPr>
          <p:cNvPr id="7" name="Text Placeholder 6"/>
          <p:cNvSpPr>
            <a:spLocks noGrp="1"/>
          </p:cNvSpPr>
          <p:nvPr>
            <p:ph type="body" sz="quarter" idx="10"/>
          </p:nvPr>
        </p:nvSpPr>
        <p:spPr/>
        <p:txBody>
          <a:bodyPr/>
          <a:lstStyle/>
          <a:p>
            <a:r>
              <a:rPr lang="en-US" dirty="0"/>
              <a:t>Source: Merritt Hawkins surveys of physicians</a:t>
            </a:r>
          </a:p>
        </p:txBody>
      </p:sp>
      <p:grpSp>
        <p:nvGrpSpPr>
          <p:cNvPr id="4" name="Group 3"/>
          <p:cNvGrpSpPr/>
          <p:nvPr/>
        </p:nvGrpSpPr>
        <p:grpSpPr>
          <a:xfrm>
            <a:off x="708232" y="1660948"/>
            <a:ext cx="5486400" cy="4334187"/>
            <a:chOff x="1270431" y="1660948"/>
            <a:chExt cx="5486400" cy="4334187"/>
          </a:xfrm>
        </p:grpSpPr>
        <p:sp>
          <p:nvSpPr>
            <p:cNvPr id="12" name="Rectangle 11"/>
            <p:cNvSpPr/>
            <p:nvPr/>
          </p:nvSpPr>
          <p:spPr>
            <a:xfrm>
              <a:off x="1270431" y="1660948"/>
              <a:ext cx="5486400" cy="4312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a:t>2008</a:t>
              </a:r>
            </a:p>
          </p:txBody>
        </p:sp>
        <p:graphicFrame>
          <p:nvGraphicFramePr>
            <p:cNvPr id="3" name="Chart 2"/>
            <p:cNvGraphicFramePr/>
            <p:nvPr/>
          </p:nvGraphicFramePr>
          <p:xfrm>
            <a:off x="1598785" y="2204618"/>
            <a:ext cx="4829692" cy="3790517"/>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2" name="Group 1"/>
          <p:cNvGrpSpPr/>
          <p:nvPr/>
        </p:nvGrpSpPr>
        <p:grpSpPr>
          <a:xfrm>
            <a:off x="5997368" y="1660948"/>
            <a:ext cx="5486400" cy="4325780"/>
            <a:chOff x="6559567" y="1660948"/>
            <a:chExt cx="5486400" cy="4325780"/>
          </a:xfrm>
        </p:grpSpPr>
        <p:sp>
          <p:nvSpPr>
            <p:cNvPr id="13" name="Rectangle 12"/>
            <p:cNvSpPr/>
            <p:nvPr/>
          </p:nvSpPr>
          <p:spPr>
            <a:xfrm>
              <a:off x="6559567" y="1660948"/>
              <a:ext cx="5486400" cy="4312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a:t>2017</a:t>
              </a:r>
            </a:p>
          </p:txBody>
        </p:sp>
        <p:graphicFrame>
          <p:nvGraphicFramePr>
            <p:cNvPr id="11" name="Chart 10"/>
            <p:cNvGraphicFramePr/>
            <p:nvPr/>
          </p:nvGraphicFramePr>
          <p:xfrm>
            <a:off x="6887921" y="2196211"/>
            <a:ext cx="4829692" cy="3790517"/>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455463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6707BF-3723-4D01-9F46-4AD00B812D08}"/>
              </a:ext>
            </a:extLst>
          </p:cNvPr>
          <p:cNvSpPr>
            <a:spLocks noGrp="1"/>
          </p:cNvSpPr>
          <p:nvPr>
            <p:ph/>
          </p:nvPr>
        </p:nvSpPr>
        <p:spPr/>
        <p:txBody>
          <a:bodyPr/>
          <a:lstStyle/>
          <a:p>
            <a:r>
              <a:rPr lang="en-US" sz="4000" dirty="0"/>
              <a:t>TIME FOR QUESTIONS or other approaches?</a:t>
            </a:r>
          </a:p>
          <a:p>
            <a:r>
              <a:rPr lang="en-US" sz="4000" dirty="0"/>
              <a:t>diljeetksingh@gmail.com </a:t>
            </a:r>
          </a:p>
        </p:txBody>
      </p:sp>
    </p:spTree>
    <p:extLst>
      <p:ext uri="{BB962C8B-B14F-4D97-AF65-F5344CB8AC3E}">
        <p14:creationId xmlns:p14="http://schemas.microsoft.com/office/powerpoint/2010/main" val="2821033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DE7C-1FC3-4414-BA77-03F1987C3D58}"/>
              </a:ext>
            </a:extLst>
          </p:cNvPr>
          <p:cNvSpPr>
            <a:spLocks noGrp="1"/>
          </p:cNvSpPr>
          <p:nvPr>
            <p:ph type="title"/>
          </p:nvPr>
        </p:nvSpPr>
        <p:spPr>
          <a:xfrm>
            <a:off x="357188" y="640823"/>
            <a:ext cx="2600325" cy="5583148"/>
          </a:xfrm>
        </p:spPr>
        <p:txBody>
          <a:bodyPr anchor="ctr">
            <a:normAutofit/>
          </a:bodyPr>
          <a:lstStyle/>
          <a:p>
            <a:r>
              <a:rPr lang="en-US" sz="4300" dirty="0"/>
              <a:t>Fallacies Based Talk</a:t>
            </a:r>
            <a:br>
              <a:rPr lang="en-US" sz="4300" dirty="0"/>
            </a:br>
            <a:r>
              <a:rPr lang="en-US" sz="4300" dirty="0"/>
              <a:t>(Debate)</a:t>
            </a:r>
            <a:br>
              <a:rPr lang="en-US" sz="4300" dirty="0"/>
            </a:br>
            <a:endParaRPr lang="en-US" sz="4300" dirty="0"/>
          </a:p>
        </p:txBody>
      </p:sp>
      <p:graphicFrame>
        <p:nvGraphicFramePr>
          <p:cNvPr id="24" name="Content Placeholder 2">
            <a:extLst>
              <a:ext uri="{FF2B5EF4-FFF2-40B4-BE49-F238E27FC236}">
                <a16:creationId xmlns:a16="http://schemas.microsoft.com/office/drawing/2014/main" id="{7B34BB95-26AE-00D1-4E68-DEF959461211}"/>
              </a:ext>
            </a:extLst>
          </p:cNvPr>
          <p:cNvGraphicFramePr>
            <a:graphicFrameLocks noGrp="1"/>
          </p:cNvGraphicFramePr>
          <p:nvPr>
            <p:ph idx="1"/>
            <p:extLst>
              <p:ext uri="{D42A27DB-BD31-4B8C-83A1-F6EECF244321}">
                <p14:modId xmlns:p14="http://schemas.microsoft.com/office/powerpoint/2010/main" val="1783373851"/>
              </p:ext>
            </p:extLst>
          </p:nvPr>
        </p:nvGraphicFramePr>
        <p:xfrm>
          <a:off x="2800350" y="326498"/>
          <a:ext cx="9172575"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224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B21FC8-D076-F04E-BFAE-7F2A52DA9A7D}"/>
              </a:ext>
            </a:extLst>
          </p:cNvPr>
          <p:cNvSpPr>
            <a:spLocks noGrp="1"/>
          </p:cNvSpPr>
          <p:nvPr>
            <p:ph type="ctrTitle"/>
          </p:nvPr>
        </p:nvSpPr>
        <p:spPr>
          <a:xfrm>
            <a:off x="481013" y="3752849"/>
            <a:ext cx="11228382" cy="2452687"/>
          </a:xfrm>
        </p:spPr>
        <p:txBody>
          <a:bodyPr vert="horz" lIns="91440" tIns="45720" rIns="91440" bIns="45720" rtlCol="0" anchor="ctr">
            <a:normAutofit/>
          </a:bodyPr>
          <a:lstStyle/>
          <a:p>
            <a:pPr algn="l">
              <a:spcAft>
                <a:spcPts val="1200"/>
              </a:spcAft>
            </a:pPr>
            <a:r>
              <a:rPr lang="en-US" sz="2800" dirty="0">
                <a:solidFill>
                  <a:schemeClr val="accent3">
                    <a:lumMod val="50000"/>
                  </a:schemeClr>
                </a:solidFill>
                <a:latin typeface="+mj-lt"/>
                <a:ea typeface="+mj-ea"/>
                <a:cs typeface="+mj-cs"/>
              </a:rPr>
              <a:t>Single Payer Medicare for All</a:t>
            </a:r>
            <a:br>
              <a:rPr lang="en-US" sz="2800" dirty="0">
                <a:solidFill>
                  <a:schemeClr val="accent3">
                    <a:lumMod val="50000"/>
                  </a:schemeClr>
                </a:solidFill>
                <a:latin typeface="+mj-lt"/>
                <a:ea typeface="+mj-ea"/>
                <a:cs typeface="+mj-cs"/>
              </a:rPr>
            </a:br>
            <a:r>
              <a:rPr lang="en-US" sz="2800" dirty="0">
                <a:solidFill>
                  <a:schemeClr val="accent3">
                    <a:lumMod val="50000"/>
                  </a:schemeClr>
                </a:solidFill>
                <a:latin typeface="+mj-lt"/>
                <a:ea typeface="+mj-ea"/>
                <a:cs typeface="+mj-cs"/>
              </a:rPr>
              <a:t>The Basics &amp; Why It Matters</a:t>
            </a:r>
          </a:p>
        </p:txBody>
      </p:sp>
      <p:pic>
        <p:nvPicPr>
          <p:cNvPr id="4" name="Picture 3">
            <a:extLst>
              <a:ext uri="{FF2B5EF4-FFF2-40B4-BE49-F238E27FC236}">
                <a16:creationId xmlns:a16="http://schemas.microsoft.com/office/drawing/2014/main" id="{F9D13EA5-194B-CABA-6B49-86C6C660843B}"/>
              </a:ext>
            </a:extLst>
          </p:cNvPr>
          <p:cNvPicPr>
            <a:picLocks noChangeAspect="1"/>
          </p:cNvPicPr>
          <p:nvPr/>
        </p:nvPicPr>
        <p:blipFill rotWithShape="1">
          <a:blip r:embed="rId3"/>
          <a:srcRect t="29100" b="3032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TextBox 8">
            <a:extLst>
              <a:ext uri="{FF2B5EF4-FFF2-40B4-BE49-F238E27FC236}">
                <a16:creationId xmlns:a16="http://schemas.microsoft.com/office/drawing/2014/main" id="{10A2B93D-67A3-F949-8093-B75EE22E4934}"/>
              </a:ext>
            </a:extLst>
          </p:cNvPr>
          <p:cNvSpPr txBox="1"/>
          <p:nvPr/>
        </p:nvSpPr>
        <p:spPr>
          <a:xfrm>
            <a:off x="481013" y="5677902"/>
            <a:ext cx="7485413" cy="690813"/>
          </a:xfrm>
          <a:prstGeom prst="rect">
            <a:avLst/>
          </a:prstGeom>
        </p:spPr>
        <p:txBody>
          <a:bodyPr vert="horz" lIns="91440" tIns="45720" rIns="91440" bIns="45720" rtlCol="0" anchor="ctr">
            <a:normAutofit/>
          </a:bodyPr>
          <a:lstStyle/>
          <a:p>
            <a:pPr indent="-228600">
              <a:lnSpc>
                <a:spcPct val="90000"/>
              </a:lnSpc>
              <a:spcBef>
                <a:spcPct val="0"/>
              </a:spcBef>
              <a:spcAft>
                <a:spcPts val="600"/>
              </a:spcAft>
              <a:buFont typeface="Arial" panose="020B0604020202020204" pitchFamily="34" charset="0"/>
              <a:buChar char="•"/>
            </a:pPr>
            <a:r>
              <a:rPr lang="en-US" altLang="en-US" dirty="0" err="1">
                <a:solidFill>
                  <a:schemeClr val="accent2">
                    <a:lumMod val="20000"/>
                    <a:lumOff val="80000"/>
                  </a:schemeClr>
                </a:solidFill>
              </a:rPr>
              <a:t>Diljeet</a:t>
            </a:r>
            <a:r>
              <a:rPr lang="en-US" altLang="en-US" dirty="0">
                <a:solidFill>
                  <a:schemeClr val="accent2">
                    <a:lumMod val="20000"/>
                    <a:lumOff val="80000"/>
                  </a:schemeClr>
                </a:solidFill>
              </a:rPr>
              <a:t> K. Singh, MD, DrPH</a:t>
            </a:r>
          </a:p>
          <a:p>
            <a:pPr indent="-228600">
              <a:lnSpc>
                <a:spcPct val="90000"/>
              </a:lnSpc>
              <a:spcBef>
                <a:spcPct val="0"/>
              </a:spcBef>
              <a:spcAft>
                <a:spcPts val="600"/>
              </a:spcAft>
              <a:buFont typeface="Arial" panose="020B0604020202020204" pitchFamily="34" charset="0"/>
              <a:buChar char="•"/>
            </a:pPr>
            <a:r>
              <a:rPr lang="en-US" altLang="en-US" dirty="0">
                <a:solidFill>
                  <a:schemeClr val="accent2">
                    <a:lumMod val="20000"/>
                    <a:lumOff val="80000"/>
                  </a:schemeClr>
                </a:solidFill>
              </a:rPr>
              <a:t>Integrative Gynecologic Oncology</a:t>
            </a:r>
          </a:p>
        </p:txBody>
      </p:sp>
      <p:sp>
        <p:nvSpPr>
          <p:cNvPr id="2" name="TextBox 1">
            <a:extLst>
              <a:ext uri="{FF2B5EF4-FFF2-40B4-BE49-F238E27FC236}">
                <a16:creationId xmlns:a16="http://schemas.microsoft.com/office/drawing/2014/main" id="{664C904E-1DBE-4B4A-A831-F4A670FE0376}"/>
              </a:ext>
            </a:extLst>
          </p:cNvPr>
          <p:cNvSpPr txBox="1"/>
          <p:nvPr/>
        </p:nvSpPr>
        <p:spPr>
          <a:xfrm>
            <a:off x="9948672" y="9381744"/>
            <a:ext cx="184731" cy="461665"/>
          </a:xfrm>
          <a:prstGeom prst="rect">
            <a:avLst/>
          </a:prstGeom>
          <a:noFill/>
        </p:spPr>
        <p:txBody>
          <a:bodyPr wrap="none" rtlCol="0">
            <a:spAutoFit/>
          </a:bodyPr>
          <a:lstStyle/>
          <a:p>
            <a:pPr>
              <a:spcAft>
                <a:spcPts val="1200"/>
              </a:spcAft>
            </a:pPr>
            <a:endParaRPr lang="en-US" sz="2400" dirty="0">
              <a:solidFill>
                <a:schemeClr val="bg1"/>
              </a:solidFill>
            </a:endParaRPr>
          </a:p>
        </p:txBody>
      </p:sp>
    </p:spTree>
    <p:extLst>
      <p:ext uri="{BB962C8B-B14F-4D97-AF65-F5344CB8AC3E}">
        <p14:creationId xmlns:p14="http://schemas.microsoft.com/office/powerpoint/2010/main" val="3285640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a:extLst>
              <a:ext uri="{FF2B5EF4-FFF2-40B4-BE49-F238E27FC236}">
                <a16:creationId xmlns:a16="http://schemas.microsoft.com/office/drawing/2014/main" id="{5A669956-6D45-D948-BBF7-AB15A457A8D5}"/>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altLang="en-US" sz="4000" dirty="0">
                <a:solidFill>
                  <a:schemeClr val="accent2">
                    <a:lumMod val="20000"/>
                    <a:lumOff val="80000"/>
                  </a:schemeClr>
                </a:solidFill>
                <a:latin typeface="+mj-lt"/>
                <a:ea typeface="+mj-ea"/>
                <a:cs typeface="+mj-cs"/>
              </a:rPr>
              <a:t>PERSPECTIVE - Philosophical</a:t>
            </a:r>
          </a:p>
        </p:txBody>
      </p:sp>
      <p:graphicFrame>
        <p:nvGraphicFramePr>
          <p:cNvPr id="19484" name="Content Placeholder 4">
            <a:extLst>
              <a:ext uri="{FF2B5EF4-FFF2-40B4-BE49-F238E27FC236}">
                <a16:creationId xmlns:a16="http://schemas.microsoft.com/office/drawing/2014/main" id="{DAB9531B-3A3F-CBBD-468E-42D015CBB6EC}"/>
              </a:ext>
            </a:extLst>
          </p:cNvPr>
          <p:cNvGraphicFramePr>
            <a:graphicFrameLocks noGrp="1"/>
          </p:cNvGraphicFramePr>
          <p:nvPr>
            <p:ph sz="half" idx="1"/>
          </p:nvPr>
        </p:nvGraphicFramePr>
        <p:xfrm>
          <a:off x="-1" y="1379620"/>
          <a:ext cx="6849004" cy="5478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ealthcare is a Human Right – Labor United for Universal Healthcare">
            <a:extLst>
              <a:ext uri="{FF2B5EF4-FFF2-40B4-BE49-F238E27FC236}">
                <a16:creationId xmlns:a16="http://schemas.microsoft.com/office/drawing/2014/main" id="{42C3853A-CD60-B32C-F7DA-2F8F45E2EBF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34" r="-1" b="-1"/>
          <a:stretch/>
        </p:blipFill>
        <p:spPr bwMode="auto">
          <a:xfrm>
            <a:off x="6849003" y="1457910"/>
            <a:ext cx="5757524" cy="394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043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a:extLst>
              <a:ext uri="{FF2B5EF4-FFF2-40B4-BE49-F238E27FC236}">
                <a16:creationId xmlns:a16="http://schemas.microsoft.com/office/drawing/2014/main" id="{A9B925E8-19D8-E249-A727-B7C32D6A8345}"/>
              </a:ext>
            </a:extLst>
          </p:cNvPr>
          <p:cNvSpPr>
            <a:spLocks noGrp="1"/>
          </p:cNvSpPr>
          <p:nvPr>
            <p:ph type="title" idx="4294967295"/>
          </p:nvPr>
        </p:nvSpPr>
        <p:spPr>
          <a:xfrm>
            <a:off x="1524001" y="238125"/>
            <a:ext cx="8264525" cy="1049338"/>
          </a:xfrm>
        </p:spPr>
        <p:txBody>
          <a:bodyPr vert="horz" lIns="91440" tIns="45720" rIns="91440" bIns="45720" rtlCol="0" anchor="b">
            <a:normAutofit/>
          </a:bodyPr>
          <a:lstStyle/>
          <a:p>
            <a:pPr algn="l" eaLnBrk="1" hangingPunct="1">
              <a:lnSpc>
                <a:spcPct val="90000"/>
              </a:lnSpc>
            </a:pPr>
            <a:r>
              <a:rPr lang="en-US" altLang="en-US" sz="4000"/>
              <a:t>PERSPECTIVE - Philosophical</a:t>
            </a:r>
            <a:endParaRPr lang="en-US" altLang="en-US" sz="4000" dirty="0"/>
          </a:p>
        </p:txBody>
      </p:sp>
      <p:sp>
        <p:nvSpPr>
          <p:cNvPr id="20482" name="Content Placeholder 4">
            <a:extLst>
              <a:ext uri="{FF2B5EF4-FFF2-40B4-BE49-F238E27FC236}">
                <a16:creationId xmlns:a16="http://schemas.microsoft.com/office/drawing/2014/main" id="{AED1A797-F66B-D845-8679-13EC1A7D1503}"/>
              </a:ext>
            </a:extLst>
          </p:cNvPr>
          <p:cNvSpPr>
            <a:spLocks noGrp="1"/>
          </p:cNvSpPr>
          <p:nvPr>
            <p:ph sz="half" idx="4294967295"/>
          </p:nvPr>
        </p:nvSpPr>
        <p:spPr>
          <a:xfrm>
            <a:off x="288758" y="1444979"/>
            <a:ext cx="7395410" cy="5174898"/>
          </a:xfrm>
        </p:spPr>
        <p:txBody>
          <a:bodyPr vert="horz" lIns="91440" tIns="45720" rIns="91440" bIns="45720" rtlCol="0" anchor="t">
            <a:normAutofit lnSpcReduction="10000"/>
          </a:bodyPr>
          <a:lstStyle/>
          <a:p>
            <a:r>
              <a:rPr lang="en-US" altLang="en-US" dirty="0">
                <a:solidFill>
                  <a:schemeClr val="accent2">
                    <a:lumMod val="20000"/>
                    <a:lumOff val="80000"/>
                  </a:schemeClr>
                </a:solidFill>
              </a:rPr>
              <a:t>US is only developed nation that does not provide comprehensive health care to all </a:t>
            </a:r>
          </a:p>
          <a:p>
            <a:r>
              <a:rPr lang="en-US" altLang="en-US" dirty="0"/>
              <a:t>28 million uninsured in 2022</a:t>
            </a:r>
          </a:p>
          <a:p>
            <a:r>
              <a:rPr lang="en-US" altLang="en-US" dirty="0"/>
              <a:t>Many insured not able to access care because high deductibles, limited providers </a:t>
            </a:r>
          </a:p>
          <a:p>
            <a:r>
              <a:rPr lang="en-US" altLang="en-US" dirty="0"/>
              <a:t>37,000 die a year from lack of coverage (2021)* </a:t>
            </a:r>
          </a:p>
          <a:p>
            <a:r>
              <a:rPr lang="en-US" altLang="en-US" u="sng" dirty="0"/>
              <a:t>Markets are good for many things, not health care</a:t>
            </a:r>
          </a:p>
          <a:p>
            <a:endParaRPr lang="en-US" altLang="en-US" sz="1900" dirty="0"/>
          </a:p>
          <a:p>
            <a:endParaRPr lang="en-US" altLang="en-US" sz="1900" dirty="0"/>
          </a:p>
        </p:txBody>
      </p:sp>
      <p:pic>
        <p:nvPicPr>
          <p:cNvPr id="20483" name="Picture 1">
            <a:extLst>
              <a:ext uri="{FF2B5EF4-FFF2-40B4-BE49-F238E27FC236}">
                <a16:creationId xmlns:a16="http://schemas.microsoft.com/office/drawing/2014/main" id="{B09CF888-46F4-3045-89B6-2A3F4C062ADE}"/>
              </a:ext>
            </a:extLst>
          </p:cNvPr>
          <p:cNvPicPr>
            <a:picLocks noChangeAspect="1"/>
          </p:cNvPicPr>
          <p:nvPr/>
        </p:nvPicPr>
        <p:blipFill rotWithShape="1">
          <a:blip r:embed="rId3">
            <a:extLst>
              <a:ext uri="{28A0092B-C50C-407E-A947-70E740481C1C}">
                <a14:useLocalDpi xmlns:a14="http://schemas.microsoft.com/office/drawing/2010/main" val="0"/>
              </a:ext>
            </a:extLst>
          </a:blip>
          <a:srcRect l="36609" r="30201" b="2"/>
          <a:stretch/>
        </p:blipFill>
        <p:spPr bwMode="auto">
          <a:xfrm>
            <a:off x="8443498" y="1380744"/>
            <a:ext cx="2955798"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526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a:extLst>
              <a:ext uri="{FF2B5EF4-FFF2-40B4-BE49-F238E27FC236}">
                <a16:creationId xmlns:a16="http://schemas.microsoft.com/office/drawing/2014/main" id="{A9B925E8-19D8-E249-A727-B7C32D6A8345}"/>
              </a:ext>
            </a:extLst>
          </p:cNvPr>
          <p:cNvSpPr>
            <a:spLocks noGrp="1"/>
          </p:cNvSpPr>
          <p:nvPr>
            <p:ph type="title" idx="4294967295"/>
          </p:nvPr>
        </p:nvSpPr>
        <p:spPr>
          <a:xfrm>
            <a:off x="1481728" y="-67742"/>
            <a:ext cx="8264525" cy="1049338"/>
          </a:xfrm>
        </p:spPr>
        <p:txBody>
          <a:bodyPr vert="horz" lIns="91440" tIns="45720" rIns="91440" bIns="45720" rtlCol="0" anchor="b">
            <a:normAutofit/>
          </a:bodyPr>
          <a:lstStyle/>
          <a:p>
            <a:pPr algn="l" eaLnBrk="1" hangingPunct="1">
              <a:lnSpc>
                <a:spcPct val="90000"/>
              </a:lnSpc>
            </a:pPr>
            <a:r>
              <a:rPr lang="en-US" altLang="en-US" sz="4700" dirty="0"/>
              <a:t>PERSPECTIVE Political</a:t>
            </a:r>
          </a:p>
        </p:txBody>
      </p:sp>
      <p:sp>
        <p:nvSpPr>
          <p:cNvPr id="20482" name="Content Placeholder 4">
            <a:extLst>
              <a:ext uri="{FF2B5EF4-FFF2-40B4-BE49-F238E27FC236}">
                <a16:creationId xmlns:a16="http://schemas.microsoft.com/office/drawing/2014/main" id="{AED1A797-F66B-D845-8679-13EC1A7D1503}"/>
              </a:ext>
            </a:extLst>
          </p:cNvPr>
          <p:cNvSpPr>
            <a:spLocks noGrp="1"/>
          </p:cNvSpPr>
          <p:nvPr>
            <p:ph sz="half" idx="4294967295"/>
          </p:nvPr>
        </p:nvSpPr>
        <p:spPr>
          <a:xfrm>
            <a:off x="449178" y="1251284"/>
            <a:ext cx="7247021" cy="5309937"/>
          </a:xfrm>
        </p:spPr>
        <p:txBody>
          <a:bodyPr vert="horz" lIns="91440" tIns="45720" rIns="91440" bIns="45720" rtlCol="0" anchor="t">
            <a:normAutofit lnSpcReduction="10000"/>
          </a:bodyPr>
          <a:lstStyle/>
          <a:p>
            <a:r>
              <a:rPr lang="en-US" altLang="en-US" sz="2400" dirty="0"/>
              <a:t>Roots &amp; ongoing history of US opposition to universal health care are racist/sexist/classist</a:t>
            </a:r>
          </a:p>
          <a:p>
            <a:r>
              <a:rPr lang="en-US" altLang="en-US" sz="2400" dirty="0"/>
              <a:t>AMA opposed Truman’s plan because they did not want to provide health care to non-whites (1619 episode 4!)</a:t>
            </a:r>
          </a:p>
          <a:p>
            <a:r>
              <a:rPr lang="en-US" altLang="en-US" sz="2400" dirty="0"/>
              <a:t>Avoiding coverage of undocumented immigrants</a:t>
            </a:r>
          </a:p>
          <a:p>
            <a:r>
              <a:rPr lang="en-US" altLang="en-US" sz="2400" dirty="0"/>
              <a:t>Misogynist approaches to women’s care </a:t>
            </a:r>
          </a:p>
          <a:p>
            <a:pPr lvl="1">
              <a:buFont typeface="Arial" panose="020B0604020202020204" pitchFamily="34" charset="0"/>
              <a:buChar char="•"/>
            </a:pPr>
            <a:r>
              <a:rPr lang="en-US" altLang="en-US" sz="2400" dirty="0"/>
              <a:t>Using “care” to control bodies</a:t>
            </a:r>
          </a:p>
          <a:p>
            <a:pPr lvl="1">
              <a:buFont typeface="Arial" panose="020B0604020202020204" pitchFamily="34" charset="0"/>
              <a:buChar char="•"/>
            </a:pPr>
            <a:r>
              <a:rPr lang="en-US" altLang="en-US" sz="2400" dirty="0"/>
              <a:t>Care provision focused on incubation *</a:t>
            </a:r>
          </a:p>
          <a:p>
            <a:pPr lvl="1">
              <a:buFont typeface="Arial" panose="020B0604020202020204" pitchFamily="34" charset="0"/>
              <a:buChar char="•"/>
            </a:pPr>
            <a:r>
              <a:rPr lang="en-US" altLang="en-US" sz="2400" dirty="0"/>
              <a:t>Legislated limitations on contraception </a:t>
            </a:r>
          </a:p>
          <a:p>
            <a:pPr lvl="2" eaLnBrk="1" hangingPunct="1">
              <a:lnSpc>
                <a:spcPct val="90000"/>
              </a:lnSpc>
            </a:pPr>
            <a:r>
              <a:rPr lang="en-US" altLang="en-US" dirty="0"/>
              <a:t>Multiple documented health benefits (pregnancy prevention, </a:t>
            </a:r>
            <a:r>
              <a:rPr lang="en-US" altLang="en-US" dirty="0" err="1"/>
              <a:t>tx</a:t>
            </a:r>
            <a:r>
              <a:rPr lang="en-US" altLang="en-US" dirty="0"/>
              <a:t> for anemia, cancer prevention) </a:t>
            </a:r>
          </a:p>
          <a:p>
            <a:pPr lvl="2" eaLnBrk="1" hangingPunct="1">
              <a:lnSpc>
                <a:spcPct val="90000"/>
              </a:lnSpc>
            </a:pPr>
            <a:r>
              <a:rPr lang="en-US" altLang="en-US" dirty="0"/>
              <a:t>Could be overcome if health decisions were in hands of care providers</a:t>
            </a:r>
          </a:p>
          <a:p>
            <a:pPr marL="0"/>
            <a:endParaRPr lang="en-US" altLang="en-US" sz="1600" dirty="0"/>
          </a:p>
          <a:p>
            <a:endParaRPr lang="en-US" altLang="en-US" sz="1600" dirty="0"/>
          </a:p>
        </p:txBody>
      </p:sp>
      <p:pic>
        <p:nvPicPr>
          <p:cNvPr id="248834" name="Picture 2" descr="What Does Misogyny Look Like? - The New York Times">
            <a:extLst>
              <a:ext uri="{FF2B5EF4-FFF2-40B4-BE49-F238E27FC236}">
                <a16:creationId xmlns:a16="http://schemas.microsoft.com/office/drawing/2014/main" id="{7E95589F-E08E-FA4E-BE8E-D31A3677C2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78" r="19988" b="2"/>
          <a:stretch/>
        </p:blipFill>
        <p:spPr bwMode="auto">
          <a:xfrm>
            <a:off x="8618422" y="416836"/>
            <a:ext cx="3484269" cy="482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765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a:extLst>
              <a:ext uri="{FF2B5EF4-FFF2-40B4-BE49-F238E27FC236}">
                <a16:creationId xmlns:a16="http://schemas.microsoft.com/office/drawing/2014/main" id="{C26853AF-8C96-1543-A622-EC4E22F4E3EF}"/>
              </a:ext>
            </a:extLst>
          </p:cNvPr>
          <p:cNvSpPr>
            <a:spLocks noGrp="1"/>
          </p:cNvSpPr>
          <p:nvPr>
            <p:ph type="title"/>
          </p:nvPr>
        </p:nvSpPr>
        <p:spPr>
          <a:xfrm>
            <a:off x="128337" y="90488"/>
            <a:ext cx="9777663" cy="1143000"/>
          </a:xfrm>
        </p:spPr>
        <p:txBody>
          <a:bodyPr>
            <a:normAutofit/>
          </a:bodyPr>
          <a:lstStyle/>
          <a:p>
            <a:pPr eaLnBrk="1" hangingPunct="1"/>
            <a:r>
              <a:rPr lang="en-US" altLang="en-US" sz="5400" dirty="0"/>
              <a:t>PERSPECTIVE - </a:t>
            </a:r>
            <a:r>
              <a:rPr lang="en-US" altLang="en-US" sz="5400" dirty="0">
                <a:solidFill>
                  <a:schemeClr val="accent2">
                    <a:lumMod val="20000"/>
                    <a:lumOff val="80000"/>
                  </a:schemeClr>
                </a:solidFill>
              </a:rPr>
              <a:t>Practical</a:t>
            </a:r>
          </a:p>
        </p:txBody>
      </p:sp>
      <p:sp>
        <p:nvSpPr>
          <p:cNvPr id="21506" name="Content Placeholder 5">
            <a:extLst>
              <a:ext uri="{FF2B5EF4-FFF2-40B4-BE49-F238E27FC236}">
                <a16:creationId xmlns:a16="http://schemas.microsoft.com/office/drawing/2014/main" id="{5CB1C561-B581-C74B-BFE1-65BAFFD74375}"/>
              </a:ext>
            </a:extLst>
          </p:cNvPr>
          <p:cNvSpPr>
            <a:spLocks noGrp="1"/>
          </p:cNvSpPr>
          <p:nvPr>
            <p:ph sz="half" idx="1"/>
          </p:nvPr>
        </p:nvSpPr>
        <p:spPr>
          <a:xfrm>
            <a:off x="352926" y="1395414"/>
            <a:ext cx="6817895" cy="5210175"/>
          </a:xfrm>
        </p:spPr>
        <p:txBody>
          <a:bodyPr>
            <a:normAutofit/>
          </a:bodyPr>
          <a:lstStyle/>
          <a:p>
            <a:pPr eaLnBrk="1" hangingPunct="1">
              <a:lnSpc>
                <a:spcPct val="80000"/>
              </a:lnSpc>
              <a:buFont typeface="Arial" panose="020B0604020202020204" pitchFamily="34" charset="0"/>
              <a:buNone/>
            </a:pPr>
            <a:r>
              <a:rPr lang="en-US" altLang="en-US" sz="3600" dirty="0"/>
              <a:t>Current system is unsustainable</a:t>
            </a:r>
          </a:p>
          <a:p>
            <a:pPr eaLnBrk="1" hangingPunct="1">
              <a:lnSpc>
                <a:spcPct val="80000"/>
              </a:lnSpc>
            </a:pPr>
            <a:r>
              <a:rPr lang="en-US" altLang="en-US" sz="3300" dirty="0"/>
              <a:t>Burden on economy/businesses</a:t>
            </a:r>
          </a:p>
          <a:p>
            <a:pPr eaLnBrk="1" hangingPunct="1">
              <a:lnSpc>
                <a:spcPct val="80000"/>
              </a:lnSpc>
            </a:pPr>
            <a:r>
              <a:rPr lang="en-US" altLang="en-US" sz="3300" dirty="0"/>
              <a:t>Increasing premiums</a:t>
            </a:r>
          </a:p>
          <a:p>
            <a:pPr eaLnBrk="1" hangingPunct="1">
              <a:lnSpc>
                <a:spcPct val="80000"/>
              </a:lnSpc>
            </a:pPr>
            <a:r>
              <a:rPr lang="en-US" altLang="en-US" sz="3300" dirty="0"/>
              <a:t>Shrinking Coverage</a:t>
            </a:r>
          </a:p>
          <a:p>
            <a:pPr eaLnBrk="1" hangingPunct="1">
              <a:lnSpc>
                <a:spcPct val="80000"/>
              </a:lnSpc>
            </a:pPr>
            <a:r>
              <a:rPr lang="en-US" altLang="en-US" sz="3300" dirty="0"/>
              <a:t>Contributes to 2/3 of personal bankruptcies </a:t>
            </a:r>
          </a:p>
          <a:p>
            <a:pPr eaLnBrk="1" hangingPunct="1">
              <a:lnSpc>
                <a:spcPct val="80000"/>
              </a:lnSpc>
            </a:pPr>
            <a:r>
              <a:rPr lang="en-US" altLang="en-US" sz="4000" dirty="0"/>
              <a:t>Most expensive health care system in world</a:t>
            </a:r>
          </a:p>
          <a:p>
            <a:pPr eaLnBrk="1" hangingPunct="1">
              <a:lnSpc>
                <a:spcPct val="80000"/>
              </a:lnSpc>
              <a:buFont typeface="Arial" panose="020B0604020202020204" pitchFamily="34" charset="0"/>
              <a:buNone/>
            </a:pPr>
            <a:endParaRPr lang="en-US" altLang="en-US" sz="3300" dirty="0">
              <a:solidFill>
                <a:schemeClr val="tx2"/>
              </a:solidFill>
            </a:endParaRPr>
          </a:p>
        </p:txBody>
      </p:sp>
      <p:pic>
        <p:nvPicPr>
          <p:cNvPr id="21507" name="Picture 1">
            <a:extLst>
              <a:ext uri="{FF2B5EF4-FFF2-40B4-BE49-F238E27FC236}">
                <a16:creationId xmlns:a16="http://schemas.microsoft.com/office/drawing/2014/main" id="{C0BB1CD9-DB78-4747-888A-4C478FA444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9579" y="967755"/>
            <a:ext cx="4604084" cy="579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7988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a:extLst>
              <a:ext uri="{FF2B5EF4-FFF2-40B4-BE49-F238E27FC236}">
                <a16:creationId xmlns:a16="http://schemas.microsoft.com/office/drawing/2014/main" id="{344AB51D-F443-4242-9BB9-4B5F854115D7}"/>
              </a:ext>
            </a:extLst>
          </p:cNvPr>
          <p:cNvSpPr>
            <a:spLocks noGrp="1"/>
          </p:cNvSpPr>
          <p:nvPr>
            <p:ph type="title"/>
          </p:nvPr>
        </p:nvSpPr>
        <p:spPr>
          <a:xfrm>
            <a:off x="457199" y="152399"/>
            <a:ext cx="8229601" cy="1143000"/>
          </a:xfrm>
        </p:spPr>
        <p:txBody>
          <a:bodyPr/>
          <a:lstStyle/>
          <a:p>
            <a:pPr eaLnBrk="1" hangingPunct="1"/>
            <a:r>
              <a:rPr lang="en-US" altLang="en-US" dirty="0"/>
              <a:t>PERSPECTIVE - </a:t>
            </a:r>
            <a:r>
              <a:rPr lang="en-US" altLang="en-US" dirty="0">
                <a:solidFill>
                  <a:schemeClr val="accent2"/>
                </a:solidFill>
              </a:rPr>
              <a:t>Practical</a:t>
            </a:r>
          </a:p>
        </p:txBody>
      </p:sp>
      <p:sp>
        <p:nvSpPr>
          <p:cNvPr id="29698" name="Content Placeholder 5">
            <a:extLst>
              <a:ext uri="{FF2B5EF4-FFF2-40B4-BE49-F238E27FC236}">
                <a16:creationId xmlns:a16="http://schemas.microsoft.com/office/drawing/2014/main" id="{4104530A-DF51-6E4F-96B1-FB0EE41434CF}"/>
              </a:ext>
            </a:extLst>
          </p:cNvPr>
          <p:cNvSpPr>
            <a:spLocks noGrp="1"/>
          </p:cNvSpPr>
          <p:nvPr>
            <p:ph sz="half" idx="1"/>
          </p:nvPr>
        </p:nvSpPr>
        <p:spPr>
          <a:xfrm>
            <a:off x="537210" y="1143000"/>
            <a:ext cx="11450003" cy="5181600"/>
          </a:xfrm>
        </p:spPr>
        <p:txBody>
          <a:bodyPr/>
          <a:lstStyle/>
          <a:p>
            <a:pPr eaLnBrk="1" hangingPunct="1">
              <a:lnSpc>
                <a:spcPct val="80000"/>
              </a:lnSpc>
            </a:pPr>
            <a:r>
              <a:rPr lang="en-US" altLang="en-US" dirty="0"/>
              <a:t>Spend TWICE as much as other developed nations (4 x as much as New Zealand)</a:t>
            </a:r>
          </a:p>
          <a:p>
            <a:pPr eaLnBrk="1" hangingPunct="1">
              <a:lnSpc>
                <a:spcPct val="80000"/>
              </a:lnSpc>
            </a:pPr>
            <a:r>
              <a:rPr lang="en-US" altLang="en-US" dirty="0"/>
              <a:t>Don’t get more care - Canadians see their doctors more often &amp; spend more time in hospital</a:t>
            </a:r>
          </a:p>
          <a:p>
            <a:pPr eaLnBrk="1" hangingPunct="1">
              <a:lnSpc>
                <a:spcPct val="80000"/>
              </a:lnSpc>
            </a:pPr>
            <a:r>
              <a:rPr lang="en-US" altLang="en-US" dirty="0"/>
              <a:t>Don’t get better results – WORSE than most other developed countries on life expectancy, infant mortality, immunization rates </a:t>
            </a:r>
          </a:p>
          <a:p>
            <a:pPr eaLnBrk="1" hangingPunct="1">
              <a:lnSpc>
                <a:spcPct val="80000"/>
              </a:lnSpc>
            </a:pPr>
            <a:r>
              <a:rPr lang="en-US" altLang="en-US" dirty="0"/>
              <a:t>DON’T COVER EVERYONE</a:t>
            </a:r>
          </a:p>
          <a:p>
            <a:pPr eaLnBrk="1" hangingPunct="1">
              <a:lnSpc>
                <a:spcPct val="80000"/>
              </a:lnSpc>
            </a:pPr>
            <a:r>
              <a:rPr lang="en-US" altLang="en-US" dirty="0"/>
              <a:t>Outrageously expensive &amp; inadequate.  WHY??? </a:t>
            </a:r>
          </a:p>
        </p:txBody>
      </p:sp>
      <p:pic>
        <p:nvPicPr>
          <p:cNvPr id="29699" name="Picture 1">
            <a:extLst>
              <a:ext uri="{FF2B5EF4-FFF2-40B4-BE49-F238E27FC236}">
                <a16:creationId xmlns:a16="http://schemas.microsoft.com/office/drawing/2014/main" id="{8A307040-9515-DC4C-B2B2-56900550BD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224" y="5329419"/>
            <a:ext cx="3919537" cy="152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a:extLst>
              <a:ext uri="{FF2B5EF4-FFF2-40B4-BE49-F238E27FC236}">
                <a16:creationId xmlns:a16="http://schemas.microsoft.com/office/drawing/2014/main" id="{00D1DF2B-C164-BE4A-BE60-8BA50EAA13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58399" y="3938586"/>
            <a:ext cx="192881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260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F7B85CEB-B464-BC4D-8456-FAE2FE0C6BFF}"/>
              </a:ext>
            </a:extLst>
          </p:cNvPr>
          <p:cNvSpPr>
            <a:spLocks noGrp="1"/>
          </p:cNvSpPr>
          <p:nvPr>
            <p:ph type="title"/>
          </p:nvPr>
        </p:nvSpPr>
        <p:spPr>
          <a:xfrm>
            <a:off x="272716" y="326393"/>
            <a:ext cx="11261558" cy="1306443"/>
          </a:xfrm>
        </p:spPr>
        <p:txBody>
          <a:bodyPr>
            <a:noAutofit/>
          </a:bodyPr>
          <a:lstStyle/>
          <a:p>
            <a:pPr eaLnBrk="1" hangingPunct="1">
              <a:lnSpc>
                <a:spcPct val="90000"/>
              </a:lnSpc>
              <a:defRPr/>
            </a:pPr>
            <a:r>
              <a:rPr lang="en-US" altLang="en-US" sz="3800" dirty="0"/>
              <a:t>Health care system based on avoiding the sick</a:t>
            </a:r>
          </a:p>
        </p:txBody>
      </p:sp>
      <p:sp>
        <p:nvSpPr>
          <p:cNvPr id="3" name="Content Placeholder 2">
            <a:extLst>
              <a:ext uri="{FF2B5EF4-FFF2-40B4-BE49-F238E27FC236}">
                <a16:creationId xmlns:a16="http://schemas.microsoft.com/office/drawing/2014/main" id="{17481E90-F5BC-AC4E-8E72-E86DCD7DF2C3}"/>
              </a:ext>
            </a:extLst>
          </p:cNvPr>
          <p:cNvSpPr>
            <a:spLocks noGrp="1"/>
          </p:cNvSpPr>
          <p:nvPr>
            <p:ph idx="1"/>
          </p:nvPr>
        </p:nvSpPr>
        <p:spPr>
          <a:xfrm>
            <a:off x="672766" y="1632836"/>
            <a:ext cx="6352578" cy="5402548"/>
          </a:xfrm>
        </p:spPr>
        <p:txBody>
          <a:bodyPr>
            <a:noAutofit/>
          </a:bodyPr>
          <a:lstStyle/>
          <a:p>
            <a:pPr eaLnBrk="1" hangingPunct="1">
              <a:lnSpc>
                <a:spcPct val="90000"/>
              </a:lnSpc>
              <a:buFont typeface="Arial" charset="0"/>
              <a:buChar char="•"/>
              <a:defRPr/>
            </a:pPr>
            <a:r>
              <a:rPr lang="en-US" altLang="en-US" sz="2600" b="1" dirty="0">
                <a:uFill>
                  <a:solidFill>
                    <a:srgbClr val="FF0000"/>
                  </a:solidFill>
                </a:uFill>
              </a:rPr>
              <a:t>Huge</a:t>
            </a:r>
            <a:r>
              <a:rPr lang="en-US" altLang="en-US" sz="2600" b="1" dirty="0">
                <a:solidFill>
                  <a:schemeClr val="tx2">
                    <a:lumMod val="75000"/>
                  </a:schemeClr>
                </a:solidFill>
                <a:uFill>
                  <a:solidFill>
                    <a:srgbClr val="FF0000"/>
                  </a:solidFill>
                </a:uFill>
              </a:rPr>
              <a:t> </a:t>
            </a:r>
            <a:r>
              <a:rPr lang="en-US" altLang="en-US" sz="2600" b="1" dirty="0">
                <a:solidFill>
                  <a:schemeClr val="accent2">
                    <a:lumMod val="20000"/>
                    <a:lumOff val="80000"/>
                  </a:schemeClr>
                </a:solidFill>
                <a:uFill>
                  <a:solidFill>
                    <a:srgbClr val="FF0000"/>
                  </a:solidFill>
                </a:uFill>
              </a:rPr>
              <a:t>administrative costs &amp; profits </a:t>
            </a:r>
            <a:r>
              <a:rPr lang="en-US" altLang="en-US" sz="2600" b="1" dirty="0">
                <a:uFill>
                  <a:solidFill>
                    <a:srgbClr val="FF0000"/>
                  </a:solidFill>
                </a:uFill>
              </a:rPr>
              <a:t>divert resources from clinical care</a:t>
            </a:r>
          </a:p>
          <a:p>
            <a:pPr eaLnBrk="1" hangingPunct="1">
              <a:lnSpc>
                <a:spcPct val="90000"/>
              </a:lnSpc>
              <a:buFont typeface="Arial" charset="0"/>
              <a:buChar char="•"/>
              <a:defRPr/>
            </a:pPr>
            <a:r>
              <a:rPr lang="en-US" altLang="en-US" sz="2600" dirty="0"/>
              <a:t>Compete not by </a:t>
            </a:r>
            <a:r>
              <a:rPr lang="en-US" altLang="en-US" sz="2600" dirty="0">
                <a:sym typeface="Wingdings" charset="2"/>
              </a:rPr>
              <a:t></a:t>
            </a:r>
            <a:r>
              <a:rPr lang="en-US" altLang="en-US" sz="2600" dirty="0"/>
              <a:t> quality or </a:t>
            </a:r>
            <a:r>
              <a:rPr lang="en-US" altLang="en-US" sz="2600" dirty="0">
                <a:sym typeface="Wingdings" charset="2"/>
              </a:rPr>
              <a:t> </a:t>
            </a:r>
            <a:r>
              <a:rPr lang="en-US" altLang="en-US" sz="2600" dirty="0"/>
              <a:t>costs, but by avoiding unprofitable patients &amp; limiting services </a:t>
            </a:r>
          </a:p>
          <a:p>
            <a:pPr eaLnBrk="1" hangingPunct="1">
              <a:lnSpc>
                <a:spcPct val="90000"/>
              </a:lnSpc>
              <a:buFont typeface="Arial" charset="0"/>
              <a:buChar char="•"/>
              <a:defRPr/>
            </a:pPr>
            <a:r>
              <a:rPr lang="en-US" altLang="en-US" sz="2600" dirty="0"/>
              <a:t>“Fiduciary responsibility” to shareholders drives decision making</a:t>
            </a:r>
          </a:p>
          <a:p>
            <a:pPr eaLnBrk="1" hangingPunct="1">
              <a:lnSpc>
                <a:spcPct val="90000"/>
              </a:lnSpc>
              <a:buFont typeface="Arial" charset="0"/>
              <a:buChar char="•"/>
              <a:defRPr/>
            </a:pPr>
            <a:r>
              <a:rPr lang="en-US" altLang="en-US" sz="2600" dirty="0"/>
              <a:t>Doctors &amp; hospitals maintain costly admin staff to deal with bureaucracy</a:t>
            </a:r>
          </a:p>
          <a:p>
            <a:pPr eaLnBrk="1" hangingPunct="1">
              <a:lnSpc>
                <a:spcPct val="90000"/>
              </a:lnSpc>
              <a:buFont typeface="Arial" charset="0"/>
              <a:buChar char="•"/>
              <a:defRPr/>
            </a:pPr>
            <a:r>
              <a:rPr lang="en-US" altLang="en-US" sz="2600" dirty="0"/>
              <a:t>Consumes 34% of health care $*</a:t>
            </a:r>
          </a:p>
        </p:txBody>
      </p:sp>
      <p:pic>
        <p:nvPicPr>
          <p:cNvPr id="43011" name="Picture 1">
            <a:extLst>
              <a:ext uri="{FF2B5EF4-FFF2-40B4-BE49-F238E27FC236}">
                <a16:creationId xmlns:a16="http://schemas.microsoft.com/office/drawing/2014/main" id="{9C1EB768-0E03-0040-A0B5-74A72B3F17FC}"/>
              </a:ext>
            </a:extLst>
          </p:cNvPr>
          <p:cNvPicPr>
            <a:picLocks noChangeAspect="1"/>
          </p:cNvPicPr>
          <p:nvPr/>
        </p:nvPicPr>
        <p:blipFill rotWithShape="1">
          <a:blip r:embed="rId3">
            <a:extLst>
              <a:ext uri="{28A0092B-C50C-407E-A947-70E740481C1C}">
                <a14:useLocalDpi xmlns:a14="http://schemas.microsoft.com/office/drawing/2010/main" val="0"/>
              </a:ext>
            </a:extLst>
          </a:blip>
          <a:srcRect l="17698" r="9409" b="-2"/>
          <a:stretch/>
        </p:blipFill>
        <p:spPr bwMode="auto">
          <a:xfrm>
            <a:off x="7667999" y="1995487"/>
            <a:ext cx="4040419" cy="3688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504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3CFF-F922-CF56-0EE4-CACB4F67A0EE}"/>
              </a:ext>
            </a:extLst>
          </p:cNvPr>
          <p:cNvSpPr>
            <a:spLocks noGrp="1"/>
          </p:cNvSpPr>
          <p:nvPr>
            <p:ph type="title"/>
          </p:nvPr>
        </p:nvSpPr>
        <p:spPr>
          <a:xfrm>
            <a:off x="401781" y="365125"/>
            <a:ext cx="11402291" cy="1325563"/>
          </a:xfrm>
        </p:spPr>
        <p:txBody>
          <a:bodyPr>
            <a:normAutofit/>
          </a:bodyPr>
          <a:lstStyle/>
          <a:p>
            <a:r>
              <a:rPr lang="en-US" sz="3600" dirty="0"/>
              <a:t>Background for Us - How did we get here? </a:t>
            </a:r>
            <a:br>
              <a:rPr lang="en-US" sz="3600" dirty="0"/>
            </a:br>
            <a:r>
              <a:rPr lang="en-US" sz="3600" dirty="0"/>
              <a:t>Money, Racism, Classism, Sexism &amp; Misogyny </a:t>
            </a:r>
          </a:p>
        </p:txBody>
      </p:sp>
      <p:sp>
        <p:nvSpPr>
          <p:cNvPr id="3" name="Content Placeholder 2">
            <a:extLst>
              <a:ext uri="{FF2B5EF4-FFF2-40B4-BE49-F238E27FC236}">
                <a16:creationId xmlns:a16="http://schemas.microsoft.com/office/drawing/2014/main" id="{8BCC7B7E-D19B-BCD5-7CA4-88D9EBB1D46C}"/>
              </a:ext>
            </a:extLst>
          </p:cNvPr>
          <p:cNvSpPr>
            <a:spLocks noGrp="1"/>
          </p:cNvSpPr>
          <p:nvPr>
            <p:ph idx="1"/>
          </p:nvPr>
        </p:nvSpPr>
        <p:spPr>
          <a:xfrm>
            <a:off x="289486" y="2097990"/>
            <a:ext cx="10952019" cy="4180572"/>
          </a:xfrm>
        </p:spPr>
        <p:txBody>
          <a:bodyPr/>
          <a:lstStyle/>
          <a:p>
            <a:r>
              <a:rPr lang="en-US" dirty="0"/>
              <a:t>Initial &amp; ongoing opposition to universal coverage about not covering freed slaves &amp; now immigrants</a:t>
            </a:r>
          </a:p>
          <a:p>
            <a:r>
              <a:rPr lang="en-US" dirty="0"/>
              <a:t>Control of women’s bodies &amp; reproduction</a:t>
            </a:r>
          </a:p>
          <a:p>
            <a:r>
              <a:rPr lang="en-US" dirty="0"/>
              <a:t>Arrogance of rational/Western medicine – led to loss of traditional/indigenous/herbal medicine</a:t>
            </a:r>
          </a:p>
          <a:p>
            <a:r>
              <a:rPr lang="en-US" dirty="0"/>
              <a:t>Profit driven models that focused on disease &amp; gave up preventive health concepts (lifestyle medicine) </a:t>
            </a:r>
          </a:p>
          <a:p>
            <a:endParaRPr lang="en-US" dirty="0"/>
          </a:p>
        </p:txBody>
      </p:sp>
      <p:sp>
        <p:nvSpPr>
          <p:cNvPr id="4" name="Text Placeholder 3">
            <a:extLst>
              <a:ext uri="{FF2B5EF4-FFF2-40B4-BE49-F238E27FC236}">
                <a16:creationId xmlns:a16="http://schemas.microsoft.com/office/drawing/2014/main" id="{04A17775-5D44-2107-836A-F3B46AFE3002}"/>
              </a:ext>
            </a:extLst>
          </p:cNvPr>
          <p:cNvSpPr>
            <a:spLocks noGrp="1"/>
          </p:cNvSpPr>
          <p:nvPr>
            <p:ph type="body" idx="10"/>
          </p:nvPr>
        </p:nvSpPr>
        <p:spPr/>
        <p:txBody>
          <a:bodyPr/>
          <a:lstStyle/>
          <a:p>
            <a:endParaRPr lang="en-US"/>
          </a:p>
        </p:txBody>
      </p:sp>
    </p:spTree>
    <p:extLst>
      <p:ext uri="{BB962C8B-B14F-4D97-AF65-F5344CB8AC3E}">
        <p14:creationId xmlns:p14="http://schemas.microsoft.com/office/powerpoint/2010/main" val="77733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476A-1D8C-47A2-D6E8-357C22109772}"/>
              </a:ext>
            </a:extLst>
          </p:cNvPr>
          <p:cNvSpPr>
            <a:spLocks noGrp="1"/>
          </p:cNvSpPr>
          <p:nvPr>
            <p:ph type="title"/>
          </p:nvPr>
        </p:nvSpPr>
        <p:spPr/>
        <p:txBody>
          <a:bodyPr/>
          <a:lstStyle/>
          <a:p>
            <a:r>
              <a:rPr lang="en-US" dirty="0"/>
              <a:t>Moral Injury &amp; Activism as Self- care</a:t>
            </a:r>
          </a:p>
        </p:txBody>
      </p:sp>
      <p:sp>
        <p:nvSpPr>
          <p:cNvPr id="3" name="Content Placeholder 2">
            <a:extLst>
              <a:ext uri="{FF2B5EF4-FFF2-40B4-BE49-F238E27FC236}">
                <a16:creationId xmlns:a16="http://schemas.microsoft.com/office/drawing/2014/main" id="{FB36E644-E391-ACB1-CD85-F7AE081A3AF4}"/>
              </a:ext>
            </a:extLst>
          </p:cNvPr>
          <p:cNvSpPr>
            <a:spLocks noGrp="1"/>
          </p:cNvSpPr>
          <p:nvPr>
            <p:ph idx="1"/>
          </p:nvPr>
        </p:nvSpPr>
        <p:spPr>
          <a:xfrm>
            <a:off x="297180" y="1508760"/>
            <a:ext cx="11452860" cy="4497437"/>
          </a:xfrm>
        </p:spPr>
        <p:txBody>
          <a:bodyPr/>
          <a:lstStyle/>
          <a:p>
            <a:pPr fontAlgn="base"/>
            <a:r>
              <a:rPr lang="en-US" dirty="0">
                <a:effectLst/>
              </a:rPr>
              <a:t>Caring for myself is not self-indulgence, it is self-preservation &amp; that is an act of political warfare. </a:t>
            </a:r>
          </a:p>
          <a:p>
            <a:pPr lvl="1" fontAlgn="base">
              <a:buFont typeface="Wingdings" pitchFamily="2" charset="2"/>
              <a:buChar char="§"/>
            </a:pPr>
            <a:r>
              <a:rPr lang="en-US" dirty="0">
                <a:solidFill>
                  <a:schemeClr val="accent2">
                    <a:lumMod val="20000"/>
                    <a:lumOff val="80000"/>
                  </a:schemeClr>
                </a:solidFill>
                <a:effectLst/>
              </a:rPr>
              <a:t>Audre Lorde</a:t>
            </a:r>
          </a:p>
          <a:p>
            <a:r>
              <a:rPr lang="en-US" b="0" i="0" dirty="0">
                <a:effectLst/>
                <a:latin typeface="Arial" panose="020B0604020202020204" pitchFamily="34" charset="0"/>
              </a:rPr>
              <a:t>Putting Physicians in position to have to weigh profits over what is best for patients is harmful to all involved &amp; immoral </a:t>
            </a:r>
          </a:p>
          <a:p>
            <a:r>
              <a:rPr lang="en-US" dirty="0">
                <a:latin typeface="Arial" panose="020B0604020202020204" pitchFamily="34" charset="0"/>
              </a:rPr>
              <a:t>P</a:t>
            </a:r>
            <a:r>
              <a:rPr lang="en-US" b="0" i="0" dirty="0">
                <a:effectLst/>
                <a:latin typeface="Arial" panose="020B0604020202020204" pitchFamily="34" charset="0"/>
              </a:rPr>
              <a:t>arty line that insurance companies are simply meeting their fiduciary responsibilities &amp; somehow this excuses immoral behavior does not stand up</a:t>
            </a:r>
          </a:p>
          <a:p>
            <a:r>
              <a:rPr lang="en-US" sz="3200" dirty="0"/>
              <a:t>Role as an advocate is healing for you &amp; for the system</a:t>
            </a:r>
          </a:p>
          <a:p>
            <a:endParaRPr lang="en-US" dirty="0"/>
          </a:p>
        </p:txBody>
      </p:sp>
      <p:sp>
        <p:nvSpPr>
          <p:cNvPr id="4" name="Text Placeholder 3">
            <a:extLst>
              <a:ext uri="{FF2B5EF4-FFF2-40B4-BE49-F238E27FC236}">
                <a16:creationId xmlns:a16="http://schemas.microsoft.com/office/drawing/2014/main" id="{96442A1D-3535-768F-ED2D-7769C1AE1533}"/>
              </a:ext>
            </a:extLst>
          </p:cNvPr>
          <p:cNvSpPr>
            <a:spLocks noGrp="1"/>
          </p:cNvSpPr>
          <p:nvPr>
            <p:ph type="body" idx="10"/>
          </p:nvPr>
        </p:nvSpPr>
        <p:spPr/>
        <p:txBody>
          <a:bodyPr/>
          <a:lstStyle/>
          <a:p>
            <a:endParaRPr lang="en-US"/>
          </a:p>
        </p:txBody>
      </p:sp>
    </p:spTree>
    <p:extLst>
      <p:ext uri="{BB962C8B-B14F-4D97-AF65-F5344CB8AC3E}">
        <p14:creationId xmlns:p14="http://schemas.microsoft.com/office/powerpoint/2010/main" val="256831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C5D951-5B2C-D7DB-E082-226E806BB419}"/>
              </a:ext>
            </a:extLst>
          </p:cNvPr>
          <p:cNvSpPr>
            <a:spLocks noGrp="1"/>
          </p:cNvSpPr>
          <p:nvPr>
            <p:ph type="title"/>
          </p:nvPr>
        </p:nvSpPr>
        <p:spPr>
          <a:xfrm>
            <a:off x="195263" y="369706"/>
            <a:ext cx="10515600" cy="1325563"/>
          </a:xfrm>
        </p:spPr>
        <p:txBody>
          <a:bodyPr/>
          <a:lstStyle/>
          <a:p>
            <a:r>
              <a:rPr lang="en-US" dirty="0"/>
              <a:t>Examples of approaches</a:t>
            </a:r>
          </a:p>
        </p:txBody>
      </p:sp>
      <p:sp>
        <p:nvSpPr>
          <p:cNvPr id="9" name="Content Placeholder 8">
            <a:extLst>
              <a:ext uri="{FF2B5EF4-FFF2-40B4-BE49-F238E27FC236}">
                <a16:creationId xmlns:a16="http://schemas.microsoft.com/office/drawing/2014/main" id="{76AA061E-A2B3-7B26-FCD6-C9B2CF406EA4}"/>
              </a:ext>
            </a:extLst>
          </p:cNvPr>
          <p:cNvSpPr>
            <a:spLocks noGrp="1"/>
          </p:cNvSpPr>
          <p:nvPr>
            <p:ph idx="1"/>
          </p:nvPr>
        </p:nvSpPr>
        <p:spPr>
          <a:xfrm>
            <a:off x="351283" y="1742240"/>
            <a:ext cx="6334125" cy="4180572"/>
          </a:xfrm>
        </p:spPr>
        <p:txBody>
          <a:bodyPr/>
          <a:lstStyle/>
          <a:p>
            <a:r>
              <a:rPr lang="en-US" dirty="0"/>
              <a:t>Presentation for physicians – Internal Medicine at GW </a:t>
            </a:r>
          </a:p>
          <a:p>
            <a:r>
              <a:rPr lang="en-US" dirty="0"/>
              <a:t>Presentation for local community group – social service oriented in Arizona</a:t>
            </a:r>
          </a:p>
          <a:p>
            <a:r>
              <a:rPr lang="en-US" dirty="0"/>
              <a:t>Focus on fallacies</a:t>
            </a:r>
          </a:p>
        </p:txBody>
      </p:sp>
      <p:sp>
        <p:nvSpPr>
          <p:cNvPr id="10" name="Text Placeholder 9">
            <a:extLst>
              <a:ext uri="{FF2B5EF4-FFF2-40B4-BE49-F238E27FC236}">
                <a16:creationId xmlns:a16="http://schemas.microsoft.com/office/drawing/2014/main" id="{28A299CA-B80F-A33F-6441-E8A505021A0C}"/>
              </a:ext>
            </a:extLst>
          </p:cNvPr>
          <p:cNvSpPr>
            <a:spLocks noGrp="1"/>
          </p:cNvSpPr>
          <p:nvPr>
            <p:ph type="body" idx="10"/>
          </p:nvPr>
        </p:nvSpPr>
        <p:spPr/>
        <p:txBody>
          <a:bodyPr/>
          <a:lstStyle/>
          <a:p>
            <a:endParaRPr lang="en-US"/>
          </a:p>
        </p:txBody>
      </p:sp>
      <p:pic>
        <p:nvPicPr>
          <p:cNvPr id="11" name="Picture 4">
            <a:extLst>
              <a:ext uri="{FF2B5EF4-FFF2-40B4-BE49-F238E27FC236}">
                <a16:creationId xmlns:a16="http://schemas.microsoft.com/office/drawing/2014/main" id="{76E3B474-0A44-336E-BA73-C56A9B4138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6844" y="800101"/>
            <a:ext cx="4413873" cy="462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376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a valley with trees and mountains&#10;&#10;Description automatically generated">
            <a:extLst>
              <a:ext uri="{FF2B5EF4-FFF2-40B4-BE49-F238E27FC236}">
                <a16:creationId xmlns:a16="http://schemas.microsoft.com/office/drawing/2014/main" id="{15B24F36-B5E7-4213-6A4B-ECF5FD6F9259}"/>
              </a:ext>
            </a:extLst>
          </p:cNvPr>
          <p:cNvPicPr>
            <a:picLocks noChangeAspect="1"/>
          </p:cNvPicPr>
          <p:nvPr/>
        </p:nvPicPr>
        <p:blipFill>
          <a:blip r:embed="rId3">
            <a:alphaModFix/>
          </a:blip>
          <a:stretch>
            <a:fillRect/>
          </a:stretch>
        </p:blipFill>
        <p:spPr>
          <a:xfrm>
            <a:off x="0" y="-943899"/>
            <a:ext cx="12192000" cy="9144001"/>
          </a:xfrm>
          <a:prstGeom prst="rect">
            <a:avLst/>
          </a:prstGeom>
          <a:noFill/>
          <a:effectLst>
            <a:outerShdw blurRad="50800" dist="50800" dir="5400000" algn="ctr" rotWithShape="0">
              <a:srgbClr val="000000">
                <a:alpha val="3852"/>
              </a:srgbClr>
            </a:outerShdw>
          </a:effectLst>
        </p:spPr>
      </p:pic>
      <p:sp>
        <p:nvSpPr>
          <p:cNvPr id="18434" name="Text Box 5">
            <a:extLst>
              <a:ext uri="{FF2B5EF4-FFF2-40B4-BE49-F238E27FC236}">
                <a16:creationId xmlns:a16="http://schemas.microsoft.com/office/drawing/2014/main" id="{C2AC0345-79AA-9B47-BD6B-3312BB4C72FB}"/>
              </a:ext>
            </a:extLst>
          </p:cNvPr>
          <p:cNvSpPr txBox="1">
            <a:spLocks noChangeArrowheads="1"/>
          </p:cNvSpPr>
          <p:nvPr/>
        </p:nvSpPr>
        <p:spPr bwMode="auto">
          <a:xfrm>
            <a:off x="1524000" y="5776912"/>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77"/>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77"/>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77"/>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77"/>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77"/>
              </a:defRPr>
            </a:lvl9pPr>
          </a:lstStyle>
          <a:p>
            <a:pPr algn="ctr">
              <a:spcBef>
                <a:spcPct val="0"/>
              </a:spcBef>
              <a:buFontTx/>
              <a:buNone/>
            </a:pPr>
            <a:r>
              <a:rPr lang="en-US" altLang="en-US" sz="2400" dirty="0">
                <a:solidFill>
                  <a:schemeClr val="bg1"/>
                </a:solidFill>
                <a:latin typeface="Times New Roman" panose="02020603050405020304" pitchFamily="18" charset="0"/>
              </a:rPr>
              <a:t>Physicians for a National Health Program</a:t>
            </a:r>
          </a:p>
          <a:p>
            <a:pPr algn="ctr">
              <a:spcBef>
                <a:spcPct val="0"/>
              </a:spcBef>
              <a:buFontTx/>
              <a:buNone/>
            </a:pPr>
            <a:r>
              <a:rPr lang="en-US" altLang="en-US" sz="2400" dirty="0">
                <a:solidFill>
                  <a:schemeClr val="bg1"/>
                </a:solidFill>
                <a:latin typeface="Times New Roman" panose="02020603050405020304" pitchFamily="18" charset="0"/>
              </a:rPr>
              <a:t>29 E Madison Suite 602, Chicago, IL 60602</a:t>
            </a:r>
          </a:p>
          <a:p>
            <a:pPr algn="ctr">
              <a:spcBef>
                <a:spcPct val="0"/>
              </a:spcBef>
              <a:buFontTx/>
              <a:buNone/>
            </a:pPr>
            <a:r>
              <a:rPr lang="en-US" altLang="en-US" sz="2400" dirty="0">
                <a:solidFill>
                  <a:schemeClr val="bg1"/>
                </a:solidFill>
                <a:latin typeface="Times New Roman" panose="02020603050405020304" pitchFamily="18" charset="0"/>
              </a:rPr>
              <a:t>Phone (312) 782-6006 | Fax: (312) 782-6007 </a:t>
            </a:r>
          </a:p>
          <a:p>
            <a:pPr algn="ctr">
              <a:spcBef>
                <a:spcPct val="0"/>
              </a:spcBef>
              <a:buFontTx/>
              <a:buNone/>
            </a:pPr>
            <a:r>
              <a:rPr lang="en-US" altLang="en-US" sz="2400" dirty="0">
                <a:solidFill>
                  <a:schemeClr val="bg1"/>
                </a:solidFill>
                <a:latin typeface="Times New Roman" panose="02020603050405020304" pitchFamily="18" charset="0"/>
              </a:rPr>
              <a:t> email: </a:t>
            </a:r>
            <a:r>
              <a:rPr lang="en-US" altLang="en-US" sz="2400" dirty="0">
                <a:solidFill>
                  <a:schemeClr val="bg1"/>
                </a:solidFill>
                <a:latin typeface="Times New Roman" panose="02020603050405020304" pitchFamily="18" charset="0"/>
                <a:hlinkClick r:id="rId4">
                  <a:extLst>
                    <a:ext uri="{A12FA001-AC4F-418D-AE19-62706E023703}">
                      <ahyp:hlinkClr xmlns:ahyp="http://schemas.microsoft.com/office/drawing/2018/hyperlinkcolor" val="tx"/>
                    </a:ext>
                  </a:extLst>
                </a:hlinkClick>
              </a:rPr>
              <a:t>info@pnhp.org</a:t>
            </a:r>
            <a:endParaRPr lang="en-US" altLang="en-US" sz="2400" dirty="0">
              <a:solidFill>
                <a:schemeClr val="bg1"/>
              </a:solidFill>
              <a:latin typeface="Times New Roman" panose="02020603050405020304" pitchFamily="18" charset="0"/>
            </a:endParaRPr>
          </a:p>
          <a:p>
            <a:pPr algn="ctr">
              <a:spcBef>
                <a:spcPct val="0"/>
              </a:spcBef>
              <a:buFontTx/>
              <a:buNone/>
            </a:pPr>
            <a:r>
              <a:rPr lang="en-US" altLang="en-US" sz="2400" dirty="0">
                <a:solidFill>
                  <a:schemeClr val="tx2"/>
                </a:solidFill>
                <a:latin typeface="Times New Roman" panose="02020603050405020304" pitchFamily="18" charset="0"/>
                <a:hlinkClick r:id="rId5"/>
              </a:rPr>
              <a:t>www.pnhp.org</a:t>
            </a:r>
            <a:endParaRPr lang="en-US" altLang="en-US" sz="2400" dirty="0">
              <a:solidFill>
                <a:schemeClr val="tx2"/>
              </a:solidFill>
              <a:latin typeface="Times New Roman" panose="02020603050405020304" pitchFamily="18" charset="0"/>
            </a:endParaRPr>
          </a:p>
        </p:txBody>
      </p:sp>
      <p:sp>
        <p:nvSpPr>
          <p:cNvPr id="18435" name="Rectangle 7">
            <a:extLst>
              <a:ext uri="{FF2B5EF4-FFF2-40B4-BE49-F238E27FC236}">
                <a16:creationId xmlns:a16="http://schemas.microsoft.com/office/drawing/2014/main" id="{2EECE57E-2F4C-C140-A76F-0738D91F1FCC}"/>
              </a:ext>
            </a:extLst>
          </p:cNvPr>
          <p:cNvSpPr>
            <a:spLocks noChangeArrowheads="1"/>
          </p:cNvSpPr>
          <p:nvPr/>
        </p:nvSpPr>
        <p:spPr bwMode="auto">
          <a:xfrm>
            <a:off x="573542" y="-432465"/>
            <a:ext cx="10816045"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77"/>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77"/>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77"/>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77"/>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77"/>
              </a:defRPr>
            </a:lvl9pPr>
          </a:lstStyle>
          <a:p>
            <a:pPr algn="ctr" eaLnBrk="1" hangingPunct="1">
              <a:spcBef>
                <a:spcPct val="0"/>
              </a:spcBef>
              <a:buFontTx/>
              <a:buNone/>
            </a:pPr>
            <a:r>
              <a:rPr lang="en-US" altLang="en-US" sz="4400" b="1" dirty="0">
                <a:solidFill>
                  <a:schemeClr val="accent5">
                    <a:lumMod val="50000"/>
                  </a:schemeClr>
                </a:solidFill>
                <a:latin typeface="Bookman Old Style" panose="02050604050505020204" pitchFamily="18" charset="0"/>
              </a:rPr>
              <a:t>M4A</a:t>
            </a:r>
          </a:p>
          <a:p>
            <a:pPr algn="ctr" eaLnBrk="1" hangingPunct="1">
              <a:spcBef>
                <a:spcPct val="0"/>
              </a:spcBef>
              <a:buFontTx/>
              <a:buNone/>
            </a:pPr>
            <a:r>
              <a:rPr lang="en-US" altLang="en-US" sz="4400" b="1" dirty="0">
                <a:solidFill>
                  <a:schemeClr val="accent5">
                    <a:lumMod val="50000"/>
                  </a:schemeClr>
                </a:solidFill>
                <a:latin typeface="Bookman Old Style" panose="02050604050505020204" pitchFamily="18" charset="0"/>
              </a:rPr>
              <a:t>SAVING LIVES &amp; SAVING OUR HEALTH CARE SYSTEM</a:t>
            </a:r>
          </a:p>
          <a:p>
            <a:pPr algn="ctr" eaLnBrk="1" hangingPunct="1">
              <a:spcBef>
                <a:spcPct val="0"/>
              </a:spcBef>
              <a:buFontTx/>
              <a:buNone/>
            </a:pPr>
            <a:r>
              <a:rPr lang="en-US" altLang="en-US" sz="2400" b="1" dirty="0" err="1">
                <a:solidFill>
                  <a:schemeClr val="accent5">
                    <a:lumMod val="50000"/>
                  </a:schemeClr>
                </a:solidFill>
                <a:latin typeface="Times New Roman" panose="02020603050405020304" pitchFamily="18" charset="0"/>
              </a:rPr>
              <a:t>Diljeet</a:t>
            </a:r>
            <a:r>
              <a:rPr lang="en-US" altLang="en-US" sz="2400" b="1" dirty="0">
                <a:solidFill>
                  <a:schemeClr val="accent5">
                    <a:lumMod val="50000"/>
                  </a:schemeClr>
                </a:solidFill>
                <a:latin typeface="Times New Roman" panose="02020603050405020304" pitchFamily="18" charset="0"/>
              </a:rPr>
              <a:t> K. Singh, MD, DrPH</a:t>
            </a:r>
          </a:p>
          <a:p>
            <a:pPr algn="ctr" eaLnBrk="1" hangingPunct="1">
              <a:spcBef>
                <a:spcPct val="0"/>
              </a:spcBef>
              <a:buFontTx/>
              <a:buNone/>
            </a:pPr>
            <a:r>
              <a:rPr lang="en-US" altLang="en-US" sz="2400" b="1" dirty="0">
                <a:solidFill>
                  <a:schemeClr val="accent5">
                    <a:lumMod val="50000"/>
                  </a:schemeClr>
                </a:solidFill>
                <a:latin typeface="Times New Roman" panose="02020603050405020304" pitchFamily="18" charset="0"/>
              </a:rPr>
              <a:t>Integrative Gynecologic Oncology</a:t>
            </a:r>
          </a:p>
          <a:p>
            <a:pPr algn="ctr" eaLnBrk="1" hangingPunct="1">
              <a:spcBef>
                <a:spcPct val="50000"/>
              </a:spcBef>
              <a:buFontTx/>
              <a:buNone/>
            </a:pPr>
            <a:endParaRPr lang="en-US" altLang="en-US" sz="3800" b="1" dirty="0">
              <a:latin typeface="Arial" panose="020B0604020202020204" pitchFamily="34" charset="0"/>
            </a:endParaRPr>
          </a:p>
        </p:txBody>
      </p:sp>
    </p:spTree>
    <p:extLst>
      <p:ext uri="{BB962C8B-B14F-4D97-AF65-F5344CB8AC3E}">
        <p14:creationId xmlns:p14="http://schemas.microsoft.com/office/powerpoint/2010/main" val="3607658878"/>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10596" pathEditMode="relative" ptsTypes="AA">
                                      <p:cBhvr>
                                        <p:cTn id="6" dur="30000" fill="hold"/>
                                        <p:tgtEl>
                                          <p:spTgt spid="5"/>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5"/>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4922 0.10596 L -0.24922 0.13549" pathEditMode="relative" ptsTypes="AA">
                                      <p:cBhvr>
                                        <p:cTn id="11" dur="30000" fill="hold"/>
                                        <p:tgtEl>
                                          <p:spTgt spid="5"/>
                                        </p:tgtEl>
                                        <p:attrNameLst>
                                          <p:attrName>ppt_x</p:attrName>
                                          <p:attrName>ppt_y</p:attrName>
                                        </p:attrNameLst>
                                      </p:cBhvr>
                                    </p:animMotion>
                                  </p:childTnLst>
                                </p:cTn>
                              </p:par>
                            </p:childTnLst>
                          </p:cTn>
                        </p:par>
                        <p:par>
                          <p:cTn id="12" fill="hold">
                            <p:stCondLst>
                              <p:cond delay="65000"/>
                            </p:stCondLst>
                            <p:childTnLst>
                              <p:par>
                                <p:cTn id="13" presetID="0" presetClass="path" presetSubtype="0" accel="50000" decel="50000" fill="hold" nodeType="afterEffect">
                                  <p:stCondLst>
                                    <p:cond delay="5000"/>
                                  </p:stCondLst>
                                  <p:childTnLst>
                                    <p:animMotion origin="layout" path="M -0.24922 0.13549 L 0 0" pathEditMode="relative" ptsTypes="AA">
                                      <p:cBhvr>
                                        <p:cTn id="14" dur="30000" fill="hold"/>
                                        <p:tgtEl>
                                          <p:spTgt spid="5"/>
                                        </p:tgtEl>
                                        <p:attrNameLst>
                                          <p:attrName>ppt_x</p:attrName>
                                          <p:attrName>ppt_y</p:attrName>
                                        </p:attrNameLst>
                                      </p:cBhvr>
                                    </p:animMotion>
                                  </p:childTnLst>
                                </p:cTn>
                              </p:par>
                              <p:par>
                                <p:cTn id="15" presetID="6" presetClass="emph" presetSubtype="0" accel="50000" decel="50000" fill="hold" nodeType="withEffect">
                                  <p:stCondLst>
                                    <p:cond delay="5000"/>
                                  </p:stCondLst>
                                  <p:childTnLst>
                                    <p:animScale>
                                      <p:cBhvr>
                                        <p:cTn id="16" dur="30000" fill="hold"/>
                                        <p:tgtEl>
                                          <p:spTgt spid="5"/>
                                        </p:tgtEl>
                                      </p:cBhvr>
                                      <p:by x="150000" y="150000"/>
                                      <p:to x="100000" y="100000"/>
                                    </p:animScale>
                                  </p:childTnLst>
                                </p:cTn>
                              </p:par>
                            </p:childTnLst>
                          </p:cTn>
                        </p:par>
                        <p:par>
                          <p:cTn id="17" fill="hold">
                            <p:stCondLst>
                              <p:cond delay="100000"/>
                            </p:stCondLst>
                            <p:childTnLst>
                              <p:par>
                                <p:cTn id="18" presetID="0" presetClass="path" presetSubtype="0" accel="50000" decel="50000" fill="hold" nodeType="afterEffect">
                                  <p:stCondLst>
                                    <p:cond delay="0"/>
                                  </p:stCondLst>
                                  <p:childTnLst>
                                    <p:animMotion origin="layout" path="M 0 0 L 0 0" pathEditMode="relative" ptsTypes="AA">
                                      <p:cBhvr>
                                        <p:cTn id="19" dur="5000" fill="hold"/>
                                        <p:tgtEl>
                                          <p:spTgt spid="5"/>
                                        </p:tgtEl>
                                        <p:attrNameLst>
                                          <p:attrName>ppt_x</p:attrName>
                                          <p:attrName>ppt_y</p:attrName>
                                        </p:attrNameLst>
                                      </p:cBhvr>
                                    </p:animMotion>
                                  </p:childTnLst>
                                </p:cTn>
                              </p:par>
                            </p:childTnLst>
                          </p:cTn>
                        </p:par>
                      </p:childTnLst>
                    </p:cTn>
                  </p:par>
                </p:childTnLst>
              </p:cTn>
            </p:seq>
          </p:childTnLst>
        </p:cTn>
      </p:par>
    </p:tnLst>
  </p:timing>
</p:sld>
</file>

<file path=ppt/theme/theme1.xml><?xml version="1.0" encoding="utf-8"?>
<a:theme xmlns:a="http://schemas.openxmlformats.org/drawingml/2006/main" name="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2E8F3CEC0D6E43904DDDA6570F0252" ma:contentTypeVersion="16" ma:contentTypeDescription="Create a new document." ma:contentTypeScope="" ma:versionID="165229f5adc9d5a17624ba5fb816fb22">
  <xsd:schema xmlns:xsd="http://www.w3.org/2001/XMLSchema" xmlns:xs="http://www.w3.org/2001/XMLSchema" xmlns:p="http://schemas.microsoft.com/office/2006/metadata/properties" xmlns:ns3="8a4ddd64-483c-4699-a369-e114b0e50002" xmlns:ns4="8ade5113-5e7c-408d-a5df-3857faa3af31" targetNamespace="http://schemas.microsoft.com/office/2006/metadata/properties" ma:root="true" ma:fieldsID="fe35fd05fcf4f0ff1d006bd5b1b3e741" ns3:_="" ns4:_="">
    <xsd:import namespace="8a4ddd64-483c-4699-a369-e114b0e50002"/>
    <xsd:import namespace="8ade5113-5e7c-408d-a5df-3857faa3af3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LengthInSeconds"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ddd64-483c-4699-a369-e114b0e500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de5113-5e7c-408d-a5df-3857faa3af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a4ddd64-483c-4699-a369-e114b0e50002" xsi:nil="true"/>
  </documentManagement>
</p:properties>
</file>

<file path=customXml/itemProps1.xml><?xml version="1.0" encoding="utf-8"?>
<ds:datastoreItem xmlns:ds="http://schemas.openxmlformats.org/officeDocument/2006/customXml" ds:itemID="{C708D2CB-5B31-4290-BAA6-AD23557EE5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ddd64-483c-4699-a369-e114b0e50002"/>
    <ds:schemaRef ds:uri="8ade5113-5e7c-408d-a5df-3857faa3af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3EE9AD-CA97-4CA0-8349-4FFD0CE05E6F}">
  <ds:schemaRefs>
    <ds:schemaRef ds:uri="http://schemas.microsoft.com/sharepoint/v3/contenttype/forms"/>
  </ds:schemaRefs>
</ds:datastoreItem>
</file>

<file path=customXml/itemProps3.xml><?xml version="1.0" encoding="utf-8"?>
<ds:datastoreItem xmlns:ds="http://schemas.openxmlformats.org/officeDocument/2006/customXml" ds:itemID="{64606EDF-5453-452E-90A4-8B6DB152B5E6}">
  <ds:schemaRefs>
    <ds:schemaRef ds:uri="http://schemas.microsoft.com/office/2006/documentManagement/types"/>
    <ds:schemaRef ds:uri="http://www.w3.org/XML/1998/namespace"/>
    <ds:schemaRef ds:uri="http://schemas.microsoft.com/office/2006/metadata/properties"/>
    <ds:schemaRef ds:uri="http://purl.org/dc/elements/1.1/"/>
    <ds:schemaRef ds:uri="8ade5113-5e7c-408d-a5df-3857faa3af31"/>
    <ds:schemaRef ds:uri="http://purl.org/dc/dcmitype/"/>
    <ds:schemaRef ds:uri="http://purl.org/dc/terms/"/>
    <ds:schemaRef ds:uri="8a4ddd64-483c-4699-a369-e114b0e50002"/>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Ion</Template>
  <TotalTime>53001</TotalTime>
  <Words>5404</Words>
  <Application>Microsoft Macintosh PowerPoint</Application>
  <PresentationFormat>Widescreen</PresentationFormat>
  <Paragraphs>575</Paragraphs>
  <Slides>59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Bookman Old Style</vt:lpstr>
      <vt:lpstr>Calibri</vt:lpstr>
      <vt:lpstr>Franklin Gothic Book</vt:lpstr>
      <vt:lpstr>Franklin Gothic Medium</vt:lpstr>
      <vt:lpstr>InterFace</vt:lpstr>
      <vt:lpstr>Open Sans</vt:lpstr>
      <vt:lpstr>Times New Roman</vt:lpstr>
      <vt:lpstr>Wingdings</vt:lpstr>
      <vt:lpstr>Office Theme</vt:lpstr>
      <vt:lpstr>Talking About Single Payer  Diljeet K Singh, MD, DrPH</vt:lpstr>
      <vt:lpstr>Basics – INFO to convey</vt:lpstr>
      <vt:lpstr>Basics – Background concepts</vt:lpstr>
      <vt:lpstr>Basics – Art of Persuasion</vt:lpstr>
      <vt:lpstr>Basics</vt:lpstr>
      <vt:lpstr>Background for Us - How did we get here?  Money, Racism, Classism, Sexism &amp; Misogyny </vt:lpstr>
      <vt:lpstr>Moral Injury &amp; Activism as Self- care</vt:lpstr>
      <vt:lpstr>Examples of approaches</vt:lpstr>
      <vt:lpstr>PowerPoint Presentation</vt:lpstr>
      <vt:lpstr>Goals</vt:lpstr>
      <vt:lpstr>Who is NOT served? </vt:lpstr>
      <vt:lpstr>36,355 Deaths During 2021  Due to Uninsurance</vt:lpstr>
      <vt:lpstr>Life Expectancy Lower in the U.S.</vt:lpstr>
      <vt:lpstr>Infant Mortality Higher in the U.S.</vt:lpstr>
      <vt:lpstr>Even Wealthy White Americans  Have High Infant Mortality</vt:lpstr>
      <vt:lpstr>Maternal Mortality MUCH Higher in the U.S.</vt:lpstr>
      <vt:lpstr>Compared to 16 peer countries Medicare Makes Americans Healthier</vt:lpstr>
      <vt:lpstr>PowerPoint Presentation</vt:lpstr>
      <vt:lpstr>Average Deductibles Tripled Since 2006</vt:lpstr>
      <vt:lpstr>Hospital Inpatient Days per Capita</vt:lpstr>
      <vt:lpstr>Physician Visits per Capita</vt:lpstr>
      <vt:lpstr>2/3 of Bankruptcy Filers Cite Medical Bills or Illness-Related Work Loss as a Cause</vt:lpstr>
      <vt:lpstr>Most of the Medically Bankrupt Had Insurance at the Onset of Their Illness</vt:lpstr>
      <vt:lpstr>Where Does Our Money Go?</vt:lpstr>
      <vt:lpstr>Total Healthcare System Administrative Expense</vt:lpstr>
      <vt:lpstr>PowerPoint Presentation</vt:lpstr>
      <vt:lpstr>Growth of Physicians vs. Administrators</vt:lpstr>
      <vt:lpstr>PowerPoint Presentation</vt:lpstr>
      <vt:lpstr>Who is NOT served?</vt:lpstr>
      <vt:lpstr>Doctors Spend Twice as Much Time on Electronic Billing Record as With Patients</vt:lpstr>
      <vt:lpstr>EPIC EHR Notes Count</vt:lpstr>
      <vt:lpstr>Drain on Businesses</vt:lpstr>
      <vt:lpstr>Top Problems for Small-Business Owners</vt:lpstr>
      <vt:lpstr>Who is served by our current system? </vt:lpstr>
      <vt:lpstr>Drug Companies’ Cost Structure</vt:lpstr>
      <vt:lpstr>Health Care CEOs’ Pay, 2020</vt:lpstr>
      <vt:lpstr>The Profits of “Non-Profit” Health Systems</vt:lpstr>
      <vt:lpstr>Goldman Sachs asks in biotech research report: “Is Curing Patients a Sustainable Business Model?”</vt:lpstr>
      <vt:lpstr>Clarification of Terms</vt:lpstr>
      <vt:lpstr>National Health Insurance</vt:lpstr>
      <vt:lpstr>Prescription Drugs &amp; Single Payer</vt:lpstr>
      <vt:lpstr>FEASIBLE! Single Payer System Can  Cover Everyone &amp; Cost Less</vt:lpstr>
      <vt:lpstr>Can We Afford Universal Healthcare??</vt:lpstr>
      <vt:lpstr>Funding for the NHP</vt:lpstr>
      <vt:lpstr>Hospital Payment Under an NHP</vt:lpstr>
      <vt:lpstr>Single Payer Transition: For Displaced Clerical &amp; Administrative Workers </vt:lpstr>
      <vt:lpstr>Single Payer Transition: For Patients </vt:lpstr>
      <vt:lpstr>PowerPoint Presentation</vt:lpstr>
      <vt:lpstr>2021 Poll: 60% Want Medicare for All</vt:lpstr>
      <vt:lpstr>Most Doctors Favor Single Payer Support Has Sharply Increased</vt:lpstr>
      <vt:lpstr>PowerPoint Presentation</vt:lpstr>
      <vt:lpstr>Fallacies Based Talk (Debate) </vt:lpstr>
      <vt:lpstr>Single Payer Medicare for All The Basics &amp; Why It Matters</vt:lpstr>
      <vt:lpstr>PERSPECTIVE - Philosophical</vt:lpstr>
      <vt:lpstr>PERSPECTIVE - Philosophical</vt:lpstr>
      <vt:lpstr>PERSPECTIVE Political</vt:lpstr>
      <vt:lpstr>PERSPECTIVE - Practical</vt:lpstr>
      <vt:lpstr>PERSPECTIVE - Practical</vt:lpstr>
      <vt:lpstr>Health care system based on avoiding the sick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Weisbart</dc:creator>
  <cp:lastModifiedBy>diljeet SINGH</cp:lastModifiedBy>
  <cp:revision>2453</cp:revision>
  <cp:lastPrinted>2019-04-06T23:08:14Z</cp:lastPrinted>
  <dcterms:created xsi:type="dcterms:W3CDTF">2016-11-02T21:04:26Z</dcterms:created>
  <dcterms:modified xsi:type="dcterms:W3CDTF">2023-11-10T15:45:12Z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0x010100DA2E8F3CEC0D6E43904DDDA6570F0252</vt:lpwstr>
  </property>
</Properties>
</file>