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669" r:id="rId2"/>
    <p:sldId id="595" r:id="rId3"/>
    <p:sldId id="2409" r:id="rId4"/>
    <p:sldId id="3064" r:id="rId5"/>
    <p:sldId id="2234" r:id="rId6"/>
    <p:sldId id="2410" r:id="rId7"/>
    <p:sldId id="2219" r:id="rId8"/>
    <p:sldId id="2191" r:id="rId9"/>
    <p:sldId id="2466" r:id="rId10"/>
    <p:sldId id="2220" r:id="rId11"/>
    <p:sldId id="692" r:id="rId12"/>
    <p:sldId id="30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338384471286"/>
          <c:y val="4.3899432699251083E-2"/>
          <c:w val="0.84769637333860071"/>
          <c:h val="0.73850254214858091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Managers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cat>
            <c:numRef>
              <c:f>Sheet1!$A$2:$A$54</c:f>
              <c:numCache>
                <c:formatCode>0</c:formatCod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numCache>
            </c:numRef>
          </c:cat>
          <c:val>
            <c:numRef>
              <c:f>Sheet1!$B$2:$B$54</c:f>
              <c:numCache>
                <c:formatCode>0.0%</c:formatCode>
                <c:ptCount val="53"/>
                <c:pt idx="0">
                  <c:v>0</c:v>
                </c:pt>
                <c:pt idx="1">
                  <c:v>0.185</c:v>
                </c:pt>
                <c:pt idx="2">
                  <c:v>0.25800000000000001</c:v>
                </c:pt>
                <c:pt idx="3">
                  <c:v>0.46800000000000003</c:v>
                </c:pt>
                <c:pt idx="4">
                  <c:v>0.60699999999999998</c:v>
                </c:pt>
                <c:pt idx="5">
                  <c:v>0.75</c:v>
                </c:pt>
                <c:pt idx="6">
                  <c:v>0.85599999999999998</c:v>
                </c:pt>
                <c:pt idx="7">
                  <c:v>0.96399999999999997</c:v>
                </c:pt>
                <c:pt idx="8">
                  <c:v>1.091</c:v>
                </c:pt>
                <c:pt idx="9">
                  <c:v>1.1859999999999999</c:v>
                </c:pt>
                <c:pt idx="10">
                  <c:v>1.329</c:v>
                </c:pt>
                <c:pt idx="11">
                  <c:v>1.46</c:v>
                </c:pt>
                <c:pt idx="12">
                  <c:v>1.619</c:v>
                </c:pt>
                <c:pt idx="13">
                  <c:v>1.722</c:v>
                </c:pt>
                <c:pt idx="14">
                  <c:v>1.853</c:v>
                </c:pt>
                <c:pt idx="15">
                  <c:v>2.0510000000000002</c:v>
                </c:pt>
                <c:pt idx="16">
                  <c:v>2.4279999999999999</c:v>
                </c:pt>
                <c:pt idx="17">
                  <c:v>3.0310000000000001</c:v>
                </c:pt>
                <c:pt idx="18">
                  <c:v>3.6259999999999999</c:v>
                </c:pt>
                <c:pt idx="19">
                  <c:v>4.2610000000000001</c:v>
                </c:pt>
                <c:pt idx="20">
                  <c:v>4.484</c:v>
                </c:pt>
                <c:pt idx="21">
                  <c:v>4.8609999999999998</c:v>
                </c:pt>
                <c:pt idx="22">
                  <c:v>6.6980000000000004</c:v>
                </c:pt>
                <c:pt idx="23">
                  <c:v>9.5670000000000002</c:v>
                </c:pt>
                <c:pt idx="24">
                  <c:v>13.897</c:v>
                </c:pt>
                <c:pt idx="25">
                  <c:v>16.904</c:v>
                </c:pt>
                <c:pt idx="26">
                  <c:v>19.64</c:v>
                </c:pt>
                <c:pt idx="27">
                  <c:v>20.542000000000002</c:v>
                </c:pt>
                <c:pt idx="28">
                  <c:v>21.29</c:v>
                </c:pt>
                <c:pt idx="29">
                  <c:v>21.32</c:v>
                </c:pt>
                <c:pt idx="30">
                  <c:v>21.85</c:v>
                </c:pt>
                <c:pt idx="31">
                  <c:v>22.501999999999999</c:v>
                </c:pt>
                <c:pt idx="32">
                  <c:v>23.795000000000002</c:v>
                </c:pt>
                <c:pt idx="33">
                  <c:v>25.53</c:v>
                </c:pt>
                <c:pt idx="34">
                  <c:v>26.324000000000002</c:v>
                </c:pt>
                <c:pt idx="35">
                  <c:v>25.844000000000001</c:v>
                </c:pt>
                <c:pt idx="36">
                  <c:v>25.372</c:v>
                </c:pt>
                <c:pt idx="37">
                  <c:v>26.103999999999999</c:v>
                </c:pt>
                <c:pt idx="38">
                  <c:v>28.058</c:v>
                </c:pt>
                <c:pt idx="39">
                  <c:v>29.457999999999998</c:v>
                </c:pt>
                <c:pt idx="40">
                  <c:v>30.613</c:v>
                </c:pt>
                <c:pt idx="41">
                  <c:v>29.274000000000001</c:v>
                </c:pt>
                <c:pt idx="42">
                  <c:v>29.635999999999999</c:v>
                </c:pt>
                <c:pt idx="43">
                  <c:v>29.614000000000001</c:v>
                </c:pt>
                <c:pt idx="44">
                  <c:v>30.335000000000001</c:v>
                </c:pt>
                <c:pt idx="45">
                  <c:v>30.547000000000001</c:v>
                </c:pt>
                <c:pt idx="46">
                  <c:v>31.382999999999999</c:v>
                </c:pt>
                <c:pt idx="47">
                  <c:v>34.311999999999998</c:v>
                </c:pt>
                <c:pt idx="48">
                  <c:v>35.133000000000003</c:v>
                </c:pt>
                <c:pt idx="49">
                  <c:v>36.125</c:v>
                </c:pt>
                <c:pt idx="50">
                  <c:v>36.125</c:v>
                </c:pt>
                <c:pt idx="51">
                  <c:v>39</c:v>
                </c:pt>
                <c:pt idx="52">
                  <c:v>43.5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DE-1448-8B47-61B09D601A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Physicians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cat>
            <c:numRef>
              <c:f>Sheet1!$A$2:$A$54</c:f>
              <c:numCache>
                <c:formatCode>0</c:formatCode>
                <c:ptCount val="53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  <c:pt idx="41">
                  <c:v>2011</c:v>
                </c:pt>
                <c:pt idx="42">
                  <c:v>2012</c:v>
                </c:pt>
                <c:pt idx="43">
                  <c:v>2013</c:v>
                </c:pt>
                <c:pt idx="44">
                  <c:v>2014</c:v>
                </c:pt>
                <c:pt idx="45">
                  <c:v>2015</c:v>
                </c:pt>
                <c:pt idx="46">
                  <c:v>2016</c:v>
                </c:pt>
                <c:pt idx="47">
                  <c:v>2017</c:v>
                </c:pt>
                <c:pt idx="48">
                  <c:v>2018</c:v>
                </c:pt>
                <c:pt idx="49">
                  <c:v>2019</c:v>
                </c:pt>
                <c:pt idx="50">
                  <c:v>2020</c:v>
                </c:pt>
                <c:pt idx="51">
                  <c:v>2021</c:v>
                </c:pt>
                <c:pt idx="52">
                  <c:v>2022</c:v>
                </c:pt>
              </c:numCache>
            </c:numRef>
          </c:cat>
          <c:val>
            <c:numRef>
              <c:f>Sheet1!$C$2:$C$54</c:f>
              <c:numCache>
                <c:formatCode>0.000000%</c:formatCode>
                <c:ptCount val="53"/>
                <c:pt idx="0">
                  <c:v>1.8575850000000001E-2</c:v>
                </c:pt>
                <c:pt idx="1">
                  <c:v>4.3343649999999997E-2</c:v>
                </c:pt>
                <c:pt idx="2">
                  <c:v>7.7399380000000004E-2</c:v>
                </c:pt>
                <c:pt idx="3">
                  <c:v>0.1052632</c:v>
                </c:pt>
                <c:pt idx="4">
                  <c:v>0.15479879999999999</c:v>
                </c:pt>
                <c:pt idx="5">
                  <c:v>0.20123840000000001</c:v>
                </c:pt>
                <c:pt idx="6">
                  <c:v>0.250774</c:v>
                </c:pt>
                <c:pt idx="7">
                  <c:v>0.26625389999999999</c:v>
                </c:pt>
                <c:pt idx="8">
                  <c:v>0.32507740000000002</c:v>
                </c:pt>
                <c:pt idx="9">
                  <c:v>0.37461299999999997</c:v>
                </c:pt>
                <c:pt idx="10">
                  <c:v>0.42724459999999997</c:v>
                </c:pt>
                <c:pt idx="11">
                  <c:v>0.45510840000000002</c:v>
                </c:pt>
                <c:pt idx="12">
                  <c:v>0.50773990000000002</c:v>
                </c:pt>
                <c:pt idx="13">
                  <c:v>0.56037150000000002</c:v>
                </c:pt>
                <c:pt idx="14">
                  <c:v>0.61300310000000002</c:v>
                </c:pt>
                <c:pt idx="15">
                  <c:v>0.66563470000000002</c:v>
                </c:pt>
                <c:pt idx="16">
                  <c:v>0.69659439999999995</c:v>
                </c:pt>
                <c:pt idx="17">
                  <c:v>0.74303410000000003</c:v>
                </c:pt>
                <c:pt idx="18">
                  <c:v>0.75541800000000003</c:v>
                </c:pt>
                <c:pt idx="19">
                  <c:v>0.78637769999999996</c:v>
                </c:pt>
                <c:pt idx="20">
                  <c:v>0.82662539999999995</c:v>
                </c:pt>
                <c:pt idx="21">
                  <c:v>0.86377709999999996</c:v>
                </c:pt>
                <c:pt idx="22">
                  <c:v>0.86687309999999995</c:v>
                </c:pt>
                <c:pt idx="23">
                  <c:v>0.97523219999999999</c:v>
                </c:pt>
                <c:pt idx="24">
                  <c:v>1.0247679999999999</c:v>
                </c:pt>
                <c:pt idx="25">
                  <c:v>1.1455109999999999</c:v>
                </c:pt>
                <c:pt idx="26">
                  <c:v>1.1888540000000001</c:v>
                </c:pt>
                <c:pt idx="27">
                  <c:v>1.2414860000000001</c:v>
                </c:pt>
                <c:pt idx="28">
                  <c:v>1.2910219999999999</c:v>
                </c:pt>
                <c:pt idx="29">
                  <c:v>1.2291019999999999</c:v>
                </c:pt>
                <c:pt idx="30">
                  <c:v>1.2260059999999999</c:v>
                </c:pt>
                <c:pt idx="31">
                  <c:v>1.3560369999999999</c:v>
                </c:pt>
                <c:pt idx="32">
                  <c:v>1.402477</c:v>
                </c:pt>
                <c:pt idx="33">
                  <c:v>1.4383900000000001</c:v>
                </c:pt>
                <c:pt idx="34">
                  <c:v>1.491951</c:v>
                </c:pt>
                <c:pt idx="35">
                  <c:v>1.56965</c:v>
                </c:pt>
                <c:pt idx="36">
                  <c:v>1.6337459999999999</c:v>
                </c:pt>
                <c:pt idx="37">
                  <c:v>1.647988</c:v>
                </c:pt>
                <c:pt idx="38">
                  <c:v>1.5959749999999999</c:v>
                </c:pt>
                <c:pt idx="39">
                  <c:v>1.616099</c:v>
                </c:pt>
                <c:pt idx="40">
                  <c:v>1.4399379999999999</c:v>
                </c:pt>
                <c:pt idx="41">
                  <c:v>1.5269349999999999</c:v>
                </c:pt>
                <c:pt idx="42">
                  <c:v>1.6736839999999999</c:v>
                </c:pt>
                <c:pt idx="43">
                  <c:v>1.82291</c:v>
                </c:pt>
                <c:pt idx="44">
                  <c:v>1.9142410000000001</c:v>
                </c:pt>
                <c:pt idx="45">
                  <c:v>1.7634669999999999</c:v>
                </c:pt>
                <c:pt idx="46">
                  <c:v>2.2483499999999998</c:v>
                </c:pt>
                <c:pt idx="47">
                  <c:v>2.3325360000000002</c:v>
                </c:pt>
                <c:pt idx="48">
                  <c:v>2.2485729999999999</c:v>
                </c:pt>
                <c:pt idx="49">
                  <c:v>2.4568699999999999</c:v>
                </c:pt>
                <c:pt idx="50">
                  <c:v>2.4568699999999999</c:v>
                </c:pt>
                <c:pt idx="51">
                  <c:v>2.4568699999999999</c:v>
                </c:pt>
                <c:pt idx="52">
                  <c:v>2.4568699999999999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DE-1448-8B47-61B09D601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908888032"/>
        <c:axId val="-1908885280"/>
      </c:areaChart>
      <c:catAx>
        <c:axId val="-1908888032"/>
        <c:scaling>
          <c:orientation val="minMax"/>
        </c:scaling>
        <c:delete val="0"/>
        <c:axPos val="b"/>
        <c:numFmt formatCode="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bg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8885280"/>
        <c:crosses val="autoZero"/>
        <c:auto val="1"/>
        <c:lblAlgn val="ctr"/>
        <c:lblOffset val="100"/>
        <c:tickLblSkip val="5"/>
        <c:noMultiLvlLbl val="0"/>
      </c:catAx>
      <c:valAx>
        <c:axId val="-1908885280"/>
        <c:scaling>
          <c:orientation val="minMax"/>
          <c:max val="44"/>
          <c:min val="0"/>
        </c:scaling>
        <c:delete val="0"/>
        <c:axPos val="l"/>
        <c:majorGridlines>
          <c:spPr>
            <a:ln w="6350" cap="flat" cmpd="sng" algn="ctr">
              <a:solidFill>
                <a:schemeClr val="bg1"/>
              </a:solidFill>
              <a:prstDash val="sysDash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solidFill>
              <a:schemeClr val="bg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Franklin Gothic Book" charset="0"/>
                <a:cs typeface="Franklin Gothic Book" charset="0"/>
              </a:defRPr>
            </a:pPr>
            <a:endParaRPr lang="en-US"/>
          </a:p>
        </c:txPr>
        <c:crossAx val="-1908888032"/>
        <c:crossesAt val="1"/>
        <c:crossBetween val="midCat"/>
        <c:majorUnit val="10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2588707362605997"/>
          <c:y val="0.8914158710051745"/>
          <c:w val="0.48225852747880099"/>
          <c:h val="0.108584128994825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/>
              </a:solidFill>
              <a:latin typeface="+mn-lt"/>
              <a:ea typeface="Franklin Gothic Book" charset="0"/>
              <a:cs typeface="Franklin Gothic Book" charset="0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  <a:latin typeface="+mn-lt"/>
          <a:ea typeface="Franklin Gothic Book" charset="0"/>
          <a:cs typeface="Franklin Gothic Book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9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C851-F74A-9F88-844E1BDD53C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SWI</c:v>
                </c:pt>
                <c:pt idx="1">
                  <c:v>Neth</c:v>
                </c:pt>
                <c:pt idx="2">
                  <c:v>NZ</c:v>
                </c:pt>
                <c:pt idx="3">
                  <c:v>NOR</c:v>
                </c:pt>
                <c:pt idx="4">
                  <c:v>FRA</c:v>
                </c:pt>
                <c:pt idx="5">
                  <c:v>SWE</c:v>
                </c:pt>
                <c:pt idx="6">
                  <c:v>CAN</c:v>
                </c:pt>
                <c:pt idx="7">
                  <c:v>GER</c:v>
                </c:pt>
                <c:pt idx="8">
                  <c:v>UK</c:v>
                </c:pt>
                <c:pt idx="9">
                  <c:v>USA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0.98</c:v>
                </c:pt>
                <c:pt idx="1">
                  <c:v>0.95</c:v>
                </c:pt>
                <c:pt idx="2">
                  <c:v>0.93</c:v>
                </c:pt>
                <c:pt idx="3">
                  <c:v>0.92</c:v>
                </c:pt>
                <c:pt idx="4">
                  <c:v>0.91</c:v>
                </c:pt>
                <c:pt idx="5">
                  <c:v>0.91</c:v>
                </c:pt>
                <c:pt idx="6">
                  <c:v>0.88</c:v>
                </c:pt>
                <c:pt idx="7">
                  <c:v>0.88</c:v>
                </c:pt>
                <c:pt idx="8">
                  <c:v>0.85</c:v>
                </c:pt>
                <c:pt idx="9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4-D240-978D-44A36100C0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-27"/>
        <c:axId val="410824096"/>
        <c:axId val="410825744"/>
      </c:barChart>
      <c:catAx>
        <c:axId val="410824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25744"/>
        <c:crosses val="autoZero"/>
        <c:auto val="1"/>
        <c:lblAlgn val="ctr"/>
        <c:lblOffset val="100"/>
        <c:noMultiLvlLbl val="0"/>
      </c:catAx>
      <c:valAx>
        <c:axId val="410825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0824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C14-F149-834D-E93FDE79BCD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C14-F149-834D-E93FDE79BCDB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2C14-F149-834D-E93FDE79BCDB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2C14-F149-834D-E93FDE79BCDB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14-F149-834D-E93FDE79BCDB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2C14-F149-834D-E93FDE79BCDB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14-F149-834D-E93FDE79BCDB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2C14-F149-834D-E93FDE79BCDB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14-F149-834D-E93FDE79BCDB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2C14-F149-834D-E93FDE79BCDB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14-F149-834D-E93FDE79BCDB}"/>
              </c:ext>
            </c:extLst>
          </c:dPt>
          <c:cat>
            <c:numRef>
              <c:f>Sheet1!$A$2:$A$67</c:f>
              <c:numCache>
                <c:formatCode>General</c:formatCode>
                <c:ptCount val="66"/>
                <c:pt idx="0">
                  <c:v>500</c:v>
                </c:pt>
                <c:pt idx="1">
                  <c:v>600</c:v>
                </c:pt>
                <c:pt idx="2">
                  <c:v>700</c:v>
                </c:pt>
                <c:pt idx="3">
                  <c:v>800</c:v>
                </c:pt>
                <c:pt idx="4">
                  <c:v>900</c:v>
                </c:pt>
                <c:pt idx="5">
                  <c:v>1000</c:v>
                </c:pt>
                <c:pt idx="6">
                  <c:v>1100</c:v>
                </c:pt>
                <c:pt idx="7">
                  <c:v>1200</c:v>
                </c:pt>
                <c:pt idx="8">
                  <c:v>1300</c:v>
                </c:pt>
                <c:pt idx="9">
                  <c:v>1400</c:v>
                </c:pt>
                <c:pt idx="10">
                  <c:v>1500</c:v>
                </c:pt>
                <c:pt idx="11">
                  <c:v>1600</c:v>
                </c:pt>
                <c:pt idx="12">
                  <c:v>1700</c:v>
                </c:pt>
                <c:pt idx="13">
                  <c:v>1800</c:v>
                </c:pt>
                <c:pt idx="14">
                  <c:v>1900</c:v>
                </c:pt>
                <c:pt idx="15">
                  <c:v>2000</c:v>
                </c:pt>
                <c:pt idx="16">
                  <c:v>2100</c:v>
                </c:pt>
                <c:pt idx="17">
                  <c:v>2200</c:v>
                </c:pt>
                <c:pt idx="18">
                  <c:v>2300</c:v>
                </c:pt>
                <c:pt idx="19">
                  <c:v>2400</c:v>
                </c:pt>
                <c:pt idx="20">
                  <c:v>2500</c:v>
                </c:pt>
                <c:pt idx="21">
                  <c:v>2600</c:v>
                </c:pt>
                <c:pt idx="22">
                  <c:v>2700</c:v>
                </c:pt>
                <c:pt idx="23">
                  <c:v>2800</c:v>
                </c:pt>
                <c:pt idx="24">
                  <c:v>2900</c:v>
                </c:pt>
                <c:pt idx="25">
                  <c:v>3000</c:v>
                </c:pt>
                <c:pt idx="26">
                  <c:v>3100</c:v>
                </c:pt>
                <c:pt idx="27">
                  <c:v>3200</c:v>
                </c:pt>
                <c:pt idx="28">
                  <c:v>3300</c:v>
                </c:pt>
                <c:pt idx="29">
                  <c:v>3400</c:v>
                </c:pt>
                <c:pt idx="30">
                  <c:v>3500</c:v>
                </c:pt>
                <c:pt idx="31">
                  <c:v>3600</c:v>
                </c:pt>
                <c:pt idx="32">
                  <c:v>3700</c:v>
                </c:pt>
                <c:pt idx="33">
                  <c:v>3800</c:v>
                </c:pt>
                <c:pt idx="34">
                  <c:v>3900</c:v>
                </c:pt>
                <c:pt idx="35">
                  <c:v>4000</c:v>
                </c:pt>
                <c:pt idx="36">
                  <c:v>4100</c:v>
                </c:pt>
                <c:pt idx="37">
                  <c:v>4200</c:v>
                </c:pt>
                <c:pt idx="38">
                  <c:v>4300</c:v>
                </c:pt>
                <c:pt idx="39">
                  <c:v>4400</c:v>
                </c:pt>
                <c:pt idx="40">
                  <c:v>4500</c:v>
                </c:pt>
                <c:pt idx="41">
                  <c:v>4600</c:v>
                </c:pt>
                <c:pt idx="42">
                  <c:v>4700</c:v>
                </c:pt>
                <c:pt idx="43">
                  <c:v>4800</c:v>
                </c:pt>
                <c:pt idx="44">
                  <c:v>4900</c:v>
                </c:pt>
                <c:pt idx="45">
                  <c:v>5000</c:v>
                </c:pt>
                <c:pt idx="46">
                  <c:v>5100</c:v>
                </c:pt>
                <c:pt idx="47">
                  <c:v>5200</c:v>
                </c:pt>
                <c:pt idx="48">
                  <c:v>5300</c:v>
                </c:pt>
                <c:pt idx="49">
                  <c:v>5400</c:v>
                </c:pt>
                <c:pt idx="50">
                  <c:v>5500</c:v>
                </c:pt>
                <c:pt idx="51">
                  <c:v>5600</c:v>
                </c:pt>
                <c:pt idx="52">
                  <c:v>5700</c:v>
                </c:pt>
                <c:pt idx="53">
                  <c:v>5800</c:v>
                </c:pt>
                <c:pt idx="54">
                  <c:v>5900</c:v>
                </c:pt>
                <c:pt idx="55">
                  <c:v>6000</c:v>
                </c:pt>
                <c:pt idx="56">
                  <c:v>6100</c:v>
                </c:pt>
                <c:pt idx="57">
                  <c:v>6200</c:v>
                </c:pt>
                <c:pt idx="58">
                  <c:v>6300</c:v>
                </c:pt>
                <c:pt idx="59">
                  <c:v>6400</c:v>
                </c:pt>
                <c:pt idx="60">
                  <c:v>6500</c:v>
                </c:pt>
                <c:pt idx="61">
                  <c:v>6600</c:v>
                </c:pt>
                <c:pt idx="62">
                  <c:v>6700</c:v>
                </c:pt>
                <c:pt idx="63">
                  <c:v>6800</c:v>
                </c:pt>
                <c:pt idx="64">
                  <c:v>6900</c:v>
                </c:pt>
                <c:pt idx="65">
                  <c:v>7000</c:v>
                </c:pt>
              </c:numCache>
            </c:numRef>
          </c:cat>
          <c:val>
            <c:numRef>
              <c:f>Sheet1!$B$2:$B$67</c:f>
              <c:numCache>
                <c:formatCode>General</c:formatCode>
                <c:ptCount val="66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  <c:pt idx="11">
                  <c:v>0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0</c:v>
                </c:pt>
                <c:pt idx="18">
                  <c:v>3</c:v>
                </c:pt>
                <c:pt idx="19">
                  <c:v>0</c:v>
                </c:pt>
                <c:pt idx="20">
                  <c:v>5</c:v>
                </c:pt>
                <c:pt idx="21">
                  <c:v>5</c:v>
                </c:pt>
                <c:pt idx="22">
                  <c:v>6</c:v>
                </c:pt>
                <c:pt idx="23">
                  <c:v>6</c:v>
                </c:pt>
                <c:pt idx="24">
                  <c:v>5</c:v>
                </c:pt>
                <c:pt idx="25">
                  <c:v>1</c:v>
                </c:pt>
                <c:pt idx="26">
                  <c:v>8</c:v>
                </c:pt>
                <c:pt idx="27">
                  <c:v>7</c:v>
                </c:pt>
                <c:pt idx="28">
                  <c:v>6</c:v>
                </c:pt>
                <c:pt idx="29">
                  <c:v>4</c:v>
                </c:pt>
                <c:pt idx="30">
                  <c:v>6</c:v>
                </c:pt>
                <c:pt idx="31">
                  <c:v>9</c:v>
                </c:pt>
                <c:pt idx="32">
                  <c:v>10</c:v>
                </c:pt>
                <c:pt idx="33">
                  <c:v>16</c:v>
                </c:pt>
                <c:pt idx="34">
                  <c:v>8</c:v>
                </c:pt>
                <c:pt idx="35">
                  <c:v>9</c:v>
                </c:pt>
                <c:pt idx="36">
                  <c:v>16</c:v>
                </c:pt>
                <c:pt idx="37">
                  <c:v>10</c:v>
                </c:pt>
                <c:pt idx="38">
                  <c:v>15</c:v>
                </c:pt>
                <c:pt idx="39">
                  <c:v>11</c:v>
                </c:pt>
                <c:pt idx="40">
                  <c:v>12</c:v>
                </c:pt>
                <c:pt idx="41">
                  <c:v>9</c:v>
                </c:pt>
                <c:pt idx="42">
                  <c:v>10</c:v>
                </c:pt>
                <c:pt idx="43">
                  <c:v>10</c:v>
                </c:pt>
                <c:pt idx="44">
                  <c:v>3</c:v>
                </c:pt>
                <c:pt idx="45">
                  <c:v>4</c:v>
                </c:pt>
                <c:pt idx="46">
                  <c:v>3</c:v>
                </c:pt>
                <c:pt idx="47">
                  <c:v>3</c:v>
                </c:pt>
                <c:pt idx="48">
                  <c:v>6</c:v>
                </c:pt>
                <c:pt idx="49">
                  <c:v>5</c:v>
                </c:pt>
                <c:pt idx="50">
                  <c:v>4</c:v>
                </c:pt>
                <c:pt idx="51">
                  <c:v>2</c:v>
                </c:pt>
                <c:pt idx="52">
                  <c:v>2</c:v>
                </c:pt>
                <c:pt idx="53">
                  <c:v>3</c:v>
                </c:pt>
                <c:pt idx="54">
                  <c:v>1</c:v>
                </c:pt>
                <c:pt idx="55">
                  <c:v>2</c:v>
                </c:pt>
                <c:pt idx="56">
                  <c:v>1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1</c:v>
                </c:pt>
                <c:pt idx="63">
                  <c:v>2</c:v>
                </c:pt>
                <c:pt idx="64">
                  <c:v>0</c:v>
                </c:pt>
                <c:pt idx="6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14-F149-834D-E93FDE79BC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7"/>
        <c:overlap val="-27"/>
        <c:axId val="1320733391"/>
        <c:axId val="1203211999"/>
      </c:barChart>
      <c:catAx>
        <c:axId val="1320733391"/>
        <c:scaling>
          <c:orientation val="minMax"/>
        </c:scaling>
        <c:delete val="0"/>
        <c:axPos val="b"/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03211999"/>
        <c:crosses val="autoZero"/>
        <c:auto val="1"/>
        <c:lblAlgn val="ctr"/>
        <c:lblOffset val="0"/>
        <c:tickLblSkip val="10"/>
        <c:tickMarkSkip val="5"/>
        <c:noMultiLvlLbl val="0"/>
      </c:catAx>
      <c:valAx>
        <c:axId val="1203211999"/>
        <c:scaling>
          <c:orientation val="minMax"/>
          <c:max val="17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0733391"/>
        <c:crossesAt val="1"/>
        <c:crossBetween val="between"/>
        <c:majorUnit val="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0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Current System 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Mercatus
(Koch)</c:v>
                </c:pt>
                <c:pt idx="1">
                  <c:v>Rand</c:v>
                </c:pt>
                <c:pt idx="2">
                  <c:v>Urban
Institute</c:v>
                </c:pt>
              </c:strCache>
            </c:strRef>
          </c:cat>
          <c:val>
            <c:numRef>
              <c:f>Sheet1!$B$2:$B$4</c:f>
              <c:numCache>
                <c:formatCode>_("$"* #,##0_);_("$"* \(#,##0\);_("$"* "-"??_);_(@_)</c:formatCode>
                <c:ptCount val="3"/>
                <c:pt idx="0">
                  <c:v>668</c:v>
                </c:pt>
                <c:pt idx="1">
                  <c:v>668</c:v>
                </c:pt>
                <c:pt idx="2">
                  <c:v>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25-1743-A130-484C169CE6E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Medicare for All 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Mercatus
(Koch)</c:v>
                </c:pt>
                <c:pt idx="1">
                  <c:v>Rand</c:v>
                </c:pt>
                <c:pt idx="2">
                  <c:v>Urban
Institute</c:v>
                </c:pt>
              </c:strCache>
            </c:strRef>
          </c:cat>
          <c:val>
            <c:numRef>
              <c:f>Sheet1!$C$2:$C$4</c:f>
              <c:numCache>
                <c:formatCode>_("$"* #,##0_);_("$"* \(#,##0\);_("$"* "-"??_);_(@_)</c:formatCode>
                <c:ptCount val="3"/>
                <c:pt idx="0">
                  <c:v>681</c:v>
                </c:pt>
                <c:pt idx="1">
                  <c:v>673</c:v>
                </c:pt>
                <c:pt idx="2">
                  <c:v>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25-1743-A130-484C169CE6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overlap val="-4"/>
        <c:axId val="943830288"/>
        <c:axId val="988622336"/>
      </c:barChart>
      <c:catAx>
        <c:axId val="94383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8622336"/>
        <c:crosses val="autoZero"/>
        <c:auto val="1"/>
        <c:lblAlgn val="ctr"/>
        <c:lblOffset val="100"/>
        <c:noMultiLvlLbl val="0"/>
      </c:catAx>
      <c:valAx>
        <c:axId val="988622336"/>
        <c:scaling>
          <c:orientation val="minMax"/>
          <c:max val="800"/>
          <c:min val="0"/>
        </c:scaling>
        <c:delete val="1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crossAx val="94383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6.8027210884353739E-3"/>
          <c:y val="0.37340078403305305"/>
          <c:w val="0.27687940793115146"/>
          <c:h val="0.203618697507468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800">
          <a:solidFill>
            <a:schemeClr val="bg1"/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810645482199"/>
          <c:y val="1.22429209524717E-2"/>
          <c:w val="0.74195269594831303"/>
          <c:h val="0.945359960132087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68-FB44-ADCE-D8A2B50DF62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68-FB44-ADCE-D8A2B50DF62A}"/>
              </c:ext>
            </c:extLst>
          </c:dPt>
          <c:dLbls>
            <c:dLbl>
              <c:idx val="0"/>
              <c:layout>
                <c:manualLayout>
                  <c:x val="-3.4332002951740999E-2"/>
                  <c:y val="-9.95204611930246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100000"/>
                    </a:lnSpc>
                    <a:defRPr sz="2400" b="0" i="0" u="none" strike="noStrike" kern="1200" baseline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0652261055156302"/>
                      <c:h val="0.371901774876620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168-FB44-ADCE-D8A2B50DF62A}"/>
                </c:ext>
              </c:extLst>
            </c:dLbl>
            <c:dLbl>
              <c:idx val="1"/>
              <c:layout>
                <c:manualLayout>
                  <c:x val="2.8925239953189501E-2"/>
                  <c:y val="9.34838176428176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lnSpc>
                      <a:spcPct val="100000"/>
                    </a:lnSpc>
                    <a:defRPr sz="3200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33955043095916"/>
                      <c:h val="0.28814011386837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168-FB44-ADCE-D8A2B50DF6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Support</c:v>
                </c:pt>
                <c:pt idx="1">
                  <c:v>Oppose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0.42</c:v>
                </c:pt>
                <c:pt idx="1">
                  <c:v>0.57999999999999996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68-FB44-ADCE-D8A2B50DF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0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96810645482199"/>
          <c:y val="1.22429209524717E-2"/>
          <c:w val="0.74195269594831303"/>
          <c:h val="0.9453599601320870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957-F14F-86B4-4D4AC4308A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957-F14F-86B4-4D4AC4308A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957-F14F-86B4-4D4AC4308A5B}"/>
              </c:ext>
            </c:extLst>
          </c:dPt>
          <c:dLbls>
            <c:dLbl>
              <c:idx val="0"/>
              <c:layout>
                <c:manualLayout>
                  <c:x val="0.22482800145433701"/>
                  <c:y val="9.04625938889074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lnSpc>
                      <a:spcPct val="100000"/>
                    </a:lnSpc>
                    <a:defRPr sz="4000" b="1" i="0" u="none" strike="noStrike" kern="1200" baseline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47858124286186399"/>
                      <c:h val="0.371901774876620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957-F14F-86B4-4D4AC4308A5B}"/>
                </c:ext>
              </c:extLst>
            </c:dLbl>
            <c:dLbl>
              <c:idx val="1"/>
              <c:layout>
                <c:manualLayout>
                  <c:x val="-0.173551439719137"/>
                  <c:y val="-0.1678525647029150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49808890504819"/>
                      <c:h val="0.2881401138683720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957-F14F-86B4-4D4AC4308A5B}"/>
                </c:ext>
              </c:extLst>
            </c:dLbl>
            <c:dLbl>
              <c:idx val="2"/>
              <c:layout>
                <c:manualLayout>
                  <c:x val="-5.6535696272143297E-2"/>
                  <c:y val="1.79718228410532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0" i="0" u="none" strike="noStrike" kern="1200" baseline="0">
                      <a:solidFill>
                        <a:schemeClr val="bg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0365381477742"/>
                      <c:h val="0.355149442674970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957-F14F-86B4-4D4AC4308A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Support</c:v>
                </c:pt>
                <c:pt idx="1">
                  <c:v>Oppose</c:v>
                </c:pt>
                <c:pt idx="2">
                  <c:v>No opinion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0.56000000000000005</c:v>
                </c:pt>
                <c:pt idx="1">
                  <c:v>0.41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957-F14F-86B4-4D4AC4308A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48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5F9F7-D145-44AC-89FE-B0C83F087B0F}" type="datetimeFigureOut">
              <a:rPr lang="en-US" smtClean="0"/>
              <a:t>10/27/2023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932B08-C92F-4E97-9C85-83754EEB3F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07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Perhaps the most dramatic increase of support is from doctors. Within a decade, doctors went from a majority opposing Medicare for All to a majority supporting. And our experience in PNHP shows that the next generation of doctors – medical students and residents – overwhelmingly support single payer.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C22042-ED39-0845-84FD-FD22A69983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255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515989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6011056"/>
            <a:ext cx="8175812" cy="846943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35355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405139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567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567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3075935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71190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1"/>
          <p:cNvSpPr>
            <a:spLocks noGrp="1"/>
          </p:cNvSpPr>
          <p:nvPr>
            <p:ph type="body" idx="10" hasCustomPrompt="1"/>
          </p:nvPr>
        </p:nvSpPr>
        <p:spPr>
          <a:xfrm>
            <a:off x="0" y="6016753"/>
            <a:ext cx="8229600" cy="841248"/>
          </a:xfrm>
        </p:spPr>
        <p:txBody>
          <a:bodyPr anchor="ctr"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en-US" dirty="0"/>
              <a:t>Click to edit footnote</a:t>
            </a:r>
          </a:p>
        </p:txBody>
      </p:sp>
    </p:spTree>
    <p:extLst>
      <p:ext uri="{BB962C8B-B14F-4D97-AF65-F5344CB8AC3E}">
        <p14:creationId xmlns:p14="http://schemas.microsoft.com/office/powerpoint/2010/main" val="26188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640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080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219201"/>
            <a:ext cx="5486400" cy="1687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219201"/>
            <a:ext cx="5486400" cy="766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2138363"/>
            <a:ext cx="5486400" cy="76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F9870DE-049C-1649-A311-F8E2FA1589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5E91C31-6150-7E4B-8AC2-2A6DE7F67E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33C58EDC-08E0-494E-9FE2-38A1FC7C8B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68EC42-4CC3-9643-AC7B-A8F6E4360D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2094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89B346C-440F-4DE2-8671-ACDE53512F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D2092-7639-49CD-BC4B-E72343376A1D}" type="datetimeFigureOut">
              <a:rPr lang="en-US" altLang="en-US"/>
              <a:pPr>
                <a:defRPr/>
              </a:pPr>
              <a:t>10/27/2023</a:t>
            </a:fld>
            <a:endParaRPr lang="en-US" alt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48346CF-665A-442B-868A-64EFC9442C8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CED8E-C682-43E9-B824-551BF64E3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141A57D2-5F46-4D0E-B3E3-CF53466FD77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595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F696D5A-857C-4899-813F-C2C6293EB19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F8EED-A577-41E9-8C4A-67E2EC91CCC6}" type="datetimeFigureOut">
              <a:rPr lang="en-US" altLang="en-US"/>
              <a:pPr>
                <a:defRPr/>
              </a:pPr>
              <a:t>10/27/2023</a:t>
            </a:fld>
            <a:endParaRPr lang="en-US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EB33DD-6EB0-4AD9-8ADA-909F746594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AB941-A1E8-4456-9658-BD2C80332F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F09F923D-7D08-4EE1-8C01-D84F4A43F6EE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561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9A">
                <a:lumMod val="0"/>
              </a:srgbClr>
            </a:gs>
            <a:gs pos="52000">
              <a:srgbClr val="00322E">
                <a:lumMod val="60000"/>
              </a:srgbClr>
            </a:gs>
            <a:gs pos="100000">
              <a:srgbClr val="00A69A">
                <a:lumMod val="58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805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D1F6E5-3D59-4641-A4E4-763294AB9AF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521102" y="6016752"/>
            <a:ext cx="3670898" cy="84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346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2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8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630" y="2384857"/>
            <a:ext cx="9340740" cy="11430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Why do most physicians want</a:t>
            </a:r>
            <a:br>
              <a:rPr lang="en-US" sz="3600" dirty="0"/>
            </a:br>
            <a:r>
              <a:rPr lang="en-US" sz="7200" dirty="0"/>
              <a:t>Medicare for All?</a:t>
            </a:r>
          </a:p>
        </p:txBody>
      </p:sp>
    </p:spTree>
    <p:extLst>
      <p:ext uri="{BB962C8B-B14F-4D97-AF65-F5344CB8AC3E}">
        <p14:creationId xmlns:p14="http://schemas.microsoft.com/office/powerpoint/2010/main" val="694413593"/>
      </p:ext>
    </p:extLst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72A25A0-F29E-B74D-8A41-F05EB3C1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942320" cy="1325563"/>
          </a:xfrm>
        </p:spPr>
        <p:txBody>
          <a:bodyPr>
            <a:normAutofit/>
          </a:bodyPr>
          <a:lstStyle/>
          <a:p>
            <a:r>
              <a:rPr lang="en-US" sz="2800" dirty="0"/>
              <a:t>Each of the major economic models assumes </a:t>
            </a:r>
            <a:br>
              <a:rPr lang="en-US" sz="3600" dirty="0"/>
            </a:br>
            <a:r>
              <a:rPr lang="en-US" sz="4000" dirty="0"/>
              <a:t>We Continue to Pay Physicians Well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ED9E60D-E199-FB49-8B5E-0CB0BEABB31B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Sources: Rand Corporation (2019), Urban Institute (2016), </a:t>
            </a:r>
            <a:r>
              <a:rPr lang="en-US" dirty="0" err="1"/>
              <a:t>Mercatus</a:t>
            </a:r>
            <a:r>
              <a:rPr lang="en-US" dirty="0"/>
              <a:t> Center (2018)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Note: Percentage estimates from original studies, applied to 2019 total physician expenditures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31052F02-76E8-664A-8C11-FABC1D5CCFEC}"/>
              </a:ext>
            </a:extLst>
          </p:cNvPr>
          <p:cNvGraphicFramePr/>
          <p:nvPr/>
        </p:nvGraphicFramePr>
        <p:xfrm>
          <a:off x="289560" y="1405978"/>
          <a:ext cx="11201400" cy="4610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D0F57A2-0040-2546-BE04-9136491B3AF0}"/>
              </a:ext>
            </a:extLst>
          </p:cNvPr>
          <p:cNvSpPr txBox="1"/>
          <p:nvPr/>
        </p:nvSpPr>
        <p:spPr>
          <a:xfrm>
            <a:off x="440675" y="4231649"/>
            <a:ext cx="14446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$ Billion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664BA37-B716-2A40-A393-22023DE41416}"/>
              </a:ext>
            </a:extLst>
          </p:cNvPr>
          <p:cNvSpPr txBox="1"/>
          <p:nvPr/>
        </p:nvSpPr>
        <p:spPr>
          <a:xfrm>
            <a:off x="440675" y="2210852"/>
            <a:ext cx="3124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Total payments to 1 million physicians</a:t>
            </a:r>
          </a:p>
        </p:txBody>
      </p:sp>
      <p:sp>
        <p:nvSpPr>
          <p:cNvPr id="3" name="Pentagon 2">
            <a:extLst>
              <a:ext uri="{FF2B5EF4-FFF2-40B4-BE49-F238E27FC236}">
                <a16:creationId xmlns:a16="http://schemas.microsoft.com/office/drawing/2014/main" id="{F6694F20-E908-434A-B269-73FA62E931BB}"/>
              </a:ext>
            </a:extLst>
          </p:cNvPr>
          <p:cNvSpPr/>
          <p:nvPr/>
        </p:nvSpPr>
        <p:spPr>
          <a:xfrm>
            <a:off x="3565133" y="2789818"/>
            <a:ext cx="6606284" cy="1544389"/>
          </a:xfrm>
          <a:prstGeom prst="homePlate">
            <a:avLst>
              <a:gd name="adj" fmla="val 60644"/>
            </a:avLst>
          </a:prstGeom>
          <a:solidFill>
            <a:schemeClr val="accent4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The Urban Institute’s headlines argued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“physician incomes would be squeezed”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even as they were modeling that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payments would rise by &gt;$100 billion</a:t>
            </a:r>
          </a:p>
        </p:txBody>
      </p:sp>
    </p:spTree>
    <p:extLst>
      <p:ext uri="{BB962C8B-B14F-4D97-AF65-F5344CB8AC3E}">
        <p14:creationId xmlns:p14="http://schemas.microsoft.com/office/powerpoint/2010/main" val="309970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chart seriesIdx="1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chart seriesIdx="1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El" animBg="0"/>
        </p:bldSub>
      </p:bldGraphic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Doctors Now Favor Single Payer</a:t>
            </a:r>
            <a:br>
              <a:rPr lang="en-US" dirty="0"/>
            </a:br>
            <a:endParaRPr lang="en-US" sz="16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Source: Merritt Hawkins surveys of physicians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08232" y="1404257"/>
            <a:ext cx="5486400" cy="4590878"/>
            <a:chOff x="1270431" y="1660948"/>
            <a:chExt cx="5486400" cy="4334187"/>
          </a:xfrm>
        </p:grpSpPr>
        <p:sp>
          <p:nvSpPr>
            <p:cNvPr id="12" name="Rectangle 11"/>
            <p:cNvSpPr/>
            <p:nvPr/>
          </p:nvSpPr>
          <p:spPr>
            <a:xfrm>
              <a:off x="1270431" y="1660948"/>
              <a:ext cx="5486400" cy="4312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2008</a:t>
              </a:r>
            </a:p>
          </p:txBody>
        </p:sp>
        <p:graphicFrame>
          <p:nvGraphicFramePr>
            <p:cNvPr id="3" name="Chart 2"/>
            <p:cNvGraphicFramePr/>
            <p:nvPr/>
          </p:nvGraphicFramePr>
          <p:xfrm>
            <a:off x="1598785" y="2204618"/>
            <a:ext cx="4829692" cy="37905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grpSp>
        <p:nvGrpSpPr>
          <p:cNvPr id="2" name="Group 1"/>
          <p:cNvGrpSpPr/>
          <p:nvPr/>
        </p:nvGrpSpPr>
        <p:grpSpPr>
          <a:xfrm>
            <a:off x="5997368" y="1381359"/>
            <a:ext cx="5486400" cy="4605369"/>
            <a:chOff x="6559567" y="1660948"/>
            <a:chExt cx="5486400" cy="4325780"/>
          </a:xfrm>
        </p:grpSpPr>
        <p:sp>
          <p:nvSpPr>
            <p:cNvPr id="13" name="Rectangle 12"/>
            <p:cNvSpPr/>
            <p:nvPr/>
          </p:nvSpPr>
          <p:spPr>
            <a:xfrm>
              <a:off x="6559567" y="1660948"/>
              <a:ext cx="5486400" cy="4312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2017</a:t>
              </a:r>
            </a:p>
          </p:txBody>
        </p:sp>
        <p:graphicFrame>
          <p:nvGraphicFramePr>
            <p:cNvPr id="11" name="Chart 10"/>
            <p:cNvGraphicFramePr/>
            <p:nvPr/>
          </p:nvGraphicFramePr>
          <p:xfrm>
            <a:off x="6887921" y="2196211"/>
            <a:ext cx="4829692" cy="379051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67588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8A3B62-853D-A34F-A4BE-1E5DA669DF5D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altLang="en-US" dirty="0">
                <a:latin typeface="Arial" panose="020B0604020202020204" pitchFamily="34" charset="0"/>
              </a:rPr>
              <a:t>Source: Modern Healthcare 4/9/18</a:t>
            </a:r>
          </a:p>
        </p:txBody>
      </p:sp>
      <p:pic>
        <p:nvPicPr>
          <p:cNvPr id="494595" name="Picture 4" descr="Picture2">
            <a:extLst>
              <a:ext uri="{FF2B5EF4-FFF2-40B4-BE49-F238E27FC236}">
                <a16:creationId xmlns:a16="http://schemas.microsoft.com/office/drawing/2014/main" id="{BDCEB250-1E1F-6949-955E-642EFDDC31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0387" b="28369"/>
          <a:stretch/>
        </p:blipFill>
        <p:spPr bwMode="auto">
          <a:xfrm>
            <a:off x="214131" y="2051092"/>
            <a:ext cx="2937410" cy="3769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D28D79-F1E4-5544-9BC3-AE688F725D9E}"/>
              </a:ext>
            </a:extLst>
          </p:cNvPr>
          <p:cNvSpPr txBox="1"/>
          <p:nvPr/>
        </p:nvSpPr>
        <p:spPr>
          <a:xfrm>
            <a:off x="2265471" y="3503039"/>
            <a:ext cx="6833578" cy="2154436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txBody>
          <a:bodyPr wrap="square" lIns="182880" tIns="182880" rIns="182880" bIns="18288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Dr. John Cullen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American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Academy of Family Physicians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2018-2019 President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“It’s an incredible bureaucratic mess to get anything done for patients.”</a:t>
            </a:r>
          </a:p>
        </p:txBody>
      </p:sp>
      <p:pic>
        <p:nvPicPr>
          <p:cNvPr id="5" name="Picture 4" descr="Picture1_0001">
            <a:extLst>
              <a:ext uri="{FF2B5EF4-FFF2-40B4-BE49-F238E27FC236}">
                <a16:creationId xmlns:a16="http://schemas.microsoft.com/office/drawing/2014/main" id="{5ADEA5DC-76BC-CC4C-BDE1-836AFF6AFB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" contrast="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9229969" y="247170"/>
            <a:ext cx="2747900" cy="37693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6BC992-2208-3C4F-93A6-BBBD8D460D5C}"/>
              </a:ext>
            </a:extLst>
          </p:cNvPr>
          <p:cNvSpPr txBox="1"/>
          <p:nvPr/>
        </p:nvSpPr>
        <p:spPr>
          <a:xfrm>
            <a:off x="3282461" y="392787"/>
            <a:ext cx="6559000" cy="289310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txBody>
          <a:bodyPr wrap="square" lIns="182880" tIns="182880" rIns="182880" bIns="182880" rtlCol="0" anchor="ctr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Dr. Trina Larsen Soles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Doctors of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British Columbia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2017-2018 President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“It’s not a big hassle.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I can focus on patient issues,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not administrative issues.”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A8C9D7-4652-474F-9954-BA86C54F35CC}"/>
              </a:ext>
            </a:extLst>
          </p:cNvPr>
          <p:cNvSpPr txBox="1"/>
          <p:nvPr/>
        </p:nvSpPr>
        <p:spPr>
          <a:xfrm>
            <a:off x="7257448" y="636229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6123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  <p:bldP spid="6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Growth of Physicians and Administrators</a:t>
            </a:r>
            <a:br>
              <a:rPr lang="en-US" sz="4000" dirty="0"/>
            </a:br>
            <a:r>
              <a:rPr lang="en-US" sz="2800" dirty="0"/>
              <a:t>1970 – 2022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6016753"/>
            <a:ext cx="8507392" cy="841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/>
              <a:t>Bureau of Labor Statistics; NCHS; Himmelstein/Woolhandler analysis of CPS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000" dirty="0"/>
              <a:t>Managers shown as moving average of current year and two previous years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Modified version of slides prepared by Drs. Steffie Woolhandler and David Himmelstein. Originals available at https://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www.citizen.org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cs typeface="Arial" charset="0"/>
              </a:rPr>
              <a:t>/article/updated-powerpoint-presentations-on-health-policy-issues-relevant-to-health-care-reform-and-a-national-single-payer-health-system/ (accessed Apr 12 2023)</a:t>
            </a:r>
          </a:p>
        </p:txBody>
      </p:sp>
      <p:graphicFrame>
        <p:nvGraphicFramePr>
          <p:cNvPr id="5" name="Chart 4"/>
          <p:cNvGraphicFramePr/>
          <p:nvPr/>
        </p:nvGraphicFramePr>
        <p:xfrm>
          <a:off x="2087687" y="1690688"/>
          <a:ext cx="9942974" cy="432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8887" y="2707011"/>
            <a:ext cx="182880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Franklin Gothic Book"/>
              </a:rPr>
              <a:t>Growth since 1970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7B4B0D-3E4A-EFB4-C881-94CCECB01E47}"/>
              </a:ext>
            </a:extLst>
          </p:cNvPr>
          <p:cNvSpPr/>
          <p:nvPr/>
        </p:nvSpPr>
        <p:spPr>
          <a:xfrm>
            <a:off x="5111394" y="5624931"/>
            <a:ext cx="274320" cy="274320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74FD89-1946-4965-5B21-5A08947D5D42}"/>
              </a:ext>
            </a:extLst>
          </p:cNvPr>
          <p:cNvSpPr/>
          <p:nvPr/>
        </p:nvSpPr>
        <p:spPr>
          <a:xfrm>
            <a:off x="7210370" y="5624931"/>
            <a:ext cx="274320" cy="274320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91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 animBg="0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American Physicians Are Not Satisfied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  <a:latin typeface="Franklin Gothic Book" pitchFamily="34" charset="0"/>
              </a:rPr>
              <a:t>https://</a:t>
            </a:r>
            <a:r>
              <a:rPr lang="en-US" dirty="0" err="1">
                <a:solidFill>
                  <a:schemeClr val="bg2"/>
                </a:solidFill>
                <a:latin typeface="Franklin Gothic Book" pitchFamily="34" charset="0"/>
              </a:rPr>
              <a:t>www.statista.com</a:t>
            </a:r>
            <a:r>
              <a:rPr lang="en-US" dirty="0">
                <a:solidFill>
                  <a:schemeClr val="bg2"/>
                </a:solidFill>
                <a:latin typeface="Franklin Gothic Book" pitchFamily="34" charset="0"/>
              </a:rPr>
              <a:t>/statistics/1097249/proportion-primary-physicians-satisfied-with-practicing-medicine-select-countries-worldwide/  Accessed Nov 16 2022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2125697"/>
            <a:ext cx="29029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Franklin Gothic Book"/>
              </a:rPr>
              <a:t>Percent of primary care doctors satisfied with practicing medicine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Franklin Gothic Book"/>
              </a:rPr>
              <a:t>2019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D5FE7FB-DA19-F762-072C-A38358210AB8}"/>
              </a:ext>
            </a:extLst>
          </p:cNvPr>
          <p:cNvGraphicFramePr/>
          <p:nvPr/>
        </p:nvGraphicFramePr>
        <p:xfrm>
          <a:off x="2902998" y="1406769"/>
          <a:ext cx="8450801" cy="4609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272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4E26B3-7ECA-9422-4196-6B936D8E7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0522" y="980501"/>
            <a:ext cx="7370284" cy="4739257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“</a:t>
            </a:r>
            <a:r>
              <a:rPr lang="en-US" b="1" dirty="0">
                <a:solidFill>
                  <a:srgbClr val="FFFF00"/>
                </a:solidFill>
              </a:rPr>
              <a:t>Moral injury </a:t>
            </a:r>
            <a:r>
              <a:rPr lang="en-US" dirty="0"/>
              <a:t>describes the conundrum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/>
              <a:t>of today’s medical professionals: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“They know how best to care for their patients but are blocked from doing so by </a:t>
            </a:r>
            <a:r>
              <a:rPr lang="en-US" b="1" dirty="0">
                <a:solidFill>
                  <a:srgbClr val="FFFF00"/>
                </a:solidFill>
              </a:rPr>
              <a:t>systemic barriers </a:t>
            </a:r>
            <a:r>
              <a:rPr lang="en-US" dirty="0"/>
              <a:t>related to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the business side of healthcare.”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88B12-4DCA-1DF8-8BAB-525924E5866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www.fixmoralinjury.org</a:t>
            </a:r>
            <a:r>
              <a:rPr lang="en-US" dirty="0"/>
              <a:t> Accessed Aug 9 2023</a:t>
            </a:r>
          </a:p>
        </p:txBody>
      </p:sp>
      <p:pic>
        <p:nvPicPr>
          <p:cNvPr id="1026" name="Picture 2" descr="If I Betray These Words: Moral Injury in Medicine and Why It's So Hard for  Clinicians to Put Patients First: Dean, Wendy, Talbot, Simon:  9781586423544: Amazon.com: Books">
            <a:extLst>
              <a:ext uri="{FF2B5EF4-FFF2-40B4-BE49-F238E27FC236}">
                <a16:creationId xmlns:a16="http://schemas.microsoft.com/office/drawing/2014/main" id="{A549DFDB-F24A-0813-A0CD-41A385757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94" y="403540"/>
            <a:ext cx="3620130" cy="5595335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60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54964-9F1B-434B-9570-D60A0DD2C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61324" cy="1325563"/>
          </a:xfrm>
        </p:spPr>
        <p:txBody>
          <a:bodyPr/>
          <a:lstStyle/>
          <a:p>
            <a:r>
              <a:rPr lang="en-US" dirty="0"/>
              <a:t>#1 Cause of Physician Burnout by Age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F043BD-83DF-9E4E-902E-A5FB1597DD67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www.medscape.com</a:t>
            </a:r>
            <a:r>
              <a:rPr lang="en-US" dirty="0"/>
              <a:t>/slideshow/2020-lifestyle-burnout-6012460#6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F9A52C7-D30E-D543-BE83-A5BCF0D9DD9D}"/>
              </a:ext>
            </a:extLst>
          </p:cNvPr>
          <p:cNvSpPr/>
          <p:nvPr/>
        </p:nvSpPr>
        <p:spPr>
          <a:xfrm>
            <a:off x="5174877" y="1821902"/>
            <a:ext cx="5683623" cy="1034052"/>
          </a:xfrm>
          <a:custGeom>
            <a:avLst/>
            <a:gdLst>
              <a:gd name="connsiteX0" fmla="*/ 172345 w 1034051"/>
              <a:gd name="connsiteY0" fmla="*/ 0 h 6729984"/>
              <a:gd name="connsiteX1" fmla="*/ 861706 w 1034051"/>
              <a:gd name="connsiteY1" fmla="*/ 0 h 6729984"/>
              <a:gd name="connsiteX2" fmla="*/ 1034051 w 1034051"/>
              <a:gd name="connsiteY2" fmla="*/ 172345 h 6729984"/>
              <a:gd name="connsiteX3" fmla="*/ 1034051 w 1034051"/>
              <a:gd name="connsiteY3" fmla="*/ 6729984 h 6729984"/>
              <a:gd name="connsiteX4" fmla="*/ 1034051 w 1034051"/>
              <a:gd name="connsiteY4" fmla="*/ 6729984 h 6729984"/>
              <a:gd name="connsiteX5" fmla="*/ 0 w 1034051"/>
              <a:gd name="connsiteY5" fmla="*/ 6729984 h 6729984"/>
              <a:gd name="connsiteX6" fmla="*/ 0 w 1034051"/>
              <a:gd name="connsiteY6" fmla="*/ 6729984 h 6729984"/>
              <a:gd name="connsiteX7" fmla="*/ 0 w 1034051"/>
              <a:gd name="connsiteY7" fmla="*/ 172345 h 6729984"/>
              <a:gd name="connsiteX8" fmla="*/ 172345 w 1034051"/>
              <a:gd name="connsiteY8" fmla="*/ 0 h 672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051" h="6729984">
                <a:moveTo>
                  <a:pt x="1034051" y="1121687"/>
                </a:moveTo>
                <a:lnTo>
                  <a:pt x="1034051" y="5608297"/>
                </a:lnTo>
                <a:cubicBezTo>
                  <a:pt x="1034051" y="6227789"/>
                  <a:pt x="1022195" y="6729981"/>
                  <a:pt x="1007570" y="6729981"/>
                </a:cubicBezTo>
                <a:lnTo>
                  <a:pt x="0" y="6729981"/>
                </a:lnTo>
                <a:lnTo>
                  <a:pt x="0" y="6729981"/>
                </a:lnTo>
                <a:lnTo>
                  <a:pt x="0" y="3"/>
                </a:lnTo>
                <a:lnTo>
                  <a:pt x="0" y="3"/>
                </a:lnTo>
                <a:lnTo>
                  <a:pt x="1007570" y="3"/>
                </a:lnTo>
                <a:cubicBezTo>
                  <a:pt x="1022195" y="3"/>
                  <a:pt x="1034051" y="502195"/>
                  <a:pt x="1034051" y="11216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8111" tIns="109533" rIns="168588" bIns="109534" numCol="1" spcCol="1270" anchor="ctr" anchorCtr="0">
            <a:noAutofit/>
          </a:bodyPr>
          <a:lstStyle/>
          <a:p>
            <a:pPr marL="0" marR="0" lvl="1" indent="0" algn="l" defTabSz="13779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Too many bureaucratic tasks </a:t>
            </a:r>
          </a:p>
          <a:p>
            <a:pPr marL="0" marR="0" lvl="1" indent="0" algn="l" defTabSz="13779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e.g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., charting, paperwork)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4ADB436-22DF-454F-9C6B-C3FB56BD361E}"/>
              </a:ext>
            </a:extLst>
          </p:cNvPr>
          <p:cNvSpPr/>
          <p:nvPr/>
        </p:nvSpPr>
        <p:spPr>
          <a:xfrm>
            <a:off x="1333501" y="1692645"/>
            <a:ext cx="3841376" cy="1292563"/>
          </a:xfrm>
          <a:custGeom>
            <a:avLst/>
            <a:gdLst>
              <a:gd name="connsiteX0" fmla="*/ 0 w 3785616"/>
              <a:gd name="connsiteY0" fmla="*/ 215431 h 1292563"/>
              <a:gd name="connsiteX1" fmla="*/ 215431 w 3785616"/>
              <a:gd name="connsiteY1" fmla="*/ 0 h 1292563"/>
              <a:gd name="connsiteX2" fmla="*/ 3570185 w 3785616"/>
              <a:gd name="connsiteY2" fmla="*/ 0 h 1292563"/>
              <a:gd name="connsiteX3" fmla="*/ 3785616 w 3785616"/>
              <a:gd name="connsiteY3" fmla="*/ 215431 h 1292563"/>
              <a:gd name="connsiteX4" fmla="*/ 3785616 w 3785616"/>
              <a:gd name="connsiteY4" fmla="*/ 1077132 h 1292563"/>
              <a:gd name="connsiteX5" fmla="*/ 3570185 w 3785616"/>
              <a:gd name="connsiteY5" fmla="*/ 1292563 h 1292563"/>
              <a:gd name="connsiteX6" fmla="*/ 215431 w 3785616"/>
              <a:gd name="connsiteY6" fmla="*/ 1292563 h 1292563"/>
              <a:gd name="connsiteX7" fmla="*/ 0 w 3785616"/>
              <a:gd name="connsiteY7" fmla="*/ 1077132 h 1292563"/>
              <a:gd name="connsiteX8" fmla="*/ 0 w 3785616"/>
              <a:gd name="connsiteY8" fmla="*/ 215431 h 129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616" h="1292563">
                <a:moveTo>
                  <a:pt x="0" y="215431"/>
                </a:moveTo>
                <a:cubicBezTo>
                  <a:pt x="0" y="96452"/>
                  <a:pt x="96452" y="0"/>
                  <a:pt x="215431" y="0"/>
                </a:cubicBezTo>
                <a:lnTo>
                  <a:pt x="3570185" y="0"/>
                </a:lnTo>
                <a:cubicBezTo>
                  <a:pt x="3689164" y="0"/>
                  <a:pt x="3785616" y="96452"/>
                  <a:pt x="3785616" y="215431"/>
                </a:cubicBezTo>
                <a:lnTo>
                  <a:pt x="3785616" y="1077132"/>
                </a:lnTo>
                <a:cubicBezTo>
                  <a:pt x="3785616" y="1196111"/>
                  <a:pt x="3689164" y="1292563"/>
                  <a:pt x="3570185" y="1292563"/>
                </a:cubicBezTo>
                <a:lnTo>
                  <a:pt x="215431" y="1292563"/>
                </a:lnTo>
                <a:cubicBezTo>
                  <a:pt x="96452" y="1292563"/>
                  <a:pt x="0" y="1196111"/>
                  <a:pt x="0" y="1077132"/>
                </a:cubicBezTo>
                <a:lnTo>
                  <a:pt x="0" y="2154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498" tIns="139298" rIns="215498" bIns="139298" numCol="1" spcCol="1270" anchor="ctr" anchorCtr="0">
            <a:noAutofit/>
          </a:bodyPr>
          <a:lstStyle/>
          <a:p>
            <a:pPr marL="0" marR="0" lvl="0" indent="0" algn="ctr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Millennial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C96663FA-5592-6D43-A02E-432ABC4E1EAC}"/>
              </a:ext>
            </a:extLst>
          </p:cNvPr>
          <p:cNvSpPr/>
          <p:nvPr/>
        </p:nvSpPr>
        <p:spPr>
          <a:xfrm>
            <a:off x="5174877" y="3179094"/>
            <a:ext cx="5683623" cy="1034052"/>
          </a:xfrm>
          <a:custGeom>
            <a:avLst/>
            <a:gdLst>
              <a:gd name="connsiteX0" fmla="*/ 172345 w 1034051"/>
              <a:gd name="connsiteY0" fmla="*/ 0 h 6729984"/>
              <a:gd name="connsiteX1" fmla="*/ 861706 w 1034051"/>
              <a:gd name="connsiteY1" fmla="*/ 0 h 6729984"/>
              <a:gd name="connsiteX2" fmla="*/ 1034051 w 1034051"/>
              <a:gd name="connsiteY2" fmla="*/ 172345 h 6729984"/>
              <a:gd name="connsiteX3" fmla="*/ 1034051 w 1034051"/>
              <a:gd name="connsiteY3" fmla="*/ 6729984 h 6729984"/>
              <a:gd name="connsiteX4" fmla="*/ 1034051 w 1034051"/>
              <a:gd name="connsiteY4" fmla="*/ 6729984 h 6729984"/>
              <a:gd name="connsiteX5" fmla="*/ 0 w 1034051"/>
              <a:gd name="connsiteY5" fmla="*/ 6729984 h 6729984"/>
              <a:gd name="connsiteX6" fmla="*/ 0 w 1034051"/>
              <a:gd name="connsiteY6" fmla="*/ 6729984 h 6729984"/>
              <a:gd name="connsiteX7" fmla="*/ 0 w 1034051"/>
              <a:gd name="connsiteY7" fmla="*/ 172345 h 6729984"/>
              <a:gd name="connsiteX8" fmla="*/ 172345 w 1034051"/>
              <a:gd name="connsiteY8" fmla="*/ 0 h 672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051" h="6729984">
                <a:moveTo>
                  <a:pt x="1034051" y="1121687"/>
                </a:moveTo>
                <a:lnTo>
                  <a:pt x="1034051" y="5608297"/>
                </a:lnTo>
                <a:cubicBezTo>
                  <a:pt x="1034051" y="6227789"/>
                  <a:pt x="1022195" y="6729981"/>
                  <a:pt x="1007570" y="6729981"/>
                </a:cubicBezTo>
                <a:lnTo>
                  <a:pt x="0" y="6729981"/>
                </a:lnTo>
                <a:lnTo>
                  <a:pt x="0" y="6729981"/>
                </a:lnTo>
                <a:lnTo>
                  <a:pt x="0" y="3"/>
                </a:lnTo>
                <a:lnTo>
                  <a:pt x="0" y="3"/>
                </a:lnTo>
                <a:lnTo>
                  <a:pt x="1007570" y="3"/>
                </a:lnTo>
                <a:cubicBezTo>
                  <a:pt x="1022195" y="3"/>
                  <a:pt x="1034051" y="502195"/>
                  <a:pt x="1034051" y="11216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8111" tIns="109533" rIns="168588" bIns="109534" numCol="1" spcCol="1270" anchor="ctr" anchorCtr="0">
            <a:noAutofit/>
          </a:bodyPr>
          <a:lstStyle/>
          <a:p>
            <a:pPr marL="0" marR="0" lvl="1" indent="0" algn="l" defTabSz="13779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Too many bureaucratic tasks </a:t>
            </a:r>
          </a:p>
          <a:p>
            <a:pPr marL="0" marR="0" lvl="1" indent="0" algn="l" defTabSz="13779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e.g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., charting, paperwork)</a:t>
            </a: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3A3087C6-6609-C34C-8168-0CD1BAEBAB6D}"/>
              </a:ext>
            </a:extLst>
          </p:cNvPr>
          <p:cNvSpPr/>
          <p:nvPr/>
        </p:nvSpPr>
        <p:spPr>
          <a:xfrm>
            <a:off x="1333501" y="3049837"/>
            <a:ext cx="3841376" cy="1292563"/>
          </a:xfrm>
          <a:custGeom>
            <a:avLst/>
            <a:gdLst>
              <a:gd name="connsiteX0" fmla="*/ 0 w 3785616"/>
              <a:gd name="connsiteY0" fmla="*/ 215431 h 1292563"/>
              <a:gd name="connsiteX1" fmla="*/ 215431 w 3785616"/>
              <a:gd name="connsiteY1" fmla="*/ 0 h 1292563"/>
              <a:gd name="connsiteX2" fmla="*/ 3570185 w 3785616"/>
              <a:gd name="connsiteY2" fmla="*/ 0 h 1292563"/>
              <a:gd name="connsiteX3" fmla="*/ 3785616 w 3785616"/>
              <a:gd name="connsiteY3" fmla="*/ 215431 h 1292563"/>
              <a:gd name="connsiteX4" fmla="*/ 3785616 w 3785616"/>
              <a:gd name="connsiteY4" fmla="*/ 1077132 h 1292563"/>
              <a:gd name="connsiteX5" fmla="*/ 3570185 w 3785616"/>
              <a:gd name="connsiteY5" fmla="*/ 1292563 h 1292563"/>
              <a:gd name="connsiteX6" fmla="*/ 215431 w 3785616"/>
              <a:gd name="connsiteY6" fmla="*/ 1292563 h 1292563"/>
              <a:gd name="connsiteX7" fmla="*/ 0 w 3785616"/>
              <a:gd name="connsiteY7" fmla="*/ 1077132 h 1292563"/>
              <a:gd name="connsiteX8" fmla="*/ 0 w 3785616"/>
              <a:gd name="connsiteY8" fmla="*/ 215431 h 129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616" h="1292563">
                <a:moveTo>
                  <a:pt x="0" y="215431"/>
                </a:moveTo>
                <a:cubicBezTo>
                  <a:pt x="0" y="96452"/>
                  <a:pt x="96452" y="0"/>
                  <a:pt x="215431" y="0"/>
                </a:cubicBezTo>
                <a:lnTo>
                  <a:pt x="3570185" y="0"/>
                </a:lnTo>
                <a:cubicBezTo>
                  <a:pt x="3689164" y="0"/>
                  <a:pt x="3785616" y="96452"/>
                  <a:pt x="3785616" y="215431"/>
                </a:cubicBezTo>
                <a:lnTo>
                  <a:pt x="3785616" y="1077132"/>
                </a:lnTo>
                <a:cubicBezTo>
                  <a:pt x="3785616" y="1196111"/>
                  <a:pt x="3689164" y="1292563"/>
                  <a:pt x="3570185" y="1292563"/>
                </a:cubicBezTo>
                <a:lnTo>
                  <a:pt x="215431" y="1292563"/>
                </a:lnTo>
                <a:cubicBezTo>
                  <a:pt x="96452" y="1292563"/>
                  <a:pt x="0" y="1196111"/>
                  <a:pt x="0" y="1077132"/>
                </a:cubicBezTo>
                <a:lnTo>
                  <a:pt x="0" y="2154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498" tIns="139298" rIns="215498" bIns="139298" numCol="1" spcCol="1270" anchor="ctr" anchorCtr="0">
            <a:noAutofit/>
          </a:bodyPr>
          <a:lstStyle/>
          <a:p>
            <a:pPr marL="0" marR="0" lvl="0" indent="0" algn="ctr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Generation X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60B3A172-D3F3-9546-9632-9FED159EFF78}"/>
              </a:ext>
            </a:extLst>
          </p:cNvPr>
          <p:cNvSpPr/>
          <p:nvPr/>
        </p:nvSpPr>
        <p:spPr>
          <a:xfrm>
            <a:off x="5174877" y="4536286"/>
            <a:ext cx="5683623" cy="1034052"/>
          </a:xfrm>
          <a:custGeom>
            <a:avLst/>
            <a:gdLst>
              <a:gd name="connsiteX0" fmla="*/ 172345 w 1034051"/>
              <a:gd name="connsiteY0" fmla="*/ 0 h 6729984"/>
              <a:gd name="connsiteX1" fmla="*/ 861706 w 1034051"/>
              <a:gd name="connsiteY1" fmla="*/ 0 h 6729984"/>
              <a:gd name="connsiteX2" fmla="*/ 1034051 w 1034051"/>
              <a:gd name="connsiteY2" fmla="*/ 172345 h 6729984"/>
              <a:gd name="connsiteX3" fmla="*/ 1034051 w 1034051"/>
              <a:gd name="connsiteY3" fmla="*/ 6729984 h 6729984"/>
              <a:gd name="connsiteX4" fmla="*/ 1034051 w 1034051"/>
              <a:gd name="connsiteY4" fmla="*/ 6729984 h 6729984"/>
              <a:gd name="connsiteX5" fmla="*/ 0 w 1034051"/>
              <a:gd name="connsiteY5" fmla="*/ 6729984 h 6729984"/>
              <a:gd name="connsiteX6" fmla="*/ 0 w 1034051"/>
              <a:gd name="connsiteY6" fmla="*/ 6729984 h 6729984"/>
              <a:gd name="connsiteX7" fmla="*/ 0 w 1034051"/>
              <a:gd name="connsiteY7" fmla="*/ 172345 h 6729984"/>
              <a:gd name="connsiteX8" fmla="*/ 172345 w 1034051"/>
              <a:gd name="connsiteY8" fmla="*/ 0 h 672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4051" h="6729984">
                <a:moveTo>
                  <a:pt x="1034051" y="1121687"/>
                </a:moveTo>
                <a:lnTo>
                  <a:pt x="1034051" y="5608297"/>
                </a:lnTo>
                <a:cubicBezTo>
                  <a:pt x="1034051" y="6227789"/>
                  <a:pt x="1022195" y="6729981"/>
                  <a:pt x="1007570" y="6729981"/>
                </a:cubicBezTo>
                <a:lnTo>
                  <a:pt x="0" y="6729981"/>
                </a:lnTo>
                <a:lnTo>
                  <a:pt x="0" y="6729981"/>
                </a:lnTo>
                <a:lnTo>
                  <a:pt x="0" y="3"/>
                </a:lnTo>
                <a:lnTo>
                  <a:pt x="0" y="3"/>
                </a:lnTo>
                <a:lnTo>
                  <a:pt x="1007570" y="3"/>
                </a:lnTo>
                <a:cubicBezTo>
                  <a:pt x="1022195" y="3"/>
                  <a:pt x="1034051" y="502195"/>
                  <a:pt x="1034051" y="112168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8111" tIns="109533" rIns="168588" bIns="109534" numCol="1" spcCol="1270" anchor="ctr" anchorCtr="0">
            <a:noAutofit/>
          </a:bodyPr>
          <a:lstStyle/>
          <a:p>
            <a:pPr marL="0" marR="0" lvl="1" indent="0" algn="l" defTabSz="13779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Too many bureaucratic tasks </a:t>
            </a:r>
          </a:p>
          <a:p>
            <a:pPr marL="0" marR="0" lvl="1" indent="0" algn="l" defTabSz="137795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e.g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hueOff val="0"/>
                    <a:satOff val="0"/>
                    <a:lumOff val="0"/>
                    <a:alphaOff val="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., charting, paperwork)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A294165F-29DD-D841-8BF5-D99C9D6DFAD8}"/>
              </a:ext>
            </a:extLst>
          </p:cNvPr>
          <p:cNvSpPr/>
          <p:nvPr/>
        </p:nvSpPr>
        <p:spPr>
          <a:xfrm>
            <a:off x="1333501" y="4407029"/>
            <a:ext cx="3841376" cy="1292563"/>
          </a:xfrm>
          <a:custGeom>
            <a:avLst/>
            <a:gdLst>
              <a:gd name="connsiteX0" fmla="*/ 0 w 3785616"/>
              <a:gd name="connsiteY0" fmla="*/ 215431 h 1292563"/>
              <a:gd name="connsiteX1" fmla="*/ 215431 w 3785616"/>
              <a:gd name="connsiteY1" fmla="*/ 0 h 1292563"/>
              <a:gd name="connsiteX2" fmla="*/ 3570185 w 3785616"/>
              <a:gd name="connsiteY2" fmla="*/ 0 h 1292563"/>
              <a:gd name="connsiteX3" fmla="*/ 3785616 w 3785616"/>
              <a:gd name="connsiteY3" fmla="*/ 215431 h 1292563"/>
              <a:gd name="connsiteX4" fmla="*/ 3785616 w 3785616"/>
              <a:gd name="connsiteY4" fmla="*/ 1077132 h 1292563"/>
              <a:gd name="connsiteX5" fmla="*/ 3570185 w 3785616"/>
              <a:gd name="connsiteY5" fmla="*/ 1292563 h 1292563"/>
              <a:gd name="connsiteX6" fmla="*/ 215431 w 3785616"/>
              <a:gd name="connsiteY6" fmla="*/ 1292563 h 1292563"/>
              <a:gd name="connsiteX7" fmla="*/ 0 w 3785616"/>
              <a:gd name="connsiteY7" fmla="*/ 1077132 h 1292563"/>
              <a:gd name="connsiteX8" fmla="*/ 0 w 3785616"/>
              <a:gd name="connsiteY8" fmla="*/ 215431 h 129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616" h="1292563">
                <a:moveTo>
                  <a:pt x="0" y="215431"/>
                </a:moveTo>
                <a:cubicBezTo>
                  <a:pt x="0" y="96452"/>
                  <a:pt x="96452" y="0"/>
                  <a:pt x="215431" y="0"/>
                </a:cubicBezTo>
                <a:lnTo>
                  <a:pt x="3570185" y="0"/>
                </a:lnTo>
                <a:cubicBezTo>
                  <a:pt x="3689164" y="0"/>
                  <a:pt x="3785616" y="96452"/>
                  <a:pt x="3785616" y="215431"/>
                </a:cubicBezTo>
                <a:lnTo>
                  <a:pt x="3785616" y="1077132"/>
                </a:lnTo>
                <a:cubicBezTo>
                  <a:pt x="3785616" y="1196111"/>
                  <a:pt x="3689164" y="1292563"/>
                  <a:pt x="3570185" y="1292563"/>
                </a:cubicBezTo>
                <a:lnTo>
                  <a:pt x="215431" y="1292563"/>
                </a:lnTo>
                <a:cubicBezTo>
                  <a:pt x="96452" y="1292563"/>
                  <a:pt x="0" y="1196111"/>
                  <a:pt x="0" y="1077132"/>
                </a:cubicBezTo>
                <a:lnTo>
                  <a:pt x="0" y="2154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5498" tIns="139298" rIns="215498" bIns="139298" numCol="1" spcCol="1270" anchor="ctr" anchorCtr="0">
            <a:noAutofit/>
          </a:bodyPr>
          <a:lstStyle/>
          <a:p>
            <a:pPr marL="0" marR="0" lvl="0" indent="0" algn="ctr" defTabSz="1778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Boomer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4A8613-3027-A94D-80E0-5F9EF8D17093}"/>
              </a:ext>
            </a:extLst>
          </p:cNvPr>
          <p:cNvSpPr txBox="1"/>
          <p:nvPr/>
        </p:nvSpPr>
        <p:spPr>
          <a:xfrm>
            <a:off x="8767482" y="643665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84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4AF36918-8C22-E841-9674-A58D4328516D}"/>
              </a:ext>
            </a:extLst>
          </p:cNvPr>
          <p:cNvGraphicFramePr/>
          <p:nvPr/>
        </p:nvGraphicFramePr>
        <p:xfrm>
          <a:off x="1679575" y="1439334"/>
          <a:ext cx="10463657" cy="4070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48161" name="Rectangle 2">
            <a:extLst>
              <a:ext uri="{FF2B5EF4-FFF2-40B4-BE49-F238E27FC236}">
                <a16:creationId xmlns:a16="http://schemas.microsoft.com/office/drawing/2014/main" id="{CE79EF22-5E6B-254B-B154-9757BC6FE5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EPIC EHR Notes Count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5570080-E052-6440-91FB-6A7AFA5A1440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0" y="6016753"/>
            <a:ext cx="8394492" cy="84124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Source: Ann Intern Med 2018; 169:51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13 international organizations represent 140,000 notes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254 organizations within the United States represent 10 million notes.</a:t>
            </a:r>
          </a:p>
        </p:txBody>
      </p:sp>
      <p:sp>
        <p:nvSpPr>
          <p:cNvPr id="348163" name="AutoShape 4" descr="M180139ff1_Figure_Average_characters_per_ambulatory_progress_note_in_US_and_international_health">
            <a:extLst>
              <a:ext uri="{FF2B5EF4-FFF2-40B4-BE49-F238E27FC236}">
                <a16:creationId xmlns:a16="http://schemas.microsoft.com/office/drawing/2014/main" id="{FA6714C0-F232-4940-809D-B990E3A69F6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48164" name="AutoShape 5" descr="M180139ff1_Figure_Average_characters_per_ambulatory_progress_note_in_US_and_international_health">
            <a:extLst>
              <a:ext uri="{FF2B5EF4-FFF2-40B4-BE49-F238E27FC236}">
                <a16:creationId xmlns:a16="http://schemas.microsoft.com/office/drawing/2014/main" id="{B2D85A74-52D8-6048-9121-721F460578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79575" y="46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BFA153-5F28-9F41-B5BB-3F0DC394B010}"/>
              </a:ext>
            </a:extLst>
          </p:cNvPr>
          <p:cNvSpPr txBox="1"/>
          <p:nvPr/>
        </p:nvSpPr>
        <p:spPr>
          <a:xfrm>
            <a:off x="48768" y="2697480"/>
            <a:ext cx="1783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Number of Institutions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78A7C24-5734-8440-997E-B8B8435A498D}"/>
              </a:ext>
            </a:extLst>
          </p:cNvPr>
          <p:cNvSpPr txBox="1"/>
          <p:nvPr/>
        </p:nvSpPr>
        <p:spPr>
          <a:xfrm>
            <a:off x="2992949" y="5509865"/>
            <a:ext cx="8589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Average Number of Characters per Ambulatory Note in Epic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29886A-77FF-EF4D-8FE0-B1BDF31B9E10}"/>
              </a:ext>
            </a:extLst>
          </p:cNvPr>
          <p:cNvSpPr txBox="1"/>
          <p:nvPr/>
        </p:nvSpPr>
        <p:spPr>
          <a:xfrm>
            <a:off x="2103492" y="3702675"/>
            <a:ext cx="294984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Canada, UK, Australia,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Netherlands, Singapore,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United Arab Emirates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E571076-5696-2145-BDF3-6B25A0D3703A}"/>
              </a:ext>
            </a:extLst>
          </p:cNvPr>
          <p:cNvSpPr/>
          <p:nvPr/>
        </p:nvSpPr>
        <p:spPr>
          <a:xfrm>
            <a:off x="6501327" y="3498910"/>
            <a:ext cx="2096958" cy="1325562"/>
          </a:xfrm>
          <a:prstGeom prst="ellips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4678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>
                                            <p:graphicEl>
                                              <a:chart seriesIdx="0" categoryIdx="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>
                                            <p:graphicEl>
                                              <a:chart seriesIdx="0" categoryIdx="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>
                                            <p:graphicEl>
                                              <a:chart seriesIdx="0" categoryIdx="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graphicEl>
                                              <a:chart seriesIdx="0" categoryIdx="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>
                                            <p:graphicEl>
                                              <a:chart seriesIdx="0" categoryIdx="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graphicEl>
                                              <a:chart seriesIdx="0" categoryIdx="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>
                                            <p:graphicEl>
                                              <a:chart seriesIdx="0" categoryIdx="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>
                                            <p:graphicEl>
                                              <a:chart seriesIdx="0" categoryIdx="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graphicEl>
                                              <a:chart seriesIdx="0" categoryIdx="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>
                                            <p:graphicEl>
                                              <a:chart seriesIdx="0" categoryIdx="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graphicEl>
                                              <a:chart seriesIdx="0" categoryIdx="1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>
                                            <p:graphicEl>
                                              <a:chart seriesIdx="0" categoryIdx="1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>
                                            <p:graphicEl>
                                              <a:chart seriesIdx="0" categoryIdx="1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graphicEl>
                                              <a:chart seriesIdx="0" categoryIdx="1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>
                                            <p:graphicEl>
                                              <a:chart seriesIdx="0" categoryIdx="1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>
                                            <p:graphicEl>
                                              <a:chart seriesIdx="0" categoryIdx="1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2000"/>
                                        <p:tgtEl>
                                          <p:spTgt spid="16">
                                            <p:graphicEl>
                                              <a:chart seriesIdx="0" categoryIdx="1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16">
                                            <p:graphicEl>
                                              <a:chart seriesIdx="0" categoryIdx="1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16">
                                            <p:graphicEl>
                                              <a:chart seriesIdx="0" categoryIdx="1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0"/>
                                        <p:tgtEl>
                                          <p:spTgt spid="16">
                                            <p:graphicEl>
                                              <a:chart seriesIdx="0" categoryIdx="1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000"/>
                                        <p:tgtEl>
                                          <p:spTgt spid="16">
                                            <p:graphicEl>
                                              <a:chart seriesIdx="0" categoryIdx="2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16">
                                            <p:graphicEl>
                                              <a:chart seriesIdx="0" categoryIdx="2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0"/>
                                        <p:tgtEl>
                                          <p:spTgt spid="16">
                                            <p:graphicEl>
                                              <a:chart seriesIdx="0" categoryIdx="2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2000"/>
                                        <p:tgtEl>
                                          <p:spTgt spid="16">
                                            <p:graphicEl>
                                              <a:chart seriesIdx="0" categoryIdx="2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2000"/>
                                        <p:tgtEl>
                                          <p:spTgt spid="16">
                                            <p:graphicEl>
                                              <a:chart seriesIdx="0" categoryIdx="2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16">
                                            <p:graphicEl>
                                              <a:chart seriesIdx="0" categoryIdx="2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16">
                                            <p:graphicEl>
                                              <a:chart seriesIdx="0" categoryIdx="2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16">
                                            <p:graphicEl>
                                              <a:chart seriesIdx="0" categoryIdx="2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16">
                                            <p:graphicEl>
                                              <a:chart seriesIdx="0" categoryIdx="2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2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000"/>
                                        <p:tgtEl>
                                          <p:spTgt spid="16">
                                            <p:graphicEl>
                                              <a:chart seriesIdx="0" categoryIdx="2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16">
                                            <p:graphicEl>
                                              <a:chart seriesIdx="0" categoryIdx="3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2000"/>
                                        <p:tgtEl>
                                          <p:spTgt spid="16">
                                            <p:graphicEl>
                                              <a:chart seriesIdx="0" categoryIdx="3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2000"/>
                                        <p:tgtEl>
                                          <p:spTgt spid="16">
                                            <p:graphicEl>
                                              <a:chart seriesIdx="0" categoryIdx="3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2000"/>
                                        <p:tgtEl>
                                          <p:spTgt spid="16">
                                            <p:graphicEl>
                                              <a:chart seriesIdx="0" categoryIdx="3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2000"/>
                                        <p:tgtEl>
                                          <p:spTgt spid="16">
                                            <p:graphicEl>
                                              <a:chart seriesIdx="0" categoryIdx="3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2000"/>
                                        <p:tgtEl>
                                          <p:spTgt spid="16">
                                            <p:graphicEl>
                                              <a:chart seriesIdx="0" categoryIdx="3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000"/>
                                        <p:tgtEl>
                                          <p:spTgt spid="16">
                                            <p:graphicEl>
                                              <a:chart seriesIdx="0" categoryIdx="3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000"/>
                                        <p:tgtEl>
                                          <p:spTgt spid="16">
                                            <p:graphicEl>
                                              <a:chart seriesIdx="0" categoryIdx="3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2000"/>
                                        <p:tgtEl>
                                          <p:spTgt spid="16">
                                            <p:graphicEl>
                                              <a:chart seriesIdx="0" categoryIdx="3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3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2000"/>
                                        <p:tgtEl>
                                          <p:spTgt spid="16">
                                            <p:graphicEl>
                                              <a:chart seriesIdx="0" categoryIdx="3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000"/>
                                        <p:tgtEl>
                                          <p:spTgt spid="16">
                                            <p:graphicEl>
                                              <a:chart seriesIdx="0" categoryIdx="4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2000"/>
                                        <p:tgtEl>
                                          <p:spTgt spid="16">
                                            <p:graphicEl>
                                              <a:chart seriesIdx="0" categoryIdx="4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2000"/>
                                        <p:tgtEl>
                                          <p:spTgt spid="16">
                                            <p:graphicEl>
                                              <a:chart seriesIdx="0" categoryIdx="4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2000"/>
                                        <p:tgtEl>
                                          <p:spTgt spid="16">
                                            <p:graphicEl>
                                              <a:chart seriesIdx="0" categoryIdx="4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2000"/>
                                        <p:tgtEl>
                                          <p:spTgt spid="16">
                                            <p:graphicEl>
                                              <a:chart seriesIdx="0" categoryIdx="4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2000"/>
                                        <p:tgtEl>
                                          <p:spTgt spid="16">
                                            <p:graphicEl>
                                              <a:chart seriesIdx="0" categoryIdx="4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2000"/>
                                        <p:tgtEl>
                                          <p:spTgt spid="16">
                                            <p:graphicEl>
                                              <a:chart seriesIdx="0" categoryIdx="4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2000"/>
                                        <p:tgtEl>
                                          <p:spTgt spid="16">
                                            <p:graphicEl>
                                              <a:chart seriesIdx="0" categoryIdx="4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2000"/>
                                        <p:tgtEl>
                                          <p:spTgt spid="16">
                                            <p:graphicEl>
                                              <a:chart seriesIdx="0" categoryIdx="4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4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2000"/>
                                        <p:tgtEl>
                                          <p:spTgt spid="16">
                                            <p:graphicEl>
                                              <a:chart seriesIdx="0" categoryIdx="4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000"/>
                                        <p:tgtEl>
                                          <p:spTgt spid="16">
                                            <p:graphicEl>
                                              <a:chart seriesIdx="0" categoryIdx="5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2000"/>
                                        <p:tgtEl>
                                          <p:spTgt spid="16">
                                            <p:graphicEl>
                                              <a:chart seriesIdx="0" categoryIdx="5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2000"/>
                                        <p:tgtEl>
                                          <p:spTgt spid="16">
                                            <p:graphicEl>
                                              <a:chart seriesIdx="0" categoryIdx="5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2000"/>
                                        <p:tgtEl>
                                          <p:spTgt spid="16">
                                            <p:graphicEl>
                                              <a:chart seriesIdx="0" categoryIdx="5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000"/>
                                        <p:tgtEl>
                                          <p:spTgt spid="16">
                                            <p:graphicEl>
                                              <a:chart seriesIdx="0" categoryIdx="5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2000"/>
                                        <p:tgtEl>
                                          <p:spTgt spid="16">
                                            <p:graphicEl>
                                              <a:chart seriesIdx="0" categoryIdx="5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6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2000"/>
                                        <p:tgtEl>
                                          <p:spTgt spid="16">
                                            <p:graphicEl>
                                              <a:chart seriesIdx="0" categoryIdx="56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7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2000"/>
                                        <p:tgtEl>
                                          <p:spTgt spid="16">
                                            <p:graphicEl>
                                              <a:chart seriesIdx="0" categoryIdx="57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8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2000"/>
                                        <p:tgtEl>
                                          <p:spTgt spid="16">
                                            <p:graphicEl>
                                              <a:chart seriesIdx="0" categoryIdx="58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59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2000"/>
                                        <p:tgtEl>
                                          <p:spTgt spid="16">
                                            <p:graphicEl>
                                              <a:chart seriesIdx="0" categoryIdx="59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0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2000"/>
                                        <p:tgtEl>
                                          <p:spTgt spid="16">
                                            <p:graphicEl>
                                              <a:chart seriesIdx="0" categoryIdx="60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1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2000"/>
                                        <p:tgtEl>
                                          <p:spTgt spid="16">
                                            <p:graphicEl>
                                              <a:chart seriesIdx="0" categoryIdx="61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2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2000"/>
                                        <p:tgtEl>
                                          <p:spTgt spid="16">
                                            <p:graphicEl>
                                              <a:chart seriesIdx="0" categoryIdx="62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3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2000"/>
                                        <p:tgtEl>
                                          <p:spTgt spid="16">
                                            <p:graphicEl>
                                              <a:chart seriesIdx="0" categoryIdx="63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4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2000"/>
                                        <p:tgtEl>
                                          <p:spTgt spid="16">
                                            <p:graphicEl>
                                              <a:chart seriesIdx="0" categoryIdx="64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graphicEl>
                                              <a:chart seriesIdx="0" categoryIdx="65" bldStep="ptIn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2" dur="2000"/>
                                        <p:tgtEl>
                                          <p:spTgt spid="16">
                                            <p:graphicEl>
                                              <a:chart seriesIdx="0" categoryIdx="65" bldStep="ptIn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 uiExpand="1">
        <p:bldSub>
          <a:bldChart bld="categoryEl"/>
        </p:bldSub>
      </p:bldGraphic>
      <p:bldP spid="3" grpId="0"/>
      <p:bldP spid="37" grpId="0"/>
      <p:bldP spid="4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100" dirty="0"/>
              <a:t>An Average Week of </a:t>
            </a:r>
            <a:br>
              <a:rPr lang="en-US" sz="3100" dirty="0"/>
            </a:br>
            <a:r>
              <a:rPr lang="en-US" dirty="0"/>
              <a:t>Family Medicine in Canada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EBF1DD"/>
                </a:solidFill>
                <a:latin typeface="Franklin Gothic Book"/>
                <a:cs typeface="Franklin Gothic Book"/>
              </a:rPr>
              <a:t>Includes GPs; Excludes on-call hours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EBF1DD"/>
                </a:solidFill>
                <a:latin typeface="Franklin Gothic Book"/>
                <a:cs typeface="Franklin Gothic Book"/>
              </a:rPr>
              <a:t>2013 National Physician Survey. CFPC, CMA, Royal College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err="1">
                <a:solidFill>
                  <a:srgbClr val="EBF1DD"/>
                </a:solidFill>
                <a:latin typeface="Franklin Gothic Book"/>
                <a:cs typeface="Franklin Gothic Book"/>
              </a:rPr>
              <a:t>www.cma.ca</a:t>
            </a:r>
            <a:r>
              <a:rPr lang="en-US" dirty="0">
                <a:solidFill>
                  <a:srgbClr val="EBF1DD"/>
                </a:solidFill>
                <a:latin typeface="Franklin Gothic Book"/>
                <a:cs typeface="Franklin Gothic Book"/>
              </a:rPr>
              <a:t>/Assets/assets-library/document/en/advocacy/Family-</a:t>
            </a:r>
            <a:r>
              <a:rPr lang="en-US" dirty="0" err="1">
                <a:solidFill>
                  <a:srgbClr val="EBF1DD"/>
                </a:solidFill>
                <a:latin typeface="Franklin Gothic Book"/>
                <a:cs typeface="Franklin Gothic Book"/>
              </a:rPr>
              <a:t>e.pdf</a:t>
            </a:r>
            <a:r>
              <a:rPr lang="en-US" dirty="0">
                <a:solidFill>
                  <a:srgbClr val="EBF1DD"/>
                </a:solidFill>
                <a:latin typeface="Franklin Gothic Book"/>
                <a:cs typeface="Franklin Gothic Book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solidFill>
                  <a:srgbClr val="EBF1DD"/>
                </a:solidFill>
                <a:latin typeface="Franklin Gothic Book"/>
                <a:cs typeface="Franklin Gothic Book"/>
              </a:rPr>
              <a:t>Accessed April 6 2015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38200" y="1561614"/>
          <a:ext cx="6972325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9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2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3726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+mn-lt"/>
                          <a:cs typeface="Franklin Gothic Medium"/>
                        </a:rPr>
                        <a:t>Activity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latin typeface="+mn-lt"/>
                          <a:cs typeface="Franklin Gothic Medium"/>
                        </a:rPr>
                        <a:t>Hours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Direct patient care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29.4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Direct patient care with teaching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4.4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Teaching without patient care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1.2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Indirect</a:t>
                      </a:r>
                      <a:r>
                        <a:rPr lang="en-US" sz="2000" baseline="0" dirty="0">
                          <a:latin typeface="+mn-lt"/>
                          <a:cs typeface="Franklin Gothic Book"/>
                        </a:rPr>
                        <a:t> patient care</a:t>
                      </a:r>
                      <a:endParaRPr lang="en-US" sz="2000" dirty="0">
                        <a:latin typeface="+mn-lt"/>
                        <a:cs typeface="Franklin Gothic Book"/>
                      </a:endParaRP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7.4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Health facility</a:t>
                      </a:r>
                      <a:r>
                        <a:rPr lang="en-US" sz="2000" baseline="0" dirty="0">
                          <a:latin typeface="+mn-lt"/>
                          <a:cs typeface="Franklin Gothic Book"/>
                        </a:rPr>
                        <a:t> committees</a:t>
                      </a:r>
                      <a:endParaRPr lang="en-US" sz="2000" dirty="0">
                        <a:latin typeface="+mn-lt"/>
                        <a:cs typeface="Franklin Gothic Book"/>
                      </a:endParaRP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0.7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Administration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2.4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Research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0.7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Managing practice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1.7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Continued professional development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3.3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3726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+mn-lt"/>
                          <a:cs typeface="Franklin Gothic Book"/>
                        </a:rPr>
                        <a:t>Other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  <a:cs typeface="Franklin Gothic Book"/>
                        </a:rPr>
                        <a:t>0.8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3" name="Rounded Rectangle 2"/>
          <p:cNvSpPr/>
          <p:nvPr/>
        </p:nvSpPr>
        <p:spPr>
          <a:xfrm>
            <a:off x="922045" y="3952239"/>
            <a:ext cx="6268720" cy="375921"/>
          </a:xfrm>
          <a:prstGeom prst="roundRect">
            <a:avLst/>
          </a:prstGeom>
          <a:noFill/>
          <a:ln w="76200" cmpd="sng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0014" y="2175957"/>
            <a:ext cx="3813786" cy="2678771"/>
          </a:xfrm>
          <a:prstGeom prst="rect">
            <a:avLst/>
          </a:prstGeom>
          <a:solidFill>
            <a:schemeClr val="accent2"/>
          </a:solidFill>
          <a:ln w="9525" cmpd="sng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Franklin Gothic Book"/>
              </a:rPr>
              <a:t>Canadian FPs average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Franklin Gothic Medium"/>
              </a:rPr>
              <a:t>2.4 hours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Franklin Gothic Medium"/>
              </a:rPr>
              <a:t>per week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Franklin Gothic Book"/>
              </a:rPr>
              <a:t>on non-clinical 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28815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50600" cy="1325563"/>
          </a:xfrm>
        </p:spPr>
        <p:txBody>
          <a:bodyPr>
            <a:noAutofit/>
          </a:bodyPr>
          <a:lstStyle/>
          <a:p>
            <a:r>
              <a:rPr lang="en-US" sz="4000" dirty="0"/>
              <a:t>Malpractice Insurance Costs ($US)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-1" y="6016753"/>
            <a:ext cx="8433995" cy="8412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Canadian dollars converted to USD at 0.75 exchange rate (average for 2019)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Canadian Medical Protective Association </a:t>
            </a:r>
            <a:r>
              <a:rPr lang="en-US" dirty="0" err="1"/>
              <a:t>www.cmpa-acpm.ca</a:t>
            </a:r>
            <a:endParaRPr lang="en-US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www.gallaghermalpractice.com</a:t>
            </a:r>
            <a:r>
              <a:rPr lang="en-US" dirty="0"/>
              <a:t>/state-resources/</a:t>
            </a:r>
            <a:r>
              <a:rPr lang="en-US" dirty="0" err="1"/>
              <a:t>rhode</a:t>
            </a:r>
            <a:r>
              <a:rPr lang="en-US" dirty="0"/>
              <a:t>-island-medical-malpractice-insurance/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(Accessed Sept 26 2023)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39140" y="1690688"/>
          <a:ext cx="10713720" cy="3709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5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4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94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59485">
                  <a:extLst>
                    <a:ext uri="{9D8B030D-6E8A-4147-A177-3AD203B41FA5}">
                      <a16:colId xmlns:a16="http://schemas.microsoft.com/office/drawing/2014/main" val="2628116297"/>
                    </a:ext>
                  </a:extLst>
                </a:gridCol>
              </a:tblGrid>
              <a:tr h="96189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Franklin Gothic Medium"/>
                        </a:rPr>
                        <a:t>Specialty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Franklin Gothic Medium"/>
                        </a:rPr>
                        <a:t>Ontario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Franklin Gothic Medium"/>
                        </a:rPr>
                        <a:t>Quebec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Franklin Gothic Medium"/>
                        </a:rPr>
                        <a:t>BC &amp; Alberta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Franklin Gothic Medium"/>
                        </a:rPr>
                        <a:t>RI (average filed rates)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69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Family</a:t>
                      </a:r>
                      <a:r>
                        <a:rPr lang="en-US" sz="2800" baseline="0" dirty="0">
                          <a:latin typeface="+mn-lt"/>
                          <a:cs typeface="Franklin Gothic Book"/>
                        </a:rPr>
                        <a:t> Med</a:t>
                      </a:r>
                      <a:endParaRPr lang="en-US" sz="2800" dirty="0">
                        <a:latin typeface="+mn-lt"/>
                        <a:cs typeface="Franklin Gothic Book"/>
                      </a:endParaRP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$3,681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$1,187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$2,565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$11,618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69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Psychiatry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$3,681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$1,187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$2,565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$8,843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69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Cardiology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$6,336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$1,686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$3,771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$19,318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6939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Anesthesia</a:t>
                      </a:r>
                    </a:p>
                  </a:txBody>
                  <a:tcPr marL="0" marR="0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$9,711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$2,354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$6,354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800" dirty="0">
                          <a:latin typeface="+mn-lt"/>
                          <a:cs typeface="Franklin Gothic Book"/>
                        </a:rPr>
                        <a:t>$18,782</a:t>
                      </a:r>
                    </a:p>
                  </a:txBody>
                  <a:tcPr marL="0" marR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93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Average Annual Income, 2021, USD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0" y="6016753"/>
            <a:ext cx="8502316" cy="84124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invested.mdm.ca</a:t>
            </a:r>
            <a:r>
              <a:rPr lang="en-US" dirty="0"/>
              <a:t>/md-articles/physician-salary-canada#by%20specialty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All data in USD with a 0.75 exchange rate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https://</a:t>
            </a:r>
            <a:r>
              <a:rPr lang="en-US" dirty="0" err="1"/>
              <a:t>www.statista.com</a:t>
            </a:r>
            <a:r>
              <a:rPr lang="en-US" dirty="0"/>
              <a:t>/statistics/250160/median-compensation-earned-by-us-physicians-by-specialty/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All data accessed Nov 16 2022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15541" y="1570089"/>
          <a:ext cx="5053524" cy="410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19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46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6844">
                  <a:extLst>
                    <a:ext uri="{9D8B030D-6E8A-4147-A177-3AD203B41FA5}">
                      <a16:colId xmlns:a16="http://schemas.microsoft.com/office/drawing/2014/main" val="4190302535"/>
                    </a:ext>
                  </a:extLst>
                </a:gridCol>
              </a:tblGrid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Franklin Gothic Medium"/>
                        </a:rPr>
                        <a:t>Specialty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Franklin Gothic Medium"/>
                        </a:rPr>
                        <a:t>Canada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Franklin Gothic Medium"/>
                        </a:rPr>
                        <a:t>USA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latin typeface="+mn-lt"/>
                          <a:cs typeface="Franklin Gothic Book"/>
                        </a:rPr>
                        <a:t>Derm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$364,000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$394,000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4227302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Fam Med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$249,000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$236,000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GI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$370,000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$406,000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1656575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Neuro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$268,000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$290,000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OB-GYN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/>
                        <a:t>$355,000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$312,000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52178279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008318" y="1570089"/>
          <a:ext cx="5480215" cy="41071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8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2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693">
                  <a:extLst>
                    <a:ext uri="{9D8B030D-6E8A-4147-A177-3AD203B41FA5}">
                      <a16:colId xmlns:a16="http://schemas.microsoft.com/office/drawing/2014/main" val="604793701"/>
                    </a:ext>
                  </a:extLst>
                </a:gridCol>
              </a:tblGrid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Specialty</a:t>
                      </a:r>
                      <a:endParaRPr lang="en-US" sz="2800" b="1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Franklin Gothic Medium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Canada</a:t>
                      </a:r>
                      <a:endParaRPr lang="en-US" sz="2800" b="1" dirty="0"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cs typeface="Franklin Gothic Medium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cs typeface="Franklin Gothic Medium"/>
                        </a:rPr>
                        <a:t>USA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Ophtho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/>
                        <a:t>$660,000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$379,000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Peds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$272,000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$221,000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0975502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Psych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$239,000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$275,000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3832784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Surg (Gen)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/>
                        <a:t>$405,000</a:t>
                      </a:r>
                      <a:endParaRPr lang="en-US" sz="2400" dirty="0">
                        <a:latin typeface="+mn-lt"/>
                        <a:cs typeface="Franklin Gothic Book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$373,000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570870"/>
                  </a:ext>
                </a:extLst>
              </a:tr>
              <a:tr h="68452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Urology</a:t>
                      </a: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$429,000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algn="ctr"/>
                      <a:r>
                        <a:rPr lang="en-US" sz="2400" dirty="0">
                          <a:latin typeface="+mn-lt"/>
                          <a:cs typeface="Franklin Gothic Book"/>
                        </a:rPr>
                        <a:t>$427,000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04942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9402868"/>
      </p:ext>
    </p:extLst>
  </p:cSld>
  <p:clrMapOvr>
    <a:masterClrMapping/>
  </p:clrMapOvr>
  <p:transition spd="slow">
    <p:fade thruBlk="1"/>
  </p:transition>
</p:sld>
</file>

<file path=ppt/theme/theme1.xml><?xml version="1.0" encoding="utf-8"?>
<a:theme xmlns:a="http://schemas.openxmlformats.org/drawingml/2006/main" name="1_Office Theme">
  <a:themeElements>
    <a:clrScheme name="PNHP Master Template">
      <a:dk1>
        <a:srgbClr val="000000"/>
      </a:dk1>
      <a:lt1>
        <a:srgbClr val="FFFFFF"/>
      </a:lt1>
      <a:dk2>
        <a:srgbClr val="323232"/>
      </a:dk2>
      <a:lt2>
        <a:srgbClr val="E3DED1"/>
      </a:lt2>
      <a:accent1>
        <a:srgbClr val="008C81"/>
      </a:accent1>
      <a:accent2>
        <a:srgbClr val="9F2936"/>
      </a:accent2>
      <a:accent3>
        <a:srgbClr val="FF9300"/>
      </a:accent3>
      <a:accent4>
        <a:srgbClr val="00539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spcAft>
            <a:spcPts val="1200"/>
          </a:spcAft>
          <a:defRPr sz="2400"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805</Words>
  <Application>Microsoft Office PowerPoint</Application>
  <PresentationFormat>Widescreen</PresentationFormat>
  <Paragraphs>169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Franklin Gothic Book</vt:lpstr>
      <vt:lpstr>1_Office Theme</vt:lpstr>
      <vt:lpstr>Why do most physicians want Medicare for All?</vt:lpstr>
      <vt:lpstr>Growth of Physicians and Administrators 1970 – 2022</vt:lpstr>
      <vt:lpstr>American Physicians Are Not Satisfied</vt:lpstr>
      <vt:lpstr>PowerPoint Presentation</vt:lpstr>
      <vt:lpstr>#1 Cause of Physician Burnout by Age</vt:lpstr>
      <vt:lpstr>EPIC EHR Notes Count</vt:lpstr>
      <vt:lpstr>An Average Week of  Family Medicine in Canada </vt:lpstr>
      <vt:lpstr>Malpractice Insurance Costs ($US)</vt:lpstr>
      <vt:lpstr>Average Annual Income, 2021, USD</vt:lpstr>
      <vt:lpstr>Each of the major economic models assumes  We Continue to Pay Physicians Well</vt:lpstr>
      <vt:lpstr>Most Doctors Now Favor Single Payer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do most physicians want Medicare for All?</dc:title>
  <dc:creator>Clare Fauke</dc:creator>
  <cp:lastModifiedBy>Clare Fauke</cp:lastModifiedBy>
  <cp:revision>2</cp:revision>
  <dcterms:created xsi:type="dcterms:W3CDTF">2023-10-15T15:22:26Z</dcterms:created>
  <dcterms:modified xsi:type="dcterms:W3CDTF">2023-10-27T19:35:26Z</dcterms:modified>
</cp:coreProperties>
</file>