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708"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710" r:id="rId21"/>
    <p:sldId id="276" r:id="rId22"/>
    <p:sldId id="277"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AD7"/>
          </a:solidFill>
        </a:fill>
      </a:tcStyle>
    </a:wholeTbl>
    <a:band2H>
      <a:tcTxStyle/>
      <a:tcStyle>
        <a:tcBdr/>
        <a:fill>
          <a:solidFill>
            <a:srgbClr val="E6EDEC"/>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alpha val="20000"/>
            </a:srgbClr>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6350" cap="flat">
              <a:solidFill>
                <a:srgbClr val="BACFCC"/>
              </a:solidFill>
              <a:prstDash val="solid"/>
              <a:miter lim="800000"/>
            </a:ln>
          </a:left>
          <a:right>
            <a:ln w="12700" cap="flat">
              <a:solidFill>
                <a:srgbClr val="FFFFFF"/>
              </a:solidFill>
              <a:prstDash val="solid"/>
              <a:miter lim="8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alpha val="20000"/>
            </a:srgbClr>
          </a:solidFill>
        </a:fill>
      </a:tcStyle>
    </a:firstCol>
    <a:lastRow>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solidFill>
                <a:srgbClr val="FFFFFF"/>
              </a:solidFill>
              <a:prstDash val="solid"/>
              <a:miter lim="800000"/>
            </a:ln>
          </a:top>
          <a:bottom>
            <a:ln w="6350" cap="flat">
              <a:solidFill>
                <a:srgbClr val="BACFCC"/>
              </a:solidFill>
              <a:prstDash val="solid"/>
              <a:miter lim="800000"/>
            </a:ln>
          </a:bottom>
          <a:insideH>
            <a:ln w="12700" cap="flat">
              <a:noFill/>
              <a:miter lim="400000"/>
            </a:ln>
          </a:insideH>
          <a:insideV>
            <a:ln w="12700" cap="flat">
              <a:noFill/>
              <a:miter lim="400000"/>
            </a:ln>
          </a:insideV>
        </a:tcBdr>
        <a:fill>
          <a:no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6350" cap="flat">
              <a:solidFill>
                <a:srgbClr val="BACFCC"/>
              </a:solidFill>
              <a:prstDash val="solid"/>
              <a:miter lim="800000"/>
            </a:ln>
          </a:top>
          <a:bottom>
            <a:ln w="19050" cap="flat">
              <a:solidFill>
                <a:srgbClr val="FFFFFF"/>
              </a:solidFill>
              <a:prstDash val="solid"/>
              <a:miter lim="8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FCBCC"/>
          </a:solidFill>
        </a:fill>
      </a:tcStyle>
    </a:wholeTbl>
    <a:band2H>
      <a:tcTxStyle/>
      <a:tcStyle>
        <a:tcBdr/>
        <a:fill>
          <a:solidFill>
            <a:srgbClr val="EFE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BCA"/>
          </a:solidFill>
        </a:fill>
      </a:tcStyle>
    </a:wholeTbl>
    <a:band2H>
      <a:tcTxStyle/>
      <a:tcStyle>
        <a:tcBdr/>
        <a:fill>
          <a:solidFill>
            <a:srgbClr val="FFEE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9DDD0"/>
          </a:solidFill>
        </a:fill>
      </a:tcStyle>
    </a:wholeTbl>
    <a:band2H>
      <a:tcTxStyle/>
      <a:tcStyle>
        <a:tcBdr/>
        <a:fill>
          <a:solidFill>
            <a:srgbClr val="F4EF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37"/>
    <p:restoredTop sz="79792"/>
  </p:normalViewPr>
  <p:slideViewPr>
    <p:cSldViewPr snapToGrid="0">
      <p:cViewPr varScale="1">
        <p:scale>
          <a:sx n="94" d="100"/>
          <a:sy n="94" d="100"/>
        </p:scale>
        <p:origin x="11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2.2886099999999999E-2"/>
          <c:y val="7.0051799999999997E-2"/>
          <c:w val="0.97211400000000003"/>
          <c:h val="0.81707600000000002"/>
        </c:manualLayout>
      </c:layout>
      <c:barChart>
        <c:barDir val="col"/>
        <c:grouping val="clustered"/>
        <c:varyColors val="0"/>
        <c:ser>
          <c:idx val="0"/>
          <c:order val="0"/>
          <c:tx>
            <c:strRef>
              <c:f>Sheet1!$B$1</c:f>
              <c:strCache>
                <c:ptCount val="1"/>
                <c:pt idx="0">
                  <c:v>Series 1</c:v>
                </c:pt>
              </c:strCache>
            </c:strRef>
          </c:tx>
          <c:spPr>
            <a:solidFill>
              <a:schemeClr val="accent1"/>
            </a:solidFill>
            <a:ln w="9525" cap="flat">
              <a:solidFill>
                <a:srgbClr val="FFFFFF"/>
              </a:solidFill>
              <a:prstDash val="solid"/>
              <a:round/>
            </a:ln>
            <a:effectLst/>
          </c:spPr>
          <c:invertIfNegative val="0"/>
          <c:dPt>
            <c:idx val="0"/>
            <c:invertIfNegative val="0"/>
            <c:bubble3D val="0"/>
            <c:spPr>
              <a:solidFill>
                <a:schemeClr val="accent2"/>
              </a:solidFill>
              <a:ln w="9525" cap="flat">
                <a:solidFill>
                  <a:srgbClr val="FFFFFF"/>
                </a:solidFill>
                <a:prstDash val="solid"/>
                <a:round/>
              </a:ln>
              <a:effectLst/>
            </c:spPr>
            <c:extLst>
              <c:ext xmlns:c16="http://schemas.microsoft.com/office/drawing/2014/chart" uri="{C3380CC4-5D6E-409C-BE32-E72D297353CC}">
                <c16:uniqueId val="{00000000-2C08-4A44-A4CA-6DB3F764F3A1}"/>
              </c:ext>
            </c:extLst>
          </c:dPt>
          <c:dLbls>
            <c:numFmt formatCode="#,##0.0" sourceLinked="0"/>
            <c:spPr>
              <a:noFill/>
              <a:ln>
                <a:noFill/>
              </a:ln>
              <a:effectLst/>
            </c:spPr>
            <c:txPr>
              <a:bodyPr/>
              <a:lstStyle/>
              <a:p>
                <a:pPr>
                  <a:defRPr sz="2800" b="1" i="0" u="none" strike="noStrike">
                    <a:solidFill>
                      <a:srgbClr val="FFFFFF"/>
                    </a:solidFill>
                    <a:effectLst>
                      <a:outerShdw blurRad="50800" dist="38100" dir="2700000" algn="tl" rotWithShape="0">
                        <a:prstClr val="black">
                          <a:alpha val="40000"/>
                        </a:prstClr>
                      </a:outerShdw>
                    </a:effectLst>
                    <a:latin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USA</c:v>
                </c:pt>
                <c:pt idx="1">
                  <c:v>Canada</c:v>
                </c:pt>
                <c:pt idx="2">
                  <c:v>France</c:v>
                </c:pt>
                <c:pt idx="3">
                  <c:v>Australia</c:v>
                </c:pt>
                <c:pt idx="4">
                  <c:v>Germany</c:v>
                </c:pt>
                <c:pt idx="5">
                  <c:v>Italy</c:v>
                </c:pt>
                <c:pt idx="6">
                  <c:v>Sweden</c:v>
                </c:pt>
              </c:strCache>
            </c:strRef>
          </c:cat>
          <c:val>
            <c:numRef>
              <c:f>Sheet1!$B$2:$B$8</c:f>
              <c:numCache>
                <c:formatCode>General</c:formatCode>
                <c:ptCount val="7"/>
                <c:pt idx="0">
                  <c:v>5.4</c:v>
                </c:pt>
                <c:pt idx="1">
                  <c:v>4.5</c:v>
                </c:pt>
                <c:pt idx="2">
                  <c:v>3.6</c:v>
                </c:pt>
                <c:pt idx="3">
                  <c:v>3.2</c:v>
                </c:pt>
                <c:pt idx="4">
                  <c:v>3.1</c:v>
                </c:pt>
                <c:pt idx="5">
                  <c:v>2.4</c:v>
                </c:pt>
                <c:pt idx="6">
                  <c:v>2.4</c:v>
                </c:pt>
              </c:numCache>
            </c:numRef>
          </c:val>
          <c:extLst>
            <c:ext xmlns:c16="http://schemas.microsoft.com/office/drawing/2014/chart" uri="{C3380CC4-5D6E-409C-BE32-E72D297353CC}">
              <c16:uniqueId val="{00000000-7062-8B43-AD51-570630FAB2C7}"/>
            </c:ext>
          </c:extLst>
        </c:ser>
        <c:dLbls>
          <c:showLegendKey val="0"/>
          <c:showVal val="0"/>
          <c:showCatName val="0"/>
          <c:showSerName val="0"/>
          <c:showPercent val="0"/>
          <c:showBubbleSize val="0"/>
        </c:dLbls>
        <c:gapWidth val="42"/>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888888"/>
            </a:solidFill>
            <a:prstDash val="solid"/>
            <a:miter lim="800000"/>
          </a:ln>
        </c:spPr>
        <c:txPr>
          <a:bodyPr rot="0"/>
          <a:lstStyle/>
          <a:p>
            <a:pPr>
              <a:defRPr sz="2000" b="0" i="0" u="none" strike="noStrike">
                <a:solidFill>
                  <a:srgbClr val="FFFFFF"/>
                </a:solidFill>
                <a:latin typeface="Arial"/>
              </a:defRPr>
            </a:pPr>
            <a:endParaRPr lang="en-US"/>
          </a:p>
        </c:txPr>
        <c:crossAx val="2094734553"/>
        <c:crosses val="autoZero"/>
        <c:auto val="1"/>
        <c:lblAlgn val="ctr"/>
        <c:lblOffset val="100"/>
        <c:noMultiLvlLbl val="1"/>
      </c:catAx>
      <c:valAx>
        <c:axId val="2094734553"/>
        <c:scaling>
          <c:orientation val="minMax"/>
          <c:max val="5.5"/>
          <c:min val="0"/>
        </c:scaling>
        <c:delete val="0"/>
        <c:axPos val="l"/>
        <c:numFmt formatCode="0.#" sourceLinked="0"/>
        <c:majorTickMark val="none"/>
        <c:minorTickMark val="none"/>
        <c:tickLblPos val="none"/>
        <c:spPr>
          <a:ln w="12700" cap="flat">
            <a:noFill/>
            <a:prstDash val="solid"/>
            <a:miter lim="800000"/>
          </a:ln>
        </c:spPr>
        <c:txPr>
          <a:bodyPr rot="0"/>
          <a:lstStyle/>
          <a:p>
            <a:pPr>
              <a:defRPr sz="2000" b="0" i="0" u="none" strike="noStrike">
                <a:solidFill>
                  <a:srgbClr val="FFFFFF"/>
                </a:solidFill>
                <a:latin typeface="Arial"/>
              </a:defRPr>
            </a:pPr>
            <a:endParaRPr lang="en-US"/>
          </a:p>
        </c:txPr>
        <c:crossAx val="2094734552"/>
        <c:crosses val="autoZero"/>
        <c:crossBetween val="between"/>
        <c:majorUnit val="1.1000000000000001"/>
        <c:minorUnit val="0.55000000000000004"/>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2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Sheet1!$B$1</c:f>
              <c:strCache>
                <c:ptCount val="1"/>
                <c:pt idx="0">
                  <c:v>USA</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55A-6F4E-9E3A-27808AE60D87}"/>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B55A-6F4E-9E3A-27808AE60D87}"/>
              </c:ext>
            </c:extLst>
          </c:dPt>
          <c:cat>
            <c:strRef>
              <c:f>Sheet1!$A$2:$A$3</c:f>
              <c:strCache>
                <c:ptCount val="2"/>
                <c:pt idx="0">
                  <c:v>1st Qtr</c:v>
                </c:pt>
                <c:pt idx="1">
                  <c:v>2nd Qtr</c:v>
                </c:pt>
              </c:strCache>
            </c:strRef>
          </c:cat>
          <c:val>
            <c:numRef>
              <c:f>Sheet1!$B$2:$B$3</c:f>
              <c:numCache>
                <c:formatCode>0.0%</c:formatCode>
                <c:ptCount val="2"/>
                <c:pt idx="0">
                  <c:v>0.35</c:v>
                </c:pt>
                <c:pt idx="1">
                  <c:v>0.65</c:v>
                </c:pt>
              </c:numCache>
            </c:numRef>
          </c:val>
          <c:extLst>
            <c:ext xmlns:c16="http://schemas.microsoft.com/office/drawing/2014/chart" uri="{C3380CC4-5D6E-409C-BE32-E72D297353CC}">
              <c16:uniqueId val="{00000004-B55A-6F4E-9E3A-27808AE60D87}"/>
            </c:ext>
          </c:extLst>
        </c:ser>
        <c:dLbls>
          <c:showLegendKey val="0"/>
          <c:showVal val="0"/>
          <c:showCatName val="0"/>
          <c:showSerName val="0"/>
          <c:showPercent val="0"/>
          <c:showBubbleSize val="0"/>
          <c:showLeaderLines val="1"/>
        </c:dLbls>
        <c:firstSliceAng val="29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2.4611661416173207E-2"/>
          <c:y val="6.3870700000000002E-2"/>
          <c:w val="0.97402601963220581"/>
          <c:h val="0.82496800000000003"/>
        </c:manualLayout>
      </c:layout>
      <c:barChart>
        <c:barDir val="col"/>
        <c:grouping val="clustered"/>
        <c:varyColors val="0"/>
        <c:ser>
          <c:idx val="0"/>
          <c:order val="0"/>
          <c:tx>
            <c:strRef>
              <c:f>Sheet1!$B$1</c:f>
              <c:strCache>
                <c:ptCount val="1"/>
                <c:pt idx="0">
                  <c:v>Series 1</c:v>
                </c:pt>
              </c:strCache>
            </c:strRef>
          </c:tx>
          <c:spPr>
            <a:solidFill>
              <a:schemeClr val="accent1"/>
            </a:solidFill>
            <a:ln w="9525" cap="flat">
              <a:solidFill>
                <a:srgbClr val="FFFFFF"/>
              </a:solidFill>
              <a:prstDash val="solid"/>
              <a:round/>
            </a:ln>
            <a:effectLst/>
          </c:spPr>
          <c:invertIfNegative val="0"/>
          <c:dPt>
            <c:idx val="0"/>
            <c:invertIfNegative val="0"/>
            <c:bubble3D val="0"/>
            <c:spPr>
              <a:solidFill>
                <a:schemeClr val="accent2"/>
              </a:solidFill>
              <a:ln w="9525" cap="flat">
                <a:solidFill>
                  <a:srgbClr val="FFFFFF"/>
                </a:solidFill>
                <a:prstDash val="solid"/>
                <a:round/>
              </a:ln>
              <a:effectLst/>
            </c:spPr>
            <c:extLst>
              <c:ext xmlns:c16="http://schemas.microsoft.com/office/drawing/2014/chart" uri="{C3380CC4-5D6E-409C-BE32-E72D297353CC}">
                <c16:uniqueId val="{00000000-BF8E-6347-A77A-A3670BA14AAF}"/>
              </c:ext>
            </c:extLst>
          </c:dPt>
          <c:dLbls>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8E-6347-A77A-A3670BA14AAF}"/>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8E-6347-A77A-A3670BA14AAF}"/>
                </c:ext>
              </c:extLst>
            </c:dLbl>
            <c:numFmt formatCode="0" sourceLinked="0"/>
            <c:spPr>
              <a:noFill/>
              <a:ln>
                <a:noFill/>
              </a:ln>
              <a:effectLst/>
            </c:spPr>
            <c:txPr>
              <a:bodyPr/>
              <a:lstStyle/>
              <a:p>
                <a:pPr>
                  <a:defRPr sz="2400" b="0" i="0" u="none" strike="noStrike">
                    <a:solidFill>
                      <a:srgbClr val="FFFFFF"/>
                    </a:solidFill>
                    <a:latin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US</c:v>
                </c:pt>
                <c:pt idx="1">
                  <c:v>CAN</c:v>
                </c:pt>
                <c:pt idx="2">
                  <c:v>UK</c:v>
                </c:pt>
                <c:pt idx="3">
                  <c:v>FRA</c:v>
                </c:pt>
                <c:pt idx="4">
                  <c:v>SWI</c:v>
                </c:pt>
                <c:pt idx="5">
                  <c:v>NZ</c:v>
                </c:pt>
                <c:pt idx="6">
                  <c:v>SWE</c:v>
                </c:pt>
                <c:pt idx="7">
                  <c:v>GER</c:v>
                </c:pt>
                <c:pt idx="8">
                  <c:v>NET</c:v>
                </c:pt>
                <c:pt idx="9">
                  <c:v>AUS</c:v>
                </c:pt>
                <c:pt idx="10">
                  <c:v>NOR</c:v>
                </c:pt>
              </c:strCache>
            </c:strRef>
          </c:cat>
          <c:val>
            <c:numRef>
              <c:f>Sheet1!$B$2:$B$12</c:f>
              <c:numCache>
                <c:formatCode>General</c:formatCode>
                <c:ptCount val="11"/>
                <c:pt idx="0">
                  <c:v>32.9</c:v>
                </c:pt>
                <c:pt idx="1">
                  <c:v>11</c:v>
                </c:pt>
                <c:pt idx="2">
                  <c:v>10</c:v>
                </c:pt>
                <c:pt idx="3">
                  <c:v>8</c:v>
                </c:pt>
                <c:pt idx="4">
                  <c:v>7</c:v>
                </c:pt>
                <c:pt idx="5">
                  <c:v>7</c:v>
                </c:pt>
                <c:pt idx="6">
                  <c:v>5</c:v>
                </c:pt>
                <c:pt idx="7">
                  <c:v>4</c:v>
                </c:pt>
                <c:pt idx="8">
                  <c:v>4</c:v>
                </c:pt>
                <c:pt idx="9">
                  <c:v>3</c:v>
                </c:pt>
                <c:pt idx="10">
                  <c:v>2</c:v>
                </c:pt>
              </c:numCache>
            </c:numRef>
          </c:val>
          <c:extLst>
            <c:ext xmlns:c16="http://schemas.microsoft.com/office/drawing/2014/chart" uri="{C3380CC4-5D6E-409C-BE32-E72D297353CC}">
              <c16:uniqueId val="{00000000-B00A-264A-BA0E-F586D1E3F8A3}"/>
            </c:ext>
          </c:extLst>
        </c:ser>
        <c:dLbls>
          <c:showLegendKey val="0"/>
          <c:showVal val="0"/>
          <c:showCatName val="0"/>
          <c:showSerName val="0"/>
          <c:showPercent val="0"/>
          <c:showBubbleSize val="0"/>
        </c:dLbls>
        <c:gapWidth val="35"/>
        <c:overlap val="-27"/>
        <c:axId val="2094734552"/>
        <c:axId val="2094734553"/>
      </c:barChart>
      <c:catAx>
        <c:axId val="2094734552"/>
        <c:scaling>
          <c:orientation val="minMax"/>
        </c:scaling>
        <c:delete val="0"/>
        <c:axPos val="b"/>
        <c:numFmt formatCode="General" sourceLinked="0"/>
        <c:majorTickMark val="none"/>
        <c:minorTickMark val="none"/>
        <c:tickLblPos val="low"/>
        <c:spPr>
          <a:gradFill>
            <a:gsLst>
              <a:gs pos="0">
                <a:srgbClr val="000000"/>
              </a:gs>
              <a:gs pos="52000">
                <a:srgbClr val="001E1C"/>
              </a:gs>
              <a:gs pos="100000">
                <a:srgbClr val="006059"/>
              </a:gs>
            </a:gsLst>
            <a:lin ang="5400000" scaled="0"/>
          </a:gradFill>
          <a:ln w="12700" cap="flat">
            <a:solidFill>
              <a:srgbClr val="888888"/>
            </a:solidFill>
            <a:prstDash val="solid"/>
            <a:miter lim="800000"/>
          </a:ln>
        </c:spPr>
        <c:txPr>
          <a:bodyPr rot="0"/>
          <a:lstStyle/>
          <a:p>
            <a:pPr>
              <a:defRPr sz="2000" b="1" i="0" u="none" strike="noStrike">
                <a:solidFill>
                  <a:srgbClr val="FFFFFF"/>
                </a:solidFill>
                <a:latin typeface="Arial"/>
              </a:defRPr>
            </a:pPr>
            <a:endParaRPr lang="en-US"/>
          </a:p>
        </c:txPr>
        <c:crossAx val="2094734553"/>
        <c:crosses val="autoZero"/>
        <c:auto val="1"/>
        <c:lblAlgn val="ctr"/>
        <c:lblOffset val="100"/>
        <c:noMultiLvlLbl val="1"/>
      </c:catAx>
      <c:valAx>
        <c:axId val="2094734553"/>
        <c:scaling>
          <c:orientation val="minMax"/>
          <c:max val="34"/>
          <c:min val="0"/>
        </c:scaling>
        <c:delete val="1"/>
        <c:axPos val="l"/>
        <c:numFmt formatCode="0" sourceLinked="0"/>
        <c:majorTickMark val="out"/>
        <c:minorTickMark val="none"/>
        <c:tickLblPos val="nextTo"/>
        <c:crossAx val="2094734552"/>
        <c:crosses val="autoZero"/>
        <c:crossBetween val="between"/>
        <c:majorUnit val="10"/>
        <c:minorUnit val="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4482300000000001"/>
          <c:y val="6.96016E-2"/>
          <c:w val="0.85017699999999996"/>
          <c:h val="0.88932999999999995"/>
        </c:manualLayout>
      </c:layout>
      <c:barChart>
        <c:barDir val="bar"/>
        <c:grouping val="stacked"/>
        <c:varyColors val="0"/>
        <c:ser>
          <c:idx val="0"/>
          <c:order val="0"/>
          <c:tx>
            <c:strRef>
              <c:f>Sheet1!$B$1</c:f>
              <c:strCache>
                <c:ptCount val="1"/>
                <c:pt idx="0">
                  <c:v> Total Spend </c:v>
                </c:pt>
              </c:strCache>
            </c:strRef>
          </c:tx>
          <c:spPr>
            <a:solidFill>
              <a:schemeClr val="accent4"/>
            </a:solidFill>
            <a:ln w="9525" cap="flat">
              <a:solidFill>
                <a:srgbClr val="FFFFFF"/>
              </a:solidFill>
              <a:prstDash val="solid"/>
              <a:round/>
            </a:ln>
            <a:effectLst/>
          </c:spPr>
          <c:invertIfNegative val="0"/>
          <c:dPt>
            <c:idx val="8"/>
            <c:invertIfNegative val="0"/>
            <c:bubble3D val="0"/>
            <c:spPr>
              <a:solidFill>
                <a:schemeClr val="accent1"/>
              </a:solidFill>
              <a:ln w="9525" cap="flat">
                <a:solidFill>
                  <a:srgbClr val="FFFFFF"/>
                </a:solidFill>
                <a:prstDash val="solid"/>
                <a:round/>
              </a:ln>
              <a:effectLst/>
            </c:spPr>
            <c:extLst>
              <c:ext xmlns:c16="http://schemas.microsoft.com/office/drawing/2014/chart" uri="{C3380CC4-5D6E-409C-BE32-E72D297353CC}">
                <c16:uniqueId val="{00000000-FFB2-2D41-9B9A-EE538C112424}"/>
              </c:ext>
            </c:extLst>
          </c:dPt>
          <c:dLbls>
            <c:numFmt formatCode="&quot; &quot;&quot;$&quot;#,##0&quot; &quot;;&quot; &quot;&quot;$&quot;\(#,##0\);&quot; &quot;&quot;$&quot;&quot;-&quot;??&quot; &quot;" sourceLinked="0"/>
            <c:spPr>
              <a:noFill/>
              <a:ln>
                <a:noFill/>
              </a:ln>
              <a:effectLst/>
            </c:spPr>
            <c:txPr>
              <a:bodyPr/>
              <a:lstStyle/>
              <a:p>
                <a:pPr>
                  <a:defRPr sz="2000" b="0" i="0" u="none" strike="noStrike">
                    <a:solidFill>
                      <a:srgbClr val="FFFFFF"/>
                    </a:solidFill>
                    <a:effectLst>
                      <a:outerShdw blurRad="63500" dist="38100" dir="2700000" algn="tl">
                        <a:srgbClr val="000000">
                          <a:alpha val="40000"/>
                        </a:srgbClr>
                      </a:outerShdw>
                    </a:effectLst>
                    <a:latin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Japan</c:v>
                </c:pt>
                <c:pt idx="1">
                  <c:v>UK</c:v>
                </c:pt>
                <c:pt idx="2">
                  <c:v>Canada</c:v>
                </c:pt>
                <c:pt idx="3">
                  <c:v>France</c:v>
                </c:pt>
                <c:pt idx="4">
                  <c:v>Sweden</c:v>
                </c:pt>
                <c:pt idx="5">
                  <c:v>Holland</c:v>
                </c:pt>
                <c:pt idx="6">
                  <c:v>Germ</c:v>
                </c:pt>
                <c:pt idx="7">
                  <c:v>Switz</c:v>
                </c:pt>
                <c:pt idx="8">
                  <c:v>USA</c:v>
                </c:pt>
              </c:strCache>
            </c:strRef>
          </c:cat>
          <c:val>
            <c:numRef>
              <c:f>Sheet1!$B$2:$B$10</c:f>
              <c:numCache>
                <c:formatCode>General</c:formatCode>
                <c:ptCount val="9"/>
                <c:pt idx="0">
                  <c:v>5251</c:v>
                </c:pt>
                <c:pt idx="1">
                  <c:v>5493</c:v>
                </c:pt>
                <c:pt idx="2">
                  <c:v>6319</c:v>
                </c:pt>
                <c:pt idx="3">
                  <c:v>6517</c:v>
                </c:pt>
                <c:pt idx="4">
                  <c:v>6434</c:v>
                </c:pt>
                <c:pt idx="5">
                  <c:v>7358</c:v>
                </c:pt>
                <c:pt idx="6">
                  <c:v>8011</c:v>
                </c:pt>
                <c:pt idx="7">
                  <c:v>8049</c:v>
                </c:pt>
                <c:pt idx="8">
                  <c:v>8247.3209999999999</c:v>
                </c:pt>
              </c:numCache>
            </c:numRef>
          </c:val>
          <c:extLst>
            <c:ext xmlns:c16="http://schemas.microsoft.com/office/drawing/2014/chart" uri="{C3380CC4-5D6E-409C-BE32-E72D297353CC}">
              <c16:uniqueId val="{00000000-89ED-3F45-814B-75CF5648EC4E}"/>
            </c:ext>
          </c:extLst>
        </c:ser>
        <c:ser>
          <c:idx val="1"/>
          <c:order val="1"/>
          <c:tx>
            <c:strRef>
              <c:f>Sheet1!$C$1</c:f>
              <c:strCache>
                <c:ptCount val="1"/>
                <c:pt idx="0">
                  <c:v> USA Private </c:v>
                </c:pt>
              </c:strCache>
            </c:strRef>
          </c:tx>
          <c:spPr>
            <a:solidFill>
              <a:schemeClr val="accent2"/>
            </a:solidFill>
            <a:ln w="9525" cap="flat">
              <a:solidFill>
                <a:srgbClr val="FFFFFF"/>
              </a:solidFill>
              <a:prstDash val="solid"/>
              <a:round/>
            </a:ln>
            <a:effectLst/>
          </c:spPr>
          <c:invertIfNegative val="0"/>
          <c:dLbls>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D-3F45-814B-75CF5648EC4E}"/>
                </c:ext>
              </c:extLst>
            </c:dLbl>
            <c:numFmt formatCode="&quot; &quot;&quot;$&quot;#,##0&quot; &quot;;&quot; &quot;&quot;$&quot;\(#,##0\);&quot; &quot;&quot;$&quot;&quot;-&quot;??&quot; &quot;" sourceLinked="0"/>
            <c:spPr>
              <a:noFill/>
              <a:ln>
                <a:noFill/>
              </a:ln>
              <a:effectLst/>
            </c:spPr>
            <c:txPr>
              <a:bodyPr/>
              <a:lstStyle/>
              <a:p>
                <a:pPr>
                  <a:defRPr sz="2000" b="0" i="0" u="none" strike="noStrike">
                    <a:solidFill>
                      <a:srgbClr val="FFFFFF"/>
                    </a:solidFill>
                    <a:effectLst>
                      <a:outerShdw blurRad="63500" dist="38100" dir="2700000" algn="tl">
                        <a:srgbClr val="000000">
                          <a:alpha val="40000"/>
                        </a:srgbClr>
                      </a:outerShdw>
                    </a:effectLst>
                    <a:latin typeface="Arial"/>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Sheet1!$A$2:$A$10</c:f>
              <c:strCache>
                <c:ptCount val="9"/>
                <c:pt idx="0">
                  <c:v>Japan</c:v>
                </c:pt>
                <c:pt idx="1">
                  <c:v>UK</c:v>
                </c:pt>
                <c:pt idx="2">
                  <c:v>Canada</c:v>
                </c:pt>
                <c:pt idx="3">
                  <c:v>France</c:v>
                </c:pt>
                <c:pt idx="4">
                  <c:v>Sweden</c:v>
                </c:pt>
                <c:pt idx="5">
                  <c:v>Holland</c:v>
                </c:pt>
                <c:pt idx="6">
                  <c:v>Germ</c:v>
                </c:pt>
                <c:pt idx="7">
                  <c:v>Switz</c:v>
                </c:pt>
                <c:pt idx="8">
                  <c:v>USA</c:v>
                </c:pt>
              </c:strCache>
            </c:strRef>
          </c:cat>
          <c:val>
            <c:numRef>
              <c:f>Sheet1!$C$2:$C$10</c:f>
              <c:numCache>
                <c:formatCode>General</c:formatCode>
                <c:ptCount val="9"/>
                <c:pt idx="0">
                  <c:v>0</c:v>
                </c:pt>
                <c:pt idx="1">
                  <c:v>0</c:v>
                </c:pt>
                <c:pt idx="2">
                  <c:v>0</c:v>
                </c:pt>
                <c:pt idx="3">
                  <c:v>0</c:v>
                </c:pt>
                <c:pt idx="4">
                  <c:v>0</c:v>
                </c:pt>
                <c:pt idx="5">
                  <c:v>0</c:v>
                </c:pt>
                <c:pt idx="6">
                  <c:v>0</c:v>
                </c:pt>
                <c:pt idx="7">
                  <c:v>0</c:v>
                </c:pt>
                <c:pt idx="8">
                  <c:v>4305.6790000000001</c:v>
                </c:pt>
              </c:numCache>
            </c:numRef>
          </c:val>
          <c:extLst>
            <c:ext xmlns:c16="http://schemas.microsoft.com/office/drawing/2014/chart" uri="{C3380CC4-5D6E-409C-BE32-E72D297353CC}">
              <c16:uniqueId val="{00000001-89ED-3F45-814B-75CF5648EC4E}"/>
            </c:ext>
          </c:extLst>
        </c:ser>
        <c:dLbls>
          <c:showLegendKey val="0"/>
          <c:showVal val="0"/>
          <c:showCatName val="0"/>
          <c:showSerName val="0"/>
          <c:showPercent val="0"/>
          <c:showBubbleSize val="0"/>
        </c:dLbls>
        <c:gapWidth val="29"/>
        <c:overlap val="100"/>
        <c:axId val="2094734552"/>
        <c:axId val="2094734553"/>
      </c:barChart>
      <c:catAx>
        <c:axId val="2094734552"/>
        <c:scaling>
          <c:orientation val="maxMin"/>
        </c:scaling>
        <c:delete val="0"/>
        <c:axPos val="l"/>
        <c:numFmt formatCode="General" sourceLinked="0"/>
        <c:majorTickMark val="out"/>
        <c:minorTickMark val="none"/>
        <c:tickLblPos val="nextTo"/>
        <c:spPr>
          <a:ln w="12700" cap="flat">
            <a:solidFill>
              <a:srgbClr val="D9D9D9"/>
            </a:solidFill>
            <a:prstDash val="solid"/>
            <a:round/>
          </a:ln>
        </c:spPr>
        <c:txPr>
          <a:bodyPr rot="0"/>
          <a:lstStyle/>
          <a:p>
            <a:pPr>
              <a:defRPr sz="2000" b="0" i="0" u="none" strike="noStrike">
                <a:solidFill>
                  <a:srgbClr val="FFFFFF"/>
                </a:solidFill>
                <a:latin typeface="Arial"/>
              </a:defRPr>
            </a:pPr>
            <a:endParaRPr lang="en-US"/>
          </a:p>
        </c:txPr>
        <c:crossAx val="2094734553"/>
        <c:crosses val="autoZero"/>
        <c:auto val="1"/>
        <c:lblAlgn val="ctr"/>
        <c:lblOffset val="100"/>
        <c:noMultiLvlLbl val="1"/>
      </c:catAx>
      <c:valAx>
        <c:axId val="2094734553"/>
        <c:scaling>
          <c:orientation val="minMax"/>
          <c:max val="13100"/>
          <c:min val="0"/>
        </c:scaling>
        <c:delete val="0"/>
        <c:axPos val="t"/>
        <c:numFmt formatCode="&quot; &quot;&quot;$&quot;#,##0&quot; &quot;;&quot; &quot;&quot;$&quot;\(#,##0\);&quot; &quot;&quot;$&quot;&quot;-&quot;??&quot; &quot;" sourceLinked="0"/>
        <c:majorTickMark val="none"/>
        <c:minorTickMark val="none"/>
        <c:tickLblPos val="none"/>
        <c:spPr>
          <a:ln w="12700" cap="flat">
            <a:noFill/>
            <a:prstDash val="solid"/>
            <a:round/>
          </a:ln>
        </c:spPr>
        <c:txPr>
          <a:bodyPr rot="0"/>
          <a:lstStyle/>
          <a:p>
            <a:pPr>
              <a:defRPr sz="2000" b="0" i="0" u="none" strike="noStrike">
                <a:solidFill>
                  <a:srgbClr val="FFFFFF"/>
                </a:solidFill>
                <a:latin typeface="Arial"/>
              </a:defRPr>
            </a:pPr>
            <a:endParaRPr lang="en-US"/>
          </a:p>
        </c:txPr>
        <c:crossAx val="2094734552"/>
        <c:crosses val="autoZero"/>
        <c:crossBetween val="between"/>
        <c:majorUnit val="3275"/>
        <c:minorUnit val="163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2.0187400000000001E-2"/>
          <c:y val="5.7811000000000001E-2"/>
          <c:w val="0.97481300000000004"/>
          <c:h val="0.77441599999999999"/>
        </c:manualLayout>
      </c:layout>
      <c:barChart>
        <c:barDir val="col"/>
        <c:grouping val="clustered"/>
        <c:varyColors val="0"/>
        <c:ser>
          <c:idx val="0"/>
          <c:order val="0"/>
          <c:tx>
            <c:v>Series 1</c:v>
          </c:tx>
          <c:spPr>
            <a:solidFill>
              <a:srgbClr val="FD0000"/>
            </a:solidFill>
            <a:ln w="9525" cap="flat">
              <a:solidFill>
                <a:srgbClr val="FFFFFF"/>
              </a:solidFill>
              <a:prstDash val="solid"/>
              <a:round/>
            </a:ln>
            <a:effectLst/>
          </c:spPr>
          <c:invertIfNegative val="0"/>
          <c:dPt>
            <c:idx val="0"/>
            <c:invertIfNegative val="1"/>
            <c:bubble3D val="0"/>
            <c:extLst>
              <c:ext xmlns:c16="http://schemas.microsoft.com/office/drawing/2014/chart" uri="{C3380CC4-5D6E-409C-BE32-E72D297353CC}">
                <c16:uniqueId val="{00000001-E81F-3D40-B91A-48459D19D7E8}"/>
              </c:ext>
            </c:extLst>
          </c:dPt>
          <c:dPt>
            <c:idx val="1"/>
            <c:invertIfNegative val="1"/>
            <c:bubble3D val="0"/>
            <c:spPr>
              <a:solidFill>
                <a:schemeClr val="accent1"/>
              </a:solidFill>
              <a:ln w="9525" cap="flat">
                <a:solidFill>
                  <a:srgbClr val="FFFFFF"/>
                </a:solidFill>
                <a:prstDash val="solid"/>
                <a:round/>
              </a:ln>
              <a:effectLst/>
            </c:spPr>
            <c:extLst>
              <c:ext xmlns:c16="http://schemas.microsoft.com/office/drawing/2014/chart" uri="{C3380CC4-5D6E-409C-BE32-E72D297353CC}">
                <c16:uniqueId val="{00000003-E81F-3D40-B91A-48459D19D7E8}"/>
              </c:ext>
            </c:extLst>
          </c:dPt>
          <c:dPt>
            <c:idx val="2"/>
            <c:invertIfNegative val="1"/>
            <c:bubble3D val="0"/>
            <c:spPr>
              <a:solidFill>
                <a:srgbClr val="FFBE66"/>
              </a:solidFill>
              <a:ln w="9525" cap="flat">
                <a:solidFill>
                  <a:srgbClr val="FFFFFF"/>
                </a:solidFill>
                <a:prstDash val="solid"/>
                <a:round/>
              </a:ln>
              <a:effectLst/>
            </c:spPr>
            <c:extLst>
              <c:ext xmlns:c16="http://schemas.microsoft.com/office/drawing/2014/chart" uri="{C3380CC4-5D6E-409C-BE32-E72D297353CC}">
                <c16:uniqueId val="{00000005-E81F-3D40-B91A-48459D19D7E8}"/>
              </c:ext>
            </c:extLst>
          </c:dPt>
          <c:dPt>
            <c:idx val="3"/>
            <c:invertIfNegative val="1"/>
            <c:bubble3D val="0"/>
            <c:spPr>
              <a:solidFill>
                <a:schemeClr val="accent1"/>
              </a:solidFill>
              <a:ln w="9525" cap="flat">
                <a:solidFill>
                  <a:srgbClr val="FFFFFF"/>
                </a:solidFill>
                <a:prstDash val="solid"/>
                <a:round/>
              </a:ln>
              <a:effectLst/>
            </c:spPr>
            <c:extLst>
              <c:ext xmlns:c16="http://schemas.microsoft.com/office/drawing/2014/chart" uri="{C3380CC4-5D6E-409C-BE32-E72D297353CC}">
                <c16:uniqueId val="{00000007-E81F-3D40-B91A-48459D19D7E8}"/>
              </c:ext>
            </c:extLst>
          </c:dPt>
          <c:dPt>
            <c:idx val="4"/>
            <c:invertIfNegative val="1"/>
            <c:bubble3D val="0"/>
            <c:spPr>
              <a:solidFill>
                <a:schemeClr val="accent1"/>
              </a:solidFill>
              <a:ln w="9525" cap="flat">
                <a:solidFill>
                  <a:srgbClr val="FFFFFF"/>
                </a:solidFill>
                <a:prstDash val="solid"/>
                <a:round/>
              </a:ln>
              <a:effectLst/>
            </c:spPr>
            <c:extLst>
              <c:ext xmlns:c16="http://schemas.microsoft.com/office/drawing/2014/chart" uri="{C3380CC4-5D6E-409C-BE32-E72D297353CC}">
                <c16:uniqueId val="{00000009-E81F-3D40-B91A-48459D19D7E8}"/>
              </c:ext>
            </c:extLst>
          </c:dPt>
          <c:dPt>
            <c:idx val="5"/>
            <c:invertIfNegative val="1"/>
            <c:bubble3D val="0"/>
            <c:spPr>
              <a:solidFill>
                <a:schemeClr val="accent1"/>
              </a:solidFill>
              <a:ln w="9525" cap="flat">
                <a:solidFill>
                  <a:srgbClr val="FFFFFF"/>
                </a:solidFill>
                <a:prstDash val="solid"/>
                <a:round/>
              </a:ln>
              <a:effectLst/>
            </c:spPr>
            <c:extLst>
              <c:ext xmlns:c16="http://schemas.microsoft.com/office/drawing/2014/chart" uri="{C3380CC4-5D6E-409C-BE32-E72D297353CC}">
                <c16:uniqueId val="{0000000B-E81F-3D40-B91A-48459D19D7E8}"/>
              </c:ext>
            </c:extLst>
          </c:dPt>
          <c:dPt>
            <c:idx val="6"/>
            <c:invertIfNegative val="1"/>
            <c:bubble3D val="0"/>
            <c:spPr>
              <a:solidFill>
                <a:schemeClr val="accent1"/>
              </a:solidFill>
              <a:ln w="9525" cap="flat">
                <a:solidFill>
                  <a:srgbClr val="FFFFFF"/>
                </a:solidFill>
                <a:prstDash val="solid"/>
                <a:round/>
              </a:ln>
              <a:effectLst/>
            </c:spPr>
            <c:extLst>
              <c:ext xmlns:c16="http://schemas.microsoft.com/office/drawing/2014/chart" uri="{C3380CC4-5D6E-409C-BE32-E72D297353CC}">
                <c16:uniqueId val="{0000000D-E81F-3D40-B91A-48459D19D7E8}"/>
              </c:ext>
            </c:extLst>
          </c:dPt>
          <c:dPt>
            <c:idx val="7"/>
            <c:invertIfNegative val="1"/>
            <c:bubble3D val="0"/>
            <c:spPr>
              <a:solidFill>
                <a:schemeClr val="accent1"/>
              </a:solidFill>
              <a:ln w="9525" cap="flat">
                <a:solidFill>
                  <a:srgbClr val="FFFFFF"/>
                </a:solidFill>
                <a:prstDash val="solid"/>
                <a:round/>
              </a:ln>
              <a:effectLst/>
            </c:spPr>
            <c:extLst>
              <c:ext xmlns:c16="http://schemas.microsoft.com/office/drawing/2014/chart" uri="{C3380CC4-5D6E-409C-BE32-E72D297353CC}">
                <c16:uniqueId val="{0000000F-E81F-3D40-B91A-48459D19D7E8}"/>
              </c:ext>
            </c:extLst>
          </c:dPt>
          <c:dLbls>
            <c:dLbl>
              <c:idx val="0"/>
              <c:numFmt formatCode="#,##0" sourceLinked="0"/>
              <c:spPr/>
              <c:txPr>
                <a:bodyPr/>
                <a:lstStyle/>
                <a:p>
                  <a:pPr>
                    <a:defRPr sz="2600" b="1" i="0" u="none" strike="noStrike">
                      <a:solidFill>
                        <a:schemeClr val="bg1"/>
                      </a:solidFill>
                      <a:effectLst>
                        <a:outerShdw blurRad="50800" dist="38100" dir="2700000" algn="tl" rotWithShape="0">
                          <a:prstClr val="black">
                            <a:alpha val="40000"/>
                          </a:prstClr>
                        </a:outerShdw>
                      </a:effectLst>
                      <a:latin typeface="Aria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E81F-3D40-B91A-48459D19D7E8}"/>
                </c:ext>
              </c:extLst>
            </c:dLbl>
            <c:dLbl>
              <c:idx val="1"/>
              <c:numFmt formatCode="#,##0" sourceLinked="0"/>
              <c:spPr/>
              <c:txPr>
                <a:bodyPr/>
                <a:lstStyle/>
                <a:p>
                  <a:pPr>
                    <a:defRPr sz="2600" b="1" i="0" u="none" strike="noStrike">
                      <a:solidFill>
                        <a:schemeClr val="bg1"/>
                      </a:solidFill>
                      <a:effectLst>
                        <a:outerShdw blurRad="50800" dist="38100" dir="2700000" algn="tl" rotWithShape="0">
                          <a:prstClr val="black">
                            <a:alpha val="40000"/>
                          </a:prstClr>
                        </a:outerShdw>
                      </a:effectLst>
                      <a:latin typeface="Aria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E81F-3D40-B91A-48459D19D7E8}"/>
                </c:ext>
              </c:extLst>
            </c:dLbl>
            <c:dLbl>
              <c:idx val="2"/>
              <c:numFmt formatCode="#,##0" sourceLinked="0"/>
              <c:spPr/>
              <c:txPr>
                <a:bodyPr/>
                <a:lstStyle/>
                <a:p>
                  <a:pPr>
                    <a:defRPr sz="2600" b="1" i="0" u="none" strike="noStrike">
                      <a:solidFill>
                        <a:schemeClr val="tx1"/>
                      </a:solidFill>
                      <a:effectLst/>
                      <a:latin typeface="Aria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E81F-3D40-B91A-48459D19D7E8}"/>
                </c:ext>
              </c:extLst>
            </c:dLbl>
            <c:dLbl>
              <c:idx val="3"/>
              <c:numFmt formatCode="#,##0" sourceLinked="0"/>
              <c:spPr/>
              <c:txPr>
                <a:bodyPr/>
                <a:lstStyle/>
                <a:p>
                  <a:pPr>
                    <a:defRPr sz="2600" b="1" i="0" u="none" strike="noStrike">
                      <a:solidFill>
                        <a:schemeClr val="bg1"/>
                      </a:solidFill>
                      <a:effectLst>
                        <a:outerShdw blurRad="50800" dist="38100" dir="2700000" algn="tl" rotWithShape="0">
                          <a:prstClr val="black">
                            <a:alpha val="40000"/>
                          </a:prstClr>
                        </a:outerShdw>
                      </a:effectLst>
                      <a:latin typeface="Aria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E81F-3D40-B91A-48459D19D7E8}"/>
                </c:ext>
              </c:extLst>
            </c:dLbl>
            <c:dLbl>
              <c:idx val="4"/>
              <c:numFmt formatCode="#,##0" sourceLinked="0"/>
              <c:spPr/>
              <c:txPr>
                <a:bodyPr/>
                <a:lstStyle/>
                <a:p>
                  <a:pPr>
                    <a:defRPr sz="2600" b="1" i="0" u="none" strike="noStrike">
                      <a:solidFill>
                        <a:schemeClr val="bg1"/>
                      </a:solidFill>
                      <a:effectLst>
                        <a:outerShdw blurRad="50800" dist="38100" dir="2700000" algn="tl" rotWithShape="0">
                          <a:prstClr val="black">
                            <a:alpha val="40000"/>
                          </a:prstClr>
                        </a:outerShdw>
                      </a:effectLst>
                      <a:latin typeface="Aria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E81F-3D40-B91A-48459D19D7E8}"/>
                </c:ext>
              </c:extLst>
            </c:dLbl>
            <c:dLbl>
              <c:idx val="5"/>
              <c:numFmt formatCode="#,##0" sourceLinked="0"/>
              <c:spPr/>
              <c:txPr>
                <a:bodyPr/>
                <a:lstStyle/>
                <a:p>
                  <a:pPr>
                    <a:defRPr sz="2600" b="1" i="0" u="none" strike="noStrike">
                      <a:solidFill>
                        <a:schemeClr val="bg1"/>
                      </a:solidFill>
                      <a:effectLst>
                        <a:outerShdw blurRad="50800" dist="38100" dir="2700000" algn="tl" rotWithShape="0">
                          <a:prstClr val="black">
                            <a:alpha val="40000"/>
                          </a:prstClr>
                        </a:outerShdw>
                      </a:effectLst>
                      <a:latin typeface="Aria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B-E81F-3D40-B91A-48459D19D7E8}"/>
                </c:ext>
              </c:extLst>
            </c:dLbl>
            <c:dLbl>
              <c:idx val="6"/>
              <c:numFmt formatCode="#,##0" sourceLinked="0"/>
              <c:spPr/>
              <c:txPr>
                <a:bodyPr/>
                <a:lstStyle/>
                <a:p>
                  <a:pPr>
                    <a:defRPr sz="2600" b="1" i="0" u="none" strike="noStrike">
                      <a:solidFill>
                        <a:schemeClr val="bg1"/>
                      </a:solidFill>
                      <a:effectLst>
                        <a:outerShdw blurRad="50800" dist="38100" dir="2700000" algn="tl" rotWithShape="0">
                          <a:prstClr val="black">
                            <a:alpha val="40000"/>
                          </a:prstClr>
                        </a:outerShdw>
                      </a:effectLst>
                      <a:latin typeface="Aria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D-E81F-3D40-B91A-48459D19D7E8}"/>
                </c:ext>
              </c:extLst>
            </c:dLbl>
            <c:dLbl>
              <c:idx val="7"/>
              <c:numFmt formatCode="#,##0" sourceLinked="0"/>
              <c:spPr/>
              <c:txPr>
                <a:bodyPr/>
                <a:lstStyle/>
                <a:p>
                  <a:pPr>
                    <a:defRPr sz="2600" b="1" i="0" u="none" strike="noStrike">
                      <a:solidFill>
                        <a:schemeClr val="bg1"/>
                      </a:solidFill>
                      <a:effectLst>
                        <a:outerShdw blurRad="50800" dist="38100" dir="2700000" algn="tl" rotWithShape="0">
                          <a:prstClr val="black">
                            <a:alpha val="40000"/>
                          </a:prstClr>
                        </a:outerShdw>
                      </a:effectLst>
                      <a:latin typeface="Aria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F-E81F-3D40-B91A-48459D19D7E8}"/>
                </c:ext>
              </c:extLst>
            </c:dLbl>
            <c:numFmt formatCode="#,##0" sourceLinked="0"/>
            <c:spPr>
              <a:noFill/>
              <a:ln>
                <a:noFill/>
              </a:ln>
              <a:effectLst/>
            </c:spPr>
            <c:txPr>
              <a:bodyPr/>
              <a:lstStyle/>
              <a:p>
                <a:pPr>
                  <a:defRPr sz="2600" b="1" i="0" u="none" strike="noStrike">
                    <a:solidFill>
                      <a:schemeClr val="bg1"/>
                    </a:solidFill>
                    <a:effectLst>
                      <a:outerShdw blurRad="50800" dist="38100" dir="2700000" algn="tl" rotWithShape="0">
                        <a:prstClr val="black">
                          <a:alpha val="40000"/>
                        </a:prstClr>
                      </a:outerShdw>
                    </a:effectLst>
                    <a:latin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8"/>
              <c:pt idx="0">
                <c:v>USA</c:v>
              </c:pt>
              <c:pt idx="1">
                <c:v>UK</c:v>
              </c:pt>
              <c:pt idx="2">
                <c:v>Costa
Rica</c:v>
              </c:pt>
              <c:pt idx="3">
                <c:v>Germany</c:v>
              </c:pt>
              <c:pt idx="4">
                <c:v>Canada</c:v>
              </c:pt>
              <c:pt idx="5">
                <c:v>France</c:v>
              </c:pt>
              <c:pt idx="6">
                <c:v>Italy</c:v>
              </c:pt>
              <c:pt idx="7">
                <c:v>Sweden</c:v>
              </c:pt>
            </c:strLit>
          </c:cat>
          <c:val>
            <c:numLit>
              <c:formatCode>General</c:formatCode>
              <c:ptCount val="8"/>
              <c:pt idx="0">
                <c:v>77</c:v>
              </c:pt>
              <c:pt idx="1">
                <c:v>80.400000000000006</c:v>
              </c:pt>
              <c:pt idx="2">
                <c:v>80.8</c:v>
              </c:pt>
              <c:pt idx="3">
                <c:v>80.900000000000006</c:v>
              </c:pt>
              <c:pt idx="4">
                <c:v>81.7</c:v>
              </c:pt>
              <c:pt idx="5">
                <c:v>82.5</c:v>
              </c:pt>
              <c:pt idx="6">
                <c:v>82.9</c:v>
              </c:pt>
              <c:pt idx="7">
                <c:v>83.2</c:v>
              </c:pt>
            </c:numLit>
          </c:val>
          <c:extLst>
            <c:ext xmlns:c16="http://schemas.microsoft.com/office/drawing/2014/chart" uri="{C3380CC4-5D6E-409C-BE32-E72D297353CC}">
              <c16:uniqueId val="{00000010-E81F-3D40-B91A-48459D19D7E8}"/>
            </c:ext>
          </c:extLst>
        </c:ser>
        <c:dLbls>
          <c:showLegendKey val="0"/>
          <c:showVal val="0"/>
          <c:showCatName val="0"/>
          <c:showSerName val="0"/>
          <c:showPercent val="0"/>
          <c:showBubbleSize val="0"/>
        </c:dLbls>
        <c:gapWidth val="42"/>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888888"/>
            </a:solidFill>
            <a:prstDash val="solid"/>
            <a:miter lim="800000"/>
          </a:ln>
        </c:spPr>
        <c:txPr>
          <a:bodyPr rot="0"/>
          <a:lstStyle/>
          <a:p>
            <a:pPr>
              <a:defRPr sz="2000" b="0" i="0" u="none" strike="noStrike">
                <a:solidFill>
                  <a:srgbClr val="FFFFFF"/>
                </a:solidFill>
                <a:latin typeface="Arial"/>
              </a:defRPr>
            </a:pPr>
            <a:endParaRPr lang="en-US"/>
          </a:p>
        </c:txPr>
        <c:crossAx val="2094734553"/>
        <c:crosses val="autoZero"/>
        <c:auto val="1"/>
        <c:lblAlgn val="ctr"/>
        <c:lblOffset val="100"/>
        <c:noMultiLvlLbl val="1"/>
      </c:catAx>
      <c:valAx>
        <c:axId val="2094734553"/>
        <c:scaling>
          <c:orientation val="minMax"/>
          <c:max val="83.5"/>
          <c:min val="70"/>
        </c:scaling>
        <c:delete val="0"/>
        <c:axPos val="l"/>
        <c:majorGridlines>
          <c:spPr>
            <a:ln w="9525" cap="flat">
              <a:solidFill>
                <a:srgbClr val="FFFFFF"/>
              </a:solidFill>
              <a:prstDash val="sysDot"/>
              <a:round/>
            </a:ln>
          </c:spPr>
        </c:majorGridlines>
        <c:numFmt formatCode="General" sourceLinked="1"/>
        <c:majorTickMark val="out"/>
        <c:minorTickMark val="none"/>
        <c:tickLblPos val="nextTo"/>
        <c:spPr>
          <a:ln w="12700" cap="flat">
            <a:noFill/>
            <a:prstDash val="solid"/>
            <a:miter lim="800000"/>
          </a:ln>
        </c:spPr>
        <c:txPr>
          <a:bodyPr rot="0"/>
          <a:lstStyle/>
          <a:p>
            <a:pPr>
              <a:defRPr sz="2000" b="0" i="0" u="none" strike="noStrike">
                <a:solidFill>
                  <a:srgbClr val="FFFFFF"/>
                </a:solidFill>
                <a:latin typeface="Arial"/>
              </a:defRPr>
            </a:pPr>
            <a:endParaRPr lang="en-US"/>
          </a:p>
        </c:txPr>
        <c:crossAx val="2094734552"/>
        <c:crosses val="autoZero"/>
        <c:crossBetween val="between"/>
        <c:majorUnit val="2"/>
        <c:minorUnit val="0.96428599999999998"/>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DA5-EB40-87AA-C182AE43D1D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DA5-EB40-87AA-C182AE43D1D7}"/>
              </c:ext>
            </c:extLst>
          </c:dPt>
          <c:cat>
            <c:strRef>
              <c:f>Sheet1!$A$2:$A$3</c:f>
              <c:strCache>
                <c:ptCount val="2"/>
                <c:pt idx="0">
                  <c:v>1st Qtr</c:v>
                </c:pt>
                <c:pt idx="1">
                  <c:v>2nd Qtr</c:v>
                </c:pt>
              </c:strCache>
            </c:strRef>
          </c:cat>
          <c:val>
            <c:numRef>
              <c:f>Sheet1!$B$2:$B$3</c:f>
              <c:numCache>
                <c:formatCode>General</c:formatCode>
                <c:ptCount val="2"/>
                <c:pt idx="0">
                  <c:v>3.4</c:v>
                </c:pt>
                <c:pt idx="1">
                  <c:v>6.6</c:v>
                </c:pt>
              </c:numCache>
            </c:numRef>
          </c:val>
          <c:extLst>
            <c:ext xmlns:c16="http://schemas.microsoft.com/office/drawing/2014/chart" uri="{C3380CC4-5D6E-409C-BE32-E72D297353CC}">
              <c16:uniqueId val="{00000000-5116-554B-9C21-15EBB77C48C0}"/>
            </c:ext>
          </c:extLst>
        </c:ser>
        <c:dLbls>
          <c:showLegendKey val="0"/>
          <c:showVal val="0"/>
          <c:showCatName val="0"/>
          <c:showSerName val="0"/>
          <c:showPercent val="0"/>
          <c:showBubbleSize val="0"/>
          <c:showLeaderLines val="1"/>
        </c:dLbls>
        <c:firstSliceAng val="13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3.4366399999999998E-2"/>
          <c:y val="5.3164003531026932E-2"/>
          <c:w val="0.96063399999999999"/>
          <c:h val="0.79284287680333698"/>
        </c:manualLayout>
      </c:layout>
      <c:barChart>
        <c:barDir val="col"/>
        <c:grouping val="clustered"/>
        <c:varyColors val="0"/>
        <c:ser>
          <c:idx val="0"/>
          <c:order val="0"/>
          <c:tx>
            <c:v>Series 1</c:v>
          </c:tx>
          <c:spPr>
            <a:solidFill>
              <a:srgbClr val="00B0F0"/>
            </a:solidFill>
            <a:ln w="9525" cap="flat">
              <a:solidFill>
                <a:srgbClr val="FFFFFF"/>
              </a:solidFill>
              <a:prstDash val="solid"/>
              <a:round/>
            </a:ln>
            <a:effectLst/>
          </c:spPr>
          <c:invertIfNegative val="0"/>
          <c:dPt>
            <c:idx val="0"/>
            <c:invertIfNegative val="1"/>
            <c:bubble3D val="0"/>
            <c:spPr>
              <a:solidFill>
                <a:schemeClr val="accent1"/>
              </a:solidFill>
              <a:ln w="9525" cap="flat">
                <a:solidFill>
                  <a:srgbClr val="FFFFFF"/>
                </a:solidFill>
                <a:prstDash val="solid"/>
                <a:round/>
              </a:ln>
              <a:effectLst/>
            </c:spPr>
            <c:extLst>
              <c:ext xmlns:c16="http://schemas.microsoft.com/office/drawing/2014/chart" uri="{C3380CC4-5D6E-409C-BE32-E72D297353CC}">
                <c16:uniqueId val="{00000001-7605-5440-B372-1322994A96A8}"/>
              </c:ext>
            </c:extLst>
          </c:dPt>
          <c:dPt>
            <c:idx val="1"/>
            <c:invertIfNegative val="1"/>
            <c:bubble3D val="0"/>
            <c:spPr>
              <a:solidFill>
                <a:schemeClr val="accent2"/>
              </a:solidFill>
              <a:ln w="9525" cap="flat">
                <a:solidFill>
                  <a:srgbClr val="FFFFFF"/>
                </a:solidFill>
                <a:prstDash val="solid"/>
                <a:round/>
              </a:ln>
              <a:effectLst/>
            </c:spPr>
            <c:extLst>
              <c:ext xmlns:c16="http://schemas.microsoft.com/office/drawing/2014/chart" uri="{C3380CC4-5D6E-409C-BE32-E72D297353CC}">
                <c16:uniqueId val="{00000003-7605-5440-B372-1322994A96A8}"/>
              </c:ext>
            </c:extLst>
          </c:dPt>
          <c:dLbls>
            <c:dLbl>
              <c:idx val="0"/>
              <c:numFmt formatCode="0.0%" sourceLinked="0"/>
              <c:spPr/>
              <c:txPr>
                <a:bodyPr/>
                <a:lstStyle/>
                <a:p>
                  <a:pPr>
                    <a:defRPr sz="2400" b="1" i="0" u="none" strike="noStrike">
                      <a:solidFill>
                        <a:schemeClr val="bg1"/>
                      </a:solidFill>
                      <a:effectLst>
                        <a:outerShdw blurRad="50800" dist="38100" dir="2700000" algn="tl" rotWithShape="0">
                          <a:prstClr val="black">
                            <a:alpha val="40000"/>
                          </a:prstClr>
                        </a:outerShdw>
                      </a:effectLst>
                      <a:latin typeface="Aria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7605-5440-B372-1322994A96A8}"/>
                </c:ext>
              </c:extLst>
            </c:dLbl>
            <c:dLbl>
              <c:idx val="1"/>
              <c:numFmt formatCode="0.0%" sourceLinked="0"/>
              <c:spPr/>
              <c:txPr>
                <a:bodyPr/>
                <a:lstStyle/>
                <a:p>
                  <a:pPr>
                    <a:defRPr sz="3200" b="1" i="0" u="none" strike="noStrike">
                      <a:solidFill>
                        <a:schemeClr val="bg1"/>
                      </a:solidFill>
                      <a:effectLst>
                        <a:outerShdw blurRad="50800" dist="38100" dir="2700000" algn="tl" rotWithShape="0">
                          <a:prstClr val="black">
                            <a:alpha val="40000"/>
                          </a:prstClr>
                        </a:outerShdw>
                      </a:effectLst>
                      <a:latin typeface="Aria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7605-5440-B372-1322994A96A8}"/>
                </c:ext>
              </c:extLst>
            </c:dLbl>
            <c:numFmt formatCode="0.0%" sourceLinked="0"/>
            <c:spPr>
              <a:noFill/>
              <a:ln>
                <a:noFill/>
              </a:ln>
              <a:effectLst/>
            </c:spPr>
            <c:txPr>
              <a:bodyPr/>
              <a:lstStyle/>
              <a:p>
                <a:pPr>
                  <a:defRPr sz="3200" b="1" i="0" u="none" strike="noStrike">
                    <a:solidFill>
                      <a:schemeClr val="bg1"/>
                    </a:solidFill>
                    <a:effectLst>
                      <a:outerShdw blurRad="50800" dist="38100" dir="2700000" algn="tl" rotWithShape="0">
                        <a:prstClr val="black">
                          <a:alpha val="40000"/>
                        </a:prstClr>
                      </a:outerShdw>
                    </a:effectLst>
                    <a:latin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Medicare</c:v>
              </c:pt>
              <c:pt idx="1">
                <c:v>United HealthCare</c:v>
              </c:pt>
            </c:strLit>
          </c:cat>
          <c:val>
            <c:numLit>
              <c:formatCode>General</c:formatCode>
              <c:ptCount val="2"/>
              <c:pt idx="0">
                <c:v>2.3E-2</c:v>
              </c:pt>
              <c:pt idx="1">
                <c:v>0.185</c:v>
              </c:pt>
            </c:numLit>
          </c:val>
          <c:extLst>
            <c:ext xmlns:c16="http://schemas.microsoft.com/office/drawing/2014/chart" uri="{C3380CC4-5D6E-409C-BE32-E72D297353CC}">
              <c16:uniqueId val="{00000004-7605-5440-B372-1322994A96A8}"/>
            </c:ext>
          </c:extLst>
        </c:ser>
        <c:dLbls>
          <c:showLegendKey val="0"/>
          <c:showVal val="0"/>
          <c:showCatName val="0"/>
          <c:showSerName val="0"/>
          <c:showPercent val="0"/>
          <c:showBubbleSize val="0"/>
        </c:dLbls>
        <c:gapWidth val="23"/>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888888"/>
            </a:solidFill>
            <a:prstDash val="solid"/>
            <a:miter lim="800000"/>
          </a:ln>
        </c:spPr>
        <c:txPr>
          <a:bodyPr rot="0"/>
          <a:lstStyle/>
          <a:p>
            <a:pPr>
              <a:defRPr sz="2800" b="0" i="0" u="none" strike="noStrike">
                <a:solidFill>
                  <a:srgbClr val="FFFFFF"/>
                </a:solidFill>
                <a:latin typeface="Arial"/>
              </a:defRPr>
            </a:pPr>
            <a:endParaRPr lang="en-US"/>
          </a:p>
        </c:txPr>
        <c:crossAx val="2094734553"/>
        <c:crosses val="autoZero"/>
        <c:auto val="1"/>
        <c:lblAlgn val="ctr"/>
        <c:lblOffset val="100"/>
        <c:noMultiLvlLbl val="1"/>
      </c:catAx>
      <c:valAx>
        <c:axId val="2094734553"/>
        <c:scaling>
          <c:orientation val="minMax"/>
          <c:max val="0.19"/>
          <c:min val="0"/>
        </c:scaling>
        <c:delete val="0"/>
        <c:axPos val="l"/>
        <c:numFmt formatCode="0.0%" sourceLinked="0"/>
        <c:majorTickMark val="none"/>
        <c:minorTickMark val="none"/>
        <c:tickLblPos val="none"/>
        <c:spPr>
          <a:ln w="12700" cap="flat">
            <a:noFill/>
            <a:prstDash val="solid"/>
            <a:miter lim="800000"/>
          </a:ln>
        </c:spPr>
        <c:txPr>
          <a:bodyPr rot="0"/>
          <a:lstStyle/>
          <a:p>
            <a:pPr>
              <a:defRPr sz="2000" b="0" i="0" u="none" strike="noStrike">
                <a:solidFill>
                  <a:srgbClr val="FFFFFF"/>
                </a:solidFill>
                <a:latin typeface="Arial"/>
              </a:defRPr>
            </a:pPr>
            <a:endParaRPr lang="en-US"/>
          </a:p>
        </c:txPr>
        <c:crossAx val="2094734552"/>
        <c:crosses val="autoZero"/>
        <c:crossBetween val="between"/>
        <c:majorUnit val="4.7500000000000001E-2"/>
        <c:minorUnit val="2.375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16922"/>
          <c:y val="5.1878899999999999E-2"/>
          <c:w val="0.87807800000000003"/>
          <c:h val="0.85564499999999999"/>
        </c:manualLayout>
      </c:layout>
      <c:areaChart>
        <c:grouping val="standard"/>
        <c:varyColors val="0"/>
        <c:ser>
          <c:idx val="1"/>
          <c:order val="0"/>
          <c:tx>
            <c:strRef>
              <c:f>Sheet1!$C$1</c:f>
              <c:strCache>
                <c:ptCount val="1"/>
                <c:pt idx="0">
                  <c:v>Managers</c:v>
                </c:pt>
              </c:strCache>
            </c:strRef>
          </c:tx>
          <c:spPr>
            <a:solidFill>
              <a:schemeClr val="accent2"/>
            </a:solidFill>
            <a:ln w="12700" cap="flat">
              <a:solidFill>
                <a:srgbClr val="FFFFFF"/>
              </a:solidFill>
              <a:prstDash val="solid"/>
              <a:round/>
            </a:ln>
            <a:effectLst/>
          </c:spPr>
          <c:cat>
            <c:strRef>
              <c:f>Sheet1!$A$2:$A$54</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Sheet1!$C$2:$C$54</c:f>
              <c:numCache>
                <c:formatCode>General</c:formatCode>
                <c:ptCount val="53"/>
                <c:pt idx="0">
                  <c:v>0</c:v>
                </c:pt>
                <c:pt idx="1">
                  <c:v>0.185</c:v>
                </c:pt>
                <c:pt idx="2">
                  <c:v>0.25800000000000001</c:v>
                </c:pt>
                <c:pt idx="3">
                  <c:v>0.46800000000000003</c:v>
                </c:pt>
                <c:pt idx="4">
                  <c:v>0.60699999999999998</c:v>
                </c:pt>
                <c:pt idx="5">
                  <c:v>0.75</c:v>
                </c:pt>
                <c:pt idx="6">
                  <c:v>0.85599999999999998</c:v>
                </c:pt>
                <c:pt idx="7">
                  <c:v>0.96399999999999997</c:v>
                </c:pt>
                <c:pt idx="8">
                  <c:v>1.091</c:v>
                </c:pt>
                <c:pt idx="9">
                  <c:v>1.1859999999999999</c:v>
                </c:pt>
                <c:pt idx="10">
                  <c:v>1.329</c:v>
                </c:pt>
                <c:pt idx="11">
                  <c:v>1.46</c:v>
                </c:pt>
                <c:pt idx="12">
                  <c:v>1.619</c:v>
                </c:pt>
                <c:pt idx="13">
                  <c:v>1.722</c:v>
                </c:pt>
                <c:pt idx="14">
                  <c:v>1.853</c:v>
                </c:pt>
                <c:pt idx="15">
                  <c:v>2.0510000000000002</c:v>
                </c:pt>
                <c:pt idx="16">
                  <c:v>2.4279999999999999</c:v>
                </c:pt>
                <c:pt idx="17">
                  <c:v>3.0310000000000001</c:v>
                </c:pt>
                <c:pt idx="18">
                  <c:v>3.6259999999999999</c:v>
                </c:pt>
                <c:pt idx="19">
                  <c:v>4.2610000000000001</c:v>
                </c:pt>
                <c:pt idx="20">
                  <c:v>4.484</c:v>
                </c:pt>
                <c:pt idx="21">
                  <c:v>4.8609999999999998</c:v>
                </c:pt>
                <c:pt idx="22">
                  <c:v>6.6980000000000004</c:v>
                </c:pt>
                <c:pt idx="23">
                  <c:v>9.5670000000000002</c:v>
                </c:pt>
                <c:pt idx="24">
                  <c:v>13.897</c:v>
                </c:pt>
                <c:pt idx="25">
                  <c:v>16.904</c:v>
                </c:pt>
                <c:pt idx="26">
                  <c:v>19.64</c:v>
                </c:pt>
                <c:pt idx="27">
                  <c:v>20.542000000000002</c:v>
                </c:pt>
                <c:pt idx="28">
                  <c:v>21.29</c:v>
                </c:pt>
                <c:pt idx="29">
                  <c:v>21.32</c:v>
                </c:pt>
                <c:pt idx="30">
                  <c:v>21.85</c:v>
                </c:pt>
                <c:pt idx="31">
                  <c:v>22.501999999999999</c:v>
                </c:pt>
                <c:pt idx="32">
                  <c:v>23.795000000000002</c:v>
                </c:pt>
                <c:pt idx="33">
                  <c:v>25.53</c:v>
                </c:pt>
                <c:pt idx="34">
                  <c:v>26.324000000000002</c:v>
                </c:pt>
                <c:pt idx="35">
                  <c:v>25.844000000000001</c:v>
                </c:pt>
                <c:pt idx="36">
                  <c:v>25.372</c:v>
                </c:pt>
                <c:pt idx="37">
                  <c:v>26.103999999999999</c:v>
                </c:pt>
                <c:pt idx="38">
                  <c:v>28.058</c:v>
                </c:pt>
                <c:pt idx="39">
                  <c:v>29.457999999999998</c:v>
                </c:pt>
                <c:pt idx="40">
                  <c:v>30.613</c:v>
                </c:pt>
                <c:pt idx="41">
                  <c:v>29.274000000000001</c:v>
                </c:pt>
                <c:pt idx="42">
                  <c:v>29.635999999999999</c:v>
                </c:pt>
                <c:pt idx="43">
                  <c:v>29.614000000000001</c:v>
                </c:pt>
                <c:pt idx="44">
                  <c:v>30.335000000000001</c:v>
                </c:pt>
                <c:pt idx="45">
                  <c:v>30.547000000000001</c:v>
                </c:pt>
                <c:pt idx="46">
                  <c:v>31.382999999999999</c:v>
                </c:pt>
                <c:pt idx="47">
                  <c:v>34.311999999999998</c:v>
                </c:pt>
                <c:pt idx="48">
                  <c:v>35.133000000000003</c:v>
                </c:pt>
                <c:pt idx="49">
                  <c:v>36.125</c:v>
                </c:pt>
                <c:pt idx="50">
                  <c:v>36.125</c:v>
                </c:pt>
                <c:pt idx="51">
                  <c:v>39</c:v>
                </c:pt>
                <c:pt idx="52">
                  <c:v>43.5</c:v>
                </c:pt>
              </c:numCache>
            </c:numRef>
          </c:val>
          <c:extLst>
            <c:ext xmlns:c16="http://schemas.microsoft.com/office/drawing/2014/chart" uri="{C3380CC4-5D6E-409C-BE32-E72D297353CC}">
              <c16:uniqueId val="{00000000-476B-EA42-A3CD-335A4610DD67}"/>
            </c:ext>
          </c:extLst>
        </c:ser>
        <c:ser>
          <c:idx val="0"/>
          <c:order val="1"/>
          <c:tx>
            <c:strRef>
              <c:f>Sheet1!$B$1</c:f>
              <c:strCache>
                <c:ptCount val="1"/>
                <c:pt idx="0">
                  <c:v>Physicians</c:v>
                </c:pt>
              </c:strCache>
            </c:strRef>
          </c:tx>
          <c:spPr>
            <a:solidFill>
              <a:schemeClr val="accent1"/>
            </a:solidFill>
            <a:ln w="12700" cap="flat">
              <a:solidFill>
                <a:schemeClr val="bg1"/>
              </a:solidFill>
              <a:prstDash val="solid"/>
              <a:round/>
            </a:ln>
            <a:effectLst/>
          </c:spPr>
          <c:cat>
            <c:strRef>
              <c:f>Sheet1!$A$2:$A$54</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Sheet1!$B$2:$B$54</c:f>
              <c:numCache>
                <c:formatCode>General</c:formatCode>
                <c:ptCount val="53"/>
                <c:pt idx="0">
                  <c:v>1.8575999999999999E-2</c:v>
                </c:pt>
                <c:pt idx="1">
                  <c:v>4.3344000000000001E-2</c:v>
                </c:pt>
                <c:pt idx="2">
                  <c:v>7.7398999999999996E-2</c:v>
                </c:pt>
                <c:pt idx="3">
                  <c:v>0.105263</c:v>
                </c:pt>
                <c:pt idx="4">
                  <c:v>0.15479899999999999</c:v>
                </c:pt>
                <c:pt idx="5">
                  <c:v>0.201238</c:v>
                </c:pt>
                <c:pt idx="6">
                  <c:v>0.250774</c:v>
                </c:pt>
                <c:pt idx="7">
                  <c:v>0.26625399999999999</c:v>
                </c:pt>
                <c:pt idx="8">
                  <c:v>0.325077</c:v>
                </c:pt>
                <c:pt idx="9">
                  <c:v>0.37461299999999997</c:v>
                </c:pt>
                <c:pt idx="10">
                  <c:v>0.42724499999999999</c:v>
                </c:pt>
                <c:pt idx="11">
                  <c:v>0.45510800000000001</c:v>
                </c:pt>
                <c:pt idx="12">
                  <c:v>0.50773999999999997</c:v>
                </c:pt>
                <c:pt idx="13">
                  <c:v>0.56037199999999998</c:v>
                </c:pt>
                <c:pt idx="14">
                  <c:v>0.61300299999999996</c:v>
                </c:pt>
                <c:pt idx="15">
                  <c:v>0.66563499999999998</c:v>
                </c:pt>
                <c:pt idx="16">
                  <c:v>0.69659400000000005</c:v>
                </c:pt>
                <c:pt idx="17">
                  <c:v>0.74303399999999997</c:v>
                </c:pt>
                <c:pt idx="18">
                  <c:v>0.75541800000000003</c:v>
                </c:pt>
                <c:pt idx="19">
                  <c:v>0.78637800000000002</c:v>
                </c:pt>
                <c:pt idx="20">
                  <c:v>0.82662500000000005</c:v>
                </c:pt>
                <c:pt idx="21">
                  <c:v>0.86377700000000002</c:v>
                </c:pt>
                <c:pt idx="22">
                  <c:v>0.866873</c:v>
                </c:pt>
                <c:pt idx="23">
                  <c:v>0.97523199999999999</c:v>
                </c:pt>
                <c:pt idx="24">
                  <c:v>1.0247679999999999</c:v>
                </c:pt>
                <c:pt idx="25">
                  <c:v>1.1455109999999999</c:v>
                </c:pt>
                <c:pt idx="26">
                  <c:v>1.1888540000000001</c:v>
                </c:pt>
                <c:pt idx="27">
                  <c:v>1.2414860000000001</c:v>
                </c:pt>
                <c:pt idx="28">
                  <c:v>1.2910219999999999</c:v>
                </c:pt>
                <c:pt idx="29">
                  <c:v>1.2291019999999999</c:v>
                </c:pt>
                <c:pt idx="30">
                  <c:v>1.2260059999999999</c:v>
                </c:pt>
                <c:pt idx="31">
                  <c:v>1.3560369999999999</c:v>
                </c:pt>
                <c:pt idx="32">
                  <c:v>1.402477</c:v>
                </c:pt>
                <c:pt idx="33">
                  <c:v>1.4383900000000001</c:v>
                </c:pt>
                <c:pt idx="34">
                  <c:v>1.491951</c:v>
                </c:pt>
                <c:pt idx="35">
                  <c:v>1.56965</c:v>
                </c:pt>
                <c:pt idx="36">
                  <c:v>1.6337459999999999</c:v>
                </c:pt>
                <c:pt idx="37">
                  <c:v>1.647988</c:v>
                </c:pt>
                <c:pt idx="38">
                  <c:v>1.5959749999999999</c:v>
                </c:pt>
                <c:pt idx="39">
                  <c:v>1.616099</c:v>
                </c:pt>
                <c:pt idx="40">
                  <c:v>1.4399379999999999</c:v>
                </c:pt>
                <c:pt idx="41">
                  <c:v>1.5269349999999999</c:v>
                </c:pt>
                <c:pt idx="42">
                  <c:v>1.6736839999999999</c:v>
                </c:pt>
                <c:pt idx="43">
                  <c:v>1.82291</c:v>
                </c:pt>
                <c:pt idx="44">
                  <c:v>1.9142410000000001</c:v>
                </c:pt>
                <c:pt idx="45">
                  <c:v>1.7634669999999999</c:v>
                </c:pt>
                <c:pt idx="46">
                  <c:v>2.2483499999999998</c:v>
                </c:pt>
                <c:pt idx="47">
                  <c:v>2.3325360000000002</c:v>
                </c:pt>
                <c:pt idx="48">
                  <c:v>2.2485729999999999</c:v>
                </c:pt>
                <c:pt idx="49">
                  <c:v>2.4568699999999999</c:v>
                </c:pt>
                <c:pt idx="50">
                  <c:v>2.4568699999999999</c:v>
                </c:pt>
                <c:pt idx="51">
                  <c:v>2.4568699999999999</c:v>
                </c:pt>
                <c:pt idx="52">
                  <c:v>2.4568699999999999</c:v>
                </c:pt>
              </c:numCache>
            </c:numRef>
          </c:val>
          <c:extLst>
            <c:ext xmlns:c16="http://schemas.microsoft.com/office/drawing/2014/chart" uri="{C3380CC4-5D6E-409C-BE32-E72D297353CC}">
              <c16:uniqueId val="{00000001-476B-EA42-A3CD-335A4610DD67}"/>
            </c:ext>
          </c:extLst>
        </c:ser>
        <c:dLbls>
          <c:showLegendKey val="0"/>
          <c:showVal val="0"/>
          <c:showCatName val="0"/>
          <c:showSerName val="0"/>
          <c:showPercent val="0"/>
          <c:showBubbleSize val="0"/>
        </c:dLbls>
        <c:axId val="2094734552"/>
        <c:axId val="2094734553"/>
      </c:areaChart>
      <c:catAx>
        <c:axId val="2094734552"/>
        <c:scaling>
          <c:orientation val="minMax"/>
        </c:scaling>
        <c:delete val="0"/>
        <c:axPos val="b"/>
        <c:numFmt formatCode="0" sourceLinked="0"/>
        <c:majorTickMark val="out"/>
        <c:minorTickMark val="none"/>
        <c:tickLblPos val="low"/>
        <c:spPr>
          <a:ln w="12700" cap="flat">
            <a:solidFill>
              <a:srgbClr val="FFFFFF"/>
            </a:solidFill>
            <a:prstDash val="solid"/>
            <a:miter lim="800000"/>
          </a:ln>
        </c:spPr>
        <c:txPr>
          <a:bodyPr rot="0"/>
          <a:lstStyle/>
          <a:p>
            <a:pPr>
              <a:defRPr sz="1800" b="0" i="0" u="none" strike="noStrike">
                <a:solidFill>
                  <a:srgbClr val="FFFFFF"/>
                </a:solidFill>
                <a:latin typeface="Arial"/>
              </a:defRPr>
            </a:pPr>
            <a:endParaRPr lang="en-US"/>
          </a:p>
        </c:txPr>
        <c:crossAx val="2094734553"/>
        <c:crosses val="autoZero"/>
        <c:auto val="1"/>
        <c:lblAlgn val="ctr"/>
        <c:lblOffset val="100"/>
        <c:tickLblSkip val="5"/>
        <c:noMultiLvlLbl val="1"/>
      </c:catAx>
      <c:valAx>
        <c:axId val="2094734553"/>
        <c:scaling>
          <c:orientation val="minMax"/>
          <c:max val="44"/>
          <c:min val="0"/>
        </c:scaling>
        <c:delete val="0"/>
        <c:axPos val="l"/>
        <c:majorGridlines>
          <c:spPr>
            <a:ln w="6350" cap="flat">
              <a:solidFill>
                <a:srgbClr val="FFFFFF"/>
              </a:solidFill>
              <a:prstDash val="sysDash"/>
              <a:round/>
            </a:ln>
          </c:spPr>
        </c:majorGridlines>
        <c:numFmt formatCode="0%" sourceLinked="0"/>
        <c:majorTickMark val="none"/>
        <c:minorTickMark val="none"/>
        <c:tickLblPos val="nextTo"/>
        <c:spPr>
          <a:ln w="12700" cap="flat">
            <a:solidFill>
              <a:srgbClr val="FFFFFF"/>
            </a:solidFill>
            <a:prstDash val="solid"/>
            <a:miter lim="800000"/>
          </a:ln>
        </c:spPr>
        <c:txPr>
          <a:bodyPr rot="0"/>
          <a:lstStyle/>
          <a:p>
            <a:pPr>
              <a:defRPr sz="2400" b="0" i="0" u="none" strike="noStrike">
                <a:solidFill>
                  <a:srgbClr val="FFFFFF"/>
                </a:solidFill>
                <a:latin typeface="Arial"/>
              </a:defRPr>
            </a:pPr>
            <a:endParaRPr lang="en-US"/>
          </a:p>
        </c:txPr>
        <c:crossAx val="2094734552"/>
        <c:crosses val="autoZero"/>
        <c:crossBetween val="midCat"/>
        <c:majorUnit val="10"/>
        <c:minorUnit val="5.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2.4743258976951333E-2"/>
          <c:y val="2.0658114034945847E-2"/>
          <c:w val="0.93648423964330108"/>
          <c:h val="0.87053529744988722"/>
        </c:manualLayout>
      </c:layout>
      <c:barChart>
        <c:barDir val="col"/>
        <c:grouping val="clustered"/>
        <c:varyColors val="0"/>
        <c:ser>
          <c:idx val="0"/>
          <c:order val="0"/>
          <c:tx>
            <c:strRef>
              <c:f>Sheet1!$B$1</c:f>
              <c:strCache>
                <c:ptCount val="1"/>
                <c:pt idx="0">
                  <c:v>Series 1</c:v>
                </c:pt>
              </c:strCache>
            </c:strRef>
          </c:tx>
          <c:spPr>
            <a:solidFill>
              <a:schemeClr val="accent1"/>
            </a:solidFill>
            <a:ln w="9525" cap="flat">
              <a:solidFill>
                <a:srgbClr val="FFFFFF"/>
              </a:solidFill>
              <a:prstDash val="solid"/>
              <a:round/>
            </a:ln>
            <a:effectLst/>
          </c:spPr>
          <c:invertIfNegative val="0"/>
          <c:dLbls>
            <c:numFmt formatCode="&quot;$&quot;#,##0" sourceLinked="0"/>
            <c:spPr>
              <a:noFill/>
              <a:ln>
                <a:noFill/>
              </a:ln>
              <a:effectLst/>
            </c:spPr>
            <c:txPr>
              <a:bodyPr rot="-5400000" vert="horz" wrap="square" lIns="38100" tIns="19050" rIns="38100" bIns="19050" anchor="ctr">
                <a:spAutoFit/>
              </a:bodyPr>
              <a:lstStyle/>
              <a:p>
                <a:pPr>
                  <a:defRPr>
                    <a:effectLst>
                      <a:outerShdw blurRad="50800" dist="38100" dir="2700000" algn="tl" rotWithShape="0">
                        <a:prstClr val="black">
                          <a:alpha val="40000"/>
                        </a:prst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strCache>
            </c:strRef>
          </c:cat>
          <c:val>
            <c:numRef>
              <c:f>Sheet1!$B$2:$B$18</c:f>
              <c:numCache>
                <c:formatCode>General</c:formatCode>
                <c:ptCount val="17"/>
                <c:pt idx="0">
                  <c:v>584</c:v>
                </c:pt>
                <c:pt idx="1">
                  <c:v>616</c:v>
                </c:pt>
                <c:pt idx="2">
                  <c:v>735</c:v>
                </c:pt>
                <c:pt idx="3">
                  <c:v>826</c:v>
                </c:pt>
                <c:pt idx="4">
                  <c:v>917</c:v>
                </c:pt>
                <c:pt idx="5">
                  <c:v>991</c:v>
                </c:pt>
                <c:pt idx="6">
                  <c:v>1097</c:v>
                </c:pt>
                <c:pt idx="7">
                  <c:v>1135</c:v>
                </c:pt>
                <c:pt idx="8">
                  <c:v>1217</c:v>
                </c:pt>
                <c:pt idx="9">
                  <c:v>1318</c:v>
                </c:pt>
                <c:pt idx="10">
                  <c:v>1478</c:v>
                </c:pt>
                <c:pt idx="11">
                  <c:v>1505</c:v>
                </c:pt>
                <c:pt idx="12">
                  <c:v>1573</c:v>
                </c:pt>
                <c:pt idx="13">
                  <c:v>1655</c:v>
                </c:pt>
                <c:pt idx="14">
                  <c:v>1644</c:v>
                </c:pt>
                <c:pt idx="15">
                  <c:v>1669</c:v>
                </c:pt>
                <c:pt idx="16">
                  <c:v>1763</c:v>
                </c:pt>
              </c:numCache>
            </c:numRef>
          </c:val>
          <c:extLst>
            <c:ext xmlns:c16="http://schemas.microsoft.com/office/drawing/2014/chart" uri="{C3380CC4-5D6E-409C-BE32-E72D297353CC}">
              <c16:uniqueId val="{00000000-F60C-E540-8529-C22D36711AF7}"/>
            </c:ext>
          </c:extLst>
        </c:ser>
        <c:dLbls>
          <c:showLegendKey val="0"/>
          <c:showVal val="0"/>
          <c:showCatName val="0"/>
          <c:showSerName val="0"/>
          <c:showPercent val="0"/>
          <c:showBubbleSize val="0"/>
        </c:dLbls>
        <c:gapWidth val="23"/>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888888"/>
            </a:solidFill>
            <a:prstDash val="solid"/>
            <a:miter lim="800000"/>
          </a:ln>
        </c:spPr>
        <c:txPr>
          <a:bodyPr rot="0"/>
          <a:lstStyle/>
          <a:p>
            <a:pPr>
              <a:defRPr sz="2000">
                <a:latin typeface="Arial" panose="020B0604020202020204" pitchFamily="34" charset="0"/>
                <a:cs typeface="Arial" panose="020B0604020202020204" pitchFamily="34" charset="0"/>
              </a:defRPr>
            </a:pPr>
            <a:endParaRPr lang="en-US"/>
          </a:p>
        </c:txPr>
        <c:crossAx val="2094734553"/>
        <c:crosses val="autoZero"/>
        <c:auto val="1"/>
        <c:lblAlgn val="ctr"/>
        <c:lblOffset val="100"/>
        <c:tickLblSkip val="2"/>
        <c:noMultiLvlLbl val="1"/>
      </c:catAx>
      <c:valAx>
        <c:axId val="2094734553"/>
        <c:scaling>
          <c:orientation val="minMax"/>
          <c:max val="1765"/>
          <c:min val="0"/>
        </c:scaling>
        <c:delete val="1"/>
        <c:axPos val="l"/>
        <c:minorGridlines>
          <c:spPr>
            <a:ln>
              <a:solidFill>
                <a:schemeClr val="bg1"/>
              </a:solidFill>
              <a:prstDash val="sysDash"/>
            </a:ln>
          </c:spPr>
        </c:minorGridlines>
        <c:numFmt formatCode="&quot;$&quot;#,##0" sourceLinked="0"/>
        <c:majorTickMark val="out"/>
        <c:minorTickMark val="none"/>
        <c:tickLblPos val="nextTo"/>
        <c:crossAx val="2094734552"/>
        <c:crosses val="autoZero"/>
        <c:crossBetween val="between"/>
        <c:minorUnit val="500"/>
      </c:valAx>
      <c:spPr>
        <a:noFill/>
        <a:ln w="12700" cap="flat">
          <a:noFill/>
          <a:miter lim="400000"/>
        </a:ln>
        <a:effectLst/>
      </c:spPr>
    </c:plotArea>
    <c:plotVisOnly val="1"/>
    <c:dispBlanksAs val="gap"/>
    <c:showDLblsOverMax val="1"/>
  </c:chart>
  <c:spPr>
    <a:noFill/>
    <a:ln>
      <a:noFill/>
    </a:ln>
    <a:effectLst/>
  </c:spPr>
  <c:txPr>
    <a:bodyPr/>
    <a:lstStyle/>
    <a:p>
      <a:pPr>
        <a:defRPr sz="1600">
          <a:solidFill>
            <a:schemeClr val="bg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2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Sheet1!$B$1</c:f>
              <c:strCache>
                <c:ptCount val="1"/>
                <c:pt idx="0">
                  <c:v>Taiwan</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2-AC54-F748-894E-B7CFEBEFE37B}"/>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1-AC54-F748-894E-B7CFEBEFE37B}"/>
              </c:ext>
            </c:extLst>
          </c:dPt>
          <c:cat>
            <c:strRef>
              <c:f>Sheet1!$A$2:$A$3</c:f>
              <c:strCache>
                <c:ptCount val="2"/>
                <c:pt idx="0">
                  <c:v>1st Qtr</c:v>
                </c:pt>
                <c:pt idx="1">
                  <c:v>2nd Qtr</c:v>
                </c:pt>
              </c:strCache>
            </c:strRef>
          </c:cat>
          <c:val>
            <c:numRef>
              <c:f>Sheet1!$B$2:$B$3</c:f>
              <c:numCache>
                <c:formatCode>0.0%</c:formatCode>
                <c:ptCount val="2"/>
                <c:pt idx="0">
                  <c:v>1.6E-2</c:v>
                </c:pt>
                <c:pt idx="1">
                  <c:v>0.98399999999999999</c:v>
                </c:pt>
              </c:numCache>
            </c:numRef>
          </c:val>
          <c:extLst>
            <c:ext xmlns:c16="http://schemas.microsoft.com/office/drawing/2014/chart" uri="{C3380CC4-5D6E-409C-BE32-E72D297353CC}">
              <c16:uniqueId val="{00000000-AC54-F748-894E-B7CFEBEFE37B}"/>
            </c:ext>
          </c:extLst>
        </c:ser>
        <c:dLbls>
          <c:showLegendKey val="0"/>
          <c:showVal val="0"/>
          <c:showCatName val="0"/>
          <c:showSerName val="0"/>
          <c:showPercent val="0"/>
          <c:showBubbleSize val="0"/>
          <c:showLeaderLines val="1"/>
        </c:dLbls>
        <c:firstSliceAng val="35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4BB1C7-27E8-7B41-AE8F-3BCB5DD36B3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9482A5F-ECA6-904E-A8D7-02595D541B9E}">
      <dgm:prSet custT="1"/>
      <dgm:spPr/>
      <dgm:t>
        <a:bodyPr/>
        <a:lstStyle/>
        <a:p>
          <a:pPr>
            <a:lnSpc>
              <a:spcPct val="100000"/>
            </a:lnSpc>
            <a:spcAft>
              <a:spcPts val="0"/>
            </a:spcAft>
          </a:pPr>
          <a:r>
            <a:rPr lang="en-US" sz="3200" b="1" i="0" baseline="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We spend </a:t>
          </a:r>
        </a:p>
        <a:p>
          <a:pPr>
            <a:lnSpc>
              <a:spcPct val="100000"/>
            </a:lnSpc>
            <a:spcAft>
              <a:spcPts val="0"/>
            </a:spcAft>
          </a:pPr>
          <a:r>
            <a:rPr lang="en-US" sz="3200" b="1" i="0" baseline="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too much</a:t>
          </a:r>
          <a:endParaRPr lang="en-US" sz="32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E95E2787-5F5C-8B40-A2D1-88B0126CAECA}" type="parTrans" cxnId="{4D8A4DE9-D176-284C-82DF-11264DABA423}">
      <dgm:prSet/>
      <dgm:spPr/>
      <dgm:t>
        <a:bodyPr/>
        <a:lstStyle/>
        <a:p>
          <a:endParaRPr lang="en-US">
            <a:latin typeface="Arial" panose="020B0604020202020204" pitchFamily="34" charset="0"/>
            <a:cs typeface="Arial" panose="020B0604020202020204" pitchFamily="34" charset="0"/>
          </a:endParaRPr>
        </a:p>
      </dgm:t>
    </dgm:pt>
    <dgm:pt modelId="{F7D8B882-F480-244E-98A8-0FEC7BF98395}" type="sibTrans" cxnId="{4D8A4DE9-D176-284C-82DF-11264DABA423}">
      <dgm:prSet/>
      <dgm:spPr/>
      <dgm:t>
        <a:bodyPr/>
        <a:lstStyle/>
        <a:p>
          <a:endParaRPr lang="en-US">
            <a:latin typeface="Arial" panose="020B0604020202020204" pitchFamily="34" charset="0"/>
            <a:cs typeface="Arial" panose="020B0604020202020204" pitchFamily="34" charset="0"/>
          </a:endParaRPr>
        </a:p>
      </dgm:t>
    </dgm:pt>
    <dgm:pt modelId="{963BC957-85B7-8045-A3FE-7DD62503B054}">
      <dgm:prSet/>
      <dgm:spPr>
        <a:solidFill>
          <a:schemeClr val="bg1"/>
        </a:solidFill>
        <a:ln>
          <a:solidFill>
            <a:schemeClr val="bg1"/>
          </a:solidFill>
        </a:ln>
      </dgm:spPr>
      <dgm:t>
        <a:bodyPr/>
        <a:lstStyle/>
        <a:p>
          <a:pPr>
            <a:lnSpc>
              <a:spcPct val="100000"/>
            </a:lnSpc>
            <a:spcAft>
              <a:spcPts val="600"/>
            </a:spcAft>
          </a:pPr>
          <a:r>
            <a:rPr lang="en-US" b="0" i="0" baseline="0" dirty="0">
              <a:latin typeface="Arial" panose="020B0604020202020204" pitchFamily="34" charset="0"/>
              <a:cs typeface="Arial" panose="020B0604020202020204" pitchFamily="34" charset="0"/>
            </a:rPr>
            <a:t>We spend twice as much per capita as other countries</a:t>
          </a:r>
          <a:endParaRPr lang="en-US" dirty="0">
            <a:latin typeface="Arial" panose="020B0604020202020204" pitchFamily="34" charset="0"/>
            <a:cs typeface="Arial" panose="020B0604020202020204" pitchFamily="34" charset="0"/>
          </a:endParaRPr>
        </a:p>
      </dgm:t>
    </dgm:pt>
    <dgm:pt modelId="{4D658C21-DB26-EA46-9D98-57425185F6D3}" type="parTrans" cxnId="{BD34B63F-2838-6F4F-B368-D1F30A7F8788}">
      <dgm:prSet/>
      <dgm:spPr/>
      <dgm:t>
        <a:bodyPr/>
        <a:lstStyle/>
        <a:p>
          <a:endParaRPr lang="en-US">
            <a:latin typeface="Arial" panose="020B0604020202020204" pitchFamily="34" charset="0"/>
            <a:cs typeface="Arial" panose="020B0604020202020204" pitchFamily="34" charset="0"/>
          </a:endParaRPr>
        </a:p>
      </dgm:t>
    </dgm:pt>
    <dgm:pt modelId="{2E537371-CC7F-A84E-BA8B-F08F59DBF1DA}" type="sibTrans" cxnId="{BD34B63F-2838-6F4F-B368-D1F30A7F8788}">
      <dgm:prSet/>
      <dgm:spPr/>
      <dgm:t>
        <a:bodyPr/>
        <a:lstStyle/>
        <a:p>
          <a:endParaRPr lang="en-US">
            <a:latin typeface="Arial" panose="020B0604020202020204" pitchFamily="34" charset="0"/>
            <a:cs typeface="Arial" panose="020B0604020202020204" pitchFamily="34" charset="0"/>
          </a:endParaRPr>
        </a:p>
      </dgm:t>
    </dgm:pt>
    <dgm:pt modelId="{C43398D5-C9F1-B643-A5C6-F754760E51FA}">
      <dgm:prSet/>
      <dgm:spPr>
        <a:solidFill>
          <a:schemeClr val="bg1"/>
        </a:solidFill>
        <a:ln>
          <a:solidFill>
            <a:schemeClr val="bg1"/>
          </a:solidFill>
        </a:ln>
      </dgm:spPr>
      <dgm:t>
        <a:bodyPr/>
        <a:lstStyle/>
        <a:p>
          <a:pPr>
            <a:lnSpc>
              <a:spcPct val="100000"/>
            </a:lnSpc>
            <a:spcAft>
              <a:spcPts val="600"/>
            </a:spcAft>
          </a:pPr>
          <a:r>
            <a:rPr lang="en-US" b="0" i="0" baseline="0" dirty="0">
              <a:latin typeface="Arial" panose="020B0604020202020204" pitchFamily="34" charset="0"/>
              <a:cs typeface="Arial" panose="020B0604020202020204" pitchFamily="34" charset="0"/>
            </a:rPr>
            <a:t>30 million Americans remain uninsured</a:t>
          </a:r>
          <a:endParaRPr lang="en-US" dirty="0">
            <a:latin typeface="Arial" panose="020B0604020202020204" pitchFamily="34" charset="0"/>
            <a:cs typeface="Arial" panose="020B0604020202020204" pitchFamily="34" charset="0"/>
          </a:endParaRPr>
        </a:p>
      </dgm:t>
    </dgm:pt>
    <dgm:pt modelId="{FFF873D0-15F9-0343-92E0-150C8C706D31}" type="parTrans" cxnId="{34F9B946-0C5E-2C4C-A511-62725FE1463A}">
      <dgm:prSet/>
      <dgm:spPr/>
      <dgm:t>
        <a:bodyPr/>
        <a:lstStyle/>
        <a:p>
          <a:endParaRPr lang="en-US">
            <a:latin typeface="Arial" panose="020B0604020202020204" pitchFamily="34" charset="0"/>
            <a:cs typeface="Arial" panose="020B0604020202020204" pitchFamily="34" charset="0"/>
          </a:endParaRPr>
        </a:p>
      </dgm:t>
    </dgm:pt>
    <dgm:pt modelId="{7E6D118B-085B-9D49-91AE-8278EA12CFA5}" type="sibTrans" cxnId="{34F9B946-0C5E-2C4C-A511-62725FE1463A}">
      <dgm:prSet/>
      <dgm:spPr/>
      <dgm:t>
        <a:bodyPr/>
        <a:lstStyle/>
        <a:p>
          <a:endParaRPr lang="en-US">
            <a:latin typeface="Arial" panose="020B0604020202020204" pitchFamily="34" charset="0"/>
            <a:cs typeface="Arial" panose="020B0604020202020204" pitchFamily="34" charset="0"/>
          </a:endParaRPr>
        </a:p>
      </dgm:t>
    </dgm:pt>
    <dgm:pt modelId="{EA846D46-7C9D-6F4A-98BC-009B3991105B}">
      <dgm:prSet/>
      <dgm:spPr>
        <a:solidFill>
          <a:schemeClr val="bg1"/>
        </a:solidFill>
        <a:ln>
          <a:solidFill>
            <a:schemeClr val="bg1"/>
          </a:solidFill>
        </a:ln>
      </dgm:spPr>
      <dgm:t>
        <a:bodyPr/>
        <a:lstStyle/>
        <a:p>
          <a:pPr>
            <a:lnSpc>
              <a:spcPct val="100000"/>
            </a:lnSpc>
            <a:spcAft>
              <a:spcPts val="600"/>
            </a:spcAft>
          </a:pPr>
          <a:r>
            <a:rPr lang="en-US" b="0" i="0" baseline="0" dirty="0">
              <a:latin typeface="Arial" panose="020B0604020202020204" pitchFamily="34" charset="0"/>
              <a:cs typeface="Arial" panose="020B0604020202020204" pitchFamily="34" charset="0"/>
            </a:rPr>
            <a:t>An additional 40 million are underinsured</a:t>
          </a:r>
          <a:endParaRPr lang="en-US" dirty="0">
            <a:latin typeface="Arial" panose="020B0604020202020204" pitchFamily="34" charset="0"/>
            <a:cs typeface="Arial" panose="020B0604020202020204" pitchFamily="34" charset="0"/>
          </a:endParaRPr>
        </a:p>
      </dgm:t>
    </dgm:pt>
    <dgm:pt modelId="{32D10E5E-0199-7146-A23E-60E75EE5B0F2}" type="parTrans" cxnId="{E7237A32-66E2-0D43-A51D-D79E56F6AB4B}">
      <dgm:prSet/>
      <dgm:spPr/>
      <dgm:t>
        <a:bodyPr/>
        <a:lstStyle/>
        <a:p>
          <a:endParaRPr lang="en-US">
            <a:latin typeface="Arial" panose="020B0604020202020204" pitchFamily="34" charset="0"/>
            <a:cs typeface="Arial" panose="020B0604020202020204" pitchFamily="34" charset="0"/>
          </a:endParaRPr>
        </a:p>
      </dgm:t>
    </dgm:pt>
    <dgm:pt modelId="{78FDFAE3-0944-234F-92FD-BBEA3C2B060A}" type="sibTrans" cxnId="{E7237A32-66E2-0D43-A51D-D79E56F6AB4B}">
      <dgm:prSet/>
      <dgm:spPr/>
      <dgm:t>
        <a:bodyPr/>
        <a:lstStyle/>
        <a:p>
          <a:endParaRPr lang="en-US">
            <a:latin typeface="Arial" panose="020B0604020202020204" pitchFamily="34" charset="0"/>
            <a:cs typeface="Arial" panose="020B0604020202020204" pitchFamily="34" charset="0"/>
          </a:endParaRPr>
        </a:p>
      </dgm:t>
    </dgm:pt>
    <dgm:pt modelId="{C9FEE36D-5030-644C-A91A-A78954FCADEA}">
      <dgm:prSet custT="1"/>
      <dgm:spPr/>
      <dgm:t>
        <a:bodyPr/>
        <a:lstStyle/>
        <a:p>
          <a:pPr>
            <a:lnSpc>
              <a:spcPct val="100000"/>
            </a:lnSpc>
            <a:spcAft>
              <a:spcPts val="0"/>
            </a:spcAft>
          </a:pPr>
          <a:r>
            <a:rPr lang="en-US" sz="32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Many Americans are left out</a:t>
          </a:r>
        </a:p>
      </dgm:t>
    </dgm:pt>
    <dgm:pt modelId="{84A88B4C-9111-824D-8258-8726F67AA34D}" type="parTrans" cxnId="{13A4C861-5E3B-5D48-A27A-B8005D081187}">
      <dgm:prSet/>
      <dgm:spPr/>
      <dgm:t>
        <a:bodyPr/>
        <a:lstStyle/>
        <a:p>
          <a:endParaRPr lang="en-US">
            <a:latin typeface="Arial" panose="020B0604020202020204" pitchFamily="34" charset="0"/>
            <a:cs typeface="Arial" panose="020B0604020202020204" pitchFamily="34" charset="0"/>
          </a:endParaRPr>
        </a:p>
      </dgm:t>
    </dgm:pt>
    <dgm:pt modelId="{393B0F92-9EB3-EF40-95C6-DF967B5E8A93}" type="sibTrans" cxnId="{13A4C861-5E3B-5D48-A27A-B8005D081187}">
      <dgm:prSet/>
      <dgm:spPr/>
      <dgm:t>
        <a:bodyPr/>
        <a:lstStyle/>
        <a:p>
          <a:endParaRPr lang="en-US">
            <a:latin typeface="Arial" panose="020B0604020202020204" pitchFamily="34" charset="0"/>
            <a:cs typeface="Arial" panose="020B0604020202020204" pitchFamily="34" charset="0"/>
          </a:endParaRPr>
        </a:p>
      </dgm:t>
    </dgm:pt>
    <dgm:pt modelId="{45B4CA49-868C-CE4F-83D1-EAF462D8D188}">
      <dgm:prSet custT="1"/>
      <dgm:spPr/>
      <dgm:t>
        <a:bodyPr/>
        <a:lstStyle/>
        <a:p>
          <a:pPr>
            <a:lnSpc>
              <a:spcPct val="100000"/>
            </a:lnSpc>
            <a:spcAft>
              <a:spcPts val="0"/>
            </a:spcAft>
          </a:pPr>
          <a:r>
            <a:rPr lang="en-US" sz="32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The very </a:t>
          </a:r>
        </a:p>
        <a:p>
          <a:pPr>
            <a:lnSpc>
              <a:spcPct val="100000"/>
            </a:lnSpc>
            <a:spcAft>
              <a:spcPts val="0"/>
            </a:spcAft>
          </a:pPr>
          <a:r>
            <a:rPr lang="en-US" sz="32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human cost</a:t>
          </a:r>
        </a:p>
      </dgm:t>
    </dgm:pt>
    <dgm:pt modelId="{D617B356-B9EA-3944-B787-F75EF8E217CE}" type="parTrans" cxnId="{C08A5C1D-70CD-3A46-A4DB-87D45CBB0688}">
      <dgm:prSet/>
      <dgm:spPr/>
      <dgm:t>
        <a:bodyPr/>
        <a:lstStyle/>
        <a:p>
          <a:endParaRPr lang="en-US">
            <a:latin typeface="Arial" panose="020B0604020202020204" pitchFamily="34" charset="0"/>
            <a:cs typeface="Arial" panose="020B0604020202020204" pitchFamily="34" charset="0"/>
          </a:endParaRPr>
        </a:p>
      </dgm:t>
    </dgm:pt>
    <dgm:pt modelId="{B6FB29BE-8867-C04F-8E89-5C8952736744}" type="sibTrans" cxnId="{C08A5C1D-70CD-3A46-A4DB-87D45CBB0688}">
      <dgm:prSet/>
      <dgm:spPr/>
      <dgm:t>
        <a:bodyPr/>
        <a:lstStyle/>
        <a:p>
          <a:endParaRPr lang="en-US">
            <a:latin typeface="Arial" panose="020B0604020202020204" pitchFamily="34" charset="0"/>
            <a:cs typeface="Arial" panose="020B0604020202020204" pitchFamily="34" charset="0"/>
          </a:endParaRPr>
        </a:p>
      </dgm:t>
    </dgm:pt>
    <dgm:pt modelId="{FC4ED5C4-5A80-4A49-A1EF-8DC05D0A6724}">
      <dgm:prSet/>
      <dgm:spPr>
        <a:solidFill>
          <a:schemeClr val="bg1"/>
        </a:solidFill>
        <a:ln>
          <a:solidFill>
            <a:schemeClr val="bg1"/>
          </a:solidFill>
        </a:ln>
      </dgm:spPr>
      <dgm:t>
        <a:bodyPr/>
        <a:lstStyle/>
        <a:p>
          <a:pPr>
            <a:lnSpc>
              <a:spcPct val="100000"/>
            </a:lnSpc>
            <a:spcAft>
              <a:spcPts val="600"/>
            </a:spcAft>
          </a:pPr>
          <a:r>
            <a:rPr lang="en-US" dirty="0">
              <a:latin typeface="Arial" panose="020B0604020202020204" pitchFamily="34" charset="0"/>
              <a:cs typeface="Arial" panose="020B0604020202020204" pitchFamily="34" charset="0"/>
            </a:rPr>
            <a:t>Many forego medically necessary treatment</a:t>
          </a:r>
        </a:p>
      </dgm:t>
    </dgm:pt>
    <dgm:pt modelId="{FDCEB64C-4542-D543-8AA5-EC55EAE1A238}" type="parTrans" cxnId="{3B94362F-3172-D340-843E-CF976C51AC06}">
      <dgm:prSet/>
      <dgm:spPr/>
      <dgm:t>
        <a:bodyPr/>
        <a:lstStyle/>
        <a:p>
          <a:endParaRPr lang="en-US">
            <a:latin typeface="Arial" panose="020B0604020202020204" pitchFamily="34" charset="0"/>
            <a:cs typeface="Arial" panose="020B0604020202020204" pitchFamily="34" charset="0"/>
          </a:endParaRPr>
        </a:p>
      </dgm:t>
    </dgm:pt>
    <dgm:pt modelId="{4B88B6A1-C9F5-3444-8D3C-6C80F2E2960D}" type="sibTrans" cxnId="{3B94362F-3172-D340-843E-CF976C51AC06}">
      <dgm:prSet/>
      <dgm:spPr/>
      <dgm:t>
        <a:bodyPr/>
        <a:lstStyle/>
        <a:p>
          <a:endParaRPr lang="en-US">
            <a:latin typeface="Arial" panose="020B0604020202020204" pitchFamily="34" charset="0"/>
            <a:cs typeface="Arial" panose="020B0604020202020204" pitchFamily="34" charset="0"/>
          </a:endParaRPr>
        </a:p>
      </dgm:t>
    </dgm:pt>
    <dgm:pt modelId="{F5F30E7E-0BE4-7248-96F5-22CC7C5DDB43}">
      <dgm:prSet/>
      <dgm:spPr>
        <a:solidFill>
          <a:schemeClr val="bg1"/>
        </a:solidFill>
        <a:ln>
          <a:solidFill>
            <a:schemeClr val="bg1"/>
          </a:solidFill>
        </a:ln>
      </dgm:spPr>
      <dgm:t>
        <a:bodyPr/>
        <a:lstStyle/>
        <a:p>
          <a:pPr>
            <a:lnSpc>
              <a:spcPct val="100000"/>
            </a:lnSpc>
            <a:spcAft>
              <a:spcPts val="600"/>
            </a:spcAft>
          </a:pPr>
          <a:r>
            <a:rPr lang="en-US" dirty="0">
              <a:latin typeface="Arial" panose="020B0604020202020204" pitchFamily="34" charset="0"/>
              <a:cs typeface="Arial" panose="020B0604020202020204" pitchFamily="34" charset="0"/>
            </a:rPr>
            <a:t>Many medical bankruptcies</a:t>
          </a:r>
        </a:p>
      </dgm:t>
    </dgm:pt>
    <dgm:pt modelId="{6ED7E7C8-50D4-5A4C-AA0D-E819E117FF9A}" type="parTrans" cxnId="{73866194-C646-384A-ADF0-B2EDFCAE30F8}">
      <dgm:prSet/>
      <dgm:spPr/>
      <dgm:t>
        <a:bodyPr/>
        <a:lstStyle/>
        <a:p>
          <a:endParaRPr lang="en-US">
            <a:latin typeface="Arial" panose="020B0604020202020204" pitchFamily="34" charset="0"/>
            <a:cs typeface="Arial" panose="020B0604020202020204" pitchFamily="34" charset="0"/>
          </a:endParaRPr>
        </a:p>
      </dgm:t>
    </dgm:pt>
    <dgm:pt modelId="{DC188A07-AED4-CB49-AC07-780F1963CBD0}" type="sibTrans" cxnId="{73866194-C646-384A-ADF0-B2EDFCAE30F8}">
      <dgm:prSet/>
      <dgm:spPr/>
      <dgm:t>
        <a:bodyPr/>
        <a:lstStyle/>
        <a:p>
          <a:endParaRPr lang="en-US">
            <a:latin typeface="Arial" panose="020B0604020202020204" pitchFamily="34" charset="0"/>
            <a:cs typeface="Arial" panose="020B0604020202020204" pitchFamily="34" charset="0"/>
          </a:endParaRPr>
        </a:p>
      </dgm:t>
    </dgm:pt>
    <dgm:pt modelId="{AECC8777-E6AC-FD43-BC95-6D1AB658D260}">
      <dgm:prSet/>
      <dgm:spPr>
        <a:solidFill>
          <a:schemeClr val="bg1"/>
        </a:solidFill>
        <a:ln>
          <a:solidFill>
            <a:schemeClr val="bg1"/>
          </a:solidFill>
        </a:ln>
      </dgm:spPr>
      <dgm:t>
        <a:bodyPr/>
        <a:lstStyle/>
        <a:p>
          <a:pPr>
            <a:lnSpc>
              <a:spcPct val="100000"/>
            </a:lnSpc>
            <a:spcAft>
              <a:spcPts val="600"/>
            </a:spcAft>
          </a:pPr>
          <a:r>
            <a:rPr lang="en-US" b="0" i="0" baseline="0" dirty="0">
              <a:latin typeface="Arial" panose="020B0604020202020204" pitchFamily="34" charset="0"/>
              <a:cs typeface="Arial" panose="020B0604020202020204" pitchFamily="34" charset="0"/>
            </a:rPr>
            <a:t>They insure all their citizens</a:t>
          </a:r>
          <a:endParaRPr lang="en-US" dirty="0">
            <a:latin typeface="Arial" panose="020B0604020202020204" pitchFamily="34" charset="0"/>
            <a:cs typeface="Arial" panose="020B0604020202020204" pitchFamily="34" charset="0"/>
          </a:endParaRPr>
        </a:p>
      </dgm:t>
    </dgm:pt>
    <dgm:pt modelId="{520EF462-9D1A-6D41-8517-6D6BB7262996}" type="parTrans" cxnId="{CBEF2D27-9980-D14B-A73B-4BA7B477EC6C}">
      <dgm:prSet/>
      <dgm:spPr/>
      <dgm:t>
        <a:bodyPr/>
        <a:lstStyle/>
        <a:p>
          <a:endParaRPr lang="en-US">
            <a:latin typeface="Arial" panose="020B0604020202020204" pitchFamily="34" charset="0"/>
            <a:cs typeface="Arial" panose="020B0604020202020204" pitchFamily="34" charset="0"/>
          </a:endParaRPr>
        </a:p>
      </dgm:t>
    </dgm:pt>
    <dgm:pt modelId="{0166A098-B4BE-D348-85AE-3C7FF9C27953}" type="sibTrans" cxnId="{CBEF2D27-9980-D14B-A73B-4BA7B477EC6C}">
      <dgm:prSet/>
      <dgm:spPr/>
      <dgm:t>
        <a:bodyPr/>
        <a:lstStyle/>
        <a:p>
          <a:endParaRPr lang="en-US">
            <a:latin typeface="Arial" panose="020B0604020202020204" pitchFamily="34" charset="0"/>
            <a:cs typeface="Arial" panose="020B0604020202020204" pitchFamily="34" charset="0"/>
          </a:endParaRPr>
        </a:p>
      </dgm:t>
    </dgm:pt>
    <dgm:pt modelId="{F2681C78-F6F9-6F4D-BD36-D3C7FD6E9CEF}" type="pres">
      <dgm:prSet presAssocID="{C74BB1C7-27E8-7B41-AE8F-3BCB5DD36B3B}" presName="Name0" presStyleCnt="0">
        <dgm:presLayoutVars>
          <dgm:dir/>
          <dgm:animLvl val="lvl"/>
          <dgm:resizeHandles val="exact"/>
        </dgm:presLayoutVars>
      </dgm:prSet>
      <dgm:spPr/>
    </dgm:pt>
    <dgm:pt modelId="{20722F19-12DB-1749-BD6B-58F3DFC7FBE9}" type="pres">
      <dgm:prSet presAssocID="{29482A5F-ECA6-904E-A8D7-02595D541B9E}" presName="linNode" presStyleCnt="0"/>
      <dgm:spPr/>
    </dgm:pt>
    <dgm:pt modelId="{5FC4FCC5-80E5-0847-9465-58832EAFFF0A}" type="pres">
      <dgm:prSet presAssocID="{29482A5F-ECA6-904E-A8D7-02595D541B9E}" presName="parentText" presStyleLbl="node1" presStyleIdx="0" presStyleCnt="3" custScaleX="98003">
        <dgm:presLayoutVars>
          <dgm:chMax val="1"/>
          <dgm:bulletEnabled val="1"/>
        </dgm:presLayoutVars>
      </dgm:prSet>
      <dgm:spPr/>
    </dgm:pt>
    <dgm:pt modelId="{4D41486C-5007-9741-9BB7-E0BE8C12A90D}" type="pres">
      <dgm:prSet presAssocID="{29482A5F-ECA6-904E-A8D7-02595D541B9E}" presName="descendantText" presStyleLbl="alignAccFollowNode1" presStyleIdx="0" presStyleCnt="3">
        <dgm:presLayoutVars>
          <dgm:bulletEnabled val="1"/>
        </dgm:presLayoutVars>
      </dgm:prSet>
      <dgm:spPr/>
    </dgm:pt>
    <dgm:pt modelId="{AFA2E8AB-F067-D046-96AF-11504196645B}" type="pres">
      <dgm:prSet presAssocID="{F7D8B882-F480-244E-98A8-0FEC7BF98395}" presName="sp" presStyleCnt="0"/>
      <dgm:spPr/>
    </dgm:pt>
    <dgm:pt modelId="{10A56E8E-3D8E-0247-BB4B-5A9ED3D3731C}" type="pres">
      <dgm:prSet presAssocID="{C9FEE36D-5030-644C-A91A-A78954FCADEA}" presName="linNode" presStyleCnt="0"/>
      <dgm:spPr/>
    </dgm:pt>
    <dgm:pt modelId="{D91D7028-E5E9-4845-923A-FCC977559FF6}" type="pres">
      <dgm:prSet presAssocID="{C9FEE36D-5030-644C-A91A-A78954FCADEA}" presName="parentText" presStyleLbl="node1" presStyleIdx="1" presStyleCnt="3" custScaleX="98003">
        <dgm:presLayoutVars>
          <dgm:chMax val="1"/>
          <dgm:bulletEnabled val="1"/>
        </dgm:presLayoutVars>
      </dgm:prSet>
      <dgm:spPr/>
    </dgm:pt>
    <dgm:pt modelId="{CF7E3A57-826A-8E44-AD3A-7840C7A72F65}" type="pres">
      <dgm:prSet presAssocID="{C9FEE36D-5030-644C-A91A-A78954FCADEA}" presName="descendantText" presStyleLbl="alignAccFollowNode1" presStyleIdx="1" presStyleCnt="3">
        <dgm:presLayoutVars>
          <dgm:bulletEnabled val="1"/>
        </dgm:presLayoutVars>
      </dgm:prSet>
      <dgm:spPr/>
    </dgm:pt>
    <dgm:pt modelId="{C2285251-8704-BF4C-8BFF-E2BF7703FEDB}" type="pres">
      <dgm:prSet presAssocID="{393B0F92-9EB3-EF40-95C6-DF967B5E8A93}" presName="sp" presStyleCnt="0"/>
      <dgm:spPr/>
    </dgm:pt>
    <dgm:pt modelId="{4BA28366-A4C5-7740-A061-079E93464C3B}" type="pres">
      <dgm:prSet presAssocID="{45B4CA49-868C-CE4F-83D1-EAF462D8D188}" presName="linNode" presStyleCnt="0"/>
      <dgm:spPr/>
    </dgm:pt>
    <dgm:pt modelId="{50BDB9C5-B9E5-4E4E-9713-07007363E25F}" type="pres">
      <dgm:prSet presAssocID="{45B4CA49-868C-CE4F-83D1-EAF462D8D188}" presName="parentText" presStyleLbl="node1" presStyleIdx="2" presStyleCnt="3" custScaleX="98003">
        <dgm:presLayoutVars>
          <dgm:chMax val="1"/>
          <dgm:bulletEnabled val="1"/>
        </dgm:presLayoutVars>
      </dgm:prSet>
      <dgm:spPr/>
    </dgm:pt>
    <dgm:pt modelId="{E6DACDDD-D493-9746-972A-C40FEE2211A0}" type="pres">
      <dgm:prSet presAssocID="{45B4CA49-868C-CE4F-83D1-EAF462D8D188}" presName="descendantText" presStyleLbl="alignAccFollowNode1" presStyleIdx="2" presStyleCnt="3">
        <dgm:presLayoutVars>
          <dgm:bulletEnabled val="1"/>
        </dgm:presLayoutVars>
      </dgm:prSet>
      <dgm:spPr/>
    </dgm:pt>
  </dgm:ptLst>
  <dgm:cxnLst>
    <dgm:cxn modelId="{AED26104-8683-184C-8290-136C2AEB8FE0}" type="presOf" srcId="{29482A5F-ECA6-904E-A8D7-02595D541B9E}" destId="{5FC4FCC5-80E5-0847-9465-58832EAFFF0A}" srcOrd="0" destOrd="0" presId="urn:microsoft.com/office/officeart/2005/8/layout/vList5"/>
    <dgm:cxn modelId="{8BB1761C-5B94-8B42-9AA2-792769C7BA68}" type="presOf" srcId="{45B4CA49-868C-CE4F-83D1-EAF462D8D188}" destId="{50BDB9C5-B9E5-4E4E-9713-07007363E25F}" srcOrd="0" destOrd="0" presId="urn:microsoft.com/office/officeart/2005/8/layout/vList5"/>
    <dgm:cxn modelId="{C08A5C1D-70CD-3A46-A4DB-87D45CBB0688}" srcId="{C74BB1C7-27E8-7B41-AE8F-3BCB5DD36B3B}" destId="{45B4CA49-868C-CE4F-83D1-EAF462D8D188}" srcOrd="2" destOrd="0" parTransId="{D617B356-B9EA-3944-B787-F75EF8E217CE}" sibTransId="{B6FB29BE-8867-C04F-8E89-5C8952736744}"/>
    <dgm:cxn modelId="{CBEF2D27-9980-D14B-A73B-4BA7B477EC6C}" srcId="{29482A5F-ECA6-904E-A8D7-02595D541B9E}" destId="{AECC8777-E6AC-FD43-BC95-6D1AB658D260}" srcOrd="1" destOrd="0" parTransId="{520EF462-9D1A-6D41-8517-6D6BB7262996}" sibTransId="{0166A098-B4BE-D348-85AE-3C7FF9C27953}"/>
    <dgm:cxn modelId="{3B94362F-3172-D340-843E-CF976C51AC06}" srcId="{45B4CA49-868C-CE4F-83D1-EAF462D8D188}" destId="{FC4ED5C4-5A80-4A49-A1EF-8DC05D0A6724}" srcOrd="0" destOrd="0" parTransId="{FDCEB64C-4542-D543-8AA5-EC55EAE1A238}" sibTransId="{4B88B6A1-C9F5-3444-8D3C-6C80F2E2960D}"/>
    <dgm:cxn modelId="{E7237A32-66E2-0D43-A51D-D79E56F6AB4B}" srcId="{C9FEE36D-5030-644C-A91A-A78954FCADEA}" destId="{EA846D46-7C9D-6F4A-98BC-009B3991105B}" srcOrd="1" destOrd="0" parTransId="{32D10E5E-0199-7146-A23E-60E75EE5B0F2}" sibTransId="{78FDFAE3-0944-234F-92FD-BBEA3C2B060A}"/>
    <dgm:cxn modelId="{BD34B63F-2838-6F4F-B368-D1F30A7F8788}" srcId="{29482A5F-ECA6-904E-A8D7-02595D541B9E}" destId="{963BC957-85B7-8045-A3FE-7DD62503B054}" srcOrd="0" destOrd="0" parTransId="{4D658C21-DB26-EA46-9D98-57425185F6D3}" sibTransId="{2E537371-CC7F-A84E-BA8B-F08F59DBF1DA}"/>
    <dgm:cxn modelId="{34F9B946-0C5E-2C4C-A511-62725FE1463A}" srcId="{C9FEE36D-5030-644C-A91A-A78954FCADEA}" destId="{C43398D5-C9F1-B643-A5C6-F754760E51FA}" srcOrd="0" destOrd="0" parTransId="{FFF873D0-15F9-0343-92E0-150C8C706D31}" sibTransId="{7E6D118B-085B-9D49-91AE-8278EA12CFA5}"/>
    <dgm:cxn modelId="{E00AFA59-2010-8947-AED4-E2E5C433A7FC}" type="presOf" srcId="{AECC8777-E6AC-FD43-BC95-6D1AB658D260}" destId="{4D41486C-5007-9741-9BB7-E0BE8C12A90D}" srcOrd="0" destOrd="1" presId="urn:microsoft.com/office/officeart/2005/8/layout/vList5"/>
    <dgm:cxn modelId="{7A3B705D-47CE-3442-ABB8-C03377CAFAF6}" type="presOf" srcId="{C43398D5-C9F1-B643-A5C6-F754760E51FA}" destId="{CF7E3A57-826A-8E44-AD3A-7840C7A72F65}" srcOrd="0" destOrd="0" presId="urn:microsoft.com/office/officeart/2005/8/layout/vList5"/>
    <dgm:cxn modelId="{DF5E7D5F-B36C-AF41-8B92-040476372EA0}" type="presOf" srcId="{EA846D46-7C9D-6F4A-98BC-009B3991105B}" destId="{CF7E3A57-826A-8E44-AD3A-7840C7A72F65}" srcOrd="0" destOrd="1" presId="urn:microsoft.com/office/officeart/2005/8/layout/vList5"/>
    <dgm:cxn modelId="{13A4C861-5E3B-5D48-A27A-B8005D081187}" srcId="{C74BB1C7-27E8-7B41-AE8F-3BCB5DD36B3B}" destId="{C9FEE36D-5030-644C-A91A-A78954FCADEA}" srcOrd="1" destOrd="0" parTransId="{84A88B4C-9111-824D-8258-8726F67AA34D}" sibTransId="{393B0F92-9EB3-EF40-95C6-DF967B5E8A93}"/>
    <dgm:cxn modelId="{48D92364-52AE-534A-A5C5-2E378F301C44}" type="presOf" srcId="{C9FEE36D-5030-644C-A91A-A78954FCADEA}" destId="{D91D7028-E5E9-4845-923A-FCC977559FF6}" srcOrd="0" destOrd="0" presId="urn:microsoft.com/office/officeart/2005/8/layout/vList5"/>
    <dgm:cxn modelId="{AF954582-00CF-3D41-88D0-4E91E69CAD4E}" type="presOf" srcId="{963BC957-85B7-8045-A3FE-7DD62503B054}" destId="{4D41486C-5007-9741-9BB7-E0BE8C12A90D}" srcOrd="0" destOrd="0" presId="urn:microsoft.com/office/officeart/2005/8/layout/vList5"/>
    <dgm:cxn modelId="{73866194-C646-384A-ADF0-B2EDFCAE30F8}" srcId="{45B4CA49-868C-CE4F-83D1-EAF462D8D188}" destId="{F5F30E7E-0BE4-7248-96F5-22CC7C5DDB43}" srcOrd="1" destOrd="0" parTransId="{6ED7E7C8-50D4-5A4C-AA0D-E819E117FF9A}" sibTransId="{DC188A07-AED4-CB49-AC07-780F1963CBD0}"/>
    <dgm:cxn modelId="{3DAC81AB-4983-324E-96DA-0F6CFF433305}" type="presOf" srcId="{C74BB1C7-27E8-7B41-AE8F-3BCB5DD36B3B}" destId="{F2681C78-F6F9-6F4D-BD36-D3C7FD6E9CEF}" srcOrd="0" destOrd="0" presId="urn:microsoft.com/office/officeart/2005/8/layout/vList5"/>
    <dgm:cxn modelId="{847F36D6-2AE9-1C47-83FF-56E8DD377E29}" type="presOf" srcId="{F5F30E7E-0BE4-7248-96F5-22CC7C5DDB43}" destId="{E6DACDDD-D493-9746-972A-C40FEE2211A0}" srcOrd="0" destOrd="1" presId="urn:microsoft.com/office/officeart/2005/8/layout/vList5"/>
    <dgm:cxn modelId="{B17C4CD8-6E75-B949-BCCD-6EFE41460EBF}" type="presOf" srcId="{FC4ED5C4-5A80-4A49-A1EF-8DC05D0A6724}" destId="{E6DACDDD-D493-9746-972A-C40FEE2211A0}" srcOrd="0" destOrd="0" presId="urn:microsoft.com/office/officeart/2005/8/layout/vList5"/>
    <dgm:cxn modelId="{4D8A4DE9-D176-284C-82DF-11264DABA423}" srcId="{C74BB1C7-27E8-7B41-AE8F-3BCB5DD36B3B}" destId="{29482A5F-ECA6-904E-A8D7-02595D541B9E}" srcOrd="0" destOrd="0" parTransId="{E95E2787-5F5C-8B40-A2D1-88B0126CAECA}" sibTransId="{F7D8B882-F480-244E-98A8-0FEC7BF98395}"/>
    <dgm:cxn modelId="{92FAC435-E13F-4D45-A8A2-855A31B35ABC}" type="presParOf" srcId="{F2681C78-F6F9-6F4D-BD36-D3C7FD6E9CEF}" destId="{20722F19-12DB-1749-BD6B-58F3DFC7FBE9}" srcOrd="0" destOrd="0" presId="urn:microsoft.com/office/officeart/2005/8/layout/vList5"/>
    <dgm:cxn modelId="{4E9E8D51-1203-2B4C-BDF5-734A0A4CDB43}" type="presParOf" srcId="{20722F19-12DB-1749-BD6B-58F3DFC7FBE9}" destId="{5FC4FCC5-80E5-0847-9465-58832EAFFF0A}" srcOrd="0" destOrd="0" presId="urn:microsoft.com/office/officeart/2005/8/layout/vList5"/>
    <dgm:cxn modelId="{2F981525-71B4-D842-9DBC-FE158AC2BB43}" type="presParOf" srcId="{20722F19-12DB-1749-BD6B-58F3DFC7FBE9}" destId="{4D41486C-5007-9741-9BB7-E0BE8C12A90D}" srcOrd="1" destOrd="0" presId="urn:microsoft.com/office/officeart/2005/8/layout/vList5"/>
    <dgm:cxn modelId="{5C1B1341-6A9C-D24F-9A51-D5F74D1C0E63}" type="presParOf" srcId="{F2681C78-F6F9-6F4D-BD36-D3C7FD6E9CEF}" destId="{AFA2E8AB-F067-D046-96AF-11504196645B}" srcOrd="1" destOrd="0" presId="urn:microsoft.com/office/officeart/2005/8/layout/vList5"/>
    <dgm:cxn modelId="{54598F8D-46B2-0246-94F9-5E50BD9A8E80}" type="presParOf" srcId="{F2681C78-F6F9-6F4D-BD36-D3C7FD6E9CEF}" destId="{10A56E8E-3D8E-0247-BB4B-5A9ED3D3731C}" srcOrd="2" destOrd="0" presId="urn:microsoft.com/office/officeart/2005/8/layout/vList5"/>
    <dgm:cxn modelId="{38119769-5B37-EA4E-BE70-19689B608B86}" type="presParOf" srcId="{10A56E8E-3D8E-0247-BB4B-5A9ED3D3731C}" destId="{D91D7028-E5E9-4845-923A-FCC977559FF6}" srcOrd="0" destOrd="0" presId="urn:microsoft.com/office/officeart/2005/8/layout/vList5"/>
    <dgm:cxn modelId="{7192542D-3B0F-0F43-AD05-3291D3D9CD1B}" type="presParOf" srcId="{10A56E8E-3D8E-0247-BB4B-5A9ED3D3731C}" destId="{CF7E3A57-826A-8E44-AD3A-7840C7A72F65}" srcOrd="1" destOrd="0" presId="urn:microsoft.com/office/officeart/2005/8/layout/vList5"/>
    <dgm:cxn modelId="{38846B3E-D70E-C240-B470-1E76D3A78A03}" type="presParOf" srcId="{F2681C78-F6F9-6F4D-BD36-D3C7FD6E9CEF}" destId="{C2285251-8704-BF4C-8BFF-E2BF7703FEDB}" srcOrd="3" destOrd="0" presId="urn:microsoft.com/office/officeart/2005/8/layout/vList5"/>
    <dgm:cxn modelId="{3E459201-72B9-2B49-9799-5F743BC3CD74}" type="presParOf" srcId="{F2681C78-F6F9-6F4D-BD36-D3C7FD6E9CEF}" destId="{4BA28366-A4C5-7740-A061-079E93464C3B}" srcOrd="4" destOrd="0" presId="urn:microsoft.com/office/officeart/2005/8/layout/vList5"/>
    <dgm:cxn modelId="{474EFEEA-B1DB-EF4B-84DD-1680CC834367}" type="presParOf" srcId="{4BA28366-A4C5-7740-A061-079E93464C3B}" destId="{50BDB9C5-B9E5-4E4E-9713-07007363E25F}" srcOrd="0" destOrd="0" presId="urn:microsoft.com/office/officeart/2005/8/layout/vList5"/>
    <dgm:cxn modelId="{CB352CBF-906B-8D47-957C-20F675F823E1}" type="presParOf" srcId="{4BA28366-A4C5-7740-A061-079E93464C3B}" destId="{E6DACDDD-D493-9746-972A-C40FEE2211A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06773E-4FA8-004E-95C0-81A62036D83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BCBD78F-9325-BA49-9321-DF3CFBA688A1}">
      <dgm:prSet/>
      <dgm:spPr>
        <a:solidFill>
          <a:schemeClr val="accent2"/>
        </a:solidFill>
        <a:ln>
          <a:solidFill>
            <a:schemeClr val="bg1"/>
          </a:solidFill>
        </a:ln>
      </dgm:spPr>
      <dgm:t>
        <a:bodyPr/>
        <a:lstStyle/>
        <a:p>
          <a:r>
            <a:rPr lang="en-US" b="1" i="0" baseline="0" dirty="0">
              <a:solidFill>
                <a:srgbClr val="FFFF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34% (&gt;$1 Trillion) </a:t>
          </a:r>
          <a:r>
            <a:rPr lang="en-US" b="1" i="0" baseline="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goes to the cost of administration</a:t>
          </a:r>
          <a:endParaRPr lang="en-US"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30D47458-F02E-B640-9450-8C6E1521D175}" type="parTrans" cxnId="{58AA2AE2-7CBE-4040-BD66-4F8E9F5B7C01}">
      <dgm:prSet/>
      <dgm:spPr/>
      <dgm:t>
        <a:bodyPr/>
        <a:lstStyle/>
        <a:p>
          <a:endParaRPr lang="en-US">
            <a:latin typeface="Arial" panose="020B0604020202020204" pitchFamily="34" charset="0"/>
            <a:cs typeface="Arial" panose="020B0604020202020204" pitchFamily="34" charset="0"/>
          </a:endParaRPr>
        </a:p>
      </dgm:t>
    </dgm:pt>
    <dgm:pt modelId="{F19EBCE8-9D74-CE42-964B-3FD1C43C0FBA}" type="sibTrans" cxnId="{58AA2AE2-7CBE-4040-BD66-4F8E9F5B7C01}">
      <dgm:prSet/>
      <dgm:spPr/>
      <dgm:t>
        <a:bodyPr/>
        <a:lstStyle/>
        <a:p>
          <a:endParaRPr lang="en-US">
            <a:latin typeface="Arial" panose="020B0604020202020204" pitchFamily="34" charset="0"/>
            <a:cs typeface="Arial" panose="020B0604020202020204" pitchFamily="34" charset="0"/>
          </a:endParaRPr>
        </a:p>
      </dgm:t>
    </dgm:pt>
    <dgm:pt modelId="{AA333F20-A2E5-8447-B545-9C9A3E71243A}">
      <dgm:prSet/>
      <dgm:spPr>
        <a:solidFill>
          <a:schemeClr val="bg1"/>
        </a:solidFill>
        <a:ln>
          <a:solidFill>
            <a:schemeClr val="bg1"/>
          </a:solidFill>
        </a:ln>
      </dgm:spPr>
      <dgm:t>
        <a:bodyPr/>
        <a:lstStyle/>
        <a:p>
          <a:r>
            <a:rPr lang="en-US" b="0" i="0" baseline="0">
              <a:latin typeface="Arial" panose="020B0604020202020204" pitchFamily="34" charset="0"/>
              <a:cs typeface="Arial" panose="020B0604020202020204" pitchFamily="34" charset="0"/>
            </a:rPr>
            <a:t>Insurance companies</a:t>
          </a:r>
          <a:endParaRPr lang="en-US">
            <a:latin typeface="Arial" panose="020B0604020202020204" pitchFamily="34" charset="0"/>
            <a:cs typeface="Arial" panose="020B0604020202020204" pitchFamily="34" charset="0"/>
          </a:endParaRPr>
        </a:p>
      </dgm:t>
    </dgm:pt>
    <dgm:pt modelId="{4BF098CA-E19B-744D-BD96-6A9826855209}" type="parTrans" cxnId="{2BB41FC6-A099-B44D-B4E3-64F5C1C3A085}">
      <dgm:prSet/>
      <dgm:spPr/>
      <dgm:t>
        <a:bodyPr/>
        <a:lstStyle/>
        <a:p>
          <a:endParaRPr lang="en-US">
            <a:latin typeface="Arial" panose="020B0604020202020204" pitchFamily="34" charset="0"/>
            <a:cs typeface="Arial" panose="020B0604020202020204" pitchFamily="34" charset="0"/>
          </a:endParaRPr>
        </a:p>
      </dgm:t>
    </dgm:pt>
    <dgm:pt modelId="{92190C60-C5CC-E047-82D0-679DF2847621}" type="sibTrans" cxnId="{2BB41FC6-A099-B44D-B4E3-64F5C1C3A085}">
      <dgm:prSet/>
      <dgm:spPr/>
      <dgm:t>
        <a:bodyPr/>
        <a:lstStyle/>
        <a:p>
          <a:endParaRPr lang="en-US">
            <a:latin typeface="Arial" panose="020B0604020202020204" pitchFamily="34" charset="0"/>
            <a:cs typeface="Arial" panose="020B0604020202020204" pitchFamily="34" charset="0"/>
          </a:endParaRPr>
        </a:p>
      </dgm:t>
    </dgm:pt>
    <dgm:pt modelId="{0A297A38-D4E3-4E4D-A0C7-D543F52812FB}">
      <dgm:prSet/>
      <dgm:spPr>
        <a:solidFill>
          <a:schemeClr val="bg1"/>
        </a:solidFill>
        <a:ln>
          <a:solidFill>
            <a:schemeClr val="bg1"/>
          </a:solidFill>
        </a:ln>
      </dgm:spPr>
      <dgm:t>
        <a:bodyPr/>
        <a:lstStyle/>
        <a:p>
          <a:r>
            <a:rPr lang="en-US" b="0" i="0" baseline="0">
              <a:latin typeface="Arial" panose="020B0604020202020204" pitchFamily="34" charset="0"/>
              <a:cs typeface="Arial" panose="020B0604020202020204" pitchFamily="34" charset="0"/>
            </a:rPr>
            <a:t>Hospital billing depts</a:t>
          </a:r>
          <a:endParaRPr lang="en-US">
            <a:latin typeface="Arial" panose="020B0604020202020204" pitchFamily="34" charset="0"/>
            <a:cs typeface="Arial" panose="020B0604020202020204" pitchFamily="34" charset="0"/>
          </a:endParaRPr>
        </a:p>
      </dgm:t>
    </dgm:pt>
    <dgm:pt modelId="{7E73E214-3070-524C-819A-444A4BE22FD2}" type="parTrans" cxnId="{36403C23-2601-1349-80E6-E123BD7A2F8A}">
      <dgm:prSet/>
      <dgm:spPr/>
      <dgm:t>
        <a:bodyPr/>
        <a:lstStyle/>
        <a:p>
          <a:endParaRPr lang="en-US">
            <a:latin typeface="Arial" panose="020B0604020202020204" pitchFamily="34" charset="0"/>
            <a:cs typeface="Arial" panose="020B0604020202020204" pitchFamily="34" charset="0"/>
          </a:endParaRPr>
        </a:p>
      </dgm:t>
    </dgm:pt>
    <dgm:pt modelId="{0CA630FD-4819-ED40-BF04-A35453B3CB8B}" type="sibTrans" cxnId="{36403C23-2601-1349-80E6-E123BD7A2F8A}">
      <dgm:prSet/>
      <dgm:spPr/>
      <dgm:t>
        <a:bodyPr/>
        <a:lstStyle/>
        <a:p>
          <a:endParaRPr lang="en-US">
            <a:latin typeface="Arial" panose="020B0604020202020204" pitchFamily="34" charset="0"/>
            <a:cs typeface="Arial" panose="020B0604020202020204" pitchFamily="34" charset="0"/>
          </a:endParaRPr>
        </a:p>
      </dgm:t>
    </dgm:pt>
    <dgm:pt modelId="{2DDC8487-AED8-6C48-ABFC-1EB19281A796}">
      <dgm:prSet/>
      <dgm:spPr>
        <a:solidFill>
          <a:schemeClr val="bg1"/>
        </a:solidFill>
        <a:ln>
          <a:solidFill>
            <a:schemeClr val="bg1"/>
          </a:solidFill>
        </a:ln>
      </dgm:spPr>
      <dgm:t>
        <a:bodyPr/>
        <a:lstStyle/>
        <a:p>
          <a:r>
            <a:rPr lang="en-US" b="0" i="0" baseline="0">
              <a:latin typeface="Arial" panose="020B0604020202020204" pitchFamily="34" charset="0"/>
              <a:cs typeface="Arial" panose="020B0604020202020204" pitchFamily="34" charset="0"/>
            </a:rPr>
            <a:t>Physician offices</a:t>
          </a:r>
          <a:endParaRPr lang="en-US">
            <a:latin typeface="Arial" panose="020B0604020202020204" pitchFamily="34" charset="0"/>
            <a:cs typeface="Arial" panose="020B0604020202020204" pitchFamily="34" charset="0"/>
          </a:endParaRPr>
        </a:p>
      </dgm:t>
    </dgm:pt>
    <dgm:pt modelId="{AB331A43-020D-104B-8A62-E451A1BBA2D7}" type="parTrans" cxnId="{64F60EED-F450-4A41-A3F4-4784C489A5E1}">
      <dgm:prSet/>
      <dgm:spPr/>
      <dgm:t>
        <a:bodyPr/>
        <a:lstStyle/>
        <a:p>
          <a:endParaRPr lang="en-US">
            <a:latin typeface="Arial" panose="020B0604020202020204" pitchFamily="34" charset="0"/>
            <a:cs typeface="Arial" panose="020B0604020202020204" pitchFamily="34" charset="0"/>
          </a:endParaRPr>
        </a:p>
      </dgm:t>
    </dgm:pt>
    <dgm:pt modelId="{C108FE22-0262-314A-A912-86A35B3520D7}" type="sibTrans" cxnId="{64F60EED-F450-4A41-A3F4-4784C489A5E1}">
      <dgm:prSet/>
      <dgm:spPr/>
      <dgm:t>
        <a:bodyPr/>
        <a:lstStyle/>
        <a:p>
          <a:endParaRPr lang="en-US">
            <a:latin typeface="Arial" panose="020B0604020202020204" pitchFamily="34" charset="0"/>
            <a:cs typeface="Arial" panose="020B0604020202020204" pitchFamily="34" charset="0"/>
          </a:endParaRPr>
        </a:p>
      </dgm:t>
    </dgm:pt>
    <dgm:pt modelId="{410AF403-DA35-A348-949A-64372512C2C2}" type="pres">
      <dgm:prSet presAssocID="{2306773E-4FA8-004E-95C0-81A62036D833}" presName="Name0" presStyleCnt="0">
        <dgm:presLayoutVars>
          <dgm:dir/>
          <dgm:animLvl val="lvl"/>
          <dgm:resizeHandles val="exact"/>
        </dgm:presLayoutVars>
      </dgm:prSet>
      <dgm:spPr/>
    </dgm:pt>
    <dgm:pt modelId="{19D2DDC5-9B3C-814E-8CDA-059AE9327219}" type="pres">
      <dgm:prSet presAssocID="{1BCBD78F-9325-BA49-9321-DF3CFBA688A1}" presName="composite" presStyleCnt="0"/>
      <dgm:spPr/>
    </dgm:pt>
    <dgm:pt modelId="{CF693A80-B4DC-0F46-8E81-831421A93489}" type="pres">
      <dgm:prSet presAssocID="{1BCBD78F-9325-BA49-9321-DF3CFBA688A1}" presName="parTx" presStyleLbl="alignNode1" presStyleIdx="0" presStyleCnt="1">
        <dgm:presLayoutVars>
          <dgm:chMax val="0"/>
          <dgm:chPref val="0"/>
          <dgm:bulletEnabled val="1"/>
        </dgm:presLayoutVars>
      </dgm:prSet>
      <dgm:spPr/>
    </dgm:pt>
    <dgm:pt modelId="{07AC6196-BC30-BF4C-8239-4B4B22CF65A3}" type="pres">
      <dgm:prSet presAssocID="{1BCBD78F-9325-BA49-9321-DF3CFBA688A1}" presName="desTx" presStyleLbl="alignAccFollowNode1" presStyleIdx="0" presStyleCnt="1">
        <dgm:presLayoutVars>
          <dgm:bulletEnabled val="1"/>
        </dgm:presLayoutVars>
      </dgm:prSet>
      <dgm:spPr/>
    </dgm:pt>
  </dgm:ptLst>
  <dgm:cxnLst>
    <dgm:cxn modelId="{36403C23-2601-1349-80E6-E123BD7A2F8A}" srcId="{1BCBD78F-9325-BA49-9321-DF3CFBA688A1}" destId="{0A297A38-D4E3-4E4D-A0C7-D543F52812FB}" srcOrd="1" destOrd="0" parTransId="{7E73E214-3070-524C-819A-444A4BE22FD2}" sibTransId="{0CA630FD-4819-ED40-BF04-A35453B3CB8B}"/>
    <dgm:cxn modelId="{FA502735-57D6-CF43-B856-428C0F34B3E6}" type="presOf" srcId="{AA333F20-A2E5-8447-B545-9C9A3E71243A}" destId="{07AC6196-BC30-BF4C-8239-4B4B22CF65A3}" srcOrd="0" destOrd="0" presId="urn:microsoft.com/office/officeart/2005/8/layout/hList1"/>
    <dgm:cxn modelId="{7A398C4F-2A68-6E43-AC83-15C01D075115}" type="presOf" srcId="{2DDC8487-AED8-6C48-ABFC-1EB19281A796}" destId="{07AC6196-BC30-BF4C-8239-4B4B22CF65A3}" srcOrd="0" destOrd="2" presId="urn:microsoft.com/office/officeart/2005/8/layout/hList1"/>
    <dgm:cxn modelId="{2BB41FC6-A099-B44D-B4E3-64F5C1C3A085}" srcId="{1BCBD78F-9325-BA49-9321-DF3CFBA688A1}" destId="{AA333F20-A2E5-8447-B545-9C9A3E71243A}" srcOrd="0" destOrd="0" parTransId="{4BF098CA-E19B-744D-BD96-6A9826855209}" sibTransId="{92190C60-C5CC-E047-82D0-679DF2847621}"/>
    <dgm:cxn modelId="{58AA2AE2-7CBE-4040-BD66-4F8E9F5B7C01}" srcId="{2306773E-4FA8-004E-95C0-81A62036D833}" destId="{1BCBD78F-9325-BA49-9321-DF3CFBA688A1}" srcOrd="0" destOrd="0" parTransId="{30D47458-F02E-B640-9450-8C6E1521D175}" sibTransId="{F19EBCE8-9D74-CE42-964B-3FD1C43C0FBA}"/>
    <dgm:cxn modelId="{78BA1AE3-839B-E646-84BB-688384AD2BEF}" type="presOf" srcId="{2306773E-4FA8-004E-95C0-81A62036D833}" destId="{410AF403-DA35-A348-949A-64372512C2C2}" srcOrd="0" destOrd="0" presId="urn:microsoft.com/office/officeart/2005/8/layout/hList1"/>
    <dgm:cxn modelId="{64F60EED-F450-4A41-A3F4-4784C489A5E1}" srcId="{1BCBD78F-9325-BA49-9321-DF3CFBA688A1}" destId="{2DDC8487-AED8-6C48-ABFC-1EB19281A796}" srcOrd="2" destOrd="0" parTransId="{AB331A43-020D-104B-8A62-E451A1BBA2D7}" sibTransId="{C108FE22-0262-314A-A912-86A35B3520D7}"/>
    <dgm:cxn modelId="{B5ED1AF3-4CE5-EF48-9C37-51A32BD8F18B}" type="presOf" srcId="{0A297A38-D4E3-4E4D-A0C7-D543F52812FB}" destId="{07AC6196-BC30-BF4C-8239-4B4B22CF65A3}" srcOrd="0" destOrd="1" presId="urn:microsoft.com/office/officeart/2005/8/layout/hList1"/>
    <dgm:cxn modelId="{848DA4F7-E8D7-FF49-B8D4-A62CAC863A1E}" type="presOf" srcId="{1BCBD78F-9325-BA49-9321-DF3CFBA688A1}" destId="{CF693A80-B4DC-0F46-8E81-831421A93489}" srcOrd="0" destOrd="0" presId="urn:microsoft.com/office/officeart/2005/8/layout/hList1"/>
    <dgm:cxn modelId="{CFC9928C-4442-CF41-82DF-557EA27F5571}" type="presParOf" srcId="{410AF403-DA35-A348-949A-64372512C2C2}" destId="{19D2DDC5-9B3C-814E-8CDA-059AE9327219}" srcOrd="0" destOrd="0" presId="urn:microsoft.com/office/officeart/2005/8/layout/hList1"/>
    <dgm:cxn modelId="{D3FA99FA-DBED-5D4B-ABF2-DE1B8C1CBEC5}" type="presParOf" srcId="{19D2DDC5-9B3C-814E-8CDA-059AE9327219}" destId="{CF693A80-B4DC-0F46-8E81-831421A93489}" srcOrd="0" destOrd="0" presId="urn:microsoft.com/office/officeart/2005/8/layout/hList1"/>
    <dgm:cxn modelId="{7B26EE95-ECB8-8E43-AAC4-A0F285617FCE}" type="presParOf" srcId="{19D2DDC5-9B3C-814E-8CDA-059AE9327219}" destId="{07AC6196-BC30-BF4C-8239-4B4B22CF65A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A92B5B-40FD-2343-A720-3FE413ABF8B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53DFDFF-4E92-D54A-8A94-9FEF94E7E982}">
      <dgm:prSet custT="1"/>
      <dgm:spPr/>
      <dgm:t>
        <a:bodyPr/>
        <a:lstStyle/>
        <a:p>
          <a:r>
            <a:rPr lang="en-US" sz="2400" b="1" i="0" baseline="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Universal Health Care: Everyone is covered</a:t>
          </a:r>
          <a:endParaRPr lang="en-US" sz="2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EFC189B1-177E-5244-A3DF-CA44FFFA07EE}" type="parTrans" cxnId="{361BABE0-1538-E246-8249-64820A2B2454}">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934364A7-AB37-7742-B8AE-DD4E79583425}" type="sibTrans" cxnId="{361BABE0-1538-E246-8249-64820A2B2454}">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615420FD-6EFD-114A-95A5-B98EFC22726F}">
      <dgm:prSet custT="1"/>
      <dgm:spPr>
        <a:solidFill>
          <a:schemeClr val="bg1"/>
        </a:solidFill>
        <a:ln>
          <a:solidFill>
            <a:schemeClr val="bg1"/>
          </a:solidFill>
        </a:ln>
      </dgm:spPr>
      <dgm:t>
        <a:bodyPr/>
        <a:lstStyle/>
        <a:p>
          <a:pPr>
            <a:lnSpc>
              <a:spcPct val="100000"/>
            </a:lnSpc>
            <a:spcAft>
              <a:spcPts val="600"/>
            </a:spcAft>
          </a:pPr>
          <a:r>
            <a:rPr lang="en-US" sz="2000" b="0" i="0" baseline="0" dirty="0">
              <a:solidFill>
                <a:schemeClr val="tx1"/>
              </a:solidFill>
              <a:latin typeface="Arial" panose="020B0604020202020204" pitchFamily="34" charset="0"/>
              <a:cs typeface="Arial" panose="020B0604020202020204" pitchFamily="34" charset="0"/>
            </a:rPr>
            <a:t>May be one or many payers (insurers)</a:t>
          </a:r>
          <a:endParaRPr lang="en-US" sz="2000" dirty="0">
            <a:solidFill>
              <a:schemeClr val="tx1"/>
            </a:solidFill>
            <a:latin typeface="Arial" panose="020B0604020202020204" pitchFamily="34" charset="0"/>
            <a:cs typeface="Arial" panose="020B0604020202020204" pitchFamily="34" charset="0"/>
          </a:endParaRPr>
        </a:p>
      </dgm:t>
    </dgm:pt>
    <dgm:pt modelId="{9B38F38D-9519-4248-AAA0-82D193FF3A98}" type="parTrans" cxnId="{02803D19-4790-FC4D-830D-883905AC8C2D}">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1D12616A-DA36-914F-B7B6-B617566ED657}" type="sibTrans" cxnId="{02803D19-4790-FC4D-830D-883905AC8C2D}">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34E2FAC8-88BE-3840-8096-DE0CFACD9624}">
      <dgm:prSet custT="1"/>
      <dgm:spPr/>
      <dgm:t>
        <a:bodyPr/>
        <a:lstStyle/>
        <a:p>
          <a:r>
            <a:rPr lang="en-US" sz="2400" b="1" i="0" baseline="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Single-payer: One entity handles all billing and payment</a:t>
          </a:r>
          <a:endParaRPr lang="en-US" sz="2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F561830D-77A2-8746-AA5B-73B12358EC93}" type="parTrans" cxnId="{1DE2565D-536F-8B43-A043-63AA59D23093}">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0AE4105B-7FEB-0842-8EA6-2B65D6F53602}" type="sibTrans" cxnId="{1DE2565D-536F-8B43-A043-63AA59D23093}">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9B236495-92ED-9E4C-BC46-58EA64674A4A}">
      <dgm:prSet custT="1"/>
      <dgm:spPr>
        <a:solidFill>
          <a:schemeClr val="bg1"/>
        </a:solidFill>
        <a:ln>
          <a:solidFill>
            <a:schemeClr val="bg1"/>
          </a:solidFill>
        </a:ln>
      </dgm:spPr>
      <dgm:t>
        <a:bodyPr/>
        <a:lstStyle/>
        <a:p>
          <a:pPr>
            <a:lnSpc>
              <a:spcPct val="100000"/>
            </a:lnSpc>
            <a:spcAft>
              <a:spcPts val="600"/>
            </a:spcAft>
          </a:pPr>
          <a:r>
            <a:rPr lang="en-US" sz="2000" b="0" i="0" baseline="0" dirty="0">
              <a:solidFill>
                <a:schemeClr val="tx1"/>
              </a:solidFill>
              <a:latin typeface="Arial" panose="020B0604020202020204" pitchFamily="34" charset="0"/>
              <a:cs typeface="Arial" panose="020B0604020202020204" pitchFamily="34" charset="0"/>
            </a:rPr>
            <a:t>Private delivery: Medicare (over 65), Medicaid (low-income)</a:t>
          </a:r>
          <a:endParaRPr lang="en-US" sz="2000" dirty="0">
            <a:solidFill>
              <a:schemeClr val="tx1"/>
            </a:solidFill>
            <a:latin typeface="Arial" panose="020B0604020202020204" pitchFamily="34" charset="0"/>
            <a:cs typeface="Arial" panose="020B0604020202020204" pitchFamily="34" charset="0"/>
          </a:endParaRPr>
        </a:p>
      </dgm:t>
    </dgm:pt>
    <dgm:pt modelId="{5B484932-7FD6-C94D-B88E-CCA15840906C}" type="parTrans" cxnId="{F2BBFBCA-A38B-1C4F-AD93-3BA4BF8482EB}">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4A3F6BC0-A263-F04B-ACBA-30B5CFD559E6}" type="sibTrans" cxnId="{F2BBFBCA-A38B-1C4F-AD93-3BA4BF8482EB}">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EC222CF7-313A-C54F-A6D0-E3998B6DF4D1}">
      <dgm:prSet custT="1"/>
      <dgm:spPr>
        <a:solidFill>
          <a:schemeClr val="bg1"/>
        </a:solidFill>
        <a:ln>
          <a:solidFill>
            <a:schemeClr val="bg1"/>
          </a:solidFill>
        </a:ln>
      </dgm:spPr>
      <dgm:t>
        <a:bodyPr/>
        <a:lstStyle/>
        <a:p>
          <a:pPr>
            <a:lnSpc>
              <a:spcPct val="100000"/>
            </a:lnSpc>
            <a:spcAft>
              <a:spcPts val="600"/>
            </a:spcAft>
          </a:pPr>
          <a:r>
            <a:rPr lang="en-US" sz="2000" b="0" i="0" baseline="0">
              <a:solidFill>
                <a:schemeClr val="tx1"/>
              </a:solidFill>
              <a:latin typeface="Arial" panose="020B0604020202020204" pitchFamily="34" charset="0"/>
              <a:cs typeface="Arial" panose="020B0604020202020204" pitchFamily="34" charset="0"/>
            </a:rPr>
            <a:t>Socialized: VA, military, IHS, Britain, Cuba</a:t>
          </a:r>
          <a:endParaRPr lang="en-US" sz="2000">
            <a:solidFill>
              <a:schemeClr val="tx1"/>
            </a:solidFill>
            <a:latin typeface="Arial" panose="020B0604020202020204" pitchFamily="34" charset="0"/>
            <a:cs typeface="Arial" panose="020B0604020202020204" pitchFamily="34" charset="0"/>
          </a:endParaRPr>
        </a:p>
      </dgm:t>
    </dgm:pt>
    <dgm:pt modelId="{3A99AC36-94A9-9446-AB88-77F4C1957A00}" type="parTrans" cxnId="{D4C85CE2-4117-E74E-96F2-9D1C8C66F07D}">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85ECADE2-206B-4048-91EA-F6836FFDE79A}" type="sibTrans" cxnId="{D4C85CE2-4117-E74E-96F2-9D1C8C66F07D}">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EC04F3F2-8AD6-4E4A-A020-04945E64992A}">
      <dgm:prSet custT="1"/>
      <dgm:spPr/>
      <dgm:t>
        <a:bodyPr/>
        <a:lstStyle/>
        <a:p>
          <a:r>
            <a:rPr lang="en-US" sz="2400" b="1" i="0" baseline="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Multi-payer: Many entities bill and pay</a:t>
          </a:r>
          <a:endParaRPr lang="en-US" sz="2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7CBC6B57-344D-D946-9EBE-953C7283F7B9}" type="parTrans" cxnId="{76DB36AF-D962-1A44-9997-142D3BD45B4C}">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E0253C91-434E-0E4A-AC92-AED7A7DBDB79}" type="sibTrans" cxnId="{76DB36AF-D962-1A44-9997-142D3BD45B4C}">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CD2A0FE8-0C4A-7147-BE15-28DFAE7A05F6}">
      <dgm:prSet custT="1"/>
      <dgm:spPr>
        <a:solidFill>
          <a:schemeClr val="bg1"/>
        </a:solidFill>
        <a:ln>
          <a:solidFill>
            <a:schemeClr val="bg1"/>
          </a:solidFill>
        </a:ln>
      </dgm:spPr>
      <dgm:t>
        <a:bodyPr/>
        <a:lstStyle/>
        <a:p>
          <a:pPr>
            <a:lnSpc>
              <a:spcPct val="100000"/>
            </a:lnSpc>
            <a:spcAft>
              <a:spcPts val="600"/>
            </a:spcAft>
          </a:pPr>
          <a:r>
            <a:rPr lang="en-US" sz="2000" b="0" i="0" baseline="0">
              <a:solidFill>
                <a:schemeClr val="tx1"/>
              </a:solidFill>
              <a:latin typeface="Arial" panose="020B0604020202020204" pitchFamily="34" charset="0"/>
              <a:cs typeface="Arial" panose="020B0604020202020204" pitchFamily="34" charset="0"/>
            </a:rPr>
            <a:t>Universal regulated: Germany, France, Japan</a:t>
          </a:r>
          <a:endParaRPr lang="en-US" sz="2000">
            <a:solidFill>
              <a:schemeClr val="tx1"/>
            </a:solidFill>
            <a:latin typeface="Arial" panose="020B0604020202020204" pitchFamily="34" charset="0"/>
            <a:cs typeface="Arial" panose="020B0604020202020204" pitchFamily="34" charset="0"/>
          </a:endParaRPr>
        </a:p>
      </dgm:t>
    </dgm:pt>
    <dgm:pt modelId="{0E85AD80-4385-0346-A0D5-1E690DBFC179}" type="parTrans" cxnId="{2B6AE947-FDB7-614C-9560-2AD3F8B2B7B5}">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DB0B6404-AA89-5644-8B6E-772CF2F1BD5D}" type="sibTrans" cxnId="{2B6AE947-FDB7-614C-9560-2AD3F8B2B7B5}">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FB36E2BC-8CC1-AA42-A8CD-C5C6E35FC3FE}">
      <dgm:prSet custT="1"/>
      <dgm:spPr>
        <a:solidFill>
          <a:schemeClr val="bg1"/>
        </a:solidFill>
        <a:ln>
          <a:solidFill>
            <a:schemeClr val="bg1"/>
          </a:solidFill>
        </a:ln>
      </dgm:spPr>
      <dgm:t>
        <a:bodyPr/>
        <a:lstStyle/>
        <a:p>
          <a:pPr>
            <a:lnSpc>
              <a:spcPct val="100000"/>
            </a:lnSpc>
            <a:spcAft>
              <a:spcPts val="600"/>
            </a:spcAft>
          </a:pPr>
          <a:r>
            <a:rPr lang="en-US" sz="2000" b="0" i="0" baseline="0">
              <a:solidFill>
                <a:schemeClr val="tx1"/>
              </a:solidFill>
              <a:latin typeface="Arial" panose="020B0604020202020204" pitchFamily="34" charset="0"/>
              <a:cs typeface="Arial" panose="020B0604020202020204" pitchFamily="34" charset="0"/>
            </a:rPr>
            <a:t>US: non-universal, lightly regulated</a:t>
          </a:r>
          <a:endParaRPr lang="en-US" sz="2000">
            <a:solidFill>
              <a:schemeClr val="tx1"/>
            </a:solidFill>
            <a:latin typeface="Arial" panose="020B0604020202020204" pitchFamily="34" charset="0"/>
            <a:cs typeface="Arial" panose="020B0604020202020204" pitchFamily="34" charset="0"/>
          </a:endParaRPr>
        </a:p>
      </dgm:t>
    </dgm:pt>
    <dgm:pt modelId="{5C2D8BBB-3E13-E448-8FCD-D2CBA0110CB6}" type="parTrans" cxnId="{873343CD-07E5-ED4A-BC9D-CCB6A8BE4AE3}">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E847EF25-7C6B-CE41-AE89-3D0DFDDE6C24}" type="sibTrans" cxnId="{873343CD-07E5-ED4A-BC9D-CCB6A8BE4AE3}">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0D00D07E-A592-854E-AEEA-659F450CB9AD}" type="pres">
      <dgm:prSet presAssocID="{BDA92B5B-40FD-2343-A720-3FE413ABF8B5}" presName="linear" presStyleCnt="0">
        <dgm:presLayoutVars>
          <dgm:dir/>
          <dgm:animLvl val="lvl"/>
          <dgm:resizeHandles val="exact"/>
        </dgm:presLayoutVars>
      </dgm:prSet>
      <dgm:spPr/>
    </dgm:pt>
    <dgm:pt modelId="{2EE0670A-1CB6-6343-8288-4BC01C41ED78}" type="pres">
      <dgm:prSet presAssocID="{E53DFDFF-4E92-D54A-8A94-9FEF94E7E982}" presName="parentLin" presStyleCnt="0"/>
      <dgm:spPr/>
    </dgm:pt>
    <dgm:pt modelId="{7173C29D-36C7-C04B-8DCD-A2537B6B6BE0}" type="pres">
      <dgm:prSet presAssocID="{E53DFDFF-4E92-D54A-8A94-9FEF94E7E982}" presName="parentLeftMargin" presStyleLbl="node1" presStyleIdx="0" presStyleCnt="3"/>
      <dgm:spPr/>
    </dgm:pt>
    <dgm:pt modelId="{1D287BBC-4093-FD41-AB64-F2FA65E75846}" type="pres">
      <dgm:prSet presAssocID="{E53DFDFF-4E92-D54A-8A94-9FEF94E7E982}" presName="parentText" presStyleLbl="node1" presStyleIdx="0" presStyleCnt="3" custScaleX="121476">
        <dgm:presLayoutVars>
          <dgm:chMax val="0"/>
          <dgm:bulletEnabled val="1"/>
        </dgm:presLayoutVars>
      </dgm:prSet>
      <dgm:spPr/>
    </dgm:pt>
    <dgm:pt modelId="{B7802FC2-5B31-7D4B-AC5B-635DB4BEE495}" type="pres">
      <dgm:prSet presAssocID="{E53DFDFF-4E92-D54A-8A94-9FEF94E7E982}" presName="negativeSpace" presStyleCnt="0"/>
      <dgm:spPr/>
    </dgm:pt>
    <dgm:pt modelId="{21BDDAD3-2036-B142-B7D4-2C7DAFF85866}" type="pres">
      <dgm:prSet presAssocID="{E53DFDFF-4E92-D54A-8A94-9FEF94E7E982}" presName="childText" presStyleLbl="conFgAcc1" presStyleIdx="0" presStyleCnt="3">
        <dgm:presLayoutVars>
          <dgm:bulletEnabled val="1"/>
        </dgm:presLayoutVars>
      </dgm:prSet>
      <dgm:spPr/>
    </dgm:pt>
    <dgm:pt modelId="{B2C2FA1A-6128-4146-AF18-39EB212CEA78}" type="pres">
      <dgm:prSet presAssocID="{934364A7-AB37-7742-B8AE-DD4E79583425}" presName="spaceBetweenRectangles" presStyleCnt="0"/>
      <dgm:spPr/>
    </dgm:pt>
    <dgm:pt modelId="{38579A77-B2A4-5547-80A7-7ABD9FBE6E0D}" type="pres">
      <dgm:prSet presAssocID="{34E2FAC8-88BE-3840-8096-DE0CFACD9624}" presName="parentLin" presStyleCnt="0"/>
      <dgm:spPr/>
    </dgm:pt>
    <dgm:pt modelId="{7DECE6E0-398E-1F49-807E-0A1E712D2BEE}" type="pres">
      <dgm:prSet presAssocID="{34E2FAC8-88BE-3840-8096-DE0CFACD9624}" presName="parentLeftMargin" presStyleLbl="node1" presStyleIdx="0" presStyleCnt="3"/>
      <dgm:spPr/>
    </dgm:pt>
    <dgm:pt modelId="{87C5ADFD-F379-8341-9AAF-D105A572501A}" type="pres">
      <dgm:prSet presAssocID="{34E2FAC8-88BE-3840-8096-DE0CFACD9624}" presName="parentText" presStyleLbl="node1" presStyleIdx="1" presStyleCnt="3" custScaleX="121476">
        <dgm:presLayoutVars>
          <dgm:chMax val="0"/>
          <dgm:bulletEnabled val="1"/>
        </dgm:presLayoutVars>
      </dgm:prSet>
      <dgm:spPr/>
    </dgm:pt>
    <dgm:pt modelId="{2B7B84E0-105A-794B-A755-E77C30E3309D}" type="pres">
      <dgm:prSet presAssocID="{34E2FAC8-88BE-3840-8096-DE0CFACD9624}" presName="negativeSpace" presStyleCnt="0"/>
      <dgm:spPr/>
    </dgm:pt>
    <dgm:pt modelId="{7DA879D6-9BD0-6545-A6AE-D316AF720A9B}" type="pres">
      <dgm:prSet presAssocID="{34E2FAC8-88BE-3840-8096-DE0CFACD9624}" presName="childText" presStyleLbl="conFgAcc1" presStyleIdx="1" presStyleCnt="3">
        <dgm:presLayoutVars>
          <dgm:bulletEnabled val="1"/>
        </dgm:presLayoutVars>
      </dgm:prSet>
      <dgm:spPr/>
    </dgm:pt>
    <dgm:pt modelId="{28671A52-A151-8A4C-B070-0224F0F9D77A}" type="pres">
      <dgm:prSet presAssocID="{0AE4105B-7FEB-0842-8EA6-2B65D6F53602}" presName="spaceBetweenRectangles" presStyleCnt="0"/>
      <dgm:spPr/>
    </dgm:pt>
    <dgm:pt modelId="{B6960B77-0AC4-B94C-9E49-A2DDEC20D831}" type="pres">
      <dgm:prSet presAssocID="{EC04F3F2-8AD6-4E4A-A020-04945E64992A}" presName="parentLin" presStyleCnt="0"/>
      <dgm:spPr/>
    </dgm:pt>
    <dgm:pt modelId="{6E4D7C99-6022-B34F-81A0-00F435408FFE}" type="pres">
      <dgm:prSet presAssocID="{EC04F3F2-8AD6-4E4A-A020-04945E64992A}" presName="parentLeftMargin" presStyleLbl="node1" presStyleIdx="1" presStyleCnt="3"/>
      <dgm:spPr/>
    </dgm:pt>
    <dgm:pt modelId="{072BEEF0-59D3-F544-AA4A-1067838C120B}" type="pres">
      <dgm:prSet presAssocID="{EC04F3F2-8AD6-4E4A-A020-04945E64992A}" presName="parentText" presStyleLbl="node1" presStyleIdx="2" presStyleCnt="3" custScaleX="121476">
        <dgm:presLayoutVars>
          <dgm:chMax val="0"/>
          <dgm:bulletEnabled val="1"/>
        </dgm:presLayoutVars>
      </dgm:prSet>
      <dgm:spPr/>
    </dgm:pt>
    <dgm:pt modelId="{3A6CF558-1F84-354A-B8BA-41EA5BDFBC70}" type="pres">
      <dgm:prSet presAssocID="{EC04F3F2-8AD6-4E4A-A020-04945E64992A}" presName="negativeSpace" presStyleCnt="0"/>
      <dgm:spPr/>
    </dgm:pt>
    <dgm:pt modelId="{3E4F1948-0CD2-B04D-8BA3-128C243BF800}" type="pres">
      <dgm:prSet presAssocID="{EC04F3F2-8AD6-4E4A-A020-04945E64992A}" presName="childText" presStyleLbl="conFgAcc1" presStyleIdx="2" presStyleCnt="3">
        <dgm:presLayoutVars>
          <dgm:bulletEnabled val="1"/>
        </dgm:presLayoutVars>
      </dgm:prSet>
      <dgm:spPr/>
    </dgm:pt>
  </dgm:ptLst>
  <dgm:cxnLst>
    <dgm:cxn modelId="{3F9BDF0B-A5F8-8641-9681-1A69BD076CC9}" type="presOf" srcId="{FB36E2BC-8CC1-AA42-A8CD-C5C6E35FC3FE}" destId="{3E4F1948-0CD2-B04D-8BA3-128C243BF800}" srcOrd="0" destOrd="1" presId="urn:microsoft.com/office/officeart/2005/8/layout/list1"/>
    <dgm:cxn modelId="{C65E960E-2410-794A-91F7-1A6B56FC2A4D}" type="presOf" srcId="{E53DFDFF-4E92-D54A-8A94-9FEF94E7E982}" destId="{7173C29D-36C7-C04B-8DCD-A2537B6B6BE0}" srcOrd="0" destOrd="0" presId="urn:microsoft.com/office/officeart/2005/8/layout/list1"/>
    <dgm:cxn modelId="{C72ED218-090E-234D-A30E-47BDD98C18FA}" type="presOf" srcId="{E53DFDFF-4E92-D54A-8A94-9FEF94E7E982}" destId="{1D287BBC-4093-FD41-AB64-F2FA65E75846}" srcOrd="1" destOrd="0" presId="urn:microsoft.com/office/officeart/2005/8/layout/list1"/>
    <dgm:cxn modelId="{02803D19-4790-FC4D-830D-883905AC8C2D}" srcId="{E53DFDFF-4E92-D54A-8A94-9FEF94E7E982}" destId="{615420FD-6EFD-114A-95A5-B98EFC22726F}" srcOrd="0" destOrd="0" parTransId="{9B38F38D-9519-4248-AAA0-82D193FF3A98}" sibTransId="{1D12616A-DA36-914F-B7B6-B617566ED657}"/>
    <dgm:cxn modelId="{C612BE1A-8436-DB4F-9AD4-1D2BDED6A5D4}" type="presOf" srcId="{615420FD-6EFD-114A-95A5-B98EFC22726F}" destId="{21BDDAD3-2036-B142-B7D4-2C7DAFF85866}" srcOrd="0" destOrd="0" presId="urn:microsoft.com/office/officeart/2005/8/layout/list1"/>
    <dgm:cxn modelId="{48531F25-F467-D846-867E-CF72F406ADF5}" type="presOf" srcId="{BDA92B5B-40FD-2343-A720-3FE413ABF8B5}" destId="{0D00D07E-A592-854E-AEEA-659F450CB9AD}" srcOrd="0" destOrd="0" presId="urn:microsoft.com/office/officeart/2005/8/layout/list1"/>
    <dgm:cxn modelId="{A0B6562E-9757-394E-82E2-63FDAA346762}" type="presOf" srcId="{34E2FAC8-88BE-3840-8096-DE0CFACD9624}" destId="{87C5ADFD-F379-8341-9AAF-D105A572501A}" srcOrd="1" destOrd="0" presId="urn:microsoft.com/office/officeart/2005/8/layout/list1"/>
    <dgm:cxn modelId="{C138093F-5234-464C-8B29-90CB1137E73D}" type="presOf" srcId="{EC222CF7-313A-C54F-A6D0-E3998B6DF4D1}" destId="{7DA879D6-9BD0-6545-A6AE-D316AF720A9B}" srcOrd="0" destOrd="1" presId="urn:microsoft.com/office/officeart/2005/8/layout/list1"/>
    <dgm:cxn modelId="{5B59E944-2F96-5148-B724-77194AE76B86}" type="presOf" srcId="{EC04F3F2-8AD6-4E4A-A020-04945E64992A}" destId="{072BEEF0-59D3-F544-AA4A-1067838C120B}" srcOrd="1" destOrd="0" presId="urn:microsoft.com/office/officeart/2005/8/layout/list1"/>
    <dgm:cxn modelId="{2B6AE947-FDB7-614C-9560-2AD3F8B2B7B5}" srcId="{EC04F3F2-8AD6-4E4A-A020-04945E64992A}" destId="{CD2A0FE8-0C4A-7147-BE15-28DFAE7A05F6}" srcOrd="0" destOrd="0" parTransId="{0E85AD80-4385-0346-A0D5-1E690DBFC179}" sibTransId="{DB0B6404-AA89-5644-8B6E-772CF2F1BD5D}"/>
    <dgm:cxn modelId="{1DE2565D-536F-8B43-A043-63AA59D23093}" srcId="{BDA92B5B-40FD-2343-A720-3FE413ABF8B5}" destId="{34E2FAC8-88BE-3840-8096-DE0CFACD9624}" srcOrd="1" destOrd="0" parTransId="{F561830D-77A2-8746-AA5B-73B12358EC93}" sibTransId="{0AE4105B-7FEB-0842-8EA6-2B65D6F53602}"/>
    <dgm:cxn modelId="{67179062-532B-4445-9893-718E520E8D62}" type="presOf" srcId="{CD2A0FE8-0C4A-7147-BE15-28DFAE7A05F6}" destId="{3E4F1948-0CD2-B04D-8BA3-128C243BF800}" srcOrd="0" destOrd="0" presId="urn:microsoft.com/office/officeart/2005/8/layout/list1"/>
    <dgm:cxn modelId="{D79912A0-2FF9-D048-8ABD-997413EFD317}" type="presOf" srcId="{EC04F3F2-8AD6-4E4A-A020-04945E64992A}" destId="{6E4D7C99-6022-B34F-81A0-00F435408FFE}" srcOrd="0" destOrd="0" presId="urn:microsoft.com/office/officeart/2005/8/layout/list1"/>
    <dgm:cxn modelId="{76DB36AF-D962-1A44-9997-142D3BD45B4C}" srcId="{BDA92B5B-40FD-2343-A720-3FE413ABF8B5}" destId="{EC04F3F2-8AD6-4E4A-A020-04945E64992A}" srcOrd="2" destOrd="0" parTransId="{7CBC6B57-344D-D946-9EBE-953C7283F7B9}" sibTransId="{E0253C91-434E-0E4A-AC92-AED7A7DBDB79}"/>
    <dgm:cxn modelId="{F2BBFBCA-A38B-1C4F-AD93-3BA4BF8482EB}" srcId="{34E2FAC8-88BE-3840-8096-DE0CFACD9624}" destId="{9B236495-92ED-9E4C-BC46-58EA64674A4A}" srcOrd="0" destOrd="0" parTransId="{5B484932-7FD6-C94D-B88E-CCA15840906C}" sibTransId="{4A3F6BC0-A263-F04B-ACBA-30B5CFD559E6}"/>
    <dgm:cxn modelId="{873343CD-07E5-ED4A-BC9D-CCB6A8BE4AE3}" srcId="{EC04F3F2-8AD6-4E4A-A020-04945E64992A}" destId="{FB36E2BC-8CC1-AA42-A8CD-C5C6E35FC3FE}" srcOrd="1" destOrd="0" parTransId="{5C2D8BBB-3E13-E448-8FCD-D2CBA0110CB6}" sibTransId="{E847EF25-7C6B-CE41-AE89-3D0DFDDE6C24}"/>
    <dgm:cxn modelId="{6B38C5CD-3CB3-F548-87D5-F3AF225DBD70}" type="presOf" srcId="{34E2FAC8-88BE-3840-8096-DE0CFACD9624}" destId="{7DECE6E0-398E-1F49-807E-0A1E712D2BEE}" srcOrd="0" destOrd="0" presId="urn:microsoft.com/office/officeart/2005/8/layout/list1"/>
    <dgm:cxn modelId="{361BABE0-1538-E246-8249-64820A2B2454}" srcId="{BDA92B5B-40FD-2343-A720-3FE413ABF8B5}" destId="{E53DFDFF-4E92-D54A-8A94-9FEF94E7E982}" srcOrd="0" destOrd="0" parTransId="{EFC189B1-177E-5244-A3DF-CA44FFFA07EE}" sibTransId="{934364A7-AB37-7742-B8AE-DD4E79583425}"/>
    <dgm:cxn modelId="{D4C85CE2-4117-E74E-96F2-9D1C8C66F07D}" srcId="{34E2FAC8-88BE-3840-8096-DE0CFACD9624}" destId="{EC222CF7-313A-C54F-A6D0-E3998B6DF4D1}" srcOrd="1" destOrd="0" parTransId="{3A99AC36-94A9-9446-AB88-77F4C1957A00}" sibTransId="{85ECADE2-206B-4048-91EA-F6836FFDE79A}"/>
    <dgm:cxn modelId="{283E29E5-3969-754B-85B2-38B329CC1407}" type="presOf" srcId="{9B236495-92ED-9E4C-BC46-58EA64674A4A}" destId="{7DA879D6-9BD0-6545-A6AE-D316AF720A9B}" srcOrd="0" destOrd="0" presId="urn:microsoft.com/office/officeart/2005/8/layout/list1"/>
    <dgm:cxn modelId="{A3ABDED7-6A89-AE45-A4DB-92C7D223859D}" type="presParOf" srcId="{0D00D07E-A592-854E-AEEA-659F450CB9AD}" destId="{2EE0670A-1CB6-6343-8288-4BC01C41ED78}" srcOrd="0" destOrd="0" presId="urn:microsoft.com/office/officeart/2005/8/layout/list1"/>
    <dgm:cxn modelId="{F1FA7A17-EC25-CC4C-A01C-2A309A61703A}" type="presParOf" srcId="{2EE0670A-1CB6-6343-8288-4BC01C41ED78}" destId="{7173C29D-36C7-C04B-8DCD-A2537B6B6BE0}" srcOrd="0" destOrd="0" presId="urn:microsoft.com/office/officeart/2005/8/layout/list1"/>
    <dgm:cxn modelId="{38EDF3A6-D6FB-0949-B396-7D3CA373AAC2}" type="presParOf" srcId="{2EE0670A-1CB6-6343-8288-4BC01C41ED78}" destId="{1D287BBC-4093-FD41-AB64-F2FA65E75846}" srcOrd="1" destOrd="0" presId="urn:microsoft.com/office/officeart/2005/8/layout/list1"/>
    <dgm:cxn modelId="{4566A2A1-1BB9-A848-B327-F86912A037A6}" type="presParOf" srcId="{0D00D07E-A592-854E-AEEA-659F450CB9AD}" destId="{B7802FC2-5B31-7D4B-AC5B-635DB4BEE495}" srcOrd="1" destOrd="0" presId="urn:microsoft.com/office/officeart/2005/8/layout/list1"/>
    <dgm:cxn modelId="{8A7E50D8-A19D-AA4B-A5C0-3DBF2B34AEBD}" type="presParOf" srcId="{0D00D07E-A592-854E-AEEA-659F450CB9AD}" destId="{21BDDAD3-2036-B142-B7D4-2C7DAFF85866}" srcOrd="2" destOrd="0" presId="urn:microsoft.com/office/officeart/2005/8/layout/list1"/>
    <dgm:cxn modelId="{32D522C7-2842-F942-9F0D-CCCFF1FAF5DB}" type="presParOf" srcId="{0D00D07E-A592-854E-AEEA-659F450CB9AD}" destId="{B2C2FA1A-6128-4146-AF18-39EB212CEA78}" srcOrd="3" destOrd="0" presId="urn:microsoft.com/office/officeart/2005/8/layout/list1"/>
    <dgm:cxn modelId="{0F98753E-8A1B-CF4A-9157-CB4B83C5FD60}" type="presParOf" srcId="{0D00D07E-A592-854E-AEEA-659F450CB9AD}" destId="{38579A77-B2A4-5547-80A7-7ABD9FBE6E0D}" srcOrd="4" destOrd="0" presId="urn:microsoft.com/office/officeart/2005/8/layout/list1"/>
    <dgm:cxn modelId="{D8C73EC0-6609-F449-A365-296D21493B27}" type="presParOf" srcId="{38579A77-B2A4-5547-80A7-7ABD9FBE6E0D}" destId="{7DECE6E0-398E-1F49-807E-0A1E712D2BEE}" srcOrd="0" destOrd="0" presId="urn:microsoft.com/office/officeart/2005/8/layout/list1"/>
    <dgm:cxn modelId="{49D7943E-D496-164D-B614-4F457376CBD4}" type="presParOf" srcId="{38579A77-B2A4-5547-80A7-7ABD9FBE6E0D}" destId="{87C5ADFD-F379-8341-9AAF-D105A572501A}" srcOrd="1" destOrd="0" presId="urn:microsoft.com/office/officeart/2005/8/layout/list1"/>
    <dgm:cxn modelId="{2D07DF75-253E-254B-BDA3-CE791793DCB1}" type="presParOf" srcId="{0D00D07E-A592-854E-AEEA-659F450CB9AD}" destId="{2B7B84E0-105A-794B-A755-E77C30E3309D}" srcOrd="5" destOrd="0" presId="urn:microsoft.com/office/officeart/2005/8/layout/list1"/>
    <dgm:cxn modelId="{27B363A6-E810-E948-A895-3A07229D2594}" type="presParOf" srcId="{0D00D07E-A592-854E-AEEA-659F450CB9AD}" destId="{7DA879D6-9BD0-6545-A6AE-D316AF720A9B}" srcOrd="6" destOrd="0" presId="urn:microsoft.com/office/officeart/2005/8/layout/list1"/>
    <dgm:cxn modelId="{672A7FD0-BE53-0641-BCF0-F7B79066C9CF}" type="presParOf" srcId="{0D00D07E-A592-854E-AEEA-659F450CB9AD}" destId="{28671A52-A151-8A4C-B070-0224F0F9D77A}" srcOrd="7" destOrd="0" presId="urn:microsoft.com/office/officeart/2005/8/layout/list1"/>
    <dgm:cxn modelId="{B9A3D075-53EA-AB4F-AD7F-D747879927EA}" type="presParOf" srcId="{0D00D07E-A592-854E-AEEA-659F450CB9AD}" destId="{B6960B77-0AC4-B94C-9E49-A2DDEC20D831}" srcOrd="8" destOrd="0" presId="urn:microsoft.com/office/officeart/2005/8/layout/list1"/>
    <dgm:cxn modelId="{14BF9CA0-C5B3-6148-AB80-3753319DBB4B}" type="presParOf" srcId="{B6960B77-0AC4-B94C-9E49-A2DDEC20D831}" destId="{6E4D7C99-6022-B34F-81A0-00F435408FFE}" srcOrd="0" destOrd="0" presId="urn:microsoft.com/office/officeart/2005/8/layout/list1"/>
    <dgm:cxn modelId="{17787499-7F8C-DF41-BBF5-E2B2758D68F9}" type="presParOf" srcId="{B6960B77-0AC4-B94C-9E49-A2DDEC20D831}" destId="{072BEEF0-59D3-F544-AA4A-1067838C120B}" srcOrd="1" destOrd="0" presId="urn:microsoft.com/office/officeart/2005/8/layout/list1"/>
    <dgm:cxn modelId="{CBF2227C-0FC5-8346-A03C-A3D9F6E80C7E}" type="presParOf" srcId="{0D00D07E-A592-854E-AEEA-659F450CB9AD}" destId="{3A6CF558-1F84-354A-B8BA-41EA5BDFBC70}" srcOrd="9" destOrd="0" presId="urn:microsoft.com/office/officeart/2005/8/layout/list1"/>
    <dgm:cxn modelId="{BBD23EA0-6366-AB4B-9F0F-1D63E3E94150}" type="presParOf" srcId="{0D00D07E-A592-854E-AEEA-659F450CB9AD}" destId="{3E4F1948-0CD2-B04D-8BA3-128C243BF80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1486C-5007-9741-9BB7-E0BE8C12A90D}">
      <dsp:nvSpPr>
        <dsp:cNvPr id="0" name=""/>
        <dsp:cNvSpPr/>
      </dsp:nvSpPr>
      <dsp:spPr>
        <a:xfrm rot="5400000">
          <a:off x="6498571" y="-2659660"/>
          <a:ext cx="1062490" cy="6651459"/>
        </a:xfrm>
        <a:prstGeom prst="round2SameRect">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100000"/>
            </a:lnSpc>
            <a:spcBef>
              <a:spcPct val="0"/>
            </a:spcBef>
            <a:spcAft>
              <a:spcPts val="600"/>
            </a:spcAft>
            <a:buChar char="•"/>
          </a:pPr>
          <a:r>
            <a:rPr lang="en-US" sz="2000" b="0" i="0" kern="1200" baseline="0" dirty="0">
              <a:latin typeface="Arial" panose="020B0604020202020204" pitchFamily="34" charset="0"/>
              <a:cs typeface="Arial" panose="020B0604020202020204" pitchFamily="34" charset="0"/>
            </a:rPr>
            <a:t>We spend twice as much per capita as other countries</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ts val="600"/>
            </a:spcAft>
            <a:buChar char="•"/>
          </a:pPr>
          <a:r>
            <a:rPr lang="en-US" sz="2000" b="0" i="0" kern="1200" baseline="0" dirty="0">
              <a:latin typeface="Arial" panose="020B0604020202020204" pitchFamily="34" charset="0"/>
              <a:cs typeface="Arial" panose="020B0604020202020204" pitchFamily="34" charset="0"/>
            </a:rPr>
            <a:t>They insure all their citizens</a:t>
          </a:r>
          <a:endParaRPr lang="en-US" sz="2000" kern="1200" dirty="0">
            <a:latin typeface="Arial" panose="020B0604020202020204" pitchFamily="34" charset="0"/>
            <a:cs typeface="Arial" panose="020B0604020202020204" pitchFamily="34" charset="0"/>
          </a:endParaRPr>
        </a:p>
      </dsp:txBody>
      <dsp:txXfrm rot="-5400000">
        <a:off x="3704087" y="186690"/>
        <a:ext cx="6599593" cy="958758"/>
      </dsp:txXfrm>
    </dsp:sp>
    <dsp:sp modelId="{5FC4FCC5-80E5-0847-9465-58832EAFFF0A}">
      <dsp:nvSpPr>
        <dsp:cNvPr id="0" name=""/>
        <dsp:cNvSpPr/>
      </dsp:nvSpPr>
      <dsp:spPr>
        <a:xfrm>
          <a:off x="37358" y="2012"/>
          <a:ext cx="3666729" cy="13281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100000"/>
            </a:lnSpc>
            <a:spcBef>
              <a:spcPct val="0"/>
            </a:spcBef>
            <a:spcAft>
              <a:spcPts val="0"/>
            </a:spcAft>
            <a:buNone/>
          </a:pPr>
          <a:r>
            <a:rPr lang="en-US" sz="3200" b="1" i="0" kern="1200" baseline="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We spend </a:t>
          </a:r>
        </a:p>
        <a:p>
          <a:pPr marL="0" lvl="0" indent="0" algn="ctr" defTabSz="1422400">
            <a:lnSpc>
              <a:spcPct val="100000"/>
            </a:lnSpc>
            <a:spcBef>
              <a:spcPct val="0"/>
            </a:spcBef>
            <a:spcAft>
              <a:spcPts val="0"/>
            </a:spcAft>
            <a:buNone/>
          </a:pPr>
          <a:r>
            <a:rPr lang="en-US" sz="3200" b="1" i="0" kern="1200" baseline="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too much</a:t>
          </a:r>
          <a:endParaRPr lang="en-US" sz="3200" b="1" kern="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102191" y="66845"/>
        <a:ext cx="3537063" cy="1198447"/>
      </dsp:txXfrm>
    </dsp:sp>
    <dsp:sp modelId="{CF7E3A57-826A-8E44-AD3A-7840C7A72F65}">
      <dsp:nvSpPr>
        <dsp:cNvPr id="0" name=""/>
        <dsp:cNvSpPr/>
      </dsp:nvSpPr>
      <dsp:spPr>
        <a:xfrm rot="5400000">
          <a:off x="6498571" y="-1265141"/>
          <a:ext cx="1062490" cy="6651459"/>
        </a:xfrm>
        <a:prstGeom prst="round2SameRect">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100000"/>
            </a:lnSpc>
            <a:spcBef>
              <a:spcPct val="0"/>
            </a:spcBef>
            <a:spcAft>
              <a:spcPts val="600"/>
            </a:spcAft>
            <a:buChar char="•"/>
          </a:pPr>
          <a:r>
            <a:rPr lang="en-US" sz="2000" b="0" i="0" kern="1200" baseline="0" dirty="0">
              <a:latin typeface="Arial" panose="020B0604020202020204" pitchFamily="34" charset="0"/>
              <a:cs typeface="Arial" panose="020B0604020202020204" pitchFamily="34" charset="0"/>
            </a:rPr>
            <a:t>30 million Americans remain uninsured</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ts val="600"/>
            </a:spcAft>
            <a:buChar char="•"/>
          </a:pPr>
          <a:r>
            <a:rPr lang="en-US" sz="2000" b="0" i="0" kern="1200" baseline="0" dirty="0">
              <a:latin typeface="Arial" panose="020B0604020202020204" pitchFamily="34" charset="0"/>
              <a:cs typeface="Arial" panose="020B0604020202020204" pitchFamily="34" charset="0"/>
            </a:rPr>
            <a:t>An additional 40 million are underinsured</a:t>
          </a:r>
          <a:endParaRPr lang="en-US" sz="2000" kern="1200" dirty="0">
            <a:latin typeface="Arial" panose="020B0604020202020204" pitchFamily="34" charset="0"/>
            <a:cs typeface="Arial" panose="020B0604020202020204" pitchFamily="34" charset="0"/>
          </a:endParaRPr>
        </a:p>
      </dsp:txBody>
      <dsp:txXfrm rot="-5400000">
        <a:off x="3704087" y="1581209"/>
        <a:ext cx="6599593" cy="958758"/>
      </dsp:txXfrm>
    </dsp:sp>
    <dsp:sp modelId="{D91D7028-E5E9-4845-923A-FCC977559FF6}">
      <dsp:nvSpPr>
        <dsp:cNvPr id="0" name=""/>
        <dsp:cNvSpPr/>
      </dsp:nvSpPr>
      <dsp:spPr>
        <a:xfrm>
          <a:off x="37358" y="1396531"/>
          <a:ext cx="3666729" cy="13281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100000"/>
            </a:lnSpc>
            <a:spcBef>
              <a:spcPct val="0"/>
            </a:spcBef>
            <a:spcAft>
              <a:spcPts val="0"/>
            </a:spcAft>
            <a:buNone/>
          </a:pPr>
          <a:r>
            <a:rPr lang="en-US" sz="3200" b="1" kern="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Many Americans are left out</a:t>
          </a:r>
        </a:p>
      </dsp:txBody>
      <dsp:txXfrm>
        <a:off x="102191" y="1461364"/>
        <a:ext cx="3537063" cy="1198447"/>
      </dsp:txXfrm>
    </dsp:sp>
    <dsp:sp modelId="{E6DACDDD-D493-9746-972A-C40FEE2211A0}">
      <dsp:nvSpPr>
        <dsp:cNvPr id="0" name=""/>
        <dsp:cNvSpPr/>
      </dsp:nvSpPr>
      <dsp:spPr>
        <a:xfrm rot="5400000">
          <a:off x="6498571" y="129377"/>
          <a:ext cx="1062490" cy="6651459"/>
        </a:xfrm>
        <a:prstGeom prst="round2SameRect">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100000"/>
            </a:lnSpc>
            <a:spcBef>
              <a:spcPct val="0"/>
            </a:spcBef>
            <a:spcAft>
              <a:spcPts val="600"/>
            </a:spcAft>
            <a:buChar char="•"/>
          </a:pPr>
          <a:r>
            <a:rPr lang="en-US" sz="2000" kern="1200" dirty="0">
              <a:latin typeface="Arial" panose="020B0604020202020204" pitchFamily="34" charset="0"/>
              <a:cs typeface="Arial" panose="020B0604020202020204" pitchFamily="34" charset="0"/>
            </a:rPr>
            <a:t>Many forego medically necessary treatment</a:t>
          </a:r>
        </a:p>
        <a:p>
          <a:pPr marL="228600" lvl="1" indent="-228600" algn="l" defTabSz="889000">
            <a:lnSpc>
              <a:spcPct val="100000"/>
            </a:lnSpc>
            <a:spcBef>
              <a:spcPct val="0"/>
            </a:spcBef>
            <a:spcAft>
              <a:spcPts val="600"/>
            </a:spcAft>
            <a:buChar char="•"/>
          </a:pPr>
          <a:r>
            <a:rPr lang="en-US" sz="2000" kern="1200" dirty="0">
              <a:latin typeface="Arial" panose="020B0604020202020204" pitchFamily="34" charset="0"/>
              <a:cs typeface="Arial" panose="020B0604020202020204" pitchFamily="34" charset="0"/>
            </a:rPr>
            <a:t>Many medical bankruptcies</a:t>
          </a:r>
        </a:p>
      </dsp:txBody>
      <dsp:txXfrm rot="-5400000">
        <a:off x="3704087" y="2975727"/>
        <a:ext cx="6599593" cy="958758"/>
      </dsp:txXfrm>
    </dsp:sp>
    <dsp:sp modelId="{50BDB9C5-B9E5-4E4E-9713-07007363E25F}">
      <dsp:nvSpPr>
        <dsp:cNvPr id="0" name=""/>
        <dsp:cNvSpPr/>
      </dsp:nvSpPr>
      <dsp:spPr>
        <a:xfrm>
          <a:off x="37358" y="2791050"/>
          <a:ext cx="3666729" cy="13281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100000"/>
            </a:lnSpc>
            <a:spcBef>
              <a:spcPct val="0"/>
            </a:spcBef>
            <a:spcAft>
              <a:spcPts val="0"/>
            </a:spcAft>
            <a:buNone/>
          </a:pPr>
          <a:r>
            <a:rPr lang="en-US" sz="3200" b="1" kern="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The very </a:t>
          </a:r>
        </a:p>
        <a:p>
          <a:pPr marL="0" lvl="0" indent="0" algn="ctr" defTabSz="1422400">
            <a:lnSpc>
              <a:spcPct val="100000"/>
            </a:lnSpc>
            <a:spcBef>
              <a:spcPct val="0"/>
            </a:spcBef>
            <a:spcAft>
              <a:spcPts val="0"/>
            </a:spcAft>
            <a:buNone/>
          </a:pPr>
          <a:r>
            <a:rPr lang="en-US" sz="3200" b="1" kern="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human cost</a:t>
          </a:r>
        </a:p>
      </dsp:txBody>
      <dsp:txXfrm>
        <a:off x="102191" y="2855883"/>
        <a:ext cx="3537063" cy="11984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93A80-B4DC-0F46-8E81-831421A93489}">
      <dsp:nvSpPr>
        <dsp:cNvPr id="0" name=""/>
        <dsp:cNvSpPr/>
      </dsp:nvSpPr>
      <dsp:spPr>
        <a:xfrm>
          <a:off x="0" y="8108"/>
          <a:ext cx="5486400" cy="1005120"/>
        </a:xfrm>
        <a:prstGeom prst="rect">
          <a:avLst/>
        </a:prstGeom>
        <a:solidFill>
          <a:schemeClr val="accent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solidFill>
                <a:srgbClr val="FFFF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34% (&gt;$1 Trillion) </a:t>
          </a:r>
          <a:r>
            <a:rPr lang="en-US" sz="2900" b="1" i="0" kern="1200" baseline="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goes to the cost of administration</a:t>
          </a:r>
          <a:endParaRPr lang="en-US" sz="2900" kern="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0" y="8108"/>
        <a:ext cx="5486400" cy="1005120"/>
      </dsp:txXfrm>
    </dsp:sp>
    <dsp:sp modelId="{07AC6196-BC30-BF4C-8239-4B4B22CF65A3}">
      <dsp:nvSpPr>
        <dsp:cNvPr id="0" name=""/>
        <dsp:cNvSpPr/>
      </dsp:nvSpPr>
      <dsp:spPr>
        <a:xfrm>
          <a:off x="0" y="1013228"/>
          <a:ext cx="5486400" cy="1671705"/>
        </a:xfrm>
        <a:prstGeom prst="rect">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b="0" i="0" kern="1200" baseline="0">
              <a:latin typeface="Arial" panose="020B0604020202020204" pitchFamily="34" charset="0"/>
              <a:cs typeface="Arial" panose="020B0604020202020204" pitchFamily="34" charset="0"/>
            </a:rPr>
            <a:t>Insurance companies</a:t>
          </a:r>
          <a:endParaRPr lang="en-US" sz="2900" kern="1200">
            <a:latin typeface="Arial" panose="020B0604020202020204" pitchFamily="34" charset="0"/>
            <a:cs typeface="Arial" panose="020B0604020202020204" pitchFamily="34" charset="0"/>
          </a:endParaRPr>
        </a:p>
        <a:p>
          <a:pPr marL="285750" lvl="1" indent="-285750" algn="l" defTabSz="1289050">
            <a:lnSpc>
              <a:spcPct val="90000"/>
            </a:lnSpc>
            <a:spcBef>
              <a:spcPct val="0"/>
            </a:spcBef>
            <a:spcAft>
              <a:spcPct val="15000"/>
            </a:spcAft>
            <a:buChar char="•"/>
          </a:pPr>
          <a:r>
            <a:rPr lang="en-US" sz="2900" b="0" i="0" kern="1200" baseline="0">
              <a:latin typeface="Arial" panose="020B0604020202020204" pitchFamily="34" charset="0"/>
              <a:cs typeface="Arial" panose="020B0604020202020204" pitchFamily="34" charset="0"/>
            </a:rPr>
            <a:t>Hospital billing depts</a:t>
          </a:r>
          <a:endParaRPr lang="en-US" sz="2900" kern="1200">
            <a:latin typeface="Arial" panose="020B0604020202020204" pitchFamily="34" charset="0"/>
            <a:cs typeface="Arial" panose="020B0604020202020204" pitchFamily="34" charset="0"/>
          </a:endParaRPr>
        </a:p>
        <a:p>
          <a:pPr marL="285750" lvl="1" indent="-285750" algn="l" defTabSz="1289050">
            <a:lnSpc>
              <a:spcPct val="90000"/>
            </a:lnSpc>
            <a:spcBef>
              <a:spcPct val="0"/>
            </a:spcBef>
            <a:spcAft>
              <a:spcPct val="15000"/>
            </a:spcAft>
            <a:buChar char="•"/>
          </a:pPr>
          <a:r>
            <a:rPr lang="en-US" sz="2900" b="0" i="0" kern="1200" baseline="0">
              <a:latin typeface="Arial" panose="020B0604020202020204" pitchFamily="34" charset="0"/>
              <a:cs typeface="Arial" panose="020B0604020202020204" pitchFamily="34" charset="0"/>
            </a:rPr>
            <a:t>Physician offices</a:t>
          </a:r>
          <a:endParaRPr lang="en-US" sz="2900" kern="1200">
            <a:latin typeface="Arial" panose="020B0604020202020204" pitchFamily="34" charset="0"/>
            <a:cs typeface="Arial" panose="020B0604020202020204" pitchFamily="34" charset="0"/>
          </a:endParaRPr>
        </a:p>
      </dsp:txBody>
      <dsp:txXfrm>
        <a:off x="0" y="1013228"/>
        <a:ext cx="5486400" cy="16717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DDAD3-2036-B142-B7D4-2C7DAFF85866}">
      <dsp:nvSpPr>
        <dsp:cNvPr id="0" name=""/>
        <dsp:cNvSpPr/>
      </dsp:nvSpPr>
      <dsp:spPr>
        <a:xfrm>
          <a:off x="0" y="281067"/>
          <a:ext cx="10515600" cy="837899"/>
        </a:xfrm>
        <a:prstGeom prst="rect">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42240" numCol="1" spcCol="1270" anchor="t" anchorCtr="0">
          <a:noAutofit/>
        </a:bodyPr>
        <a:lstStyle/>
        <a:p>
          <a:pPr marL="228600" lvl="1" indent="-228600" algn="l" defTabSz="889000">
            <a:lnSpc>
              <a:spcPct val="100000"/>
            </a:lnSpc>
            <a:spcBef>
              <a:spcPct val="0"/>
            </a:spcBef>
            <a:spcAft>
              <a:spcPts val="600"/>
            </a:spcAft>
            <a:buChar char="•"/>
          </a:pPr>
          <a:r>
            <a:rPr lang="en-US" sz="2000" b="0" i="0" kern="1200" baseline="0" dirty="0">
              <a:solidFill>
                <a:schemeClr val="tx1"/>
              </a:solidFill>
              <a:latin typeface="Arial" panose="020B0604020202020204" pitchFamily="34" charset="0"/>
              <a:cs typeface="Arial" panose="020B0604020202020204" pitchFamily="34" charset="0"/>
            </a:rPr>
            <a:t>May be one or many payers (insurers)</a:t>
          </a:r>
          <a:endParaRPr lang="en-US" sz="2000" kern="1200" dirty="0">
            <a:solidFill>
              <a:schemeClr val="tx1"/>
            </a:solidFill>
            <a:latin typeface="Arial" panose="020B0604020202020204" pitchFamily="34" charset="0"/>
            <a:cs typeface="Arial" panose="020B0604020202020204" pitchFamily="34" charset="0"/>
          </a:endParaRPr>
        </a:p>
      </dsp:txBody>
      <dsp:txXfrm>
        <a:off x="0" y="281067"/>
        <a:ext cx="10515600" cy="837899"/>
      </dsp:txXfrm>
    </dsp:sp>
    <dsp:sp modelId="{1D287BBC-4093-FD41-AB64-F2FA65E75846}">
      <dsp:nvSpPr>
        <dsp:cNvPr id="0" name=""/>
        <dsp:cNvSpPr/>
      </dsp:nvSpPr>
      <dsp:spPr>
        <a:xfrm>
          <a:off x="525780" y="627"/>
          <a:ext cx="8941751" cy="5608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i="0" kern="1200" baseline="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Universal Health Care: Everyone is covered</a:t>
          </a:r>
          <a:endParaRPr lang="en-US" sz="2400" b="1" kern="1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553160" y="28007"/>
        <a:ext cx="8886991" cy="506119"/>
      </dsp:txXfrm>
    </dsp:sp>
    <dsp:sp modelId="{7DA879D6-9BD0-6545-A6AE-D316AF720A9B}">
      <dsp:nvSpPr>
        <dsp:cNvPr id="0" name=""/>
        <dsp:cNvSpPr/>
      </dsp:nvSpPr>
      <dsp:spPr>
        <a:xfrm>
          <a:off x="0" y="1502007"/>
          <a:ext cx="10515600" cy="1226925"/>
        </a:xfrm>
        <a:prstGeom prst="rect">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42240" numCol="1" spcCol="1270" anchor="t" anchorCtr="0">
          <a:noAutofit/>
        </a:bodyPr>
        <a:lstStyle/>
        <a:p>
          <a:pPr marL="228600" lvl="1" indent="-228600" algn="l" defTabSz="889000">
            <a:lnSpc>
              <a:spcPct val="100000"/>
            </a:lnSpc>
            <a:spcBef>
              <a:spcPct val="0"/>
            </a:spcBef>
            <a:spcAft>
              <a:spcPts val="600"/>
            </a:spcAft>
            <a:buChar char="•"/>
          </a:pPr>
          <a:r>
            <a:rPr lang="en-US" sz="2000" b="0" i="0" kern="1200" baseline="0" dirty="0">
              <a:solidFill>
                <a:schemeClr val="tx1"/>
              </a:solidFill>
              <a:latin typeface="Arial" panose="020B0604020202020204" pitchFamily="34" charset="0"/>
              <a:cs typeface="Arial" panose="020B0604020202020204" pitchFamily="34" charset="0"/>
            </a:rPr>
            <a:t>Private delivery: Medicare (over 65), Medicaid (low-income)</a:t>
          </a:r>
          <a:endParaRPr lang="en-US"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ts val="600"/>
            </a:spcAft>
            <a:buChar char="•"/>
          </a:pPr>
          <a:r>
            <a:rPr lang="en-US" sz="2000" b="0" i="0" kern="1200" baseline="0">
              <a:solidFill>
                <a:schemeClr val="tx1"/>
              </a:solidFill>
              <a:latin typeface="Arial" panose="020B0604020202020204" pitchFamily="34" charset="0"/>
              <a:cs typeface="Arial" panose="020B0604020202020204" pitchFamily="34" charset="0"/>
            </a:rPr>
            <a:t>Socialized: VA, military, IHS, Britain, Cuba</a:t>
          </a:r>
          <a:endParaRPr lang="en-US" sz="2000" kern="1200">
            <a:solidFill>
              <a:schemeClr val="tx1"/>
            </a:solidFill>
            <a:latin typeface="Arial" panose="020B0604020202020204" pitchFamily="34" charset="0"/>
            <a:cs typeface="Arial" panose="020B0604020202020204" pitchFamily="34" charset="0"/>
          </a:endParaRPr>
        </a:p>
      </dsp:txBody>
      <dsp:txXfrm>
        <a:off x="0" y="1502007"/>
        <a:ext cx="10515600" cy="1226925"/>
      </dsp:txXfrm>
    </dsp:sp>
    <dsp:sp modelId="{87C5ADFD-F379-8341-9AAF-D105A572501A}">
      <dsp:nvSpPr>
        <dsp:cNvPr id="0" name=""/>
        <dsp:cNvSpPr/>
      </dsp:nvSpPr>
      <dsp:spPr>
        <a:xfrm>
          <a:off x="525780" y="1221567"/>
          <a:ext cx="8941751" cy="5608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i="0" kern="1200" baseline="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Single-payer: One entity handles all billing and payment</a:t>
          </a:r>
          <a:endParaRPr lang="en-US" sz="2400" b="1" kern="1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553160" y="1248947"/>
        <a:ext cx="8886991" cy="506119"/>
      </dsp:txXfrm>
    </dsp:sp>
    <dsp:sp modelId="{3E4F1948-0CD2-B04D-8BA3-128C243BF800}">
      <dsp:nvSpPr>
        <dsp:cNvPr id="0" name=""/>
        <dsp:cNvSpPr/>
      </dsp:nvSpPr>
      <dsp:spPr>
        <a:xfrm>
          <a:off x="0" y="3111972"/>
          <a:ext cx="10515600" cy="1226925"/>
        </a:xfrm>
        <a:prstGeom prst="rect">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42240" numCol="1" spcCol="1270" anchor="t" anchorCtr="0">
          <a:noAutofit/>
        </a:bodyPr>
        <a:lstStyle/>
        <a:p>
          <a:pPr marL="228600" lvl="1" indent="-228600" algn="l" defTabSz="889000">
            <a:lnSpc>
              <a:spcPct val="100000"/>
            </a:lnSpc>
            <a:spcBef>
              <a:spcPct val="0"/>
            </a:spcBef>
            <a:spcAft>
              <a:spcPts val="600"/>
            </a:spcAft>
            <a:buChar char="•"/>
          </a:pPr>
          <a:r>
            <a:rPr lang="en-US" sz="2000" b="0" i="0" kern="1200" baseline="0">
              <a:solidFill>
                <a:schemeClr val="tx1"/>
              </a:solidFill>
              <a:latin typeface="Arial" panose="020B0604020202020204" pitchFamily="34" charset="0"/>
              <a:cs typeface="Arial" panose="020B0604020202020204" pitchFamily="34" charset="0"/>
            </a:rPr>
            <a:t>Universal regulated: Germany, France, Japan</a:t>
          </a:r>
          <a:endParaRPr lang="en-US" sz="2000" kern="1200">
            <a:solidFill>
              <a:schemeClr val="tx1"/>
            </a:solidFill>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ts val="600"/>
            </a:spcAft>
            <a:buChar char="•"/>
          </a:pPr>
          <a:r>
            <a:rPr lang="en-US" sz="2000" b="0" i="0" kern="1200" baseline="0">
              <a:solidFill>
                <a:schemeClr val="tx1"/>
              </a:solidFill>
              <a:latin typeface="Arial" panose="020B0604020202020204" pitchFamily="34" charset="0"/>
              <a:cs typeface="Arial" panose="020B0604020202020204" pitchFamily="34" charset="0"/>
            </a:rPr>
            <a:t>US: non-universal, lightly regulated</a:t>
          </a:r>
          <a:endParaRPr lang="en-US" sz="2000" kern="1200">
            <a:solidFill>
              <a:schemeClr val="tx1"/>
            </a:solidFill>
            <a:latin typeface="Arial" panose="020B0604020202020204" pitchFamily="34" charset="0"/>
            <a:cs typeface="Arial" panose="020B0604020202020204" pitchFamily="34" charset="0"/>
          </a:endParaRPr>
        </a:p>
      </dsp:txBody>
      <dsp:txXfrm>
        <a:off x="0" y="3111972"/>
        <a:ext cx="10515600" cy="1226925"/>
      </dsp:txXfrm>
    </dsp:sp>
    <dsp:sp modelId="{072BEEF0-59D3-F544-AA4A-1067838C120B}">
      <dsp:nvSpPr>
        <dsp:cNvPr id="0" name=""/>
        <dsp:cNvSpPr/>
      </dsp:nvSpPr>
      <dsp:spPr>
        <a:xfrm>
          <a:off x="525780" y="2831532"/>
          <a:ext cx="8941751" cy="5608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i="0" kern="1200" baseline="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Multi-payer: Many entities bill and pay</a:t>
          </a:r>
          <a:endParaRPr lang="en-US" sz="2400" b="1" kern="1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553160" y="2858912"/>
        <a:ext cx="8886991" cy="50611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5" name="Shape 315"/>
          <p:cNvSpPr>
            <a:spLocks noGrp="1" noRot="1" noChangeAspect="1"/>
          </p:cNvSpPr>
          <p:nvPr>
            <p:ph type="sldImg"/>
          </p:nvPr>
        </p:nvSpPr>
        <p:spPr>
          <a:xfrm>
            <a:off x="1143000" y="685800"/>
            <a:ext cx="4572000" cy="3429000"/>
          </a:xfrm>
          <a:prstGeom prst="rect">
            <a:avLst/>
          </a:prstGeom>
        </p:spPr>
        <p:txBody>
          <a:bodyPr/>
          <a:lstStyle/>
          <a:p>
            <a:endParaRPr/>
          </a:p>
        </p:txBody>
      </p:sp>
      <p:sp>
        <p:nvSpPr>
          <p:cNvPr id="316" name="Shape 31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noRot="1" noChangeAspect="1"/>
          </p:cNvSpPr>
          <p:nvPr>
            <p:ph type="sldImg"/>
          </p:nvPr>
        </p:nvSpPr>
        <p:spPr>
          <a:xfrm>
            <a:off x="381000" y="685800"/>
            <a:ext cx="6096000" cy="3429000"/>
          </a:xfrm>
          <a:prstGeom prst="rect">
            <a:avLst/>
          </a:prstGeom>
        </p:spPr>
        <p:txBody>
          <a:bodyPr/>
          <a:lstStyle/>
          <a:p>
            <a:endParaRPr/>
          </a:p>
        </p:txBody>
      </p:sp>
      <p:sp>
        <p:nvSpPr>
          <p:cNvPr id="332" name="Shape 332"/>
          <p:cNvSpPr>
            <a:spLocks noGrp="1"/>
          </p:cNvSpPr>
          <p:nvPr>
            <p:ph type="body" sz="quarter" idx="1"/>
          </p:nvPr>
        </p:nvSpPr>
        <p:spPr>
          <a:prstGeom prst="rect">
            <a:avLst/>
          </a:prstGeom>
        </p:spPr>
        <p:txBody>
          <a:bodyPr/>
          <a:lstStyle/>
          <a:p>
            <a:r>
              <a:t>Our infant mortality is twice as high as several similar nations.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a:spLocks noGrp="1" noRot="1" noChangeAspect="1"/>
          </p:cNvSpPr>
          <p:nvPr>
            <p:ph type="sldImg"/>
          </p:nvPr>
        </p:nvSpPr>
        <p:spPr>
          <a:xfrm>
            <a:off x="381000" y="685800"/>
            <a:ext cx="6096000" cy="3429000"/>
          </a:xfrm>
          <a:prstGeom prst="rect">
            <a:avLst/>
          </a:prstGeom>
        </p:spPr>
        <p:txBody>
          <a:bodyPr/>
          <a:lstStyle/>
          <a:p>
            <a:endParaRPr/>
          </a:p>
        </p:txBody>
      </p:sp>
      <p:sp>
        <p:nvSpPr>
          <p:cNvPr id="432" name="Shape 432"/>
          <p:cNvSpPr>
            <a:spLocks noGrp="1"/>
          </p:cNvSpPr>
          <p:nvPr>
            <p:ph type="body" sz="quarter" idx="1"/>
          </p:nvPr>
        </p:nvSpPr>
        <p:spPr>
          <a:prstGeom prst="rect">
            <a:avLst/>
          </a:prstGeom>
        </p:spPr>
        <p:txBody>
          <a:bodyPr/>
          <a:lstStyle/>
          <a:p>
            <a:r>
              <a:rPr dirty="0"/>
              <a:t>Let’s take a moment to look at the impact of commercial insurance on patients. While the percentage of uninsured Americans has declined somewhat since the Affordable Care Act, the bad news is that commercial insurers are passing more of their costs along to patients in the form of copays and deductibles. </a:t>
            </a:r>
            <a:r>
              <a:rPr i="1" dirty="0"/>
              <a:t>[A deducible is the amount a patient must spend out-of-pocket for care before insurance coverage even kicks in.] </a:t>
            </a:r>
            <a:br>
              <a:rPr i="1" dirty="0"/>
            </a:br>
            <a:r>
              <a:rPr dirty="0"/>
              <a:t>Insurers  have more than tripled the average deductible for individual (not family) coverage, from $584 in 2006 to nearly $1,800 in 2022. Studies show that deductibles and copays keep patients from getting the care they need; of course for insurance companies, this is exactly the point.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2033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8189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hape 465"/>
          <p:cNvSpPr>
            <a:spLocks noGrp="1" noRot="1" noChangeAspect="1"/>
          </p:cNvSpPr>
          <p:nvPr>
            <p:ph type="sldImg"/>
          </p:nvPr>
        </p:nvSpPr>
        <p:spPr>
          <a:xfrm>
            <a:off x="381000" y="685800"/>
            <a:ext cx="6096000" cy="3429000"/>
          </a:xfrm>
          <a:prstGeom prst="rect">
            <a:avLst/>
          </a:prstGeom>
        </p:spPr>
        <p:txBody>
          <a:bodyPr/>
          <a:lstStyle/>
          <a:p>
            <a:endParaRPr/>
          </a:p>
        </p:txBody>
      </p:sp>
      <p:sp>
        <p:nvSpPr>
          <p:cNvPr id="466" name="Shape 466"/>
          <p:cNvSpPr>
            <a:spLocks noGrp="1"/>
          </p:cNvSpPr>
          <p:nvPr>
            <p:ph type="body" sz="quarter" idx="1"/>
          </p:nvPr>
        </p:nvSpPr>
        <p:spPr>
          <a:prstGeom prst="rect">
            <a:avLst/>
          </a:prstGeom>
        </p:spPr>
        <p:txBody>
          <a:bodyPr/>
          <a:lstStyle>
            <a:lvl1pPr defTabSz="457200"/>
          </a:lstStyle>
          <a:p>
            <a:r>
              <a:t>We are paying for single-payer without getting the benefits of it. A public program is only as good as the amount of money you put into it, and we are putting in more than anyone else in the world.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xfrm>
            <a:off x="381000" y="685800"/>
            <a:ext cx="6096000" cy="3429000"/>
          </a:xfrm>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p>
            <a:r>
              <a:t>It’s not an exaggeration to say that the U.S. is in the midst of a maternal mortality crisis. Our maternal mortality rate is three times higher than the UK and Canada, nearly five times higher than Switzerland and New Zealand, and ten times higher than Australia and Norway.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noRot="1" noChangeAspect="1"/>
          </p:cNvSpPr>
          <p:nvPr>
            <p:ph type="sldImg"/>
          </p:nvPr>
        </p:nvSpPr>
        <p:spPr>
          <a:xfrm>
            <a:off x="381000" y="685800"/>
            <a:ext cx="6096000" cy="3429000"/>
          </a:xfrm>
          <a:prstGeom prst="rect">
            <a:avLst/>
          </a:prstGeom>
        </p:spPr>
        <p:txBody>
          <a:bodyPr/>
          <a:lstStyle/>
          <a:p>
            <a:endParaRPr/>
          </a:p>
        </p:txBody>
      </p:sp>
      <p:sp>
        <p:nvSpPr>
          <p:cNvPr id="358" name="Shape 358"/>
          <p:cNvSpPr>
            <a:spLocks noGrp="1"/>
          </p:cNvSpPr>
          <p:nvPr>
            <p:ph type="body" sz="quarter" idx="1"/>
          </p:nvPr>
        </p:nvSpPr>
        <p:spPr>
          <a:prstGeom prst="rect">
            <a:avLst/>
          </a:prstGeom>
        </p:spPr>
        <p:txBody>
          <a:bodyPr/>
          <a:lstStyle/>
          <a:p>
            <a:r>
              <a:t>We already know that the U.S. spends twice as much on health care compared to similar nations. [CLICK] But, if you subtract what individuals and private entities spend on health care, and only look at government spending, the U.S. STILL spends more than other nations who have national health plans. The money is already there!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a:spLocks noGrp="1" noRot="1" noChangeAspect="1"/>
          </p:cNvSpPr>
          <p:nvPr>
            <p:ph type="sldImg"/>
          </p:nvPr>
        </p:nvSpPr>
        <p:spPr>
          <a:xfrm>
            <a:off x="381000" y="685800"/>
            <a:ext cx="6096000" cy="3429000"/>
          </a:xfrm>
          <a:prstGeom prst="rect">
            <a:avLst/>
          </a:prstGeom>
        </p:spPr>
        <p:txBody>
          <a:bodyPr/>
          <a:lstStyle/>
          <a:p>
            <a:endParaRPr/>
          </a:p>
        </p:txBody>
      </p:sp>
      <p:sp>
        <p:nvSpPr>
          <p:cNvPr id="365" name="Shape 365"/>
          <p:cNvSpPr>
            <a:spLocks noGrp="1"/>
          </p:cNvSpPr>
          <p:nvPr>
            <p:ph type="body" sz="quarter" idx="1"/>
          </p:nvPr>
        </p:nvSpPr>
        <p:spPr>
          <a:prstGeom prst="rect">
            <a:avLst/>
          </a:prstGeom>
        </p:spPr>
        <p:txBody>
          <a:bodyPr/>
          <a:lstStyle/>
          <a:p>
            <a:r>
              <a:rPr dirty="0"/>
              <a:t>U.S. life expectancy is about five years shorter than other wealthy nations. In this chart I also included Costa Rica, which spends less than one-tenth of what the U.S. spends on health care. But unlike the U.S., Costa Rica has a national health system AND invests heavily in public health and preventative care, and now has an average life expectancy nearly four years longer.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Good news: Look what happens once all get insurance</a:t>
            </a:r>
          </a:p>
          <a:p>
            <a:endParaRPr lang="en-US" dirty="0"/>
          </a:p>
        </p:txBody>
      </p:sp>
    </p:spTree>
    <p:extLst>
      <p:ext uri="{BB962C8B-B14F-4D97-AF65-F5344CB8AC3E}">
        <p14:creationId xmlns:p14="http://schemas.microsoft.com/office/powerpoint/2010/main" val="4096171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ape 384"/>
          <p:cNvSpPr>
            <a:spLocks noGrp="1" noRot="1" noChangeAspect="1"/>
          </p:cNvSpPr>
          <p:nvPr>
            <p:ph type="sldImg"/>
          </p:nvPr>
        </p:nvSpPr>
        <p:spPr>
          <a:xfrm>
            <a:off x="381000" y="685800"/>
            <a:ext cx="6096000" cy="3429000"/>
          </a:xfrm>
          <a:prstGeom prst="rect">
            <a:avLst/>
          </a:prstGeom>
        </p:spPr>
        <p:txBody>
          <a:bodyPr/>
          <a:lstStyle/>
          <a:p>
            <a:endParaRPr/>
          </a:p>
        </p:txBody>
      </p:sp>
      <p:sp>
        <p:nvSpPr>
          <p:cNvPr id="385" name="Shape 385"/>
          <p:cNvSpPr>
            <a:spLocks noGrp="1"/>
          </p:cNvSpPr>
          <p:nvPr>
            <p:ph type="body" sz="quarter" idx="1"/>
          </p:nvPr>
        </p:nvSpPr>
        <p:spPr>
          <a:prstGeom prst="rect">
            <a:avLst/>
          </a:prstGeom>
        </p:spPr>
        <p:txBody>
          <a:bodyPr/>
          <a:lstStyle>
            <a:lvl1pPr defTabSz="457200"/>
          </a:lstStyle>
          <a:p>
            <a:r>
              <a:t>HS teacher son &amp; wife have $3000 ded per person = $9K family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a:spLocks noGrp="1" noRot="1" noChangeAspect="1"/>
          </p:cNvSpPr>
          <p:nvPr>
            <p:ph type="sldImg"/>
          </p:nvPr>
        </p:nvSpPr>
        <p:spPr>
          <a:xfrm>
            <a:off x="381000" y="685800"/>
            <a:ext cx="6096000" cy="3429000"/>
          </a:xfrm>
          <a:prstGeom prst="rect">
            <a:avLst/>
          </a:prstGeom>
        </p:spPr>
        <p:txBody>
          <a:bodyPr/>
          <a:lstStyle/>
          <a:p>
            <a:endParaRPr/>
          </a:p>
        </p:txBody>
      </p:sp>
      <p:sp>
        <p:nvSpPr>
          <p:cNvPr id="394" name="Shape 394"/>
          <p:cNvSpPr>
            <a:spLocks noGrp="1"/>
          </p:cNvSpPr>
          <p:nvPr>
            <p:ph type="body" sz="quarter" idx="1"/>
          </p:nvPr>
        </p:nvSpPr>
        <p:spPr>
          <a:prstGeom prst="rect">
            <a:avLst/>
          </a:prstGeom>
        </p:spPr>
        <p:txBody>
          <a:bodyPr/>
          <a:lstStyle/>
          <a:p>
            <a:r>
              <a:t>Because Medicare is so simple, the cost to run the program is very low, a little over 2% of the total budget. Let’s compare that to the nation’s biggest commercial insurer, United Healthcare. They pocket more than 18 cents of every dollar we pay in premiums to keep as profits, lavish executive salaries, and administrative overhead.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noRot="1" noChangeAspect="1"/>
          </p:cNvSpPr>
          <p:nvPr>
            <p:ph type="sldImg"/>
          </p:nvPr>
        </p:nvSpPr>
        <p:spPr>
          <a:xfrm>
            <a:off x="381000" y="685800"/>
            <a:ext cx="6096000" cy="3429000"/>
          </a:xfrm>
          <a:prstGeom prst="rect">
            <a:avLst/>
          </a:prstGeom>
        </p:spPr>
        <p:txBody>
          <a:bodyPr/>
          <a:lstStyle/>
          <a:p>
            <a:endParaRPr/>
          </a:p>
        </p:txBody>
      </p:sp>
      <p:sp>
        <p:nvSpPr>
          <p:cNvPr id="404" name="Shape 404"/>
          <p:cNvSpPr>
            <a:spLocks noGrp="1"/>
          </p:cNvSpPr>
          <p:nvPr>
            <p:ph type="body" sz="quarter" idx="1"/>
          </p:nvPr>
        </p:nvSpPr>
        <p:spPr>
          <a:prstGeom prst="rect">
            <a:avLst/>
          </a:prstGeom>
        </p:spPr>
        <p:txBody>
          <a:bodyPr/>
          <a:lstStyle/>
          <a:p>
            <a:r>
              <a:t>What do these costs mean for our health care system as a whole? In 1973, President Nixon signed the HMO Act, which paved the way for so-called “managed care” and the explosion of the commercial health insurance industry. This also coincided with an explosion of administrators to manage the complexity of the modern multi-payer system. You may have to squint to see green area that represents the growth of physicians, which is nearly flat compared to the </a:t>
            </a:r>
            <a:r>
              <a:rPr b="1"/>
              <a:t>more than 4000% </a:t>
            </a:r>
            <a:r>
              <a:t>growth in the number of health care administrators.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Shape 417"/>
          <p:cNvSpPr>
            <a:spLocks noGrp="1" noRot="1" noChangeAspect="1"/>
          </p:cNvSpPr>
          <p:nvPr>
            <p:ph type="sldImg"/>
          </p:nvPr>
        </p:nvSpPr>
        <p:spPr>
          <a:xfrm>
            <a:off x="381000" y="685800"/>
            <a:ext cx="6096000" cy="3429000"/>
          </a:xfrm>
          <a:prstGeom prst="rect">
            <a:avLst/>
          </a:prstGeom>
        </p:spPr>
        <p:txBody>
          <a:bodyPr/>
          <a:lstStyle/>
          <a:p>
            <a:endParaRPr/>
          </a:p>
        </p:txBody>
      </p:sp>
      <p:sp>
        <p:nvSpPr>
          <p:cNvPr id="418" name="Shape 418"/>
          <p:cNvSpPr>
            <a:spLocks noGrp="1"/>
          </p:cNvSpPr>
          <p:nvPr>
            <p:ph type="body" sz="quarter" idx="1"/>
          </p:nvPr>
        </p:nvSpPr>
        <p:spPr>
          <a:prstGeom prst="rect">
            <a:avLst/>
          </a:prstGeom>
        </p:spPr>
        <p:txBody>
          <a:bodyPr/>
          <a:lstStyle/>
          <a:p>
            <a:r>
              <a:t>What does this complexity mean for hospitals? Let’s compare the staffing at a hospital in the U.S. and one in Canda, a nation with a single-payer system. Duke Medical Center in the U.S. has 957 beds, but 1,600 billing clerks. The University of Toronto hospital in Canada has almost 1,300 beds, but SEVEN billing clerks.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2" name="Picture 4" descr="Picture 4"/>
          <p:cNvPicPr>
            <a:picLocks noChangeAspect="1"/>
          </p:cNvPicPr>
          <p:nvPr/>
        </p:nvPicPr>
        <p:blipFill>
          <a:blip r:embed="rId2"/>
          <a:stretch>
            <a:fillRect/>
          </a:stretch>
        </p:blipFill>
        <p:spPr>
          <a:xfrm>
            <a:off x="8521102" y="6016752"/>
            <a:ext cx="3670899" cy="841249"/>
          </a:xfrm>
          <a:prstGeom prst="rect">
            <a:avLst/>
          </a:prstGeom>
          <a:ln w="12700">
            <a:miter lim="400000"/>
          </a:ln>
        </p:spPr>
      </p:pic>
      <p:sp>
        <p:nvSpPr>
          <p:cNvPr id="13"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4"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800"/>
            </a:lvl1pPr>
            <a:lvl2pPr marL="0" indent="457200" algn="ctr">
              <a:buSzTx/>
              <a:buFontTx/>
              <a:buNone/>
              <a:defRPr sz="2800"/>
            </a:lvl2pPr>
            <a:lvl3pPr marL="0" indent="914400" algn="ctr">
              <a:buSzTx/>
              <a:buFontTx/>
              <a:buNone/>
              <a:defRPr sz="2800"/>
            </a:lvl3pPr>
            <a:lvl4pPr marL="0" indent="1371600" algn="ctr">
              <a:buSzTx/>
              <a:buFontTx/>
              <a:buNone/>
              <a:defRPr sz="2800"/>
            </a:lvl4pPr>
            <a:lvl5pPr marL="0" indent="1828800" algn="ctr">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15" name="Text Placeholder 11"/>
          <p:cNvSpPr>
            <a:spLocks noGrp="1"/>
          </p:cNvSpPr>
          <p:nvPr>
            <p:ph type="body" sz="quarter" idx="21" hasCustomPrompt="1"/>
          </p:nvPr>
        </p:nvSpPr>
        <p:spPr>
          <a:xfrm>
            <a:off x="0" y="6016752"/>
            <a:ext cx="8229600" cy="841249"/>
          </a:xfrm>
          <a:prstGeom prst="rect">
            <a:avLst/>
          </a:prstGeom>
        </p:spPr>
        <p:txBody>
          <a:bodyPr anchor="ctr"/>
          <a:lstStyle>
            <a:lvl1pPr marL="0" indent="0">
              <a:buSzTx/>
              <a:buFontTx/>
              <a:buNone/>
              <a:defRPr sz="1200"/>
            </a:lvl1pPr>
          </a:lstStyle>
          <a:p>
            <a:r>
              <a:t>Click to edit footnote</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00" name="Picture 4" descr="Picture 4"/>
          <p:cNvPicPr>
            <a:picLocks noChangeAspect="1"/>
          </p:cNvPicPr>
          <p:nvPr/>
        </p:nvPicPr>
        <p:blipFill>
          <a:blip r:embed="rId2"/>
          <a:stretch>
            <a:fillRect/>
          </a:stretch>
        </p:blipFill>
        <p:spPr>
          <a:xfrm>
            <a:off x="8521102" y="6016752"/>
            <a:ext cx="3670899" cy="841249"/>
          </a:xfrm>
          <a:prstGeom prst="rect">
            <a:avLst/>
          </a:prstGeom>
          <a:ln w="12700">
            <a:miter lim="400000"/>
          </a:ln>
        </p:spPr>
      </p:pic>
      <p:sp>
        <p:nvSpPr>
          <p:cNvPr id="101" name="Title Text"/>
          <p:cNvSpPr txBox="1">
            <a:spLocks noGrp="1"/>
          </p:cNvSpPr>
          <p:nvPr>
            <p:ph type="title"/>
          </p:nvPr>
        </p:nvSpPr>
        <p:spPr>
          <a:prstGeom prst="rect">
            <a:avLst/>
          </a:prstGeom>
        </p:spPr>
        <p:txBody>
          <a:bodyPr/>
          <a:lstStyle/>
          <a:p>
            <a:r>
              <a:t>Title Text</a:t>
            </a:r>
          </a:p>
        </p:txBody>
      </p:sp>
      <p:sp>
        <p:nvSpPr>
          <p:cNvPr id="10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Text Placeholder 11"/>
          <p:cNvSpPr>
            <a:spLocks noGrp="1"/>
          </p:cNvSpPr>
          <p:nvPr>
            <p:ph type="body" sz="quarter" idx="21" hasCustomPrompt="1"/>
          </p:nvPr>
        </p:nvSpPr>
        <p:spPr>
          <a:xfrm>
            <a:off x="0" y="6016752"/>
            <a:ext cx="8229600" cy="841249"/>
          </a:xfrm>
          <a:prstGeom prst="rect">
            <a:avLst/>
          </a:prstGeom>
        </p:spPr>
        <p:txBody>
          <a:bodyPr anchor="ctr"/>
          <a:lstStyle>
            <a:lvl1pPr marL="0" indent="0">
              <a:buSzTx/>
              <a:buFontTx/>
              <a:buNone/>
              <a:defRPr sz="1200"/>
            </a:lvl1pPr>
          </a:lstStyle>
          <a:p>
            <a:r>
              <a:t>Click to edit footnote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11" name="Picture 4" descr="Picture 4"/>
          <p:cNvPicPr>
            <a:picLocks noChangeAspect="1"/>
          </p:cNvPicPr>
          <p:nvPr/>
        </p:nvPicPr>
        <p:blipFill>
          <a:blip r:embed="rId2"/>
          <a:stretch>
            <a:fillRect/>
          </a:stretch>
        </p:blipFill>
        <p:spPr>
          <a:xfrm>
            <a:off x="8521102" y="6016752"/>
            <a:ext cx="3670899" cy="841249"/>
          </a:xfrm>
          <a:prstGeom prst="rect">
            <a:avLst/>
          </a:prstGeom>
          <a:ln w="12700">
            <a:miter lim="400000"/>
          </a:ln>
        </p:spPr>
      </p:pic>
      <p:sp>
        <p:nvSpPr>
          <p:cNvPr id="112" name="Title Text"/>
          <p:cNvSpPr txBox="1">
            <a:spLocks noGrp="1"/>
          </p:cNvSpPr>
          <p:nvPr>
            <p:ph type="title"/>
          </p:nvPr>
        </p:nvSpPr>
        <p:spPr>
          <a:prstGeom prst="rect">
            <a:avLst/>
          </a:prstGeom>
        </p:spPr>
        <p:txBody>
          <a:bodyPr/>
          <a:lstStyle/>
          <a:p>
            <a:r>
              <a:t>Title Text</a:t>
            </a:r>
          </a:p>
        </p:txBody>
      </p:sp>
      <p:sp>
        <p:nvSpPr>
          <p:cNvPr id="113" name="Body Level One…"/>
          <p:cNvSpPr txBox="1">
            <a:spLocks noGrp="1"/>
          </p:cNvSpPr>
          <p:nvPr>
            <p:ph type="body" sz="half" idx="1"/>
          </p:nvPr>
        </p:nvSpPr>
        <p:spPr>
          <a:xfrm>
            <a:off x="838200" y="1825625"/>
            <a:ext cx="5181600" cy="415672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4" name="Text Placeholder 11"/>
          <p:cNvSpPr>
            <a:spLocks noGrp="1"/>
          </p:cNvSpPr>
          <p:nvPr>
            <p:ph type="body" sz="quarter" idx="21" hasCustomPrompt="1"/>
          </p:nvPr>
        </p:nvSpPr>
        <p:spPr>
          <a:xfrm>
            <a:off x="0" y="6016752"/>
            <a:ext cx="8229600" cy="841249"/>
          </a:xfrm>
          <a:prstGeom prst="rect">
            <a:avLst/>
          </a:prstGeom>
        </p:spPr>
        <p:txBody>
          <a:bodyPr anchor="ctr"/>
          <a:lstStyle>
            <a:lvl1pPr marL="0" indent="0">
              <a:buSzTx/>
              <a:buFontTx/>
              <a:buNone/>
              <a:defRPr sz="1200"/>
            </a:lvl1pPr>
          </a:lstStyle>
          <a:p>
            <a:r>
              <a:t>Click to edit footnote</a:t>
            </a: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22" name="Title Text"/>
          <p:cNvSpPr txBox="1">
            <a:spLocks noGrp="1"/>
          </p:cNvSpPr>
          <p:nvPr>
            <p:ph type="title"/>
          </p:nvPr>
        </p:nvSpPr>
        <p:spPr>
          <a:prstGeom prst="rect">
            <a:avLst/>
          </a:prstGeom>
        </p:spPr>
        <p:txBody>
          <a:bodyPr/>
          <a:lstStyle/>
          <a:p>
            <a:r>
              <a:t>Title Text</a:t>
            </a:r>
          </a:p>
        </p:txBody>
      </p:sp>
      <p:sp>
        <p:nvSpPr>
          <p:cNvPr id="123" name="Body Level One…"/>
          <p:cNvSpPr txBox="1">
            <a:spLocks noGrp="1"/>
          </p:cNvSpPr>
          <p:nvPr>
            <p:ph type="body" sz="quarter" idx="1" hasCustomPrompt="1"/>
          </p:nvPr>
        </p:nvSpPr>
        <p:spPr>
          <a:xfrm>
            <a:off x="0" y="6016752"/>
            <a:ext cx="8229600" cy="841249"/>
          </a:xfrm>
          <a:prstGeom prst="rect">
            <a:avLst/>
          </a:prstGeom>
        </p:spPr>
        <p:txBody>
          <a:bodyPr anchor="ctr"/>
          <a:lstStyle>
            <a:lvl1pPr marL="0" indent="0">
              <a:buSzTx/>
              <a:buFontTx/>
              <a:buNone/>
              <a:defRPr sz="1200"/>
            </a:lvl1pPr>
            <a:lvl2pPr marL="555171" indent="-97971">
              <a:buFontTx/>
              <a:defRPr sz="1200"/>
            </a:lvl2pPr>
            <a:lvl3pPr marL="1028700" indent="-114300">
              <a:buFontTx/>
              <a:defRPr sz="1200"/>
            </a:lvl3pPr>
            <a:lvl4pPr marL="1508760" indent="-137160">
              <a:buFontTx/>
              <a:defRPr sz="1200"/>
            </a:lvl4pPr>
            <a:lvl5pPr marL="1965960" indent="-137160">
              <a:buFontTx/>
              <a:defRPr sz="1200"/>
            </a:lvl5pPr>
          </a:lstStyle>
          <a:p>
            <a:r>
              <a:t>Click to edit footnote</a:t>
            </a:r>
          </a:p>
          <a:p>
            <a:pPr lvl="1"/>
            <a:endParaRPr/>
          </a:p>
          <a:p>
            <a:pPr lvl="2"/>
            <a:endParaRPr/>
          </a:p>
          <a:p>
            <a:pPr lvl="3"/>
            <a:endParaRPr/>
          </a:p>
          <a:p>
            <a:pPr lvl="4"/>
            <a:endParaRPr/>
          </a:p>
        </p:txBody>
      </p:sp>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31" name="Picture 4" descr="Picture 4"/>
          <p:cNvPicPr>
            <a:picLocks noChangeAspect="1"/>
          </p:cNvPicPr>
          <p:nvPr/>
        </p:nvPicPr>
        <p:blipFill>
          <a:blip r:embed="rId2"/>
          <a:stretch>
            <a:fillRect/>
          </a:stretch>
        </p:blipFill>
        <p:spPr>
          <a:xfrm>
            <a:off x="8521102" y="6016752"/>
            <a:ext cx="3670899" cy="841249"/>
          </a:xfrm>
          <a:prstGeom prst="rect">
            <a:avLst/>
          </a:prstGeom>
          <a:ln w="12700">
            <a:miter lim="400000"/>
          </a:ln>
        </p:spPr>
      </p:pic>
      <p:sp>
        <p:nvSpPr>
          <p:cNvPr id="132" name="Body Level One…"/>
          <p:cNvSpPr txBox="1">
            <a:spLocks noGrp="1"/>
          </p:cNvSpPr>
          <p:nvPr>
            <p:ph type="body" sz="quarter" idx="1" hasCustomPrompt="1"/>
          </p:nvPr>
        </p:nvSpPr>
        <p:spPr>
          <a:xfrm>
            <a:off x="0" y="6016752"/>
            <a:ext cx="8229600" cy="841249"/>
          </a:xfrm>
          <a:prstGeom prst="rect">
            <a:avLst/>
          </a:prstGeom>
        </p:spPr>
        <p:txBody>
          <a:bodyPr anchor="ctr"/>
          <a:lstStyle>
            <a:lvl1pPr marL="0" indent="0">
              <a:buSzTx/>
              <a:buFontTx/>
              <a:buNone/>
              <a:defRPr sz="1200"/>
            </a:lvl1pPr>
            <a:lvl2pPr marL="555171" indent="-97971">
              <a:buFontTx/>
              <a:defRPr sz="1200"/>
            </a:lvl2pPr>
            <a:lvl3pPr marL="1028700" indent="-114300">
              <a:buFontTx/>
              <a:defRPr sz="1200"/>
            </a:lvl3pPr>
            <a:lvl4pPr marL="1508760" indent="-137160">
              <a:buFontTx/>
              <a:defRPr sz="1200"/>
            </a:lvl4pPr>
            <a:lvl5pPr marL="1965960" indent="-137160">
              <a:buFontTx/>
              <a:defRPr sz="1200"/>
            </a:lvl5pPr>
          </a:lstStyle>
          <a:p>
            <a:r>
              <a:t>Click to edit footnote</a:t>
            </a:r>
          </a:p>
          <a:p>
            <a:pPr lvl="1"/>
            <a:endParaRPr/>
          </a:p>
          <a:p>
            <a:pPr lvl="2"/>
            <a:endParaRPr/>
          </a:p>
          <a:p>
            <a:pPr lvl="3"/>
            <a:endParaRPr/>
          </a:p>
          <a:p>
            <a:pPr lvl="4"/>
            <a:endParaRPr/>
          </a:p>
        </p:txBody>
      </p:sp>
      <p:sp>
        <p:nvSpPr>
          <p:cNvPr id="1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40" name="Picture 4" descr="Picture 4"/>
          <p:cNvPicPr>
            <a:picLocks noChangeAspect="1"/>
          </p:cNvPicPr>
          <p:nvPr/>
        </p:nvPicPr>
        <p:blipFill>
          <a:blip r:embed="rId2"/>
          <a:stretch>
            <a:fillRect/>
          </a:stretch>
        </p:blipFill>
        <p:spPr>
          <a:xfrm>
            <a:off x="8521102" y="6016752"/>
            <a:ext cx="3670899" cy="841249"/>
          </a:xfrm>
          <a:prstGeom prst="rect">
            <a:avLst/>
          </a:prstGeom>
          <a:ln w="12700">
            <a:miter lim="400000"/>
          </a:ln>
        </p:spPr>
      </p:pic>
      <p:sp>
        <p:nvSpPr>
          <p:cNvPr id="141" name="Title Text"/>
          <p:cNvSpPr txBox="1">
            <a:spLocks noGrp="1"/>
          </p:cNvSpPr>
          <p:nvPr>
            <p:ph type="title"/>
          </p:nvPr>
        </p:nvSpPr>
        <p:spPr>
          <a:xfrm>
            <a:off x="914400" y="2130425"/>
            <a:ext cx="10363200" cy="1470026"/>
          </a:xfrm>
          <a:prstGeom prst="rect">
            <a:avLst/>
          </a:prstGeom>
        </p:spPr>
        <p:txBody>
          <a:bodyPr/>
          <a:lstStyle/>
          <a:p>
            <a:r>
              <a:t>Title Text</a:t>
            </a:r>
          </a:p>
        </p:txBody>
      </p:sp>
      <p:sp>
        <p:nvSpPr>
          <p:cNvPr id="142" name="Body Level One…"/>
          <p:cNvSpPr txBox="1">
            <a:spLocks noGrp="1"/>
          </p:cNvSpPr>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Content, and 2 Content">
    <p:spTree>
      <p:nvGrpSpPr>
        <p:cNvPr id="1" name=""/>
        <p:cNvGrpSpPr/>
        <p:nvPr/>
      </p:nvGrpSpPr>
      <p:grpSpPr>
        <a:xfrm>
          <a:off x="0" y="0"/>
          <a:ext cx="0" cy="0"/>
          <a:chOff x="0" y="0"/>
          <a:chExt cx="0" cy="0"/>
        </a:xfrm>
      </p:grpSpPr>
      <p:pic>
        <p:nvPicPr>
          <p:cNvPr id="150" name="Picture 4" descr="Picture 4"/>
          <p:cNvPicPr>
            <a:picLocks noChangeAspect="1"/>
          </p:cNvPicPr>
          <p:nvPr/>
        </p:nvPicPr>
        <p:blipFill>
          <a:blip r:embed="rId2"/>
          <a:stretch>
            <a:fillRect/>
          </a:stretch>
        </p:blipFill>
        <p:spPr>
          <a:xfrm>
            <a:off x="8521102" y="6016752"/>
            <a:ext cx="3670899" cy="841249"/>
          </a:xfrm>
          <a:prstGeom prst="rect">
            <a:avLst/>
          </a:prstGeom>
          <a:ln w="12700">
            <a:miter lim="400000"/>
          </a:ln>
        </p:spPr>
      </p:pic>
      <p:sp>
        <p:nvSpPr>
          <p:cNvPr id="151" name="Title Text"/>
          <p:cNvSpPr txBox="1">
            <a:spLocks noGrp="1"/>
          </p:cNvSpPr>
          <p:nvPr>
            <p:ph type="title"/>
          </p:nvPr>
        </p:nvSpPr>
        <p:spPr>
          <a:xfrm>
            <a:off x="0" y="0"/>
            <a:ext cx="12192000" cy="808038"/>
          </a:xfrm>
          <a:prstGeom prst="rect">
            <a:avLst/>
          </a:prstGeom>
        </p:spPr>
        <p:txBody>
          <a:bodyPr/>
          <a:lstStyle/>
          <a:p>
            <a:r>
              <a:t>Title Text</a:t>
            </a:r>
          </a:p>
        </p:txBody>
      </p:sp>
      <p:sp>
        <p:nvSpPr>
          <p:cNvPr id="152" name="Body Level One…"/>
          <p:cNvSpPr txBox="1">
            <a:spLocks noGrp="1"/>
          </p:cNvSpPr>
          <p:nvPr>
            <p:ph type="body" sz="quarter" idx="1"/>
          </p:nvPr>
        </p:nvSpPr>
        <p:spPr>
          <a:xfrm>
            <a:off x="508000" y="1219200"/>
            <a:ext cx="5486400" cy="168751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3" name="Slide Number"/>
          <p:cNvSpPr txBox="1">
            <a:spLocks noGrp="1"/>
          </p:cNvSpPr>
          <p:nvPr>
            <p:ph type="sldNum" sz="quarter" idx="2"/>
          </p:nvPr>
        </p:nvSpPr>
        <p:spPr>
          <a:xfrm>
            <a:off x="0" y="0"/>
            <a:ext cx="358413" cy="350662"/>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60" name="Title Text"/>
          <p:cNvSpPr txBox="1">
            <a:spLocks noGrp="1"/>
          </p:cNvSpPr>
          <p:nvPr>
            <p:ph type="title"/>
          </p:nvPr>
        </p:nvSpPr>
        <p:spPr>
          <a:prstGeom prst="rect">
            <a:avLst/>
          </a:prstGeom>
        </p:spPr>
        <p:txBody>
          <a:bodyPr/>
          <a:lstStyle/>
          <a:p>
            <a:r>
              <a:t>Title Text</a:t>
            </a:r>
          </a:p>
        </p:txBody>
      </p:sp>
      <p:sp>
        <p:nvSpPr>
          <p:cNvPr id="1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2" name="Slide Number"/>
          <p:cNvSpPr txBox="1">
            <a:spLocks noGrp="1"/>
          </p:cNvSpPr>
          <p:nvPr>
            <p:ph type="sldNum" sz="quarter" idx="2"/>
          </p:nvPr>
        </p:nvSpPr>
        <p:spPr>
          <a:xfrm>
            <a:off x="0" y="0"/>
            <a:ext cx="358413" cy="350662"/>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169" name="Title Text"/>
          <p:cNvSpPr txBox="1">
            <a:spLocks noGrp="1"/>
          </p:cNvSpPr>
          <p:nvPr>
            <p:ph type="title"/>
          </p:nvPr>
        </p:nvSpPr>
        <p:spPr>
          <a:prstGeom prst="rect">
            <a:avLst/>
          </a:prstGeom>
        </p:spPr>
        <p:txBody>
          <a:bodyPr/>
          <a:lstStyle/>
          <a:p>
            <a:r>
              <a:t>Title Text</a:t>
            </a:r>
          </a:p>
        </p:txBody>
      </p:sp>
      <p:sp>
        <p:nvSpPr>
          <p:cNvPr id="170" name="Slide Number"/>
          <p:cNvSpPr txBox="1">
            <a:spLocks noGrp="1"/>
          </p:cNvSpPr>
          <p:nvPr>
            <p:ph type="sldNum" sz="quarter" idx="2"/>
          </p:nvPr>
        </p:nvSpPr>
        <p:spPr>
          <a:xfrm>
            <a:off x="0" y="0"/>
            <a:ext cx="358413" cy="350662"/>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2_Title Only">
    <p:spTree>
      <p:nvGrpSpPr>
        <p:cNvPr id="1" name=""/>
        <p:cNvGrpSpPr/>
        <p:nvPr/>
      </p:nvGrpSpPr>
      <p:grpSpPr>
        <a:xfrm>
          <a:off x="0" y="0"/>
          <a:ext cx="0" cy="0"/>
          <a:chOff x="0" y="0"/>
          <a:chExt cx="0" cy="0"/>
        </a:xfrm>
      </p:grpSpPr>
      <p:pic>
        <p:nvPicPr>
          <p:cNvPr id="177" name="Picture 4" descr="Picture 4"/>
          <p:cNvPicPr>
            <a:picLocks noChangeAspect="1"/>
          </p:cNvPicPr>
          <p:nvPr/>
        </p:nvPicPr>
        <p:blipFill>
          <a:blip r:embed="rId2"/>
          <a:stretch>
            <a:fillRect/>
          </a:stretch>
        </p:blipFill>
        <p:spPr>
          <a:xfrm>
            <a:off x="8521102" y="6016752"/>
            <a:ext cx="3670899" cy="841249"/>
          </a:xfrm>
          <a:prstGeom prst="rect">
            <a:avLst/>
          </a:prstGeom>
          <a:ln w="12700">
            <a:miter lim="400000"/>
          </a:ln>
        </p:spPr>
      </p:pic>
      <p:sp>
        <p:nvSpPr>
          <p:cNvPr id="178" name="Title Text"/>
          <p:cNvSpPr txBox="1">
            <a:spLocks noGrp="1"/>
          </p:cNvSpPr>
          <p:nvPr>
            <p:ph type="title"/>
          </p:nvPr>
        </p:nvSpPr>
        <p:spPr>
          <a:prstGeom prst="rect">
            <a:avLst/>
          </a:prstGeom>
        </p:spPr>
        <p:txBody>
          <a:bodyPr/>
          <a:lstStyle/>
          <a:p>
            <a:r>
              <a:t>Title Text</a:t>
            </a:r>
          </a:p>
        </p:txBody>
      </p:sp>
      <p:sp>
        <p:nvSpPr>
          <p:cNvPr id="179" name="Body Level One…"/>
          <p:cNvSpPr txBox="1">
            <a:spLocks noGrp="1"/>
          </p:cNvSpPr>
          <p:nvPr>
            <p:ph type="body" sz="quarter" idx="1" hasCustomPrompt="1"/>
          </p:nvPr>
        </p:nvSpPr>
        <p:spPr>
          <a:xfrm>
            <a:off x="0" y="6011055"/>
            <a:ext cx="8175812" cy="846944"/>
          </a:xfrm>
          <a:prstGeom prst="rect">
            <a:avLst/>
          </a:prstGeom>
        </p:spPr>
        <p:txBody>
          <a:bodyPr anchor="ctr"/>
          <a:lstStyle>
            <a:lvl1pPr marL="0" indent="0">
              <a:buSzTx/>
              <a:buFontTx/>
              <a:buNone/>
              <a:defRPr sz="1400"/>
            </a:lvl1pPr>
            <a:lvl2pPr marL="571500" indent="-114300">
              <a:buFontTx/>
              <a:defRPr sz="1400"/>
            </a:lvl2pPr>
            <a:lvl3pPr marL="1047750" indent="-133350">
              <a:buFontTx/>
              <a:defRPr sz="1400"/>
            </a:lvl3pPr>
            <a:lvl4pPr marL="1531619" indent="-160019">
              <a:buFontTx/>
              <a:defRPr sz="1400"/>
            </a:lvl4pPr>
            <a:lvl5pPr marL="1988820" indent="-160020">
              <a:buFontTx/>
              <a:defRPr sz="1400"/>
            </a:lvl5pPr>
          </a:lstStyle>
          <a:p>
            <a:r>
              <a:t>Click to edit footnote</a:t>
            </a:r>
          </a:p>
          <a:p>
            <a:pPr lvl="1"/>
            <a:endParaRPr/>
          </a:p>
          <a:p>
            <a:pPr lvl="2"/>
            <a:endParaRPr/>
          </a:p>
          <a:p>
            <a:pPr lvl="3"/>
            <a:endParaRPr/>
          </a:p>
          <a:p>
            <a:pPr lvl="4"/>
            <a:endParaRPr/>
          </a:p>
        </p:txBody>
      </p:sp>
      <p:sp>
        <p:nvSpPr>
          <p:cNvPr id="1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87" name="Picture 4" descr="Picture 4"/>
          <p:cNvPicPr>
            <a:picLocks noChangeAspect="1"/>
          </p:cNvPicPr>
          <p:nvPr/>
        </p:nvPicPr>
        <p:blipFill>
          <a:blip r:embed="rId2"/>
          <a:stretch>
            <a:fillRect/>
          </a:stretch>
        </p:blipFill>
        <p:spPr>
          <a:xfrm>
            <a:off x="8521102" y="6016752"/>
            <a:ext cx="3670899" cy="841249"/>
          </a:xfrm>
          <a:prstGeom prst="rect">
            <a:avLst/>
          </a:prstGeom>
          <a:ln w="12700">
            <a:miter lim="400000"/>
          </a:ln>
        </p:spPr>
      </p:pic>
      <p:sp>
        <p:nvSpPr>
          <p:cNvPr id="188"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89"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800"/>
            </a:lvl1pPr>
            <a:lvl2pPr marL="0" indent="457200" algn="ctr">
              <a:buSzTx/>
              <a:buFontTx/>
              <a:buNone/>
              <a:defRPr sz="2800"/>
            </a:lvl2pPr>
            <a:lvl3pPr marL="0" indent="914400" algn="ctr">
              <a:buSzTx/>
              <a:buFontTx/>
              <a:buNone/>
              <a:defRPr sz="2800"/>
            </a:lvl3pPr>
            <a:lvl4pPr marL="0" indent="1371600" algn="ctr">
              <a:buSzTx/>
              <a:buFontTx/>
              <a:buNone/>
              <a:defRPr sz="2800"/>
            </a:lvl4pPr>
            <a:lvl5pPr marL="0" indent="1828800" algn="ctr">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190" name="Text Placeholder 11"/>
          <p:cNvSpPr>
            <a:spLocks noGrp="1"/>
          </p:cNvSpPr>
          <p:nvPr>
            <p:ph type="body" sz="quarter" idx="21" hasCustomPrompt="1"/>
          </p:nvPr>
        </p:nvSpPr>
        <p:spPr>
          <a:xfrm>
            <a:off x="0" y="6016752"/>
            <a:ext cx="8229600" cy="841249"/>
          </a:xfrm>
          <a:prstGeom prst="rect">
            <a:avLst/>
          </a:prstGeom>
        </p:spPr>
        <p:txBody>
          <a:bodyPr anchor="ctr"/>
          <a:lstStyle>
            <a:lvl1pPr marL="0" indent="0">
              <a:buSzTx/>
              <a:buFontTx/>
              <a:buNone/>
              <a:defRPr sz="1200"/>
            </a:lvl1pPr>
          </a:lstStyle>
          <a:p>
            <a:r>
              <a:t>Click to edit footnote</a:t>
            </a:r>
          </a:p>
        </p:txBody>
      </p:sp>
      <p:sp>
        <p:nvSpPr>
          <p:cNvPr id="1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3" name="Title Text"/>
          <p:cNvSpPr txBox="1">
            <a:spLocks noGrp="1"/>
          </p:cNvSpPr>
          <p:nvPr>
            <p:ph type="title"/>
          </p:nvPr>
        </p:nvSpPr>
        <p:spPr>
          <a:prstGeom prst="rect">
            <a:avLst/>
          </a:prstGeom>
        </p:spPr>
        <p:txBody>
          <a:bodyPr/>
          <a:lstStyle/>
          <a:p>
            <a:r>
              <a:t>Title Text</a:t>
            </a:r>
          </a:p>
        </p:txBody>
      </p:sp>
      <p:sp>
        <p:nvSpPr>
          <p:cNvPr id="2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Text Placeholder 11"/>
          <p:cNvSpPr>
            <a:spLocks noGrp="1"/>
          </p:cNvSpPr>
          <p:nvPr>
            <p:ph type="body" sz="quarter" idx="21" hasCustomPrompt="1"/>
          </p:nvPr>
        </p:nvSpPr>
        <p:spPr>
          <a:xfrm>
            <a:off x="0" y="6016752"/>
            <a:ext cx="8229600" cy="841249"/>
          </a:xfrm>
          <a:prstGeom prst="rect">
            <a:avLst/>
          </a:prstGeom>
        </p:spPr>
        <p:txBody>
          <a:bodyPr anchor="ctr"/>
          <a:lstStyle>
            <a:lvl1pPr marL="0" indent="0">
              <a:buSzTx/>
              <a:buFontTx/>
              <a:buNone/>
              <a:defRPr sz="1200"/>
            </a:lvl1pPr>
          </a:lstStyle>
          <a:p>
            <a:r>
              <a:t>Click to edit footnote</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98" name="Picture 4" descr="Picture 4"/>
          <p:cNvPicPr>
            <a:picLocks noChangeAspect="1"/>
          </p:cNvPicPr>
          <p:nvPr/>
        </p:nvPicPr>
        <p:blipFill>
          <a:blip r:embed="rId2"/>
          <a:stretch>
            <a:fillRect/>
          </a:stretch>
        </p:blipFill>
        <p:spPr>
          <a:xfrm>
            <a:off x="8521102" y="6016752"/>
            <a:ext cx="3670899" cy="841249"/>
          </a:xfrm>
          <a:prstGeom prst="rect">
            <a:avLst/>
          </a:prstGeom>
          <a:ln w="12700">
            <a:miter lim="400000"/>
          </a:ln>
        </p:spPr>
      </p:pic>
      <p:sp>
        <p:nvSpPr>
          <p:cNvPr id="199" name="Title Text"/>
          <p:cNvSpPr txBox="1">
            <a:spLocks noGrp="1"/>
          </p:cNvSpPr>
          <p:nvPr>
            <p:ph type="title"/>
          </p:nvPr>
        </p:nvSpPr>
        <p:spPr>
          <a:prstGeom prst="rect">
            <a:avLst/>
          </a:prstGeom>
        </p:spPr>
        <p:txBody>
          <a:bodyPr/>
          <a:lstStyle/>
          <a:p>
            <a:r>
              <a:t>Title Text</a:t>
            </a:r>
          </a:p>
        </p:txBody>
      </p:sp>
      <p:sp>
        <p:nvSpPr>
          <p:cNvPr id="20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1" name="Text Placeholder 11"/>
          <p:cNvSpPr>
            <a:spLocks noGrp="1"/>
          </p:cNvSpPr>
          <p:nvPr>
            <p:ph type="body" sz="quarter" idx="21" hasCustomPrompt="1"/>
          </p:nvPr>
        </p:nvSpPr>
        <p:spPr>
          <a:xfrm>
            <a:off x="0" y="6016752"/>
            <a:ext cx="8229600" cy="841249"/>
          </a:xfrm>
          <a:prstGeom prst="rect">
            <a:avLst/>
          </a:prstGeom>
        </p:spPr>
        <p:txBody>
          <a:bodyPr anchor="ctr"/>
          <a:lstStyle>
            <a:lvl1pPr marL="0" indent="0">
              <a:buSzTx/>
              <a:buFontTx/>
              <a:buNone/>
              <a:defRPr sz="1200"/>
            </a:lvl1pPr>
          </a:lstStyle>
          <a:p>
            <a:r>
              <a:t>Click to edit footnote</a:t>
            </a:r>
          </a:p>
        </p:txBody>
      </p:sp>
      <p:sp>
        <p:nvSpPr>
          <p:cNvPr id="2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209" name="Picture 4" descr="Picture 4"/>
          <p:cNvPicPr>
            <a:picLocks noChangeAspect="1"/>
          </p:cNvPicPr>
          <p:nvPr/>
        </p:nvPicPr>
        <p:blipFill>
          <a:blip r:embed="rId2"/>
          <a:stretch>
            <a:fillRect/>
          </a:stretch>
        </p:blipFill>
        <p:spPr>
          <a:xfrm>
            <a:off x="8521102" y="6016752"/>
            <a:ext cx="3670899" cy="841249"/>
          </a:xfrm>
          <a:prstGeom prst="rect">
            <a:avLst/>
          </a:prstGeom>
          <a:ln w="12700">
            <a:miter lim="400000"/>
          </a:ln>
        </p:spPr>
      </p:pic>
      <p:sp>
        <p:nvSpPr>
          <p:cNvPr id="210" name="Title Text"/>
          <p:cNvSpPr txBox="1">
            <a:spLocks noGrp="1"/>
          </p:cNvSpPr>
          <p:nvPr>
            <p:ph type="title"/>
          </p:nvPr>
        </p:nvSpPr>
        <p:spPr>
          <a:prstGeom prst="rect">
            <a:avLst/>
          </a:prstGeom>
        </p:spPr>
        <p:txBody>
          <a:bodyPr/>
          <a:lstStyle/>
          <a:p>
            <a:r>
              <a:t>Title Text</a:t>
            </a:r>
          </a:p>
        </p:txBody>
      </p:sp>
      <p:sp>
        <p:nvSpPr>
          <p:cNvPr id="211" name="Body Level One…"/>
          <p:cNvSpPr txBox="1">
            <a:spLocks noGrp="1"/>
          </p:cNvSpPr>
          <p:nvPr>
            <p:ph type="body" sz="half" idx="1"/>
          </p:nvPr>
        </p:nvSpPr>
        <p:spPr>
          <a:xfrm>
            <a:off x="838200" y="1825625"/>
            <a:ext cx="5181600" cy="415672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2" name="Text Placeholder 11"/>
          <p:cNvSpPr>
            <a:spLocks noGrp="1"/>
          </p:cNvSpPr>
          <p:nvPr>
            <p:ph type="body" sz="quarter" idx="21" hasCustomPrompt="1"/>
          </p:nvPr>
        </p:nvSpPr>
        <p:spPr>
          <a:xfrm>
            <a:off x="0" y="6016752"/>
            <a:ext cx="8229600" cy="841249"/>
          </a:xfrm>
          <a:prstGeom prst="rect">
            <a:avLst/>
          </a:prstGeom>
        </p:spPr>
        <p:txBody>
          <a:bodyPr anchor="ctr"/>
          <a:lstStyle>
            <a:lvl1pPr marL="0" indent="0">
              <a:buSzTx/>
              <a:buFontTx/>
              <a:buNone/>
              <a:defRPr sz="1200"/>
            </a:lvl1pPr>
          </a:lstStyle>
          <a:p>
            <a:r>
              <a:t>Click to edit footnote</a:t>
            </a:r>
          </a:p>
        </p:txBody>
      </p:sp>
      <p:sp>
        <p:nvSpPr>
          <p:cNvPr id="2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220" name="Picture 4" descr="Picture 4"/>
          <p:cNvPicPr>
            <a:picLocks noChangeAspect="1"/>
          </p:cNvPicPr>
          <p:nvPr/>
        </p:nvPicPr>
        <p:blipFill>
          <a:blip r:embed="rId2"/>
          <a:stretch>
            <a:fillRect/>
          </a:stretch>
        </p:blipFill>
        <p:spPr>
          <a:xfrm>
            <a:off x="8521102" y="6016752"/>
            <a:ext cx="3670899" cy="841249"/>
          </a:xfrm>
          <a:prstGeom prst="rect">
            <a:avLst/>
          </a:prstGeom>
          <a:ln w="12700">
            <a:miter lim="400000"/>
          </a:ln>
        </p:spPr>
      </p:pic>
      <p:sp>
        <p:nvSpPr>
          <p:cNvPr id="221" name="Title Text"/>
          <p:cNvSpPr txBox="1">
            <a:spLocks noGrp="1"/>
          </p:cNvSpPr>
          <p:nvPr>
            <p:ph type="title"/>
          </p:nvPr>
        </p:nvSpPr>
        <p:spPr>
          <a:prstGeom prst="rect">
            <a:avLst/>
          </a:prstGeom>
        </p:spPr>
        <p:txBody>
          <a:bodyPr/>
          <a:lstStyle/>
          <a:p>
            <a:r>
              <a:t>Title Text</a:t>
            </a:r>
          </a:p>
        </p:txBody>
      </p:sp>
      <p:sp>
        <p:nvSpPr>
          <p:cNvPr id="222" name="Body Level One…"/>
          <p:cNvSpPr txBox="1">
            <a:spLocks noGrp="1"/>
          </p:cNvSpPr>
          <p:nvPr>
            <p:ph type="body" sz="quarter" idx="1" hasCustomPrompt="1"/>
          </p:nvPr>
        </p:nvSpPr>
        <p:spPr>
          <a:xfrm>
            <a:off x="0" y="6016752"/>
            <a:ext cx="8229600" cy="841249"/>
          </a:xfrm>
          <a:prstGeom prst="rect">
            <a:avLst/>
          </a:prstGeom>
        </p:spPr>
        <p:txBody>
          <a:bodyPr anchor="ctr"/>
          <a:lstStyle>
            <a:lvl1pPr marL="0" indent="0">
              <a:buSzTx/>
              <a:buFontTx/>
              <a:buNone/>
              <a:defRPr sz="1200"/>
            </a:lvl1pPr>
            <a:lvl2pPr marL="555171" indent="-97971">
              <a:buFontTx/>
              <a:defRPr sz="1200"/>
            </a:lvl2pPr>
            <a:lvl3pPr marL="1028700" indent="-114300">
              <a:buFontTx/>
              <a:defRPr sz="1200"/>
            </a:lvl3pPr>
            <a:lvl4pPr marL="1508760" indent="-137160">
              <a:buFontTx/>
              <a:defRPr sz="1200"/>
            </a:lvl4pPr>
            <a:lvl5pPr marL="1965960" indent="-137160">
              <a:buFontTx/>
              <a:defRPr sz="1200"/>
            </a:lvl5pPr>
          </a:lstStyle>
          <a:p>
            <a:r>
              <a:t>Click to edit footnote</a:t>
            </a:r>
          </a:p>
          <a:p>
            <a:pPr lvl="1"/>
            <a:endParaRPr/>
          </a:p>
          <a:p>
            <a:pPr lvl="2"/>
            <a:endParaRPr/>
          </a:p>
          <a:p>
            <a:pPr lvl="3"/>
            <a:endParaRPr/>
          </a:p>
          <a:p>
            <a:pPr lvl="4"/>
            <a:endParaRPr/>
          </a:p>
        </p:txBody>
      </p:sp>
      <p:sp>
        <p:nvSpPr>
          <p:cNvPr id="2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230" name="Picture 4" descr="Picture 4"/>
          <p:cNvPicPr>
            <a:picLocks noChangeAspect="1"/>
          </p:cNvPicPr>
          <p:nvPr/>
        </p:nvPicPr>
        <p:blipFill>
          <a:blip r:embed="rId2"/>
          <a:stretch>
            <a:fillRect/>
          </a:stretch>
        </p:blipFill>
        <p:spPr>
          <a:xfrm>
            <a:off x="8521102" y="6016752"/>
            <a:ext cx="3670899" cy="841249"/>
          </a:xfrm>
          <a:prstGeom prst="rect">
            <a:avLst/>
          </a:prstGeom>
          <a:ln w="12700">
            <a:miter lim="400000"/>
          </a:ln>
        </p:spPr>
      </p:pic>
      <p:sp>
        <p:nvSpPr>
          <p:cNvPr id="231" name="Body Level One…"/>
          <p:cNvSpPr txBox="1">
            <a:spLocks noGrp="1"/>
          </p:cNvSpPr>
          <p:nvPr>
            <p:ph type="body" sz="quarter" idx="1" hasCustomPrompt="1"/>
          </p:nvPr>
        </p:nvSpPr>
        <p:spPr>
          <a:xfrm>
            <a:off x="0" y="6016752"/>
            <a:ext cx="8229600" cy="841249"/>
          </a:xfrm>
          <a:prstGeom prst="rect">
            <a:avLst/>
          </a:prstGeom>
        </p:spPr>
        <p:txBody>
          <a:bodyPr anchor="ctr"/>
          <a:lstStyle>
            <a:lvl1pPr marL="0" indent="0">
              <a:buSzTx/>
              <a:buFontTx/>
              <a:buNone/>
              <a:defRPr sz="1200"/>
            </a:lvl1pPr>
            <a:lvl2pPr marL="555171" indent="-97971">
              <a:buFontTx/>
              <a:defRPr sz="1200"/>
            </a:lvl2pPr>
            <a:lvl3pPr marL="1028700" indent="-114300">
              <a:buFontTx/>
              <a:defRPr sz="1200"/>
            </a:lvl3pPr>
            <a:lvl4pPr marL="1508760" indent="-137160">
              <a:buFontTx/>
              <a:defRPr sz="1200"/>
            </a:lvl4pPr>
            <a:lvl5pPr marL="1965960" indent="-137160">
              <a:buFontTx/>
              <a:defRPr sz="1200"/>
            </a:lvl5pPr>
          </a:lstStyle>
          <a:p>
            <a:r>
              <a:t>Click to edit footnote</a:t>
            </a:r>
          </a:p>
          <a:p>
            <a:pPr lvl="1"/>
            <a:endParaRPr/>
          </a:p>
          <a:p>
            <a:pPr lvl="2"/>
            <a:endParaRPr/>
          </a:p>
          <a:p>
            <a:pPr lvl="3"/>
            <a:endParaRPr/>
          </a:p>
          <a:p>
            <a:pPr lvl="4"/>
            <a:endParaRPr/>
          </a:p>
        </p:txBody>
      </p:sp>
      <p:sp>
        <p:nvSpPr>
          <p:cNvPr id="2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239" name="Picture 4" descr="Picture 4"/>
          <p:cNvPicPr>
            <a:picLocks noChangeAspect="1"/>
          </p:cNvPicPr>
          <p:nvPr/>
        </p:nvPicPr>
        <p:blipFill>
          <a:blip r:embed="rId2"/>
          <a:stretch>
            <a:fillRect/>
          </a:stretch>
        </p:blipFill>
        <p:spPr>
          <a:xfrm>
            <a:off x="8521102" y="6016752"/>
            <a:ext cx="3670899" cy="841249"/>
          </a:xfrm>
          <a:prstGeom prst="rect">
            <a:avLst/>
          </a:prstGeom>
          <a:ln w="12700">
            <a:miter lim="400000"/>
          </a:ln>
        </p:spPr>
      </p:pic>
      <p:sp>
        <p:nvSpPr>
          <p:cNvPr id="240" name="Title Text"/>
          <p:cNvSpPr txBox="1">
            <a:spLocks noGrp="1"/>
          </p:cNvSpPr>
          <p:nvPr>
            <p:ph type="title"/>
          </p:nvPr>
        </p:nvSpPr>
        <p:spPr>
          <a:xfrm>
            <a:off x="914400" y="2130425"/>
            <a:ext cx="10363200" cy="1470026"/>
          </a:xfrm>
          <a:prstGeom prst="rect">
            <a:avLst/>
          </a:prstGeom>
        </p:spPr>
        <p:txBody>
          <a:bodyPr/>
          <a:lstStyle/>
          <a:p>
            <a:r>
              <a:t>Title Text</a:t>
            </a:r>
          </a:p>
        </p:txBody>
      </p:sp>
      <p:sp>
        <p:nvSpPr>
          <p:cNvPr id="241" name="Body Level One…"/>
          <p:cNvSpPr txBox="1">
            <a:spLocks noGrp="1"/>
          </p:cNvSpPr>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Content, and 2 Content">
    <p:spTree>
      <p:nvGrpSpPr>
        <p:cNvPr id="1" name=""/>
        <p:cNvGrpSpPr/>
        <p:nvPr/>
      </p:nvGrpSpPr>
      <p:grpSpPr>
        <a:xfrm>
          <a:off x="0" y="0"/>
          <a:ext cx="0" cy="0"/>
          <a:chOff x="0" y="0"/>
          <a:chExt cx="0" cy="0"/>
        </a:xfrm>
      </p:grpSpPr>
      <p:pic>
        <p:nvPicPr>
          <p:cNvPr id="249" name="Picture 4" descr="Picture 4"/>
          <p:cNvPicPr>
            <a:picLocks noChangeAspect="1"/>
          </p:cNvPicPr>
          <p:nvPr/>
        </p:nvPicPr>
        <p:blipFill>
          <a:blip r:embed="rId2"/>
          <a:stretch>
            <a:fillRect/>
          </a:stretch>
        </p:blipFill>
        <p:spPr>
          <a:xfrm>
            <a:off x="8521102" y="6016752"/>
            <a:ext cx="3670899" cy="841249"/>
          </a:xfrm>
          <a:prstGeom prst="rect">
            <a:avLst/>
          </a:prstGeom>
          <a:ln w="12700">
            <a:miter lim="400000"/>
          </a:ln>
        </p:spPr>
      </p:pic>
      <p:sp>
        <p:nvSpPr>
          <p:cNvPr id="250" name="Title Text"/>
          <p:cNvSpPr txBox="1">
            <a:spLocks noGrp="1"/>
          </p:cNvSpPr>
          <p:nvPr>
            <p:ph type="title"/>
          </p:nvPr>
        </p:nvSpPr>
        <p:spPr>
          <a:xfrm>
            <a:off x="0" y="0"/>
            <a:ext cx="12192000" cy="808038"/>
          </a:xfrm>
          <a:prstGeom prst="rect">
            <a:avLst/>
          </a:prstGeom>
        </p:spPr>
        <p:txBody>
          <a:bodyPr/>
          <a:lstStyle/>
          <a:p>
            <a:r>
              <a:t>Title Text</a:t>
            </a:r>
          </a:p>
        </p:txBody>
      </p:sp>
      <p:sp>
        <p:nvSpPr>
          <p:cNvPr id="251" name="Body Level One…"/>
          <p:cNvSpPr txBox="1">
            <a:spLocks noGrp="1"/>
          </p:cNvSpPr>
          <p:nvPr>
            <p:ph type="body" sz="quarter" idx="1"/>
          </p:nvPr>
        </p:nvSpPr>
        <p:spPr>
          <a:xfrm>
            <a:off x="508000" y="1219200"/>
            <a:ext cx="5486400" cy="168751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2" name="Slide Number"/>
          <p:cNvSpPr txBox="1">
            <a:spLocks noGrp="1"/>
          </p:cNvSpPr>
          <p:nvPr>
            <p:ph type="sldNum" sz="quarter" idx="2"/>
          </p:nvPr>
        </p:nvSpPr>
        <p:spPr>
          <a:xfrm>
            <a:off x="0" y="0"/>
            <a:ext cx="358413" cy="350662"/>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pic>
        <p:nvPicPr>
          <p:cNvPr id="259" name="Picture 4" descr="Picture 4"/>
          <p:cNvPicPr>
            <a:picLocks noChangeAspect="1"/>
          </p:cNvPicPr>
          <p:nvPr/>
        </p:nvPicPr>
        <p:blipFill>
          <a:blip r:embed="rId2"/>
          <a:stretch>
            <a:fillRect/>
          </a:stretch>
        </p:blipFill>
        <p:spPr>
          <a:xfrm>
            <a:off x="8521102" y="6016752"/>
            <a:ext cx="3670899" cy="841249"/>
          </a:xfrm>
          <a:prstGeom prst="rect">
            <a:avLst/>
          </a:prstGeom>
          <a:ln w="12700">
            <a:miter lim="400000"/>
          </a:ln>
        </p:spPr>
      </p:pic>
      <p:sp>
        <p:nvSpPr>
          <p:cNvPr id="260" name="Headline: Arial Bold, 36-48 / black"/>
          <p:cNvSpPr txBox="1">
            <a:spLocks noGrp="1"/>
          </p:cNvSpPr>
          <p:nvPr>
            <p:ph type="title" hasCustomPrompt="1"/>
          </p:nvPr>
        </p:nvSpPr>
        <p:spPr>
          <a:prstGeom prst="rect">
            <a:avLst/>
          </a:prstGeom>
        </p:spPr>
        <p:txBody>
          <a:bodyPr/>
          <a:lstStyle/>
          <a:p>
            <a:r>
              <a:t>Headline: Arial Bold, 36-48 / black</a:t>
            </a:r>
          </a:p>
        </p:txBody>
      </p:sp>
      <p:sp>
        <p:nvSpPr>
          <p:cNvPr id="261" name="Slide Number"/>
          <p:cNvSpPr txBox="1">
            <a:spLocks noGrp="1"/>
          </p:cNvSpPr>
          <p:nvPr>
            <p:ph type="sldNum" sz="quarter" idx="2"/>
          </p:nvPr>
        </p:nvSpPr>
        <p:spPr>
          <a:xfrm>
            <a:off x="294967" y="6263149"/>
            <a:ext cx="301909" cy="288825"/>
          </a:xfrm>
          <a:prstGeom prst="rect">
            <a:avLst/>
          </a:prstGeom>
        </p:spPr>
        <p:txBody>
          <a:bodyPr anchor="t"/>
          <a:lstStyle>
            <a:lvl1pPr algn="l">
              <a:defRPr sz="1400"/>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pic>
        <p:nvPicPr>
          <p:cNvPr id="268" name="Picture 4" descr="Picture 4"/>
          <p:cNvPicPr>
            <a:picLocks noChangeAspect="1"/>
          </p:cNvPicPr>
          <p:nvPr/>
        </p:nvPicPr>
        <p:blipFill>
          <a:blip r:embed="rId2"/>
          <a:stretch>
            <a:fillRect/>
          </a:stretch>
        </p:blipFill>
        <p:spPr>
          <a:xfrm>
            <a:off x="8521102" y="6016752"/>
            <a:ext cx="3670899" cy="841249"/>
          </a:xfrm>
          <a:prstGeom prst="rect">
            <a:avLst/>
          </a:prstGeom>
          <a:ln w="12700">
            <a:miter lim="400000"/>
          </a:ln>
        </p:spPr>
      </p:pic>
      <p:sp>
        <p:nvSpPr>
          <p:cNvPr id="269" name="Slide Number"/>
          <p:cNvSpPr txBox="1">
            <a:spLocks noGrp="1"/>
          </p:cNvSpPr>
          <p:nvPr>
            <p:ph type="sldNum" sz="quarter" idx="2"/>
          </p:nvPr>
        </p:nvSpPr>
        <p:spPr>
          <a:xfrm>
            <a:off x="0" y="0"/>
            <a:ext cx="358413" cy="350662"/>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CD5B5"/>
        </a:solidFill>
        <a:effectLst/>
      </p:bgPr>
    </p:bg>
    <p:spTree>
      <p:nvGrpSpPr>
        <p:cNvPr id="1" name=""/>
        <p:cNvGrpSpPr/>
        <p:nvPr/>
      </p:nvGrpSpPr>
      <p:grpSpPr>
        <a:xfrm>
          <a:off x="0" y="0"/>
          <a:ext cx="0" cy="0"/>
          <a:chOff x="0" y="0"/>
          <a:chExt cx="0" cy="0"/>
        </a:xfrm>
      </p:grpSpPr>
      <p:sp>
        <p:nvSpPr>
          <p:cNvPr id="276" name="Slide Number"/>
          <p:cNvSpPr txBox="1">
            <a:spLocks noGrp="1"/>
          </p:cNvSpPr>
          <p:nvPr>
            <p:ph type="sldNum" sz="quarter" idx="2"/>
          </p:nvPr>
        </p:nvSpPr>
        <p:spPr>
          <a:xfrm>
            <a:off x="9952176" y="6414763"/>
            <a:ext cx="258624" cy="248306"/>
          </a:xfrm>
          <a:prstGeom prst="rect">
            <a:avLst/>
          </a:prstGeom>
        </p:spPr>
        <p:txBody>
          <a:bodyPr/>
          <a:lstStyle>
            <a:lvl1pPr defTabSz="457200">
              <a:defRPr>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FCD5B5"/>
        </a:solidFill>
        <a:effectLst/>
      </p:bgPr>
    </p:bg>
    <p:spTree>
      <p:nvGrpSpPr>
        <p:cNvPr id="1" name=""/>
        <p:cNvGrpSpPr/>
        <p:nvPr/>
      </p:nvGrpSpPr>
      <p:grpSpPr>
        <a:xfrm>
          <a:off x="0" y="0"/>
          <a:ext cx="0" cy="0"/>
          <a:chOff x="0" y="0"/>
          <a:chExt cx="0" cy="0"/>
        </a:xfrm>
      </p:grpSpPr>
      <p:sp>
        <p:nvSpPr>
          <p:cNvPr id="283" name="Title Text"/>
          <p:cNvSpPr txBox="1">
            <a:spLocks noGrp="1"/>
          </p:cNvSpPr>
          <p:nvPr>
            <p:ph type="title"/>
          </p:nvPr>
        </p:nvSpPr>
        <p:spPr>
          <a:xfrm>
            <a:off x="1981200" y="274638"/>
            <a:ext cx="8229600" cy="1143001"/>
          </a:xfrm>
          <a:prstGeom prst="rect">
            <a:avLst/>
          </a:prstGeom>
        </p:spPr>
        <p:txBody>
          <a:bodyPr/>
          <a:lstStyle>
            <a:lvl1pPr algn="ctr" defTabSz="457200">
              <a:lnSpc>
                <a:spcPct val="100000"/>
              </a:lnSpc>
              <a:defRPr b="0">
                <a:solidFill>
                  <a:srgbClr val="000000"/>
                </a:solidFill>
                <a:latin typeface="+mn-lt"/>
                <a:ea typeface="+mn-ea"/>
                <a:cs typeface="+mn-cs"/>
                <a:sym typeface="Calibri"/>
              </a:defRPr>
            </a:lvl1pPr>
          </a:lstStyle>
          <a:p>
            <a:r>
              <a:t>Title Text</a:t>
            </a:r>
          </a:p>
        </p:txBody>
      </p:sp>
      <p:sp>
        <p:nvSpPr>
          <p:cNvPr id="284" name="Slide Number"/>
          <p:cNvSpPr txBox="1">
            <a:spLocks noGrp="1"/>
          </p:cNvSpPr>
          <p:nvPr>
            <p:ph type="sldNum" sz="quarter" idx="2"/>
          </p:nvPr>
        </p:nvSpPr>
        <p:spPr>
          <a:xfrm>
            <a:off x="9952176" y="6414763"/>
            <a:ext cx="258624" cy="248306"/>
          </a:xfrm>
          <a:prstGeom prst="rect">
            <a:avLst/>
          </a:prstGeom>
        </p:spPr>
        <p:txBody>
          <a:bodyPr/>
          <a:lstStyle>
            <a:lvl1pPr defTabSz="457200">
              <a:defRPr>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33" name="Picture 4" descr="Picture 4"/>
          <p:cNvPicPr>
            <a:picLocks noChangeAspect="1"/>
          </p:cNvPicPr>
          <p:nvPr/>
        </p:nvPicPr>
        <p:blipFill>
          <a:blip r:embed="rId2"/>
          <a:stretch>
            <a:fillRect/>
          </a:stretch>
        </p:blipFill>
        <p:spPr>
          <a:xfrm>
            <a:off x="8521102" y="6016752"/>
            <a:ext cx="3670899" cy="841249"/>
          </a:xfrm>
          <a:prstGeom prst="rect">
            <a:avLst/>
          </a:prstGeom>
          <a:ln w="12700">
            <a:miter lim="400000"/>
          </a:ln>
        </p:spPr>
      </p:pic>
      <p:sp>
        <p:nvSpPr>
          <p:cNvPr id="34" name="Title Text"/>
          <p:cNvSpPr txBox="1">
            <a:spLocks noGrp="1"/>
          </p:cNvSpPr>
          <p:nvPr>
            <p:ph type="title"/>
          </p:nvPr>
        </p:nvSpPr>
        <p:spPr>
          <a:prstGeom prst="rect">
            <a:avLst/>
          </a:prstGeom>
        </p:spPr>
        <p:txBody>
          <a:bodyPr/>
          <a:lstStyle/>
          <a:p>
            <a:r>
              <a:t>Title Text</a:t>
            </a:r>
          </a:p>
        </p:txBody>
      </p:sp>
      <p:sp>
        <p:nvSpPr>
          <p:cNvPr id="35" name="Body Level One…"/>
          <p:cNvSpPr txBox="1">
            <a:spLocks noGrp="1"/>
          </p:cNvSpPr>
          <p:nvPr>
            <p:ph type="body" sz="half" idx="1"/>
          </p:nvPr>
        </p:nvSpPr>
        <p:spPr>
          <a:xfrm>
            <a:off x="838200" y="1825625"/>
            <a:ext cx="5181600" cy="415672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6" name="Text Placeholder 11"/>
          <p:cNvSpPr>
            <a:spLocks noGrp="1"/>
          </p:cNvSpPr>
          <p:nvPr>
            <p:ph type="body" sz="quarter" idx="21" hasCustomPrompt="1"/>
          </p:nvPr>
        </p:nvSpPr>
        <p:spPr>
          <a:xfrm>
            <a:off x="0" y="6016752"/>
            <a:ext cx="8229600" cy="841249"/>
          </a:xfrm>
          <a:prstGeom prst="rect">
            <a:avLst/>
          </a:prstGeom>
        </p:spPr>
        <p:txBody>
          <a:bodyPr anchor="ctr"/>
          <a:lstStyle>
            <a:lvl1pPr marL="0" indent="0">
              <a:buSzTx/>
              <a:buFontTx/>
              <a:buNone/>
              <a:defRPr sz="1200"/>
            </a:lvl1pPr>
          </a:lstStyle>
          <a:p>
            <a:r>
              <a:t>Click to edit footnote</a:t>
            </a: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FCD5B5"/>
        </a:solidFill>
        <a:effectLst/>
      </p:bgPr>
    </p:bg>
    <p:spTree>
      <p:nvGrpSpPr>
        <p:cNvPr id="1" name=""/>
        <p:cNvGrpSpPr/>
        <p:nvPr/>
      </p:nvGrpSpPr>
      <p:grpSpPr>
        <a:xfrm>
          <a:off x="0" y="0"/>
          <a:ext cx="0" cy="0"/>
          <a:chOff x="0" y="0"/>
          <a:chExt cx="0" cy="0"/>
        </a:xfrm>
      </p:grpSpPr>
      <p:sp>
        <p:nvSpPr>
          <p:cNvPr id="291" name="Title Text"/>
          <p:cNvSpPr txBox="1">
            <a:spLocks noGrp="1"/>
          </p:cNvSpPr>
          <p:nvPr>
            <p:ph type="title"/>
          </p:nvPr>
        </p:nvSpPr>
        <p:spPr>
          <a:xfrm>
            <a:off x="2209800" y="2130485"/>
            <a:ext cx="7772400" cy="1470026"/>
          </a:xfrm>
          <a:prstGeom prst="rect">
            <a:avLst/>
          </a:prstGeom>
        </p:spPr>
        <p:txBody>
          <a:bodyPr/>
          <a:lstStyle>
            <a:lvl1pPr algn="ctr" defTabSz="457200">
              <a:lnSpc>
                <a:spcPct val="100000"/>
              </a:lnSpc>
              <a:defRPr b="0">
                <a:solidFill>
                  <a:srgbClr val="000000"/>
                </a:solidFill>
                <a:latin typeface="+mn-lt"/>
                <a:ea typeface="+mn-ea"/>
                <a:cs typeface="+mn-cs"/>
                <a:sym typeface="Calibri"/>
              </a:defRPr>
            </a:lvl1pPr>
          </a:lstStyle>
          <a:p>
            <a:r>
              <a:t>Title Text</a:t>
            </a:r>
          </a:p>
        </p:txBody>
      </p:sp>
      <p:sp>
        <p:nvSpPr>
          <p:cNvPr id="292" name="Body Level One…"/>
          <p:cNvSpPr txBox="1">
            <a:spLocks noGrp="1"/>
          </p:cNvSpPr>
          <p:nvPr>
            <p:ph type="body" sz="quarter" idx="1"/>
          </p:nvPr>
        </p:nvSpPr>
        <p:spPr>
          <a:xfrm>
            <a:off x="2895600" y="3886200"/>
            <a:ext cx="6400800" cy="1752600"/>
          </a:xfrm>
          <a:prstGeom prst="rect">
            <a:avLst/>
          </a:prstGeom>
        </p:spPr>
        <p:txBody>
          <a:bodyPr/>
          <a:lstStyle>
            <a:lvl1pPr marL="0" indent="0" algn="ctr" defTabSz="457200">
              <a:lnSpc>
                <a:spcPct val="100000"/>
              </a:lnSpc>
              <a:spcBef>
                <a:spcPts val="700"/>
              </a:spcBef>
              <a:buSzTx/>
              <a:buFontTx/>
              <a:buNone/>
              <a:defRPr>
                <a:solidFill>
                  <a:srgbClr val="888888"/>
                </a:solidFill>
                <a:latin typeface="+mn-lt"/>
                <a:ea typeface="+mn-ea"/>
                <a:cs typeface="+mn-cs"/>
                <a:sym typeface="Calibri"/>
              </a:defRPr>
            </a:lvl1pPr>
            <a:lvl2pPr marL="0" indent="457200" algn="ctr" defTabSz="457200">
              <a:lnSpc>
                <a:spcPct val="100000"/>
              </a:lnSpc>
              <a:spcBef>
                <a:spcPts val="700"/>
              </a:spcBef>
              <a:buSzTx/>
              <a:buFontTx/>
              <a:buNone/>
              <a:defRPr>
                <a:solidFill>
                  <a:srgbClr val="888888"/>
                </a:solidFill>
                <a:latin typeface="+mn-lt"/>
                <a:ea typeface="+mn-ea"/>
                <a:cs typeface="+mn-cs"/>
                <a:sym typeface="Calibri"/>
              </a:defRPr>
            </a:lvl2pPr>
            <a:lvl3pPr marL="0" indent="914400" algn="ctr" defTabSz="457200">
              <a:lnSpc>
                <a:spcPct val="100000"/>
              </a:lnSpc>
              <a:spcBef>
                <a:spcPts val="700"/>
              </a:spcBef>
              <a:buSzTx/>
              <a:buFontTx/>
              <a:buNone/>
              <a:defRPr>
                <a:solidFill>
                  <a:srgbClr val="888888"/>
                </a:solidFill>
                <a:latin typeface="+mn-lt"/>
                <a:ea typeface="+mn-ea"/>
                <a:cs typeface="+mn-cs"/>
                <a:sym typeface="Calibri"/>
              </a:defRPr>
            </a:lvl3pPr>
            <a:lvl4pPr marL="0" indent="1371600" algn="ctr" defTabSz="457200">
              <a:lnSpc>
                <a:spcPct val="100000"/>
              </a:lnSpc>
              <a:spcBef>
                <a:spcPts val="700"/>
              </a:spcBef>
              <a:buSzTx/>
              <a:buFontTx/>
              <a:buNone/>
              <a:defRPr>
                <a:solidFill>
                  <a:srgbClr val="888888"/>
                </a:solidFill>
                <a:latin typeface="+mn-lt"/>
                <a:ea typeface="+mn-ea"/>
                <a:cs typeface="+mn-cs"/>
                <a:sym typeface="Calibri"/>
              </a:defRPr>
            </a:lvl4pPr>
            <a:lvl5pPr marL="0" indent="1828800" algn="ctr" defTabSz="457200">
              <a:lnSpc>
                <a:spcPct val="100000"/>
              </a:lnSpc>
              <a:spcBef>
                <a:spcPts val="700"/>
              </a:spcBef>
              <a:buSzTx/>
              <a:buFontTx/>
              <a:buNone/>
              <a:defRPr>
                <a:solidFill>
                  <a:srgbClr val="888888"/>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3" name="Slide Number"/>
          <p:cNvSpPr txBox="1">
            <a:spLocks noGrp="1"/>
          </p:cNvSpPr>
          <p:nvPr>
            <p:ph type="sldNum" sz="quarter" idx="2"/>
          </p:nvPr>
        </p:nvSpPr>
        <p:spPr>
          <a:xfrm>
            <a:off x="9952176" y="6414820"/>
            <a:ext cx="258624" cy="248306"/>
          </a:xfrm>
          <a:prstGeom prst="rect">
            <a:avLst/>
          </a:prstGeom>
        </p:spPr>
        <p:txBody>
          <a:bodyPr/>
          <a:lstStyle>
            <a:lvl1pPr defTabSz="457200">
              <a:defRPr>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FCD5B5"/>
        </a:solidFill>
        <a:effectLst/>
      </p:bgPr>
    </p:bg>
    <p:spTree>
      <p:nvGrpSpPr>
        <p:cNvPr id="1" name=""/>
        <p:cNvGrpSpPr/>
        <p:nvPr/>
      </p:nvGrpSpPr>
      <p:grpSpPr>
        <a:xfrm>
          <a:off x="0" y="0"/>
          <a:ext cx="0" cy="0"/>
          <a:chOff x="0" y="0"/>
          <a:chExt cx="0" cy="0"/>
        </a:xfrm>
      </p:grpSpPr>
      <p:sp>
        <p:nvSpPr>
          <p:cNvPr id="300" name="Title Text"/>
          <p:cNvSpPr txBox="1">
            <a:spLocks noGrp="1"/>
          </p:cNvSpPr>
          <p:nvPr>
            <p:ph type="title"/>
          </p:nvPr>
        </p:nvSpPr>
        <p:spPr>
          <a:xfrm>
            <a:off x="1981200" y="274638"/>
            <a:ext cx="8229600" cy="1143001"/>
          </a:xfrm>
          <a:prstGeom prst="rect">
            <a:avLst/>
          </a:prstGeom>
        </p:spPr>
        <p:txBody>
          <a:bodyPr/>
          <a:lstStyle>
            <a:lvl1pPr algn="ctr" defTabSz="457200">
              <a:lnSpc>
                <a:spcPct val="100000"/>
              </a:lnSpc>
              <a:defRPr b="0">
                <a:solidFill>
                  <a:srgbClr val="000000"/>
                </a:solidFill>
                <a:latin typeface="+mn-lt"/>
                <a:ea typeface="+mn-ea"/>
                <a:cs typeface="+mn-cs"/>
                <a:sym typeface="Calibri"/>
              </a:defRPr>
            </a:lvl1pPr>
          </a:lstStyle>
          <a:p>
            <a:r>
              <a:t>Title Text</a:t>
            </a:r>
          </a:p>
        </p:txBody>
      </p:sp>
      <p:sp>
        <p:nvSpPr>
          <p:cNvPr id="301" name="Body Level One…"/>
          <p:cNvSpPr txBox="1">
            <a:spLocks noGrp="1"/>
          </p:cNvSpPr>
          <p:nvPr>
            <p:ph type="body" idx="1"/>
          </p:nvPr>
        </p:nvSpPr>
        <p:spPr>
          <a:xfrm>
            <a:off x="1981200" y="1600206"/>
            <a:ext cx="8229600" cy="4525963"/>
          </a:xfrm>
          <a:prstGeom prst="rect">
            <a:avLst/>
          </a:prstGeom>
        </p:spPr>
        <p:txBody>
          <a:bodyPr/>
          <a:lstStyle>
            <a:lvl1pPr marL="342900" indent="-342900" defTabSz="457200">
              <a:lnSpc>
                <a:spcPct val="100000"/>
              </a:lnSpc>
              <a:spcBef>
                <a:spcPts val="700"/>
              </a:spcBef>
              <a:defRPr>
                <a:solidFill>
                  <a:srgbClr val="000000"/>
                </a:solidFill>
                <a:latin typeface="+mn-lt"/>
                <a:ea typeface="+mn-ea"/>
                <a:cs typeface="+mn-cs"/>
                <a:sym typeface="Calibri"/>
              </a:defRPr>
            </a:lvl1pPr>
            <a:lvl2pPr marL="783771" indent="-326571" defTabSz="457200">
              <a:lnSpc>
                <a:spcPct val="100000"/>
              </a:lnSpc>
              <a:spcBef>
                <a:spcPts val="700"/>
              </a:spcBef>
              <a:buChar char="–"/>
              <a:defRPr>
                <a:solidFill>
                  <a:srgbClr val="000000"/>
                </a:solidFill>
                <a:latin typeface="+mn-lt"/>
                <a:ea typeface="+mn-ea"/>
                <a:cs typeface="+mn-cs"/>
                <a:sym typeface="Calibri"/>
              </a:defRPr>
            </a:lvl2pPr>
            <a:lvl3pPr defTabSz="457200">
              <a:lnSpc>
                <a:spcPct val="100000"/>
              </a:lnSpc>
              <a:spcBef>
                <a:spcPts val="700"/>
              </a:spcBef>
              <a:defRPr>
                <a:solidFill>
                  <a:srgbClr val="000000"/>
                </a:solidFill>
                <a:latin typeface="+mn-lt"/>
                <a:ea typeface="+mn-ea"/>
                <a:cs typeface="+mn-cs"/>
                <a:sym typeface="Calibri"/>
              </a:defRPr>
            </a:lvl3pPr>
            <a:lvl4pPr defTabSz="457200">
              <a:lnSpc>
                <a:spcPct val="100000"/>
              </a:lnSpc>
              <a:spcBef>
                <a:spcPts val="700"/>
              </a:spcBef>
              <a:buChar char="–"/>
              <a:defRPr>
                <a:solidFill>
                  <a:srgbClr val="000000"/>
                </a:solidFill>
                <a:latin typeface="+mn-lt"/>
                <a:ea typeface="+mn-ea"/>
                <a:cs typeface="+mn-cs"/>
                <a:sym typeface="Calibri"/>
              </a:defRPr>
            </a:lvl4pPr>
            <a:lvl5pPr defTabSz="457200">
              <a:lnSpc>
                <a:spcPct val="100000"/>
              </a:lnSpc>
              <a:spcBef>
                <a:spcPts val="700"/>
              </a:spcBef>
              <a:buChar char="»"/>
              <a:defRPr>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02" name="Slide Number"/>
          <p:cNvSpPr txBox="1">
            <a:spLocks noGrp="1"/>
          </p:cNvSpPr>
          <p:nvPr>
            <p:ph type="sldNum" sz="quarter" idx="2"/>
          </p:nvPr>
        </p:nvSpPr>
        <p:spPr>
          <a:xfrm>
            <a:off x="9952176" y="6414820"/>
            <a:ext cx="258624" cy="248306"/>
          </a:xfrm>
          <a:prstGeom prst="rect">
            <a:avLst/>
          </a:prstGeom>
        </p:spPr>
        <p:txBody>
          <a:bodyPr/>
          <a:lstStyle>
            <a:lvl1pPr defTabSz="457200">
              <a:defRPr>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BF0"/>
        </a:solidFill>
        <a:effectLst/>
      </p:bgPr>
    </p:bg>
    <p:spTree>
      <p:nvGrpSpPr>
        <p:cNvPr id="1" name=""/>
        <p:cNvGrpSpPr/>
        <p:nvPr/>
      </p:nvGrpSpPr>
      <p:grpSpPr>
        <a:xfrm>
          <a:off x="0" y="0"/>
          <a:ext cx="0" cy="0"/>
          <a:chOff x="0" y="0"/>
          <a:chExt cx="0" cy="0"/>
        </a:xfrm>
      </p:grpSpPr>
      <p:sp>
        <p:nvSpPr>
          <p:cNvPr id="309" name="Slide Number"/>
          <p:cNvSpPr txBox="1">
            <a:spLocks noGrp="1"/>
          </p:cNvSpPr>
          <p:nvPr>
            <p:ph type="sldNum" sz="quarter" idx="2"/>
          </p:nvPr>
        </p:nvSpPr>
        <p:spPr>
          <a:xfrm>
            <a:off x="11602195" y="6269222"/>
            <a:ext cx="426016" cy="421601"/>
          </a:xfrm>
          <a:prstGeom prst="rect">
            <a:avLst/>
          </a:prstGeom>
        </p:spPr>
        <p:txBody>
          <a:bodyPr lIns="121899" tIns="121899" rIns="121899" bIns="121899">
            <a:normAutofit/>
          </a:bodyPr>
          <a:lstStyle>
            <a:lvl1pPr defTabSz="1219200">
              <a:defRPr>
                <a:latin typeface="Old Standard TT"/>
                <a:ea typeface="Old Standard TT"/>
                <a:cs typeface="Old Standard TT"/>
                <a:sym typeface="Old Standard TT"/>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228024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4" name="Title Text"/>
          <p:cNvSpPr txBox="1">
            <a:spLocks noGrp="1"/>
          </p:cNvSpPr>
          <p:nvPr>
            <p:ph type="title"/>
          </p:nvPr>
        </p:nvSpPr>
        <p:spPr>
          <a:prstGeom prst="rect">
            <a:avLst/>
          </a:prstGeom>
        </p:spPr>
        <p:txBody>
          <a:bodyPr/>
          <a:lstStyle/>
          <a:p>
            <a:r>
              <a:t>Title Text</a:t>
            </a:r>
          </a:p>
        </p:txBody>
      </p:sp>
      <p:sp>
        <p:nvSpPr>
          <p:cNvPr id="45" name="Body Level One…"/>
          <p:cNvSpPr txBox="1">
            <a:spLocks noGrp="1"/>
          </p:cNvSpPr>
          <p:nvPr>
            <p:ph type="body" sz="quarter" idx="1" hasCustomPrompt="1"/>
          </p:nvPr>
        </p:nvSpPr>
        <p:spPr>
          <a:xfrm>
            <a:off x="0" y="6016752"/>
            <a:ext cx="8229600" cy="841249"/>
          </a:xfrm>
          <a:prstGeom prst="rect">
            <a:avLst/>
          </a:prstGeom>
        </p:spPr>
        <p:txBody>
          <a:bodyPr anchor="ctr"/>
          <a:lstStyle>
            <a:lvl1pPr marL="0" indent="0">
              <a:buSzTx/>
              <a:buFontTx/>
              <a:buNone/>
              <a:defRPr sz="1200"/>
            </a:lvl1pPr>
            <a:lvl2pPr marL="555171" indent="-97971">
              <a:buFontTx/>
              <a:defRPr sz="1200"/>
            </a:lvl2pPr>
            <a:lvl3pPr marL="1028700" indent="-114300">
              <a:buFontTx/>
              <a:defRPr sz="1200"/>
            </a:lvl3pPr>
            <a:lvl4pPr marL="1508760" indent="-137160">
              <a:buFontTx/>
              <a:defRPr sz="1200"/>
            </a:lvl4pPr>
            <a:lvl5pPr marL="1965960" indent="-137160">
              <a:buFontTx/>
              <a:defRPr sz="1200"/>
            </a:lvl5pPr>
          </a:lstStyle>
          <a:p>
            <a:r>
              <a:t>Click to edit footnote</a:t>
            </a:r>
          </a:p>
          <a:p>
            <a:pPr lvl="1"/>
            <a:endParaRPr/>
          </a:p>
          <a:p>
            <a:pPr lvl="2"/>
            <a:endParaRPr/>
          </a:p>
          <a:p>
            <a:pPr lvl="3"/>
            <a:endParaRPr/>
          </a:p>
          <a:p>
            <a:pPr lvl="4"/>
            <a:endParaRP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53" name="Picture 4" descr="Picture 4"/>
          <p:cNvPicPr>
            <a:picLocks noChangeAspect="1"/>
          </p:cNvPicPr>
          <p:nvPr/>
        </p:nvPicPr>
        <p:blipFill>
          <a:blip r:embed="rId2"/>
          <a:stretch>
            <a:fillRect/>
          </a:stretch>
        </p:blipFill>
        <p:spPr>
          <a:xfrm>
            <a:off x="8521102" y="6016752"/>
            <a:ext cx="3670899" cy="841249"/>
          </a:xfrm>
          <a:prstGeom prst="rect">
            <a:avLst/>
          </a:prstGeom>
          <a:ln w="12700">
            <a:miter lim="400000"/>
          </a:ln>
        </p:spPr>
      </p:pic>
      <p:sp>
        <p:nvSpPr>
          <p:cNvPr id="54" name="Body Level One…"/>
          <p:cNvSpPr txBox="1">
            <a:spLocks noGrp="1"/>
          </p:cNvSpPr>
          <p:nvPr>
            <p:ph type="body" sz="quarter" idx="1" hasCustomPrompt="1"/>
          </p:nvPr>
        </p:nvSpPr>
        <p:spPr>
          <a:xfrm>
            <a:off x="0" y="6016752"/>
            <a:ext cx="8229600" cy="841249"/>
          </a:xfrm>
          <a:prstGeom prst="rect">
            <a:avLst/>
          </a:prstGeom>
        </p:spPr>
        <p:txBody>
          <a:bodyPr anchor="ctr"/>
          <a:lstStyle>
            <a:lvl1pPr marL="0" indent="0">
              <a:buSzTx/>
              <a:buFontTx/>
              <a:buNone/>
              <a:defRPr sz="1200"/>
            </a:lvl1pPr>
            <a:lvl2pPr marL="555171" indent="-97971">
              <a:buFontTx/>
              <a:defRPr sz="1200"/>
            </a:lvl2pPr>
            <a:lvl3pPr marL="1028700" indent="-114300">
              <a:buFontTx/>
              <a:defRPr sz="1200"/>
            </a:lvl3pPr>
            <a:lvl4pPr marL="1508760" indent="-137160">
              <a:buFontTx/>
              <a:defRPr sz="1200"/>
            </a:lvl4pPr>
            <a:lvl5pPr marL="1965960" indent="-137160">
              <a:buFontTx/>
              <a:defRPr sz="1200"/>
            </a:lvl5pPr>
          </a:lstStyle>
          <a:p>
            <a:r>
              <a:t>Click to edit footnote</a:t>
            </a:r>
          </a:p>
          <a:p>
            <a:pPr lvl="1"/>
            <a:endParaRPr/>
          </a:p>
          <a:p>
            <a:pPr lvl="2"/>
            <a:endParaRPr/>
          </a:p>
          <a:p>
            <a:pPr lvl="3"/>
            <a:endParaRPr/>
          </a:p>
          <a:p>
            <a:pPr lvl="4"/>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62" name="Title Text"/>
          <p:cNvSpPr txBox="1">
            <a:spLocks noGrp="1"/>
          </p:cNvSpPr>
          <p:nvPr>
            <p:ph type="title"/>
          </p:nvPr>
        </p:nvSpPr>
        <p:spPr>
          <a:xfrm>
            <a:off x="914400" y="2130425"/>
            <a:ext cx="10363200" cy="1470026"/>
          </a:xfrm>
          <a:prstGeom prst="rect">
            <a:avLst/>
          </a:prstGeom>
        </p:spPr>
        <p:txBody>
          <a:bodyPr/>
          <a:lstStyle/>
          <a:p>
            <a:r>
              <a:t>Title Text</a:t>
            </a:r>
          </a:p>
        </p:txBody>
      </p:sp>
      <p:sp>
        <p:nvSpPr>
          <p:cNvPr id="63" name="Body Level One…"/>
          <p:cNvSpPr txBox="1">
            <a:spLocks noGrp="1"/>
          </p:cNvSpPr>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71" name="Title Text"/>
          <p:cNvSpPr txBox="1">
            <a:spLocks noGrp="1"/>
          </p:cNvSpPr>
          <p:nvPr>
            <p:ph type="title"/>
          </p:nvPr>
        </p:nvSpPr>
        <p:spPr>
          <a:prstGeom prst="rect">
            <a:avLst/>
          </a:prstGeom>
        </p:spPr>
        <p:txBody>
          <a:bodyPr/>
          <a:lstStyle/>
          <a:p>
            <a:r>
              <a:t>Title Text</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Content, and 2 Content">
    <p:spTree>
      <p:nvGrpSpPr>
        <p:cNvPr id="1" name=""/>
        <p:cNvGrpSpPr/>
        <p:nvPr/>
      </p:nvGrpSpPr>
      <p:grpSpPr>
        <a:xfrm>
          <a:off x="0" y="0"/>
          <a:ext cx="0" cy="0"/>
          <a:chOff x="0" y="0"/>
          <a:chExt cx="0" cy="0"/>
        </a:xfrm>
      </p:grpSpPr>
      <p:pic>
        <p:nvPicPr>
          <p:cNvPr id="79" name="Picture 4" descr="Picture 4"/>
          <p:cNvPicPr>
            <a:picLocks noChangeAspect="1"/>
          </p:cNvPicPr>
          <p:nvPr/>
        </p:nvPicPr>
        <p:blipFill>
          <a:blip r:embed="rId2"/>
          <a:stretch>
            <a:fillRect/>
          </a:stretch>
        </p:blipFill>
        <p:spPr>
          <a:xfrm>
            <a:off x="8521102" y="6016752"/>
            <a:ext cx="3670899" cy="841249"/>
          </a:xfrm>
          <a:prstGeom prst="rect">
            <a:avLst/>
          </a:prstGeom>
          <a:ln w="12700">
            <a:miter lim="400000"/>
          </a:ln>
        </p:spPr>
      </p:pic>
      <p:sp>
        <p:nvSpPr>
          <p:cNvPr id="80" name="Title Text"/>
          <p:cNvSpPr txBox="1">
            <a:spLocks noGrp="1"/>
          </p:cNvSpPr>
          <p:nvPr>
            <p:ph type="title"/>
          </p:nvPr>
        </p:nvSpPr>
        <p:spPr>
          <a:xfrm>
            <a:off x="0" y="0"/>
            <a:ext cx="12192000" cy="808038"/>
          </a:xfrm>
          <a:prstGeom prst="rect">
            <a:avLst/>
          </a:prstGeom>
        </p:spPr>
        <p:txBody>
          <a:bodyPr/>
          <a:lstStyle/>
          <a:p>
            <a:r>
              <a:t>Title Text</a:t>
            </a:r>
          </a:p>
        </p:txBody>
      </p:sp>
      <p:sp>
        <p:nvSpPr>
          <p:cNvPr id="81" name="Body Level One…"/>
          <p:cNvSpPr txBox="1">
            <a:spLocks noGrp="1"/>
          </p:cNvSpPr>
          <p:nvPr>
            <p:ph type="body" sz="quarter" idx="1"/>
          </p:nvPr>
        </p:nvSpPr>
        <p:spPr>
          <a:xfrm>
            <a:off x="508000" y="1219200"/>
            <a:ext cx="5486400" cy="168751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xfrm>
            <a:off x="0" y="0"/>
            <a:ext cx="358413" cy="350662"/>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89" name="Picture 4" descr="Picture 4"/>
          <p:cNvPicPr>
            <a:picLocks noChangeAspect="1"/>
          </p:cNvPicPr>
          <p:nvPr/>
        </p:nvPicPr>
        <p:blipFill>
          <a:blip r:embed="rId2"/>
          <a:stretch>
            <a:fillRect/>
          </a:stretch>
        </p:blipFill>
        <p:spPr>
          <a:xfrm>
            <a:off x="8521102" y="6016752"/>
            <a:ext cx="3670899" cy="841249"/>
          </a:xfrm>
          <a:prstGeom prst="rect">
            <a:avLst/>
          </a:prstGeom>
          <a:ln w="12700">
            <a:miter lim="400000"/>
          </a:ln>
        </p:spPr>
      </p:pic>
      <p:sp>
        <p:nvSpPr>
          <p:cNvPr id="90"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91"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800"/>
            </a:lvl1pPr>
            <a:lvl2pPr marL="0" indent="457200" algn="ctr">
              <a:buSzTx/>
              <a:buFontTx/>
              <a:buNone/>
              <a:defRPr sz="2800"/>
            </a:lvl2pPr>
            <a:lvl3pPr marL="0" indent="914400" algn="ctr">
              <a:buSzTx/>
              <a:buFontTx/>
              <a:buNone/>
              <a:defRPr sz="2800"/>
            </a:lvl3pPr>
            <a:lvl4pPr marL="0" indent="1371600" algn="ctr">
              <a:buSzTx/>
              <a:buFontTx/>
              <a:buNone/>
              <a:defRPr sz="2800"/>
            </a:lvl4pPr>
            <a:lvl5pPr marL="0" indent="1828800" algn="ctr">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92" name="Text Placeholder 11"/>
          <p:cNvSpPr>
            <a:spLocks noGrp="1"/>
          </p:cNvSpPr>
          <p:nvPr>
            <p:ph type="body" sz="quarter" idx="21" hasCustomPrompt="1"/>
          </p:nvPr>
        </p:nvSpPr>
        <p:spPr>
          <a:xfrm>
            <a:off x="0" y="6016752"/>
            <a:ext cx="8229600" cy="841249"/>
          </a:xfrm>
          <a:prstGeom prst="rect">
            <a:avLst/>
          </a:prstGeom>
        </p:spPr>
        <p:txBody>
          <a:bodyPr anchor="ctr"/>
          <a:lstStyle>
            <a:lvl1pPr marL="0" indent="0">
              <a:buSzTx/>
              <a:buFontTx/>
              <a:buNone/>
              <a:defRPr sz="1200"/>
            </a:lvl1pPr>
          </a:lstStyle>
          <a:p>
            <a:r>
              <a:t>Click to edit footnote</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ti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52000">
              <a:srgbClr val="001E1C"/>
            </a:gs>
            <a:gs pos="100000">
              <a:srgbClr val="006059"/>
            </a:gs>
          </a:gsLst>
          <a:lin ang="5400000" scaled="0"/>
        </a:gradFill>
        <a:effectLst/>
      </p:bgPr>
    </p:bg>
    <p:spTree>
      <p:nvGrpSpPr>
        <p:cNvPr id="1" name=""/>
        <p:cNvGrpSpPr/>
        <p:nvPr/>
      </p:nvGrpSpPr>
      <p:grpSpPr>
        <a:xfrm>
          <a:off x="0" y="0"/>
          <a:ext cx="0" cy="0"/>
          <a:chOff x="0" y="0"/>
          <a:chExt cx="0" cy="0"/>
        </a:xfrm>
      </p:grpSpPr>
      <p:pic>
        <p:nvPicPr>
          <p:cNvPr id="2" name="Picture 4" descr="Picture 4"/>
          <p:cNvPicPr>
            <a:picLocks noChangeAspect="1"/>
          </p:cNvPicPr>
          <p:nvPr/>
        </p:nvPicPr>
        <p:blipFill>
          <a:blip r:embed="rId35"/>
          <a:stretch>
            <a:fillRect/>
          </a:stretch>
        </p:blipFill>
        <p:spPr>
          <a:xfrm>
            <a:off x="8521102" y="6016752"/>
            <a:ext cx="3670899" cy="841249"/>
          </a:xfrm>
          <a:prstGeom prst="rect">
            <a:avLst/>
          </a:prstGeom>
          <a:ln w="12700">
            <a:miter lim="400000"/>
          </a:ln>
        </p:spPr>
      </p:pic>
      <p:sp>
        <p:nvSpPr>
          <p:cNvPr id="3"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838200" y="1825625"/>
            <a:ext cx="10515600" cy="41805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FFFFFF"/>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FFFFFF"/>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FFFFFF"/>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FFFFFF"/>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FFFFFF"/>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FFFFFF"/>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FFFFFF"/>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FFFFFF"/>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FFFFFF"/>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3200" b="0" i="0" u="none" strike="noStrike" cap="none" spc="0" baseline="0">
          <a:solidFill>
            <a:srgbClr val="FFFFFF"/>
          </a:solidFill>
          <a:uFillTx/>
          <a:latin typeface="Arial"/>
          <a:ea typeface="Arial"/>
          <a:cs typeface="Arial"/>
          <a:sym typeface="Arial"/>
        </a:defRPr>
      </a:lvl1pPr>
      <a:lvl2pPr marL="718457" marR="0" indent="-261257" algn="l" defTabSz="914400" rtl="0" latinLnBrk="0">
        <a:lnSpc>
          <a:spcPct val="90000"/>
        </a:lnSpc>
        <a:spcBef>
          <a:spcPts val="1000"/>
        </a:spcBef>
        <a:spcAft>
          <a:spcPts val="0"/>
        </a:spcAft>
        <a:buClrTx/>
        <a:buSzPct val="100000"/>
        <a:buFont typeface="Arial"/>
        <a:buChar char="•"/>
        <a:tabLst/>
        <a:defRPr sz="3200" b="0" i="0" u="none" strike="noStrike" cap="none" spc="0" baseline="0">
          <a:solidFill>
            <a:srgbClr val="FFFFFF"/>
          </a:solidFill>
          <a:uFillTx/>
          <a:latin typeface="Arial"/>
          <a:ea typeface="Arial"/>
          <a:cs typeface="Arial"/>
          <a:sym typeface="Arial"/>
        </a:defRPr>
      </a:lvl2pPr>
      <a:lvl3pPr marL="1219200" marR="0" indent="-304800" algn="l" defTabSz="914400" rtl="0" latinLnBrk="0">
        <a:lnSpc>
          <a:spcPct val="90000"/>
        </a:lnSpc>
        <a:spcBef>
          <a:spcPts val="1000"/>
        </a:spcBef>
        <a:spcAft>
          <a:spcPts val="0"/>
        </a:spcAft>
        <a:buClrTx/>
        <a:buSzPct val="100000"/>
        <a:buFont typeface="Arial"/>
        <a:buChar char="•"/>
        <a:tabLst/>
        <a:defRPr sz="3200" b="0" i="0" u="none" strike="noStrike" cap="none" spc="0" baseline="0">
          <a:solidFill>
            <a:srgbClr val="FFFFFF"/>
          </a:solidFill>
          <a:uFillTx/>
          <a:latin typeface="Arial"/>
          <a:ea typeface="Arial"/>
          <a:cs typeface="Arial"/>
          <a:sym typeface="Arial"/>
        </a:defRPr>
      </a:lvl3pPr>
      <a:lvl4pPr marL="1737360" marR="0" indent="-365760" algn="l" defTabSz="914400" rtl="0" latinLnBrk="0">
        <a:lnSpc>
          <a:spcPct val="90000"/>
        </a:lnSpc>
        <a:spcBef>
          <a:spcPts val="1000"/>
        </a:spcBef>
        <a:spcAft>
          <a:spcPts val="0"/>
        </a:spcAft>
        <a:buClrTx/>
        <a:buSzPct val="100000"/>
        <a:buFont typeface="Arial"/>
        <a:buChar char="•"/>
        <a:tabLst/>
        <a:defRPr sz="3200" b="0" i="0" u="none" strike="noStrike" cap="none" spc="0" baseline="0">
          <a:solidFill>
            <a:srgbClr val="FFFFFF"/>
          </a:solidFill>
          <a:uFillTx/>
          <a:latin typeface="Arial"/>
          <a:ea typeface="Arial"/>
          <a:cs typeface="Arial"/>
          <a:sym typeface="Arial"/>
        </a:defRPr>
      </a:lvl4pPr>
      <a:lvl5pPr marL="2194560" marR="0" indent="-365760" algn="l" defTabSz="914400" rtl="0" latinLnBrk="0">
        <a:lnSpc>
          <a:spcPct val="90000"/>
        </a:lnSpc>
        <a:spcBef>
          <a:spcPts val="1000"/>
        </a:spcBef>
        <a:spcAft>
          <a:spcPts val="0"/>
        </a:spcAft>
        <a:buClrTx/>
        <a:buSzPct val="100000"/>
        <a:buFont typeface="Arial"/>
        <a:buChar char="•"/>
        <a:tabLst/>
        <a:defRPr sz="3200" b="0" i="0" u="none" strike="noStrike" cap="none" spc="0" baseline="0">
          <a:solidFill>
            <a:srgbClr val="FFFFFF"/>
          </a:solidFill>
          <a:uFillTx/>
          <a:latin typeface="Arial"/>
          <a:ea typeface="Arial"/>
          <a:cs typeface="Arial"/>
          <a:sym typeface="Arial"/>
        </a:defRPr>
      </a:lvl5pPr>
      <a:lvl6pPr marL="2692400" marR="0" indent="-406400" algn="l" defTabSz="914400" rtl="0" latinLnBrk="0">
        <a:lnSpc>
          <a:spcPct val="90000"/>
        </a:lnSpc>
        <a:spcBef>
          <a:spcPts val="1000"/>
        </a:spcBef>
        <a:spcAft>
          <a:spcPts val="0"/>
        </a:spcAft>
        <a:buClrTx/>
        <a:buSzPct val="100000"/>
        <a:buFont typeface="Arial"/>
        <a:buChar char="•"/>
        <a:tabLst/>
        <a:defRPr sz="3200" b="0" i="0" u="none" strike="noStrike" cap="none" spc="0" baseline="0">
          <a:solidFill>
            <a:srgbClr val="FFFFFF"/>
          </a:solidFill>
          <a:uFillTx/>
          <a:latin typeface="Arial"/>
          <a:ea typeface="Arial"/>
          <a:cs typeface="Arial"/>
          <a:sym typeface="Arial"/>
        </a:defRPr>
      </a:lvl6pPr>
      <a:lvl7pPr marL="3149600" marR="0" indent="-406400" algn="l" defTabSz="914400" rtl="0" latinLnBrk="0">
        <a:lnSpc>
          <a:spcPct val="90000"/>
        </a:lnSpc>
        <a:spcBef>
          <a:spcPts val="1000"/>
        </a:spcBef>
        <a:spcAft>
          <a:spcPts val="0"/>
        </a:spcAft>
        <a:buClrTx/>
        <a:buSzPct val="100000"/>
        <a:buFont typeface="Arial"/>
        <a:buChar char="•"/>
        <a:tabLst/>
        <a:defRPr sz="3200" b="0" i="0" u="none" strike="noStrike" cap="none" spc="0" baseline="0">
          <a:solidFill>
            <a:srgbClr val="FFFFFF"/>
          </a:solidFill>
          <a:uFillTx/>
          <a:latin typeface="Arial"/>
          <a:ea typeface="Arial"/>
          <a:cs typeface="Arial"/>
          <a:sym typeface="Arial"/>
        </a:defRPr>
      </a:lvl7pPr>
      <a:lvl8pPr marL="3606800" marR="0" indent="-406400" algn="l" defTabSz="914400" rtl="0" latinLnBrk="0">
        <a:lnSpc>
          <a:spcPct val="90000"/>
        </a:lnSpc>
        <a:spcBef>
          <a:spcPts val="1000"/>
        </a:spcBef>
        <a:spcAft>
          <a:spcPts val="0"/>
        </a:spcAft>
        <a:buClrTx/>
        <a:buSzPct val="100000"/>
        <a:buFont typeface="Arial"/>
        <a:buChar char="•"/>
        <a:tabLst/>
        <a:defRPr sz="3200" b="0" i="0" u="none" strike="noStrike" cap="none" spc="0" baseline="0">
          <a:solidFill>
            <a:srgbClr val="FFFFFF"/>
          </a:solidFill>
          <a:uFillTx/>
          <a:latin typeface="Arial"/>
          <a:ea typeface="Arial"/>
          <a:cs typeface="Arial"/>
          <a:sym typeface="Arial"/>
        </a:defRPr>
      </a:lvl8pPr>
      <a:lvl9pPr marL="4064000" marR="0" indent="-406400" algn="l" defTabSz="914400" rtl="0" latinLnBrk="0">
        <a:lnSpc>
          <a:spcPct val="90000"/>
        </a:lnSpc>
        <a:spcBef>
          <a:spcPts val="1000"/>
        </a:spcBef>
        <a:spcAft>
          <a:spcPts val="0"/>
        </a:spcAft>
        <a:buClrTx/>
        <a:buSzPct val="100000"/>
        <a:buFont typeface="Arial"/>
        <a:buChar char="•"/>
        <a:tabLst/>
        <a:defRPr sz="3200" b="0" i="0" u="none" strike="noStrike" cap="none" spc="0" baseline="0">
          <a:solidFill>
            <a:srgbClr val="FFFFFF"/>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18" name="Rectangle"/>
          <p:cNvSpPr/>
          <p:nvPr/>
        </p:nvSpPr>
        <p:spPr>
          <a:xfrm>
            <a:off x="1352870" y="0"/>
            <a:ext cx="7119615" cy="6858000"/>
          </a:xfrm>
          <a:prstGeom prst="rect">
            <a:avLst/>
          </a:prstGeom>
          <a:solidFill>
            <a:srgbClr val="C6D9F1"/>
          </a:solidFill>
          <a:ln w="12700" cap="flat">
            <a:noFill/>
            <a:miter lim="400000"/>
          </a:ln>
          <a:effectLst/>
        </p:spPr>
        <p:txBody>
          <a:bodyPr wrap="square" lIns="45719" tIns="45719" rIns="45719" bIns="45719" numCol="1" anchor="ctr">
            <a:noAutofit/>
          </a:bodyPr>
          <a:lstStyle/>
          <a:p>
            <a:pPr defTabSz="457200">
              <a:defRPr>
                <a:latin typeface="+mn-lt"/>
                <a:ea typeface="+mn-ea"/>
                <a:cs typeface="+mn-cs"/>
                <a:sym typeface="Calibri"/>
              </a:defRPr>
            </a:pPr>
            <a:endParaRPr/>
          </a:p>
        </p:txBody>
      </p:sp>
      <p:pic>
        <p:nvPicPr>
          <p:cNvPr id="319" name="image3.jpeg" descr="image3.jpeg"/>
          <p:cNvPicPr>
            <a:picLocks noChangeAspect="1"/>
          </p:cNvPicPr>
          <p:nvPr/>
        </p:nvPicPr>
        <p:blipFill>
          <a:blip r:embed="rId2">
            <a:alphaModFix/>
            <a:extLst>
              <a:ext uri="{BEBA8EAE-BF5A-486C-A8C5-ECC9F3942E4B}">
                <a14:imgProps xmlns:a14="http://schemas.microsoft.com/office/drawing/2010/main">
                  <a14:imgLayer r:embed="rId3">
                    <a14:imgEffect>
                      <a14:sharpenSoften amount="75000"/>
                    </a14:imgEffect>
                    <a14:imgEffect>
                      <a14:colorTemperature colorTemp="8388"/>
                    </a14:imgEffect>
                    <a14:imgEffect>
                      <a14:saturation sat="118000"/>
                    </a14:imgEffect>
                    <a14:imgEffect>
                      <a14:brightnessContrast bright="-15000" contrast="39000"/>
                    </a14:imgEffect>
                  </a14:imgLayer>
                </a14:imgProps>
              </a:ext>
            </a:extLst>
          </a:blip>
          <a:stretch>
            <a:fillRect/>
          </a:stretch>
        </p:blipFill>
        <p:spPr>
          <a:xfrm>
            <a:off x="1352870" y="0"/>
            <a:ext cx="7119615" cy="6858000"/>
          </a:xfrm>
          <a:prstGeom prst="rect">
            <a:avLst/>
          </a:prstGeom>
          <a:ln w="3175" cap="flat">
            <a:solidFill>
              <a:srgbClr val="DCE6F2"/>
            </a:solidFill>
            <a:prstDash val="solid"/>
            <a:round/>
          </a:ln>
          <a:effectLst/>
        </p:spPr>
      </p:pic>
      <p:sp>
        <p:nvSpPr>
          <p:cNvPr id="321" name="TextBox 3"/>
          <p:cNvSpPr txBox="1"/>
          <p:nvPr/>
        </p:nvSpPr>
        <p:spPr>
          <a:xfrm>
            <a:off x="7416800" y="1459936"/>
            <a:ext cx="4028026" cy="1446550"/>
          </a:xfrm>
          <a:prstGeom prst="rect">
            <a:avLst/>
          </a:prstGeom>
          <a:solidFill>
            <a:schemeClr val="accent1"/>
          </a:solidFill>
          <a:ln w="3175">
            <a:solidFill>
              <a:schemeClr val="bg1"/>
            </a:solidFill>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defTabSz="457200">
              <a:defRPr sz="2400">
                <a:latin typeface="+mn-lt"/>
                <a:ea typeface="+mn-ea"/>
                <a:cs typeface="+mn-cs"/>
                <a:sym typeface="Calibri"/>
              </a:defRPr>
            </a:pPr>
            <a:r>
              <a:rPr sz="3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Lee-Ellen Macon</a:t>
            </a:r>
          </a:p>
          <a:p>
            <a:pPr algn="ctr" defTabSz="457200">
              <a:defRPr sz="2000">
                <a:latin typeface="+mn-lt"/>
                <a:ea typeface="+mn-ea"/>
                <a:cs typeface="+mn-cs"/>
                <a:sym typeface="Calibri"/>
              </a:defRPr>
            </a:pPr>
            <a:r>
              <a:rPr sz="28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Special Ed </a:t>
            </a:r>
            <a:r>
              <a:rPr lang="en-US" sz="28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a:t>
            </a:r>
            <a:r>
              <a:rPr sz="28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eacher </a:t>
            </a:r>
            <a:endParaRPr lang="en-US" sz="28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defTabSz="457200">
              <a:defRPr sz="2000">
                <a:latin typeface="+mn-lt"/>
                <a:ea typeface="+mn-ea"/>
                <a:cs typeface="+mn-cs"/>
                <a:sym typeface="Calibri"/>
              </a:defRPr>
            </a:pPr>
            <a:r>
              <a:rPr sz="28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Baton Rouge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Text Placeholder 2"/>
          <p:cNvSpPr txBox="1">
            <a:spLocks noGrp="1"/>
          </p:cNvSpPr>
          <p:nvPr>
            <p:ph type="body" sz="quarter" idx="1"/>
          </p:nvPr>
        </p:nvSpPr>
        <p:spPr>
          <a:prstGeom prst="rect">
            <a:avLst/>
          </a:prstGeom>
        </p:spPr>
        <p:txBody>
          <a:bodyPr>
            <a:normAutofit fontScale="92500"/>
          </a:bodyPr>
          <a:lstStyle/>
          <a:p>
            <a:pPr>
              <a:lnSpc>
                <a:spcPct val="110000"/>
              </a:lnSpc>
              <a:spcBef>
                <a:spcPts val="0"/>
              </a:spcBef>
              <a:defRPr sz="1000"/>
            </a:pPr>
            <a:r>
              <a:t>Source: SEC filings for second quarter, 2022 (figure for Cigna is for first quarter 2022)</a:t>
            </a:r>
          </a:p>
          <a:p>
            <a:pPr>
              <a:lnSpc>
                <a:spcPct val="110000"/>
              </a:lnSpc>
              <a:spcBef>
                <a:spcPts val="0"/>
              </a:spcBef>
              <a:defRPr sz="1000"/>
            </a:pPr>
            <a:r>
              <a:t>Note: “Overhead” = percent of premiums not spent on medical services</a:t>
            </a:r>
          </a:p>
          <a:p>
            <a:pPr>
              <a:lnSpc>
                <a:spcPct val="110000"/>
              </a:lnSpc>
              <a:spcBef>
                <a:spcPts val="0"/>
              </a:spcBef>
              <a:defRPr sz="1000"/>
            </a:pPr>
            <a:r>
              <a:t>Modified version of slides prepared by Drs. Steffie Woolhandler and David Himmelstein. Originals available at https://www.citizen.org/article/updated-powerpoint-presentations-on-health-policy-issues-relevant-to-health-care-reform-and-a-national-single-payer-health-system/ (accessed Apr 12 2023)</a:t>
            </a:r>
          </a:p>
        </p:txBody>
      </p:sp>
      <p:graphicFrame>
        <p:nvGraphicFramePr>
          <p:cNvPr id="391" name="Chart 4"/>
          <p:cNvGraphicFramePr/>
          <p:nvPr>
            <p:extLst>
              <p:ext uri="{D42A27DB-BD31-4B8C-83A1-F6EECF244321}">
                <p14:modId xmlns:p14="http://schemas.microsoft.com/office/powerpoint/2010/main" val="1773188108"/>
              </p:ext>
            </p:extLst>
          </p:nvPr>
        </p:nvGraphicFramePr>
        <p:xfrm>
          <a:off x="2694829" y="1218148"/>
          <a:ext cx="6802342" cy="4798604"/>
        </p:xfrm>
        <a:graphic>
          <a:graphicData uri="http://schemas.openxmlformats.org/drawingml/2006/chart">
            <c:chart xmlns:c="http://schemas.openxmlformats.org/drawingml/2006/chart" xmlns:r="http://schemas.openxmlformats.org/officeDocument/2006/relationships" r:id="rId3"/>
          </a:graphicData>
        </a:graphic>
      </p:graphicFrame>
      <p:sp>
        <p:nvSpPr>
          <p:cNvPr id="392" name="Title 2"/>
          <p:cNvSpPr txBox="1"/>
          <p:nvPr/>
        </p:nvSpPr>
        <p:spPr>
          <a:xfrm>
            <a:off x="769619" y="387869"/>
            <a:ext cx="10424161" cy="708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4400" b="1">
                <a:solidFill>
                  <a:srgbClr val="FFFFFF"/>
                </a:solidFill>
              </a:defRPr>
            </a:lvl1pPr>
          </a:lstStyle>
          <a:p>
            <a:r>
              <a:t>Administrative Overhead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Title 1"/>
          <p:cNvSpPr txBox="1">
            <a:spLocks noGrp="1"/>
          </p:cNvSpPr>
          <p:nvPr>
            <p:ph type="title"/>
          </p:nvPr>
        </p:nvSpPr>
        <p:spPr>
          <a:prstGeom prst="rect">
            <a:avLst/>
          </a:prstGeom>
        </p:spPr>
        <p:txBody>
          <a:bodyPr>
            <a:normAutofit/>
          </a:bodyPr>
          <a:lstStyle>
            <a:lvl1pPr>
              <a:defRPr sz="3300"/>
            </a:lvl1pPr>
          </a:lstStyle>
          <a:p>
            <a:r>
              <a:rPr sz="4000" dirty="0"/>
              <a:t>Growth of Physicians vs. Administrators</a:t>
            </a:r>
          </a:p>
        </p:txBody>
      </p:sp>
      <p:sp>
        <p:nvSpPr>
          <p:cNvPr id="397" name="Text Placeholder 2"/>
          <p:cNvSpPr txBox="1">
            <a:spLocks noGrp="1"/>
          </p:cNvSpPr>
          <p:nvPr>
            <p:ph type="body" sz="quarter" idx="1"/>
          </p:nvPr>
        </p:nvSpPr>
        <p:spPr>
          <a:prstGeom prst="rect">
            <a:avLst/>
          </a:prstGeom>
        </p:spPr>
        <p:txBody>
          <a:bodyPr>
            <a:normAutofit lnSpcReduction="10000"/>
          </a:bodyPr>
          <a:lstStyle/>
          <a:p>
            <a:pPr>
              <a:lnSpc>
                <a:spcPct val="100000"/>
              </a:lnSpc>
              <a:spcBef>
                <a:spcPts val="0"/>
              </a:spcBef>
              <a:defRPr sz="1000"/>
            </a:pPr>
            <a:r>
              <a:t>Bureau of Labor Statistics; NCHS; Himmelstein/Woolhandler analysis of CPS</a:t>
            </a:r>
          </a:p>
          <a:p>
            <a:pPr>
              <a:lnSpc>
                <a:spcPct val="100000"/>
              </a:lnSpc>
              <a:spcBef>
                <a:spcPts val="0"/>
              </a:spcBef>
              <a:defRPr sz="1000"/>
            </a:pPr>
            <a:r>
              <a:t>Managers shown as moving average of current year and two previous years </a:t>
            </a:r>
          </a:p>
          <a:p>
            <a:pPr>
              <a:lnSpc>
                <a:spcPct val="100000"/>
              </a:lnSpc>
              <a:spcBef>
                <a:spcPts val="0"/>
              </a:spcBef>
              <a:defRPr sz="1000"/>
            </a:pPr>
            <a:r>
              <a:t>Modified version of slides prepared by Drs. Steffie Woolhandler and David Himmelstein. Originals available at https://www.citizen.org/article/updated-powerpoint-presentations-on-health-policy-issues-relevant-to-health-care-reform-and-a-national-single-payer-health-system/ (accessed Apr 12 2023)</a:t>
            </a:r>
          </a:p>
        </p:txBody>
      </p:sp>
      <p:graphicFrame>
        <p:nvGraphicFramePr>
          <p:cNvPr id="398" name="Chart 4"/>
          <p:cNvGraphicFramePr/>
          <p:nvPr>
            <p:extLst>
              <p:ext uri="{D42A27DB-BD31-4B8C-83A1-F6EECF244321}">
                <p14:modId xmlns:p14="http://schemas.microsoft.com/office/powerpoint/2010/main" val="3383816806"/>
              </p:ext>
            </p:extLst>
          </p:nvPr>
        </p:nvGraphicFramePr>
        <p:xfrm>
          <a:off x="3108195" y="1239864"/>
          <a:ext cx="8683794" cy="4776888"/>
        </p:xfrm>
        <a:graphic>
          <a:graphicData uri="http://schemas.openxmlformats.org/drawingml/2006/chart">
            <c:chart xmlns:c="http://schemas.openxmlformats.org/drawingml/2006/chart" xmlns:r="http://schemas.openxmlformats.org/officeDocument/2006/relationships" r:id="rId3"/>
          </a:graphicData>
        </a:graphic>
      </p:graphicFrame>
      <p:sp>
        <p:nvSpPr>
          <p:cNvPr id="399" name="Rectangle 7"/>
          <p:cNvSpPr/>
          <p:nvPr/>
        </p:nvSpPr>
        <p:spPr>
          <a:xfrm>
            <a:off x="277083" y="2907687"/>
            <a:ext cx="365760" cy="365760"/>
          </a:xfrm>
          <a:prstGeom prst="rect">
            <a:avLst/>
          </a:prstGeom>
          <a:solidFill>
            <a:schemeClr val="accent2"/>
          </a:solidFill>
          <a:ln w="12700">
            <a:solidFill>
              <a:srgbClr val="FFFFFF"/>
            </a:solidFill>
            <a:miter/>
          </a:ln>
        </p:spPr>
        <p:txBody>
          <a:bodyPr lIns="45719" rIns="45719" anchor="ctr"/>
          <a:lstStyle/>
          <a:p>
            <a:pPr algn="ctr">
              <a:defRPr sz="2000">
                <a:solidFill>
                  <a:srgbClr val="FFFFFF"/>
                </a:solidFill>
              </a:defRPr>
            </a:pPr>
            <a:endParaRPr/>
          </a:p>
        </p:txBody>
      </p:sp>
      <p:sp>
        <p:nvSpPr>
          <p:cNvPr id="400" name="Rectangle 8"/>
          <p:cNvSpPr/>
          <p:nvPr/>
        </p:nvSpPr>
        <p:spPr>
          <a:xfrm>
            <a:off x="277083" y="3485844"/>
            <a:ext cx="365760" cy="365760"/>
          </a:xfrm>
          <a:prstGeom prst="rect">
            <a:avLst/>
          </a:prstGeom>
          <a:solidFill>
            <a:schemeClr val="accent1"/>
          </a:solidFill>
          <a:ln w="12700">
            <a:solidFill>
              <a:srgbClr val="FFFFFF"/>
            </a:solidFill>
            <a:miter/>
          </a:ln>
        </p:spPr>
        <p:txBody>
          <a:bodyPr lIns="45719" rIns="45719" anchor="ctr"/>
          <a:lstStyle/>
          <a:p>
            <a:pPr algn="ctr">
              <a:defRPr sz="2000">
                <a:solidFill>
                  <a:srgbClr val="FFFFFF"/>
                </a:solidFill>
              </a:defRPr>
            </a:pPr>
            <a:endParaRPr/>
          </a:p>
        </p:txBody>
      </p:sp>
      <p:sp>
        <p:nvSpPr>
          <p:cNvPr id="401" name="TextBox 3"/>
          <p:cNvSpPr txBox="1"/>
          <p:nvPr/>
        </p:nvSpPr>
        <p:spPr>
          <a:xfrm>
            <a:off x="738345" y="2858577"/>
            <a:ext cx="2274348"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1200"/>
              </a:spcBef>
              <a:defRPr sz="2400" b="1">
                <a:solidFill>
                  <a:srgbClr val="FFFFFF"/>
                </a:solidFill>
                <a:effectLst>
                  <a:outerShdw blurRad="38100" dist="38100" dir="2700000" rotWithShape="0">
                    <a:srgbClr val="000000">
                      <a:alpha val="43137"/>
                    </a:srgbClr>
                  </a:outerShdw>
                </a:effectLst>
              </a:defRPr>
            </a:lvl1pPr>
          </a:lstStyle>
          <a:p>
            <a:r>
              <a:rPr dirty="0"/>
              <a:t>Administrators</a:t>
            </a:r>
          </a:p>
        </p:txBody>
      </p:sp>
      <p:sp>
        <p:nvSpPr>
          <p:cNvPr id="402" name="TextBox 6"/>
          <p:cNvSpPr txBox="1"/>
          <p:nvPr/>
        </p:nvSpPr>
        <p:spPr>
          <a:xfrm>
            <a:off x="738345" y="3433187"/>
            <a:ext cx="2054862" cy="4493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1200"/>
              </a:spcBef>
              <a:defRPr sz="2500" b="1">
                <a:solidFill>
                  <a:srgbClr val="FFFFFF"/>
                </a:solidFill>
                <a:effectLst>
                  <a:outerShdw blurRad="38100" dist="38100" dir="2700000" rotWithShape="0">
                    <a:srgbClr val="000000">
                      <a:alpha val="43137"/>
                    </a:srgbClr>
                  </a:outerShdw>
                </a:effectLst>
              </a:defRPr>
            </a:lvl1pPr>
          </a:lstStyle>
          <a:p>
            <a:r>
              <a:rPr dirty="0"/>
              <a:t>Physicians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Text Placeholder 9"/>
          <p:cNvSpPr txBox="1">
            <a:spLocks noGrp="1"/>
          </p:cNvSpPr>
          <p:nvPr>
            <p:ph type="body" sz="quarter" idx="1"/>
          </p:nvPr>
        </p:nvSpPr>
        <p:spPr>
          <a:prstGeom prst="rect">
            <a:avLst/>
          </a:prstGeom>
        </p:spPr>
        <p:txBody>
          <a:bodyPr/>
          <a:lstStyle/>
          <a:p>
            <a:pPr>
              <a:lnSpc>
                <a:spcPct val="100000"/>
              </a:lnSpc>
              <a:spcBef>
                <a:spcPts val="0"/>
              </a:spcBef>
            </a:pPr>
            <a:r>
              <a:rPr dirty="0"/>
              <a:t>JAMA. 2018;319(7):691-697. doi:10.1001/jama.2017.19148</a:t>
            </a:r>
          </a:p>
          <a:p>
            <a:pPr>
              <a:lnSpc>
                <a:spcPct val="100000"/>
              </a:lnSpc>
              <a:spcBef>
                <a:spcPts val="0"/>
              </a:spcBef>
            </a:pPr>
            <a:r>
              <a:rPr dirty="0"/>
              <a:t>Jan 17 2019 note from Alex </a:t>
            </a:r>
            <a:r>
              <a:rPr dirty="0" err="1"/>
              <a:t>Radkewycz</a:t>
            </a:r>
            <a:r>
              <a:rPr dirty="0"/>
              <a:t>, Senior Public Affairs Advisor, UHN </a:t>
            </a:r>
          </a:p>
        </p:txBody>
      </p:sp>
      <p:sp>
        <p:nvSpPr>
          <p:cNvPr id="407" name="Rectangle 2"/>
          <p:cNvSpPr/>
          <p:nvPr/>
        </p:nvSpPr>
        <p:spPr>
          <a:xfrm>
            <a:off x="702061" y="581916"/>
            <a:ext cx="4681617" cy="3459698"/>
          </a:xfrm>
          <a:prstGeom prst="rect">
            <a:avLst/>
          </a:prstGeom>
          <a:blipFill>
            <a:blip r:embed="rId3"/>
            <a:stretch>
              <a:fillRect/>
            </a:stretch>
          </a:blipFill>
          <a:ln>
            <a:solidFill>
              <a:srgbClr val="FFFFFF"/>
            </a:solidFill>
          </a:ln>
        </p:spPr>
        <p:txBody>
          <a:bodyPr lIns="45719" rIns="45719"/>
          <a:lstStyle/>
          <a:p>
            <a:endParaRPr/>
          </a:p>
        </p:txBody>
      </p:sp>
      <p:grpSp>
        <p:nvGrpSpPr>
          <p:cNvPr id="410" name="Freeform 3"/>
          <p:cNvGrpSpPr/>
          <p:nvPr/>
        </p:nvGrpSpPr>
        <p:grpSpPr>
          <a:xfrm>
            <a:off x="952903" y="3346008"/>
            <a:ext cx="4218363" cy="1086452"/>
            <a:chOff x="0" y="0"/>
            <a:chExt cx="4218361" cy="1086451"/>
          </a:xfrm>
        </p:grpSpPr>
        <p:sp>
          <p:nvSpPr>
            <p:cNvPr id="408" name="Rectangle"/>
            <p:cNvSpPr/>
            <p:nvPr/>
          </p:nvSpPr>
          <p:spPr>
            <a:xfrm>
              <a:off x="-1" y="-1"/>
              <a:ext cx="4218363" cy="1086453"/>
            </a:xfrm>
            <a:prstGeom prst="rect">
              <a:avLst/>
            </a:prstGeom>
            <a:solidFill>
              <a:srgbClr val="FD0000"/>
            </a:solidFill>
            <a:ln w="12700" cap="flat">
              <a:solidFill>
                <a:srgbClr val="FFFFFF"/>
              </a:solidFill>
              <a:prstDash val="solid"/>
              <a:miter lim="800000"/>
            </a:ln>
            <a:effectLst/>
          </p:spPr>
          <p:txBody>
            <a:bodyPr wrap="square" lIns="45719" tIns="45719" rIns="45719" bIns="45719" numCol="1" anchor="ctr">
              <a:noAutofit/>
            </a:bodyPr>
            <a:lstStyle/>
            <a:p>
              <a:pPr algn="ctr" defTabSz="1422400">
                <a:lnSpc>
                  <a:spcPct val="90000"/>
                </a:lnSpc>
                <a:spcBef>
                  <a:spcPts val="100"/>
                </a:spcBef>
                <a:defRPr>
                  <a:solidFill>
                    <a:srgbClr val="FFFFFF"/>
                  </a:solidFill>
                </a:defRPr>
              </a:pPr>
              <a:endParaRPr/>
            </a:p>
          </p:txBody>
        </p:sp>
        <p:sp>
          <p:nvSpPr>
            <p:cNvPr id="409" name="US:  Duke Medical Center"/>
            <p:cNvSpPr txBox="1"/>
            <p:nvPr/>
          </p:nvSpPr>
          <p:spPr>
            <a:xfrm>
              <a:off x="36829" y="60477"/>
              <a:ext cx="4144703" cy="9654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spAutoFit/>
            </a:bodyPr>
            <a:lstStyle/>
            <a:p>
              <a:pPr algn="ctr" defTabSz="1422400">
                <a:lnSpc>
                  <a:spcPct val="90000"/>
                </a:lnSpc>
                <a:spcBef>
                  <a:spcPts val="100"/>
                </a:spcBef>
                <a:defRPr sz="3200" b="1">
                  <a:solidFill>
                    <a:srgbClr val="FFFFFF"/>
                  </a:solidFill>
                  <a:effectLst>
                    <a:outerShdw blurRad="50800" dist="38100" dir="2700000" rotWithShape="0">
                      <a:srgbClr val="000000">
                        <a:alpha val="40000"/>
                      </a:srgbClr>
                    </a:outerShdw>
                  </a:effectLst>
                </a:defRPr>
              </a:pPr>
              <a:r>
                <a:t>US: </a:t>
              </a:r>
              <a:br/>
              <a:r>
                <a:rPr sz="3000"/>
                <a:t>Duke Medical Center</a:t>
              </a:r>
            </a:p>
          </p:txBody>
        </p:sp>
      </p:grpSp>
      <p:sp>
        <p:nvSpPr>
          <p:cNvPr id="411" name="Rectangle 7"/>
          <p:cNvSpPr/>
          <p:nvPr/>
        </p:nvSpPr>
        <p:spPr>
          <a:xfrm>
            <a:off x="6509497" y="594616"/>
            <a:ext cx="4681616" cy="3459698"/>
          </a:xfrm>
          <a:prstGeom prst="rect">
            <a:avLst/>
          </a:prstGeom>
          <a:blipFill>
            <a:blip r:embed="rId4"/>
            <a:stretch>
              <a:fillRect/>
            </a:stretch>
          </a:blipFill>
          <a:ln>
            <a:solidFill>
              <a:srgbClr val="FFFFFF"/>
            </a:solidFill>
          </a:ln>
        </p:spPr>
        <p:txBody>
          <a:bodyPr lIns="45719" rIns="45719"/>
          <a:lstStyle/>
          <a:p>
            <a:endParaRPr/>
          </a:p>
        </p:txBody>
      </p:sp>
      <p:grpSp>
        <p:nvGrpSpPr>
          <p:cNvPr id="414" name="Freeform 8"/>
          <p:cNvGrpSpPr/>
          <p:nvPr/>
        </p:nvGrpSpPr>
        <p:grpSpPr>
          <a:xfrm>
            <a:off x="6722936" y="3412206"/>
            <a:ext cx="4218362" cy="1086452"/>
            <a:chOff x="0" y="0"/>
            <a:chExt cx="4218361" cy="1086451"/>
          </a:xfrm>
        </p:grpSpPr>
        <p:sp>
          <p:nvSpPr>
            <p:cNvPr id="412" name="Rectangle"/>
            <p:cNvSpPr/>
            <p:nvPr/>
          </p:nvSpPr>
          <p:spPr>
            <a:xfrm>
              <a:off x="-1" y="-1"/>
              <a:ext cx="4218363" cy="1086453"/>
            </a:xfrm>
            <a:prstGeom prst="rect">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lgn="ctr" defTabSz="1422400">
                <a:lnSpc>
                  <a:spcPct val="90000"/>
                </a:lnSpc>
                <a:spcBef>
                  <a:spcPts val="100"/>
                </a:spcBef>
                <a:defRPr>
                  <a:solidFill>
                    <a:srgbClr val="FFFFFF"/>
                  </a:solidFill>
                </a:defRPr>
              </a:pPr>
              <a:endParaRPr/>
            </a:p>
          </p:txBody>
        </p:sp>
        <p:sp>
          <p:nvSpPr>
            <p:cNvPr id="413" name="Canada:  Univ. of Toronto"/>
            <p:cNvSpPr txBox="1"/>
            <p:nvPr/>
          </p:nvSpPr>
          <p:spPr>
            <a:xfrm>
              <a:off x="36829" y="41843"/>
              <a:ext cx="4144703" cy="10027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spAutoFit/>
            </a:bodyPr>
            <a:lstStyle/>
            <a:p>
              <a:pPr algn="ctr" defTabSz="1422400">
                <a:lnSpc>
                  <a:spcPct val="90000"/>
                </a:lnSpc>
                <a:spcBef>
                  <a:spcPts val="100"/>
                </a:spcBef>
                <a:defRPr sz="3200" b="1">
                  <a:solidFill>
                    <a:srgbClr val="FFFFFF"/>
                  </a:solidFill>
                  <a:effectLst>
                    <a:outerShdw blurRad="50800" dist="38100" dir="2700000" rotWithShape="0">
                      <a:srgbClr val="000000">
                        <a:alpha val="40000"/>
                      </a:srgbClr>
                    </a:outerShdw>
                  </a:effectLst>
                </a:defRPr>
              </a:pPr>
              <a:r>
                <a:t>Canada: </a:t>
              </a:r>
              <a:br/>
              <a:r>
                <a:t>Univ. of Toronto</a:t>
              </a:r>
            </a:p>
          </p:txBody>
        </p:sp>
      </p:grpSp>
      <p:sp>
        <p:nvSpPr>
          <p:cNvPr id="416" name="TextBox 5"/>
          <p:cNvSpPr txBox="1"/>
          <p:nvPr/>
        </p:nvSpPr>
        <p:spPr>
          <a:xfrm>
            <a:off x="6555216" y="4563790"/>
            <a:ext cx="4590176" cy="1056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95000"/>
              </a:lnSpc>
              <a:defRPr sz="3200">
                <a:solidFill>
                  <a:srgbClr val="FFFFFF"/>
                </a:solidFill>
                <a:effectLst>
                  <a:outerShdw blurRad="38100" dist="38100" dir="2700000" rotWithShape="0">
                    <a:srgbClr val="000000">
                      <a:alpha val="43137"/>
                    </a:srgbClr>
                  </a:outerShdw>
                </a:effectLst>
              </a:defRPr>
            </a:pPr>
            <a:r>
              <a:rPr dirty="0"/>
              <a:t>1,272 beds </a:t>
            </a:r>
          </a:p>
          <a:p>
            <a:pPr algn="ctr">
              <a:lnSpc>
                <a:spcPct val="95000"/>
              </a:lnSpc>
              <a:defRPr sz="3600" b="1">
                <a:solidFill>
                  <a:srgbClr val="FFFF00"/>
                </a:solidFill>
                <a:effectLst>
                  <a:outerShdw blurRad="38100" dist="38100" dir="2700000" rotWithShape="0">
                    <a:srgbClr val="000000">
                      <a:alpha val="43137"/>
                    </a:srgbClr>
                  </a:outerShdw>
                </a:effectLst>
              </a:defRPr>
            </a:pPr>
            <a:r>
              <a:rPr dirty="0"/>
              <a:t>7 billing clerks</a:t>
            </a:r>
          </a:p>
        </p:txBody>
      </p:sp>
      <p:sp>
        <p:nvSpPr>
          <p:cNvPr id="2" name="TextBox 5">
            <a:extLst>
              <a:ext uri="{FF2B5EF4-FFF2-40B4-BE49-F238E27FC236}">
                <a16:creationId xmlns:a16="http://schemas.microsoft.com/office/drawing/2014/main" id="{1443C17E-3252-AAE0-0A14-FC52F808D927}"/>
              </a:ext>
            </a:extLst>
          </p:cNvPr>
          <p:cNvSpPr txBox="1"/>
          <p:nvPr/>
        </p:nvSpPr>
        <p:spPr>
          <a:xfrm>
            <a:off x="793502" y="4563790"/>
            <a:ext cx="4590176" cy="1086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95000"/>
              </a:lnSpc>
              <a:defRPr sz="3200">
                <a:solidFill>
                  <a:srgbClr val="FFFFFF"/>
                </a:solidFill>
                <a:effectLst>
                  <a:outerShdw blurRad="38100" dist="38100" dir="2700000" rotWithShape="0">
                    <a:srgbClr val="000000">
                      <a:alpha val="43137"/>
                    </a:srgbClr>
                  </a:outerShdw>
                </a:effectLst>
              </a:defRPr>
            </a:pPr>
            <a:r>
              <a:rPr lang="en-US" dirty="0"/>
              <a:t>957</a:t>
            </a:r>
            <a:r>
              <a:rPr dirty="0"/>
              <a:t> beds </a:t>
            </a:r>
          </a:p>
          <a:p>
            <a:pPr algn="ctr">
              <a:lnSpc>
                <a:spcPct val="95000"/>
              </a:lnSpc>
              <a:defRPr sz="3600" b="1">
                <a:solidFill>
                  <a:srgbClr val="FFFF00"/>
                </a:solidFill>
                <a:effectLst>
                  <a:outerShdw blurRad="38100" dist="38100" dir="2700000" rotWithShape="0">
                    <a:srgbClr val="000000">
                      <a:alpha val="43137"/>
                    </a:srgbClr>
                  </a:outerShdw>
                </a:effectLst>
              </a:defRPr>
            </a:pPr>
            <a:r>
              <a:rPr lang="en-US" dirty="0"/>
              <a:t>1,600</a:t>
            </a:r>
            <a:r>
              <a:rPr dirty="0"/>
              <a:t> billing clerks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FEFD15-0212-9E11-964D-742BF18DB9DB}"/>
              </a:ext>
            </a:extLst>
          </p:cNvPr>
          <p:cNvSpPr/>
          <p:nvPr/>
        </p:nvSpPr>
        <p:spPr>
          <a:xfrm>
            <a:off x="0" y="0"/>
            <a:ext cx="12191999" cy="6857999"/>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Title 1"/>
          <p:cNvSpPr txBox="1">
            <a:spLocks noGrp="1"/>
          </p:cNvSpPr>
          <p:nvPr>
            <p:ph type="title"/>
          </p:nvPr>
        </p:nvSpPr>
        <p:spPr>
          <a:prstGeom prst="rect">
            <a:avLst/>
          </a:prstGeom>
        </p:spPr>
        <p:txBody>
          <a:bodyPr/>
          <a:lstStyle>
            <a:lvl1pPr algn="ctr">
              <a:defRPr sz="4000"/>
            </a:lvl1pPr>
          </a:lstStyle>
          <a:p>
            <a:r>
              <a:rPr dirty="0"/>
              <a:t>Average Deductibles Tripled Since 2006</a:t>
            </a:r>
          </a:p>
        </p:txBody>
      </p:sp>
      <p:sp>
        <p:nvSpPr>
          <p:cNvPr id="422" name="Text Placeholder 2"/>
          <p:cNvSpPr txBox="1">
            <a:spLocks noGrp="1"/>
          </p:cNvSpPr>
          <p:nvPr>
            <p:ph type="body" sz="quarter" idx="1"/>
          </p:nvPr>
        </p:nvSpPr>
        <p:spPr>
          <a:prstGeom prst="rect">
            <a:avLst/>
          </a:prstGeom>
        </p:spPr>
        <p:txBody>
          <a:bodyPr/>
          <a:lstStyle/>
          <a:p>
            <a:pPr>
              <a:lnSpc>
                <a:spcPct val="100000"/>
              </a:lnSpc>
              <a:spcBef>
                <a:spcPts val="0"/>
              </a:spcBef>
              <a:defRPr sz="1000"/>
            </a:pPr>
            <a:r>
              <a:t>Source: Kaiser/HRET Survey of Employer-Sponsored Benefits</a:t>
            </a:r>
          </a:p>
          <a:p>
            <a:pPr>
              <a:lnSpc>
                <a:spcPct val="100000"/>
              </a:lnSpc>
              <a:spcBef>
                <a:spcPts val="0"/>
              </a:spcBef>
              <a:defRPr sz="1000"/>
            </a:pPr>
            <a:r>
              <a:t>Modified version of slides prepared by Drs. Steffie Woolhandler and David Himmelstein. Originals available at https://www.citizen.org/article/updated-powerpoint-presentations-on-health-policy-issues-relevant-to-health-care-reform-and-a-national-single-payer-health-system/ (accessed Apr 12 2023)</a:t>
            </a:r>
          </a:p>
        </p:txBody>
      </p:sp>
      <p:sp>
        <p:nvSpPr>
          <p:cNvPr id="423" name="TextBox 3"/>
          <p:cNvSpPr txBox="1"/>
          <p:nvPr/>
        </p:nvSpPr>
        <p:spPr>
          <a:xfrm>
            <a:off x="567531" y="2284060"/>
            <a:ext cx="2813133"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Bef>
                <a:spcPts val="1200"/>
              </a:spcBef>
              <a:defRPr b="1">
                <a:solidFill>
                  <a:srgbClr val="FFFF00"/>
                </a:solidFill>
              </a:defRPr>
            </a:pPr>
            <a:r>
              <a:rPr sz="2400" dirty="0">
                <a:solidFill>
                  <a:schemeClr val="bg1"/>
                </a:solidFill>
              </a:rPr>
              <a:t>Average Deductible for Covered Workers</a:t>
            </a:r>
            <a:br>
              <a:rPr sz="2400" dirty="0">
                <a:solidFill>
                  <a:schemeClr val="bg1"/>
                </a:solidFill>
              </a:rPr>
            </a:br>
            <a:r>
              <a:rPr sz="2400" dirty="0">
                <a:solidFill>
                  <a:schemeClr val="bg1"/>
                </a:solidFill>
              </a:rPr>
              <a:t>(Single Coverage)</a:t>
            </a:r>
          </a:p>
        </p:txBody>
      </p:sp>
      <p:graphicFrame>
        <p:nvGraphicFramePr>
          <p:cNvPr id="424" name="Chart 4"/>
          <p:cNvGraphicFramePr/>
          <p:nvPr>
            <p:extLst>
              <p:ext uri="{D42A27DB-BD31-4B8C-83A1-F6EECF244321}">
                <p14:modId xmlns:p14="http://schemas.microsoft.com/office/powerpoint/2010/main" val="1697333987"/>
              </p:ext>
            </p:extLst>
          </p:nvPr>
        </p:nvGraphicFramePr>
        <p:xfrm>
          <a:off x="3169404" y="1379349"/>
          <a:ext cx="8455065" cy="463740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571DF441-3681-7B14-6364-6A33A7EEBCBA}"/>
              </a:ext>
            </a:extLst>
          </p:cNvPr>
          <p:cNvSpPr/>
          <p:nvPr/>
        </p:nvSpPr>
        <p:spPr>
          <a:xfrm>
            <a:off x="10197884" y="2359364"/>
            <a:ext cx="1737102" cy="954105"/>
          </a:xfrm>
          <a:prstGeom prst="rect">
            <a:avLst/>
          </a:prstGeom>
          <a:solidFill>
            <a:schemeClr val="accent2"/>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outerShdw blurRad="50800" dist="38100" dir="2700000" algn="tl" rotWithShape="0">
                    <a:prstClr val="black">
                      <a:alpha val="40000"/>
                    </a:prstClr>
                  </a:outerShdw>
                </a:effectLst>
                <a:uFillTx/>
                <a:latin typeface="Arial"/>
                <a:ea typeface="Arial"/>
                <a:cs typeface="Arial"/>
                <a:sym typeface="Arial"/>
              </a:rPr>
              <a:t>2022: $1,764</a:t>
            </a:r>
          </a:p>
        </p:txBody>
      </p:sp>
      <p:sp>
        <p:nvSpPr>
          <p:cNvPr id="5" name="Rectangle 4">
            <a:extLst>
              <a:ext uri="{FF2B5EF4-FFF2-40B4-BE49-F238E27FC236}">
                <a16:creationId xmlns:a16="http://schemas.microsoft.com/office/drawing/2014/main" id="{F27905DE-A497-8D28-BFA7-D06791CF9EAE}"/>
              </a:ext>
            </a:extLst>
          </p:cNvPr>
          <p:cNvSpPr/>
          <p:nvPr/>
        </p:nvSpPr>
        <p:spPr>
          <a:xfrm>
            <a:off x="2936377" y="4550734"/>
            <a:ext cx="1366435" cy="830995"/>
          </a:xfrm>
          <a:prstGeom prst="rect">
            <a:avLst/>
          </a:prstGeom>
          <a:solidFill>
            <a:schemeClr val="accent2"/>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1"/>
                </a:solidFill>
                <a:effectLst>
                  <a:outerShdw blurRad="50800" dist="38100" dir="2700000" algn="tl" rotWithShape="0">
                    <a:prstClr val="black">
                      <a:alpha val="40000"/>
                    </a:prstClr>
                  </a:outerShdw>
                </a:effectLst>
                <a:uFillTx/>
                <a:latin typeface="Arial"/>
                <a:ea typeface="Arial"/>
                <a:cs typeface="Arial"/>
                <a:sym typeface="Arial"/>
              </a:rPr>
              <a:t> 2006: $584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 name="Screen Shot 2022-11-13 at 3.22.44 PM.png" descr="Screen Shot 2022-11-13 at 3.22.44 PM.png"/>
          <p:cNvPicPr>
            <a:picLocks noChangeAspect="1"/>
          </p:cNvPicPr>
          <p:nvPr/>
        </p:nvPicPr>
        <p:blipFill rotWithShape="1">
          <a:blip r:embed="rId2"/>
          <a:srcRect l="3686" t="21102" r="6695" b="5437"/>
          <a:stretch/>
        </p:blipFill>
        <p:spPr>
          <a:xfrm>
            <a:off x="0" y="0"/>
            <a:ext cx="12192000" cy="5900006"/>
          </a:xfrm>
          <a:prstGeom prst="rect">
            <a:avLst/>
          </a:prstGeom>
          <a:ln w="12700">
            <a:miter lim="400000"/>
          </a:ln>
        </p:spPr>
      </p:pic>
      <p:pic>
        <p:nvPicPr>
          <p:cNvPr id="3" name="Screen Shot 2022-11-13 at 3.22.44 PM.png" descr="Screen Shot 2022-11-13 at 3.22.44 PM.png">
            <a:extLst>
              <a:ext uri="{FF2B5EF4-FFF2-40B4-BE49-F238E27FC236}">
                <a16:creationId xmlns:a16="http://schemas.microsoft.com/office/drawing/2014/main" id="{42C99FAB-C152-4FC4-0CAC-03BECDE62B0F}"/>
              </a:ext>
            </a:extLst>
          </p:cNvPr>
          <p:cNvPicPr>
            <a:picLocks noChangeAspect="1"/>
          </p:cNvPicPr>
          <p:nvPr/>
        </p:nvPicPr>
        <p:blipFill rotWithShape="1">
          <a:blip r:embed="rId2"/>
          <a:srcRect l="34598" r="33877" b="92212"/>
          <a:stretch/>
        </p:blipFill>
        <p:spPr>
          <a:xfrm>
            <a:off x="8214101" y="183397"/>
            <a:ext cx="3843580" cy="56052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Title 1"/>
          <p:cNvSpPr txBox="1">
            <a:spLocks noGrp="1"/>
          </p:cNvSpPr>
          <p:nvPr>
            <p:ph type="title"/>
          </p:nvPr>
        </p:nvSpPr>
        <p:spPr>
          <a:prstGeom prst="rect">
            <a:avLst/>
          </a:prstGeom>
        </p:spPr>
        <p:txBody>
          <a:bodyPr/>
          <a:lstStyle>
            <a:lvl1pPr>
              <a:defRPr>
                <a:solidFill>
                  <a:schemeClr val="accent2"/>
                </a:solidFill>
              </a:defRPr>
            </a:lvl1pPr>
          </a:lstStyle>
          <a:p>
            <a:r>
              <a:rPr dirty="0">
                <a:solidFill>
                  <a:schemeClr val="bg1"/>
                </a:solidFill>
              </a:rPr>
              <a:t>Clarification of Terms</a:t>
            </a:r>
          </a:p>
        </p:txBody>
      </p:sp>
      <p:graphicFrame>
        <p:nvGraphicFramePr>
          <p:cNvPr id="5" name="Diagram 4">
            <a:extLst>
              <a:ext uri="{FF2B5EF4-FFF2-40B4-BE49-F238E27FC236}">
                <a16:creationId xmlns:a16="http://schemas.microsoft.com/office/drawing/2014/main" id="{09C198DB-EA33-623D-405D-B9BCCD2A37AA}"/>
              </a:ext>
            </a:extLst>
          </p:cNvPr>
          <p:cNvGraphicFramePr/>
          <p:nvPr>
            <p:extLst>
              <p:ext uri="{D42A27DB-BD31-4B8C-83A1-F6EECF244321}">
                <p14:modId xmlns:p14="http://schemas.microsoft.com/office/powerpoint/2010/main" val="1727062987"/>
              </p:ext>
            </p:extLst>
          </p:nvPr>
        </p:nvGraphicFramePr>
        <p:xfrm>
          <a:off x="838200" y="1503336"/>
          <a:ext cx="10515600" cy="4339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2CA7AF79-DC0E-11CF-F78E-FA108DD2AF94}"/>
              </a:ext>
            </a:extLst>
          </p:cNvPr>
          <p:cNvSpPr>
            <a:spLocks noGrp="1"/>
          </p:cNvSpPr>
          <p:nvPr>
            <p:ph type="body" sz="quarter" idx="2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6019C98-4D68-394A-5910-6EB508CE2520}"/>
              </a:ext>
            </a:extLst>
          </p:cNvPr>
          <p:cNvGraphicFramePr/>
          <p:nvPr>
            <p:extLst>
              <p:ext uri="{D42A27DB-BD31-4B8C-83A1-F6EECF244321}">
                <p14:modId xmlns:p14="http://schemas.microsoft.com/office/powerpoint/2010/main" val="2953883820"/>
              </p:ext>
            </p:extLst>
          </p:nvPr>
        </p:nvGraphicFramePr>
        <p:xfrm>
          <a:off x="814052" y="1690689"/>
          <a:ext cx="5703376" cy="432606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F96DB560-42AC-8A49-7933-CF0FC1553FEB}"/>
              </a:ext>
            </a:extLst>
          </p:cNvPr>
          <p:cNvSpPr>
            <a:spLocks noGrp="1"/>
          </p:cNvSpPr>
          <p:nvPr>
            <p:ph type="title"/>
          </p:nvPr>
        </p:nvSpPr>
        <p:spPr/>
        <p:txBody>
          <a:bodyPr/>
          <a:lstStyle/>
          <a:p>
            <a:r>
              <a:rPr lang="en-US" dirty="0"/>
              <a:t>Total Healthcare System</a:t>
            </a:r>
            <a:br>
              <a:rPr lang="en-US" dirty="0"/>
            </a:br>
            <a:r>
              <a:rPr lang="en-US" dirty="0"/>
              <a:t>Administrative Expense</a:t>
            </a:r>
          </a:p>
        </p:txBody>
      </p:sp>
      <p:sp>
        <p:nvSpPr>
          <p:cNvPr id="2" name="Text Placeholder 1">
            <a:extLst>
              <a:ext uri="{FF2B5EF4-FFF2-40B4-BE49-F238E27FC236}">
                <a16:creationId xmlns:a16="http://schemas.microsoft.com/office/drawing/2014/main" id="{57443F4D-A4C0-9738-AFD1-9CC3832AC408}"/>
              </a:ext>
            </a:extLst>
          </p:cNvPr>
          <p:cNvSpPr>
            <a:spLocks noGrp="1"/>
          </p:cNvSpPr>
          <p:nvPr>
            <p:ph type="body" sz="quarter" idx="1"/>
          </p:nvPr>
        </p:nvSpPr>
        <p:spPr/>
        <p:txBody>
          <a:bodyPr/>
          <a:lstStyle/>
          <a:p>
            <a:r>
              <a:rPr lang="en-US" dirty="0"/>
              <a:t>Brookings Institution, May 14, 2015</a:t>
            </a:r>
          </a:p>
        </p:txBody>
      </p:sp>
      <p:sp>
        <p:nvSpPr>
          <p:cNvPr id="7" name="TextBox 6">
            <a:extLst>
              <a:ext uri="{FF2B5EF4-FFF2-40B4-BE49-F238E27FC236}">
                <a16:creationId xmlns:a16="http://schemas.microsoft.com/office/drawing/2014/main" id="{14F7C943-1357-18D5-07E7-5A1EADEE05F0}"/>
              </a:ext>
            </a:extLst>
          </p:cNvPr>
          <p:cNvSpPr txBox="1"/>
          <p:nvPr/>
        </p:nvSpPr>
        <p:spPr>
          <a:xfrm>
            <a:off x="3754118" y="2582617"/>
            <a:ext cx="91146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outerShdw blurRad="50800" dist="38100" dir="2700000" algn="tl" rotWithShape="0">
                    <a:prstClr val="black">
                      <a:alpha val="40000"/>
                    </a:prstClr>
                  </a:outerShdw>
                </a:effectLst>
                <a:uFillTx/>
                <a:latin typeface="Arial"/>
                <a:ea typeface="Arial"/>
                <a:cs typeface="Arial"/>
                <a:sym typeface="Arial"/>
              </a:rPr>
              <a:t>1.6%</a:t>
            </a:r>
          </a:p>
        </p:txBody>
      </p:sp>
      <p:graphicFrame>
        <p:nvGraphicFramePr>
          <p:cNvPr id="8" name="Chart 7">
            <a:extLst>
              <a:ext uri="{FF2B5EF4-FFF2-40B4-BE49-F238E27FC236}">
                <a16:creationId xmlns:a16="http://schemas.microsoft.com/office/drawing/2014/main" id="{FEC4CAF0-9747-73D0-BE6B-9338C6A6DD4A}"/>
              </a:ext>
            </a:extLst>
          </p:cNvPr>
          <p:cNvGraphicFramePr/>
          <p:nvPr>
            <p:extLst>
              <p:ext uri="{D42A27DB-BD31-4B8C-83A1-F6EECF244321}">
                <p14:modId xmlns:p14="http://schemas.microsoft.com/office/powerpoint/2010/main" val="1024308601"/>
              </p:ext>
            </p:extLst>
          </p:nvPr>
        </p:nvGraphicFramePr>
        <p:xfrm>
          <a:off x="5674573" y="1690689"/>
          <a:ext cx="5703376" cy="432606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238D352-853B-E56F-E4EA-5B9EA2721A8C}"/>
              </a:ext>
            </a:extLst>
          </p:cNvPr>
          <p:cNvSpPr txBox="1"/>
          <p:nvPr/>
        </p:nvSpPr>
        <p:spPr>
          <a:xfrm>
            <a:off x="7685006" y="2782671"/>
            <a:ext cx="168251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outerShdw blurRad="50800" dist="38100" dir="2700000" algn="tl" rotWithShape="0">
                    <a:prstClr val="black">
                      <a:alpha val="40000"/>
                    </a:prstClr>
                  </a:outerShdw>
                </a:effectLst>
                <a:uFillTx/>
                <a:latin typeface="Arial"/>
                <a:ea typeface="Arial"/>
                <a:cs typeface="Arial"/>
                <a:sym typeface="Arial"/>
              </a:rPr>
              <a:t>30-35%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8BF195-48B2-98BB-C71E-5D1D18568495}"/>
              </a:ext>
            </a:extLst>
          </p:cNvPr>
          <p:cNvSpPr/>
          <p:nvPr/>
        </p:nvSpPr>
        <p:spPr>
          <a:xfrm>
            <a:off x="0" y="0"/>
            <a:ext cx="12192000" cy="6856877"/>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pic>
        <p:nvPicPr>
          <p:cNvPr id="443" name="Image" descr="Image"/>
          <p:cNvPicPr>
            <a:picLocks noChangeAspect="1"/>
          </p:cNvPicPr>
          <p:nvPr/>
        </p:nvPicPr>
        <p:blipFill>
          <a:blip r:embed="rId3"/>
          <a:stretch>
            <a:fillRect/>
          </a:stretch>
        </p:blipFill>
        <p:spPr>
          <a:xfrm>
            <a:off x="3357778" y="1123"/>
            <a:ext cx="5476444" cy="6858001"/>
          </a:xfrm>
          <a:prstGeom prst="rect">
            <a:avLst/>
          </a:prstGeom>
          <a:ln w="12700">
            <a:miter lim="400000"/>
          </a:ln>
        </p:spPr>
      </p:pic>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94AA5-C58D-376F-D533-13A749D212EE}"/>
              </a:ext>
            </a:extLst>
          </p:cNvPr>
          <p:cNvSpPr>
            <a:spLocks noGrp="1"/>
          </p:cNvSpPr>
          <p:nvPr>
            <p:ph type="body" sz="quarter" idx="1"/>
          </p:nvPr>
        </p:nvSpPr>
        <p:spPr/>
        <p:txBody>
          <a:bodyPr/>
          <a:lstStyle/>
          <a:p>
            <a:endParaRPr lang="en-US"/>
          </a:p>
        </p:txBody>
      </p:sp>
      <p:sp>
        <p:nvSpPr>
          <p:cNvPr id="8" name="Right Arrow 7">
            <a:extLst>
              <a:ext uri="{FF2B5EF4-FFF2-40B4-BE49-F238E27FC236}">
                <a16:creationId xmlns:a16="http://schemas.microsoft.com/office/drawing/2014/main" id="{8BFD790F-8D97-8312-C1F5-35570736C759}"/>
              </a:ext>
            </a:extLst>
          </p:cNvPr>
          <p:cNvSpPr/>
          <p:nvPr/>
        </p:nvSpPr>
        <p:spPr>
          <a:xfrm>
            <a:off x="1705363" y="1115879"/>
            <a:ext cx="8781274" cy="4680488"/>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Freeform 8">
            <a:extLst>
              <a:ext uri="{FF2B5EF4-FFF2-40B4-BE49-F238E27FC236}">
                <a16:creationId xmlns:a16="http://schemas.microsoft.com/office/drawing/2014/main" id="{643F0585-7B18-9550-FBAB-01BBDC2E1C8D}"/>
              </a:ext>
            </a:extLst>
          </p:cNvPr>
          <p:cNvSpPr/>
          <p:nvPr/>
        </p:nvSpPr>
        <p:spPr>
          <a:xfrm>
            <a:off x="931648" y="2520025"/>
            <a:ext cx="2415986" cy="1872195"/>
          </a:xfrm>
          <a:custGeom>
            <a:avLst/>
            <a:gdLst>
              <a:gd name="connsiteX0" fmla="*/ 0 w 3138556"/>
              <a:gd name="connsiteY0" fmla="*/ 312039 h 1872195"/>
              <a:gd name="connsiteX1" fmla="*/ 312039 w 3138556"/>
              <a:gd name="connsiteY1" fmla="*/ 0 h 1872195"/>
              <a:gd name="connsiteX2" fmla="*/ 2826517 w 3138556"/>
              <a:gd name="connsiteY2" fmla="*/ 0 h 1872195"/>
              <a:gd name="connsiteX3" fmla="*/ 3138556 w 3138556"/>
              <a:gd name="connsiteY3" fmla="*/ 312039 h 1872195"/>
              <a:gd name="connsiteX4" fmla="*/ 3138556 w 3138556"/>
              <a:gd name="connsiteY4" fmla="*/ 1560156 h 1872195"/>
              <a:gd name="connsiteX5" fmla="*/ 2826517 w 3138556"/>
              <a:gd name="connsiteY5" fmla="*/ 1872195 h 1872195"/>
              <a:gd name="connsiteX6" fmla="*/ 312039 w 3138556"/>
              <a:gd name="connsiteY6" fmla="*/ 1872195 h 1872195"/>
              <a:gd name="connsiteX7" fmla="*/ 0 w 3138556"/>
              <a:gd name="connsiteY7" fmla="*/ 1560156 h 1872195"/>
              <a:gd name="connsiteX8" fmla="*/ 0 w 3138556"/>
              <a:gd name="connsiteY8" fmla="*/ 312039 h 1872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556" h="1872195">
                <a:moveTo>
                  <a:pt x="0" y="312039"/>
                </a:moveTo>
                <a:cubicBezTo>
                  <a:pt x="0" y="139705"/>
                  <a:pt x="139705" y="0"/>
                  <a:pt x="312039" y="0"/>
                </a:cubicBezTo>
                <a:lnTo>
                  <a:pt x="2826517" y="0"/>
                </a:lnTo>
                <a:cubicBezTo>
                  <a:pt x="2998851" y="0"/>
                  <a:pt x="3138556" y="139705"/>
                  <a:pt x="3138556" y="312039"/>
                </a:cubicBezTo>
                <a:lnTo>
                  <a:pt x="3138556" y="1560156"/>
                </a:lnTo>
                <a:cubicBezTo>
                  <a:pt x="3138556" y="1732490"/>
                  <a:pt x="2998851" y="1872195"/>
                  <a:pt x="2826517" y="1872195"/>
                </a:cubicBezTo>
                <a:lnTo>
                  <a:pt x="312039" y="1872195"/>
                </a:lnTo>
                <a:cubicBezTo>
                  <a:pt x="139705" y="1872195"/>
                  <a:pt x="0" y="1732490"/>
                  <a:pt x="0" y="1560156"/>
                </a:cubicBezTo>
                <a:lnTo>
                  <a:pt x="0" y="312039"/>
                </a:lnTo>
                <a:close/>
              </a:path>
            </a:pathLst>
          </a:cu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33" tIns="182833" rIns="182833" bIns="182833" numCol="1" spcCol="1270" anchor="t" anchorCtr="0">
            <a:noAutofit/>
          </a:bodyPr>
          <a:lstStyle/>
          <a:p>
            <a:pPr marL="0" lvl="0" indent="0" algn="l" defTabSz="1066800">
              <a:lnSpc>
                <a:spcPct val="90000"/>
              </a:lnSpc>
              <a:spcBef>
                <a:spcPct val="0"/>
              </a:spcBef>
              <a:spcAft>
                <a:spcPct val="35000"/>
              </a:spcAft>
              <a:buNone/>
            </a:pPr>
            <a:r>
              <a:rPr lang="en-US" sz="2400" b="1" i="0" kern="1200" baseline="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rPr>
              <a:t>Total US Healthcare Spending</a:t>
            </a:r>
            <a:endParaRPr lang="en-US" sz="2400" b="1" kern="120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rPr>
              <a:t>$4.3 Trillion</a:t>
            </a:r>
            <a:endParaRPr lang="en-US" sz="2400" kern="120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endParaRPr>
          </a:p>
        </p:txBody>
      </p:sp>
      <p:sp>
        <p:nvSpPr>
          <p:cNvPr id="10" name="Freeform 9">
            <a:extLst>
              <a:ext uri="{FF2B5EF4-FFF2-40B4-BE49-F238E27FC236}">
                <a16:creationId xmlns:a16="http://schemas.microsoft.com/office/drawing/2014/main" id="{CF78E1C6-95BF-186C-985C-E481CB02F630}"/>
              </a:ext>
            </a:extLst>
          </p:cNvPr>
          <p:cNvSpPr/>
          <p:nvPr/>
        </p:nvSpPr>
        <p:spPr>
          <a:xfrm>
            <a:off x="3534222" y="2520025"/>
            <a:ext cx="3511732" cy="1872195"/>
          </a:xfrm>
          <a:custGeom>
            <a:avLst/>
            <a:gdLst>
              <a:gd name="connsiteX0" fmla="*/ 0 w 3138556"/>
              <a:gd name="connsiteY0" fmla="*/ 312039 h 1872195"/>
              <a:gd name="connsiteX1" fmla="*/ 312039 w 3138556"/>
              <a:gd name="connsiteY1" fmla="*/ 0 h 1872195"/>
              <a:gd name="connsiteX2" fmla="*/ 2826517 w 3138556"/>
              <a:gd name="connsiteY2" fmla="*/ 0 h 1872195"/>
              <a:gd name="connsiteX3" fmla="*/ 3138556 w 3138556"/>
              <a:gd name="connsiteY3" fmla="*/ 312039 h 1872195"/>
              <a:gd name="connsiteX4" fmla="*/ 3138556 w 3138556"/>
              <a:gd name="connsiteY4" fmla="*/ 1560156 h 1872195"/>
              <a:gd name="connsiteX5" fmla="*/ 2826517 w 3138556"/>
              <a:gd name="connsiteY5" fmla="*/ 1872195 h 1872195"/>
              <a:gd name="connsiteX6" fmla="*/ 312039 w 3138556"/>
              <a:gd name="connsiteY6" fmla="*/ 1872195 h 1872195"/>
              <a:gd name="connsiteX7" fmla="*/ 0 w 3138556"/>
              <a:gd name="connsiteY7" fmla="*/ 1560156 h 1872195"/>
              <a:gd name="connsiteX8" fmla="*/ 0 w 3138556"/>
              <a:gd name="connsiteY8" fmla="*/ 312039 h 1872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556" h="1872195">
                <a:moveTo>
                  <a:pt x="0" y="312039"/>
                </a:moveTo>
                <a:cubicBezTo>
                  <a:pt x="0" y="139705"/>
                  <a:pt x="139705" y="0"/>
                  <a:pt x="312039" y="0"/>
                </a:cubicBezTo>
                <a:lnTo>
                  <a:pt x="2826517" y="0"/>
                </a:lnTo>
                <a:cubicBezTo>
                  <a:pt x="2998851" y="0"/>
                  <a:pt x="3138556" y="139705"/>
                  <a:pt x="3138556" y="312039"/>
                </a:cubicBezTo>
                <a:lnTo>
                  <a:pt x="3138556" y="1560156"/>
                </a:lnTo>
                <a:cubicBezTo>
                  <a:pt x="3138556" y="1732490"/>
                  <a:pt x="2998851" y="1872195"/>
                  <a:pt x="2826517" y="1872195"/>
                </a:cubicBezTo>
                <a:lnTo>
                  <a:pt x="312039" y="1872195"/>
                </a:lnTo>
                <a:cubicBezTo>
                  <a:pt x="139705" y="1872195"/>
                  <a:pt x="0" y="1732490"/>
                  <a:pt x="0" y="1560156"/>
                </a:cubicBezTo>
                <a:lnTo>
                  <a:pt x="0" y="312039"/>
                </a:lnTo>
                <a:close/>
              </a:path>
            </a:pathLst>
          </a:cu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33" tIns="182833" rIns="182833" bIns="182833" numCol="1" spcCol="1270" anchor="t" anchorCtr="0">
            <a:noAutofit/>
          </a:bodyPr>
          <a:lstStyle/>
          <a:p>
            <a:pPr marL="0" lvl="0" indent="0" algn="l" defTabSz="1066800">
              <a:lnSpc>
                <a:spcPct val="90000"/>
              </a:lnSpc>
              <a:spcBef>
                <a:spcPct val="0"/>
              </a:spcBef>
              <a:spcAft>
                <a:spcPct val="35000"/>
              </a:spcAft>
              <a:buNone/>
            </a:pPr>
            <a:r>
              <a:rPr lang="en-US" sz="2400" b="1" i="0" kern="1200" baseline="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rPr>
              <a:t>Total US Healthcare Administrative Spending</a:t>
            </a:r>
            <a:endParaRPr lang="en-US" sz="2400" b="1" kern="120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rPr>
              <a:t>34% (&gt;$1 Trillion)</a:t>
            </a:r>
            <a:endParaRPr lang="en-US" sz="2400" kern="120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endParaRPr>
          </a:p>
        </p:txBody>
      </p:sp>
      <p:sp>
        <p:nvSpPr>
          <p:cNvPr id="11" name="Freeform 10">
            <a:extLst>
              <a:ext uri="{FF2B5EF4-FFF2-40B4-BE49-F238E27FC236}">
                <a16:creationId xmlns:a16="http://schemas.microsoft.com/office/drawing/2014/main" id="{66F15639-5508-7E78-4DEB-0BB147107BBA}"/>
              </a:ext>
            </a:extLst>
          </p:cNvPr>
          <p:cNvSpPr/>
          <p:nvPr/>
        </p:nvSpPr>
        <p:spPr>
          <a:xfrm>
            <a:off x="7232542" y="2520025"/>
            <a:ext cx="4027810" cy="1872195"/>
          </a:xfrm>
          <a:custGeom>
            <a:avLst/>
            <a:gdLst>
              <a:gd name="connsiteX0" fmla="*/ 0 w 3138556"/>
              <a:gd name="connsiteY0" fmla="*/ 312039 h 1872195"/>
              <a:gd name="connsiteX1" fmla="*/ 312039 w 3138556"/>
              <a:gd name="connsiteY1" fmla="*/ 0 h 1872195"/>
              <a:gd name="connsiteX2" fmla="*/ 2826517 w 3138556"/>
              <a:gd name="connsiteY2" fmla="*/ 0 h 1872195"/>
              <a:gd name="connsiteX3" fmla="*/ 3138556 w 3138556"/>
              <a:gd name="connsiteY3" fmla="*/ 312039 h 1872195"/>
              <a:gd name="connsiteX4" fmla="*/ 3138556 w 3138556"/>
              <a:gd name="connsiteY4" fmla="*/ 1560156 h 1872195"/>
              <a:gd name="connsiteX5" fmla="*/ 2826517 w 3138556"/>
              <a:gd name="connsiteY5" fmla="*/ 1872195 h 1872195"/>
              <a:gd name="connsiteX6" fmla="*/ 312039 w 3138556"/>
              <a:gd name="connsiteY6" fmla="*/ 1872195 h 1872195"/>
              <a:gd name="connsiteX7" fmla="*/ 0 w 3138556"/>
              <a:gd name="connsiteY7" fmla="*/ 1560156 h 1872195"/>
              <a:gd name="connsiteX8" fmla="*/ 0 w 3138556"/>
              <a:gd name="connsiteY8" fmla="*/ 312039 h 1872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556" h="1872195">
                <a:moveTo>
                  <a:pt x="0" y="312039"/>
                </a:moveTo>
                <a:cubicBezTo>
                  <a:pt x="0" y="139705"/>
                  <a:pt x="139705" y="0"/>
                  <a:pt x="312039" y="0"/>
                </a:cubicBezTo>
                <a:lnTo>
                  <a:pt x="2826517" y="0"/>
                </a:lnTo>
                <a:cubicBezTo>
                  <a:pt x="2998851" y="0"/>
                  <a:pt x="3138556" y="139705"/>
                  <a:pt x="3138556" y="312039"/>
                </a:cubicBezTo>
                <a:lnTo>
                  <a:pt x="3138556" y="1560156"/>
                </a:lnTo>
                <a:cubicBezTo>
                  <a:pt x="3138556" y="1732490"/>
                  <a:pt x="2998851" y="1872195"/>
                  <a:pt x="2826517" y="1872195"/>
                </a:cubicBezTo>
                <a:lnTo>
                  <a:pt x="312039" y="1872195"/>
                </a:lnTo>
                <a:cubicBezTo>
                  <a:pt x="139705" y="1872195"/>
                  <a:pt x="0" y="1732490"/>
                  <a:pt x="0" y="1560156"/>
                </a:cubicBezTo>
                <a:lnTo>
                  <a:pt x="0" y="312039"/>
                </a:lnTo>
                <a:close/>
              </a:path>
            </a:pathLst>
          </a:cu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33" tIns="182833" rIns="182833" bIns="182833" numCol="1" spcCol="1270" anchor="t" anchorCtr="0">
            <a:noAutofit/>
          </a:bodyPr>
          <a:lstStyle/>
          <a:p>
            <a:pPr marL="0" lvl="0" indent="0" algn="l" defTabSz="1066800">
              <a:lnSpc>
                <a:spcPct val="90000"/>
              </a:lnSpc>
              <a:spcBef>
                <a:spcPct val="0"/>
              </a:spcBef>
              <a:spcAft>
                <a:spcPct val="35000"/>
              </a:spcAft>
              <a:buNone/>
            </a:pPr>
            <a:r>
              <a:rPr lang="en-US" sz="2400" b="1" i="0" kern="1200" baseline="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rPr>
              <a:t>Where Does It Go?</a:t>
            </a:r>
            <a:endParaRPr lang="en-US" sz="2400" b="1" kern="120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rPr>
              <a:t>Insurance companies</a:t>
            </a:r>
            <a:endParaRPr lang="en-US" sz="2400" kern="120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rPr>
              <a:t>Hospital billing staff</a:t>
            </a:r>
            <a:endParaRPr lang="en-US" sz="2400" kern="120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rPr>
              <a:t>Physician office staff</a:t>
            </a:r>
            <a:endParaRPr lang="en-US" sz="2400" kern="120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endParaRPr>
          </a:p>
        </p:txBody>
      </p:sp>
      <p:sp>
        <p:nvSpPr>
          <p:cNvPr id="445" name="Title 1"/>
          <p:cNvSpPr txBox="1">
            <a:spLocks noGrp="1"/>
          </p:cNvSpPr>
          <p:nvPr>
            <p:ph type="title"/>
          </p:nvPr>
        </p:nvSpPr>
        <p:spPr>
          <a:prstGeom prst="rect">
            <a:avLst/>
          </a:prstGeom>
        </p:spPr>
        <p:txBody>
          <a:bodyPr>
            <a:normAutofit/>
          </a:bodyPr>
          <a:lstStyle/>
          <a:p>
            <a:pPr>
              <a:defRPr>
                <a:solidFill>
                  <a:srgbClr val="FF0000"/>
                </a:solidFill>
              </a:defRPr>
            </a:pPr>
            <a:r>
              <a:rPr lang="en-US" sz="4000" dirty="0">
                <a:solidFill>
                  <a:schemeClr val="bg1"/>
                </a:solidFill>
              </a:rPr>
              <a:t>Where Does Our Money Go?</a:t>
            </a:r>
            <a:endParaRPr sz="6000" dirty="0">
              <a:solidFill>
                <a:schemeClr val="bg1"/>
              </a:solidFill>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 name="Picture 2" descr="Picture 2"/>
          <p:cNvPicPr>
            <a:picLocks noChangeAspect="1"/>
          </p:cNvPicPr>
          <p:nvPr/>
        </p:nvPicPr>
        <p:blipFill>
          <a:blip r:embed="rId2">
            <a:extLst>
              <a:ext uri="{BEBA8EAE-BF5A-486C-A8C5-ECC9F3942E4B}">
                <a14:imgProps xmlns:a14="http://schemas.microsoft.com/office/drawing/2010/main">
                  <a14:imgLayer r:embed="rId3">
                    <a14:imgEffect>
                      <a14:colorTemperature colorTemp="6243"/>
                    </a14:imgEffect>
                    <a14:imgEffect>
                      <a14:saturation sat="169000"/>
                    </a14:imgEffect>
                    <a14:imgEffect>
                      <a14:brightnessContrast bright="34000" contrast="2000"/>
                    </a14:imgEffect>
                  </a14:imgLayer>
                </a14:imgProps>
              </a:ext>
            </a:extLst>
          </a:blip>
          <a:stretch>
            <a:fillRect/>
          </a:stretch>
        </p:blipFill>
        <p:spPr>
          <a:xfrm>
            <a:off x="180262" y="256631"/>
            <a:ext cx="4261109" cy="5681235"/>
          </a:xfrm>
          <a:prstGeom prst="rect">
            <a:avLst/>
          </a:prstGeom>
          <a:ln w="12700">
            <a:solidFill>
              <a:schemeClr val="bg1"/>
            </a:solidFill>
            <a:miter lim="400000"/>
          </a:ln>
          <a:effectLst>
            <a:outerShdw blurRad="50800" dist="38100" dir="2700000" algn="tl" rotWithShape="0">
              <a:prstClr val="black">
                <a:alpha val="40000"/>
              </a:prstClr>
            </a:outerShdw>
          </a:effectLst>
        </p:spPr>
      </p:pic>
      <p:sp>
        <p:nvSpPr>
          <p:cNvPr id="325" name="Rectangle 3"/>
          <p:cNvSpPr txBox="1"/>
          <p:nvPr/>
        </p:nvSpPr>
        <p:spPr>
          <a:xfrm>
            <a:off x="4628998" y="891746"/>
            <a:ext cx="6967916" cy="2862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defTabSz="457200">
              <a:spcAft>
                <a:spcPts val="1200"/>
              </a:spcAft>
              <a:defRPr sz="2000">
                <a:latin typeface="+mn-lt"/>
                <a:ea typeface="+mn-ea"/>
                <a:cs typeface="+mn-cs"/>
                <a:sym typeface="Calibri"/>
              </a:defRPr>
            </a:pPr>
            <a:r>
              <a:rPr sz="2800" dirty="0">
                <a:solidFill>
                  <a:schemeClr val="bg1"/>
                </a:solidFill>
                <a:latin typeface="Arial" panose="020B0604020202020204" pitchFamily="34" charset="0"/>
                <a:cs typeface="Arial" panose="020B0604020202020204" pitchFamily="34" charset="0"/>
              </a:rPr>
              <a:t>Lee-Ellen had beaten breast cancer once.</a:t>
            </a:r>
          </a:p>
          <a:p>
            <a:pPr defTabSz="457200">
              <a:spcAft>
                <a:spcPts val="1200"/>
              </a:spcAft>
              <a:defRPr sz="2000">
                <a:latin typeface="+mn-lt"/>
                <a:ea typeface="+mn-ea"/>
                <a:cs typeface="+mn-cs"/>
                <a:sym typeface="Calibri"/>
              </a:defRPr>
            </a:pPr>
            <a:r>
              <a:rPr sz="2800" dirty="0">
                <a:solidFill>
                  <a:schemeClr val="bg1"/>
                </a:solidFill>
                <a:latin typeface="Arial" panose="020B0604020202020204" pitchFamily="34" charset="0"/>
                <a:cs typeface="Arial" panose="020B0604020202020204" pitchFamily="34" charset="0"/>
              </a:rPr>
              <a:t>Her deductible was $4</a:t>
            </a:r>
            <a:r>
              <a:rPr lang="en-US" sz="2800" dirty="0">
                <a:solidFill>
                  <a:schemeClr val="bg1"/>
                </a:solidFill>
                <a:latin typeface="Arial" panose="020B0604020202020204" pitchFamily="34" charset="0"/>
                <a:cs typeface="Arial" panose="020B0604020202020204" pitchFamily="34" charset="0"/>
              </a:rPr>
              <a:t>,</a:t>
            </a:r>
            <a:r>
              <a:rPr sz="2800" dirty="0">
                <a:solidFill>
                  <a:schemeClr val="bg1"/>
                </a:solidFill>
                <a:latin typeface="Arial" panose="020B0604020202020204" pitchFamily="34" charset="0"/>
                <a:cs typeface="Arial" panose="020B0604020202020204" pitchFamily="34" charset="0"/>
              </a:rPr>
              <a:t>000.</a:t>
            </a:r>
          </a:p>
          <a:p>
            <a:pPr defTabSz="457200">
              <a:spcAft>
                <a:spcPts val="1200"/>
              </a:spcAft>
              <a:defRPr sz="2000">
                <a:latin typeface="+mn-lt"/>
                <a:ea typeface="+mn-ea"/>
                <a:cs typeface="+mn-cs"/>
                <a:sym typeface="Calibri"/>
              </a:defRPr>
            </a:pPr>
            <a:r>
              <a:rPr sz="2800" dirty="0">
                <a:solidFill>
                  <a:schemeClr val="bg1"/>
                </a:solidFill>
                <a:latin typeface="Arial" panose="020B0604020202020204" pitchFamily="34" charset="0"/>
                <a:cs typeface="Arial" panose="020B0604020202020204" pitchFamily="34" charset="0"/>
              </a:rPr>
              <a:t>Bills piled up fast.</a:t>
            </a:r>
          </a:p>
          <a:p>
            <a:pPr defTabSz="457200">
              <a:spcAft>
                <a:spcPts val="1200"/>
              </a:spcAft>
              <a:defRPr sz="2000">
                <a:latin typeface="+mn-lt"/>
                <a:ea typeface="+mn-ea"/>
                <a:cs typeface="+mn-cs"/>
                <a:sym typeface="Calibri"/>
              </a:defRPr>
            </a:pPr>
            <a:r>
              <a:rPr sz="2800" dirty="0">
                <a:solidFill>
                  <a:schemeClr val="bg1"/>
                </a:solidFill>
                <a:latin typeface="Arial" panose="020B0604020202020204" pitchFamily="34" charset="0"/>
                <a:cs typeface="Arial" panose="020B0604020202020204" pitchFamily="34" charset="0"/>
              </a:rPr>
              <a:t>By June she was out of money.</a:t>
            </a:r>
          </a:p>
          <a:p>
            <a:pPr defTabSz="457200">
              <a:spcAft>
                <a:spcPts val="1200"/>
              </a:spcAft>
              <a:defRPr sz="2000">
                <a:latin typeface="+mn-lt"/>
                <a:ea typeface="+mn-ea"/>
                <a:cs typeface="+mn-cs"/>
                <a:sym typeface="Calibri"/>
              </a:defRPr>
            </a:pPr>
            <a:r>
              <a:rPr sz="2800" dirty="0">
                <a:solidFill>
                  <a:schemeClr val="bg1"/>
                </a:solidFill>
                <a:latin typeface="Arial" panose="020B0604020202020204" pitchFamily="34" charset="0"/>
                <a:cs typeface="Arial" panose="020B0604020202020204" pitchFamily="34" charset="0"/>
              </a:rPr>
              <a:t>Her sister started a GoFundMe campaign.</a:t>
            </a:r>
          </a:p>
        </p:txBody>
      </p:sp>
      <p:sp>
        <p:nvSpPr>
          <p:cNvPr id="2" name="Text Placeholder 1">
            <a:extLst>
              <a:ext uri="{FF2B5EF4-FFF2-40B4-BE49-F238E27FC236}">
                <a16:creationId xmlns:a16="http://schemas.microsoft.com/office/drawing/2014/main" id="{204DDAD3-158B-B7FF-A067-D6E56F83AEAC}"/>
              </a:ext>
            </a:extLst>
          </p:cNvPr>
          <p:cNvSpPr>
            <a:spLocks noGrp="1"/>
          </p:cNvSpPr>
          <p:nvPr>
            <p:ph type="body" sz="quarter" idx="1"/>
          </p:nvPr>
        </p:nvSpPr>
        <p:spPr/>
        <p:txBody>
          <a:bodyPr/>
          <a:lstStyle/>
          <a:p>
            <a:endParaRPr lang="en-US"/>
          </a:p>
        </p:txBody>
      </p:sp>
      <p:grpSp>
        <p:nvGrpSpPr>
          <p:cNvPr id="5" name="Group 4">
            <a:extLst>
              <a:ext uri="{FF2B5EF4-FFF2-40B4-BE49-F238E27FC236}">
                <a16:creationId xmlns:a16="http://schemas.microsoft.com/office/drawing/2014/main" id="{E6622D51-F89F-5F6E-8303-BE3C9886AF63}"/>
              </a:ext>
            </a:extLst>
          </p:cNvPr>
          <p:cNvGrpSpPr/>
          <p:nvPr/>
        </p:nvGrpSpPr>
        <p:grpSpPr>
          <a:xfrm>
            <a:off x="2287240" y="4078514"/>
            <a:ext cx="9724498" cy="1756229"/>
            <a:chOff x="2287240" y="4078514"/>
            <a:chExt cx="9724498" cy="1756229"/>
          </a:xfrm>
        </p:grpSpPr>
        <p:pic>
          <p:nvPicPr>
            <p:cNvPr id="323" name="Picture 1" descr="Picture 1"/>
            <p:cNvPicPr>
              <a:picLocks noChangeAspect="1"/>
            </p:cNvPicPr>
            <p:nvPr/>
          </p:nvPicPr>
          <p:blipFill rotWithShape="1">
            <a:blip r:embed="rId4"/>
            <a:srcRect t="33118" r="1042" b="8056"/>
            <a:stretch/>
          </p:blipFill>
          <p:spPr>
            <a:xfrm>
              <a:off x="2287240" y="4078514"/>
              <a:ext cx="9724498" cy="1756229"/>
            </a:xfrm>
            <a:prstGeom prst="rect">
              <a:avLst/>
            </a:prstGeom>
            <a:ln w="12700">
              <a:solidFill>
                <a:schemeClr val="bg1"/>
              </a:solidFill>
              <a:miter lim="400000"/>
            </a:ln>
            <a:effectLst>
              <a:outerShdw blurRad="63500" sx="102000" sy="102000" algn="ctr" rotWithShape="0">
                <a:prstClr val="black">
                  <a:alpha val="40000"/>
                </a:prstClr>
              </a:outerShdw>
            </a:effectLst>
          </p:spPr>
        </p:pic>
        <p:pic>
          <p:nvPicPr>
            <p:cNvPr id="3" name="Picture 1" descr="Picture 1">
              <a:extLst>
                <a:ext uri="{FF2B5EF4-FFF2-40B4-BE49-F238E27FC236}">
                  <a16:creationId xmlns:a16="http://schemas.microsoft.com/office/drawing/2014/main" id="{E7AF7191-612F-700F-C33A-450B2FB7F440}"/>
                </a:ext>
              </a:extLst>
            </p:cNvPr>
            <p:cNvPicPr>
              <a:picLocks noChangeAspect="1"/>
            </p:cNvPicPr>
            <p:nvPr/>
          </p:nvPicPr>
          <p:blipFill rotWithShape="1">
            <a:blip r:embed="rId4"/>
            <a:srcRect t="1647" r="86202" b="74755"/>
            <a:stretch/>
          </p:blipFill>
          <p:spPr>
            <a:xfrm>
              <a:off x="10661911" y="5196115"/>
              <a:ext cx="1349827" cy="638628"/>
            </a:xfrm>
            <a:prstGeom prst="rect">
              <a:avLst/>
            </a:prstGeom>
            <a:ln w="12700">
              <a:solidFill>
                <a:schemeClr val="bg1"/>
              </a:solidFill>
              <a:miter lim="400000"/>
            </a:ln>
            <a:effec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AD559-A49E-5A23-88C7-D42309F3016A}"/>
              </a:ext>
            </a:extLst>
          </p:cNvPr>
          <p:cNvSpPr>
            <a:spLocks noGrp="1"/>
          </p:cNvSpPr>
          <p:nvPr>
            <p:ph type="title"/>
          </p:nvPr>
        </p:nvSpPr>
        <p:spPr/>
        <p:txBody>
          <a:bodyPr/>
          <a:lstStyle/>
          <a:p>
            <a:r>
              <a:rPr lang="en-US" dirty="0"/>
              <a:t>A Single Payer System Can </a:t>
            </a:r>
            <a:br>
              <a:rPr lang="en-US" dirty="0"/>
            </a:br>
            <a:r>
              <a:rPr lang="en-US" dirty="0"/>
              <a:t>Cover Everyone and Cost Less</a:t>
            </a:r>
          </a:p>
        </p:txBody>
      </p:sp>
      <p:sp>
        <p:nvSpPr>
          <p:cNvPr id="3" name="Text Placeholder 2">
            <a:extLst>
              <a:ext uri="{FF2B5EF4-FFF2-40B4-BE49-F238E27FC236}">
                <a16:creationId xmlns:a16="http://schemas.microsoft.com/office/drawing/2014/main" id="{E9E2C872-EBA3-C61D-240D-070ED7951398}"/>
              </a:ext>
            </a:extLst>
          </p:cNvPr>
          <p:cNvSpPr>
            <a:spLocks noGrp="1"/>
          </p:cNvSpPr>
          <p:nvPr>
            <p:ph type="body" sz="quarter" idx="1"/>
          </p:nvPr>
        </p:nvSpPr>
        <p:spPr/>
        <p:txBody>
          <a:bodyPr/>
          <a:lstStyle/>
          <a:p>
            <a:endParaRPr lang="en-US"/>
          </a:p>
        </p:txBody>
      </p:sp>
      <p:sp>
        <p:nvSpPr>
          <p:cNvPr id="4" name="Rectangle 3">
            <a:extLst>
              <a:ext uri="{FF2B5EF4-FFF2-40B4-BE49-F238E27FC236}">
                <a16:creationId xmlns:a16="http://schemas.microsoft.com/office/drawing/2014/main" id="{E75EE737-5395-49F0-853A-C0E2D5E49094}"/>
              </a:ext>
            </a:extLst>
          </p:cNvPr>
          <p:cNvSpPr/>
          <p:nvPr/>
        </p:nvSpPr>
        <p:spPr>
          <a:xfrm>
            <a:off x="966061" y="3160940"/>
            <a:ext cx="3022170" cy="2339102"/>
          </a:xfrm>
          <a:prstGeom prst="rect">
            <a:avLst/>
          </a:prstGeom>
          <a:solidFill>
            <a:schemeClr val="accent1"/>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731520" rIns="45719" bIns="73152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outerShdw blurRad="50800" dist="38100" dir="2700000" algn="tl" rotWithShape="0">
                    <a:prstClr val="black">
                      <a:alpha val="40000"/>
                    </a:prstClr>
                  </a:outerShdw>
                </a:effectLst>
                <a:uFillTx/>
                <a:latin typeface="Arial"/>
                <a:ea typeface="Arial"/>
                <a:cs typeface="Arial"/>
                <a:sym typeface="Arial"/>
              </a:rPr>
              <a:t>New Savings:</a:t>
            </a:r>
          </a:p>
          <a:p>
            <a:pPr marL="0" marR="0" indent="0" algn="ctr"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outerShdw blurRad="50800" dist="38100" dir="2700000" algn="tl" rotWithShape="0">
                    <a:prstClr val="black">
                      <a:alpha val="40000"/>
                    </a:prstClr>
                  </a:outerShdw>
                </a:effectLst>
                <a:uFillTx/>
                <a:latin typeface="Arial"/>
                <a:ea typeface="Arial"/>
                <a:cs typeface="Arial"/>
                <a:sym typeface="Arial"/>
              </a:rPr>
              <a:t>$650 Billion</a:t>
            </a:r>
          </a:p>
        </p:txBody>
      </p:sp>
      <p:sp>
        <p:nvSpPr>
          <p:cNvPr id="5" name="Rectangle 4">
            <a:extLst>
              <a:ext uri="{FF2B5EF4-FFF2-40B4-BE49-F238E27FC236}">
                <a16:creationId xmlns:a16="http://schemas.microsoft.com/office/drawing/2014/main" id="{71167D13-CF2B-5500-5B7C-B1F41E322D1C}"/>
              </a:ext>
            </a:extLst>
          </p:cNvPr>
          <p:cNvSpPr/>
          <p:nvPr/>
        </p:nvSpPr>
        <p:spPr>
          <a:xfrm>
            <a:off x="4003729" y="1928428"/>
            <a:ext cx="3022170" cy="1231106"/>
          </a:xfrm>
          <a:prstGeom prst="rect">
            <a:avLst/>
          </a:prstGeom>
          <a:solidFill>
            <a:schemeClr val="accent2"/>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182880" rIns="45719" bIns="18288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outerShdw blurRad="50800" dist="38100" dir="2700000" algn="tl" rotWithShape="0">
                    <a:prstClr val="black">
                      <a:alpha val="40000"/>
                    </a:prstClr>
                  </a:outerShdw>
                </a:effectLst>
                <a:uFillTx/>
                <a:latin typeface="Arial"/>
                <a:ea typeface="Arial"/>
                <a:cs typeface="Arial"/>
                <a:sym typeface="Arial"/>
              </a:rPr>
              <a:t>New Expenses:</a:t>
            </a:r>
          </a:p>
          <a:p>
            <a:pPr marL="0" marR="0" indent="0" algn="ctr"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outerShdw blurRad="50800" dist="38100" dir="2700000" algn="tl" rotWithShape="0">
                    <a:prstClr val="black">
                      <a:alpha val="40000"/>
                    </a:prstClr>
                  </a:outerShdw>
                </a:effectLst>
                <a:uFillTx/>
                <a:latin typeface="Arial"/>
                <a:ea typeface="Arial"/>
                <a:cs typeface="Arial"/>
                <a:sym typeface="Arial"/>
              </a:rPr>
              <a:t>$325 Billion</a:t>
            </a:r>
          </a:p>
        </p:txBody>
      </p:sp>
      <p:graphicFrame>
        <p:nvGraphicFramePr>
          <p:cNvPr id="9" name="Table 8">
            <a:extLst>
              <a:ext uri="{FF2B5EF4-FFF2-40B4-BE49-F238E27FC236}">
                <a16:creationId xmlns:a16="http://schemas.microsoft.com/office/drawing/2014/main" id="{A810808B-C975-35CC-F492-372EBAFADE51}"/>
              </a:ext>
            </a:extLst>
          </p:cNvPr>
          <p:cNvGraphicFramePr>
            <a:graphicFrameLocks noGrp="1"/>
          </p:cNvGraphicFramePr>
          <p:nvPr>
            <p:extLst>
              <p:ext uri="{D42A27DB-BD31-4B8C-83A1-F6EECF244321}">
                <p14:modId xmlns:p14="http://schemas.microsoft.com/office/powerpoint/2010/main" val="614516256"/>
              </p:ext>
            </p:extLst>
          </p:nvPr>
        </p:nvGraphicFramePr>
        <p:xfrm>
          <a:off x="7284202" y="1928428"/>
          <a:ext cx="4602997" cy="3683443"/>
        </p:xfrm>
        <a:graphic>
          <a:graphicData uri="http://schemas.openxmlformats.org/drawingml/2006/table">
            <a:tbl>
              <a:tblPr firstRow="1" bandRow="1">
                <a:tableStyleId>{5940675A-B579-460E-94D1-54222C63F5DA}</a:tableStyleId>
              </a:tblPr>
              <a:tblGrid>
                <a:gridCol w="2644291">
                  <a:extLst>
                    <a:ext uri="{9D8B030D-6E8A-4147-A177-3AD203B41FA5}">
                      <a16:colId xmlns:a16="http://schemas.microsoft.com/office/drawing/2014/main" val="3648766692"/>
                    </a:ext>
                  </a:extLst>
                </a:gridCol>
                <a:gridCol w="1958706">
                  <a:extLst>
                    <a:ext uri="{9D8B030D-6E8A-4147-A177-3AD203B41FA5}">
                      <a16:colId xmlns:a16="http://schemas.microsoft.com/office/drawing/2014/main" val="3036192715"/>
                    </a:ext>
                  </a:extLst>
                </a:gridCol>
              </a:tblGrid>
              <a:tr h="799276">
                <a:tc>
                  <a:txBody>
                    <a:bodyPr/>
                    <a:lstStyle/>
                    <a:p>
                      <a:pPr algn="ctr"/>
                      <a:r>
                        <a:rPr lang="en-US" sz="2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Administrative Cost Reductions</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$500 Billion</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008849484"/>
                  </a:ext>
                </a:extLst>
              </a:tr>
              <a:tr h="759417">
                <a:tc>
                  <a:txBody>
                    <a:bodyPr/>
                    <a:lstStyle/>
                    <a:p>
                      <a:pPr algn="ctr"/>
                      <a:r>
                        <a:rPr lang="en-US" sz="2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Drug and Device Negotiations</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$150 Billion</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508646753"/>
                  </a:ext>
                </a:extLst>
              </a:tr>
              <a:tr h="528975">
                <a:tc>
                  <a:txBody>
                    <a:bodyPr/>
                    <a:lstStyle/>
                    <a:p>
                      <a:pPr algn="ctr"/>
                      <a:r>
                        <a:rPr lang="en-US" sz="20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Total Savings</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0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 Billion</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558749619"/>
                  </a:ext>
                </a:extLst>
              </a:tr>
              <a:tr h="528975">
                <a:tc>
                  <a:txBody>
                    <a:bodyPr/>
                    <a:lstStyle/>
                    <a:p>
                      <a:pPr algn="ctr"/>
                      <a:r>
                        <a:rPr lang="en-US" sz="2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New Expenses</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2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$325 Billion</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289983201"/>
                  </a:ext>
                </a:extLst>
              </a:tr>
              <a:tr h="1018821">
                <a:tc>
                  <a:txBody>
                    <a:bodyPr/>
                    <a:lstStyle/>
                    <a:p>
                      <a:pPr algn="ctr"/>
                      <a:r>
                        <a:rPr lang="en-US" sz="2800" b="1" dirty="0">
                          <a:effectLst/>
                          <a:latin typeface="Arial" panose="020B0604020202020204" pitchFamily="34" charset="0"/>
                          <a:cs typeface="Arial" panose="020B0604020202020204" pitchFamily="34" charset="0"/>
                        </a:rPr>
                        <a:t>Net Savings</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dirty="0">
                          <a:effectLst/>
                          <a:latin typeface="Arial" panose="020B0604020202020204" pitchFamily="34" charset="0"/>
                          <a:cs typeface="Arial" panose="020B0604020202020204" pitchFamily="34" charset="0"/>
                        </a:rPr>
                        <a:t>$325 Billion</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933995167"/>
                  </a:ext>
                </a:extLst>
              </a:tr>
            </a:tbl>
          </a:graphicData>
        </a:graphic>
      </p:graphicFrame>
    </p:spTree>
    <p:extLst>
      <p:ext uri="{BB962C8B-B14F-4D97-AF65-F5344CB8AC3E}">
        <p14:creationId xmlns:p14="http://schemas.microsoft.com/office/powerpoint/2010/main" val="46262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1.48148E-6 L 5E-6 -0.09352 " pathEditMode="relative" rAng="0" ptsTypes="AA">
                                      <p:cBhvr>
                                        <p:cTn id="6" dur="2000" fill="hold"/>
                                        <p:tgtEl>
                                          <p:spTgt spid="4"/>
                                        </p:tgtEl>
                                        <p:attrNameLst>
                                          <p:attrName>ppt_x</p:attrName>
                                          <p:attrName>ppt_y</p:attrName>
                                        </p:attrNameLst>
                                      </p:cBhvr>
                                      <p:rCtr x="0" y="-4676"/>
                                    </p:animMotion>
                                  </p:childTnLst>
                                </p:cTn>
                              </p:par>
                              <p:par>
                                <p:cTn id="7" presetID="42" presetClass="path" presetSubtype="0" accel="50000" decel="50000" fill="hold" grpId="0" nodeType="withEffect">
                                  <p:stCondLst>
                                    <p:cond delay="0"/>
                                  </p:stCondLst>
                                  <p:childTnLst>
                                    <p:animMotion origin="layout" path="M -3.75E-6 -3.33333E-6 L -3.75E-6 0.18056 " pathEditMode="relative" rAng="0" ptsTypes="AA">
                                      <p:cBhvr>
                                        <p:cTn id="8" dur="2000" fill="hold"/>
                                        <p:tgtEl>
                                          <p:spTgt spid="5"/>
                                        </p:tgtEl>
                                        <p:attrNameLst>
                                          <p:attrName>ppt_x</p:attrName>
                                          <p:attrName>ppt_y</p:attrName>
                                        </p:attrNameLst>
                                      </p:cBhvr>
                                      <p:rCtr x="0" y="9028"/>
                                    </p:animMotion>
                                  </p:childTnLst>
                                </p:cTn>
                              </p:par>
                            </p:childTnLst>
                          </p:cTn>
                        </p:par>
                        <p:par>
                          <p:cTn id="9" fill="hold">
                            <p:stCondLst>
                              <p:cond delay="2000"/>
                            </p:stCondLst>
                            <p:childTnLst>
                              <p:par>
                                <p:cTn id="10" presetID="10" presetClass="entr" presetSubtype="0" fill="hold" nodeType="after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E6451D-4291-18EE-0D74-E3209EA26AC1}"/>
              </a:ext>
            </a:extLst>
          </p:cNvPr>
          <p:cNvSpPr/>
          <p:nvPr/>
        </p:nvSpPr>
        <p:spPr>
          <a:xfrm>
            <a:off x="0" y="464948"/>
            <a:ext cx="12192000" cy="6857999"/>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pic>
        <p:nvPicPr>
          <p:cNvPr id="459" name="Picture 4" descr="Picture 4"/>
          <p:cNvPicPr>
            <a:picLocks noChangeAspect="1"/>
          </p:cNvPicPr>
          <p:nvPr/>
        </p:nvPicPr>
        <p:blipFill>
          <a:blip r:embed="rId3"/>
          <a:stretch>
            <a:fillRect/>
          </a:stretch>
        </p:blipFill>
        <p:spPr>
          <a:xfrm>
            <a:off x="2926588" y="-2"/>
            <a:ext cx="6338824" cy="7204400"/>
          </a:xfrm>
          <a:prstGeom prst="rect">
            <a:avLst/>
          </a:prstGeom>
          <a:ln w="12700">
            <a:miter lim="400000"/>
          </a:ln>
        </p:spPr>
      </p:pic>
      <p:sp>
        <p:nvSpPr>
          <p:cNvPr id="4" name="Rectangle 3">
            <a:extLst>
              <a:ext uri="{FF2B5EF4-FFF2-40B4-BE49-F238E27FC236}">
                <a16:creationId xmlns:a16="http://schemas.microsoft.com/office/drawing/2014/main" id="{2C1B378A-70C0-1BDC-2EED-84A8A4783305}"/>
              </a:ext>
            </a:extLst>
          </p:cNvPr>
          <p:cNvSpPr/>
          <p:nvPr/>
        </p:nvSpPr>
        <p:spPr>
          <a:xfrm>
            <a:off x="3042833" y="1825970"/>
            <a:ext cx="3053167" cy="1661993"/>
          </a:xfrm>
          <a:prstGeom prst="rect">
            <a:avLst/>
          </a:prstGeom>
          <a:solidFill>
            <a:schemeClr val="accent2"/>
          </a:solidFill>
          <a:ln w="12700" cap="flat">
            <a:solidFill>
              <a:schemeClr val="bg1"/>
            </a:solidFill>
            <a:prstDash val="solid"/>
            <a:miter lim="8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182880" rIns="45719" bIns="18288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outerShdw blurRad="50800" dist="38100" dir="2700000" algn="tl" rotWithShape="0">
                    <a:prstClr val="black">
                      <a:alpha val="40000"/>
                    </a:prstClr>
                  </a:outerShdw>
                </a:effectLst>
                <a:uFillTx/>
                <a:latin typeface="Arial"/>
                <a:ea typeface="Arial"/>
                <a:cs typeface="Arial"/>
                <a:sym typeface="Arial"/>
              </a:rPr>
              <a:t>Your total annual healthcare costs today</a:t>
            </a:r>
          </a:p>
        </p:txBody>
      </p:sp>
      <p:sp>
        <p:nvSpPr>
          <p:cNvPr id="5" name="Rectangle 4">
            <a:extLst>
              <a:ext uri="{FF2B5EF4-FFF2-40B4-BE49-F238E27FC236}">
                <a16:creationId xmlns:a16="http://schemas.microsoft.com/office/drawing/2014/main" id="{49E31A9C-D810-86BB-D1F5-61A3416413AA}"/>
              </a:ext>
            </a:extLst>
          </p:cNvPr>
          <p:cNvSpPr/>
          <p:nvPr/>
        </p:nvSpPr>
        <p:spPr>
          <a:xfrm>
            <a:off x="6096000" y="3893947"/>
            <a:ext cx="3053167" cy="1661993"/>
          </a:xfrm>
          <a:prstGeom prst="rect">
            <a:avLst/>
          </a:prstGeom>
          <a:solidFill>
            <a:schemeClr val="accent1"/>
          </a:solidFill>
          <a:ln w="12700" cap="flat">
            <a:solidFill>
              <a:schemeClr val="bg1"/>
            </a:solidFill>
            <a:prstDash val="solid"/>
            <a:miter lim="8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182880" rIns="45719" bIns="18288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outerShdw blurRad="50800" dist="38100" dir="2700000" algn="tl" rotWithShape="0">
                    <a:prstClr val="black">
                      <a:alpha val="40000"/>
                    </a:prstClr>
                  </a:outerShdw>
                </a:effectLst>
                <a:uFillTx/>
                <a:latin typeface="Arial"/>
                <a:ea typeface="Arial"/>
                <a:cs typeface="Arial"/>
                <a:sym typeface="Arial"/>
              </a:rPr>
              <a:t>Your total costs for full-coverage Medicare for All</a:t>
            </a: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716A5A-3031-9FE4-AE2F-FF46D85FB22D}"/>
              </a:ext>
            </a:extLst>
          </p:cNvPr>
          <p:cNvSpPr>
            <a:spLocks noGrp="1"/>
          </p:cNvSpPr>
          <p:nvPr>
            <p:ph type="title"/>
          </p:nvPr>
        </p:nvSpPr>
        <p:spPr/>
        <p:txBody>
          <a:bodyPr/>
          <a:lstStyle/>
          <a:p>
            <a:r>
              <a:rPr lang="en-US" dirty="0"/>
              <a:t>Can We Afford Universal Healthcare??</a:t>
            </a:r>
          </a:p>
        </p:txBody>
      </p:sp>
      <p:sp>
        <p:nvSpPr>
          <p:cNvPr id="2" name="Text Placeholder 1">
            <a:extLst>
              <a:ext uri="{FF2B5EF4-FFF2-40B4-BE49-F238E27FC236}">
                <a16:creationId xmlns:a16="http://schemas.microsoft.com/office/drawing/2014/main" id="{F07AF361-471A-20E0-340E-E5C1460FBBB2}"/>
              </a:ext>
            </a:extLst>
          </p:cNvPr>
          <p:cNvSpPr>
            <a:spLocks noGrp="1"/>
          </p:cNvSpPr>
          <p:nvPr>
            <p:ph type="body" sz="quarter" idx="1"/>
          </p:nvPr>
        </p:nvSpPr>
        <p:spPr/>
        <p:txBody>
          <a:bodyPr/>
          <a:lstStyle/>
          <a:p>
            <a:r>
              <a:rPr lang="en-US" dirty="0"/>
              <a:t>Gerald Friedman, Ph.D., UMass Amherst, Funding HR 676: July 31, 2013</a:t>
            </a:r>
          </a:p>
        </p:txBody>
      </p:sp>
      <p:sp>
        <p:nvSpPr>
          <p:cNvPr id="463" name="Title 1"/>
          <p:cNvSpPr txBox="1"/>
          <p:nvPr/>
        </p:nvSpPr>
        <p:spPr>
          <a:xfrm>
            <a:off x="1411638" y="1837693"/>
            <a:ext cx="7685868" cy="2800767"/>
          </a:xfrm>
          <a:prstGeom prst="rect">
            <a:avLst/>
          </a:prstGeom>
          <a:solidFill>
            <a:schemeClr val="accent1"/>
          </a:solidFill>
          <a:ln w="12700">
            <a:solidFill>
              <a:schemeClr val="bg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0" tIns="182880" rIns="91440" bIns="640080" anchor="ctr">
            <a:spAutoFit/>
          </a:bodyPr>
          <a:lstStyle/>
          <a:p>
            <a:pPr algn="ctr">
              <a:defRPr sz="4800">
                <a:latin typeface="Franklin Gothic Medium"/>
                <a:ea typeface="Franklin Gothic Medium"/>
                <a:cs typeface="Franklin Gothic Medium"/>
                <a:sym typeface="Franklin Gothic Medium"/>
              </a:defRPr>
            </a:pPr>
            <a:r>
              <a:rPr lang="en-US" sz="3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95% of households will </a:t>
            </a:r>
          </a:p>
          <a:p>
            <a:pPr algn="ctr">
              <a:defRPr sz="4800">
                <a:latin typeface="Franklin Gothic Medium"/>
                <a:ea typeface="Franklin Gothic Medium"/>
                <a:cs typeface="Franklin Gothic Medium"/>
                <a:sym typeface="Franklin Gothic Medium"/>
              </a:defRPr>
            </a:pPr>
            <a:r>
              <a:rPr lang="en-US" sz="3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pay less in taxes (“Medicare premiums”)</a:t>
            </a:r>
          </a:p>
          <a:p>
            <a:pPr algn="ctr">
              <a:defRPr sz="4800">
                <a:latin typeface="Franklin Gothic Medium"/>
                <a:ea typeface="Franklin Gothic Medium"/>
                <a:cs typeface="Franklin Gothic Medium"/>
                <a:sym typeface="Franklin Gothic Medium"/>
              </a:defRPr>
            </a:pPr>
            <a:r>
              <a:rPr lang="en-US" sz="3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than they currently pay in </a:t>
            </a:r>
          </a:p>
          <a:p>
            <a:pPr algn="ctr">
              <a:defRPr sz="4800">
                <a:latin typeface="Franklin Gothic Medium"/>
                <a:ea typeface="Franklin Gothic Medium"/>
                <a:cs typeface="Franklin Gothic Medium"/>
                <a:sym typeface="Franklin Gothic Medium"/>
              </a:defRPr>
            </a:pPr>
            <a:r>
              <a:rPr lang="en-US" sz="3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premiums, co-pays, &amp; prescriptions. </a:t>
            </a:r>
          </a:p>
        </p:txBody>
      </p:sp>
      <p:sp>
        <p:nvSpPr>
          <p:cNvPr id="4" name="TextBox 3">
            <a:extLst>
              <a:ext uri="{FF2B5EF4-FFF2-40B4-BE49-F238E27FC236}">
                <a16:creationId xmlns:a16="http://schemas.microsoft.com/office/drawing/2014/main" id="{4445FE38-B8FB-622A-9636-38C2D21DDA18}"/>
              </a:ext>
            </a:extLst>
          </p:cNvPr>
          <p:cNvSpPr txBox="1"/>
          <p:nvPr/>
        </p:nvSpPr>
        <p:spPr>
          <a:xfrm>
            <a:off x="3564693" y="4308241"/>
            <a:ext cx="7685868" cy="1354217"/>
          </a:xfrm>
          <a:prstGeom prst="rect">
            <a:avLst/>
          </a:prstGeom>
          <a:solidFill>
            <a:schemeClr val="accent1"/>
          </a:solidFill>
          <a:ln w="12700" cap="flat">
            <a:solidFill>
              <a:schemeClr val="bg1"/>
            </a:solidFill>
            <a:miter lim="4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182880" rIns="91440" bIns="18288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3200" b="1" dirty="0">
                <a:solidFill>
                  <a:schemeClr val="bg1"/>
                </a:solidFill>
                <a:effectLst>
                  <a:outerShdw blurRad="50800" dist="38100" dir="2700000" algn="tl" rotWithShape="0">
                    <a:prstClr val="black">
                      <a:alpha val="40000"/>
                    </a:prstClr>
                  </a:outerShdw>
                </a:effectLst>
              </a:rPr>
              <a:t>And we will all have full </a:t>
            </a:r>
          </a:p>
          <a:p>
            <a:pPr marL="0" marR="0" indent="0" algn="ctr" defTabSz="914400" rtl="0" fontAlgn="auto" latinLnBrk="0" hangingPunct="0">
              <a:lnSpc>
                <a:spcPct val="100000"/>
              </a:lnSpc>
              <a:spcBef>
                <a:spcPts val="0"/>
              </a:spcBef>
              <a:spcAft>
                <a:spcPts val="0"/>
              </a:spcAft>
              <a:buClrTx/>
              <a:buSzTx/>
              <a:buFontTx/>
              <a:buNone/>
              <a:tabLst/>
            </a:pPr>
            <a:r>
              <a:rPr lang="en-US" sz="3200" b="1" dirty="0">
                <a:solidFill>
                  <a:schemeClr val="bg1"/>
                </a:solidFill>
                <a:effectLst>
                  <a:outerShdw blurRad="50800" dist="38100" dir="2700000" algn="tl" rotWithShape="0">
                    <a:prstClr val="black">
                      <a:alpha val="40000"/>
                    </a:prstClr>
                  </a:outerShdw>
                </a:effectLst>
              </a:rPr>
              <a:t>comprehensive first-dollar coverage</a:t>
            </a:r>
            <a:endParaRPr kumimoji="0" lang="en-US" sz="3200" b="1" i="0" u="none" strike="noStrike" cap="none" spc="0" normalizeH="0" baseline="0" dirty="0">
              <a:ln>
                <a:noFill/>
              </a:ln>
              <a:solidFill>
                <a:schemeClr val="bg1"/>
              </a:solidFill>
              <a:effectLst>
                <a:outerShdw blurRad="50800" dist="38100" dir="2700000" algn="tl" rotWithShape="0">
                  <a:prstClr val="black">
                    <a:alpha val="40000"/>
                  </a:prstClr>
                </a:outerShdw>
              </a:effectLst>
              <a:uFillTx/>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3"/>
                                        </p:tgtEl>
                                        <p:attrNameLst>
                                          <p:attrName>style.visibility</p:attrName>
                                        </p:attrNameLst>
                                      </p:cBhvr>
                                      <p:to>
                                        <p:strVal val="visible"/>
                                      </p:to>
                                    </p:set>
                                    <p:animEffect transition="in" filter="fade">
                                      <p:cBhvr>
                                        <p:cTn id="7" dur="500"/>
                                        <p:tgtEl>
                                          <p:spTgt spid="463"/>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itle 1"/>
          <p:cNvSpPr txBox="1">
            <a:spLocks noGrp="1"/>
          </p:cNvSpPr>
          <p:nvPr>
            <p:ph type="title"/>
          </p:nvPr>
        </p:nvSpPr>
        <p:spPr>
          <a:prstGeom prst="rect">
            <a:avLst/>
          </a:prstGeom>
        </p:spPr>
        <p:txBody>
          <a:bodyPr/>
          <a:lstStyle/>
          <a:p>
            <a:r>
              <a:rPr dirty="0"/>
              <a:t>Infant Mortality Higher in the U.S.</a:t>
            </a:r>
          </a:p>
        </p:txBody>
      </p:sp>
      <p:sp>
        <p:nvSpPr>
          <p:cNvPr id="2" name="Text Placeholder 1">
            <a:extLst>
              <a:ext uri="{FF2B5EF4-FFF2-40B4-BE49-F238E27FC236}">
                <a16:creationId xmlns:a16="http://schemas.microsoft.com/office/drawing/2014/main" id="{B428366A-5ABA-F70C-18CD-860A7035C068}"/>
              </a:ext>
            </a:extLst>
          </p:cNvPr>
          <p:cNvSpPr>
            <a:spLocks noGrp="1"/>
          </p:cNvSpPr>
          <p:nvPr>
            <p:ph type="body" sz="quarter" idx="21"/>
          </p:nvPr>
        </p:nvSpPr>
        <p:spPr/>
        <p:txBody>
          <a:bodyPr/>
          <a:lstStyle/>
          <a:p>
            <a:pPr>
              <a:lnSpc>
                <a:spcPct val="100000"/>
              </a:lnSpc>
              <a:spcBef>
                <a:spcPts val="0"/>
              </a:spcBef>
              <a:defRPr sz="1000"/>
            </a:pPr>
            <a:r>
              <a:rPr lang="en-US" dirty="0"/>
              <a:t>Source: OECD 2022. Note: Data are for 2021 or most recent year available</a:t>
            </a:r>
          </a:p>
          <a:p>
            <a:pPr>
              <a:lnSpc>
                <a:spcPct val="100000"/>
              </a:lnSpc>
              <a:spcBef>
                <a:spcPts val="0"/>
              </a:spcBef>
              <a:defRPr sz="1000"/>
            </a:pPr>
            <a:r>
              <a:rPr lang="en-US" dirty="0"/>
              <a:t>Modified version of slides prepared by Drs. Steffie Woolhandler and David Himmelstein. Originals available at https://</a:t>
            </a:r>
            <a:r>
              <a:rPr lang="en-US" dirty="0" err="1"/>
              <a:t>www.citizen.org</a:t>
            </a:r>
            <a:r>
              <a:rPr lang="en-US" dirty="0"/>
              <a:t>/article/updated-powerpoint-presentations-on-health-policy-issues-relevant-to-health-care-reform-and-a-national-single-payer-health-system/ (accessed Apr 12 2023)</a:t>
            </a:r>
          </a:p>
        </p:txBody>
      </p:sp>
      <p:graphicFrame>
        <p:nvGraphicFramePr>
          <p:cNvPr id="329" name="Chart 4"/>
          <p:cNvGraphicFramePr/>
          <p:nvPr>
            <p:extLst>
              <p:ext uri="{D42A27DB-BD31-4B8C-83A1-F6EECF244321}">
                <p14:modId xmlns:p14="http://schemas.microsoft.com/office/powerpoint/2010/main" val="1376733644"/>
              </p:ext>
            </p:extLst>
          </p:nvPr>
        </p:nvGraphicFramePr>
        <p:xfrm>
          <a:off x="2114541" y="1571997"/>
          <a:ext cx="8974147" cy="4051152"/>
        </p:xfrm>
        <a:graphic>
          <a:graphicData uri="http://schemas.openxmlformats.org/drawingml/2006/chart">
            <c:chart xmlns:c="http://schemas.openxmlformats.org/drawingml/2006/chart" xmlns:r="http://schemas.openxmlformats.org/officeDocument/2006/relationships" r:id="rId3"/>
          </a:graphicData>
        </a:graphic>
      </p:graphicFrame>
      <p:sp>
        <p:nvSpPr>
          <p:cNvPr id="330" name="TextBox 7"/>
          <p:cNvSpPr txBox="1"/>
          <p:nvPr/>
        </p:nvSpPr>
        <p:spPr>
          <a:xfrm>
            <a:off x="167984" y="2175175"/>
            <a:ext cx="2154302"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spcBef>
                <a:spcPts val="1200"/>
              </a:spcBef>
              <a:defRPr sz="2400">
                <a:solidFill>
                  <a:srgbClr val="FFFF00"/>
                </a:solidFill>
              </a:defRPr>
            </a:lvl1pPr>
          </a:lstStyle>
          <a:p>
            <a:r>
              <a:rPr dirty="0">
                <a:solidFill>
                  <a:schemeClr val="bg1"/>
                </a:solidFill>
              </a:rPr>
              <a:t>Deaths in first year of life per 1,000 live births</a:t>
            </a: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itle 2"/>
          <p:cNvSpPr txBox="1">
            <a:spLocks noGrp="1"/>
          </p:cNvSpPr>
          <p:nvPr>
            <p:ph type="title"/>
          </p:nvPr>
        </p:nvSpPr>
        <p:spPr>
          <a:prstGeom prst="rect">
            <a:avLst/>
          </a:prstGeom>
        </p:spPr>
        <p:txBody>
          <a:bodyPr/>
          <a:lstStyle/>
          <a:p>
            <a:pPr>
              <a:defRPr sz="4000"/>
            </a:pPr>
            <a:r>
              <a:rPr dirty="0"/>
              <a:t>Maternal Mortality </a:t>
            </a:r>
            <a:r>
              <a:rPr i="1" dirty="0">
                <a:solidFill>
                  <a:srgbClr val="FFFF00"/>
                </a:solidFill>
              </a:rPr>
              <a:t>MUCH </a:t>
            </a:r>
            <a:r>
              <a:rPr dirty="0"/>
              <a:t>Higher in the U.S.</a:t>
            </a:r>
          </a:p>
        </p:txBody>
      </p:sp>
      <p:sp>
        <p:nvSpPr>
          <p:cNvPr id="2" name="Text Placeholder 1">
            <a:extLst>
              <a:ext uri="{FF2B5EF4-FFF2-40B4-BE49-F238E27FC236}">
                <a16:creationId xmlns:a16="http://schemas.microsoft.com/office/drawing/2014/main" id="{A67888B6-CCC2-8659-27D8-7B4F226CC36E}"/>
              </a:ext>
            </a:extLst>
          </p:cNvPr>
          <p:cNvSpPr>
            <a:spLocks noGrp="1"/>
          </p:cNvSpPr>
          <p:nvPr>
            <p:ph type="body" sz="quarter" idx="21"/>
          </p:nvPr>
        </p:nvSpPr>
        <p:spPr/>
        <p:txBody>
          <a:bodyPr>
            <a:normAutofit fontScale="92500" lnSpcReduction="10000"/>
          </a:bodyPr>
          <a:lstStyle/>
          <a:p>
            <a:r>
              <a:rPr lang="en-US" dirty="0"/>
              <a:t>Maternal mortality: Death while pregnant or within 42 days of the end of pregnancy, irrespective of the duration and site of the pregnancy, from any cause related to or aggravated by the pregnancy or its management, but not from accidental or incidental causes. Used by the World Health Organization (WHO) in international comparisons. Date for 2021 or 2020 where available. </a:t>
            </a:r>
            <a:br>
              <a:rPr lang="en-US" dirty="0"/>
            </a:br>
            <a:r>
              <a:rPr lang="en-US" dirty="0"/>
              <a:t>Source: Trends in maternal mortality 2000 to 2020: estimates by WHO, UNICEF, UNFPA, World Bank Group and UNDESA/Population Division</a:t>
            </a:r>
          </a:p>
        </p:txBody>
      </p:sp>
      <p:sp>
        <p:nvSpPr>
          <p:cNvPr id="335" name="TextBox 5"/>
          <p:cNvSpPr txBox="1"/>
          <p:nvPr/>
        </p:nvSpPr>
        <p:spPr>
          <a:xfrm>
            <a:off x="164667" y="2430965"/>
            <a:ext cx="1648893"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1200"/>
              </a:spcBef>
              <a:defRPr sz="2400">
                <a:solidFill>
                  <a:srgbClr val="FFFF00"/>
                </a:solidFill>
              </a:defRPr>
            </a:pPr>
            <a:r>
              <a:rPr dirty="0">
                <a:solidFill>
                  <a:schemeClr val="bg1"/>
                </a:solidFill>
              </a:rPr>
              <a:t>Maternal deaths per 100,000 </a:t>
            </a:r>
            <a:br>
              <a:rPr dirty="0">
                <a:solidFill>
                  <a:schemeClr val="bg1"/>
                </a:solidFill>
              </a:rPr>
            </a:br>
            <a:r>
              <a:rPr dirty="0">
                <a:solidFill>
                  <a:schemeClr val="bg1"/>
                </a:solidFill>
              </a:rPr>
              <a:t>live births</a:t>
            </a:r>
          </a:p>
        </p:txBody>
      </p:sp>
      <p:graphicFrame>
        <p:nvGraphicFramePr>
          <p:cNvPr id="337" name="Chart 12"/>
          <p:cNvGraphicFramePr/>
          <p:nvPr>
            <p:extLst>
              <p:ext uri="{D42A27DB-BD31-4B8C-83A1-F6EECF244321}">
                <p14:modId xmlns:p14="http://schemas.microsoft.com/office/powerpoint/2010/main" val="2307970018"/>
              </p:ext>
            </p:extLst>
          </p:nvPr>
        </p:nvGraphicFramePr>
        <p:xfrm>
          <a:off x="1881708" y="1268794"/>
          <a:ext cx="9397212" cy="474795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ext Placeholder 2"/>
          <p:cNvSpPr txBox="1">
            <a:spLocks noGrp="1"/>
          </p:cNvSpPr>
          <p:nvPr>
            <p:ph type="body" sz="quarter" idx="1"/>
          </p:nvPr>
        </p:nvSpPr>
        <p:spPr>
          <a:prstGeom prst="rect">
            <a:avLst/>
          </a:prstGeom>
        </p:spPr>
        <p:txBody>
          <a:bodyPr/>
          <a:lstStyle>
            <a:lvl1pPr>
              <a:lnSpc>
                <a:spcPct val="110000"/>
              </a:lnSpc>
              <a:spcBef>
                <a:spcPts val="0"/>
              </a:spcBef>
              <a:defRPr sz="1100"/>
            </a:lvl1pPr>
          </a:lstStyle>
          <a:p>
            <a:r>
              <a:t>Note: “Public” includes benefit costs for gvt employees and tax subsidies for private insurance; expenditures reflect purchasing power parity.  Source: OECD 2022; NCHS; AJPH 2016;106:449 (updated) and accessed Sept 5 2023</a:t>
            </a:r>
          </a:p>
        </p:txBody>
      </p:sp>
      <p:graphicFrame>
        <p:nvGraphicFramePr>
          <p:cNvPr id="342" name="Chart 5"/>
          <p:cNvGraphicFramePr/>
          <p:nvPr>
            <p:extLst>
              <p:ext uri="{D42A27DB-BD31-4B8C-83A1-F6EECF244321}">
                <p14:modId xmlns:p14="http://schemas.microsoft.com/office/powerpoint/2010/main" val="3673128071"/>
              </p:ext>
            </p:extLst>
          </p:nvPr>
        </p:nvGraphicFramePr>
        <p:xfrm>
          <a:off x="3397412" y="1594590"/>
          <a:ext cx="8107029" cy="4077356"/>
        </p:xfrm>
        <a:graphic>
          <a:graphicData uri="http://schemas.openxmlformats.org/drawingml/2006/chart">
            <c:chart xmlns:c="http://schemas.openxmlformats.org/drawingml/2006/chart" xmlns:r="http://schemas.openxmlformats.org/officeDocument/2006/relationships" r:id="rId3"/>
          </a:graphicData>
        </a:graphic>
      </p:graphicFrame>
      <p:grpSp>
        <p:nvGrpSpPr>
          <p:cNvPr id="345" name="Group 8"/>
          <p:cNvGrpSpPr/>
          <p:nvPr/>
        </p:nvGrpSpPr>
        <p:grpSpPr>
          <a:xfrm>
            <a:off x="594601" y="2232342"/>
            <a:ext cx="2572006" cy="437069"/>
            <a:chOff x="0" y="0"/>
            <a:chExt cx="2572005" cy="437068"/>
          </a:xfrm>
        </p:grpSpPr>
        <p:sp>
          <p:nvSpPr>
            <p:cNvPr id="343" name="Rectangle 7"/>
            <p:cNvSpPr/>
            <p:nvPr/>
          </p:nvSpPr>
          <p:spPr>
            <a:xfrm>
              <a:off x="0" y="94247"/>
              <a:ext cx="273169" cy="273170"/>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344" name="TextBox 3"/>
            <p:cNvSpPr txBox="1"/>
            <p:nvPr/>
          </p:nvSpPr>
          <p:spPr>
            <a:xfrm>
              <a:off x="289318" y="0"/>
              <a:ext cx="2282688" cy="4370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2400" b="1">
                  <a:solidFill>
                    <a:srgbClr val="FFFFFF"/>
                  </a:solidFill>
                </a:defRPr>
              </a:lvl1pPr>
            </a:lstStyle>
            <a:p>
              <a:r>
                <a:t>Total Spending</a:t>
              </a:r>
            </a:p>
          </p:txBody>
        </p:sp>
      </p:grpSp>
      <p:grpSp>
        <p:nvGrpSpPr>
          <p:cNvPr id="348" name="Group 14"/>
          <p:cNvGrpSpPr/>
          <p:nvPr/>
        </p:nvGrpSpPr>
        <p:grpSpPr>
          <a:xfrm>
            <a:off x="594600" y="3438483"/>
            <a:ext cx="2143949" cy="437070"/>
            <a:chOff x="0" y="0"/>
            <a:chExt cx="2143947" cy="437068"/>
          </a:xfrm>
        </p:grpSpPr>
        <p:sp>
          <p:nvSpPr>
            <p:cNvPr id="346" name="Rectangle 9"/>
            <p:cNvSpPr/>
            <p:nvPr/>
          </p:nvSpPr>
          <p:spPr>
            <a:xfrm>
              <a:off x="0" y="94247"/>
              <a:ext cx="273170" cy="273170"/>
            </a:xfrm>
            <a:prstGeom prst="rect">
              <a:avLst/>
            </a:prstGeom>
            <a:solidFill>
              <a:schemeClr val="accent2"/>
            </a:solidFill>
            <a:ln w="12700" cap="flat">
              <a:solidFill>
                <a:srgbClr val="FFFFFF"/>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347" name="TextBox 12"/>
            <p:cNvSpPr txBox="1"/>
            <p:nvPr/>
          </p:nvSpPr>
          <p:spPr>
            <a:xfrm>
              <a:off x="261014" y="0"/>
              <a:ext cx="1882934" cy="4370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2400" b="1">
                  <a:solidFill>
                    <a:srgbClr val="FFFFFF"/>
                  </a:solidFill>
                </a:defRPr>
              </a:lvl1pPr>
            </a:lstStyle>
            <a:p>
              <a:r>
                <a:t> U.S. Private</a:t>
              </a:r>
            </a:p>
          </p:txBody>
        </p:sp>
      </p:grpSp>
      <p:grpSp>
        <p:nvGrpSpPr>
          <p:cNvPr id="351" name="Group 10"/>
          <p:cNvGrpSpPr/>
          <p:nvPr/>
        </p:nvGrpSpPr>
        <p:grpSpPr>
          <a:xfrm>
            <a:off x="594600" y="2835412"/>
            <a:ext cx="2057921" cy="437070"/>
            <a:chOff x="0" y="0"/>
            <a:chExt cx="2057919" cy="437068"/>
          </a:xfrm>
        </p:grpSpPr>
        <p:sp>
          <p:nvSpPr>
            <p:cNvPr id="349" name="TextBox 11"/>
            <p:cNvSpPr txBox="1"/>
            <p:nvPr/>
          </p:nvSpPr>
          <p:spPr>
            <a:xfrm>
              <a:off x="277082" y="0"/>
              <a:ext cx="1780838" cy="4370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2400" b="1">
                  <a:solidFill>
                    <a:srgbClr val="FFFFFF"/>
                  </a:solidFill>
                </a:defRPr>
              </a:lvl1pPr>
            </a:lstStyle>
            <a:p>
              <a:r>
                <a:t> U.S. Public</a:t>
              </a:r>
            </a:p>
          </p:txBody>
        </p:sp>
        <p:sp>
          <p:nvSpPr>
            <p:cNvPr id="350" name="Rectangle 13"/>
            <p:cNvSpPr/>
            <p:nvPr/>
          </p:nvSpPr>
          <p:spPr>
            <a:xfrm>
              <a:off x="0" y="94247"/>
              <a:ext cx="273170" cy="273170"/>
            </a:xfrm>
            <a:prstGeom prst="rect">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grpSp>
      <p:grpSp>
        <p:nvGrpSpPr>
          <p:cNvPr id="354" name="Rectangle 4"/>
          <p:cNvGrpSpPr/>
          <p:nvPr/>
        </p:nvGrpSpPr>
        <p:grpSpPr>
          <a:xfrm>
            <a:off x="4570192" y="5124850"/>
            <a:ext cx="6645901" cy="350662"/>
            <a:chOff x="0" y="0"/>
            <a:chExt cx="6645899" cy="350661"/>
          </a:xfrm>
        </p:grpSpPr>
        <p:sp>
          <p:nvSpPr>
            <p:cNvPr id="352" name="Rectangle"/>
            <p:cNvSpPr/>
            <p:nvPr/>
          </p:nvSpPr>
          <p:spPr>
            <a:xfrm>
              <a:off x="0" y="14945"/>
              <a:ext cx="6645900" cy="320771"/>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r">
                <a:defRPr>
                  <a:solidFill>
                    <a:srgbClr val="FFFFFF"/>
                  </a:solidFill>
                </a:defRPr>
              </a:pPr>
              <a:endParaRPr/>
            </a:p>
          </p:txBody>
        </p:sp>
        <p:sp>
          <p:nvSpPr>
            <p:cNvPr id="353" name="$12,553"/>
            <p:cNvSpPr txBox="1"/>
            <p:nvPr/>
          </p:nvSpPr>
          <p:spPr>
            <a:xfrm>
              <a:off x="52069" y="-1"/>
              <a:ext cx="6541761" cy="350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r">
                <a:defRPr>
                  <a:solidFill>
                    <a:srgbClr val="FFFFFF"/>
                  </a:solidFill>
                </a:defRPr>
              </a:lvl1pPr>
            </a:lstStyle>
            <a:p>
              <a:r>
                <a:rPr dirty="0"/>
                <a:t>$12,553</a:t>
              </a:r>
            </a:p>
          </p:txBody>
        </p:sp>
      </p:grpSp>
      <p:sp>
        <p:nvSpPr>
          <p:cNvPr id="355" name="TextBox 15"/>
          <p:cNvSpPr txBox="1"/>
          <p:nvPr/>
        </p:nvSpPr>
        <p:spPr>
          <a:xfrm>
            <a:off x="4440937" y="5555088"/>
            <a:ext cx="6818698"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1200"/>
              </a:spcBef>
              <a:defRPr sz="2400">
                <a:solidFill>
                  <a:srgbClr val="FFFFFF"/>
                </a:solidFill>
              </a:defRPr>
            </a:lvl1pPr>
          </a:lstStyle>
          <a:p>
            <a:r>
              <a:t>Annual $ per capita 2022</a:t>
            </a:r>
          </a:p>
        </p:txBody>
      </p:sp>
      <p:sp>
        <p:nvSpPr>
          <p:cNvPr id="356" name="Title 1"/>
          <p:cNvSpPr txBox="1"/>
          <p:nvPr/>
        </p:nvSpPr>
        <p:spPr>
          <a:xfrm>
            <a:off x="1036319" y="303204"/>
            <a:ext cx="10424161" cy="1325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a:lnSpc>
                <a:spcPct val="90000"/>
              </a:lnSpc>
              <a:defRPr sz="3900" b="1">
                <a:solidFill>
                  <a:srgbClr val="FFFFFF"/>
                </a:solidFill>
              </a:defRPr>
            </a:pPr>
            <a:r>
              <a:t>U.S. </a:t>
            </a:r>
            <a:r>
              <a:rPr i="1">
                <a:solidFill>
                  <a:srgbClr val="FFFF00"/>
                </a:solidFill>
                <a:effectLst>
                  <a:outerShdw blurRad="50800" dist="50800" dir="5400000" rotWithShape="0">
                    <a:srgbClr val="000000"/>
                  </a:outerShdw>
                </a:effectLst>
              </a:rPr>
              <a:t>Public</a:t>
            </a:r>
            <a:r>
              <a:rPr>
                <a:effectLst>
                  <a:outerShdw blurRad="50800" dist="50800" dir="5400000" rotWithShape="0">
                    <a:srgbClr val="000000"/>
                  </a:outerShdw>
                </a:effectLst>
              </a:rPr>
              <a:t> </a:t>
            </a:r>
            <a:r>
              <a:t>Spending for Health Exceeds </a:t>
            </a:r>
            <a:r>
              <a:rPr i="1">
                <a:solidFill>
                  <a:srgbClr val="FFFF00"/>
                </a:solidFill>
                <a:effectLst>
                  <a:outerShdw blurRad="50800" dist="50800" dir="5400000" rotWithShape="0">
                    <a:srgbClr val="000000"/>
                  </a:outerShdw>
                </a:effectLst>
              </a:rPr>
              <a:t>Total</a:t>
            </a:r>
            <a:r>
              <a:rPr>
                <a:solidFill>
                  <a:srgbClr val="FFFF00"/>
                </a:solidFill>
              </a:rPr>
              <a:t> </a:t>
            </a:r>
            <a:r>
              <a:t>Spending in Other Nations</a:t>
            </a:r>
          </a:p>
        </p:txBody>
      </p:sp>
    </p:spTree>
  </p:cSld>
  <p:clrMapOvr>
    <a:masterClrMapping/>
  </p:clrMapOvr>
  <p:transition spd="slow">
    <p:fade thruBlk="1"/>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51"/>
                                        </p:tgtEl>
                                        <p:attrNameLst>
                                          <p:attrName>style.visibility</p:attrName>
                                        </p:attrNameLst>
                                      </p:cBhvr>
                                      <p:to>
                                        <p:strVal val="visible"/>
                                      </p:to>
                                    </p:set>
                                    <p:animEffect transition="in" filter="fade">
                                      <p:cBhvr>
                                        <p:cTn id="7" dur="500"/>
                                        <p:tgtEl>
                                          <p:spTgt spid="351"/>
                                        </p:tgtEl>
                                      </p:cBhvr>
                                    </p:animEffect>
                                  </p:childTnLst>
                                </p:cTn>
                              </p:par>
                            </p:childTnLst>
                          </p:cTn>
                        </p:par>
                        <p:par>
                          <p:cTn id="8" fill="hold">
                            <p:stCondLst>
                              <p:cond delay="500"/>
                            </p:stCondLst>
                            <p:childTnLst>
                              <p:par>
                                <p:cTn id="9" presetID="10" presetClass="entr" fill="hold" grpId="2" nodeType="afterEffect">
                                  <p:stCondLst>
                                    <p:cond delay="0"/>
                                  </p:stCondLst>
                                  <p:iterate>
                                    <p:tmAbs val="0"/>
                                  </p:iterate>
                                  <p:childTnLst>
                                    <p:set>
                                      <p:cBhvr>
                                        <p:cTn id="10" fill="hold"/>
                                        <p:tgtEl>
                                          <p:spTgt spid="348"/>
                                        </p:tgtEl>
                                        <p:attrNameLst>
                                          <p:attrName>style.visibility</p:attrName>
                                        </p:attrNameLst>
                                      </p:cBhvr>
                                      <p:to>
                                        <p:strVal val="visible"/>
                                      </p:to>
                                    </p:set>
                                    <p:animEffect transition="in" filter="fade">
                                      <p:cBhvr>
                                        <p:cTn id="11" dur="500"/>
                                        <p:tgtEl>
                                          <p:spTgt spid="348"/>
                                        </p:tgtEl>
                                      </p:cBhvr>
                                    </p:animEffect>
                                  </p:childTnLst>
                                </p:cTn>
                              </p:par>
                            </p:childTnLst>
                          </p:cTn>
                        </p:par>
                        <p:par>
                          <p:cTn id="12" fill="hold">
                            <p:stCondLst>
                              <p:cond delay="1000"/>
                            </p:stCondLst>
                            <p:childTnLst>
                              <p:par>
                                <p:cTn id="13" presetID="10" presetClass="exit" fill="hold" grpId="3" nodeType="afterEffect">
                                  <p:stCondLst>
                                    <p:cond delay="0"/>
                                  </p:stCondLst>
                                  <p:iterate>
                                    <p:tmAbs val="0"/>
                                  </p:iterate>
                                  <p:childTnLst>
                                    <p:animEffect transition="out" filter="fade">
                                      <p:cBhvr>
                                        <p:cTn id="14" dur="500" fill="hold"/>
                                        <p:tgtEl>
                                          <p:spTgt spid="354"/>
                                        </p:tgtEl>
                                      </p:cBhvr>
                                    </p:animEffect>
                                    <p:set>
                                      <p:cBhvr>
                                        <p:cTn id="15" fill="hold">
                                          <p:stCondLst>
                                            <p:cond delay="499"/>
                                          </p:stCondLst>
                                        </p:cTn>
                                        <p:tgtEl>
                                          <p:spTgt spid="3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2" animBg="1" advAuto="0"/>
      <p:bldP spid="351" grpId="1" animBg="1" advAuto="0"/>
      <p:bldP spid="354" grpId="3"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Text Placeholder 2"/>
          <p:cNvSpPr txBox="1">
            <a:spLocks noGrp="1"/>
          </p:cNvSpPr>
          <p:nvPr>
            <p:ph type="body" sz="quarter" idx="1"/>
          </p:nvPr>
        </p:nvSpPr>
        <p:spPr>
          <a:prstGeom prst="rect">
            <a:avLst/>
          </a:prstGeom>
        </p:spPr>
        <p:txBody>
          <a:bodyPr/>
          <a:lstStyle/>
          <a:p>
            <a:pPr>
              <a:lnSpc>
                <a:spcPct val="100000"/>
              </a:lnSpc>
              <a:spcBef>
                <a:spcPts val="0"/>
              </a:spcBef>
              <a:defRPr sz="1000"/>
            </a:pPr>
            <a:r>
              <a:t>Source: OECD 2022. Note: Data are for 2021</a:t>
            </a:r>
          </a:p>
          <a:p>
            <a:pPr>
              <a:lnSpc>
                <a:spcPct val="100000"/>
              </a:lnSpc>
              <a:spcBef>
                <a:spcPts val="0"/>
              </a:spcBef>
              <a:defRPr sz="1000"/>
            </a:pPr>
            <a:r>
              <a:t>Modified version of slides prepared by Drs. Steffie Woolhandler and David Himmelstein. Originals available at https://www.citizen.org/article/updated-powerpoint-presentations-on-health-policy-issues-relevant-to-health-care-reform-and-a-national-single-payer-health-system/ (accessed Apr 12 2023)</a:t>
            </a:r>
          </a:p>
        </p:txBody>
      </p:sp>
      <p:sp>
        <p:nvSpPr>
          <p:cNvPr id="360" name="Title 1"/>
          <p:cNvSpPr txBox="1">
            <a:spLocks noGrp="1"/>
          </p:cNvSpPr>
          <p:nvPr>
            <p:ph type="title" idx="4294967295"/>
          </p:nvPr>
        </p:nvSpPr>
        <p:spPr>
          <a:xfrm>
            <a:off x="1598613" y="365125"/>
            <a:ext cx="10593387" cy="1325563"/>
          </a:xfrm>
          <a:prstGeom prst="rect">
            <a:avLst/>
          </a:prstGeom>
        </p:spPr>
        <p:txBody>
          <a:bodyPr/>
          <a:lstStyle>
            <a:lvl1pPr>
              <a:defRPr sz="4800"/>
            </a:lvl1pPr>
          </a:lstStyle>
          <a:p>
            <a:r>
              <a:t>Life Expectancy Lower in the U.S.</a:t>
            </a:r>
          </a:p>
        </p:txBody>
      </p:sp>
      <p:sp>
        <p:nvSpPr>
          <p:cNvPr id="362" name="TextBox 3"/>
          <p:cNvSpPr txBox="1"/>
          <p:nvPr/>
        </p:nvSpPr>
        <p:spPr>
          <a:xfrm>
            <a:off x="139799" y="2943522"/>
            <a:ext cx="932304"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spcBef>
                <a:spcPts val="1200"/>
              </a:spcBef>
              <a:defRPr sz="2400" b="1">
                <a:solidFill>
                  <a:srgbClr val="FFFF00"/>
                </a:solidFill>
              </a:defRPr>
            </a:lvl1pPr>
          </a:lstStyle>
          <a:p>
            <a:r>
              <a:rPr dirty="0">
                <a:solidFill>
                  <a:schemeClr val="bg1"/>
                </a:solidFill>
              </a:rPr>
              <a:t>Years</a:t>
            </a:r>
          </a:p>
        </p:txBody>
      </p:sp>
      <p:graphicFrame>
        <p:nvGraphicFramePr>
          <p:cNvPr id="363" name="Chart 4"/>
          <p:cNvGraphicFramePr/>
          <p:nvPr>
            <p:extLst>
              <p:ext uri="{D42A27DB-BD31-4B8C-83A1-F6EECF244321}">
                <p14:modId xmlns:p14="http://schemas.microsoft.com/office/powerpoint/2010/main" val="3961123455"/>
              </p:ext>
            </p:extLst>
          </p:nvPr>
        </p:nvGraphicFramePr>
        <p:xfrm>
          <a:off x="1348353" y="1400143"/>
          <a:ext cx="9840348" cy="461660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08310841"/>
              </p:ext>
            </p:extLst>
          </p:nvPr>
        </p:nvGraphicFramePr>
        <p:xfrm>
          <a:off x="1756371" y="1724781"/>
          <a:ext cx="9968256" cy="3583096"/>
        </p:xfrm>
        <a:graphic>
          <a:graphicData uri="http://schemas.openxmlformats.org/drawingml/2006/table">
            <a:tbl>
              <a:tblPr firstRow="1" bandRow="1">
                <a:tableStyleId>{5C22544A-7EE6-4342-B048-85BDC9FD1C3A}</a:tableStyleId>
              </a:tblPr>
              <a:tblGrid>
                <a:gridCol w="9968256">
                  <a:extLst>
                    <a:ext uri="{9D8B030D-6E8A-4147-A177-3AD203B41FA5}">
                      <a16:colId xmlns:a16="http://schemas.microsoft.com/office/drawing/2014/main" val="20000"/>
                    </a:ext>
                  </a:extLst>
                </a:gridCol>
              </a:tblGrid>
              <a:tr h="447887">
                <a:tc>
                  <a:txBody>
                    <a:bodyPr/>
                    <a:lstStyle/>
                    <a:p>
                      <a:endParaRPr lang="en-US" dirty="0"/>
                    </a:p>
                  </a:txBody>
                  <a:tcPr>
                    <a:lnL w="9525" cap="flat" cmpd="sng" algn="ctr">
                      <a:solidFill>
                        <a:schemeClr val="bg1"/>
                      </a:solidFill>
                      <a:prstDash val="solid"/>
                      <a:round/>
                      <a:headEnd type="none" w="med" len="med"/>
                      <a:tailEnd type="none" w="med" len="med"/>
                    </a:lnL>
                    <a:lnR w="12700" cmpd="sng">
                      <a:noFill/>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7887">
                <a:tc>
                  <a:txBody>
                    <a:bodyPr/>
                    <a:lstStyle/>
                    <a:p>
                      <a:endParaRPr lang="en-US" dirty="0"/>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7887">
                <a:tc>
                  <a:txBody>
                    <a:bodyPr/>
                    <a:lstStyle/>
                    <a:p>
                      <a:endParaRPr lang="en-US" dirty="0"/>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7887">
                <a:tc>
                  <a:txBody>
                    <a:bodyPr/>
                    <a:lstStyle/>
                    <a:p>
                      <a:endParaRPr lang="en-US" dirty="0"/>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7887">
                <a:tc>
                  <a:txBody>
                    <a:bodyPr/>
                    <a:lstStyle/>
                    <a:p>
                      <a:endParaRPr lang="en-US" dirty="0"/>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7887">
                <a:tc>
                  <a:txBody>
                    <a:bodyPr/>
                    <a:lstStyle/>
                    <a:p>
                      <a:endParaRPr lang="en-US" dirty="0"/>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7887">
                <a:tc>
                  <a:txBody>
                    <a:bodyPr/>
                    <a:lstStyle/>
                    <a:p>
                      <a:endParaRPr lang="en-US" dirty="0"/>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7887">
                <a:tc>
                  <a:txBody>
                    <a:bodyPr/>
                    <a:lstStyle/>
                    <a:p>
                      <a:endParaRPr lang="en-US" dirty="0"/>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p:txBody>
          <a:bodyPr>
            <a:noAutofit/>
          </a:bodyPr>
          <a:lstStyle/>
          <a:p>
            <a:r>
              <a:rPr lang="en-US" sz="2800" dirty="0">
                <a:solidFill>
                  <a:schemeClr val="bg1"/>
                </a:solidFill>
              </a:rPr>
              <a:t>Compared to 16 peer countries</a:t>
            </a:r>
            <a:br>
              <a:rPr lang="en-US" dirty="0">
                <a:solidFill>
                  <a:schemeClr val="bg1"/>
                </a:solidFill>
              </a:rPr>
            </a:br>
            <a:r>
              <a:rPr lang="en-US" dirty="0">
                <a:solidFill>
                  <a:schemeClr val="bg1"/>
                </a:solidFill>
              </a:rPr>
              <a:t>Medicare Makes Americans Healthier</a:t>
            </a:r>
            <a:endParaRPr lang="en-US" dirty="0"/>
          </a:p>
        </p:txBody>
      </p:sp>
      <p:sp>
        <p:nvSpPr>
          <p:cNvPr id="5" name="Text Placeholder 4"/>
          <p:cNvSpPr>
            <a:spLocks noGrp="1"/>
          </p:cNvSpPr>
          <p:nvPr>
            <p:ph type="body" idx="10"/>
          </p:nvPr>
        </p:nvSpPr>
        <p:spPr>
          <a:xfrm>
            <a:off x="0" y="6016753"/>
            <a:ext cx="6069330" cy="841248"/>
          </a:xfrm>
        </p:spPr>
        <p:txBody>
          <a:bodyPr>
            <a:normAutofit/>
          </a:bodyPr>
          <a:lstStyle/>
          <a:p>
            <a:pPr>
              <a:lnSpc>
                <a:spcPct val="120000"/>
              </a:lnSpc>
              <a:spcBef>
                <a:spcPts val="0"/>
              </a:spcBef>
            </a:pPr>
            <a:r>
              <a:rPr lang="en-US" sz="1000" dirty="0">
                <a:latin typeface="Franklin Gothic Book"/>
                <a:cs typeface="Franklin Gothic Book"/>
              </a:rPr>
              <a:t>Institute of Medicine. Shorter Lives, Poorer Health. </a:t>
            </a:r>
          </a:p>
          <a:p>
            <a:pPr>
              <a:lnSpc>
                <a:spcPct val="120000"/>
              </a:lnSpc>
              <a:spcBef>
                <a:spcPts val="0"/>
              </a:spcBef>
            </a:pPr>
            <a:r>
              <a:rPr lang="en-US" sz="1000" dirty="0">
                <a:latin typeface="Franklin Gothic Book"/>
                <a:cs typeface="Franklin Gothic Book"/>
              </a:rPr>
              <a:t>Fig 1-9: Ranking of US mortality rates by age group among 17 peer countries, 2006-2008. 2013</a:t>
            </a:r>
          </a:p>
          <a:p>
            <a:pPr>
              <a:lnSpc>
                <a:spcPct val="120000"/>
              </a:lnSpc>
              <a:spcBef>
                <a:spcPts val="0"/>
              </a:spcBef>
            </a:pPr>
            <a:r>
              <a:rPr lang="en-US" sz="1000" dirty="0">
                <a:latin typeface="Franklin Gothic Book"/>
                <a:cs typeface="Franklin Gothic Book"/>
              </a:rPr>
              <a:t>Peer nations are Australia, Austria, Canada, Denmark, Finland, France, Germany, Italy, Japan, Norway, Portugal, Spain, Sweden, Switzerland, Netherlands, United Kingdom</a:t>
            </a:r>
          </a:p>
        </p:txBody>
      </p:sp>
      <p:graphicFrame>
        <p:nvGraphicFramePr>
          <p:cNvPr id="11" name="Table 10"/>
          <p:cNvGraphicFramePr>
            <a:graphicFrameLocks noGrp="1"/>
          </p:cNvGraphicFramePr>
          <p:nvPr>
            <p:extLst>
              <p:ext uri="{D42A27DB-BD31-4B8C-83A1-F6EECF244321}">
                <p14:modId xmlns:p14="http://schemas.microsoft.com/office/powerpoint/2010/main" val="4096097369"/>
              </p:ext>
            </p:extLst>
          </p:nvPr>
        </p:nvGraphicFramePr>
        <p:xfrm>
          <a:off x="729617" y="1547407"/>
          <a:ext cx="1032918" cy="4008078"/>
        </p:xfrm>
        <a:graphic>
          <a:graphicData uri="http://schemas.openxmlformats.org/drawingml/2006/table">
            <a:tbl>
              <a:tblPr bandRow="1">
                <a:tableStyleId>{5C22544A-7EE6-4342-B048-85BDC9FD1C3A}</a:tableStyleId>
              </a:tblPr>
              <a:tblGrid>
                <a:gridCol w="1032918">
                  <a:extLst>
                    <a:ext uri="{9D8B030D-6E8A-4147-A177-3AD203B41FA5}">
                      <a16:colId xmlns:a16="http://schemas.microsoft.com/office/drawing/2014/main" val="20000"/>
                    </a:ext>
                  </a:extLst>
                </a:gridCol>
              </a:tblGrid>
              <a:tr h="445342">
                <a:tc>
                  <a:txBody>
                    <a:bodyPr/>
                    <a:lstStyle/>
                    <a:p>
                      <a:pPr algn="r"/>
                      <a:r>
                        <a:rPr lang="en-US" sz="2000" dirty="0">
                          <a:solidFill>
                            <a:schemeClr val="bg1"/>
                          </a:solidFill>
                          <a:latin typeface="+mn-lt"/>
                          <a:cs typeface="Franklin Gothic Book"/>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5342">
                <a:tc>
                  <a:txBody>
                    <a:bodyPr/>
                    <a:lstStyle/>
                    <a:p>
                      <a:pPr algn="r"/>
                      <a:r>
                        <a:rPr lang="en-US" sz="2000" dirty="0">
                          <a:solidFill>
                            <a:schemeClr val="bg1"/>
                          </a:solidFill>
                          <a:latin typeface="+mn-lt"/>
                          <a:cs typeface="Franklin Gothic Book"/>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5342">
                <a:tc>
                  <a:txBody>
                    <a:bodyPr/>
                    <a:lstStyle/>
                    <a:p>
                      <a:pPr algn="r"/>
                      <a:r>
                        <a:rPr lang="en-US" sz="2000" dirty="0">
                          <a:solidFill>
                            <a:schemeClr val="bg1"/>
                          </a:solidFill>
                          <a:latin typeface="+mn-lt"/>
                          <a:cs typeface="Franklin Gothic Book"/>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5342">
                <a:tc>
                  <a:txBody>
                    <a:bodyPr/>
                    <a:lstStyle/>
                    <a:p>
                      <a:pPr algn="r"/>
                      <a:r>
                        <a:rPr lang="en-US" sz="2000" dirty="0">
                          <a:solidFill>
                            <a:schemeClr val="bg1"/>
                          </a:solidFill>
                          <a:latin typeface="+mn-lt"/>
                          <a:cs typeface="Franklin Gothic Book"/>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5342">
                <a:tc>
                  <a:txBody>
                    <a:bodyPr/>
                    <a:lstStyle/>
                    <a:p>
                      <a:pPr algn="r"/>
                      <a:r>
                        <a:rPr lang="en-US" sz="2000" dirty="0">
                          <a:solidFill>
                            <a:schemeClr val="bg1"/>
                          </a:solidFill>
                          <a:latin typeface="+mn-lt"/>
                          <a:cs typeface="Franklin Gothic Book"/>
                        </a:rPr>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5342">
                <a:tc>
                  <a:txBody>
                    <a:bodyPr/>
                    <a:lstStyle/>
                    <a:p>
                      <a:pPr algn="r"/>
                      <a:r>
                        <a:rPr lang="en-US" sz="2000" dirty="0">
                          <a:solidFill>
                            <a:schemeClr val="bg1"/>
                          </a:solidFill>
                          <a:latin typeface="+mn-lt"/>
                          <a:cs typeface="Franklin Gothic Book"/>
                        </a:rPr>
                        <a:t>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5342">
                <a:tc>
                  <a:txBody>
                    <a:bodyPr/>
                    <a:lstStyle/>
                    <a:p>
                      <a:pPr algn="r"/>
                      <a:r>
                        <a:rPr lang="en-US" sz="2000" dirty="0">
                          <a:solidFill>
                            <a:schemeClr val="bg1"/>
                          </a:solidFill>
                          <a:latin typeface="+mn-lt"/>
                          <a:cs typeface="Franklin Gothic Book"/>
                        </a:rPr>
                        <a:t>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5342">
                <a:tc>
                  <a:txBody>
                    <a:bodyPr/>
                    <a:lstStyle/>
                    <a:p>
                      <a:pPr algn="r"/>
                      <a:r>
                        <a:rPr lang="en-US" sz="2000" dirty="0">
                          <a:solidFill>
                            <a:schemeClr val="bg1"/>
                          </a:solidFill>
                          <a:latin typeface="+mn-lt"/>
                          <a:cs typeface="Franklin Gothic Book"/>
                        </a:rPr>
                        <a:t>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45342">
                <a:tc>
                  <a:txBody>
                    <a:bodyPr/>
                    <a:lstStyle/>
                    <a:p>
                      <a:pPr algn="r"/>
                      <a:r>
                        <a:rPr lang="en-US" sz="2000" dirty="0">
                          <a:solidFill>
                            <a:schemeClr val="bg1"/>
                          </a:solidFill>
                          <a:latin typeface="+mn-lt"/>
                          <a:cs typeface="Franklin Gothic Book"/>
                        </a:rPr>
                        <a:t>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13" name="TextBox 12"/>
          <p:cNvSpPr txBox="1"/>
          <p:nvPr/>
        </p:nvSpPr>
        <p:spPr>
          <a:xfrm>
            <a:off x="5462639" y="5731049"/>
            <a:ext cx="1863011" cy="461665"/>
          </a:xfrm>
          <a:prstGeom prst="rect">
            <a:avLst/>
          </a:prstGeom>
          <a:noFill/>
        </p:spPr>
        <p:txBody>
          <a:bodyPr wrap="none" rtlCol="0">
            <a:spAutoFit/>
          </a:bodyPr>
          <a:lstStyle/>
          <a:p>
            <a:r>
              <a:rPr lang="en-US" sz="2400" b="1" dirty="0">
                <a:solidFill>
                  <a:schemeClr val="bg1"/>
                </a:solidFill>
              </a:rPr>
              <a:t>Age (years)</a:t>
            </a:r>
          </a:p>
        </p:txBody>
      </p:sp>
      <p:sp>
        <p:nvSpPr>
          <p:cNvPr id="14" name="Freeform 13"/>
          <p:cNvSpPr/>
          <p:nvPr/>
        </p:nvSpPr>
        <p:spPr>
          <a:xfrm>
            <a:off x="1867405" y="4807555"/>
            <a:ext cx="6757133" cy="462226"/>
          </a:xfrm>
          <a:custGeom>
            <a:avLst/>
            <a:gdLst>
              <a:gd name="connsiteX0" fmla="*/ 0 w 7755467"/>
              <a:gd name="connsiteY0" fmla="*/ 3251200 h 3259667"/>
              <a:gd name="connsiteX1" fmla="*/ 3488267 w 7755467"/>
              <a:gd name="connsiteY1" fmla="*/ 3259667 h 3259667"/>
              <a:gd name="connsiteX2" fmla="*/ 3894667 w 7755467"/>
              <a:gd name="connsiteY2" fmla="*/ 3022600 h 3259667"/>
              <a:gd name="connsiteX3" fmla="*/ 4250267 w 7755467"/>
              <a:gd name="connsiteY3" fmla="*/ 3251200 h 3259667"/>
              <a:gd name="connsiteX4" fmla="*/ 5046133 w 7755467"/>
              <a:gd name="connsiteY4" fmla="*/ 2802467 h 3259667"/>
              <a:gd name="connsiteX5" fmla="*/ 5427133 w 7755467"/>
              <a:gd name="connsiteY5" fmla="*/ 3056467 h 3259667"/>
              <a:gd name="connsiteX6" fmla="*/ 5825067 w 7755467"/>
              <a:gd name="connsiteY6" fmla="*/ 2827867 h 3259667"/>
              <a:gd name="connsiteX7" fmla="*/ 6214533 w 7755467"/>
              <a:gd name="connsiteY7" fmla="*/ 1701800 h 3259667"/>
              <a:gd name="connsiteX8" fmla="*/ 6595533 w 7755467"/>
              <a:gd name="connsiteY8" fmla="*/ 855134 h 3259667"/>
              <a:gd name="connsiteX9" fmla="*/ 6993467 w 7755467"/>
              <a:gd name="connsiteY9" fmla="*/ 203200 h 3259667"/>
              <a:gd name="connsiteX10" fmla="*/ 7391400 w 7755467"/>
              <a:gd name="connsiteY10" fmla="*/ 203200 h 3259667"/>
              <a:gd name="connsiteX11" fmla="*/ 7755467 w 7755467"/>
              <a:gd name="connsiteY11" fmla="*/ 0 h 3259667"/>
              <a:gd name="connsiteX0" fmla="*/ 0 w 7814734"/>
              <a:gd name="connsiteY0" fmla="*/ 3302000 h 3310467"/>
              <a:gd name="connsiteX1" fmla="*/ 3488267 w 7814734"/>
              <a:gd name="connsiteY1" fmla="*/ 3310467 h 3310467"/>
              <a:gd name="connsiteX2" fmla="*/ 3894667 w 7814734"/>
              <a:gd name="connsiteY2" fmla="*/ 3073400 h 3310467"/>
              <a:gd name="connsiteX3" fmla="*/ 4250267 w 7814734"/>
              <a:gd name="connsiteY3" fmla="*/ 3302000 h 3310467"/>
              <a:gd name="connsiteX4" fmla="*/ 5046133 w 7814734"/>
              <a:gd name="connsiteY4" fmla="*/ 2853267 h 3310467"/>
              <a:gd name="connsiteX5" fmla="*/ 5427133 w 7814734"/>
              <a:gd name="connsiteY5" fmla="*/ 3107267 h 3310467"/>
              <a:gd name="connsiteX6" fmla="*/ 5825067 w 7814734"/>
              <a:gd name="connsiteY6" fmla="*/ 2878667 h 3310467"/>
              <a:gd name="connsiteX7" fmla="*/ 6214533 w 7814734"/>
              <a:gd name="connsiteY7" fmla="*/ 1752600 h 3310467"/>
              <a:gd name="connsiteX8" fmla="*/ 6595533 w 7814734"/>
              <a:gd name="connsiteY8" fmla="*/ 905934 h 3310467"/>
              <a:gd name="connsiteX9" fmla="*/ 6993467 w 7814734"/>
              <a:gd name="connsiteY9" fmla="*/ 254000 h 3310467"/>
              <a:gd name="connsiteX10" fmla="*/ 7391400 w 7814734"/>
              <a:gd name="connsiteY10" fmla="*/ 254000 h 3310467"/>
              <a:gd name="connsiteX11" fmla="*/ 7814734 w 7814734"/>
              <a:gd name="connsiteY11" fmla="*/ 0 h 3310467"/>
              <a:gd name="connsiteX0" fmla="*/ 0 w 7391400"/>
              <a:gd name="connsiteY0" fmla="*/ 3048000 h 3056467"/>
              <a:gd name="connsiteX1" fmla="*/ 3488267 w 7391400"/>
              <a:gd name="connsiteY1" fmla="*/ 3056467 h 3056467"/>
              <a:gd name="connsiteX2" fmla="*/ 3894667 w 7391400"/>
              <a:gd name="connsiteY2" fmla="*/ 2819400 h 3056467"/>
              <a:gd name="connsiteX3" fmla="*/ 4250267 w 7391400"/>
              <a:gd name="connsiteY3" fmla="*/ 3048000 h 3056467"/>
              <a:gd name="connsiteX4" fmla="*/ 5046133 w 7391400"/>
              <a:gd name="connsiteY4" fmla="*/ 2599267 h 3056467"/>
              <a:gd name="connsiteX5" fmla="*/ 5427133 w 7391400"/>
              <a:gd name="connsiteY5" fmla="*/ 2853267 h 3056467"/>
              <a:gd name="connsiteX6" fmla="*/ 5825067 w 7391400"/>
              <a:gd name="connsiteY6" fmla="*/ 2624667 h 3056467"/>
              <a:gd name="connsiteX7" fmla="*/ 6214533 w 7391400"/>
              <a:gd name="connsiteY7" fmla="*/ 1498600 h 3056467"/>
              <a:gd name="connsiteX8" fmla="*/ 6595533 w 7391400"/>
              <a:gd name="connsiteY8" fmla="*/ 651934 h 3056467"/>
              <a:gd name="connsiteX9" fmla="*/ 6993467 w 7391400"/>
              <a:gd name="connsiteY9" fmla="*/ 0 h 3056467"/>
              <a:gd name="connsiteX10" fmla="*/ 7391400 w 7391400"/>
              <a:gd name="connsiteY10" fmla="*/ 0 h 3056467"/>
              <a:gd name="connsiteX0" fmla="*/ 0 w 6993467"/>
              <a:gd name="connsiteY0" fmla="*/ 3048000 h 3056467"/>
              <a:gd name="connsiteX1" fmla="*/ 3488267 w 6993467"/>
              <a:gd name="connsiteY1" fmla="*/ 3056467 h 3056467"/>
              <a:gd name="connsiteX2" fmla="*/ 3894667 w 6993467"/>
              <a:gd name="connsiteY2" fmla="*/ 2819400 h 3056467"/>
              <a:gd name="connsiteX3" fmla="*/ 4250267 w 6993467"/>
              <a:gd name="connsiteY3" fmla="*/ 3048000 h 3056467"/>
              <a:gd name="connsiteX4" fmla="*/ 5046133 w 6993467"/>
              <a:gd name="connsiteY4" fmla="*/ 2599267 h 3056467"/>
              <a:gd name="connsiteX5" fmla="*/ 5427133 w 6993467"/>
              <a:gd name="connsiteY5" fmla="*/ 2853267 h 3056467"/>
              <a:gd name="connsiteX6" fmla="*/ 5825067 w 6993467"/>
              <a:gd name="connsiteY6" fmla="*/ 2624667 h 3056467"/>
              <a:gd name="connsiteX7" fmla="*/ 6214533 w 6993467"/>
              <a:gd name="connsiteY7" fmla="*/ 1498600 h 3056467"/>
              <a:gd name="connsiteX8" fmla="*/ 6595533 w 6993467"/>
              <a:gd name="connsiteY8" fmla="*/ 651934 h 3056467"/>
              <a:gd name="connsiteX9" fmla="*/ 6993467 w 6993467"/>
              <a:gd name="connsiteY9" fmla="*/ 0 h 3056467"/>
              <a:gd name="connsiteX0" fmla="*/ 0 w 6595533"/>
              <a:gd name="connsiteY0" fmla="*/ 2396066 h 2404533"/>
              <a:gd name="connsiteX1" fmla="*/ 3488267 w 6595533"/>
              <a:gd name="connsiteY1" fmla="*/ 2404533 h 2404533"/>
              <a:gd name="connsiteX2" fmla="*/ 3894667 w 6595533"/>
              <a:gd name="connsiteY2" fmla="*/ 2167466 h 2404533"/>
              <a:gd name="connsiteX3" fmla="*/ 4250267 w 6595533"/>
              <a:gd name="connsiteY3" fmla="*/ 2396066 h 2404533"/>
              <a:gd name="connsiteX4" fmla="*/ 5046133 w 6595533"/>
              <a:gd name="connsiteY4" fmla="*/ 1947333 h 2404533"/>
              <a:gd name="connsiteX5" fmla="*/ 5427133 w 6595533"/>
              <a:gd name="connsiteY5" fmla="*/ 2201333 h 2404533"/>
              <a:gd name="connsiteX6" fmla="*/ 5825067 w 6595533"/>
              <a:gd name="connsiteY6" fmla="*/ 1972733 h 2404533"/>
              <a:gd name="connsiteX7" fmla="*/ 6214533 w 6595533"/>
              <a:gd name="connsiteY7" fmla="*/ 846666 h 2404533"/>
              <a:gd name="connsiteX8" fmla="*/ 6595533 w 6595533"/>
              <a:gd name="connsiteY8" fmla="*/ 0 h 2404533"/>
              <a:gd name="connsiteX0" fmla="*/ 0 w 6214533"/>
              <a:gd name="connsiteY0" fmla="*/ 1549400 h 1557867"/>
              <a:gd name="connsiteX1" fmla="*/ 3488267 w 6214533"/>
              <a:gd name="connsiteY1" fmla="*/ 1557867 h 1557867"/>
              <a:gd name="connsiteX2" fmla="*/ 3894667 w 6214533"/>
              <a:gd name="connsiteY2" fmla="*/ 1320800 h 1557867"/>
              <a:gd name="connsiteX3" fmla="*/ 4250267 w 6214533"/>
              <a:gd name="connsiteY3" fmla="*/ 1549400 h 1557867"/>
              <a:gd name="connsiteX4" fmla="*/ 5046133 w 6214533"/>
              <a:gd name="connsiteY4" fmla="*/ 1100667 h 1557867"/>
              <a:gd name="connsiteX5" fmla="*/ 5427133 w 6214533"/>
              <a:gd name="connsiteY5" fmla="*/ 1354667 h 1557867"/>
              <a:gd name="connsiteX6" fmla="*/ 5825067 w 6214533"/>
              <a:gd name="connsiteY6" fmla="*/ 1126067 h 1557867"/>
              <a:gd name="connsiteX7" fmla="*/ 6214533 w 6214533"/>
              <a:gd name="connsiteY7" fmla="*/ 0 h 1557867"/>
              <a:gd name="connsiteX0" fmla="*/ 0 w 5825067"/>
              <a:gd name="connsiteY0" fmla="*/ 448733 h 457200"/>
              <a:gd name="connsiteX1" fmla="*/ 3488267 w 5825067"/>
              <a:gd name="connsiteY1" fmla="*/ 457200 h 457200"/>
              <a:gd name="connsiteX2" fmla="*/ 3894667 w 5825067"/>
              <a:gd name="connsiteY2" fmla="*/ 220133 h 457200"/>
              <a:gd name="connsiteX3" fmla="*/ 4250267 w 5825067"/>
              <a:gd name="connsiteY3" fmla="*/ 448733 h 457200"/>
              <a:gd name="connsiteX4" fmla="*/ 5046133 w 5825067"/>
              <a:gd name="connsiteY4" fmla="*/ 0 h 457200"/>
              <a:gd name="connsiteX5" fmla="*/ 5427133 w 5825067"/>
              <a:gd name="connsiteY5" fmla="*/ 254000 h 457200"/>
              <a:gd name="connsiteX6" fmla="*/ 5825067 w 5825067"/>
              <a:gd name="connsiteY6" fmla="*/ 25400 h 457200"/>
              <a:gd name="connsiteX0" fmla="*/ 0 w 5427133"/>
              <a:gd name="connsiteY0" fmla="*/ 448733 h 457200"/>
              <a:gd name="connsiteX1" fmla="*/ 3488267 w 5427133"/>
              <a:gd name="connsiteY1" fmla="*/ 457200 h 457200"/>
              <a:gd name="connsiteX2" fmla="*/ 3894667 w 5427133"/>
              <a:gd name="connsiteY2" fmla="*/ 220133 h 457200"/>
              <a:gd name="connsiteX3" fmla="*/ 4250267 w 5427133"/>
              <a:gd name="connsiteY3" fmla="*/ 448733 h 457200"/>
              <a:gd name="connsiteX4" fmla="*/ 5046133 w 5427133"/>
              <a:gd name="connsiteY4" fmla="*/ 0 h 457200"/>
              <a:gd name="connsiteX5" fmla="*/ 5427133 w 5427133"/>
              <a:gd name="connsiteY5" fmla="*/ 2540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7133" h="457200">
                <a:moveTo>
                  <a:pt x="0" y="448733"/>
                </a:moveTo>
                <a:lnTo>
                  <a:pt x="3488267" y="457200"/>
                </a:lnTo>
                <a:lnTo>
                  <a:pt x="3894667" y="220133"/>
                </a:lnTo>
                <a:lnTo>
                  <a:pt x="4250267" y="448733"/>
                </a:lnTo>
                <a:lnTo>
                  <a:pt x="5046133" y="0"/>
                </a:lnTo>
                <a:lnTo>
                  <a:pt x="5427133" y="254000"/>
                </a:lnTo>
              </a:path>
            </a:pathLst>
          </a:custGeom>
          <a:ln w="76200" cmpd="sng">
            <a:solidFill>
              <a:schemeClr val="accent2"/>
            </a:solidFill>
          </a:ln>
          <a:effectLst>
            <a:glow rad="50800">
              <a:schemeClr val="bg1"/>
            </a:glow>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1861925" y="4273868"/>
            <a:ext cx="800219" cy="461665"/>
          </a:xfrm>
          <a:prstGeom prst="rect">
            <a:avLst/>
          </a:prstGeom>
          <a:solidFill>
            <a:schemeClr val="accent2"/>
          </a:solidFill>
          <a:ln w="9525" cmpd="sng">
            <a:solidFill>
              <a:srgbClr val="EBF1DD"/>
            </a:solidFill>
          </a:ln>
        </p:spPr>
        <p:txBody>
          <a:bodyPr wrap="none" rtlCol="0">
            <a:spAutoFit/>
          </a:bodyPr>
          <a:lstStyle/>
          <a:p>
            <a:r>
              <a:rPr lang="en-US" sz="2400" b="1" dirty="0">
                <a:solidFill>
                  <a:schemeClr val="bg1"/>
                </a:solidFill>
                <a:effectLst>
                  <a:outerShdw blurRad="50800" dist="38100" dir="2700000" algn="tl" rotWithShape="0">
                    <a:prstClr val="black">
                      <a:alpha val="40000"/>
                    </a:prstClr>
                  </a:outerShdw>
                </a:effectLst>
              </a:rPr>
              <a:t>Men</a:t>
            </a:r>
          </a:p>
        </p:txBody>
      </p:sp>
      <p:sp>
        <p:nvSpPr>
          <p:cNvPr id="17" name="TextBox 16"/>
          <p:cNvSpPr txBox="1"/>
          <p:nvPr/>
        </p:nvSpPr>
        <p:spPr>
          <a:xfrm>
            <a:off x="1861925" y="3703656"/>
            <a:ext cx="1290033" cy="461665"/>
          </a:xfrm>
          <a:prstGeom prst="rect">
            <a:avLst/>
          </a:prstGeom>
          <a:solidFill>
            <a:schemeClr val="accent1"/>
          </a:solidFill>
          <a:ln w="9525" cmpd="sng">
            <a:solidFill>
              <a:srgbClr val="EBF1DD"/>
            </a:solidFill>
            <a:prstDash val="solid"/>
          </a:ln>
        </p:spPr>
        <p:txBody>
          <a:bodyPr wrap="none" rtlCol="0">
            <a:spAutoFit/>
          </a:bodyPr>
          <a:lstStyle/>
          <a:p>
            <a:r>
              <a:rPr lang="en-US" sz="2400" b="1" dirty="0">
                <a:solidFill>
                  <a:schemeClr val="bg1"/>
                </a:solidFill>
                <a:effectLst>
                  <a:outerShdw blurRad="50800" dist="38100" dir="2700000" algn="tl" rotWithShape="0">
                    <a:prstClr val="black">
                      <a:alpha val="40000"/>
                    </a:prstClr>
                  </a:outerShdw>
                </a:effectLst>
              </a:rPr>
              <a:t>Women</a:t>
            </a:r>
          </a:p>
        </p:txBody>
      </p:sp>
      <p:sp>
        <p:nvSpPr>
          <p:cNvPr id="4" name="Down Arrow Callout 3"/>
          <p:cNvSpPr/>
          <p:nvPr/>
        </p:nvSpPr>
        <p:spPr>
          <a:xfrm>
            <a:off x="7981642" y="2855336"/>
            <a:ext cx="1467317" cy="1977896"/>
          </a:xfrm>
          <a:prstGeom prst="downArrowCallout">
            <a:avLst>
              <a:gd name="adj1" fmla="val 12253"/>
              <a:gd name="adj2" fmla="val 12961"/>
              <a:gd name="adj3" fmla="val 17918"/>
              <a:gd name="adj4" fmla="val 29778"/>
            </a:avLst>
          </a:prstGeom>
          <a:solidFill>
            <a:schemeClr val="accent1"/>
          </a:solidFill>
          <a:ln w="952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50800" dist="38100" dir="2700000" algn="tl" rotWithShape="0">
                    <a:prstClr val="black">
                      <a:alpha val="40000"/>
                    </a:prstClr>
                  </a:outerShdw>
                </a:effectLst>
                <a:ea typeface="Franklin Gothic Medium" charset="0"/>
                <a:cs typeface="Franklin Gothic Medium" charset="0"/>
              </a:rPr>
              <a:t>Age 65</a:t>
            </a:r>
          </a:p>
        </p:txBody>
      </p:sp>
      <p:sp>
        <p:nvSpPr>
          <p:cNvPr id="20" name="Freeform 19"/>
          <p:cNvSpPr/>
          <p:nvPr/>
        </p:nvSpPr>
        <p:spPr>
          <a:xfrm>
            <a:off x="8624539" y="1922920"/>
            <a:ext cx="2972719" cy="3141425"/>
          </a:xfrm>
          <a:custGeom>
            <a:avLst/>
            <a:gdLst>
              <a:gd name="connsiteX0" fmla="*/ 0 w 7755467"/>
              <a:gd name="connsiteY0" fmla="*/ 3251200 h 3259667"/>
              <a:gd name="connsiteX1" fmla="*/ 3488267 w 7755467"/>
              <a:gd name="connsiteY1" fmla="*/ 3259667 h 3259667"/>
              <a:gd name="connsiteX2" fmla="*/ 3894667 w 7755467"/>
              <a:gd name="connsiteY2" fmla="*/ 3022600 h 3259667"/>
              <a:gd name="connsiteX3" fmla="*/ 4250267 w 7755467"/>
              <a:gd name="connsiteY3" fmla="*/ 3251200 h 3259667"/>
              <a:gd name="connsiteX4" fmla="*/ 5046133 w 7755467"/>
              <a:gd name="connsiteY4" fmla="*/ 2802467 h 3259667"/>
              <a:gd name="connsiteX5" fmla="*/ 5427133 w 7755467"/>
              <a:gd name="connsiteY5" fmla="*/ 3056467 h 3259667"/>
              <a:gd name="connsiteX6" fmla="*/ 5825067 w 7755467"/>
              <a:gd name="connsiteY6" fmla="*/ 2827867 h 3259667"/>
              <a:gd name="connsiteX7" fmla="*/ 6214533 w 7755467"/>
              <a:gd name="connsiteY7" fmla="*/ 1701800 h 3259667"/>
              <a:gd name="connsiteX8" fmla="*/ 6595533 w 7755467"/>
              <a:gd name="connsiteY8" fmla="*/ 855134 h 3259667"/>
              <a:gd name="connsiteX9" fmla="*/ 6993467 w 7755467"/>
              <a:gd name="connsiteY9" fmla="*/ 203200 h 3259667"/>
              <a:gd name="connsiteX10" fmla="*/ 7391400 w 7755467"/>
              <a:gd name="connsiteY10" fmla="*/ 203200 h 3259667"/>
              <a:gd name="connsiteX11" fmla="*/ 7755467 w 7755467"/>
              <a:gd name="connsiteY11" fmla="*/ 0 h 3259667"/>
              <a:gd name="connsiteX0" fmla="*/ 0 w 7814734"/>
              <a:gd name="connsiteY0" fmla="*/ 3302000 h 3310467"/>
              <a:gd name="connsiteX1" fmla="*/ 3488267 w 7814734"/>
              <a:gd name="connsiteY1" fmla="*/ 3310467 h 3310467"/>
              <a:gd name="connsiteX2" fmla="*/ 3894667 w 7814734"/>
              <a:gd name="connsiteY2" fmla="*/ 3073400 h 3310467"/>
              <a:gd name="connsiteX3" fmla="*/ 4250267 w 7814734"/>
              <a:gd name="connsiteY3" fmla="*/ 3302000 h 3310467"/>
              <a:gd name="connsiteX4" fmla="*/ 5046133 w 7814734"/>
              <a:gd name="connsiteY4" fmla="*/ 2853267 h 3310467"/>
              <a:gd name="connsiteX5" fmla="*/ 5427133 w 7814734"/>
              <a:gd name="connsiteY5" fmla="*/ 3107267 h 3310467"/>
              <a:gd name="connsiteX6" fmla="*/ 5825067 w 7814734"/>
              <a:gd name="connsiteY6" fmla="*/ 2878667 h 3310467"/>
              <a:gd name="connsiteX7" fmla="*/ 6214533 w 7814734"/>
              <a:gd name="connsiteY7" fmla="*/ 1752600 h 3310467"/>
              <a:gd name="connsiteX8" fmla="*/ 6595533 w 7814734"/>
              <a:gd name="connsiteY8" fmla="*/ 905934 h 3310467"/>
              <a:gd name="connsiteX9" fmla="*/ 6993467 w 7814734"/>
              <a:gd name="connsiteY9" fmla="*/ 254000 h 3310467"/>
              <a:gd name="connsiteX10" fmla="*/ 7391400 w 7814734"/>
              <a:gd name="connsiteY10" fmla="*/ 254000 h 3310467"/>
              <a:gd name="connsiteX11" fmla="*/ 7814734 w 7814734"/>
              <a:gd name="connsiteY11" fmla="*/ 0 h 3310467"/>
              <a:gd name="connsiteX0" fmla="*/ 0 w 4326467"/>
              <a:gd name="connsiteY0" fmla="*/ 3310467 h 3310467"/>
              <a:gd name="connsiteX1" fmla="*/ 406400 w 4326467"/>
              <a:gd name="connsiteY1" fmla="*/ 3073400 h 3310467"/>
              <a:gd name="connsiteX2" fmla="*/ 762000 w 4326467"/>
              <a:gd name="connsiteY2" fmla="*/ 3302000 h 3310467"/>
              <a:gd name="connsiteX3" fmla="*/ 1557866 w 4326467"/>
              <a:gd name="connsiteY3" fmla="*/ 2853267 h 3310467"/>
              <a:gd name="connsiteX4" fmla="*/ 1938866 w 4326467"/>
              <a:gd name="connsiteY4" fmla="*/ 3107267 h 3310467"/>
              <a:gd name="connsiteX5" fmla="*/ 2336800 w 4326467"/>
              <a:gd name="connsiteY5" fmla="*/ 2878667 h 3310467"/>
              <a:gd name="connsiteX6" fmla="*/ 2726266 w 4326467"/>
              <a:gd name="connsiteY6" fmla="*/ 1752600 h 3310467"/>
              <a:gd name="connsiteX7" fmla="*/ 3107266 w 4326467"/>
              <a:gd name="connsiteY7" fmla="*/ 905934 h 3310467"/>
              <a:gd name="connsiteX8" fmla="*/ 3505200 w 4326467"/>
              <a:gd name="connsiteY8" fmla="*/ 254000 h 3310467"/>
              <a:gd name="connsiteX9" fmla="*/ 3903133 w 4326467"/>
              <a:gd name="connsiteY9" fmla="*/ 254000 h 3310467"/>
              <a:gd name="connsiteX10" fmla="*/ 4326467 w 4326467"/>
              <a:gd name="connsiteY10" fmla="*/ 0 h 3310467"/>
              <a:gd name="connsiteX0" fmla="*/ 0 w 3920067"/>
              <a:gd name="connsiteY0" fmla="*/ 3073400 h 3302000"/>
              <a:gd name="connsiteX1" fmla="*/ 355600 w 3920067"/>
              <a:gd name="connsiteY1" fmla="*/ 3302000 h 3302000"/>
              <a:gd name="connsiteX2" fmla="*/ 1151466 w 3920067"/>
              <a:gd name="connsiteY2" fmla="*/ 2853267 h 3302000"/>
              <a:gd name="connsiteX3" fmla="*/ 1532466 w 3920067"/>
              <a:gd name="connsiteY3" fmla="*/ 3107267 h 3302000"/>
              <a:gd name="connsiteX4" fmla="*/ 1930400 w 3920067"/>
              <a:gd name="connsiteY4" fmla="*/ 2878667 h 3302000"/>
              <a:gd name="connsiteX5" fmla="*/ 2319866 w 3920067"/>
              <a:gd name="connsiteY5" fmla="*/ 1752600 h 3302000"/>
              <a:gd name="connsiteX6" fmla="*/ 2700866 w 3920067"/>
              <a:gd name="connsiteY6" fmla="*/ 905934 h 3302000"/>
              <a:gd name="connsiteX7" fmla="*/ 3098800 w 3920067"/>
              <a:gd name="connsiteY7" fmla="*/ 254000 h 3302000"/>
              <a:gd name="connsiteX8" fmla="*/ 3496733 w 3920067"/>
              <a:gd name="connsiteY8" fmla="*/ 254000 h 3302000"/>
              <a:gd name="connsiteX9" fmla="*/ 3920067 w 3920067"/>
              <a:gd name="connsiteY9" fmla="*/ 0 h 3302000"/>
              <a:gd name="connsiteX0" fmla="*/ 0 w 3564467"/>
              <a:gd name="connsiteY0" fmla="*/ 3302000 h 3302000"/>
              <a:gd name="connsiteX1" fmla="*/ 795866 w 3564467"/>
              <a:gd name="connsiteY1" fmla="*/ 2853267 h 3302000"/>
              <a:gd name="connsiteX2" fmla="*/ 1176866 w 3564467"/>
              <a:gd name="connsiteY2" fmla="*/ 3107267 h 3302000"/>
              <a:gd name="connsiteX3" fmla="*/ 1574800 w 3564467"/>
              <a:gd name="connsiteY3" fmla="*/ 2878667 h 3302000"/>
              <a:gd name="connsiteX4" fmla="*/ 1964266 w 3564467"/>
              <a:gd name="connsiteY4" fmla="*/ 1752600 h 3302000"/>
              <a:gd name="connsiteX5" fmla="*/ 2345266 w 3564467"/>
              <a:gd name="connsiteY5" fmla="*/ 905934 h 3302000"/>
              <a:gd name="connsiteX6" fmla="*/ 2743200 w 3564467"/>
              <a:gd name="connsiteY6" fmla="*/ 254000 h 3302000"/>
              <a:gd name="connsiteX7" fmla="*/ 3141133 w 3564467"/>
              <a:gd name="connsiteY7" fmla="*/ 254000 h 3302000"/>
              <a:gd name="connsiteX8" fmla="*/ 3564467 w 3564467"/>
              <a:gd name="connsiteY8" fmla="*/ 0 h 3302000"/>
              <a:gd name="connsiteX0" fmla="*/ 0 w 2768601"/>
              <a:gd name="connsiteY0" fmla="*/ 2853267 h 3107267"/>
              <a:gd name="connsiteX1" fmla="*/ 381000 w 2768601"/>
              <a:gd name="connsiteY1" fmla="*/ 3107267 h 3107267"/>
              <a:gd name="connsiteX2" fmla="*/ 778934 w 2768601"/>
              <a:gd name="connsiteY2" fmla="*/ 2878667 h 3107267"/>
              <a:gd name="connsiteX3" fmla="*/ 1168400 w 2768601"/>
              <a:gd name="connsiteY3" fmla="*/ 1752600 h 3107267"/>
              <a:gd name="connsiteX4" fmla="*/ 1549400 w 2768601"/>
              <a:gd name="connsiteY4" fmla="*/ 905934 h 3107267"/>
              <a:gd name="connsiteX5" fmla="*/ 1947334 w 2768601"/>
              <a:gd name="connsiteY5" fmla="*/ 254000 h 3107267"/>
              <a:gd name="connsiteX6" fmla="*/ 2345267 w 2768601"/>
              <a:gd name="connsiteY6" fmla="*/ 254000 h 3107267"/>
              <a:gd name="connsiteX7" fmla="*/ 2768601 w 2768601"/>
              <a:gd name="connsiteY7" fmla="*/ 0 h 3107267"/>
              <a:gd name="connsiteX0" fmla="*/ 0 w 2387601"/>
              <a:gd name="connsiteY0" fmla="*/ 3107267 h 3107267"/>
              <a:gd name="connsiteX1" fmla="*/ 397934 w 2387601"/>
              <a:gd name="connsiteY1" fmla="*/ 2878667 h 3107267"/>
              <a:gd name="connsiteX2" fmla="*/ 787400 w 2387601"/>
              <a:gd name="connsiteY2" fmla="*/ 1752600 h 3107267"/>
              <a:gd name="connsiteX3" fmla="*/ 1168400 w 2387601"/>
              <a:gd name="connsiteY3" fmla="*/ 905934 h 3107267"/>
              <a:gd name="connsiteX4" fmla="*/ 1566334 w 2387601"/>
              <a:gd name="connsiteY4" fmla="*/ 254000 h 3107267"/>
              <a:gd name="connsiteX5" fmla="*/ 1964267 w 2387601"/>
              <a:gd name="connsiteY5" fmla="*/ 254000 h 3107267"/>
              <a:gd name="connsiteX6" fmla="*/ 2387601 w 2387601"/>
              <a:gd name="connsiteY6" fmla="*/ 0 h 310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7601" h="3107267">
                <a:moveTo>
                  <a:pt x="0" y="3107267"/>
                </a:moveTo>
                <a:lnTo>
                  <a:pt x="397934" y="2878667"/>
                </a:lnTo>
                <a:lnTo>
                  <a:pt x="787400" y="1752600"/>
                </a:lnTo>
                <a:lnTo>
                  <a:pt x="1168400" y="905934"/>
                </a:lnTo>
                <a:lnTo>
                  <a:pt x="1566334" y="254000"/>
                </a:lnTo>
                <a:lnTo>
                  <a:pt x="1964267" y="254000"/>
                </a:lnTo>
                <a:lnTo>
                  <a:pt x="2387601" y="0"/>
                </a:lnTo>
              </a:path>
            </a:pathLst>
          </a:custGeom>
          <a:ln w="76200" cmpd="sng">
            <a:solidFill>
              <a:schemeClr val="accent2"/>
            </a:solidFill>
          </a:ln>
          <a:effectLst>
            <a:glow rad="50800">
              <a:schemeClr val="bg1"/>
            </a:glow>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1851460" y="5030199"/>
            <a:ext cx="6854287" cy="231113"/>
          </a:xfrm>
          <a:custGeom>
            <a:avLst/>
            <a:gdLst>
              <a:gd name="connsiteX0" fmla="*/ 0 w 7806266"/>
              <a:gd name="connsiteY0" fmla="*/ 3285066 h 3285066"/>
              <a:gd name="connsiteX1" fmla="*/ 423333 w 7806266"/>
              <a:gd name="connsiteY1" fmla="*/ 3268133 h 3285066"/>
              <a:gd name="connsiteX2" fmla="*/ 795866 w 7806266"/>
              <a:gd name="connsiteY2" fmla="*/ 3081866 h 3285066"/>
              <a:gd name="connsiteX3" fmla="*/ 1185333 w 7806266"/>
              <a:gd name="connsiteY3" fmla="*/ 3073400 h 3285066"/>
              <a:gd name="connsiteX4" fmla="*/ 1532466 w 7806266"/>
              <a:gd name="connsiteY4" fmla="*/ 3276600 h 3285066"/>
              <a:gd name="connsiteX5" fmla="*/ 4241800 w 7806266"/>
              <a:gd name="connsiteY5" fmla="*/ 3285066 h 3285066"/>
              <a:gd name="connsiteX6" fmla="*/ 4699000 w 7806266"/>
              <a:gd name="connsiteY6" fmla="*/ 3056466 h 3285066"/>
              <a:gd name="connsiteX7" fmla="*/ 5791200 w 7806266"/>
              <a:gd name="connsiteY7" fmla="*/ 3064933 h 3285066"/>
              <a:gd name="connsiteX8" fmla="*/ 6180666 w 7806266"/>
              <a:gd name="connsiteY8" fmla="*/ 2870200 h 3285066"/>
              <a:gd name="connsiteX9" fmla="*/ 7001933 w 7806266"/>
              <a:gd name="connsiteY9" fmla="*/ 694266 h 3285066"/>
              <a:gd name="connsiteX10" fmla="*/ 7382933 w 7806266"/>
              <a:gd name="connsiteY10" fmla="*/ 457200 h 3285066"/>
              <a:gd name="connsiteX11" fmla="*/ 7806266 w 7806266"/>
              <a:gd name="connsiteY11" fmla="*/ 0 h 3285066"/>
              <a:gd name="connsiteX0" fmla="*/ 0 w 7806266"/>
              <a:gd name="connsiteY0" fmla="*/ 3285066 h 3285066"/>
              <a:gd name="connsiteX1" fmla="*/ 423333 w 7806266"/>
              <a:gd name="connsiteY1" fmla="*/ 3268133 h 3285066"/>
              <a:gd name="connsiteX2" fmla="*/ 795866 w 7806266"/>
              <a:gd name="connsiteY2" fmla="*/ 3081866 h 3285066"/>
              <a:gd name="connsiteX3" fmla="*/ 1185333 w 7806266"/>
              <a:gd name="connsiteY3" fmla="*/ 3073400 h 3285066"/>
              <a:gd name="connsiteX4" fmla="*/ 1532466 w 7806266"/>
              <a:gd name="connsiteY4" fmla="*/ 3276600 h 3285066"/>
              <a:gd name="connsiteX5" fmla="*/ 4241800 w 7806266"/>
              <a:gd name="connsiteY5" fmla="*/ 3285066 h 3285066"/>
              <a:gd name="connsiteX6" fmla="*/ 4699000 w 7806266"/>
              <a:gd name="connsiteY6" fmla="*/ 3056466 h 3285066"/>
              <a:gd name="connsiteX7" fmla="*/ 5791200 w 7806266"/>
              <a:gd name="connsiteY7" fmla="*/ 3064933 h 3285066"/>
              <a:gd name="connsiteX8" fmla="*/ 6239933 w 7806266"/>
              <a:gd name="connsiteY8" fmla="*/ 2861734 h 3285066"/>
              <a:gd name="connsiteX9" fmla="*/ 7001933 w 7806266"/>
              <a:gd name="connsiteY9" fmla="*/ 694266 h 3285066"/>
              <a:gd name="connsiteX10" fmla="*/ 7382933 w 7806266"/>
              <a:gd name="connsiteY10" fmla="*/ 457200 h 3285066"/>
              <a:gd name="connsiteX11" fmla="*/ 7806266 w 7806266"/>
              <a:gd name="connsiteY11" fmla="*/ 0 h 3285066"/>
              <a:gd name="connsiteX0" fmla="*/ 0 w 7806266"/>
              <a:gd name="connsiteY0" fmla="*/ 3285066 h 3285066"/>
              <a:gd name="connsiteX1" fmla="*/ 423333 w 7806266"/>
              <a:gd name="connsiteY1" fmla="*/ 3268133 h 3285066"/>
              <a:gd name="connsiteX2" fmla="*/ 795866 w 7806266"/>
              <a:gd name="connsiteY2" fmla="*/ 3081866 h 3285066"/>
              <a:gd name="connsiteX3" fmla="*/ 1185333 w 7806266"/>
              <a:gd name="connsiteY3" fmla="*/ 3073400 h 3285066"/>
              <a:gd name="connsiteX4" fmla="*/ 1532466 w 7806266"/>
              <a:gd name="connsiteY4" fmla="*/ 3276600 h 3285066"/>
              <a:gd name="connsiteX5" fmla="*/ 4241800 w 7806266"/>
              <a:gd name="connsiteY5" fmla="*/ 3285066 h 3285066"/>
              <a:gd name="connsiteX6" fmla="*/ 4699000 w 7806266"/>
              <a:gd name="connsiteY6" fmla="*/ 3056466 h 3285066"/>
              <a:gd name="connsiteX7" fmla="*/ 5791200 w 7806266"/>
              <a:gd name="connsiteY7" fmla="*/ 3064933 h 3285066"/>
              <a:gd name="connsiteX8" fmla="*/ 5816600 w 7806266"/>
              <a:gd name="connsiteY8" fmla="*/ 3064933 h 3285066"/>
              <a:gd name="connsiteX9" fmla="*/ 6239933 w 7806266"/>
              <a:gd name="connsiteY9" fmla="*/ 2861734 h 3285066"/>
              <a:gd name="connsiteX10" fmla="*/ 7001933 w 7806266"/>
              <a:gd name="connsiteY10" fmla="*/ 694266 h 3285066"/>
              <a:gd name="connsiteX11" fmla="*/ 7382933 w 7806266"/>
              <a:gd name="connsiteY11" fmla="*/ 457200 h 3285066"/>
              <a:gd name="connsiteX12" fmla="*/ 7806266 w 7806266"/>
              <a:gd name="connsiteY12" fmla="*/ 0 h 3285066"/>
              <a:gd name="connsiteX0" fmla="*/ 0 w 7382933"/>
              <a:gd name="connsiteY0" fmla="*/ 2827866 h 2827866"/>
              <a:gd name="connsiteX1" fmla="*/ 423333 w 7382933"/>
              <a:gd name="connsiteY1" fmla="*/ 2810933 h 2827866"/>
              <a:gd name="connsiteX2" fmla="*/ 795866 w 7382933"/>
              <a:gd name="connsiteY2" fmla="*/ 2624666 h 2827866"/>
              <a:gd name="connsiteX3" fmla="*/ 1185333 w 7382933"/>
              <a:gd name="connsiteY3" fmla="*/ 2616200 h 2827866"/>
              <a:gd name="connsiteX4" fmla="*/ 1532466 w 7382933"/>
              <a:gd name="connsiteY4" fmla="*/ 2819400 h 2827866"/>
              <a:gd name="connsiteX5" fmla="*/ 4241800 w 7382933"/>
              <a:gd name="connsiteY5" fmla="*/ 2827866 h 2827866"/>
              <a:gd name="connsiteX6" fmla="*/ 4699000 w 7382933"/>
              <a:gd name="connsiteY6" fmla="*/ 2599266 h 2827866"/>
              <a:gd name="connsiteX7" fmla="*/ 5791200 w 7382933"/>
              <a:gd name="connsiteY7" fmla="*/ 2607733 h 2827866"/>
              <a:gd name="connsiteX8" fmla="*/ 5816600 w 7382933"/>
              <a:gd name="connsiteY8" fmla="*/ 2607733 h 2827866"/>
              <a:gd name="connsiteX9" fmla="*/ 6239933 w 7382933"/>
              <a:gd name="connsiteY9" fmla="*/ 2404534 h 2827866"/>
              <a:gd name="connsiteX10" fmla="*/ 7001933 w 7382933"/>
              <a:gd name="connsiteY10" fmla="*/ 237066 h 2827866"/>
              <a:gd name="connsiteX11" fmla="*/ 7382933 w 7382933"/>
              <a:gd name="connsiteY11" fmla="*/ 0 h 2827866"/>
              <a:gd name="connsiteX0" fmla="*/ 0 w 7001933"/>
              <a:gd name="connsiteY0" fmla="*/ 2590800 h 2590800"/>
              <a:gd name="connsiteX1" fmla="*/ 423333 w 7001933"/>
              <a:gd name="connsiteY1" fmla="*/ 2573867 h 2590800"/>
              <a:gd name="connsiteX2" fmla="*/ 795866 w 7001933"/>
              <a:gd name="connsiteY2" fmla="*/ 2387600 h 2590800"/>
              <a:gd name="connsiteX3" fmla="*/ 1185333 w 7001933"/>
              <a:gd name="connsiteY3" fmla="*/ 2379134 h 2590800"/>
              <a:gd name="connsiteX4" fmla="*/ 1532466 w 7001933"/>
              <a:gd name="connsiteY4" fmla="*/ 2582334 h 2590800"/>
              <a:gd name="connsiteX5" fmla="*/ 4241800 w 7001933"/>
              <a:gd name="connsiteY5" fmla="*/ 2590800 h 2590800"/>
              <a:gd name="connsiteX6" fmla="*/ 4699000 w 7001933"/>
              <a:gd name="connsiteY6" fmla="*/ 2362200 h 2590800"/>
              <a:gd name="connsiteX7" fmla="*/ 5791200 w 7001933"/>
              <a:gd name="connsiteY7" fmla="*/ 2370667 h 2590800"/>
              <a:gd name="connsiteX8" fmla="*/ 5816600 w 7001933"/>
              <a:gd name="connsiteY8" fmla="*/ 2370667 h 2590800"/>
              <a:gd name="connsiteX9" fmla="*/ 6239933 w 7001933"/>
              <a:gd name="connsiteY9" fmla="*/ 2167468 h 2590800"/>
              <a:gd name="connsiteX10" fmla="*/ 7001933 w 7001933"/>
              <a:gd name="connsiteY10" fmla="*/ 0 h 2590800"/>
              <a:gd name="connsiteX0" fmla="*/ 0 w 6239933"/>
              <a:gd name="connsiteY0" fmla="*/ 423332 h 423332"/>
              <a:gd name="connsiteX1" fmla="*/ 423333 w 6239933"/>
              <a:gd name="connsiteY1" fmla="*/ 406399 h 423332"/>
              <a:gd name="connsiteX2" fmla="*/ 795866 w 6239933"/>
              <a:gd name="connsiteY2" fmla="*/ 220132 h 423332"/>
              <a:gd name="connsiteX3" fmla="*/ 1185333 w 6239933"/>
              <a:gd name="connsiteY3" fmla="*/ 211666 h 423332"/>
              <a:gd name="connsiteX4" fmla="*/ 1532466 w 6239933"/>
              <a:gd name="connsiteY4" fmla="*/ 414866 h 423332"/>
              <a:gd name="connsiteX5" fmla="*/ 4241800 w 6239933"/>
              <a:gd name="connsiteY5" fmla="*/ 423332 h 423332"/>
              <a:gd name="connsiteX6" fmla="*/ 4699000 w 6239933"/>
              <a:gd name="connsiteY6" fmla="*/ 194732 h 423332"/>
              <a:gd name="connsiteX7" fmla="*/ 5791200 w 6239933"/>
              <a:gd name="connsiteY7" fmla="*/ 203199 h 423332"/>
              <a:gd name="connsiteX8" fmla="*/ 5816600 w 6239933"/>
              <a:gd name="connsiteY8" fmla="*/ 203199 h 423332"/>
              <a:gd name="connsiteX9" fmla="*/ 6239933 w 6239933"/>
              <a:gd name="connsiteY9" fmla="*/ 0 h 423332"/>
              <a:gd name="connsiteX0" fmla="*/ 0 w 5816600"/>
              <a:gd name="connsiteY0" fmla="*/ 228600 h 228600"/>
              <a:gd name="connsiteX1" fmla="*/ 423333 w 5816600"/>
              <a:gd name="connsiteY1" fmla="*/ 211667 h 228600"/>
              <a:gd name="connsiteX2" fmla="*/ 795866 w 5816600"/>
              <a:gd name="connsiteY2" fmla="*/ 25400 h 228600"/>
              <a:gd name="connsiteX3" fmla="*/ 1185333 w 5816600"/>
              <a:gd name="connsiteY3" fmla="*/ 16934 h 228600"/>
              <a:gd name="connsiteX4" fmla="*/ 1532466 w 5816600"/>
              <a:gd name="connsiteY4" fmla="*/ 220134 h 228600"/>
              <a:gd name="connsiteX5" fmla="*/ 4241800 w 5816600"/>
              <a:gd name="connsiteY5" fmla="*/ 228600 h 228600"/>
              <a:gd name="connsiteX6" fmla="*/ 4699000 w 5816600"/>
              <a:gd name="connsiteY6" fmla="*/ 0 h 228600"/>
              <a:gd name="connsiteX7" fmla="*/ 5791200 w 5816600"/>
              <a:gd name="connsiteY7" fmla="*/ 8467 h 228600"/>
              <a:gd name="connsiteX8" fmla="*/ 5816600 w 5816600"/>
              <a:gd name="connsiteY8" fmla="*/ 8467 h 228600"/>
              <a:gd name="connsiteX0" fmla="*/ 0 w 5791200"/>
              <a:gd name="connsiteY0" fmla="*/ 228600 h 228600"/>
              <a:gd name="connsiteX1" fmla="*/ 423333 w 5791200"/>
              <a:gd name="connsiteY1" fmla="*/ 211667 h 228600"/>
              <a:gd name="connsiteX2" fmla="*/ 795866 w 5791200"/>
              <a:gd name="connsiteY2" fmla="*/ 25400 h 228600"/>
              <a:gd name="connsiteX3" fmla="*/ 1185333 w 5791200"/>
              <a:gd name="connsiteY3" fmla="*/ 16934 h 228600"/>
              <a:gd name="connsiteX4" fmla="*/ 1532466 w 5791200"/>
              <a:gd name="connsiteY4" fmla="*/ 220134 h 228600"/>
              <a:gd name="connsiteX5" fmla="*/ 4241800 w 5791200"/>
              <a:gd name="connsiteY5" fmla="*/ 228600 h 228600"/>
              <a:gd name="connsiteX6" fmla="*/ 4699000 w 5791200"/>
              <a:gd name="connsiteY6" fmla="*/ 0 h 228600"/>
              <a:gd name="connsiteX7" fmla="*/ 5791200 w 5791200"/>
              <a:gd name="connsiteY7" fmla="*/ 8467 h 228600"/>
              <a:gd name="connsiteX0" fmla="*/ 0 w 5505164"/>
              <a:gd name="connsiteY0" fmla="*/ 228600 h 228600"/>
              <a:gd name="connsiteX1" fmla="*/ 423333 w 5505164"/>
              <a:gd name="connsiteY1" fmla="*/ 211667 h 228600"/>
              <a:gd name="connsiteX2" fmla="*/ 795866 w 5505164"/>
              <a:gd name="connsiteY2" fmla="*/ 25400 h 228600"/>
              <a:gd name="connsiteX3" fmla="*/ 1185333 w 5505164"/>
              <a:gd name="connsiteY3" fmla="*/ 16934 h 228600"/>
              <a:gd name="connsiteX4" fmla="*/ 1532466 w 5505164"/>
              <a:gd name="connsiteY4" fmla="*/ 220134 h 228600"/>
              <a:gd name="connsiteX5" fmla="*/ 4241800 w 5505164"/>
              <a:gd name="connsiteY5" fmla="*/ 228600 h 228600"/>
              <a:gd name="connsiteX6" fmla="*/ 4699000 w 5505164"/>
              <a:gd name="connsiteY6" fmla="*/ 0 h 228600"/>
              <a:gd name="connsiteX7" fmla="*/ 5505164 w 5505164"/>
              <a:gd name="connsiteY7" fmla="*/ 2750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5164" h="228600">
                <a:moveTo>
                  <a:pt x="0" y="228600"/>
                </a:moveTo>
                <a:lnTo>
                  <a:pt x="423333" y="211667"/>
                </a:lnTo>
                <a:lnTo>
                  <a:pt x="795866" y="25400"/>
                </a:lnTo>
                <a:lnTo>
                  <a:pt x="1185333" y="16934"/>
                </a:lnTo>
                <a:lnTo>
                  <a:pt x="1532466" y="220134"/>
                </a:lnTo>
                <a:lnTo>
                  <a:pt x="4241800" y="228600"/>
                </a:lnTo>
                <a:lnTo>
                  <a:pt x="4699000" y="0"/>
                </a:lnTo>
                <a:lnTo>
                  <a:pt x="5505164" y="27509"/>
                </a:lnTo>
              </a:path>
            </a:pathLst>
          </a:custGeom>
          <a:ln w="76200" cmpd="sng">
            <a:solidFill>
              <a:schemeClr val="accent1"/>
            </a:solidFill>
            <a:prstDash val="sysDash"/>
          </a:ln>
          <a:effectLst>
            <a:glow rad="50800">
              <a:schemeClr val="bg1"/>
            </a:glow>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8703051" y="1940132"/>
            <a:ext cx="2867721" cy="3109316"/>
          </a:xfrm>
          <a:custGeom>
            <a:avLst/>
            <a:gdLst>
              <a:gd name="connsiteX0" fmla="*/ 0 w 7806266"/>
              <a:gd name="connsiteY0" fmla="*/ 3285066 h 3285066"/>
              <a:gd name="connsiteX1" fmla="*/ 423333 w 7806266"/>
              <a:gd name="connsiteY1" fmla="*/ 3268133 h 3285066"/>
              <a:gd name="connsiteX2" fmla="*/ 795866 w 7806266"/>
              <a:gd name="connsiteY2" fmla="*/ 3081866 h 3285066"/>
              <a:gd name="connsiteX3" fmla="*/ 1185333 w 7806266"/>
              <a:gd name="connsiteY3" fmla="*/ 3073400 h 3285066"/>
              <a:gd name="connsiteX4" fmla="*/ 1532466 w 7806266"/>
              <a:gd name="connsiteY4" fmla="*/ 3276600 h 3285066"/>
              <a:gd name="connsiteX5" fmla="*/ 4241800 w 7806266"/>
              <a:gd name="connsiteY5" fmla="*/ 3285066 h 3285066"/>
              <a:gd name="connsiteX6" fmla="*/ 4699000 w 7806266"/>
              <a:gd name="connsiteY6" fmla="*/ 3056466 h 3285066"/>
              <a:gd name="connsiteX7" fmla="*/ 5791200 w 7806266"/>
              <a:gd name="connsiteY7" fmla="*/ 3064933 h 3285066"/>
              <a:gd name="connsiteX8" fmla="*/ 6180666 w 7806266"/>
              <a:gd name="connsiteY8" fmla="*/ 2870200 h 3285066"/>
              <a:gd name="connsiteX9" fmla="*/ 7001933 w 7806266"/>
              <a:gd name="connsiteY9" fmla="*/ 694266 h 3285066"/>
              <a:gd name="connsiteX10" fmla="*/ 7382933 w 7806266"/>
              <a:gd name="connsiteY10" fmla="*/ 457200 h 3285066"/>
              <a:gd name="connsiteX11" fmla="*/ 7806266 w 7806266"/>
              <a:gd name="connsiteY11" fmla="*/ 0 h 3285066"/>
              <a:gd name="connsiteX0" fmla="*/ 0 w 7806266"/>
              <a:gd name="connsiteY0" fmla="*/ 3285066 h 3285066"/>
              <a:gd name="connsiteX1" fmla="*/ 423333 w 7806266"/>
              <a:gd name="connsiteY1" fmla="*/ 3268133 h 3285066"/>
              <a:gd name="connsiteX2" fmla="*/ 795866 w 7806266"/>
              <a:gd name="connsiteY2" fmla="*/ 3081866 h 3285066"/>
              <a:gd name="connsiteX3" fmla="*/ 1185333 w 7806266"/>
              <a:gd name="connsiteY3" fmla="*/ 3073400 h 3285066"/>
              <a:gd name="connsiteX4" fmla="*/ 1532466 w 7806266"/>
              <a:gd name="connsiteY4" fmla="*/ 3276600 h 3285066"/>
              <a:gd name="connsiteX5" fmla="*/ 4241800 w 7806266"/>
              <a:gd name="connsiteY5" fmla="*/ 3285066 h 3285066"/>
              <a:gd name="connsiteX6" fmla="*/ 4699000 w 7806266"/>
              <a:gd name="connsiteY6" fmla="*/ 3056466 h 3285066"/>
              <a:gd name="connsiteX7" fmla="*/ 5791200 w 7806266"/>
              <a:gd name="connsiteY7" fmla="*/ 3064933 h 3285066"/>
              <a:gd name="connsiteX8" fmla="*/ 6239933 w 7806266"/>
              <a:gd name="connsiteY8" fmla="*/ 2861734 h 3285066"/>
              <a:gd name="connsiteX9" fmla="*/ 7001933 w 7806266"/>
              <a:gd name="connsiteY9" fmla="*/ 694266 h 3285066"/>
              <a:gd name="connsiteX10" fmla="*/ 7382933 w 7806266"/>
              <a:gd name="connsiteY10" fmla="*/ 457200 h 3285066"/>
              <a:gd name="connsiteX11" fmla="*/ 7806266 w 7806266"/>
              <a:gd name="connsiteY11" fmla="*/ 0 h 3285066"/>
              <a:gd name="connsiteX0" fmla="*/ 0 w 7806266"/>
              <a:gd name="connsiteY0" fmla="*/ 3285066 h 3285066"/>
              <a:gd name="connsiteX1" fmla="*/ 423333 w 7806266"/>
              <a:gd name="connsiteY1" fmla="*/ 3268133 h 3285066"/>
              <a:gd name="connsiteX2" fmla="*/ 795866 w 7806266"/>
              <a:gd name="connsiteY2" fmla="*/ 3081866 h 3285066"/>
              <a:gd name="connsiteX3" fmla="*/ 1185333 w 7806266"/>
              <a:gd name="connsiteY3" fmla="*/ 3073400 h 3285066"/>
              <a:gd name="connsiteX4" fmla="*/ 1532466 w 7806266"/>
              <a:gd name="connsiteY4" fmla="*/ 3276600 h 3285066"/>
              <a:gd name="connsiteX5" fmla="*/ 4241800 w 7806266"/>
              <a:gd name="connsiteY5" fmla="*/ 3285066 h 3285066"/>
              <a:gd name="connsiteX6" fmla="*/ 4699000 w 7806266"/>
              <a:gd name="connsiteY6" fmla="*/ 3056466 h 3285066"/>
              <a:gd name="connsiteX7" fmla="*/ 5791200 w 7806266"/>
              <a:gd name="connsiteY7" fmla="*/ 3064933 h 3285066"/>
              <a:gd name="connsiteX8" fmla="*/ 5816600 w 7806266"/>
              <a:gd name="connsiteY8" fmla="*/ 3064933 h 3285066"/>
              <a:gd name="connsiteX9" fmla="*/ 6239933 w 7806266"/>
              <a:gd name="connsiteY9" fmla="*/ 2861734 h 3285066"/>
              <a:gd name="connsiteX10" fmla="*/ 7001933 w 7806266"/>
              <a:gd name="connsiteY10" fmla="*/ 694266 h 3285066"/>
              <a:gd name="connsiteX11" fmla="*/ 7382933 w 7806266"/>
              <a:gd name="connsiteY11" fmla="*/ 457200 h 3285066"/>
              <a:gd name="connsiteX12" fmla="*/ 7806266 w 7806266"/>
              <a:gd name="connsiteY12" fmla="*/ 0 h 3285066"/>
              <a:gd name="connsiteX0" fmla="*/ 0 w 7382933"/>
              <a:gd name="connsiteY0" fmla="*/ 3268133 h 3285066"/>
              <a:gd name="connsiteX1" fmla="*/ 372533 w 7382933"/>
              <a:gd name="connsiteY1" fmla="*/ 3081866 h 3285066"/>
              <a:gd name="connsiteX2" fmla="*/ 762000 w 7382933"/>
              <a:gd name="connsiteY2" fmla="*/ 3073400 h 3285066"/>
              <a:gd name="connsiteX3" fmla="*/ 1109133 w 7382933"/>
              <a:gd name="connsiteY3" fmla="*/ 3276600 h 3285066"/>
              <a:gd name="connsiteX4" fmla="*/ 3818467 w 7382933"/>
              <a:gd name="connsiteY4" fmla="*/ 3285066 h 3285066"/>
              <a:gd name="connsiteX5" fmla="*/ 4275667 w 7382933"/>
              <a:gd name="connsiteY5" fmla="*/ 3056466 h 3285066"/>
              <a:gd name="connsiteX6" fmla="*/ 5367867 w 7382933"/>
              <a:gd name="connsiteY6" fmla="*/ 3064933 h 3285066"/>
              <a:gd name="connsiteX7" fmla="*/ 5393267 w 7382933"/>
              <a:gd name="connsiteY7" fmla="*/ 3064933 h 3285066"/>
              <a:gd name="connsiteX8" fmla="*/ 5816600 w 7382933"/>
              <a:gd name="connsiteY8" fmla="*/ 2861734 h 3285066"/>
              <a:gd name="connsiteX9" fmla="*/ 6578600 w 7382933"/>
              <a:gd name="connsiteY9" fmla="*/ 694266 h 3285066"/>
              <a:gd name="connsiteX10" fmla="*/ 6959600 w 7382933"/>
              <a:gd name="connsiteY10" fmla="*/ 457200 h 3285066"/>
              <a:gd name="connsiteX11" fmla="*/ 7382933 w 7382933"/>
              <a:gd name="connsiteY11" fmla="*/ 0 h 3285066"/>
              <a:gd name="connsiteX0" fmla="*/ 0 w 7010400"/>
              <a:gd name="connsiteY0" fmla="*/ 3081866 h 3285066"/>
              <a:gd name="connsiteX1" fmla="*/ 389467 w 7010400"/>
              <a:gd name="connsiteY1" fmla="*/ 3073400 h 3285066"/>
              <a:gd name="connsiteX2" fmla="*/ 736600 w 7010400"/>
              <a:gd name="connsiteY2" fmla="*/ 3276600 h 3285066"/>
              <a:gd name="connsiteX3" fmla="*/ 3445934 w 7010400"/>
              <a:gd name="connsiteY3" fmla="*/ 3285066 h 3285066"/>
              <a:gd name="connsiteX4" fmla="*/ 3903134 w 7010400"/>
              <a:gd name="connsiteY4" fmla="*/ 3056466 h 3285066"/>
              <a:gd name="connsiteX5" fmla="*/ 4995334 w 7010400"/>
              <a:gd name="connsiteY5" fmla="*/ 3064933 h 3285066"/>
              <a:gd name="connsiteX6" fmla="*/ 5020734 w 7010400"/>
              <a:gd name="connsiteY6" fmla="*/ 3064933 h 3285066"/>
              <a:gd name="connsiteX7" fmla="*/ 5444067 w 7010400"/>
              <a:gd name="connsiteY7" fmla="*/ 2861734 h 3285066"/>
              <a:gd name="connsiteX8" fmla="*/ 6206067 w 7010400"/>
              <a:gd name="connsiteY8" fmla="*/ 694266 h 3285066"/>
              <a:gd name="connsiteX9" fmla="*/ 6587067 w 7010400"/>
              <a:gd name="connsiteY9" fmla="*/ 457200 h 3285066"/>
              <a:gd name="connsiteX10" fmla="*/ 7010400 w 7010400"/>
              <a:gd name="connsiteY10" fmla="*/ 0 h 3285066"/>
              <a:gd name="connsiteX0" fmla="*/ 0 w 6620933"/>
              <a:gd name="connsiteY0" fmla="*/ 3073400 h 3285066"/>
              <a:gd name="connsiteX1" fmla="*/ 347133 w 6620933"/>
              <a:gd name="connsiteY1" fmla="*/ 3276600 h 3285066"/>
              <a:gd name="connsiteX2" fmla="*/ 3056467 w 6620933"/>
              <a:gd name="connsiteY2" fmla="*/ 3285066 h 3285066"/>
              <a:gd name="connsiteX3" fmla="*/ 3513667 w 6620933"/>
              <a:gd name="connsiteY3" fmla="*/ 3056466 h 3285066"/>
              <a:gd name="connsiteX4" fmla="*/ 4605867 w 6620933"/>
              <a:gd name="connsiteY4" fmla="*/ 3064933 h 3285066"/>
              <a:gd name="connsiteX5" fmla="*/ 4631267 w 6620933"/>
              <a:gd name="connsiteY5" fmla="*/ 3064933 h 3285066"/>
              <a:gd name="connsiteX6" fmla="*/ 5054600 w 6620933"/>
              <a:gd name="connsiteY6" fmla="*/ 2861734 h 3285066"/>
              <a:gd name="connsiteX7" fmla="*/ 5816600 w 6620933"/>
              <a:gd name="connsiteY7" fmla="*/ 694266 h 3285066"/>
              <a:gd name="connsiteX8" fmla="*/ 6197600 w 6620933"/>
              <a:gd name="connsiteY8" fmla="*/ 457200 h 3285066"/>
              <a:gd name="connsiteX9" fmla="*/ 6620933 w 6620933"/>
              <a:gd name="connsiteY9" fmla="*/ 0 h 3285066"/>
              <a:gd name="connsiteX0" fmla="*/ 0 w 6273800"/>
              <a:gd name="connsiteY0" fmla="*/ 3276600 h 3285066"/>
              <a:gd name="connsiteX1" fmla="*/ 2709334 w 6273800"/>
              <a:gd name="connsiteY1" fmla="*/ 3285066 h 3285066"/>
              <a:gd name="connsiteX2" fmla="*/ 3166534 w 6273800"/>
              <a:gd name="connsiteY2" fmla="*/ 3056466 h 3285066"/>
              <a:gd name="connsiteX3" fmla="*/ 4258734 w 6273800"/>
              <a:gd name="connsiteY3" fmla="*/ 3064933 h 3285066"/>
              <a:gd name="connsiteX4" fmla="*/ 4284134 w 6273800"/>
              <a:gd name="connsiteY4" fmla="*/ 3064933 h 3285066"/>
              <a:gd name="connsiteX5" fmla="*/ 4707467 w 6273800"/>
              <a:gd name="connsiteY5" fmla="*/ 2861734 h 3285066"/>
              <a:gd name="connsiteX6" fmla="*/ 5469467 w 6273800"/>
              <a:gd name="connsiteY6" fmla="*/ 694266 h 3285066"/>
              <a:gd name="connsiteX7" fmla="*/ 5850467 w 6273800"/>
              <a:gd name="connsiteY7" fmla="*/ 457200 h 3285066"/>
              <a:gd name="connsiteX8" fmla="*/ 6273800 w 6273800"/>
              <a:gd name="connsiteY8" fmla="*/ 0 h 3285066"/>
              <a:gd name="connsiteX0" fmla="*/ 0 w 3564466"/>
              <a:gd name="connsiteY0" fmla="*/ 3285066 h 3285066"/>
              <a:gd name="connsiteX1" fmla="*/ 457200 w 3564466"/>
              <a:gd name="connsiteY1" fmla="*/ 3056466 h 3285066"/>
              <a:gd name="connsiteX2" fmla="*/ 1549400 w 3564466"/>
              <a:gd name="connsiteY2" fmla="*/ 3064933 h 3285066"/>
              <a:gd name="connsiteX3" fmla="*/ 1574800 w 3564466"/>
              <a:gd name="connsiteY3" fmla="*/ 3064933 h 3285066"/>
              <a:gd name="connsiteX4" fmla="*/ 1998133 w 3564466"/>
              <a:gd name="connsiteY4" fmla="*/ 2861734 h 3285066"/>
              <a:gd name="connsiteX5" fmla="*/ 2760133 w 3564466"/>
              <a:gd name="connsiteY5" fmla="*/ 694266 h 3285066"/>
              <a:gd name="connsiteX6" fmla="*/ 3141133 w 3564466"/>
              <a:gd name="connsiteY6" fmla="*/ 457200 h 3285066"/>
              <a:gd name="connsiteX7" fmla="*/ 3564466 w 3564466"/>
              <a:gd name="connsiteY7" fmla="*/ 0 h 3285066"/>
              <a:gd name="connsiteX0" fmla="*/ 0 w 3107266"/>
              <a:gd name="connsiteY0" fmla="*/ 3056466 h 3065747"/>
              <a:gd name="connsiteX1" fmla="*/ 1092200 w 3107266"/>
              <a:gd name="connsiteY1" fmla="*/ 3064933 h 3065747"/>
              <a:gd name="connsiteX2" fmla="*/ 1117600 w 3107266"/>
              <a:gd name="connsiteY2" fmla="*/ 3064933 h 3065747"/>
              <a:gd name="connsiteX3" fmla="*/ 1540933 w 3107266"/>
              <a:gd name="connsiteY3" fmla="*/ 2861734 h 3065747"/>
              <a:gd name="connsiteX4" fmla="*/ 2302933 w 3107266"/>
              <a:gd name="connsiteY4" fmla="*/ 694266 h 3065747"/>
              <a:gd name="connsiteX5" fmla="*/ 2683933 w 3107266"/>
              <a:gd name="connsiteY5" fmla="*/ 457200 h 3065747"/>
              <a:gd name="connsiteX6" fmla="*/ 3107266 w 3107266"/>
              <a:gd name="connsiteY6" fmla="*/ 0 h 3065747"/>
              <a:gd name="connsiteX0" fmla="*/ 0 w 2287808"/>
              <a:gd name="connsiteY0" fmla="*/ 3113589 h 3113589"/>
              <a:gd name="connsiteX1" fmla="*/ 272742 w 2287808"/>
              <a:gd name="connsiteY1" fmla="*/ 3064933 h 3113589"/>
              <a:gd name="connsiteX2" fmla="*/ 298142 w 2287808"/>
              <a:gd name="connsiteY2" fmla="*/ 3064933 h 3113589"/>
              <a:gd name="connsiteX3" fmla="*/ 721475 w 2287808"/>
              <a:gd name="connsiteY3" fmla="*/ 2861734 h 3113589"/>
              <a:gd name="connsiteX4" fmla="*/ 1483475 w 2287808"/>
              <a:gd name="connsiteY4" fmla="*/ 694266 h 3113589"/>
              <a:gd name="connsiteX5" fmla="*/ 1864475 w 2287808"/>
              <a:gd name="connsiteY5" fmla="*/ 457200 h 3113589"/>
              <a:gd name="connsiteX6" fmla="*/ 2287808 w 2287808"/>
              <a:gd name="connsiteY6" fmla="*/ 0 h 3113589"/>
              <a:gd name="connsiteX0" fmla="*/ 0 w 2303270"/>
              <a:gd name="connsiteY0" fmla="*/ 3075507 h 3075507"/>
              <a:gd name="connsiteX1" fmla="*/ 288204 w 2303270"/>
              <a:gd name="connsiteY1" fmla="*/ 3064933 h 3075507"/>
              <a:gd name="connsiteX2" fmla="*/ 313604 w 2303270"/>
              <a:gd name="connsiteY2" fmla="*/ 3064933 h 3075507"/>
              <a:gd name="connsiteX3" fmla="*/ 736937 w 2303270"/>
              <a:gd name="connsiteY3" fmla="*/ 2861734 h 3075507"/>
              <a:gd name="connsiteX4" fmla="*/ 1498937 w 2303270"/>
              <a:gd name="connsiteY4" fmla="*/ 694266 h 3075507"/>
              <a:gd name="connsiteX5" fmla="*/ 1879937 w 2303270"/>
              <a:gd name="connsiteY5" fmla="*/ 457200 h 3075507"/>
              <a:gd name="connsiteX6" fmla="*/ 2303270 w 2303270"/>
              <a:gd name="connsiteY6" fmla="*/ 0 h 307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270" h="3075507">
                <a:moveTo>
                  <a:pt x="0" y="3075507"/>
                </a:moveTo>
                <a:lnTo>
                  <a:pt x="288204" y="3064933"/>
                </a:lnTo>
                <a:cubicBezTo>
                  <a:pt x="296671" y="3062111"/>
                  <a:pt x="305137" y="3067755"/>
                  <a:pt x="313604" y="3064933"/>
                </a:cubicBezTo>
                <a:lnTo>
                  <a:pt x="736937" y="2861734"/>
                </a:lnTo>
                <a:lnTo>
                  <a:pt x="1498937" y="694266"/>
                </a:lnTo>
                <a:lnTo>
                  <a:pt x="1879937" y="457200"/>
                </a:lnTo>
                <a:lnTo>
                  <a:pt x="2303270" y="0"/>
                </a:lnTo>
              </a:path>
            </a:pathLst>
          </a:custGeom>
          <a:ln w="76200" cmpd="sng">
            <a:solidFill>
              <a:schemeClr val="accent1"/>
            </a:solidFill>
            <a:prstDash val="sysDash"/>
          </a:ln>
          <a:effectLst>
            <a:glow rad="50800">
              <a:schemeClr val="bg1"/>
            </a:glow>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6" name="Table 11">
            <a:extLst>
              <a:ext uri="{FF2B5EF4-FFF2-40B4-BE49-F238E27FC236}">
                <a16:creationId xmlns:a16="http://schemas.microsoft.com/office/drawing/2014/main" id="{7C17D303-5DBC-BE1A-6AF2-5DEC1438E45F}"/>
              </a:ext>
            </a:extLst>
          </p:cNvPr>
          <p:cNvGraphicFramePr/>
          <p:nvPr>
            <p:extLst>
              <p:ext uri="{D42A27DB-BD31-4B8C-83A1-F6EECF244321}">
                <p14:modId xmlns:p14="http://schemas.microsoft.com/office/powerpoint/2010/main" val="1687814766"/>
              </p:ext>
            </p:extLst>
          </p:nvPr>
        </p:nvGraphicFramePr>
        <p:xfrm>
          <a:off x="1756373" y="5372266"/>
          <a:ext cx="9968259" cy="461666"/>
        </p:xfrm>
        <a:graphic>
          <a:graphicData uri="http://schemas.openxmlformats.org/drawingml/2006/table">
            <a:tbl>
              <a:tblPr>
                <a:tableStyleId>{4C3C2611-4C71-4FC5-86AE-919BDF0F9419}</a:tableStyleId>
              </a:tblPr>
              <a:tblGrid>
                <a:gridCol w="474679">
                  <a:extLst>
                    <a:ext uri="{9D8B030D-6E8A-4147-A177-3AD203B41FA5}">
                      <a16:colId xmlns:a16="http://schemas.microsoft.com/office/drawing/2014/main" val="949042051"/>
                    </a:ext>
                  </a:extLst>
                </a:gridCol>
                <a:gridCol w="474679">
                  <a:extLst>
                    <a:ext uri="{9D8B030D-6E8A-4147-A177-3AD203B41FA5}">
                      <a16:colId xmlns:a16="http://schemas.microsoft.com/office/drawing/2014/main" val="2175071558"/>
                    </a:ext>
                  </a:extLst>
                </a:gridCol>
                <a:gridCol w="474679">
                  <a:extLst>
                    <a:ext uri="{9D8B030D-6E8A-4147-A177-3AD203B41FA5}">
                      <a16:colId xmlns:a16="http://schemas.microsoft.com/office/drawing/2014/main" val="20002"/>
                    </a:ext>
                  </a:extLst>
                </a:gridCol>
                <a:gridCol w="474679">
                  <a:extLst>
                    <a:ext uri="{9D8B030D-6E8A-4147-A177-3AD203B41FA5}">
                      <a16:colId xmlns:a16="http://schemas.microsoft.com/office/drawing/2014/main" val="20003"/>
                    </a:ext>
                  </a:extLst>
                </a:gridCol>
                <a:gridCol w="474679">
                  <a:extLst>
                    <a:ext uri="{9D8B030D-6E8A-4147-A177-3AD203B41FA5}">
                      <a16:colId xmlns:a16="http://schemas.microsoft.com/office/drawing/2014/main" val="20004"/>
                    </a:ext>
                  </a:extLst>
                </a:gridCol>
                <a:gridCol w="474679">
                  <a:extLst>
                    <a:ext uri="{9D8B030D-6E8A-4147-A177-3AD203B41FA5}">
                      <a16:colId xmlns:a16="http://schemas.microsoft.com/office/drawing/2014/main" val="20005"/>
                    </a:ext>
                  </a:extLst>
                </a:gridCol>
                <a:gridCol w="474679">
                  <a:extLst>
                    <a:ext uri="{9D8B030D-6E8A-4147-A177-3AD203B41FA5}">
                      <a16:colId xmlns:a16="http://schemas.microsoft.com/office/drawing/2014/main" val="20006"/>
                    </a:ext>
                  </a:extLst>
                </a:gridCol>
                <a:gridCol w="474679">
                  <a:extLst>
                    <a:ext uri="{9D8B030D-6E8A-4147-A177-3AD203B41FA5}">
                      <a16:colId xmlns:a16="http://schemas.microsoft.com/office/drawing/2014/main" val="20007"/>
                    </a:ext>
                  </a:extLst>
                </a:gridCol>
                <a:gridCol w="474679">
                  <a:extLst>
                    <a:ext uri="{9D8B030D-6E8A-4147-A177-3AD203B41FA5}">
                      <a16:colId xmlns:a16="http://schemas.microsoft.com/office/drawing/2014/main" val="20008"/>
                    </a:ext>
                  </a:extLst>
                </a:gridCol>
                <a:gridCol w="474679">
                  <a:extLst>
                    <a:ext uri="{9D8B030D-6E8A-4147-A177-3AD203B41FA5}">
                      <a16:colId xmlns:a16="http://schemas.microsoft.com/office/drawing/2014/main" val="20009"/>
                    </a:ext>
                  </a:extLst>
                </a:gridCol>
                <a:gridCol w="474679">
                  <a:extLst>
                    <a:ext uri="{9D8B030D-6E8A-4147-A177-3AD203B41FA5}">
                      <a16:colId xmlns:a16="http://schemas.microsoft.com/office/drawing/2014/main" val="20010"/>
                    </a:ext>
                  </a:extLst>
                </a:gridCol>
                <a:gridCol w="474679">
                  <a:extLst>
                    <a:ext uri="{9D8B030D-6E8A-4147-A177-3AD203B41FA5}">
                      <a16:colId xmlns:a16="http://schemas.microsoft.com/office/drawing/2014/main" val="20011"/>
                    </a:ext>
                  </a:extLst>
                </a:gridCol>
                <a:gridCol w="474679">
                  <a:extLst>
                    <a:ext uri="{9D8B030D-6E8A-4147-A177-3AD203B41FA5}">
                      <a16:colId xmlns:a16="http://schemas.microsoft.com/office/drawing/2014/main" val="20012"/>
                    </a:ext>
                  </a:extLst>
                </a:gridCol>
                <a:gridCol w="474679">
                  <a:extLst>
                    <a:ext uri="{9D8B030D-6E8A-4147-A177-3AD203B41FA5}">
                      <a16:colId xmlns:a16="http://schemas.microsoft.com/office/drawing/2014/main" val="20013"/>
                    </a:ext>
                  </a:extLst>
                </a:gridCol>
                <a:gridCol w="474679">
                  <a:extLst>
                    <a:ext uri="{9D8B030D-6E8A-4147-A177-3AD203B41FA5}">
                      <a16:colId xmlns:a16="http://schemas.microsoft.com/office/drawing/2014/main" val="20014"/>
                    </a:ext>
                  </a:extLst>
                </a:gridCol>
                <a:gridCol w="474679">
                  <a:extLst>
                    <a:ext uri="{9D8B030D-6E8A-4147-A177-3AD203B41FA5}">
                      <a16:colId xmlns:a16="http://schemas.microsoft.com/office/drawing/2014/main" val="20015"/>
                    </a:ext>
                  </a:extLst>
                </a:gridCol>
                <a:gridCol w="474679">
                  <a:extLst>
                    <a:ext uri="{9D8B030D-6E8A-4147-A177-3AD203B41FA5}">
                      <a16:colId xmlns:a16="http://schemas.microsoft.com/office/drawing/2014/main" val="20016"/>
                    </a:ext>
                  </a:extLst>
                </a:gridCol>
                <a:gridCol w="474679">
                  <a:extLst>
                    <a:ext uri="{9D8B030D-6E8A-4147-A177-3AD203B41FA5}">
                      <a16:colId xmlns:a16="http://schemas.microsoft.com/office/drawing/2014/main" val="20017"/>
                    </a:ext>
                  </a:extLst>
                </a:gridCol>
                <a:gridCol w="474679">
                  <a:extLst>
                    <a:ext uri="{9D8B030D-6E8A-4147-A177-3AD203B41FA5}">
                      <a16:colId xmlns:a16="http://schemas.microsoft.com/office/drawing/2014/main" val="20018"/>
                    </a:ext>
                  </a:extLst>
                </a:gridCol>
                <a:gridCol w="474679">
                  <a:extLst>
                    <a:ext uri="{9D8B030D-6E8A-4147-A177-3AD203B41FA5}">
                      <a16:colId xmlns:a16="http://schemas.microsoft.com/office/drawing/2014/main" val="1434273946"/>
                    </a:ext>
                  </a:extLst>
                </a:gridCol>
                <a:gridCol w="474679">
                  <a:extLst>
                    <a:ext uri="{9D8B030D-6E8A-4147-A177-3AD203B41FA5}">
                      <a16:colId xmlns:a16="http://schemas.microsoft.com/office/drawing/2014/main" val="3615234445"/>
                    </a:ext>
                  </a:extLst>
                </a:gridCol>
              </a:tblGrid>
              <a:tr h="461666">
                <a:tc>
                  <a:txBody>
                    <a:bodyPr/>
                    <a:lstStyle/>
                    <a:p>
                      <a:pPr algn="ctr" defTabSz="457200">
                        <a:defRPr sz="1800"/>
                      </a:pPr>
                      <a:endParaRPr sz="2000" dirty="0">
                        <a:solidFill>
                          <a:schemeClr val="bg1"/>
                        </a:solidFill>
                        <a:latin typeface="Franklin Gothic Book"/>
                        <a:ea typeface="Franklin Gothic Book"/>
                        <a:cs typeface="Franklin Gothic Book"/>
                        <a:sym typeface="Franklin Gothic Book"/>
                      </a:endParaRP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1800"/>
                      </a:pPr>
                      <a:endParaRPr sz="2000" dirty="0">
                        <a:solidFill>
                          <a:schemeClr val="bg1"/>
                        </a:solidFill>
                        <a:latin typeface="Franklin Gothic Book"/>
                        <a:ea typeface="Franklin Gothic Book"/>
                        <a:cs typeface="Franklin Gothic Book"/>
                        <a:sym typeface="Franklin Gothic Book"/>
                      </a:endParaRPr>
                    </a:p>
                  </a:txBody>
                  <a:tcPr marL="45720" marR="45720" horzOverflow="overflow">
                    <a:lnL w="12700">
                      <a:noFill/>
                      <a:miter lim="400000"/>
                    </a:lnL>
                    <a:lnR w="12700">
                      <a:miter lim="400000"/>
                    </a:lnR>
                    <a:lnT w="12700">
                      <a:miter lim="400000"/>
                    </a:lnT>
                    <a:lnB w="12700">
                      <a:miter lim="400000"/>
                    </a:lnB>
                    <a:noFill/>
                  </a:tcPr>
                </a:tc>
                <a:tc>
                  <a:txBody>
                    <a:bodyPr/>
                    <a:lstStyle/>
                    <a:p>
                      <a:pPr algn="ctr" defTabSz="457200">
                        <a:defRPr sz="1800"/>
                      </a:pPr>
                      <a:r>
                        <a:rPr sz="2000" dirty="0">
                          <a:solidFill>
                            <a:schemeClr val="bg1"/>
                          </a:solidFill>
                          <a:latin typeface="Franklin Gothic Book"/>
                          <a:ea typeface="Franklin Gothic Book"/>
                          <a:cs typeface="Franklin Gothic Book"/>
                          <a:sym typeface="Franklin Gothic Book"/>
                        </a:rPr>
                        <a:t>10</a:t>
                      </a:r>
                    </a:p>
                  </a:txBody>
                  <a:tcPr marL="45720" marR="45720" horzOverflow="overflow">
                    <a:lnL w="12700">
                      <a:noFill/>
                      <a:miter lim="400000"/>
                    </a:lnL>
                    <a:lnR w="12700">
                      <a:miter lim="400000"/>
                    </a:lnR>
                    <a:lnT w="12700">
                      <a:miter lim="400000"/>
                    </a:lnT>
                    <a:lnB w="12700">
                      <a:miter lim="400000"/>
                    </a:lnB>
                    <a:noFill/>
                  </a:tcPr>
                </a:tc>
                <a:tc>
                  <a:txBody>
                    <a:bodyPr/>
                    <a:lstStyle/>
                    <a:p>
                      <a:pPr algn="ctr" defTabSz="457200">
                        <a:defRPr sz="2000">
                          <a:latin typeface="Franklin Gothic Book"/>
                          <a:ea typeface="Franklin Gothic Book"/>
                          <a:cs typeface="Franklin Gothic Book"/>
                          <a:sym typeface="Franklin Gothic Book"/>
                        </a:defRPr>
                      </a:pPr>
                      <a:endParaRPr sz="2000" dirty="0">
                        <a:solidFill>
                          <a:schemeClr val="bg1"/>
                        </a:solidFill>
                      </a:endParaRP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1800"/>
                      </a:pPr>
                      <a:r>
                        <a:rPr sz="2000">
                          <a:solidFill>
                            <a:schemeClr val="bg1"/>
                          </a:solidFill>
                          <a:latin typeface="Franklin Gothic Book"/>
                          <a:ea typeface="Franklin Gothic Book"/>
                          <a:cs typeface="Franklin Gothic Book"/>
                          <a:sym typeface="Franklin Gothic Book"/>
                        </a:rPr>
                        <a:t>20</a:t>
                      </a: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2000">
                          <a:latin typeface="Franklin Gothic Book"/>
                          <a:ea typeface="Franklin Gothic Book"/>
                          <a:cs typeface="Franklin Gothic Book"/>
                          <a:sym typeface="Franklin Gothic Book"/>
                        </a:defRPr>
                      </a:pPr>
                      <a:endParaRPr sz="2000" dirty="0">
                        <a:solidFill>
                          <a:schemeClr val="bg1"/>
                        </a:solidFill>
                      </a:endParaRP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1800"/>
                      </a:pPr>
                      <a:r>
                        <a:rPr sz="2000" dirty="0">
                          <a:solidFill>
                            <a:schemeClr val="bg1"/>
                          </a:solidFill>
                          <a:latin typeface="Franklin Gothic Book"/>
                          <a:ea typeface="Franklin Gothic Book"/>
                          <a:cs typeface="Franklin Gothic Book"/>
                          <a:sym typeface="Franklin Gothic Book"/>
                        </a:rPr>
                        <a:t>30</a:t>
                      </a: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2000">
                          <a:latin typeface="Franklin Gothic Book"/>
                          <a:ea typeface="Franklin Gothic Book"/>
                          <a:cs typeface="Franklin Gothic Book"/>
                          <a:sym typeface="Franklin Gothic Book"/>
                        </a:defRPr>
                      </a:pPr>
                      <a:endParaRPr sz="2000" dirty="0">
                        <a:solidFill>
                          <a:schemeClr val="bg1"/>
                        </a:solidFill>
                      </a:endParaRP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1800"/>
                      </a:pPr>
                      <a:r>
                        <a:rPr sz="2000">
                          <a:solidFill>
                            <a:schemeClr val="bg1"/>
                          </a:solidFill>
                          <a:latin typeface="Franklin Gothic Book"/>
                          <a:ea typeface="Franklin Gothic Book"/>
                          <a:cs typeface="Franklin Gothic Book"/>
                          <a:sym typeface="Franklin Gothic Book"/>
                        </a:rPr>
                        <a:t>40</a:t>
                      </a: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2000">
                          <a:latin typeface="Franklin Gothic Book"/>
                          <a:ea typeface="Franklin Gothic Book"/>
                          <a:cs typeface="Franklin Gothic Book"/>
                          <a:sym typeface="Franklin Gothic Book"/>
                        </a:defRPr>
                      </a:pPr>
                      <a:endParaRPr sz="2000">
                        <a:solidFill>
                          <a:schemeClr val="bg1"/>
                        </a:solidFill>
                      </a:endParaRP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1800"/>
                      </a:pPr>
                      <a:r>
                        <a:rPr sz="2000">
                          <a:solidFill>
                            <a:schemeClr val="bg1"/>
                          </a:solidFill>
                          <a:latin typeface="Franklin Gothic Book"/>
                          <a:ea typeface="Franklin Gothic Book"/>
                          <a:cs typeface="Franklin Gothic Book"/>
                          <a:sym typeface="Franklin Gothic Book"/>
                        </a:rPr>
                        <a:t>50</a:t>
                      </a: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2000">
                          <a:latin typeface="Franklin Gothic Book"/>
                          <a:ea typeface="Franklin Gothic Book"/>
                          <a:cs typeface="Franklin Gothic Book"/>
                          <a:sym typeface="Franklin Gothic Book"/>
                        </a:defRPr>
                      </a:pPr>
                      <a:endParaRPr sz="2000">
                        <a:solidFill>
                          <a:schemeClr val="bg1"/>
                        </a:solidFill>
                      </a:endParaRP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1800"/>
                      </a:pPr>
                      <a:r>
                        <a:rPr sz="2000">
                          <a:solidFill>
                            <a:schemeClr val="bg1"/>
                          </a:solidFill>
                          <a:latin typeface="Franklin Gothic Book"/>
                          <a:ea typeface="Franklin Gothic Book"/>
                          <a:cs typeface="Franklin Gothic Book"/>
                          <a:sym typeface="Franklin Gothic Book"/>
                        </a:rPr>
                        <a:t>60</a:t>
                      </a: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2000">
                          <a:latin typeface="Franklin Gothic Book"/>
                          <a:ea typeface="Franklin Gothic Book"/>
                          <a:cs typeface="Franklin Gothic Book"/>
                          <a:sym typeface="Franklin Gothic Book"/>
                        </a:defRPr>
                      </a:pPr>
                      <a:endParaRPr sz="2000">
                        <a:solidFill>
                          <a:schemeClr val="bg1"/>
                        </a:solidFill>
                      </a:endParaRP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1800"/>
                      </a:pPr>
                      <a:r>
                        <a:rPr sz="2000">
                          <a:solidFill>
                            <a:schemeClr val="bg1"/>
                          </a:solidFill>
                          <a:latin typeface="Franklin Gothic Book"/>
                          <a:ea typeface="Franklin Gothic Book"/>
                          <a:cs typeface="Franklin Gothic Book"/>
                          <a:sym typeface="Franklin Gothic Book"/>
                        </a:rPr>
                        <a:t>65</a:t>
                      </a: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2000">
                          <a:latin typeface="Franklin Gothic Book"/>
                          <a:ea typeface="Franklin Gothic Book"/>
                          <a:cs typeface="Franklin Gothic Book"/>
                          <a:sym typeface="Franklin Gothic Book"/>
                        </a:defRPr>
                      </a:pPr>
                      <a:endParaRPr sz="2000">
                        <a:solidFill>
                          <a:schemeClr val="bg1"/>
                        </a:solidFill>
                      </a:endParaRP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1800"/>
                      </a:pPr>
                      <a:r>
                        <a:rPr sz="2000">
                          <a:solidFill>
                            <a:schemeClr val="bg1"/>
                          </a:solidFill>
                          <a:latin typeface="Franklin Gothic Book"/>
                          <a:ea typeface="Franklin Gothic Book"/>
                          <a:cs typeface="Franklin Gothic Book"/>
                          <a:sym typeface="Franklin Gothic Book"/>
                        </a:rPr>
                        <a:t>80</a:t>
                      </a: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2000">
                          <a:latin typeface="Franklin Gothic Book"/>
                          <a:ea typeface="Franklin Gothic Book"/>
                          <a:cs typeface="Franklin Gothic Book"/>
                          <a:sym typeface="Franklin Gothic Book"/>
                        </a:defRPr>
                      </a:pPr>
                      <a:endParaRPr sz="2000">
                        <a:solidFill>
                          <a:schemeClr val="bg1"/>
                        </a:solidFill>
                      </a:endParaRP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1800"/>
                      </a:pPr>
                      <a:r>
                        <a:rPr sz="2000" dirty="0">
                          <a:solidFill>
                            <a:schemeClr val="bg1"/>
                          </a:solidFill>
                          <a:latin typeface="Franklin Gothic Book"/>
                          <a:ea typeface="Franklin Gothic Book"/>
                          <a:cs typeface="Franklin Gothic Book"/>
                          <a:sym typeface="Franklin Gothic Book"/>
                        </a:rPr>
                        <a:t>90</a:t>
                      </a:r>
                    </a:p>
                  </a:txBody>
                  <a:tcPr marL="45720" marR="45720" horzOverflow="overflow">
                    <a:lnL w="12700">
                      <a:miter lim="400000"/>
                    </a:lnL>
                    <a:lnR w="12700">
                      <a:noFill/>
                      <a:miter lim="400000"/>
                    </a:lnR>
                    <a:lnT w="12700">
                      <a:miter lim="400000"/>
                    </a:lnT>
                    <a:lnB w="12700">
                      <a:miter lim="400000"/>
                    </a:lnB>
                    <a:noFill/>
                  </a:tcPr>
                </a:tc>
                <a:tc>
                  <a:txBody>
                    <a:bodyPr/>
                    <a:lstStyle/>
                    <a:p>
                      <a:pPr algn="ctr" defTabSz="457200">
                        <a:defRPr sz="1800"/>
                      </a:pPr>
                      <a:endParaRPr sz="2000" dirty="0">
                        <a:solidFill>
                          <a:schemeClr val="bg1"/>
                        </a:solidFill>
                        <a:latin typeface="Franklin Gothic Book"/>
                        <a:ea typeface="Franklin Gothic Book"/>
                        <a:cs typeface="Franklin Gothic Book"/>
                        <a:sym typeface="Franklin Gothic Book"/>
                      </a:endParaRPr>
                    </a:p>
                  </a:txBody>
                  <a:tcPr marL="45720" marR="45720" horzOverflow="overflow">
                    <a:lnL w="12700">
                      <a:miter lim="400000"/>
                    </a:lnL>
                    <a:lnR w="12700">
                      <a:noFill/>
                      <a:miter lim="400000"/>
                    </a:lnR>
                    <a:lnT w="12700">
                      <a:miter lim="400000"/>
                    </a:lnT>
                    <a:lnB w="12700">
                      <a:miter lim="400000"/>
                    </a:lnB>
                    <a:noFill/>
                  </a:tcPr>
                </a:tc>
                <a:tc>
                  <a:txBody>
                    <a:bodyPr/>
                    <a:lstStyle/>
                    <a:p>
                      <a:pPr algn="ctr" defTabSz="457200">
                        <a:defRPr sz="1800"/>
                      </a:pPr>
                      <a:endParaRPr sz="2000" dirty="0">
                        <a:solidFill>
                          <a:schemeClr val="bg1"/>
                        </a:solidFill>
                        <a:latin typeface="Franklin Gothic Book"/>
                        <a:ea typeface="Franklin Gothic Book"/>
                        <a:cs typeface="Franklin Gothic Book"/>
                        <a:sym typeface="Franklin Gothic Book"/>
                      </a:endParaRPr>
                    </a:p>
                  </a:txBody>
                  <a:tcPr marL="45720" marR="45720"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sp>
        <p:nvSpPr>
          <p:cNvPr id="9" name="TextBox 8"/>
          <p:cNvSpPr txBox="1"/>
          <p:nvPr/>
        </p:nvSpPr>
        <p:spPr>
          <a:xfrm>
            <a:off x="214378" y="2457471"/>
            <a:ext cx="1242463" cy="1446550"/>
          </a:xfrm>
          <a:prstGeom prst="rect">
            <a:avLst/>
          </a:prstGeom>
          <a:noFill/>
        </p:spPr>
        <p:txBody>
          <a:bodyPr wrap="square" rtlCol="0">
            <a:spAutoFit/>
          </a:bodyPr>
          <a:lstStyle/>
          <a:p>
            <a:r>
              <a:rPr lang="en-US" sz="2400" b="1" dirty="0">
                <a:solidFill>
                  <a:schemeClr val="bg1"/>
                </a:solidFill>
              </a:rPr>
              <a:t>USA </a:t>
            </a:r>
          </a:p>
          <a:p>
            <a:r>
              <a:rPr lang="en-US" sz="2400" b="1" dirty="0">
                <a:solidFill>
                  <a:schemeClr val="bg1"/>
                </a:solidFill>
              </a:rPr>
              <a:t>Rank</a:t>
            </a:r>
          </a:p>
          <a:p>
            <a:r>
              <a:rPr lang="en-US" sz="2000" dirty="0">
                <a:solidFill>
                  <a:schemeClr val="bg1"/>
                </a:solidFill>
              </a:rPr>
              <a:t>(Mortality Rate)</a:t>
            </a:r>
          </a:p>
        </p:txBody>
      </p:sp>
    </p:spTree>
    <p:extLst>
      <p:ext uri="{BB962C8B-B14F-4D97-AF65-F5344CB8AC3E}">
        <p14:creationId xmlns:p14="http://schemas.microsoft.com/office/powerpoint/2010/main" val="247293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85E0B-E269-C6C8-456B-D9F82A34AD18}"/>
              </a:ext>
            </a:extLst>
          </p:cNvPr>
          <p:cNvSpPr>
            <a:spLocks noGrp="1"/>
          </p:cNvSpPr>
          <p:nvPr>
            <p:ph type="title"/>
          </p:nvPr>
        </p:nvSpPr>
        <p:spPr/>
        <p:txBody>
          <a:bodyPr/>
          <a:lstStyle/>
          <a:p>
            <a:r>
              <a:rPr lang="en-US" dirty="0"/>
              <a:t>Why Do We Need to Do Anything?</a:t>
            </a:r>
          </a:p>
        </p:txBody>
      </p:sp>
      <p:graphicFrame>
        <p:nvGraphicFramePr>
          <p:cNvPr id="5" name="Diagram 4">
            <a:extLst>
              <a:ext uri="{FF2B5EF4-FFF2-40B4-BE49-F238E27FC236}">
                <a16:creationId xmlns:a16="http://schemas.microsoft.com/office/drawing/2014/main" id="{E6E59D93-DD17-D2E6-C769-220D446DAA26}"/>
              </a:ext>
            </a:extLst>
          </p:cNvPr>
          <p:cNvGraphicFramePr/>
          <p:nvPr>
            <p:extLst>
              <p:ext uri="{D42A27DB-BD31-4B8C-83A1-F6EECF244321}">
                <p14:modId xmlns:p14="http://schemas.microsoft.com/office/powerpoint/2010/main" val="1341287554"/>
              </p:ext>
            </p:extLst>
          </p:nvPr>
        </p:nvGraphicFramePr>
        <p:xfrm>
          <a:off x="960895" y="1690688"/>
          <a:ext cx="10392905" cy="4121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ubtitle 2"/>
          <p:cNvSpPr txBox="1">
            <a:spLocks noGrp="1"/>
          </p:cNvSpPr>
          <p:nvPr>
            <p:ph type="body" sz="quarter" idx="1"/>
          </p:nvPr>
        </p:nvSpPr>
        <p:spPr>
          <a:prstGeom prst="rect">
            <a:avLst/>
          </a:prstGeom>
        </p:spPr>
        <p:txBody>
          <a:bodyPr>
            <a:noAutofit/>
          </a:bodyPr>
          <a:lstStyle/>
          <a:p>
            <a:pPr>
              <a:defRPr>
                <a:solidFill>
                  <a:srgbClr val="000000"/>
                </a:solidFill>
              </a:defRPr>
            </a:pPr>
            <a:endParaRPr sz="1100" dirty="0">
              <a:solidFill>
                <a:schemeClr val="bg1"/>
              </a:solidFill>
            </a:endParaRPr>
          </a:p>
        </p:txBody>
      </p:sp>
      <p:graphicFrame>
        <p:nvGraphicFramePr>
          <p:cNvPr id="2" name="Chart 1">
            <a:extLst>
              <a:ext uri="{FF2B5EF4-FFF2-40B4-BE49-F238E27FC236}">
                <a16:creationId xmlns:a16="http://schemas.microsoft.com/office/drawing/2014/main" id="{98C813C8-CA6F-FF82-391D-57AB810C4083}"/>
              </a:ext>
            </a:extLst>
          </p:cNvPr>
          <p:cNvGraphicFramePr/>
          <p:nvPr>
            <p:extLst>
              <p:ext uri="{D42A27DB-BD31-4B8C-83A1-F6EECF244321}">
                <p14:modId xmlns:p14="http://schemas.microsoft.com/office/powerpoint/2010/main" val="3471861039"/>
              </p:ext>
            </p:extLst>
          </p:nvPr>
        </p:nvGraphicFramePr>
        <p:xfrm>
          <a:off x="216545" y="1714119"/>
          <a:ext cx="6044770" cy="39973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 6">
            <a:extLst>
              <a:ext uri="{FF2B5EF4-FFF2-40B4-BE49-F238E27FC236}">
                <a16:creationId xmlns:a16="http://schemas.microsoft.com/office/drawing/2014/main" id="{300C6384-E074-FE14-3ECC-4A1FC5676629}"/>
              </a:ext>
            </a:extLst>
          </p:cNvPr>
          <p:cNvGraphicFramePr/>
          <p:nvPr>
            <p:extLst>
              <p:ext uri="{D42A27DB-BD31-4B8C-83A1-F6EECF244321}">
                <p14:modId xmlns:p14="http://schemas.microsoft.com/office/powerpoint/2010/main" val="3506838031"/>
              </p:ext>
            </p:extLst>
          </p:nvPr>
        </p:nvGraphicFramePr>
        <p:xfrm>
          <a:off x="5486400" y="2366282"/>
          <a:ext cx="5486400" cy="2693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F861497-8D2B-4A6E-5F17-C142FEF786C1}"/>
              </a:ext>
            </a:extLst>
          </p:cNvPr>
          <p:cNvSpPr txBox="1"/>
          <p:nvPr/>
        </p:nvSpPr>
        <p:spPr>
          <a:xfrm>
            <a:off x="601205" y="400669"/>
            <a:ext cx="5275450"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Arial"/>
                <a:ea typeface="Arial"/>
                <a:cs typeface="Arial"/>
                <a:sym typeface="Arial"/>
              </a:rPr>
              <a:t>Total US Healthcare Spending: $4.3 Trillion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8C81"/>
      </a:accent1>
      <a:accent2>
        <a:srgbClr val="9F2936"/>
      </a:accent2>
      <a:accent3>
        <a:srgbClr val="FF9300"/>
      </a:accent3>
      <a:accent4>
        <a:srgbClr val="005392"/>
      </a:accent4>
      <a:accent5>
        <a:srgbClr val="604878"/>
      </a:accent5>
      <a:accent6>
        <a:srgbClr val="C19859"/>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8C81"/>
      </a:accent1>
      <a:accent2>
        <a:srgbClr val="9F2936"/>
      </a:accent2>
      <a:accent3>
        <a:srgbClr val="FF9300"/>
      </a:accent3>
      <a:accent4>
        <a:srgbClr val="005392"/>
      </a:accent4>
      <a:accent5>
        <a:srgbClr val="604878"/>
      </a:accent5>
      <a:accent6>
        <a:srgbClr val="C19859"/>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165</TotalTime>
  <Words>1706</Words>
  <Application>Microsoft Macintosh PowerPoint</Application>
  <PresentationFormat>Widescreen</PresentationFormat>
  <Paragraphs>167</Paragraphs>
  <Slides>22</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Franklin Gothic Book</vt:lpstr>
      <vt:lpstr>Old Standard TT</vt:lpstr>
      <vt:lpstr>Office Theme</vt:lpstr>
      <vt:lpstr>PowerPoint Presentation</vt:lpstr>
      <vt:lpstr>PowerPoint Presentation</vt:lpstr>
      <vt:lpstr>Infant Mortality Higher in the U.S.</vt:lpstr>
      <vt:lpstr>Maternal Mortality MUCH Higher in the U.S.</vt:lpstr>
      <vt:lpstr>PowerPoint Presentation</vt:lpstr>
      <vt:lpstr>Life Expectancy Lower in the U.S.</vt:lpstr>
      <vt:lpstr>Compared to 16 peer countries Medicare Makes Americans Healthier</vt:lpstr>
      <vt:lpstr>Why Do We Need to Do Anything?</vt:lpstr>
      <vt:lpstr>PowerPoint Presentation</vt:lpstr>
      <vt:lpstr>PowerPoint Presentation</vt:lpstr>
      <vt:lpstr>Growth of Physicians vs. Administrators</vt:lpstr>
      <vt:lpstr>PowerPoint Presentation</vt:lpstr>
      <vt:lpstr>PowerPoint Presentation</vt:lpstr>
      <vt:lpstr>Average Deductibles Tripled Since 2006</vt:lpstr>
      <vt:lpstr>PowerPoint Presentation</vt:lpstr>
      <vt:lpstr>Clarification of Terms</vt:lpstr>
      <vt:lpstr>Total Healthcare System Administrative Expense</vt:lpstr>
      <vt:lpstr>PowerPoint Presentation</vt:lpstr>
      <vt:lpstr>Where Does Our Money Go?</vt:lpstr>
      <vt:lpstr>A Single Payer System Can  Cover Everyone and Cost Less</vt:lpstr>
      <vt:lpstr>PowerPoint Presentation</vt:lpstr>
      <vt:lpstr>Can We Afford Universal Healthcare??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Ed Weisbart</cp:lastModifiedBy>
  <cp:revision>23</cp:revision>
  <dcterms:modified xsi:type="dcterms:W3CDTF">2023-10-08T19:23:11Z</dcterms:modified>
</cp:coreProperties>
</file>