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62"/>
  </p:notesMasterIdLst>
  <p:sldIdLst>
    <p:sldId id="256" r:id="rId2"/>
    <p:sldId id="1563" r:id="rId3"/>
    <p:sldId id="1565" r:id="rId4"/>
    <p:sldId id="1066" r:id="rId5"/>
    <p:sldId id="1564" r:id="rId6"/>
    <p:sldId id="1470" r:id="rId7"/>
    <p:sldId id="695" r:id="rId8"/>
    <p:sldId id="1513" r:id="rId9"/>
    <p:sldId id="610" r:id="rId10"/>
    <p:sldId id="1450" r:id="rId11"/>
    <p:sldId id="1415" r:id="rId12"/>
    <p:sldId id="1502" r:id="rId13"/>
    <p:sldId id="1509" r:id="rId14"/>
    <p:sldId id="1575" r:id="rId15"/>
    <p:sldId id="1535" r:id="rId16"/>
    <p:sldId id="1508" r:id="rId17"/>
    <p:sldId id="1507" r:id="rId18"/>
    <p:sldId id="1566" r:id="rId19"/>
    <p:sldId id="1506" r:id="rId20"/>
    <p:sldId id="1548" r:id="rId21"/>
    <p:sldId id="1560" r:id="rId22"/>
    <p:sldId id="1511" r:id="rId23"/>
    <p:sldId id="1510" r:id="rId24"/>
    <p:sldId id="1496" r:id="rId25"/>
    <p:sldId id="1529" r:id="rId26"/>
    <p:sldId id="1418" r:id="rId27"/>
    <p:sldId id="1531" r:id="rId28"/>
    <p:sldId id="1448" r:id="rId29"/>
    <p:sldId id="1550" r:id="rId30"/>
    <p:sldId id="1551" r:id="rId31"/>
    <p:sldId id="1523" r:id="rId32"/>
    <p:sldId id="1559" r:id="rId33"/>
    <p:sldId id="1537" r:id="rId34"/>
    <p:sldId id="1527" r:id="rId35"/>
    <p:sldId id="1522" r:id="rId36"/>
    <p:sldId id="1545" r:id="rId37"/>
    <p:sldId id="1572" r:id="rId38"/>
    <p:sldId id="1546" r:id="rId39"/>
    <p:sldId id="1452" r:id="rId40"/>
    <p:sldId id="1556" r:id="rId41"/>
    <p:sldId id="1539" r:id="rId42"/>
    <p:sldId id="1554" r:id="rId43"/>
    <p:sldId id="1555" r:id="rId44"/>
    <p:sldId id="1562" r:id="rId45"/>
    <p:sldId id="1533" r:id="rId46"/>
    <p:sldId id="1552" r:id="rId47"/>
    <p:sldId id="1557" r:id="rId48"/>
    <p:sldId id="1558" r:id="rId49"/>
    <p:sldId id="1536" r:id="rId50"/>
    <p:sldId id="1532" r:id="rId51"/>
    <p:sldId id="1538" r:id="rId52"/>
    <p:sldId id="1530" r:id="rId53"/>
    <p:sldId id="1002" r:id="rId54"/>
    <p:sldId id="1549" r:id="rId55"/>
    <p:sldId id="1525" r:id="rId56"/>
    <p:sldId id="1483" r:id="rId57"/>
    <p:sldId id="1542" r:id="rId58"/>
    <p:sldId id="1371" r:id="rId59"/>
    <p:sldId id="1543" r:id="rId60"/>
    <p:sldId id="1574"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111C"/>
    <a:srgbClr val="FFFFFF"/>
    <a:srgbClr val="062C3F"/>
    <a:srgbClr val="CDFFCE"/>
    <a:srgbClr val="6AC476"/>
    <a:srgbClr val="23883D"/>
    <a:srgbClr val="004C1C"/>
    <a:srgbClr val="DE0000"/>
    <a:srgbClr val="002825"/>
    <a:srgbClr val="0092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208"/>
    <p:restoredTop sz="94995"/>
  </p:normalViewPr>
  <p:slideViewPr>
    <p:cSldViewPr snapToGrid="0" snapToObjects="1">
      <p:cViewPr varScale="1">
        <p:scale>
          <a:sx n="68" d="100"/>
          <a:sy n="68" d="100"/>
        </p:scale>
        <p:origin x="208" y="1400"/>
      </p:cViewPr>
      <p:guideLst/>
    </p:cSldViewPr>
  </p:slideViewPr>
  <p:outlineViewPr>
    <p:cViewPr>
      <p:scale>
        <a:sx n="33" d="100"/>
        <a:sy n="33" d="100"/>
      </p:scale>
      <p:origin x="0" y="-47328"/>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oleObject" Target="file:////Users/adamgaffney/Dropbox/Research/Medicare%20Advantage%20Waste/Final%20Submission%20Versions/Version%201/Data/Analytic%20Spreadsheet.xlsx" TargetMode="External"/><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oleObject" Target="file:////Users/edweisbart/Documents/Medical/Single%20Payer/PNHP/Decks,%20EW/2023/20231112%20PNHP%20Annual%20Meeting/20231112%20Gaffney%20Slides/Articles%20for%20Gaffney%20slides/Revised%20Model%20Hospital%20Spending%20Global%20Budgets%20SP%202-2-2022%20TRUE%20FINAL.xlsx" TargetMode="External"/><Relationship Id="rId2" Type="http://schemas.microsoft.com/office/2011/relationships/chartColorStyle" Target="colors40.xml"/><Relationship Id="rId1" Type="http://schemas.microsoft.com/office/2011/relationships/chartStyle" Target="style40.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Users/adamgaffney/Dropbox/NHE/NHE%20Historical%201960%20-%202021/NHE2021/NHE2021_%20ADAM%20EDIT.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459333519655549"/>
          <c:y val="4.4105944988862854E-2"/>
          <c:w val="0.75738206732659563"/>
          <c:h val="0.85649432919268942"/>
        </c:manualLayout>
      </c:layout>
      <c:lineChart>
        <c:grouping val="standard"/>
        <c:varyColors val="0"/>
        <c:ser>
          <c:idx val="0"/>
          <c:order val="0"/>
          <c:tx>
            <c:strRef>
              <c:f>Sheet1!$B$1</c:f>
              <c:strCache>
                <c:ptCount val="1"/>
                <c:pt idx="0">
                  <c:v>Canada</c:v>
                </c:pt>
              </c:strCache>
            </c:strRef>
          </c:tx>
          <c:spPr>
            <a:ln w="28575" cap="rnd">
              <a:solidFill>
                <a:schemeClr val="accent1"/>
              </a:solidFill>
              <a:round/>
            </a:ln>
            <a:effectLst>
              <a:outerShdw blurRad="50800" dist="38100" dir="2700000" algn="tl" rotWithShape="0">
                <a:prstClr val="black">
                  <a:alpha val="40000"/>
                </a:prstClr>
              </a:outerShdw>
            </a:effectLst>
          </c:spPr>
          <c:marker>
            <c:symbol val="none"/>
          </c:marker>
          <c:cat>
            <c:strRef>
              <c:f>Sheet1!$A$2:$A$64</c:f>
              <c:strCache>
                <c:ptCount val="63"/>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strCache>
            </c:strRef>
          </c:cat>
          <c:val>
            <c:numRef>
              <c:f>Sheet1!$B$2:$B$64</c:f>
              <c:numCache>
                <c:formatCode>General</c:formatCode>
                <c:ptCount val="63"/>
                <c:pt idx="20">
                  <c:v>75.099999999999994</c:v>
                </c:pt>
                <c:pt idx="21">
                  <c:v>75.5</c:v>
                </c:pt>
                <c:pt idx="22">
                  <c:v>75.7</c:v>
                </c:pt>
                <c:pt idx="23">
                  <c:v>76.099999999999994</c:v>
                </c:pt>
                <c:pt idx="24">
                  <c:v>76.400000000000006</c:v>
                </c:pt>
                <c:pt idx="25">
                  <c:v>76.400000000000006</c:v>
                </c:pt>
                <c:pt idx="26">
                  <c:v>76.5</c:v>
                </c:pt>
                <c:pt idx="27">
                  <c:v>76.8</c:v>
                </c:pt>
                <c:pt idx="28">
                  <c:v>76.900000000000006</c:v>
                </c:pt>
                <c:pt idx="29">
                  <c:v>77.2</c:v>
                </c:pt>
                <c:pt idx="30">
                  <c:v>77.5</c:v>
                </c:pt>
                <c:pt idx="31">
                  <c:v>77.7</c:v>
                </c:pt>
                <c:pt idx="32">
                  <c:v>77.900000000000006</c:v>
                </c:pt>
                <c:pt idx="33">
                  <c:v>77.8</c:v>
                </c:pt>
                <c:pt idx="34">
                  <c:v>78</c:v>
                </c:pt>
                <c:pt idx="35">
                  <c:v>78.099999999999994</c:v>
                </c:pt>
                <c:pt idx="36">
                  <c:v>78.3</c:v>
                </c:pt>
                <c:pt idx="37">
                  <c:v>78.5</c:v>
                </c:pt>
                <c:pt idx="38">
                  <c:v>78.7</c:v>
                </c:pt>
                <c:pt idx="39">
                  <c:v>78.900000000000006</c:v>
                </c:pt>
                <c:pt idx="40">
                  <c:v>79.3</c:v>
                </c:pt>
                <c:pt idx="41">
                  <c:v>79.5</c:v>
                </c:pt>
                <c:pt idx="42">
                  <c:v>79.599999999999994</c:v>
                </c:pt>
                <c:pt idx="43">
                  <c:v>79.8</c:v>
                </c:pt>
                <c:pt idx="44">
                  <c:v>80.099999999999994</c:v>
                </c:pt>
                <c:pt idx="45">
                  <c:v>80.2</c:v>
                </c:pt>
                <c:pt idx="46">
                  <c:v>80.7</c:v>
                </c:pt>
                <c:pt idx="47">
                  <c:v>80.7</c:v>
                </c:pt>
                <c:pt idx="48">
                  <c:v>80.8</c:v>
                </c:pt>
                <c:pt idx="49">
                  <c:v>81.2</c:v>
                </c:pt>
                <c:pt idx="50">
                  <c:v>81.400000000000006</c:v>
                </c:pt>
                <c:pt idx="51">
                  <c:v>81.599999999999994</c:v>
                </c:pt>
                <c:pt idx="52">
                  <c:v>81.8</c:v>
                </c:pt>
                <c:pt idx="53">
                  <c:v>81.8</c:v>
                </c:pt>
                <c:pt idx="54">
                  <c:v>81.900000000000006</c:v>
                </c:pt>
                <c:pt idx="55">
                  <c:v>81.900000000000006</c:v>
                </c:pt>
                <c:pt idx="56">
                  <c:v>82</c:v>
                </c:pt>
                <c:pt idx="57">
                  <c:v>81.900000000000006</c:v>
                </c:pt>
                <c:pt idx="58">
                  <c:v>81.900000000000006</c:v>
                </c:pt>
                <c:pt idx="59">
                  <c:v>82.3</c:v>
                </c:pt>
                <c:pt idx="60">
                  <c:v>81.7</c:v>
                </c:pt>
                <c:pt idx="61">
                  <c:v>81.599999999999994</c:v>
                </c:pt>
              </c:numCache>
            </c:numRef>
          </c:val>
          <c:smooth val="0"/>
          <c:extLst>
            <c:ext xmlns:c16="http://schemas.microsoft.com/office/drawing/2014/chart" uri="{C3380CC4-5D6E-409C-BE32-E72D297353CC}">
              <c16:uniqueId val="{00000000-A1AD-594A-85F5-7CEA7E0CEDDC}"/>
            </c:ext>
          </c:extLst>
        </c:ser>
        <c:ser>
          <c:idx val="1"/>
          <c:order val="1"/>
          <c:tx>
            <c:strRef>
              <c:f>Sheet1!$C$1</c:f>
              <c:strCache>
                <c:ptCount val="1"/>
                <c:pt idx="0">
                  <c:v>France</c:v>
                </c:pt>
              </c:strCache>
            </c:strRef>
          </c:tx>
          <c:spPr>
            <a:ln w="28575" cap="rnd">
              <a:solidFill>
                <a:schemeClr val="accent5"/>
              </a:solidFill>
              <a:round/>
            </a:ln>
            <a:effectLst>
              <a:outerShdw blurRad="50800" dist="38100" dir="2700000" algn="tl" rotWithShape="0">
                <a:prstClr val="black">
                  <a:alpha val="40000"/>
                </a:prstClr>
              </a:outerShdw>
            </a:effectLst>
          </c:spPr>
          <c:marker>
            <c:symbol val="none"/>
          </c:marker>
          <c:cat>
            <c:strRef>
              <c:f>Sheet1!$A$2:$A$64</c:f>
              <c:strCache>
                <c:ptCount val="63"/>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strCache>
            </c:strRef>
          </c:cat>
          <c:val>
            <c:numRef>
              <c:f>Sheet1!$C$2:$C$64</c:f>
              <c:numCache>
                <c:formatCode>General</c:formatCode>
                <c:ptCount val="63"/>
                <c:pt idx="0">
                  <c:v>70.3</c:v>
                </c:pt>
                <c:pt idx="1">
                  <c:v>71</c:v>
                </c:pt>
                <c:pt idx="2">
                  <c:v>70.5</c:v>
                </c:pt>
                <c:pt idx="3">
                  <c:v>70.5</c:v>
                </c:pt>
                <c:pt idx="4">
                  <c:v>71.400000000000006</c:v>
                </c:pt>
                <c:pt idx="5">
                  <c:v>71.3</c:v>
                </c:pt>
                <c:pt idx="6">
                  <c:v>71.5</c:v>
                </c:pt>
                <c:pt idx="7">
                  <c:v>71.5</c:v>
                </c:pt>
                <c:pt idx="8">
                  <c:v>71.5</c:v>
                </c:pt>
                <c:pt idx="9">
                  <c:v>71.3</c:v>
                </c:pt>
                <c:pt idx="10">
                  <c:v>72.2</c:v>
                </c:pt>
                <c:pt idx="11">
                  <c:v>72.099999999999994</c:v>
                </c:pt>
                <c:pt idx="12">
                  <c:v>72.400000000000006</c:v>
                </c:pt>
                <c:pt idx="13">
                  <c:v>72.5</c:v>
                </c:pt>
                <c:pt idx="14">
                  <c:v>72.8</c:v>
                </c:pt>
                <c:pt idx="15">
                  <c:v>73</c:v>
                </c:pt>
                <c:pt idx="16">
                  <c:v>73.2</c:v>
                </c:pt>
                <c:pt idx="17">
                  <c:v>73.8</c:v>
                </c:pt>
                <c:pt idx="18">
                  <c:v>73.900000000000006</c:v>
                </c:pt>
                <c:pt idx="19">
                  <c:v>74.2</c:v>
                </c:pt>
                <c:pt idx="20">
                  <c:v>74.3</c:v>
                </c:pt>
                <c:pt idx="21">
                  <c:v>74.5</c:v>
                </c:pt>
                <c:pt idx="22">
                  <c:v>74.8</c:v>
                </c:pt>
                <c:pt idx="23">
                  <c:v>74.8</c:v>
                </c:pt>
                <c:pt idx="24">
                  <c:v>75.3</c:v>
                </c:pt>
                <c:pt idx="25">
                  <c:v>75.400000000000006</c:v>
                </c:pt>
                <c:pt idx="26">
                  <c:v>75.7</c:v>
                </c:pt>
                <c:pt idx="27">
                  <c:v>76.3</c:v>
                </c:pt>
                <c:pt idx="28">
                  <c:v>76.599999999999994</c:v>
                </c:pt>
                <c:pt idx="29">
                  <c:v>76.7</c:v>
                </c:pt>
                <c:pt idx="30">
                  <c:v>77</c:v>
                </c:pt>
                <c:pt idx="31">
                  <c:v>77.2</c:v>
                </c:pt>
                <c:pt idx="32">
                  <c:v>77.5</c:v>
                </c:pt>
                <c:pt idx="33">
                  <c:v>77.5</c:v>
                </c:pt>
                <c:pt idx="34">
                  <c:v>78</c:v>
                </c:pt>
                <c:pt idx="35">
                  <c:v>78.099999999999994</c:v>
                </c:pt>
                <c:pt idx="36">
                  <c:v>78.2</c:v>
                </c:pt>
                <c:pt idx="37">
                  <c:v>78.599999999999994</c:v>
                </c:pt>
                <c:pt idx="38">
                  <c:v>78.8</c:v>
                </c:pt>
                <c:pt idx="39">
                  <c:v>78.900000000000006</c:v>
                </c:pt>
                <c:pt idx="40">
                  <c:v>79.2</c:v>
                </c:pt>
                <c:pt idx="41">
                  <c:v>79.3</c:v>
                </c:pt>
                <c:pt idx="42">
                  <c:v>79.400000000000006</c:v>
                </c:pt>
                <c:pt idx="43">
                  <c:v>79.3</c:v>
                </c:pt>
                <c:pt idx="44">
                  <c:v>80.400000000000006</c:v>
                </c:pt>
                <c:pt idx="45">
                  <c:v>80.400000000000006</c:v>
                </c:pt>
                <c:pt idx="46">
                  <c:v>81</c:v>
                </c:pt>
                <c:pt idx="47">
                  <c:v>81.3</c:v>
                </c:pt>
                <c:pt idx="48">
                  <c:v>81.400000000000006</c:v>
                </c:pt>
                <c:pt idx="49">
                  <c:v>81.599999999999994</c:v>
                </c:pt>
                <c:pt idx="50">
                  <c:v>81.900000000000006</c:v>
                </c:pt>
                <c:pt idx="51">
                  <c:v>82.3</c:v>
                </c:pt>
                <c:pt idx="52">
                  <c:v>82.1</c:v>
                </c:pt>
                <c:pt idx="53">
                  <c:v>82.4</c:v>
                </c:pt>
                <c:pt idx="54">
                  <c:v>82.9</c:v>
                </c:pt>
                <c:pt idx="55">
                  <c:v>82.4</c:v>
                </c:pt>
                <c:pt idx="56">
                  <c:v>82.7</c:v>
                </c:pt>
                <c:pt idx="57">
                  <c:v>82.7</c:v>
                </c:pt>
                <c:pt idx="58">
                  <c:v>82.8</c:v>
                </c:pt>
                <c:pt idx="59">
                  <c:v>83</c:v>
                </c:pt>
                <c:pt idx="60">
                  <c:v>82.3</c:v>
                </c:pt>
                <c:pt idx="61">
                  <c:v>82.4</c:v>
                </c:pt>
                <c:pt idx="62">
                  <c:v>82.3</c:v>
                </c:pt>
              </c:numCache>
            </c:numRef>
          </c:val>
          <c:smooth val="0"/>
          <c:extLst>
            <c:ext xmlns:c16="http://schemas.microsoft.com/office/drawing/2014/chart" uri="{C3380CC4-5D6E-409C-BE32-E72D297353CC}">
              <c16:uniqueId val="{00000001-A1AD-594A-85F5-7CEA7E0CEDDC}"/>
            </c:ext>
          </c:extLst>
        </c:ser>
        <c:ser>
          <c:idx val="2"/>
          <c:order val="2"/>
          <c:tx>
            <c:strRef>
              <c:f>Sheet1!$D$1</c:f>
              <c:strCache>
                <c:ptCount val="1"/>
                <c:pt idx="0">
                  <c:v>Germany</c:v>
                </c:pt>
              </c:strCache>
            </c:strRef>
          </c:tx>
          <c:spPr>
            <a:ln w="28575" cap="rnd">
              <a:solidFill>
                <a:schemeClr val="accent3"/>
              </a:solidFill>
              <a:round/>
            </a:ln>
            <a:effectLst>
              <a:outerShdw blurRad="50800" dist="38100" dir="2700000" algn="tl" rotWithShape="0">
                <a:prstClr val="black">
                  <a:alpha val="40000"/>
                </a:prstClr>
              </a:outerShdw>
            </a:effectLst>
          </c:spPr>
          <c:marker>
            <c:symbol val="none"/>
          </c:marker>
          <c:cat>
            <c:strRef>
              <c:f>Sheet1!$A$2:$A$64</c:f>
              <c:strCache>
                <c:ptCount val="63"/>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strCache>
            </c:strRef>
          </c:cat>
          <c:val>
            <c:numRef>
              <c:f>Sheet1!$D$2:$D$64</c:f>
              <c:numCache>
                <c:formatCode>General</c:formatCode>
                <c:ptCount val="63"/>
                <c:pt idx="0">
                  <c:v>69.099999999999994</c:v>
                </c:pt>
                <c:pt idx="1">
                  <c:v>69.7</c:v>
                </c:pt>
                <c:pt idx="2">
                  <c:v>69.900000000000006</c:v>
                </c:pt>
                <c:pt idx="3">
                  <c:v>70</c:v>
                </c:pt>
                <c:pt idx="4">
                  <c:v>70.599999999999994</c:v>
                </c:pt>
                <c:pt idx="5">
                  <c:v>70.5</c:v>
                </c:pt>
                <c:pt idx="6">
                  <c:v>70.599999999999994</c:v>
                </c:pt>
                <c:pt idx="7">
                  <c:v>70.900000000000006</c:v>
                </c:pt>
                <c:pt idx="8">
                  <c:v>70.5</c:v>
                </c:pt>
                <c:pt idx="9">
                  <c:v>70.3</c:v>
                </c:pt>
                <c:pt idx="10">
                  <c:v>70.599999999999994</c:v>
                </c:pt>
                <c:pt idx="11">
                  <c:v>70.8</c:v>
                </c:pt>
                <c:pt idx="12">
                  <c:v>71</c:v>
                </c:pt>
                <c:pt idx="13">
                  <c:v>71.3</c:v>
                </c:pt>
                <c:pt idx="14">
                  <c:v>71.5</c:v>
                </c:pt>
                <c:pt idx="15">
                  <c:v>71.400000000000006</c:v>
                </c:pt>
                <c:pt idx="16">
                  <c:v>71.8</c:v>
                </c:pt>
                <c:pt idx="17">
                  <c:v>72.5</c:v>
                </c:pt>
                <c:pt idx="18">
                  <c:v>72.400000000000006</c:v>
                </c:pt>
                <c:pt idx="19">
                  <c:v>72.8</c:v>
                </c:pt>
                <c:pt idx="20">
                  <c:v>72.900000000000006</c:v>
                </c:pt>
                <c:pt idx="21">
                  <c:v>73.2</c:v>
                </c:pt>
                <c:pt idx="22">
                  <c:v>73.5</c:v>
                </c:pt>
                <c:pt idx="23">
                  <c:v>73.8</c:v>
                </c:pt>
                <c:pt idx="24">
                  <c:v>74.3</c:v>
                </c:pt>
                <c:pt idx="25">
                  <c:v>75.099999999999994</c:v>
                </c:pt>
                <c:pt idx="26">
                  <c:v>75.3</c:v>
                </c:pt>
                <c:pt idx="27">
                  <c:v>75.8</c:v>
                </c:pt>
                <c:pt idx="28">
                  <c:v>76</c:v>
                </c:pt>
                <c:pt idx="29">
                  <c:v>76.099999999999994</c:v>
                </c:pt>
                <c:pt idx="30">
                  <c:v>77.400000000000006</c:v>
                </c:pt>
                <c:pt idx="31">
                  <c:v>75.7</c:v>
                </c:pt>
                <c:pt idx="32">
                  <c:v>76.2</c:v>
                </c:pt>
                <c:pt idx="33">
                  <c:v>76.2</c:v>
                </c:pt>
                <c:pt idx="34">
                  <c:v>76.599999999999994</c:v>
                </c:pt>
                <c:pt idx="35">
                  <c:v>76.7</c:v>
                </c:pt>
                <c:pt idx="36">
                  <c:v>77</c:v>
                </c:pt>
                <c:pt idx="37">
                  <c:v>77.400000000000006</c:v>
                </c:pt>
                <c:pt idx="38">
                  <c:v>77.8</c:v>
                </c:pt>
                <c:pt idx="39">
                  <c:v>78</c:v>
                </c:pt>
                <c:pt idx="40">
                  <c:v>78.3</c:v>
                </c:pt>
                <c:pt idx="41">
                  <c:v>78.599999999999994</c:v>
                </c:pt>
                <c:pt idx="42">
                  <c:v>78.599999999999994</c:v>
                </c:pt>
                <c:pt idx="43">
                  <c:v>78.599999999999994</c:v>
                </c:pt>
                <c:pt idx="44">
                  <c:v>79.3</c:v>
                </c:pt>
                <c:pt idx="45">
                  <c:v>79.400000000000006</c:v>
                </c:pt>
                <c:pt idx="46">
                  <c:v>79.900000000000006</c:v>
                </c:pt>
                <c:pt idx="47">
                  <c:v>80.099999999999994</c:v>
                </c:pt>
                <c:pt idx="48">
                  <c:v>80.2</c:v>
                </c:pt>
                <c:pt idx="49">
                  <c:v>80.3</c:v>
                </c:pt>
                <c:pt idx="50">
                  <c:v>80.5</c:v>
                </c:pt>
                <c:pt idx="51">
                  <c:v>80.599999999999994</c:v>
                </c:pt>
                <c:pt idx="52">
                  <c:v>80.7</c:v>
                </c:pt>
                <c:pt idx="53">
                  <c:v>80.599999999999994</c:v>
                </c:pt>
                <c:pt idx="54">
                  <c:v>81.2</c:v>
                </c:pt>
                <c:pt idx="55">
                  <c:v>80.7</c:v>
                </c:pt>
                <c:pt idx="56">
                  <c:v>81</c:v>
                </c:pt>
                <c:pt idx="57">
                  <c:v>81.099999999999994</c:v>
                </c:pt>
                <c:pt idx="58">
                  <c:v>81</c:v>
                </c:pt>
                <c:pt idx="59">
                  <c:v>81.3</c:v>
                </c:pt>
                <c:pt idx="60">
                  <c:v>81.099999999999994</c:v>
                </c:pt>
                <c:pt idx="61">
                  <c:v>80.8</c:v>
                </c:pt>
                <c:pt idx="62">
                  <c:v>80.7</c:v>
                </c:pt>
              </c:numCache>
            </c:numRef>
          </c:val>
          <c:smooth val="0"/>
          <c:extLst>
            <c:ext xmlns:c16="http://schemas.microsoft.com/office/drawing/2014/chart" uri="{C3380CC4-5D6E-409C-BE32-E72D297353CC}">
              <c16:uniqueId val="{00000002-A1AD-594A-85F5-7CEA7E0CEDDC}"/>
            </c:ext>
          </c:extLst>
        </c:ser>
        <c:ser>
          <c:idx val="3"/>
          <c:order val="3"/>
          <c:tx>
            <c:strRef>
              <c:f>Sheet1!$E$1</c:f>
              <c:strCache>
                <c:ptCount val="1"/>
                <c:pt idx="0">
                  <c:v>United Kingdom</c:v>
                </c:pt>
              </c:strCache>
            </c:strRef>
          </c:tx>
          <c:spPr>
            <a:ln w="28575" cap="rnd">
              <a:solidFill>
                <a:schemeClr val="accent4"/>
              </a:solidFill>
              <a:round/>
            </a:ln>
            <a:effectLst>
              <a:outerShdw blurRad="50800" dist="38100" dir="2700000" algn="tl" rotWithShape="0">
                <a:prstClr val="black">
                  <a:alpha val="40000"/>
                </a:prstClr>
              </a:outerShdw>
            </a:effectLst>
          </c:spPr>
          <c:marker>
            <c:symbol val="none"/>
          </c:marker>
          <c:cat>
            <c:strRef>
              <c:f>Sheet1!$A$2:$A$64</c:f>
              <c:strCache>
                <c:ptCount val="63"/>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strCache>
            </c:strRef>
          </c:cat>
          <c:val>
            <c:numRef>
              <c:f>Sheet1!$E$2:$E$64</c:f>
              <c:numCache>
                <c:formatCode>General</c:formatCode>
                <c:ptCount val="63"/>
                <c:pt idx="20">
                  <c:v>73.599999999999994</c:v>
                </c:pt>
                <c:pt idx="21">
                  <c:v>73.900000000000006</c:v>
                </c:pt>
                <c:pt idx="22">
                  <c:v>74</c:v>
                </c:pt>
                <c:pt idx="23">
                  <c:v>74.3</c:v>
                </c:pt>
                <c:pt idx="24">
                  <c:v>74.599999999999994</c:v>
                </c:pt>
                <c:pt idx="25">
                  <c:v>74.5</c:v>
                </c:pt>
                <c:pt idx="26">
                  <c:v>74.8</c:v>
                </c:pt>
                <c:pt idx="27">
                  <c:v>75.099999999999994</c:v>
                </c:pt>
                <c:pt idx="28">
                  <c:v>75.2</c:v>
                </c:pt>
                <c:pt idx="29">
                  <c:v>75.400000000000006</c:v>
                </c:pt>
                <c:pt idx="30">
                  <c:v>75.7</c:v>
                </c:pt>
                <c:pt idx="31">
                  <c:v>75.900000000000006</c:v>
                </c:pt>
                <c:pt idx="32">
                  <c:v>76.2</c:v>
                </c:pt>
                <c:pt idx="33">
                  <c:v>76.099999999999994</c:v>
                </c:pt>
                <c:pt idx="34">
                  <c:v>76.7</c:v>
                </c:pt>
                <c:pt idx="35">
                  <c:v>76.599999999999994</c:v>
                </c:pt>
                <c:pt idx="36">
                  <c:v>76.8</c:v>
                </c:pt>
                <c:pt idx="37">
                  <c:v>77</c:v>
                </c:pt>
                <c:pt idx="38">
                  <c:v>77.2</c:v>
                </c:pt>
                <c:pt idx="39">
                  <c:v>77.400000000000006</c:v>
                </c:pt>
                <c:pt idx="40">
                  <c:v>77.8</c:v>
                </c:pt>
                <c:pt idx="41">
                  <c:v>78</c:v>
                </c:pt>
                <c:pt idx="42">
                  <c:v>78.2</c:v>
                </c:pt>
                <c:pt idx="43">
                  <c:v>78.3</c:v>
                </c:pt>
                <c:pt idx="44">
                  <c:v>78.8</c:v>
                </c:pt>
                <c:pt idx="45">
                  <c:v>79</c:v>
                </c:pt>
                <c:pt idx="46">
                  <c:v>79.3</c:v>
                </c:pt>
                <c:pt idx="47">
                  <c:v>79.5</c:v>
                </c:pt>
                <c:pt idx="48">
                  <c:v>79.599999999999994</c:v>
                </c:pt>
                <c:pt idx="49">
                  <c:v>80.099999999999994</c:v>
                </c:pt>
                <c:pt idx="50">
                  <c:v>80.400000000000006</c:v>
                </c:pt>
                <c:pt idx="51">
                  <c:v>80.7</c:v>
                </c:pt>
                <c:pt idx="52">
                  <c:v>80.8</c:v>
                </c:pt>
                <c:pt idx="53">
                  <c:v>80.900000000000006</c:v>
                </c:pt>
                <c:pt idx="54">
                  <c:v>81.099999999999994</c:v>
                </c:pt>
                <c:pt idx="55">
                  <c:v>80.900000000000006</c:v>
                </c:pt>
                <c:pt idx="56">
                  <c:v>81</c:v>
                </c:pt>
                <c:pt idx="57">
                  <c:v>81.099999999999994</c:v>
                </c:pt>
                <c:pt idx="58">
                  <c:v>81.099999999999994</c:v>
                </c:pt>
                <c:pt idx="59">
                  <c:v>81.400000000000006</c:v>
                </c:pt>
                <c:pt idx="60">
                  <c:v>80.400000000000006</c:v>
                </c:pt>
              </c:numCache>
            </c:numRef>
          </c:val>
          <c:smooth val="0"/>
          <c:extLst>
            <c:ext xmlns:c16="http://schemas.microsoft.com/office/drawing/2014/chart" uri="{C3380CC4-5D6E-409C-BE32-E72D297353CC}">
              <c16:uniqueId val="{00000003-A1AD-594A-85F5-7CEA7E0CEDDC}"/>
            </c:ext>
          </c:extLst>
        </c:ser>
        <c:ser>
          <c:idx val="4"/>
          <c:order val="4"/>
          <c:tx>
            <c:strRef>
              <c:f>Sheet1!$F$1</c:f>
              <c:strCache>
                <c:ptCount val="1"/>
                <c:pt idx="0">
                  <c:v>United States</c:v>
                </c:pt>
              </c:strCache>
            </c:strRef>
          </c:tx>
          <c:spPr>
            <a:ln w="76200" cap="rnd">
              <a:solidFill>
                <a:schemeClr val="accent2"/>
              </a:solidFill>
              <a:round/>
            </a:ln>
            <a:effectLst>
              <a:outerShdw blurRad="50800" dist="38100" dir="2700000" algn="tl" rotWithShape="0">
                <a:prstClr val="black">
                  <a:alpha val="40000"/>
                </a:prstClr>
              </a:outerShdw>
            </a:effectLst>
          </c:spPr>
          <c:marker>
            <c:symbol val="none"/>
          </c:marker>
          <c:cat>
            <c:strRef>
              <c:f>Sheet1!$A$2:$A$64</c:f>
              <c:strCache>
                <c:ptCount val="63"/>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strCache>
            </c:strRef>
          </c:cat>
          <c:val>
            <c:numRef>
              <c:f>Sheet1!$F$2:$F$64</c:f>
              <c:numCache>
                <c:formatCode>General</c:formatCode>
                <c:ptCount val="63"/>
                <c:pt idx="0">
                  <c:v>69.7</c:v>
                </c:pt>
                <c:pt idx="1">
                  <c:v>70.2</c:v>
                </c:pt>
                <c:pt idx="2">
                  <c:v>70.099999999999994</c:v>
                </c:pt>
                <c:pt idx="3">
                  <c:v>69.900000000000006</c:v>
                </c:pt>
                <c:pt idx="4">
                  <c:v>70.2</c:v>
                </c:pt>
                <c:pt idx="5">
                  <c:v>70.2</c:v>
                </c:pt>
                <c:pt idx="6">
                  <c:v>70.2</c:v>
                </c:pt>
                <c:pt idx="7">
                  <c:v>70.5</c:v>
                </c:pt>
                <c:pt idx="8">
                  <c:v>70.2</c:v>
                </c:pt>
                <c:pt idx="9">
                  <c:v>70.5</c:v>
                </c:pt>
                <c:pt idx="10">
                  <c:v>70.8</c:v>
                </c:pt>
                <c:pt idx="11">
                  <c:v>71.099999999999994</c:v>
                </c:pt>
                <c:pt idx="12">
                  <c:v>71.2</c:v>
                </c:pt>
                <c:pt idx="13">
                  <c:v>71.400000000000006</c:v>
                </c:pt>
                <c:pt idx="14">
                  <c:v>72</c:v>
                </c:pt>
                <c:pt idx="15">
                  <c:v>72.599999999999994</c:v>
                </c:pt>
                <c:pt idx="16">
                  <c:v>72.900000000000006</c:v>
                </c:pt>
                <c:pt idx="17">
                  <c:v>73.3</c:v>
                </c:pt>
                <c:pt idx="18">
                  <c:v>73.5</c:v>
                </c:pt>
                <c:pt idx="19">
                  <c:v>73.900000000000006</c:v>
                </c:pt>
                <c:pt idx="20">
                  <c:v>73.7</c:v>
                </c:pt>
                <c:pt idx="21">
                  <c:v>74.099999999999994</c:v>
                </c:pt>
                <c:pt idx="22">
                  <c:v>74.5</c:v>
                </c:pt>
                <c:pt idx="23">
                  <c:v>74.599999999999994</c:v>
                </c:pt>
                <c:pt idx="24">
                  <c:v>74.7</c:v>
                </c:pt>
                <c:pt idx="25">
                  <c:v>74.7</c:v>
                </c:pt>
                <c:pt idx="26">
                  <c:v>74.7</c:v>
                </c:pt>
                <c:pt idx="27">
                  <c:v>74.900000000000006</c:v>
                </c:pt>
                <c:pt idx="28">
                  <c:v>74.900000000000006</c:v>
                </c:pt>
                <c:pt idx="29">
                  <c:v>75.099999999999994</c:v>
                </c:pt>
                <c:pt idx="30">
                  <c:v>75.400000000000006</c:v>
                </c:pt>
                <c:pt idx="31">
                  <c:v>75.5</c:v>
                </c:pt>
                <c:pt idx="32">
                  <c:v>75.8</c:v>
                </c:pt>
                <c:pt idx="33">
                  <c:v>75.5</c:v>
                </c:pt>
                <c:pt idx="34">
                  <c:v>75.7</c:v>
                </c:pt>
                <c:pt idx="35">
                  <c:v>75.8</c:v>
                </c:pt>
                <c:pt idx="36">
                  <c:v>76.099999999999994</c:v>
                </c:pt>
                <c:pt idx="37">
                  <c:v>76.5</c:v>
                </c:pt>
                <c:pt idx="38">
                  <c:v>76.7</c:v>
                </c:pt>
                <c:pt idx="39">
                  <c:v>76.7</c:v>
                </c:pt>
                <c:pt idx="40">
                  <c:v>76.8</c:v>
                </c:pt>
                <c:pt idx="41">
                  <c:v>77</c:v>
                </c:pt>
                <c:pt idx="42">
                  <c:v>77</c:v>
                </c:pt>
                <c:pt idx="43">
                  <c:v>77.2</c:v>
                </c:pt>
                <c:pt idx="44">
                  <c:v>77.599999999999994</c:v>
                </c:pt>
                <c:pt idx="45">
                  <c:v>77.599999999999994</c:v>
                </c:pt>
                <c:pt idx="46">
                  <c:v>77.8</c:v>
                </c:pt>
                <c:pt idx="47">
                  <c:v>78.099999999999994</c:v>
                </c:pt>
                <c:pt idx="48">
                  <c:v>78.2</c:v>
                </c:pt>
                <c:pt idx="49">
                  <c:v>78.5</c:v>
                </c:pt>
                <c:pt idx="50">
                  <c:v>78.7</c:v>
                </c:pt>
                <c:pt idx="51">
                  <c:v>78.7</c:v>
                </c:pt>
                <c:pt idx="52">
                  <c:v>78.8</c:v>
                </c:pt>
                <c:pt idx="53">
                  <c:v>78.8</c:v>
                </c:pt>
                <c:pt idx="54">
                  <c:v>78.900000000000006</c:v>
                </c:pt>
                <c:pt idx="55">
                  <c:v>78.7</c:v>
                </c:pt>
                <c:pt idx="56">
                  <c:v>78.7</c:v>
                </c:pt>
                <c:pt idx="57">
                  <c:v>78.599999999999994</c:v>
                </c:pt>
                <c:pt idx="58">
                  <c:v>78.7</c:v>
                </c:pt>
                <c:pt idx="59">
                  <c:v>78.8</c:v>
                </c:pt>
                <c:pt idx="60">
                  <c:v>77</c:v>
                </c:pt>
                <c:pt idx="61">
                  <c:v>76.400000000000006</c:v>
                </c:pt>
              </c:numCache>
            </c:numRef>
          </c:val>
          <c:smooth val="0"/>
          <c:extLst>
            <c:ext xmlns:c16="http://schemas.microsoft.com/office/drawing/2014/chart" uri="{C3380CC4-5D6E-409C-BE32-E72D297353CC}">
              <c16:uniqueId val="{00000004-A1AD-594A-85F5-7CEA7E0CEDDC}"/>
            </c:ext>
          </c:extLst>
        </c:ser>
        <c:dLbls>
          <c:showLegendKey val="0"/>
          <c:showVal val="0"/>
          <c:showCatName val="0"/>
          <c:showSerName val="0"/>
          <c:showPercent val="0"/>
          <c:showBubbleSize val="0"/>
        </c:dLbls>
        <c:smooth val="0"/>
        <c:axId val="745806383"/>
        <c:axId val="745792367"/>
      </c:lineChart>
      <c:catAx>
        <c:axId val="745806383"/>
        <c:scaling>
          <c:orientation val="minMax"/>
        </c:scaling>
        <c:delete val="0"/>
        <c:axPos val="b"/>
        <c:numFmt formatCode="General" sourceLinked="1"/>
        <c:majorTickMark val="none"/>
        <c:minorTickMark val="none"/>
        <c:tickLblPos val="low"/>
        <c:spPr>
          <a:noFill/>
          <a:ln w="9525" cap="flat" cmpd="sng" algn="ctr">
            <a:solidFill>
              <a:schemeClr val="bg1"/>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745792367"/>
        <c:crossesAt val="68"/>
        <c:auto val="1"/>
        <c:lblAlgn val="ctr"/>
        <c:lblOffset val="0"/>
        <c:tickLblSkip val="10"/>
        <c:tickMarkSkip val="5"/>
        <c:noMultiLvlLbl val="0"/>
      </c:catAx>
      <c:valAx>
        <c:axId val="745792367"/>
        <c:scaling>
          <c:orientation val="minMax"/>
          <c:max val="85"/>
          <c:min val="68"/>
        </c:scaling>
        <c:delete val="0"/>
        <c:axPos val="l"/>
        <c:majorGridlines>
          <c:spPr>
            <a:ln w="9525" cap="flat" cmpd="sng" algn="ctr">
              <a:solidFill>
                <a:schemeClr val="bg1"/>
              </a:solidFill>
              <a:prstDash val="sysDot"/>
              <a:round/>
            </a:ln>
            <a:effectLst/>
          </c:spPr>
        </c:majorGridlines>
        <c:numFmt formatCode="General" sourceLinked="1"/>
        <c:majorTickMark val="none"/>
        <c:minorTickMark val="none"/>
        <c:tickLblPos val="nextTo"/>
        <c:spPr>
          <a:noFill/>
          <a:ln>
            <a:solidFill>
              <a:schemeClr val="bg1"/>
            </a:solidFill>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745806383"/>
        <c:crossesAt val="1"/>
        <c:crossBetween val="between"/>
        <c:majorUnit val="5"/>
      </c:valAx>
      <c:spPr>
        <a:solidFill>
          <a:schemeClr val="bg1"/>
        </a:solidFill>
        <a:ln>
          <a:noFill/>
        </a:ln>
        <a:effectLst/>
      </c:spPr>
    </c:plotArea>
    <c:legend>
      <c:legendPos val="l"/>
      <c:layout>
        <c:manualLayout>
          <c:xMode val="edge"/>
          <c:yMode val="edge"/>
          <c:x val="0.22549097714106034"/>
          <c:y val="7.0965256089994086E-2"/>
          <c:w val="0.2013301124980198"/>
          <c:h val="0.38346006122371395"/>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bg1"/>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878807379281657"/>
          <c:y val="4.0656117056236549E-2"/>
          <c:w val="0.75086013700458398"/>
          <c:h val="0.8494341782200151"/>
        </c:manualLayout>
      </c:layout>
      <c:lineChart>
        <c:grouping val="standard"/>
        <c:varyColors val="0"/>
        <c:ser>
          <c:idx val="0"/>
          <c:order val="0"/>
          <c:tx>
            <c:strRef>
              <c:f>'Insurance and Access'!$B$1751</c:f>
              <c:strCache>
                <c:ptCount val="1"/>
                <c:pt idx="0">
                  <c:v>Medicaid/CHIP</c:v>
                </c:pt>
              </c:strCache>
            </c:strRef>
          </c:tx>
          <c:spPr>
            <a:ln w="76200" cap="rnd">
              <a:solidFill>
                <a:schemeClr val="accent1"/>
              </a:solidFill>
              <a:round/>
            </a:ln>
            <a:effectLst>
              <a:outerShdw blurRad="50800" dist="38100" dir="2700000" algn="tl" rotWithShape="0">
                <a:prstClr val="black">
                  <a:alpha val="40000"/>
                </a:prstClr>
              </a:outerShdw>
            </a:effectLst>
          </c:spPr>
          <c:marker>
            <c:symbol val="circle"/>
            <c:size val="5"/>
            <c:spPr>
              <a:solidFill>
                <a:schemeClr val="accent1"/>
              </a:solidFill>
              <a:ln w="9525">
                <a:solidFill>
                  <a:schemeClr val="accent1"/>
                </a:solidFill>
              </a:ln>
              <a:effectLst>
                <a:outerShdw blurRad="50800" dist="38100" dir="2700000" algn="tl" rotWithShape="0">
                  <a:prstClr val="black">
                    <a:alpha val="40000"/>
                  </a:prstClr>
                </a:outerShdw>
              </a:effectLst>
            </c:spPr>
          </c:marker>
          <c:dLbls>
            <c:dLbl>
              <c:idx val="1"/>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98B-314D-826F-68DC99A16FAF}"/>
                </c:ext>
              </c:extLst>
            </c:dLbl>
            <c:dLbl>
              <c:idx val="5"/>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98B-314D-826F-68DC99A16FAF}"/>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dLblPos val="b"/>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'Insurance and Access'!$C$1750:$N$1750</c:f>
              <c:numCache>
                <c:formatCode>General</c:formatCode>
                <c:ptCount val="12"/>
                <c:pt idx="0">
                  <c:v>2022</c:v>
                </c:pt>
                <c:pt idx="1">
                  <c:v>2023</c:v>
                </c:pt>
                <c:pt idx="2">
                  <c:v>2024</c:v>
                </c:pt>
                <c:pt idx="3">
                  <c:v>2025</c:v>
                </c:pt>
                <c:pt idx="4">
                  <c:v>2026</c:v>
                </c:pt>
                <c:pt idx="5">
                  <c:v>2027</c:v>
                </c:pt>
                <c:pt idx="6">
                  <c:v>2028</c:v>
                </c:pt>
                <c:pt idx="7">
                  <c:v>2029</c:v>
                </c:pt>
                <c:pt idx="8">
                  <c:v>2030</c:v>
                </c:pt>
                <c:pt idx="9">
                  <c:v>2031</c:v>
                </c:pt>
                <c:pt idx="10">
                  <c:v>2032</c:v>
                </c:pt>
                <c:pt idx="11">
                  <c:v>2033</c:v>
                </c:pt>
              </c:numCache>
            </c:numRef>
          </c:cat>
          <c:val>
            <c:numRef>
              <c:f>'Insurance and Access'!$C$1751:$N$1751</c:f>
              <c:numCache>
                <c:formatCode>General</c:formatCode>
                <c:ptCount val="12"/>
                <c:pt idx="0">
                  <c:v>84</c:v>
                </c:pt>
                <c:pt idx="1">
                  <c:v>83</c:v>
                </c:pt>
                <c:pt idx="2">
                  <c:v>74</c:v>
                </c:pt>
                <c:pt idx="3">
                  <c:v>71</c:v>
                </c:pt>
                <c:pt idx="4">
                  <c:v>71</c:v>
                </c:pt>
                <c:pt idx="5">
                  <c:v>71</c:v>
                </c:pt>
                <c:pt idx="6">
                  <c:v>71</c:v>
                </c:pt>
                <c:pt idx="7">
                  <c:v>71</c:v>
                </c:pt>
                <c:pt idx="8">
                  <c:v>71</c:v>
                </c:pt>
                <c:pt idx="9">
                  <c:v>72</c:v>
                </c:pt>
                <c:pt idx="10">
                  <c:v>72</c:v>
                </c:pt>
                <c:pt idx="11">
                  <c:v>72</c:v>
                </c:pt>
              </c:numCache>
            </c:numRef>
          </c:val>
          <c:smooth val="0"/>
          <c:extLst>
            <c:ext xmlns:c16="http://schemas.microsoft.com/office/drawing/2014/chart" uri="{C3380CC4-5D6E-409C-BE32-E72D297353CC}">
              <c16:uniqueId val="{00000000-8DD5-D248-95A3-0F376F54241D}"/>
            </c:ext>
          </c:extLst>
        </c:ser>
        <c:ser>
          <c:idx val="1"/>
          <c:order val="1"/>
          <c:tx>
            <c:strRef>
              <c:f>'Insurance and Access'!$B$1752</c:f>
              <c:strCache>
                <c:ptCount val="1"/>
                <c:pt idx="0">
                  <c:v>Uninsured</c:v>
                </c:pt>
              </c:strCache>
            </c:strRef>
          </c:tx>
          <c:spPr>
            <a:ln w="76200" cap="rnd">
              <a:solidFill>
                <a:schemeClr val="accent2"/>
              </a:solidFill>
              <a:round/>
            </a:ln>
            <a:effectLst>
              <a:outerShdw blurRad="50800" dist="38100" dir="2700000" algn="tl" rotWithShape="0">
                <a:prstClr val="black">
                  <a:alpha val="40000"/>
                </a:prstClr>
              </a:outerShdw>
            </a:effectLst>
          </c:spPr>
          <c:marker>
            <c:symbol val="circle"/>
            <c:size val="5"/>
            <c:spPr>
              <a:solidFill>
                <a:schemeClr val="accent2"/>
              </a:solidFill>
              <a:ln w="9525">
                <a:solidFill>
                  <a:schemeClr val="accent2"/>
                </a:solidFill>
              </a:ln>
              <a:effectLst>
                <a:outerShdw blurRad="50800" dist="38100" dir="2700000" algn="tl" rotWithShape="0">
                  <a:prstClr val="black">
                    <a:alpha val="40000"/>
                  </a:prstClr>
                </a:outerShdw>
              </a:effectLst>
            </c:spPr>
          </c:marker>
          <c:dLbls>
            <c:dLbl>
              <c:idx val="1"/>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98B-314D-826F-68DC99A16FAF}"/>
                </c:ext>
              </c:extLst>
            </c:dLbl>
            <c:dLbl>
              <c:idx val="5"/>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98B-314D-826F-68DC99A16FAF}"/>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dLblPos val="b"/>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'Insurance and Access'!$C$1750:$N$1750</c:f>
              <c:numCache>
                <c:formatCode>General</c:formatCode>
                <c:ptCount val="12"/>
                <c:pt idx="0">
                  <c:v>2022</c:v>
                </c:pt>
                <c:pt idx="1">
                  <c:v>2023</c:v>
                </c:pt>
                <c:pt idx="2">
                  <c:v>2024</c:v>
                </c:pt>
                <c:pt idx="3">
                  <c:v>2025</c:v>
                </c:pt>
                <c:pt idx="4">
                  <c:v>2026</c:v>
                </c:pt>
                <c:pt idx="5">
                  <c:v>2027</c:v>
                </c:pt>
                <c:pt idx="6">
                  <c:v>2028</c:v>
                </c:pt>
                <c:pt idx="7">
                  <c:v>2029</c:v>
                </c:pt>
                <c:pt idx="8">
                  <c:v>2030</c:v>
                </c:pt>
                <c:pt idx="9">
                  <c:v>2031</c:v>
                </c:pt>
                <c:pt idx="10">
                  <c:v>2032</c:v>
                </c:pt>
                <c:pt idx="11">
                  <c:v>2033</c:v>
                </c:pt>
              </c:numCache>
            </c:numRef>
          </c:cat>
          <c:val>
            <c:numRef>
              <c:f>'Insurance and Access'!$C$1752:$N$1752</c:f>
              <c:numCache>
                <c:formatCode>General</c:formatCode>
                <c:ptCount val="12"/>
                <c:pt idx="0">
                  <c:v>24</c:v>
                </c:pt>
                <c:pt idx="1">
                  <c:v>23</c:v>
                </c:pt>
                <c:pt idx="2">
                  <c:v>25</c:v>
                </c:pt>
                <c:pt idx="3">
                  <c:v>26</c:v>
                </c:pt>
                <c:pt idx="4">
                  <c:v>27</c:v>
                </c:pt>
                <c:pt idx="5">
                  <c:v>28</c:v>
                </c:pt>
                <c:pt idx="6">
                  <c:v>28</c:v>
                </c:pt>
                <c:pt idx="7">
                  <c:v>28</c:v>
                </c:pt>
                <c:pt idx="8">
                  <c:v>28</c:v>
                </c:pt>
                <c:pt idx="9">
                  <c:v>28</c:v>
                </c:pt>
                <c:pt idx="10">
                  <c:v>28</c:v>
                </c:pt>
                <c:pt idx="11">
                  <c:v>28</c:v>
                </c:pt>
              </c:numCache>
            </c:numRef>
          </c:val>
          <c:smooth val="0"/>
          <c:extLst>
            <c:ext xmlns:c16="http://schemas.microsoft.com/office/drawing/2014/chart" uri="{C3380CC4-5D6E-409C-BE32-E72D297353CC}">
              <c16:uniqueId val="{00000001-8DD5-D248-95A3-0F376F54241D}"/>
            </c:ext>
          </c:extLst>
        </c:ser>
        <c:dLbls>
          <c:showLegendKey val="0"/>
          <c:showVal val="0"/>
          <c:showCatName val="0"/>
          <c:showSerName val="0"/>
          <c:showPercent val="0"/>
          <c:showBubbleSize val="0"/>
        </c:dLbls>
        <c:marker val="1"/>
        <c:smooth val="0"/>
        <c:axId val="1193792511"/>
        <c:axId val="2144972703"/>
      </c:lineChart>
      <c:catAx>
        <c:axId val="1193792511"/>
        <c:scaling>
          <c:orientation val="minMax"/>
        </c:scaling>
        <c:delete val="0"/>
        <c:axPos val="b"/>
        <c:numFmt formatCode="General" sourceLinked="1"/>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2144972703"/>
        <c:crosses val="autoZero"/>
        <c:auto val="1"/>
        <c:lblAlgn val="ctr"/>
        <c:lblOffset val="100"/>
        <c:noMultiLvlLbl val="0"/>
      </c:catAx>
      <c:valAx>
        <c:axId val="2144972703"/>
        <c:scaling>
          <c:orientation val="minMax"/>
        </c:scaling>
        <c:delete val="0"/>
        <c:axPos val="l"/>
        <c:majorGridlines>
          <c:spPr>
            <a:ln w="9525" cap="flat" cmpd="sng" algn="ctr">
              <a:solidFill>
                <a:schemeClr val="tx1">
                  <a:lumMod val="15000"/>
                  <a:lumOff val="85000"/>
                </a:schemeClr>
              </a:solidFill>
              <a:prstDash val="sysDot"/>
              <a:round/>
            </a:ln>
            <a:effectLst/>
          </c:spPr>
        </c:majorGridlines>
        <c:numFmt formatCode="General" sourceLinked="1"/>
        <c:majorTickMark val="none"/>
        <c:minorTickMark val="none"/>
        <c:tickLblPos val="nextTo"/>
        <c:spPr>
          <a:noFill/>
          <a:ln>
            <a:solidFill>
              <a:schemeClr val="bg1"/>
            </a:solidFill>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1193792511"/>
        <c:crosses val="autoZero"/>
        <c:crossBetween val="between"/>
      </c:valAx>
      <c:spPr>
        <a:solidFill>
          <a:schemeClr val="bg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bg1"/>
          </a:solidFill>
          <a:latin typeface="+mn-lt"/>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85067204193424"/>
          <c:y val="4.896129592617432E-2"/>
          <c:w val="0.68848289194561085"/>
          <c:h val="0.82716692817155035"/>
        </c:manualLayout>
      </c:layout>
      <c:lineChart>
        <c:grouping val="standard"/>
        <c:varyColors val="0"/>
        <c:ser>
          <c:idx val="0"/>
          <c:order val="0"/>
          <c:tx>
            <c:strRef>
              <c:f>Sheet1!$B$1</c:f>
              <c:strCache>
                <c:ptCount val="1"/>
                <c:pt idx="0">
                  <c:v>Share Enrolled</c:v>
                </c:pt>
              </c:strCache>
            </c:strRef>
          </c:tx>
          <c:spPr>
            <a:ln w="76200" cap="rnd">
              <a:solidFill>
                <a:schemeClr val="accent1"/>
              </a:solidFill>
              <a:round/>
            </a:ln>
            <a:effectLst>
              <a:outerShdw blurRad="50800" dist="38100" dir="2700000" algn="tl" rotWithShape="0">
                <a:prstClr val="black">
                  <a:alpha val="40000"/>
                </a:prstClr>
              </a:outerShdw>
            </a:effectLst>
          </c:spPr>
          <c:marker>
            <c:symbol val="none"/>
          </c:marker>
          <c:dLbls>
            <c:dLbl>
              <c:idx val="9"/>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E47-7A4B-9518-74C8DF711109}"/>
                </c:ext>
              </c:extLst>
            </c:dLbl>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Sheet1!$A$2:$A$11</c:f>
              <c:numCache>
                <c:formatCode>General</c:formatCode>
                <c:ptCount val="10"/>
                <c:pt idx="0">
                  <c:v>0</c:v>
                </c:pt>
                <c:pt idx="1">
                  <c:v>1</c:v>
                </c:pt>
                <c:pt idx="2">
                  <c:v>2</c:v>
                </c:pt>
                <c:pt idx="3">
                  <c:v>3</c:v>
                </c:pt>
                <c:pt idx="4">
                  <c:v>4</c:v>
                </c:pt>
                <c:pt idx="5">
                  <c:v>5</c:v>
                </c:pt>
                <c:pt idx="6">
                  <c:v>6</c:v>
                </c:pt>
                <c:pt idx="7">
                  <c:v>7</c:v>
                </c:pt>
                <c:pt idx="8">
                  <c:v>8</c:v>
                </c:pt>
                <c:pt idx="9">
                  <c:v>9</c:v>
                </c:pt>
              </c:numCache>
            </c:numRef>
          </c:cat>
          <c:val>
            <c:numRef>
              <c:f>Sheet1!$B$2:$B$11</c:f>
              <c:numCache>
                <c:formatCode>0.0%</c:formatCode>
                <c:ptCount val="10"/>
                <c:pt idx="0">
                  <c:v>1</c:v>
                </c:pt>
                <c:pt idx="1">
                  <c:v>0.72099999999999997</c:v>
                </c:pt>
                <c:pt idx="2">
                  <c:v>0.57899999999999996</c:v>
                </c:pt>
                <c:pt idx="3">
                  <c:v>0.52400000000000002</c:v>
                </c:pt>
                <c:pt idx="4">
                  <c:v>0.48299999999999998</c:v>
                </c:pt>
                <c:pt idx="5">
                  <c:v>0.44900000000000001</c:v>
                </c:pt>
                <c:pt idx="6">
                  <c:v>0.42299999999999999</c:v>
                </c:pt>
                <c:pt idx="7">
                  <c:v>0.40300000000000002</c:v>
                </c:pt>
                <c:pt idx="8">
                  <c:v>0.378</c:v>
                </c:pt>
                <c:pt idx="9">
                  <c:v>0.372</c:v>
                </c:pt>
              </c:numCache>
            </c:numRef>
          </c:val>
          <c:smooth val="0"/>
          <c:extLst>
            <c:ext xmlns:c16="http://schemas.microsoft.com/office/drawing/2014/chart" uri="{C3380CC4-5D6E-409C-BE32-E72D297353CC}">
              <c16:uniqueId val="{00000000-1E47-7A4B-9518-74C8DF711109}"/>
            </c:ext>
          </c:extLst>
        </c:ser>
        <c:ser>
          <c:idx val="1"/>
          <c:order val="1"/>
          <c:tx>
            <c:strRef>
              <c:f>Sheet1!$C$1</c:f>
              <c:strCache>
                <c:ptCount val="1"/>
                <c:pt idx="0">
                  <c:v>Share Continuously Enrolled</c:v>
                </c:pt>
              </c:strCache>
            </c:strRef>
          </c:tx>
          <c:spPr>
            <a:ln w="76200" cap="rnd">
              <a:solidFill>
                <a:schemeClr val="accent2"/>
              </a:solidFill>
              <a:round/>
            </a:ln>
            <a:effectLst>
              <a:outerShdw blurRad="50800" dist="38100" dir="2700000" algn="tl" rotWithShape="0">
                <a:prstClr val="black">
                  <a:alpha val="40000"/>
                </a:prstClr>
              </a:outerShdw>
            </a:effectLst>
          </c:spPr>
          <c:marker>
            <c:symbol val="none"/>
          </c:marker>
          <c:dLbls>
            <c:dLbl>
              <c:idx val="9"/>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E47-7A4B-9518-74C8DF711109}"/>
                </c:ext>
              </c:extLst>
            </c:dLbl>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Sheet1!$A$2:$A$11</c:f>
              <c:numCache>
                <c:formatCode>General</c:formatCode>
                <c:ptCount val="10"/>
                <c:pt idx="0">
                  <c:v>0</c:v>
                </c:pt>
                <c:pt idx="1">
                  <c:v>1</c:v>
                </c:pt>
                <c:pt idx="2">
                  <c:v>2</c:v>
                </c:pt>
                <c:pt idx="3">
                  <c:v>3</c:v>
                </c:pt>
                <c:pt idx="4">
                  <c:v>4</c:v>
                </c:pt>
                <c:pt idx="5">
                  <c:v>5</c:v>
                </c:pt>
                <c:pt idx="6">
                  <c:v>6</c:v>
                </c:pt>
                <c:pt idx="7">
                  <c:v>7</c:v>
                </c:pt>
                <c:pt idx="8">
                  <c:v>8</c:v>
                </c:pt>
                <c:pt idx="9">
                  <c:v>9</c:v>
                </c:pt>
              </c:numCache>
            </c:numRef>
          </c:cat>
          <c:val>
            <c:numRef>
              <c:f>Sheet1!$C$2:$C$11</c:f>
              <c:numCache>
                <c:formatCode>0.0%</c:formatCode>
                <c:ptCount val="10"/>
                <c:pt idx="0">
                  <c:v>1</c:v>
                </c:pt>
                <c:pt idx="1">
                  <c:v>0.68200000000000005</c:v>
                </c:pt>
                <c:pt idx="2">
                  <c:v>0.45700000000000002</c:v>
                </c:pt>
                <c:pt idx="3">
                  <c:v>0.33700000000000002</c:v>
                </c:pt>
                <c:pt idx="4">
                  <c:v>0.25900000000000001</c:v>
                </c:pt>
                <c:pt idx="5">
                  <c:v>0.20300000000000001</c:v>
                </c:pt>
                <c:pt idx="6">
                  <c:v>0.161</c:v>
                </c:pt>
                <c:pt idx="7">
                  <c:v>0.13</c:v>
                </c:pt>
                <c:pt idx="8">
                  <c:v>9.9000000000000005E-2</c:v>
                </c:pt>
                <c:pt idx="9">
                  <c:v>0.09</c:v>
                </c:pt>
              </c:numCache>
            </c:numRef>
          </c:val>
          <c:smooth val="0"/>
          <c:extLst>
            <c:ext xmlns:c16="http://schemas.microsoft.com/office/drawing/2014/chart" uri="{C3380CC4-5D6E-409C-BE32-E72D297353CC}">
              <c16:uniqueId val="{00000001-1E47-7A4B-9518-74C8DF711109}"/>
            </c:ext>
          </c:extLst>
        </c:ser>
        <c:dLbls>
          <c:showLegendKey val="0"/>
          <c:showVal val="0"/>
          <c:showCatName val="0"/>
          <c:showSerName val="0"/>
          <c:showPercent val="0"/>
          <c:showBubbleSize val="0"/>
        </c:dLbls>
        <c:smooth val="0"/>
        <c:axId val="1658459168"/>
        <c:axId val="1685027343"/>
      </c:lineChart>
      <c:catAx>
        <c:axId val="1658459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1685027343"/>
        <c:crosses val="autoZero"/>
        <c:auto val="1"/>
        <c:lblAlgn val="ctr"/>
        <c:lblOffset val="100"/>
        <c:noMultiLvlLbl val="0"/>
      </c:catAx>
      <c:valAx>
        <c:axId val="1685027343"/>
        <c:scaling>
          <c:orientation val="minMax"/>
          <c:max val="1"/>
        </c:scaling>
        <c:delete val="0"/>
        <c:axPos val="l"/>
        <c:majorGridlines>
          <c:spPr>
            <a:ln w="9525" cap="flat" cmpd="sng" algn="ctr">
              <a:solidFill>
                <a:schemeClr val="tx1">
                  <a:lumMod val="15000"/>
                  <a:lumOff val="85000"/>
                </a:schemeClr>
              </a:solidFill>
              <a:prstDash val="sysDot"/>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1658459168"/>
        <c:crosses val="autoZero"/>
        <c:crossBetween val="between"/>
        <c:majorUnit val="0.2"/>
      </c:valAx>
      <c:spPr>
        <a:solidFill>
          <a:schemeClr val="bg1"/>
        </a:solidFill>
        <a:ln w="12700">
          <a:solidFill>
            <a:schemeClr val="bg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bg1"/>
          </a:solidFill>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solidFill>
                <a:schemeClr val="bg1"/>
              </a:solid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'Insurance and Access'!$B$1821:$B$1823</c:f>
              <c:strCache>
                <c:ptCount val="3"/>
                <c:pt idx="0">
                  <c:v>Uninsured any given month</c:v>
                </c:pt>
                <c:pt idx="1">
                  <c:v>Uninsured at some point over 1 year</c:v>
                </c:pt>
                <c:pt idx="2">
                  <c:v>Uninsured at some point over 2 years</c:v>
                </c:pt>
              </c:strCache>
            </c:strRef>
          </c:cat>
          <c:val>
            <c:numRef>
              <c:f>'Insurance and Access'!$C$1821:$C$1823</c:f>
              <c:numCache>
                <c:formatCode>0.0%</c:formatCode>
                <c:ptCount val="3"/>
                <c:pt idx="0">
                  <c:v>0.112</c:v>
                </c:pt>
                <c:pt idx="1">
                  <c:v>0.16900000000000001</c:v>
                </c:pt>
                <c:pt idx="2">
                  <c:v>0.22800000000000001</c:v>
                </c:pt>
              </c:numCache>
            </c:numRef>
          </c:val>
          <c:extLst>
            <c:ext xmlns:c16="http://schemas.microsoft.com/office/drawing/2014/chart" uri="{C3380CC4-5D6E-409C-BE32-E72D297353CC}">
              <c16:uniqueId val="{00000000-E1A9-F040-BF21-5424FA706C3D}"/>
            </c:ext>
          </c:extLst>
        </c:ser>
        <c:dLbls>
          <c:dLblPos val="outEnd"/>
          <c:showLegendKey val="0"/>
          <c:showVal val="1"/>
          <c:showCatName val="0"/>
          <c:showSerName val="0"/>
          <c:showPercent val="0"/>
          <c:showBubbleSize val="0"/>
        </c:dLbls>
        <c:gapWidth val="113"/>
        <c:overlap val="-27"/>
        <c:axId val="497676784"/>
        <c:axId val="497201680"/>
      </c:barChart>
      <c:catAx>
        <c:axId val="497676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497201680"/>
        <c:crosses val="autoZero"/>
        <c:auto val="1"/>
        <c:lblAlgn val="ctr"/>
        <c:lblOffset val="100"/>
        <c:noMultiLvlLbl val="0"/>
      </c:catAx>
      <c:valAx>
        <c:axId val="497201680"/>
        <c:scaling>
          <c:orientation val="minMax"/>
          <c:max val="0.23"/>
          <c:min val="0"/>
        </c:scaling>
        <c:delete val="1"/>
        <c:axPos val="l"/>
        <c:majorGridlines>
          <c:spPr>
            <a:ln w="9525" cap="flat" cmpd="sng" algn="ctr">
              <a:solidFill>
                <a:schemeClr val="tx1">
                  <a:lumMod val="15000"/>
                  <a:lumOff val="85000"/>
                </a:schemeClr>
              </a:solidFill>
              <a:prstDash val="sysDot"/>
              <a:round/>
            </a:ln>
            <a:effectLst/>
          </c:spPr>
        </c:majorGridlines>
        <c:numFmt formatCode="0.0%" sourceLinked="1"/>
        <c:majorTickMark val="out"/>
        <c:minorTickMark val="none"/>
        <c:tickLblPos val="nextTo"/>
        <c:crossAx val="497676784"/>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bg1"/>
          </a:solidFill>
          <a:latin typeface="+mn-lt"/>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solidFill>
                <a:schemeClr val="bg1"/>
              </a:solidFill>
            </a:ln>
            <a:effectLst/>
          </c:spPr>
          <c:invertIfNegative val="0"/>
          <c:dLbls>
            <c:dLbl>
              <c:idx val="3"/>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61B-5B40-AE37-F3C5704338CF}"/>
                </c:ext>
              </c:extLst>
            </c:dLbl>
            <c:spPr>
              <a:noFill/>
              <a:ln>
                <a:noFill/>
              </a:ln>
              <a:effectLst/>
            </c:spPr>
            <c:txPr>
              <a:bodyPr rot="0" spcFirstLastPara="1" vertOverflow="ellipsis" vert="horz" wrap="square" anchor="ctr" anchorCtr="1"/>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'Insurance and Access'!$B$1800:$B$1803</c:f>
              <c:strCache>
                <c:ptCount val="4"/>
                <c:pt idx="0">
                  <c:v>PCP Visits</c:v>
                </c:pt>
                <c:pt idx="1">
                  <c:v>Specialist Visits</c:v>
                </c:pt>
                <c:pt idx="2">
                  <c:v>Urgent Care Visits</c:v>
                </c:pt>
                <c:pt idx="3">
                  <c:v>ED Visits</c:v>
                </c:pt>
              </c:strCache>
            </c:strRef>
          </c:cat>
          <c:val>
            <c:numRef>
              <c:f>'Insurance and Access'!$C$1800:$C$1803</c:f>
              <c:numCache>
                <c:formatCode>0.0%</c:formatCode>
                <c:ptCount val="4"/>
                <c:pt idx="0">
                  <c:v>-0.184</c:v>
                </c:pt>
                <c:pt idx="1">
                  <c:v>6.2E-2</c:v>
                </c:pt>
                <c:pt idx="2">
                  <c:v>0.17799999999999999</c:v>
                </c:pt>
                <c:pt idx="3">
                  <c:v>3.1E-2</c:v>
                </c:pt>
              </c:numCache>
            </c:numRef>
          </c:val>
          <c:extLst>
            <c:ext xmlns:c16="http://schemas.microsoft.com/office/drawing/2014/chart" uri="{C3380CC4-5D6E-409C-BE32-E72D297353CC}">
              <c16:uniqueId val="{00000000-B62F-2541-B18D-5EF03E8ECE46}"/>
            </c:ext>
          </c:extLst>
        </c:ser>
        <c:dLbls>
          <c:dLblPos val="outEnd"/>
          <c:showLegendKey val="0"/>
          <c:showVal val="1"/>
          <c:showCatName val="0"/>
          <c:showSerName val="0"/>
          <c:showPercent val="0"/>
          <c:showBubbleSize val="0"/>
        </c:dLbls>
        <c:gapWidth val="113"/>
        <c:overlap val="-27"/>
        <c:axId val="451159616"/>
        <c:axId val="451041792"/>
      </c:barChart>
      <c:catAx>
        <c:axId val="451159616"/>
        <c:scaling>
          <c:orientation val="minMax"/>
        </c:scaling>
        <c:delete val="0"/>
        <c:axPos val="b"/>
        <c:numFmt formatCode="General" sourceLinked="1"/>
        <c:majorTickMark val="none"/>
        <c:minorTickMark val="none"/>
        <c:tickLblPos val="high"/>
        <c:spPr>
          <a:noFill/>
          <a:ln w="38100" cap="flat" cmpd="sng" algn="ctr">
            <a:solidFill>
              <a:schemeClr val="bg1"/>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451041792"/>
        <c:crosses val="autoZero"/>
        <c:auto val="1"/>
        <c:lblAlgn val="ctr"/>
        <c:lblOffset val="100"/>
        <c:noMultiLvlLbl val="0"/>
      </c:catAx>
      <c:valAx>
        <c:axId val="451041792"/>
        <c:scaling>
          <c:orientation val="minMax"/>
          <c:max val="0.2"/>
          <c:min val="-0.2"/>
        </c:scaling>
        <c:delete val="0"/>
        <c:axPos val="l"/>
        <c:majorGridlines>
          <c:spPr>
            <a:ln w="9525" cap="flat" cmpd="sng" algn="ctr">
              <a:solidFill>
                <a:schemeClr val="tx1">
                  <a:lumMod val="15000"/>
                  <a:lumOff val="85000"/>
                </a:schemeClr>
              </a:solidFill>
              <a:prstDash val="sysDot"/>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451159616"/>
        <c:crosses val="autoZero"/>
        <c:crossBetween val="between"/>
        <c:majorUnit val="0.1"/>
      </c:valAx>
      <c:spPr>
        <a:noFill/>
        <a:ln>
          <a:noFill/>
        </a:ln>
        <a:effectLst/>
      </c:spPr>
    </c:plotArea>
    <c:plotVisOnly val="1"/>
    <c:dispBlanksAs val="gap"/>
    <c:showDLblsOverMax val="0"/>
  </c:chart>
  <c:spPr>
    <a:noFill/>
    <a:ln>
      <a:noFill/>
    </a:ln>
    <a:effectLst/>
  </c:spPr>
  <c:txPr>
    <a:bodyPr/>
    <a:lstStyle/>
    <a:p>
      <a:pPr>
        <a:defRPr sz="2000">
          <a:solidFill>
            <a:schemeClr val="bg1"/>
          </a:solidFill>
          <a:latin typeface="+mn-lt"/>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solidFill>
                <a:schemeClr val="bg1"/>
              </a:solidFill>
            </a:ln>
            <a:effectLst/>
          </c:spPr>
          <c:invertIfNegative val="0"/>
          <c:dLbls>
            <c:numFmt formatCode="0%" sourceLinked="0"/>
            <c:spPr>
              <a:noFill/>
              <a:ln>
                <a:noFill/>
              </a:ln>
              <a:effectLst/>
            </c:spPr>
            <c:txPr>
              <a:bodyPr rot="0" spcFirstLastPara="1" vertOverflow="ellipsis" vert="horz" wrap="square" anchor="ctr" anchorCtr="1"/>
              <a:lstStyle/>
              <a:p>
                <a:pPr>
                  <a:defRPr sz="24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'Insurance and Access'!$B$1888:$B$1890</c:f>
              <c:strCache>
                <c:ptCount val="3"/>
                <c:pt idx="0">
                  <c:v>Mortality</c:v>
                </c:pt>
                <c:pt idx="1">
                  <c:v>ED Visits</c:v>
                </c:pt>
                <c:pt idx="2">
                  <c:v>Hospital Admission</c:v>
                </c:pt>
              </c:strCache>
            </c:strRef>
          </c:cat>
          <c:val>
            <c:numRef>
              <c:f>'Insurance and Access'!$C$1888:$C$1890</c:f>
              <c:numCache>
                <c:formatCode>0%</c:formatCode>
                <c:ptCount val="3"/>
                <c:pt idx="0">
                  <c:v>0.04</c:v>
                </c:pt>
                <c:pt idx="1">
                  <c:v>0.04</c:v>
                </c:pt>
                <c:pt idx="2">
                  <c:v>0.03</c:v>
                </c:pt>
              </c:numCache>
            </c:numRef>
          </c:val>
          <c:extLst>
            <c:ext xmlns:c16="http://schemas.microsoft.com/office/drawing/2014/chart" uri="{C3380CC4-5D6E-409C-BE32-E72D297353CC}">
              <c16:uniqueId val="{00000000-0939-1147-BDD2-F80C8AB517E0}"/>
            </c:ext>
          </c:extLst>
        </c:ser>
        <c:dLbls>
          <c:dLblPos val="outEnd"/>
          <c:showLegendKey val="0"/>
          <c:showVal val="1"/>
          <c:showCatName val="0"/>
          <c:showSerName val="0"/>
          <c:showPercent val="0"/>
          <c:showBubbleSize val="0"/>
        </c:dLbls>
        <c:gapWidth val="102"/>
        <c:overlap val="-27"/>
        <c:axId val="1086668223"/>
        <c:axId val="1086669871"/>
      </c:barChart>
      <c:catAx>
        <c:axId val="1086668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1086669871"/>
        <c:crosses val="autoZero"/>
        <c:auto val="1"/>
        <c:lblAlgn val="ctr"/>
        <c:lblOffset val="100"/>
        <c:noMultiLvlLbl val="0"/>
      </c:catAx>
      <c:valAx>
        <c:axId val="1086669871"/>
        <c:scaling>
          <c:orientation val="minMax"/>
          <c:max val="4.4999999999999998E-2"/>
          <c:min val="0"/>
        </c:scaling>
        <c:delete val="1"/>
        <c:axPos val="l"/>
        <c:numFmt formatCode="0%" sourceLinked="1"/>
        <c:majorTickMark val="out"/>
        <c:minorTickMark val="none"/>
        <c:tickLblPos val="nextTo"/>
        <c:crossAx val="1086668223"/>
        <c:crosses val="autoZero"/>
        <c:crossBetween val="between"/>
        <c:majorUnit val="0.01"/>
      </c:valAx>
      <c:spPr>
        <a:noFill/>
        <a:ln>
          <a:noFill/>
        </a:ln>
        <a:effectLst/>
      </c:spPr>
    </c:plotArea>
    <c:plotVisOnly val="1"/>
    <c:dispBlanksAs val="gap"/>
    <c:showDLblsOverMax val="0"/>
  </c:chart>
  <c:spPr>
    <a:noFill/>
    <a:ln>
      <a:noFill/>
    </a:ln>
    <a:effectLst/>
  </c:spPr>
  <c:txPr>
    <a:bodyPr/>
    <a:lstStyle/>
    <a:p>
      <a:pPr>
        <a:defRPr sz="2000">
          <a:solidFill>
            <a:schemeClr val="bg1"/>
          </a:solidFill>
          <a:latin typeface="+mn-lt"/>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'Insurance and Access'!$C$1782</c:f>
              <c:strCache>
                <c:ptCount val="1"/>
                <c:pt idx="0">
                  <c:v>Discontinuity Group</c:v>
                </c:pt>
              </c:strCache>
            </c:strRef>
          </c:tx>
          <c:spPr>
            <a:solidFill>
              <a:schemeClr val="accent1"/>
            </a:solidFill>
            <a:ln>
              <a:solidFill>
                <a:schemeClr val="bg1"/>
              </a:solidFill>
            </a:ln>
            <a:effectLst/>
          </c:spPr>
          <c:invertIfNegative val="0"/>
          <c:dLbls>
            <c:dLbl>
              <c:idx val="1"/>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0FD-5B47-AA37-2723CC716782}"/>
                </c:ext>
              </c:extLst>
            </c:dLbl>
            <c:spPr>
              <a:noFill/>
              <a:ln>
                <a:noFill/>
              </a:ln>
              <a:effectLst/>
            </c:spPr>
            <c:txPr>
              <a:bodyPr rot="0" spcFirstLastPara="1" vertOverflow="ellipsis" vert="horz" wrap="square" anchor="ctr" anchorCtr="1"/>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'Insurance and Access'!$B$1783:$B$1786</c:f>
              <c:strCache>
                <c:ptCount val="4"/>
                <c:pt idx="0">
                  <c:v>Hospital Days</c:v>
                </c:pt>
                <c:pt idx="1">
                  <c:v>ICU Days</c:v>
                </c:pt>
                <c:pt idx="2">
                  <c:v>LOS if hospitalized</c:v>
                </c:pt>
                <c:pt idx="3">
                  <c:v>Percent emergent hospitalizations</c:v>
                </c:pt>
              </c:strCache>
            </c:strRef>
          </c:cat>
          <c:val>
            <c:numRef>
              <c:f>'Insurance and Access'!$C$1783:$C$1786</c:f>
              <c:numCache>
                <c:formatCode>General</c:formatCode>
                <c:ptCount val="4"/>
                <c:pt idx="0">
                  <c:v>9.1</c:v>
                </c:pt>
                <c:pt idx="1">
                  <c:v>1.4</c:v>
                </c:pt>
                <c:pt idx="2">
                  <c:v>25.5</c:v>
                </c:pt>
                <c:pt idx="3">
                  <c:v>39</c:v>
                </c:pt>
              </c:numCache>
            </c:numRef>
          </c:val>
          <c:extLst>
            <c:ext xmlns:c16="http://schemas.microsoft.com/office/drawing/2014/chart" uri="{C3380CC4-5D6E-409C-BE32-E72D297353CC}">
              <c16:uniqueId val="{00000000-FC7B-FB45-9ECA-3372CD5EA5B0}"/>
            </c:ext>
          </c:extLst>
        </c:ser>
        <c:ser>
          <c:idx val="1"/>
          <c:order val="1"/>
          <c:tx>
            <c:strRef>
              <c:f>'Insurance and Access'!$D$1782</c:f>
              <c:strCache>
                <c:ptCount val="1"/>
                <c:pt idx="0">
                  <c:v>Continuity Group</c:v>
                </c:pt>
              </c:strCache>
            </c:strRef>
          </c:tx>
          <c:spPr>
            <a:solidFill>
              <a:schemeClr val="accent2"/>
            </a:solidFill>
            <a:ln>
              <a:solidFill>
                <a:schemeClr val="bg1"/>
              </a:solid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'Insurance and Access'!$B$1783:$B$1786</c:f>
              <c:strCache>
                <c:ptCount val="4"/>
                <c:pt idx="0">
                  <c:v>Hospital Days</c:v>
                </c:pt>
                <c:pt idx="1">
                  <c:v>ICU Days</c:v>
                </c:pt>
                <c:pt idx="2">
                  <c:v>LOS if hospitalized</c:v>
                </c:pt>
                <c:pt idx="3">
                  <c:v>Percent emergent hospitalizations</c:v>
                </c:pt>
              </c:strCache>
            </c:strRef>
          </c:cat>
          <c:val>
            <c:numRef>
              <c:f>'Insurance and Access'!$D$1783:$D$1786</c:f>
              <c:numCache>
                <c:formatCode>General</c:formatCode>
                <c:ptCount val="4"/>
                <c:pt idx="0">
                  <c:v>5.6</c:v>
                </c:pt>
                <c:pt idx="1">
                  <c:v>0.4</c:v>
                </c:pt>
                <c:pt idx="2">
                  <c:v>15.5</c:v>
                </c:pt>
                <c:pt idx="3">
                  <c:v>20</c:v>
                </c:pt>
              </c:numCache>
            </c:numRef>
          </c:val>
          <c:extLst>
            <c:ext xmlns:c16="http://schemas.microsoft.com/office/drawing/2014/chart" uri="{C3380CC4-5D6E-409C-BE32-E72D297353CC}">
              <c16:uniqueId val="{00000001-FC7B-FB45-9ECA-3372CD5EA5B0}"/>
            </c:ext>
          </c:extLst>
        </c:ser>
        <c:dLbls>
          <c:dLblPos val="outEnd"/>
          <c:showLegendKey val="0"/>
          <c:showVal val="1"/>
          <c:showCatName val="0"/>
          <c:showSerName val="0"/>
          <c:showPercent val="0"/>
          <c:showBubbleSize val="0"/>
        </c:dLbls>
        <c:gapWidth val="85"/>
        <c:overlap val="-11"/>
        <c:axId val="445797328"/>
        <c:axId val="445798976"/>
      </c:barChart>
      <c:catAx>
        <c:axId val="445797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445798976"/>
        <c:crosses val="autoZero"/>
        <c:auto val="1"/>
        <c:lblAlgn val="ctr"/>
        <c:lblOffset val="100"/>
        <c:noMultiLvlLbl val="0"/>
      </c:catAx>
      <c:valAx>
        <c:axId val="445798976"/>
        <c:scaling>
          <c:orientation val="minMax"/>
          <c:max val="39.5"/>
          <c:min val="0"/>
        </c:scaling>
        <c:delete val="1"/>
        <c:axPos val="l"/>
        <c:majorGridlines>
          <c:spPr>
            <a:ln w="9525" cap="flat" cmpd="sng" algn="ctr">
              <a:solidFill>
                <a:schemeClr val="tx1">
                  <a:lumMod val="15000"/>
                  <a:lumOff val="85000"/>
                </a:schemeClr>
              </a:solidFill>
              <a:prstDash val="sysDot"/>
              <a:round/>
            </a:ln>
            <a:effectLst/>
          </c:spPr>
        </c:majorGridlines>
        <c:numFmt formatCode="General" sourceLinked="1"/>
        <c:majorTickMark val="none"/>
        <c:minorTickMark val="none"/>
        <c:tickLblPos val="nextTo"/>
        <c:crossAx val="445797328"/>
        <c:crosses val="autoZero"/>
        <c:crossBetween val="between"/>
        <c:majorUnit val="10"/>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bg1"/>
          </a:solidFill>
          <a:latin typeface="+mn-lt"/>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"Had to change way of life
 to pay medical bills"</c:v>
                </c:pt>
                <c:pt idx="1">
                  <c:v>"Contacted by collection agency 
for unpaid medical bills"</c:v>
                </c:pt>
                <c:pt idx="2">
                  <c:v>"Medical bills/debt 
being paid over time"</c:v>
                </c:pt>
                <c:pt idx="3">
                  <c:v>"Had problems paying or 
unable to pay medical bills"</c:v>
                </c:pt>
                <c:pt idx="4">
                  <c:v>Any medical bill 
or debt problem</c:v>
                </c:pt>
              </c:strCache>
            </c:strRef>
          </c:cat>
          <c:val>
            <c:numRef>
              <c:f>Sheet1!$B$2:$B$6</c:f>
              <c:numCache>
                <c:formatCode>0%</c:formatCode>
                <c:ptCount val="5"/>
                <c:pt idx="0">
                  <c:v>0.15</c:v>
                </c:pt>
                <c:pt idx="1">
                  <c:v>0.23</c:v>
                </c:pt>
                <c:pt idx="2">
                  <c:v>0.25</c:v>
                </c:pt>
                <c:pt idx="3">
                  <c:v>0.3</c:v>
                </c:pt>
                <c:pt idx="4">
                  <c:v>0.42</c:v>
                </c:pt>
              </c:numCache>
            </c:numRef>
          </c:val>
          <c:extLst>
            <c:ext xmlns:c16="http://schemas.microsoft.com/office/drawing/2014/chart" uri="{C3380CC4-5D6E-409C-BE32-E72D297353CC}">
              <c16:uniqueId val="{00000000-8114-5B42-9547-A45A1A40D440}"/>
            </c:ext>
          </c:extLst>
        </c:ser>
        <c:dLbls>
          <c:showLegendKey val="0"/>
          <c:showVal val="0"/>
          <c:showCatName val="0"/>
          <c:showSerName val="0"/>
          <c:showPercent val="0"/>
          <c:showBubbleSize val="0"/>
        </c:dLbls>
        <c:gapWidth val="36"/>
        <c:axId val="1806085856"/>
        <c:axId val="1805748944"/>
      </c:barChart>
      <c:catAx>
        <c:axId val="1806085856"/>
        <c:scaling>
          <c:orientation val="minMax"/>
        </c:scaling>
        <c:delete val="0"/>
        <c:axPos val="l"/>
        <c:numFmt formatCode="General" sourceLinked="1"/>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1805748944"/>
        <c:crosses val="autoZero"/>
        <c:auto val="1"/>
        <c:lblAlgn val="ctr"/>
        <c:lblOffset val="100"/>
        <c:noMultiLvlLbl val="0"/>
      </c:catAx>
      <c:valAx>
        <c:axId val="1805748944"/>
        <c:scaling>
          <c:orientation val="minMax"/>
          <c:max val="0.43"/>
          <c:min val="0"/>
        </c:scaling>
        <c:delete val="1"/>
        <c:axPos val="b"/>
        <c:numFmt formatCode="0%" sourceLinked="1"/>
        <c:majorTickMark val="none"/>
        <c:minorTickMark val="none"/>
        <c:tickLblPos val="nextTo"/>
        <c:crossAx val="1806085856"/>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Out-of-pocket
cost increase*</c:v>
                </c:pt>
                <c:pt idx="1">
                  <c:v>Newly
Uninsured</c:v>
                </c:pt>
                <c:pt idx="2">
                  <c:v>Newly
Disabled</c:v>
                </c:pt>
                <c:pt idx="3">
                  <c:v>New
Hospitalization</c:v>
                </c:pt>
              </c:strCache>
            </c:strRef>
          </c:cat>
          <c:val>
            <c:numRef>
              <c:f>Sheet1!$B$2:$B$5</c:f>
              <c:numCache>
                <c:formatCode>General</c:formatCode>
                <c:ptCount val="4"/>
                <c:pt idx="0">
                  <c:v>1.2</c:v>
                </c:pt>
                <c:pt idx="1">
                  <c:v>1.7</c:v>
                </c:pt>
                <c:pt idx="2">
                  <c:v>2.5</c:v>
                </c:pt>
                <c:pt idx="3">
                  <c:v>2.8</c:v>
                </c:pt>
              </c:numCache>
            </c:numRef>
          </c:val>
          <c:extLst>
            <c:ext xmlns:c16="http://schemas.microsoft.com/office/drawing/2014/chart" uri="{C3380CC4-5D6E-409C-BE32-E72D297353CC}">
              <c16:uniqueId val="{00000000-F039-2142-A9E8-68B55D5145F9}"/>
            </c:ext>
          </c:extLst>
        </c:ser>
        <c:dLbls>
          <c:showLegendKey val="0"/>
          <c:showVal val="0"/>
          <c:showCatName val="0"/>
          <c:showSerName val="0"/>
          <c:showPercent val="0"/>
          <c:showBubbleSize val="0"/>
        </c:dLbls>
        <c:gapWidth val="55"/>
        <c:overlap val="-27"/>
        <c:axId val="844447327"/>
        <c:axId val="1677669455"/>
      </c:barChart>
      <c:catAx>
        <c:axId val="844447327"/>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1677669455"/>
        <c:crosses val="autoZero"/>
        <c:auto val="1"/>
        <c:lblAlgn val="ctr"/>
        <c:lblOffset val="100"/>
        <c:noMultiLvlLbl val="0"/>
      </c:catAx>
      <c:valAx>
        <c:axId val="1677669455"/>
        <c:scaling>
          <c:orientation val="minMax"/>
          <c:max val="2.9"/>
          <c:min val="0"/>
        </c:scaling>
        <c:delete val="0"/>
        <c:axPos val="l"/>
        <c:majorGridlines>
          <c:spPr>
            <a:ln w="9525" cap="flat" cmpd="sng" algn="ctr">
              <a:solidFill>
                <a:schemeClr val="bg1"/>
              </a:solidFill>
              <a:prstDash val="sysDot"/>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8444473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bg1"/>
          </a:solidFill>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No live birth</c:v>
                </c:pt>
              </c:strCache>
            </c:strRef>
          </c:tx>
          <c:spPr>
            <a:solidFill>
              <a:schemeClr val="accent1"/>
            </a:solidFill>
            <a:ln>
              <a:solidFill>
                <a:schemeClr val="bg1"/>
              </a:solid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Overall Population</c:v>
                </c:pt>
                <c:pt idx="1">
                  <c:v>Privately Insured</c:v>
                </c:pt>
              </c:strCache>
            </c:strRef>
          </c:cat>
          <c:val>
            <c:numRef>
              <c:f>Sheet1!$B$2:$B$3</c:f>
              <c:numCache>
                <c:formatCode>0.0%</c:formatCode>
                <c:ptCount val="2"/>
                <c:pt idx="0">
                  <c:v>0.151</c:v>
                </c:pt>
                <c:pt idx="1">
                  <c:v>0.125</c:v>
                </c:pt>
              </c:numCache>
            </c:numRef>
          </c:val>
          <c:extLst>
            <c:ext xmlns:c16="http://schemas.microsoft.com/office/drawing/2014/chart" uri="{C3380CC4-5D6E-409C-BE32-E72D297353CC}">
              <c16:uniqueId val="{00000000-7D86-7A4B-879C-5B4135DC0A94}"/>
            </c:ext>
          </c:extLst>
        </c:ser>
        <c:ser>
          <c:idx val="1"/>
          <c:order val="1"/>
          <c:tx>
            <c:strRef>
              <c:f>Sheet1!$C$1</c:f>
              <c:strCache>
                <c:ptCount val="1"/>
                <c:pt idx="0">
                  <c:v>Live birth</c:v>
                </c:pt>
              </c:strCache>
            </c:strRef>
          </c:tx>
          <c:spPr>
            <a:solidFill>
              <a:schemeClr val="accent2"/>
            </a:solidFill>
            <a:ln>
              <a:solidFill>
                <a:schemeClr val="bg1"/>
              </a:solid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Overall Population</c:v>
                </c:pt>
                <c:pt idx="1">
                  <c:v>Privately Insured</c:v>
                </c:pt>
              </c:strCache>
            </c:strRef>
          </c:cat>
          <c:val>
            <c:numRef>
              <c:f>Sheet1!$C$2:$C$3</c:f>
              <c:numCache>
                <c:formatCode>0.0%</c:formatCode>
                <c:ptCount val="2"/>
                <c:pt idx="0">
                  <c:v>0.19800000000000001</c:v>
                </c:pt>
                <c:pt idx="1">
                  <c:v>0.17499999999999999</c:v>
                </c:pt>
              </c:numCache>
            </c:numRef>
          </c:val>
          <c:extLst>
            <c:ext xmlns:c16="http://schemas.microsoft.com/office/drawing/2014/chart" uri="{C3380CC4-5D6E-409C-BE32-E72D297353CC}">
              <c16:uniqueId val="{00000001-7D86-7A4B-879C-5B4135DC0A94}"/>
            </c:ext>
          </c:extLst>
        </c:ser>
        <c:dLbls>
          <c:showLegendKey val="0"/>
          <c:showVal val="0"/>
          <c:showCatName val="0"/>
          <c:showSerName val="0"/>
          <c:showPercent val="0"/>
          <c:showBubbleSize val="0"/>
        </c:dLbls>
        <c:gapWidth val="93"/>
        <c:overlap val="-9"/>
        <c:axId val="1680158447"/>
        <c:axId val="1680168991"/>
      </c:barChart>
      <c:catAx>
        <c:axId val="16801584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1680168991"/>
        <c:crosses val="autoZero"/>
        <c:auto val="1"/>
        <c:lblAlgn val="ctr"/>
        <c:lblOffset val="100"/>
        <c:noMultiLvlLbl val="0"/>
      </c:catAx>
      <c:valAx>
        <c:axId val="1680168991"/>
        <c:scaling>
          <c:orientation val="minMax"/>
          <c:max val="0.19900000000000001"/>
          <c:min val="0"/>
        </c:scaling>
        <c:delete val="1"/>
        <c:axPos val="l"/>
        <c:majorGridlines>
          <c:spPr>
            <a:ln w="9525" cap="flat" cmpd="sng" algn="ctr">
              <a:solidFill>
                <a:schemeClr val="tx1">
                  <a:lumMod val="15000"/>
                  <a:lumOff val="85000"/>
                </a:schemeClr>
              </a:solidFill>
              <a:prstDash val="sysDot"/>
              <a:round/>
            </a:ln>
            <a:effectLst/>
          </c:spPr>
        </c:majorGridlines>
        <c:numFmt formatCode="0.0%" sourceLinked="1"/>
        <c:majorTickMark val="none"/>
        <c:minorTickMark val="none"/>
        <c:tickLblPos val="nextTo"/>
        <c:crossAx val="1680158447"/>
        <c:crosses val="autoZero"/>
        <c:crossBetween val="between"/>
        <c:majorUnit val="0.05"/>
      </c:valAx>
      <c:spPr>
        <a:noFill/>
        <a:ln>
          <a:noFill/>
        </a:ln>
        <a:effectLst/>
      </c:spPr>
    </c:plotArea>
    <c:legend>
      <c:legendPos val="l"/>
      <c:layout>
        <c:manualLayout>
          <c:xMode val="edge"/>
          <c:yMode val="edge"/>
          <c:x val="7.246376811594203E-3"/>
          <c:y val="0.41724310951197324"/>
          <c:w val="0.15907185514854122"/>
          <c:h val="0.19494695613379451"/>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bg1"/>
          </a:solidFill>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3285024154589372E-2"/>
          <c:y val="3.3421948147892955E-2"/>
          <c:w val="0.97342995169082125"/>
          <c:h val="0.57460917613103513"/>
        </c:manualLayout>
      </c:layout>
      <c:barChart>
        <c:barDir val="col"/>
        <c:grouping val="clustered"/>
        <c:varyColors val="0"/>
        <c:ser>
          <c:idx val="0"/>
          <c:order val="0"/>
          <c:tx>
            <c:strRef>
              <c:f>Sheet1!$B$1</c:f>
              <c:strCache>
                <c:ptCount val="1"/>
                <c:pt idx="0">
                  <c:v>Child without diabetes</c:v>
                </c:pt>
              </c:strCache>
            </c:strRef>
          </c:tx>
          <c:spPr>
            <a:solidFill>
              <a:schemeClr val="accent1"/>
            </a:solidFill>
            <a:ln>
              <a:solidFill>
                <a:schemeClr val="bg1"/>
              </a:solidFill>
            </a:ln>
            <a:effectLst/>
          </c:spPr>
          <c:invertIfNegative val="0"/>
          <c:dLbls>
            <c:dLbl>
              <c:idx val="1"/>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298-8D48-92F1-F9507E91CE88}"/>
                </c:ext>
              </c:extLst>
            </c:dLbl>
            <c:dLbl>
              <c:idx val="3"/>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A35-6C49-A433-DF046632D138}"/>
                </c:ext>
              </c:extLst>
            </c:dLbl>
            <c:spPr>
              <a:noFill/>
              <a:ln>
                <a:noFill/>
              </a:ln>
              <a:effectLst/>
            </c:spPr>
            <c:txPr>
              <a:bodyPr rot="0" spcFirstLastPara="1" vertOverflow="ellipsis" vert="horz" wrap="square" anchor="ctr" anchorCtr="1"/>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Foregone 
or delayed medical care</c:v>
                </c:pt>
                <c:pt idx="1">
                  <c:v>Foregone mental healthcare</c:v>
                </c:pt>
                <c:pt idx="2">
                  <c:v>Foregone medications</c:v>
                </c:pt>
                <c:pt idx="3">
                  <c:v>Deferred specialist</c:v>
                </c:pt>
                <c:pt idx="4">
                  <c:v>Cannot 
afford 
dental care</c:v>
                </c:pt>
                <c:pt idx="5">
                  <c:v>Cannot 
afford 
follow-up</c:v>
                </c:pt>
              </c:strCache>
            </c:strRef>
          </c:cat>
          <c:val>
            <c:numRef>
              <c:f>Sheet1!$B$2:$B$7</c:f>
              <c:numCache>
                <c:formatCode>0%</c:formatCode>
                <c:ptCount val="6"/>
                <c:pt idx="0">
                  <c:v>0.11</c:v>
                </c:pt>
                <c:pt idx="1">
                  <c:v>0.02</c:v>
                </c:pt>
                <c:pt idx="2">
                  <c:v>0.08</c:v>
                </c:pt>
                <c:pt idx="3">
                  <c:v>0.05</c:v>
                </c:pt>
                <c:pt idx="4">
                  <c:v>0.14000000000000001</c:v>
                </c:pt>
                <c:pt idx="5">
                  <c:v>0.04</c:v>
                </c:pt>
              </c:numCache>
            </c:numRef>
          </c:val>
          <c:extLst>
            <c:ext xmlns:c16="http://schemas.microsoft.com/office/drawing/2014/chart" uri="{C3380CC4-5D6E-409C-BE32-E72D297353CC}">
              <c16:uniqueId val="{00000000-1A35-6C49-A433-DF046632D138}"/>
            </c:ext>
          </c:extLst>
        </c:ser>
        <c:ser>
          <c:idx val="1"/>
          <c:order val="1"/>
          <c:tx>
            <c:strRef>
              <c:f>Sheet1!$C$1</c:f>
              <c:strCache>
                <c:ptCount val="1"/>
                <c:pt idx="0">
                  <c:v>Child with diabetes</c:v>
                </c:pt>
              </c:strCache>
            </c:strRef>
          </c:tx>
          <c:spPr>
            <a:solidFill>
              <a:schemeClr val="accent2"/>
            </a:solidFill>
            <a:ln>
              <a:solidFill>
                <a:schemeClr val="bg1"/>
              </a:solid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Foregone 
or delayed medical care</c:v>
                </c:pt>
                <c:pt idx="1">
                  <c:v>Foregone mental healthcare</c:v>
                </c:pt>
                <c:pt idx="2">
                  <c:v>Foregone medications</c:v>
                </c:pt>
                <c:pt idx="3">
                  <c:v>Deferred specialist</c:v>
                </c:pt>
                <c:pt idx="4">
                  <c:v>Cannot 
afford 
dental care</c:v>
                </c:pt>
                <c:pt idx="5">
                  <c:v>Cannot 
afford 
follow-up</c:v>
                </c:pt>
              </c:strCache>
            </c:strRef>
          </c:cat>
          <c:val>
            <c:numRef>
              <c:f>Sheet1!$C$2:$C$7</c:f>
              <c:numCache>
                <c:formatCode>0%</c:formatCode>
                <c:ptCount val="6"/>
                <c:pt idx="0">
                  <c:v>0.19</c:v>
                </c:pt>
                <c:pt idx="1">
                  <c:v>0.06</c:v>
                </c:pt>
                <c:pt idx="2">
                  <c:v>0.15</c:v>
                </c:pt>
                <c:pt idx="3">
                  <c:v>0.09</c:v>
                </c:pt>
                <c:pt idx="4">
                  <c:v>0.18</c:v>
                </c:pt>
                <c:pt idx="5">
                  <c:v>0.09</c:v>
                </c:pt>
              </c:numCache>
            </c:numRef>
          </c:val>
          <c:extLst>
            <c:ext xmlns:c16="http://schemas.microsoft.com/office/drawing/2014/chart" uri="{C3380CC4-5D6E-409C-BE32-E72D297353CC}">
              <c16:uniqueId val="{00000001-1A35-6C49-A433-DF046632D138}"/>
            </c:ext>
          </c:extLst>
        </c:ser>
        <c:dLbls>
          <c:showLegendKey val="0"/>
          <c:showVal val="0"/>
          <c:showCatName val="0"/>
          <c:showSerName val="0"/>
          <c:showPercent val="0"/>
          <c:showBubbleSize val="0"/>
        </c:dLbls>
        <c:gapWidth val="69"/>
        <c:overlap val="-11"/>
        <c:axId val="1680382431"/>
        <c:axId val="1680384159"/>
      </c:barChart>
      <c:catAx>
        <c:axId val="1680382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1680384159"/>
        <c:crosses val="autoZero"/>
        <c:auto val="1"/>
        <c:lblAlgn val="ctr"/>
        <c:lblOffset val="100"/>
        <c:noMultiLvlLbl val="0"/>
      </c:catAx>
      <c:valAx>
        <c:axId val="1680384159"/>
        <c:scaling>
          <c:orientation val="minMax"/>
          <c:max val="0.19500000000000001"/>
          <c:min val="0"/>
        </c:scaling>
        <c:delete val="1"/>
        <c:axPos val="l"/>
        <c:numFmt formatCode="0%" sourceLinked="1"/>
        <c:majorTickMark val="none"/>
        <c:minorTickMark val="none"/>
        <c:tickLblPos val="nextTo"/>
        <c:crossAx val="1680382431"/>
        <c:crosses val="autoZero"/>
        <c:crossBetween val="between"/>
        <c:majorUnit val="0.05"/>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bg1"/>
          </a:solidFill>
          <a:latin typeface="+mn-lt"/>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151336819012817"/>
          <c:y val="4.5373548126663873E-2"/>
          <c:w val="0.71091398429061547"/>
          <c:h val="0.84565958670011221"/>
        </c:manualLayout>
      </c:layout>
      <c:lineChart>
        <c:grouping val="standard"/>
        <c:varyColors val="0"/>
        <c:ser>
          <c:idx val="0"/>
          <c:order val="0"/>
          <c:tx>
            <c:strRef>
              <c:f>'Int''l Comparisons'!$C$185</c:f>
              <c:strCache>
                <c:ptCount val="1"/>
                <c:pt idx="0">
                  <c:v>Canada</c:v>
                </c:pt>
              </c:strCache>
            </c:strRef>
          </c:tx>
          <c:spPr>
            <a:ln w="25400" cap="rnd">
              <a:solidFill>
                <a:schemeClr val="accent1"/>
              </a:solidFill>
              <a:round/>
            </a:ln>
            <a:effectLst>
              <a:outerShdw blurRad="50800" dist="38100" dir="2700000" algn="tl" rotWithShape="0">
                <a:prstClr val="black">
                  <a:alpha val="40000"/>
                </a:prstClr>
              </a:outerShdw>
            </a:effectLst>
          </c:spPr>
          <c:marker>
            <c:symbol val="none"/>
          </c:marker>
          <c:cat>
            <c:strRef>
              <c:f>'Int''l Comparisons'!$D$184:$X$184</c:f>
              <c:strCach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strCache>
            </c:strRef>
          </c:cat>
          <c:val>
            <c:numRef>
              <c:f>'Int''l Comparisons'!$D$185:$X$185</c:f>
              <c:numCache>
                <c:formatCode>General</c:formatCode>
                <c:ptCount val="21"/>
                <c:pt idx="0">
                  <c:v>93</c:v>
                </c:pt>
                <c:pt idx="1">
                  <c:v>89</c:v>
                </c:pt>
                <c:pt idx="2">
                  <c:v>87</c:v>
                </c:pt>
                <c:pt idx="3">
                  <c:v>86</c:v>
                </c:pt>
                <c:pt idx="4">
                  <c:v>83</c:v>
                </c:pt>
                <c:pt idx="5">
                  <c:v>81</c:v>
                </c:pt>
                <c:pt idx="6">
                  <c:v>77</c:v>
                </c:pt>
                <c:pt idx="7">
                  <c:v>78</c:v>
                </c:pt>
                <c:pt idx="8">
                  <c:v>76</c:v>
                </c:pt>
                <c:pt idx="9">
                  <c:v>72</c:v>
                </c:pt>
                <c:pt idx="10">
                  <c:v>69</c:v>
                </c:pt>
                <c:pt idx="11">
                  <c:v>68</c:v>
                </c:pt>
                <c:pt idx="12">
                  <c:v>66</c:v>
                </c:pt>
                <c:pt idx="13">
                  <c:v>65</c:v>
                </c:pt>
                <c:pt idx="14">
                  <c:v>64</c:v>
                </c:pt>
                <c:pt idx="15">
                  <c:v>63</c:v>
                </c:pt>
                <c:pt idx="16">
                  <c:v>62</c:v>
                </c:pt>
                <c:pt idx="17">
                  <c:v>60</c:v>
                </c:pt>
                <c:pt idx="18">
                  <c:v>58</c:v>
                </c:pt>
                <c:pt idx="19">
                  <c:v>58</c:v>
                </c:pt>
              </c:numCache>
            </c:numRef>
          </c:val>
          <c:smooth val="0"/>
          <c:extLst>
            <c:ext xmlns:c16="http://schemas.microsoft.com/office/drawing/2014/chart" uri="{C3380CC4-5D6E-409C-BE32-E72D297353CC}">
              <c16:uniqueId val="{00000000-C875-FE48-9BA0-34516E0EEB43}"/>
            </c:ext>
          </c:extLst>
        </c:ser>
        <c:ser>
          <c:idx val="1"/>
          <c:order val="1"/>
          <c:tx>
            <c:strRef>
              <c:f>'Int''l Comparisons'!$C$186</c:f>
              <c:strCache>
                <c:ptCount val="1"/>
                <c:pt idx="0">
                  <c:v>France</c:v>
                </c:pt>
              </c:strCache>
            </c:strRef>
          </c:tx>
          <c:spPr>
            <a:ln w="25400" cap="rnd">
              <a:solidFill>
                <a:schemeClr val="accent5"/>
              </a:solidFill>
              <a:round/>
            </a:ln>
            <a:effectLst>
              <a:outerShdw blurRad="50800" dist="38100" dir="2700000" algn="tl" rotWithShape="0">
                <a:prstClr val="black">
                  <a:alpha val="40000"/>
                </a:prstClr>
              </a:outerShdw>
            </a:effectLst>
          </c:spPr>
          <c:marker>
            <c:symbol val="none"/>
          </c:marker>
          <c:cat>
            <c:strRef>
              <c:f>'Int''l Comparisons'!$D$184:$X$184</c:f>
              <c:strCach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strCache>
            </c:strRef>
          </c:cat>
          <c:val>
            <c:numRef>
              <c:f>'Int''l Comparisons'!$D$186:$X$186</c:f>
              <c:numCache>
                <c:formatCode>General</c:formatCode>
                <c:ptCount val="21"/>
                <c:pt idx="0">
                  <c:v>78</c:v>
                </c:pt>
                <c:pt idx="1">
                  <c:v>76</c:v>
                </c:pt>
                <c:pt idx="2">
                  <c:v>74</c:v>
                </c:pt>
                <c:pt idx="3">
                  <c:v>73</c:v>
                </c:pt>
                <c:pt idx="4">
                  <c:v>68</c:v>
                </c:pt>
                <c:pt idx="5">
                  <c:v>67</c:v>
                </c:pt>
                <c:pt idx="6">
                  <c:v>65</c:v>
                </c:pt>
                <c:pt idx="7">
                  <c:v>63</c:v>
                </c:pt>
                <c:pt idx="8">
                  <c:v>62</c:v>
                </c:pt>
                <c:pt idx="9">
                  <c:v>61</c:v>
                </c:pt>
                <c:pt idx="10">
                  <c:v>59</c:v>
                </c:pt>
                <c:pt idx="11">
                  <c:v>56</c:v>
                </c:pt>
                <c:pt idx="12">
                  <c:v>54</c:v>
                </c:pt>
                <c:pt idx="13">
                  <c:v>53</c:v>
                </c:pt>
                <c:pt idx="14">
                  <c:v>51</c:v>
                </c:pt>
                <c:pt idx="15">
                  <c:v>51</c:v>
                </c:pt>
                <c:pt idx="16">
                  <c:v>51</c:v>
                </c:pt>
                <c:pt idx="17">
                  <c:v>51</c:v>
                </c:pt>
              </c:numCache>
            </c:numRef>
          </c:val>
          <c:smooth val="0"/>
          <c:extLst>
            <c:ext xmlns:c16="http://schemas.microsoft.com/office/drawing/2014/chart" uri="{C3380CC4-5D6E-409C-BE32-E72D297353CC}">
              <c16:uniqueId val="{00000001-C875-FE48-9BA0-34516E0EEB43}"/>
            </c:ext>
          </c:extLst>
        </c:ser>
        <c:ser>
          <c:idx val="2"/>
          <c:order val="2"/>
          <c:tx>
            <c:strRef>
              <c:f>'Int''l Comparisons'!$C$187</c:f>
              <c:strCache>
                <c:ptCount val="1"/>
                <c:pt idx="0">
                  <c:v>Germany</c:v>
                </c:pt>
              </c:strCache>
            </c:strRef>
          </c:tx>
          <c:spPr>
            <a:ln w="25400" cap="rnd">
              <a:solidFill>
                <a:schemeClr val="accent3"/>
              </a:solidFill>
              <a:round/>
            </a:ln>
            <a:effectLst>
              <a:outerShdw blurRad="50800" dist="38100" dir="2700000" algn="tl" rotWithShape="0">
                <a:prstClr val="black">
                  <a:alpha val="40000"/>
                </a:prstClr>
              </a:outerShdw>
            </a:effectLst>
          </c:spPr>
          <c:marker>
            <c:symbol val="none"/>
          </c:marker>
          <c:cat>
            <c:strRef>
              <c:f>'Int''l Comparisons'!$D$184:$X$184</c:f>
              <c:strCach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strCache>
            </c:strRef>
          </c:cat>
          <c:val>
            <c:numRef>
              <c:f>'Int''l Comparisons'!$D$187:$X$187</c:f>
              <c:numCache>
                <c:formatCode>General</c:formatCode>
                <c:ptCount val="21"/>
                <c:pt idx="0">
                  <c:v>109</c:v>
                </c:pt>
                <c:pt idx="1">
                  <c:v>106</c:v>
                </c:pt>
                <c:pt idx="2">
                  <c:v>104</c:v>
                </c:pt>
                <c:pt idx="3">
                  <c:v>101</c:v>
                </c:pt>
                <c:pt idx="4">
                  <c:v>96</c:v>
                </c:pt>
                <c:pt idx="5">
                  <c:v>92</c:v>
                </c:pt>
                <c:pt idx="6">
                  <c:v>89</c:v>
                </c:pt>
                <c:pt idx="7">
                  <c:v>86</c:v>
                </c:pt>
                <c:pt idx="8">
                  <c:v>83</c:v>
                </c:pt>
                <c:pt idx="9">
                  <c:v>81</c:v>
                </c:pt>
                <c:pt idx="10">
                  <c:v>78</c:v>
                </c:pt>
                <c:pt idx="11">
                  <c:v>76</c:v>
                </c:pt>
                <c:pt idx="12">
                  <c:v>74</c:v>
                </c:pt>
                <c:pt idx="13">
                  <c:v>74</c:v>
                </c:pt>
                <c:pt idx="14">
                  <c:v>71</c:v>
                </c:pt>
                <c:pt idx="15">
                  <c:v>73</c:v>
                </c:pt>
                <c:pt idx="16">
                  <c:v>71</c:v>
                </c:pt>
                <c:pt idx="17">
                  <c:v>69</c:v>
                </c:pt>
                <c:pt idx="18">
                  <c:v>69</c:v>
                </c:pt>
                <c:pt idx="19">
                  <c:v>66</c:v>
                </c:pt>
                <c:pt idx="20">
                  <c:v>66</c:v>
                </c:pt>
              </c:numCache>
            </c:numRef>
          </c:val>
          <c:smooth val="0"/>
          <c:extLst>
            <c:ext xmlns:c16="http://schemas.microsoft.com/office/drawing/2014/chart" uri="{C3380CC4-5D6E-409C-BE32-E72D297353CC}">
              <c16:uniqueId val="{00000002-C875-FE48-9BA0-34516E0EEB43}"/>
            </c:ext>
          </c:extLst>
        </c:ser>
        <c:ser>
          <c:idx val="3"/>
          <c:order val="3"/>
          <c:tx>
            <c:strRef>
              <c:f>'Int''l Comparisons'!$C$188</c:f>
              <c:strCache>
                <c:ptCount val="1"/>
                <c:pt idx="0">
                  <c:v>United Kingdom</c:v>
                </c:pt>
              </c:strCache>
            </c:strRef>
          </c:tx>
          <c:spPr>
            <a:ln w="25400" cap="rnd">
              <a:solidFill>
                <a:schemeClr val="accent4"/>
              </a:solidFill>
              <a:round/>
            </a:ln>
            <a:effectLst>
              <a:outerShdw blurRad="50800" dist="38100" dir="2700000" algn="tl" rotWithShape="0">
                <a:prstClr val="black">
                  <a:alpha val="40000"/>
                </a:prstClr>
              </a:outerShdw>
            </a:effectLst>
          </c:spPr>
          <c:marker>
            <c:symbol val="none"/>
          </c:marker>
          <c:cat>
            <c:strRef>
              <c:f>'Int''l Comparisons'!$D$184:$X$184</c:f>
              <c:strCach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strCache>
            </c:strRef>
          </c:cat>
          <c:val>
            <c:numRef>
              <c:f>'Int''l Comparisons'!$D$188:$X$188</c:f>
              <c:numCache>
                <c:formatCode>General</c:formatCode>
                <c:ptCount val="21"/>
                <c:pt idx="1">
                  <c:v>120</c:v>
                </c:pt>
                <c:pt idx="2">
                  <c:v>116</c:v>
                </c:pt>
                <c:pt idx="3">
                  <c:v>113</c:v>
                </c:pt>
                <c:pt idx="4">
                  <c:v>107</c:v>
                </c:pt>
                <c:pt idx="5">
                  <c:v>103</c:v>
                </c:pt>
                <c:pt idx="6">
                  <c:v>99</c:v>
                </c:pt>
                <c:pt idx="7">
                  <c:v>95</c:v>
                </c:pt>
                <c:pt idx="8">
                  <c:v>92</c:v>
                </c:pt>
                <c:pt idx="9">
                  <c:v>87</c:v>
                </c:pt>
                <c:pt idx="10">
                  <c:v>84</c:v>
                </c:pt>
                <c:pt idx="11">
                  <c:v>79</c:v>
                </c:pt>
                <c:pt idx="12">
                  <c:v>76</c:v>
                </c:pt>
                <c:pt idx="13">
                  <c:v>74</c:v>
                </c:pt>
                <c:pt idx="14">
                  <c:v>73</c:v>
                </c:pt>
                <c:pt idx="15">
                  <c:v>74</c:v>
                </c:pt>
                <c:pt idx="16">
                  <c:v>74</c:v>
                </c:pt>
                <c:pt idx="17">
                  <c:v>73</c:v>
                </c:pt>
                <c:pt idx="18">
                  <c:v>75</c:v>
                </c:pt>
                <c:pt idx="19">
                  <c:v>71</c:v>
                </c:pt>
                <c:pt idx="20">
                  <c:v>71</c:v>
                </c:pt>
              </c:numCache>
            </c:numRef>
          </c:val>
          <c:smooth val="0"/>
          <c:extLst>
            <c:ext xmlns:c16="http://schemas.microsoft.com/office/drawing/2014/chart" uri="{C3380CC4-5D6E-409C-BE32-E72D297353CC}">
              <c16:uniqueId val="{00000003-C875-FE48-9BA0-34516E0EEB43}"/>
            </c:ext>
          </c:extLst>
        </c:ser>
        <c:ser>
          <c:idx val="4"/>
          <c:order val="4"/>
          <c:tx>
            <c:strRef>
              <c:f>'Int''l Comparisons'!$C$189</c:f>
              <c:strCache>
                <c:ptCount val="1"/>
                <c:pt idx="0">
                  <c:v>United States</c:v>
                </c:pt>
              </c:strCache>
            </c:strRef>
          </c:tx>
          <c:spPr>
            <a:ln w="76200" cap="rnd">
              <a:solidFill>
                <a:schemeClr val="accent2"/>
              </a:solidFill>
              <a:round/>
            </a:ln>
            <a:effectLst>
              <a:outerShdw blurRad="50800" dist="38100" dir="2700000" algn="tl" rotWithShape="0">
                <a:prstClr val="black">
                  <a:alpha val="40000"/>
                </a:prstClr>
              </a:outerShdw>
            </a:effectLst>
          </c:spPr>
          <c:marker>
            <c:symbol val="none"/>
          </c:marker>
          <c:cat>
            <c:strRef>
              <c:f>'Int''l Comparisons'!$D$184:$X$184</c:f>
              <c:strCach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strCache>
            </c:strRef>
          </c:cat>
          <c:val>
            <c:numRef>
              <c:f>'Int''l Comparisons'!$D$189:$X$189</c:f>
              <c:numCache>
                <c:formatCode>General</c:formatCode>
                <c:ptCount val="21"/>
                <c:pt idx="0">
                  <c:v>124</c:v>
                </c:pt>
                <c:pt idx="1">
                  <c:v>121</c:v>
                </c:pt>
                <c:pt idx="2">
                  <c:v>120</c:v>
                </c:pt>
                <c:pt idx="3">
                  <c:v>117</c:v>
                </c:pt>
                <c:pt idx="4">
                  <c:v>112</c:v>
                </c:pt>
                <c:pt idx="5">
                  <c:v>110</c:v>
                </c:pt>
                <c:pt idx="6">
                  <c:v>107</c:v>
                </c:pt>
                <c:pt idx="7">
                  <c:v>104</c:v>
                </c:pt>
                <c:pt idx="8">
                  <c:v>102</c:v>
                </c:pt>
                <c:pt idx="9">
                  <c:v>100</c:v>
                </c:pt>
                <c:pt idx="10">
                  <c:v>97</c:v>
                </c:pt>
                <c:pt idx="11">
                  <c:v>96</c:v>
                </c:pt>
                <c:pt idx="12">
                  <c:v>93</c:v>
                </c:pt>
                <c:pt idx="13">
                  <c:v>95</c:v>
                </c:pt>
                <c:pt idx="14">
                  <c:v>94</c:v>
                </c:pt>
                <c:pt idx="15">
                  <c:v>93</c:v>
                </c:pt>
                <c:pt idx="16">
                  <c:v>95</c:v>
                </c:pt>
                <c:pt idx="17">
                  <c:v>94</c:v>
                </c:pt>
                <c:pt idx="18">
                  <c:v>94</c:v>
                </c:pt>
                <c:pt idx="19">
                  <c:v>92</c:v>
                </c:pt>
                <c:pt idx="20">
                  <c:v>98</c:v>
                </c:pt>
              </c:numCache>
            </c:numRef>
          </c:val>
          <c:smooth val="0"/>
          <c:extLst>
            <c:ext xmlns:c16="http://schemas.microsoft.com/office/drawing/2014/chart" uri="{C3380CC4-5D6E-409C-BE32-E72D297353CC}">
              <c16:uniqueId val="{00000004-C875-FE48-9BA0-34516E0EEB43}"/>
            </c:ext>
          </c:extLst>
        </c:ser>
        <c:dLbls>
          <c:showLegendKey val="0"/>
          <c:showVal val="0"/>
          <c:showCatName val="0"/>
          <c:showSerName val="0"/>
          <c:showPercent val="0"/>
          <c:showBubbleSize val="0"/>
        </c:dLbls>
        <c:smooth val="0"/>
        <c:axId val="1109806031"/>
        <c:axId val="1173754384"/>
      </c:lineChart>
      <c:catAx>
        <c:axId val="1109806031"/>
        <c:scaling>
          <c:orientation val="minMax"/>
        </c:scaling>
        <c:delete val="0"/>
        <c:axPos val="b"/>
        <c:numFmt formatCode="General" sourceLinked="1"/>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1173754384"/>
        <c:crosses val="autoZero"/>
        <c:auto val="1"/>
        <c:lblAlgn val="ctr"/>
        <c:lblOffset val="0"/>
        <c:tickLblSkip val="5"/>
        <c:noMultiLvlLbl val="0"/>
      </c:catAx>
      <c:valAx>
        <c:axId val="1173754384"/>
        <c:scaling>
          <c:orientation val="minMax"/>
          <c:max val="130"/>
          <c:min val="0"/>
        </c:scaling>
        <c:delete val="0"/>
        <c:axPos val="l"/>
        <c:majorGridlines>
          <c:spPr>
            <a:ln w="9525" cap="flat" cmpd="sng" algn="ctr">
              <a:solidFill>
                <a:schemeClr val="tx1">
                  <a:lumMod val="15000"/>
                  <a:lumOff val="85000"/>
                </a:schemeClr>
              </a:solidFill>
              <a:prstDash val="sysDot"/>
              <a:round/>
            </a:ln>
            <a:effectLst/>
          </c:spPr>
        </c:majorGridlines>
        <c:title>
          <c:tx>
            <c:rich>
              <a:bodyPr rot="0" spcFirstLastPara="1" vertOverflow="ellipsis" wrap="square" anchor="ctr" anchorCtr="1"/>
              <a:lstStyle/>
              <a:p>
                <a:pPr>
                  <a:defRPr sz="2000" b="0" i="0" u="none" strike="noStrike" kern="1200" baseline="0">
                    <a:solidFill>
                      <a:schemeClr val="bg1"/>
                    </a:solidFill>
                    <a:latin typeface="+mn-lt"/>
                    <a:ea typeface="+mn-ea"/>
                    <a:cs typeface="+mn-cs"/>
                  </a:defRPr>
                </a:pPr>
                <a:r>
                  <a:rPr lang="en-US" dirty="0"/>
                  <a:t>Treatable Deaths per 100,000 </a:t>
                </a:r>
              </a:p>
              <a:p>
                <a:pPr>
                  <a:defRPr/>
                </a:pPr>
                <a:r>
                  <a:rPr lang="en-US" dirty="0"/>
                  <a:t>(age-standardized)</a:t>
                </a:r>
              </a:p>
            </c:rich>
          </c:tx>
          <c:layout>
            <c:manualLayout>
              <c:xMode val="edge"/>
              <c:yMode val="edge"/>
              <c:x val="1.1256610298662017E-2"/>
              <c:y val="0.14553764580046283"/>
            </c:manualLayout>
          </c:layout>
          <c:overlay val="0"/>
          <c:spPr>
            <a:noFill/>
            <a:ln>
              <a:noFill/>
            </a:ln>
            <a:effectLst/>
          </c:spPr>
          <c:txPr>
            <a:bodyPr rot="0" spcFirstLastPara="1" vertOverflow="ellipsis" wrap="square" anchor="ctr" anchorCtr="1"/>
            <a:lstStyle/>
            <a:p>
              <a:pPr>
                <a:defRPr sz="20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a:solidFill>
              <a:schemeClr val="bg1"/>
            </a:solidFill>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1109806031"/>
        <c:crosses val="autoZero"/>
        <c:crossBetween val="between"/>
      </c:valAx>
      <c:spPr>
        <a:solidFill>
          <a:schemeClr val="bg1"/>
        </a:solidFill>
        <a:ln>
          <a:noFill/>
        </a:ln>
        <a:effectLst/>
      </c:spPr>
    </c:plotArea>
    <c:legend>
      <c:legendPos val="l"/>
      <c:layout>
        <c:manualLayout>
          <c:xMode val="edge"/>
          <c:yMode val="edge"/>
          <c:x val="6.8513553500408695E-3"/>
          <c:y val="0.36729840699095423"/>
          <c:w val="0.19677146512997301"/>
          <c:h val="0.394480688419238"/>
        </c:manualLayout>
      </c:layout>
      <c:overlay val="0"/>
      <c:spPr>
        <a:solidFill>
          <a:schemeClr val="bg1"/>
        </a:solid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bg1"/>
          </a:solidFill>
          <a:latin typeface="+mn-lt"/>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'Cost-Sharing'!$D$845</c:f>
              <c:strCache>
                <c:ptCount val="1"/>
                <c:pt idx="0">
                  <c:v>2008-11</c:v>
                </c:pt>
              </c:strCache>
            </c:strRef>
          </c:tx>
          <c:spPr>
            <a:solidFill>
              <a:schemeClr val="accent1"/>
            </a:solidFill>
            <a:ln>
              <a:solidFill>
                <a:schemeClr val="bg1"/>
              </a:solidFill>
            </a:ln>
            <a:effectLst/>
          </c:spPr>
          <c:invertIfNegative val="0"/>
          <c:dLbls>
            <c:numFmt formatCode="&quot;$&quot;#,##0" sourceLinked="0"/>
            <c:spPr>
              <a:noFill/>
              <a:ln>
                <a:noFill/>
              </a:ln>
              <a:effectLst/>
            </c:spPr>
            <c:txPr>
              <a:bodyPr rot="0" spcFirstLastPara="1" vertOverflow="ellipsis" vert="horz" wrap="square" anchor="ctr" anchorCtr="1"/>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'Cost-Sharing'!$C$846:$C$848</c:f>
              <c:strCache>
                <c:ptCount val="3"/>
                <c:pt idx="0">
                  <c:v>Diabetes</c:v>
                </c:pt>
                <c:pt idx="1">
                  <c:v>Sepsis</c:v>
                </c:pt>
                <c:pt idx="2">
                  <c:v>Stroke</c:v>
                </c:pt>
              </c:strCache>
            </c:strRef>
          </c:cat>
          <c:val>
            <c:numRef>
              <c:f>'Cost-Sharing'!$D$846:$D$848</c:f>
              <c:numCache>
                <c:formatCode>_(* #,##0_);_(* \(#,##0\);_(* "-"??_);_(@_)</c:formatCode>
                <c:ptCount val="3"/>
                <c:pt idx="0">
                  <c:v>1051</c:v>
                </c:pt>
                <c:pt idx="1">
                  <c:v>1373</c:v>
                </c:pt>
                <c:pt idx="2">
                  <c:v>1361</c:v>
                </c:pt>
              </c:numCache>
            </c:numRef>
          </c:val>
          <c:extLst>
            <c:ext xmlns:c16="http://schemas.microsoft.com/office/drawing/2014/chart" uri="{C3380CC4-5D6E-409C-BE32-E72D297353CC}">
              <c16:uniqueId val="{00000000-4104-AF47-9D0D-CD5407DD3BAC}"/>
            </c:ext>
          </c:extLst>
        </c:ser>
        <c:ser>
          <c:idx val="1"/>
          <c:order val="1"/>
          <c:tx>
            <c:strRef>
              <c:f>'Cost-Sharing'!$E$845</c:f>
              <c:strCache>
                <c:ptCount val="1"/>
                <c:pt idx="0">
                  <c:v>2012-15</c:v>
                </c:pt>
              </c:strCache>
            </c:strRef>
          </c:tx>
          <c:spPr>
            <a:solidFill>
              <a:schemeClr val="accent4"/>
            </a:solidFill>
            <a:ln>
              <a:solidFill>
                <a:schemeClr val="bg1"/>
              </a:solidFill>
            </a:ln>
            <a:effectLst/>
          </c:spPr>
          <c:invertIfNegative val="0"/>
          <c:dLbls>
            <c:numFmt formatCode="&quot;$&quot;#,##0" sourceLinked="0"/>
            <c:spPr>
              <a:noFill/>
              <a:ln>
                <a:noFill/>
              </a:ln>
              <a:effectLst/>
            </c:spPr>
            <c:txPr>
              <a:bodyPr rot="0" spcFirstLastPara="1" vertOverflow="ellipsis" vert="horz" wrap="square" anchor="ctr" anchorCtr="1"/>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'Cost-Sharing'!$C$846:$C$848</c:f>
              <c:strCache>
                <c:ptCount val="3"/>
                <c:pt idx="0">
                  <c:v>Diabetes</c:v>
                </c:pt>
                <c:pt idx="1">
                  <c:v>Sepsis</c:v>
                </c:pt>
                <c:pt idx="2">
                  <c:v>Stroke</c:v>
                </c:pt>
              </c:strCache>
            </c:strRef>
          </c:cat>
          <c:val>
            <c:numRef>
              <c:f>'Cost-Sharing'!$E$846:$E$848</c:f>
              <c:numCache>
                <c:formatCode>_(* #,##0_);_(* \(#,##0\);_(* "-"??_);_(@_)</c:formatCode>
                <c:ptCount val="3"/>
                <c:pt idx="0">
                  <c:v>1224</c:v>
                </c:pt>
                <c:pt idx="1">
                  <c:v>1574</c:v>
                </c:pt>
                <c:pt idx="2">
                  <c:v>1532</c:v>
                </c:pt>
              </c:numCache>
            </c:numRef>
          </c:val>
          <c:extLst>
            <c:ext xmlns:c16="http://schemas.microsoft.com/office/drawing/2014/chart" uri="{C3380CC4-5D6E-409C-BE32-E72D297353CC}">
              <c16:uniqueId val="{00000001-4104-AF47-9D0D-CD5407DD3BAC}"/>
            </c:ext>
          </c:extLst>
        </c:ser>
        <c:ser>
          <c:idx val="2"/>
          <c:order val="2"/>
          <c:tx>
            <c:strRef>
              <c:f>'Cost-Sharing'!$F$845</c:f>
              <c:strCache>
                <c:ptCount val="1"/>
                <c:pt idx="0">
                  <c:v>2016-19</c:v>
                </c:pt>
              </c:strCache>
            </c:strRef>
          </c:tx>
          <c:spPr>
            <a:solidFill>
              <a:schemeClr val="accent2"/>
            </a:solidFill>
            <a:ln>
              <a:solidFill>
                <a:schemeClr val="bg1"/>
              </a:solidFill>
            </a:ln>
            <a:effectLst/>
          </c:spPr>
          <c:invertIfNegative val="0"/>
          <c:dLbls>
            <c:numFmt formatCode="&quot;$&quot;#,##0" sourceLinked="0"/>
            <c:spPr>
              <a:noFill/>
              <a:ln>
                <a:noFill/>
              </a:ln>
              <a:effectLst/>
            </c:spPr>
            <c:txPr>
              <a:bodyPr rot="0" spcFirstLastPara="1" vertOverflow="ellipsis" vert="horz" wrap="square" anchor="ctr" anchorCtr="1"/>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'Cost-Sharing'!$C$846:$C$848</c:f>
              <c:strCache>
                <c:ptCount val="3"/>
                <c:pt idx="0">
                  <c:v>Diabetes</c:v>
                </c:pt>
                <c:pt idx="1">
                  <c:v>Sepsis</c:v>
                </c:pt>
                <c:pt idx="2">
                  <c:v>Stroke</c:v>
                </c:pt>
              </c:strCache>
            </c:strRef>
          </c:cat>
          <c:val>
            <c:numRef>
              <c:f>'Cost-Sharing'!$F$846:$F$848</c:f>
              <c:numCache>
                <c:formatCode>_(* #,##0_);_(* \(#,##0\);_(* "-"??_);_(@_)</c:formatCode>
                <c:ptCount val="3"/>
                <c:pt idx="0">
                  <c:v>1484</c:v>
                </c:pt>
                <c:pt idx="1">
                  <c:v>1749</c:v>
                </c:pt>
                <c:pt idx="2">
                  <c:v>1774</c:v>
                </c:pt>
              </c:numCache>
            </c:numRef>
          </c:val>
          <c:extLst>
            <c:ext xmlns:c16="http://schemas.microsoft.com/office/drawing/2014/chart" uri="{C3380CC4-5D6E-409C-BE32-E72D297353CC}">
              <c16:uniqueId val="{00000002-4104-AF47-9D0D-CD5407DD3BAC}"/>
            </c:ext>
          </c:extLst>
        </c:ser>
        <c:dLbls>
          <c:dLblPos val="outEnd"/>
          <c:showLegendKey val="0"/>
          <c:showVal val="1"/>
          <c:showCatName val="0"/>
          <c:showSerName val="0"/>
          <c:showPercent val="0"/>
          <c:showBubbleSize val="0"/>
        </c:dLbls>
        <c:gapWidth val="59"/>
        <c:overlap val="-11"/>
        <c:axId val="1165147135"/>
        <c:axId val="1165363135"/>
      </c:barChart>
      <c:catAx>
        <c:axId val="11651471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1165363135"/>
        <c:crosses val="autoZero"/>
        <c:auto val="1"/>
        <c:lblAlgn val="ctr"/>
        <c:lblOffset val="100"/>
        <c:noMultiLvlLbl val="0"/>
      </c:catAx>
      <c:valAx>
        <c:axId val="1165363135"/>
        <c:scaling>
          <c:orientation val="minMax"/>
          <c:max val="1950"/>
          <c:min val="0"/>
        </c:scaling>
        <c:delete val="1"/>
        <c:axPos val="l"/>
        <c:numFmt formatCode="_(* #,##0_);_(* \(#,##0\);_(* &quot;-&quot;??_);_(@_)" sourceLinked="1"/>
        <c:majorTickMark val="out"/>
        <c:minorTickMark val="none"/>
        <c:tickLblPos val="nextTo"/>
        <c:crossAx val="1165147135"/>
        <c:crosses val="autoZero"/>
        <c:crossBetween val="between"/>
        <c:majorUnit val="500"/>
      </c:valAx>
      <c:spPr>
        <a:noFill/>
        <a:ln>
          <a:noFill/>
        </a:ln>
        <a:effectLst/>
      </c:spPr>
    </c:plotArea>
    <c:legend>
      <c:legendPos val="l"/>
      <c:layout>
        <c:manualLayout>
          <c:xMode val="edge"/>
          <c:yMode val="edge"/>
          <c:x val="1.1808858652425121E-2"/>
          <c:y val="0.23587138058777679"/>
          <c:w val="0.11751739110140202"/>
          <c:h val="0.3339938434455552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bg1"/>
          </a:solidFill>
          <a:latin typeface="+mn-lt"/>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solidFill>
                <a:schemeClr val="bg1"/>
              </a:solid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COPD!$G$159:$G$161</c:f>
              <c:strCache>
                <c:ptCount val="3"/>
                <c:pt idx="0">
                  <c:v>Copay</c:v>
                </c:pt>
                <c:pt idx="1">
                  <c:v>Coinsurance</c:v>
                </c:pt>
                <c:pt idx="2">
                  <c:v>Deductible</c:v>
                </c:pt>
              </c:strCache>
            </c:strRef>
          </c:cat>
          <c:val>
            <c:numRef>
              <c:f>COPD!$H$159:$H$161</c:f>
              <c:numCache>
                <c:formatCode>0.0%</c:formatCode>
                <c:ptCount val="3"/>
                <c:pt idx="0">
                  <c:v>0.10100000000000001</c:v>
                </c:pt>
                <c:pt idx="1">
                  <c:v>0.11899999999999999</c:v>
                </c:pt>
                <c:pt idx="2">
                  <c:v>0.17699999999999999</c:v>
                </c:pt>
              </c:numCache>
            </c:numRef>
          </c:val>
          <c:extLst>
            <c:ext xmlns:c16="http://schemas.microsoft.com/office/drawing/2014/chart" uri="{C3380CC4-5D6E-409C-BE32-E72D297353CC}">
              <c16:uniqueId val="{00000000-031F-2446-87BC-38A5B939F0DA}"/>
            </c:ext>
          </c:extLst>
        </c:ser>
        <c:dLbls>
          <c:dLblPos val="outEnd"/>
          <c:showLegendKey val="0"/>
          <c:showVal val="1"/>
          <c:showCatName val="0"/>
          <c:showSerName val="0"/>
          <c:showPercent val="0"/>
          <c:showBubbleSize val="0"/>
        </c:dLbls>
        <c:gapWidth val="77"/>
        <c:overlap val="-27"/>
        <c:axId val="643967184"/>
        <c:axId val="643968864"/>
      </c:barChart>
      <c:catAx>
        <c:axId val="643967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643968864"/>
        <c:crosses val="autoZero"/>
        <c:auto val="1"/>
        <c:lblAlgn val="ctr"/>
        <c:lblOffset val="100"/>
        <c:noMultiLvlLbl val="0"/>
      </c:catAx>
      <c:valAx>
        <c:axId val="643968864"/>
        <c:scaling>
          <c:orientation val="minMax"/>
          <c:max val="0.18"/>
          <c:min val="0"/>
        </c:scaling>
        <c:delete val="1"/>
        <c:axPos val="l"/>
        <c:majorGridlines>
          <c:spPr>
            <a:ln w="9525" cap="flat" cmpd="sng" algn="ctr">
              <a:solidFill>
                <a:schemeClr val="bg1"/>
              </a:solidFill>
              <a:prstDash val="sysDot"/>
              <a:round/>
            </a:ln>
            <a:effectLst/>
          </c:spPr>
        </c:majorGridlines>
        <c:title>
          <c:tx>
            <c:rich>
              <a:bodyPr rot="0" spcFirstLastPara="1" vertOverflow="ellipsis" wrap="square" anchor="ctr" anchorCtr="1"/>
              <a:lstStyle/>
              <a:p>
                <a:pPr>
                  <a:defRPr sz="2000" b="0" i="0" u="none" strike="noStrike" kern="1200" baseline="0">
                    <a:solidFill>
                      <a:schemeClr val="bg1"/>
                    </a:solidFill>
                    <a:latin typeface="+mn-lt"/>
                    <a:ea typeface="+mn-ea"/>
                    <a:cs typeface="+mn-cs"/>
                  </a:defRPr>
                </a:pPr>
                <a:r>
                  <a:rPr lang="en-US" dirty="0"/>
                  <a:t>Percentage Abandoning COPD Prescription</a:t>
                </a:r>
                <a:r>
                  <a:rPr lang="en-US" baseline="0" dirty="0"/>
                  <a:t> Medications</a:t>
                </a:r>
                <a:endParaRPr lang="en-US" dirty="0"/>
              </a:p>
            </c:rich>
          </c:tx>
          <c:layout>
            <c:manualLayout>
              <c:xMode val="edge"/>
              <c:yMode val="edge"/>
              <c:x val="0"/>
              <c:y val="0.26926702342263709"/>
            </c:manualLayout>
          </c:layout>
          <c:overlay val="0"/>
          <c:spPr>
            <a:noFill/>
            <a:ln>
              <a:noFill/>
            </a:ln>
            <a:effectLst/>
          </c:spPr>
          <c:txPr>
            <a:bodyPr rot="0" spcFirstLastPara="1" vertOverflow="ellipsis" wrap="square" anchor="ctr" anchorCtr="1"/>
            <a:lstStyle/>
            <a:p>
              <a:pPr>
                <a:defRPr sz="2000" b="0" i="0" u="none" strike="noStrike" kern="1200" baseline="0">
                  <a:solidFill>
                    <a:schemeClr val="bg1"/>
                  </a:solidFill>
                  <a:latin typeface="+mn-lt"/>
                  <a:ea typeface="+mn-ea"/>
                  <a:cs typeface="+mn-cs"/>
                </a:defRPr>
              </a:pPr>
              <a:endParaRPr lang="en-US"/>
            </a:p>
          </c:txPr>
        </c:title>
        <c:numFmt formatCode="0.0%" sourceLinked="1"/>
        <c:majorTickMark val="out"/>
        <c:minorTickMark val="none"/>
        <c:tickLblPos val="nextTo"/>
        <c:crossAx val="643967184"/>
        <c:crosses val="autoZero"/>
        <c:crossBetween val="between"/>
        <c:majorUnit val="0.05"/>
      </c:valAx>
      <c:spPr>
        <a:noFill/>
        <a:ln>
          <a:noFill/>
        </a:ln>
        <a:effectLst/>
      </c:spPr>
    </c:plotArea>
    <c:plotVisOnly val="1"/>
    <c:dispBlanksAs val="gap"/>
    <c:showDLblsOverMax val="0"/>
  </c:chart>
  <c:spPr>
    <a:noFill/>
    <a:ln>
      <a:noFill/>
    </a:ln>
    <a:effectLst/>
  </c:spPr>
  <c:txPr>
    <a:bodyPr/>
    <a:lstStyle/>
    <a:p>
      <a:pPr>
        <a:defRPr sz="2000">
          <a:solidFill>
            <a:schemeClr val="bg1"/>
          </a:solidFill>
          <a:latin typeface="+mn-lt"/>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248570010600331"/>
          <c:y val="3.0866359269839369E-2"/>
          <c:w val="0.81435338552981484"/>
          <c:h val="0.72531702093013128"/>
        </c:manualLayout>
      </c:layout>
      <c:barChart>
        <c:barDir val="col"/>
        <c:grouping val="clustered"/>
        <c:varyColors val="0"/>
        <c:ser>
          <c:idx val="0"/>
          <c:order val="0"/>
          <c:spPr>
            <a:solidFill>
              <a:schemeClr val="accent1"/>
            </a:solidFill>
            <a:ln>
              <a:solidFill>
                <a:schemeClr val="bg1"/>
              </a:solidFill>
            </a:ln>
            <a:effectLst/>
          </c:spPr>
          <c:invertIfNegative val="0"/>
          <c:dLbls>
            <c:dLbl>
              <c:idx val="0"/>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730-B943-9BC4-FFFF22F78C18}"/>
                </c:ext>
              </c:extLst>
            </c:dLbl>
            <c:dLbl>
              <c:idx val="1"/>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730-B943-9BC4-FFFF22F78C18}"/>
                </c:ext>
              </c:extLst>
            </c:dLbl>
            <c:spPr>
              <a:noFill/>
              <a:ln>
                <a:noFill/>
              </a:ln>
              <a:effectLst/>
            </c:spPr>
            <c:txPr>
              <a:bodyPr rot="0" spcFirstLastPara="1" vertOverflow="ellipsis" vert="horz" wrap="square" anchor="ctr" anchorCtr="1"/>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'Cost-Sharing'!$C$946:$C$950</c:f>
              <c:strCache>
                <c:ptCount val="5"/>
                <c:pt idx="0">
                  <c:v>Injection, midazolam</c:v>
                </c:pt>
                <c:pt idx="1">
                  <c:v>Injection, propofol</c:v>
                </c:pt>
                <c:pt idx="2">
                  <c:v>Level IV surgical pathology</c:v>
                </c:pt>
                <c:pt idx="3">
                  <c:v>Anesthesia</c:v>
                </c:pt>
                <c:pt idx="4">
                  <c:v>EGD</c:v>
                </c:pt>
              </c:strCache>
            </c:strRef>
          </c:cat>
          <c:val>
            <c:numRef>
              <c:f>'Cost-Sharing'!$D$946:$D$950</c:f>
              <c:numCache>
                <c:formatCode>"$"#,##0_);[Red]\("$"#,##0\)</c:formatCode>
                <c:ptCount val="5"/>
                <c:pt idx="0">
                  <c:v>23</c:v>
                </c:pt>
                <c:pt idx="1">
                  <c:v>27</c:v>
                </c:pt>
                <c:pt idx="2">
                  <c:v>149</c:v>
                </c:pt>
                <c:pt idx="3">
                  <c:v>324</c:v>
                </c:pt>
                <c:pt idx="4">
                  <c:v>365</c:v>
                </c:pt>
              </c:numCache>
            </c:numRef>
          </c:val>
          <c:extLst>
            <c:ext xmlns:c16="http://schemas.microsoft.com/office/drawing/2014/chart" uri="{C3380CC4-5D6E-409C-BE32-E72D297353CC}">
              <c16:uniqueId val="{00000000-6EFE-6140-ABB8-CBA65313BCAE}"/>
            </c:ext>
          </c:extLst>
        </c:ser>
        <c:dLbls>
          <c:dLblPos val="outEnd"/>
          <c:showLegendKey val="0"/>
          <c:showVal val="1"/>
          <c:showCatName val="0"/>
          <c:showSerName val="0"/>
          <c:showPercent val="0"/>
          <c:showBubbleSize val="0"/>
        </c:dLbls>
        <c:gapWidth val="48"/>
        <c:overlap val="-27"/>
        <c:axId val="1204333199"/>
        <c:axId val="1204334847"/>
      </c:barChart>
      <c:catAx>
        <c:axId val="12043331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1204334847"/>
        <c:crosses val="autoZero"/>
        <c:auto val="1"/>
        <c:lblAlgn val="ctr"/>
        <c:lblOffset val="100"/>
        <c:noMultiLvlLbl val="0"/>
      </c:catAx>
      <c:valAx>
        <c:axId val="1204334847"/>
        <c:scaling>
          <c:orientation val="minMax"/>
          <c:max val="370"/>
          <c:min val="0"/>
        </c:scaling>
        <c:delete val="1"/>
        <c:axPos val="l"/>
        <c:majorGridlines>
          <c:spPr>
            <a:ln w="9525" cap="flat" cmpd="sng" algn="ctr">
              <a:solidFill>
                <a:schemeClr val="bg1"/>
              </a:solidFill>
              <a:prstDash val="sysDot"/>
              <a:round/>
            </a:ln>
            <a:effectLst/>
          </c:spPr>
        </c:majorGridlines>
        <c:title>
          <c:tx>
            <c:rich>
              <a:bodyPr rot="0" spcFirstLastPara="1" vertOverflow="ellipsis" wrap="square" anchor="ctr" anchorCtr="1"/>
              <a:lstStyle/>
              <a:p>
                <a:pPr>
                  <a:defRPr sz="2000" b="0" i="0" u="none" strike="noStrike" kern="1200" baseline="0">
                    <a:solidFill>
                      <a:schemeClr val="bg1"/>
                    </a:solidFill>
                    <a:latin typeface="+mn-lt"/>
                    <a:ea typeface="+mn-ea"/>
                    <a:cs typeface="+mn-cs"/>
                  </a:defRPr>
                </a:pPr>
                <a:r>
                  <a:rPr lang="en-US"/>
                  <a:t>Out-of-pocket costs</a:t>
                </a:r>
              </a:p>
            </c:rich>
          </c:tx>
          <c:layout>
            <c:manualLayout>
              <c:xMode val="edge"/>
              <c:yMode val="edge"/>
              <c:x val="9.571574083041318E-3"/>
              <c:y val="0.27421837799750165"/>
            </c:manualLayout>
          </c:layout>
          <c:overlay val="0"/>
          <c:spPr>
            <a:noFill/>
            <a:ln>
              <a:noFill/>
            </a:ln>
            <a:effectLst/>
          </c:spPr>
          <c:txPr>
            <a:bodyPr rot="0" spcFirstLastPara="1" vertOverflow="ellipsis" wrap="square" anchor="ctr" anchorCtr="1"/>
            <a:lstStyle/>
            <a:p>
              <a:pPr>
                <a:defRPr sz="2000" b="0" i="0" u="none" strike="noStrike" kern="1200" baseline="0">
                  <a:solidFill>
                    <a:schemeClr val="bg1"/>
                  </a:solidFill>
                  <a:latin typeface="+mn-lt"/>
                  <a:ea typeface="+mn-ea"/>
                  <a:cs typeface="+mn-cs"/>
                </a:defRPr>
              </a:pPr>
              <a:endParaRPr lang="en-US"/>
            </a:p>
          </c:txPr>
        </c:title>
        <c:numFmt formatCode="&quot;$&quot;#,##0_);[Red]\(&quot;$&quot;#,##0\)" sourceLinked="1"/>
        <c:majorTickMark val="out"/>
        <c:minorTickMark val="none"/>
        <c:tickLblPos val="nextTo"/>
        <c:crossAx val="1204333199"/>
        <c:crosses val="autoZero"/>
        <c:crossBetween val="between"/>
        <c:majorUnit val="100"/>
      </c:valAx>
      <c:spPr>
        <a:noFill/>
        <a:ln>
          <a:noFill/>
        </a:ln>
        <a:effectLst/>
      </c:spPr>
    </c:plotArea>
    <c:plotVisOnly val="1"/>
    <c:dispBlanksAs val="gap"/>
    <c:showDLblsOverMax val="0"/>
  </c:chart>
  <c:spPr>
    <a:noFill/>
    <a:ln>
      <a:noFill/>
    </a:ln>
    <a:effectLst/>
  </c:spPr>
  <c:txPr>
    <a:bodyPr/>
    <a:lstStyle/>
    <a:p>
      <a:pPr>
        <a:defRPr sz="2000">
          <a:solidFill>
            <a:schemeClr val="bg1"/>
          </a:solidFill>
          <a:latin typeface="+mn-lt"/>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35008489337817E-2"/>
          <c:y val="0.22011276100448271"/>
          <c:w val="0.9877648869372847"/>
          <c:h val="0.74248599775456625"/>
        </c:manualLayout>
      </c:layout>
      <c:barChart>
        <c:barDir val="col"/>
        <c:grouping val="clustered"/>
        <c:varyColors val="0"/>
        <c:ser>
          <c:idx val="0"/>
          <c:order val="0"/>
          <c:tx>
            <c:strRef>
              <c:f>Sheet1!$B$1</c:f>
              <c:strCache>
                <c:ptCount val="1"/>
                <c:pt idx="0">
                  <c:v> Current ban states </c:v>
                </c:pt>
              </c:strCache>
            </c:strRef>
          </c:tx>
          <c:spPr>
            <a:solidFill>
              <a:schemeClr val="accent1"/>
            </a:solidFill>
            <a:ln>
              <a:noFill/>
            </a:ln>
            <a:effectLst/>
          </c:spPr>
          <c:invertIfNegative val="0"/>
          <c:dPt>
            <c:idx val="0"/>
            <c:invertIfNegative val="0"/>
            <c:bubble3D val="0"/>
            <c:spPr>
              <a:solidFill>
                <a:schemeClr val="accent1"/>
              </a:solidFill>
              <a:ln>
                <a:solidFill>
                  <a:schemeClr val="bg1"/>
                </a:solidFill>
              </a:ln>
              <a:effectLst/>
            </c:spPr>
            <c:extLst>
              <c:ext xmlns:c16="http://schemas.microsoft.com/office/drawing/2014/chart" uri="{C3380CC4-5D6E-409C-BE32-E72D297353CC}">
                <c16:uniqueId val="{00000003-E6AC-CD4D-A78D-19117E0DFAA0}"/>
              </c:ext>
            </c:extLst>
          </c:dPt>
          <c:cat>
            <c:strRef>
              <c:f>Sheet1!$A$2</c:f>
              <c:strCache>
                <c:ptCount val="1"/>
                <c:pt idx="0">
                  <c:v> Forgone Abortions </c:v>
                </c:pt>
              </c:strCache>
            </c:strRef>
          </c:cat>
          <c:val>
            <c:numRef>
              <c:f>Sheet1!$B$2</c:f>
              <c:numCache>
                <c:formatCode>_(* #,##0_);_(* \(#,##0\);_(* "-"??_);_(@_)</c:formatCode>
                <c:ptCount val="1"/>
                <c:pt idx="0">
                  <c:v>30404</c:v>
                </c:pt>
              </c:numCache>
            </c:numRef>
          </c:val>
          <c:extLst>
            <c:ext xmlns:c16="http://schemas.microsoft.com/office/drawing/2014/chart" uri="{C3380CC4-5D6E-409C-BE32-E72D297353CC}">
              <c16:uniqueId val="{00000000-E6AC-CD4D-A78D-19117E0DFAA0}"/>
            </c:ext>
          </c:extLst>
        </c:ser>
        <c:ser>
          <c:idx val="1"/>
          <c:order val="1"/>
          <c:tx>
            <c:strRef>
              <c:f>Sheet1!$C$1</c:f>
              <c:strCache>
                <c:ptCount val="1"/>
                <c:pt idx="0">
                  <c:v> Current ban states + high-risk states </c:v>
                </c:pt>
              </c:strCache>
            </c:strRef>
          </c:tx>
          <c:spPr>
            <a:solidFill>
              <a:schemeClr val="accent2"/>
            </a:solidFill>
            <a:ln>
              <a:solidFill>
                <a:schemeClr val="bg1"/>
              </a:solidFill>
            </a:ln>
            <a:effectLst/>
          </c:spPr>
          <c:invertIfNegative val="0"/>
          <c:cat>
            <c:strRef>
              <c:f>Sheet1!$A$2</c:f>
              <c:strCache>
                <c:ptCount val="1"/>
                <c:pt idx="0">
                  <c:v> Forgone Abortions </c:v>
                </c:pt>
              </c:strCache>
            </c:strRef>
          </c:cat>
          <c:val>
            <c:numRef>
              <c:f>Sheet1!$C$2</c:f>
              <c:numCache>
                <c:formatCode>_(* #,##0_);_(* \(#,##0\);_(* "-"??_);_(@_)</c:formatCode>
                <c:ptCount val="1"/>
                <c:pt idx="0">
                  <c:v>76612</c:v>
                </c:pt>
              </c:numCache>
            </c:numRef>
          </c:val>
          <c:extLst>
            <c:ext xmlns:c16="http://schemas.microsoft.com/office/drawing/2014/chart" uri="{C3380CC4-5D6E-409C-BE32-E72D297353CC}">
              <c16:uniqueId val="{00000001-E6AC-CD4D-A78D-19117E0DFAA0}"/>
            </c:ext>
          </c:extLst>
        </c:ser>
        <c:dLbls>
          <c:showLegendKey val="0"/>
          <c:showVal val="0"/>
          <c:showCatName val="0"/>
          <c:showSerName val="0"/>
          <c:showPercent val="0"/>
          <c:showBubbleSize val="0"/>
        </c:dLbls>
        <c:gapWidth val="18"/>
        <c:overlap val="-11"/>
        <c:axId val="772619088"/>
        <c:axId val="772620816"/>
      </c:barChart>
      <c:catAx>
        <c:axId val="772619088"/>
        <c:scaling>
          <c:orientation val="minMax"/>
        </c:scaling>
        <c:delete val="1"/>
        <c:axPos val="b"/>
        <c:numFmt formatCode="General" sourceLinked="1"/>
        <c:majorTickMark val="none"/>
        <c:minorTickMark val="none"/>
        <c:tickLblPos val="nextTo"/>
        <c:crossAx val="772620816"/>
        <c:crosses val="autoZero"/>
        <c:auto val="1"/>
        <c:lblAlgn val="ctr"/>
        <c:lblOffset val="100"/>
        <c:noMultiLvlLbl val="0"/>
      </c:catAx>
      <c:valAx>
        <c:axId val="772620816"/>
        <c:scaling>
          <c:orientation val="minMax"/>
          <c:max val="78000"/>
          <c:min val="0"/>
        </c:scaling>
        <c:delete val="1"/>
        <c:axPos val="l"/>
        <c:majorGridlines>
          <c:spPr>
            <a:ln w="9525" cap="flat" cmpd="sng" algn="ctr">
              <a:solidFill>
                <a:schemeClr val="tx1">
                  <a:lumMod val="15000"/>
                  <a:lumOff val="85000"/>
                </a:schemeClr>
              </a:solidFill>
              <a:prstDash val="sysDot"/>
              <a:round/>
            </a:ln>
            <a:effectLst/>
          </c:spPr>
        </c:majorGridlines>
        <c:numFmt formatCode="_(* #,##0_);_(* \(#,##0\);_(* &quot;-&quot;??_);_(@_)" sourceLinked="1"/>
        <c:majorTickMark val="none"/>
        <c:minorTickMark val="none"/>
        <c:tickLblPos val="nextTo"/>
        <c:crossAx val="7726190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bg1"/>
          </a:solidFill>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35008489337817E-2"/>
          <c:y val="0.22011276100448271"/>
          <c:w val="0.9877648869372847"/>
          <c:h val="0.74248599775456625"/>
        </c:manualLayout>
      </c:layout>
      <c:barChart>
        <c:barDir val="col"/>
        <c:grouping val="clustered"/>
        <c:varyColors val="0"/>
        <c:ser>
          <c:idx val="0"/>
          <c:order val="0"/>
          <c:tx>
            <c:strRef>
              <c:f>Sheet1!$B$1</c:f>
              <c:strCache>
                <c:ptCount val="1"/>
                <c:pt idx="0">
                  <c:v> Current ban states </c:v>
                </c:pt>
              </c:strCache>
            </c:strRef>
          </c:tx>
          <c:spPr>
            <a:solidFill>
              <a:schemeClr val="accent1"/>
            </a:solidFill>
            <a:ln>
              <a:noFill/>
            </a:ln>
            <a:effectLst/>
          </c:spPr>
          <c:invertIfNegative val="0"/>
          <c:dPt>
            <c:idx val="0"/>
            <c:invertIfNegative val="0"/>
            <c:bubble3D val="0"/>
            <c:spPr>
              <a:solidFill>
                <a:schemeClr val="accent1"/>
              </a:solidFill>
              <a:ln>
                <a:solidFill>
                  <a:schemeClr val="bg1"/>
                </a:solidFill>
              </a:ln>
              <a:effectLst/>
            </c:spPr>
            <c:extLst>
              <c:ext xmlns:c16="http://schemas.microsoft.com/office/drawing/2014/chart" uri="{C3380CC4-5D6E-409C-BE32-E72D297353CC}">
                <c16:uniqueId val="{00000001-F42F-8341-8569-553DE1745AB6}"/>
              </c:ext>
            </c:extLst>
          </c:dPt>
          <c:cat>
            <c:strRef>
              <c:f>Sheet1!$A$2</c:f>
              <c:strCache>
                <c:ptCount val="1"/>
                <c:pt idx="0">
                  <c:v> Forgone Abortions </c:v>
                </c:pt>
              </c:strCache>
            </c:strRef>
          </c:cat>
          <c:val>
            <c:numRef>
              <c:f>Sheet1!$B$2</c:f>
              <c:numCache>
                <c:formatCode>_(* #,##0_);_(* \(#,##0\);_(* "-"??_);_(@_)</c:formatCode>
                <c:ptCount val="1"/>
                <c:pt idx="0">
                  <c:v>6</c:v>
                </c:pt>
              </c:numCache>
            </c:numRef>
          </c:val>
          <c:extLst>
            <c:ext xmlns:c16="http://schemas.microsoft.com/office/drawing/2014/chart" uri="{C3380CC4-5D6E-409C-BE32-E72D297353CC}">
              <c16:uniqueId val="{00000002-F42F-8341-8569-553DE1745AB6}"/>
            </c:ext>
          </c:extLst>
        </c:ser>
        <c:ser>
          <c:idx val="1"/>
          <c:order val="1"/>
          <c:tx>
            <c:strRef>
              <c:f>Sheet1!$C$1</c:f>
              <c:strCache>
                <c:ptCount val="1"/>
                <c:pt idx="0">
                  <c:v> Current ban states + high-risk states </c:v>
                </c:pt>
              </c:strCache>
            </c:strRef>
          </c:tx>
          <c:spPr>
            <a:solidFill>
              <a:schemeClr val="accent2"/>
            </a:solidFill>
            <a:ln>
              <a:solidFill>
                <a:schemeClr val="bg1"/>
              </a:solidFill>
            </a:ln>
            <a:effectLst/>
          </c:spPr>
          <c:invertIfNegative val="0"/>
          <c:cat>
            <c:strRef>
              <c:f>Sheet1!$A$2</c:f>
              <c:strCache>
                <c:ptCount val="1"/>
                <c:pt idx="0">
                  <c:v> Forgone Abortions </c:v>
                </c:pt>
              </c:strCache>
            </c:strRef>
          </c:cat>
          <c:val>
            <c:numRef>
              <c:f>Sheet1!$C$2</c:f>
              <c:numCache>
                <c:formatCode>_(* #,##0_);_(* \(#,##0\);_(* "-"??_);_(@_)</c:formatCode>
                <c:ptCount val="1"/>
                <c:pt idx="0">
                  <c:v>15</c:v>
                </c:pt>
              </c:numCache>
            </c:numRef>
          </c:val>
          <c:extLst>
            <c:ext xmlns:c16="http://schemas.microsoft.com/office/drawing/2014/chart" uri="{C3380CC4-5D6E-409C-BE32-E72D297353CC}">
              <c16:uniqueId val="{00000003-F42F-8341-8569-553DE1745AB6}"/>
            </c:ext>
          </c:extLst>
        </c:ser>
        <c:dLbls>
          <c:showLegendKey val="0"/>
          <c:showVal val="0"/>
          <c:showCatName val="0"/>
          <c:showSerName val="0"/>
          <c:showPercent val="0"/>
          <c:showBubbleSize val="0"/>
        </c:dLbls>
        <c:gapWidth val="18"/>
        <c:overlap val="-11"/>
        <c:axId val="772619088"/>
        <c:axId val="772620816"/>
      </c:barChart>
      <c:catAx>
        <c:axId val="772619088"/>
        <c:scaling>
          <c:orientation val="minMax"/>
        </c:scaling>
        <c:delete val="1"/>
        <c:axPos val="b"/>
        <c:numFmt formatCode="General" sourceLinked="1"/>
        <c:majorTickMark val="none"/>
        <c:minorTickMark val="none"/>
        <c:tickLblPos val="nextTo"/>
        <c:crossAx val="772620816"/>
        <c:crosses val="autoZero"/>
        <c:auto val="1"/>
        <c:lblAlgn val="ctr"/>
        <c:lblOffset val="100"/>
        <c:noMultiLvlLbl val="0"/>
      </c:catAx>
      <c:valAx>
        <c:axId val="772620816"/>
        <c:scaling>
          <c:orientation val="minMax"/>
          <c:max val="15.5"/>
          <c:min val="0"/>
        </c:scaling>
        <c:delete val="1"/>
        <c:axPos val="l"/>
        <c:majorGridlines>
          <c:spPr>
            <a:ln w="9525" cap="flat" cmpd="sng" algn="ctr">
              <a:solidFill>
                <a:schemeClr val="tx1">
                  <a:lumMod val="15000"/>
                  <a:lumOff val="85000"/>
                </a:schemeClr>
              </a:solidFill>
              <a:prstDash val="sysDot"/>
              <a:round/>
            </a:ln>
            <a:effectLst/>
          </c:spPr>
        </c:majorGridlines>
        <c:numFmt formatCode="_(* #,##0_);_(* \(#,##0\);_(* &quot;-&quot;??_);_(@_)" sourceLinked="1"/>
        <c:majorTickMark val="out"/>
        <c:minorTickMark val="none"/>
        <c:tickLblPos val="nextTo"/>
        <c:crossAx val="7726190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bg1"/>
          </a:solidFill>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35008489337817E-2"/>
          <c:y val="0.22011276100448271"/>
          <c:w val="0.9877648869372847"/>
          <c:h val="0.74248599775456625"/>
        </c:manualLayout>
      </c:layout>
      <c:barChart>
        <c:barDir val="col"/>
        <c:grouping val="clustered"/>
        <c:varyColors val="0"/>
        <c:ser>
          <c:idx val="0"/>
          <c:order val="0"/>
          <c:tx>
            <c:strRef>
              <c:f>Sheet1!$B$1</c:f>
              <c:strCache>
                <c:ptCount val="1"/>
                <c:pt idx="0">
                  <c:v> Current ban states </c:v>
                </c:pt>
              </c:strCache>
            </c:strRef>
          </c:tx>
          <c:spPr>
            <a:solidFill>
              <a:schemeClr val="accent1"/>
            </a:solidFill>
            <a:ln>
              <a:noFill/>
            </a:ln>
            <a:effectLst/>
          </c:spPr>
          <c:invertIfNegative val="0"/>
          <c:dPt>
            <c:idx val="0"/>
            <c:invertIfNegative val="0"/>
            <c:bubble3D val="0"/>
            <c:spPr>
              <a:solidFill>
                <a:schemeClr val="accent1"/>
              </a:solidFill>
              <a:ln>
                <a:solidFill>
                  <a:schemeClr val="bg1"/>
                </a:solidFill>
              </a:ln>
              <a:effectLst/>
            </c:spPr>
            <c:extLst>
              <c:ext xmlns:c16="http://schemas.microsoft.com/office/drawing/2014/chart" uri="{C3380CC4-5D6E-409C-BE32-E72D297353CC}">
                <c16:uniqueId val="{00000001-F642-8E4C-8996-3BAFBA1EEADE}"/>
              </c:ext>
            </c:extLst>
          </c:dPt>
          <c:cat>
            <c:strRef>
              <c:f>Sheet1!$A$2</c:f>
              <c:strCache>
                <c:ptCount val="1"/>
                <c:pt idx="0">
                  <c:v> Forgone Abortions </c:v>
                </c:pt>
              </c:strCache>
            </c:strRef>
          </c:cat>
          <c:val>
            <c:numRef>
              <c:f>Sheet1!$B$2</c:f>
              <c:numCache>
                <c:formatCode>_(* #,##0_);_(* \(#,##0\);_(* "-"??_);_(@_)</c:formatCode>
                <c:ptCount val="1"/>
                <c:pt idx="0">
                  <c:v>782</c:v>
                </c:pt>
              </c:numCache>
            </c:numRef>
          </c:val>
          <c:extLst>
            <c:ext xmlns:c16="http://schemas.microsoft.com/office/drawing/2014/chart" uri="{C3380CC4-5D6E-409C-BE32-E72D297353CC}">
              <c16:uniqueId val="{00000002-F642-8E4C-8996-3BAFBA1EEADE}"/>
            </c:ext>
          </c:extLst>
        </c:ser>
        <c:ser>
          <c:idx val="1"/>
          <c:order val="1"/>
          <c:tx>
            <c:strRef>
              <c:f>Sheet1!$C$1</c:f>
              <c:strCache>
                <c:ptCount val="1"/>
                <c:pt idx="0">
                  <c:v> Current ban states + high-risk states </c:v>
                </c:pt>
              </c:strCache>
            </c:strRef>
          </c:tx>
          <c:spPr>
            <a:solidFill>
              <a:schemeClr val="accent2"/>
            </a:solidFill>
            <a:ln>
              <a:solidFill>
                <a:schemeClr val="bg1"/>
              </a:solidFill>
            </a:ln>
            <a:effectLst/>
          </c:spPr>
          <c:invertIfNegative val="0"/>
          <c:cat>
            <c:strRef>
              <c:f>Sheet1!$A$2</c:f>
              <c:strCache>
                <c:ptCount val="1"/>
                <c:pt idx="0">
                  <c:v> Forgone Abortions </c:v>
                </c:pt>
              </c:strCache>
            </c:strRef>
          </c:cat>
          <c:val>
            <c:numRef>
              <c:f>Sheet1!$C$2</c:f>
              <c:numCache>
                <c:formatCode>_(* #,##0_);_(* \(#,##0\);_(* "-"??_);_(@_)</c:formatCode>
                <c:ptCount val="1"/>
                <c:pt idx="0">
                  <c:v>1967</c:v>
                </c:pt>
              </c:numCache>
            </c:numRef>
          </c:val>
          <c:extLst>
            <c:ext xmlns:c16="http://schemas.microsoft.com/office/drawing/2014/chart" uri="{C3380CC4-5D6E-409C-BE32-E72D297353CC}">
              <c16:uniqueId val="{00000003-F642-8E4C-8996-3BAFBA1EEADE}"/>
            </c:ext>
          </c:extLst>
        </c:ser>
        <c:dLbls>
          <c:showLegendKey val="0"/>
          <c:showVal val="0"/>
          <c:showCatName val="0"/>
          <c:showSerName val="0"/>
          <c:showPercent val="0"/>
          <c:showBubbleSize val="0"/>
        </c:dLbls>
        <c:gapWidth val="18"/>
        <c:overlap val="-11"/>
        <c:axId val="772619088"/>
        <c:axId val="772620816"/>
      </c:barChart>
      <c:catAx>
        <c:axId val="772619088"/>
        <c:scaling>
          <c:orientation val="minMax"/>
        </c:scaling>
        <c:delete val="1"/>
        <c:axPos val="b"/>
        <c:numFmt formatCode="General" sourceLinked="1"/>
        <c:majorTickMark val="none"/>
        <c:minorTickMark val="none"/>
        <c:tickLblPos val="nextTo"/>
        <c:crossAx val="772620816"/>
        <c:crosses val="autoZero"/>
        <c:auto val="1"/>
        <c:lblAlgn val="ctr"/>
        <c:lblOffset val="100"/>
        <c:noMultiLvlLbl val="0"/>
      </c:catAx>
      <c:valAx>
        <c:axId val="772620816"/>
        <c:scaling>
          <c:orientation val="minMax"/>
          <c:max val="1970"/>
          <c:min val="0"/>
        </c:scaling>
        <c:delete val="1"/>
        <c:axPos val="l"/>
        <c:majorGridlines>
          <c:spPr>
            <a:ln w="9525" cap="flat" cmpd="sng" algn="ctr">
              <a:solidFill>
                <a:schemeClr val="tx1">
                  <a:lumMod val="15000"/>
                  <a:lumOff val="85000"/>
                </a:schemeClr>
              </a:solidFill>
              <a:prstDash val="sysDot"/>
              <a:round/>
            </a:ln>
            <a:effectLst/>
          </c:spPr>
        </c:majorGridlines>
        <c:numFmt formatCode="_(* #,##0_);_(* \(#,##0\);_(* &quot;-&quot;??_);_(@_)" sourceLinked="1"/>
        <c:majorTickMark val="out"/>
        <c:minorTickMark val="none"/>
        <c:tickLblPos val="nextTo"/>
        <c:crossAx val="772619088"/>
        <c:crosses val="autoZero"/>
        <c:crossBetween val="between"/>
        <c:majorUnit val="25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bg1"/>
          </a:solidFill>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5667355054953"/>
          <c:y val="4.8574523796570721E-2"/>
          <c:w val="0.7598316984380904"/>
          <c:h val="0.75947025694761472"/>
        </c:manualLayout>
      </c:layout>
      <c:barChart>
        <c:barDir val="col"/>
        <c:grouping val="clustered"/>
        <c:varyColors val="0"/>
        <c:ser>
          <c:idx val="0"/>
          <c:order val="0"/>
          <c:tx>
            <c:strRef>
              <c:f>Sheet1!$B$1</c:f>
              <c:strCache>
                <c:ptCount val="1"/>
                <c:pt idx="0">
                  <c:v> 2017 </c:v>
                </c:pt>
              </c:strCache>
            </c:strRef>
          </c:tx>
          <c:spPr>
            <a:solidFill>
              <a:schemeClr val="accent4"/>
            </a:solidFill>
            <a:ln>
              <a:solidFill>
                <a:schemeClr val="bg1"/>
              </a:solid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Medication</c:v>
                </c:pt>
                <c:pt idx="1">
                  <c:v>1st-Trimester Procedure</c:v>
                </c:pt>
                <c:pt idx="2">
                  <c:v>2nd-Trimester Procedure</c:v>
                </c:pt>
              </c:strCache>
            </c:strRef>
          </c:cat>
          <c:val>
            <c:numRef>
              <c:f>Sheet1!$B$2:$B$4</c:f>
              <c:numCache>
                <c:formatCode>_("$"* #,##0_);_("$"* \(#,##0\);_("$"* "-"??_);_(@_)</c:formatCode>
                <c:ptCount val="3"/>
                <c:pt idx="0">
                  <c:v>495</c:v>
                </c:pt>
                <c:pt idx="1">
                  <c:v>475</c:v>
                </c:pt>
                <c:pt idx="2">
                  <c:v>935</c:v>
                </c:pt>
              </c:numCache>
            </c:numRef>
          </c:val>
          <c:extLst>
            <c:ext xmlns:c16="http://schemas.microsoft.com/office/drawing/2014/chart" uri="{C3380CC4-5D6E-409C-BE32-E72D297353CC}">
              <c16:uniqueId val="{00000000-E754-6A47-B27A-6171445E54E1}"/>
            </c:ext>
          </c:extLst>
        </c:ser>
        <c:ser>
          <c:idx val="1"/>
          <c:order val="1"/>
          <c:tx>
            <c:strRef>
              <c:f>Sheet1!$C$1</c:f>
              <c:strCache>
                <c:ptCount val="1"/>
                <c:pt idx="0">
                  <c:v> 2018 </c:v>
                </c:pt>
              </c:strCache>
            </c:strRef>
          </c:tx>
          <c:spPr>
            <a:solidFill>
              <a:schemeClr val="accent1"/>
            </a:solidFill>
            <a:ln>
              <a:solidFill>
                <a:schemeClr val="bg1"/>
              </a:solid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Medication</c:v>
                </c:pt>
                <c:pt idx="1">
                  <c:v>1st-Trimester Procedure</c:v>
                </c:pt>
                <c:pt idx="2">
                  <c:v>2nd-Trimester Procedure</c:v>
                </c:pt>
              </c:strCache>
            </c:strRef>
          </c:cat>
          <c:val>
            <c:numRef>
              <c:f>Sheet1!$C$2:$C$4</c:f>
              <c:numCache>
                <c:formatCode>_("$"* #,##0_);_("$"* \(#,##0\);_("$"* "-"??_);_(@_)</c:formatCode>
                <c:ptCount val="3"/>
                <c:pt idx="0">
                  <c:v>505</c:v>
                </c:pt>
                <c:pt idx="1">
                  <c:v>485</c:v>
                </c:pt>
                <c:pt idx="2">
                  <c:v>954</c:v>
                </c:pt>
              </c:numCache>
            </c:numRef>
          </c:val>
          <c:extLst>
            <c:ext xmlns:c16="http://schemas.microsoft.com/office/drawing/2014/chart" uri="{C3380CC4-5D6E-409C-BE32-E72D297353CC}">
              <c16:uniqueId val="{00000001-E754-6A47-B27A-6171445E54E1}"/>
            </c:ext>
          </c:extLst>
        </c:ser>
        <c:ser>
          <c:idx val="2"/>
          <c:order val="2"/>
          <c:tx>
            <c:strRef>
              <c:f>Sheet1!$D$1</c:f>
              <c:strCache>
                <c:ptCount val="1"/>
                <c:pt idx="0">
                  <c:v> 2019 </c:v>
                </c:pt>
              </c:strCache>
            </c:strRef>
          </c:tx>
          <c:spPr>
            <a:solidFill>
              <a:schemeClr val="accent3"/>
            </a:solidFill>
            <a:ln>
              <a:noFill/>
            </a:ln>
            <a:effectLst/>
          </c:spPr>
          <c:invertIfNegative val="0"/>
          <c:dPt>
            <c:idx val="2"/>
            <c:invertIfNegative val="0"/>
            <c:bubble3D val="0"/>
            <c:spPr>
              <a:solidFill>
                <a:schemeClr val="tx1">
                  <a:lumMod val="50000"/>
                  <a:lumOff val="50000"/>
                </a:schemeClr>
              </a:solidFill>
              <a:ln>
                <a:noFill/>
              </a:ln>
              <a:effectLst>
                <a:softEdge rad="22931"/>
              </a:effectLst>
            </c:spPr>
            <c:extLst>
              <c:ext xmlns:c16="http://schemas.microsoft.com/office/drawing/2014/chart" uri="{C3380CC4-5D6E-409C-BE32-E72D297353CC}">
                <c16:uniqueId val="{00000000-BFB5-F746-AAB9-8A5382A9B0D2}"/>
              </c:ext>
            </c:extLst>
          </c:dPt>
          <c:dLbls>
            <c:dLbl>
              <c:idx val="2"/>
              <c:delete val="1"/>
              <c:extLst>
                <c:ext xmlns:c15="http://schemas.microsoft.com/office/drawing/2012/chart" uri="{CE6537A1-D6FC-4f65-9D91-7224C49458BB}"/>
                <c:ext xmlns:c16="http://schemas.microsoft.com/office/drawing/2014/chart" uri="{C3380CC4-5D6E-409C-BE32-E72D297353CC}">
                  <c16:uniqueId val="{00000000-BFB5-F746-AAB9-8A5382A9B0D2}"/>
                </c:ext>
              </c:extLst>
            </c:dLbl>
            <c:spPr>
              <a:noFill/>
              <a:ln>
                <a:noFill/>
              </a:ln>
              <a:effectLst/>
            </c:spPr>
            <c:txPr>
              <a:bodyPr rot="-5400000" spcFirstLastPara="1" vertOverflow="ellipsis" wrap="square" lIns="38100" tIns="19050" rIns="38100" bIns="19050" anchor="ctr" anchorCtr="1">
                <a:spAutoFit/>
              </a:bodyPr>
              <a:lstStyle/>
              <a:p>
                <a:pPr>
                  <a:defRPr sz="2000" b="0" i="0" u="none" strike="noStrike" kern="1200" baseline="0">
                    <a:solidFill>
                      <a:schemeClr val="tx1"/>
                    </a:solidFill>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Medication</c:v>
                </c:pt>
                <c:pt idx="1">
                  <c:v>1st-Trimester Procedure</c:v>
                </c:pt>
                <c:pt idx="2">
                  <c:v>2nd-Trimester Procedure</c:v>
                </c:pt>
              </c:strCache>
            </c:strRef>
          </c:cat>
          <c:val>
            <c:numRef>
              <c:f>Sheet1!$D$2:$D$4</c:f>
              <c:numCache>
                <c:formatCode>_("$"* #,##0_);_("$"* \(#,##0\);_("$"* "-"??_);_(@_)</c:formatCode>
                <c:ptCount val="3"/>
                <c:pt idx="0">
                  <c:v>528</c:v>
                </c:pt>
                <c:pt idx="1">
                  <c:v>506</c:v>
                </c:pt>
                <c:pt idx="2">
                  <c:v>984</c:v>
                </c:pt>
              </c:numCache>
            </c:numRef>
          </c:val>
          <c:extLst>
            <c:ext xmlns:c16="http://schemas.microsoft.com/office/drawing/2014/chart" uri="{C3380CC4-5D6E-409C-BE32-E72D297353CC}">
              <c16:uniqueId val="{00000002-E754-6A47-B27A-6171445E54E1}"/>
            </c:ext>
          </c:extLst>
        </c:ser>
        <c:ser>
          <c:idx val="3"/>
          <c:order val="3"/>
          <c:tx>
            <c:strRef>
              <c:f>Sheet1!$E$1</c:f>
              <c:strCache>
                <c:ptCount val="1"/>
                <c:pt idx="0">
                  <c:v> 2020 </c:v>
                </c:pt>
              </c:strCache>
            </c:strRef>
          </c:tx>
          <c:spPr>
            <a:solidFill>
              <a:schemeClr val="accent2"/>
            </a:solidFill>
            <a:ln>
              <a:solidFill>
                <a:schemeClr val="bg1"/>
              </a:solid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Medication</c:v>
                </c:pt>
                <c:pt idx="1">
                  <c:v>1st-Trimester Procedure</c:v>
                </c:pt>
                <c:pt idx="2">
                  <c:v>2nd-Trimester Procedure</c:v>
                </c:pt>
              </c:strCache>
            </c:strRef>
          </c:cat>
          <c:val>
            <c:numRef>
              <c:f>Sheet1!$E$2:$E$4</c:f>
              <c:numCache>
                <c:formatCode>_("$"* #,##0_);_("$"* \(#,##0\);_("$"* "-"??_);_(@_)</c:formatCode>
                <c:ptCount val="3"/>
                <c:pt idx="0">
                  <c:v>537</c:v>
                </c:pt>
                <c:pt idx="1">
                  <c:v>515</c:v>
                </c:pt>
                <c:pt idx="2">
                  <c:v>1014</c:v>
                </c:pt>
              </c:numCache>
            </c:numRef>
          </c:val>
          <c:extLst>
            <c:ext xmlns:c16="http://schemas.microsoft.com/office/drawing/2014/chart" uri="{C3380CC4-5D6E-409C-BE32-E72D297353CC}">
              <c16:uniqueId val="{00000003-E754-6A47-B27A-6171445E54E1}"/>
            </c:ext>
          </c:extLst>
        </c:ser>
        <c:dLbls>
          <c:showLegendKey val="0"/>
          <c:showVal val="0"/>
          <c:showCatName val="0"/>
          <c:showSerName val="0"/>
          <c:showPercent val="0"/>
          <c:showBubbleSize val="0"/>
        </c:dLbls>
        <c:gapWidth val="117"/>
        <c:overlap val="-13"/>
        <c:axId val="788526192"/>
        <c:axId val="788518480"/>
      </c:barChart>
      <c:catAx>
        <c:axId val="788526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788518480"/>
        <c:crosses val="autoZero"/>
        <c:auto val="1"/>
        <c:lblAlgn val="ctr"/>
        <c:lblOffset val="100"/>
        <c:noMultiLvlLbl val="0"/>
      </c:catAx>
      <c:valAx>
        <c:axId val="788518480"/>
        <c:scaling>
          <c:orientation val="minMax"/>
          <c:max val="1025"/>
          <c:min val="0"/>
        </c:scaling>
        <c:delete val="1"/>
        <c:axPos val="l"/>
        <c:majorGridlines>
          <c:spPr>
            <a:ln w="9525" cap="flat" cmpd="sng" algn="ctr">
              <a:solidFill>
                <a:schemeClr val="bg1"/>
              </a:solidFill>
              <a:prstDash val="sysDot"/>
              <a:round/>
            </a:ln>
            <a:effectLst/>
          </c:spPr>
        </c:majorGridlines>
        <c:numFmt formatCode="_(&quot;$&quot;* #,##0_);_(&quot;$&quot;* \(#,##0\);_(&quot;$&quot;* &quot;-&quot;??_);_(@_)" sourceLinked="1"/>
        <c:majorTickMark val="none"/>
        <c:minorTickMark val="none"/>
        <c:tickLblPos val="nextTo"/>
        <c:crossAx val="788526192"/>
        <c:crosses val="autoZero"/>
        <c:crossBetween val="between"/>
      </c:valAx>
      <c:spPr>
        <a:noFill/>
        <a:ln>
          <a:noFill/>
        </a:ln>
        <a:effectLst/>
      </c:spPr>
    </c:plotArea>
    <c:legend>
      <c:legendPos val="l"/>
      <c:legendEntry>
        <c:idx val="0"/>
        <c:txPr>
          <a:bodyPr rot="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legendEntry>
      <c:layout>
        <c:manualLayout>
          <c:xMode val="edge"/>
          <c:yMode val="edge"/>
          <c:x val="2.7683472551686454E-2"/>
          <c:y val="0.42720361614207225"/>
          <c:w val="9.5846424362979174E-2"/>
          <c:h val="0.33784814947099018"/>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bg1"/>
          </a:solidFill>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673917291825224E-2"/>
          <c:y val="3.2292626208806387E-2"/>
          <c:w val="0.90460144020326372"/>
          <c:h val="0.84760816122735094"/>
        </c:manualLayout>
      </c:layout>
      <c:barChart>
        <c:barDir val="col"/>
        <c:grouping val="clustered"/>
        <c:varyColors val="0"/>
        <c:ser>
          <c:idx val="0"/>
          <c:order val="0"/>
          <c:spPr>
            <a:solidFill>
              <a:schemeClr val="accent1"/>
            </a:solidFill>
            <a:ln>
              <a:solidFill>
                <a:schemeClr val="bg1"/>
              </a:solid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'Medicare Advantage'!$C$149:$C$150</c:f>
              <c:strCache>
                <c:ptCount val="2"/>
                <c:pt idx="0">
                  <c:v>Coding Intensity</c:v>
                </c:pt>
                <c:pt idx="1">
                  <c:v>Favorable Selection</c:v>
                </c:pt>
              </c:strCache>
            </c:strRef>
          </c:cat>
          <c:val>
            <c:numRef>
              <c:f>'Medicare Advantage'!$D$149:$D$150</c:f>
              <c:numCache>
                <c:formatCode>0.0%</c:formatCode>
                <c:ptCount val="2"/>
                <c:pt idx="0">
                  <c:v>8.2000000000000003E-2</c:v>
                </c:pt>
                <c:pt idx="1">
                  <c:v>0.11</c:v>
                </c:pt>
              </c:numCache>
            </c:numRef>
          </c:val>
          <c:extLst>
            <c:ext xmlns:c16="http://schemas.microsoft.com/office/drawing/2014/chart" uri="{C3380CC4-5D6E-409C-BE32-E72D297353CC}">
              <c16:uniqueId val="{00000000-82E0-DF46-A54D-C9D81A3D6A58}"/>
            </c:ext>
          </c:extLst>
        </c:ser>
        <c:dLbls>
          <c:dLblPos val="outEnd"/>
          <c:showLegendKey val="0"/>
          <c:showVal val="1"/>
          <c:showCatName val="0"/>
          <c:showSerName val="0"/>
          <c:showPercent val="0"/>
          <c:showBubbleSize val="0"/>
        </c:dLbls>
        <c:gapWidth val="97"/>
        <c:overlap val="-6"/>
        <c:axId val="499577568"/>
        <c:axId val="554501888"/>
      </c:barChart>
      <c:catAx>
        <c:axId val="499577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554501888"/>
        <c:crosses val="autoZero"/>
        <c:auto val="1"/>
        <c:lblAlgn val="ctr"/>
        <c:lblOffset val="100"/>
        <c:noMultiLvlLbl val="0"/>
      </c:catAx>
      <c:valAx>
        <c:axId val="554501888"/>
        <c:scaling>
          <c:orientation val="minMax"/>
          <c:max val="0.115"/>
          <c:min val="0"/>
        </c:scaling>
        <c:delete val="1"/>
        <c:axPos val="l"/>
        <c:majorGridlines>
          <c:spPr>
            <a:ln w="9525" cap="flat" cmpd="sng" algn="ctr">
              <a:solidFill>
                <a:schemeClr val="tx1">
                  <a:lumMod val="15000"/>
                  <a:lumOff val="85000"/>
                </a:schemeClr>
              </a:solidFill>
              <a:prstDash val="sysDot"/>
              <a:round/>
            </a:ln>
            <a:effectLst/>
          </c:spPr>
        </c:majorGridlines>
        <c:numFmt formatCode="0.0%" sourceLinked="1"/>
        <c:majorTickMark val="out"/>
        <c:minorTickMark val="none"/>
        <c:tickLblPos val="nextTo"/>
        <c:crossAx val="49957756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bg1"/>
          </a:solidFill>
          <a:latin typeface="+mn-lt"/>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472776010813006"/>
          <c:y val="4.5373548126663873E-2"/>
          <c:w val="0.7019871946538162"/>
          <c:h val="0.75977090400429703"/>
        </c:manualLayout>
      </c:layout>
      <c:barChart>
        <c:barDir val="col"/>
        <c:grouping val="stacked"/>
        <c:varyColors val="0"/>
        <c:ser>
          <c:idx val="0"/>
          <c:order val="0"/>
          <c:tx>
            <c:strRef>
              <c:f>Sheet1!$AA$6</c:f>
              <c:strCache>
                <c:ptCount val="1"/>
                <c:pt idx="0">
                  <c:v>Coding Intensity Overpay ($)</c:v>
                </c:pt>
              </c:strCache>
            </c:strRef>
          </c:tx>
          <c:spPr>
            <a:solidFill>
              <a:schemeClr val="accent1"/>
            </a:solidFill>
            <a:ln>
              <a:solidFill>
                <a:schemeClr val="bg1"/>
              </a:solidFill>
            </a:ln>
            <a:effectLst/>
          </c:spPr>
          <c:invertIfNegative val="0"/>
          <c:dLbls>
            <c:delete val="1"/>
          </c:dLbls>
          <c:cat>
            <c:numRef>
              <c:f>Sheet1!$W$7:$W$22</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Sheet1!$AA$7:$AA$22</c:f>
              <c:numCache>
                <c:formatCode>0.0</c:formatCode>
                <c:ptCount val="16"/>
                <c:pt idx="0">
                  <c:v>1.8657999999999999</c:v>
                </c:pt>
                <c:pt idx="1">
                  <c:v>3.6064000000000003</c:v>
                </c:pt>
                <c:pt idx="2">
                  <c:v>0.81130000000000002</c:v>
                </c:pt>
                <c:pt idx="3">
                  <c:v>2.7214</c:v>
                </c:pt>
                <c:pt idx="4">
                  <c:v>3.9497999999999998</c:v>
                </c:pt>
                <c:pt idx="5">
                  <c:v>5.9819000000000004</c:v>
                </c:pt>
                <c:pt idx="6">
                  <c:v>3.6730999999999998</c:v>
                </c:pt>
                <c:pt idx="7">
                  <c:v>7.4089</c:v>
                </c:pt>
                <c:pt idx="8">
                  <c:v>4.5263999999999998</c:v>
                </c:pt>
                <c:pt idx="9">
                  <c:v>2.9358</c:v>
                </c:pt>
                <c:pt idx="10">
                  <c:v>5.3521000000000001</c:v>
                </c:pt>
                <c:pt idx="11">
                  <c:v>8.7616000000000014</c:v>
                </c:pt>
                <c:pt idx="12">
                  <c:v>11.4156</c:v>
                </c:pt>
                <c:pt idx="13">
                  <c:v>28.691800000000001</c:v>
                </c:pt>
                <c:pt idx="14">
                  <c:v>33.070599999999999</c:v>
                </c:pt>
                <c:pt idx="15">
                  <c:v>37.711799999999997</c:v>
                </c:pt>
              </c:numCache>
            </c:numRef>
          </c:val>
          <c:extLst>
            <c:ext xmlns:c16="http://schemas.microsoft.com/office/drawing/2014/chart" uri="{C3380CC4-5D6E-409C-BE32-E72D297353CC}">
              <c16:uniqueId val="{00000000-DB65-BF4B-849A-F85C21023BB2}"/>
            </c:ext>
          </c:extLst>
        </c:ser>
        <c:ser>
          <c:idx val="1"/>
          <c:order val="1"/>
          <c:tx>
            <c:strRef>
              <c:f>Sheet1!$AC$6</c:f>
              <c:strCache>
                <c:ptCount val="1"/>
                <c:pt idx="0">
                  <c:v>Favorable Selection Overpay ($)</c:v>
                </c:pt>
              </c:strCache>
            </c:strRef>
          </c:tx>
          <c:spPr>
            <a:solidFill>
              <a:schemeClr val="accent2"/>
            </a:solidFill>
            <a:ln>
              <a:solidFill>
                <a:schemeClr val="bg1"/>
              </a:solidFill>
            </a:ln>
            <a:effectLst/>
          </c:spPr>
          <c:invertIfNegative val="0"/>
          <c:dLbls>
            <c:delete val="1"/>
          </c:dLbls>
          <c:cat>
            <c:numRef>
              <c:f>Sheet1!$W$7:$W$22</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Sheet1!$AC$7:$AC$22</c:f>
              <c:numCache>
                <c:formatCode>0.0</c:formatCode>
                <c:ptCount val="16"/>
                <c:pt idx="0">
                  <c:v>10.802</c:v>
                </c:pt>
                <c:pt idx="1">
                  <c:v>12.397</c:v>
                </c:pt>
                <c:pt idx="2">
                  <c:v>12.749000000000001</c:v>
                </c:pt>
                <c:pt idx="3">
                  <c:v>13.607000000000001</c:v>
                </c:pt>
                <c:pt idx="4">
                  <c:v>14.981999999999999</c:v>
                </c:pt>
                <c:pt idx="5">
                  <c:v>16.048999999999999</c:v>
                </c:pt>
                <c:pt idx="6">
                  <c:v>17.567</c:v>
                </c:pt>
                <c:pt idx="7">
                  <c:v>18.953000000000003</c:v>
                </c:pt>
                <c:pt idx="8">
                  <c:v>20.745999999999999</c:v>
                </c:pt>
                <c:pt idx="9">
                  <c:v>23.067</c:v>
                </c:pt>
                <c:pt idx="10">
                  <c:v>25.596999999999998</c:v>
                </c:pt>
                <c:pt idx="11">
                  <c:v>30.118000000000002</c:v>
                </c:pt>
                <c:pt idx="12">
                  <c:v>34.881</c:v>
                </c:pt>
                <c:pt idx="13">
                  <c:v>38.488999999999997</c:v>
                </c:pt>
                <c:pt idx="14">
                  <c:v>44.363</c:v>
                </c:pt>
                <c:pt idx="15">
                  <c:v>50.588999999999999</c:v>
                </c:pt>
              </c:numCache>
            </c:numRef>
          </c:val>
          <c:extLst>
            <c:ext xmlns:c16="http://schemas.microsoft.com/office/drawing/2014/chart" uri="{C3380CC4-5D6E-409C-BE32-E72D297353CC}">
              <c16:uniqueId val="{00000001-DB65-BF4B-849A-F85C21023BB2}"/>
            </c:ext>
          </c:extLst>
        </c:ser>
        <c:dLbls>
          <c:dLblPos val="ctr"/>
          <c:showLegendKey val="0"/>
          <c:showVal val="1"/>
          <c:showCatName val="0"/>
          <c:showSerName val="0"/>
          <c:showPercent val="0"/>
          <c:showBubbleSize val="0"/>
        </c:dLbls>
        <c:gapWidth val="26"/>
        <c:overlap val="100"/>
        <c:axId val="1104749103"/>
        <c:axId val="1104717231"/>
      </c:barChart>
      <c:catAx>
        <c:axId val="11047491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1104717231"/>
        <c:crosses val="autoZero"/>
        <c:auto val="1"/>
        <c:lblAlgn val="ctr"/>
        <c:lblOffset val="0"/>
        <c:tickLblSkip val="2"/>
        <c:noMultiLvlLbl val="0"/>
      </c:catAx>
      <c:valAx>
        <c:axId val="1104717231"/>
        <c:scaling>
          <c:orientation val="minMax"/>
          <c:max val="89"/>
          <c:min val="0"/>
        </c:scaling>
        <c:delete val="0"/>
        <c:axPos val="l"/>
        <c:majorGridlines>
          <c:spPr>
            <a:ln w="9525" cap="flat" cmpd="sng" algn="ctr">
              <a:solidFill>
                <a:schemeClr val="tx1">
                  <a:lumMod val="15000"/>
                  <a:lumOff val="85000"/>
                </a:schemeClr>
              </a:solidFill>
              <a:prstDash val="sysDot"/>
              <a:round/>
            </a:ln>
            <a:effectLst/>
          </c:spPr>
        </c:majorGridlines>
        <c:numFmt formatCode="&quot;$&quot;#,##0" sourceLinked="0"/>
        <c:majorTickMark val="out"/>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1104749103"/>
        <c:crosses val="autoZero"/>
        <c:crossBetween val="between"/>
        <c:majorUnit val="20"/>
      </c:valAx>
      <c:spPr>
        <a:noFill/>
        <a:ln>
          <a:noFill/>
        </a:ln>
        <a:effectLst/>
      </c:spPr>
    </c:plotArea>
    <c:legend>
      <c:legendPos val="l"/>
      <c:layout>
        <c:manualLayout>
          <c:xMode val="edge"/>
          <c:yMode val="edge"/>
          <c:x val="7.0757003364764794E-3"/>
          <c:y val="0.34438323059981285"/>
          <c:w val="0.20130653505268367"/>
          <c:h val="0.50635266856363315"/>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bg1"/>
          </a:solidFill>
          <a:latin typeface="+mn-lt"/>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2"/>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Osteoporosis</c:v>
                </c:pt>
                <c:pt idx="1">
                  <c:v>Diagetes</c:v>
                </c:pt>
                <c:pt idx="2">
                  <c:v>Urologic Cancer</c:v>
                </c:pt>
                <c:pt idx="3">
                  <c:v>Hip Fracture</c:v>
                </c:pt>
                <c:pt idx="4">
                  <c:v>Heart Failure</c:v>
                </c:pt>
                <c:pt idx="5">
                  <c:v>Depression</c:v>
                </c:pt>
                <c:pt idx="6">
                  <c:v>COPD</c:v>
                </c:pt>
                <c:pt idx="7">
                  <c:v>Multiple Sclerosis</c:v>
                </c:pt>
                <c:pt idx="8">
                  <c:v>Rheumatoid Arthritis</c:v>
                </c:pt>
                <c:pt idx="9">
                  <c:v>Chronic Kidney Disease</c:v>
                </c:pt>
              </c:strCache>
            </c:strRef>
          </c:cat>
          <c:val>
            <c:numRef>
              <c:f>Sheet1!$B$2:$B$11</c:f>
              <c:numCache>
                <c:formatCode>0.0%</c:formatCode>
                <c:ptCount val="10"/>
                <c:pt idx="0">
                  <c:v>-8.5999999999999993E-2</c:v>
                </c:pt>
                <c:pt idx="1">
                  <c:v>-8.5000000000000006E-2</c:v>
                </c:pt>
                <c:pt idx="2">
                  <c:v>-4.8000000000000001E-2</c:v>
                </c:pt>
                <c:pt idx="3">
                  <c:v>-4.7E-2</c:v>
                </c:pt>
                <c:pt idx="4">
                  <c:v>-6.0999999999999999E-2</c:v>
                </c:pt>
                <c:pt idx="5">
                  <c:v>-9.9000000000000005E-2</c:v>
                </c:pt>
                <c:pt idx="6">
                  <c:v>-8.7999999999999995E-2</c:v>
                </c:pt>
                <c:pt idx="7">
                  <c:v>-6.7000000000000004E-2</c:v>
                </c:pt>
                <c:pt idx="8">
                  <c:v>-9.5000000000000001E-2</c:v>
                </c:pt>
                <c:pt idx="9">
                  <c:v>-0.11799999999999999</c:v>
                </c:pt>
              </c:numCache>
            </c:numRef>
          </c:val>
          <c:extLst>
            <c:ext xmlns:c16="http://schemas.microsoft.com/office/drawing/2014/chart" uri="{C3380CC4-5D6E-409C-BE32-E72D297353CC}">
              <c16:uniqueId val="{00000000-9614-6A4F-A5BA-225910D74AF0}"/>
            </c:ext>
          </c:extLst>
        </c:ser>
        <c:dLbls>
          <c:showLegendKey val="0"/>
          <c:showVal val="0"/>
          <c:showCatName val="0"/>
          <c:showSerName val="0"/>
          <c:showPercent val="0"/>
          <c:showBubbleSize val="0"/>
        </c:dLbls>
        <c:gapWidth val="35"/>
        <c:axId val="1453495600"/>
        <c:axId val="1453513616"/>
      </c:barChart>
      <c:catAx>
        <c:axId val="1453495600"/>
        <c:scaling>
          <c:orientation val="minMax"/>
        </c:scaling>
        <c:delete val="0"/>
        <c:axPos val="l"/>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1453513616"/>
        <c:crosses val="autoZero"/>
        <c:auto val="1"/>
        <c:lblAlgn val="ctr"/>
        <c:lblOffset val="0"/>
        <c:noMultiLvlLbl val="0"/>
      </c:catAx>
      <c:valAx>
        <c:axId val="1453513616"/>
        <c:scaling>
          <c:orientation val="minMax"/>
          <c:min val="-0.12"/>
        </c:scaling>
        <c:delete val="1"/>
        <c:axPos val="b"/>
        <c:numFmt formatCode="0.0%" sourceLinked="1"/>
        <c:majorTickMark val="none"/>
        <c:minorTickMark val="none"/>
        <c:tickLblPos val="nextTo"/>
        <c:crossAx val="14534956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bg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Incorp
Biz
Owners</c:v>
                </c:pt>
                <c:pt idx="1">
                  <c:v>Unincorp
Biz
Owners</c:v>
                </c:pt>
                <c:pt idx="2">
                  <c:v>Mgrs</c:v>
                </c:pt>
                <c:pt idx="3">
                  <c:v>Workers</c:v>
                </c:pt>
                <c:pt idx="4">
                  <c:v>Not in
Labor
Force</c:v>
                </c:pt>
              </c:strCache>
            </c:strRef>
          </c:cat>
          <c:val>
            <c:numRef>
              <c:f>Sheet1!$B$2:$B$6</c:f>
              <c:numCache>
                <c:formatCode>General</c:formatCode>
                <c:ptCount val="5"/>
                <c:pt idx="0">
                  <c:v>1</c:v>
                </c:pt>
                <c:pt idx="1">
                  <c:v>1.1000000000000001</c:v>
                </c:pt>
                <c:pt idx="2">
                  <c:v>0.9</c:v>
                </c:pt>
                <c:pt idx="3">
                  <c:v>1.1000000000000001</c:v>
                </c:pt>
                <c:pt idx="4">
                  <c:v>2.2999999999999998</c:v>
                </c:pt>
              </c:numCache>
            </c:numRef>
          </c:val>
          <c:extLst>
            <c:ext xmlns:c16="http://schemas.microsoft.com/office/drawing/2014/chart" uri="{C3380CC4-5D6E-409C-BE32-E72D297353CC}">
              <c16:uniqueId val="{00000000-6290-8741-829F-79CC5E0813A9}"/>
            </c:ext>
          </c:extLst>
        </c:ser>
        <c:dLbls>
          <c:showLegendKey val="0"/>
          <c:showVal val="0"/>
          <c:showCatName val="0"/>
          <c:showSerName val="0"/>
          <c:showPercent val="0"/>
          <c:showBubbleSize val="0"/>
        </c:dLbls>
        <c:gapWidth val="28"/>
        <c:overlap val="21"/>
        <c:axId val="578278384"/>
        <c:axId val="769100943"/>
      </c:barChart>
      <c:catAx>
        <c:axId val="578278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2000" b="0" i="0" u="none" strike="noStrike" kern="1200" baseline="0">
                <a:solidFill>
                  <a:schemeClr val="bg1"/>
                </a:solidFill>
                <a:latin typeface="+mn-lt"/>
                <a:ea typeface="+mn-ea"/>
                <a:cs typeface="+mn-cs"/>
              </a:defRPr>
            </a:pPr>
            <a:endParaRPr lang="en-US"/>
          </a:p>
        </c:txPr>
        <c:crossAx val="769100943"/>
        <c:crosses val="autoZero"/>
        <c:auto val="1"/>
        <c:lblAlgn val="ctr"/>
        <c:lblOffset val="100"/>
        <c:noMultiLvlLbl val="0"/>
      </c:catAx>
      <c:valAx>
        <c:axId val="769100943"/>
        <c:scaling>
          <c:orientation val="minMax"/>
          <c:max val="3.3"/>
          <c:min val="0"/>
        </c:scaling>
        <c:delete val="1"/>
        <c:axPos val="l"/>
        <c:majorGridlines>
          <c:spPr>
            <a:ln w="9525" cap="flat" cmpd="sng" algn="ctr">
              <a:solidFill>
                <a:schemeClr val="bg1"/>
              </a:solidFill>
              <a:prstDash val="sysDot"/>
              <a:round/>
            </a:ln>
            <a:effectLst/>
          </c:spPr>
        </c:majorGridlines>
        <c:numFmt formatCode="General" sourceLinked="1"/>
        <c:majorTickMark val="out"/>
        <c:minorTickMark val="none"/>
        <c:tickLblPos val="nextTo"/>
        <c:crossAx val="578278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bg1"/>
          </a:solidFill>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solidFill>
                <a:schemeClr val="bg1"/>
              </a:solid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Not-for-Profit</c:v>
                </c:pt>
                <c:pt idx="1">
                  <c:v>For-Profit</c:v>
                </c:pt>
              </c:strCache>
            </c:strRef>
          </c:cat>
          <c:val>
            <c:numRef>
              <c:f>Sheet1!$B$2:$B$3</c:f>
              <c:numCache>
                <c:formatCode>0.0%</c:formatCode>
                <c:ptCount val="2"/>
                <c:pt idx="0">
                  <c:v>0.125</c:v>
                </c:pt>
                <c:pt idx="1">
                  <c:v>0.311</c:v>
                </c:pt>
              </c:numCache>
            </c:numRef>
          </c:val>
          <c:extLst>
            <c:ext xmlns:c16="http://schemas.microsoft.com/office/drawing/2014/chart" uri="{C3380CC4-5D6E-409C-BE32-E72D297353CC}">
              <c16:uniqueId val="{00000000-2064-204D-ABBF-49AA1DD1B3ED}"/>
            </c:ext>
          </c:extLst>
        </c:ser>
        <c:dLbls>
          <c:showLegendKey val="0"/>
          <c:showVal val="0"/>
          <c:showCatName val="0"/>
          <c:showSerName val="0"/>
          <c:showPercent val="0"/>
          <c:showBubbleSize val="0"/>
        </c:dLbls>
        <c:gapWidth val="61"/>
        <c:overlap val="-27"/>
        <c:axId val="27471248"/>
        <c:axId val="1523759360"/>
      </c:barChart>
      <c:catAx>
        <c:axId val="27471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crossAx val="1523759360"/>
        <c:crosses val="autoZero"/>
        <c:auto val="1"/>
        <c:lblAlgn val="ctr"/>
        <c:lblOffset val="100"/>
        <c:noMultiLvlLbl val="0"/>
      </c:catAx>
      <c:valAx>
        <c:axId val="1523759360"/>
        <c:scaling>
          <c:orientation val="minMax"/>
          <c:max val="0.32"/>
          <c:min val="0"/>
        </c:scaling>
        <c:delete val="1"/>
        <c:axPos val="l"/>
        <c:majorGridlines>
          <c:spPr>
            <a:ln w="9525" cap="flat" cmpd="sng" algn="ctr">
              <a:solidFill>
                <a:schemeClr val="tx1">
                  <a:lumMod val="15000"/>
                  <a:lumOff val="85000"/>
                </a:schemeClr>
              </a:solidFill>
              <a:prstDash val="sysDot"/>
              <a:round/>
            </a:ln>
            <a:effectLst/>
          </c:spPr>
        </c:majorGridlines>
        <c:numFmt formatCode="0.0%" sourceLinked="1"/>
        <c:majorTickMark val="none"/>
        <c:minorTickMark val="none"/>
        <c:tickLblPos val="nextTo"/>
        <c:crossAx val="274712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bg1"/>
          </a:solidFill>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385564229225477"/>
          <c:y val="3.4492404881082683E-2"/>
          <c:w val="0.78844002484864195"/>
          <c:h val="0.85473981690137713"/>
        </c:manualLayout>
      </c:layout>
      <c:barChart>
        <c:barDir val="col"/>
        <c:grouping val="clustered"/>
        <c:varyColors val="0"/>
        <c:ser>
          <c:idx val="0"/>
          <c:order val="0"/>
          <c:tx>
            <c:strRef>
              <c:f>'For-Profit'!$C$204</c:f>
              <c:strCache>
                <c:ptCount val="1"/>
                <c:pt idx="0">
                  <c:v>Global healthcare private equity deals (billions)</c:v>
                </c:pt>
              </c:strCache>
            </c:strRef>
          </c:tx>
          <c:spPr>
            <a:solidFill>
              <a:schemeClr val="accent2"/>
            </a:solidFill>
            <a:ln>
              <a:solidFill>
                <a:schemeClr val="bg1"/>
              </a:solidFill>
            </a:ln>
            <a:effectLst>
              <a:outerShdw blurRad="57150" dist="19050" dir="5400000" algn="ctr" rotWithShape="0">
                <a:srgbClr val="000000">
                  <a:alpha val="63000"/>
                </a:srgbClr>
              </a:outerShdw>
            </a:effectLst>
          </c:spPr>
          <c:invertIfNegative val="0"/>
          <c:dLbls>
            <c:dLbl>
              <c:idx val="0"/>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C4F-DB4D-9308-2B64075C2077}"/>
                </c:ext>
              </c:extLst>
            </c:dLbl>
            <c:dLbl>
              <c:idx val="1"/>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C4F-DB4D-9308-2B64075C2077}"/>
                </c:ext>
              </c:extLst>
            </c:dLbl>
            <c:dLbl>
              <c:idx val="2"/>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C4F-DB4D-9308-2B64075C2077}"/>
                </c:ext>
              </c:extLst>
            </c:dLbl>
            <c:dLbl>
              <c:idx val="7"/>
              <c:layout>
                <c:manualLayout>
                  <c:x val="-8.8565812999856553E-17"/>
                  <c:y val="0.100223027840580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C4F-DB4D-9308-2B64075C2077}"/>
                </c:ext>
              </c:extLst>
            </c:dLbl>
            <c:dLbl>
              <c:idx val="8"/>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C4F-DB4D-9308-2B64075C2077}"/>
                </c:ext>
              </c:extLst>
            </c:dLbl>
            <c:dLbl>
              <c:idx val="9"/>
              <c:layout>
                <c:manualLayout>
                  <c:x val="0"/>
                  <c:y val="9.267445021402821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C4F-DB4D-9308-2B64075C2077}"/>
                </c:ext>
              </c:extLst>
            </c:dLbl>
            <c:dLbl>
              <c:idx val="12"/>
              <c:layout>
                <c:manualLayout>
                  <c:x val="0"/>
                  <c:y val="9.801669906450770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C4F-DB4D-9308-2B64075C2077}"/>
                </c:ext>
              </c:extLst>
            </c:dLbl>
            <c:spPr>
              <a:noFill/>
              <a:ln>
                <a:noFill/>
              </a:ln>
              <a:effectLst/>
            </c:spPr>
            <c:txPr>
              <a:bodyPr rot="-5400000" spcFirstLastPara="1" vertOverflow="ellipsis" wrap="square" anchor="ctr" anchorCtr="1"/>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'For-Profit'!$B$205:$B$226</c:f>
              <c:numCache>
                <c:formatCode>General</c:formatCode>
                <c:ptCount val="22"/>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numCache>
            </c:numRef>
          </c:cat>
          <c:val>
            <c:numRef>
              <c:f>'For-Profit'!$C$205:$C$226</c:f>
              <c:numCache>
                <c:formatCode>General</c:formatCode>
                <c:ptCount val="22"/>
                <c:pt idx="0">
                  <c:v>2</c:v>
                </c:pt>
                <c:pt idx="1">
                  <c:v>6</c:v>
                </c:pt>
                <c:pt idx="2">
                  <c:v>6</c:v>
                </c:pt>
                <c:pt idx="3">
                  <c:v>21</c:v>
                </c:pt>
                <c:pt idx="4">
                  <c:v>18</c:v>
                </c:pt>
                <c:pt idx="5">
                  <c:v>77</c:v>
                </c:pt>
                <c:pt idx="6">
                  <c:v>47</c:v>
                </c:pt>
                <c:pt idx="7">
                  <c:v>17</c:v>
                </c:pt>
                <c:pt idx="8">
                  <c:v>6</c:v>
                </c:pt>
                <c:pt idx="9">
                  <c:v>15</c:v>
                </c:pt>
                <c:pt idx="10">
                  <c:v>30</c:v>
                </c:pt>
                <c:pt idx="11">
                  <c:v>21</c:v>
                </c:pt>
                <c:pt idx="12">
                  <c:v>16</c:v>
                </c:pt>
                <c:pt idx="13">
                  <c:v>30</c:v>
                </c:pt>
                <c:pt idx="14">
                  <c:v>23</c:v>
                </c:pt>
                <c:pt idx="15">
                  <c:v>36</c:v>
                </c:pt>
                <c:pt idx="16">
                  <c:v>43</c:v>
                </c:pt>
                <c:pt idx="17">
                  <c:v>64</c:v>
                </c:pt>
                <c:pt idx="18">
                  <c:v>79</c:v>
                </c:pt>
                <c:pt idx="19">
                  <c:v>66</c:v>
                </c:pt>
                <c:pt idx="20">
                  <c:v>151</c:v>
                </c:pt>
                <c:pt idx="21">
                  <c:v>89</c:v>
                </c:pt>
              </c:numCache>
            </c:numRef>
          </c:val>
          <c:extLst>
            <c:ext xmlns:c16="http://schemas.microsoft.com/office/drawing/2014/chart" uri="{C3380CC4-5D6E-409C-BE32-E72D297353CC}">
              <c16:uniqueId val="{00000000-F45B-5D43-BCB9-5A72497C36D9}"/>
            </c:ext>
          </c:extLst>
        </c:ser>
        <c:dLbls>
          <c:dLblPos val="outEnd"/>
          <c:showLegendKey val="0"/>
          <c:showVal val="1"/>
          <c:showCatName val="0"/>
          <c:showSerName val="0"/>
          <c:showPercent val="0"/>
          <c:showBubbleSize val="0"/>
        </c:dLbls>
        <c:gapWidth val="23"/>
        <c:overlap val="-24"/>
        <c:axId val="1105743071"/>
        <c:axId val="1218416031"/>
      </c:barChart>
      <c:catAx>
        <c:axId val="1105743071"/>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1218416031"/>
        <c:crosses val="autoZero"/>
        <c:auto val="1"/>
        <c:lblAlgn val="ctr"/>
        <c:lblOffset val="0"/>
        <c:tickLblSkip val="2"/>
        <c:noMultiLvlLbl val="0"/>
      </c:catAx>
      <c:valAx>
        <c:axId val="1218416031"/>
        <c:scaling>
          <c:orientation val="minMax"/>
        </c:scaling>
        <c:delete val="1"/>
        <c:axPos val="l"/>
        <c:majorGridlines>
          <c:spPr>
            <a:ln w="9525" cap="flat" cmpd="sng" algn="ctr">
              <a:solidFill>
                <a:schemeClr val="bg1"/>
              </a:solidFill>
              <a:prstDash val="sysDot"/>
              <a:round/>
            </a:ln>
            <a:effectLst/>
          </c:spPr>
        </c:majorGridlines>
        <c:title>
          <c:tx>
            <c:rich>
              <a:bodyPr rot="0" spcFirstLastPara="1" vertOverflow="ellipsis" wrap="square" anchor="ctr" anchorCtr="1"/>
              <a:lstStyle/>
              <a:p>
                <a:pPr>
                  <a:defRPr sz="2400" b="0" i="0" u="none" strike="noStrike" kern="1200" baseline="0">
                    <a:solidFill>
                      <a:schemeClr val="bg1"/>
                    </a:solidFill>
                    <a:latin typeface="+mn-lt"/>
                    <a:ea typeface="+mn-ea"/>
                    <a:cs typeface="+mn-cs"/>
                  </a:defRPr>
                </a:pPr>
                <a:r>
                  <a:rPr lang="en-US" sz="2400" dirty="0"/>
                  <a:t>Billions of US Dollars</a:t>
                </a:r>
              </a:p>
            </c:rich>
          </c:tx>
          <c:layout>
            <c:manualLayout>
              <c:xMode val="edge"/>
              <c:yMode val="edge"/>
              <c:x val="5.8531285127598589E-3"/>
              <c:y val="0.37062990242130756"/>
            </c:manualLayout>
          </c:layout>
          <c:overlay val="0"/>
          <c:spPr>
            <a:noFill/>
            <a:ln>
              <a:noFill/>
            </a:ln>
            <a:effectLst/>
          </c:spPr>
          <c:txPr>
            <a:bodyPr rot="0" spcFirstLastPara="1" vertOverflow="ellipsis" wrap="square" anchor="ctr" anchorCtr="1"/>
            <a:lstStyle/>
            <a:p>
              <a:pPr>
                <a:defRPr sz="24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crossAx val="110574307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bg1"/>
          </a:solidFill>
          <a:latin typeface="+mn-lt"/>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solidFill>
                <a:schemeClr val="bg1"/>
              </a:solidFill>
            </a:ln>
            <a:effectLst/>
          </c:spPr>
          <c:invertIfNegative val="0"/>
          <c:dLbls>
            <c:numFmt formatCode="0.0%" sourceLinked="0"/>
            <c:spPr>
              <a:noFill/>
              <a:ln>
                <a:noFill/>
              </a:ln>
              <a:effectLst/>
            </c:spPr>
            <c:txPr>
              <a:bodyPr rot="0" spcFirstLastPara="1" vertOverflow="ellipsis" vert="horz" wrap="square" anchor="ctr" anchorCtr="1"/>
              <a:lstStyle/>
              <a:p>
                <a:pPr>
                  <a:defRPr sz="24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'For-Profit'!$E$165:$G$165</c:f>
              <c:strCache>
                <c:ptCount val="3"/>
                <c:pt idx="0">
                  <c:v>Oncology Clinics</c:v>
                </c:pt>
                <c:pt idx="1">
                  <c:v>Medical Oncologists</c:v>
                </c:pt>
                <c:pt idx="2">
                  <c:v>Radiation Oncologists</c:v>
                </c:pt>
              </c:strCache>
            </c:strRef>
          </c:cat>
          <c:val>
            <c:numRef>
              <c:f>'For-Profit'!$E$166:$G$166</c:f>
              <c:numCache>
                <c:formatCode>0%</c:formatCode>
                <c:ptCount val="3"/>
                <c:pt idx="0">
                  <c:v>0.10463939875704581</c:v>
                </c:pt>
                <c:pt idx="1">
                  <c:v>9.7405956692040496E-2</c:v>
                </c:pt>
                <c:pt idx="2">
                  <c:v>0.15186246418338109</c:v>
                </c:pt>
              </c:numCache>
            </c:numRef>
          </c:val>
          <c:extLst>
            <c:ext xmlns:c16="http://schemas.microsoft.com/office/drawing/2014/chart" uri="{C3380CC4-5D6E-409C-BE32-E72D297353CC}">
              <c16:uniqueId val="{00000000-644B-3641-A837-985DB23E7A65}"/>
            </c:ext>
          </c:extLst>
        </c:ser>
        <c:dLbls>
          <c:dLblPos val="outEnd"/>
          <c:showLegendKey val="0"/>
          <c:showVal val="1"/>
          <c:showCatName val="0"/>
          <c:showSerName val="0"/>
          <c:showPercent val="0"/>
          <c:showBubbleSize val="0"/>
        </c:dLbls>
        <c:gapWidth val="66"/>
        <c:overlap val="-27"/>
        <c:axId val="1206038575"/>
        <c:axId val="1102582399"/>
      </c:barChart>
      <c:catAx>
        <c:axId val="12060385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1102582399"/>
        <c:crosses val="autoZero"/>
        <c:auto val="1"/>
        <c:lblAlgn val="ctr"/>
        <c:lblOffset val="100"/>
        <c:noMultiLvlLbl val="0"/>
      </c:catAx>
      <c:valAx>
        <c:axId val="1102582399"/>
        <c:scaling>
          <c:orientation val="minMax"/>
          <c:max val="0.155"/>
          <c:min val="0"/>
        </c:scaling>
        <c:delete val="1"/>
        <c:axPos val="l"/>
        <c:majorGridlines>
          <c:spPr>
            <a:ln w="9525" cap="flat" cmpd="sng" algn="ctr">
              <a:solidFill>
                <a:schemeClr val="tx1">
                  <a:lumMod val="15000"/>
                  <a:lumOff val="85000"/>
                </a:schemeClr>
              </a:solidFill>
              <a:prstDash val="sysDot"/>
              <a:round/>
            </a:ln>
            <a:effectLst/>
          </c:spPr>
        </c:majorGridlines>
        <c:numFmt formatCode="0%" sourceLinked="1"/>
        <c:majorTickMark val="out"/>
        <c:minorTickMark val="none"/>
        <c:tickLblPos val="nextTo"/>
        <c:crossAx val="1206038575"/>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bg1"/>
          </a:solidFill>
          <a:latin typeface="+mn-lt"/>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solidFill>
                <a:schemeClr val="bg1"/>
              </a:solid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1</c:v>
                </c:pt>
                <c:pt idx="1">
                  <c:v>2</c:v>
                </c:pt>
                <c:pt idx="2">
                  <c:v>3</c:v>
                </c:pt>
                <c:pt idx="3">
                  <c:v>4</c:v>
                </c:pt>
              </c:numCache>
            </c:numRef>
          </c:cat>
          <c:val>
            <c:numRef>
              <c:f>Sheet1!$B$2:$B$5</c:f>
              <c:numCache>
                <c:formatCode>0.0%</c:formatCode>
                <c:ptCount val="4"/>
                <c:pt idx="0">
                  <c:v>3.6999999999999998E-2</c:v>
                </c:pt>
                <c:pt idx="1">
                  <c:v>8.1000000000000003E-2</c:v>
                </c:pt>
                <c:pt idx="2">
                  <c:v>0.106</c:v>
                </c:pt>
                <c:pt idx="3">
                  <c:v>9.4E-2</c:v>
                </c:pt>
              </c:numCache>
            </c:numRef>
          </c:val>
          <c:extLst>
            <c:ext xmlns:c16="http://schemas.microsoft.com/office/drawing/2014/chart" uri="{C3380CC4-5D6E-409C-BE32-E72D297353CC}">
              <c16:uniqueId val="{00000000-3DFF-DC4D-9139-0EFAF8333095}"/>
            </c:ext>
          </c:extLst>
        </c:ser>
        <c:dLbls>
          <c:showLegendKey val="0"/>
          <c:showVal val="0"/>
          <c:showCatName val="0"/>
          <c:showSerName val="0"/>
          <c:showPercent val="0"/>
          <c:showBubbleSize val="0"/>
        </c:dLbls>
        <c:gapWidth val="52"/>
        <c:overlap val="-27"/>
        <c:axId val="248156287"/>
        <c:axId val="1812668911"/>
      </c:barChart>
      <c:catAx>
        <c:axId val="2481562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1812668911"/>
        <c:crosses val="autoZero"/>
        <c:auto val="1"/>
        <c:lblAlgn val="ctr"/>
        <c:lblOffset val="100"/>
        <c:noMultiLvlLbl val="0"/>
      </c:catAx>
      <c:valAx>
        <c:axId val="1812668911"/>
        <c:scaling>
          <c:orientation val="minMax"/>
          <c:max val="0.107"/>
          <c:min val="0"/>
        </c:scaling>
        <c:delete val="1"/>
        <c:axPos val="l"/>
        <c:majorGridlines>
          <c:spPr>
            <a:ln w="9525" cap="flat" cmpd="sng" algn="ctr">
              <a:solidFill>
                <a:schemeClr val="bg1"/>
              </a:solidFill>
              <a:prstDash val="sysDot"/>
              <a:round/>
            </a:ln>
            <a:effectLst/>
          </c:spPr>
        </c:majorGridlines>
        <c:numFmt formatCode="0.0%" sourceLinked="1"/>
        <c:majorTickMark val="none"/>
        <c:minorTickMark val="none"/>
        <c:tickLblPos val="nextTo"/>
        <c:crossAx val="2481562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bg1"/>
          </a:solidFill>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46016291741136"/>
          <c:y val="3.2100298290507701E-2"/>
          <c:w val="0.8468240543565061"/>
          <c:h val="0.74751266291607843"/>
        </c:manualLayout>
      </c:layout>
      <c:barChart>
        <c:barDir val="col"/>
        <c:grouping val="clustered"/>
        <c:varyColors val="0"/>
        <c:ser>
          <c:idx val="0"/>
          <c:order val="0"/>
          <c:tx>
            <c:strRef>
              <c:f>Sheet1!$B$1</c:f>
              <c:strCache>
                <c:ptCount val="1"/>
                <c:pt idx="0">
                  <c:v> Black-serving Hospitals </c:v>
                </c:pt>
              </c:strCache>
            </c:strRef>
          </c:tx>
          <c:spPr>
            <a:solidFill>
              <a:schemeClr val="accent1"/>
            </a:solidFill>
            <a:ln>
              <a:solidFill>
                <a:schemeClr val="bg1"/>
              </a:solidFill>
            </a:ln>
            <a:effectLst/>
          </c:spPr>
          <c:invertIfNegative val="0"/>
          <c:dLbls>
            <c:dLbl>
              <c:idx val="0"/>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06C-5B43-A681-1B4770A3488A}"/>
                </c:ext>
              </c:extLst>
            </c:dLbl>
            <c:spPr>
              <a:noFill/>
              <a:ln>
                <a:noFill/>
              </a:ln>
              <a:effectLst/>
            </c:spPr>
            <c:txPr>
              <a:bodyPr rot="0" spcFirstLastPara="1" vertOverflow="ellipsis" vert="horz" wrap="square" anchor="ctr" anchorCtr="1"/>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Mean Revenue per Patient Day</c:v>
                </c:pt>
              </c:strCache>
            </c:strRef>
          </c:cat>
          <c:val>
            <c:numRef>
              <c:f>Sheet1!$B$2</c:f>
              <c:numCache>
                <c:formatCode>_("$"* #,##0_);_("$"* \(#,##0\);_("$"* "-"??_);_(@_)</c:formatCode>
                <c:ptCount val="1"/>
                <c:pt idx="0">
                  <c:v>1736</c:v>
                </c:pt>
              </c:numCache>
            </c:numRef>
          </c:val>
          <c:extLst>
            <c:ext xmlns:c16="http://schemas.microsoft.com/office/drawing/2014/chart" uri="{C3380CC4-5D6E-409C-BE32-E72D297353CC}">
              <c16:uniqueId val="{00000000-706C-5B43-A681-1B4770A3488A}"/>
            </c:ext>
          </c:extLst>
        </c:ser>
        <c:ser>
          <c:idx val="1"/>
          <c:order val="1"/>
          <c:tx>
            <c:strRef>
              <c:f>Sheet1!$C$1</c:f>
              <c:strCache>
                <c:ptCount val="1"/>
                <c:pt idx="0">
                  <c:v> Other Hospitals </c:v>
                </c:pt>
              </c:strCache>
            </c:strRef>
          </c:tx>
          <c:spPr>
            <a:solidFill>
              <a:schemeClr val="accent2"/>
            </a:solidFill>
            <a:ln>
              <a:noFill/>
            </a:ln>
            <a:effectLst/>
          </c:spPr>
          <c:invertIfNegative val="0"/>
          <c:dPt>
            <c:idx val="0"/>
            <c:invertIfNegative val="0"/>
            <c:bubble3D val="0"/>
            <c:spPr>
              <a:solidFill>
                <a:schemeClr val="accent2"/>
              </a:solidFill>
              <a:ln>
                <a:solidFill>
                  <a:schemeClr val="bg1"/>
                </a:solidFill>
              </a:ln>
              <a:effectLst/>
            </c:spPr>
            <c:extLst>
              <c:ext xmlns:c16="http://schemas.microsoft.com/office/drawing/2014/chart" uri="{C3380CC4-5D6E-409C-BE32-E72D297353CC}">
                <c16:uniqueId val="{00000004-706C-5B43-A681-1B4770A3488A}"/>
              </c:ext>
            </c:extLst>
          </c:dPt>
          <c:dLbls>
            <c:spPr>
              <a:noFill/>
              <a:ln>
                <a:noFill/>
              </a:ln>
              <a:effectLst/>
            </c:spPr>
            <c:txPr>
              <a:bodyPr rot="0" spcFirstLastPara="1" vertOverflow="ellipsis" vert="horz" wrap="square" anchor="ctr" anchorCtr="1"/>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Mean Revenue per Patient Day</c:v>
                </c:pt>
              </c:strCache>
            </c:strRef>
          </c:cat>
          <c:val>
            <c:numRef>
              <c:f>Sheet1!$C$2</c:f>
              <c:numCache>
                <c:formatCode>_("$"* #,##0_);_("$"* \(#,##0\);_("$"* "-"??_);_(@_)</c:formatCode>
                <c:ptCount val="1"/>
                <c:pt idx="0">
                  <c:v>2213</c:v>
                </c:pt>
              </c:numCache>
            </c:numRef>
          </c:val>
          <c:extLst>
            <c:ext xmlns:c16="http://schemas.microsoft.com/office/drawing/2014/chart" uri="{C3380CC4-5D6E-409C-BE32-E72D297353CC}">
              <c16:uniqueId val="{00000001-706C-5B43-A681-1B4770A3488A}"/>
            </c:ext>
          </c:extLst>
        </c:ser>
        <c:dLbls>
          <c:showLegendKey val="0"/>
          <c:showVal val="0"/>
          <c:showCatName val="0"/>
          <c:showSerName val="0"/>
          <c:showPercent val="0"/>
          <c:showBubbleSize val="0"/>
        </c:dLbls>
        <c:gapWidth val="51"/>
        <c:overlap val="-13"/>
        <c:axId val="1819153616"/>
        <c:axId val="1425964464"/>
      </c:barChart>
      <c:catAx>
        <c:axId val="1819153616"/>
        <c:scaling>
          <c:orientation val="minMax"/>
        </c:scaling>
        <c:delete val="0"/>
        <c:axPos val="b"/>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1425964464"/>
        <c:crosses val="autoZero"/>
        <c:auto val="1"/>
        <c:lblAlgn val="ctr"/>
        <c:lblOffset val="100"/>
        <c:noMultiLvlLbl val="0"/>
      </c:catAx>
      <c:valAx>
        <c:axId val="1425964464"/>
        <c:scaling>
          <c:orientation val="minMax"/>
          <c:max val="2300"/>
          <c:min val="0"/>
        </c:scaling>
        <c:delete val="1"/>
        <c:axPos val="l"/>
        <c:numFmt formatCode="_(&quot;$&quot;* #,##0_);_(&quot;$&quot;* \(#,##0\);_(&quot;$&quot;* &quot;-&quot;??_);_(@_)" sourceLinked="1"/>
        <c:majorTickMark val="none"/>
        <c:minorTickMark val="none"/>
        <c:tickLblPos val="nextTo"/>
        <c:crossAx val="1819153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bg1"/>
          </a:solidFill>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46016291741136"/>
          <c:y val="3.2100298290507701E-2"/>
          <c:w val="0.8468240543565061"/>
          <c:h val="0.89053148482682376"/>
        </c:manualLayout>
      </c:layout>
      <c:barChart>
        <c:barDir val="col"/>
        <c:grouping val="clustered"/>
        <c:varyColors val="0"/>
        <c:ser>
          <c:idx val="0"/>
          <c:order val="0"/>
          <c:tx>
            <c:strRef>
              <c:f>Sheet1!$B$1</c:f>
              <c:strCache>
                <c:ptCount val="1"/>
                <c:pt idx="0">
                  <c:v> Black-serving Hospitals </c:v>
                </c:pt>
              </c:strCache>
            </c:strRef>
          </c:tx>
          <c:spPr>
            <a:solidFill>
              <a:schemeClr val="accent1"/>
            </a:solidFill>
            <a:ln>
              <a:solidFill>
                <a:schemeClr val="bg1"/>
              </a:solidFill>
            </a:ln>
            <a:effectLst/>
          </c:spPr>
          <c:invertIfNegative val="0"/>
          <c:dLbls>
            <c:dLbl>
              <c:idx val="0"/>
              <c:layout>
                <c:manualLayout>
                  <c:x val="-1.3698596359625416E-7"/>
                  <c:y val="2.5808537573011894E-2"/>
                </c:manualLayout>
              </c:layout>
              <c:numFmt formatCode="&quot;$&quot;#,##0" sourceLinked="0"/>
              <c:spPr>
                <a:noFill/>
                <a:ln>
                  <a:noFill/>
                </a:ln>
                <a:effectLst/>
              </c:spPr>
              <c:txPr>
                <a:bodyPr rot="0" spcFirstLastPara="1" vertOverflow="ellipsis" vert="horz" wrap="square" anchor="ctr" anchorCtr="1"/>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28077382822891667"/>
                      <c:h val="0.14987247071723159"/>
                    </c:manualLayout>
                  </c15:layout>
                </c:ext>
                <c:ext xmlns:c16="http://schemas.microsoft.com/office/drawing/2014/chart" uri="{C3380CC4-5D6E-409C-BE32-E72D297353CC}">
                  <c16:uniqueId val="{00000000-BD92-0C4E-8854-9F08F0E769C5}"/>
                </c:ext>
              </c:extLst>
            </c:dLbl>
            <c:numFmt formatCode="&quot;$&quot;#,##0" sourceLinked="0"/>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Profit (Surplus) per Patient Day</c:v>
                </c:pt>
              </c:strCache>
            </c:strRef>
          </c:cat>
          <c:val>
            <c:numRef>
              <c:f>Sheet1!$B$2</c:f>
              <c:numCache>
                <c:formatCode>_("$"* #,##0_);_("$"* \(#,##0\);_("$"* "-"??_);_(@_)</c:formatCode>
                <c:ptCount val="1"/>
                <c:pt idx="0">
                  <c:v>-17</c:v>
                </c:pt>
              </c:numCache>
            </c:numRef>
          </c:val>
          <c:extLst>
            <c:ext xmlns:c16="http://schemas.microsoft.com/office/drawing/2014/chart" uri="{C3380CC4-5D6E-409C-BE32-E72D297353CC}">
              <c16:uniqueId val="{00000001-BD92-0C4E-8854-9F08F0E769C5}"/>
            </c:ext>
          </c:extLst>
        </c:ser>
        <c:ser>
          <c:idx val="1"/>
          <c:order val="1"/>
          <c:tx>
            <c:strRef>
              <c:f>Sheet1!$C$1</c:f>
              <c:strCache>
                <c:ptCount val="1"/>
                <c:pt idx="0">
                  <c:v> Other Hospitals </c:v>
                </c:pt>
              </c:strCache>
            </c:strRef>
          </c:tx>
          <c:spPr>
            <a:solidFill>
              <a:schemeClr val="accent2"/>
            </a:solidFill>
            <a:ln>
              <a:solidFill>
                <a:schemeClr val="bg1"/>
              </a:solid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Profit (Surplus) per Patient Day</c:v>
                </c:pt>
              </c:strCache>
            </c:strRef>
          </c:cat>
          <c:val>
            <c:numRef>
              <c:f>Sheet1!$C$2</c:f>
              <c:numCache>
                <c:formatCode>_("$"* #,##0_);_("$"* \(#,##0\);_("$"* "-"??_);_(@_)</c:formatCode>
                <c:ptCount val="1"/>
                <c:pt idx="0">
                  <c:v>126</c:v>
                </c:pt>
              </c:numCache>
            </c:numRef>
          </c:val>
          <c:extLst>
            <c:ext xmlns:c16="http://schemas.microsoft.com/office/drawing/2014/chart" uri="{C3380CC4-5D6E-409C-BE32-E72D297353CC}">
              <c16:uniqueId val="{00000002-BD92-0C4E-8854-9F08F0E769C5}"/>
            </c:ext>
          </c:extLst>
        </c:ser>
        <c:dLbls>
          <c:showLegendKey val="0"/>
          <c:showVal val="0"/>
          <c:showCatName val="0"/>
          <c:showSerName val="0"/>
          <c:showPercent val="0"/>
          <c:showBubbleSize val="0"/>
        </c:dLbls>
        <c:gapWidth val="34"/>
        <c:overlap val="-12"/>
        <c:axId val="1819153616"/>
        <c:axId val="1425964464"/>
      </c:barChart>
      <c:catAx>
        <c:axId val="1819153616"/>
        <c:scaling>
          <c:orientation val="minMax"/>
        </c:scaling>
        <c:delete val="0"/>
        <c:axPos val="b"/>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1425964464"/>
        <c:crosses val="autoZero"/>
        <c:auto val="1"/>
        <c:lblAlgn val="ctr"/>
        <c:lblOffset val="100"/>
        <c:noMultiLvlLbl val="0"/>
      </c:catAx>
      <c:valAx>
        <c:axId val="1425964464"/>
        <c:scaling>
          <c:orientation val="minMax"/>
          <c:max val="130"/>
          <c:min val="-25"/>
        </c:scaling>
        <c:delete val="1"/>
        <c:axPos val="l"/>
        <c:numFmt formatCode="_(&quot;$&quot;* #,##0_);_(&quot;$&quot;* \(#,##0\);_(&quot;$&quot;* &quot;-&quot;??_);_(@_)" sourceLinked="1"/>
        <c:majorTickMark val="none"/>
        <c:minorTickMark val="none"/>
        <c:tickLblPos val="nextTo"/>
        <c:crossAx val="1819153616"/>
        <c:crosses val="autoZero"/>
        <c:crossBetween val="between"/>
        <c:majorUnit val="2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bg1"/>
          </a:solidFill>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12812886996591"/>
          <c:y val="3.1631002729957051E-2"/>
          <c:w val="0.66365671560124484"/>
          <c:h val="0.85073042257163001"/>
        </c:manualLayout>
      </c:layout>
      <c:barChart>
        <c:barDir val="col"/>
        <c:grouping val="clustered"/>
        <c:varyColors val="0"/>
        <c:ser>
          <c:idx val="0"/>
          <c:order val="0"/>
          <c:tx>
            <c:strRef>
              <c:f>Supply!$C$620</c:f>
              <c:strCache>
                <c:ptCount val="1"/>
                <c:pt idx="0">
                  <c:v>R-Squared</c:v>
                </c:pt>
              </c:strCache>
            </c:strRef>
          </c:tx>
          <c:spPr>
            <a:solidFill>
              <a:schemeClr val="accent1"/>
            </a:solidFill>
            <a:ln>
              <a:solidFill>
                <a:schemeClr val="bg1"/>
              </a:solid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Supply!$B$621:$B$622</c:f>
              <c:numCache>
                <c:formatCode>General</c:formatCode>
                <c:ptCount val="2"/>
                <c:pt idx="0">
                  <c:v>1991</c:v>
                </c:pt>
                <c:pt idx="1">
                  <c:v>2017</c:v>
                </c:pt>
              </c:numCache>
            </c:numRef>
          </c:cat>
          <c:val>
            <c:numRef>
              <c:f>Supply!$C$621:$C$622</c:f>
              <c:numCache>
                <c:formatCode>0%</c:formatCode>
                <c:ptCount val="2"/>
                <c:pt idx="0">
                  <c:v>0.13</c:v>
                </c:pt>
                <c:pt idx="1">
                  <c:v>7.0000000000000007E-2</c:v>
                </c:pt>
              </c:numCache>
            </c:numRef>
          </c:val>
          <c:extLst>
            <c:ext xmlns:c16="http://schemas.microsoft.com/office/drawing/2014/chart" uri="{C3380CC4-5D6E-409C-BE32-E72D297353CC}">
              <c16:uniqueId val="{00000000-B7E1-0E40-BA33-BF036157E29F}"/>
            </c:ext>
          </c:extLst>
        </c:ser>
        <c:dLbls>
          <c:dLblPos val="outEnd"/>
          <c:showLegendKey val="0"/>
          <c:showVal val="1"/>
          <c:showCatName val="0"/>
          <c:showSerName val="0"/>
          <c:showPercent val="0"/>
          <c:showBubbleSize val="0"/>
        </c:dLbls>
        <c:gapWidth val="70"/>
        <c:overlap val="-27"/>
        <c:axId val="1104958399"/>
        <c:axId val="1139116591"/>
      </c:barChart>
      <c:catAx>
        <c:axId val="11049583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1139116591"/>
        <c:crosses val="autoZero"/>
        <c:auto val="1"/>
        <c:lblAlgn val="ctr"/>
        <c:lblOffset val="100"/>
        <c:noMultiLvlLbl val="0"/>
      </c:catAx>
      <c:valAx>
        <c:axId val="1139116591"/>
        <c:scaling>
          <c:orientation val="minMax"/>
          <c:max val="0.13500000000000001"/>
          <c:min val="0"/>
        </c:scaling>
        <c:delete val="1"/>
        <c:axPos val="l"/>
        <c:majorGridlines>
          <c:spPr>
            <a:ln w="9525" cap="flat" cmpd="sng" algn="ctr">
              <a:solidFill>
                <a:schemeClr val="bg1"/>
              </a:solidFill>
              <a:prstDash val="sysDot"/>
              <a:round/>
            </a:ln>
            <a:effectLst/>
          </c:spPr>
        </c:majorGridlines>
        <c:numFmt formatCode="0%" sourceLinked="1"/>
        <c:majorTickMark val="out"/>
        <c:minorTickMark val="none"/>
        <c:tickLblPos val="nextTo"/>
        <c:crossAx val="110495839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bg1"/>
          </a:solidFill>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678138856026356"/>
          <c:y val="3.1209591732965638E-2"/>
          <c:w val="0.72858756924871226"/>
          <c:h val="0.82437511561176613"/>
        </c:manualLayout>
      </c:layout>
      <c:barChart>
        <c:barDir val="col"/>
        <c:grouping val="clustered"/>
        <c:varyColors val="0"/>
        <c:ser>
          <c:idx val="0"/>
          <c:order val="0"/>
          <c:tx>
            <c:strRef>
              <c:f>Supply!$F$594</c:f>
              <c:strCache>
                <c:ptCount val="1"/>
                <c:pt idx="0">
                  <c:v>Odds Ratio </c:v>
                </c:pt>
              </c:strCache>
            </c:strRef>
          </c:tx>
          <c:spPr>
            <a:solidFill>
              <a:schemeClr val="accent1"/>
            </a:solidFill>
            <a:ln>
              <a:solidFill>
                <a:schemeClr val="bg1"/>
              </a:solid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Supply!$E$595:$E$596</c:f>
              <c:strCache>
                <c:ptCount val="2"/>
                <c:pt idx="0">
                  <c:v>Diagnostic Cath</c:v>
                </c:pt>
                <c:pt idx="1">
                  <c:v>PCI</c:v>
                </c:pt>
              </c:strCache>
            </c:strRef>
          </c:cat>
          <c:val>
            <c:numRef>
              <c:f>Supply!$F$595:$F$596</c:f>
              <c:numCache>
                <c:formatCode>General</c:formatCode>
                <c:ptCount val="2"/>
                <c:pt idx="0">
                  <c:v>1.1020000000000001</c:v>
                </c:pt>
                <c:pt idx="1">
                  <c:v>1.794</c:v>
                </c:pt>
              </c:numCache>
            </c:numRef>
          </c:val>
          <c:extLst>
            <c:ext xmlns:c16="http://schemas.microsoft.com/office/drawing/2014/chart" uri="{C3380CC4-5D6E-409C-BE32-E72D297353CC}">
              <c16:uniqueId val="{00000000-8354-C74E-8125-643CEE644AFF}"/>
            </c:ext>
          </c:extLst>
        </c:ser>
        <c:dLbls>
          <c:dLblPos val="outEnd"/>
          <c:showLegendKey val="0"/>
          <c:showVal val="1"/>
          <c:showCatName val="0"/>
          <c:showSerName val="0"/>
          <c:showPercent val="0"/>
          <c:showBubbleSize val="0"/>
        </c:dLbls>
        <c:gapWidth val="115"/>
        <c:overlap val="-27"/>
        <c:axId val="1433881504"/>
        <c:axId val="1433782624"/>
      </c:barChart>
      <c:catAx>
        <c:axId val="1433881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1433782624"/>
        <c:crosses val="autoZero"/>
        <c:auto val="1"/>
        <c:lblAlgn val="ctr"/>
        <c:lblOffset val="100"/>
        <c:noMultiLvlLbl val="0"/>
      </c:catAx>
      <c:valAx>
        <c:axId val="1433782624"/>
        <c:scaling>
          <c:orientation val="minMax"/>
          <c:max val="1.8"/>
          <c:min val="1"/>
        </c:scaling>
        <c:delete val="0"/>
        <c:axPos val="l"/>
        <c:majorGridlines>
          <c:spPr>
            <a:ln w="9525" cap="flat" cmpd="sng" algn="ctr">
              <a:solidFill>
                <a:schemeClr val="bg1"/>
              </a:solidFill>
              <a:prstDash val="sysDot"/>
              <a:round/>
            </a:ln>
            <a:effectLst/>
          </c:spPr>
        </c:majorGridlines>
        <c:title>
          <c:tx>
            <c:rich>
              <a:bodyPr rot="0" spcFirstLastPara="1" vertOverflow="ellipsis" wrap="square" anchor="ctr" anchorCtr="1"/>
              <a:lstStyle/>
              <a:p>
                <a:pPr>
                  <a:defRPr sz="2000" b="0" i="0" u="none" strike="noStrike" kern="1200" baseline="0">
                    <a:solidFill>
                      <a:schemeClr val="bg1"/>
                    </a:solidFill>
                    <a:latin typeface="+mn-lt"/>
                    <a:ea typeface="+mn-ea"/>
                    <a:cs typeface="+mn-cs"/>
                  </a:defRPr>
                </a:pPr>
                <a:r>
                  <a:rPr lang="en-US"/>
                  <a:t>Odds Ratio</a:t>
                </a:r>
              </a:p>
            </c:rich>
          </c:tx>
          <c:layout>
            <c:manualLayout>
              <c:xMode val="edge"/>
              <c:yMode val="edge"/>
              <c:x val="0"/>
              <c:y val="0.38382927616087614"/>
            </c:manualLayout>
          </c:layout>
          <c:overlay val="0"/>
          <c:spPr>
            <a:noFill/>
            <a:ln>
              <a:noFill/>
            </a:ln>
            <a:effectLst/>
          </c:spPr>
          <c:txPr>
            <a:bodyPr rot="0" spcFirstLastPara="1" vertOverflow="ellipsis" wrap="square" anchor="ctr" anchorCtr="1"/>
            <a:lstStyle/>
            <a:p>
              <a:pPr>
                <a:defRPr sz="2000" b="0" i="0" u="none" strike="noStrike" kern="1200" baseline="0">
                  <a:solidFill>
                    <a:schemeClr val="bg1"/>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1433881504"/>
        <c:crosses val="autoZero"/>
        <c:crossBetween val="between"/>
        <c:majorUnit val="0.25"/>
      </c:valAx>
      <c:spPr>
        <a:noFill/>
        <a:ln>
          <a:noFill/>
        </a:ln>
        <a:effectLst/>
      </c:spPr>
    </c:plotArea>
    <c:plotVisOnly val="1"/>
    <c:dispBlanksAs val="gap"/>
    <c:showDLblsOverMax val="0"/>
  </c:chart>
  <c:spPr>
    <a:noFill/>
    <a:ln>
      <a:noFill/>
    </a:ln>
    <a:effectLst/>
  </c:spPr>
  <c:txPr>
    <a:bodyPr/>
    <a:lstStyle/>
    <a:p>
      <a:pPr>
        <a:defRPr sz="2000">
          <a:solidFill>
            <a:schemeClr val="bg1"/>
          </a:solidFill>
          <a:latin typeface="+mn-lt"/>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solidFill>
                <a:schemeClr val="bg1"/>
              </a:solid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'Consolidation Corporatization'!$C$159:$F$159</c:f>
              <c:strCache>
                <c:ptCount val="4"/>
                <c:pt idx="0">
                  <c:v>28-Day Mortality</c:v>
                </c:pt>
                <c:pt idx="1">
                  <c:v>Hospital Days</c:v>
                </c:pt>
                <c:pt idx="2">
                  <c:v>Outpatient Visits</c:v>
                </c:pt>
                <c:pt idx="3">
                  <c:v>Spending</c:v>
                </c:pt>
              </c:strCache>
            </c:strRef>
          </c:cat>
          <c:val>
            <c:numRef>
              <c:f>'Consolidation Corporatization'!$C$162:$F$162</c:f>
              <c:numCache>
                <c:formatCode>0%</c:formatCode>
                <c:ptCount val="4"/>
                <c:pt idx="0">
                  <c:v>-0.46391752577319584</c:v>
                </c:pt>
                <c:pt idx="1">
                  <c:v>-0.10684931506849316</c:v>
                </c:pt>
                <c:pt idx="2">
                  <c:v>0.26264726264726262</c:v>
                </c:pt>
                <c:pt idx="3">
                  <c:v>-0.21182225845902977</c:v>
                </c:pt>
              </c:numCache>
            </c:numRef>
          </c:val>
          <c:extLst>
            <c:ext xmlns:c16="http://schemas.microsoft.com/office/drawing/2014/chart" uri="{C3380CC4-5D6E-409C-BE32-E72D297353CC}">
              <c16:uniqueId val="{00000000-57BC-7844-997E-B2DF84D75021}"/>
            </c:ext>
          </c:extLst>
        </c:ser>
        <c:dLbls>
          <c:dLblPos val="outEnd"/>
          <c:showLegendKey val="0"/>
          <c:showVal val="1"/>
          <c:showCatName val="0"/>
          <c:showSerName val="0"/>
          <c:showPercent val="0"/>
          <c:showBubbleSize val="0"/>
        </c:dLbls>
        <c:gapWidth val="54"/>
        <c:overlap val="-27"/>
        <c:axId val="369327776"/>
        <c:axId val="415749200"/>
      </c:barChart>
      <c:catAx>
        <c:axId val="369327776"/>
        <c:scaling>
          <c:orientation val="minMax"/>
        </c:scaling>
        <c:delete val="0"/>
        <c:axPos val="b"/>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crossAx val="415749200"/>
        <c:crosses val="autoZero"/>
        <c:auto val="1"/>
        <c:lblAlgn val="ctr"/>
        <c:lblOffset val="0"/>
        <c:noMultiLvlLbl val="0"/>
      </c:catAx>
      <c:valAx>
        <c:axId val="415749200"/>
        <c:scaling>
          <c:orientation val="minMax"/>
          <c:max val="0.27"/>
          <c:min val="-0.47"/>
        </c:scaling>
        <c:delete val="1"/>
        <c:axPos val="l"/>
        <c:numFmt formatCode="0%" sourceLinked="1"/>
        <c:majorTickMark val="none"/>
        <c:minorTickMark val="none"/>
        <c:tickLblPos val="nextTo"/>
        <c:crossAx val="369327776"/>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sz="2000">
          <a:solidFill>
            <a:schemeClr val="bg1"/>
          </a:solidFill>
          <a:latin typeface="+mn-lt"/>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VHA</c:v>
                </c:pt>
              </c:strCache>
            </c:strRef>
          </c:tx>
          <c:spPr>
            <a:solidFill>
              <a:schemeClr val="accent1"/>
            </a:solidFill>
            <a:ln>
              <a:solidFill>
                <a:schemeClr val="bg1"/>
              </a:solidFill>
            </a:ln>
            <a:effectLst/>
          </c:spPr>
          <c:invertIfNegative val="0"/>
          <c:dLbls>
            <c:numFmt formatCode="#,##0" sourceLinked="0"/>
            <c:spPr>
              <a:noFill/>
              <a:ln>
                <a:noFill/>
              </a:ln>
              <a:effectLst/>
            </c:spPr>
            <c:txPr>
              <a:bodyPr rot="0" spcFirstLastPara="1" vertOverflow="ellipsis" vert="horz" wrap="square" anchor="ctr" anchorCtr="1"/>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Primary Care</c:v>
                </c:pt>
                <c:pt idx="1">
                  <c:v>Mental Health</c:v>
                </c:pt>
                <c:pt idx="2">
                  <c:v>Other Specialties</c:v>
                </c:pt>
              </c:strCache>
            </c:strRef>
          </c:cat>
          <c:val>
            <c:numRef>
              <c:f>Sheet1!$B$2:$B$4</c:f>
              <c:numCache>
                <c:formatCode>General</c:formatCode>
                <c:ptCount val="3"/>
                <c:pt idx="0">
                  <c:v>29</c:v>
                </c:pt>
                <c:pt idx="1">
                  <c:v>33.6</c:v>
                </c:pt>
                <c:pt idx="2">
                  <c:v>35.4</c:v>
                </c:pt>
              </c:numCache>
            </c:numRef>
          </c:val>
          <c:extLst>
            <c:ext xmlns:c16="http://schemas.microsoft.com/office/drawing/2014/chart" uri="{C3380CC4-5D6E-409C-BE32-E72D297353CC}">
              <c16:uniqueId val="{00000000-AB19-154F-A6F2-E4AE36AEFDF6}"/>
            </c:ext>
          </c:extLst>
        </c:ser>
        <c:ser>
          <c:idx val="1"/>
          <c:order val="1"/>
          <c:tx>
            <c:strRef>
              <c:f>Sheet1!$C$1</c:f>
              <c:strCache>
                <c:ptCount val="1"/>
                <c:pt idx="0">
                  <c:v>Private Sector</c:v>
                </c:pt>
              </c:strCache>
            </c:strRef>
          </c:tx>
          <c:spPr>
            <a:solidFill>
              <a:schemeClr val="accent2"/>
            </a:solidFill>
            <a:ln>
              <a:solidFill>
                <a:schemeClr val="bg1"/>
              </a:solidFill>
            </a:ln>
            <a:effectLst/>
          </c:spPr>
          <c:invertIfNegative val="0"/>
          <c:dLbls>
            <c:numFmt formatCode="#,##0" sourceLinked="0"/>
            <c:spPr>
              <a:noFill/>
              <a:ln>
                <a:noFill/>
              </a:ln>
              <a:effectLst/>
            </c:spPr>
            <c:txPr>
              <a:bodyPr rot="0" spcFirstLastPara="1" vertOverflow="ellipsis" vert="horz" wrap="square" anchor="ctr" anchorCtr="1"/>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Primary Care</c:v>
                </c:pt>
                <c:pt idx="1">
                  <c:v>Mental Health</c:v>
                </c:pt>
                <c:pt idx="2">
                  <c:v>Other Specialties</c:v>
                </c:pt>
              </c:strCache>
            </c:strRef>
          </c:cat>
          <c:val>
            <c:numRef>
              <c:f>Sheet1!$C$2:$C$4</c:f>
              <c:numCache>
                <c:formatCode>General</c:formatCode>
                <c:ptCount val="3"/>
                <c:pt idx="0">
                  <c:v>38.9</c:v>
                </c:pt>
                <c:pt idx="1">
                  <c:v>43.9</c:v>
                </c:pt>
                <c:pt idx="2">
                  <c:v>41.9</c:v>
                </c:pt>
              </c:numCache>
            </c:numRef>
          </c:val>
          <c:extLst>
            <c:ext xmlns:c16="http://schemas.microsoft.com/office/drawing/2014/chart" uri="{C3380CC4-5D6E-409C-BE32-E72D297353CC}">
              <c16:uniqueId val="{00000001-AB19-154F-A6F2-E4AE36AEFDF6}"/>
            </c:ext>
          </c:extLst>
        </c:ser>
        <c:dLbls>
          <c:showLegendKey val="0"/>
          <c:showVal val="0"/>
          <c:showCatName val="0"/>
          <c:showSerName val="0"/>
          <c:showPercent val="0"/>
          <c:showBubbleSize val="0"/>
        </c:dLbls>
        <c:gapWidth val="76"/>
        <c:overlap val="-9"/>
        <c:axId val="923677519"/>
        <c:axId val="2026050735"/>
      </c:barChart>
      <c:catAx>
        <c:axId val="9236775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2026050735"/>
        <c:crosses val="autoZero"/>
        <c:auto val="1"/>
        <c:lblAlgn val="ctr"/>
        <c:lblOffset val="100"/>
        <c:noMultiLvlLbl val="0"/>
      </c:catAx>
      <c:valAx>
        <c:axId val="2026050735"/>
        <c:scaling>
          <c:orientation val="minMax"/>
          <c:max val="44"/>
          <c:min val="0"/>
        </c:scaling>
        <c:delete val="1"/>
        <c:axPos val="l"/>
        <c:majorGridlines>
          <c:spPr>
            <a:ln w="9525" cap="flat" cmpd="sng" algn="ctr">
              <a:solidFill>
                <a:schemeClr val="bg1"/>
              </a:solidFill>
              <a:prstDash val="sysDot"/>
              <a:round/>
            </a:ln>
            <a:effectLst/>
          </c:spPr>
        </c:majorGridlines>
        <c:numFmt formatCode="General" sourceLinked="1"/>
        <c:majorTickMark val="none"/>
        <c:minorTickMark val="none"/>
        <c:tickLblPos val="nextTo"/>
        <c:crossAx val="92367751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bg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Incorp
Biz
Owners</c:v>
                </c:pt>
                <c:pt idx="1">
                  <c:v>Unincorp
Biz
Owners</c:v>
                </c:pt>
                <c:pt idx="2">
                  <c:v>Mgrs</c:v>
                </c:pt>
                <c:pt idx="3">
                  <c:v>Workers</c:v>
                </c:pt>
                <c:pt idx="4">
                  <c:v>Not in
Labor
Force</c:v>
                </c:pt>
              </c:strCache>
            </c:strRef>
          </c:cat>
          <c:val>
            <c:numRef>
              <c:f>Sheet1!$B$2:$B$6</c:f>
              <c:numCache>
                <c:formatCode>General</c:formatCode>
                <c:ptCount val="5"/>
                <c:pt idx="0">
                  <c:v>1</c:v>
                </c:pt>
                <c:pt idx="1">
                  <c:v>1.3</c:v>
                </c:pt>
                <c:pt idx="2">
                  <c:v>1</c:v>
                </c:pt>
                <c:pt idx="3">
                  <c:v>1.3</c:v>
                </c:pt>
                <c:pt idx="4">
                  <c:v>3.2</c:v>
                </c:pt>
              </c:numCache>
            </c:numRef>
          </c:val>
          <c:extLst>
            <c:ext xmlns:c16="http://schemas.microsoft.com/office/drawing/2014/chart" uri="{C3380CC4-5D6E-409C-BE32-E72D297353CC}">
              <c16:uniqueId val="{00000000-A86A-BF42-8C0D-2B5EE3499898}"/>
            </c:ext>
          </c:extLst>
        </c:ser>
        <c:dLbls>
          <c:showLegendKey val="0"/>
          <c:showVal val="0"/>
          <c:showCatName val="0"/>
          <c:showSerName val="0"/>
          <c:showPercent val="0"/>
          <c:showBubbleSize val="0"/>
        </c:dLbls>
        <c:gapWidth val="28"/>
        <c:overlap val="21"/>
        <c:axId val="578278384"/>
        <c:axId val="769100943"/>
      </c:barChart>
      <c:catAx>
        <c:axId val="578278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2000" b="0" i="0" u="none" strike="noStrike" kern="1200" baseline="0">
                <a:solidFill>
                  <a:schemeClr val="bg1"/>
                </a:solidFill>
                <a:latin typeface="+mn-lt"/>
                <a:ea typeface="+mn-ea"/>
                <a:cs typeface="+mn-cs"/>
              </a:defRPr>
            </a:pPr>
            <a:endParaRPr lang="en-US"/>
          </a:p>
        </c:txPr>
        <c:crossAx val="769100943"/>
        <c:crosses val="autoZero"/>
        <c:auto val="1"/>
        <c:lblAlgn val="ctr"/>
        <c:lblOffset val="100"/>
        <c:noMultiLvlLbl val="0"/>
      </c:catAx>
      <c:valAx>
        <c:axId val="769100943"/>
        <c:scaling>
          <c:orientation val="minMax"/>
          <c:max val="3.3"/>
          <c:min val="0"/>
        </c:scaling>
        <c:delete val="1"/>
        <c:axPos val="l"/>
        <c:majorGridlines>
          <c:spPr>
            <a:ln w="9525" cap="flat" cmpd="sng" algn="ctr">
              <a:solidFill>
                <a:schemeClr val="bg1"/>
              </a:solidFill>
              <a:prstDash val="sysDot"/>
              <a:round/>
            </a:ln>
            <a:effectLst/>
          </c:spPr>
        </c:majorGridlines>
        <c:numFmt formatCode="General" sourceLinked="1"/>
        <c:majorTickMark val="out"/>
        <c:minorTickMark val="none"/>
        <c:tickLblPos val="nextTo"/>
        <c:crossAx val="578278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bg1"/>
          </a:solidFill>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660799263281522E-2"/>
          <c:y val="3.085547968186959E-2"/>
          <c:w val="0.4706427017132136"/>
          <c:h val="0.85676394237069786"/>
        </c:manualLayout>
      </c:layout>
      <c:areaChart>
        <c:grouping val="stacked"/>
        <c:varyColors val="0"/>
        <c:ser>
          <c:idx val="2"/>
          <c:order val="0"/>
          <c:tx>
            <c:strRef>
              <c:f>'Figure v2 SP hosps'!$B$9</c:f>
              <c:strCache>
                <c:ptCount val="1"/>
                <c:pt idx="0">
                  <c:v>Single payer cost if no utilization increase</c:v>
                </c:pt>
              </c:strCache>
            </c:strRef>
          </c:tx>
          <c:spPr>
            <a:solidFill>
              <a:schemeClr val="accent1"/>
            </a:solidFill>
            <a:ln w="12700">
              <a:solidFill>
                <a:schemeClr val="bg1"/>
              </a:solidFill>
            </a:ln>
            <a:effectLst/>
          </c:spPr>
          <c:cat>
            <c:numRef>
              <c:f>'Figure v2 SP hosps'!$G$2:$P$2</c:f>
              <c:numCache>
                <c:formatCode>General</c:formatCode>
                <c:ptCount val="10"/>
                <c:pt idx="0">
                  <c:v>2021</c:v>
                </c:pt>
                <c:pt idx="1">
                  <c:v>2022</c:v>
                </c:pt>
                <c:pt idx="2">
                  <c:v>2023</c:v>
                </c:pt>
                <c:pt idx="3">
                  <c:v>2024</c:v>
                </c:pt>
                <c:pt idx="4">
                  <c:v>2025</c:v>
                </c:pt>
                <c:pt idx="5">
                  <c:v>2026</c:v>
                </c:pt>
                <c:pt idx="6">
                  <c:v>2027</c:v>
                </c:pt>
                <c:pt idx="7">
                  <c:v>2028</c:v>
                </c:pt>
                <c:pt idx="8">
                  <c:v>2029</c:v>
                </c:pt>
                <c:pt idx="9">
                  <c:v>2030</c:v>
                </c:pt>
              </c:numCache>
            </c:numRef>
          </c:cat>
          <c:val>
            <c:numRef>
              <c:f>'Figure v2 SP hosps'!$G$9:$P$9</c:f>
              <c:numCache>
                <c:formatCode>_("$"* #,##0.00_);_("$"* \(#,##0.00\);_("$"* "-"??_);_(@_)</c:formatCode>
                <c:ptCount val="10"/>
                <c:pt idx="0">
                  <c:v>1204.5678195644582</c:v>
                </c:pt>
                <c:pt idx="1">
                  <c:v>1224.8184948543005</c:v>
                </c:pt>
                <c:pt idx="2">
                  <c:v>1235.590719887138</c:v>
                </c:pt>
                <c:pt idx="3">
                  <c:v>1246.4371347432511</c:v>
                </c:pt>
                <c:pt idx="4">
                  <c:v>1260.8840366457162</c:v>
                </c:pt>
                <c:pt idx="5">
                  <c:v>1279.5547096186219</c:v>
                </c:pt>
                <c:pt idx="6">
                  <c:v>1336.4312877514315</c:v>
                </c:pt>
                <c:pt idx="7">
                  <c:v>1396.3254337150534</c:v>
                </c:pt>
                <c:pt idx="8">
                  <c:v>1458.8740311134068</c:v>
                </c:pt>
                <c:pt idx="9">
                  <c:v>1524.1947227028227</c:v>
                </c:pt>
              </c:numCache>
            </c:numRef>
          </c:val>
          <c:extLst>
            <c:ext xmlns:c16="http://schemas.microsoft.com/office/drawing/2014/chart" uri="{C3380CC4-5D6E-409C-BE32-E72D297353CC}">
              <c16:uniqueId val="{00000000-72CA-6647-B023-81D2CB950A99}"/>
            </c:ext>
          </c:extLst>
        </c:ser>
        <c:ser>
          <c:idx val="3"/>
          <c:order val="1"/>
          <c:tx>
            <c:strRef>
              <c:f>'Figure v2 SP hosps'!$B$8</c:f>
              <c:strCache>
                <c:ptCount val="1"/>
                <c:pt idx="0">
                  <c:v>Utilization rise + QI, from former profit</c:v>
                </c:pt>
              </c:strCache>
            </c:strRef>
          </c:tx>
          <c:spPr>
            <a:solidFill>
              <a:schemeClr val="accent1">
                <a:lumMod val="50000"/>
              </a:schemeClr>
            </a:solidFill>
            <a:ln w="38100">
              <a:solidFill>
                <a:schemeClr val="accent4"/>
              </a:solidFill>
            </a:ln>
            <a:effectLst>
              <a:glow rad="12700">
                <a:schemeClr val="bg1"/>
              </a:glow>
            </a:effectLst>
          </c:spPr>
          <c:cat>
            <c:numRef>
              <c:f>'Figure v2 SP hosps'!$G$2:$P$2</c:f>
              <c:numCache>
                <c:formatCode>General</c:formatCode>
                <c:ptCount val="10"/>
                <c:pt idx="0">
                  <c:v>2021</c:v>
                </c:pt>
                <c:pt idx="1">
                  <c:v>2022</c:v>
                </c:pt>
                <c:pt idx="2">
                  <c:v>2023</c:v>
                </c:pt>
                <c:pt idx="3">
                  <c:v>2024</c:v>
                </c:pt>
                <c:pt idx="4">
                  <c:v>2025</c:v>
                </c:pt>
                <c:pt idx="5">
                  <c:v>2026</c:v>
                </c:pt>
                <c:pt idx="6">
                  <c:v>2027</c:v>
                </c:pt>
                <c:pt idx="7">
                  <c:v>2028</c:v>
                </c:pt>
                <c:pt idx="8">
                  <c:v>2029</c:v>
                </c:pt>
                <c:pt idx="9">
                  <c:v>2030</c:v>
                </c:pt>
              </c:numCache>
            </c:numRef>
          </c:cat>
          <c:val>
            <c:numRef>
              <c:f>'Figure v2 SP hosps'!$G$8:$P$8</c:f>
              <c:numCache>
                <c:formatCode>_("$"* #,##0.00_);_("$"* \(#,##0.00\);_("$"* "-"??_);_(@_)</c:formatCode>
                <c:ptCount val="10"/>
                <c:pt idx="0">
                  <c:v>47.419067561971815</c:v>
                </c:pt>
                <c:pt idx="1">
                  <c:v>37.194554845629</c:v>
                </c:pt>
                <c:pt idx="2">
                  <c:v>37.517721596614138</c:v>
                </c:pt>
                <c:pt idx="3">
                  <c:v>37.843114042297657</c:v>
                </c:pt>
                <c:pt idx="4">
                  <c:v>38.276521099371621</c:v>
                </c:pt>
                <c:pt idx="5">
                  <c:v>38.836641288558667</c:v>
                </c:pt>
                <c:pt idx="6">
                  <c:v>40.542938632542928</c:v>
                </c:pt>
                <c:pt idx="7">
                  <c:v>42.339763011451623</c:v>
                </c:pt>
                <c:pt idx="8">
                  <c:v>44.216220933402155</c:v>
                </c:pt>
                <c:pt idx="9">
                  <c:v>46.175841681084648</c:v>
                </c:pt>
              </c:numCache>
            </c:numRef>
          </c:val>
          <c:extLst>
            <c:ext xmlns:c16="http://schemas.microsoft.com/office/drawing/2014/chart" uri="{C3380CC4-5D6E-409C-BE32-E72D297353CC}">
              <c16:uniqueId val="{00000001-72CA-6647-B023-81D2CB950A99}"/>
            </c:ext>
          </c:extLst>
        </c:ser>
        <c:ser>
          <c:idx val="4"/>
          <c:order val="2"/>
          <c:tx>
            <c:strRef>
              <c:f>'Figure v2 SP hosps'!$B$7</c:f>
              <c:strCache>
                <c:ptCount val="1"/>
                <c:pt idx="0">
                  <c:v>Single payer cost</c:v>
                </c:pt>
              </c:strCache>
            </c:strRef>
          </c:tx>
          <c:spPr>
            <a:solidFill>
              <a:schemeClr val="accent1"/>
            </a:solidFill>
            <a:ln w="12700">
              <a:solidFill>
                <a:schemeClr val="bg1"/>
              </a:solidFill>
              <a:prstDash val="solid"/>
            </a:ln>
            <a:effectLst>
              <a:glow rad="12700">
                <a:schemeClr val="bg1"/>
              </a:glow>
            </a:effectLst>
          </c:spPr>
          <c:cat>
            <c:numRef>
              <c:f>'Figure v2 SP hosps'!$G$2:$P$2</c:f>
              <c:numCache>
                <c:formatCode>General</c:formatCode>
                <c:ptCount val="10"/>
                <c:pt idx="0">
                  <c:v>2021</c:v>
                </c:pt>
                <c:pt idx="1">
                  <c:v>2022</c:v>
                </c:pt>
                <c:pt idx="2">
                  <c:v>2023</c:v>
                </c:pt>
                <c:pt idx="3">
                  <c:v>2024</c:v>
                </c:pt>
                <c:pt idx="4">
                  <c:v>2025</c:v>
                </c:pt>
                <c:pt idx="5">
                  <c:v>2026</c:v>
                </c:pt>
                <c:pt idx="6">
                  <c:v>2027</c:v>
                </c:pt>
                <c:pt idx="7">
                  <c:v>2028</c:v>
                </c:pt>
                <c:pt idx="8">
                  <c:v>2029</c:v>
                </c:pt>
                <c:pt idx="9">
                  <c:v>2030</c:v>
                </c:pt>
              </c:numCache>
            </c:numRef>
          </c:cat>
          <c:val>
            <c:numRef>
              <c:f>'Figure v2 SP hosps'!$G$7:$P$7</c:f>
              <c:numCache>
                <c:formatCode>_("$"* #,##0.00_);_("$"* \(#,##0.00\);_("$"* "-"??_);_(@_)</c:formatCode>
                <c:ptCount val="10"/>
                <c:pt idx="0">
                  <c:v>15</c:v>
                </c:pt>
                <c:pt idx="1">
                  <c:v>15</c:v>
                </c:pt>
                <c:pt idx="2">
                  <c:v>15</c:v>
                </c:pt>
                <c:pt idx="3">
                  <c:v>15</c:v>
                </c:pt>
                <c:pt idx="4">
                  <c:v>15</c:v>
                </c:pt>
                <c:pt idx="5">
                  <c:v>15</c:v>
                </c:pt>
                <c:pt idx="6">
                  <c:v>15</c:v>
                </c:pt>
                <c:pt idx="7">
                  <c:v>15</c:v>
                </c:pt>
                <c:pt idx="8">
                  <c:v>15</c:v>
                </c:pt>
                <c:pt idx="9">
                  <c:v>15</c:v>
                </c:pt>
              </c:numCache>
            </c:numRef>
          </c:val>
          <c:extLst>
            <c:ext xmlns:c16="http://schemas.microsoft.com/office/drawing/2014/chart" uri="{C3380CC4-5D6E-409C-BE32-E72D297353CC}">
              <c16:uniqueId val="{00000002-72CA-6647-B023-81D2CB950A99}"/>
            </c:ext>
          </c:extLst>
        </c:ser>
        <c:ser>
          <c:idx val="1"/>
          <c:order val="3"/>
          <c:tx>
            <c:strRef>
              <c:f>'Figure v2 SP hosps'!$B$6</c:f>
              <c:strCache>
                <c:ptCount val="1"/>
                <c:pt idx="0">
                  <c:v>Profits &amp; marketimg foregone</c:v>
                </c:pt>
              </c:strCache>
            </c:strRef>
          </c:tx>
          <c:spPr>
            <a:solidFill>
              <a:schemeClr val="accent2"/>
            </a:solidFill>
            <a:ln w="12700">
              <a:solidFill>
                <a:schemeClr val="bg1"/>
              </a:solidFill>
            </a:ln>
            <a:effectLst/>
          </c:spPr>
          <c:cat>
            <c:numRef>
              <c:f>'Figure v2 SP hosps'!$G$2:$P$2</c:f>
              <c:numCache>
                <c:formatCode>General</c:formatCode>
                <c:ptCount val="10"/>
                <c:pt idx="0">
                  <c:v>2021</c:v>
                </c:pt>
                <c:pt idx="1">
                  <c:v>2022</c:v>
                </c:pt>
                <c:pt idx="2">
                  <c:v>2023</c:v>
                </c:pt>
                <c:pt idx="3">
                  <c:v>2024</c:v>
                </c:pt>
                <c:pt idx="4">
                  <c:v>2025</c:v>
                </c:pt>
                <c:pt idx="5">
                  <c:v>2026</c:v>
                </c:pt>
                <c:pt idx="6">
                  <c:v>2027</c:v>
                </c:pt>
                <c:pt idx="7">
                  <c:v>2028</c:v>
                </c:pt>
                <c:pt idx="8">
                  <c:v>2029</c:v>
                </c:pt>
                <c:pt idx="9">
                  <c:v>2030</c:v>
                </c:pt>
              </c:numCache>
            </c:numRef>
          </c:cat>
          <c:val>
            <c:numRef>
              <c:f>'Figure v2 SP hosps'!$G$6:$P$6</c:f>
              <c:numCache>
                <c:formatCode>_("$"* #,##0.00_);_("$"* \(#,##0.00\);_("$"* "-"??_);_(@_)</c:formatCode>
                <c:ptCount val="10"/>
                <c:pt idx="0">
                  <c:v>41.553465128393157</c:v>
                </c:pt>
                <c:pt idx="1">
                  <c:v>44.046076003551811</c:v>
                </c:pt>
                <c:pt idx="2">
                  <c:v>46.658093387700077</c:v>
                </c:pt>
                <c:pt idx="3">
                  <c:v>49.347725002691604</c:v>
                </c:pt>
                <c:pt idx="4">
                  <c:v>52.306021262909859</c:v>
                </c:pt>
                <c:pt idx="5">
                  <c:v>55.595670585574318</c:v>
                </c:pt>
                <c:pt idx="6">
                  <c:v>58.852483118266619</c:v>
                </c:pt>
                <c:pt idx="7">
                  <c:v>62.330197692589735</c:v>
                </c:pt>
                <c:pt idx="8">
                  <c:v>66.013417591746077</c:v>
                </c:pt>
                <c:pt idx="9">
                  <c:v>69.914286549107658</c:v>
                </c:pt>
              </c:numCache>
            </c:numRef>
          </c:val>
          <c:extLst>
            <c:ext xmlns:c16="http://schemas.microsoft.com/office/drawing/2014/chart" uri="{C3380CC4-5D6E-409C-BE32-E72D297353CC}">
              <c16:uniqueId val="{00000003-72CA-6647-B023-81D2CB950A99}"/>
            </c:ext>
          </c:extLst>
        </c:ser>
        <c:ser>
          <c:idx val="0"/>
          <c:order val="4"/>
          <c:tx>
            <c:strRef>
              <c:f>'Figure v2 SP hosps'!$B$5</c:f>
              <c:strCache>
                <c:ptCount val="1"/>
                <c:pt idx="0">
                  <c:v>Administrative savings</c:v>
                </c:pt>
              </c:strCache>
            </c:strRef>
          </c:tx>
          <c:spPr>
            <a:solidFill>
              <a:schemeClr val="accent2">
                <a:lumMod val="60000"/>
                <a:lumOff val="40000"/>
              </a:schemeClr>
            </a:solidFill>
            <a:ln w="12700">
              <a:solidFill>
                <a:schemeClr val="bg1"/>
              </a:solidFill>
            </a:ln>
            <a:effectLst/>
          </c:spPr>
          <c:cat>
            <c:numRef>
              <c:f>'Figure v2 SP hosps'!$G$2:$P$2</c:f>
              <c:numCache>
                <c:formatCode>General</c:formatCode>
                <c:ptCount val="10"/>
                <c:pt idx="0">
                  <c:v>2021</c:v>
                </c:pt>
                <c:pt idx="1">
                  <c:v>2022</c:v>
                </c:pt>
                <c:pt idx="2">
                  <c:v>2023</c:v>
                </c:pt>
                <c:pt idx="3">
                  <c:v>2024</c:v>
                </c:pt>
                <c:pt idx="4">
                  <c:v>2025</c:v>
                </c:pt>
                <c:pt idx="5">
                  <c:v>2026</c:v>
                </c:pt>
                <c:pt idx="6">
                  <c:v>2027</c:v>
                </c:pt>
                <c:pt idx="7">
                  <c:v>2028</c:v>
                </c:pt>
                <c:pt idx="8">
                  <c:v>2029</c:v>
                </c:pt>
                <c:pt idx="9">
                  <c:v>2030</c:v>
                </c:pt>
              </c:numCache>
            </c:numRef>
          </c:cat>
          <c:val>
            <c:numRef>
              <c:f>'Figure v2 SP hosps'!$G$5:$P$5</c:f>
              <c:numCache>
                <c:formatCode>_("$"* #,##0.00_);_("$"* \(#,##0.00\);_("$"* "-"??_);_(@_)</c:formatCode>
                <c:ptCount val="10"/>
                <c:pt idx="0">
                  <c:v>0</c:v>
                </c:pt>
                <c:pt idx="1">
                  <c:v>47.648716433672405</c:v>
                </c:pt>
                <c:pt idx="2">
                  <c:v>97.489850676130686</c:v>
                </c:pt>
                <c:pt idx="3">
                  <c:v>149.54070399813554</c:v>
                </c:pt>
                <c:pt idx="4">
                  <c:v>204.56353727379778</c:v>
                </c:pt>
                <c:pt idx="5">
                  <c:v>263.34182432317141</c:v>
                </c:pt>
                <c:pt idx="6">
                  <c:v>278.76847436272141</c:v>
                </c:pt>
                <c:pt idx="7">
                  <c:v>295.2414783004628</c:v>
                </c:pt>
                <c:pt idx="8">
                  <c:v>312.6879060062725</c:v>
                </c:pt>
                <c:pt idx="9">
                  <c:v>331.16527909769059</c:v>
                </c:pt>
              </c:numCache>
            </c:numRef>
          </c:val>
          <c:extLst>
            <c:ext xmlns:c16="http://schemas.microsoft.com/office/drawing/2014/chart" uri="{C3380CC4-5D6E-409C-BE32-E72D297353CC}">
              <c16:uniqueId val="{00000004-72CA-6647-B023-81D2CB950A99}"/>
            </c:ext>
          </c:extLst>
        </c:ser>
        <c:ser>
          <c:idx val="7"/>
          <c:order val="5"/>
          <c:tx>
            <c:strRef>
              <c:f>'Figure v2 SP hosps'!$B$4</c:f>
              <c:strCache>
                <c:ptCount val="1"/>
                <c:pt idx="0">
                  <c:v>Reduced rate of growth</c:v>
                </c:pt>
              </c:strCache>
            </c:strRef>
          </c:tx>
          <c:spPr>
            <a:solidFill>
              <a:schemeClr val="accent2">
                <a:lumMod val="40000"/>
                <a:lumOff val="60000"/>
              </a:schemeClr>
            </a:solidFill>
            <a:ln w="12700">
              <a:solidFill>
                <a:schemeClr val="bg1"/>
              </a:solidFill>
            </a:ln>
            <a:effectLst/>
          </c:spPr>
          <c:cat>
            <c:numRef>
              <c:f>'Figure v2 SP hosps'!$G$2:$P$2</c:f>
              <c:numCache>
                <c:formatCode>General</c:formatCode>
                <c:ptCount val="10"/>
                <c:pt idx="0">
                  <c:v>2021</c:v>
                </c:pt>
                <c:pt idx="1">
                  <c:v>2022</c:v>
                </c:pt>
                <c:pt idx="2">
                  <c:v>2023</c:v>
                </c:pt>
                <c:pt idx="3">
                  <c:v>2024</c:v>
                </c:pt>
                <c:pt idx="4">
                  <c:v>2025</c:v>
                </c:pt>
                <c:pt idx="5">
                  <c:v>2026</c:v>
                </c:pt>
                <c:pt idx="6">
                  <c:v>2027</c:v>
                </c:pt>
                <c:pt idx="7">
                  <c:v>2028</c:v>
                </c:pt>
                <c:pt idx="8">
                  <c:v>2029</c:v>
                </c:pt>
                <c:pt idx="9">
                  <c:v>2030</c:v>
                </c:pt>
              </c:numCache>
            </c:numRef>
          </c:cat>
          <c:val>
            <c:numRef>
              <c:f>'Figure v2 SP hosps'!$G$4:$P$4</c:f>
              <c:numCache>
                <c:formatCode>_("$"* #,##0.00_);_("$"* \(#,##0.00\);_("$"* "-"??_);_(@_)</c:formatCode>
                <c:ptCount val="10"/>
                <c:pt idx="0">
                  <c:v>-10</c:v>
                </c:pt>
                <c:pt idx="1">
                  <c:v>8.3261303858287192</c:v>
                </c:pt>
                <c:pt idx="2">
                  <c:v>27.031380669578539</c:v>
                </c:pt>
                <c:pt idx="3">
                  <c:v>45.816994851877325</c:v>
                </c:pt>
                <c:pt idx="4">
                  <c:v>66.113852986093661</c:v>
                </c:pt>
                <c:pt idx="5">
                  <c:v>88.407901338802958</c:v>
                </c:pt>
                <c:pt idx="6">
                  <c:v>113.70029348445178</c:v>
                </c:pt>
                <c:pt idx="7">
                  <c:v>141.57365566267754</c:v>
                </c:pt>
                <c:pt idx="8">
                  <c:v>172.00547394285036</c:v>
                </c:pt>
                <c:pt idx="9">
                  <c:v>205.18732345094372</c:v>
                </c:pt>
              </c:numCache>
            </c:numRef>
          </c:val>
          <c:extLst>
            <c:ext xmlns:c16="http://schemas.microsoft.com/office/drawing/2014/chart" uri="{C3380CC4-5D6E-409C-BE32-E72D297353CC}">
              <c16:uniqueId val="{00000005-72CA-6647-B023-81D2CB950A99}"/>
            </c:ext>
          </c:extLst>
        </c:ser>
        <c:ser>
          <c:idx val="5"/>
          <c:order val="6"/>
          <c:tx>
            <c:strRef>
              <c:f>'Figure v2 SP hosps'!$B$3</c:f>
              <c:strCache>
                <c:ptCount val="1"/>
                <c:pt idx="0">
                  <c:v>Current Law cost per NHE projections</c:v>
                </c:pt>
              </c:strCache>
            </c:strRef>
          </c:tx>
          <c:spPr>
            <a:solidFill>
              <a:schemeClr val="accent2"/>
            </a:solidFill>
            <a:ln w="12700">
              <a:solidFill>
                <a:schemeClr val="accent2"/>
              </a:solidFill>
              <a:prstDash val="solid"/>
            </a:ln>
            <a:effectLst>
              <a:glow rad="12700">
                <a:schemeClr val="bg1"/>
              </a:glow>
            </a:effectLst>
          </c:spPr>
          <c:cat>
            <c:numRef>
              <c:f>'Figure v2 SP hosps'!$G$2:$P$2</c:f>
              <c:numCache>
                <c:formatCode>General</c:formatCode>
                <c:ptCount val="10"/>
                <c:pt idx="0">
                  <c:v>2021</c:v>
                </c:pt>
                <c:pt idx="1">
                  <c:v>2022</c:v>
                </c:pt>
                <c:pt idx="2">
                  <c:v>2023</c:v>
                </c:pt>
                <c:pt idx="3">
                  <c:v>2024</c:v>
                </c:pt>
                <c:pt idx="4">
                  <c:v>2025</c:v>
                </c:pt>
                <c:pt idx="5">
                  <c:v>2026</c:v>
                </c:pt>
                <c:pt idx="6">
                  <c:v>2027</c:v>
                </c:pt>
                <c:pt idx="7">
                  <c:v>2028</c:v>
                </c:pt>
                <c:pt idx="8">
                  <c:v>2029</c:v>
                </c:pt>
                <c:pt idx="9">
                  <c:v>2030</c:v>
                </c:pt>
              </c:numCache>
            </c:numRef>
          </c:cat>
          <c:val>
            <c:numRef>
              <c:f>'Figure v2 SP hosps'!$G$3:$P$3</c:f>
              <c:numCache>
                <c:formatCode>_("$"* #,##0.00_);_("$"* \(#,##0.00\);_("$"* "-"??_);_(@_)</c:formatCode>
                <c:ptCount val="10"/>
                <c:pt idx="0">
                  <c:v>10</c:v>
                </c:pt>
                <c:pt idx="1">
                  <c:v>10</c:v>
                </c:pt>
                <c:pt idx="2">
                  <c:v>10</c:v>
                </c:pt>
                <c:pt idx="3">
                  <c:v>10</c:v>
                </c:pt>
                <c:pt idx="4">
                  <c:v>10</c:v>
                </c:pt>
                <c:pt idx="5">
                  <c:v>10</c:v>
                </c:pt>
                <c:pt idx="6">
                  <c:v>10</c:v>
                </c:pt>
                <c:pt idx="7">
                  <c:v>10</c:v>
                </c:pt>
                <c:pt idx="8">
                  <c:v>10</c:v>
                </c:pt>
                <c:pt idx="9">
                  <c:v>10</c:v>
                </c:pt>
              </c:numCache>
            </c:numRef>
          </c:val>
          <c:extLst>
            <c:ext xmlns:c16="http://schemas.microsoft.com/office/drawing/2014/chart" uri="{C3380CC4-5D6E-409C-BE32-E72D297353CC}">
              <c16:uniqueId val="{00000006-72CA-6647-B023-81D2CB950A99}"/>
            </c:ext>
          </c:extLst>
        </c:ser>
        <c:dLbls>
          <c:showLegendKey val="0"/>
          <c:showVal val="0"/>
          <c:showCatName val="0"/>
          <c:showSerName val="0"/>
          <c:showPercent val="0"/>
          <c:showBubbleSize val="0"/>
        </c:dLbls>
        <c:axId val="165994736"/>
        <c:axId val="166041680"/>
      </c:areaChart>
      <c:catAx>
        <c:axId val="165994736"/>
        <c:scaling>
          <c:orientation val="minMax"/>
        </c:scaling>
        <c:delete val="0"/>
        <c:axPos val="b"/>
        <c:numFmt formatCode="General" sourceLinked="1"/>
        <c:majorTickMark val="out"/>
        <c:minorTickMark val="none"/>
        <c:tickLblPos val="nextTo"/>
        <c:spPr>
          <a:noFill/>
          <a:ln w="12700" cap="flat" cmpd="sng" algn="ctr">
            <a:solidFill>
              <a:schemeClr val="bg1"/>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166041680"/>
        <c:crosses val="autoZero"/>
        <c:auto val="1"/>
        <c:lblAlgn val="ctr"/>
        <c:lblOffset val="0"/>
        <c:tickLblSkip val="2"/>
        <c:noMultiLvlLbl val="0"/>
      </c:catAx>
      <c:valAx>
        <c:axId val="166041680"/>
        <c:scaling>
          <c:orientation val="minMax"/>
          <c:max val="2300"/>
          <c:min val="0"/>
        </c:scaling>
        <c:delete val="0"/>
        <c:axPos val="l"/>
        <c:majorGridlines>
          <c:spPr>
            <a:ln w="9525" cap="flat" cmpd="sng" algn="ctr">
              <a:solidFill>
                <a:schemeClr val="bg1"/>
              </a:solidFill>
              <a:prstDash val="sysDot"/>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165994736"/>
        <c:crosses val="autoZero"/>
        <c:crossBetween val="midCat"/>
      </c:valAx>
      <c:spPr>
        <a:solidFill>
          <a:schemeClr val="bg1"/>
        </a:solidFill>
        <a:ln w="25400">
          <a:solidFill>
            <a:schemeClr val="bg1"/>
          </a:solid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2000">
          <a:solidFill>
            <a:schemeClr val="bg1"/>
          </a:solidFill>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743061341061258"/>
          <c:y val="4.5373548126663873E-2"/>
          <c:w val="0.74084985433585238"/>
          <c:h val="0.85550323765351155"/>
        </c:manualLayout>
      </c:layout>
      <c:lineChart>
        <c:grouping val="standard"/>
        <c:varyColors val="0"/>
        <c:ser>
          <c:idx val="0"/>
          <c:order val="0"/>
          <c:tx>
            <c:strRef>
              <c:f>'Int''l Comparisons'!$B$146</c:f>
              <c:strCache>
                <c:ptCount val="1"/>
                <c:pt idx="0">
                  <c:v>Canada</c:v>
                </c:pt>
              </c:strCache>
            </c:strRef>
          </c:tx>
          <c:spPr>
            <a:ln w="25400" cap="rnd">
              <a:solidFill>
                <a:schemeClr val="accent1"/>
              </a:solidFill>
              <a:round/>
            </a:ln>
            <a:effectLst>
              <a:outerShdw blurRad="50800" dist="38100" dir="2700000" algn="tl" rotWithShape="0">
                <a:prstClr val="black">
                  <a:alpha val="40000"/>
                </a:prstClr>
              </a:outerShdw>
            </a:effectLst>
          </c:spPr>
          <c:marker>
            <c:symbol val="none"/>
          </c:marker>
          <c:cat>
            <c:strRef>
              <c:f>'Int''l Comparisons'!$C$145:$BC$145</c:f>
              <c:strCache>
                <c:ptCount val="53"/>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pt idx="52">
                  <c:v>2022</c:v>
                </c:pt>
              </c:strCache>
            </c:strRef>
          </c:cat>
          <c:val>
            <c:numRef>
              <c:f>'Int''l Comparisons'!$C$146:$BC$146</c:f>
              <c:numCache>
                <c:formatCode>#,##0.0_ ;\-#,##0.0\ </c:formatCode>
                <c:ptCount val="53"/>
                <c:pt idx="0">
                  <c:v>6.2640000000000002</c:v>
                </c:pt>
                <c:pt idx="1">
                  <c:v>6.5179999999999998</c:v>
                </c:pt>
                <c:pt idx="2">
                  <c:v>6.4370000000000003</c:v>
                </c:pt>
                <c:pt idx="3">
                  <c:v>6.1310000000000002</c:v>
                </c:pt>
                <c:pt idx="4">
                  <c:v>6.0410000000000004</c:v>
                </c:pt>
                <c:pt idx="5">
                  <c:v>6.4980000000000002</c:v>
                </c:pt>
                <c:pt idx="6">
                  <c:v>6.5010000000000003</c:v>
                </c:pt>
                <c:pt idx="7">
                  <c:v>6.4790000000000001</c:v>
                </c:pt>
                <c:pt idx="8">
                  <c:v>6.4560000000000004</c:v>
                </c:pt>
                <c:pt idx="9">
                  <c:v>6.35</c:v>
                </c:pt>
                <c:pt idx="10">
                  <c:v>6.5359999999999996</c:v>
                </c:pt>
                <c:pt idx="11">
                  <c:v>6.766</c:v>
                </c:pt>
                <c:pt idx="12">
                  <c:v>7.4950000000000001</c:v>
                </c:pt>
                <c:pt idx="13">
                  <c:v>7.6639999999999997</c:v>
                </c:pt>
                <c:pt idx="14">
                  <c:v>7.5510000000000002</c:v>
                </c:pt>
                <c:pt idx="15">
                  <c:v>7.5579999999999998</c:v>
                </c:pt>
                <c:pt idx="16">
                  <c:v>7.798</c:v>
                </c:pt>
                <c:pt idx="17">
                  <c:v>7.7389999999999999</c:v>
                </c:pt>
                <c:pt idx="18">
                  <c:v>7.7380000000000004</c:v>
                </c:pt>
                <c:pt idx="19">
                  <c:v>7.9459999999999997</c:v>
                </c:pt>
                <c:pt idx="20">
                  <c:v>8.3640000000000008</c:v>
                </c:pt>
                <c:pt idx="21">
                  <c:v>9.048</c:v>
                </c:pt>
                <c:pt idx="22">
                  <c:v>9.3000000000000007</c:v>
                </c:pt>
                <c:pt idx="23">
                  <c:v>9.1859999999999999</c:v>
                </c:pt>
                <c:pt idx="24">
                  <c:v>8.8350000000000009</c:v>
                </c:pt>
                <c:pt idx="25">
                  <c:v>8.532</c:v>
                </c:pt>
                <c:pt idx="26">
                  <c:v>8.3350000000000009</c:v>
                </c:pt>
                <c:pt idx="27">
                  <c:v>8.3170000000000002</c:v>
                </c:pt>
                <c:pt idx="28">
                  <c:v>8.5470000000000006</c:v>
                </c:pt>
                <c:pt idx="29">
                  <c:v>8.3290000000000006</c:v>
                </c:pt>
                <c:pt idx="30">
                  <c:v>8.2479999999999993</c:v>
                </c:pt>
                <c:pt idx="31">
                  <c:v>8.625</c:v>
                </c:pt>
                <c:pt idx="32">
                  <c:v>8.8569999999999993</c:v>
                </c:pt>
                <c:pt idx="33">
                  <c:v>9.0109999999999992</c:v>
                </c:pt>
                <c:pt idx="34">
                  <c:v>9.0660000000000007</c:v>
                </c:pt>
                <c:pt idx="35">
                  <c:v>9.0350000000000001</c:v>
                </c:pt>
                <c:pt idx="36">
                  <c:v>9.3420000000000005</c:v>
                </c:pt>
                <c:pt idx="37">
                  <c:v>9.4450000000000003</c:v>
                </c:pt>
                <c:pt idx="38">
                  <c:v>9.6080000000000005</c:v>
                </c:pt>
                <c:pt idx="39">
                  <c:v>10.662000000000001</c:v>
                </c:pt>
                <c:pt idx="40">
                  <c:v>10.676</c:v>
                </c:pt>
                <c:pt idx="41">
                  <c:v>10.38</c:v>
                </c:pt>
                <c:pt idx="42">
                  <c:v>10.51</c:v>
                </c:pt>
                <c:pt idx="43">
                  <c:v>10.412000000000001</c:v>
                </c:pt>
                <c:pt idx="44">
                  <c:v>10.257999999999999</c:v>
                </c:pt>
                <c:pt idx="45">
                  <c:v>10.739000000000001</c:v>
                </c:pt>
                <c:pt idx="46">
                  <c:v>11.032</c:v>
                </c:pt>
                <c:pt idx="47">
                  <c:v>10.906000000000001</c:v>
                </c:pt>
                <c:pt idx="48">
                  <c:v>10.904999999999999</c:v>
                </c:pt>
                <c:pt idx="49">
                  <c:v>11.009</c:v>
                </c:pt>
                <c:pt idx="50">
                  <c:v>13.035</c:v>
                </c:pt>
                <c:pt idx="51">
                  <c:v>12.334</c:v>
                </c:pt>
                <c:pt idx="52">
                  <c:v>11.154999999999999</c:v>
                </c:pt>
              </c:numCache>
            </c:numRef>
          </c:val>
          <c:smooth val="0"/>
          <c:extLst>
            <c:ext xmlns:c16="http://schemas.microsoft.com/office/drawing/2014/chart" uri="{C3380CC4-5D6E-409C-BE32-E72D297353CC}">
              <c16:uniqueId val="{00000000-30F8-BE4C-935A-48B58AED01D7}"/>
            </c:ext>
          </c:extLst>
        </c:ser>
        <c:ser>
          <c:idx val="1"/>
          <c:order val="1"/>
          <c:tx>
            <c:strRef>
              <c:f>'Int''l Comparisons'!$B$147</c:f>
              <c:strCache>
                <c:ptCount val="1"/>
                <c:pt idx="0">
                  <c:v>France</c:v>
                </c:pt>
              </c:strCache>
            </c:strRef>
          </c:tx>
          <c:spPr>
            <a:ln w="25400" cap="rnd">
              <a:solidFill>
                <a:schemeClr val="accent5"/>
              </a:solidFill>
              <a:round/>
            </a:ln>
            <a:effectLst>
              <a:outerShdw blurRad="50800" dist="38100" dir="2700000" algn="tl" rotWithShape="0">
                <a:prstClr val="black">
                  <a:alpha val="40000"/>
                </a:prstClr>
              </a:outerShdw>
            </a:effectLst>
          </c:spPr>
          <c:marker>
            <c:symbol val="none"/>
          </c:marker>
          <c:cat>
            <c:strRef>
              <c:f>'Int''l Comparisons'!$C$145:$BC$145</c:f>
              <c:strCache>
                <c:ptCount val="53"/>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pt idx="52">
                  <c:v>2022</c:v>
                </c:pt>
              </c:strCache>
            </c:strRef>
          </c:cat>
          <c:val>
            <c:numRef>
              <c:f>'Int''l Comparisons'!$C$147:$BC$147</c:f>
              <c:numCache>
                <c:formatCode>General</c:formatCode>
                <c:ptCount val="53"/>
                <c:pt idx="0" formatCode="#,##0.0_ ;\-#,##0.0\ ">
                  <c:v>5.2009999999999996</c:v>
                </c:pt>
                <c:pt idx="5" formatCode="#,##0.0_ ;\-#,##0.0\ ">
                  <c:v>6.1559999999999997</c:v>
                </c:pt>
                <c:pt idx="10" formatCode="#,##0.0_ ;\-#,##0.0\ ">
                  <c:v>6.7590000000000003</c:v>
                </c:pt>
                <c:pt idx="15" formatCode="#,##0.0_ ;\-#,##0.0\ ">
                  <c:v>7.6710000000000003</c:v>
                </c:pt>
                <c:pt idx="20" formatCode="#,##0.0_ ;\-#,##0.0\ ">
                  <c:v>7.9969999999999999</c:v>
                </c:pt>
                <c:pt idx="21" formatCode="#,##0.0_ ;\-#,##0.0\ ">
                  <c:v>8.2210000000000001</c:v>
                </c:pt>
                <c:pt idx="22" formatCode="#,##0.0_ ;\-#,##0.0\ ">
                  <c:v>8.4459999999999997</c:v>
                </c:pt>
                <c:pt idx="23" formatCode="#,##0.0_ ;\-#,##0.0\ ">
                  <c:v>8.8569999999999993</c:v>
                </c:pt>
                <c:pt idx="24" formatCode="#,##0.0_ ;\-#,##0.0\ ">
                  <c:v>8.8409999999999993</c:v>
                </c:pt>
                <c:pt idx="25" formatCode="#,##0.0_ ;\-#,##0.0\ ">
                  <c:v>9.8840000000000003</c:v>
                </c:pt>
                <c:pt idx="26" formatCode="#,##0.0_ ;\-#,##0.0\ ">
                  <c:v>9.8859999999999992</c:v>
                </c:pt>
                <c:pt idx="27" formatCode="#,##0.0_ ;\-#,##0.0\ ">
                  <c:v>9.7609999999999992</c:v>
                </c:pt>
                <c:pt idx="28" formatCode="#,##0.0_ ;\-#,##0.0\ ">
                  <c:v>9.6590000000000007</c:v>
                </c:pt>
                <c:pt idx="29" formatCode="#,##0.0_ ;\-#,##0.0\ ">
                  <c:v>9.66</c:v>
                </c:pt>
                <c:pt idx="30" formatCode="#,##0.0_ ;\-#,##0.0\ ">
                  <c:v>9.5839999999999996</c:v>
                </c:pt>
                <c:pt idx="31" formatCode="#,##0.0_ ;\-#,##0.0\ ">
                  <c:v>9.7059999999999995</c:v>
                </c:pt>
                <c:pt idx="32" formatCode="#,##0.0_ ;\-#,##0.0\ ">
                  <c:v>10.022</c:v>
                </c:pt>
                <c:pt idx="33" formatCode="#,##0.0_ ;\-#,##0.0\ ">
                  <c:v>10.083</c:v>
                </c:pt>
                <c:pt idx="34" formatCode="#,##0.0_ ;\-#,##0.0\ ">
                  <c:v>10.164</c:v>
                </c:pt>
                <c:pt idx="35" formatCode="#,##0.0_ ;\-#,##0.0\ ">
                  <c:v>10.215</c:v>
                </c:pt>
                <c:pt idx="36" formatCode="#,##0.0_ ;\-#,##0.0\ ">
                  <c:v>10.385999999999999</c:v>
                </c:pt>
                <c:pt idx="37" formatCode="#,##0.0_ ;\-#,##0.0\ ">
                  <c:v>10.316000000000001</c:v>
                </c:pt>
                <c:pt idx="38" formatCode="#,##0.0_ ;\-#,##0.0\ ">
                  <c:v>10.500999999999999</c:v>
                </c:pt>
                <c:pt idx="39" formatCode="#,##0.0_ ;\-#,##0.0\ ">
                  <c:v>11.288</c:v>
                </c:pt>
                <c:pt idx="40" formatCode="#,##0.0_ ;\-#,##0.0\ ">
                  <c:v>11.226000000000001</c:v>
                </c:pt>
                <c:pt idx="41" formatCode="#,##0.0_ ;\-#,##0.0\ ">
                  <c:v>11.185</c:v>
                </c:pt>
                <c:pt idx="42" formatCode="#,##0.0_ ;\-#,##0.0\ ">
                  <c:v>11.297000000000001</c:v>
                </c:pt>
                <c:pt idx="43" formatCode="#,##0.0_ ;\-#,##0.0\ ">
                  <c:v>11.396000000000001</c:v>
                </c:pt>
                <c:pt idx="44" formatCode="#,##0.0_ ;\-#,##0.0\ ">
                  <c:v>11.539</c:v>
                </c:pt>
                <c:pt idx="45" formatCode="#,##0.0_ ;\-#,##0.0\ ">
                  <c:v>11.448</c:v>
                </c:pt>
                <c:pt idx="46" formatCode="#,##0.0_ ;\-#,##0.0\ ">
                  <c:v>11.471</c:v>
                </c:pt>
                <c:pt idx="47" formatCode="#,##0.0_ ;\-#,##0.0\ ">
                  <c:v>11.355</c:v>
                </c:pt>
                <c:pt idx="48" formatCode="#,##0.0_ ;\-#,##0.0\ ">
                  <c:v>11.208</c:v>
                </c:pt>
                <c:pt idx="49" formatCode="#,##0.0_ ;\-#,##0.0\ ">
                  <c:v>11.089</c:v>
                </c:pt>
                <c:pt idx="50" formatCode="#,##0.0_ ;\-#,##0.0\ ">
                  <c:v>12.131</c:v>
                </c:pt>
                <c:pt idx="51" formatCode="#,##0.0_ ;\-#,##0.0\ ">
                  <c:v>12.308</c:v>
                </c:pt>
                <c:pt idx="52" formatCode="#,##0.0_ ;\-#,##0.0\ ">
                  <c:v>11.895</c:v>
                </c:pt>
              </c:numCache>
            </c:numRef>
          </c:val>
          <c:smooth val="0"/>
          <c:extLst>
            <c:ext xmlns:c16="http://schemas.microsoft.com/office/drawing/2014/chart" uri="{C3380CC4-5D6E-409C-BE32-E72D297353CC}">
              <c16:uniqueId val="{00000001-30F8-BE4C-935A-48B58AED01D7}"/>
            </c:ext>
          </c:extLst>
        </c:ser>
        <c:ser>
          <c:idx val="2"/>
          <c:order val="2"/>
          <c:tx>
            <c:strRef>
              <c:f>'Int''l Comparisons'!$B$148</c:f>
              <c:strCache>
                <c:ptCount val="1"/>
                <c:pt idx="0">
                  <c:v>Germany</c:v>
                </c:pt>
              </c:strCache>
            </c:strRef>
          </c:tx>
          <c:spPr>
            <a:ln w="25400" cap="rnd">
              <a:solidFill>
                <a:schemeClr val="accent3"/>
              </a:solidFill>
              <a:round/>
            </a:ln>
            <a:effectLst>
              <a:outerShdw blurRad="50800" dist="38100" dir="2700000" algn="tl" rotWithShape="0">
                <a:prstClr val="black">
                  <a:alpha val="40000"/>
                </a:prstClr>
              </a:outerShdw>
            </a:effectLst>
          </c:spPr>
          <c:marker>
            <c:symbol val="none"/>
          </c:marker>
          <c:cat>
            <c:strRef>
              <c:f>'Int''l Comparisons'!$C$145:$BC$145</c:f>
              <c:strCache>
                <c:ptCount val="53"/>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pt idx="52">
                  <c:v>2022</c:v>
                </c:pt>
              </c:strCache>
            </c:strRef>
          </c:cat>
          <c:val>
            <c:numRef>
              <c:f>'Int''l Comparisons'!$C$148:$BC$148</c:f>
              <c:numCache>
                <c:formatCode>#,##0.0_ ;\-#,##0.0\ </c:formatCode>
                <c:ptCount val="53"/>
                <c:pt idx="0">
                  <c:v>5.7130000000000001</c:v>
                </c:pt>
                <c:pt idx="1">
                  <c:v>6.1849999999999996</c:v>
                </c:pt>
                <c:pt idx="2">
                  <c:v>6.5090000000000003</c:v>
                </c:pt>
                <c:pt idx="3">
                  <c:v>6.8280000000000003</c:v>
                </c:pt>
                <c:pt idx="4">
                  <c:v>7.3529999999999998</c:v>
                </c:pt>
                <c:pt idx="5">
                  <c:v>8.0169999999999995</c:v>
                </c:pt>
                <c:pt idx="6">
                  <c:v>8.0380000000000003</c:v>
                </c:pt>
                <c:pt idx="7">
                  <c:v>7.9710000000000001</c:v>
                </c:pt>
                <c:pt idx="8">
                  <c:v>8.0459999999999994</c:v>
                </c:pt>
                <c:pt idx="9">
                  <c:v>7.899</c:v>
                </c:pt>
                <c:pt idx="10">
                  <c:v>8.0980000000000008</c:v>
                </c:pt>
                <c:pt idx="11">
                  <c:v>8.3970000000000002</c:v>
                </c:pt>
                <c:pt idx="12">
                  <c:v>8.2279999999999998</c:v>
                </c:pt>
                <c:pt idx="13">
                  <c:v>8.2200000000000006</c:v>
                </c:pt>
                <c:pt idx="14">
                  <c:v>8.3360000000000003</c:v>
                </c:pt>
                <c:pt idx="15">
                  <c:v>8.4809999999999999</c:v>
                </c:pt>
                <c:pt idx="16">
                  <c:v>8.3759999999999994</c:v>
                </c:pt>
                <c:pt idx="17">
                  <c:v>8.48</c:v>
                </c:pt>
                <c:pt idx="18">
                  <c:v>8.66</c:v>
                </c:pt>
                <c:pt idx="19">
                  <c:v>8.0630000000000006</c:v>
                </c:pt>
                <c:pt idx="20">
                  <c:v>8.0310000000000006</c:v>
                </c:pt>
                <c:pt idx="22">
                  <c:v>8.9939999999999998</c:v>
                </c:pt>
                <c:pt idx="23">
                  <c:v>8.9870000000000001</c:v>
                </c:pt>
                <c:pt idx="24">
                  <c:v>9.2379999999999995</c:v>
                </c:pt>
                <c:pt idx="25">
                  <c:v>9.5310000000000006</c:v>
                </c:pt>
                <c:pt idx="26">
                  <c:v>9.8249999999999993</c:v>
                </c:pt>
                <c:pt idx="27">
                  <c:v>9.7170000000000005</c:v>
                </c:pt>
                <c:pt idx="28">
                  <c:v>9.7289999999999992</c:v>
                </c:pt>
                <c:pt idx="29">
                  <c:v>9.8070000000000004</c:v>
                </c:pt>
                <c:pt idx="30">
                  <c:v>9.8879999999999999</c:v>
                </c:pt>
                <c:pt idx="31">
                  <c:v>9.9209999999999994</c:v>
                </c:pt>
                <c:pt idx="32">
                  <c:v>10.183999999999999</c:v>
                </c:pt>
                <c:pt idx="33">
                  <c:v>10.401999999999999</c:v>
                </c:pt>
                <c:pt idx="34">
                  <c:v>10.146000000000001</c:v>
                </c:pt>
                <c:pt idx="35">
                  <c:v>10.311999999999999</c:v>
                </c:pt>
                <c:pt idx="36">
                  <c:v>10.18</c:v>
                </c:pt>
                <c:pt idx="37">
                  <c:v>10.051</c:v>
                </c:pt>
                <c:pt idx="38">
                  <c:v>10.250999999999999</c:v>
                </c:pt>
                <c:pt idx="39">
                  <c:v>11.238</c:v>
                </c:pt>
                <c:pt idx="40">
                  <c:v>11.096</c:v>
                </c:pt>
                <c:pt idx="41">
                  <c:v>10.778</c:v>
                </c:pt>
                <c:pt idx="42">
                  <c:v>10.853</c:v>
                </c:pt>
                <c:pt idx="43">
                  <c:v>10.999000000000001</c:v>
                </c:pt>
                <c:pt idx="44">
                  <c:v>11.026</c:v>
                </c:pt>
                <c:pt idx="45">
                  <c:v>11.19</c:v>
                </c:pt>
                <c:pt idx="46">
                  <c:v>11.242000000000001</c:v>
                </c:pt>
                <c:pt idx="47">
                  <c:v>11.336</c:v>
                </c:pt>
                <c:pt idx="48">
                  <c:v>11.481</c:v>
                </c:pt>
                <c:pt idx="49">
                  <c:v>11.715999999999999</c:v>
                </c:pt>
                <c:pt idx="50">
                  <c:v>12.693</c:v>
                </c:pt>
                <c:pt idx="51">
                  <c:v>12.933999999999999</c:v>
                </c:pt>
                <c:pt idx="52">
                  <c:v>12.654999999999999</c:v>
                </c:pt>
              </c:numCache>
            </c:numRef>
          </c:val>
          <c:smooth val="0"/>
          <c:extLst>
            <c:ext xmlns:c16="http://schemas.microsoft.com/office/drawing/2014/chart" uri="{C3380CC4-5D6E-409C-BE32-E72D297353CC}">
              <c16:uniqueId val="{00000002-30F8-BE4C-935A-48B58AED01D7}"/>
            </c:ext>
          </c:extLst>
        </c:ser>
        <c:ser>
          <c:idx val="3"/>
          <c:order val="3"/>
          <c:tx>
            <c:strRef>
              <c:f>'Int''l Comparisons'!$B$149</c:f>
              <c:strCache>
                <c:ptCount val="1"/>
                <c:pt idx="0">
                  <c:v>United Kingdom</c:v>
                </c:pt>
              </c:strCache>
            </c:strRef>
          </c:tx>
          <c:spPr>
            <a:ln w="25400" cap="rnd">
              <a:solidFill>
                <a:schemeClr val="accent4"/>
              </a:solidFill>
              <a:round/>
            </a:ln>
            <a:effectLst>
              <a:outerShdw blurRad="50800" dist="38100" dir="2700000" algn="tl" rotWithShape="0">
                <a:prstClr val="black">
                  <a:alpha val="40000"/>
                </a:prstClr>
              </a:outerShdw>
            </a:effectLst>
          </c:spPr>
          <c:marker>
            <c:symbol val="none"/>
          </c:marker>
          <c:cat>
            <c:strRef>
              <c:f>'Int''l Comparisons'!$C$145:$BC$145</c:f>
              <c:strCache>
                <c:ptCount val="53"/>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pt idx="52">
                  <c:v>2022</c:v>
                </c:pt>
              </c:strCache>
            </c:strRef>
          </c:cat>
          <c:val>
            <c:numRef>
              <c:f>'Int''l Comparisons'!$C$149:$BC$149</c:f>
              <c:numCache>
                <c:formatCode>#,##0.0_ ;\-#,##0.0\ </c:formatCode>
                <c:ptCount val="53"/>
                <c:pt idx="0">
                  <c:v>3.9710000000000001</c:v>
                </c:pt>
                <c:pt idx="1">
                  <c:v>4.0170000000000003</c:v>
                </c:pt>
                <c:pt idx="2">
                  <c:v>4.0880000000000001</c:v>
                </c:pt>
                <c:pt idx="3">
                  <c:v>4.0190000000000001</c:v>
                </c:pt>
                <c:pt idx="4">
                  <c:v>4.6470000000000002</c:v>
                </c:pt>
                <c:pt idx="5">
                  <c:v>4.9329999999999998</c:v>
                </c:pt>
                <c:pt idx="6">
                  <c:v>4.9489999999999998</c:v>
                </c:pt>
                <c:pt idx="7">
                  <c:v>4.8460000000000001</c:v>
                </c:pt>
                <c:pt idx="8">
                  <c:v>4.798</c:v>
                </c:pt>
                <c:pt idx="9">
                  <c:v>4.74</c:v>
                </c:pt>
                <c:pt idx="10">
                  <c:v>5.0629999999999997</c:v>
                </c:pt>
                <c:pt idx="11">
                  <c:v>5.2850000000000001</c:v>
                </c:pt>
                <c:pt idx="12">
                  <c:v>5.1230000000000002</c:v>
                </c:pt>
                <c:pt idx="13">
                  <c:v>5.3209999999999997</c:v>
                </c:pt>
                <c:pt idx="14">
                  <c:v>5.2370000000000001</c:v>
                </c:pt>
                <c:pt idx="15">
                  <c:v>5.14</c:v>
                </c:pt>
                <c:pt idx="16">
                  <c:v>5.125</c:v>
                </c:pt>
                <c:pt idx="17">
                  <c:v>5.1779999999999999</c:v>
                </c:pt>
                <c:pt idx="18">
                  <c:v>5.0890000000000004</c:v>
                </c:pt>
                <c:pt idx="19">
                  <c:v>5.0369999999999999</c:v>
                </c:pt>
                <c:pt idx="20">
                  <c:v>5.09</c:v>
                </c:pt>
                <c:pt idx="21">
                  <c:v>5.4859999999999998</c:v>
                </c:pt>
                <c:pt idx="22">
                  <c:v>5.9349999999999996</c:v>
                </c:pt>
                <c:pt idx="23">
                  <c:v>6.0030000000000001</c:v>
                </c:pt>
                <c:pt idx="24">
                  <c:v>6.0780000000000003</c:v>
                </c:pt>
                <c:pt idx="25">
                  <c:v>5.5540000000000003</c:v>
                </c:pt>
                <c:pt idx="26">
                  <c:v>5.5389999999999997</c:v>
                </c:pt>
                <c:pt idx="27">
                  <c:v>6.7759999999999998</c:v>
                </c:pt>
                <c:pt idx="28">
                  <c:v>6.9429999999999996</c:v>
                </c:pt>
                <c:pt idx="29">
                  <c:v>7.13</c:v>
                </c:pt>
                <c:pt idx="30">
                  <c:v>7.1289999999999996</c:v>
                </c:pt>
                <c:pt idx="31">
                  <c:v>7.3440000000000003</c:v>
                </c:pt>
                <c:pt idx="32">
                  <c:v>7.65</c:v>
                </c:pt>
                <c:pt idx="33">
                  <c:v>8.0559999999999992</c:v>
                </c:pt>
                <c:pt idx="34">
                  <c:v>8.3070000000000004</c:v>
                </c:pt>
                <c:pt idx="35">
                  <c:v>8.3629999999999995</c:v>
                </c:pt>
                <c:pt idx="36">
                  <c:v>8.6289999999999996</c:v>
                </c:pt>
                <c:pt idx="37">
                  <c:v>8.6240000000000006</c:v>
                </c:pt>
                <c:pt idx="38">
                  <c:v>9.0259999999999998</c:v>
                </c:pt>
                <c:pt idx="39">
                  <c:v>10.045</c:v>
                </c:pt>
                <c:pt idx="40">
                  <c:v>9.9269999999999996</c:v>
                </c:pt>
                <c:pt idx="41">
                  <c:v>9.9250000000000007</c:v>
                </c:pt>
                <c:pt idx="42">
                  <c:v>9.9529999999999994</c:v>
                </c:pt>
                <c:pt idx="43">
                  <c:v>9.8729999999999993</c:v>
                </c:pt>
                <c:pt idx="44">
                  <c:v>9.8620000000000001</c:v>
                </c:pt>
                <c:pt idx="45">
                  <c:v>9.798</c:v>
                </c:pt>
                <c:pt idx="46">
                  <c:v>9.7289999999999992</c:v>
                </c:pt>
                <c:pt idx="47">
                  <c:v>9.5960000000000001</c:v>
                </c:pt>
                <c:pt idx="48">
                  <c:v>9.7309999999999999</c:v>
                </c:pt>
                <c:pt idx="49">
                  <c:v>9.9580000000000002</c:v>
                </c:pt>
                <c:pt idx="50">
                  <c:v>12.159000000000001</c:v>
                </c:pt>
                <c:pt idx="51">
                  <c:v>12.365</c:v>
                </c:pt>
                <c:pt idx="52">
                  <c:v>11.345000000000001</c:v>
                </c:pt>
              </c:numCache>
            </c:numRef>
          </c:val>
          <c:smooth val="0"/>
          <c:extLst>
            <c:ext xmlns:c16="http://schemas.microsoft.com/office/drawing/2014/chart" uri="{C3380CC4-5D6E-409C-BE32-E72D297353CC}">
              <c16:uniqueId val="{00000003-30F8-BE4C-935A-48B58AED01D7}"/>
            </c:ext>
          </c:extLst>
        </c:ser>
        <c:ser>
          <c:idx val="4"/>
          <c:order val="4"/>
          <c:tx>
            <c:strRef>
              <c:f>'Int''l Comparisons'!$B$150</c:f>
              <c:strCache>
                <c:ptCount val="1"/>
                <c:pt idx="0">
                  <c:v>United States</c:v>
                </c:pt>
              </c:strCache>
            </c:strRef>
          </c:tx>
          <c:spPr>
            <a:ln w="76200" cap="rnd">
              <a:solidFill>
                <a:schemeClr val="accent2"/>
              </a:solidFill>
              <a:round/>
            </a:ln>
            <a:effectLst>
              <a:outerShdw blurRad="50800" dist="38100" dir="2700000" algn="tl" rotWithShape="0">
                <a:prstClr val="black">
                  <a:alpha val="40000"/>
                </a:prstClr>
              </a:outerShdw>
            </a:effectLst>
          </c:spPr>
          <c:marker>
            <c:symbol val="none"/>
          </c:marker>
          <c:cat>
            <c:strRef>
              <c:f>'Int''l Comparisons'!$C$145:$BC$145</c:f>
              <c:strCache>
                <c:ptCount val="53"/>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pt idx="52">
                  <c:v>2022</c:v>
                </c:pt>
              </c:strCache>
            </c:strRef>
          </c:cat>
          <c:val>
            <c:numRef>
              <c:f>'Int''l Comparisons'!$C$150:$BC$150</c:f>
              <c:numCache>
                <c:formatCode>#,##0.0_ ;\-#,##0.0\ </c:formatCode>
                <c:ptCount val="53"/>
                <c:pt idx="0">
                  <c:v>6.2469999999999999</c:v>
                </c:pt>
                <c:pt idx="1">
                  <c:v>6.3819999999999997</c:v>
                </c:pt>
                <c:pt idx="2">
                  <c:v>6.516</c:v>
                </c:pt>
                <c:pt idx="3">
                  <c:v>6.5309999999999997</c:v>
                </c:pt>
                <c:pt idx="4">
                  <c:v>6.8520000000000003</c:v>
                </c:pt>
                <c:pt idx="5">
                  <c:v>7.1879999999999997</c:v>
                </c:pt>
                <c:pt idx="6">
                  <c:v>7.4349999999999996</c:v>
                </c:pt>
                <c:pt idx="7">
                  <c:v>7.6829999999999998</c:v>
                </c:pt>
                <c:pt idx="8">
                  <c:v>7.6559999999999997</c:v>
                </c:pt>
                <c:pt idx="9">
                  <c:v>7.7859999999999996</c:v>
                </c:pt>
                <c:pt idx="10">
                  <c:v>8.2409999999999997</c:v>
                </c:pt>
                <c:pt idx="11">
                  <c:v>8.5259999999999998</c:v>
                </c:pt>
                <c:pt idx="12">
                  <c:v>9.2119999999999997</c:v>
                </c:pt>
                <c:pt idx="13">
                  <c:v>9.3409999999999993</c:v>
                </c:pt>
                <c:pt idx="14">
                  <c:v>9.2910000000000004</c:v>
                </c:pt>
                <c:pt idx="15">
                  <c:v>9.5150000000000006</c:v>
                </c:pt>
                <c:pt idx="16">
                  <c:v>9.6890000000000001</c:v>
                </c:pt>
                <c:pt idx="17">
                  <c:v>9.8620000000000001</c:v>
                </c:pt>
                <c:pt idx="18">
                  <c:v>10.250999999999999</c:v>
                </c:pt>
                <c:pt idx="19">
                  <c:v>10.608000000000001</c:v>
                </c:pt>
                <c:pt idx="20">
                  <c:v>11.239000000000001</c:v>
                </c:pt>
                <c:pt idx="21">
                  <c:v>11.917999999999999</c:v>
                </c:pt>
                <c:pt idx="22">
                  <c:v>12.194000000000001</c:v>
                </c:pt>
                <c:pt idx="23">
                  <c:v>12.451000000000001</c:v>
                </c:pt>
                <c:pt idx="24">
                  <c:v>12.388</c:v>
                </c:pt>
                <c:pt idx="25">
                  <c:v>12.497</c:v>
                </c:pt>
                <c:pt idx="26">
                  <c:v>12.467000000000001</c:v>
                </c:pt>
                <c:pt idx="27">
                  <c:v>12.372999999999999</c:v>
                </c:pt>
                <c:pt idx="28">
                  <c:v>12.356999999999999</c:v>
                </c:pt>
                <c:pt idx="29">
                  <c:v>12.343</c:v>
                </c:pt>
                <c:pt idx="30">
                  <c:v>12.49</c:v>
                </c:pt>
                <c:pt idx="31">
                  <c:v>13.167999999999999</c:v>
                </c:pt>
                <c:pt idx="32">
                  <c:v>13.994999999999999</c:v>
                </c:pt>
                <c:pt idx="33">
                  <c:v>14.506</c:v>
                </c:pt>
                <c:pt idx="34">
                  <c:v>14.551</c:v>
                </c:pt>
                <c:pt idx="35">
                  <c:v>14.579000000000001</c:v>
                </c:pt>
                <c:pt idx="36">
                  <c:v>14.709</c:v>
                </c:pt>
                <c:pt idx="37">
                  <c:v>14.917999999999999</c:v>
                </c:pt>
                <c:pt idx="38">
                  <c:v>15.207000000000001</c:v>
                </c:pt>
                <c:pt idx="39">
                  <c:v>16.201000000000001</c:v>
                </c:pt>
                <c:pt idx="40">
                  <c:v>16.196999999999999</c:v>
                </c:pt>
                <c:pt idx="41">
                  <c:v>16.14</c:v>
                </c:pt>
                <c:pt idx="42">
                  <c:v>16.12</c:v>
                </c:pt>
                <c:pt idx="43">
                  <c:v>15.992000000000001</c:v>
                </c:pt>
                <c:pt idx="44">
                  <c:v>16.199000000000002</c:v>
                </c:pt>
                <c:pt idx="45">
                  <c:v>16.491</c:v>
                </c:pt>
                <c:pt idx="46">
                  <c:v>16.802</c:v>
                </c:pt>
                <c:pt idx="47">
                  <c:v>16.768000000000001</c:v>
                </c:pt>
                <c:pt idx="48">
                  <c:v>16.63</c:v>
                </c:pt>
                <c:pt idx="49">
                  <c:v>16.666</c:v>
                </c:pt>
                <c:pt idx="50">
                  <c:v>18.756</c:v>
                </c:pt>
                <c:pt idx="51">
                  <c:v>17.363</c:v>
                </c:pt>
                <c:pt idx="52">
                  <c:v>16.634</c:v>
                </c:pt>
              </c:numCache>
            </c:numRef>
          </c:val>
          <c:smooth val="0"/>
          <c:extLst>
            <c:ext xmlns:c16="http://schemas.microsoft.com/office/drawing/2014/chart" uri="{C3380CC4-5D6E-409C-BE32-E72D297353CC}">
              <c16:uniqueId val="{00000004-30F8-BE4C-935A-48B58AED01D7}"/>
            </c:ext>
          </c:extLst>
        </c:ser>
        <c:dLbls>
          <c:showLegendKey val="0"/>
          <c:showVal val="0"/>
          <c:showCatName val="0"/>
          <c:showSerName val="0"/>
          <c:showPercent val="0"/>
          <c:showBubbleSize val="0"/>
        </c:dLbls>
        <c:smooth val="0"/>
        <c:axId val="396868256"/>
        <c:axId val="402236880"/>
      </c:lineChart>
      <c:catAx>
        <c:axId val="396868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402236880"/>
        <c:crosses val="autoZero"/>
        <c:auto val="1"/>
        <c:lblAlgn val="ctr"/>
        <c:lblOffset val="0"/>
        <c:tickLblSkip val="10"/>
        <c:noMultiLvlLbl val="0"/>
      </c:catAx>
      <c:valAx>
        <c:axId val="402236880"/>
        <c:scaling>
          <c:orientation val="minMax"/>
          <c:max val="19"/>
          <c:min val="0"/>
        </c:scaling>
        <c:delete val="0"/>
        <c:axPos val="l"/>
        <c:majorGridlines>
          <c:spPr>
            <a:ln w="9525" cap="flat" cmpd="sng" algn="ctr">
              <a:solidFill>
                <a:schemeClr val="bg1"/>
              </a:solidFill>
              <a:prstDash val="sysDot"/>
              <a:round/>
            </a:ln>
            <a:effectLst/>
          </c:spPr>
        </c:majorGridlines>
        <c:numFmt formatCode="#,##0" sourceLinked="0"/>
        <c:majorTickMark val="none"/>
        <c:minorTickMark val="none"/>
        <c:tickLblPos val="nextTo"/>
        <c:spPr>
          <a:noFill/>
          <a:ln>
            <a:solidFill>
              <a:schemeClr val="bg1"/>
            </a:solidFill>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396868256"/>
        <c:crosses val="autoZero"/>
        <c:crossBetween val="between"/>
        <c:majorUnit val="5"/>
      </c:valAx>
      <c:spPr>
        <a:solidFill>
          <a:schemeClr val="bg1"/>
        </a:solidFill>
        <a:ln>
          <a:noFill/>
        </a:ln>
        <a:effectLst/>
      </c:spPr>
    </c:plotArea>
    <c:legend>
      <c:legendPos val="l"/>
      <c:layout>
        <c:manualLayout>
          <c:xMode val="edge"/>
          <c:yMode val="edge"/>
          <c:x val="0.2323240929562968"/>
          <c:y val="6.3540005177960712E-2"/>
          <c:w val="0.19710728817903875"/>
          <c:h val="0.40405406261711507"/>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bg1"/>
          </a:solidFill>
          <a:latin typeface="+mn-lt"/>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'NHE21'!$A$550</c:f>
              <c:strCache>
                <c:ptCount val="1"/>
                <c:pt idx="0">
                  <c:v>Net Cost of Administration (Percent NHE)</c:v>
                </c:pt>
              </c:strCache>
            </c:strRef>
          </c:tx>
          <c:spPr>
            <a:ln w="76200" cap="rnd">
              <a:solidFill>
                <a:schemeClr val="bg1"/>
              </a:solidFill>
              <a:round/>
            </a:ln>
            <a:effectLst>
              <a:outerShdw blurRad="50800" dist="38100" dir="2700000" algn="tl" rotWithShape="0">
                <a:prstClr val="black">
                  <a:alpha val="40000"/>
                </a:prstClr>
              </a:outerShdw>
            </a:effectLst>
          </c:spPr>
          <c:marker>
            <c:symbol val="none"/>
          </c:marker>
          <c:cat>
            <c:numRef>
              <c:f>'NHE21'!$B$549:$BK$549</c:f>
              <c:numCache>
                <c:formatCode>General</c:formatCode>
                <c:ptCount val="62"/>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numCache>
            </c:numRef>
          </c:cat>
          <c:val>
            <c:numRef>
              <c:f>'NHE21'!$B$550:$BK$550</c:f>
              <c:numCache>
                <c:formatCode>0.0%</c:formatCode>
                <c:ptCount val="62"/>
                <c:pt idx="0">
                  <c:v>3.7054789469803111E-2</c:v>
                </c:pt>
                <c:pt idx="1">
                  <c:v>3.7370956641431523E-2</c:v>
                </c:pt>
                <c:pt idx="2">
                  <c:v>3.7714465606799939E-2</c:v>
                </c:pt>
                <c:pt idx="3">
                  <c:v>3.5737021818392271E-2</c:v>
                </c:pt>
                <c:pt idx="4">
                  <c:v>3.5507909530657605E-2</c:v>
                </c:pt>
                <c:pt idx="5">
                  <c:v>3.8100271458428425E-2</c:v>
                </c:pt>
                <c:pt idx="6">
                  <c:v>3.7375415282392029E-2</c:v>
                </c:pt>
                <c:pt idx="7">
                  <c:v>3.315359668659399E-2</c:v>
                </c:pt>
                <c:pt idx="8">
                  <c:v>3.4560027579074379E-2</c:v>
                </c:pt>
                <c:pt idx="9">
                  <c:v>2.6950181145573779E-2</c:v>
                </c:pt>
                <c:pt idx="10">
                  <c:v>2.5203504461573767E-2</c:v>
                </c:pt>
                <c:pt idx="11">
                  <c:v>2.9096868171886382E-2</c:v>
                </c:pt>
                <c:pt idx="12">
                  <c:v>3.6272122097743137E-2</c:v>
                </c:pt>
                <c:pt idx="13">
                  <c:v>3.5790129951097864E-2</c:v>
                </c:pt>
                <c:pt idx="14">
                  <c:v>2.7186618991954892E-2</c:v>
                </c:pt>
                <c:pt idx="15">
                  <c:v>2.5469977236066511E-2</c:v>
                </c:pt>
                <c:pt idx="16">
                  <c:v>3.1777041071381587E-2</c:v>
                </c:pt>
                <c:pt idx="17">
                  <c:v>4.2826527657109759E-2</c:v>
                </c:pt>
                <c:pt idx="18">
                  <c:v>4.5085686003588296E-2</c:v>
                </c:pt>
                <c:pt idx="19">
                  <c:v>4.2793090106288546E-2</c:v>
                </c:pt>
                <c:pt idx="20">
                  <c:v>3.6089435774309724E-2</c:v>
                </c:pt>
                <c:pt idx="21">
                  <c:v>3.6675841020260787E-2</c:v>
                </c:pt>
                <c:pt idx="22">
                  <c:v>3.8929094837354766E-2</c:v>
                </c:pt>
                <c:pt idx="23">
                  <c:v>4.0202189656968361E-2</c:v>
                </c:pt>
                <c:pt idx="24">
                  <c:v>4.7852937810091117E-2</c:v>
                </c:pt>
                <c:pt idx="25">
                  <c:v>4.6267479318082103E-2</c:v>
                </c:pt>
                <c:pt idx="26">
                  <c:v>3.6942068264588804E-2</c:v>
                </c:pt>
                <c:pt idx="27">
                  <c:v>3.0518608362343602E-2</c:v>
                </c:pt>
                <c:pt idx="28">
                  <c:v>3.5725371933359805E-2</c:v>
                </c:pt>
                <c:pt idx="29">
                  <c:v>4.2234461838402806E-2</c:v>
                </c:pt>
                <c:pt idx="30">
                  <c:v>4.3247116441500984E-2</c:v>
                </c:pt>
                <c:pt idx="31">
                  <c:v>3.9757495562779514E-2</c:v>
                </c:pt>
                <c:pt idx="32">
                  <c:v>3.9690260138770403E-2</c:v>
                </c:pt>
                <c:pt idx="33">
                  <c:v>4.6445892371711421E-2</c:v>
                </c:pt>
                <c:pt idx="34">
                  <c:v>4.612316827216105E-2</c:v>
                </c:pt>
                <c:pt idx="35">
                  <c:v>4.4661269455443603E-2</c:v>
                </c:pt>
                <c:pt idx="36">
                  <c:v>4.5292382898734863E-2</c:v>
                </c:pt>
                <c:pt idx="37">
                  <c:v>4.2919924762588185E-2</c:v>
                </c:pt>
                <c:pt idx="38">
                  <c:v>4.1719964987905138E-2</c:v>
                </c:pt>
                <c:pt idx="39">
                  <c:v>4.3068991598420689E-2</c:v>
                </c:pt>
                <c:pt idx="40">
                  <c:v>4.6538101418815092E-2</c:v>
                </c:pt>
                <c:pt idx="41">
                  <c:v>4.7447275374726559E-2</c:v>
                </c:pt>
                <c:pt idx="42">
                  <c:v>5.4653764255711022E-2</c:v>
                </c:pt>
                <c:pt idx="43">
                  <c:v>6.0076108341133014E-2</c:v>
                </c:pt>
                <c:pt idx="44">
                  <c:v>5.9707432209902295E-2</c:v>
                </c:pt>
                <c:pt idx="45">
                  <c:v>5.9955580052374287E-2</c:v>
                </c:pt>
                <c:pt idx="46">
                  <c:v>6.2714627039115636E-2</c:v>
                </c:pt>
                <c:pt idx="47">
                  <c:v>6.1812680382769311E-2</c:v>
                </c:pt>
                <c:pt idx="48">
                  <c:v>5.7425341977077486E-2</c:v>
                </c:pt>
                <c:pt idx="49">
                  <c:v>5.4621442517648257E-2</c:v>
                </c:pt>
                <c:pt idx="50">
                  <c:v>5.8338678355306171E-2</c:v>
                </c:pt>
                <c:pt idx="51">
                  <c:v>5.8460923430996736E-2</c:v>
                </c:pt>
                <c:pt idx="52">
                  <c:v>5.8348651146213133E-2</c:v>
                </c:pt>
                <c:pt idx="53">
                  <c:v>5.928112395532352E-2</c:v>
                </c:pt>
                <c:pt idx="54">
                  <c:v>6.3194746726445511E-2</c:v>
                </c:pt>
                <c:pt idx="55">
                  <c:v>6.3399058695378832E-2</c:v>
                </c:pt>
                <c:pt idx="56">
                  <c:v>6.3960737787098279E-2</c:v>
                </c:pt>
                <c:pt idx="57">
                  <c:v>6.4576228204409516E-2</c:v>
                </c:pt>
                <c:pt idx="58">
                  <c:v>6.9069211536476799E-2</c:v>
                </c:pt>
                <c:pt idx="59">
                  <c:v>6.2702434833615539E-2</c:v>
                </c:pt>
                <c:pt idx="60">
                  <c:v>7.1619808222675399E-2</c:v>
                </c:pt>
                <c:pt idx="61">
                  <c:v>6.0080932954527565E-2</c:v>
                </c:pt>
              </c:numCache>
            </c:numRef>
          </c:val>
          <c:smooth val="0"/>
          <c:extLst>
            <c:ext xmlns:c16="http://schemas.microsoft.com/office/drawing/2014/chart" uri="{C3380CC4-5D6E-409C-BE32-E72D297353CC}">
              <c16:uniqueId val="{00000000-E8B8-1F4B-BFA5-7BE9E96BA84E}"/>
            </c:ext>
          </c:extLst>
        </c:ser>
        <c:dLbls>
          <c:showLegendKey val="0"/>
          <c:showVal val="0"/>
          <c:showCatName val="0"/>
          <c:showSerName val="0"/>
          <c:showPercent val="0"/>
          <c:showBubbleSize val="0"/>
        </c:dLbls>
        <c:smooth val="0"/>
        <c:axId val="552168672"/>
        <c:axId val="552185808"/>
      </c:lineChart>
      <c:catAx>
        <c:axId val="552168672"/>
        <c:scaling>
          <c:orientation val="minMax"/>
        </c:scaling>
        <c:delete val="0"/>
        <c:axPos val="b"/>
        <c:numFmt formatCode="General" sourceLinked="1"/>
        <c:majorTickMark val="none"/>
        <c:minorTickMark val="none"/>
        <c:tickLblPos val="nextTo"/>
        <c:spPr>
          <a:noFill/>
          <a:ln w="12700" cap="flat" cmpd="sng" algn="ctr">
            <a:solidFill>
              <a:schemeClr val="bg1"/>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552185808"/>
        <c:crosses val="autoZero"/>
        <c:auto val="1"/>
        <c:lblAlgn val="ctr"/>
        <c:lblOffset val="100"/>
        <c:tickLblSkip val="10"/>
        <c:noMultiLvlLbl val="0"/>
      </c:catAx>
      <c:valAx>
        <c:axId val="552185808"/>
        <c:scaling>
          <c:orientation val="minMax"/>
          <c:max val="7.4999999999999997E-2"/>
          <c:min val="0"/>
        </c:scaling>
        <c:delete val="0"/>
        <c:axPos val="l"/>
        <c:majorGridlines>
          <c:spPr>
            <a:ln w="9525" cap="flat" cmpd="sng" algn="ctr">
              <a:solidFill>
                <a:schemeClr val="tx1">
                  <a:lumMod val="15000"/>
                  <a:lumOff val="85000"/>
                </a:schemeClr>
              </a:solidFill>
              <a:prstDash val="sysDot"/>
              <a:round/>
            </a:ln>
            <a:effectLst/>
          </c:spPr>
        </c:majorGridlines>
        <c:numFmt formatCode="0%" sourceLinked="0"/>
        <c:majorTickMark val="none"/>
        <c:minorTickMark val="none"/>
        <c:tickLblPos val="nextTo"/>
        <c:spPr>
          <a:noFill/>
          <a:ln>
            <a:solidFill>
              <a:schemeClr val="bg1"/>
            </a:solidFill>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5521686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bg1"/>
          </a:solidFill>
          <a:latin typeface="+mn-lt"/>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solidFill>
                <a:schemeClr val="bg1"/>
              </a:solid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Admin!$B$507:$B$510</c:f>
              <c:strCache>
                <c:ptCount val="4"/>
                <c:pt idx="0">
                  <c:v>Canada</c:v>
                </c:pt>
                <c:pt idx="1">
                  <c:v>Traditional Medicare</c:v>
                </c:pt>
                <c:pt idx="2">
                  <c:v>Private Insurance</c:v>
                </c:pt>
                <c:pt idx="3">
                  <c:v>Medicare Advantage</c:v>
                </c:pt>
              </c:strCache>
            </c:strRef>
          </c:cat>
          <c:val>
            <c:numRef>
              <c:f>Admin!$C$507:$C$510</c:f>
              <c:numCache>
                <c:formatCode>0.0%</c:formatCode>
                <c:ptCount val="4"/>
                <c:pt idx="0">
                  <c:v>1.7999999999999999E-2</c:v>
                </c:pt>
                <c:pt idx="1">
                  <c:v>2.7652220154214303E-2</c:v>
                </c:pt>
                <c:pt idx="2" formatCode="0%">
                  <c:v>9.9389136536239056E-2</c:v>
                </c:pt>
                <c:pt idx="3">
                  <c:v>0.128</c:v>
                </c:pt>
              </c:numCache>
            </c:numRef>
          </c:val>
          <c:extLst>
            <c:ext xmlns:c16="http://schemas.microsoft.com/office/drawing/2014/chart" uri="{C3380CC4-5D6E-409C-BE32-E72D297353CC}">
              <c16:uniqueId val="{00000000-C28D-5145-BCB8-EE18231639A8}"/>
            </c:ext>
          </c:extLst>
        </c:ser>
        <c:dLbls>
          <c:dLblPos val="outEnd"/>
          <c:showLegendKey val="0"/>
          <c:showVal val="1"/>
          <c:showCatName val="0"/>
          <c:showSerName val="0"/>
          <c:showPercent val="0"/>
          <c:showBubbleSize val="0"/>
        </c:dLbls>
        <c:gapWidth val="95"/>
        <c:overlap val="-27"/>
        <c:axId val="396860800"/>
        <c:axId val="486351728"/>
      </c:barChart>
      <c:catAx>
        <c:axId val="396860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486351728"/>
        <c:crosses val="autoZero"/>
        <c:auto val="1"/>
        <c:lblAlgn val="ctr"/>
        <c:lblOffset val="100"/>
        <c:noMultiLvlLbl val="0"/>
      </c:catAx>
      <c:valAx>
        <c:axId val="486351728"/>
        <c:scaling>
          <c:orientation val="minMax"/>
          <c:max val="0.13"/>
          <c:min val="0"/>
        </c:scaling>
        <c:delete val="1"/>
        <c:axPos val="l"/>
        <c:title>
          <c:tx>
            <c:rich>
              <a:bodyPr rot="0" spcFirstLastPara="1" vertOverflow="ellipsis" wrap="square" anchor="ctr" anchorCtr="1"/>
              <a:lstStyle/>
              <a:p>
                <a:pPr>
                  <a:defRPr sz="2000" b="0" i="0" u="none" strike="noStrike" kern="1200" baseline="0">
                    <a:solidFill>
                      <a:schemeClr val="bg1"/>
                    </a:solidFill>
                    <a:latin typeface="+mn-lt"/>
                    <a:ea typeface="+mn-ea"/>
                    <a:cs typeface="+mn-cs"/>
                  </a:defRPr>
                </a:pPr>
                <a:r>
                  <a:rPr lang="en-US" dirty="0"/>
                  <a:t> Overhead </a:t>
                </a:r>
              </a:p>
              <a:p>
                <a:pPr>
                  <a:defRPr/>
                </a:pPr>
                <a:r>
                  <a:rPr lang="en-US" dirty="0"/>
                  <a:t>with profits</a:t>
                </a:r>
              </a:p>
            </c:rich>
          </c:tx>
          <c:layout>
            <c:manualLayout>
              <c:xMode val="edge"/>
              <c:yMode val="edge"/>
              <c:x val="0"/>
              <c:y val="0.35932854416986365"/>
            </c:manualLayout>
          </c:layout>
          <c:overlay val="0"/>
          <c:spPr>
            <a:noFill/>
            <a:ln>
              <a:noFill/>
            </a:ln>
            <a:effectLst/>
          </c:spPr>
          <c:txPr>
            <a:bodyPr rot="0" spcFirstLastPara="1" vertOverflow="ellipsis" wrap="square" anchor="ctr" anchorCtr="1"/>
            <a:lstStyle/>
            <a:p>
              <a:pPr>
                <a:defRPr sz="2000" b="0" i="0" u="none" strike="noStrike" kern="1200" baseline="0">
                  <a:solidFill>
                    <a:schemeClr val="bg1"/>
                  </a:solidFill>
                  <a:latin typeface="+mn-lt"/>
                  <a:ea typeface="+mn-ea"/>
                  <a:cs typeface="+mn-cs"/>
                </a:defRPr>
              </a:pPr>
              <a:endParaRPr lang="en-US"/>
            </a:p>
          </c:txPr>
        </c:title>
        <c:numFmt formatCode="0%" sourceLinked="0"/>
        <c:majorTickMark val="out"/>
        <c:minorTickMark val="none"/>
        <c:tickLblPos val="nextTo"/>
        <c:crossAx val="396860800"/>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bg1"/>
          </a:solidFill>
          <a:latin typeface="+mn-lt"/>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651831772648366"/>
          <c:y val="4.5819957214268695E-2"/>
          <c:w val="0.79702247777125268"/>
          <c:h val="0.85408160168929559"/>
        </c:manualLayout>
      </c:layout>
      <c:lineChart>
        <c:grouping val="standard"/>
        <c:varyColors val="0"/>
        <c:ser>
          <c:idx val="0"/>
          <c:order val="0"/>
          <c:tx>
            <c:strRef>
              <c:f>'Insurance and Access'!$D$498</c:f>
              <c:strCache>
                <c:ptCount val="1"/>
                <c:pt idx="0">
                  <c:v>Uninsured rate</c:v>
                </c:pt>
              </c:strCache>
            </c:strRef>
          </c:tx>
          <c:spPr>
            <a:ln w="76200" cap="rnd">
              <a:solidFill>
                <a:schemeClr val="bg1"/>
              </a:solidFill>
              <a:round/>
            </a:ln>
            <a:effectLst>
              <a:outerShdw blurRad="50800" dist="38100" dir="2700000" algn="tl" rotWithShape="0">
                <a:prstClr val="black">
                  <a:alpha val="40000"/>
                </a:prstClr>
              </a:outerShdw>
            </a:effectLst>
          </c:spPr>
          <c:marker>
            <c:symbol val="none"/>
          </c:marker>
          <c:cat>
            <c:numRef>
              <c:f>'Insurance and Access'!$C$499:$C$558</c:f>
              <c:numCache>
                <c:formatCode>General</c:formatCode>
                <c:ptCount val="60"/>
                <c:pt idx="0">
                  <c:v>1963</c:v>
                </c:pt>
                <c:pt idx="1">
                  <c:v>1964</c:v>
                </c:pt>
                <c:pt idx="2">
                  <c:v>1965</c:v>
                </c:pt>
                <c:pt idx="3">
                  <c:v>1966</c:v>
                </c:pt>
                <c:pt idx="4">
                  <c:v>1967</c:v>
                </c:pt>
                <c:pt idx="5">
                  <c:v>1968</c:v>
                </c:pt>
                <c:pt idx="6">
                  <c:v>1969</c:v>
                </c:pt>
                <c:pt idx="7">
                  <c:v>1970</c:v>
                </c:pt>
                <c:pt idx="8">
                  <c:v>1971</c:v>
                </c:pt>
                <c:pt idx="9">
                  <c:v>1972</c:v>
                </c:pt>
                <c:pt idx="10">
                  <c:v>1973</c:v>
                </c:pt>
                <c:pt idx="11">
                  <c:v>1974</c:v>
                </c:pt>
                <c:pt idx="12">
                  <c:v>1975</c:v>
                </c:pt>
                <c:pt idx="13">
                  <c:v>1976</c:v>
                </c:pt>
                <c:pt idx="14">
                  <c:v>1977</c:v>
                </c:pt>
                <c:pt idx="15">
                  <c:v>1978</c:v>
                </c:pt>
                <c:pt idx="16">
                  <c:v>1979</c:v>
                </c:pt>
                <c:pt idx="17">
                  <c:v>1980</c:v>
                </c:pt>
                <c:pt idx="18">
                  <c:v>1981</c:v>
                </c:pt>
                <c:pt idx="19">
                  <c:v>1982</c:v>
                </c:pt>
                <c:pt idx="20">
                  <c:v>1983</c:v>
                </c:pt>
                <c:pt idx="21">
                  <c:v>1984</c:v>
                </c:pt>
                <c:pt idx="22">
                  <c:v>1985</c:v>
                </c:pt>
                <c:pt idx="23">
                  <c:v>1986</c:v>
                </c:pt>
                <c:pt idx="24">
                  <c:v>1987</c:v>
                </c:pt>
                <c:pt idx="25">
                  <c:v>1988</c:v>
                </c:pt>
                <c:pt idx="26">
                  <c:v>1989</c:v>
                </c:pt>
                <c:pt idx="27">
                  <c:v>1990</c:v>
                </c:pt>
                <c:pt idx="28">
                  <c:v>1991</c:v>
                </c:pt>
                <c:pt idx="29">
                  <c:v>1992</c:v>
                </c:pt>
                <c:pt idx="30">
                  <c:v>1993</c:v>
                </c:pt>
                <c:pt idx="31">
                  <c:v>1994</c:v>
                </c:pt>
                <c:pt idx="32">
                  <c:v>1995</c:v>
                </c:pt>
                <c:pt idx="33">
                  <c:v>1996</c:v>
                </c:pt>
                <c:pt idx="34">
                  <c:v>1997</c:v>
                </c:pt>
                <c:pt idx="35">
                  <c:v>1998</c:v>
                </c:pt>
                <c:pt idx="36">
                  <c:v>1999</c:v>
                </c:pt>
                <c:pt idx="37">
                  <c:v>2000</c:v>
                </c:pt>
                <c:pt idx="38">
                  <c:v>2001</c:v>
                </c:pt>
                <c:pt idx="39">
                  <c:v>2002</c:v>
                </c:pt>
                <c:pt idx="40">
                  <c:v>2003</c:v>
                </c:pt>
                <c:pt idx="41">
                  <c:v>2004</c:v>
                </c:pt>
                <c:pt idx="42">
                  <c:v>2005</c:v>
                </c:pt>
                <c:pt idx="43">
                  <c:v>2006</c:v>
                </c:pt>
                <c:pt idx="44">
                  <c:v>2007</c:v>
                </c:pt>
                <c:pt idx="45">
                  <c:v>2008</c:v>
                </c:pt>
                <c:pt idx="46">
                  <c:v>2009</c:v>
                </c:pt>
                <c:pt idx="47">
                  <c:v>2010</c:v>
                </c:pt>
                <c:pt idx="48">
                  <c:v>2011</c:v>
                </c:pt>
                <c:pt idx="49">
                  <c:v>2012</c:v>
                </c:pt>
                <c:pt idx="50">
                  <c:v>2013</c:v>
                </c:pt>
                <c:pt idx="51">
                  <c:v>2014</c:v>
                </c:pt>
                <c:pt idx="52">
                  <c:v>2015</c:v>
                </c:pt>
                <c:pt idx="53">
                  <c:v>2016</c:v>
                </c:pt>
                <c:pt idx="54">
                  <c:v>2017</c:v>
                </c:pt>
                <c:pt idx="55">
                  <c:v>2018</c:v>
                </c:pt>
                <c:pt idx="56">
                  <c:v>2019</c:v>
                </c:pt>
                <c:pt idx="57">
                  <c:v>2020</c:v>
                </c:pt>
                <c:pt idx="58">
                  <c:v>2021</c:v>
                </c:pt>
                <c:pt idx="59">
                  <c:v>2022</c:v>
                </c:pt>
              </c:numCache>
            </c:numRef>
          </c:cat>
          <c:val>
            <c:numRef>
              <c:f>'Insurance and Access'!$D$499:$D$558</c:f>
              <c:numCache>
                <c:formatCode>General</c:formatCode>
                <c:ptCount val="60"/>
                <c:pt idx="0">
                  <c:v>24.3</c:v>
                </c:pt>
                <c:pt idx="5">
                  <c:v>14.5</c:v>
                </c:pt>
                <c:pt idx="7">
                  <c:v>14.6</c:v>
                </c:pt>
                <c:pt idx="9">
                  <c:v>13.2</c:v>
                </c:pt>
                <c:pt idx="11">
                  <c:v>11.4</c:v>
                </c:pt>
                <c:pt idx="13">
                  <c:v>12.7</c:v>
                </c:pt>
                <c:pt idx="15">
                  <c:v>11.4</c:v>
                </c:pt>
                <c:pt idx="17">
                  <c:v>11.4</c:v>
                </c:pt>
                <c:pt idx="19">
                  <c:v>12.5</c:v>
                </c:pt>
                <c:pt idx="20">
                  <c:v>13.1</c:v>
                </c:pt>
                <c:pt idx="21">
                  <c:v>12.9</c:v>
                </c:pt>
                <c:pt idx="23">
                  <c:v>13.3</c:v>
                </c:pt>
                <c:pt idx="26">
                  <c:v>13.9</c:v>
                </c:pt>
                <c:pt idx="27">
                  <c:v>15.2</c:v>
                </c:pt>
                <c:pt idx="28">
                  <c:v>14.5</c:v>
                </c:pt>
                <c:pt idx="29">
                  <c:v>14.8</c:v>
                </c:pt>
                <c:pt idx="30">
                  <c:v>15.4</c:v>
                </c:pt>
                <c:pt idx="31">
                  <c:v>15.8</c:v>
                </c:pt>
                <c:pt idx="32">
                  <c:v>14.4</c:v>
                </c:pt>
                <c:pt idx="33">
                  <c:v>14.8</c:v>
                </c:pt>
                <c:pt idx="34">
                  <c:v>15.5</c:v>
                </c:pt>
                <c:pt idx="35">
                  <c:v>14.7</c:v>
                </c:pt>
                <c:pt idx="36">
                  <c:v>14.3</c:v>
                </c:pt>
                <c:pt idx="37">
                  <c:v>15</c:v>
                </c:pt>
                <c:pt idx="38">
                  <c:v>14.3</c:v>
                </c:pt>
                <c:pt idx="39">
                  <c:v>14.7</c:v>
                </c:pt>
                <c:pt idx="40">
                  <c:v>14.7</c:v>
                </c:pt>
                <c:pt idx="41">
                  <c:v>14.6</c:v>
                </c:pt>
                <c:pt idx="42">
                  <c:v>14.5</c:v>
                </c:pt>
                <c:pt idx="43">
                  <c:v>15</c:v>
                </c:pt>
                <c:pt idx="44">
                  <c:v>14.7</c:v>
                </c:pt>
                <c:pt idx="45">
                  <c:v>14.8</c:v>
                </c:pt>
                <c:pt idx="46">
                  <c:v>15.4</c:v>
                </c:pt>
                <c:pt idx="47">
                  <c:v>16</c:v>
                </c:pt>
                <c:pt idx="48">
                  <c:v>15.1</c:v>
                </c:pt>
                <c:pt idx="49">
                  <c:v>14.7</c:v>
                </c:pt>
                <c:pt idx="50">
                  <c:v>14.4</c:v>
                </c:pt>
                <c:pt idx="51">
                  <c:v>11.5</c:v>
                </c:pt>
                <c:pt idx="52">
                  <c:v>9.1</c:v>
                </c:pt>
                <c:pt idx="53">
                  <c:v>9</c:v>
                </c:pt>
                <c:pt idx="54">
                  <c:v>9.1</c:v>
                </c:pt>
                <c:pt idx="55">
                  <c:v>9.4</c:v>
                </c:pt>
                <c:pt idx="56">
                  <c:v>10.3</c:v>
                </c:pt>
                <c:pt idx="57">
                  <c:v>9.6999999999999993</c:v>
                </c:pt>
                <c:pt idx="58">
                  <c:v>9.1999999999999993</c:v>
                </c:pt>
                <c:pt idx="59">
                  <c:v>8.4</c:v>
                </c:pt>
              </c:numCache>
            </c:numRef>
          </c:val>
          <c:smooth val="0"/>
          <c:extLst>
            <c:ext xmlns:c16="http://schemas.microsoft.com/office/drawing/2014/chart" uri="{C3380CC4-5D6E-409C-BE32-E72D297353CC}">
              <c16:uniqueId val="{00000000-7FF1-D84E-98B9-05962AED5322}"/>
            </c:ext>
          </c:extLst>
        </c:ser>
        <c:dLbls>
          <c:showLegendKey val="0"/>
          <c:showVal val="0"/>
          <c:showCatName val="0"/>
          <c:showSerName val="0"/>
          <c:showPercent val="0"/>
          <c:showBubbleSize val="0"/>
        </c:dLbls>
        <c:smooth val="0"/>
        <c:axId val="441768543"/>
        <c:axId val="441769791"/>
      </c:lineChart>
      <c:catAx>
        <c:axId val="4417685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441769791"/>
        <c:crosses val="autoZero"/>
        <c:auto val="1"/>
        <c:lblAlgn val="ctr"/>
        <c:lblOffset val="0"/>
        <c:tickLblSkip val="5"/>
        <c:noMultiLvlLbl val="0"/>
      </c:catAx>
      <c:valAx>
        <c:axId val="441769791"/>
        <c:scaling>
          <c:orientation val="minMax"/>
          <c:max val="24.5"/>
          <c:min val="0"/>
        </c:scaling>
        <c:delete val="0"/>
        <c:axPos val="l"/>
        <c:majorGridlines>
          <c:spPr>
            <a:ln w="9525" cap="flat" cmpd="sng" algn="ctr">
              <a:solidFill>
                <a:schemeClr val="bg1"/>
              </a:solidFill>
              <a:prstDash val="sysDot"/>
              <a:round/>
            </a:ln>
            <a:effectLst/>
          </c:spPr>
        </c:majorGridlines>
        <c:title>
          <c:tx>
            <c:rich>
              <a:bodyPr rot="0" spcFirstLastPara="1" vertOverflow="ellipsis" wrap="square" anchor="ctr" anchorCtr="1"/>
              <a:lstStyle/>
              <a:p>
                <a:pPr>
                  <a:defRPr sz="2000" b="0" i="0" u="none" strike="noStrike" kern="1200" baseline="0">
                    <a:solidFill>
                      <a:schemeClr val="bg1"/>
                    </a:solidFill>
                    <a:latin typeface="+mn-lt"/>
                    <a:ea typeface="+mn-ea"/>
                    <a:cs typeface="+mn-cs"/>
                  </a:defRPr>
                </a:pPr>
                <a:r>
                  <a:rPr lang="en-US" dirty="0"/>
                  <a:t>Uninsured </a:t>
                </a:r>
              </a:p>
              <a:p>
                <a:pPr>
                  <a:defRPr/>
                </a:pPr>
                <a:r>
                  <a:rPr lang="en-US" dirty="0"/>
                  <a:t>(%)</a:t>
                </a:r>
              </a:p>
            </c:rich>
          </c:tx>
          <c:overlay val="0"/>
          <c:spPr>
            <a:noFill/>
            <a:ln>
              <a:noFill/>
            </a:ln>
            <a:effectLst/>
          </c:spPr>
          <c:txPr>
            <a:bodyPr rot="0" spcFirstLastPara="1" vertOverflow="ellipsis" wrap="square" anchor="ctr" anchorCtr="1"/>
            <a:lstStyle/>
            <a:p>
              <a:pPr>
                <a:defRPr sz="20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441768543"/>
        <c:crosses val="autoZero"/>
        <c:crossBetween val="between"/>
      </c:valAx>
      <c:spPr>
        <a:noFill/>
        <a:ln>
          <a:noFill/>
        </a:ln>
        <a:effectLst/>
      </c:spPr>
    </c:plotArea>
    <c:plotVisOnly val="1"/>
    <c:dispBlanksAs val="span"/>
    <c:showDLblsOverMax val="0"/>
  </c:chart>
  <c:spPr>
    <a:noFill/>
    <a:ln>
      <a:noFill/>
    </a:ln>
    <a:effectLst/>
  </c:spPr>
  <c:txPr>
    <a:bodyPr/>
    <a:lstStyle/>
    <a:p>
      <a:pPr>
        <a:defRPr sz="2000">
          <a:solidFill>
            <a:schemeClr val="bg1"/>
          </a:solidFill>
          <a:latin typeface="+mn-lt"/>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'Insurance and Access'!$B$1698</c:f>
              <c:strCache>
                <c:ptCount val="1"/>
                <c:pt idx="0">
                  <c:v>United States</c:v>
                </c:pt>
              </c:strCache>
            </c:strRef>
          </c:tx>
          <c:spPr>
            <a:ln w="76200" cap="rnd">
              <a:solidFill>
                <a:schemeClr val="bg1"/>
              </a:solidFill>
              <a:round/>
            </a:ln>
            <a:effectLst>
              <a:outerShdw blurRad="50800" dist="38100" dir="2700000" algn="tl" rotWithShape="0">
                <a:prstClr val="black">
                  <a:alpha val="40000"/>
                </a:prstClr>
              </a:outerShdw>
            </a:effectLst>
          </c:spPr>
          <c:marker>
            <c:symbol val="none"/>
          </c:marker>
          <c:cat>
            <c:numRef>
              <c:f>'Insurance and Access'!$C$1697:$DK$1697</c:f>
              <c:numCache>
                <c:formatCode>mmm\-yy</c:formatCode>
                <c:ptCount val="113"/>
                <c:pt idx="0">
                  <c:v>41640</c:v>
                </c:pt>
                <c:pt idx="1">
                  <c:v>41671</c:v>
                </c:pt>
                <c:pt idx="2">
                  <c:v>41699</c:v>
                </c:pt>
                <c:pt idx="3">
                  <c:v>41730</c:v>
                </c:pt>
                <c:pt idx="4">
                  <c:v>41760</c:v>
                </c:pt>
                <c:pt idx="5">
                  <c:v>41791</c:v>
                </c:pt>
                <c:pt idx="6">
                  <c:v>41821</c:v>
                </c:pt>
                <c:pt idx="7">
                  <c:v>41852</c:v>
                </c:pt>
                <c:pt idx="8">
                  <c:v>41883</c:v>
                </c:pt>
                <c:pt idx="9">
                  <c:v>41913</c:v>
                </c:pt>
                <c:pt idx="10">
                  <c:v>41944</c:v>
                </c:pt>
                <c:pt idx="11">
                  <c:v>41974</c:v>
                </c:pt>
                <c:pt idx="12">
                  <c:v>42005</c:v>
                </c:pt>
                <c:pt idx="13">
                  <c:v>42036</c:v>
                </c:pt>
                <c:pt idx="14">
                  <c:v>42064</c:v>
                </c:pt>
                <c:pt idx="15">
                  <c:v>42095</c:v>
                </c:pt>
                <c:pt idx="16">
                  <c:v>42125</c:v>
                </c:pt>
                <c:pt idx="17">
                  <c:v>42156</c:v>
                </c:pt>
                <c:pt idx="18">
                  <c:v>42186</c:v>
                </c:pt>
                <c:pt idx="19">
                  <c:v>42217</c:v>
                </c:pt>
                <c:pt idx="20">
                  <c:v>42248</c:v>
                </c:pt>
                <c:pt idx="21">
                  <c:v>42278</c:v>
                </c:pt>
                <c:pt idx="22">
                  <c:v>42309</c:v>
                </c:pt>
                <c:pt idx="23">
                  <c:v>42339</c:v>
                </c:pt>
                <c:pt idx="24">
                  <c:v>42370</c:v>
                </c:pt>
                <c:pt idx="25">
                  <c:v>42401</c:v>
                </c:pt>
                <c:pt idx="26">
                  <c:v>42430</c:v>
                </c:pt>
                <c:pt idx="27">
                  <c:v>42461</c:v>
                </c:pt>
                <c:pt idx="28">
                  <c:v>42491</c:v>
                </c:pt>
                <c:pt idx="29">
                  <c:v>42522</c:v>
                </c:pt>
                <c:pt idx="30">
                  <c:v>42552</c:v>
                </c:pt>
                <c:pt idx="31">
                  <c:v>42583</c:v>
                </c:pt>
                <c:pt idx="32">
                  <c:v>42614</c:v>
                </c:pt>
                <c:pt idx="33">
                  <c:v>42644</c:v>
                </c:pt>
                <c:pt idx="34">
                  <c:v>42675</c:v>
                </c:pt>
                <c:pt idx="35">
                  <c:v>42705</c:v>
                </c:pt>
                <c:pt idx="36">
                  <c:v>42736</c:v>
                </c:pt>
                <c:pt idx="37">
                  <c:v>42767</c:v>
                </c:pt>
                <c:pt idx="38">
                  <c:v>42795</c:v>
                </c:pt>
                <c:pt idx="39">
                  <c:v>42826</c:v>
                </c:pt>
                <c:pt idx="40">
                  <c:v>42856</c:v>
                </c:pt>
                <c:pt idx="41">
                  <c:v>42887</c:v>
                </c:pt>
                <c:pt idx="42">
                  <c:v>42917</c:v>
                </c:pt>
                <c:pt idx="43">
                  <c:v>42948</c:v>
                </c:pt>
                <c:pt idx="44">
                  <c:v>42979</c:v>
                </c:pt>
                <c:pt idx="45">
                  <c:v>43009</c:v>
                </c:pt>
                <c:pt idx="46">
                  <c:v>43040</c:v>
                </c:pt>
                <c:pt idx="47">
                  <c:v>43070</c:v>
                </c:pt>
                <c:pt idx="48">
                  <c:v>43101</c:v>
                </c:pt>
                <c:pt idx="49">
                  <c:v>43132</c:v>
                </c:pt>
                <c:pt idx="50">
                  <c:v>43160</c:v>
                </c:pt>
                <c:pt idx="51">
                  <c:v>43191</c:v>
                </c:pt>
                <c:pt idx="52">
                  <c:v>43221</c:v>
                </c:pt>
                <c:pt idx="53">
                  <c:v>43252</c:v>
                </c:pt>
                <c:pt idx="54">
                  <c:v>43282</c:v>
                </c:pt>
                <c:pt idx="55">
                  <c:v>43313</c:v>
                </c:pt>
                <c:pt idx="56">
                  <c:v>43344</c:v>
                </c:pt>
                <c:pt idx="57">
                  <c:v>43374</c:v>
                </c:pt>
                <c:pt idx="58">
                  <c:v>43405</c:v>
                </c:pt>
                <c:pt idx="59">
                  <c:v>43435</c:v>
                </c:pt>
                <c:pt idx="60">
                  <c:v>43466</c:v>
                </c:pt>
                <c:pt idx="61">
                  <c:v>43497</c:v>
                </c:pt>
                <c:pt idx="62">
                  <c:v>43525</c:v>
                </c:pt>
                <c:pt idx="63">
                  <c:v>43556</c:v>
                </c:pt>
                <c:pt idx="64">
                  <c:v>43586</c:v>
                </c:pt>
                <c:pt idx="65">
                  <c:v>43617</c:v>
                </c:pt>
                <c:pt idx="66">
                  <c:v>43647</c:v>
                </c:pt>
                <c:pt idx="67">
                  <c:v>43678</c:v>
                </c:pt>
                <c:pt idx="68">
                  <c:v>43709</c:v>
                </c:pt>
                <c:pt idx="69">
                  <c:v>43739</c:v>
                </c:pt>
                <c:pt idx="70">
                  <c:v>43770</c:v>
                </c:pt>
                <c:pt idx="71">
                  <c:v>43800</c:v>
                </c:pt>
                <c:pt idx="72">
                  <c:v>43831</c:v>
                </c:pt>
                <c:pt idx="73">
                  <c:v>43862</c:v>
                </c:pt>
                <c:pt idx="74">
                  <c:v>43891</c:v>
                </c:pt>
                <c:pt idx="75">
                  <c:v>43922</c:v>
                </c:pt>
                <c:pt idx="76">
                  <c:v>43952</c:v>
                </c:pt>
                <c:pt idx="77">
                  <c:v>43983</c:v>
                </c:pt>
                <c:pt idx="78">
                  <c:v>44013</c:v>
                </c:pt>
                <c:pt idx="79">
                  <c:v>44044</c:v>
                </c:pt>
                <c:pt idx="80">
                  <c:v>44075</c:v>
                </c:pt>
                <c:pt idx="81">
                  <c:v>44105</c:v>
                </c:pt>
                <c:pt idx="82">
                  <c:v>44136</c:v>
                </c:pt>
                <c:pt idx="83">
                  <c:v>44166</c:v>
                </c:pt>
                <c:pt idx="84">
                  <c:v>44197</c:v>
                </c:pt>
                <c:pt idx="85">
                  <c:v>44228</c:v>
                </c:pt>
                <c:pt idx="86">
                  <c:v>44256</c:v>
                </c:pt>
                <c:pt idx="87">
                  <c:v>44287</c:v>
                </c:pt>
                <c:pt idx="88">
                  <c:v>44317</c:v>
                </c:pt>
                <c:pt idx="89">
                  <c:v>44348</c:v>
                </c:pt>
                <c:pt idx="90">
                  <c:v>44378</c:v>
                </c:pt>
                <c:pt idx="91">
                  <c:v>44409</c:v>
                </c:pt>
                <c:pt idx="92">
                  <c:v>44440</c:v>
                </c:pt>
                <c:pt idx="93">
                  <c:v>44470</c:v>
                </c:pt>
                <c:pt idx="94">
                  <c:v>44501</c:v>
                </c:pt>
                <c:pt idx="95">
                  <c:v>44531</c:v>
                </c:pt>
                <c:pt idx="96">
                  <c:v>44562</c:v>
                </c:pt>
                <c:pt idx="97">
                  <c:v>44593</c:v>
                </c:pt>
                <c:pt idx="98">
                  <c:v>44621</c:v>
                </c:pt>
                <c:pt idx="99">
                  <c:v>44652</c:v>
                </c:pt>
                <c:pt idx="100">
                  <c:v>44682</c:v>
                </c:pt>
                <c:pt idx="101">
                  <c:v>44713</c:v>
                </c:pt>
                <c:pt idx="102">
                  <c:v>44743</c:v>
                </c:pt>
                <c:pt idx="103">
                  <c:v>44774</c:v>
                </c:pt>
                <c:pt idx="104">
                  <c:v>44805</c:v>
                </c:pt>
                <c:pt idx="105">
                  <c:v>44835</c:v>
                </c:pt>
                <c:pt idx="106">
                  <c:v>44866</c:v>
                </c:pt>
                <c:pt idx="107">
                  <c:v>44896</c:v>
                </c:pt>
                <c:pt idx="108">
                  <c:v>44927</c:v>
                </c:pt>
                <c:pt idx="109">
                  <c:v>44958</c:v>
                </c:pt>
                <c:pt idx="110">
                  <c:v>44986</c:v>
                </c:pt>
                <c:pt idx="111">
                  <c:v>45017</c:v>
                </c:pt>
                <c:pt idx="112">
                  <c:v>45047</c:v>
                </c:pt>
              </c:numCache>
            </c:numRef>
          </c:cat>
          <c:val>
            <c:numRef>
              <c:f>'Insurance and Access'!$C$1698:$DK$1698</c:f>
              <c:numCache>
                <c:formatCode>_(* #,##0_);_(* \(#,##0\);_(* "-"??_);_(@_)</c:formatCode>
                <c:ptCount val="113"/>
                <c:pt idx="0">
                  <c:v>61671967</c:v>
                </c:pt>
                <c:pt idx="1">
                  <c:v>62274659</c:v>
                </c:pt>
                <c:pt idx="2">
                  <c:v>64270142</c:v>
                </c:pt>
                <c:pt idx="3">
                  <c:v>64430235</c:v>
                </c:pt>
                <c:pt idx="4">
                  <c:v>66423553</c:v>
                </c:pt>
                <c:pt idx="5">
                  <c:v>67034080</c:v>
                </c:pt>
                <c:pt idx="6">
                  <c:v>67147446</c:v>
                </c:pt>
                <c:pt idx="7">
                  <c:v>67927806</c:v>
                </c:pt>
                <c:pt idx="8">
                  <c:v>68408525</c:v>
                </c:pt>
                <c:pt idx="9">
                  <c:v>68944587</c:v>
                </c:pt>
                <c:pt idx="10">
                  <c:v>69212472</c:v>
                </c:pt>
                <c:pt idx="11">
                  <c:v>69919366</c:v>
                </c:pt>
                <c:pt idx="12">
                  <c:v>70379483</c:v>
                </c:pt>
                <c:pt idx="13">
                  <c:v>70946607</c:v>
                </c:pt>
                <c:pt idx="14">
                  <c:v>71409679</c:v>
                </c:pt>
                <c:pt idx="15">
                  <c:v>71594742</c:v>
                </c:pt>
                <c:pt idx="16">
                  <c:v>71990204</c:v>
                </c:pt>
                <c:pt idx="17">
                  <c:v>72454815</c:v>
                </c:pt>
                <c:pt idx="18">
                  <c:v>72672694</c:v>
                </c:pt>
                <c:pt idx="19">
                  <c:v>72824063</c:v>
                </c:pt>
                <c:pt idx="20">
                  <c:v>70897287</c:v>
                </c:pt>
                <c:pt idx="21">
                  <c:v>71835349</c:v>
                </c:pt>
                <c:pt idx="22">
                  <c:v>72481885</c:v>
                </c:pt>
                <c:pt idx="23">
                  <c:v>72701268</c:v>
                </c:pt>
                <c:pt idx="24">
                  <c:v>72894837</c:v>
                </c:pt>
                <c:pt idx="25">
                  <c:v>73051223</c:v>
                </c:pt>
                <c:pt idx="26">
                  <c:v>72863897</c:v>
                </c:pt>
                <c:pt idx="27">
                  <c:v>73180440</c:v>
                </c:pt>
                <c:pt idx="28">
                  <c:v>73380499</c:v>
                </c:pt>
                <c:pt idx="29">
                  <c:v>73467427</c:v>
                </c:pt>
                <c:pt idx="30">
                  <c:v>73628614</c:v>
                </c:pt>
                <c:pt idx="31">
                  <c:v>74843252</c:v>
                </c:pt>
                <c:pt idx="32">
                  <c:v>74775144</c:v>
                </c:pt>
                <c:pt idx="33">
                  <c:v>74749018</c:v>
                </c:pt>
                <c:pt idx="34">
                  <c:v>74755531</c:v>
                </c:pt>
                <c:pt idx="35">
                  <c:v>74995234</c:v>
                </c:pt>
                <c:pt idx="36">
                  <c:v>75033246</c:v>
                </c:pt>
                <c:pt idx="37">
                  <c:v>75011673</c:v>
                </c:pt>
                <c:pt idx="38">
                  <c:v>75101541</c:v>
                </c:pt>
                <c:pt idx="39">
                  <c:v>75027667</c:v>
                </c:pt>
                <c:pt idx="40">
                  <c:v>74990050</c:v>
                </c:pt>
                <c:pt idx="41">
                  <c:v>73385855</c:v>
                </c:pt>
                <c:pt idx="42">
                  <c:v>73349207</c:v>
                </c:pt>
                <c:pt idx="43">
                  <c:v>73339550</c:v>
                </c:pt>
                <c:pt idx="44">
                  <c:v>73179077</c:v>
                </c:pt>
                <c:pt idx="45">
                  <c:v>73325844</c:v>
                </c:pt>
                <c:pt idx="46">
                  <c:v>73362254</c:v>
                </c:pt>
                <c:pt idx="47">
                  <c:v>73478162</c:v>
                </c:pt>
                <c:pt idx="48">
                  <c:v>73209532</c:v>
                </c:pt>
                <c:pt idx="49">
                  <c:v>73326789</c:v>
                </c:pt>
                <c:pt idx="50">
                  <c:v>73300279</c:v>
                </c:pt>
                <c:pt idx="51">
                  <c:v>73069016</c:v>
                </c:pt>
                <c:pt idx="52">
                  <c:v>72886768</c:v>
                </c:pt>
                <c:pt idx="53">
                  <c:v>72645858</c:v>
                </c:pt>
                <c:pt idx="54">
                  <c:v>72591736</c:v>
                </c:pt>
                <c:pt idx="55">
                  <c:v>72443137</c:v>
                </c:pt>
                <c:pt idx="56">
                  <c:v>72220939</c:v>
                </c:pt>
                <c:pt idx="57">
                  <c:v>72159314</c:v>
                </c:pt>
                <c:pt idx="58">
                  <c:v>71983537</c:v>
                </c:pt>
                <c:pt idx="59">
                  <c:v>71900084</c:v>
                </c:pt>
                <c:pt idx="60">
                  <c:v>72012096</c:v>
                </c:pt>
                <c:pt idx="61">
                  <c:v>71965469</c:v>
                </c:pt>
                <c:pt idx="62">
                  <c:v>71953035</c:v>
                </c:pt>
                <c:pt idx="63">
                  <c:v>71795121</c:v>
                </c:pt>
                <c:pt idx="64">
                  <c:v>71686312</c:v>
                </c:pt>
                <c:pt idx="65">
                  <c:v>71581761</c:v>
                </c:pt>
                <c:pt idx="66">
                  <c:v>71632702</c:v>
                </c:pt>
                <c:pt idx="67">
                  <c:v>71648310</c:v>
                </c:pt>
                <c:pt idx="68">
                  <c:v>71656161</c:v>
                </c:pt>
                <c:pt idx="69">
                  <c:v>71584564</c:v>
                </c:pt>
                <c:pt idx="70">
                  <c:v>71330472</c:v>
                </c:pt>
                <c:pt idx="71">
                  <c:v>71274464</c:v>
                </c:pt>
                <c:pt idx="72">
                  <c:v>71409205</c:v>
                </c:pt>
                <c:pt idx="73">
                  <c:v>71326807</c:v>
                </c:pt>
                <c:pt idx="74">
                  <c:v>71674460</c:v>
                </c:pt>
                <c:pt idx="75">
                  <c:v>72851298</c:v>
                </c:pt>
                <c:pt idx="76">
                  <c:v>74032332</c:v>
                </c:pt>
                <c:pt idx="77">
                  <c:v>75025937</c:v>
                </c:pt>
                <c:pt idx="78">
                  <c:v>75997428</c:v>
                </c:pt>
                <c:pt idx="79">
                  <c:v>76924885</c:v>
                </c:pt>
                <c:pt idx="80">
                  <c:v>77728706</c:v>
                </c:pt>
                <c:pt idx="81">
                  <c:v>78487864</c:v>
                </c:pt>
                <c:pt idx="82">
                  <c:v>79290291</c:v>
                </c:pt>
                <c:pt idx="83">
                  <c:v>80145606</c:v>
                </c:pt>
                <c:pt idx="84">
                  <c:v>80830005</c:v>
                </c:pt>
                <c:pt idx="85">
                  <c:v>81318052</c:v>
                </c:pt>
                <c:pt idx="86">
                  <c:v>81957188</c:v>
                </c:pt>
                <c:pt idx="87">
                  <c:v>82487293</c:v>
                </c:pt>
                <c:pt idx="88">
                  <c:v>82932682</c:v>
                </c:pt>
                <c:pt idx="89">
                  <c:v>83456864</c:v>
                </c:pt>
                <c:pt idx="90">
                  <c:v>83987478</c:v>
                </c:pt>
                <c:pt idx="91">
                  <c:v>84622430</c:v>
                </c:pt>
                <c:pt idx="92">
                  <c:v>85147015</c:v>
                </c:pt>
                <c:pt idx="93">
                  <c:v>85645722</c:v>
                </c:pt>
                <c:pt idx="94">
                  <c:v>86170853</c:v>
                </c:pt>
                <c:pt idx="95">
                  <c:v>86692173</c:v>
                </c:pt>
                <c:pt idx="96">
                  <c:v>87244941</c:v>
                </c:pt>
                <c:pt idx="97">
                  <c:v>87679094</c:v>
                </c:pt>
                <c:pt idx="98">
                  <c:v>88162083</c:v>
                </c:pt>
                <c:pt idx="99">
                  <c:v>88588399</c:v>
                </c:pt>
                <c:pt idx="100">
                  <c:v>89071526</c:v>
                </c:pt>
                <c:pt idx="101">
                  <c:v>89546339</c:v>
                </c:pt>
                <c:pt idx="102">
                  <c:v>90048613</c:v>
                </c:pt>
                <c:pt idx="103">
                  <c:v>90619637</c:v>
                </c:pt>
                <c:pt idx="104">
                  <c:v>91153637</c:v>
                </c:pt>
                <c:pt idx="105">
                  <c:v>91619500</c:v>
                </c:pt>
                <c:pt idx="106">
                  <c:v>92101959</c:v>
                </c:pt>
                <c:pt idx="107">
                  <c:v>92561104</c:v>
                </c:pt>
                <c:pt idx="108">
                  <c:v>93251331</c:v>
                </c:pt>
                <c:pt idx="109">
                  <c:v>93690256</c:v>
                </c:pt>
                <c:pt idx="110">
                  <c:v>94117055</c:v>
                </c:pt>
                <c:pt idx="111">
                  <c:v>94412147</c:v>
                </c:pt>
                <c:pt idx="112">
                  <c:v>93815749</c:v>
                </c:pt>
              </c:numCache>
            </c:numRef>
          </c:val>
          <c:smooth val="0"/>
          <c:extLst>
            <c:ext xmlns:c16="http://schemas.microsoft.com/office/drawing/2014/chart" uri="{C3380CC4-5D6E-409C-BE32-E72D297353CC}">
              <c16:uniqueId val="{00000000-3B58-4542-93F4-CC2EADCD75F7}"/>
            </c:ext>
          </c:extLst>
        </c:ser>
        <c:dLbls>
          <c:showLegendKey val="0"/>
          <c:showVal val="0"/>
          <c:showCatName val="0"/>
          <c:showSerName val="0"/>
          <c:showPercent val="0"/>
          <c:showBubbleSize val="0"/>
        </c:dLbls>
        <c:smooth val="0"/>
        <c:axId val="2144478463"/>
        <c:axId val="2144584719"/>
      </c:lineChart>
      <c:dateAx>
        <c:axId val="2144478463"/>
        <c:scaling>
          <c:orientation val="minMax"/>
        </c:scaling>
        <c:delete val="0"/>
        <c:axPos val="b"/>
        <c:numFmt formatCode="mmm\-yy" sourceLinked="1"/>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2144584719"/>
        <c:crosses val="autoZero"/>
        <c:auto val="1"/>
        <c:lblOffset val="100"/>
        <c:baseTimeUnit val="months"/>
      </c:dateAx>
      <c:valAx>
        <c:axId val="2144584719"/>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solidFill>
              <a:schemeClr val="bg1"/>
            </a:solidFill>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2144478463"/>
        <c:crosses val="autoZero"/>
        <c:crossBetween val="between"/>
        <c:majorUnit val="20000000"/>
      </c:valAx>
      <c:spPr>
        <a:noFill/>
        <a:ln>
          <a:noFill/>
        </a:ln>
        <a:effectLst/>
      </c:spPr>
    </c:plotArea>
    <c:plotVisOnly val="1"/>
    <c:dispBlanksAs val="gap"/>
    <c:showDLblsOverMax val="0"/>
  </c:chart>
  <c:spPr>
    <a:noFill/>
    <a:ln>
      <a:noFill/>
    </a:ln>
    <a:effectLst/>
  </c:spPr>
  <c:txPr>
    <a:bodyPr/>
    <a:lstStyle/>
    <a:p>
      <a:pPr>
        <a:defRPr sz="2000">
          <a:solidFill>
            <a:schemeClr val="bg1"/>
          </a:solidFill>
          <a:latin typeface="+mn-lt"/>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845FE2-76FB-B54A-A5DF-F5356FEF2493}" type="doc">
      <dgm:prSet loTypeId="urn:microsoft.com/office/officeart/2005/8/layout/hierarchy2" loCatId="relationship" qsTypeId="urn:microsoft.com/office/officeart/2005/8/quickstyle/simple1" qsCatId="simple" csTypeId="urn:microsoft.com/office/officeart/2005/8/colors/accent1_2" csCatId="accent1" phldr="1"/>
      <dgm:spPr/>
      <dgm:t>
        <a:bodyPr/>
        <a:lstStyle/>
        <a:p>
          <a:endParaRPr lang="en-US"/>
        </a:p>
      </dgm:t>
    </dgm:pt>
    <dgm:pt modelId="{0841B6E1-384D-BF4B-A82F-84F997003F66}">
      <dgm:prSet custT="1"/>
      <dgm:spPr/>
      <dgm:t>
        <a:bodyPr/>
        <a:lstStyle/>
        <a:p>
          <a:pPr>
            <a:spcBef>
              <a:spcPts val="0"/>
            </a:spcBef>
            <a:spcAft>
              <a:spcPts val="0"/>
            </a:spcAft>
          </a:pPr>
          <a:r>
            <a:rPr lang="en-US" sz="2000">
              <a:effectLst>
                <a:outerShdw blurRad="50800" dist="38100" dir="2700000" algn="tl" rotWithShape="0">
                  <a:prstClr val="black">
                    <a:alpha val="40000"/>
                  </a:prstClr>
                </a:outerShdw>
              </a:effectLst>
            </a:rPr>
            <a:t>“Primary care practices can generate substantial profits by:</a:t>
          </a:r>
        </a:p>
      </dgm:t>
    </dgm:pt>
    <dgm:pt modelId="{1D1F3781-A656-0940-8FAB-BF6D8CA15E58}" type="parTrans" cxnId="{808D207E-1D75-5A47-AD4B-C6B87CBA0850}">
      <dgm:prSet/>
      <dgm:spPr/>
      <dgm:t>
        <a:bodyPr/>
        <a:lstStyle/>
        <a:p>
          <a:pPr>
            <a:spcBef>
              <a:spcPts val="0"/>
            </a:spcBef>
            <a:spcAft>
              <a:spcPts val="0"/>
            </a:spcAft>
          </a:pPr>
          <a:endParaRPr lang="en-US" sz="2000">
            <a:effectLst>
              <a:outerShdw blurRad="50800" dist="38100" dir="2700000" algn="tl" rotWithShape="0">
                <a:prstClr val="black">
                  <a:alpha val="40000"/>
                </a:prstClr>
              </a:outerShdw>
            </a:effectLst>
          </a:endParaRPr>
        </a:p>
      </dgm:t>
    </dgm:pt>
    <dgm:pt modelId="{4D254A7F-19AB-274A-ABB6-5657DCB25A47}" type="sibTrans" cxnId="{808D207E-1D75-5A47-AD4B-C6B87CBA0850}">
      <dgm:prSet/>
      <dgm:spPr/>
      <dgm:t>
        <a:bodyPr/>
        <a:lstStyle/>
        <a:p>
          <a:pPr>
            <a:spcBef>
              <a:spcPts val="0"/>
            </a:spcBef>
            <a:spcAft>
              <a:spcPts val="0"/>
            </a:spcAft>
          </a:pPr>
          <a:endParaRPr lang="en-US" sz="2000">
            <a:effectLst>
              <a:outerShdw blurRad="50800" dist="38100" dir="2700000" algn="tl" rotWithShape="0">
                <a:prstClr val="black">
                  <a:alpha val="40000"/>
                </a:prstClr>
              </a:outerShdw>
            </a:effectLst>
          </a:endParaRPr>
        </a:p>
      </dgm:t>
    </dgm:pt>
    <dgm:pt modelId="{FAF8AB6A-AFC2-4945-AB3F-6C0C23F9F8BA}">
      <dgm:prSet custT="1"/>
      <dgm:spPr/>
      <dgm:t>
        <a:bodyPr/>
        <a:lstStyle/>
        <a:p>
          <a:pPr>
            <a:spcBef>
              <a:spcPts val="0"/>
            </a:spcBef>
            <a:spcAft>
              <a:spcPts val="0"/>
            </a:spcAft>
          </a:pPr>
          <a:r>
            <a:rPr lang="en-US" sz="2000" dirty="0">
              <a:effectLst>
                <a:outerShdw blurRad="50800" dist="38100" dir="2700000" algn="tl" rotWithShape="0">
                  <a:prstClr val="black">
                    <a:alpha val="40000"/>
                  </a:prstClr>
                </a:outerShdw>
              </a:effectLst>
            </a:rPr>
            <a:t>Growing their population of patients covered by Medicare Advantage (and other lucrative payers), </a:t>
          </a:r>
        </a:p>
      </dgm:t>
    </dgm:pt>
    <dgm:pt modelId="{03B013F1-31D9-A849-BC73-C951837C0020}" type="parTrans" cxnId="{8FD78814-104C-6E4F-8892-AD32CC7A724D}">
      <dgm:prSet custT="1"/>
      <dgm:spPr>
        <a:ln w="38100">
          <a:solidFill>
            <a:schemeClr val="bg1"/>
          </a:solidFill>
        </a:ln>
      </dgm:spPr>
      <dgm:t>
        <a:bodyPr/>
        <a:lstStyle/>
        <a:p>
          <a:pPr>
            <a:spcBef>
              <a:spcPts val="0"/>
            </a:spcBef>
            <a:spcAft>
              <a:spcPts val="0"/>
            </a:spcAft>
          </a:pPr>
          <a:endParaRPr lang="en-US" sz="2000">
            <a:effectLst>
              <a:outerShdw blurRad="50800" dist="38100" dir="2700000" algn="tl" rotWithShape="0">
                <a:prstClr val="black">
                  <a:alpha val="40000"/>
                </a:prstClr>
              </a:outerShdw>
            </a:effectLst>
          </a:endParaRPr>
        </a:p>
      </dgm:t>
    </dgm:pt>
    <dgm:pt modelId="{3289B36E-7B1D-7447-B70D-6B4205225933}" type="sibTrans" cxnId="{8FD78814-104C-6E4F-8892-AD32CC7A724D}">
      <dgm:prSet/>
      <dgm:spPr/>
      <dgm:t>
        <a:bodyPr/>
        <a:lstStyle/>
        <a:p>
          <a:pPr>
            <a:spcBef>
              <a:spcPts val="0"/>
            </a:spcBef>
            <a:spcAft>
              <a:spcPts val="0"/>
            </a:spcAft>
          </a:pPr>
          <a:endParaRPr lang="en-US" sz="2000">
            <a:effectLst>
              <a:outerShdw blurRad="50800" dist="38100" dir="2700000" algn="tl" rotWithShape="0">
                <a:prstClr val="black">
                  <a:alpha val="40000"/>
                </a:prstClr>
              </a:outerShdw>
            </a:effectLst>
          </a:endParaRPr>
        </a:p>
      </dgm:t>
    </dgm:pt>
    <dgm:pt modelId="{989EFE30-916B-8B4C-9058-81D4E6926FDF}">
      <dgm:prSet custT="1"/>
      <dgm:spPr/>
      <dgm:t>
        <a:bodyPr/>
        <a:lstStyle/>
        <a:p>
          <a:pPr>
            <a:spcBef>
              <a:spcPts val="0"/>
            </a:spcBef>
            <a:spcAft>
              <a:spcPts val="0"/>
            </a:spcAft>
          </a:pPr>
          <a:r>
            <a:rPr lang="en-US" sz="2000" dirty="0">
              <a:effectLst>
                <a:outerShdw blurRad="50800" dist="38100" dir="2700000" algn="tl" rotWithShape="0">
                  <a:prstClr val="black">
                    <a:alpha val="40000"/>
                  </a:prstClr>
                </a:outerShdw>
              </a:effectLst>
            </a:rPr>
            <a:t>Maximizing the ‘budget’ for each patient’s care </a:t>
          </a:r>
        </a:p>
        <a:p>
          <a:pPr>
            <a:spcBef>
              <a:spcPts val="0"/>
            </a:spcBef>
            <a:spcAft>
              <a:spcPts val="0"/>
            </a:spcAft>
          </a:pPr>
          <a:r>
            <a:rPr lang="en-US" sz="2000" dirty="0">
              <a:effectLst>
                <a:outerShdw blurRad="50800" dist="38100" dir="2700000" algn="tl" rotWithShape="0">
                  <a:prstClr val="black">
                    <a:alpha val="40000"/>
                  </a:prstClr>
                </a:outerShdw>
              </a:effectLst>
            </a:rPr>
            <a:t>using risk adjustment and quality bonuses, </a:t>
          </a:r>
        </a:p>
      </dgm:t>
    </dgm:pt>
    <dgm:pt modelId="{B8729700-B9DF-F54B-B133-F0E4E271BF39}" type="parTrans" cxnId="{1D2463E5-E200-AE4B-8820-055F6C12D3F9}">
      <dgm:prSet custT="1"/>
      <dgm:spPr>
        <a:ln w="38100">
          <a:solidFill>
            <a:schemeClr val="bg1"/>
          </a:solidFill>
        </a:ln>
      </dgm:spPr>
      <dgm:t>
        <a:bodyPr/>
        <a:lstStyle/>
        <a:p>
          <a:pPr>
            <a:spcBef>
              <a:spcPts val="0"/>
            </a:spcBef>
            <a:spcAft>
              <a:spcPts val="0"/>
            </a:spcAft>
          </a:pPr>
          <a:endParaRPr lang="en-US" sz="2000">
            <a:effectLst>
              <a:outerShdw blurRad="50800" dist="38100" dir="2700000" algn="tl" rotWithShape="0">
                <a:prstClr val="black">
                  <a:alpha val="40000"/>
                </a:prstClr>
              </a:outerShdw>
            </a:effectLst>
          </a:endParaRPr>
        </a:p>
      </dgm:t>
    </dgm:pt>
    <dgm:pt modelId="{04F667E8-1E25-C042-BA26-35735DA2B7E9}" type="sibTrans" cxnId="{1D2463E5-E200-AE4B-8820-055F6C12D3F9}">
      <dgm:prSet/>
      <dgm:spPr/>
      <dgm:t>
        <a:bodyPr/>
        <a:lstStyle/>
        <a:p>
          <a:pPr>
            <a:spcBef>
              <a:spcPts val="0"/>
            </a:spcBef>
            <a:spcAft>
              <a:spcPts val="0"/>
            </a:spcAft>
          </a:pPr>
          <a:endParaRPr lang="en-US" sz="2000">
            <a:effectLst>
              <a:outerShdw blurRad="50800" dist="38100" dir="2700000" algn="tl" rotWithShape="0">
                <a:prstClr val="black">
                  <a:alpha val="40000"/>
                </a:prstClr>
              </a:outerShdw>
            </a:effectLst>
          </a:endParaRPr>
        </a:p>
      </dgm:t>
    </dgm:pt>
    <dgm:pt modelId="{81D2E957-C1FA-C54A-AC09-F2FF96619DD0}">
      <dgm:prSet custT="1"/>
      <dgm:spPr/>
      <dgm:t>
        <a:bodyPr/>
        <a:lstStyle/>
        <a:p>
          <a:pPr>
            <a:spcBef>
              <a:spcPts val="0"/>
            </a:spcBef>
            <a:spcAft>
              <a:spcPts val="0"/>
            </a:spcAft>
          </a:pPr>
          <a:r>
            <a:rPr lang="en-US" sz="2000" dirty="0">
              <a:effectLst>
                <a:outerShdw blurRad="50800" dist="38100" dir="2700000" algn="tl" rotWithShape="0">
                  <a:prstClr val="black">
                    <a:alpha val="40000"/>
                  </a:prstClr>
                </a:outerShdw>
              </a:effectLst>
            </a:rPr>
            <a:t>Minimizing their health expenditures </a:t>
          </a:r>
        </a:p>
        <a:p>
          <a:pPr>
            <a:spcBef>
              <a:spcPts val="0"/>
            </a:spcBef>
            <a:spcAft>
              <a:spcPts val="0"/>
            </a:spcAft>
          </a:pPr>
          <a:r>
            <a:rPr lang="en-US" sz="2000" dirty="0">
              <a:effectLst>
                <a:outerShdw blurRad="50800" dist="38100" dir="2700000" algn="tl" rotWithShape="0">
                  <a:prstClr val="black">
                    <a:alpha val="40000"/>
                  </a:prstClr>
                </a:outerShdw>
              </a:effectLst>
            </a:rPr>
            <a:t>with utilization management, and </a:t>
          </a:r>
        </a:p>
      </dgm:t>
    </dgm:pt>
    <dgm:pt modelId="{3C2EE34B-B3ED-D246-8F0C-8AA1946A65FC}" type="parTrans" cxnId="{EBEBAD43-4671-8B49-9776-70A7A40B67F6}">
      <dgm:prSet custT="1"/>
      <dgm:spPr>
        <a:ln w="38100">
          <a:solidFill>
            <a:schemeClr val="bg1"/>
          </a:solidFill>
        </a:ln>
      </dgm:spPr>
      <dgm:t>
        <a:bodyPr/>
        <a:lstStyle/>
        <a:p>
          <a:pPr>
            <a:spcBef>
              <a:spcPts val="0"/>
            </a:spcBef>
            <a:spcAft>
              <a:spcPts val="0"/>
            </a:spcAft>
          </a:pPr>
          <a:endParaRPr lang="en-US" sz="2000">
            <a:effectLst>
              <a:outerShdw blurRad="50800" dist="38100" dir="2700000" algn="tl" rotWithShape="0">
                <a:prstClr val="black">
                  <a:alpha val="40000"/>
                </a:prstClr>
              </a:outerShdw>
            </a:effectLst>
          </a:endParaRPr>
        </a:p>
      </dgm:t>
    </dgm:pt>
    <dgm:pt modelId="{F1735647-4B10-2948-8EA6-5A646B121379}" type="sibTrans" cxnId="{EBEBAD43-4671-8B49-9776-70A7A40B67F6}">
      <dgm:prSet/>
      <dgm:spPr/>
      <dgm:t>
        <a:bodyPr/>
        <a:lstStyle/>
        <a:p>
          <a:pPr>
            <a:spcBef>
              <a:spcPts val="0"/>
            </a:spcBef>
            <a:spcAft>
              <a:spcPts val="0"/>
            </a:spcAft>
          </a:pPr>
          <a:endParaRPr lang="en-US" sz="2000">
            <a:effectLst>
              <a:outerShdw blurRad="50800" dist="38100" dir="2700000" algn="tl" rotWithShape="0">
                <a:prstClr val="black">
                  <a:alpha val="40000"/>
                </a:prstClr>
              </a:outerShdw>
            </a:effectLst>
          </a:endParaRPr>
        </a:p>
      </dgm:t>
    </dgm:pt>
    <dgm:pt modelId="{8094BC00-DF3F-6140-AA3A-38811F465AC8}">
      <dgm:prSet custT="1"/>
      <dgm:spPr/>
      <dgm:t>
        <a:bodyPr/>
        <a:lstStyle/>
        <a:p>
          <a:pPr>
            <a:spcBef>
              <a:spcPts val="0"/>
            </a:spcBef>
            <a:spcAft>
              <a:spcPts val="0"/>
            </a:spcAft>
          </a:pPr>
          <a:r>
            <a:rPr lang="en-US" sz="2000" dirty="0">
              <a:effectLst>
                <a:outerShdw blurRad="50800" dist="38100" dir="2700000" algn="tl" rotWithShape="0">
                  <a:prstClr val="black">
                    <a:alpha val="40000"/>
                  </a:prstClr>
                </a:outerShdw>
              </a:effectLst>
            </a:rPr>
            <a:t>Referring patients to other product and </a:t>
          </a:r>
        </a:p>
        <a:p>
          <a:pPr>
            <a:spcBef>
              <a:spcPts val="0"/>
            </a:spcBef>
            <a:spcAft>
              <a:spcPts val="0"/>
            </a:spcAft>
          </a:pPr>
          <a:r>
            <a:rPr lang="en-US" sz="2000" dirty="0">
              <a:effectLst>
                <a:outerShdw blurRad="50800" dist="38100" dir="2700000" algn="tl" rotWithShape="0">
                  <a:prstClr val="black">
                    <a:alpha val="40000"/>
                  </a:prstClr>
                </a:outerShdw>
              </a:effectLst>
            </a:rPr>
            <a:t>service offerings, such as pharmacy.”</a:t>
          </a:r>
        </a:p>
      </dgm:t>
    </dgm:pt>
    <dgm:pt modelId="{2367D733-EAB9-484A-A5D9-E6268648652A}" type="parTrans" cxnId="{C13565A2-18D4-524F-BA99-29E2ED8BE592}">
      <dgm:prSet custT="1"/>
      <dgm:spPr>
        <a:ln w="38100">
          <a:solidFill>
            <a:schemeClr val="bg1"/>
          </a:solidFill>
        </a:ln>
      </dgm:spPr>
      <dgm:t>
        <a:bodyPr/>
        <a:lstStyle/>
        <a:p>
          <a:pPr>
            <a:spcBef>
              <a:spcPts val="0"/>
            </a:spcBef>
            <a:spcAft>
              <a:spcPts val="0"/>
            </a:spcAft>
          </a:pPr>
          <a:endParaRPr lang="en-US" sz="2000">
            <a:effectLst>
              <a:outerShdw blurRad="50800" dist="38100" dir="2700000" algn="tl" rotWithShape="0">
                <a:prstClr val="black">
                  <a:alpha val="40000"/>
                </a:prstClr>
              </a:outerShdw>
            </a:effectLst>
          </a:endParaRPr>
        </a:p>
      </dgm:t>
    </dgm:pt>
    <dgm:pt modelId="{A1626371-BC9A-444D-BFF4-29E355564D8F}" type="sibTrans" cxnId="{C13565A2-18D4-524F-BA99-29E2ED8BE592}">
      <dgm:prSet/>
      <dgm:spPr/>
      <dgm:t>
        <a:bodyPr/>
        <a:lstStyle/>
        <a:p>
          <a:pPr>
            <a:spcBef>
              <a:spcPts val="0"/>
            </a:spcBef>
            <a:spcAft>
              <a:spcPts val="0"/>
            </a:spcAft>
          </a:pPr>
          <a:endParaRPr lang="en-US" sz="2000">
            <a:effectLst>
              <a:outerShdw blurRad="50800" dist="38100" dir="2700000" algn="tl" rotWithShape="0">
                <a:prstClr val="black">
                  <a:alpha val="40000"/>
                </a:prstClr>
              </a:outerShdw>
            </a:effectLst>
          </a:endParaRPr>
        </a:p>
      </dgm:t>
    </dgm:pt>
    <dgm:pt modelId="{4E6A9804-D24D-8240-846C-469FB2F62226}" type="pres">
      <dgm:prSet presAssocID="{66845FE2-76FB-B54A-A5DF-F5356FEF2493}" presName="diagram" presStyleCnt="0">
        <dgm:presLayoutVars>
          <dgm:chPref val="1"/>
          <dgm:dir/>
          <dgm:animOne val="branch"/>
          <dgm:animLvl val="lvl"/>
          <dgm:resizeHandles val="exact"/>
        </dgm:presLayoutVars>
      </dgm:prSet>
      <dgm:spPr/>
    </dgm:pt>
    <dgm:pt modelId="{BEAC7428-11D4-8942-A3B1-D0F06DD6CF67}" type="pres">
      <dgm:prSet presAssocID="{0841B6E1-384D-BF4B-A82F-84F997003F66}" presName="root1" presStyleCnt="0"/>
      <dgm:spPr/>
    </dgm:pt>
    <dgm:pt modelId="{DA62B80C-D5E1-CE4D-982D-2868373B34C9}" type="pres">
      <dgm:prSet presAssocID="{0841B6E1-384D-BF4B-A82F-84F997003F66}" presName="LevelOneTextNode" presStyleLbl="node0" presStyleIdx="0" presStyleCnt="1" custScaleX="232476" custLinFactX="-78771" custLinFactNeighborX="-100000">
        <dgm:presLayoutVars>
          <dgm:chPref val="3"/>
        </dgm:presLayoutVars>
      </dgm:prSet>
      <dgm:spPr/>
    </dgm:pt>
    <dgm:pt modelId="{B98A3E2D-EB0E-CD49-98BD-1EF9248CBFD2}" type="pres">
      <dgm:prSet presAssocID="{0841B6E1-384D-BF4B-A82F-84F997003F66}" presName="level2hierChild" presStyleCnt="0"/>
      <dgm:spPr/>
    </dgm:pt>
    <dgm:pt modelId="{8F41BE7E-6E21-5743-85E3-2471237F9E5B}" type="pres">
      <dgm:prSet presAssocID="{03B013F1-31D9-A849-BC73-C951837C0020}" presName="conn2-1" presStyleLbl="parChTrans1D2" presStyleIdx="0" presStyleCnt="4"/>
      <dgm:spPr/>
    </dgm:pt>
    <dgm:pt modelId="{7E6E4B80-BFC1-434B-9707-22780D8A4FED}" type="pres">
      <dgm:prSet presAssocID="{03B013F1-31D9-A849-BC73-C951837C0020}" presName="connTx" presStyleLbl="parChTrans1D2" presStyleIdx="0" presStyleCnt="4"/>
      <dgm:spPr/>
    </dgm:pt>
    <dgm:pt modelId="{FF32C9EE-032C-B74F-90C3-0A22D6E3FEFA}" type="pres">
      <dgm:prSet presAssocID="{FAF8AB6A-AFC2-4945-AB3F-6C0C23F9F8BA}" presName="root2" presStyleCnt="0"/>
      <dgm:spPr/>
    </dgm:pt>
    <dgm:pt modelId="{C2F17F9C-0E1B-E041-9CC5-F15FC1548111}" type="pres">
      <dgm:prSet presAssocID="{FAF8AB6A-AFC2-4945-AB3F-6C0C23F9F8BA}" presName="LevelTwoTextNode" presStyleLbl="node2" presStyleIdx="0" presStyleCnt="4" custScaleX="368067">
        <dgm:presLayoutVars>
          <dgm:chPref val="3"/>
        </dgm:presLayoutVars>
      </dgm:prSet>
      <dgm:spPr/>
    </dgm:pt>
    <dgm:pt modelId="{03A82F70-C66B-4E48-B413-90A3F7B4356B}" type="pres">
      <dgm:prSet presAssocID="{FAF8AB6A-AFC2-4945-AB3F-6C0C23F9F8BA}" presName="level3hierChild" presStyleCnt="0"/>
      <dgm:spPr/>
    </dgm:pt>
    <dgm:pt modelId="{C1992A07-E2A7-3249-A0BC-B48A8AF674E2}" type="pres">
      <dgm:prSet presAssocID="{B8729700-B9DF-F54B-B133-F0E4E271BF39}" presName="conn2-1" presStyleLbl="parChTrans1D2" presStyleIdx="1" presStyleCnt="4"/>
      <dgm:spPr/>
    </dgm:pt>
    <dgm:pt modelId="{CADE9154-4F00-D249-BDF6-9671751D466A}" type="pres">
      <dgm:prSet presAssocID="{B8729700-B9DF-F54B-B133-F0E4E271BF39}" presName="connTx" presStyleLbl="parChTrans1D2" presStyleIdx="1" presStyleCnt="4"/>
      <dgm:spPr/>
    </dgm:pt>
    <dgm:pt modelId="{6D42F75A-DC6F-294B-8189-721FEAD5050E}" type="pres">
      <dgm:prSet presAssocID="{989EFE30-916B-8B4C-9058-81D4E6926FDF}" presName="root2" presStyleCnt="0"/>
      <dgm:spPr/>
    </dgm:pt>
    <dgm:pt modelId="{6040BED2-C7BA-3E47-AE0A-6FDBDAA38F85}" type="pres">
      <dgm:prSet presAssocID="{989EFE30-916B-8B4C-9058-81D4E6926FDF}" presName="LevelTwoTextNode" presStyleLbl="node2" presStyleIdx="1" presStyleCnt="4" custScaleX="368067">
        <dgm:presLayoutVars>
          <dgm:chPref val="3"/>
        </dgm:presLayoutVars>
      </dgm:prSet>
      <dgm:spPr/>
    </dgm:pt>
    <dgm:pt modelId="{04219397-FB1D-8D49-BC87-E3F7966D2D72}" type="pres">
      <dgm:prSet presAssocID="{989EFE30-916B-8B4C-9058-81D4E6926FDF}" presName="level3hierChild" presStyleCnt="0"/>
      <dgm:spPr/>
    </dgm:pt>
    <dgm:pt modelId="{00B8092A-D4D6-B04D-9C8F-12695EE411EA}" type="pres">
      <dgm:prSet presAssocID="{3C2EE34B-B3ED-D246-8F0C-8AA1946A65FC}" presName="conn2-1" presStyleLbl="parChTrans1D2" presStyleIdx="2" presStyleCnt="4"/>
      <dgm:spPr/>
    </dgm:pt>
    <dgm:pt modelId="{89B3DAC3-953F-9B44-8A7D-DF0FDCF402F5}" type="pres">
      <dgm:prSet presAssocID="{3C2EE34B-B3ED-D246-8F0C-8AA1946A65FC}" presName="connTx" presStyleLbl="parChTrans1D2" presStyleIdx="2" presStyleCnt="4"/>
      <dgm:spPr/>
    </dgm:pt>
    <dgm:pt modelId="{EA0EF115-DE7F-B945-9EFB-AA4963FE5421}" type="pres">
      <dgm:prSet presAssocID="{81D2E957-C1FA-C54A-AC09-F2FF96619DD0}" presName="root2" presStyleCnt="0"/>
      <dgm:spPr/>
    </dgm:pt>
    <dgm:pt modelId="{FBE63030-1028-CF4C-9F06-94E6761E4E69}" type="pres">
      <dgm:prSet presAssocID="{81D2E957-C1FA-C54A-AC09-F2FF96619DD0}" presName="LevelTwoTextNode" presStyleLbl="node2" presStyleIdx="2" presStyleCnt="4" custScaleX="368067">
        <dgm:presLayoutVars>
          <dgm:chPref val="3"/>
        </dgm:presLayoutVars>
      </dgm:prSet>
      <dgm:spPr/>
    </dgm:pt>
    <dgm:pt modelId="{5BCBFC97-12BF-894F-A1A6-530A8E871917}" type="pres">
      <dgm:prSet presAssocID="{81D2E957-C1FA-C54A-AC09-F2FF96619DD0}" presName="level3hierChild" presStyleCnt="0"/>
      <dgm:spPr/>
    </dgm:pt>
    <dgm:pt modelId="{84536B16-2721-894A-AED1-42B37B6D3042}" type="pres">
      <dgm:prSet presAssocID="{2367D733-EAB9-484A-A5D9-E6268648652A}" presName="conn2-1" presStyleLbl="parChTrans1D2" presStyleIdx="3" presStyleCnt="4"/>
      <dgm:spPr/>
    </dgm:pt>
    <dgm:pt modelId="{081E0C7A-ACC0-3E4E-BE01-570431E4ED0D}" type="pres">
      <dgm:prSet presAssocID="{2367D733-EAB9-484A-A5D9-E6268648652A}" presName="connTx" presStyleLbl="parChTrans1D2" presStyleIdx="3" presStyleCnt="4"/>
      <dgm:spPr/>
    </dgm:pt>
    <dgm:pt modelId="{DEE88EE2-3FDC-0844-8A57-1423F946B3D8}" type="pres">
      <dgm:prSet presAssocID="{8094BC00-DF3F-6140-AA3A-38811F465AC8}" presName="root2" presStyleCnt="0"/>
      <dgm:spPr/>
    </dgm:pt>
    <dgm:pt modelId="{4A139A36-BCCC-AF48-B859-8761ADBA14FA}" type="pres">
      <dgm:prSet presAssocID="{8094BC00-DF3F-6140-AA3A-38811F465AC8}" presName="LevelTwoTextNode" presStyleLbl="node2" presStyleIdx="3" presStyleCnt="4" custScaleX="368067">
        <dgm:presLayoutVars>
          <dgm:chPref val="3"/>
        </dgm:presLayoutVars>
      </dgm:prSet>
      <dgm:spPr/>
    </dgm:pt>
    <dgm:pt modelId="{8724CBA7-187F-DA47-A5ED-EC88FD8146D6}" type="pres">
      <dgm:prSet presAssocID="{8094BC00-DF3F-6140-AA3A-38811F465AC8}" presName="level3hierChild" presStyleCnt="0"/>
      <dgm:spPr/>
    </dgm:pt>
  </dgm:ptLst>
  <dgm:cxnLst>
    <dgm:cxn modelId="{6BBEBA00-59D7-8449-90D8-98DF52FE6636}" type="presOf" srcId="{989EFE30-916B-8B4C-9058-81D4E6926FDF}" destId="{6040BED2-C7BA-3E47-AE0A-6FDBDAA38F85}" srcOrd="0" destOrd="0" presId="urn:microsoft.com/office/officeart/2005/8/layout/hierarchy2"/>
    <dgm:cxn modelId="{4C88FC02-8486-0B47-90A9-274831B46208}" type="presOf" srcId="{3C2EE34B-B3ED-D246-8F0C-8AA1946A65FC}" destId="{00B8092A-D4D6-B04D-9C8F-12695EE411EA}" srcOrd="0" destOrd="0" presId="urn:microsoft.com/office/officeart/2005/8/layout/hierarchy2"/>
    <dgm:cxn modelId="{8FD78814-104C-6E4F-8892-AD32CC7A724D}" srcId="{0841B6E1-384D-BF4B-A82F-84F997003F66}" destId="{FAF8AB6A-AFC2-4945-AB3F-6C0C23F9F8BA}" srcOrd="0" destOrd="0" parTransId="{03B013F1-31D9-A849-BC73-C951837C0020}" sibTransId="{3289B36E-7B1D-7447-B70D-6B4205225933}"/>
    <dgm:cxn modelId="{D596D716-B99C-5E49-AB65-7974FABC2BE9}" type="presOf" srcId="{03B013F1-31D9-A849-BC73-C951837C0020}" destId="{8F41BE7E-6E21-5743-85E3-2471237F9E5B}" srcOrd="0" destOrd="0" presId="urn:microsoft.com/office/officeart/2005/8/layout/hierarchy2"/>
    <dgm:cxn modelId="{9C654B35-089D-5441-A86B-42EB236A73DA}" type="presOf" srcId="{03B013F1-31D9-A849-BC73-C951837C0020}" destId="{7E6E4B80-BFC1-434B-9707-22780D8A4FED}" srcOrd="1" destOrd="0" presId="urn:microsoft.com/office/officeart/2005/8/layout/hierarchy2"/>
    <dgm:cxn modelId="{EBEBAD43-4671-8B49-9776-70A7A40B67F6}" srcId="{0841B6E1-384D-BF4B-A82F-84F997003F66}" destId="{81D2E957-C1FA-C54A-AC09-F2FF96619DD0}" srcOrd="2" destOrd="0" parTransId="{3C2EE34B-B3ED-D246-8F0C-8AA1946A65FC}" sibTransId="{F1735647-4B10-2948-8EA6-5A646B121379}"/>
    <dgm:cxn modelId="{C1A47348-C786-344D-8791-721F533D7DCE}" type="presOf" srcId="{3C2EE34B-B3ED-D246-8F0C-8AA1946A65FC}" destId="{89B3DAC3-953F-9B44-8A7D-DF0FDCF402F5}" srcOrd="1" destOrd="0" presId="urn:microsoft.com/office/officeart/2005/8/layout/hierarchy2"/>
    <dgm:cxn modelId="{745BF751-BC65-694E-A175-27631A46D916}" type="presOf" srcId="{2367D733-EAB9-484A-A5D9-E6268648652A}" destId="{84536B16-2721-894A-AED1-42B37B6D3042}" srcOrd="0" destOrd="0" presId="urn:microsoft.com/office/officeart/2005/8/layout/hierarchy2"/>
    <dgm:cxn modelId="{12372467-B65D-2D4C-95D7-26897A89FAE5}" type="presOf" srcId="{66845FE2-76FB-B54A-A5DF-F5356FEF2493}" destId="{4E6A9804-D24D-8240-846C-469FB2F62226}" srcOrd="0" destOrd="0" presId="urn:microsoft.com/office/officeart/2005/8/layout/hierarchy2"/>
    <dgm:cxn modelId="{E21BF475-0C31-FA43-8E68-9EB732E0B072}" type="presOf" srcId="{8094BC00-DF3F-6140-AA3A-38811F465AC8}" destId="{4A139A36-BCCC-AF48-B859-8761ADBA14FA}" srcOrd="0" destOrd="0" presId="urn:microsoft.com/office/officeart/2005/8/layout/hierarchy2"/>
    <dgm:cxn modelId="{808D207E-1D75-5A47-AD4B-C6B87CBA0850}" srcId="{66845FE2-76FB-B54A-A5DF-F5356FEF2493}" destId="{0841B6E1-384D-BF4B-A82F-84F997003F66}" srcOrd="0" destOrd="0" parTransId="{1D1F3781-A656-0940-8FAB-BF6D8CA15E58}" sibTransId="{4D254A7F-19AB-274A-ABB6-5657DCB25A47}"/>
    <dgm:cxn modelId="{87BECE9D-AAA0-FF4A-A8CA-D607F231C821}" type="presOf" srcId="{B8729700-B9DF-F54B-B133-F0E4E271BF39}" destId="{C1992A07-E2A7-3249-A0BC-B48A8AF674E2}" srcOrd="0" destOrd="0" presId="urn:microsoft.com/office/officeart/2005/8/layout/hierarchy2"/>
    <dgm:cxn modelId="{C13565A2-18D4-524F-BA99-29E2ED8BE592}" srcId="{0841B6E1-384D-BF4B-A82F-84F997003F66}" destId="{8094BC00-DF3F-6140-AA3A-38811F465AC8}" srcOrd="3" destOrd="0" parTransId="{2367D733-EAB9-484A-A5D9-E6268648652A}" sibTransId="{A1626371-BC9A-444D-BFF4-29E355564D8F}"/>
    <dgm:cxn modelId="{5BFADAB5-C33F-EA4F-B7FB-5494FA06B087}" type="presOf" srcId="{0841B6E1-384D-BF4B-A82F-84F997003F66}" destId="{DA62B80C-D5E1-CE4D-982D-2868373B34C9}" srcOrd="0" destOrd="0" presId="urn:microsoft.com/office/officeart/2005/8/layout/hierarchy2"/>
    <dgm:cxn modelId="{2818C6D2-2482-9E49-B5CF-28C6525F697E}" type="presOf" srcId="{FAF8AB6A-AFC2-4945-AB3F-6C0C23F9F8BA}" destId="{C2F17F9C-0E1B-E041-9CC5-F15FC1548111}" srcOrd="0" destOrd="0" presId="urn:microsoft.com/office/officeart/2005/8/layout/hierarchy2"/>
    <dgm:cxn modelId="{431B57D5-BC0D-1E48-9BD2-FE2DBAE2F772}" type="presOf" srcId="{2367D733-EAB9-484A-A5D9-E6268648652A}" destId="{081E0C7A-ACC0-3E4E-BE01-570431E4ED0D}" srcOrd="1" destOrd="0" presId="urn:microsoft.com/office/officeart/2005/8/layout/hierarchy2"/>
    <dgm:cxn modelId="{1D2463E5-E200-AE4B-8820-055F6C12D3F9}" srcId="{0841B6E1-384D-BF4B-A82F-84F997003F66}" destId="{989EFE30-916B-8B4C-9058-81D4E6926FDF}" srcOrd="1" destOrd="0" parTransId="{B8729700-B9DF-F54B-B133-F0E4E271BF39}" sibTransId="{04F667E8-1E25-C042-BA26-35735DA2B7E9}"/>
    <dgm:cxn modelId="{1500C5F5-486F-CD4D-A401-F2A8C496EF20}" type="presOf" srcId="{81D2E957-C1FA-C54A-AC09-F2FF96619DD0}" destId="{FBE63030-1028-CF4C-9F06-94E6761E4E69}" srcOrd="0" destOrd="0" presId="urn:microsoft.com/office/officeart/2005/8/layout/hierarchy2"/>
    <dgm:cxn modelId="{223E44F8-7EB6-F24F-919D-DE78B444F3B7}" type="presOf" srcId="{B8729700-B9DF-F54B-B133-F0E4E271BF39}" destId="{CADE9154-4F00-D249-BDF6-9671751D466A}" srcOrd="1" destOrd="0" presId="urn:microsoft.com/office/officeart/2005/8/layout/hierarchy2"/>
    <dgm:cxn modelId="{B4950E8F-7A4F-754D-8560-471520CF69B2}" type="presParOf" srcId="{4E6A9804-D24D-8240-846C-469FB2F62226}" destId="{BEAC7428-11D4-8942-A3B1-D0F06DD6CF67}" srcOrd="0" destOrd="0" presId="urn:microsoft.com/office/officeart/2005/8/layout/hierarchy2"/>
    <dgm:cxn modelId="{04E8D408-78BD-5D45-8AA6-35FFE5C9E640}" type="presParOf" srcId="{BEAC7428-11D4-8942-A3B1-D0F06DD6CF67}" destId="{DA62B80C-D5E1-CE4D-982D-2868373B34C9}" srcOrd="0" destOrd="0" presId="urn:microsoft.com/office/officeart/2005/8/layout/hierarchy2"/>
    <dgm:cxn modelId="{AE74E81D-7EEF-9343-A0B1-3774F2D2A835}" type="presParOf" srcId="{BEAC7428-11D4-8942-A3B1-D0F06DD6CF67}" destId="{B98A3E2D-EB0E-CD49-98BD-1EF9248CBFD2}" srcOrd="1" destOrd="0" presId="urn:microsoft.com/office/officeart/2005/8/layout/hierarchy2"/>
    <dgm:cxn modelId="{74944301-9958-7D4A-A5BE-953DB6323F57}" type="presParOf" srcId="{B98A3E2D-EB0E-CD49-98BD-1EF9248CBFD2}" destId="{8F41BE7E-6E21-5743-85E3-2471237F9E5B}" srcOrd="0" destOrd="0" presId="urn:microsoft.com/office/officeart/2005/8/layout/hierarchy2"/>
    <dgm:cxn modelId="{79F92DD5-3232-C240-89E5-C82A4EC93A27}" type="presParOf" srcId="{8F41BE7E-6E21-5743-85E3-2471237F9E5B}" destId="{7E6E4B80-BFC1-434B-9707-22780D8A4FED}" srcOrd="0" destOrd="0" presId="urn:microsoft.com/office/officeart/2005/8/layout/hierarchy2"/>
    <dgm:cxn modelId="{5BD96811-38D8-5146-93EB-BDEB98E5EF11}" type="presParOf" srcId="{B98A3E2D-EB0E-CD49-98BD-1EF9248CBFD2}" destId="{FF32C9EE-032C-B74F-90C3-0A22D6E3FEFA}" srcOrd="1" destOrd="0" presId="urn:microsoft.com/office/officeart/2005/8/layout/hierarchy2"/>
    <dgm:cxn modelId="{957E389F-4162-204E-A8CA-15FB2C49EF97}" type="presParOf" srcId="{FF32C9EE-032C-B74F-90C3-0A22D6E3FEFA}" destId="{C2F17F9C-0E1B-E041-9CC5-F15FC1548111}" srcOrd="0" destOrd="0" presId="urn:microsoft.com/office/officeart/2005/8/layout/hierarchy2"/>
    <dgm:cxn modelId="{27674032-917D-A14C-B190-34E9FEB695EE}" type="presParOf" srcId="{FF32C9EE-032C-B74F-90C3-0A22D6E3FEFA}" destId="{03A82F70-C66B-4E48-B413-90A3F7B4356B}" srcOrd="1" destOrd="0" presId="urn:microsoft.com/office/officeart/2005/8/layout/hierarchy2"/>
    <dgm:cxn modelId="{2E503E02-65A5-5344-87E2-628E0037EAF6}" type="presParOf" srcId="{B98A3E2D-EB0E-CD49-98BD-1EF9248CBFD2}" destId="{C1992A07-E2A7-3249-A0BC-B48A8AF674E2}" srcOrd="2" destOrd="0" presId="urn:microsoft.com/office/officeart/2005/8/layout/hierarchy2"/>
    <dgm:cxn modelId="{E3CA8676-15B9-0C42-B193-7ADCFB5AC8EA}" type="presParOf" srcId="{C1992A07-E2A7-3249-A0BC-B48A8AF674E2}" destId="{CADE9154-4F00-D249-BDF6-9671751D466A}" srcOrd="0" destOrd="0" presId="urn:microsoft.com/office/officeart/2005/8/layout/hierarchy2"/>
    <dgm:cxn modelId="{F9540B00-BB9B-C94D-A250-2EDAF2BED808}" type="presParOf" srcId="{B98A3E2D-EB0E-CD49-98BD-1EF9248CBFD2}" destId="{6D42F75A-DC6F-294B-8189-721FEAD5050E}" srcOrd="3" destOrd="0" presId="urn:microsoft.com/office/officeart/2005/8/layout/hierarchy2"/>
    <dgm:cxn modelId="{4F43D419-E1A0-C648-8C42-961044879FAE}" type="presParOf" srcId="{6D42F75A-DC6F-294B-8189-721FEAD5050E}" destId="{6040BED2-C7BA-3E47-AE0A-6FDBDAA38F85}" srcOrd="0" destOrd="0" presId="urn:microsoft.com/office/officeart/2005/8/layout/hierarchy2"/>
    <dgm:cxn modelId="{98DB5B97-FA3C-2644-9B7E-CAE315FDE675}" type="presParOf" srcId="{6D42F75A-DC6F-294B-8189-721FEAD5050E}" destId="{04219397-FB1D-8D49-BC87-E3F7966D2D72}" srcOrd="1" destOrd="0" presId="urn:microsoft.com/office/officeart/2005/8/layout/hierarchy2"/>
    <dgm:cxn modelId="{67F0F058-A246-8246-A143-EBB1A4AF0DBA}" type="presParOf" srcId="{B98A3E2D-EB0E-CD49-98BD-1EF9248CBFD2}" destId="{00B8092A-D4D6-B04D-9C8F-12695EE411EA}" srcOrd="4" destOrd="0" presId="urn:microsoft.com/office/officeart/2005/8/layout/hierarchy2"/>
    <dgm:cxn modelId="{0D3D896E-87D3-3344-85BD-BAC8BA41539F}" type="presParOf" srcId="{00B8092A-D4D6-B04D-9C8F-12695EE411EA}" destId="{89B3DAC3-953F-9B44-8A7D-DF0FDCF402F5}" srcOrd="0" destOrd="0" presId="urn:microsoft.com/office/officeart/2005/8/layout/hierarchy2"/>
    <dgm:cxn modelId="{34368B11-248A-CB40-B4C0-B1071F08533B}" type="presParOf" srcId="{B98A3E2D-EB0E-CD49-98BD-1EF9248CBFD2}" destId="{EA0EF115-DE7F-B945-9EFB-AA4963FE5421}" srcOrd="5" destOrd="0" presId="urn:microsoft.com/office/officeart/2005/8/layout/hierarchy2"/>
    <dgm:cxn modelId="{E6AAF85A-C6E5-9941-8883-6085C5440053}" type="presParOf" srcId="{EA0EF115-DE7F-B945-9EFB-AA4963FE5421}" destId="{FBE63030-1028-CF4C-9F06-94E6761E4E69}" srcOrd="0" destOrd="0" presId="urn:microsoft.com/office/officeart/2005/8/layout/hierarchy2"/>
    <dgm:cxn modelId="{480F5445-C0A2-E245-87DC-3337D5440CF9}" type="presParOf" srcId="{EA0EF115-DE7F-B945-9EFB-AA4963FE5421}" destId="{5BCBFC97-12BF-894F-A1A6-530A8E871917}" srcOrd="1" destOrd="0" presId="urn:microsoft.com/office/officeart/2005/8/layout/hierarchy2"/>
    <dgm:cxn modelId="{A60F94DB-4849-3349-8E63-4894797F3018}" type="presParOf" srcId="{B98A3E2D-EB0E-CD49-98BD-1EF9248CBFD2}" destId="{84536B16-2721-894A-AED1-42B37B6D3042}" srcOrd="6" destOrd="0" presId="urn:microsoft.com/office/officeart/2005/8/layout/hierarchy2"/>
    <dgm:cxn modelId="{85700DB2-63F9-FE45-978F-DA80B49DA441}" type="presParOf" srcId="{84536B16-2721-894A-AED1-42B37B6D3042}" destId="{081E0C7A-ACC0-3E4E-BE01-570431E4ED0D}" srcOrd="0" destOrd="0" presId="urn:microsoft.com/office/officeart/2005/8/layout/hierarchy2"/>
    <dgm:cxn modelId="{C5D192B7-94BA-CA42-A946-A147E1FE9764}" type="presParOf" srcId="{B98A3E2D-EB0E-CD49-98BD-1EF9248CBFD2}" destId="{DEE88EE2-3FDC-0844-8A57-1423F946B3D8}" srcOrd="7" destOrd="0" presId="urn:microsoft.com/office/officeart/2005/8/layout/hierarchy2"/>
    <dgm:cxn modelId="{23002917-36EB-A140-AD4E-12E41B53C6AD}" type="presParOf" srcId="{DEE88EE2-3FDC-0844-8A57-1423F946B3D8}" destId="{4A139A36-BCCC-AF48-B859-8761ADBA14FA}" srcOrd="0" destOrd="0" presId="urn:microsoft.com/office/officeart/2005/8/layout/hierarchy2"/>
    <dgm:cxn modelId="{41527376-F091-464A-AC2C-DD6D0BBCBFC7}" type="presParOf" srcId="{DEE88EE2-3FDC-0844-8A57-1423F946B3D8}" destId="{8724CBA7-187F-DA47-A5ED-EC88FD8146D6}"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62B80C-D5E1-CE4D-982D-2868373B34C9}">
      <dsp:nvSpPr>
        <dsp:cNvPr id="0" name=""/>
        <dsp:cNvSpPr/>
      </dsp:nvSpPr>
      <dsp:spPr>
        <a:xfrm>
          <a:off x="0" y="1421244"/>
          <a:ext cx="3812843" cy="82005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ts val="0"/>
            </a:spcAft>
            <a:buNone/>
          </a:pPr>
          <a:r>
            <a:rPr lang="en-US" sz="2000" kern="1200">
              <a:effectLst>
                <a:outerShdw blurRad="50800" dist="38100" dir="2700000" algn="tl" rotWithShape="0">
                  <a:prstClr val="black">
                    <a:alpha val="40000"/>
                  </a:prstClr>
                </a:outerShdw>
              </a:effectLst>
            </a:rPr>
            <a:t>“Primary care practices can generate substantial profits by:</a:t>
          </a:r>
        </a:p>
      </dsp:txBody>
      <dsp:txXfrm>
        <a:off x="24018" y="1445262"/>
        <a:ext cx="3764807" cy="772015"/>
      </dsp:txXfrm>
    </dsp:sp>
    <dsp:sp modelId="{8F41BE7E-6E21-5743-85E3-2471237F9E5B}">
      <dsp:nvSpPr>
        <dsp:cNvPr id="0" name=""/>
        <dsp:cNvSpPr/>
      </dsp:nvSpPr>
      <dsp:spPr>
        <a:xfrm rot="17709090">
          <a:off x="3363561" y="1103825"/>
          <a:ext cx="1562757" cy="40302"/>
        </a:xfrm>
        <a:custGeom>
          <a:avLst/>
          <a:gdLst/>
          <a:ahLst/>
          <a:cxnLst/>
          <a:rect l="0" t="0" r="0" b="0"/>
          <a:pathLst>
            <a:path>
              <a:moveTo>
                <a:pt x="0" y="20151"/>
              </a:moveTo>
              <a:lnTo>
                <a:pt x="1562757" y="20151"/>
              </a:lnTo>
            </a:path>
          </a:pathLst>
        </a:custGeom>
        <a:noFill/>
        <a:ln w="381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ts val="0"/>
            </a:spcAft>
            <a:buNone/>
          </a:pPr>
          <a:endParaRPr lang="en-US" sz="2000" kern="1200">
            <a:effectLst>
              <a:outerShdw blurRad="50800" dist="38100" dir="2700000" algn="tl" rotWithShape="0">
                <a:prstClr val="black">
                  <a:alpha val="40000"/>
                </a:prstClr>
              </a:outerShdw>
            </a:effectLst>
          </a:endParaRPr>
        </a:p>
      </dsp:txBody>
      <dsp:txXfrm>
        <a:off x="4105871" y="1084907"/>
        <a:ext cx="78137" cy="78137"/>
      </dsp:txXfrm>
    </dsp:sp>
    <dsp:sp modelId="{C2F17F9C-0E1B-E041-9CC5-F15FC1548111}">
      <dsp:nvSpPr>
        <dsp:cNvPr id="0" name=""/>
        <dsp:cNvSpPr/>
      </dsp:nvSpPr>
      <dsp:spPr>
        <a:xfrm>
          <a:off x="4477036" y="6656"/>
          <a:ext cx="6036674" cy="82005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ts val="0"/>
            </a:spcAft>
            <a:buNone/>
          </a:pPr>
          <a:r>
            <a:rPr lang="en-US" sz="2000" kern="1200" dirty="0">
              <a:effectLst>
                <a:outerShdw blurRad="50800" dist="38100" dir="2700000" algn="tl" rotWithShape="0">
                  <a:prstClr val="black">
                    <a:alpha val="40000"/>
                  </a:prstClr>
                </a:outerShdw>
              </a:effectLst>
            </a:rPr>
            <a:t>Growing their population of patients covered by Medicare Advantage (and other lucrative payers), </a:t>
          </a:r>
        </a:p>
      </dsp:txBody>
      <dsp:txXfrm>
        <a:off x="4501054" y="30674"/>
        <a:ext cx="5988638" cy="772015"/>
      </dsp:txXfrm>
    </dsp:sp>
    <dsp:sp modelId="{C1992A07-E2A7-3249-A0BC-B48A8AF674E2}">
      <dsp:nvSpPr>
        <dsp:cNvPr id="0" name=""/>
        <dsp:cNvSpPr/>
      </dsp:nvSpPr>
      <dsp:spPr>
        <a:xfrm rot="19477678">
          <a:off x="3737665" y="1575354"/>
          <a:ext cx="814550" cy="40302"/>
        </a:xfrm>
        <a:custGeom>
          <a:avLst/>
          <a:gdLst/>
          <a:ahLst/>
          <a:cxnLst/>
          <a:rect l="0" t="0" r="0" b="0"/>
          <a:pathLst>
            <a:path>
              <a:moveTo>
                <a:pt x="0" y="20151"/>
              </a:moveTo>
              <a:lnTo>
                <a:pt x="814550" y="20151"/>
              </a:lnTo>
            </a:path>
          </a:pathLst>
        </a:custGeom>
        <a:noFill/>
        <a:ln w="381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ts val="0"/>
            </a:spcAft>
            <a:buNone/>
          </a:pPr>
          <a:endParaRPr lang="en-US" sz="2000" kern="1200">
            <a:effectLst>
              <a:outerShdw blurRad="50800" dist="38100" dir="2700000" algn="tl" rotWithShape="0">
                <a:prstClr val="black">
                  <a:alpha val="40000"/>
                </a:prstClr>
              </a:outerShdw>
            </a:effectLst>
          </a:endParaRPr>
        </a:p>
      </dsp:txBody>
      <dsp:txXfrm>
        <a:off x="4124576" y="1575142"/>
        <a:ext cx="40727" cy="40727"/>
      </dsp:txXfrm>
    </dsp:sp>
    <dsp:sp modelId="{6040BED2-C7BA-3E47-AE0A-6FDBDAA38F85}">
      <dsp:nvSpPr>
        <dsp:cNvPr id="0" name=""/>
        <dsp:cNvSpPr/>
      </dsp:nvSpPr>
      <dsp:spPr>
        <a:xfrm>
          <a:off x="4477036" y="949715"/>
          <a:ext cx="6036674" cy="82005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ts val="0"/>
            </a:spcAft>
            <a:buNone/>
          </a:pPr>
          <a:r>
            <a:rPr lang="en-US" sz="2000" kern="1200" dirty="0">
              <a:effectLst>
                <a:outerShdw blurRad="50800" dist="38100" dir="2700000" algn="tl" rotWithShape="0">
                  <a:prstClr val="black">
                    <a:alpha val="40000"/>
                  </a:prstClr>
                </a:outerShdw>
              </a:effectLst>
            </a:rPr>
            <a:t>Maximizing the ‘budget’ for each patient’s care </a:t>
          </a:r>
        </a:p>
        <a:p>
          <a:pPr marL="0" lvl="0" indent="0" algn="ctr" defTabSz="889000">
            <a:lnSpc>
              <a:spcPct val="90000"/>
            </a:lnSpc>
            <a:spcBef>
              <a:spcPct val="0"/>
            </a:spcBef>
            <a:spcAft>
              <a:spcPts val="0"/>
            </a:spcAft>
            <a:buNone/>
          </a:pPr>
          <a:r>
            <a:rPr lang="en-US" sz="2000" kern="1200" dirty="0">
              <a:effectLst>
                <a:outerShdw blurRad="50800" dist="38100" dir="2700000" algn="tl" rotWithShape="0">
                  <a:prstClr val="black">
                    <a:alpha val="40000"/>
                  </a:prstClr>
                </a:outerShdw>
              </a:effectLst>
            </a:rPr>
            <a:t>using risk adjustment and quality bonuses, </a:t>
          </a:r>
        </a:p>
      </dsp:txBody>
      <dsp:txXfrm>
        <a:off x="4501054" y="973733"/>
        <a:ext cx="5988638" cy="772015"/>
      </dsp:txXfrm>
    </dsp:sp>
    <dsp:sp modelId="{00B8092A-D4D6-B04D-9C8F-12695EE411EA}">
      <dsp:nvSpPr>
        <dsp:cNvPr id="0" name=""/>
        <dsp:cNvSpPr/>
      </dsp:nvSpPr>
      <dsp:spPr>
        <a:xfrm rot="2122322">
          <a:off x="3737665" y="2046883"/>
          <a:ext cx="814550" cy="40302"/>
        </a:xfrm>
        <a:custGeom>
          <a:avLst/>
          <a:gdLst/>
          <a:ahLst/>
          <a:cxnLst/>
          <a:rect l="0" t="0" r="0" b="0"/>
          <a:pathLst>
            <a:path>
              <a:moveTo>
                <a:pt x="0" y="20151"/>
              </a:moveTo>
              <a:lnTo>
                <a:pt x="814550" y="20151"/>
              </a:lnTo>
            </a:path>
          </a:pathLst>
        </a:custGeom>
        <a:noFill/>
        <a:ln w="381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ts val="0"/>
            </a:spcAft>
            <a:buNone/>
          </a:pPr>
          <a:endParaRPr lang="en-US" sz="2000" kern="1200">
            <a:effectLst>
              <a:outerShdw blurRad="50800" dist="38100" dir="2700000" algn="tl" rotWithShape="0">
                <a:prstClr val="black">
                  <a:alpha val="40000"/>
                </a:prstClr>
              </a:outerShdw>
            </a:effectLst>
          </a:endParaRPr>
        </a:p>
      </dsp:txBody>
      <dsp:txXfrm>
        <a:off x="4124576" y="2046671"/>
        <a:ext cx="40727" cy="40727"/>
      </dsp:txXfrm>
    </dsp:sp>
    <dsp:sp modelId="{FBE63030-1028-CF4C-9F06-94E6761E4E69}">
      <dsp:nvSpPr>
        <dsp:cNvPr id="0" name=""/>
        <dsp:cNvSpPr/>
      </dsp:nvSpPr>
      <dsp:spPr>
        <a:xfrm>
          <a:off x="4477036" y="1892774"/>
          <a:ext cx="6036674" cy="82005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ts val="0"/>
            </a:spcAft>
            <a:buNone/>
          </a:pPr>
          <a:r>
            <a:rPr lang="en-US" sz="2000" kern="1200" dirty="0">
              <a:effectLst>
                <a:outerShdw blurRad="50800" dist="38100" dir="2700000" algn="tl" rotWithShape="0">
                  <a:prstClr val="black">
                    <a:alpha val="40000"/>
                  </a:prstClr>
                </a:outerShdw>
              </a:effectLst>
            </a:rPr>
            <a:t>Minimizing their health expenditures </a:t>
          </a:r>
        </a:p>
        <a:p>
          <a:pPr marL="0" lvl="0" indent="0" algn="ctr" defTabSz="889000">
            <a:lnSpc>
              <a:spcPct val="90000"/>
            </a:lnSpc>
            <a:spcBef>
              <a:spcPct val="0"/>
            </a:spcBef>
            <a:spcAft>
              <a:spcPts val="0"/>
            </a:spcAft>
            <a:buNone/>
          </a:pPr>
          <a:r>
            <a:rPr lang="en-US" sz="2000" kern="1200" dirty="0">
              <a:effectLst>
                <a:outerShdw blurRad="50800" dist="38100" dir="2700000" algn="tl" rotWithShape="0">
                  <a:prstClr val="black">
                    <a:alpha val="40000"/>
                  </a:prstClr>
                </a:outerShdw>
              </a:effectLst>
            </a:rPr>
            <a:t>with utilization management, and </a:t>
          </a:r>
        </a:p>
      </dsp:txBody>
      <dsp:txXfrm>
        <a:off x="4501054" y="1916792"/>
        <a:ext cx="5988638" cy="772015"/>
      </dsp:txXfrm>
    </dsp:sp>
    <dsp:sp modelId="{84536B16-2721-894A-AED1-42B37B6D3042}">
      <dsp:nvSpPr>
        <dsp:cNvPr id="0" name=""/>
        <dsp:cNvSpPr/>
      </dsp:nvSpPr>
      <dsp:spPr>
        <a:xfrm rot="3890910">
          <a:off x="3363561" y="2518413"/>
          <a:ext cx="1562757" cy="40302"/>
        </a:xfrm>
        <a:custGeom>
          <a:avLst/>
          <a:gdLst/>
          <a:ahLst/>
          <a:cxnLst/>
          <a:rect l="0" t="0" r="0" b="0"/>
          <a:pathLst>
            <a:path>
              <a:moveTo>
                <a:pt x="0" y="20151"/>
              </a:moveTo>
              <a:lnTo>
                <a:pt x="1562757" y="20151"/>
              </a:lnTo>
            </a:path>
          </a:pathLst>
        </a:custGeom>
        <a:noFill/>
        <a:ln w="381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ts val="0"/>
            </a:spcAft>
            <a:buNone/>
          </a:pPr>
          <a:endParaRPr lang="en-US" sz="2000" kern="1200">
            <a:effectLst>
              <a:outerShdw blurRad="50800" dist="38100" dir="2700000" algn="tl" rotWithShape="0">
                <a:prstClr val="black">
                  <a:alpha val="40000"/>
                </a:prstClr>
              </a:outerShdw>
            </a:effectLst>
          </a:endParaRPr>
        </a:p>
      </dsp:txBody>
      <dsp:txXfrm>
        <a:off x="4105871" y="2499495"/>
        <a:ext cx="78137" cy="78137"/>
      </dsp:txXfrm>
    </dsp:sp>
    <dsp:sp modelId="{4A139A36-BCCC-AF48-B859-8761ADBA14FA}">
      <dsp:nvSpPr>
        <dsp:cNvPr id="0" name=""/>
        <dsp:cNvSpPr/>
      </dsp:nvSpPr>
      <dsp:spPr>
        <a:xfrm>
          <a:off x="4477036" y="2835833"/>
          <a:ext cx="6036674" cy="82005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ts val="0"/>
            </a:spcAft>
            <a:buNone/>
          </a:pPr>
          <a:r>
            <a:rPr lang="en-US" sz="2000" kern="1200" dirty="0">
              <a:effectLst>
                <a:outerShdw blurRad="50800" dist="38100" dir="2700000" algn="tl" rotWithShape="0">
                  <a:prstClr val="black">
                    <a:alpha val="40000"/>
                  </a:prstClr>
                </a:outerShdw>
              </a:effectLst>
            </a:rPr>
            <a:t>Referring patients to other product and </a:t>
          </a:r>
        </a:p>
        <a:p>
          <a:pPr marL="0" lvl="0" indent="0" algn="ctr" defTabSz="889000">
            <a:lnSpc>
              <a:spcPct val="90000"/>
            </a:lnSpc>
            <a:spcBef>
              <a:spcPct val="0"/>
            </a:spcBef>
            <a:spcAft>
              <a:spcPts val="0"/>
            </a:spcAft>
            <a:buNone/>
          </a:pPr>
          <a:r>
            <a:rPr lang="en-US" sz="2000" kern="1200" dirty="0">
              <a:effectLst>
                <a:outerShdw blurRad="50800" dist="38100" dir="2700000" algn="tl" rotWithShape="0">
                  <a:prstClr val="black">
                    <a:alpha val="40000"/>
                  </a:prstClr>
                </a:outerShdw>
              </a:effectLst>
            </a:rPr>
            <a:t>service offerings, such as pharmacy.”</a:t>
          </a:r>
        </a:p>
      </dsp:txBody>
      <dsp:txXfrm>
        <a:off x="4501054" y="2859851"/>
        <a:ext cx="5988638" cy="77201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0.82184</cdr:x>
      <cdr:y>0.12023</cdr:y>
    </cdr:from>
    <cdr:to>
      <cdr:x>0.98391</cdr:x>
      <cdr:y>0.1584</cdr:y>
    </cdr:to>
    <cdr:sp macro="" textlink="">
      <cdr:nvSpPr>
        <cdr:cNvPr id="2" name="TextBox 1">
          <a:extLst xmlns:a="http://schemas.openxmlformats.org/drawingml/2006/main">
            <a:ext uri="{FF2B5EF4-FFF2-40B4-BE49-F238E27FC236}">
              <a16:creationId xmlns:a16="http://schemas.microsoft.com/office/drawing/2014/main" id="{F2E9E623-4EAD-1187-558B-A647CBA01F38}"/>
            </a:ext>
          </a:extLst>
        </cdr:cNvPr>
        <cdr:cNvSpPr txBox="1"/>
      </cdr:nvSpPr>
      <cdr:spPr>
        <a:xfrm xmlns:a="http://schemas.openxmlformats.org/drawingml/2006/main">
          <a:off x="8486448" y="747758"/>
          <a:ext cx="1673552" cy="23738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F3DF59-4D50-234B-91B6-3257350D104E}" type="datetimeFigureOut">
              <a:rPr lang="en-US" smtClean="0"/>
              <a:t>1/9/24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C22042-ED39-0845-84FD-FD22A69983FA}" type="slidenum">
              <a:rPr lang="en-US" smtClean="0"/>
              <a:t>‹#›</a:t>
            </a:fld>
            <a:endParaRPr lang="en-US"/>
          </a:p>
        </p:txBody>
      </p:sp>
    </p:spTree>
    <p:extLst>
      <p:ext uri="{BB962C8B-B14F-4D97-AF65-F5344CB8AC3E}">
        <p14:creationId xmlns:p14="http://schemas.microsoft.com/office/powerpoint/2010/main" val="2132501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33DABF-F4CA-5543-AC3F-58A2C4A45E0B}" type="slidenum">
              <a:rPr lang="en-US" smtClean="0"/>
              <a:t>12</a:t>
            </a:fld>
            <a:endParaRPr lang="en-US"/>
          </a:p>
        </p:txBody>
      </p:sp>
    </p:spTree>
    <p:extLst>
      <p:ext uri="{BB962C8B-B14F-4D97-AF65-F5344CB8AC3E}">
        <p14:creationId xmlns:p14="http://schemas.microsoft.com/office/powerpoint/2010/main" val="1465056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Text Placeholder 11"/>
          <p:cNvSpPr>
            <a:spLocks noGrp="1"/>
          </p:cNvSpPr>
          <p:nvPr>
            <p:ph type="body" idx="10" hasCustomPrompt="1"/>
          </p:nvPr>
        </p:nvSpPr>
        <p:spPr>
          <a:xfrm>
            <a:off x="0" y="6016753"/>
            <a:ext cx="8229600" cy="841248"/>
          </a:xfrm>
        </p:spPr>
        <p:txBody>
          <a:bodyPr anchor="ctr">
            <a:normAutofit/>
          </a:bodyPr>
          <a:lstStyle>
            <a:lvl1pPr marL="0" indent="0">
              <a:buNone/>
              <a:defRPr sz="1200" baseline="0"/>
            </a:lvl1pPr>
          </a:lstStyle>
          <a:p>
            <a:pPr lvl="0"/>
            <a:r>
              <a:rPr lang="en-US" dirty="0"/>
              <a:t>Click to edit footnote</a:t>
            </a:r>
          </a:p>
        </p:txBody>
      </p:sp>
    </p:spTree>
    <p:extLst>
      <p:ext uri="{BB962C8B-B14F-4D97-AF65-F5344CB8AC3E}">
        <p14:creationId xmlns:p14="http://schemas.microsoft.com/office/powerpoint/2010/main" val="1564888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1"/>
          <p:cNvSpPr>
            <a:spLocks noGrp="1"/>
          </p:cNvSpPr>
          <p:nvPr>
            <p:ph type="body" idx="10" hasCustomPrompt="1"/>
          </p:nvPr>
        </p:nvSpPr>
        <p:spPr>
          <a:xfrm>
            <a:off x="0" y="6016753"/>
            <a:ext cx="8229600" cy="841248"/>
          </a:xfrm>
        </p:spPr>
        <p:txBody>
          <a:bodyPr anchor="ctr">
            <a:normAutofit/>
          </a:bodyPr>
          <a:lstStyle>
            <a:lvl1pPr marL="0" indent="0">
              <a:buNone/>
              <a:defRPr sz="1200" baseline="0"/>
            </a:lvl1pPr>
          </a:lstStyle>
          <a:p>
            <a:pPr lvl="0"/>
            <a:r>
              <a:rPr lang="en-US" dirty="0"/>
              <a:t>Click to edit footnote</a:t>
            </a:r>
          </a:p>
        </p:txBody>
      </p:sp>
    </p:spTree>
    <p:extLst>
      <p:ext uri="{BB962C8B-B14F-4D97-AF65-F5344CB8AC3E}">
        <p14:creationId xmlns:p14="http://schemas.microsoft.com/office/powerpoint/2010/main" val="2113004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15672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1567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1"/>
          <p:cNvSpPr>
            <a:spLocks noGrp="1"/>
          </p:cNvSpPr>
          <p:nvPr>
            <p:ph type="body" idx="10" hasCustomPrompt="1"/>
          </p:nvPr>
        </p:nvSpPr>
        <p:spPr>
          <a:xfrm>
            <a:off x="0" y="6016753"/>
            <a:ext cx="8229600" cy="841248"/>
          </a:xfrm>
        </p:spPr>
        <p:txBody>
          <a:bodyPr anchor="ctr">
            <a:normAutofit/>
          </a:bodyPr>
          <a:lstStyle>
            <a:lvl1pPr marL="0" indent="0">
              <a:buNone/>
              <a:defRPr sz="1200" baseline="0"/>
            </a:lvl1pPr>
          </a:lstStyle>
          <a:p>
            <a:pPr lvl="0"/>
            <a:r>
              <a:rPr lang="en-US" dirty="0"/>
              <a:t>Click to edit footnote</a:t>
            </a:r>
          </a:p>
        </p:txBody>
      </p:sp>
    </p:spTree>
    <p:extLst>
      <p:ext uri="{BB962C8B-B14F-4D97-AF65-F5344CB8AC3E}">
        <p14:creationId xmlns:p14="http://schemas.microsoft.com/office/powerpoint/2010/main" val="650417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dirty="0"/>
              <a:t>Click to edit Master title style</a:t>
            </a:r>
          </a:p>
        </p:txBody>
      </p:sp>
      <p:sp>
        <p:nvSpPr>
          <p:cNvPr id="7" name="Text Placeholder 11"/>
          <p:cNvSpPr>
            <a:spLocks noGrp="1"/>
          </p:cNvSpPr>
          <p:nvPr>
            <p:ph type="body" idx="10" hasCustomPrompt="1"/>
          </p:nvPr>
        </p:nvSpPr>
        <p:spPr>
          <a:xfrm>
            <a:off x="0" y="6016753"/>
            <a:ext cx="8229600" cy="841248"/>
          </a:xfrm>
        </p:spPr>
        <p:txBody>
          <a:bodyPr anchor="ctr">
            <a:normAutofit/>
          </a:bodyPr>
          <a:lstStyle>
            <a:lvl1pPr marL="0" indent="0">
              <a:buNone/>
              <a:defRPr sz="1200" baseline="0"/>
            </a:lvl1pPr>
          </a:lstStyle>
          <a:p>
            <a:pPr lvl="0"/>
            <a:r>
              <a:rPr lang="en-US" dirty="0"/>
              <a:t>Click to edit footnote</a:t>
            </a:r>
          </a:p>
        </p:txBody>
      </p:sp>
    </p:spTree>
    <p:extLst>
      <p:ext uri="{BB962C8B-B14F-4D97-AF65-F5344CB8AC3E}">
        <p14:creationId xmlns:p14="http://schemas.microsoft.com/office/powerpoint/2010/main" val="489325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 Placeholder 11"/>
          <p:cNvSpPr>
            <a:spLocks noGrp="1"/>
          </p:cNvSpPr>
          <p:nvPr>
            <p:ph type="body" idx="10" hasCustomPrompt="1"/>
          </p:nvPr>
        </p:nvSpPr>
        <p:spPr>
          <a:xfrm>
            <a:off x="0" y="6016753"/>
            <a:ext cx="8229600" cy="841248"/>
          </a:xfrm>
        </p:spPr>
        <p:txBody>
          <a:bodyPr anchor="ctr">
            <a:normAutofit/>
          </a:bodyPr>
          <a:lstStyle>
            <a:lvl1pPr marL="0" indent="0">
              <a:buNone/>
              <a:defRPr sz="1200" baseline="0"/>
            </a:lvl1pPr>
          </a:lstStyle>
          <a:p>
            <a:pPr lvl="0"/>
            <a:r>
              <a:rPr lang="en-US" dirty="0"/>
              <a:t>Click to edit footnote</a:t>
            </a:r>
          </a:p>
        </p:txBody>
      </p:sp>
    </p:spTree>
    <p:extLst>
      <p:ext uri="{BB962C8B-B14F-4D97-AF65-F5344CB8AC3E}">
        <p14:creationId xmlns:p14="http://schemas.microsoft.com/office/powerpoint/2010/main" val="1378777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444423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808038"/>
          </a:xfrm>
        </p:spPr>
        <p:txBody>
          <a:bodyPr/>
          <a:lstStyle/>
          <a:p>
            <a:r>
              <a:rPr lang="en-US"/>
              <a:t>Click to edit Master title style</a:t>
            </a:r>
          </a:p>
        </p:txBody>
      </p:sp>
      <p:sp>
        <p:nvSpPr>
          <p:cNvPr id="3" name="Content Placeholder 2"/>
          <p:cNvSpPr>
            <a:spLocks noGrp="1"/>
          </p:cNvSpPr>
          <p:nvPr>
            <p:ph sz="half" idx="1"/>
          </p:nvPr>
        </p:nvSpPr>
        <p:spPr>
          <a:xfrm>
            <a:off x="508000" y="1219201"/>
            <a:ext cx="5486400" cy="1687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219201"/>
            <a:ext cx="5486400" cy="766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2138363"/>
            <a:ext cx="5486400" cy="76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0F9870DE-049C-1649-A311-F8E2FA15898D}"/>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D5E91C31-6150-7E4B-8AC2-2A6DE7F67EF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33C58EDC-08E0-494E-9FE2-38A1FC7C8B22}"/>
              </a:ext>
            </a:extLst>
          </p:cNvPr>
          <p:cNvSpPr>
            <a:spLocks noGrp="1" noChangeArrowheads="1"/>
          </p:cNvSpPr>
          <p:nvPr>
            <p:ph type="sldNum" sz="quarter" idx="12"/>
          </p:nvPr>
        </p:nvSpPr>
        <p:spPr>
          <a:ln/>
        </p:spPr>
        <p:txBody>
          <a:bodyPr/>
          <a:lstStyle>
            <a:lvl1pPr>
              <a:defRPr/>
            </a:lvl1pPr>
          </a:lstStyle>
          <a:p>
            <a:fld id="{4768EC42-4CC3-9643-AC7B-A8F6E4360D49}" type="slidenum">
              <a:rPr lang="en-US" altLang="en-US"/>
              <a:pPr/>
              <a:t>‹#›</a:t>
            </a:fld>
            <a:endParaRPr lang="en-US" altLang="en-US"/>
          </a:p>
        </p:txBody>
      </p:sp>
    </p:spTree>
    <p:extLst>
      <p:ext uri="{BB962C8B-B14F-4D97-AF65-F5344CB8AC3E}">
        <p14:creationId xmlns:p14="http://schemas.microsoft.com/office/powerpoint/2010/main" val="3159767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aramond" panose="02020404030301010803" pitchFamily="18"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atin typeface="Garamond" panose="02020404030301010803" pitchFamily="18" charset="0"/>
              </a:defRPr>
            </a:lvl1pPr>
          </a:lstStyle>
          <a:p>
            <a:fld id="{378D1724-EBB8-3146-ACC5-B06DBF77B631}" type="datetimeFigureOut">
              <a:rPr lang="en-US" smtClean="0"/>
              <a:pPr/>
              <a:t>1/9/24</a:t>
            </a:fld>
            <a:endParaRPr lang="en-US">
              <a:latin typeface="Garamond" panose="02020404030301010803" pitchFamily="18" charset="0"/>
            </a:endParaRPr>
          </a:p>
        </p:txBody>
      </p:sp>
      <p:sp>
        <p:nvSpPr>
          <p:cNvPr id="5" name="Footer Placeholder 4"/>
          <p:cNvSpPr>
            <a:spLocks noGrp="1"/>
          </p:cNvSpPr>
          <p:nvPr>
            <p:ph type="ftr" sz="quarter" idx="11"/>
          </p:nvPr>
        </p:nvSpPr>
        <p:spPr/>
        <p:txBody>
          <a:bodyPr/>
          <a:lstStyle>
            <a:lvl1pPr>
              <a:defRPr>
                <a:latin typeface="Garamond" panose="02020404030301010803" pitchFamily="18" charset="0"/>
              </a:defRPr>
            </a:lvl1pPr>
          </a:lstStyle>
          <a:p>
            <a:endParaRPr lang="en-US">
              <a:latin typeface="Garamond" panose="02020404030301010803" pitchFamily="18" charset="0"/>
            </a:endParaRPr>
          </a:p>
        </p:txBody>
      </p:sp>
      <p:sp>
        <p:nvSpPr>
          <p:cNvPr id="6" name="Slide Number Placeholder 5"/>
          <p:cNvSpPr>
            <a:spLocks noGrp="1"/>
          </p:cNvSpPr>
          <p:nvPr>
            <p:ph type="sldNum" sz="quarter" idx="12"/>
          </p:nvPr>
        </p:nvSpPr>
        <p:spPr/>
        <p:txBody>
          <a:bodyPr/>
          <a:lstStyle>
            <a:lvl1pPr>
              <a:defRPr>
                <a:latin typeface="Garamond" panose="02020404030301010803" pitchFamily="18" charset="0"/>
              </a:defRPr>
            </a:lvl1pPr>
          </a:lstStyle>
          <a:p>
            <a:fld id="{1E6B123C-5604-FE46-872B-C9E7A1AC80C2}" type="slidenum">
              <a:rPr lang="en-US" smtClean="0"/>
              <a:pPr/>
              <a:t>‹#›</a:t>
            </a:fld>
            <a:endParaRPr lang="en-US">
              <a:latin typeface="Garamond" panose="02020404030301010803" pitchFamily="18" charset="0"/>
            </a:endParaRPr>
          </a:p>
        </p:txBody>
      </p:sp>
    </p:spTree>
    <p:extLst>
      <p:ext uri="{BB962C8B-B14F-4D97-AF65-F5344CB8AC3E}">
        <p14:creationId xmlns:p14="http://schemas.microsoft.com/office/powerpoint/2010/main" val="1099468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tif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00A69A">
                <a:lumMod val="0"/>
              </a:srgbClr>
            </a:gs>
            <a:gs pos="52000">
              <a:srgbClr val="00322E">
                <a:lumMod val="60000"/>
              </a:srgbClr>
            </a:gs>
            <a:gs pos="100000">
              <a:srgbClr val="00A69A">
                <a:lumMod val="58000"/>
              </a:srgbClr>
            </a:gs>
          </a:gsLst>
          <a:lin ang="5400000" scaled="0"/>
        </a:gra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1805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5"/>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pic>
        <p:nvPicPr>
          <p:cNvPr id="5" name="Picture 4">
            <a:extLst>
              <a:ext uri="{FF2B5EF4-FFF2-40B4-BE49-F238E27FC236}">
                <a16:creationId xmlns:a16="http://schemas.microsoft.com/office/drawing/2014/main" id="{32D1F6E5-3D59-4641-A4E4-763294AB9AFD}"/>
              </a:ext>
            </a:extLst>
          </p:cNvPr>
          <p:cNvPicPr>
            <a:picLocks noChangeAspect="1"/>
          </p:cNvPicPr>
          <p:nvPr userDrawn="1"/>
        </p:nvPicPr>
        <p:blipFill>
          <a:blip r:embed="rId10"/>
          <a:stretch>
            <a:fillRect/>
          </a:stretch>
        </p:blipFill>
        <p:spPr>
          <a:xfrm>
            <a:off x="8521102" y="6016752"/>
            <a:ext cx="3670898" cy="841248"/>
          </a:xfrm>
          <a:prstGeom prst="rect">
            <a:avLst/>
          </a:prstGeom>
        </p:spPr>
      </p:pic>
    </p:spTree>
    <p:extLst>
      <p:ext uri="{BB962C8B-B14F-4D97-AF65-F5344CB8AC3E}">
        <p14:creationId xmlns:p14="http://schemas.microsoft.com/office/powerpoint/2010/main" val="1140213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 id="2147483662" r:id="rId7"/>
    <p:sldLayoutId id="2147483663" r:id="rId8"/>
  </p:sldLayoutIdLst>
  <p:hf sldNum="0" hdr="0" dt="0"/>
  <p:txStyles>
    <p:titleStyle>
      <a:lvl1pPr algn="l" defTabSz="914400" rtl="0" eaLnBrk="1" latinLnBrk="0" hangingPunct="1">
        <a:lnSpc>
          <a:spcPct val="90000"/>
        </a:lnSpc>
        <a:spcBef>
          <a:spcPct val="0"/>
        </a:spcBef>
        <a:buNone/>
        <a:defRPr sz="4400" b="1" kern="1200">
          <a:solidFill>
            <a:schemeClr val="bg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3200" kern="120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80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40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200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200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chart" Target="../charts/chart23.xml"/><Relationship Id="rId1" Type="http://schemas.openxmlformats.org/officeDocument/2006/relationships/slideLayout" Target="../slideLayouts/slideLayout4.xml"/><Relationship Id="rId4" Type="http://schemas.openxmlformats.org/officeDocument/2006/relationships/chart" Target="../charts/chart25.xml"/></Relationships>
</file>

<file path=ppt/slides/_rels/slide32.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chart" Target="../charts/chart28.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chart" Target="../charts/chart3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chart" Target="../charts/chart3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chart" Target="../charts/chart3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chart" Target="../charts/chart37.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chart" Target="../charts/chart3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chart" Target="../charts/chart4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54F0C-9CFB-EEE4-442C-A6F603FE8EA8}"/>
              </a:ext>
            </a:extLst>
          </p:cNvPr>
          <p:cNvSpPr>
            <a:spLocks noGrp="1"/>
          </p:cNvSpPr>
          <p:nvPr>
            <p:ph type="ctrTitle"/>
          </p:nvPr>
        </p:nvSpPr>
        <p:spPr>
          <a:xfrm>
            <a:off x="474295" y="735106"/>
            <a:ext cx="10530403" cy="2928470"/>
          </a:xfrm>
        </p:spPr>
        <p:txBody>
          <a:bodyPr anchor="b">
            <a:normAutofit/>
          </a:bodyPr>
          <a:lstStyle/>
          <a:p>
            <a:pPr algn="l"/>
            <a:r>
              <a:rPr lang="en-US" sz="4200" dirty="0">
                <a:solidFill>
                  <a:srgbClr val="FFFFFF"/>
                </a:solidFill>
              </a:rPr>
              <a:t>Update in Health Policy</a:t>
            </a:r>
            <a:br>
              <a:rPr lang="en-US" sz="4200" dirty="0">
                <a:solidFill>
                  <a:srgbClr val="FFFFFF"/>
                </a:solidFill>
              </a:rPr>
            </a:br>
            <a:r>
              <a:rPr lang="en-US" sz="2800" dirty="0">
                <a:solidFill>
                  <a:srgbClr val="FFFFFF"/>
                </a:solidFill>
              </a:rPr>
              <a:t>Physicians for a National Health Program </a:t>
            </a:r>
            <a:br>
              <a:rPr lang="en-US" sz="2800" dirty="0">
                <a:solidFill>
                  <a:srgbClr val="FFFFFF"/>
                </a:solidFill>
              </a:rPr>
            </a:br>
            <a:r>
              <a:rPr lang="en-US" sz="2800" dirty="0">
                <a:solidFill>
                  <a:srgbClr val="FFFFFF"/>
                </a:solidFill>
              </a:rPr>
              <a:t>2023 Annual Conference</a:t>
            </a:r>
            <a:endParaRPr lang="en-US" sz="4200" dirty="0">
              <a:solidFill>
                <a:srgbClr val="FFFFFF"/>
              </a:solidFill>
            </a:endParaRPr>
          </a:p>
        </p:txBody>
      </p:sp>
      <p:sp>
        <p:nvSpPr>
          <p:cNvPr id="3" name="Subtitle 2">
            <a:extLst>
              <a:ext uri="{FF2B5EF4-FFF2-40B4-BE49-F238E27FC236}">
                <a16:creationId xmlns:a16="http://schemas.microsoft.com/office/drawing/2014/main" id="{2A44416E-E0BB-CF85-2364-86574C02AC10}"/>
              </a:ext>
            </a:extLst>
          </p:cNvPr>
          <p:cNvSpPr>
            <a:spLocks noGrp="1"/>
          </p:cNvSpPr>
          <p:nvPr>
            <p:ph type="subTitle" idx="1"/>
          </p:nvPr>
        </p:nvSpPr>
        <p:spPr>
          <a:xfrm>
            <a:off x="474295" y="4807028"/>
            <a:ext cx="7504463" cy="1458258"/>
          </a:xfrm>
        </p:spPr>
        <p:txBody>
          <a:bodyPr anchor="ctr">
            <a:normAutofit fontScale="92500"/>
          </a:bodyPr>
          <a:lstStyle/>
          <a:p>
            <a:pPr algn="l">
              <a:lnSpc>
                <a:spcPct val="110000"/>
              </a:lnSpc>
              <a:spcBef>
                <a:spcPts val="0"/>
              </a:spcBef>
            </a:pPr>
            <a:r>
              <a:rPr lang="en-US" sz="2200" b="1" dirty="0">
                <a:solidFill>
                  <a:schemeClr val="bg1"/>
                </a:solidFill>
              </a:rPr>
              <a:t>Adam Gaffney, MD MPH</a:t>
            </a:r>
          </a:p>
          <a:p>
            <a:pPr algn="l">
              <a:lnSpc>
                <a:spcPct val="110000"/>
              </a:lnSpc>
              <a:spcBef>
                <a:spcPts val="0"/>
              </a:spcBef>
            </a:pPr>
            <a:r>
              <a:rPr lang="en-US" sz="2200" dirty="0">
                <a:solidFill>
                  <a:schemeClr val="bg1"/>
                </a:solidFill>
              </a:rPr>
              <a:t>Assistant Professor, Harvard Medical School</a:t>
            </a:r>
          </a:p>
          <a:p>
            <a:pPr algn="l">
              <a:lnSpc>
                <a:spcPct val="110000"/>
              </a:lnSpc>
              <a:spcBef>
                <a:spcPts val="0"/>
              </a:spcBef>
            </a:pPr>
            <a:r>
              <a:rPr lang="en-US" sz="2200" dirty="0">
                <a:solidFill>
                  <a:schemeClr val="bg1"/>
                </a:solidFill>
              </a:rPr>
              <a:t>Pulmonary &amp; Critical Care Medicine, Cambridge Health Alliance</a:t>
            </a:r>
          </a:p>
          <a:p>
            <a:pPr algn="l">
              <a:lnSpc>
                <a:spcPct val="110000"/>
              </a:lnSpc>
              <a:spcBef>
                <a:spcPts val="0"/>
              </a:spcBef>
            </a:pPr>
            <a:r>
              <a:rPr lang="en-US" sz="2200" dirty="0">
                <a:solidFill>
                  <a:schemeClr val="bg1"/>
                </a:solidFill>
              </a:rPr>
              <a:t>Past President, Physicians for a National Health Program</a:t>
            </a:r>
          </a:p>
        </p:txBody>
      </p:sp>
    </p:spTree>
    <p:extLst>
      <p:ext uri="{BB962C8B-B14F-4D97-AF65-F5344CB8AC3E}">
        <p14:creationId xmlns:p14="http://schemas.microsoft.com/office/powerpoint/2010/main" val="21265143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7A82E-1DFE-23E5-B437-620E692E5DB3}"/>
              </a:ext>
            </a:extLst>
          </p:cNvPr>
          <p:cNvSpPr>
            <a:spLocks noGrp="1"/>
          </p:cNvSpPr>
          <p:nvPr>
            <p:ph type="title"/>
          </p:nvPr>
        </p:nvSpPr>
        <p:spPr>
          <a:xfrm>
            <a:off x="2667002" y="1999615"/>
            <a:ext cx="6858000" cy="2764028"/>
          </a:xfrm>
        </p:spPr>
        <p:txBody>
          <a:bodyPr vert="horz" lIns="91440" tIns="45720" rIns="91440" bIns="45720" rtlCol="0" anchor="ctr">
            <a:normAutofit fontScale="90000"/>
          </a:bodyPr>
          <a:lstStyle/>
          <a:p>
            <a:pPr algn="ctr"/>
            <a:r>
              <a:rPr lang="en-US" sz="6300" dirty="0">
                <a:latin typeface="+mn-lt"/>
              </a:rPr>
              <a:t>III. Healthcare Coverage, Access, Use, and Debt</a:t>
            </a:r>
          </a:p>
        </p:txBody>
      </p:sp>
    </p:spTree>
    <p:extLst>
      <p:ext uri="{BB962C8B-B14F-4D97-AF65-F5344CB8AC3E}">
        <p14:creationId xmlns:p14="http://schemas.microsoft.com/office/powerpoint/2010/main" val="2947317799"/>
      </p:ext>
    </p:extLst>
  </p:cSld>
  <p:clrMapOvr>
    <a:masterClrMapping/>
  </p:clrMapOvr>
  <p:transition spd="slow">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Uninsured in the US</a:t>
            </a:r>
          </a:p>
        </p:txBody>
      </p:sp>
      <p:sp>
        <p:nvSpPr>
          <p:cNvPr id="4" name="Text Placeholder 3">
            <a:extLst>
              <a:ext uri="{FF2B5EF4-FFF2-40B4-BE49-F238E27FC236}">
                <a16:creationId xmlns:a16="http://schemas.microsoft.com/office/drawing/2014/main" id="{3D42469C-0B09-AB62-7781-E2BA6368610D}"/>
              </a:ext>
            </a:extLst>
          </p:cNvPr>
          <p:cNvSpPr>
            <a:spLocks noGrp="1"/>
          </p:cNvSpPr>
          <p:nvPr>
            <p:ph type="body" idx="10"/>
          </p:nvPr>
        </p:nvSpPr>
        <p:spPr>
          <a:xfrm>
            <a:off x="0" y="6016753"/>
            <a:ext cx="8507002" cy="841248"/>
          </a:xfrm>
        </p:spPr>
        <p:txBody>
          <a:bodyPr>
            <a:normAutofit fontScale="77500" lnSpcReduction="20000"/>
          </a:bodyPr>
          <a:lstStyle/>
          <a:p>
            <a:pPr>
              <a:lnSpc>
                <a:spcPct val="120000"/>
              </a:lnSpc>
            </a:pPr>
            <a:r>
              <a:rPr lang="en-US" dirty="0"/>
              <a:t>Source for data before 2010: Council of Economic Advisers, “Methodological Appendix: Methods Used to Construct a Consistent Historical Time Series of Health Insurance Coverage,” 2014,  https://</a:t>
            </a:r>
            <a:r>
              <a:rPr lang="en-US" dirty="0" err="1"/>
              <a:t>obamawhitehouse.archives.gov</a:t>
            </a:r>
            <a:r>
              <a:rPr lang="en-US" dirty="0"/>
              <a:t>/sites/default/files/docs/</a:t>
            </a:r>
            <a:r>
              <a:rPr lang="en-US" dirty="0" err="1"/>
              <a:t>longtermhealthinsuranceseriesmethodologyfinal.pdf</a:t>
            </a:r>
            <a:r>
              <a:rPr lang="en-US" dirty="0"/>
              <a:t>.  </a:t>
            </a:r>
          </a:p>
          <a:p>
            <a:pPr>
              <a:lnSpc>
                <a:spcPct val="120000"/>
              </a:lnSpc>
            </a:pPr>
            <a:r>
              <a:rPr lang="en-US" dirty="0"/>
              <a:t>Source for data from 2010 – 2021: Early Release Estimates from the National Health Interview Survey, multiple years.  Available at: https://</a:t>
            </a:r>
            <a:r>
              <a:rPr lang="en-US" dirty="0" err="1"/>
              <a:t>www.cdc.gov</a:t>
            </a:r>
            <a:r>
              <a:rPr lang="en-US" dirty="0"/>
              <a:t>/</a:t>
            </a:r>
            <a:r>
              <a:rPr lang="en-US" dirty="0" err="1"/>
              <a:t>nchs</a:t>
            </a:r>
            <a:r>
              <a:rPr lang="en-US" dirty="0"/>
              <a:t>/data/</a:t>
            </a:r>
            <a:r>
              <a:rPr lang="en-US" dirty="0" err="1"/>
              <a:t>nhis</a:t>
            </a:r>
            <a:r>
              <a:rPr lang="en-US" dirty="0"/>
              <a:t>/</a:t>
            </a:r>
            <a:r>
              <a:rPr lang="en-US" dirty="0" err="1"/>
              <a:t>earlyrelease.pdf</a:t>
            </a:r>
            <a:r>
              <a:rPr lang="en-US" dirty="0"/>
              <a:t>.  Note that there was a change in survey methodology in 2019.  </a:t>
            </a:r>
          </a:p>
        </p:txBody>
      </p:sp>
      <p:graphicFrame>
        <p:nvGraphicFramePr>
          <p:cNvPr id="6" name="Chart 5">
            <a:extLst>
              <a:ext uri="{FF2B5EF4-FFF2-40B4-BE49-F238E27FC236}">
                <a16:creationId xmlns:a16="http://schemas.microsoft.com/office/drawing/2014/main" id="{6491A0F3-B399-9942-8D31-FE1958ED2015}"/>
              </a:ext>
            </a:extLst>
          </p:cNvPr>
          <p:cNvGraphicFramePr>
            <a:graphicFrameLocks/>
          </p:cNvGraphicFramePr>
          <p:nvPr>
            <p:extLst>
              <p:ext uri="{D42A27DB-BD31-4B8C-83A1-F6EECF244321}">
                <p14:modId xmlns:p14="http://schemas.microsoft.com/office/powerpoint/2010/main" val="1329805438"/>
              </p:ext>
            </p:extLst>
          </p:nvPr>
        </p:nvGraphicFramePr>
        <p:xfrm>
          <a:off x="503435" y="1195076"/>
          <a:ext cx="11065266" cy="4481868"/>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EF43F0AB-5E37-001F-87B2-B16C424BA922}"/>
              </a:ext>
            </a:extLst>
          </p:cNvPr>
          <p:cNvSpPr txBox="1"/>
          <p:nvPr/>
        </p:nvSpPr>
        <p:spPr>
          <a:xfrm>
            <a:off x="10941981" y="5246684"/>
            <a:ext cx="755335" cy="400110"/>
          </a:xfrm>
          <a:prstGeom prst="rect">
            <a:avLst/>
          </a:prstGeom>
          <a:noFill/>
        </p:spPr>
        <p:txBody>
          <a:bodyPr wrap="none" rtlCol="0">
            <a:spAutoFit/>
          </a:bodyPr>
          <a:lstStyle/>
          <a:p>
            <a:pPr>
              <a:spcAft>
                <a:spcPts val="1200"/>
              </a:spcAft>
            </a:pPr>
            <a:r>
              <a:rPr lang="en-US" sz="2000" dirty="0">
                <a:solidFill>
                  <a:schemeClr val="bg1"/>
                </a:solidFill>
              </a:rPr>
              <a:t>2022</a:t>
            </a:r>
          </a:p>
        </p:txBody>
      </p:sp>
    </p:spTree>
    <p:extLst>
      <p:ext uri="{BB962C8B-B14F-4D97-AF65-F5344CB8AC3E}">
        <p14:creationId xmlns:p14="http://schemas.microsoft.com/office/powerpoint/2010/main" val="39550515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65F14CDA-D8B8-F0D0-90CC-403A14EDFCDD}"/>
              </a:ext>
            </a:extLst>
          </p:cNvPr>
          <p:cNvGrpSpPr/>
          <p:nvPr/>
        </p:nvGrpSpPr>
        <p:grpSpPr>
          <a:xfrm>
            <a:off x="3816427" y="1615076"/>
            <a:ext cx="7705013" cy="3361657"/>
            <a:chOff x="3816427" y="1615076"/>
            <a:chExt cx="7705013" cy="3361657"/>
          </a:xfrm>
        </p:grpSpPr>
        <p:sp>
          <p:nvSpPr>
            <p:cNvPr id="10" name="Rectangle 9">
              <a:extLst>
                <a:ext uri="{FF2B5EF4-FFF2-40B4-BE49-F238E27FC236}">
                  <a16:creationId xmlns:a16="http://schemas.microsoft.com/office/drawing/2014/main" id="{5F5B820E-2C5D-3EC3-8A84-5EC431504779}"/>
                </a:ext>
              </a:extLst>
            </p:cNvPr>
            <p:cNvSpPr/>
            <p:nvPr/>
          </p:nvSpPr>
          <p:spPr>
            <a:xfrm>
              <a:off x="3816427" y="1615076"/>
              <a:ext cx="5027769" cy="336165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FA18839-33D0-6F83-2583-B8292A7118F8}"/>
                </a:ext>
              </a:extLst>
            </p:cNvPr>
            <p:cNvSpPr/>
            <p:nvPr/>
          </p:nvSpPr>
          <p:spPr>
            <a:xfrm>
              <a:off x="8844196" y="1615076"/>
              <a:ext cx="2677244" cy="336165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6D123899-2F81-7E3A-5A15-8561D4252949}"/>
              </a:ext>
            </a:extLst>
          </p:cNvPr>
          <p:cNvSpPr>
            <a:spLocks noGrp="1"/>
          </p:cNvSpPr>
          <p:nvPr>
            <p:ph type="title"/>
          </p:nvPr>
        </p:nvSpPr>
        <p:spPr/>
        <p:txBody>
          <a:bodyPr>
            <a:normAutofit/>
          </a:bodyPr>
          <a:lstStyle/>
          <a:p>
            <a:r>
              <a:rPr lang="en-US" dirty="0"/>
              <a:t>The Impact of “Medicaid Unwinding”</a:t>
            </a:r>
          </a:p>
        </p:txBody>
      </p:sp>
      <p:graphicFrame>
        <p:nvGraphicFramePr>
          <p:cNvPr id="6" name="Content Placeholder 5">
            <a:extLst>
              <a:ext uri="{FF2B5EF4-FFF2-40B4-BE49-F238E27FC236}">
                <a16:creationId xmlns:a16="http://schemas.microsoft.com/office/drawing/2014/main" id="{391D4264-D3BB-7E49-BFEE-E9C773F11A1E}"/>
              </a:ext>
            </a:extLst>
          </p:cNvPr>
          <p:cNvGraphicFramePr>
            <a:graphicFrameLocks noGrp="1"/>
          </p:cNvGraphicFramePr>
          <p:nvPr>
            <p:ph idx="1"/>
            <p:extLst>
              <p:ext uri="{D42A27DB-BD31-4B8C-83A1-F6EECF244321}">
                <p14:modId xmlns:p14="http://schemas.microsoft.com/office/powerpoint/2010/main" val="1060028865"/>
              </p:ext>
            </p:extLst>
          </p:nvPr>
        </p:nvGraphicFramePr>
        <p:xfrm>
          <a:off x="1952097" y="1417834"/>
          <a:ext cx="9725892" cy="4587679"/>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a:extLst>
              <a:ext uri="{FF2B5EF4-FFF2-40B4-BE49-F238E27FC236}">
                <a16:creationId xmlns:a16="http://schemas.microsoft.com/office/drawing/2014/main" id="{0C6BE58F-EF89-5398-031A-F6AA68533BBD}"/>
              </a:ext>
            </a:extLst>
          </p:cNvPr>
          <p:cNvSpPr>
            <a:spLocks noGrp="1"/>
          </p:cNvSpPr>
          <p:nvPr>
            <p:ph type="body" idx="10"/>
          </p:nvPr>
        </p:nvSpPr>
        <p:spPr>
          <a:xfrm>
            <a:off x="0" y="6016753"/>
            <a:ext cx="8517276" cy="841248"/>
          </a:xfrm>
        </p:spPr>
        <p:txBody>
          <a:bodyPr/>
          <a:lstStyle/>
          <a:p>
            <a:r>
              <a:rPr lang="en-US" dirty="0"/>
              <a:t>Figure drawn from data from: Total Monthly Medicaid &amp; CHIP Enrollment and Pre-ACA Enrollment [Internet]. KFF. [cited 2023 Sep 26];Available from: https://</a:t>
            </a:r>
            <a:r>
              <a:rPr lang="en-US" dirty="0" err="1"/>
              <a:t>www.kff.org</a:t>
            </a:r>
            <a:r>
              <a:rPr lang="en-US" dirty="0"/>
              <a:t>/health-reform/state-indicator/total-monthly-</a:t>
            </a:r>
            <a:r>
              <a:rPr lang="en-US" dirty="0" err="1"/>
              <a:t>medicaid</a:t>
            </a:r>
            <a:r>
              <a:rPr lang="en-US" dirty="0"/>
              <a:t>-and-chip-enrollment/</a:t>
            </a:r>
          </a:p>
        </p:txBody>
      </p:sp>
      <p:sp>
        <p:nvSpPr>
          <p:cNvPr id="12" name="TextBox 11">
            <a:extLst>
              <a:ext uri="{FF2B5EF4-FFF2-40B4-BE49-F238E27FC236}">
                <a16:creationId xmlns:a16="http://schemas.microsoft.com/office/drawing/2014/main" id="{CB3940DC-3325-3C24-C8AF-09820A2D3C13}"/>
              </a:ext>
            </a:extLst>
          </p:cNvPr>
          <p:cNvSpPr txBox="1"/>
          <p:nvPr/>
        </p:nvSpPr>
        <p:spPr>
          <a:xfrm>
            <a:off x="8844197" y="2901405"/>
            <a:ext cx="2659946" cy="1144929"/>
          </a:xfrm>
          <a:prstGeom prst="rect">
            <a:avLst/>
          </a:prstGeom>
          <a:noFill/>
        </p:spPr>
        <p:txBody>
          <a:bodyPr wrap="square" rtlCol="0">
            <a:spAutoFit/>
          </a:bodyPr>
          <a:lstStyle/>
          <a:p>
            <a:pPr algn="ctr">
              <a:lnSpc>
                <a:spcPct val="95000"/>
              </a:lnSpc>
            </a:pPr>
            <a:r>
              <a:rPr lang="en-US" sz="2400" b="1" dirty="0">
                <a:solidFill>
                  <a:schemeClr val="bg1"/>
                </a:solidFill>
                <a:effectLst>
                  <a:outerShdw blurRad="50800" dist="38100" dir="2700000" algn="tl" rotWithShape="0">
                    <a:prstClr val="black">
                      <a:alpha val="40000"/>
                    </a:prstClr>
                  </a:outerShdw>
                </a:effectLst>
              </a:rPr>
              <a:t>“Continuous Coverage” Provision</a:t>
            </a:r>
          </a:p>
        </p:txBody>
      </p:sp>
      <p:sp>
        <p:nvSpPr>
          <p:cNvPr id="14" name="TextBox 13">
            <a:extLst>
              <a:ext uri="{FF2B5EF4-FFF2-40B4-BE49-F238E27FC236}">
                <a16:creationId xmlns:a16="http://schemas.microsoft.com/office/drawing/2014/main" id="{2F630964-7FAD-D3ED-7A3C-65860F8F30DC}"/>
              </a:ext>
            </a:extLst>
          </p:cNvPr>
          <p:cNvSpPr txBox="1"/>
          <p:nvPr/>
        </p:nvSpPr>
        <p:spPr>
          <a:xfrm>
            <a:off x="3799131" y="2901405"/>
            <a:ext cx="5027768" cy="794064"/>
          </a:xfrm>
          <a:prstGeom prst="rect">
            <a:avLst/>
          </a:prstGeom>
          <a:noFill/>
        </p:spPr>
        <p:txBody>
          <a:bodyPr wrap="square" rtlCol="0">
            <a:spAutoFit/>
          </a:bodyPr>
          <a:lstStyle/>
          <a:p>
            <a:pPr algn="ctr">
              <a:lnSpc>
                <a:spcPct val="95000"/>
              </a:lnSpc>
            </a:pPr>
            <a:r>
              <a:rPr lang="en-US" sz="2400" b="1" dirty="0">
                <a:solidFill>
                  <a:schemeClr val="bg1"/>
                </a:solidFill>
                <a:effectLst>
                  <a:outerShdw blurRad="50800" dist="38100" dir="2700000" algn="tl" rotWithShape="0">
                    <a:prstClr val="black">
                      <a:alpha val="40000"/>
                    </a:prstClr>
                  </a:outerShdw>
                </a:effectLst>
              </a:rPr>
              <a:t>ACA Medicaid Expansion </a:t>
            </a:r>
          </a:p>
          <a:p>
            <a:pPr algn="ctr">
              <a:lnSpc>
                <a:spcPct val="95000"/>
              </a:lnSpc>
            </a:pPr>
            <a:r>
              <a:rPr lang="en-US" sz="2400" b="1" dirty="0">
                <a:solidFill>
                  <a:schemeClr val="bg1"/>
                </a:solidFill>
                <a:effectLst>
                  <a:outerShdw blurRad="50800" dist="38100" dir="2700000" algn="tl" rotWithShape="0">
                    <a:prstClr val="black">
                      <a:alpha val="40000"/>
                    </a:prstClr>
                  </a:outerShdw>
                </a:effectLst>
              </a:rPr>
              <a:t>in effect</a:t>
            </a:r>
          </a:p>
        </p:txBody>
      </p:sp>
      <p:sp>
        <p:nvSpPr>
          <p:cNvPr id="7" name="TextBox 6">
            <a:extLst>
              <a:ext uri="{FF2B5EF4-FFF2-40B4-BE49-F238E27FC236}">
                <a16:creationId xmlns:a16="http://schemas.microsoft.com/office/drawing/2014/main" id="{F71C6EF0-24DE-587E-5227-82D84BE57002}"/>
              </a:ext>
            </a:extLst>
          </p:cNvPr>
          <p:cNvSpPr txBox="1"/>
          <p:nvPr/>
        </p:nvSpPr>
        <p:spPr>
          <a:xfrm>
            <a:off x="547533" y="2301240"/>
            <a:ext cx="1695231" cy="1200329"/>
          </a:xfrm>
          <a:prstGeom prst="rect">
            <a:avLst/>
          </a:prstGeom>
          <a:noFill/>
        </p:spPr>
        <p:txBody>
          <a:bodyPr wrap="square" rtlCol="0">
            <a:spAutoFit/>
          </a:bodyPr>
          <a:lstStyle/>
          <a:p>
            <a:pPr>
              <a:spcAft>
                <a:spcPts val="1200"/>
              </a:spcAft>
            </a:pPr>
            <a:r>
              <a:rPr lang="en-US" sz="2400" dirty="0">
                <a:solidFill>
                  <a:schemeClr val="bg1"/>
                </a:solidFill>
              </a:rPr>
              <a:t>Total Medicaid Enrollment</a:t>
            </a:r>
          </a:p>
        </p:txBody>
      </p:sp>
    </p:spTree>
    <p:extLst>
      <p:ext uri="{BB962C8B-B14F-4D97-AF65-F5344CB8AC3E}">
        <p14:creationId xmlns:p14="http://schemas.microsoft.com/office/powerpoint/2010/main" val="32900353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octor holding a patient's hand&#10;&#10;Description automatically generated">
            <a:extLst>
              <a:ext uri="{FF2B5EF4-FFF2-40B4-BE49-F238E27FC236}">
                <a16:creationId xmlns:a16="http://schemas.microsoft.com/office/drawing/2014/main" id="{BBA04A84-F020-C540-9ED8-3C1B60441579}"/>
              </a:ext>
            </a:extLst>
          </p:cNvPr>
          <p:cNvPicPr>
            <a:picLocks noChangeAspect="1"/>
          </p:cNvPicPr>
          <p:nvPr/>
        </p:nvPicPr>
        <p:blipFill rotWithShape="1">
          <a:blip r:embed="rId2"/>
          <a:srcRect r="7861" b="59312"/>
          <a:stretch/>
        </p:blipFill>
        <p:spPr>
          <a:xfrm>
            <a:off x="360066" y="449330"/>
            <a:ext cx="10218640" cy="3846899"/>
          </a:xfrm>
          <a:prstGeom prst="rect">
            <a:avLst/>
          </a:prstGeom>
          <a:ln>
            <a:solidFill>
              <a:schemeClr val="bg1"/>
            </a:solidFill>
          </a:ln>
          <a:effectLst/>
        </p:spPr>
      </p:pic>
      <p:grpSp>
        <p:nvGrpSpPr>
          <p:cNvPr id="3" name="Group 2">
            <a:extLst>
              <a:ext uri="{FF2B5EF4-FFF2-40B4-BE49-F238E27FC236}">
                <a16:creationId xmlns:a16="http://schemas.microsoft.com/office/drawing/2014/main" id="{E0CE1E23-A902-90AA-8BD3-C271E3A01A92}"/>
              </a:ext>
            </a:extLst>
          </p:cNvPr>
          <p:cNvGrpSpPr/>
          <p:nvPr/>
        </p:nvGrpSpPr>
        <p:grpSpPr>
          <a:xfrm>
            <a:off x="3729680" y="3011714"/>
            <a:ext cx="8102254" cy="2569029"/>
            <a:chOff x="3494662" y="2668813"/>
            <a:chExt cx="8102254" cy="2569029"/>
          </a:xfrm>
        </p:grpSpPr>
        <p:pic>
          <p:nvPicPr>
            <p:cNvPr id="2" name="Picture 1" descr="A person speaking into a microphone&#10;&#10;Description automatically generated">
              <a:extLst>
                <a:ext uri="{FF2B5EF4-FFF2-40B4-BE49-F238E27FC236}">
                  <a16:creationId xmlns:a16="http://schemas.microsoft.com/office/drawing/2014/main" id="{D9C03F1D-CE56-ED49-6E18-721C74DEE238}"/>
                </a:ext>
              </a:extLst>
            </p:cNvPr>
            <p:cNvPicPr>
              <a:picLocks noChangeAspect="1"/>
            </p:cNvPicPr>
            <p:nvPr/>
          </p:nvPicPr>
          <p:blipFill rotWithShape="1">
            <a:blip r:embed="rId3"/>
            <a:srcRect t="17934" r="4522" b="55576"/>
            <a:stretch/>
          </p:blipFill>
          <p:spPr>
            <a:xfrm>
              <a:off x="3494662" y="2668813"/>
              <a:ext cx="8102254" cy="2569029"/>
            </a:xfrm>
            <a:prstGeom prst="rect">
              <a:avLst/>
            </a:prstGeom>
            <a:ln>
              <a:solidFill>
                <a:schemeClr val="bg1"/>
              </a:solidFill>
            </a:ln>
            <a:effectLst>
              <a:outerShdw blurRad="63500" sx="102000" sy="102000" algn="ctr" rotWithShape="0">
                <a:prstClr val="black">
                  <a:alpha val="40000"/>
                </a:prstClr>
              </a:outerShdw>
            </a:effectLst>
          </p:spPr>
        </p:pic>
        <p:pic>
          <p:nvPicPr>
            <p:cNvPr id="5" name="Picture 4" descr="A person speaking into a microphone&#10;&#10;Description automatically generated">
              <a:extLst>
                <a:ext uri="{FF2B5EF4-FFF2-40B4-BE49-F238E27FC236}">
                  <a16:creationId xmlns:a16="http://schemas.microsoft.com/office/drawing/2014/main" id="{539A336E-E3F9-4844-A108-74048DC455B5}"/>
                </a:ext>
              </a:extLst>
            </p:cNvPr>
            <p:cNvPicPr>
              <a:picLocks noChangeAspect="1"/>
            </p:cNvPicPr>
            <p:nvPr/>
          </p:nvPicPr>
          <p:blipFill rotWithShape="1">
            <a:blip r:embed="rId3"/>
            <a:srcRect l="30273" t="-1" r="28315" b="95655"/>
            <a:stretch/>
          </p:blipFill>
          <p:spPr>
            <a:xfrm>
              <a:off x="8850925" y="4832684"/>
              <a:ext cx="2652115" cy="318074"/>
            </a:xfrm>
            <a:prstGeom prst="rect">
              <a:avLst/>
            </a:prstGeom>
            <a:ln>
              <a:solidFill>
                <a:schemeClr val="bg1"/>
              </a:solidFill>
            </a:ln>
            <a:effectLst/>
          </p:spPr>
        </p:pic>
      </p:grpSp>
    </p:spTree>
    <p:extLst>
      <p:ext uri="{BB962C8B-B14F-4D97-AF65-F5344CB8AC3E}">
        <p14:creationId xmlns:p14="http://schemas.microsoft.com/office/powerpoint/2010/main" val="183489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431A3-E432-57D7-C843-56F21C58AD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B0AC35-B32D-3F8A-F1E5-5980EA06187B}"/>
              </a:ext>
            </a:extLst>
          </p:cNvPr>
          <p:cNvSpPr>
            <a:spLocks noGrp="1"/>
          </p:cNvSpPr>
          <p:nvPr>
            <p:ph type="title"/>
          </p:nvPr>
        </p:nvSpPr>
        <p:spPr/>
        <p:txBody>
          <a:bodyPr>
            <a:normAutofit/>
          </a:bodyPr>
          <a:lstStyle/>
          <a:p>
            <a:r>
              <a:rPr lang="en-US" sz="2400" dirty="0"/>
              <a:t>CBO projects the number of uninsured will rise from</a:t>
            </a:r>
            <a:br>
              <a:rPr lang="en-US" sz="3000" dirty="0"/>
            </a:br>
            <a:r>
              <a:rPr lang="en-US" dirty="0"/>
              <a:t>23 million (2023) to 28 million (2027)</a:t>
            </a:r>
            <a:endParaRPr lang="en-US" sz="3000" dirty="0"/>
          </a:p>
        </p:txBody>
      </p:sp>
      <p:graphicFrame>
        <p:nvGraphicFramePr>
          <p:cNvPr id="4" name="Content Placeholder 3">
            <a:extLst>
              <a:ext uri="{FF2B5EF4-FFF2-40B4-BE49-F238E27FC236}">
                <a16:creationId xmlns:a16="http://schemas.microsoft.com/office/drawing/2014/main" id="{7C3B097C-BEC6-32EF-0435-9B251AC0F706}"/>
              </a:ext>
            </a:extLst>
          </p:cNvPr>
          <p:cNvGraphicFramePr>
            <a:graphicFrameLocks noGrp="1"/>
          </p:cNvGraphicFramePr>
          <p:nvPr>
            <p:ph idx="1"/>
            <p:extLst>
              <p:ext uri="{D42A27DB-BD31-4B8C-83A1-F6EECF244321}">
                <p14:modId xmlns:p14="http://schemas.microsoft.com/office/powerpoint/2010/main" val="49675195"/>
              </p:ext>
            </p:extLst>
          </p:nvPr>
        </p:nvGraphicFramePr>
        <p:xfrm>
          <a:off x="377371" y="1509486"/>
          <a:ext cx="11306629" cy="4496027"/>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Placeholder 2">
            <a:extLst>
              <a:ext uri="{FF2B5EF4-FFF2-40B4-BE49-F238E27FC236}">
                <a16:creationId xmlns:a16="http://schemas.microsoft.com/office/drawing/2014/main" id="{19DA64FF-BC77-E35F-71AE-F7E65D8242BB}"/>
              </a:ext>
            </a:extLst>
          </p:cNvPr>
          <p:cNvSpPr>
            <a:spLocks noGrp="1"/>
          </p:cNvSpPr>
          <p:nvPr>
            <p:ph type="body" idx="10"/>
          </p:nvPr>
        </p:nvSpPr>
        <p:spPr>
          <a:xfrm>
            <a:off x="-1" y="6016753"/>
            <a:ext cx="8490857" cy="841248"/>
          </a:xfrm>
        </p:spPr>
        <p:txBody>
          <a:bodyPr/>
          <a:lstStyle/>
          <a:p>
            <a:pPr>
              <a:lnSpc>
                <a:spcPct val="100000"/>
              </a:lnSpc>
            </a:pPr>
            <a:r>
              <a:rPr lang="en-US" dirty="0"/>
              <a:t>Data from: Hanson C, Hou C, Percy A, Vreeland E, </a:t>
            </a:r>
            <a:r>
              <a:rPr lang="en-US" dirty="0" err="1"/>
              <a:t>Minicozzi</a:t>
            </a:r>
            <a:r>
              <a:rPr lang="en-US" dirty="0"/>
              <a:t> A. Health Insurance For People Younger Than Age 65: Expiration Of Temporary Policies Projected To Reshuffle Coverage, 2023–33. Health Affairs 2023;42(6):742–52.</a:t>
            </a:r>
          </a:p>
        </p:txBody>
      </p:sp>
      <p:sp>
        <p:nvSpPr>
          <p:cNvPr id="5" name="TextBox 4">
            <a:extLst>
              <a:ext uri="{FF2B5EF4-FFF2-40B4-BE49-F238E27FC236}">
                <a16:creationId xmlns:a16="http://schemas.microsoft.com/office/drawing/2014/main" id="{83614594-A31D-6092-E6FE-522DF13BF829}"/>
              </a:ext>
            </a:extLst>
          </p:cNvPr>
          <p:cNvSpPr txBox="1"/>
          <p:nvPr/>
        </p:nvSpPr>
        <p:spPr>
          <a:xfrm>
            <a:off x="377371" y="2835049"/>
            <a:ext cx="1988458" cy="830997"/>
          </a:xfrm>
          <a:prstGeom prst="rect">
            <a:avLst/>
          </a:prstGeom>
          <a:noFill/>
        </p:spPr>
        <p:txBody>
          <a:bodyPr wrap="square" rtlCol="0">
            <a:spAutoFit/>
          </a:bodyPr>
          <a:lstStyle/>
          <a:p>
            <a:r>
              <a:rPr lang="en-US" sz="2400" dirty="0">
                <a:solidFill>
                  <a:schemeClr val="bg1"/>
                </a:solidFill>
              </a:rPr>
              <a:t>Millions of people</a:t>
            </a:r>
          </a:p>
        </p:txBody>
      </p:sp>
      <p:sp>
        <p:nvSpPr>
          <p:cNvPr id="7" name="TextBox 6">
            <a:extLst>
              <a:ext uri="{FF2B5EF4-FFF2-40B4-BE49-F238E27FC236}">
                <a16:creationId xmlns:a16="http://schemas.microsoft.com/office/drawing/2014/main" id="{7625D735-0EEB-F20A-3EB4-C6BEC382CE47}"/>
              </a:ext>
            </a:extLst>
          </p:cNvPr>
          <p:cNvSpPr txBox="1"/>
          <p:nvPr/>
        </p:nvSpPr>
        <p:spPr>
          <a:xfrm>
            <a:off x="5660572" y="2007771"/>
            <a:ext cx="2409634" cy="461665"/>
          </a:xfrm>
          <a:prstGeom prst="rect">
            <a:avLst/>
          </a:prstGeom>
          <a:noFill/>
        </p:spPr>
        <p:txBody>
          <a:bodyPr wrap="none" rtlCol="0">
            <a:spAutoFit/>
          </a:bodyPr>
          <a:lstStyle/>
          <a:p>
            <a:pPr>
              <a:spcAft>
                <a:spcPts val="1200"/>
              </a:spcAft>
            </a:pPr>
            <a:r>
              <a:rPr lang="en-US" sz="2400" dirty="0"/>
              <a:t>Medicaid / CHIP</a:t>
            </a:r>
          </a:p>
        </p:txBody>
      </p:sp>
      <p:sp>
        <p:nvSpPr>
          <p:cNvPr id="8" name="TextBox 7">
            <a:extLst>
              <a:ext uri="{FF2B5EF4-FFF2-40B4-BE49-F238E27FC236}">
                <a16:creationId xmlns:a16="http://schemas.microsoft.com/office/drawing/2014/main" id="{B1955C5A-FA34-D527-E23C-A23DAEC7209C}"/>
              </a:ext>
            </a:extLst>
          </p:cNvPr>
          <p:cNvSpPr txBox="1"/>
          <p:nvPr/>
        </p:nvSpPr>
        <p:spPr>
          <a:xfrm>
            <a:off x="6229664" y="3804545"/>
            <a:ext cx="1590500" cy="461665"/>
          </a:xfrm>
          <a:prstGeom prst="rect">
            <a:avLst/>
          </a:prstGeom>
          <a:noFill/>
        </p:spPr>
        <p:txBody>
          <a:bodyPr wrap="none" rtlCol="0">
            <a:spAutoFit/>
          </a:bodyPr>
          <a:lstStyle/>
          <a:p>
            <a:pPr>
              <a:spcAft>
                <a:spcPts val="1200"/>
              </a:spcAft>
            </a:pPr>
            <a:r>
              <a:rPr lang="en-US" sz="2400" dirty="0"/>
              <a:t>Uninsured</a:t>
            </a:r>
          </a:p>
        </p:txBody>
      </p:sp>
    </p:spTree>
    <p:extLst>
      <p:ext uri="{BB962C8B-B14F-4D97-AF65-F5344CB8AC3E}">
        <p14:creationId xmlns:p14="http://schemas.microsoft.com/office/powerpoint/2010/main" val="5077284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5C01-39D0-5F47-9775-512F5F12AB7F}"/>
              </a:ext>
            </a:extLst>
          </p:cNvPr>
          <p:cNvSpPr>
            <a:spLocks noGrp="1"/>
          </p:cNvSpPr>
          <p:nvPr>
            <p:ph type="title"/>
          </p:nvPr>
        </p:nvSpPr>
        <p:spPr/>
        <p:txBody>
          <a:bodyPr>
            <a:normAutofit/>
          </a:bodyPr>
          <a:lstStyle/>
          <a:p>
            <a:r>
              <a:rPr lang="en-US" sz="2000" dirty="0"/>
              <a:t>Michigan, 2011-2020</a:t>
            </a:r>
            <a:br>
              <a:rPr lang="en-US" sz="3000" dirty="0"/>
            </a:br>
            <a:r>
              <a:rPr lang="en-US" sz="3000" dirty="0"/>
              <a:t>Continuity of Coverage after Enrollment in Medicaid</a:t>
            </a:r>
          </a:p>
        </p:txBody>
      </p:sp>
      <p:sp>
        <p:nvSpPr>
          <p:cNvPr id="3" name="Text Placeholder 2">
            <a:extLst>
              <a:ext uri="{FF2B5EF4-FFF2-40B4-BE49-F238E27FC236}">
                <a16:creationId xmlns:a16="http://schemas.microsoft.com/office/drawing/2014/main" id="{3AEC0E74-23E7-DF75-8845-77EEB2A8AE2E}"/>
              </a:ext>
            </a:extLst>
          </p:cNvPr>
          <p:cNvSpPr>
            <a:spLocks noGrp="1"/>
          </p:cNvSpPr>
          <p:nvPr>
            <p:ph type="body" idx="10"/>
          </p:nvPr>
        </p:nvSpPr>
        <p:spPr/>
        <p:txBody>
          <a:bodyPr/>
          <a:lstStyle/>
          <a:p>
            <a:pPr>
              <a:lnSpc>
                <a:spcPct val="100000"/>
              </a:lnSpc>
            </a:pPr>
            <a:r>
              <a:rPr lang="en-US" dirty="0"/>
              <a:t>Data from: </a:t>
            </a:r>
            <a:r>
              <a:rPr lang="en-US" dirty="0" err="1"/>
              <a:t>Ndumele</a:t>
            </a:r>
            <a:r>
              <a:rPr lang="en-US" dirty="0"/>
              <a:t> CD, </a:t>
            </a:r>
            <a:r>
              <a:rPr lang="en-US" dirty="0" err="1"/>
              <a:t>Lollo</a:t>
            </a:r>
            <a:r>
              <a:rPr lang="en-US" dirty="0"/>
              <a:t> A, </a:t>
            </a:r>
            <a:r>
              <a:rPr lang="en-US" dirty="0" err="1"/>
              <a:t>Krumholz</a:t>
            </a:r>
            <a:r>
              <a:rPr lang="en-US" dirty="0"/>
              <a:t> HM, Schlesinger M, Wallace J. Long-Term Stability of Coverage Among Michigan Medicaid Beneficiaries. Ann Intern Med 2023;176(1):22–8.</a:t>
            </a:r>
          </a:p>
        </p:txBody>
      </p:sp>
      <p:graphicFrame>
        <p:nvGraphicFramePr>
          <p:cNvPr id="8" name="Content Placeholder 7">
            <a:extLst>
              <a:ext uri="{FF2B5EF4-FFF2-40B4-BE49-F238E27FC236}">
                <a16:creationId xmlns:a16="http://schemas.microsoft.com/office/drawing/2014/main" id="{1DDB4607-A9F3-A8D2-B944-4CF337827C1E}"/>
              </a:ext>
            </a:extLst>
          </p:cNvPr>
          <p:cNvGraphicFramePr>
            <a:graphicFrameLocks noGrp="1"/>
          </p:cNvGraphicFramePr>
          <p:nvPr>
            <p:ph idx="1"/>
            <p:extLst>
              <p:ext uri="{D42A27DB-BD31-4B8C-83A1-F6EECF244321}">
                <p14:modId xmlns:p14="http://schemas.microsoft.com/office/powerpoint/2010/main" val="1256723113"/>
              </p:ext>
            </p:extLst>
          </p:nvPr>
        </p:nvGraphicFramePr>
        <p:xfrm>
          <a:off x="616226" y="1451112"/>
          <a:ext cx="10737574" cy="4194313"/>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C3C8FC90-384B-7C6C-97E5-B432ADE772C7}"/>
              </a:ext>
            </a:extLst>
          </p:cNvPr>
          <p:cNvSpPr txBox="1"/>
          <p:nvPr/>
        </p:nvSpPr>
        <p:spPr>
          <a:xfrm>
            <a:off x="3816627" y="5555088"/>
            <a:ext cx="7404652" cy="461665"/>
          </a:xfrm>
          <a:prstGeom prst="rect">
            <a:avLst/>
          </a:prstGeom>
          <a:noFill/>
        </p:spPr>
        <p:txBody>
          <a:bodyPr wrap="square" rtlCol="0">
            <a:spAutoFit/>
          </a:bodyPr>
          <a:lstStyle/>
          <a:p>
            <a:pPr algn="ctr">
              <a:spcAft>
                <a:spcPts val="1200"/>
              </a:spcAft>
            </a:pPr>
            <a:r>
              <a:rPr lang="en-US" sz="2400" dirty="0">
                <a:solidFill>
                  <a:schemeClr val="bg1"/>
                </a:solidFill>
              </a:rPr>
              <a:t>Years after Medicaid Enrollment</a:t>
            </a:r>
          </a:p>
        </p:txBody>
      </p:sp>
      <p:sp>
        <p:nvSpPr>
          <p:cNvPr id="5" name="TextBox 4">
            <a:extLst>
              <a:ext uri="{FF2B5EF4-FFF2-40B4-BE49-F238E27FC236}">
                <a16:creationId xmlns:a16="http://schemas.microsoft.com/office/drawing/2014/main" id="{161F09D4-5D88-2050-0F16-6687F432CDD9}"/>
              </a:ext>
            </a:extLst>
          </p:cNvPr>
          <p:cNvSpPr txBox="1"/>
          <p:nvPr/>
        </p:nvSpPr>
        <p:spPr>
          <a:xfrm>
            <a:off x="1043610" y="2358839"/>
            <a:ext cx="2226364" cy="1477328"/>
          </a:xfrm>
          <a:prstGeom prst="rect">
            <a:avLst/>
          </a:prstGeom>
          <a:noFill/>
        </p:spPr>
        <p:txBody>
          <a:bodyPr wrap="square" rtlCol="0">
            <a:spAutoFit/>
          </a:bodyPr>
          <a:lstStyle/>
          <a:p>
            <a:pPr>
              <a:spcAft>
                <a:spcPts val="1200"/>
              </a:spcAft>
            </a:pPr>
            <a:r>
              <a:rPr lang="en-US" sz="2000" dirty="0">
                <a:solidFill>
                  <a:schemeClr val="bg1"/>
                </a:solidFill>
              </a:rPr>
              <a:t>Share enrolled</a:t>
            </a:r>
          </a:p>
          <a:p>
            <a:pPr>
              <a:spcAft>
                <a:spcPts val="1200"/>
              </a:spcAft>
            </a:pPr>
            <a:r>
              <a:rPr lang="en-US" sz="2000" dirty="0">
                <a:solidFill>
                  <a:schemeClr val="bg1"/>
                </a:solidFill>
              </a:rPr>
              <a:t>Share continuously enrolled</a:t>
            </a:r>
          </a:p>
        </p:txBody>
      </p:sp>
      <p:cxnSp>
        <p:nvCxnSpPr>
          <p:cNvPr id="10" name="Straight Connector 9">
            <a:extLst>
              <a:ext uri="{FF2B5EF4-FFF2-40B4-BE49-F238E27FC236}">
                <a16:creationId xmlns:a16="http://schemas.microsoft.com/office/drawing/2014/main" id="{13DA6147-28BF-E8F0-87F4-A0C4E0CF43BB}"/>
              </a:ext>
            </a:extLst>
          </p:cNvPr>
          <p:cNvCxnSpPr>
            <a:cxnSpLocks/>
          </p:cNvCxnSpPr>
          <p:nvPr/>
        </p:nvCxnSpPr>
        <p:spPr>
          <a:xfrm>
            <a:off x="705681" y="2549708"/>
            <a:ext cx="337929" cy="0"/>
          </a:xfrm>
          <a:prstGeom prst="line">
            <a:avLst/>
          </a:prstGeom>
          <a:ln w="76200"/>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CE3DAEA-5C1A-28DC-3FCC-69A80C801E6E}"/>
              </a:ext>
            </a:extLst>
          </p:cNvPr>
          <p:cNvCxnSpPr>
            <a:cxnSpLocks/>
          </p:cNvCxnSpPr>
          <p:nvPr/>
        </p:nvCxnSpPr>
        <p:spPr>
          <a:xfrm>
            <a:off x="705681" y="3020161"/>
            <a:ext cx="337929" cy="0"/>
          </a:xfrm>
          <a:prstGeom prst="line">
            <a:avLst/>
          </a:prstGeom>
          <a:ln w="76200">
            <a:solidFill>
              <a:schemeClr val="accent2"/>
            </a:solidFill>
          </a:ln>
          <a:effectLst>
            <a:glow rad="38100">
              <a:schemeClr val="bg1"/>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61393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19F85-F80D-8347-9A88-D833E10C0BD6}"/>
              </a:ext>
            </a:extLst>
          </p:cNvPr>
          <p:cNvSpPr>
            <a:spLocks noGrp="1"/>
          </p:cNvSpPr>
          <p:nvPr>
            <p:ph type="title"/>
          </p:nvPr>
        </p:nvSpPr>
        <p:spPr/>
        <p:txBody>
          <a:bodyPr>
            <a:normAutofit/>
          </a:bodyPr>
          <a:lstStyle/>
          <a:p>
            <a:r>
              <a:rPr lang="en-US" sz="2000" dirty="0"/>
              <a:t>In the two years from 2018-2019, </a:t>
            </a:r>
            <a:br>
              <a:rPr lang="en-US" sz="3000" dirty="0"/>
            </a:br>
            <a:r>
              <a:rPr lang="en-US" sz="3000" dirty="0"/>
              <a:t>One in Five Americans Were Uninsured</a:t>
            </a:r>
          </a:p>
        </p:txBody>
      </p:sp>
      <p:sp>
        <p:nvSpPr>
          <p:cNvPr id="3" name="Text Placeholder 2">
            <a:extLst>
              <a:ext uri="{FF2B5EF4-FFF2-40B4-BE49-F238E27FC236}">
                <a16:creationId xmlns:a16="http://schemas.microsoft.com/office/drawing/2014/main" id="{6E5B3826-3720-8511-6454-8DE90D1C89D5}"/>
              </a:ext>
            </a:extLst>
          </p:cNvPr>
          <p:cNvSpPr>
            <a:spLocks noGrp="1"/>
          </p:cNvSpPr>
          <p:nvPr>
            <p:ph type="body" idx="10"/>
          </p:nvPr>
        </p:nvSpPr>
        <p:spPr/>
        <p:txBody>
          <a:bodyPr/>
          <a:lstStyle/>
          <a:p>
            <a:pPr>
              <a:lnSpc>
                <a:spcPct val="100000"/>
              </a:lnSpc>
            </a:pPr>
            <a:r>
              <a:rPr lang="en-US" dirty="0"/>
              <a:t>Data from: </a:t>
            </a:r>
            <a:r>
              <a:rPr lang="en-US" dirty="0" err="1"/>
              <a:t>Einav</a:t>
            </a:r>
            <a:r>
              <a:rPr lang="en-US" dirty="0"/>
              <a:t> L, Finkelstein A. The risk of losing health insurance in the United States is large, and remained so after the Affordable Care Act. Proceedings of the National Academy of Sciences 2023;120(18):e2222100120. Results are from these authors’ analysis of the 2018-2019 MEPS. </a:t>
            </a:r>
          </a:p>
        </p:txBody>
      </p:sp>
      <p:graphicFrame>
        <p:nvGraphicFramePr>
          <p:cNvPr id="4" name="Content Placeholder 3">
            <a:extLst>
              <a:ext uri="{FF2B5EF4-FFF2-40B4-BE49-F238E27FC236}">
                <a16:creationId xmlns:a16="http://schemas.microsoft.com/office/drawing/2014/main" id="{24049D20-1A6E-674C-A8B1-3D172C0F5809}"/>
              </a:ext>
            </a:extLst>
          </p:cNvPr>
          <p:cNvGraphicFramePr>
            <a:graphicFrameLocks noGrp="1"/>
          </p:cNvGraphicFramePr>
          <p:nvPr>
            <p:ph idx="4294967295"/>
            <p:extLst>
              <p:ext uri="{D42A27DB-BD31-4B8C-83A1-F6EECF244321}">
                <p14:modId xmlns:p14="http://schemas.microsoft.com/office/powerpoint/2010/main" val="1726085791"/>
              </p:ext>
            </p:extLst>
          </p:nvPr>
        </p:nvGraphicFramePr>
        <p:xfrm>
          <a:off x="1981200" y="1381539"/>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84292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58C48-8310-A148-8470-DEC4DE887421}"/>
              </a:ext>
            </a:extLst>
          </p:cNvPr>
          <p:cNvSpPr>
            <a:spLocks noGrp="1"/>
          </p:cNvSpPr>
          <p:nvPr>
            <p:ph type="title"/>
          </p:nvPr>
        </p:nvSpPr>
        <p:spPr/>
        <p:txBody>
          <a:bodyPr>
            <a:normAutofit/>
          </a:bodyPr>
          <a:lstStyle/>
          <a:p>
            <a:r>
              <a:rPr lang="en-US" sz="2800" dirty="0"/>
              <a:t>Losing a primary care physician</a:t>
            </a:r>
            <a:br>
              <a:rPr lang="en-US" sz="3000" dirty="0"/>
            </a:br>
            <a:r>
              <a:rPr lang="en-US" sz="3600" dirty="0"/>
              <a:t>Changes Where Medicare Patients Get Care</a:t>
            </a:r>
            <a:endParaRPr lang="en-US" sz="3000" dirty="0"/>
          </a:p>
        </p:txBody>
      </p:sp>
      <p:graphicFrame>
        <p:nvGraphicFramePr>
          <p:cNvPr id="4" name="Content Placeholder 3">
            <a:extLst>
              <a:ext uri="{FF2B5EF4-FFF2-40B4-BE49-F238E27FC236}">
                <a16:creationId xmlns:a16="http://schemas.microsoft.com/office/drawing/2014/main" id="{1CDC87F5-A6C4-9C42-B9A2-87E5AA950A53}"/>
              </a:ext>
            </a:extLst>
          </p:cNvPr>
          <p:cNvGraphicFramePr>
            <a:graphicFrameLocks noGrp="1"/>
          </p:cNvGraphicFramePr>
          <p:nvPr>
            <p:ph idx="1"/>
            <p:extLst>
              <p:ext uri="{D42A27DB-BD31-4B8C-83A1-F6EECF244321}">
                <p14:modId xmlns:p14="http://schemas.microsoft.com/office/powerpoint/2010/main" val="2958276409"/>
              </p:ext>
            </p:extLst>
          </p:nvPr>
        </p:nvGraphicFramePr>
        <p:xfrm>
          <a:off x="838200" y="1825625"/>
          <a:ext cx="10515600" cy="4179888"/>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Placeholder 2">
            <a:extLst>
              <a:ext uri="{FF2B5EF4-FFF2-40B4-BE49-F238E27FC236}">
                <a16:creationId xmlns:a16="http://schemas.microsoft.com/office/drawing/2014/main" id="{E584221B-97FA-8F2A-E741-1053C151BC37}"/>
              </a:ext>
            </a:extLst>
          </p:cNvPr>
          <p:cNvSpPr>
            <a:spLocks noGrp="1"/>
          </p:cNvSpPr>
          <p:nvPr>
            <p:ph type="body" idx="10"/>
          </p:nvPr>
        </p:nvSpPr>
        <p:spPr/>
        <p:txBody>
          <a:bodyPr/>
          <a:lstStyle/>
          <a:p>
            <a:pPr>
              <a:lnSpc>
                <a:spcPct val="100000"/>
              </a:lnSpc>
            </a:pPr>
            <a:r>
              <a:rPr lang="en-US" sz="1200" dirty="0"/>
              <a:t>Data from: </a:t>
            </a:r>
            <a:r>
              <a:rPr lang="en-US" sz="1200" dirty="0" err="1"/>
              <a:t>Sabety</a:t>
            </a:r>
            <a:r>
              <a:rPr lang="en-US" sz="1200" dirty="0"/>
              <a:t> AH, Jena AB, Barnett ML. Changes in Health Care Use and Outcomes After Turnover in Primary Care. JAMA Internal Medicine 2021;181(2):186–94.</a:t>
            </a:r>
          </a:p>
        </p:txBody>
      </p:sp>
    </p:spTree>
    <p:extLst>
      <p:ext uri="{BB962C8B-B14F-4D97-AF65-F5344CB8AC3E}">
        <p14:creationId xmlns:p14="http://schemas.microsoft.com/office/powerpoint/2010/main" val="4358528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A023D-10BE-79CF-89F7-D94B11672C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4BD89A-9DAC-B639-63DC-3C3F746E621F}"/>
              </a:ext>
            </a:extLst>
          </p:cNvPr>
          <p:cNvSpPr>
            <a:spLocks noGrp="1"/>
          </p:cNvSpPr>
          <p:nvPr>
            <p:ph type="title"/>
          </p:nvPr>
        </p:nvSpPr>
        <p:spPr/>
        <p:txBody>
          <a:bodyPr>
            <a:normAutofit/>
          </a:bodyPr>
          <a:lstStyle/>
          <a:p>
            <a:r>
              <a:rPr lang="en-US" sz="2800" dirty="0"/>
              <a:t>Losing a primary care physician</a:t>
            </a:r>
            <a:br>
              <a:rPr lang="en-US" sz="3000" dirty="0"/>
            </a:br>
            <a:r>
              <a:rPr lang="en-US" sz="3600" dirty="0"/>
              <a:t>Has Dire Consequences for Medicare Patients</a:t>
            </a:r>
            <a:endParaRPr lang="en-US" sz="3000" dirty="0"/>
          </a:p>
        </p:txBody>
      </p:sp>
      <p:sp>
        <p:nvSpPr>
          <p:cNvPr id="8" name="Text Placeholder 7">
            <a:extLst>
              <a:ext uri="{FF2B5EF4-FFF2-40B4-BE49-F238E27FC236}">
                <a16:creationId xmlns:a16="http://schemas.microsoft.com/office/drawing/2014/main" id="{0DAEF691-FAB9-3550-E1A2-5E8231409859}"/>
              </a:ext>
            </a:extLst>
          </p:cNvPr>
          <p:cNvSpPr>
            <a:spLocks noGrp="1"/>
          </p:cNvSpPr>
          <p:nvPr>
            <p:ph type="body" idx="10"/>
          </p:nvPr>
        </p:nvSpPr>
        <p:spPr/>
        <p:txBody>
          <a:bodyPr/>
          <a:lstStyle/>
          <a:p>
            <a:r>
              <a:rPr lang="en-US" dirty="0"/>
              <a:t>Data from: </a:t>
            </a:r>
            <a:r>
              <a:rPr lang="en-US" dirty="0" err="1"/>
              <a:t>Sabety</a:t>
            </a:r>
            <a:r>
              <a:rPr lang="en-US" dirty="0"/>
              <a:t> A. The value of relationships in healthcare. Journal of Public Economics 2023;225:104927.</a:t>
            </a:r>
          </a:p>
        </p:txBody>
      </p:sp>
      <p:graphicFrame>
        <p:nvGraphicFramePr>
          <p:cNvPr id="9" name="Content Placeholder 3">
            <a:extLst>
              <a:ext uri="{FF2B5EF4-FFF2-40B4-BE49-F238E27FC236}">
                <a16:creationId xmlns:a16="http://schemas.microsoft.com/office/drawing/2014/main" id="{9381F070-14A6-8536-6BAC-4303719B6775}"/>
              </a:ext>
            </a:extLst>
          </p:cNvPr>
          <p:cNvGraphicFramePr>
            <a:graphicFrameLocks/>
          </p:cNvGraphicFramePr>
          <p:nvPr>
            <p:extLst>
              <p:ext uri="{D42A27DB-BD31-4B8C-83A1-F6EECF244321}">
                <p14:modId xmlns:p14="http://schemas.microsoft.com/office/powerpoint/2010/main" val="1578260265"/>
              </p:ext>
            </p:extLst>
          </p:nvPr>
        </p:nvGraphicFramePr>
        <p:xfrm>
          <a:off x="2954215" y="1477108"/>
          <a:ext cx="7767376" cy="4539645"/>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404D2602-178D-9718-E590-314CB9A3403F}"/>
              </a:ext>
            </a:extLst>
          </p:cNvPr>
          <p:cNvSpPr txBox="1"/>
          <p:nvPr/>
        </p:nvSpPr>
        <p:spPr>
          <a:xfrm>
            <a:off x="663190" y="2208295"/>
            <a:ext cx="2813539" cy="1569660"/>
          </a:xfrm>
          <a:prstGeom prst="rect">
            <a:avLst/>
          </a:prstGeom>
          <a:noFill/>
        </p:spPr>
        <p:txBody>
          <a:bodyPr wrap="square" rtlCol="0">
            <a:spAutoFit/>
          </a:bodyPr>
          <a:lstStyle/>
          <a:p>
            <a:pPr>
              <a:spcAft>
                <a:spcPts val="1200"/>
              </a:spcAft>
            </a:pPr>
            <a:r>
              <a:rPr lang="en-US" sz="2400" dirty="0">
                <a:solidFill>
                  <a:schemeClr val="bg1"/>
                </a:solidFill>
              </a:rPr>
              <a:t>Change after losing a long-standing primary care physician</a:t>
            </a:r>
          </a:p>
        </p:txBody>
      </p:sp>
    </p:spTree>
    <p:extLst>
      <p:ext uri="{BB962C8B-B14F-4D97-AF65-F5344CB8AC3E}">
        <p14:creationId xmlns:p14="http://schemas.microsoft.com/office/powerpoint/2010/main" val="7940407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3D3B6-C139-C643-9B8C-56799D133A9C}"/>
              </a:ext>
            </a:extLst>
          </p:cNvPr>
          <p:cNvSpPr>
            <a:spLocks noGrp="1"/>
          </p:cNvSpPr>
          <p:nvPr>
            <p:ph type="title"/>
          </p:nvPr>
        </p:nvSpPr>
        <p:spPr/>
        <p:txBody>
          <a:bodyPr>
            <a:noAutofit/>
          </a:bodyPr>
          <a:lstStyle/>
          <a:p>
            <a:r>
              <a:rPr lang="en-US" sz="2400" dirty="0"/>
              <a:t>A randomized trial of older men in the VA with</a:t>
            </a:r>
            <a:br>
              <a:rPr lang="en-US" sz="3000" dirty="0"/>
            </a:br>
            <a:r>
              <a:rPr lang="en-US" sz="4000" dirty="0"/>
              <a:t>Continuous vs. Discontinuous Providers</a:t>
            </a:r>
            <a:endParaRPr lang="en-US" sz="3000" dirty="0"/>
          </a:p>
        </p:txBody>
      </p:sp>
      <p:graphicFrame>
        <p:nvGraphicFramePr>
          <p:cNvPr id="4" name="Content Placeholder 3">
            <a:extLst>
              <a:ext uri="{FF2B5EF4-FFF2-40B4-BE49-F238E27FC236}">
                <a16:creationId xmlns:a16="http://schemas.microsoft.com/office/drawing/2014/main" id="{602903AB-081A-E542-91C4-71ABBB94A363}"/>
              </a:ext>
            </a:extLst>
          </p:cNvPr>
          <p:cNvGraphicFramePr>
            <a:graphicFrameLocks noGrp="1"/>
          </p:cNvGraphicFramePr>
          <p:nvPr>
            <p:ph idx="1"/>
            <p:extLst>
              <p:ext uri="{D42A27DB-BD31-4B8C-83A1-F6EECF244321}">
                <p14:modId xmlns:p14="http://schemas.microsoft.com/office/powerpoint/2010/main" val="3078366730"/>
              </p:ext>
            </p:extLst>
          </p:nvPr>
        </p:nvGraphicFramePr>
        <p:xfrm>
          <a:off x="838200" y="1507253"/>
          <a:ext cx="10515600" cy="449826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Placeholder 2">
            <a:extLst>
              <a:ext uri="{FF2B5EF4-FFF2-40B4-BE49-F238E27FC236}">
                <a16:creationId xmlns:a16="http://schemas.microsoft.com/office/drawing/2014/main" id="{1A060B0F-F9EC-1947-992A-40E128745B80}"/>
              </a:ext>
            </a:extLst>
          </p:cNvPr>
          <p:cNvSpPr>
            <a:spLocks noGrp="1"/>
          </p:cNvSpPr>
          <p:nvPr>
            <p:ph type="body" idx="10"/>
          </p:nvPr>
        </p:nvSpPr>
        <p:spPr>
          <a:xfrm>
            <a:off x="0" y="6016753"/>
            <a:ext cx="8521002" cy="841248"/>
          </a:xfrm>
        </p:spPr>
        <p:txBody>
          <a:bodyPr/>
          <a:lstStyle/>
          <a:p>
            <a:pPr>
              <a:lnSpc>
                <a:spcPct val="100000"/>
              </a:lnSpc>
            </a:pPr>
            <a:r>
              <a:rPr lang="en-US" dirty="0"/>
              <a:t>Data from: Wasson JH, </a:t>
            </a:r>
            <a:r>
              <a:rPr lang="en-US" dirty="0" err="1"/>
              <a:t>Sauvigne</a:t>
            </a:r>
            <a:r>
              <a:rPr lang="en-US" dirty="0"/>
              <a:t> AE, </a:t>
            </a:r>
            <a:r>
              <a:rPr lang="en-US" dirty="0" err="1"/>
              <a:t>Mogielnicki</a:t>
            </a:r>
            <a:r>
              <a:rPr lang="en-US" dirty="0"/>
              <a:t> RP, et al. Continuity of outpatient medical care in elderly men. A randomized trial. JAMA 1984;252(17):2413–7.</a:t>
            </a:r>
          </a:p>
        </p:txBody>
      </p:sp>
      <p:sp>
        <p:nvSpPr>
          <p:cNvPr id="6" name="Rectangle 5">
            <a:extLst>
              <a:ext uri="{FF2B5EF4-FFF2-40B4-BE49-F238E27FC236}">
                <a16:creationId xmlns:a16="http://schemas.microsoft.com/office/drawing/2014/main" id="{E621E0BF-B423-E673-4E69-71FC14572222}"/>
              </a:ext>
            </a:extLst>
          </p:cNvPr>
          <p:cNvSpPr/>
          <p:nvPr/>
        </p:nvSpPr>
        <p:spPr>
          <a:xfrm>
            <a:off x="3577213" y="5594126"/>
            <a:ext cx="271306" cy="271306"/>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990580C-5FCC-A81C-0479-AEAE6A85977D}"/>
              </a:ext>
            </a:extLst>
          </p:cNvPr>
          <p:cNvSpPr/>
          <p:nvPr/>
        </p:nvSpPr>
        <p:spPr>
          <a:xfrm>
            <a:off x="6346370" y="5594126"/>
            <a:ext cx="271306" cy="271306"/>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492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E21F2-83DC-0289-2539-5C7571CA70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D7DA0A-2C6F-A157-5F14-8707BD5D37DD}"/>
              </a:ext>
            </a:extLst>
          </p:cNvPr>
          <p:cNvSpPr>
            <a:spLocks noGrp="1"/>
          </p:cNvSpPr>
          <p:nvPr>
            <p:ph type="title"/>
          </p:nvPr>
        </p:nvSpPr>
        <p:spPr>
          <a:xfrm>
            <a:off x="2667002" y="1999615"/>
            <a:ext cx="6858000" cy="2764028"/>
          </a:xfrm>
        </p:spPr>
        <p:txBody>
          <a:bodyPr vert="horz" lIns="91440" tIns="45720" rIns="91440" bIns="45720" rtlCol="0" anchor="ctr">
            <a:normAutofit/>
          </a:bodyPr>
          <a:lstStyle/>
          <a:p>
            <a:pPr algn="ctr"/>
            <a:r>
              <a:rPr lang="en-US" sz="6300" dirty="0">
                <a:latin typeface="+mn-lt"/>
              </a:rPr>
              <a:t>I.  Health</a:t>
            </a:r>
          </a:p>
        </p:txBody>
      </p:sp>
    </p:spTree>
    <p:extLst>
      <p:ext uri="{BB962C8B-B14F-4D97-AF65-F5344CB8AC3E}">
        <p14:creationId xmlns:p14="http://schemas.microsoft.com/office/powerpoint/2010/main" val="3486028858"/>
      </p:ext>
    </p:extLst>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9835E8A-C18D-C43A-EF33-EFA702DAE36A}"/>
              </a:ext>
            </a:extLst>
          </p:cNvPr>
          <p:cNvSpPr>
            <a:spLocks noGrp="1"/>
          </p:cNvSpPr>
          <p:nvPr>
            <p:ph type="title"/>
          </p:nvPr>
        </p:nvSpPr>
        <p:spPr/>
        <p:txBody>
          <a:bodyPr>
            <a:normAutofit/>
          </a:bodyPr>
          <a:lstStyle/>
          <a:p>
            <a:r>
              <a:rPr lang="en-US" sz="3300" dirty="0"/>
              <a:t>Cost Barriers to Care Among Non-Elderly Adults</a:t>
            </a:r>
            <a:endParaRPr lang="en-US" sz="2800" i="1" dirty="0"/>
          </a:p>
        </p:txBody>
      </p:sp>
      <p:sp>
        <p:nvSpPr>
          <p:cNvPr id="3" name="Text Placeholder 2">
            <a:extLst>
              <a:ext uri="{FF2B5EF4-FFF2-40B4-BE49-F238E27FC236}">
                <a16:creationId xmlns:a16="http://schemas.microsoft.com/office/drawing/2014/main" id="{2E631AD1-D239-1E77-43F6-214846223240}"/>
              </a:ext>
            </a:extLst>
          </p:cNvPr>
          <p:cNvSpPr>
            <a:spLocks noGrp="1"/>
          </p:cNvSpPr>
          <p:nvPr>
            <p:ph type="body" idx="10"/>
          </p:nvPr>
        </p:nvSpPr>
        <p:spPr/>
        <p:txBody>
          <a:bodyPr/>
          <a:lstStyle/>
          <a:p>
            <a:pPr>
              <a:lnSpc>
                <a:spcPct val="100000"/>
              </a:lnSpc>
              <a:spcBef>
                <a:spcPts val="0"/>
              </a:spcBef>
            </a:pPr>
            <a:r>
              <a:rPr lang="en-US" dirty="0"/>
              <a:t>Note: Dotted vertical line indicates change in survey; trends across this line should be interpreted cautiously.</a:t>
            </a:r>
          </a:p>
          <a:p>
            <a:pPr>
              <a:lnSpc>
                <a:spcPct val="100000"/>
              </a:lnSpc>
              <a:spcBef>
                <a:spcPts val="0"/>
              </a:spcBef>
            </a:pPr>
            <a:r>
              <a:rPr lang="en-US" dirty="0"/>
              <a:t>Source: National Health Interview Survey analysis by Adam Gaffney</a:t>
            </a:r>
          </a:p>
        </p:txBody>
      </p:sp>
      <p:sp>
        <p:nvSpPr>
          <p:cNvPr id="4" name="TextBox 3">
            <a:extLst>
              <a:ext uri="{FF2B5EF4-FFF2-40B4-BE49-F238E27FC236}">
                <a16:creationId xmlns:a16="http://schemas.microsoft.com/office/drawing/2014/main" id="{9C9C5248-FCDD-D564-53B0-C11EEDEE50D2}"/>
              </a:ext>
            </a:extLst>
          </p:cNvPr>
          <p:cNvSpPr txBox="1"/>
          <p:nvPr/>
        </p:nvSpPr>
        <p:spPr>
          <a:xfrm>
            <a:off x="451639" y="1937328"/>
            <a:ext cx="3529556" cy="400110"/>
          </a:xfrm>
          <a:prstGeom prst="rect">
            <a:avLst/>
          </a:prstGeom>
          <a:noFill/>
        </p:spPr>
        <p:txBody>
          <a:bodyPr wrap="square" rtlCol="0">
            <a:spAutoFit/>
          </a:bodyPr>
          <a:lstStyle/>
          <a:p>
            <a:pPr>
              <a:spcAft>
                <a:spcPts val="1200"/>
              </a:spcAft>
            </a:pPr>
            <a:r>
              <a:rPr lang="en-US" sz="2000" b="1" dirty="0">
                <a:solidFill>
                  <a:schemeClr val="bg1"/>
                </a:solidFill>
              </a:rPr>
              <a:t>Percent Non-Elderly Adults</a:t>
            </a:r>
          </a:p>
        </p:txBody>
      </p:sp>
      <p:sp>
        <p:nvSpPr>
          <p:cNvPr id="5" name="TextBox 4">
            <a:extLst>
              <a:ext uri="{FF2B5EF4-FFF2-40B4-BE49-F238E27FC236}">
                <a16:creationId xmlns:a16="http://schemas.microsoft.com/office/drawing/2014/main" id="{BB0F0BCB-7E0C-F47D-DE8F-79FA65E99277}"/>
              </a:ext>
            </a:extLst>
          </p:cNvPr>
          <p:cNvSpPr txBox="1"/>
          <p:nvPr/>
        </p:nvSpPr>
        <p:spPr>
          <a:xfrm>
            <a:off x="601632" y="2411299"/>
            <a:ext cx="3501185" cy="3016210"/>
          </a:xfrm>
          <a:prstGeom prst="rect">
            <a:avLst/>
          </a:prstGeom>
          <a:noFill/>
        </p:spPr>
        <p:txBody>
          <a:bodyPr wrap="square" rtlCol="0">
            <a:spAutoFit/>
          </a:bodyPr>
          <a:lstStyle/>
          <a:p>
            <a:pPr>
              <a:spcAft>
                <a:spcPts val="1200"/>
              </a:spcAft>
            </a:pPr>
            <a:r>
              <a:rPr lang="en-US" sz="2000" dirty="0">
                <a:solidFill>
                  <a:schemeClr val="bg1"/>
                </a:solidFill>
              </a:rPr>
              <a:t>Any foregone care in last year</a:t>
            </a:r>
          </a:p>
          <a:p>
            <a:pPr>
              <a:spcAft>
                <a:spcPts val="1200"/>
              </a:spcAft>
            </a:pPr>
            <a:r>
              <a:rPr lang="en-US" sz="2000" dirty="0">
                <a:solidFill>
                  <a:schemeClr val="bg1"/>
                </a:solidFill>
              </a:rPr>
              <a:t>Went without needed medicine due to cost</a:t>
            </a:r>
          </a:p>
          <a:p>
            <a:pPr>
              <a:spcAft>
                <a:spcPts val="1200"/>
              </a:spcAft>
            </a:pPr>
            <a:r>
              <a:rPr lang="en-US" sz="2000" dirty="0">
                <a:solidFill>
                  <a:schemeClr val="bg1"/>
                </a:solidFill>
              </a:rPr>
              <a:t>Went without needed medical care due to cost</a:t>
            </a:r>
          </a:p>
          <a:p>
            <a:pPr>
              <a:spcAft>
                <a:spcPts val="1200"/>
              </a:spcAft>
            </a:pPr>
            <a:r>
              <a:rPr lang="en-US" sz="2000" dirty="0">
                <a:solidFill>
                  <a:schemeClr val="bg1"/>
                </a:solidFill>
              </a:rPr>
              <a:t>Went without needed mental healthcare due to cost</a:t>
            </a:r>
          </a:p>
        </p:txBody>
      </p:sp>
      <p:graphicFrame>
        <p:nvGraphicFramePr>
          <p:cNvPr id="6" name="Table 5">
            <a:extLst>
              <a:ext uri="{FF2B5EF4-FFF2-40B4-BE49-F238E27FC236}">
                <a16:creationId xmlns:a16="http://schemas.microsoft.com/office/drawing/2014/main" id="{EA9CB589-2F12-B5DC-4F2D-0A324230B6D0}"/>
              </a:ext>
            </a:extLst>
          </p:cNvPr>
          <p:cNvGraphicFramePr>
            <a:graphicFrameLocks noGrp="1"/>
          </p:cNvGraphicFramePr>
          <p:nvPr>
            <p:extLst>
              <p:ext uri="{D42A27DB-BD31-4B8C-83A1-F6EECF244321}">
                <p14:modId xmlns:p14="http://schemas.microsoft.com/office/powerpoint/2010/main" val="2841416022"/>
              </p:ext>
            </p:extLst>
          </p:nvPr>
        </p:nvGraphicFramePr>
        <p:xfrm>
          <a:off x="4349932" y="1524000"/>
          <a:ext cx="7074195" cy="4023952"/>
        </p:xfrm>
        <a:graphic>
          <a:graphicData uri="http://schemas.openxmlformats.org/drawingml/2006/table">
            <a:tbl>
              <a:tblPr>
                <a:tableStyleId>{5C22544A-7EE6-4342-B048-85BDC9FD1C3A}</a:tableStyleId>
              </a:tblPr>
              <a:tblGrid>
                <a:gridCol w="7074195">
                  <a:extLst>
                    <a:ext uri="{9D8B030D-6E8A-4147-A177-3AD203B41FA5}">
                      <a16:colId xmlns:a16="http://schemas.microsoft.com/office/drawing/2014/main" val="781053812"/>
                    </a:ext>
                  </a:extLst>
                </a:gridCol>
              </a:tblGrid>
              <a:tr h="1005988">
                <a:tc>
                  <a:txBody>
                    <a:bodyPr/>
                    <a:lstStyle/>
                    <a:p>
                      <a:endParaRPr lang="en-US" dirty="0"/>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95017784"/>
                  </a:ext>
                </a:extLst>
              </a:tr>
              <a:tr h="1005988">
                <a:tc>
                  <a:txBody>
                    <a:bodyPr/>
                    <a:lstStyle/>
                    <a:p>
                      <a:endParaRPr lang="en-US" dirty="0"/>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19654112"/>
                  </a:ext>
                </a:extLst>
              </a:tr>
              <a:tr h="1005988">
                <a:tc>
                  <a:txBody>
                    <a:bodyPr/>
                    <a:lstStyle/>
                    <a:p>
                      <a:endParaRPr lang="en-US" dirty="0"/>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39947927"/>
                  </a:ext>
                </a:extLst>
              </a:tr>
              <a:tr h="1005988">
                <a:tc>
                  <a:txBody>
                    <a:bodyPr/>
                    <a:lstStyle/>
                    <a:p>
                      <a:endParaRPr lang="en-US" dirty="0"/>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61653146"/>
                  </a:ext>
                </a:extLst>
              </a:tr>
            </a:tbl>
          </a:graphicData>
        </a:graphic>
      </p:graphicFrame>
      <p:graphicFrame>
        <p:nvGraphicFramePr>
          <p:cNvPr id="7" name="Table 6">
            <a:extLst>
              <a:ext uri="{FF2B5EF4-FFF2-40B4-BE49-F238E27FC236}">
                <a16:creationId xmlns:a16="http://schemas.microsoft.com/office/drawing/2014/main" id="{9262A71F-5A29-2CA6-281D-C052FC4170A8}"/>
              </a:ext>
            </a:extLst>
          </p:cNvPr>
          <p:cNvGraphicFramePr>
            <a:graphicFrameLocks noGrp="1"/>
          </p:cNvGraphicFramePr>
          <p:nvPr>
            <p:extLst>
              <p:ext uri="{D42A27DB-BD31-4B8C-83A1-F6EECF244321}">
                <p14:modId xmlns:p14="http://schemas.microsoft.com/office/powerpoint/2010/main" val="2720917967"/>
              </p:ext>
            </p:extLst>
          </p:nvPr>
        </p:nvGraphicFramePr>
        <p:xfrm>
          <a:off x="3607036" y="1011875"/>
          <a:ext cx="741230" cy="5036925"/>
        </p:xfrm>
        <a:graphic>
          <a:graphicData uri="http://schemas.openxmlformats.org/drawingml/2006/table">
            <a:tbl>
              <a:tblPr>
                <a:tableStyleId>{5C22544A-7EE6-4342-B048-85BDC9FD1C3A}</a:tableStyleId>
              </a:tblPr>
              <a:tblGrid>
                <a:gridCol w="741230">
                  <a:extLst>
                    <a:ext uri="{9D8B030D-6E8A-4147-A177-3AD203B41FA5}">
                      <a16:colId xmlns:a16="http://schemas.microsoft.com/office/drawing/2014/main" val="3530616476"/>
                    </a:ext>
                  </a:extLst>
                </a:gridCol>
              </a:tblGrid>
              <a:tr h="1007385">
                <a:tc>
                  <a:txBody>
                    <a:bodyPr/>
                    <a:lstStyle/>
                    <a:p>
                      <a:pPr algn="r"/>
                      <a:r>
                        <a:rPr lang="en-US" sz="2000" dirty="0">
                          <a:solidFill>
                            <a:schemeClr val="bg1"/>
                          </a:solidFill>
                        </a:rPr>
                        <a:t>20%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14074102"/>
                  </a:ext>
                </a:extLst>
              </a:tr>
              <a:tr h="1007385">
                <a:tc>
                  <a:txBody>
                    <a:bodyPr/>
                    <a:lstStyle/>
                    <a:p>
                      <a:pPr algn="r"/>
                      <a:r>
                        <a:rPr lang="en-US" sz="2000" dirty="0">
                          <a:solidFill>
                            <a:schemeClr val="bg1"/>
                          </a:solidFill>
                        </a:rPr>
                        <a:t>15%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46642935"/>
                  </a:ext>
                </a:extLst>
              </a:tr>
              <a:tr h="1007385">
                <a:tc>
                  <a:txBody>
                    <a:bodyPr/>
                    <a:lstStyle/>
                    <a:p>
                      <a:pPr algn="r"/>
                      <a:r>
                        <a:rPr lang="en-US" sz="2000" dirty="0">
                          <a:solidFill>
                            <a:schemeClr val="bg1"/>
                          </a:solidFill>
                        </a:rPr>
                        <a:t>10%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20756047"/>
                  </a:ext>
                </a:extLst>
              </a:tr>
              <a:tr h="1007385">
                <a:tc>
                  <a:txBody>
                    <a:bodyPr/>
                    <a:lstStyle/>
                    <a:p>
                      <a:pPr algn="r"/>
                      <a:r>
                        <a:rPr lang="en-US" sz="2000" dirty="0">
                          <a:solidFill>
                            <a:schemeClr val="bg1"/>
                          </a:solidFill>
                        </a:rPr>
                        <a:t>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37094112"/>
                  </a:ext>
                </a:extLst>
              </a:tr>
              <a:tr h="1007385">
                <a:tc>
                  <a:txBody>
                    <a:bodyPr/>
                    <a:lstStyle/>
                    <a:p>
                      <a:pPr algn="r"/>
                      <a:endParaRPr lang="en-US" sz="2000" dirty="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7910397"/>
                  </a:ext>
                </a:extLst>
              </a:tr>
            </a:tbl>
          </a:graphicData>
        </a:graphic>
      </p:graphicFrame>
      <p:graphicFrame>
        <p:nvGraphicFramePr>
          <p:cNvPr id="8" name="Table 7">
            <a:extLst>
              <a:ext uri="{FF2B5EF4-FFF2-40B4-BE49-F238E27FC236}">
                <a16:creationId xmlns:a16="http://schemas.microsoft.com/office/drawing/2014/main" id="{7C9B67D1-4CF8-F0A9-D5D6-F9971FA475CF}"/>
              </a:ext>
            </a:extLst>
          </p:cNvPr>
          <p:cNvGraphicFramePr>
            <a:graphicFrameLocks noGrp="1"/>
          </p:cNvGraphicFramePr>
          <p:nvPr>
            <p:extLst>
              <p:ext uri="{D42A27DB-BD31-4B8C-83A1-F6EECF244321}">
                <p14:modId xmlns:p14="http://schemas.microsoft.com/office/powerpoint/2010/main" val="2439706764"/>
              </p:ext>
            </p:extLst>
          </p:nvPr>
        </p:nvGraphicFramePr>
        <p:xfrm>
          <a:off x="2938980" y="5575825"/>
          <a:ext cx="8605158" cy="396240"/>
        </p:xfrm>
        <a:graphic>
          <a:graphicData uri="http://schemas.openxmlformats.org/drawingml/2006/table">
            <a:tbl>
              <a:tblPr>
                <a:tableStyleId>{5C22544A-7EE6-4342-B048-85BDC9FD1C3A}</a:tableStyleId>
              </a:tblPr>
              <a:tblGrid>
                <a:gridCol w="1434193">
                  <a:extLst>
                    <a:ext uri="{9D8B030D-6E8A-4147-A177-3AD203B41FA5}">
                      <a16:colId xmlns:a16="http://schemas.microsoft.com/office/drawing/2014/main" val="4188771396"/>
                    </a:ext>
                  </a:extLst>
                </a:gridCol>
                <a:gridCol w="1434193">
                  <a:extLst>
                    <a:ext uri="{9D8B030D-6E8A-4147-A177-3AD203B41FA5}">
                      <a16:colId xmlns:a16="http://schemas.microsoft.com/office/drawing/2014/main" val="463764246"/>
                    </a:ext>
                  </a:extLst>
                </a:gridCol>
                <a:gridCol w="1434193">
                  <a:extLst>
                    <a:ext uri="{9D8B030D-6E8A-4147-A177-3AD203B41FA5}">
                      <a16:colId xmlns:a16="http://schemas.microsoft.com/office/drawing/2014/main" val="1806304840"/>
                    </a:ext>
                  </a:extLst>
                </a:gridCol>
                <a:gridCol w="1434193">
                  <a:extLst>
                    <a:ext uri="{9D8B030D-6E8A-4147-A177-3AD203B41FA5}">
                      <a16:colId xmlns:a16="http://schemas.microsoft.com/office/drawing/2014/main" val="3297546147"/>
                    </a:ext>
                  </a:extLst>
                </a:gridCol>
                <a:gridCol w="1434193">
                  <a:extLst>
                    <a:ext uri="{9D8B030D-6E8A-4147-A177-3AD203B41FA5}">
                      <a16:colId xmlns:a16="http://schemas.microsoft.com/office/drawing/2014/main" val="1907775713"/>
                    </a:ext>
                  </a:extLst>
                </a:gridCol>
                <a:gridCol w="1434193">
                  <a:extLst>
                    <a:ext uri="{9D8B030D-6E8A-4147-A177-3AD203B41FA5}">
                      <a16:colId xmlns:a16="http://schemas.microsoft.com/office/drawing/2014/main" val="659751741"/>
                    </a:ext>
                  </a:extLst>
                </a:gridCol>
              </a:tblGrid>
              <a:tr h="370840">
                <a:tc>
                  <a:txBody>
                    <a:bodyPr/>
                    <a:lstStyle/>
                    <a:p>
                      <a:pPr algn="r"/>
                      <a:endParaRPr lang="en-US" sz="2000" dirty="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000" dirty="0">
                          <a:solidFill>
                            <a:schemeClr val="bg1"/>
                          </a:solidFill>
                        </a:rPr>
                        <a:t>2000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000" dirty="0">
                          <a:solidFill>
                            <a:schemeClr val="bg1"/>
                          </a:solidFill>
                        </a:rPr>
                        <a:t>2005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000" dirty="0">
                          <a:solidFill>
                            <a:schemeClr val="bg1"/>
                          </a:solidFill>
                        </a:rPr>
                        <a:t>2010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000" dirty="0">
                          <a:solidFill>
                            <a:schemeClr val="bg1"/>
                          </a:solidFill>
                        </a:rPr>
                        <a:t>2015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endParaRPr lang="en-US" sz="2000" dirty="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58474131"/>
                  </a:ext>
                </a:extLst>
              </a:tr>
            </a:tbl>
          </a:graphicData>
        </a:graphic>
      </p:graphicFrame>
      <p:sp>
        <p:nvSpPr>
          <p:cNvPr id="17" name="Freeform 16">
            <a:extLst>
              <a:ext uri="{FF2B5EF4-FFF2-40B4-BE49-F238E27FC236}">
                <a16:creationId xmlns:a16="http://schemas.microsoft.com/office/drawing/2014/main" id="{72AB5600-FAA7-3859-6D28-7F28B1D5D4EE}"/>
              </a:ext>
            </a:extLst>
          </p:cNvPr>
          <p:cNvSpPr/>
          <p:nvPr/>
        </p:nvSpPr>
        <p:spPr>
          <a:xfrm>
            <a:off x="4357020" y="4302642"/>
            <a:ext cx="7067107" cy="878958"/>
          </a:xfrm>
          <a:custGeom>
            <a:avLst/>
            <a:gdLst>
              <a:gd name="connsiteX0" fmla="*/ 0 w 7067107"/>
              <a:gd name="connsiteY0" fmla="*/ 800986 h 878958"/>
              <a:gd name="connsiteX1" fmla="*/ 276446 w 7067107"/>
              <a:gd name="connsiteY1" fmla="*/ 878958 h 878958"/>
              <a:gd name="connsiteX2" fmla="*/ 567070 w 7067107"/>
              <a:gd name="connsiteY2" fmla="*/ 836428 h 878958"/>
              <a:gd name="connsiteX3" fmla="*/ 843516 w 7067107"/>
              <a:gd name="connsiteY3" fmla="*/ 850605 h 878958"/>
              <a:gd name="connsiteX4" fmla="*/ 1134139 w 7067107"/>
              <a:gd name="connsiteY4" fmla="*/ 822251 h 878958"/>
              <a:gd name="connsiteX5" fmla="*/ 1410586 w 7067107"/>
              <a:gd name="connsiteY5" fmla="*/ 758456 h 878958"/>
              <a:gd name="connsiteX6" fmla="*/ 1701209 w 7067107"/>
              <a:gd name="connsiteY6" fmla="*/ 758456 h 878958"/>
              <a:gd name="connsiteX7" fmla="*/ 1970567 w 7067107"/>
              <a:gd name="connsiteY7" fmla="*/ 730102 h 878958"/>
              <a:gd name="connsiteX8" fmla="*/ 2254102 w 7067107"/>
              <a:gd name="connsiteY8" fmla="*/ 659218 h 878958"/>
              <a:gd name="connsiteX9" fmla="*/ 2537637 w 7067107"/>
              <a:gd name="connsiteY9" fmla="*/ 687572 h 878958"/>
              <a:gd name="connsiteX10" fmla="*/ 2821172 w 7067107"/>
              <a:gd name="connsiteY10" fmla="*/ 659218 h 878958"/>
              <a:gd name="connsiteX11" fmla="*/ 3104707 w 7067107"/>
              <a:gd name="connsiteY11" fmla="*/ 567070 h 878958"/>
              <a:gd name="connsiteX12" fmla="*/ 3395330 w 7067107"/>
              <a:gd name="connsiteY12" fmla="*/ 574158 h 878958"/>
              <a:gd name="connsiteX13" fmla="*/ 3664688 w 7067107"/>
              <a:gd name="connsiteY13" fmla="*/ 574158 h 878958"/>
              <a:gd name="connsiteX14" fmla="*/ 3962400 w 7067107"/>
              <a:gd name="connsiteY14" fmla="*/ 567070 h 878958"/>
              <a:gd name="connsiteX15" fmla="*/ 4238846 w 7067107"/>
              <a:gd name="connsiteY15" fmla="*/ 645042 h 878958"/>
              <a:gd name="connsiteX16" fmla="*/ 4515293 w 7067107"/>
              <a:gd name="connsiteY16" fmla="*/ 758456 h 878958"/>
              <a:gd name="connsiteX17" fmla="*/ 4798828 w 7067107"/>
              <a:gd name="connsiteY17" fmla="*/ 800986 h 878958"/>
              <a:gd name="connsiteX18" fmla="*/ 5089451 w 7067107"/>
              <a:gd name="connsiteY18" fmla="*/ 793898 h 878958"/>
              <a:gd name="connsiteX19" fmla="*/ 5358809 w 7067107"/>
              <a:gd name="connsiteY19" fmla="*/ 779721 h 878958"/>
              <a:gd name="connsiteX20" fmla="*/ 5649432 w 7067107"/>
              <a:gd name="connsiteY20" fmla="*/ 744279 h 878958"/>
              <a:gd name="connsiteX21" fmla="*/ 5918791 w 7067107"/>
              <a:gd name="connsiteY21" fmla="*/ 616688 h 878958"/>
              <a:gd name="connsiteX22" fmla="*/ 6209414 w 7067107"/>
              <a:gd name="connsiteY22" fmla="*/ 205563 h 878958"/>
              <a:gd name="connsiteX23" fmla="*/ 6485860 w 7067107"/>
              <a:gd name="connsiteY23" fmla="*/ 219739 h 878958"/>
              <a:gd name="connsiteX24" fmla="*/ 6769395 w 7067107"/>
              <a:gd name="connsiteY24" fmla="*/ 212651 h 878958"/>
              <a:gd name="connsiteX25" fmla="*/ 7067107 w 7067107"/>
              <a:gd name="connsiteY25" fmla="*/ 0 h 8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067107" h="878958">
                <a:moveTo>
                  <a:pt x="0" y="800986"/>
                </a:moveTo>
                <a:lnTo>
                  <a:pt x="276446" y="878958"/>
                </a:lnTo>
                <a:lnTo>
                  <a:pt x="567070" y="836428"/>
                </a:lnTo>
                <a:lnTo>
                  <a:pt x="843516" y="850605"/>
                </a:lnTo>
                <a:lnTo>
                  <a:pt x="1134139" y="822251"/>
                </a:lnTo>
                <a:lnTo>
                  <a:pt x="1410586" y="758456"/>
                </a:lnTo>
                <a:lnTo>
                  <a:pt x="1701209" y="758456"/>
                </a:lnTo>
                <a:lnTo>
                  <a:pt x="1970567" y="730102"/>
                </a:lnTo>
                <a:lnTo>
                  <a:pt x="2254102" y="659218"/>
                </a:lnTo>
                <a:lnTo>
                  <a:pt x="2537637" y="687572"/>
                </a:lnTo>
                <a:lnTo>
                  <a:pt x="2821172" y="659218"/>
                </a:lnTo>
                <a:lnTo>
                  <a:pt x="3104707" y="567070"/>
                </a:lnTo>
                <a:lnTo>
                  <a:pt x="3395330" y="574158"/>
                </a:lnTo>
                <a:lnTo>
                  <a:pt x="3664688" y="574158"/>
                </a:lnTo>
                <a:lnTo>
                  <a:pt x="3962400" y="567070"/>
                </a:lnTo>
                <a:lnTo>
                  <a:pt x="4238846" y="645042"/>
                </a:lnTo>
                <a:lnTo>
                  <a:pt x="4515293" y="758456"/>
                </a:lnTo>
                <a:lnTo>
                  <a:pt x="4798828" y="800986"/>
                </a:lnTo>
                <a:lnTo>
                  <a:pt x="5089451" y="793898"/>
                </a:lnTo>
                <a:lnTo>
                  <a:pt x="5358809" y="779721"/>
                </a:lnTo>
                <a:lnTo>
                  <a:pt x="5649432" y="744279"/>
                </a:lnTo>
                <a:lnTo>
                  <a:pt x="5918791" y="616688"/>
                </a:lnTo>
                <a:lnTo>
                  <a:pt x="6209414" y="205563"/>
                </a:lnTo>
                <a:lnTo>
                  <a:pt x="6485860" y="219739"/>
                </a:lnTo>
                <a:lnTo>
                  <a:pt x="6769395" y="212651"/>
                </a:lnTo>
                <a:lnTo>
                  <a:pt x="7067107" y="0"/>
                </a:lnTo>
              </a:path>
            </a:pathLst>
          </a:custGeom>
          <a:noFill/>
          <a:ln w="76200">
            <a:solidFill>
              <a:schemeClr val="accent4"/>
            </a:solidFill>
            <a:miter lim="800000"/>
          </a:ln>
          <a:effectLst>
            <a:glow rad="25400">
              <a:schemeClr val="bg1"/>
            </a:glow>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a:extLst>
              <a:ext uri="{FF2B5EF4-FFF2-40B4-BE49-F238E27FC236}">
                <a16:creationId xmlns:a16="http://schemas.microsoft.com/office/drawing/2014/main" id="{D06623C9-D521-803E-4847-A49F464B20D0}"/>
              </a:ext>
            </a:extLst>
          </p:cNvPr>
          <p:cNvSpPr/>
          <p:nvPr/>
        </p:nvSpPr>
        <p:spPr>
          <a:xfrm>
            <a:off x="4349932" y="3303181"/>
            <a:ext cx="7067107" cy="1212112"/>
          </a:xfrm>
          <a:custGeom>
            <a:avLst/>
            <a:gdLst>
              <a:gd name="connsiteX0" fmla="*/ 0 w 7067107"/>
              <a:gd name="connsiteY0" fmla="*/ 978196 h 1212112"/>
              <a:gd name="connsiteX1" fmla="*/ 283534 w 7067107"/>
              <a:gd name="connsiteY1" fmla="*/ 1169582 h 1212112"/>
              <a:gd name="connsiteX2" fmla="*/ 574158 w 7067107"/>
              <a:gd name="connsiteY2" fmla="*/ 1127052 h 1212112"/>
              <a:gd name="connsiteX3" fmla="*/ 850604 w 7067107"/>
              <a:gd name="connsiteY3" fmla="*/ 928577 h 1212112"/>
              <a:gd name="connsiteX4" fmla="*/ 1134139 w 7067107"/>
              <a:gd name="connsiteY4" fmla="*/ 843517 h 1212112"/>
              <a:gd name="connsiteX5" fmla="*/ 1417674 w 7067107"/>
              <a:gd name="connsiteY5" fmla="*/ 723014 h 1212112"/>
              <a:gd name="connsiteX6" fmla="*/ 1694120 w 7067107"/>
              <a:gd name="connsiteY6" fmla="*/ 630866 h 1212112"/>
              <a:gd name="connsiteX7" fmla="*/ 1984744 w 7067107"/>
              <a:gd name="connsiteY7" fmla="*/ 411126 h 1212112"/>
              <a:gd name="connsiteX8" fmla="*/ 2261190 w 7067107"/>
              <a:gd name="connsiteY8" fmla="*/ 382772 h 1212112"/>
              <a:gd name="connsiteX9" fmla="*/ 2551814 w 7067107"/>
              <a:gd name="connsiteY9" fmla="*/ 396949 h 1212112"/>
              <a:gd name="connsiteX10" fmla="*/ 2828260 w 7067107"/>
              <a:gd name="connsiteY10" fmla="*/ 326066 h 1212112"/>
              <a:gd name="connsiteX11" fmla="*/ 3111795 w 7067107"/>
              <a:gd name="connsiteY11" fmla="*/ 99238 h 1212112"/>
              <a:gd name="connsiteX12" fmla="*/ 3395330 w 7067107"/>
              <a:gd name="connsiteY12" fmla="*/ 0 h 1212112"/>
              <a:gd name="connsiteX13" fmla="*/ 3671776 w 7067107"/>
              <a:gd name="connsiteY13" fmla="*/ 14177 h 1212112"/>
              <a:gd name="connsiteX14" fmla="*/ 3955311 w 7067107"/>
              <a:gd name="connsiteY14" fmla="*/ 148856 h 1212112"/>
              <a:gd name="connsiteX15" fmla="*/ 4238846 w 7067107"/>
              <a:gd name="connsiteY15" fmla="*/ 382772 h 1212112"/>
              <a:gd name="connsiteX16" fmla="*/ 4508204 w 7067107"/>
              <a:gd name="connsiteY16" fmla="*/ 496186 h 1212112"/>
              <a:gd name="connsiteX17" fmla="*/ 4798827 w 7067107"/>
              <a:gd name="connsiteY17" fmla="*/ 730103 h 1212112"/>
              <a:gd name="connsiteX18" fmla="*/ 5082362 w 7067107"/>
              <a:gd name="connsiteY18" fmla="*/ 871870 h 1212112"/>
              <a:gd name="connsiteX19" fmla="*/ 5365897 w 7067107"/>
              <a:gd name="connsiteY19" fmla="*/ 921489 h 1212112"/>
              <a:gd name="connsiteX20" fmla="*/ 5656520 w 7067107"/>
              <a:gd name="connsiteY20" fmla="*/ 942754 h 1212112"/>
              <a:gd name="connsiteX21" fmla="*/ 5932967 w 7067107"/>
              <a:gd name="connsiteY21" fmla="*/ 914400 h 1212112"/>
              <a:gd name="connsiteX22" fmla="*/ 6216502 w 7067107"/>
              <a:gd name="connsiteY22" fmla="*/ 708838 h 1212112"/>
              <a:gd name="connsiteX23" fmla="*/ 6492948 w 7067107"/>
              <a:gd name="connsiteY23" fmla="*/ 992372 h 1212112"/>
              <a:gd name="connsiteX24" fmla="*/ 6769395 w 7067107"/>
              <a:gd name="connsiteY24" fmla="*/ 1212112 h 1212112"/>
              <a:gd name="connsiteX25" fmla="*/ 7067107 w 7067107"/>
              <a:gd name="connsiteY25" fmla="*/ 1091610 h 121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067107" h="1212112">
                <a:moveTo>
                  <a:pt x="0" y="978196"/>
                </a:moveTo>
                <a:lnTo>
                  <a:pt x="283534" y="1169582"/>
                </a:lnTo>
                <a:lnTo>
                  <a:pt x="574158" y="1127052"/>
                </a:lnTo>
                <a:lnTo>
                  <a:pt x="850604" y="928577"/>
                </a:lnTo>
                <a:lnTo>
                  <a:pt x="1134139" y="843517"/>
                </a:lnTo>
                <a:lnTo>
                  <a:pt x="1417674" y="723014"/>
                </a:lnTo>
                <a:lnTo>
                  <a:pt x="1694120" y="630866"/>
                </a:lnTo>
                <a:lnTo>
                  <a:pt x="1984744" y="411126"/>
                </a:lnTo>
                <a:lnTo>
                  <a:pt x="2261190" y="382772"/>
                </a:lnTo>
                <a:lnTo>
                  <a:pt x="2551814" y="396949"/>
                </a:lnTo>
                <a:lnTo>
                  <a:pt x="2828260" y="326066"/>
                </a:lnTo>
                <a:lnTo>
                  <a:pt x="3111795" y="99238"/>
                </a:lnTo>
                <a:lnTo>
                  <a:pt x="3395330" y="0"/>
                </a:lnTo>
                <a:lnTo>
                  <a:pt x="3671776" y="14177"/>
                </a:lnTo>
                <a:lnTo>
                  <a:pt x="3955311" y="148856"/>
                </a:lnTo>
                <a:lnTo>
                  <a:pt x="4238846" y="382772"/>
                </a:lnTo>
                <a:lnTo>
                  <a:pt x="4508204" y="496186"/>
                </a:lnTo>
                <a:lnTo>
                  <a:pt x="4798827" y="730103"/>
                </a:lnTo>
                <a:lnTo>
                  <a:pt x="5082362" y="871870"/>
                </a:lnTo>
                <a:lnTo>
                  <a:pt x="5365897" y="921489"/>
                </a:lnTo>
                <a:lnTo>
                  <a:pt x="5656520" y="942754"/>
                </a:lnTo>
                <a:lnTo>
                  <a:pt x="5932967" y="914400"/>
                </a:lnTo>
                <a:lnTo>
                  <a:pt x="6216502" y="708838"/>
                </a:lnTo>
                <a:lnTo>
                  <a:pt x="6492948" y="992372"/>
                </a:lnTo>
                <a:lnTo>
                  <a:pt x="6769395" y="1212112"/>
                </a:lnTo>
                <a:lnTo>
                  <a:pt x="7067107" y="1091610"/>
                </a:lnTo>
              </a:path>
            </a:pathLst>
          </a:custGeom>
          <a:noFill/>
          <a:ln w="76200">
            <a:solidFill>
              <a:schemeClr val="accent5"/>
            </a:solidFill>
            <a:miter lim="800000"/>
          </a:ln>
          <a:effectLst>
            <a:glow rad="25400">
              <a:schemeClr val="bg1"/>
            </a:glow>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a:extLst>
              <a:ext uri="{FF2B5EF4-FFF2-40B4-BE49-F238E27FC236}">
                <a16:creationId xmlns:a16="http://schemas.microsoft.com/office/drawing/2014/main" id="{BE57DD6B-982D-4422-1243-C7F176D6CC24}"/>
              </a:ext>
            </a:extLst>
          </p:cNvPr>
          <p:cNvSpPr/>
          <p:nvPr/>
        </p:nvSpPr>
        <p:spPr>
          <a:xfrm>
            <a:off x="4349932" y="3508744"/>
            <a:ext cx="7067107" cy="850605"/>
          </a:xfrm>
          <a:custGeom>
            <a:avLst/>
            <a:gdLst>
              <a:gd name="connsiteX0" fmla="*/ 0 w 7067107"/>
              <a:gd name="connsiteY0" fmla="*/ 765544 h 850605"/>
              <a:gd name="connsiteX1" fmla="*/ 283534 w 7067107"/>
              <a:gd name="connsiteY1" fmla="*/ 850605 h 850605"/>
              <a:gd name="connsiteX2" fmla="*/ 574158 w 7067107"/>
              <a:gd name="connsiteY2" fmla="*/ 808075 h 850605"/>
              <a:gd name="connsiteX3" fmla="*/ 864781 w 7067107"/>
              <a:gd name="connsiteY3" fmla="*/ 808075 h 850605"/>
              <a:gd name="connsiteX4" fmla="*/ 1134139 w 7067107"/>
              <a:gd name="connsiteY4" fmla="*/ 694661 h 850605"/>
              <a:gd name="connsiteX5" fmla="*/ 1417674 w 7067107"/>
              <a:gd name="connsiteY5" fmla="*/ 687572 h 850605"/>
              <a:gd name="connsiteX6" fmla="*/ 1708297 w 7067107"/>
              <a:gd name="connsiteY6" fmla="*/ 517451 h 850605"/>
              <a:gd name="connsiteX7" fmla="*/ 1984744 w 7067107"/>
              <a:gd name="connsiteY7" fmla="*/ 482009 h 850605"/>
              <a:gd name="connsiteX8" fmla="*/ 2268279 w 7067107"/>
              <a:gd name="connsiteY8" fmla="*/ 453656 h 850605"/>
              <a:gd name="connsiteX9" fmla="*/ 2551814 w 7067107"/>
              <a:gd name="connsiteY9" fmla="*/ 375684 h 850605"/>
              <a:gd name="connsiteX10" fmla="*/ 2835348 w 7067107"/>
              <a:gd name="connsiteY10" fmla="*/ 248093 h 850605"/>
              <a:gd name="connsiteX11" fmla="*/ 3111795 w 7067107"/>
              <a:gd name="connsiteY11" fmla="*/ 85061 h 850605"/>
              <a:gd name="connsiteX12" fmla="*/ 3395330 w 7067107"/>
              <a:gd name="connsiteY12" fmla="*/ 0 h 850605"/>
              <a:gd name="connsiteX13" fmla="*/ 3671776 w 7067107"/>
              <a:gd name="connsiteY13" fmla="*/ 7089 h 850605"/>
              <a:gd name="connsiteX14" fmla="*/ 3962400 w 7067107"/>
              <a:gd name="connsiteY14" fmla="*/ 63796 h 850605"/>
              <a:gd name="connsiteX15" fmla="*/ 4238846 w 7067107"/>
              <a:gd name="connsiteY15" fmla="*/ 92149 h 850605"/>
              <a:gd name="connsiteX16" fmla="*/ 4529469 w 7067107"/>
              <a:gd name="connsiteY16" fmla="*/ 241005 h 850605"/>
              <a:gd name="connsiteX17" fmla="*/ 4805916 w 7067107"/>
              <a:gd name="connsiteY17" fmla="*/ 439479 h 850605"/>
              <a:gd name="connsiteX18" fmla="*/ 5082362 w 7067107"/>
              <a:gd name="connsiteY18" fmla="*/ 652130 h 850605"/>
              <a:gd name="connsiteX19" fmla="*/ 5372986 w 7067107"/>
              <a:gd name="connsiteY19" fmla="*/ 645042 h 850605"/>
              <a:gd name="connsiteX20" fmla="*/ 5649432 w 7067107"/>
              <a:gd name="connsiteY20" fmla="*/ 723014 h 850605"/>
              <a:gd name="connsiteX21" fmla="*/ 5932967 w 7067107"/>
              <a:gd name="connsiteY21" fmla="*/ 595423 h 850605"/>
              <a:gd name="connsiteX22" fmla="*/ 6216502 w 7067107"/>
              <a:gd name="connsiteY22" fmla="*/ 106326 h 850605"/>
              <a:gd name="connsiteX23" fmla="*/ 6492948 w 7067107"/>
              <a:gd name="connsiteY23" fmla="*/ 474921 h 850605"/>
              <a:gd name="connsiteX24" fmla="*/ 6776483 w 7067107"/>
              <a:gd name="connsiteY24" fmla="*/ 602512 h 850605"/>
              <a:gd name="connsiteX25" fmla="*/ 7067107 w 7067107"/>
              <a:gd name="connsiteY25" fmla="*/ 567070 h 85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067107" h="850605">
                <a:moveTo>
                  <a:pt x="0" y="765544"/>
                </a:moveTo>
                <a:lnTo>
                  <a:pt x="283534" y="850605"/>
                </a:lnTo>
                <a:lnTo>
                  <a:pt x="574158" y="808075"/>
                </a:lnTo>
                <a:lnTo>
                  <a:pt x="864781" y="808075"/>
                </a:lnTo>
                <a:lnTo>
                  <a:pt x="1134139" y="694661"/>
                </a:lnTo>
                <a:lnTo>
                  <a:pt x="1417674" y="687572"/>
                </a:lnTo>
                <a:lnTo>
                  <a:pt x="1708297" y="517451"/>
                </a:lnTo>
                <a:lnTo>
                  <a:pt x="1984744" y="482009"/>
                </a:lnTo>
                <a:lnTo>
                  <a:pt x="2268279" y="453656"/>
                </a:lnTo>
                <a:lnTo>
                  <a:pt x="2551814" y="375684"/>
                </a:lnTo>
                <a:lnTo>
                  <a:pt x="2835348" y="248093"/>
                </a:lnTo>
                <a:lnTo>
                  <a:pt x="3111795" y="85061"/>
                </a:lnTo>
                <a:lnTo>
                  <a:pt x="3395330" y="0"/>
                </a:lnTo>
                <a:lnTo>
                  <a:pt x="3671776" y="7089"/>
                </a:lnTo>
                <a:lnTo>
                  <a:pt x="3962400" y="63796"/>
                </a:lnTo>
                <a:lnTo>
                  <a:pt x="4238846" y="92149"/>
                </a:lnTo>
                <a:lnTo>
                  <a:pt x="4529469" y="241005"/>
                </a:lnTo>
                <a:lnTo>
                  <a:pt x="4805916" y="439479"/>
                </a:lnTo>
                <a:lnTo>
                  <a:pt x="5082362" y="652130"/>
                </a:lnTo>
                <a:lnTo>
                  <a:pt x="5372986" y="645042"/>
                </a:lnTo>
                <a:lnTo>
                  <a:pt x="5649432" y="723014"/>
                </a:lnTo>
                <a:lnTo>
                  <a:pt x="5932967" y="595423"/>
                </a:lnTo>
                <a:lnTo>
                  <a:pt x="6216502" y="106326"/>
                </a:lnTo>
                <a:lnTo>
                  <a:pt x="6492948" y="474921"/>
                </a:lnTo>
                <a:lnTo>
                  <a:pt x="6776483" y="602512"/>
                </a:lnTo>
                <a:lnTo>
                  <a:pt x="7067107" y="567070"/>
                </a:lnTo>
              </a:path>
            </a:pathLst>
          </a:custGeom>
          <a:noFill/>
          <a:ln w="76200">
            <a:solidFill>
              <a:schemeClr val="accent3"/>
            </a:solidFill>
            <a:miter lim="800000"/>
          </a:ln>
          <a:effectLst>
            <a:glow rad="25400">
              <a:schemeClr val="bg1"/>
            </a:glow>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a:extLst>
              <a:ext uri="{FF2B5EF4-FFF2-40B4-BE49-F238E27FC236}">
                <a16:creationId xmlns:a16="http://schemas.microsoft.com/office/drawing/2014/main" id="{A5CAAFA7-2A43-C3F8-42B9-F47E375A69C4}"/>
              </a:ext>
            </a:extLst>
          </p:cNvPr>
          <p:cNvSpPr/>
          <p:nvPr/>
        </p:nvSpPr>
        <p:spPr>
          <a:xfrm>
            <a:off x="4349932" y="2126512"/>
            <a:ext cx="7060018" cy="1559441"/>
          </a:xfrm>
          <a:custGeom>
            <a:avLst/>
            <a:gdLst>
              <a:gd name="connsiteX0" fmla="*/ 0 w 7060018"/>
              <a:gd name="connsiteY0" fmla="*/ 1318437 h 1559441"/>
              <a:gd name="connsiteX1" fmla="*/ 290623 w 7060018"/>
              <a:gd name="connsiteY1" fmla="*/ 1559441 h 1559441"/>
              <a:gd name="connsiteX2" fmla="*/ 574158 w 7060018"/>
              <a:gd name="connsiteY2" fmla="*/ 1495646 h 1559441"/>
              <a:gd name="connsiteX3" fmla="*/ 857693 w 7060018"/>
              <a:gd name="connsiteY3" fmla="*/ 1353879 h 1559441"/>
              <a:gd name="connsiteX4" fmla="*/ 1134139 w 7060018"/>
              <a:gd name="connsiteY4" fmla="*/ 1226288 h 1559441"/>
              <a:gd name="connsiteX5" fmla="*/ 1417674 w 7060018"/>
              <a:gd name="connsiteY5" fmla="*/ 1112874 h 1559441"/>
              <a:gd name="connsiteX6" fmla="*/ 1715386 w 7060018"/>
              <a:gd name="connsiteY6" fmla="*/ 907311 h 1559441"/>
              <a:gd name="connsiteX7" fmla="*/ 1991832 w 7060018"/>
              <a:gd name="connsiteY7" fmla="*/ 723014 h 1559441"/>
              <a:gd name="connsiteX8" fmla="*/ 2261190 w 7060018"/>
              <a:gd name="connsiteY8" fmla="*/ 659218 h 1559441"/>
              <a:gd name="connsiteX9" fmla="*/ 2544725 w 7060018"/>
              <a:gd name="connsiteY9" fmla="*/ 652130 h 1559441"/>
              <a:gd name="connsiteX10" fmla="*/ 2828260 w 7060018"/>
              <a:gd name="connsiteY10" fmla="*/ 482009 h 1559441"/>
              <a:gd name="connsiteX11" fmla="*/ 3118883 w 7060018"/>
              <a:gd name="connsiteY11" fmla="*/ 212651 h 1559441"/>
              <a:gd name="connsiteX12" fmla="*/ 3395330 w 7060018"/>
              <a:gd name="connsiteY12" fmla="*/ 0 h 1559441"/>
              <a:gd name="connsiteX13" fmla="*/ 3678865 w 7060018"/>
              <a:gd name="connsiteY13" fmla="*/ 7088 h 1559441"/>
              <a:gd name="connsiteX14" fmla="*/ 3955311 w 7060018"/>
              <a:gd name="connsiteY14" fmla="*/ 148855 h 1559441"/>
              <a:gd name="connsiteX15" fmla="*/ 4238846 w 7060018"/>
              <a:gd name="connsiteY15" fmla="*/ 311888 h 1559441"/>
              <a:gd name="connsiteX16" fmla="*/ 4515293 w 7060018"/>
              <a:gd name="connsiteY16" fmla="*/ 567069 h 1559441"/>
              <a:gd name="connsiteX17" fmla="*/ 4813004 w 7060018"/>
              <a:gd name="connsiteY17" fmla="*/ 857693 h 1559441"/>
              <a:gd name="connsiteX18" fmla="*/ 5089451 w 7060018"/>
              <a:gd name="connsiteY18" fmla="*/ 1070344 h 1559441"/>
              <a:gd name="connsiteX19" fmla="*/ 5372986 w 7060018"/>
              <a:gd name="connsiteY19" fmla="*/ 1098697 h 1559441"/>
              <a:gd name="connsiteX20" fmla="*/ 5656520 w 7060018"/>
              <a:gd name="connsiteY20" fmla="*/ 1148316 h 1559441"/>
              <a:gd name="connsiteX21" fmla="*/ 5932967 w 7060018"/>
              <a:gd name="connsiteY21" fmla="*/ 985283 h 1559441"/>
              <a:gd name="connsiteX22" fmla="*/ 6209414 w 7060018"/>
              <a:gd name="connsiteY22" fmla="*/ 361507 h 1559441"/>
              <a:gd name="connsiteX23" fmla="*/ 6500037 w 7060018"/>
              <a:gd name="connsiteY23" fmla="*/ 765544 h 1559441"/>
              <a:gd name="connsiteX24" fmla="*/ 6776483 w 7060018"/>
              <a:gd name="connsiteY24" fmla="*/ 921488 h 1559441"/>
              <a:gd name="connsiteX25" fmla="*/ 7060018 w 7060018"/>
              <a:gd name="connsiteY25" fmla="*/ 588335 h 155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060018" h="1559441">
                <a:moveTo>
                  <a:pt x="0" y="1318437"/>
                </a:moveTo>
                <a:lnTo>
                  <a:pt x="290623" y="1559441"/>
                </a:lnTo>
                <a:lnTo>
                  <a:pt x="574158" y="1495646"/>
                </a:lnTo>
                <a:lnTo>
                  <a:pt x="857693" y="1353879"/>
                </a:lnTo>
                <a:lnTo>
                  <a:pt x="1134139" y="1226288"/>
                </a:lnTo>
                <a:lnTo>
                  <a:pt x="1417674" y="1112874"/>
                </a:lnTo>
                <a:lnTo>
                  <a:pt x="1715386" y="907311"/>
                </a:lnTo>
                <a:lnTo>
                  <a:pt x="1991832" y="723014"/>
                </a:lnTo>
                <a:lnTo>
                  <a:pt x="2261190" y="659218"/>
                </a:lnTo>
                <a:lnTo>
                  <a:pt x="2544725" y="652130"/>
                </a:lnTo>
                <a:lnTo>
                  <a:pt x="2828260" y="482009"/>
                </a:lnTo>
                <a:lnTo>
                  <a:pt x="3118883" y="212651"/>
                </a:lnTo>
                <a:lnTo>
                  <a:pt x="3395330" y="0"/>
                </a:lnTo>
                <a:lnTo>
                  <a:pt x="3678865" y="7088"/>
                </a:lnTo>
                <a:lnTo>
                  <a:pt x="3955311" y="148855"/>
                </a:lnTo>
                <a:lnTo>
                  <a:pt x="4238846" y="311888"/>
                </a:lnTo>
                <a:lnTo>
                  <a:pt x="4515293" y="567069"/>
                </a:lnTo>
                <a:lnTo>
                  <a:pt x="4813004" y="857693"/>
                </a:lnTo>
                <a:lnTo>
                  <a:pt x="5089451" y="1070344"/>
                </a:lnTo>
                <a:lnTo>
                  <a:pt x="5372986" y="1098697"/>
                </a:lnTo>
                <a:lnTo>
                  <a:pt x="5656520" y="1148316"/>
                </a:lnTo>
                <a:lnTo>
                  <a:pt x="5932967" y="985283"/>
                </a:lnTo>
                <a:lnTo>
                  <a:pt x="6209414" y="361507"/>
                </a:lnTo>
                <a:lnTo>
                  <a:pt x="6500037" y="765544"/>
                </a:lnTo>
                <a:lnTo>
                  <a:pt x="6776483" y="921488"/>
                </a:lnTo>
                <a:lnTo>
                  <a:pt x="7060018" y="588335"/>
                </a:lnTo>
              </a:path>
            </a:pathLst>
          </a:custGeom>
          <a:noFill/>
          <a:ln w="76200">
            <a:solidFill>
              <a:schemeClr val="accent2"/>
            </a:solidFill>
            <a:miter lim="800000"/>
          </a:ln>
          <a:effectLst>
            <a:glow rad="25400">
              <a:schemeClr val="bg1"/>
            </a:glow>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3E19C4B-9ECA-BA9D-B096-06486E01CC9E}"/>
              </a:ext>
            </a:extLst>
          </p:cNvPr>
          <p:cNvSpPr txBox="1"/>
          <p:nvPr/>
        </p:nvSpPr>
        <p:spPr>
          <a:xfrm>
            <a:off x="3981195" y="5571955"/>
            <a:ext cx="755335" cy="400110"/>
          </a:xfrm>
          <a:prstGeom prst="rect">
            <a:avLst/>
          </a:prstGeom>
          <a:noFill/>
        </p:spPr>
        <p:txBody>
          <a:bodyPr wrap="none" rtlCol="0">
            <a:spAutoFit/>
          </a:bodyPr>
          <a:lstStyle/>
          <a:p>
            <a:pPr>
              <a:spcAft>
                <a:spcPts val="1200"/>
              </a:spcAft>
            </a:pPr>
            <a:r>
              <a:rPr lang="en-US" sz="2000" dirty="0">
                <a:solidFill>
                  <a:schemeClr val="bg1"/>
                </a:solidFill>
              </a:rPr>
              <a:t>1997</a:t>
            </a:r>
          </a:p>
        </p:txBody>
      </p:sp>
      <p:sp>
        <p:nvSpPr>
          <p:cNvPr id="22" name="TextBox 21">
            <a:extLst>
              <a:ext uri="{FF2B5EF4-FFF2-40B4-BE49-F238E27FC236}">
                <a16:creationId xmlns:a16="http://schemas.microsoft.com/office/drawing/2014/main" id="{198373C5-EAAE-3599-6C4D-923BC176F077}"/>
              </a:ext>
            </a:extLst>
          </p:cNvPr>
          <p:cNvSpPr txBox="1"/>
          <p:nvPr/>
        </p:nvSpPr>
        <p:spPr>
          <a:xfrm>
            <a:off x="11044617" y="5573890"/>
            <a:ext cx="755335" cy="400110"/>
          </a:xfrm>
          <a:prstGeom prst="rect">
            <a:avLst/>
          </a:prstGeom>
          <a:noFill/>
        </p:spPr>
        <p:txBody>
          <a:bodyPr wrap="none" rtlCol="0" anchor="ctr">
            <a:spAutoFit/>
          </a:bodyPr>
          <a:lstStyle/>
          <a:p>
            <a:pPr>
              <a:spcAft>
                <a:spcPts val="1200"/>
              </a:spcAft>
            </a:pPr>
            <a:r>
              <a:rPr lang="en-US" sz="2000" dirty="0">
                <a:solidFill>
                  <a:schemeClr val="bg1"/>
                </a:solidFill>
              </a:rPr>
              <a:t>2022</a:t>
            </a:r>
          </a:p>
        </p:txBody>
      </p:sp>
      <p:sp>
        <p:nvSpPr>
          <p:cNvPr id="23" name="Rectangle 22">
            <a:extLst>
              <a:ext uri="{FF2B5EF4-FFF2-40B4-BE49-F238E27FC236}">
                <a16:creationId xmlns:a16="http://schemas.microsoft.com/office/drawing/2014/main" id="{EA2AB5AA-A6FD-CF89-6E4A-1B728B72EC10}"/>
              </a:ext>
            </a:extLst>
          </p:cNvPr>
          <p:cNvSpPr>
            <a:spLocks noChangeAspect="1"/>
          </p:cNvSpPr>
          <p:nvPr/>
        </p:nvSpPr>
        <p:spPr>
          <a:xfrm>
            <a:off x="374947" y="2464078"/>
            <a:ext cx="274320" cy="274320"/>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46D3D7A-DD87-FF71-7AB7-5FB87670F68C}"/>
              </a:ext>
            </a:extLst>
          </p:cNvPr>
          <p:cNvSpPr>
            <a:spLocks noChangeAspect="1"/>
          </p:cNvSpPr>
          <p:nvPr/>
        </p:nvSpPr>
        <p:spPr>
          <a:xfrm>
            <a:off x="374947" y="3229021"/>
            <a:ext cx="274320" cy="274320"/>
          </a:xfrm>
          <a:prstGeom prst="rect">
            <a:avLst/>
          </a:prstGeom>
          <a:solidFill>
            <a:schemeClr val="accent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84A47E0-4177-B42C-9D67-249475AA1928}"/>
              </a:ext>
            </a:extLst>
          </p:cNvPr>
          <p:cNvSpPr>
            <a:spLocks noChangeAspect="1"/>
          </p:cNvSpPr>
          <p:nvPr/>
        </p:nvSpPr>
        <p:spPr>
          <a:xfrm>
            <a:off x="374947" y="3993964"/>
            <a:ext cx="274320" cy="274320"/>
          </a:xfrm>
          <a:prstGeom prst="rect">
            <a:avLst/>
          </a:prstGeom>
          <a:solidFill>
            <a:schemeClr val="accent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182106F-9110-079A-8C53-BA9293D5499C}"/>
              </a:ext>
            </a:extLst>
          </p:cNvPr>
          <p:cNvSpPr>
            <a:spLocks noChangeAspect="1"/>
          </p:cNvSpPr>
          <p:nvPr/>
        </p:nvSpPr>
        <p:spPr>
          <a:xfrm>
            <a:off x="374947" y="4758906"/>
            <a:ext cx="274320" cy="274320"/>
          </a:xfrm>
          <a:prstGeom prst="rect">
            <a:avLst/>
          </a:prstGeom>
          <a:solidFill>
            <a:schemeClr val="accent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92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fade">
                                      <p:cBhvr>
                                        <p:cTn id="18" dur="500"/>
                                        <p:tgtEl>
                                          <p:spTgt spid="5">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fade">
                                      <p:cBhvr>
                                        <p:cTn id="29" dur="500"/>
                                        <p:tgtEl>
                                          <p:spTgt spid="5">
                                            <p:txEl>
                                              <p:pRg st="3" end="3"/>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7" grpId="0" animBg="1"/>
      <p:bldP spid="18" grpId="0" animBg="1"/>
      <p:bldP spid="19" grpId="0" animBg="1"/>
      <p:bldP spid="24" grpId="0" animBg="1"/>
      <p:bldP spid="25" grpId="0" animBg="1"/>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40952-DD1B-2B4C-BE07-5DA6E5648D23}"/>
              </a:ext>
            </a:extLst>
          </p:cNvPr>
          <p:cNvSpPr>
            <a:spLocks noGrp="1"/>
          </p:cNvSpPr>
          <p:nvPr>
            <p:ph type="title"/>
          </p:nvPr>
        </p:nvSpPr>
        <p:spPr/>
        <p:txBody>
          <a:bodyPr>
            <a:normAutofit fontScale="90000"/>
          </a:bodyPr>
          <a:lstStyle/>
          <a:p>
            <a:r>
              <a:rPr lang="en-US" sz="2800" dirty="0"/>
              <a:t>In 2022, nearly half of Americans between ages 19 and 64 had </a:t>
            </a:r>
            <a:br>
              <a:rPr lang="en-US" sz="2800" dirty="0"/>
            </a:br>
            <a:r>
              <a:rPr lang="en-US" dirty="0"/>
              <a:t>Medical Bills or Debt</a:t>
            </a:r>
            <a:endParaRPr lang="en-US" sz="3000" dirty="0"/>
          </a:p>
        </p:txBody>
      </p:sp>
      <p:sp>
        <p:nvSpPr>
          <p:cNvPr id="3" name="Text Placeholder 2">
            <a:extLst>
              <a:ext uri="{FF2B5EF4-FFF2-40B4-BE49-F238E27FC236}">
                <a16:creationId xmlns:a16="http://schemas.microsoft.com/office/drawing/2014/main" id="{71FB692B-F2CC-38A2-4DBB-84BC92F6516B}"/>
              </a:ext>
            </a:extLst>
          </p:cNvPr>
          <p:cNvSpPr>
            <a:spLocks noGrp="1"/>
          </p:cNvSpPr>
          <p:nvPr>
            <p:ph type="body" idx="10"/>
          </p:nvPr>
        </p:nvSpPr>
        <p:spPr>
          <a:xfrm>
            <a:off x="-1" y="6016753"/>
            <a:ext cx="8500905" cy="841248"/>
          </a:xfrm>
        </p:spPr>
        <p:txBody>
          <a:bodyPr/>
          <a:lstStyle/>
          <a:p>
            <a:pPr>
              <a:lnSpc>
                <a:spcPct val="100000"/>
              </a:lnSpc>
            </a:pPr>
            <a:r>
              <a:rPr lang="en-US" dirty="0"/>
              <a:t>Source: Collins S, Haynes L, </a:t>
            </a:r>
            <a:r>
              <a:rPr lang="en-US" dirty="0" err="1"/>
              <a:t>Masitha</a:t>
            </a:r>
            <a:r>
              <a:rPr lang="en-US" dirty="0"/>
              <a:t> R. The State of U.S. Health Insurance in 2022. Commonwealth Fund [Internet]. 2022 Sep 29 [cited 2022 Nov 2]; Available from: https://</a:t>
            </a:r>
            <a:r>
              <a:rPr lang="en-US" dirty="0" err="1"/>
              <a:t>www.commonwealthfund.org</a:t>
            </a:r>
            <a:r>
              <a:rPr lang="en-US" dirty="0"/>
              <a:t>/publications/issue-briefs/2022/</a:t>
            </a:r>
            <a:r>
              <a:rPr lang="en-US" dirty="0" err="1"/>
              <a:t>sep</a:t>
            </a:r>
            <a:r>
              <a:rPr lang="en-US" dirty="0"/>
              <a:t>/state-us-health-insurance-2022-biennial-survey</a:t>
            </a:r>
          </a:p>
        </p:txBody>
      </p:sp>
      <p:graphicFrame>
        <p:nvGraphicFramePr>
          <p:cNvPr id="5" name="Chart 4">
            <a:extLst>
              <a:ext uri="{FF2B5EF4-FFF2-40B4-BE49-F238E27FC236}">
                <a16:creationId xmlns:a16="http://schemas.microsoft.com/office/drawing/2014/main" id="{1170E490-8B8F-3233-A301-80A3F5E190D9}"/>
              </a:ext>
            </a:extLst>
          </p:cNvPr>
          <p:cNvGraphicFramePr/>
          <p:nvPr>
            <p:extLst>
              <p:ext uri="{D42A27DB-BD31-4B8C-83A1-F6EECF244321}">
                <p14:modId xmlns:p14="http://schemas.microsoft.com/office/powerpoint/2010/main" val="2209600447"/>
              </p:ext>
            </p:extLst>
          </p:nvPr>
        </p:nvGraphicFramePr>
        <p:xfrm>
          <a:off x="838200" y="1444173"/>
          <a:ext cx="10515600" cy="4572580"/>
        </p:xfrm>
        <a:graphic>
          <a:graphicData uri="http://schemas.openxmlformats.org/drawingml/2006/chart">
            <c:chart xmlns:c="http://schemas.openxmlformats.org/drawingml/2006/chart" xmlns:r="http://schemas.openxmlformats.org/officeDocument/2006/relationships" r:id="rId2"/>
          </a:graphicData>
        </a:graphic>
      </p:graphicFrame>
      <p:sp useBgFill="1">
        <p:nvSpPr>
          <p:cNvPr id="4" name="TextBox 3">
            <a:extLst>
              <a:ext uri="{FF2B5EF4-FFF2-40B4-BE49-F238E27FC236}">
                <a16:creationId xmlns:a16="http://schemas.microsoft.com/office/drawing/2014/main" id="{E96F86C9-98FE-C594-B302-6FBC4CAF6E08}"/>
              </a:ext>
            </a:extLst>
          </p:cNvPr>
          <p:cNvSpPr txBox="1"/>
          <p:nvPr/>
        </p:nvSpPr>
        <p:spPr>
          <a:xfrm>
            <a:off x="489098" y="1690688"/>
            <a:ext cx="4203741" cy="4144724"/>
          </a:xfrm>
          <a:prstGeom prst="rect">
            <a:avLst/>
          </a:prstGeom>
        </p:spPr>
        <p:txBody>
          <a:bodyPr wrap="square" rtlCol="0">
            <a:spAutoFit/>
          </a:bodyPr>
          <a:lstStyle/>
          <a:p>
            <a:pPr algn="r"/>
            <a:r>
              <a:rPr lang="en-US" sz="2000" dirty="0">
                <a:solidFill>
                  <a:schemeClr val="bg1"/>
                </a:solidFill>
              </a:rPr>
              <a:t>Any medical bill </a:t>
            </a:r>
          </a:p>
          <a:p>
            <a:pPr algn="r">
              <a:spcAft>
                <a:spcPts val="1900"/>
              </a:spcAft>
            </a:pPr>
            <a:r>
              <a:rPr lang="en-US" sz="2000" dirty="0">
                <a:solidFill>
                  <a:schemeClr val="bg1"/>
                </a:solidFill>
              </a:rPr>
              <a:t>or debt problem</a:t>
            </a:r>
          </a:p>
          <a:p>
            <a:pPr algn="r"/>
            <a:r>
              <a:rPr lang="en-US" sz="2000" dirty="0">
                <a:solidFill>
                  <a:schemeClr val="bg1"/>
                </a:solidFill>
              </a:rPr>
              <a:t>“Had problems paying or </a:t>
            </a:r>
          </a:p>
          <a:p>
            <a:pPr algn="r">
              <a:spcAft>
                <a:spcPts val="1900"/>
              </a:spcAft>
            </a:pPr>
            <a:r>
              <a:rPr lang="en-US" sz="2000" dirty="0">
                <a:solidFill>
                  <a:schemeClr val="bg1"/>
                </a:solidFill>
              </a:rPr>
              <a:t>unable to pay medical bills”</a:t>
            </a:r>
          </a:p>
          <a:p>
            <a:pPr algn="r"/>
            <a:r>
              <a:rPr lang="en-US" sz="2000" dirty="0">
                <a:solidFill>
                  <a:schemeClr val="bg1"/>
                </a:solidFill>
              </a:rPr>
              <a:t>“Medical bills/debt </a:t>
            </a:r>
          </a:p>
          <a:p>
            <a:pPr algn="r">
              <a:spcAft>
                <a:spcPts val="1900"/>
              </a:spcAft>
            </a:pPr>
            <a:r>
              <a:rPr lang="en-US" sz="2000" dirty="0">
                <a:solidFill>
                  <a:schemeClr val="bg1"/>
                </a:solidFill>
              </a:rPr>
              <a:t>being paid over time”</a:t>
            </a:r>
          </a:p>
          <a:p>
            <a:pPr algn="r"/>
            <a:r>
              <a:rPr lang="en-US" sz="2000" dirty="0">
                <a:solidFill>
                  <a:schemeClr val="bg1"/>
                </a:solidFill>
              </a:rPr>
              <a:t>“Contacted by collection agency</a:t>
            </a:r>
          </a:p>
          <a:p>
            <a:pPr algn="r">
              <a:spcAft>
                <a:spcPts val="1900"/>
              </a:spcAft>
            </a:pPr>
            <a:r>
              <a:rPr lang="en-US" sz="2000" dirty="0">
                <a:solidFill>
                  <a:schemeClr val="bg1"/>
                </a:solidFill>
              </a:rPr>
              <a:t> for unpaid medical bills”</a:t>
            </a:r>
          </a:p>
          <a:p>
            <a:pPr algn="r"/>
            <a:r>
              <a:rPr lang="en-US" sz="2000" dirty="0">
                <a:solidFill>
                  <a:schemeClr val="bg1"/>
                </a:solidFill>
              </a:rPr>
              <a:t>“Had to change way of life </a:t>
            </a:r>
          </a:p>
          <a:p>
            <a:pPr algn="r">
              <a:spcAft>
                <a:spcPts val="1900"/>
              </a:spcAft>
            </a:pPr>
            <a:r>
              <a:rPr lang="en-US" sz="2000" dirty="0">
                <a:solidFill>
                  <a:schemeClr val="bg1"/>
                </a:solidFill>
              </a:rPr>
              <a:t>to pay medical bills”</a:t>
            </a:r>
          </a:p>
        </p:txBody>
      </p:sp>
    </p:spTree>
    <p:extLst>
      <p:ext uri="{BB962C8B-B14F-4D97-AF65-F5344CB8AC3E}">
        <p14:creationId xmlns:p14="http://schemas.microsoft.com/office/powerpoint/2010/main" val="36092718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FB93AB44-CDB9-1227-DCDC-B8B9D57601BD}"/>
              </a:ext>
            </a:extLst>
          </p:cNvPr>
          <p:cNvCxnSpPr>
            <a:cxnSpLocks/>
          </p:cNvCxnSpPr>
          <p:nvPr/>
        </p:nvCxnSpPr>
        <p:spPr>
          <a:xfrm>
            <a:off x="2843408" y="3995803"/>
            <a:ext cx="8354861"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BC0B31B-B934-8D4E-805D-00854552617F}"/>
              </a:ext>
            </a:extLst>
          </p:cNvPr>
          <p:cNvSpPr>
            <a:spLocks noGrp="1"/>
          </p:cNvSpPr>
          <p:nvPr>
            <p:ph type="title"/>
          </p:nvPr>
        </p:nvSpPr>
        <p:spPr/>
        <p:txBody>
          <a:bodyPr>
            <a:normAutofit/>
          </a:bodyPr>
          <a:lstStyle/>
          <a:p>
            <a:r>
              <a:rPr lang="en-US" sz="2000" dirty="0"/>
              <a:t>2017 to 2018</a:t>
            </a:r>
            <a:br>
              <a:rPr lang="en-US" sz="4000" dirty="0"/>
            </a:br>
            <a:r>
              <a:rPr lang="en-US" sz="4000" dirty="0"/>
              <a:t>Risk of New Acquisition of Medical Debt </a:t>
            </a:r>
            <a:endParaRPr lang="en-US" sz="3000" dirty="0"/>
          </a:p>
        </p:txBody>
      </p:sp>
      <p:sp>
        <p:nvSpPr>
          <p:cNvPr id="3" name="Text Placeholder 2">
            <a:extLst>
              <a:ext uri="{FF2B5EF4-FFF2-40B4-BE49-F238E27FC236}">
                <a16:creationId xmlns:a16="http://schemas.microsoft.com/office/drawing/2014/main" id="{FA953B5B-C8F4-5DEE-512B-6ED79B66BE62}"/>
              </a:ext>
            </a:extLst>
          </p:cNvPr>
          <p:cNvSpPr>
            <a:spLocks noGrp="1"/>
          </p:cNvSpPr>
          <p:nvPr>
            <p:ph type="body" idx="10"/>
          </p:nvPr>
        </p:nvSpPr>
        <p:spPr>
          <a:xfrm>
            <a:off x="-1" y="6016753"/>
            <a:ext cx="8517699" cy="841248"/>
          </a:xfrm>
        </p:spPr>
        <p:txBody>
          <a:bodyPr>
            <a:normAutofit fontScale="92500"/>
          </a:bodyPr>
          <a:lstStyle/>
          <a:p>
            <a:pPr>
              <a:lnSpc>
                <a:spcPct val="110000"/>
              </a:lnSpc>
            </a:pPr>
            <a:r>
              <a:rPr lang="en-US" sz="1200" dirty="0"/>
              <a:t>*Per $2,000 increase in OOP costs.  </a:t>
            </a:r>
          </a:p>
          <a:p>
            <a:pPr>
              <a:lnSpc>
                <a:spcPct val="110000"/>
              </a:lnSpc>
            </a:pPr>
            <a:r>
              <a:rPr lang="en-US" sz="1200" dirty="0"/>
              <a:t>Data from:  Himmelstein DU, Dickman SL, McCormick D, </a:t>
            </a:r>
            <a:r>
              <a:rPr lang="en-US" sz="1200" dirty="0" err="1"/>
              <a:t>Bor</a:t>
            </a:r>
            <a:r>
              <a:rPr lang="en-US" sz="1200" dirty="0"/>
              <a:t> DH, Gaffney A, Woolhandler S. Prevalence and Risk Factors for Medical Debt and Subsequent Changes in Social Determinants of Health in the US. JAMA Network Open 2022;5(9):e2231898.</a:t>
            </a:r>
          </a:p>
        </p:txBody>
      </p:sp>
      <p:graphicFrame>
        <p:nvGraphicFramePr>
          <p:cNvPr id="8" name="Content Placeholder 7">
            <a:extLst>
              <a:ext uri="{FF2B5EF4-FFF2-40B4-BE49-F238E27FC236}">
                <a16:creationId xmlns:a16="http://schemas.microsoft.com/office/drawing/2014/main" id="{9DEE374E-607E-580B-EA63-2DCEA12F0B02}"/>
              </a:ext>
            </a:extLst>
          </p:cNvPr>
          <p:cNvGraphicFramePr>
            <a:graphicFrameLocks noGrp="1"/>
          </p:cNvGraphicFramePr>
          <p:nvPr>
            <p:ph idx="1"/>
            <p:extLst>
              <p:ext uri="{D42A27DB-BD31-4B8C-83A1-F6EECF244321}">
                <p14:modId xmlns:p14="http://schemas.microsoft.com/office/powerpoint/2010/main" val="3860208496"/>
              </p:ext>
            </p:extLst>
          </p:nvPr>
        </p:nvGraphicFramePr>
        <p:xfrm>
          <a:off x="2192055" y="1503123"/>
          <a:ext cx="9161745" cy="4502390"/>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9B2AA845-1429-BE2B-5FE6-626CEE425588}"/>
              </a:ext>
            </a:extLst>
          </p:cNvPr>
          <p:cNvSpPr txBox="1"/>
          <p:nvPr/>
        </p:nvSpPr>
        <p:spPr>
          <a:xfrm>
            <a:off x="576197" y="2843408"/>
            <a:ext cx="1803748" cy="830997"/>
          </a:xfrm>
          <a:prstGeom prst="rect">
            <a:avLst/>
          </a:prstGeom>
          <a:noFill/>
        </p:spPr>
        <p:txBody>
          <a:bodyPr wrap="square" rtlCol="0">
            <a:spAutoFit/>
          </a:bodyPr>
          <a:lstStyle/>
          <a:p>
            <a:pPr>
              <a:spcAft>
                <a:spcPts val="1200"/>
              </a:spcAft>
            </a:pPr>
            <a:r>
              <a:rPr lang="en-US" sz="2400" dirty="0">
                <a:solidFill>
                  <a:schemeClr val="bg1"/>
                </a:solidFill>
              </a:rPr>
              <a:t>Adjusted odds ratio</a:t>
            </a:r>
          </a:p>
        </p:txBody>
      </p:sp>
    </p:spTree>
    <p:extLst>
      <p:ext uri="{BB962C8B-B14F-4D97-AF65-F5344CB8AC3E}">
        <p14:creationId xmlns:p14="http://schemas.microsoft.com/office/powerpoint/2010/main" val="24220352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322DE-C2B0-224C-9EC5-67826233E592}"/>
              </a:ext>
            </a:extLst>
          </p:cNvPr>
          <p:cNvSpPr>
            <a:spLocks noGrp="1"/>
          </p:cNvSpPr>
          <p:nvPr>
            <p:ph type="title"/>
          </p:nvPr>
        </p:nvSpPr>
        <p:spPr/>
        <p:txBody>
          <a:bodyPr>
            <a:noAutofit/>
          </a:bodyPr>
          <a:lstStyle/>
          <a:p>
            <a:r>
              <a:rPr lang="en-US" sz="3600" dirty="0"/>
              <a:t>Post-Partum Women Incur More Medical Debt Than Other Reproductive-Aged Women</a:t>
            </a:r>
          </a:p>
        </p:txBody>
      </p:sp>
      <p:graphicFrame>
        <p:nvGraphicFramePr>
          <p:cNvPr id="7" name="Content Placeholder 6">
            <a:extLst>
              <a:ext uri="{FF2B5EF4-FFF2-40B4-BE49-F238E27FC236}">
                <a16:creationId xmlns:a16="http://schemas.microsoft.com/office/drawing/2014/main" id="{1C536315-4706-16D0-44D7-F9BF2CACD181}"/>
              </a:ext>
            </a:extLst>
          </p:cNvPr>
          <p:cNvGraphicFramePr>
            <a:graphicFrameLocks noGrp="1"/>
          </p:cNvGraphicFramePr>
          <p:nvPr>
            <p:ph idx="1"/>
            <p:extLst>
              <p:ext uri="{D42A27DB-BD31-4B8C-83A1-F6EECF244321}">
                <p14:modId xmlns:p14="http://schemas.microsoft.com/office/powerpoint/2010/main" val="1471366386"/>
              </p:ext>
            </p:extLst>
          </p:nvPr>
        </p:nvGraphicFramePr>
        <p:xfrm>
          <a:off x="838200" y="1690688"/>
          <a:ext cx="10515600" cy="4314825"/>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 Placeholder 7">
            <a:extLst>
              <a:ext uri="{FF2B5EF4-FFF2-40B4-BE49-F238E27FC236}">
                <a16:creationId xmlns:a16="http://schemas.microsoft.com/office/drawing/2014/main" id="{1178B009-B373-FBBA-0444-EA51A9B03877}"/>
              </a:ext>
            </a:extLst>
          </p:cNvPr>
          <p:cNvSpPr>
            <a:spLocks noGrp="1"/>
          </p:cNvSpPr>
          <p:nvPr>
            <p:ph type="body" idx="10"/>
          </p:nvPr>
        </p:nvSpPr>
        <p:spPr>
          <a:xfrm>
            <a:off x="-1" y="6016753"/>
            <a:ext cx="8467595" cy="841248"/>
          </a:xfrm>
        </p:spPr>
        <p:txBody>
          <a:bodyPr/>
          <a:lstStyle/>
          <a:p>
            <a:pPr>
              <a:lnSpc>
                <a:spcPct val="100000"/>
              </a:lnSpc>
            </a:pPr>
            <a:r>
              <a:rPr lang="en-US" dirty="0"/>
              <a:t>Source:  Cahn J, Sundaram A, </a:t>
            </a:r>
            <a:r>
              <a:rPr lang="en-US" dirty="0" err="1"/>
              <a:t>Balachandar</a:t>
            </a:r>
            <a:r>
              <a:rPr lang="en-US" dirty="0"/>
              <a:t> R, et al. The Association of Childbirth with Medical Debt in the USA, 2019–2020. J Gen Intern Med 2023;1–7.</a:t>
            </a:r>
          </a:p>
        </p:txBody>
      </p:sp>
      <p:sp>
        <p:nvSpPr>
          <p:cNvPr id="9" name="Rectangle 8">
            <a:extLst>
              <a:ext uri="{FF2B5EF4-FFF2-40B4-BE49-F238E27FC236}">
                <a16:creationId xmlns:a16="http://schemas.microsoft.com/office/drawing/2014/main" id="{DC10D026-499C-4E6A-E875-1396DE52A431}"/>
              </a:ext>
            </a:extLst>
          </p:cNvPr>
          <p:cNvSpPr/>
          <p:nvPr/>
        </p:nvSpPr>
        <p:spPr>
          <a:xfrm>
            <a:off x="850726" y="3534950"/>
            <a:ext cx="300624" cy="300624"/>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9F3611F-2A7F-1649-DBAA-0A2A3AD54BF9}"/>
              </a:ext>
            </a:extLst>
          </p:cNvPr>
          <p:cNvSpPr/>
          <p:nvPr/>
        </p:nvSpPr>
        <p:spPr>
          <a:xfrm>
            <a:off x="850726" y="3975449"/>
            <a:ext cx="300624" cy="300624"/>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94264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C3734-68DE-6ED0-4714-2E113F327E39}"/>
              </a:ext>
            </a:extLst>
          </p:cNvPr>
          <p:cNvSpPr>
            <a:spLocks noGrp="1"/>
          </p:cNvSpPr>
          <p:nvPr>
            <p:ph type="title"/>
          </p:nvPr>
        </p:nvSpPr>
        <p:spPr/>
        <p:txBody>
          <a:bodyPr>
            <a:noAutofit/>
          </a:bodyPr>
          <a:lstStyle/>
          <a:p>
            <a:r>
              <a:rPr lang="en-US" sz="2800" dirty="0"/>
              <a:t>Foregone care among adults with and without </a:t>
            </a:r>
            <a:br>
              <a:rPr lang="en-US" sz="3200" dirty="0"/>
            </a:br>
            <a:r>
              <a:rPr lang="en-US" dirty="0"/>
              <a:t>A Child with Diabetes in Household </a:t>
            </a:r>
          </a:p>
        </p:txBody>
      </p:sp>
      <p:sp>
        <p:nvSpPr>
          <p:cNvPr id="3" name="Text Placeholder 2">
            <a:extLst>
              <a:ext uri="{FF2B5EF4-FFF2-40B4-BE49-F238E27FC236}">
                <a16:creationId xmlns:a16="http://schemas.microsoft.com/office/drawing/2014/main" id="{316D3DB2-AF09-0BF0-01AA-9A5F571B669F}"/>
              </a:ext>
            </a:extLst>
          </p:cNvPr>
          <p:cNvSpPr>
            <a:spLocks noGrp="1"/>
          </p:cNvSpPr>
          <p:nvPr>
            <p:ph type="body" idx="10"/>
          </p:nvPr>
        </p:nvSpPr>
        <p:spPr/>
        <p:txBody>
          <a:bodyPr/>
          <a:lstStyle/>
          <a:p>
            <a:pPr>
              <a:lnSpc>
                <a:spcPct val="100000"/>
              </a:lnSpc>
            </a:pPr>
            <a:r>
              <a:rPr lang="en-US" dirty="0"/>
              <a:t>Data from: </a:t>
            </a:r>
            <a:r>
              <a:rPr lang="en-US" dirty="0" err="1"/>
              <a:t>Narm</a:t>
            </a:r>
            <a:r>
              <a:rPr lang="en-US" dirty="0"/>
              <a:t> KE, Wen J, Sung L, Dar S, Kim P, Olson B, et al. Chronic Illness in Children and Foregone Care Among Household Adults in the United States: A National Study. Medical Care. 2022 Nov 4;10.1097/MLR.0000000000001791.</a:t>
            </a:r>
          </a:p>
        </p:txBody>
      </p:sp>
      <p:graphicFrame>
        <p:nvGraphicFramePr>
          <p:cNvPr id="8" name="Content Placeholder 7">
            <a:extLst>
              <a:ext uri="{FF2B5EF4-FFF2-40B4-BE49-F238E27FC236}">
                <a16:creationId xmlns:a16="http://schemas.microsoft.com/office/drawing/2014/main" id="{E30B5FAB-8916-F696-33A4-00C319A033D2}"/>
              </a:ext>
            </a:extLst>
          </p:cNvPr>
          <p:cNvGraphicFramePr>
            <a:graphicFrameLocks noGrp="1"/>
          </p:cNvGraphicFramePr>
          <p:nvPr>
            <p:ph idx="1"/>
            <p:extLst>
              <p:ext uri="{D42A27DB-BD31-4B8C-83A1-F6EECF244321}">
                <p14:modId xmlns:p14="http://schemas.microsoft.com/office/powerpoint/2010/main" val="835686037"/>
              </p:ext>
            </p:extLst>
          </p:nvPr>
        </p:nvGraphicFramePr>
        <p:xfrm>
          <a:off x="838200" y="1515649"/>
          <a:ext cx="10515600" cy="4489864"/>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8">
            <a:extLst>
              <a:ext uri="{FF2B5EF4-FFF2-40B4-BE49-F238E27FC236}">
                <a16:creationId xmlns:a16="http://schemas.microsoft.com/office/drawing/2014/main" id="{82E50C9B-9CCC-D22F-E4EB-7CAA5913BB97}"/>
              </a:ext>
            </a:extLst>
          </p:cNvPr>
          <p:cNvSpPr/>
          <p:nvPr/>
        </p:nvSpPr>
        <p:spPr>
          <a:xfrm>
            <a:off x="3268249" y="5576254"/>
            <a:ext cx="300624" cy="300624"/>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15C426-E7BF-E003-E284-F44AF21308DB}"/>
              </a:ext>
            </a:extLst>
          </p:cNvPr>
          <p:cNvSpPr/>
          <p:nvPr/>
        </p:nvSpPr>
        <p:spPr>
          <a:xfrm>
            <a:off x="6349651" y="5576254"/>
            <a:ext cx="300624" cy="300624"/>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11185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33822-A8B6-874B-AB85-257EB70C7F5F}"/>
              </a:ext>
            </a:extLst>
          </p:cNvPr>
          <p:cNvSpPr>
            <a:spLocks noGrp="1"/>
          </p:cNvSpPr>
          <p:nvPr>
            <p:ph type="title"/>
          </p:nvPr>
        </p:nvSpPr>
        <p:spPr/>
        <p:txBody>
          <a:bodyPr>
            <a:noAutofit/>
          </a:bodyPr>
          <a:lstStyle/>
          <a:p>
            <a:r>
              <a:rPr lang="en-US" sz="2400" dirty="0"/>
              <a:t>Adults with employer-sponsored insurance have had</a:t>
            </a:r>
            <a:br>
              <a:rPr lang="en-US" sz="3000" dirty="0"/>
            </a:br>
            <a:r>
              <a:rPr lang="en-US" sz="4000" dirty="0"/>
              <a:t>Rising Out-of-Pocket Costs for ICU Care</a:t>
            </a:r>
            <a:endParaRPr lang="en-US" sz="3000" dirty="0"/>
          </a:p>
        </p:txBody>
      </p:sp>
      <p:sp>
        <p:nvSpPr>
          <p:cNvPr id="3" name="Text Placeholder 2">
            <a:extLst>
              <a:ext uri="{FF2B5EF4-FFF2-40B4-BE49-F238E27FC236}">
                <a16:creationId xmlns:a16="http://schemas.microsoft.com/office/drawing/2014/main" id="{DE7A1E24-8D0D-3F1A-5E48-373A448020E4}"/>
              </a:ext>
            </a:extLst>
          </p:cNvPr>
          <p:cNvSpPr>
            <a:spLocks noGrp="1"/>
          </p:cNvSpPr>
          <p:nvPr>
            <p:ph type="body" idx="10"/>
          </p:nvPr>
        </p:nvSpPr>
        <p:spPr/>
        <p:txBody>
          <a:bodyPr/>
          <a:lstStyle/>
          <a:p>
            <a:pPr>
              <a:lnSpc>
                <a:spcPct val="100000"/>
              </a:lnSpc>
            </a:pPr>
            <a:r>
              <a:rPr lang="en-US" dirty="0"/>
              <a:t>Figures are adjusted for inflation.  ICU OOP costs shown for three conditions for illustrative purposes.  Data from: Kannan S, Stevens J, Song Z. Growth In Patient Cost Sharing For Hospitalizations With And Without Intensive Care Among Commercially Insured Patients. Health Affairs 2023;42(9):1221–9.</a:t>
            </a:r>
          </a:p>
        </p:txBody>
      </p:sp>
      <p:graphicFrame>
        <p:nvGraphicFramePr>
          <p:cNvPr id="4" name="Content Placeholder 3">
            <a:extLst>
              <a:ext uri="{FF2B5EF4-FFF2-40B4-BE49-F238E27FC236}">
                <a16:creationId xmlns:a16="http://schemas.microsoft.com/office/drawing/2014/main" id="{C1C30051-FCC9-004A-B325-9DBB8A01A16D}"/>
              </a:ext>
            </a:extLst>
          </p:cNvPr>
          <p:cNvGraphicFramePr>
            <a:graphicFrameLocks noGrp="1"/>
          </p:cNvGraphicFramePr>
          <p:nvPr>
            <p:ph idx="4294967295"/>
            <p:extLst>
              <p:ext uri="{D42A27DB-BD31-4B8C-83A1-F6EECF244321}">
                <p14:modId xmlns:p14="http://schemas.microsoft.com/office/powerpoint/2010/main" val="3140888851"/>
              </p:ext>
            </p:extLst>
          </p:nvPr>
        </p:nvGraphicFramePr>
        <p:xfrm>
          <a:off x="838200" y="1440493"/>
          <a:ext cx="10754638" cy="4576261"/>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a:extLst>
              <a:ext uri="{FF2B5EF4-FFF2-40B4-BE49-F238E27FC236}">
                <a16:creationId xmlns:a16="http://schemas.microsoft.com/office/drawing/2014/main" id="{9390BE9B-D6FB-5F12-D7FB-C0CA111E2A05}"/>
              </a:ext>
            </a:extLst>
          </p:cNvPr>
          <p:cNvSpPr/>
          <p:nvPr/>
        </p:nvSpPr>
        <p:spPr>
          <a:xfrm>
            <a:off x="895089" y="2590692"/>
            <a:ext cx="300624" cy="300624"/>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DDF256E-49E5-9CAA-AB0D-BC373B351D0D}"/>
              </a:ext>
            </a:extLst>
          </p:cNvPr>
          <p:cNvSpPr/>
          <p:nvPr/>
        </p:nvSpPr>
        <p:spPr>
          <a:xfrm>
            <a:off x="895089" y="3112609"/>
            <a:ext cx="300624" cy="300624"/>
          </a:xfrm>
          <a:prstGeom prst="rect">
            <a:avLst/>
          </a:prstGeom>
          <a:solidFill>
            <a:schemeClr val="accent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B44B2F9-171E-AFA5-23C7-841186741C7F}"/>
              </a:ext>
            </a:extLst>
          </p:cNvPr>
          <p:cNvSpPr/>
          <p:nvPr/>
        </p:nvSpPr>
        <p:spPr>
          <a:xfrm>
            <a:off x="895089" y="3634527"/>
            <a:ext cx="300624" cy="300624"/>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92013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A7FEE-9DD4-4883-2592-EEB375CCF52D}"/>
              </a:ext>
            </a:extLst>
          </p:cNvPr>
          <p:cNvSpPr>
            <a:spLocks noGrp="1"/>
          </p:cNvSpPr>
          <p:nvPr>
            <p:ph type="title"/>
          </p:nvPr>
        </p:nvSpPr>
        <p:spPr/>
        <p:txBody>
          <a:bodyPr>
            <a:normAutofit/>
          </a:bodyPr>
          <a:lstStyle/>
          <a:p>
            <a:r>
              <a:rPr lang="en-US" sz="2000" dirty="0"/>
              <a:t>Commercially insured patients, 2017-19</a:t>
            </a:r>
            <a:br>
              <a:rPr lang="en-US" sz="2400" dirty="0"/>
            </a:br>
            <a:r>
              <a:rPr lang="en-US" sz="3200" dirty="0"/>
              <a:t>COPD Medication Abandonment by Benefit Design</a:t>
            </a:r>
            <a:endParaRPr lang="en-US" sz="3000" dirty="0"/>
          </a:p>
        </p:txBody>
      </p:sp>
      <p:graphicFrame>
        <p:nvGraphicFramePr>
          <p:cNvPr id="4" name="Content Placeholder 3">
            <a:extLst>
              <a:ext uri="{FF2B5EF4-FFF2-40B4-BE49-F238E27FC236}">
                <a16:creationId xmlns:a16="http://schemas.microsoft.com/office/drawing/2014/main" id="{A014D246-DA39-EBD5-C9D9-F935465AD8D5}"/>
              </a:ext>
            </a:extLst>
          </p:cNvPr>
          <p:cNvGraphicFramePr>
            <a:graphicFrameLocks noGrp="1"/>
          </p:cNvGraphicFramePr>
          <p:nvPr>
            <p:ph idx="1"/>
            <p:extLst>
              <p:ext uri="{D42A27DB-BD31-4B8C-83A1-F6EECF244321}">
                <p14:modId xmlns:p14="http://schemas.microsoft.com/office/powerpoint/2010/main" val="3521658456"/>
              </p:ext>
            </p:extLst>
          </p:nvPr>
        </p:nvGraphicFramePr>
        <p:xfrm>
          <a:off x="838200" y="1540701"/>
          <a:ext cx="10515600" cy="4283902"/>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Placeholder 2">
            <a:extLst>
              <a:ext uri="{FF2B5EF4-FFF2-40B4-BE49-F238E27FC236}">
                <a16:creationId xmlns:a16="http://schemas.microsoft.com/office/drawing/2014/main" id="{30CEE283-9948-3B36-FC2C-204171B6ACC2}"/>
              </a:ext>
            </a:extLst>
          </p:cNvPr>
          <p:cNvSpPr>
            <a:spLocks noGrp="1"/>
          </p:cNvSpPr>
          <p:nvPr>
            <p:ph type="body" idx="10"/>
          </p:nvPr>
        </p:nvSpPr>
        <p:spPr>
          <a:xfrm>
            <a:off x="-1" y="6016753"/>
            <a:ext cx="8505173" cy="841248"/>
          </a:xfrm>
        </p:spPr>
        <p:txBody>
          <a:bodyPr>
            <a:noAutofit/>
          </a:bodyPr>
          <a:lstStyle/>
          <a:p>
            <a:pPr>
              <a:lnSpc>
                <a:spcPct val="100000"/>
              </a:lnSpc>
            </a:pPr>
            <a:r>
              <a:rPr lang="en-US" sz="900" dirty="0">
                <a:effectLst/>
                <a:latin typeface="+mn-lt"/>
              </a:rPr>
              <a:t>“Deductible claims were defined as costing patients more than 50% of total reimbursement and more than $250 per claim or more than $500. Coinsurance claims were defined as costing $75 to $250 with the patient paying 5% to 25% of costs, or the patient paid a defined percentage up to 50% of costs, or 25% to 50% of total cost as well as more than $75. All other claims in which the patient paid less than $75 were classified as copay.”</a:t>
            </a:r>
            <a:endParaRPr lang="en-US" sz="900" dirty="0">
              <a:latin typeface="+mn-lt"/>
            </a:endParaRPr>
          </a:p>
          <a:p>
            <a:pPr>
              <a:lnSpc>
                <a:spcPct val="100000"/>
              </a:lnSpc>
            </a:pPr>
            <a:r>
              <a:rPr lang="en-US" sz="900" dirty="0">
                <a:latin typeface="+mn-lt"/>
              </a:rPr>
              <a:t>Data from: Patel B, Mayne P, Patri T, </a:t>
            </a:r>
            <a:r>
              <a:rPr lang="en-US" sz="900" dirty="0" err="1">
                <a:latin typeface="+mn-lt"/>
              </a:rPr>
              <a:t>Vandigo</a:t>
            </a:r>
            <a:r>
              <a:rPr lang="en-US" sz="900" dirty="0">
                <a:latin typeface="+mn-lt"/>
              </a:rPr>
              <a:t> J, Yin PT, </a:t>
            </a:r>
            <a:r>
              <a:rPr lang="en-US" sz="900" dirty="0" err="1">
                <a:latin typeface="+mn-lt"/>
              </a:rPr>
              <a:t>Bratti</a:t>
            </a:r>
            <a:r>
              <a:rPr lang="en-US" sz="900" dirty="0">
                <a:latin typeface="+mn-lt"/>
              </a:rPr>
              <a:t> K, et al. Out-of-Pocket Costs and Prescription Filling Behavior of Commercially Insured Individuals With Chronic Obstructive Pulmonary Disease. JAMA Health Forum. 2022 May 27;3(5):e221167.</a:t>
            </a:r>
          </a:p>
        </p:txBody>
      </p:sp>
    </p:spTree>
    <p:extLst>
      <p:ext uri="{BB962C8B-B14F-4D97-AF65-F5344CB8AC3E}">
        <p14:creationId xmlns:p14="http://schemas.microsoft.com/office/powerpoint/2010/main" val="988968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37065-BD65-DA45-BD3D-7EB8F30379CA}"/>
              </a:ext>
            </a:extLst>
          </p:cNvPr>
          <p:cNvSpPr>
            <a:spLocks noGrp="1"/>
          </p:cNvSpPr>
          <p:nvPr>
            <p:ph type="title"/>
          </p:nvPr>
        </p:nvSpPr>
        <p:spPr>
          <a:xfrm>
            <a:off x="838199" y="365125"/>
            <a:ext cx="10949609" cy="1325563"/>
          </a:xfrm>
        </p:spPr>
        <p:txBody>
          <a:bodyPr>
            <a:noAutofit/>
          </a:bodyPr>
          <a:lstStyle/>
          <a:p>
            <a:r>
              <a:rPr lang="en-US" sz="2000" dirty="0"/>
              <a:t>ACA-compliant individual insurance pays for screening colonoscopy, but</a:t>
            </a:r>
            <a:br>
              <a:rPr lang="en-US" sz="2000" dirty="0"/>
            </a:br>
            <a:r>
              <a:rPr lang="en-US" sz="4000" dirty="0"/>
              <a:t>Most Patients Have to Pay Related Costs</a:t>
            </a:r>
            <a:endParaRPr lang="en-US" sz="2000" i="1" dirty="0"/>
          </a:p>
        </p:txBody>
      </p:sp>
      <p:graphicFrame>
        <p:nvGraphicFramePr>
          <p:cNvPr id="4" name="Content Placeholder 3">
            <a:extLst>
              <a:ext uri="{FF2B5EF4-FFF2-40B4-BE49-F238E27FC236}">
                <a16:creationId xmlns:a16="http://schemas.microsoft.com/office/drawing/2014/main" id="{992D6644-8E4F-5140-A5FE-1FD6EDEF7D22}"/>
              </a:ext>
            </a:extLst>
          </p:cNvPr>
          <p:cNvGraphicFramePr>
            <a:graphicFrameLocks noGrp="1"/>
          </p:cNvGraphicFramePr>
          <p:nvPr>
            <p:ph idx="4294967295"/>
            <p:extLst>
              <p:ext uri="{D42A27DB-BD31-4B8C-83A1-F6EECF244321}">
                <p14:modId xmlns:p14="http://schemas.microsoft.com/office/powerpoint/2010/main" val="381717205"/>
              </p:ext>
            </p:extLst>
          </p:nvPr>
        </p:nvGraphicFramePr>
        <p:xfrm>
          <a:off x="739036" y="1600200"/>
          <a:ext cx="10614764" cy="4416553"/>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Placeholder 2">
            <a:extLst>
              <a:ext uri="{FF2B5EF4-FFF2-40B4-BE49-F238E27FC236}">
                <a16:creationId xmlns:a16="http://schemas.microsoft.com/office/drawing/2014/main" id="{1F92E396-01C5-9644-6653-DC4BFBAAB3BA}"/>
              </a:ext>
            </a:extLst>
          </p:cNvPr>
          <p:cNvSpPr>
            <a:spLocks noGrp="1"/>
          </p:cNvSpPr>
          <p:nvPr>
            <p:ph type="body" idx="10"/>
          </p:nvPr>
        </p:nvSpPr>
        <p:spPr>
          <a:xfrm>
            <a:off x="0" y="6016753"/>
            <a:ext cx="8483600" cy="841248"/>
          </a:xfrm>
        </p:spPr>
        <p:txBody>
          <a:bodyPr>
            <a:normAutofit fontScale="70000" lnSpcReduction="20000"/>
          </a:bodyPr>
          <a:lstStyle/>
          <a:p>
            <a:pPr>
              <a:lnSpc>
                <a:spcPct val="120000"/>
              </a:lnSpc>
            </a:pPr>
            <a:r>
              <a:rPr lang="en-US" dirty="0">
                <a:latin typeface="+mn-lt"/>
              </a:rPr>
              <a:t>“</a:t>
            </a:r>
            <a:r>
              <a:rPr lang="en-US" b="0" i="0" u="none" strike="noStrike" dirty="0">
                <a:effectLst/>
                <a:latin typeface="+mn-lt"/>
              </a:rPr>
              <a:t>The federal government has attempted to address some of these associated charges: In 2015 a document released by three federal agencies clarified that insurers should not charge patients for anesthesia costs related to undergoing colonoscopy. Yet a 2018 study found that out-of-pocket expenses remain a barrier to colorectal cancer screening even among fully insured adults.”</a:t>
            </a:r>
            <a:endParaRPr lang="en-US" dirty="0">
              <a:latin typeface="+mn-lt"/>
            </a:endParaRPr>
          </a:p>
          <a:p>
            <a:pPr>
              <a:lnSpc>
                <a:spcPct val="120000"/>
              </a:lnSpc>
            </a:pPr>
            <a:r>
              <a:rPr lang="en-US" dirty="0">
                <a:latin typeface="+mn-lt"/>
              </a:rPr>
              <a:t>Data from: </a:t>
            </a:r>
            <a:r>
              <a:rPr lang="en-US" dirty="0" err="1">
                <a:latin typeface="+mn-lt"/>
              </a:rPr>
              <a:t>Makhoul</a:t>
            </a:r>
            <a:r>
              <a:rPr lang="en-US" dirty="0">
                <a:latin typeface="+mn-lt"/>
              </a:rPr>
              <a:t> AE, Hatcher JB, Sulieman L, Johnson D, Anderson DM. Patient Cost Exposure And Use Of Preventive Care Among ACA-Compliant Individual Plans. Health Affairs 2023;42(4):531–6.</a:t>
            </a:r>
          </a:p>
        </p:txBody>
      </p:sp>
    </p:spTree>
    <p:extLst>
      <p:ext uri="{BB962C8B-B14F-4D97-AF65-F5344CB8AC3E}">
        <p14:creationId xmlns:p14="http://schemas.microsoft.com/office/powerpoint/2010/main" val="11463328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390BA-0A1B-60DB-A14B-2B66527B3CA8}"/>
              </a:ext>
            </a:extLst>
          </p:cNvPr>
          <p:cNvSpPr>
            <a:spLocks noGrp="1"/>
          </p:cNvSpPr>
          <p:nvPr>
            <p:ph type="title"/>
          </p:nvPr>
        </p:nvSpPr>
        <p:spPr>
          <a:xfrm>
            <a:off x="2667002" y="1999615"/>
            <a:ext cx="6858000" cy="2764028"/>
          </a:xfrm>
        </p:spPr>
        <p:txBody>
          <a:bodyPr vert="horz" lIns="91440" tIns="45720" rIns="91440" bIns="45720" rtlCol="0" anchor="ctr">
            <a:normAutofit/>
          </a:bodyPr>
          <a:lstStyle/>
          <a:p>
            <a:pPr algn="ctr"/>
            <a:r>
              <a:rPr lang="en-US" sz="6300" dirty="0">
                <a:latin typeface="+mn-lt"/>
              </a:rPr>
              <a:t>IV. Reproductive Healthcare</a:t>
            </a:r>
          </a:p>
        </p:txBody>
      </p:sp>
    </p:spTree>
    <p:extLst>
      <p:ext uri="{BB962C8B-B14F-4D97-AF65-F5344CB8AC3E}">
        <p14:creationId xmlns:p14="http://schemas.microsoft.com/office/powerpoint/2010/main" val="2545292914"/>
      </p:ext>
    </p:extLst>
  </p:cSld>
  <p:clrMapOvr>
    <a:masterClrMapping/>
  </p:clrMapOvr>
  <p:transition spd="slow">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6AC4B-6B9C-F442-A76C-09E661EF768B}"/>
              </a:ext>
            </a:extLst>
          </p:cNvPr>
          <p:cNvSpPr>
            <a:spLocks noGrp="1"/>
          </p:cNvSpPr>
          <p:nvPr>
            <p:ph type="title"/>
          </p:nvPr>
        </p:nvSpPr>
        <p:spPr/>
        <p:txBody>
          <a:bodyPr>
            <a:normAutofit/>
          </a:bodyPr>
          <a:lstStyle/>
          <a:p>
            <a:r>
              <a:rPr lang="en-US" sz="2400" dirty="0"/>
              <a:t>SCOTUS Dobbs decision and the</a:t>
            </a:r>
            <a:br>
              <a:rPr lang="en-US" sz="2400" dirty="0"/>
            </a:br>
            <a:r>
              <a:rPr lang="en-US" sz="4000" dirty="0"/>
              <a:t>Distance to Closest Abortion Provider </a:t>
            </a:r>
          </a:p>
        </p:txBody>
      </p:sp>
      <p:sp>
        <p:nvSpPr>
          <p:cNvPr id="3" name="Text Placeholder 2">
            <a:extLst>
              <a:ext uri="{FF2B5EF4-FFF2-40B4-BE49-F238E27FC236}">
                <a16:creationId xmlns:a16="http://schemas.microsoft.com/office/drawing/2014/main" id="{0321406D-8800-B4C1-EDD3-F14D9D7BD9A5}"/>
              </a:ext>
            </a:extLst>
          </p:cNvPr>
          <p:cNvSpPr>
            <a:spLocks noGrp="1"/>
          </p:cNvSpPr>
          <p:nvPr>
            <p:ph type="body" idx="10"/>
          </p:nvPr>
        </p:nvSpPr>
        <p:spPr/>
        <p:txBody>
          <a:bodyPr/>
          <a:lstStyle/>
          <a:p>
            <a:pPr>
              <a:lnSpc>
                <a:spcPct val="100000"/>
              </a:lnSpc>
            </a:pPr>
            <a:r>
              <a:rPr lang="en-US" dirty="0"/>
              <a:t>Data from the Myers Abortion Facility Database: Myers, C. K. (2023, November 2). Myers Abortion Facility Database. https://</a:t>
            </a:r>
            <a:r>
              <a:rPr lang="en-US" dirty="0" err="1"/>
              <a:t>doi.org</a:t>
            </a:r>
            <a:r>
              <a:rPr lang="en-US" dirty="0"/>
              <a:t>/10.17605/OSF.IO/8DG7R."  Driving time equals the driving distance from the centroid of each county to the nearest abortion provider.  Mapped by Adam Gaffney using Stata’s </a:t>
            </a:r>
            <a:r>
              <a:rPr lang="en-US" dirty="0" err="1"/>
              <a:t>spmap</a:t>
            </a:r>
            <a:r>
              <a:rPr lang="en-US" dirty="0"/>
              <a:t> command at cutoffs shown in legend.</a:t>
            </a:r>
          </a:p>
        </p:txBody>
      </p:sp>
      <p:grpSp>
        <p:nvGrpSpPr>
          <p:cNvPr id="21" name="Group 20">
            <a:extLst>
              <a:ext uri="{FF2B5EF4-FFF2-40B4-BE49-F238E27FC236}">
                <a16:creationId xmlns:a16="http://schemas.microsoft.com/office/drawing/2014/main" id="{4A7AAA45-F49D-EE38-BD2D-3BDC5EED9DD8}"/>
              </a:ext>
            </a:extLst>
          </p:cNvPr>
          <p:cNvGrpSpPr/>
          <p:nvPr/>
        </p:nvGrpSpPr>
        <p:grpSpPr>
          <a:xfrm>
            <a:off x="838200" y="2310370"/>
            <a:ext cx="1366606" cy="1938992"/>
            <a:chOff x="838200" y="2310370"/>
            <a:chExt cx="1366606" cy="1938992"/>
          </a:xfrm>
        </p:grpSpPr>
        <p:sp>
          <p:nvSpPr>
            <p:cNvPr id="7" name="TextBox 6">
              <a:extLst>
                <a:ext uri="{FF2B5EF4-FFF2-40B4-BE49-F238E27FC236}">
                  <a16:creationId xmlns:a16="http://schemas.microsoft.com/office/drawing/2014/main" id="{40E05B96-6448-9205-9296-E99383F28C1A}"/>
                </a:ext>
              </a:extLst>
            </p:cNvPr>
            <p:cNvSpPr txBox="1"/>
            <p:nvPr/>
          </p:nvSpPr>
          <p:spPr>
            <a:xfrm>
              <a:off x="1079177" y="2310370"/>
              <a:ext cx="1125629" cy="1938992"/>
            </a:xfrm>
            <a:prstGeom prst="rect">
              <a:avLst/>
            </a:prstGeom>
            <a:noFill/>
          </p:spPr>
          <p:txBody>
            <a:bodyPr wrap="none" rtlCol="0">
              <a:spAutoFit/>
            </a:bodyPr>
            <a:lstStyle/>
            <a:p>
              <a:pPr>
                <a:spcAft>
                  <a:spcPts val="600"/>
                </a:spcAft>
              </a:pPr>
              <a:r>
                <a:rPr lang="en-US" sz="2000" b="1" dirty="0">
                  <a:solidFill>
                    <a:schemeClr val="bg1"/>
                  </a:solidFill>
                </a:rPr>
                <a:t>Miles</a:t>
              </a:r>
            </a:p>
            <a:p>
              <a:pPr>
                <a:spcAft>
                  <a:spcPts val="600"/>
                </a:spcAft>
              </a:pPr>
              <a:r>
                <a:rPr lang="en-US" sz="2000" u="sng" dirty="0">
                  <a:solidFill>
                    <a:schemeClr val="bg1"/>
                  </a:solidFill>
                </a:rPr>
                <a:t>&gt;</a:t>
              </a:r>
              <a:r>
                <a:rPr lang="en-US" sz="2000" dirty="0">
                  <a:solidFill>
                    <a:schemeClr val="bg1"/>
                  </a:solidFill>
                </a:rPr>
                <a:t>180</a:t>
              </a:r>
            </a:p>
            <a:p>
              <a:pPr>
                <a:spcAft>
                  <a:spcPts val="600"/>
                </a:spcAft>
              </a:pPr>
              <a:r>
                <a:rPr lang="en-US" sz="2000" dirty="0">
                  <a:solidFill>
                    <a:schemeClr val="bg1"/>
                  </a:solidFill>
                </a:rPr>
                <a:t>120-180</a:t>
              </a:r>
            </a:p>
            <a:p>
              <a:pPr>
                <a:spcAft>
                  <a:spcPts val="600"/>
                </a:spcAft>
              </a:pPr>
              <a:r>
                <a:rPr lang="en-US" sz="2000" dirty="0">
                  <a:solidFill>
                    <a:schemeClr val="bg1"/>
                  </a:solidFill>
                </a:rPr>
                <a:t>60-120</a:t>
              </a:r>
            </a:p>
            <a:p>
              <a:pPr>
                <a:spcAft>
                  <a:spcPts val="600"/>
                </a:spcAft>
              </a:pPr>
              <a:r>
                <a:rPr lang="en-US" sz="2000" dirty="0">
                  <a:solidFill>
                    <a:schemeClr val="bg1"/>
                  </a:solidFill>
                </a:rPr>
                <a:t>&lt;60</a:t>
              </a:r>
            </a:p>
          </p:txBody>
        </p:sp>
        <p:sp>
          <p:nvSpPr>
            <p:cNvPr id="8" name="Rectangle 7">
              <a:extLst>
                <a:ext uri="{FF2B5EF4-FFF2-40B4-BE49-F238E27FC236}">
                  <a16:creationId xmlns:a16="http://schemas.microsoft.com/office/drawing/2014/main" id="{79B4F6A2-287B-9E4A-BCC7-4423A7A05E3D}"/>
                </a:ext>
              </a:extLst>
            </p:cNvPr>
            <p:cNvSpPr>
              <a:spLocks noChangeAspect="1"/>
            </p:cNvSpPr>
            <p:nvPr/>
          </p:nvSpPr>
          <p:spPr>
            <a:xfrm>
              <a:off x="838200" y="2775441"/>
              <a:ext cx="228600" cy="228600"/>
            </a:xfrm>
            <a:prstGeom prst="rect">
              <a:avLst/>
            </a:prstGeom>
            <a:solidFill>
              <a:srgbClr val="004C1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C4B77A3-BE8A-11BD-7B8B-CDF6BCFCD54A}"/>
                </a:ext>
              </a:extLst>
            </p:cNvPr>
            <p:cNvSpPr>
              <a:spLocks noChangeAspect="1"/>
            </p:cNvSpPr>
            <p:nvPr/>
          </p:nvSpPr>
          <p:spPr>
            <a:xfrm>
              <a:off x="838200" y="3155023"/>
              <a:ext cx="228600" cy="228600"/>
            </a:xfrm>
            <a:prstGeom prst="rect">
              <a:avLst/>
            </a:prstGeom>
            <a:solidFill>
              <a:srgbClr val="23883D"/>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CB1A148-99F7-8C3E-70D9-5A9A77B09E50}"/>
                </a:ext>
              </a:extLst>
            </p:cNvPr>
            <p:cNvSpPr>
              <a:spLocks noChangeAspect="1"/>
            </p:cNvSpPr>
            <p:nvPr/>
          </p:nvSpPr>
          <p:spPr>
            <a:xfrm>
              <a:off x="838200" y="3534605"/>
              <a:ext cx="228600" cy="228600"/>
            </a:xfrm>
            <a:prstGeom prst="rect">
              <a:avLst/>
            </a:prstGeom>
            <a:solidFill>
              <a:srgbClr val="6AC47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B271078-1C0E-55EE-E28B-7DD58BD91435}"/>
                </a:ext>
              </a:extLst>
            </p:cNvPr>
            <p:cNvSpPr>
              <a:spLocks noChangeAspect="1"/>
            </p:cNvSpPr>
            <p:nvPr/>
          </p:nvSpPr>
          <p:spPr>
            <a:xfrm>
              <a:off x="838200" y="3914188"/>
              <a:ext cx="228600" cy="228600"/>
            </a:xfrm>
            <a:prstGeom prst="rect">
              <a:avLst/>
            </a:prstGeom>
            <a:solidFill>
              <a:srgbClr val="CDFFCE"/>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8E7EC586-5D43-82FA-8631-C1B665C4E181}"/>
              </a:ext>
            </a:extLst>
          </p:cNvPr>
          <p:cNvGrpSpPr/>
          <p:nvPr/>
        </p:nvGrpSpPr>
        <p:grpSpPr>
          <a:xfrm>
            <a:off x="2312238" y="1659331"/>
            <a:ext cx="4466004" cy="3597496"/>
            <a:chOff x="2312238" y="1925062"/>
            <a:chExt cx="4466004" cy="3597496"/>
          </a:xfrm>
        </p:grpSpPr>
        <p:sp>
          <p:nvSpPr>
            <p:cNvPr id="4" name="TextBox 3">
              <a:extLst>
                <a:ext uri="{FF2B5EF4-FFF2-40B4-BE49-F238E27FC236}">
                  <a16:creationId xmlns:a16="http://schemas.microsoft.com/office/drawing/2014/main" id="{F7E6C7DE-762F-5C3A-61E8-3878DE3886A9}"/>
                </a:ext>
              </a:extLst>
            </p:cNvPr>
            <p:cNvSpPr txBox="1"/>
            <p:nvPr/>
          </p:nvSpPr>
          <p:spPr>
            <a:xfrm>
              <a:off x="3584079" y="1925062"/>
              <a:ext cx="1922321" cy="769441"/>
            </a:xfrm>
            <a:prstGeom prst="rect">
              <a:avLst/>
            </a:prstGeom>
            <a:noFill/>
          </p:spPr>
          <p:txBody>
            <a:bodyPr wrap="none" rtlCol="0">
              <a:spAutoFit/>
            </a:bodyPr>
            <a:lstStyle/>
            <a:p>
              <a:pPr algn="ctr"/>
              <a:r>
                <a:rPr lang="en-US" sz="2400" b="1" dirty="0">
                  <a:solidFill>
                    <a:schemeClr val="bg1"/>
                  </a:solidFill>
                </a:rPr>
                <a:t>June 2022</a:t>
              </a:r>
            </a:p>
            <a:p>
              <a:pPr algn="ctr"/>
              <a:r>
                <a:rPr lang="en-US" sz="2000" dirty="0">
                  <a:solidFill>
                    <a:schemeClr val="bg1"/>
                  </a:solidFill>
                </a:rPr>
                <a:t>(Before </a:t>
              </a:r>
              <a:r>
                <a:rPr lang="en-US" sz="2000" i="1" dirty="0">
                  <a:solidFill>
                    <a:schemeClr val="bg1"/>
                  </a:solidFill>
                </a:rPr>
                <a:t>Dobbs)</a:t>
              </a:r>
            </a:p>
          </p:txBody>
        </p:sp>
        <p:pic>
          <p:nvPicPr>
            <p:cNvPr id="15" name="Content Placeholder 8" descr="A map of the united states&#10;&#10;Description automatically generated">
              <a:extLst>
                <a:ext uri="{FF2B5EF4-FFF2-40B4-BE49-F238E27FC236}">
                  <a16:creationId xmlns:a16="http://schemas.microsoft.com/office/drawing/2014/main" id="{DB9606B5-4275-2401-399F-3074D1C401C9}"/>
                </a:ext>
              </a:extLst>
            </p:cNvPr>
            <p:cNvPicPr>
              <a:picLocks noChangeAspect="1"/>
            </p:cNvPicPr>
            <p:nvPr/>
          </p:nvPicPr>
          <p:blipFill rotWithShape="1">
            <a:blip r:embed="rId2"/>
            <a:srcRect t="26710" r="49519" b="20038"/>
            <a:stretch/>
          </p:blipFill>
          <p:spPr>
            <a:xfrm>
              <a:off x="2312238" y="2695091"/>
              <a:ext cx="4466004" cy="2827467"/>
            </a:xfrm>
            <a:prstGeom prst="rect">
              <a:avLst/>
            </a:prstGeom>
          </p:spPr>
        </p:pic>
      </p:grpSp>
      <p:grpSp>
        <p:nvGrpSpPr>
          <p:cNvPr id="23" name="Group 22">
            <a:extLst>
              <a:ext uri="{FF2B5EF4-FFF2-40B4-BE49-F238E27FC236}">
                <a16:creationId xmlns:a16="http://schemas.microsoft.com/office/drawing/2014/main" id="{7CA4DBEC-1A36-7CFA-1E87-ECD678CC0D04}"/>
              </a:ext>
            </a:extLst>
          </p:cNvPr>
          <p:cNvGrpSpPr/>
          <p:nvPr/>
        </p:nvGrpSpPr>
        <p:grpSpPr>
          <a:xfrm>
            <a:off x="7009319" y="1659331"/>
            <a:ext cx="4305145" cy="3597496"/>
            <a:chOff x="7009319" y="1925062"/>
            <a:chExt cx="4305145" cy="3597496"/>
          </a:xfrm>
        </p:grpSpPr>
        <p:sp>
          <p:nvSpPr>
            <p:cNvPr id="6" name="TextBox 5">
              <a:extLst>
                <a:ext uri="{FF2B5EF4-FFF2-40B4-BE49-F238E27FC236}">
                  <a16:creationId xmlns:a16="http://schemas.microsoft.com/office/drawing/2014/main" id="{CA5BE61C-AF0C-AE75-0E23-DE3E0627D64B}"/>
                </a:ext>
              </a:extLst>
            </p:cNvPr>
            <p:cNvSpPr txBox="1"/>
            <p:nvPr/>
          </p:nvSpPr>
          <p:spPr>
            <a:xfrm>
              <a:off x="8094130" y="1925062"/>
              <a:ext cx="2135521" cy="769441"/>
            </a:xfrm>
            <a:prstGeom prst="rect">
              <a:avLst/>
            </a:prstGeom>
            <a:noFill/>
          </p:spPr>
          <p:txBody>
            <a:bodyPr wrap="none" rtlCol="0">
              <a:spAutoFit/>
            </a:bodyPr>
            <a:lstStyle/>
            <a:p>
              <a:pPr algn="ctr"/>
              <a:r>
                <a:rPr lang="en-US" sz="2400" b="1" dirty="0">
                  <a:solidFill>
                    <a:schemeClr val="bg1"/>
                  </a:solidFill>
                </a:rPr>
                <a:t>October 2023</a:t>
              </a:r>
            </a:p>
            <a:p>
              <a:pPr algn="ctr"/>
              <a:r>
                <a:rPr lang="en-US" sz="2000" dirty="0">
                  <a:solidFill>
                    <a:schemeClr val="bg1"/>
                  </a:solidFill>
                </a:rPr>
                <a:t>(After </a:t>
              </a:r>
              <a:r>
                <a:rPr lang="en-US" sz="2000" i="1" dirty="0">
                  <a:solidFill>
                    <a:schemeClr val="bg1"/>
                  </a:solidFill>
                </a:rPr>
                <a:t>Dobbs)</a:t>
              </a:r>
            </a:p>
          </p:txBody>
        </p:sp>
        <p:pic>
          <p:nvPicPr>
            <p:cNvPr id="16" name="Content Placeholder 8" descr="A map of the united states&#10;&#10;Description automatically generated">
              <a:extLst>
                <a:ext uri="{FF2B5EF4-FFF2-40B4-BE49-F238E27FC236}">
                  <a16:creationId xmlns:a16="http://schemas.microsoft.com/office/drawing/2014/main" id="{4D4AEDFC-F5BF-6247-433B-2687F592985E}"/>
                </a:ext>
              </a:extLst>
            </p:cNvPr>
            <p:cNvPicPr>
              <a:picLocks noChangeAspect="1"/>
            </p:cNvPicPr>
            <p:nvPr/>
          </p:nvPicPr>
          <p:blipFill rotWithShape="1">
            <a:blip r:embed="rId2"/>
            <a:srcRect l="49988" t="26710" r="1350" b="20038"/>
            <a:stretch/>
          </p:blipFill>
          <p:spPr>
            <a:xfrm>
              <a:off x="7009319" y="2695091"/>
              <a:ext cx="4305145" cy="2827467"/>
            </a:xfrm>
            <a:prstGeom prst="rect">
              <a:avLst/>
            </a:prstGeom>
          </p:spPr>
        </p:pic>
      </p:grpSp>
    </p:spTree>
    <p:extLst>
      <p:ext uri="{BB962C8B-B14F-4D97-AF65-F5344CB8AC3E}">
        <p14:creationId xmlns:p14="http://schemas.microsoft.com/office/powerpoint/2010/main" val="659647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B0FF3-4635-40AD-6657-229264D36DF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69225C2-08E2-DED1-100B-38A2D05A712E}"/>
              </a:ext>
            </a:extLst>
          </p:cNvPr>
          <p:cNvSpPr>
            <a:spLocks noGrp="1"/>
          </p:cNvSpPr>
          <p:nvPr>
            <p:ph type="body" idx="10"/>
          </p:nvPr>
        </p:nvSpPr>
        <p:spPr/>
        <p:txBody>
          <a:bodyPr/>
          <a:lstStyle/>
          <a:p>
            <a:r>
              <a:rPr lang="en-US" dirty="0"/>
              <a:t>Source of data: </a:t>
            </a:r>
            <a:r>
              <a:rPr lang="en-US" dirty="0" err="1"/>
              <a:t>OECD.Stat</a:t>
            </a:r>
            <a:r>
              <a:rPr lang="en-US" dirty="0"/>
              <a:t>, Accessed December 29, 2023. </a:t>
            </a:r>
          </a:p>
        </p:txBody>
      </p:sp>
      <p:sp>
        <p:nvSpPr>
          <p:cNvPr id="11" name="Title 1">
            <a:extLst>
              <a:ext uri="{FF2B5EF4-FFF2-40B4-BE49-F238E27FC236}">
                <a16:creationId xmlns:a16="http://schemas.microsoft.com/office/drawing/2014/main" id="{317ECC57-85F1-C568-9F8A-3435885A4F1A}"/>
              </a:ext>
            </a:extLst>
          </p:cNvPr>
          <p:cNvSpPr>
            <a:spLocks noGrp="1"/>
          </p:cNvSpPr>
          <p:nvPr>
            <p:ph type="title"/>
          </p:nvPr>
        </p:nvSpPr>
        <p:spPr/>
        <p:txBody>
          <a:bodyPr>
            <a:normAutofit/>
          </a:bodyPr>
          <a:lstStyle/>
          <a:p>
            <a:r>
              <a:rPr lang="en-US" sz="2800" dirty="0">
                <a:latin typeface="+mn-lt"/>
              </a:rPr>
              <a:t>USA life expectancy continues to </a:t>
            </a:r>
            <a:br>
              <a:rPr lang="en-US" sz="3600" dirty="0">
                <a:latin typeface="+mn-lt"/>
              </a:rPr>
            </a:br>
            <a:r>
              <a:rPr lang="en-US" sz="3600" dirty="0">
                <a:latin typeface="+mn-lt"/>
              </a:rPr>
              <a:t>Fall Behind Other Wealthy Nations</a:t>
            </a:r>
            <a:endParaRPr lang="en-US" sz="3600" dirty="0"/>
          </a:p>
        </p:txBody>
      </p:sp>
      <p:graphicFrame>
        <p:nvGraphicFramePr>
          <p:cNvPr id="6" name="Chart 5">
            <a:extLst>
              <a:ext uri="{FF2B5EF4-FFF2-40B4-BE49-F238E27FC236}">
                <a16:creationId xmlns:a16="http://schemas.microsoft.com/office/drawing/2014/main" id="{B9E8F066-893D-A9EA-FC5A-42925F3EEAC6}"/>
              </a:ext>
            </a:extLst>
          </p:cNvPr>
          <p:cNvGraphicFramePr/>
          <p:nvPr>
            <p:extLst>
              <p:ext uri="{D42A27DB-BD31-4B8C-83A1-F6EECF244321}">
                <p14:modId xmlns:p14="http://schemas.microsoft.com/office/powerpoint/2010/main" val="1974738625"/>
              </p:ext>
            </p:extLst>
          </p:nvPr>
        </p:nvGraphicFramePr>
        <p:xfrm>
          <a:off x="647272" y="1360714"/>
          <a:ext cx="10870058" cy="4656039"/>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19F220D0-0B95-E01B-ED1C-0A0189553439}"/>
              </a:ext>
            </a:extLst>
          </p:cNvPr>
          <p:cNvSpPr txBox="1"/>
          <p:nvPr/>
        </p:nvSpPr>
        <p:spPr>
          <a:xfrm>
            <a:off x="674671" y="1978391"/>
            <a:ext cx="1893868" cy="1200329"/>
          </a:xfrm>
          <a:prstGeom prst="rect">
            <a:avLst/>
          </a:prstGeom>
          <a:noFill/>
        </p:spPr>
        <p:txBody>
          <a:bodyPr wrap="square" rtlCol="0">
            <a:spAutoFit/>
          </a:bodyPr>
          <a:lstStyle/>
          <a:p>
            <a:pPr>
              <a:spcAft>
                <a:spcPts val="1200"/>
              </a:spcAft>
            </a:pPr>
            <a:r>
              <a:rPr lang="en-US" sz="2400" dirty="0">
                <a:solidFill>
                  <a:schemeClr val="bg1"/>
                </a:solidFill>
              </a:rPr>
              <a:t>Life expectancy at birth</a:t>
            </a:r>
          </a:p>
        </p:txBody>
      </p:sp>
    </p:spTree>
    <p:extLst>
      <p:ext uri="{BB962C8B-B14F-4D97-AF65-F5344CB8AC3E}">
        <p14:creationId xmlns:p14="http://schemas.microsoft.com/office/powerpoint/2010/main" val="9840274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A0196AD4-3CCB-2C9F-0206-E3883D3505A7}"/>
              </a:ext>
            </a:extLst>
          </p:cNvPr>
          <p:cNvGraphicFramePr>
            <a:graphicFrameLocks noGrp="1"/>
          </p:cNvGraphicFramePr>
          <p:nvPr>
            <p:extLst>
              <p:ext uri="{D42A27DB-BD31-4B8C-83A1-F6EECF244321}">
                <p14:modId xmlns:p14="http://schemas.microsoft.com/office/powerpoint/2010/main" val="486554764"/>
              </p:ext>
            </p:extLst>
          </p:nvPr>
        </p:nvGraphicFramePr>
        <p:xfrm>
          <a:off x="3035300" y="1798619"/>
          <a:ext cx="8318500" cy="3606028"/>
        </p:xfrm>
        <a:graphic>
          <a:graphicData uri="http://schemas.openxmlformats.org/drawingml/2006/table">
            <a:tbl>
              <a:tblPr>
                <a:tableStyleId>{5C22544A-7EE6-4342-B048-85BDC9FD1C3A}</a:tableStyleId>
              </a:tblPr>
              <a:tblGrid>
                <a:gridCol w="8318500">
                  <a:extLst>
                    <a:ext uri="{9D8B030D-6E8A-4147-A177-3AD203B41FA5}">
                      <a16:colId xmlns:a16="http://schemas.microsoft.com/office/drawing/2014/main" val="1929361135"/>
                    </a:ext>
                  </a:extLst>
                </a:gridCol>
              </a:tblGrid>
              <a:tr h="901507">
                <a:tc>
                  <a:txBody>
                    <a:bodyPr/>
                    <a:lstStyle/>
                    <a:p>
                      <a:endParaRPr lang="en-US"/>
                    </a:p>
                  </a:txBody>
                  <a:tcPr>
                    <a:lnB w="9525" cap="flat" cmpd="sng" algn="ctr">
                      <a:solidFill>
                        <a:schemeClr val="tx1"/>
                      </a:solidFill>
                      <a:prstDash val="sysDot"/>
                      <a:round/>
                      <a:headEnd type="none" w="med" len="med"/>
                      <a:tailEnd type="none" w="med" len="med"/>
                    </a:lnB>
                    <a:solidFill>
                      <a:schemeClr val="bg1"/>
                    </a:solidFill>
                  </a:tcPr>
                </a:tc>
                <a:extLst>
                  <a:ext uri="{0D108BD9-81ED-4DB2-BD59-A6C34878D82A}">
                    <a16:rowId xmlns:a16="http://schemas.microsoft.com/office/drawing/2014/main" val="2055138737"/>
                  </a:ext>
                </a:extLst>
              </a:tr>
              <a:tr h="901507">
                <a:tc>
                  <a:txBody>
                    <a:bodyPr/>
                    <a:lstStyle/>
                    <a:p>
                      <a:endParaRPr lang="en-US" dirty="0"/>
                    </a:p>
                  </a:txBody>
                  <a:tcP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bg1"/>
                    </a:solidFill>
                  </a:tcPr>
                </a:tc>
                <a:extLst>
                  <a:ext uri="{0D108BD9-81ED-4DB2-BD59-A6C34878D82A}">
                    <a16:rowId xmlns:a16="http://schemas.microsoft.com/office/drawing/2014/main" val="3317328538"/>
                  </a:ext>
                </a:extLst>
              </a:tr>
              <a:tr h="901507">
                <a:tc>
                  <a:txBody>
                    <a:bodyPr/>
                    <a:lstStyle/>
                    <a:p>
                      <a:endParaRPr lang="en-US" dirty="0"/>
                    </a:p>
                  </a:txBody>
                  <a:tcP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bg1"/>
                    </a:solidFill>
                  </a:tcPr>
                </a:tc>
                <a:extLst>
                  <a:ext uri="{0D108BD9-81ED-4DB2-BD59-A6C34878D82A}">
                    <a16:rowId xmlns:a16="http://schemas.microsoft.com/office/drawing/2014/main" val="1256449492"/>
                  </a:ext>
                </a:extLst>
              </a:tr>
              <a:tr h="901507">
                <a:tc>
                  <a:txBody>
                    <a:bodyPr/>
                    <a:lstStyle/>
                    <a:p>
                      <a:endParaRPr lang="en-US" dirty="0"/>
                    </a:p>
                  </a:txBody>
                  <a:tcPr>
                    <a:lnT w="9525" cap="flat" cmpd="sng" algn="ctr">
                      <a:solidFill>
                        <a:schemeClr val="tx1"/>
                      </a:solidFill>
                      <a:prstDash val="sysDot"/>
                      <a:round/>
                      <a:headEnd type="none" w="med" len="med"/>
                      <a:tailEnd type="none" w="med" len="med"/>
                    </a:lnT>
                    <a:solidFill>
                      <a:schemeClr val="bg1"/>
                    </a:solidFill>
                  </a:tcPr>
                </a:tc>
                <a:extLst>
                  <a:ext uri="{0D108BD9-81ED-4DB2-BD59-A6C34878D82A}">
                    <a16:rowId xmlns:a16="http://schemas.microsoft.com/office/drawing/2014/main" val="3803827331"/>
                  </a:ext>
                </a:extLst>
              </a:tr>
            </a:tbl>
          </a:graphicData>
        </a:graphic>
      </p:graphicFrame>
      <p:sp>
        <p:nvSpPr>
          <p:cNvPr id="2" name="Title 1">
            <a:extLst>
              <a:ext uri="{FF2B5EF4-FFF2-40B4-BE49-F238E27FC236}">
                <a16:creationId xmlns:a16="http://schemas.microsoft.com/office/drawing/2014/main" id="{ADE32A1D-B746-3743-BB18-8A354BAC9777}"/>
              </a:ext>
            </a:extLst>
          </p:cNvPr>
          <p:cNvSpPr>
            <a:spLocks noGrp="1"/>
          </p:cNvSpPr>
          <p:nvPr>
            <p:ph type="title"/>
          </p:nvPr>
        </p:nvSpPr>
        <p:spPr/>
        <p:txBody>
          <a:bodyPr>
            <a:noAutofit/>
          </a:bodyPr>
          <a:lstStyle/>
          <a:p>
            <a:r>
              <a:rPr lang="en-US" sz="3600" dirty="0"/>
              <a:t>Average Driving Distance to Closest Abortion Provider Before and After </a:t>
            </a:r>
            <a:r>
              <a:rPr lang="en-US" sz="3600" i="1" dirty="0"/>
              <a:t>Dobbs: 2019 -2023</a:t>
            </a:r>
            <a:endParaRPr lang="en-US" sz="3600" dirty="0"/>
          </a:p>
        </p:txBody>
      </p:sp>
      <p:sp>
        <p:nvSpPr>
          <p:cNvPr id="3" name="Text Placeholder 2">
            <a:extLst>
              <a:ext uri="{FF2B5EF4-FFF2-40B4-BE49-F238E27FC236}">
                <a16:creationId xmlns:a16="http://schemas.microsoft.com/office/drawing/2014/main" id="{5875A64E-B722-2C3A-6F57-21EB85630194}"/>
              </a:ext>
            </a:extLst>
          </p:cNvPr>
          <p:cNvSpPr>
            <a:spLocks noGrp="1"/>
          </p:cNvSpPr>
          <p:nvPr>
            <p:ph type="body" idx="10"/>
          </p:nvPr>
        </p:nvSpPr>
        <p:spPr>
          <a:xfrm>
            <a:off x="0" y="6016753"/>
            <a:ext cx="8521700" cy="841248"/>
          </a:xfrm>
        </p:spPr>
        <p:txBody>
          <a:bodyPr>
            <a:normAutofit/>
          </a:bodyPr>
          <a:lstStyle/>
          <a:p>
            <a:r>
              <a:rPr lang="en-US" sz="1100" dirty="0"/>
              <a:t>Driving distance calculated by Caitlin Myers; data accessed from the Myers Abortion Facility Database: Myers, C.K. (2023, November 2). Myers Abortion Facility Database. https://</a:t>
            </a:r>
            <a:r>
              <a:rPr lang="en-US" sz="1100" dirty="0" err="1"/>
              <a:t>doi.org</a:t>
            </a:r>
            <a:r>
              <a:rPr lang="en-US" sz="1100" dirty="0"/>
              <a:t>/10.17605/OSF.IO/8DG7R. Driving time equals the driving distance from the centroid of each county to the nearest abortion provider. Means calculated by Adam Gaffney with weights = 2010 population.</a:t>
            </a:r>
          </a:p>
          <a:p>
            <a:r>
              <a:rPr lang="en-US" sz="1100" dirty="0"/>
              <a:t>https://</a:t>
            </a:r>
            <a:r>
              <a:rPr lang="en-US" sz="1100" dirty="0" err="1"/>
              <a:t>osf.io</a:t>
            </a:r>
            <a:r>
              <a:rPr lang="en-US" sz="1100" dirty="0"/>
              <a:t>/pfxq3/</a:t>
            </a:r>
          </a:p>
        </p:txBody>
      </p:sp>
      <p:sp>
        <p:nvSpPr>
          <p:cNvPr id="4" name="TextBox 3">
            <a:extLst>
              <a:ext uri="{FF2B5EF4-FFF2-40B4-BE49-F238E27FC236}">
                <a16:creationId xmlns:a16="http://schemas.microsoft.com/office/drawing/2014/main" id="{F84CBE0F-087D-DDA5-0593-D32CAEB9F701}"/>
              </a:ext>
            </a:extLst>
          </p:cNvPr>
          <p:cNvSpPr txBox="1"/>
          <p:nvPr/>
        </p:nvSpPr>
        <p:spPr>
          <a:xfrm>
            <a:off x="501650" y="2438400"/>
            <a:ext cx="2057400" cy="1200329"/>
          </a:xfrm>
          <a:prstGeom prst="rect">
            <a:avLst/>
          </a:prstGeom>
          <a:noFill/>
        </p:spPr>
        <p:txBody>
          <a:bodyPr wrap="square" rtlCol="0">
            <a:spAutoFit/>
          </a:bodyPr>
          <a:lstStyle/>
          <a:p>
            <a:pPr>
              <a:spcAft>
                <a:spcPts val="1200"/>
              </a:spcAft>
            </a:pPr>
            <a:r>
              <a:rPr lang="en-US" sz="2400" dirty="0">
                <a:solidFill>
                  <a:schemeClr val="bg1"/>
                </a:solidFill>
              </a:rPr>
              <a:t>Mean driving distance (miles)</a:t>
            </a:r>
          </a:p>
        </p:txBody>
      </p:sp>
      <p:graphicFrame>
        <p:nvGraphicFramePr>
          <p:cNvPr id="7" name="Table 6">
            <a:extLst>
              <a:ext uri="{FF2B5EF4-FFF2-40B4-BE49-F238E27FC236}">
                <a16:creationId xmlns:a16="http://schemas.microsoft.com/office/drawing/2014/main" id="{EB6889CF-CDBA-917F-DED4-361518A5809F}"/>
              </a:ext>
            </a:extLst>
          </p:cNvPr>
          <p:cNvGraphicFramePr>
            <a:graphicFrameLocks noGrp="1"/>
          </p:cNvGraphicFramePr>
          <p:nvPr>
            <p:extLst>
              <p:ext uri="{D42A27DB-BD31-4B8C-83A1-F6EECF244321}">
                <p14:modId xmlns:p14="http://schemas.microsoft.com/office/powerpoint/2010/main" val="1590385907"/>
              </p:ext>
            </p:extLst>
          </p:nvPr>
        </p:nvGraphicFramePr>
        <p:xfrm>
          <a:off x="2127250" y="1657528"/>
          <a:ext cx="863600" cy="4463870"/>
        </p:xfrm>
        <a:graphic>
          <a:graphicData uri="http://schemas.openxmlformats.org/drawingml/2006/table">
            <a:tbl>
              <a:tblPr bandRow="1">
                <a:tableStyleId>{5C22544A-7EE6-4342-B048-85BDC9FD1C3A}</a:tableStyleId>
              </a:tblPr>
              <a:tblGrid>
                <a:gridCol w="863600">
                  <a:extLst>
                    <a:ext uri="{9D8B030D-6E8A-4147-A177-3AD203B41FA5}">
                      <a16:colId xmlns:a16="http://schemas.microsoft.com/office/drawing/2014/main" val="3801007461"/>
                    </a:ext>
                  </a:extLst>
                </a:gridCol>
              </a:tblGrid>
              <a:tr h="892774">
                <a:tc>
                  <a:txBody>
                    <a:bodyPr/>
                    <a:lstStyle/>
                    <a:p>
                      <a:pPr algn="r"/>
                      <a:r>
                        <a:rPr lang="en-US" sz="2000" dirty="0">
                          <a:solidFill>
                            <a:schemeClr val="bg1"/>
                          </a:solidFill>
                        </a:rPr>
                        <a:t>100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56261400"/>
                  </a:ext>
                </a:extLst>
              </a:tr>
              <a:tr h="892774">
                <a:tc>
                  <a:txBody>
                    <a:bodyPr/>
                    <a:lstStyle/>
                    <a:p>
                      <a:pPr algn="r"/>
                      <a:r>
                        <a:rPr lang="en-US" sz="2000" dirty="0">
                          <a:solidFill>
                            <a:schemeClr val="bg1"/>
                          </a:solidFill>
                        </a:rPr>
                        <a:t>75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85527460"/>
                  </a:ext>
                </a:extLst>
              </a:tr>
              <a:tr h="892774">
                <a:tc>
                  <a:txBody>
                    <a:bodyPr/>
                    <a:lstStyle/>
                    <a:p>
                      <a:pPr algn="r"/>
                      <a:r>
                        <a:rPr lang="en-US" sz="2000" dirty="0">
                          <a:solidFill>
                            <a:schemeClr val="bg1"/>
                          </a:solidFill>
                        </a:rPr>
                        <a:t>50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03570720"/>
                  </a:ext>
                </a:extLst>
              </a:tr>
              <a:tr h="892774">
                <a:tc>
                  <a:txBody>
                    <a:bodyPr/>
                    <a:lstStyle/>
                    <a:p>
                      <a:pPr algn="r"/>
                      <a:r>
                        <a:rPr lang="en-US" sz="2000" dirty="0">
                          <a:solidFill>
                            <a:schemeClr val="bg1"/>
                          </a:solidFill>
                        </a:rPr>
                        <a:t>25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78483243"/>
                  </a:ext>
                </a:extLst>
              </a:tr>
              <a:tr h="892774">
                <a:tc>
                  <a:txBody>
                    <a:bodyPr/>
                    <a:lstStyle/>
                    <a:p>
                      <a:pPr algn="r"/>
                      <a:r>
                        <a:rPr lang="en-US" sz="2000" dirty="0">
                          <a:solidFill>
                            <a:schemeClr val="bg1"/>
                          </a:solidFill>
                        </a:rPr>
                        <a:t>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48485566"/>
                  </a:ext>
                </a:extLst>
              </a:tr>
            </a:tbl>
          </a:graphicData>
        </a:graphic>
      </p:graphicFrame>
      <p:graphicFrame>
        <p:nvGraphicFramePr>
          <p:cNvPr id="9" name="Table 8">
            <a:extLst>
              <a:ext uri="{FF2B5EF4-FFF2-40B4-BE49-F238E27FC236}">
                <a16:creationId xmlns:a16="http://schemas.microsoft.com/office/drawing/2014/main" id="{C474F809-CF2A-C5BF-22ED-726A8F450804}"/>
              </a:ext>
            </a:extLst>
          </p:cNvPr>
          <p:cNvGraphicFramePr>
            <a:graphicFrameLocks noGrp="1"/>
          </p:cNvGraphicFramePr>
          <p:nvPr>
            <p:extLst>
              <p:ext uri="{D42A27DB-BD31-4B8C-83A1-F6EECF244321}">
                <p14:modId xmlns:p14="http://schemas.microsoft.com/office/powerpoint/2010/main" val="1330944291"/>
              </p:ext>
            </p:extLst>
          </p:nvPr>
        </p:nvGraphicFramePr>
        <p:xfrm>
          <a:off x="2743200" y="5565313"/>
          <a:ext cx="9448803" cy="396240"/>
        </p:xfrm>
        <a:graphic>
          <a:graphicData uri="http://schemas.openxmlformats.org/drawingml/2006/table">
            <a:tbl>
              <a:tblPr>
                <a:tableStyleId>{5C22544A-7EE6-4342-B048-85BDC9FD1C3A}</a:tableStyleId>
              </a:tblPr>
              <a:tblGrid>
                <a:gridCol w="1049867">
                  <a:extLst>
                    <a:ext uri="{9D8B030D-6E8A-4147-A177-3AD203B41FA5}">
                      <a16:colId xmlns:a16="http://schemas.microsoft.com/office/drawing/2014/main" val="3286830217"/>
                    </a:ext>
                  </a:extLst>
                </a:gridCol>
                <a:gridCol w="1049867">
                  <a:extLst>
                    <a:ext uri="{9D8B030D-6E8A-4147-A177-3AD203B41FA5}">
                      <a16:colId xmlns:a16="http://schemas.microsoft.com/office/drawing/2014/main" val="2307358788"/>
                    </a:ext>
                  </a:extLst>
                </a:gridCol>
                <a:gridCol w="1049867">
                  <a:extLst>
                    <a:ext uri="{9D8B030D-6E8A-4147-A177-3AD203B41FA5}">
                      <a16:colId xmlns:a16="http://schemas.microsoft.com/office/drawing/2014/main" val="1197511707"/>
                    </a:ext>
                  </a:extLst>
                </a:gridCol>
                <a:gridCol w="1049867">
                  <a:extLst>
                    <a:ext uri="{9D8B030D-6E8A-4147-A177-3AD203B41FA5}">
                      <a16:colId xmlns:a16="http://schemas.microsoft.com/office/drawing/2014/main" val="4217244323"/>
                    </a:ext>
                  </a:extLst>
                </a:gridCol>
                <a:gridCol w="1049867">
                  <a:extLst>
                    <a:ext uri="{9D8B030D-6E8A-4147-A177-3AD203B41FA5}">
                      <a16:colId xmlns:a16="http://schemas.microsoft.com/office/drawing/2014/main" val="56334483"/>
                    </a:ext>
                  </a:extLst>
                </a:gridCol>
                <a:gridCol w="1049867">
                  <a:extLst>
                    <a:ext uri="{9D8B030D-6E8A-4147-A177-3AD203B41FA5}">
                      <a16:colId xmlns:a16="http://schemas.microsoft.com/office/drawing/2014/main" val="805971914"/>
                    </a:ext>
                  </a:extLst>
                </a:gridCol>
                <a:gridCol w="1049867">
                  <a:extLst>
                    <a:ext uri="{9D8B030D-6E8A-4147-A177-3AD203B41FA5}">
                      <a16:colId xmlns:a16="http://schemas.microsoft.com/office/drawing/2014/main" val="2366288033"/>
                    </a:ext>
                  </a:extLst>
                </a:gridCol>
                <a:gridCol w="1049867">
                  <a:extLst>
                    <a:ext uri="{9D8B030D-6E8A-4147-A177-3AD203B41FA5}">
                      <a16:colId xmlns:a16="http://schemas.microsoft.com/office/drawing/2014/main" val="1605185628"/>
                    </a:ext>
                  </a:extLst>
                </a:gridCol>
                <a:gridCol w="1049867">
                  <a:extLst>
                    <a:ext uri="{9D8B030D-6E8A-4147-A177-3AD203B41FA5}">
                      <a16:colId xmlns:a16="http://schemas.microsoft.com/office/drawing/2014/main" val="1532077908"/>
                    </a:ext>
                  </a:extLst>
                </a:gridCol>
              </a:tblGrid>
              <a:tr h="370840">
                <a:tc>
                  <a:txBody>
                    <a:bodyPr/>
                    <a:lstStyle/>
                    <a:p>
                      <a:pPr algn="ctr"/>
                      <a:r>
                        <a:rPr lang="en-US" sz="2000" dirty="0">
                          <a:solidFill>
                            <a:schemeClr val="bg1"/>
                          </a:solidFill>
                        </a:rPr>
                        <a:t>2009</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dirty="0">
                          <a:solidFill>
                            <a:schemeClr val="bg1"/>
                          </a:solidFill>
                        </a:rPr>
                        <a:t>2011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dirty="0">
                          <a:solidFill>
                            <a:schemeClr val="bg1"/>
                          </a:solidFill>
                        </a:rPr>
                        <a:t>2013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dirty="0">
                          <a:solidFill>
                            <a:schemeClr val="bg1"/>
                          </a:solidFill>
                        </a:rPr>
                        <a:t>2015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dirty="0">
                          <a:solidFill>
                            <a:schemeClr val="bg1"/>
                          </a:solidFill>
                        </a:rPr>
                        <a:t>2017</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dirty="0">
                          <a:solidFill>
                            <a:schemeClr val="bg1"/>
                          </a:solidFill>
                        </a:rPr>
                        <a:t>2019</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dirty="0">
                          <a:solidFill>
                            <a:schemeClr val="bg1"/>
                          </a:solidFill>
                        </a:rPr>
                        <a:t>2021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dirty="0">
                          <a:solidFill>
                            <a:schemeClr val="bg1"/>
                          </a:solidFill>
                        </a:rPr>
                        <a:t>2023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dirty="0">
                          <a:solidFill>
                            <a:schemeClr val="bg1"/>
                          </a:solidFill>
                        </a:rPr>
                        <a:t>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10176626"/>
                  </a:ext>
                </a:extLst>
              </a:tr>
            </a:tbl>
          </a:graphicData>
        </a:graphic>
      </p:graphicFrame>
      <p:sp>
        <p:nvSpPr>
          <p:cNvPr id="10" name="TextBox 9">
            <a:extLst>
              <a:ext uri="{FF2B5EF4-FFF2-40B4-BE49-F238E27FC236}">
                <a16:creationId xmlns:a16="http://schemas.microsoft.com/office/drawing/2014/main" id="{CC1C16C0-78D3-1791-344E-27BC6A50CA56}"/>
              </a:ext>
            </a:extLst>
          </p:cNvPr>
          <p:cNvSpPr txBox="1"/>
          <p:nvPr/>
        </p:nvSpPr>
        <p:spPr>
          <a:xfrm>
            <a:off x="10871200" y="5563378"/>
            <a:ext cx="527709" cy="400110"/>
          </a:xfrm>
          <a:prstGeom prst="rect">
            <a:avLst/>
          </a:prstGeom>
          <a:noFill/>
        </p:spPr>
        <p:txBody>
          <a:bodyPr wrap="none" rtlCol="0" anchor="ctr">
            <a:spAutoFit/>
          </a:bodyPr>
          <a:lstStyle/>
          <a:p>
            <a:pPr algn="ctr">
              <a:spcAft>
                <a:spcPts val="1200"/>
              </a:spcAft>
            </a:pPr>
            <a:r>
              <a:rPr lang="en-US" sz="2000" dirty="0">
                <a:solidFill>
                  <a:schemeClr val="bg1"/>
                </a:solidFill>
              </a:rPr>
              <a:t>‘24</a:t>
            </a:r>
          </a:p>
        </p:txBody>
      </p:sp>
      <p:cxnSp>
        <p:nvCxnSpPr>
          <p:cNvPr id="13" name="Straight Connector 12">
            <a:extLst>
              <a:ext uri="{FF2B5EF4-FFF2-40B4-BE49-F238E27FC236}">
                <a16:creationId xmlns:a16="http://schemas.microsoft.com/office/drawing/2014/main" id="{0B5C2A1A-6720-7F3C-2247-E63AE9DCC559}"/>
              </a:ext>
            </a:extLst>
          </p:cNvPr>
          <p:cNvCxnSpPr>
            <a:cxnSpLocks/>
          </p:cNvCxnSpPr>
          <p:nvPr/>
        </p:nvCxnSpPr>
        <p:spPr>
          <a:xfrm>
            <a:off x="10515600" y="1796683"/>
            <a:ext cx="0" cy="3607963"/>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0F409D22-3E0D-4E4E-F2FA-87243524FAD1}"/>
              </a:ext>
            </a:extLst>
          </p:cNvPr>
          <p:cNvSpPr/>
          <p:nvPr/>
        </p:nvSpPr>
        <p:spPr>
          <a:xfrm>
            <a:off x="3229337" y="2048719"/>
            <a:ext cx="8009681" cy="2476982"/>
          </a:xfrm>
          <a:custGeom>
            <a:avLst/>
            <a:gdLst>
              <a:gd name="connsiteX0" fmla="*/ 0 w 8009681"/>
              <a:gd name="connsiteY0" fmla="*/ 2459620 h 2476982"/>
              <a:gd name="connsiteX1" fmla="*/ 162045 w 8009681"/>
              <a:gd name="connsiteY1" fmla="*/ 2471195 h 2476982"/>
              <a:gd name="connsiteX2" fmla="*/ 214131 w 8009681"/>
              <a:gd name="connsiteY2" fmla="*/ 2448046 h 2476982"/>
              <a:gd name="connsiteX3" fmla="*/ 538222 w 8009681"/>
              <a:gd name="connsiteY3" fmla="*/ 2459620 h 2476982"/>
              <a:gd name="connsiteX4" fmla="*/ 792866 w 8009681"/>
              <a:gd name="connsiteY4" fmla="*/ 2459620 h 2476982"/>
              <a:gd name="connsiteX5" fmla="*/ 995422 w 8009681"/>
              <a:gd name="connsiteY5" fmla="*/ 2459620 h 2476982"/>
              <a:gd name="connsiteX6" fmla="*/ 1082233 w 8009681"/>
              <a:gd name="connsiteY6" fmla="*/ 2476982 h 2476982"/>
              <a:gd name="connsiteX7" fmla="*/ 1388962 w 8009681"/>
              <a:gd name="connsiteY7" fmla="*/ 2471195 h 2476982"/>
              <a:gd name="connsiteX8" fmla="*/ 1469985 w 8009681"/>
              <a:gd name="connsiteY8" fmla="*/ 2448046 h 2476982"/>
              <a:gd name="connsiteX9" fmla="*/ 1620455 w 8009681"/>
              <a:gd name="connsiteY9" fmla="*/ 2459620 h 2476982"/>
              <a:gd name="connsiteX10" fmla="*/ 1741990 w 8009681"/>
              <a:gd name="connsiteY10" fmla="*/ 2465408 h 2476982"/>
              <a:gd name="connsiteX11" fmla="*/ 1904035 w 8009681"/>
              <a:gd name="connsiteY11" fmla="*/ 2471195 h 2476982"/>
              <a:gd name="connsiteX12" fmla="*/ 2031357 w 8009681"/>
              <a:gd name="connsiteY12" fmla="*/ 2471195 h 2476982"/>
              <a:gd name="connsiteX13" fmla="*/ 2164466 w 8009681"/>
              <a:gd name="connsiteY13" fmla="*/ 2465408 h 2476982"/>
              <a:gd name="connsiteX14" fmla="*/ 2297574 w 8009681"/>
              <a:gd name="connsiteY14" fmla="*/ 2465408 h 2476982"/>
              <a:gd name="connsiteX15" fmla="*/ 2349660 w 8009681"/>
              <a:gd name="connsiteY15" fmla="*/ 2476982 h 2476982"/>
              <a:gd name="connsiteX16" fmla="*/ 2436471 w 8009681"/>
              <a:gd name="connsiteY16" fmla="*/ 2476982 h 2476982"/>
              <a:gd name="connsiteX17" fmla="*/ 2511706 w 8009681"/>
              <a:gd name="connsiteY17" fmla="*/ 2459620 h 2476982"/>
              <a:gd name="connsiteX18" fmla="*/ 2575367 w 8009681"/>
              <a:gd name="connsiteY18" fmla="*/ 2459620 h 2476982"/>
              <a:gd name="connsiteX19" fmla="*/ 2621666 w 8009681"/>
              <a:gd name="connsiteY19" fmla="*/ 2390172 h 2476982"/>
              <a:gd name="connsiteX20" fmla="*/ 2702688 w 8009681"/>
              <a:gd name="connsiteY20" fmla="*/ 2395959 h 2476982"/>
              <a:gd name="connsiteX21" fmla="*/ 2702688 w 8009681"/>
              <a:gd name="connsiteY21" fmla="*/ 2395959 h 2476982"/>
              <a:gd name="connsiteX22" fmla="*/ 2812648 w 8009681"/>
              <a:gd name="connsiteY22" fmla="*/ 2390172 h 2476982"/>
              <a:gd name="connsiteX23" fmla="*/ 2928395 w 8009681"/>
              <a:gd name="connsiteY23" fmla="*/ 2390172 h 2476982"/>
              <a:gd name="connsiteX24" fmla="*/ 2980481 w 8009681"/>
              <a:gd name="connsiteY24" fmla="*/ 2355448 h 2476982"/>
              <a:gd name="connsiteX25" fmla="*/ 3067291 w 8009681"/>
              <a:gd name="connsiteY25" fmla="*/ 2355448 h 2476982"/>
              <a:gd name="connsiteX26" fmla="*/ 3125164 w 8009681"/>
              <a:gd name="connsiteY26" fmla="*/ 2378597 h 2476982"/>
              <a:gd name="connsiteX27" fmla="*/ 3165676 w 8009681"/>
              <a:gd name="connsiteY27" fmla="*/ 2407534 h 2476982"/>
              <a:gd name="connsiteX28" fmla="*/ 3269848 w 8009681"/>
              <a:gd name="connsiteY28" fmla="*/ 2407534 h 2476982"/>
              <a:gd name="connsiteX29" fmla="*/ 3402957 w 8009681"/>
              <a:gd name="connsiteY29" fmla="*/ 2401747 h 2476982"/>
              <a:gd name="connsiteX30" fmla="*/ 3472405 w 8009681"/>
              <a:gd name="connsiteY30" fmla="*/ 2407534 h 2476982"/>
              <a:gd name="connsiteX31" fmla="*/ 3553428 w 8009681"/>
              <a:gd name="connsiteY31" fmla="*/ 2401747 h 2476982"/>
              <a:gd name="connsiteX32" fmla="*/ 3669174 w 8009681"/>
              <a:gd name="connsiteY32" fmla="*/ 2401747 h 2476982"/>
              <a:gd name="connsiteX33" fmla="*/ 3802283 w 8009681"/>
              <a:gd name="connsiteY33" fmla="*/ 2372810 h 2476982"/>
              <a:gd name="connsiteX34" fmla="*/ 3906455 w 8009681"/>
              <a:gd name="connsiteY34" fmla="*/ 2384385 h 2476982"/>
              <a:gd name="connsiteX35" fmla="*/ 4010628 w 8009681"/>
              <a:gd name="connsiteY35" fmla="*/ 2390172 h 2476982"/>
              <a:gd name="connsiteX36" fmla="*/ 4132162 w 8009681"/>
              <a:gd name="connsiteY36" fmla="*/ 2372810 h 2476982"/>
              <a:gd name="connsiteX37" fmla="*/ 4346293 w 8009681"/>
              <a:gd name="connsiteY37" fmla="*/ 2378597 h 2476982"/>
              <a:gd name="connsiteX38" fmla="*/ 4433104 w 8009681"/>
              <a:gd name="connsiteY38" fmla="*/ 2372810 h 2476982"/>
              <a:gd name="connsiteX39" fmla="*/ 4433104 w 8009681"/>
              <a:gd name="connsiteY39" fmla="*/ 2372810 h 2476982"/>
              <a:gd name="connsiteX40" fmla="*/ 4560425 w 8009681"/>
              <a:gd name="connsiteY40" fmla="*/ 2367023 h 2476982"/>
              <a:gd name="connsiteX41" fmla="*/ 4739833 w 8009681"/>
              <a:gd name="connsiteY41" fmla="*/ 2361235 h 2476982"/>
              <a:gd name="connsiteX42" fmla="*/ 4832430 w 8009681"/>
              <a:gd name="connsiteY42" fmla="*/ 2378597 h 2476982"/>
              <a:gd name="connsiteX43" fmla="*/ 5069711 w 8009681"/>
              <a:gd name="connsiteY43" fmla="*/ 2378597 h 2476982"/>
              <a:gd name="connsiteX44" fmla="*/ 5104435 w 8009681"/>
              <a:gd name="connsiteY44" fmla="*/ 2355448 h 2476982"/>
              <a:gd name="connsiteX45" fmla="*/ 5278055 w 8009681"/>
              <a:gd name="connsiteY45" fmla="*/ 2367023 h 2476982"/>
              <a:gd name="connsiteX46" fmla="*/ 5347504 w 8009681"/>
              <a:gd name="connsiteY46" fmla="*/ 2349661 h 2476982"/>
              <a:gd name="connsiteX47" fmla="*/ 5347504 w 8009681"/>
              <a:gd name="connsiteY47" fmla="*/ 2349661 h 2476982"/>
              <a:gd name="connsiteX48" fmla="*/ 5434314 w 8009681"/>
              <a:gd name="connsiteY48" fmla="*/ 2326511 h 2476982"/>
              <a:gd name="connsiteX49" fmla="*/ 5469038 w 8009681"/>
              <a:gd name="connsiteY49" fmla="*/ 2326511 h 2476982"/>
              <a:gd name="connsiteX50" fmla="*/ 5526911 w 8009681"/>
              <a:gd name="connsiteY50" fmla="*/ 2361235 h 2476982"/>
              <a:gd name="connsiteX51" fmla="*/ 5636871 w 8009681"/>
              <a:gd name="connsiteY51" fmla="*/ 2361235 h 2476982"/>
              <a:gd name="connsiteX52" fmla="*/ 5694744 w 8009681"/>
              <a:gd name="connsiteY52" fmla="*/ 2372810 h 2476982"/>
              <a:gd name="connsiteX53" fmla="*/ 5723681 w 8009681"/>
              <a:gd name="connsiteY53" fmla="*/ 2355448 h 2476982"/>
              <a:gd name="connsiteX54" fmla="*/ 5845215 w 8009681"/>
              <a:gd name="connsiteY54" fmla="*/ 2361235 h 2476982"/>
              <a:gd name="connsiteX55" fmla="*/ 5845215 w 8009681"/>
              <a:gd name="connsiteY55" fmla="*/ 2361235 h 2476982"/>
              <a:gd name="connsiteX56" fmla="*/ 6360288 w 8009681"/>
              <a:gd name="connsiteY56" fmla="*/ 2372810 h 2476982"/>
              <a:gd name="connsiteX57" fmla="*/ 6360288 w 8009681"/>
              <a:gd name="connsiteY57" fmla="*/ 2372810 h 2476982"/>
              <a:gd name="connsiteX58" fmla="*/ 6452886 w 8009681"/>
              <a:gd name="connsiteY58" fmla="*/ 2384385 h 2476982"/>
              <a:gd name="connsiteX59" fmla="*/ 6533909 w 8009681"/>
              <a:gd name="connsiteY59" fmla="*/ 2390172 h 2476982"/>
              <a:gd name="connsiteX60" fmla="*/ 6730678 w 8009681"/>
              <a:gd name="connsiteY60" fmla="*/ 2390172 h 2476982"/>
              <a:gd name="connsiteX61" fmla="*/ 6840638 w 8009681"/>
              <a:gd name="connsiteY61" fmla="*/ 2390172 h 2476982"/>
              <a:gd name="connsiteX62" fmla="*/ 7025833 w 8009681"/>
              <a:gd name="connsiteY62" fmla="*/ 2384385 h 2476982"/>
              <a:gd name="connsiteX63" fmla="*/ 7106855 w 8009681"/>
              <a:gd name="connsiteY63" fmla="*/ 2390172 h 2476982"/>
              <a:gd name="connsiteX64" fmla="*/ 7176304 w 8009681"/>
              <a:gd name="connsiteY64" fmla="*/ 2378597 h 2476982"/>
              <a:gd name="connsiteX65" fmla="*/ 7176304 w 8009681"/>
              <a:gd name="connsiteY65" fmla="*/ 2378597 h 2476982"/>
              <a:gd name="connsiteX66" fmla="*/ 7251539 w 8009681"/>
              <a:gd name="connsiteY66" fmla="*/ 2367023 h 2476982"/>
              <a:gd name="connsiteX67" fmla="*/ 7268901 w 8009681"/>
              <a:gd name="connsiteY67" fmla="*/ 2355448 h 2476982"/>
              <a:gd name="connsiteX68" fmla="*/ 7378860 w 8009681"/>
              <a:gd name="connsiteY68" fmla="*/ 457200 h 2476982"/>
              <a:gd name="connsiteX69" fmla="*/ 7430947 w 8009681"/>
              <a:gd name="connsiteY69" fmla="*/ 162046 h 2476982"/>
              <a:gd name="connsiteX70" fmla="*/ 7459883 w 8009681"/>
              <a:gd name="connsiteY70" fmla="*/ 0 h 2476982"/>
              <a:gd name="connsiteX71" fmla="*/ 7517757 w 8009681"/>
              <a:gd name="connsiteY71" fmla="*/ 202557 h 2476982"/>
              <a:gd name="connsiteX72" fmla="*/ 7546693 w 8009681"/>
              <a:gd name="connsiteY72" fmla="*/ 208344 h 2476982"/>
              <a:gd name="connsiteX73" fmla="*/ 7650866 w 8009681"/>
              <a:gd name="connsiteY73" fmla="*/ 225706 h 2476982"/>
              <a:gd name="connsiteX74" fmla="*/ 7743463 w 8009681"/>
              <a:gd name="connsiteY74" fmla="*/ 219919 h 2476982"/>
              <a:gd name="connsiteX75" fmla="*/ 7778187 w 8009681"/>
              <a:gd name="connsiteY75" fmla="*/ 243068 h 2476982"/>
              <a:gd name="connsiteX76" fmla="*/ 7870785 w 8009681"/>
              <a:gd name="connsiteY76" fmla="*/ 248856 h 2476982"/>
              <a:gd name="connsiteX77" fmla="*/ 7928658 w 8009681"/>
              <a:gd name="connsiteY77" fmla="*/ 202557 h 2476982"/>
              <a:gd name="connsiteX78" fmla="*/ 7928658 w 8009681"/>
              <a:gd name="connsiteY78" fmla="*/ 202557 h 2476982"/>
              <a:gd name="connsiteX79" fmla="*/ 8009681 w 8009681"/>
              <a:gd name="connsiteY79" fmla="*/ 231494 h 247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8009681" h="2476982">
                <a:moveTo>
                  <a:pt x="0" y="2459620"/>
                </a:moveTo>
                <a:lnTo>
                  <a:pt x="162045" y="2471195"/>
                </a:lnTo>
                <a:lnTo>
                  <a:pt x="214131" y="2448046"/>
                </a:lnTo>
                <a:lnTo>
                  <a:pt x="538222" y="2459620"/>
                </a:lnTo>
                <a:lnTo>
                  <a:pt x="792866" y="2459620"/>
                </a:lnTo>
                <a:lnTo>
                  <a:pt x="995422" y="2459620"/>
                </a:lnTo>
                <a:lnTo>
                  <a:pt x="1082233" y="2476982"/>
                </a:lnTo>
                <a:lnTo>
                  <a:pt x="1388962" y="2471195"/>
                </a:lnTo>
                <a:lnTo>
                  <a:pt x="1469985" y="2448046"/>
                </a:lnTo>
                <a:lnTo>
                  <a:pt x="1620455" y="2459620"/>
                </a:lnTo>
                <a:lnTo>
                  <a:pt x="1741990" y="2465408"/>
                </a:lnTo>
                <a:lnTo>
                  <a:pt x="1904035" y="2471195"/>
                </a:lnTo>
                <a:lnTo>
                  <a:pt x="2031357" y="2471195"/>
                </a:lnTo>
                <a:lnTo>
                  <a:pt x="2164466" y="2465408"/>
                </a:lnTo>
                <a:lnTo>
                  <a:pt x="2297574" y="2465408"/>
                </a:lnTo>
                <a:lnTo>
                  <a:pt x="2349660" y="2476982"/>
                </a:lnTo>
                <a:lnTo>
                  <a:pt x="2436471" y="2476982"/>
                </a:lnTo>
                <a:lnTo>
                  <a:pt x="2511706" y="2459620"/>
                </a:lnTo>
                <a:lnTo>
                  <a:pt x="2575367" y="2459620"/>
                </a:lnTo>
                <a:lnTo>
                  <a:pt x="2621666" y="2390172"/>
                </a:lnTo>
                <a:lnTo>
                  <a:pt x="2702688" y="2395959"/>
                </a:lnTo>
                <a:lnTo>
                  <a:pt x="2702688" y="2395959"/>
                </a:lnTo>
                <a:lnTo>
                  <a:pt x="2812648" y="2390172"/>
                </a:lnTo>
                <a:lnTo>
                  <a:pt x="2928395" y="2390172"/>
                </a:lnTo>
                <a:lnTo>
                  <a:pt x="2980481" y="2355448"/>
                </a:lnTo>
                <a:lnTo>
                  <a:pt x="3067291" y="2355448"/>
                </a:lnTo>
                <a:lnTo>
                  <a:pt x="3125164" y="2378597"/>
                </a:lnTo>
                <a:lnTo>
                  <a:pt x="3165676" y="2407534"/>
                </a:lnTo>
                <a:lnTo>
                  <a:pt x="3269848" y="2407534"/>
                </a:lnTo>
                <a:lnTo>
                  <a:pt x="3402957" y="2401747"/>
                </a:lnTo>
                <a:lnTo>
                  <a:pt x="3472405" y="2407534"/>
                </a:lnTo>
                <a:lnTo>
                  <a:pt x="3553428" y="2401747"/>
                </a:lnTo>
                <a:lnTo>
                  <a:pt x="3669174" y="2401747"/>
                </a:lnTo>
                <a:lnTo>
                  <a:pt x="3802283" y="2372810"/>
                </a:lnTo>
                <a:lnTo>
                  <a:pt x="3906455" y="2384385"/>
                </a:lnTo>
                <a:lnTo>
                  <a:pt x="4010628" y="2390172"/>
                </a:lnTo>
                <a:lnTo>
                  <a:pt x="4132162" y="2372810"/>
                </a:lnTo>
                <a:lnTo>
                  <a:pt x="4346293" y="2378597"/>
                </a:lnTo>
                <a:lnTo>
                  <a:pt x="4433104" y="2372810"/>
                </a:lnTo>
                <a:lnTo>
                  <a:pt x="4433104" y="2372810"/>
                </a:lnTo>
                <a:lnTo>
                  <a:pt x="4560425" y="2367023"/>
                </a:lnTo>
                <a:lnTo>
                  <a:pt x="4739833" y="2361235"/>
                </a:lnTo>
                <a:lnTo>
                  <a:pt x="4832430" y="2378597"/>
                </a:lnTo>
                <a:lnTo>
                  <a:pt x="5069711" y="2378597"/>
                </a:lnTo>
                <a:lnTo>
                  <a:pt x="5104435" y="2355448"/>
                </a:lnTo>
                <a:lnTo>
                  <a:pt x="5278055" y="2367023"/>
                </a:lnTo>
                <a:lnTo>
                  <a:pt x="5347504" y="2349661"/>
                </a:lnTo>
                <a:lnTo>
                  <a:pt x="5347504" y="2349661"/>
                </a:lnTo>
                <a:lnTo>
                  <a:pt x="5434314" y="2326511"/>
                </a:lnTo>
                <a:lnTo>
                  <a:pt x="5469038" y="2326511"/>
                </a:lnTo>
                <a:lnTo>
                  <a:pt x="5526911" y="2361235"/>
                </a:lnTo>
                <a:lnTo>
                  <a:pt x="5636871" y="2361235"/>
                </a:lnTo>
                <a:lnTo>
                  <a:pt x="5694744" y="2372810"/>
                </a:lnTo>
                <a:lnTo>
                  <a:pt x="5723681" y="2355448"/>
                </a:lnTo>
                <a:lnTo>
                  <a:pt x="5845215" y="2361235"/>
                </a:lnTo>
                <a:lnTo>
                  <a:pt x="5845215" y="2361235"/>
                </a:lnTo>
                <a:lnTo>
                  <a:pt x="6360288" y="2372810"/>
                </a:lnTo>
                <a:lnTo>
                  <a:pt x="6360288" y="2372810"/>
                </a:lnTo>
                <a:lnTo>
                  <a:pt x="6452886" y="2384385"/>
                </a:lnTo>
                <a:lnTo>
                  <a:pt x="6533909" y="2390172"/>
                </a:lnTo>
                <a:lnTo>
                  <a:pt x="6730678" y="2390172"/>
                </a:lnTo>
                <a:lnTo>
                  <a:pt x="6840638" y="2390172"/>
                </a:lnTo>
                <a:lnTo>
                  <a:pt x="7025833" y="2384385"/>
                </a:lnTo>
                <a:lnTo>
                  <a:pt x="7106855" y="2390172"/>
                </a:lnTo>
                <a:lnTo>
                  <a:pt x="7176304" y="2378597"/>
                </a:lnTo>
                <a:lnTo>
                  <a:pt x="7176304" y="2378597"/>
                </a:lnTo>
                <a:lnTo>
                  <a:pt x="7251539" y="2367023"/>
                </a:lnTo>
                <a:lnTo>
                  <a:pt x="7268901" y="2355448"/>
                </a:lnTo>
                <a:lnTo>
                  <a:pt x="7378860" y="457200"/>
                </a:lnTo>
                <a:lnTo>
                  <a:pt x="7430947" y="162046"/>
                </a:lnTo>
                <a:lnTo>
                  <a:pt x="7459883" y="0"/>
                </a:lnTo>
                <a:lnTo>
                  <a:pt x="7517757" y="202557"/>
                </a:lnTo>
                <a:lnTo>
                  <a:pt x="7546693" y="208344"/>
                </a:lnTo>
                <a:lnTo>
                  <a:pt x="7650866" y="225706"/>
                </a:lnTo>
                <a:lnTo>
                  <a:pt x="7743463" y="219919"/>
                </a:lnTo>
                <a:lnTo>
                  <a:pt x="7778187" y="243068"/>
                </a:lnTo>
                <a:lnTo>
                  <a:pt x="7870785" y="248856"/>
                </a:lnTo>
                <a:lnTo>
                  <a:pt x="7928658" y="202557"/>
                </a:lnTo>
                <a:lnTo>
                  <a:pt x="7928658" y="202557"/>
                </a:lnTo>
                <a:lnTo>
                  <a:pt x="8009681" y="231494"/>
                </a:lnTo>
              </a:path>
            </a:pathLst>
          </a:custGeom>
          <a:noFill/>
          <a:ln w="76200">
            <a:solidFill>
              <a:schemeClr val="accent2"/>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58711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F450B-1BC3-55DE-8B2D-9BA7201E5BDC}"/>
              </a:ext>
            </a:extLst>
          </p:cNvPr>
          <p:cNvSpPr>
            <a:spLocks noGrp="1"/>
          </p:cNvSpPr>
          <p:nvPr>
            <p:ph type="title"/>
          </p:nvPr>
        </p:nvSpPr>
        <p:spPr/>
        <p:txBody>
          <a:bodyPr>
            <a:normAutofit/>
          </a:bodyPr>
          <a:lstStyle/>
          <a:p>
            <a:r>
              <a:rPr lang="en-US" sz="2400" dirty="0"/>
              <a:t>Projected annual health outcomes from</a:t>
            </a:r>
            <a:br>
              <a:rPr lang="en-US" sz="4000" dirty="0"/>
            </a:br>
            <a:r>
              <a:rPr lang="en-US" sz="4000" dirty="0"/>
              <a:t>Repeal of Dobbs   </a:t>
            </a:r>
          </a:p>
        </p:txBody>
      </p:sp>
      <p:sp>
        <p:nvSpPr>
          <p:cNvPr id="3" name="Text Placeholder 2">
            <a:extLst>
              <a:ext uri="{FF2B5EF4-FFF2-40B4-BE49-F238E27FC236}">
                <a16:creationId xmlns:a16="http://schemas.microsoft.com/office/drawing/2014/main" id="{52DC8C27-2376-9C0F-F6EC-52D83583B775}"/>
              </a:ext>
            </a:extLst>
          </p:cNvPr>
          <p:cNvSpPr>
            <a:spLocks noGrp="1"/>
          </p:cNvSpPr>
          <p:nvPr>
            <p:ph type="body" idx="10"/>
          </p:nvPr>
        </p:nvSpPr>
        <p:spPr/>
        <p:txBody>
          <a:bodyPr/>
          <a:lstStyle/>
          <a:p>
            <a:pPr>
              <a:lnSpc>
                <a:spcPct val="100000"/>
              </a:lnSpc>
            </a:pPr>
            <a:r>
              <a:rPr lang="en-US" dirty="0"/>
              <a:t>Gaffney A, Himmelstein DU, Dickman S, et al. Projected Health Outcomes Associated With 3 US Supreme Court Decisions in 2022 on COVID-19 Workplace Protections, Handgun-Carry Restrictions, and Abortion Rights. JAMA Network Open 2023;6(6):e2315578.</a:t>
            </a:r>
          </a:p>
        </p:txBody>
      </p:sp>
      <p:grpSp>
        <p:nvGrpSpPr>
          <p:cNvPr id="14" name="Group 13">
            <a:extLst>
              <a:ext uri="{FF2B5EF4-FFF2-40B4-BE49-F238E27FC236}">
                <a16:creationId xmlns:a16="http://schemas.microsoft.com/office/drawing/2014/main" id="{7110D957-5A66-5C01-FD02-0B8FAA4A210C}"/>
              </a:ext>
            </a:extLst>
          </p:cNvPr>
          <p:cNvGrpSpPr/>
          <p:nvPr/>
        </p:nvGrpSpPr>
        <p:grpSpPr>
          <a:xfrm>
            <a:off x="2986624" y="5378495"/>
            <a:ext cx="2688619" cy="400110"/>
            <a:chOff x="2986624" y="5378495"/>
            <a:chExt cx="2688619" cy="400110"/>
          </a:xfrm>
        </p:grpSpPr>
        <p:sp>
          <p:nvSpPr>
            <p:cNvPr id="10" name="TextBox 9">
              <a:extLst>
                <a:ext uri="{FF2B5EF4-FFF2-40B4-BE49-F238E27FC236}">
                  <a16:creationId xmlns:a16="http://schemas.microsoft.com/office/drawing/2014/main" id="{FF45B349-35BF-F5A4-6AFD-31065D0FCEB4}"/>
                </a:ext>
              </a:extLst>
            </p:cNvPr>
            <p:cNvSpPr txBox="1"/>
            <p:nvPr/>
          </p:nvSpPr>
          <p:spPr>
            <a:xfrm>
              <a:off x="3260944" y="5378495"/>
              <a:ext cx="2414299" cy="400110"/>
            </a:xfrm>
            <a:prstGeom prst="rect">
              <a:avLst/>
            </a:prstGeom>
            <a:noFill/>
          </p:spPr>
          <p:txBody>
            <a:bodyPr wrap="square" rtlCol="0" anchor="ctr">
              <a:spAutoFit/>
            </a:bodyPr>
            <a:lstStyle/>
            <a:p>
              <a:pPr>
                <a:spcAft>
                  <a:spcPts val="1200"/>
                </a:spcAft>
              </a:pPr>
              <a:r>
                <a:rPr lang="en-US" sz="2000" dirty="0">
                  <a:solidFill>
                    <a:schemeClr val="bg1"/>
                  </a:solidFill>
                </a:rPr>
                <a:t>Current ban states</a:t>
              </a:r>
            </a:p>
          </p:txBody>
        </p:sp>
        <p:sp>
          <p:nvSpPr>
            <p:cNvPr id="11" name="Rectangle 10">
              <a:extLst>
                <a:ext uri="{FF2B5EF4-FFF2-40B4-BE49-F238E27FC236}">
                  <a16:creationId xmlns:a16="http://schemas.microsoft.com/office/drawing/2014/main" id="{4A606012-6B84-EC5F-CAB7-B18CA01604A2}"/>
                </a:ext>
              </a:extLst>
            </p:cNvPr>
            <p:cNvSpPr>
              <a:spLocks noChangeAspect="1"/>
            </p:cNvSpPr>
            <p:nvPr/>
          </p:nvSpPr>
          <p:spPr>
            <a:xfrm>
              <a:off x="2986624" y="5441390"/>
              <a:ext cx="274320" cy="274320"/>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8" name="Chart 7">
            <a:extLst>
              <a:ext uri="{FF2B5EF4-FFF2-40B4-BE49-F238E27FC236}">
                <a16:creationId xmlns:a16="http://schemas.microsoft.com/office/drawing/2014/main" id="{5864C2C0-DAAB-5ABC-5DE5-AB60F05C8997}"/>
              </a:ext>
            </a:extLst>
          </p:cNvPr>
          <p:cNvGraphicFramePr/>
          <p:nvPr>
            <p:extLst>
              <p:ext uri="{D42A27DB-BD31-4B8C-83A1-F6EECF244321}">
                <p14:modId xmlns:p14="http://schemas.microsoft.com/office/powerpoint/2010/main" val="1181464381"/>
              </p:ext>
            </p:extLst>
          </p:nvPr>
        </p:nvGraphicFramePr>
        <p:xfrm>
          <a:off x="852930" y="1640767"/>
          <a:ext cx="3279929" cy="3693354"/>
        </p:xfrm>
        <a:graphic>
          <a:graphicData uri="http://schemas.openxmlformats.org/drawingml/2006/chart">
            <c:chart xmlns:c="http://schemas.openxmlformats.org/drawingml/2006/chart" xmlns:r="http://schemas.openxmlformats.org/officeDocument/2006/relationships" r:id="rId2"/>
          </a:graphicData>
        </a:graphic>
      </p:graphicFrame>
      <p:sp>
        <p:nvSpPr>
          <p:cNvPr id="15" name="TextBox 14">
            <a:extLst>
              <a:ext uri="{FF2B5EF4-FFF2-40B4-BE49-F238E27FC236}">
                <a16:creationId xmlns:a16="http://schemas.microsoft.com/office/drawing/2014/main" id="{A0BE5007-8A34-9A75-8FAE-0FE0D666D857}"/>
              </a:ext>
            </a:extLst>
          </p:cNvPr>
          <p:cNvSpPr txBox="1"/>
          <p:nvPr/>
        </p:nvSpPr>
        <p:spPr>
          <a:xfrm>
            <a:off x="2584175" y="2507161"/>
            <a:ext cx="1411357" cy="400110"/>
          </a:xfrm>
          <a:prstGeom prst="rect">
            <a:avLst/>
          </a:prstGeom>
          <a:noFill/>
        </p:spPr>
        <p:txBody>
          <a:bodyPr wrap="square" rtlCol="0">
            <a:spAutoFit/>
          </a:bodyPr>
          <a:lstStyle/>
          <a:p>
            <a:pPr algn="ctr">
              <a:spcAft>
                <a:spcPts val="1200"/>
              </a:spcAft>
            </a:pPr>
            <a:r>
              <a:rPr lang="en-US" sz="2000" dirty="0">
                <a:solidFill>
                  <a:schemeClr val="bg1"/>
                </a:solidFill>
                <a:effectLst>
                  <a:outerShdw blurRad="50800" dist="38100" dir="2700000" algn="tl" rotWithShape="0">
                    <a:prstClr val="black">
                      <a:alpha val="40000"/>
                    </a:prstClr>
                  </a:outerShdw>
                </a:effectLst>
              </a:rPr>
              <a:t>76,612</a:t>
            </a:r>
          </a:p>
        </p:txBody>
      </p:sp>
      <p:sp>
        <p:nvSpPr>
          <p:cNvPr id="20" name="TextBox 19">
            <a:extLst>
              <a:ext uri="{FF2B5EF4-FFF2-40B4-BE49-F238E27FC236}">
                <a16:creationId xmlns:a16="http://schemas.microsoft.com/office/drawing/2014/main" id="{5735A967-E070-D804-42F5-D6A0086F513A}"/>
              </a:ext>
            </a:extLst>
          </p:cNvPr>
          <p:cNvSpPr txBox="1"/>
          <p:nvPr/>
        </p:nvSpPr>
        <p:spPr>
          <a:xfrm>
            <a:off x="871821" y="1571194"/>
            <a:ext cx="3261037" cy="830997"/>
          </a:xfrm>
          <a:prstGeom prst="rect">
            <a:avLst/>
          </a:prstGeom>
          <a:noFill/>
        </p:spPr>
        <p:txBody>
          <a:bodyPr wrap="square" rtlCol="0">
            <a:spAutoFit/>
          </a:bodyPr>
          <a:lstStyle/>
          <a:p>
            <a:pPr algn="ctr"/>
            <a:r>
              <a:rPr lang="en-US" sz="2400" dirty="0">
                <a:solidFill>
                  <a:schemeClr val="bg1"/>
                </a:solidFill>
              </a:rPr>
              <a:t>Foregone </a:t>
            </a:r>
          </a:p>
          <a:p>
            <a:pPr algn="ctr"/>
            <a:r>
              <a:rPr lang="en-US" sz="2400" dirty="0">
                <a:solidFill>
                  <a:schemeClr val="bg1"/>
                </a:solidFill>
              </a:rPr>
              <a:t>abortions</a:t>
            </a:r>
          </a:p>
        </p:txBody>
      </p:sp>
      <p:sp>
        <p:nvSpPr>
          <p:cNvPr id="4" name="TextBox 3">
            <a:extLst>
              <a:ext uri="{FF2B5EF4-FFF2-40B4-BE49-F238E27FC236}">
                <a16:creationId xmlns:a16="http://schemas.microsoft.com/office/drawing/2014/main" id="{FDA150F0-F491-9533-F341-5DA2F1D852F2}"/>
              </a:ext>
            </a:extLst>
          </p:cNvPr>
          <p:cNvSpPr txBox="1"/>
          <p:nvPr/>
        </p:nvSpPr>
        <p:spPr>
          <a:xfrm>
            <a:off x="1013793" y="4136487"/>
            <a:ext cx="1421296" cy="400110"/>
          </a:xfrm>
          <a:prstGeom prst="rect">
            <a:avLst/>
          </a:prstGeom>
          <a:noFill/>
        </p:spPr>
        <p:txBody>
          <a:bodyPr wrap="square" rtlCol="0" anchor="ctr">
            <a:spAutoFit/>
          </a:bodyPr>
          <a:lstStyle/>
          <a:p>
            <a:pPr algn="ctr">
              <a:spcAft>
                <a:spcPts val="1200"/>
              </a:spcAft>
            </a:pPr>
            <a:r>
              <a:rPr lang="en-US" sz="2000" dirty="0">
                <a:solidFill>
                  <a:schemeClr val="bg1"/>
                </a:solidFill>
                <a:effectLst>
                  <a:outerShdw blurRad="50800" dist="38100" dir="2700000" algn="tl" rotWithShape="0">
                    <a:prstClr val="black">
                      <a:alpha val="40000"/>
                    </a:prstClr>
                  </a:outerShdw>
                </a:effectLst>
              </a:rPr>
              <a:t>30,404</a:t>
            </a:r>
          </a:p>
        </p:txBody>
      </p:sp>
      <p:graphicFrame>
        <p:nvGraphicFramePr>
          <p:cNvPr id="16" name="Chart 15">
            <a:extLst>
              <a:ext uri="{FF2B5EF4-FFF2-40B4-BE49-F238E27FC236}">
                <a16:creationId xmlns:a16="http://schemas.microsoft.com/office/drawing/2014/main" id="{304004B9-7F22-1EF7-FB7F-E00414D67903}"/>
              </a:ext>
            </a:extLst>
          </p:cNvPr>
          <p:cNvGraphicFramePr/>
          <p:nvPr>
            <p:extLst>
              <p:ext uri="{D42A27DB-BD31-4B8C-83A1-F6EECF244321}">
                <p14:modId xmlns:p14="http://schemas.microsoft.com/office/powerpoint/2010/main" val="3955110896"/>
              </p:ext>
            </p:extLst>
          </p:nvPr>
        </p:nvGraphicFramePr>
        <p:xfrm>
          <a:off x="4491221" y="1640767"/>
          <a:ext cx="3279929" cy="3693354"/>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7">
            <a:extLst>
              <a:ext uri="{FF2B5EF4-FFF2-40B4-BE49-F238E27FC236}">
                <a16:creationId xmlns:a16="http://schemas.microsoft.com/office/drawing/2014/main" id="{46217B87-2ECF-64B2-455B-78ADFED31A82}"/>
              </a:ext>
            </a:extLst>
          </p:cNvPr>
          <p:cNvSpPr txBox="1"/>
          <p:nvPr/>
        </p:nvSpPr>
        <p:spPr>
          <a:xfrm>
            <a:off x="4548106" y="1571194"/>
            <a:ext cx="3223044" cy="830997"/>
          </a:xfrm>
          <a:prstGeom prst="rect">
            <a:avLst/>
          </a:prstGeom>
          <a:noFill/>
        </p:spPr>
        <p:txBody>
          <a:bodyPr wrap="square" rtlCol="0">
            <a:spAutoFit/>
          </a:bodyPr>
          <a:lstStyle/>
          <a:p>
            <a:pPr algn="ctr"/>
            <a:r>
              <a:rPr lang="en-US" sz="2400" dirty="0">
                <a:solidFill>
                  <a:schemeClr val="bg1"/>
                </a:solidFill>
              </a:rPr>
              <a:t>Increased pregnancy-related deaths</a:t>
            </a:r>
          </a:p>
        </p:txBody>
      </p:sp>
      <p:sp>
        <p:nvSpPr>
          <p:cNvPr id="6" name="TextBox 5">
            <a:extLst>
              <a:ext uri="{FF2B5EF4-FFF2-40B4-BE49-F238E27FC236}">
                <a16:creationId xmlns:a16="http://schemas.microsoft.com/office/drawing/2014/main" id="{E2F641BB-DD8F-3B94-93EF-E4D1985E4B57}"/>
              </a:ext>
            </a:extLst>
          </p:cNvPr>
          <p:cNvSpPr txBox="1"/>
          <p:nvPr/>
        </p:nvSpPr>
        <p:spPr>
          <a:xfrm>
            <a:off x="4660149" y="4139829"/>
            <a:ext cx="1421296" cy="400110"/>
          </a:xfrm>
          <a:prstGeom prst="rect">
            <a:avLst/>
          </a:prstGeom>
          <a:noFill/>
        </p:spPr>
        <p:txBody>
          <a:bodyPr wrap="square" rtlCol="0" anchor="ctr">
            <a:spAutoFit/>
          </a:bodyPr>
          <a:lstStyle/>
          <a:p>
            <a:pPr algn="ctr">
              <a:spcAft>
                <a:spcPts val="1200"/>
              </a:spcAft>
            </a:pPr>
            <a:r>
              <a:rPr lang="en-US" sz="2000" dirty="0">
                <a:solidFill>
                  <a:schemeClr val="bg1"/>
                </a:solidFill>
                <a:effectLst>
                  <a:outerShdw blurRad="50800" dist="38100" dir="2700000" algn="tl" rotWithShape="0">
                    <a:prstClr val="black">
                      <a:alpha val="40000"/>
                    </a:prstClr>
                  </a:outerShdw>
                </a:effectLst>
              </a:rPr>
              <a:t>6</a:t>
            </a:r>
          </a:p>
        </p:txBody>
      </p:sp>
      <p:sp>
        <p:nvSpPr>
          <p:cNvPr id="7" name="TextBox 6">
            <a:extLst>
              <a:ext uri="{FF2B5EF4-FFF2-40B4-BE49-F238E27FC236}">
                <a16:creationId xmlns:a16="http://schemas.microsoft.com/office/drawing/2014/main" id="{4F26ED95-0100-022F-B479-F6E4A49D5453}"/>
              </a:ext>
            </a:extLst>
          </p:cNvPr>
          <p:cNvSpPr txBox="1"/>
          <p:nvPr/>
        </p:nvSpPr>
        <p:spPr>
          <a:xfrm>
            <a:off x="6228943" y="2549423"/>
            <a:ext cx="1421296" cy="400110"/>
          </a:xfrm>
          <a:prstGeom prst="rect">
            <a:avLst/>
          </a:prstGeom>
          <a:noFill/>
        </p:spPr>
        <p:txBody>
          <a:bodyPr wrap="square" rtlCol="0" anchor="ctr">
            <a:spAutoFit/>
          </a:bodyPr>
          <a:lstStyle/>
          <a:p>
            <a:pPr algn="ctr">
              <a:spcAft>
                <a:spcPts val="1200"/>
              </a:spcAft>
            </a:pPr>
            <a:r>
              <a:rPr lang="en-US" sz="2000" dirty="0">
                <a:solidFill>
                  <a:schemeClr val="bg1"/>
                </a:solidFill>
                <a:effectLst>
                  <a:outerShdw blurRad="50800" dist="38100" dir="2700000" algn="tl" rotWithShape="0">
                    <a:prstClr val="black">
                      <a:alpha val="40000"/>
                    </a:prstClr>
                  </a:outerShdw>
                </a:effectLst>
              </a:rPr>
              <a:t>15</a:t>
            </a:r>
          </a:p>
        </p:txBody>
      </p:sp>
      <p:graphicFrame>
        <p:nvGraphicFramePr>
          <p:cNvPr id="17" name="Chart 16">
            <a:extLst>
              <a:ext uri="{FF2B5EF4-FFF2-40B4-BE49-F238E27FC236}">
                <a16:creationId xmlns:a16="http://schemas.microsoft.com/office/drawing/2014/main" id="{EF08A2C0-C793-8581-C10A-2F4EADE2E6A0}"/>
              </a:ext>
            </a:extLst>
          </p:cNvPr>
          <p:cNvGraphicFramePr/>
          <p:nvPr>
            <p:extLst>
              <p:ext uri="{D42A27DB-BD31-4B8C-83A1-F6EECF244321}">
                <p14:modId xmlns:p14="http://schemas.microsoft.com/office/powerpoint/2010/main" val="3682182095"/>
              </p:ext>
            </p:extLst>
          </p:nvPr>
        </p:nvGraphicFramePr>
        <p:xfrm>
          <a:off x="8129513" y="1640767"/>
          <a:ext cx="3279929" cy="3693354"/>
        </p:xfrm>
        <a:graphic>
          <a:graphicData uri="http://schemas.openxmlformats.org/drawingml/2006/chart">
            <c:chart xmlns:c="http://schemas.openxmlformats.org/drawingml/2006/chart" xmlns:r="http://schemas.openxmlformats.org/officeDocument/2006/relationships" r:id="rId4"/>
          </a:graphicData>
        </a:graphic>
      </p:graphicFrame>
      <p:sp>
        <p:nvSpPr>
          <p:cNvPr id="19" name="TextBox 18">
            <a:extLst>
              <a:ext uri="{FF2B5EF4-FFF2-40B4-BE49-F238E27FC236}">
                <a16:creationId xmlns:a16="http://schemas.microsoft.com/office/drawing/2014/main" id="{C0CE17F1-5972-E7E9-7E35-7B326423B130}"/>
              </a:ext>
            </a:extLst>
          </p:cNvPr>
          <p:cNvSpPr txBox="1"/>
          <p:nvPr/>
        </p:nvSpPr>
        <p:spPr>
          <a:xfrm>
            <a:off x="8140149" y="1571194"/>
            <a:ext cx="3247272" cy="830997"/>
          </a:xfrm>
          <a:prstGeom prst="rect">
            <a:avLst/>
          </a:prstGeom>
          <a:noFill/>
        </p:spPr>
        <p:txBody>
          <a:bodyPr wrap="square" rtlCol="0">
            <a:spAutoFit/>
          </a:bodyPr>
          <a:lstStyle/>
          <a:p>
            <a:pPr algn="ctr"/>
            <a:r>
              <a:rPr lang="en-US" sz="2400" dirty="0">
                <a:solidFill>
                  <a:schemeClr val="bg1"/>
                </a:solidFill>
              </a:rPr>
              <a:t>Increased postpartum hemorrhage</a:t>
            </a:r>
          </a:p>
        </p:txBody>
      </p:sp>
      <p:sp>
        <p:nvSpPr>
          <p:cNvPr id="9" name="TextBox 8">
            <a:extLst>
              <a:ext uri="{FF2B5EF4-FFF2-40B4-BE49-F238E27FC236}">
                <a16:creationId xmlns:a16="http://schemas.microsoft.com/office/drawing/2014/main" id="{889606DE-D8E2-7519-57A7-F1D3C82FA4E4}"/>
              </a:ext>
            </a:extLst>
          </p:cNvPr>
          <p:cNvSpPr txBox="1"/>
          <p:nvPr/>
        </p:nvSpPr>
        <p:spPr>
          <a:xfrm>
            <a:off x="8291013" y="4117884"/>
            <a:ext cx="1421296" cy="400110"/>
          </a:xfrm>
          <a:prstGeom prst="rect">
            <a:avLst/>
          </a:prstGeom>
          <a:noFill/>
        </p:spPr>
        <p:txBody>
          <a:bodyPr wrap="square" rtlCol="0" anchor="ctr">
            <a:spAutoFit/>
          </a:bodyPr>
          <a:lstStyle/>
          <a:p>
            <a:pPr algn="ctr">
              <a:spcAft>
                <a:spcPts val="1200"/>
              </a:spcAft>
            </a:pPr>
            <a:r>
              <a:rPr lang="en-US" sz="2000" dirty="0">
                <a:solidFill>
                  <a:schemeClr val="bg1"/>
                </a:solidFill>
                <a:effectLst>
                  <a:outerShdw blurRad="50800" dist="38100" dir="2700000" algn="tl" rotWithShape="0">
                    <a:prstClr val="black">
                      <a:alpha val="40000"/>
                    </a:prstClr>
                  </a:outerShdw>
                </a:effectLst>
              </a:rPr>
              <a:t>782</a:t>
            </a:r>
          </a:p>
        </p:txBody>
      </p:sp>
      <p:sp>
        <p:nvSpPr>
          <p:cNvPr id="13" name="TextBox 12">
            <a:extLst>
              <a:ext uri="{FF2B5EF4-FFF2-40B4-BE49-F238E27FC236}">
                <a16:creationId xmlns:a16="http://schemas.microsoft.com/office/drawing/2014/main" id="{2BF76662-A276-D49E-3C7E-9C0891CA4CD0}"/>
              </a:ext>
            </a:extLst>
          </p:cNvPr>
          <p:cNvSpPr txBox="1"/>
          <p:nvPr/>
        </p:nvSpPr>
        <p:spPr>
          <a:xfrm>
            <a:off x="9863175" y="2466830"/>
            <a:ext cx="1421296" cy="400110"/>
          </a:xfrm>
          <a:prstGeom prst="rect">
            <a:avLst/>
          </a:prstGeom>
          <a:noFill/>
        </p:spPr>
        <p:txBody>
          <a:bodyPr wrap="square" rtlCol="0" anchor="ctr">
            <a:spAutoFit/>
          </a:bodyPr>
          <a:lstStyle/>
          <a:p>
            <a:pPr algn="ctr">
              <a:spcAft>
                <a:spcPts val="1200"/>
              </a:spcAft>
            </a:pPr>
            <a:r>
              <a:rPr lang="en-US" sz="2000" dirty="0">
                <a:solidFill>
                  <a:schemeClr val="bg1"/>
                </a:solidFill>
                <a:effectLst>
                  <a:outerShdw blurRad="50800" dist="38100" dir="2700000" algn="tl" rotWithShape="0">
                    <a:prstClr val="black">
                      <a:alpha val="40000"/>
                    </a:prstClr>
                  </a:outerShdw>
                </a:effectLst>
              </a:rPr>
              <a:t>1,967</a:t>
            </a:r>
          </a:p>
        </p:txBody>
      </p:sp>
      <p:grpSp>
        <p:nvGrpSpPr>
          <p:cNvPr id="21" name="Group 20">
            <a:extLst>
              <a:ext uri="{FF2B5EF4-FFF2-40B4-BE49-F238E27FC236}">
                <a16:creationId xmlns:a16="http://schemas.microsoft.com/office/drawing/2014/main" id="{E5C66F9B-1000-EFA8-47BE-BF3E7BABED9A}"/>
              </a:ext>
            </a:extLst>
          </p:cNvPr>
          <p:cNvGrpSpPr/>
          <p:nvPr/>
        </p:nvGrpSpPr>
        <p:grpSpPr>
          <a:xfrm>
            <a:off x="6008947" y="5378495"/>
            <a:ext cx="5080655" cy="400110"/>
            <a:chOff x="6008947" y="5378495"/>
            <a:chExt cx="5080655" cy="400110"/>
          </a:xfrm>
        </p:grpSpPr>
        <p:sp>
          <p:nvSpPr>
            <p:cNvPr id="12" name="Rectangle 11">
              <a:extLst>
                <a:ext uri="{FF2B5EF4-FFF2-40B4-BE49-F238E27FC236}">
                  <a16:creationId xmlns:a16="http://schemas.microsoft.com/office/drawing/2014/main" id="{F24E1A24-D2E8-1822-D677-C866B9C4F8A0}"/>
                </a:ext>
              </a:extLst>
            </p:cNvPr>
            <p:cNvSpPr>
              <a:spLocks noChangeAspect="1"/>
            </p:cNvSpPr>
            <p:nvPr/>
          </p:nvSpPr>
          <p:spPr>
            <a:xfrm>
              <a:off x="6008947" y="5441390"/>
              <a:ext cx="274320" cy="274320"/>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56C4EAF-D68F-439D-07E1-8B11BCE5AAA2}"/>
                </a:ext>
              </a:extLst>
            </p:cNvPr>
            <p:cNvSpPr txBox="1"/>
            <p:nvPr/>
          </p:nvSpPr>
          <p:spPr>
            <a:xfrm>
              <a:off x="6291402" y="5378495"/>
              <a:ext cx="4798200" cy="400110"/>
            </a:xfrm>
            <a:prstGeom prst="rect">
              <a:avLst/>
            </a:prstGeom>
            <a:noFill/>
          </p:spPr>
          <p:txBody>
            <a:bodyPr wrap="square" rtlCol="0" anchor="ctr">
              <a:spAutoFit/>
            </a:bodyPr>
            <a:lstStyle/>
            <a:p>
              <a:pPr>
                <a:spcAft>
                  <a:spcPts val="1200"/>
                </a:spcAft>
              </a:pPr>
              <a:r>
                <a:rPr lang="en-US" sz="2000" dirty="0">
                  <a:solidFill>
                    <a:schemeClr val="bg1"/>
                  </a:solidFill>
                </a:rPr>
                <a:t>Current ban states plus high-risk states</a:t>
              </a:r>
            </a:p>
          </p:txBody>
        </p:sp>
      </p:grpSp>
    </p:spTree>
    <p:extLst>
      <p:ext uri="{BB962C8B-B14F-4D97-AF65-F5344CB8AC3E}">
        <p14:creationId xmlns:p14="http://schemas.microsoft.com/office/powerpoint/2010/main" val="3859093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graphicEl>
                                              <a:chart seriesIdx="-3" categoryIdx="-3" bldStep="gridLegend"/>
                                            </p:graphicEl>
                                          </p:spTgt>
                                        </p:tgtEl>
                                        <p:attrNameLst>
                                          <p:attrName>style.visibility</p:attrName>
                                        </p:attrNameLst>
                                      </p:cBhvr>
                                      <p:to>
                                        <p:strVal val="visible"/>
                                      </p:to>
                                    </p:set>
                                    <p:animEffect transition="in" filter="fade">
                                      <p:cBhvr>
                                        <p:cTn id="13" dur="500"/>
                                        <p:tgtEl>
                                          <p:spTgt spid="16">
                                            <p:graphicEl>
                                              <a:chart seriesIdx="-3" categoryIdx="-3" bldStep="gridLegend"/>
                                            </p:graphic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graphicEl>
                                              <a:chart seriesIdx="0" categoryIdx="0" bldStep="ptInCategory"/>
                                            </p:graphicEl>
                                          </p:spTgt>
                                        </p:tgtEl>
                                        <p:attrNameLst>
                                          <p:attrName>style.visibility</p:attrName>
                                        </p:attrNameLst>
                                      </p:cBhvr>
                                      <p:to>
                                        <p:strVal val="visible"/>
                                      </p:to>
                                    </p:set>
                                    <p:animEffect transition="in" filter="fade">
                                      <p:cBhvr>
                                        <p:cTn id="16" dur="500"/>
                                        <p:tgtEl>
                                          <p:spTgt spid="16">
                                            <p:graphicEl>
                                              <a:chart seriesIdx="0" categoryIdx="0" bldStep="ptInCategory"/>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graphicEl>
                                              <a:chart seriesIdx="-3" categoryIdx="-3" bldStep="gridLegend"/>
                                            </p:graphicEl>
                                          </p:spTgt>
                                        </p:tgtEl>
                                        <p:attrNameLst>
                                          <p:attrName>style.visibility</p:attrName>
                                        </p:attrNameLst>
                                      </p:cBhvr>
                                      <p:to>
                                        <p:strVal val="visible"/>
                                      </p:to>
                                    </p:set>
                                    <p:animEffect transition="in" filter="fade">
                                      <p:cBhvr>
                                        <p:cTn id="24" dur="500"/>
                                        <p:tgtEl>
                                          <p:spTgt spid="17">
                                            <p:graphicEl>
                                              <a:chart seriesIdx="-3" categoryIdx="-3" bldStep="gridLegend"/>
                                            </p:graphic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
                                            <p:graphicEl>
                                              <a:chart seriesIdx="0" categoryIdx="0" bldStep="ptInCategory"/>
                                            </p:graphicEl>
                                          </p:spTgt>
                                        </p:tgtEl>
                                        <p:attrNameLst>
                                          <p:attrName>style.visibility</p:attrName>
                                        </p:attrNameLst>
                                      </p:cBhvr>
                                      <p:to>
                                        <p:strVal val="visible"/>
                                      </p:to>
                                    </p:set>
                                    <p:animEffect transition="in" filter="fade">
                                      <p:cBhvr>
                                        <p:cTn id="27" dur="500"/>
                                        <p:tgtEl>
                                          <p:spTgt spid="17">
                                            <p:graphicEl>
                                              <a:chart seriesIdx="0" categoryIdx="0" bldStep="ptInCategory"/>
                                            </p:graphic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graphicEl>
                                              <a:chart seriesIdx="1" categoryIdx="0" bldStep="ptInCategory"/>
                                            </p:graphicEl>
                                          </p:spTgt>
                                        </p:tgtEl>
                                        <p:attrNameLst>
                                          <p:attrName>style.visibility</p:attrName>
                                        </p:attrNameLst>
                                      </p:cBhvr>
                                      <p:to>
                                        <p:strVal val="visible"/>
                                      </p:to>
                                    </p:set>
                                    <p:animEffect transition="in" filter="fade">
                                      <p:cBhvr>
                                        <p:cTn id="40" dur="500"/>
                                        <p:tgtEl>
                                          <p:spTgt spid="8">
                                            <p:graphicEl>
                                              <a:chart seriesIdx="1" categoryIdx="0" bldStep="ptInCategory"/>
                                            </p:graphic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16">
                                            <p:graphicEl>
                                              <a:chart seriesIdx="1" categoryIdx="0" bldStep="ptInCategory"/>
                                            </p:graphicEl>
                                          </p:spTgt>
                                        </p:tgtEl>
                                        <p:attrNameLst>
                                          <p:attrName>style.visibility</p:attrName>
                                        </p:attrNameLst>
                                      </p:cBhvr>
                                      <p:to>
                                        <p:strVal val="visible"/>
                                      </p:to>
                                    </p:set>
                                    <p:animEffect transition="in" filter="fade">
                                      <p:cBhvr>
                                        <p:cTn id="47" dur="500"/>
                                        <p:tgtEl>
                                          <p:spTgt spid="16">
                                            <p:graphicEl>
                                              <a:chart seriesIdx="1" categoryIdx="0" bldStep="ptInCategory"/>
                                            </p:graphic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500"/>
                                        <p:tgtEl>
                                          <p:spTgt spid="7"/>
                                        </p:tgtEl>
                                      </p:cBhvr>
                                    </p:animEffect>
                                  </p:childTnLst>
                                </p:cTn>
                              </p:par>
                            </p:childTnLst>
                          </p:cTn>
                        </p:par>
                        <p:par>
                          <p:cTn id="51" fill="hold">
                            <p:stCondLst>
                              <p:cond delay="1000"/>
                            </p:stCondLst>
                            <p:childTnLst>
                              <p:par>
                                <p:cTn id="52" presetID="10" presetClass="entr" presetSubtype="0" fill="hold" grpId="0" nodeType="afterEffect">
                                  <p:stCondLst>
                                    <p:cond delay="0"/>
                                  </p:stCondLst>
                                  <p:childTnLst>
                                    <p:set>
                                      <p:cBhvr>
                                        <p:cTn id="53" dur="1" fill="hold">
                                          <p:stCondLst>
                                            <p:cond delay="0"/>
                                          </p:stCondLst>
                                        </p:cTn>
                                        <p:tgtEl>
                                          <p:spTgt spid="17">
                                            <p:graphicEl>
                                              <a:chart seriesIdx="1" categoryIdx="0" bldStep="ptInCategory"/>
                                            </p:graphicEl>
                                          </p:spTgt>
                                        </p:tgtEl>
                                        <p:attrNameLst>
                                          <p:attrName>style.visibility</p:attrName>
                                        </p:attrNameLst>
                                      </p:cBhvr>
                                      <p:to>
                                        <p:strVal val="visible"/>
                                      </p:to>
                                    </p:set>
                                    <p:animEffect transition="in" filter="fade">
                                      <p:cBhvr>
                                        <p:cTn id="54" dur="500"/>
                                        <p:tgtEl>
                                          <p:spTgt spid="17">
                                            <p:graphicEl>
                                              <a:chart seriesIdx="1" categoryIdx="0" bldStep="ptInCategory"/>
                                            </p:graphicEl>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Chart bld="categoryEl"/>
        </p:bldSub>
      </p:bldGraphic>
      <p:bldP spid="15" grpId="0"/>
      <p:bldGraphic spid="16" grpId="0" uiExpand="1">
        <p:bldSub>
          <a:bldChart bld="categoryEl"/>
        </p:bldSub>
      </p:bldGraphic>
      <p:bldP spid="18" grpId="0"/>
      <p:bldP spid="6" grpId="0"/>
      <p:bldP spid="7" grpId="0"/>
      <p:bldGraphic spid="17" grpId="0" uiExpand="1">
        <p:bldSub>
          <a:bldChart bld="categoryEl"/>
        </p:bldSub>
      </p:bldGraphic>
      <p:bldP spid="19" grpId="0"/>
      <p:bldP spid="9"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F94E1-A538-5E42-B46C-8DE4295F2DB5}"/>
              </a:ext>
            </a:extLst>
          </p:cNvPr>
          <p:cNvSpPr>
            <a:spLocks noGrp="1"/>
          </p:cNvSpPr>
          <p:nvPr>
            <p:ph type="title"/>
          </p:nvPr>
        </p:nvSpPr>
        <p:spPr/>
        <p:txBody>
          <a:bodyPr>
            <a:normAutofit/>
          </a:bodyPr>
          <a:lstStyle/>
          <a:p>
            <a:r>
              <a:rPr lang="en-US" sz="2800" dirty="0"/>
              <a:t>Median self-pay charges for </a:t>
            </a:r>
            <a:br>
              <a:rPr lang="en-US" dirty="0"/>
            </a:br>
            <a:r>
              <a:rPr lang="en-US" dirty="0"/>
              <a:t>Abortion Services in the US</a:t>
            </a:r>
          </a:p>
        </p:txBody>
      </p:sp>
      <p:sp>
        <p:nvSpPr>
          <p:cNvPr id="3" name="Text Placeholder 2">
            <a:extLst>
              <a:ext uri="{FF2B5EF4-FFF2-40B4-BE49-F238E27FC236}">
                <a16:creationId xmlns:a16="http://schemas.microsoft.com/office/drawing/2014/main" id="{6972A3EE-436B-02F0-6274-1467AA66C1D0}"/>
              </a:ext>
            </a:extLst>
          </p:cNvPr>
          <p:cNvSpPr>
            <a:spLocks noGrp="1"/>
          </p:cNvSpPr>
          <p:nvPr>
            <p:ph type="body" idx="10"/>
          </p:nvPr>
        </p:nvSpPr>
        <p:spPr/>
        <p:txBody>
          <a:bodyPr/>
          <a:lstStyle/>
          <a:p>
            <a:r>
              <a:rPr lang="en-US" dirty="0"/>
              <a:t>Data from: Upadhyay UD, </a:t>
            </a:r>
            <a:r>
              <a:rPr lang="en-US" dirty="0" err="1"/>
              <a:t>Ahlbach</a:t>
            </a:r>
            <a:r>
              <a:rPr lang="en-US" dirty="0"/>
              <a:t> C, </a:t>
            </a:r>
            <a:r>
              <a:rPr lang="en-US" dirty="0" err="1"/>
              <a:t>Kaller</a:t>
            </a:r>
            <a:r>
              <a:rPr lang="en-US" dirty="0"/>
              <a:t> S, Cook C, Muñoz I. Trends In Self-Pay Charges And Insurance Acceptance For Abortion In The United States, 2017–20. Health Affairs 2022;41(4):507–15.</a:t>
            </a:r>
          </a:p>
        </p:txBody>
      </p:sp>
      <p:graphicFrame>
        <p:nvGraphicFramePr>
          <p:cNvPr id="6" name="Chart 5">
            <a:extLst>
              <a:ext uri="{FF2B5EF4-FFF2-40B4-BE49-F238E27FC236}">
                <a16:creationId xmlns:a16="http://schemas.microsoft.com/office/drawing/2014/main" id="{69DFF8F4-6155-75A5-3E21-E546E72406F0}"/>
              </a:ext>
            </a:extLst>
          </p:cNvPr>
          <p:cNvGraphicFramePr/>
          <p:nvPr>
            <p:extLst>
              <p:ext uri="{D42A27DB-BD31-4B8C-83A1-F6EECF244321}">
                <p14:modId xmlns:p14="http://schemas.microsoft.com/office/powerpoint/2010/main" val="2164717342"/>
              </p:ext>
            </p:extLst>
          </p:nvPr>
        </p:nvGraphicFramePr>
        <p:xfrm>
          <a:off x="526093" y="1789043"/>
          <a:ext cx="10827707" cy="422771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978CAB0E-66C7-21DE-9FF4-7BD5FC7C9A56}"/>
              </a:ext>
            </a:extLst>
          </p:cNvPr>
          <p:cNvSpPr txBox="1"/>
          <p:nvPr/>
        </p:nvSpPr>
        <p:spPr>
          <a:xfrm>
            <a:off x="526093" y="2379404"/>
            <a:ext cx="2329841" cy="1015663"/>
          </a:xfrm>
          <a:prstGeom prst="rect">
            <a:avLst/>
          </a:prstGeom>
          <a:noFill/>
        </p:spPr>
        <p:txBody>
          <a:bodyPr wrap="square" rtlCol="0">
            <a:spAutoFit/>
          </a:bodyPr>
          <a:lstStyle/>
          <a:p>
            <a:pPr>
              <a:spcAft>
                <a:spcPts val="1200"/>
              </a:spcAft>
            </a:pPr>
            <a:r>
              <a:rPr lang="en-US" sz="2000" dirty="0">
                <a:solidFill>
                  <a:schemeClr val="bg1"/>
                </a:solidFill>
              </a:rPr>
              <a:t>Median self-pay charges (inflation-adjusted)</a:t>
            </a:r>
          </a:p>
        </p:txBody>
      </p:sp>
      <p:sp>
        <p:nvSpPr>
          <p:cNvPr id="7" name="Rectangle 6">
            <a:extLst>
              <a:ext uri="{FF2B5EF4-FFF2-40B4-BE49-F238E27FC236}">
                <a16:creationId xmlns:a16="http://schemas.microsoft.com/office/drawing/2014/main" id="{7C3FD601-F16A-EF32-8012-8F3AD42884FB}"/>
              </a:ext>
            </a:extLst>
          </p:cNvPr>
          <p:cNvSpPr>
            <a:spLocks noChangeAspect="1"/>
          </p:cNvSpPr>
          <p:nvPr/>
        </p:nvSpPr>
        <p:spPr>
          <a:xfrm>
            <a:off x="838200" y="3978150"/>
            <a:ext cx="274320" cy="274320"/>
          </a:xfrm>
          <a:prstGeom prst="rect">
            <a:avLst/>
          </a:prstGeom>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B61EA52-100B-3306-8A1C-8231F5F1135A}"/>
              </a:ext>
            </a:extLst>
          </p:cNvPr>
          <p:cNvSpPr>
            <a:spLocks noChangeAspect="1"/>
          </p:cNvSpPr>
          <p:nvPr/>
        </p:nvSpPr>
        <p:spPr>
          <a:xfrm>
            <a:off x="838200" y="4702291"/>
            <a:ext cx="274320" cy="274320"/>
          </a:xfrm>
          <a:prstGeom prst="rect">
            <a:avLst/>
          </a:prstGeom>
          <a:solidFill>
            <a:schemeClr val="accent2"/>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211DEBB-A3E9-ECB4-7906-6FF88A1699A8}"/>
              </a:ext>
            </a:extLst>
          </p:cNvPr>
          <p:cNvSpPr>
            <a:spLocks noChangeAspect="1"/>
          </p:cNvSpPr>
          <p:nvPr/>
        </p:nvSpPr>
        <p:spPr>
          <a:xfrm>
            <a:off x="838200" y="4340221"/>
            <a:ext cx="274320" cy="274320"/>
          </a:xfrm>
          <a:prstGeom prst="rect">
            <a:avLst/>
          </a:prstGeom>
          <a:solidFill>
            <a:schemeClr val="accent3"/>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636E8EF-BA9A-C19E-7FCE-E3AB0805ABD7}"/>
              </a:ext>
            </a:extLst>
          </p:cNvPr>
          <p:cNvSpPr>
            <a:spLocks noChangeAspect="1"/>
          </p:cNvSpPr>
          <p:nvPr/>
        </p:nvSpPr>
        <p:spPr>
          <a:xfrm>
            <a:off x="838200" y="3616079"/>
            <a:ext cx="274320" cy="274320"/>
          </a:xfrm>
          <a:prstGeom prst="rect">
            <a:avLst/>
          </a:prstGeom>
          <a:solidFill>
            <a:schemeClr val="accent4"/>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00F8C83-139A-E54E-F316-5FB9740EFC39}"/>
              </a:ext>
            </a:extLst>
          </p:cNvPr>
          <p:cNvSpPr txBox="1"/>
          <p:nvPr/>
        </p:nvSpPr>
        <p:spPr>
          <a:xfrm>
            <a:off x="9826172" y="2169481"/>
            <a:ext cx="492443" cy="1159933"/>
          </a:xfrm>
          <a:prstGeom prst="rect">
            <a:avLst/>
          </a:prstGeom>
          <a:noFill/>
        </p:spPr>
        <p:txBody>
          <a:bodyPr vert="vert270" wrap="none" rtlCol="0">
            <a:spAutoFit/>
          </a:bodyPr>
          <a:lstStyle/>
          <a:p>
            <a:pPr>
              <a:spcAft>
                <a:spcPts val="1200"/>
              </a:spcAft>
            </a:pPr>
            <a:r>
              <a:rPr lang="en-US" sz="2000" dirty="0">
                <a:solidFill>
                  <a:schemeClr val="bg1">
                    <a:lumMod val="95000"/>
                  </a:schemeClr>
                </a:solidFill>
              </a:rPr>
              <a:t>(No data)</a:t>
            </a:r>
          </a:p>
        </p:txBody>
      </p:sp>
    </p:spTree>
    <p:extLst>
      <p:ext uri="{BB962C8B-B14F-4D97-AF65-F5344CB8AC3E}">
        <p14:creationId xmlns:p14="http://schemas.microsoft.com/office/powerpoint/2010/main" val="23427829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1215D-FFB4-AB47-69C9-CBA1105BFAA2}"/>
              </a:ext>
            </a:extLst>
          </p:cNvPr>
          <p:cNvSpPr>
            <a:spLocks noGrp="1"/>
          </p:cNvSpPr>
          <p:nvPr>
            <p:ph type="title"/>
          </p:nvPr>
        </p:nvSpPr>
        <p:spPr>
          <a:xfrm>
            <a:off x="2667002" y="1999615"/>
            <a:ext cx="6858000" cy="2764028"/>
          </a:xfrm>
        </p:spPr>
        <p:txBody>
          <a:bodyPr vert="horz" lIns="91440" tIns="45720" rIns="91440" bIns="45720" rtlCol="0" anchor="ctr">
            <a:normAutofit/>
          </a:bodyPr>
          <a:lstStyle/>
          <a:p>
            <a:pPr algn="ctr"/>
            <a:r>
              <a:rPr lang="en-US" sz="6300" dirty="0">
                <a:latin typeface="+mn-lt"/>
              </a:rPr>
              <a:t>V. Medicare Advantage: </a:t>
            </a:r>
            <a:br>
              <a:rPr lang="en-US" sz="6300" dirty="0">
                <a:latin typeface="+mn-lt"/>
              </a:rPr>
            </a:br>
            <a:r>
              <a:rPr lang="en-US" sz="6300" dirty="0">
                <a:latin typeface="+mn-lt"/>
              </a:rPr>
              <a:t>A Brief Word</a:t>
            </a:r>
          </a:p>
        </p:txBody>
      </p:sp>
    </p:spTree>
    <p:extLst>
      <p:ext uri="{BB962C8B-B14F-4D97-AF65-F5344CB8AC3E}">
        <p14:creationId xmlns:p14="http://schemas.microsoft.com/office/powerpoint/2010/main" val="451728101"/>
      </p:ext>
    </p:extLst>
  </p:cSld>
  <p:clrMapOvr>
    <a:masterClrMapping/>
  </p:clrMapOvr>
  <p:transition spd="slow">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83879-A02C-B440-960B-9ABAC2218E4C}"/>
              </a:ext>
            </a:extLst>
          </p:cNvPr>
          <p:cNvSpPr>
            <a:spLocks noGrp="1"/>
          </p:cNvSpPr>
          <p:nvPr>
            <p:ph type="title"/>
          </p:nvPr>
        </p:nvSpPr>
        <p:spPr/>
        <p:txBody>
          <a:bodyPr>
            <a:normAutofit fontScale="90000"/>
          </a:bodyPr>
          <a:lstStyle/>
          <a:p>
            <a:r>
              <a:rPr lang="en-US" sz="2400" dirty="0"/>
              <a:t>October 2023</a:t>
            </a:r>
            <a:br>
              <a:rPr lang="en-US" sz="2800" dirty="0"/>
            </a:br>
            <a:r>
              <a:rPr lang="en-US" sz="4000" dirty="0"/>
              <a:t>Medicare Advantage Penetration by County</a:t>
            </a:r>
            <a:endParaRPr lang="en-US" sz="2800" dirty="0"/>
          </a:p>
        </p:txBody>
      </p:sp>
      <p:sp>
        <p:nvSpPr>
          <p:cNvPr id="3" name="Text Placeholder 2">
            <a:extLst>
              <a:ext uri="{FF2B5EF4-FFF2-40B4-BE49-F238E27FC236}">
                <a16:creationId xmlns:a16="http://schemas.microsoft.com/office/drawing/2014/main" id="{8D318628-137D-E196-F016-80D80489B3F5}"/>
              </a:ext>
            </a:extLst>
          </p:cNvPr>
          <p:cNvSpPr>
            <a:spLocks noGrp="1"/>
          </p:cNvSpPr>
          <p:nvPr>
            <p:ph type="body" idx="10"/>
          </p:nvPr>
        </p:nvSpPr>
        <p:spPr>
          <a:xfrm>
            <a:off x="-1" y="6016753"/>
            <a:ext cx="8505173" cy="841248"/>
          </a:xfrm>
        </p:spPr>
        <p:txBody>
          <a:bodyPr/>
          <a:lstStyle/>
          <a:p>
            <a:pPr>
              <a:lnSpc>
                <a:spcPct val="100000"/>
              </a:lnSpc>
              <a:spcBef>
                <a:spcPts val="0"/>
              </a:spcBef>
            </a:pPr>
            <a:r>
              <a:rPr lang="en-US" dirty="0"/>
              <a:t>Data from: https://</a:t>
            </a:r>
            <a:r>
              <a:rPr lang="en-US" dirty="0" err="1"/>
              <a:t>www.cms.gov</a:t>
            </a:r>
            <a:r>
              <a:rPr lang="en-US" dirty="0"/>
              <a:t>/research-statistics-data-and-systems/statistics-trends-and-reports/</a:t>
            </a:r>
            <a:r>
              <a:rPr lang="en-US" dirty="0" err="1"/>
              <a:t>mcradvpartdenroldata</a:t>
            </a:r>
            <a:r>
              <a:rPr lang="en-US" dirty="0"/>
              <a:t>/ma-state/ma-state/county-penetration-2023-10.  </a:t>
            </a:r>
          </a:p>
          <a:p>
            <a:pPr>
              <a:lnSpc>
                <a:spcPct val="100000"/>
              </a:lnSpc>
              <a:spcBef>
                <a:spcPts val="0"/>
              </a:spcBef>
            </a:pPr>
            <a:r>
              <a:rPr lang="en-US" dirty="0"/>
              <a:t>Mapped by Adam Gaffney using 2021 county shape files from IPUMS NHGIS.</a:t>
            </a:r>
          </a:p>
        </p:txBody>
      </p:sp>
      <p:pic>
        <p:nvPicPr>
          <p:cNvPr id="5" name="Content Placeholder 4" descr="A map of the united states&#10;&#10;Description automatically generated">
            <a:extLst>
              <a:ext uri="{FF2B5EF4-FFF2-40B4-BE49-F238E27FC236}">
                <a16:creationId xmlns:a16="http://schemas.microsoft.com/office/drawing/2014/main" id="{B88F7D1E-E2D9-6A42-8456-D60E8719D116}"/>
              </a:ext>
            </a:extLst>
          </p:cNvPr>
          <p:cNvPicPr>
            <a:picLocks noGrp="1" noChangeAspect="1"/>
          </p:cNvPicPr>
          <p:nvPr>
            <p:ph idx="4294967295"/>
          </p:nvPr>
        </p:nvPicPr>
        <p:blipFill>
          <a:blip r:embed="rId2"/>
          <a:stretch>
            <a:fillRect/>
          </a:stretch>
        </p:blipFill>
        <p:spPr>
          <a:xfrm>
            <a:off x="3348190" y="1586311"/>
            <a:ext cx="6559898" cy="4126715"/>
          </a:xfrm>
        </p:spPr>
      </p:pic>
      <p:grpSp>
        <p:nvGrpSpPr>
          <p:cNvPr id="13" name="Group 12">
            <a:extLst>
              <a:ext uri="{FF2B5EF4-FFF2-40B4-BE49-F238E27FC236}">
                <a16:creationId xmlns:a16="http://schemas.microsoft.com/office/drawing/2014/main" id="{18F19930-6269-8BC0-AF97-BDEB8F00AB5D}"/>
              </a:ext>
            </a:extLst>
          </p:cNvPr>
          <p:cNvGrpSpPr/>
          <p:nvPr/>
        </p:nvGrpSpPr>
        <p:grpSpPr>
          <a:xfrm>
            <a:off x="838200" y="2074783"/>
            <a:ext cx="2063385" cy="2708434"/>
            <a:chOff x="838200" y="2074783"/>
            <a:chExt cx="2063385" cy="2708434"/>
          </a:xfrm>
        </p:grpSpPr>
        <p:sp>
          <p:nvSpPr>
            <p:cNvPr id="4" name="TextBox 3">
              <a:extLst>
                <a:ext uri="{FF2B5EF4-FFF2-40B4-BE49-F238E27FC236}">
                  <a16:creationId xmlns:a16="http://schemas.microsoft.com/office/drawing/2014/main" id="{B97F65CE-B51C-D880-3D10-091C070849A8}"/>
                </a:ext>
              </a:extLst>
            </p:cNvPr>
            <p:cNvSpPr txBox="1"/>
            <p:nvPr/>
          </p:nvSpPr>
          <p:spPr>
            <a:xfrm>
              <a:off x="838200" y="2074783"/>
              <a:ext cx="2063385" cy="2708434"/>
            </a:xfrm>
            <a:prstGeom prst="rect">
              <a:avLst/>
            </a:prstGeom>
            <a:noFill/>
          </p:spPr>
          <p:txBody>
            <a:bodyPr wrap="none" rtlCol="0">
              <a:spAutoFit/>
            </a:bodyPr>
            <a:lstStyle/>
            <a:p>
              <a:pPr>
                <a:spcAft>
                  <a:spcPts val="1200"/>
                </a:spcAft>
              </a:pPr>
              <a:r>
                <a:rPr lang="en-US" sz="2000" b="1" dirty="0">
                  <a:solidFill>
                    <a:schemeClr val="bg1"/>
                  </a:solidFill>
                </a:rPr>
                <a:t>Penetration (%)</a:t>
              </a:r>
            </a:p>
            <a:p>
              <a:pPr lvl="1">
                <a:spcAft>
                  <a:spcPts val="1200"/>
                </a:spcAft>
              </a:pPr>
              <a:r>
                <a:rPr lang="en-US" sz="2000" dirty="0">
                  <a:solidFill>
                    <a:schemeClr val="bg1"/>
                  </a:solidFill>
                </a:rPr>
                <a:t>53.6 – 86.8</a:t>
              </a:r>
            </a:p>
            <a:p>
              <a:pPr lvl="1">
                <a:spcAft>
                  <a:spcPts val="1200"/>
                </a:spcAft>
              </a:pPr>
              <a:r>
                <a:rPr lang="en-US" sz="2000" dirty="0">
                  <a:solidFill>
                    <a:schemeClr val="bg1"/>
                  </a:solidFill>
                </a:rPr>
                <a:t>44.1 – 53.6</a:t>
              </a:r>
            </a:p>
            <a:p>
              <a:pPr lvl="1">
                <a:spcAft>
                  <a:spcPts val="1200"/>
                </a:spcAft>
              </a:pPr>
              <a:r>
                <a:rPr lang="en-US" sz="2000" dirty="0">
                  <a:solidFill>
                    <a:schemeClr val="bg1"/>
                  </a:solidFill>
                </a:rPr>
                <a:t>32.1 – 44.1</a:t>
              </a:r>
            </a:p>
            <a:p>
              <a:pPr lvl="1">
                <a:spcAft>
                  <a:spcPts val="1200"/>
                </a:spcAft>
              </a:pPr>
              <a:r>
                <a:rPr lang="en-US" sz="2000" dirty="0">
                  <a:solidFill>
                    <a:schemeClr val="bg1"/>
                  </a:solidFill>
                </a:rPr>
                <a:t>0.9 – 32.1</a:t>
              </a:r>
            </a:p>
            <a:p>
              <a:pPr lvl="1">
                <a:spcAft>
                  <a:spcPts val="1200"/>
                </a:spcAft>
              </a:pPr>
              <a:r>
                <a:rPr lang="en-US" sz="2000" dirty="0">
                  <a:solidFill>
                    <a:schemeClr val="bg1"/>
                  </a:solidFill>
                </a:rPr>
                <a:t>No data</a:t>
              </a:r>
            </a:p>
          </p:txBody>
        </p:sp>
        <p:sp>
          <p:nvSpPr>
            <p:cNvPr id="8" name="Rectangle 7">
              <a:extLst>
                <a:ext uri="{FF2B5EF4-FFF2-40B4-BE49-F238E27FC236}">
                  <a16:creationId xmlns:a16="http://schemas.microsoft.com/office/drawing/2014/main" id="{EC7DFD5D-5E23-758A-FDA8-D7FD3C957901}"/>
                </a:ext>
              </a:extLst>
            </p:cNvPr>
            <p:cNvSpPr>
              <a:spLocks noChangeAspect="1"/>
            </p:cNvSpPr>
            <p:nvPr/>
          </p:nvSpPr>
          <p:spPr>
            <a:xfrm>
              <a:off x="994034" y="2601369"/>
              <a:ext cx="274320" cy="274320"/>
            </a:xfrm>
            <a:prstGeom prst="rect">
              <a:avLst/>
            </a:prstGeom>
            <a:solidFill>
              <a:srgbClr val="004C1C"/>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A47433F-143D-97C4-643B-B7AFD8805668}"/>
                </a:ext>
              </a:extLst>
            </p:cNvPr>
            <p:cNvSpPr>
              <a:spLocks noChangeAspect="1"/>
            </p:cNvSpPr>
            <p:nvPr/>
          </p:nvSpPr>
          <p:spPr>
            <a:xfrm>
              <a:off x="994034" y="3056939"/>
              <a:ext cx="274320" cy="274320"/>
            </a:xfrm>
            <a:prstGeom prst="rect">
              <a:avLst/>
            </a:prstGeom>
            <a:solidFill>
              <a:srgbClr val="23883D"/>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6A49231-2DD8-ED09-7B91-CBA2AE06897C}"/>
                </a:ext>
              </a:extLst>
            </p:cNvPr>
            <p:cNvSpPr>
              <a:spLocks noChangeAspect="1"/>
            </p:cNvSpPr>
            <p:nvPr/>
          </p:nvSpPr>
          <p:spPr>
            <a:xfrm>
              <a:off x="994034" y="3512509"/>
              <a:ext cx="274320" cy="274320"/>
            </a:xfrm>
            <a:prstGeom prst="rect">
              <a:avLst/>
            </a:prstGeom>
            <a:solidFill>
              <a:srgbClr val="6AC476"/>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C13FC19-4BE6-F54A-89F9-B0C3E6D6778E}"/>
                </a:ext>
              </a:extLst>
            </p:cNvPr>
            <p:cNvSpPr>
              <a:spLocks noChangeAspect="1"/>
            </p:cNvSpPr>
            <p:nvPr/>
          </p:nvSpPr>
          <p:spPr>
            <a:xfrm>
              <a:off x="994034" y="3968079"/>
              <a:ext cx="274320" cy="274320"/>
            </a:xfrm>
            <a:prstGeom prst="rect">
              <a:avLst/>
            </a:prstGeom>
            <a:solidFill>
              <a:srgbClr val="CDFFCE"/>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D4DCCBF-3097-9BB4-9FF5-6FB094D9224F}"/>
                </a:ext>
              </a:extLst>
            </p:cNvPr>
            <p:cNvSpPr>
              <a:spLocks noChangeAspect="1"/>
            </p:cNvSpPr>
            <p:nvPr/>
          </p:nvSpPr>
          <p:spPr>
            <a:xfrm>
              <a:off x="994034" y="4423647"/>
              <a:ext cx="274320" cy="274320"/>
            </a:xfrm>
            <a:prstGeom prst="rect">
              <a:avLst/>
            </a:prstGeom>
            <a:solidFill>
              <a:srgbClr val="FFFFFF"/>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a:extLst>
              <a:ext uri="{FF2B5EF4-FFF2-40B4-BE49-F238E27FC236}">
                <a16:creationId xmlns:a16="http://schemas.microsoft.com/office/drawing/2014/main" id="{120B788D-0E13-5AB5-D6C5-C2892722AA93}"/>
              </a:ext>
            </a:extLst>
          </p:cNvPr>
          <p:cNvSpPr/>
          <p:nvPr/>
        </p:nvSpPr>
        <p:spPr>
          <a:xfrm>
            <a:off x="3406048" y="4783217"/>
            <a:ext cx="904695" cy="82915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92617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E7B32-15B1-5E42-8658-889C6549C017}"/>
              </a:ext>
            </a:extLst>
          </p:cNvPr>
          <p:cNvSpPr>
            <a:spLocks noGrp="1"/>
          </p:cNvSpPr>
          <p:nvPr>
            <p:ph type="title"/>
          </p:nvPr>
        </p:nvSpPr>
        <p:spPr/>
        <p:txBody>
          <a:bodyPr>
            <a:noAutofit/>
          </a:bodyPr>
          <a:lstStyle/>
          <a:p>
            <a:r>
              <a:rPr lang="en-US" sz="2800" dirty="0"/>
              <a:t>2023 overpayments to Medicare Advantage </a:t>
            </a:r>
            <a:br>
              <a:rPr lang="en-US" dirty="0"/>
            </a:br>
            <a:r>
              <a:rPr lang="en-US" dirty="0"/>
              <a:t>Approaching 20% or $88 billion</a:t>
            </a:r>
          </a:p>
        </p:txBody>
      </p:sp>
      <p:sp>
        <p:nvSpPr>
          <p:cNvPr id="3" name="Text Placeholder 2">
            <a:extLst>
              <a:ext uri="{FF2B5EF4-FFF2-40B4-BE49-F238E27FC236}">
                <a16:creationId xmlns:a16="http://schemas.microsoft.com/office/drawing/2014/main" id="{F6194CE2-4639-68EC-BF2E-096CDD8AF61B}"/>
              </a:ext>
            </a:extLst>
          </p:cNvPr>
          <p:cNvSpPr>
            <a:spLocks noGrp="1"/>
          </p:cNvSpPr>
          <p:nvPr>
            <p:ph type="body" idx="10"/>
          </p:nvPr>
        </p:nvSpPr>
        <p:spPr>
          <a:xfrm>
            <a:off x="-1" y="6016753"/>
            <a:ext cx="8530225" cy="841248"/>
          </a:xfrm>
        </p:spPr>
        <p:txBody>
          <a:bodyPr>
            <a:normAutofit fontScale="77500" lnSpcReduction="20000"/>
          </a:bodyPr>
          <a:lstStyle/>
          <a:p>
            <a:pPr>
              <a:lnSpc>
                <a:spcPct val="120000"/>
              </a:lnSpc>
            </a:pPr>
            <a:r>
              <a:rPr lang="en-US" dirty="0"/>
              <a:t>Coding intensity estimate is for 2021; source: MedPAC MA coding intensity 9.7.23. Accessed September 15, 2023. https://</a:t>
            </a:r>
            <a:r>
              <a:rPr lang="en-US" dirty="0" err="1"/>
              <a:t>www.documentcloud.org</a:t>
            </a:r>
            <a:r>
              <a:rPr lang="en-US" dirty="0"/>
              <a:t>/documents/23944726-medpac-ma-coding-intensity-9723.  Favorable selection estimate is for 2019; source: June 2023 Report to the Congress: Medicare and the Health Care Delivery System. Accessed August 10, 2023. https://</a:t>
            </a:r>
            <a:r>
              <a:rPr lang="en-US" dirty="0" err="1"/>
              <a:t>www.medpac.gov</a:t>
            </a:r>
            <a:r>
              <a:rPr lang="en-US" dirty="0"/>
              <a:t>/document/june-2023-report-to-the-congress-medicare-and-the-health-care-delivery-system/=.  $88 billion estimate is from applying 19.2% to 2023 projected Medicare Spending per Trustees’ projections.</a:t>
            </a:r>
          </a:p>
        </p:txBody>
      </p:sp>
      <p:graphicFrame>
        <p:nvGraphicFramePr>
          <p:cNvPr id="4" name="Content Placeholder 3">
            <a:extLst>
              <a:ext uri="{FF2B5EF4-FFF2-40B4-BE49-F238E27FC236}">
                <a16:creationId xmlns:a16="http://schemas.microsoft.com/office/drawing/2014/main" id="{50643CDD-15FE-5440-84AA-334E01EF0C93}"/>
              </a:ext>
            </a:extLst>
          </p:cNvPr>
          <p:cNvGraphicFramePr>
            <a:graphicFrameLocks noGrp="1"/>
          </p:cNvGraphicFramePr>
          <p:nvPr>
            <p:ph idx="4294967295"/>
            <p:extLst>
              <p:ext uri="{D42A27DB-BD31-4B8C-83A1-F6EECF244321}">
                <p14:modId xmlns:p14="http://schemas.microsoft.com/office/powerpoint/2010/main" val="1433932950"/>
              </p:ext>
            </p:extLst>
          </p:nvPr>
        </p:nvGraphicFramePr>
        <p:xfrm>
          <a:off x="2400821" y="1603005"/>
          <a:ext cx="7390357" cy="432606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312252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5D3F0-23ED-1C45-B539-4C6020AC7AA9}"/>
              </a:ext>
            </a:extLst>
          </p:cNvPr>
          <p:cNvSpPr>
            <a:spLocks noGrp="1"/>
          </p:cNvSpPr>
          <p:nvPr>
            <p:ph type="title"/>
          </p:nvPr>
        </p:nvSpPr>
        <p:spPr/>
        <p:txBody>
          <a:bodyPr>
            <a:normAutofit/>
          </a:bodyPr>
          <a:lstStyle/>
          <a:p>
            <a:r>
              <a:rPr lang="en-US" dirty="0"/>
              <a:t>Medicare Advantage </a:t>
            </a:r>
            <a:br>
              <a:rPr lang="en-US" dirty="0"/>
            </a:br>
            <a:r>
              <a:rPr lang="en-US" dirty="0"/>
              <a:t>Overpayments Are Rapidly Increasing</a:t>
            </a:r>
          </a:p>
        </p:txBody>
      </p:sp>
      <p:sp>
        <p:nvSpPr>
          <p:cNvPr id="3" name="Text Placeholder 2">
            <a:extLst>
              <a:ext uri="{FF2B5EF4-FFF2-40B4-BE49-F238E27FC236}">
                <a16:creationId xmlns:a16="http://schemas.microsoft.com/office/drawing/2014/main" id="{A3CBA01D-3322-C602-8988-F5F330597B82}"/>
              </a:ext>
            </a:extLst>
          </p:cNvPr>
          <p:cNvSpPr>
            <a:spLocks noGrp="1"/>
          </p:cNvSpPr>
          <p:nvPr>
            <p:ph type="body" idx="10"/>
          </p:nvPr>
        </p:nvSpPr>
        <p:spPr>
          <a:xfrm>
            <a:off x="-1" y="6016753"/>
            <a:ext cx="8530225" cy="841248"/>
          </a:xfrm>
        </p:spPr>
        <p:txBody>
          <a:bodyPr>
            <a:normAutofit fontScale="85000" lnSpcReduction="20000"/>
          </a:bodyPr>
          <a:lstStyle/>
          <a:p>
            <a:pPr>
              <a:lnSpc>
                <a:spcPct val="110000"/>
              </a:lnSpc>
            </a:pPr>
            <a:r>
              <a:rPr lang="en-US" dirty="0"/>
              <a:t>Amounts nominal, not inflation-adjusted. Coding intensity overpayment percentages are from March 2023 </a:t>
            </a:r>
            <a:r>
              <a:rPr lang="en-US" dirty="0" err="1"/>
              <a:t>MedPac</a:t>
            </a:r>
            <a:r>
              <a:rPr lang="en-US" dirty="0"/>
              <a:t> Report for 2008-2020, with year 2021 percentage from a recent MedPAC analysis that upwardly adjusted previous estimate of 4.9% for that year to 8.2%, which was carried forward to 2022-23.  Favorable selection based on </a:t>
            </a:r>
            <a:r>
              <a:rPr lang="en-US" dirty="0" err="1"/>
              <a:t>MedPAC’s</a:t>
            </a:r>
            <a:r>
              <a:rPr lang="en-US" dirty="0"/>
              <a:t> June 2023 estimate for 2019, extrapolated to other years.  Overpayment percentages multiplied by MA total actual or projected payments drawn from Medicare Trustees Reports.   MedPAC based analysis by David Himmelstein, Steffie Woolhandler, and Adam Gaffney .</a:t>
            </a:r>
          </a:p>
        </p:txBody>
      </p:sp>
      <p:graphicFrame>
        <p:nvGraphicFramePr>
          <p:cNvPr id="4" name="Content Placeholder 3">
            <a:extLst>
              <a:ext uri="{FF2B5EF4-FFF2-40B4-BE49-F238E27FC236}">
                <a16:creationId xmlns:a16="http://schemas.microsoft.com/office/drawing/2014/main" id="{B99D3EB6-C1AF-EC4A-BC3C-78AE3A9087AD}"/>
              </a:ext>
            </a:extLst>
          </p:cNvPr>
          <p:cNvGraphicFramePr>
            <a:graphicFrameLocks noGrp="1"/>
          </p:cNvGraphicFramePr>
          <p:nvPr>
            <p:ph idx="4294967295"/>
            <p:extLst>
              <p:ext uri="{D42A27DB-BD31-4B8C-83A1-F6EECF244321}">
                <p14:modId xmlns:p14="http://schemas.microsoft.com/office/powerpoint/2010/main" val="834810500"/>
              </p:ext>
            </p:extLst>
          </p:nvPr>
        </p:nvGraphicFramePr>
        <p:xfrm>
          <a:off x="584548" y="1590740"/>
          <a:ext cx="10769252" cy="4426014"/>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1651DAFE-890C-25B7-F9AA-8BA60C019F11}"/>
              </a:ext>
            </a:extLst>
          </p:cNvPr>
          <p:cNvSpPr txBox="1"/>
          <p:nvPr/>
        </p:nvSpPr>
        <p:spPr>
          <a:xfrm>
            <a:off x="559496" y="2267979"/>
            <a:ext cx="1532351" cy="830997"/>
          </a:xfrm>
          <a:prstGeom prst="rect">
            <a:avLst/>
          </a:prstGeom>
          <a:noFill/>
        </p:spPr>
        <p:txBody>
          <a:bodyPr wrap="square" rtlCol="0">
            <a:spAutoFit/>
          </a:bodyPr>
          <a:lstStyle/>
          <a:p>
            <a:pPr>
              <a:spcAft>
                <a:spcPts val="1200"/>
              </a:spcAft>
            </a:pPr>
            <a:r>
              <a:rPr lang="en-US" sz="2400" dirty="0">
                <a:solidFill>
                  <a:schemeClr val="bg1"/>
                </a:solidFill>
              </a:rPr>
              <a:t>Billions of dollars</a:t>
            </a:r>
          </a:p>
        </p:txBody>
      </p:sp>
      <p:sp>
        <p:nvSpPr>
          <p:cNvPr id="7" name="Rectangle 6">
            <a:extLst>
              <a:ext uri="{FF2B5EF4-FFF2-40B4-BE49-F238E27FC236}">
                <a16:creationId xmlns:a16="http://schemas.microsoft.com/office/drawing/2014/main" id="{7857EB9A-956F-DBF8-691A-F3516A055187}"/>
              </a:ext>
            </a:extLst>
          </p:cNvPr>
          <p:cNvSpPr>
            <a:spLocks noChangeAspect="1"/>
          </p:cNvSpPr>
          <p:nvPr/>
        </p:nvSpPr>
        <p:spPr>
          <a:xfrm>
            <a:off x="634652" y="4359149"/>
            <a:ext cx="274320" cy="274320"/>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6B8779B-F957-5EEC-1A66-C456392A70BE}"/>
              </a:ext>
            </a:extLst>
          </p:cNvPr>
          <p:cNvSpPr>
            <a:spLocks noChangeAspect="1"/>
          </p:cNvSpPr>
          <p:nvPr/>
        </p:nvSpPr>
        <p:spPr>
          <a:xfrm>
            <a:off x="634652" y="3231056"/>
            <a:ext cx="274320" cy="274320"/>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307C57B-061D-250E-D930-14F53AEBFFE9}"/>
              </a:ext>
            </a:extLst>
          </p:cNvPr>
          <p:cNvSpPr/>
          <p:nvPr/>
        </p:nvSpPr>
        <p:spPr>
          <a:xfrm>
            <a:off x="3958224" y="1992548"/>
            <a:ext cx="5348614" cy="1325563"/>
          </a:xfrm>
          <a:prstGeom prst="rect">
            <a:avLst/>
          </a:prstGeom>
          <a:solidFill>
            <a:schemeClr val="accent2"/>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50800" dist="38100" dir="2700000" algn="tl" rotWithShape="0">
                    <a:prstClr val="black">
                      <a:alpha val="40000"/>
                    </a:prstClr>
                  </a:outerShdw>
                </a:effectLst>
              </a:rPr>
              <a:t>15 years of overpayments</a:t>
            </a:r>
          </a:p>
          <a:p>
            <a:pPr algn="ctr"/>
            <a:r>
              <a:rPr lang="en-US" sz="3600" b="1" dirty="0">
                <a:effectLst>
                  <a:outerShdw blurRad="50800" dist="38100" dir="2700000" algn="tl" rotWithShape="0">
                    <a:prstClr val="black">
                      <a:alpha val="40000"/>
                    </a:prstClr>
                  </a:outerShdw>
                </a:effectLst>
              </a:rPr>
              <a:t>$547 Billion total</a:t>
            </a:r>
            <a:endParaRPr lang="en-US" sz="2800" b="1"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0792139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CFDC8-5AEA-FBA6-311B-9BF46CB822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324804-1AD4-C01E-6B31-E13E410E683D}"/>
              </a:ext>
            </a:extLst>
          </p:cNvPr>
          <p:cNvSpPr>
            <a:spLocks noGrp="1"/>
          </p:cNvSpPr>
          <p:nvPr>
            <p:ph type="title"/>
          </p:nvPr>
        </p:nvSpPr>
        <p:spPr/>
        <p:txBody>
          <a:bodyPr/>
          <a:lstStyle/>
          <a:p>
            <a:r>
              <a:rPr lang="en-US" sz="2400" dirty="0">
                <a:latin typeface="+mn-lt"/>
              </a:rPr>
              <a:t>Relative difference in resource use by health condition</a:t>
            </a:r>
            <a:br>
              <a:rPr lang="en-US" dirty="0">
                <a:latin typeface="+mn-lt"/>
              </a:rPr>
            </a:br>
            <a:r>
              <a:rPr lang="en-US" dirty="0">
                <a:latin typeface="+mn-lt"/>
              </a:rPr>
              <a:t>MA vs. TM</a:t>
            </a:r>
          </a:p>
        </p:txBody>
      </p:sp>
      <p:sp>
        <p:nvSpPr>
          <p:cNvPr id="3" name="Text Placeholder 2">
            <a:extLst>
              <a:ext uri="{FF2B5EF4-FFF2-40B4-BE49-F238E27FC236}">
                <a16:creationId xmlns:a16="http://schemas.microsoft.com/office/drawing/2014/main" id="{54B42438-B142-96B0-61EE-5E3F976767FD}"/>
              </a:ext>
            </a:extLst>
          </p:cNvPr>
          <p:cNvSpPr>
            <a:spLocks noGrp="1"/>
          </p:cNvSpPr>
          <p:nvPr>
            <p:ph type="body" idx="10"/>
          </p:nvPr>
        </p:nvSpPr>
        <p:spPr>
          <a:xfrm>
            <a:off x="-1" y="6016753"/>
            <a:ext cx="8530225" cy="841248"/>
          </a:xfrm>
        </p:spPr>
        <p:txBody>
          <a:bodyPr/>
          <a:lstStyle/>
          <a:p>
            <a:pPr>
              <a:lnSpc>
                <a:spcPct val="100000"/>
              </a:lnSpc>
            </a:pPr>
            <a:r>
              <a:rPr lang="en-US" dirty="0"/>
              <a:t>Jung J, Carlin CS, Feldman R, Song G. Wide Variation In Differences In Resource Use Seen Across Conditions Between Medicare Advantage, Traditional Medicare. Health Affairs 2023;42(9):1212–20.</a:t>
            </a:r>
          </a:p>
        </p:txBody>
      </p:sp>
      <p:graphicFrame>
        <p:nvGraphicFramePr>
          <p:cNvPr id="5" name="Chart 4">
            <a:extLst>
              <a:ext uri="{FF2B5EF4-FFF2-40B4-BE49-F238E27FC236}">
                <a16:creationId xmlns:a16="http://schemas.microsoft.com/office/drawing/2014/main" id="{F7500A66-1705-CE1E-4899-84F45168FFD0}"/>
              </a:ext>
            </a:extLst>
          </p:cNvPr>
          <p:cNvGraphicFramePr/>
          <p:nvPr>
            <p:extLst>
              <p:ext uri="{D42A27DB-BD31-4B8C-83A1-F6EECF244321}">
                <p14:modId xmlns:p14="http://schemas.microsoft.com/office/powerpoint/2010/main" val="958954659"/>
              </p:ext>
            </p:extLst>
          </p:nvPr>
        </p:nvGraphicFramePr>
        <p:xfrm>
          <a:off x="838200" y="1690688"/>
          <a:ext cx="10515600" cy="432606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037076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descr="3D black question marks with one yellow question mark">
            <a:extLst>
              <a:ext uri="{FF2B5EF4-FFF2-40B4-BE49-F238E27FC236}">
                <a16:creationId xmlns:a16="http://schemas.microsoft.com/office/drawing/2014/main" id="{D17A5780-0CFC-B56B-F30B-3CCAE51FC85A}"/>
              </a:ext>
            </a:extLst>
          </p:cNvPr>
          <p:cNvPicPr>
            <a:picLocks noChangeAspect="1"/>
          </p:cNvPicPr>
          <p:nvPr/>
        </p:nvPicPr>
        <p:blipFill rotWithShape="1">
          <a:blip r:embed="rId2"/>
          <a:srcRect l="13714" r="11949" b="9413"/>
          <a:stretch/>
        </p:blipFill>
        <p:spPr>
          <a:xfrm>
            <a:off x="1566307" y="1497347"/>
            <a:ext cx="9059386" cy="4031584"/>
          </a:xfrm>
          <a:prstGeom prst="rect">
            <a:avLst/>
          </a:prstGeom>
        </p:spPr>
      </p:pic>
      <p:sp>
        <p:nvSpPr>
          <p:cNvPr id="20" name="Freeform 19">
            <a:extLst>
              <a:ext uri="{FF2B5EF4-FFF2-40B4-BE49-F238E27FC236}">
                <a16:creationId xmlns:a16="http://schemas.microsoft.com/office/drawing/2014/main" id="{7FF1C305-165A-6134-E184-A58EE8C8B883}"/>
              </a:ext>
            </a:extLst>
          </p:cNvPr>
          <p:cNvSpPr/>
          <p:nvPr/>
        </p:nvSpPr>
        <p:spPr>
          <a:xfrm>
            <a:off x="1461219" y="3931527"/>
            <a:ext cx="9509294" cy="2017210"/>
          </a:xfrm>
          <a:custGeom>
            <a:avLst/>
            <a:gdLst>
              <a:gd name="connsiteX0" fmla="*/ 0 w 10261346"/>
              <a:gd name="connsiteY0" fmla="*/ 0 h 613181"/>
              <a:gd name="connsiteX1" fmla="*/ 10261346 w 10261346"/>
              <a:gd name="connsiteY1" fmla="*/ 0 h 613181"/>
              <a:gd name="connsiteX2" fmla="*/ 10261346 w 10261346"/>
              <a:gd name="connsiteY2" fmla="*/ 613181 h 613181"/>
              <a:gd name="connsiteX3" fmla="*/ 0 w 10261346"/>
              <a:gd name="connsiteY3" fmla="*/ 613181 h 613181"/>
              <a:gd name="connsiteX4" fmla="*/ 0 w 10261346"/>
              <a:gd name="connsiteY4" fmla="*/ 0 h 613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1346" h="613181">
                <a:moveTo>
                  <a:pt x="0" y="0"/>
                </a:moveTo>
                <a:lnTo>
                  <a:pt x="10261346" y="0"/>
                </a:lnTo>
                <a:lnTo>
                  <a:pt x="10261346" y="613181"/>
                </a:lnTo>
                <a:lnTo>
                  <a:pt x="0" y="613181"/>
                </a:lnTo>
                <a:lnTo>
                  <a:pt x="0" y="0"/>
                </a:lnTo>
                <a:close/>
              </a:path>
            </a:pathLst>
          </a:custGeom>
          <a:solidFill>
            <a:schemeClr val="bg1"/>
          </a:solidFill>
          <a:ln>
            <a:solidFill>
              <a:schemeClr val="tx1"/>
            </a:solidFill>
          </a:ln>
          <a:effectLst>
            <a:outerShdw blurRad="63500" sx="102000" sy="102000" algn="ctr" rotWithShape="0">
              <a:prstClr val="black">
                <a:alpha val="40000"/>
              </a:prstClr>
            </a:outerShdw>
          </a:effectLst>
        </p:spPr>
        <p:style>
          <a:lnRef idx="0">
            <a:schemeClr val="accent1">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hueOff val="0"/>
              <a:satOff val="0"/>
              <a:lumOff val="0"/>
              <a:alphaOff val="0"/>
            </a:schemeClr>
          </a:fontRef>
        </p:style>
        <p:txBody>
          <a:bodyPr spcFirstLastPara="0" vert="horz" wrap="square" lIns="57150" tIns="57150" rIns="57150" bIns="57150" numCol="1" spcCol="1270" anchor="ctr" anchorCtr="0">
            <a:noAutofit/>
          </a:bodyPr>
          <a:lstStyle/>
          <a:p>
            <a:pPr marL="0" lvl="0" indent="0" algn="ctr" defTabSz="666750">
              <a:lnSpc>
                <a:spcPct val="95000"/>
              </a:lnSpc>
              <a:spcBef>
                <a:spcPct val="0"/>
              </a:spcBef>
              <a:spcAft>
                <a:spcPts val="1200"/>
              </a:spcAft>
              <a:buNone/>
            </a:pPr>
            <a:r>
              <a:rPr lang="en-US" sz="2400" kern="1200" dirty="0">
                <a:solidFill>
                  <a:schemeClr val="tx1"/>
                </a:solidFill>
              </a:rPr>
              <a:t>MA plans have higher overhead (administration + profits) than TM</a:t>
            </a:r>
          </a:p>
          <a:p>
            <a:pPr marL="0" lvl="0" indent="0" algn="ctr" defTabSz="666750">
              <a:lnSpc>
                <a:spcPct val="95000"/>
              </a:lnSpc>
              <a:spcBef>
                <a:spcPct val="0"/>
              </a:spcBef>
              <a:spcAft>
                <a:spcPts val="1200"/>
              </a:spcAft>
              <a:buNone/>
            </a:pPr>
            <a:r>
              <a:rPr lang="en-US" sz="2400" kern="1200" dirty="0">
                <a:solidFill>
                  <a:schemeClr val="tx1"/>
                </a:solidFill>
              </a:rPr>
              <a:t>Profits are only a minority of MA overhead</a:t>
            </a:r>
          </a:p>
          <a:p>
            <a:pPr algn="ctr" defTabSz="666750">
              <a:lnSpc>
                <a:spcPct val="95000"/>
              </a:lnSpc>
              <a:spcBef>
                <a:spcPct val="0"/>
              </a:spcBef>
            </a:pPr>
            <a:r>
              <a:rPr lang="en-US" sz="2400" kern="1200" dirty="0">
                <a:solidFill>
                  <a:schemeClr val="tx1"/>
                </a:solidFill>
              </a:rPr>
              <a:t> </a:t>
            </a:r>
            <a:r>
              <a:rPr lang="en-US" sz="2800" b="1" kern="1200" dirty="0">
                <a:solidFill>
                  <a:schemeClr val="tx1"/>
                </a:solidFill>
              </a:rPr>
              <a:t>Administrative spending reduces utilization </a:t>
            </a:r>
          </a:p>
          <a:p>
            <a:pPr algn="ctr" defTabSz="666750">
              <a:lnSpc>
                <a:spcPct val="95000"/>
              </a:lnSpc>
              <a:spcBef>
                <a:spcPct val="0"/>
              </a:spcBef>
              <a:spcAft>
                <a:spcPts val="1200"/>
              </a:spcAft>
            </a:pPr>
            <a:r>
              <a:rPr lang="en-US" sz="2800" b="1" kern="1200" dirty="0">
                <a:solidFill>
                  <a:schemeClr val="tx1"/>
                </a:solidFill>
              </a:rPr>
              <a:t>and is </a:t>
            </a:r>
            <a:r>
              <a:rPr lang="en-US" sz="2800" b="1" i="1" kern="1200" dirty="0">
                <a:solidFill>
                  <a:schemeClr val="tx1"/>
                </a:solidFill>
              </a:rPr>
              <a:t>the motor of profit-generation</a:t>
            </a:r>
          </a:p>
        </p:txBody>
      </p:sp>
      <p:sp>
        <p:nvSpPr>
          <p:cNvPr id="25" name="Down Arrow Callout 24">
            <a:extLst>
              <a:ext uri="{FF2B5EF4-FFF2-40B4-BE49-F238E27FC236}">
                <a16:creationId xmlns:a16="http://schemas.microsoft.com/office/drawing/2014/main" id="{B69D1F63-E2B7-EECD-372A-B776F45EFF43}"/>
              </a:ext>
            </a:extLst>
          </p:cNvPr>
          <p:cNvSpPr/>
          <p:nvPr/>
        </p:nvSpPr>
        <p:spPr>
          <a:xfrm>
            <a:off x="4561727" y="1515096"/>
            <a:ext cx="3308278" cy="2507665"/>
          </a:xfrm>
          <a:prstGeom prst="downArrowCallout">
            <a:avLst>
              <a:gd name="adj1" fmla="val 19264"/>
              <a:gd name="adj2" fmla="val 22375"/>
              <a:gd name="adj3" fmla="val 14757"/>
              <a:gd name="adj4" fmla="val 81146"/>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How to </a:t>
            </a:r>
          </a:p>
          <a:p>
            <a:pPr algn="ctr"/>
            <a:r>
              <a:rPr lang="en-US" sz="2400" b="1" dirty="0">
                <a:solidFill>
                  <a:schemeClr val="tx1"/>
                </a:solidFill>
              </a:rPr>
              <a:t>account for </a:t>
            </a:r>
          </a:p>
          <a:p>
            <a:pPr algn="ctr"/>
            <a:r>
              <a:rPr lang="en-US" sz="2400" b="1" dirty="0">
                <a:solidFill>
                  <a:schemeClr val="tx1"/>
                </a:solidFill>
              </a:rPr>
              <a:t>this apparent </a:t>
            </a:r>
          </a:p>
          <a:p>
            <a:pPr algn="ctr"/>
            <a:r>
              <a:rPr lang="en-US" sz="2400" b="1" dirty="0">
                <a:solidFill>
                  <a:schemeClr val="tx1"/>
                </a:solidFill>
              </a:rPr>
              <a:t>paradox?</a:t>
            </a:r>
          </a:p>
        </p:txBody>
      </p:sp>
      <p:sp>
        <p:nvSpPr>
          <p:cNvPr id="2" name="Title 1">
            <a:extLst>
              <a:ext uri="{FF2B5EF4-FFF2-40B4-BE49-F238E27FC236}">
                <a16:creationId xmlns:a16="http://schemas.microsoft.com/office/drawing/2014/main" id="{994ABD18-F591-FB49-864F-71648E5B2EA3}"/>
              </a:ext>
            </a:extLst>
          </p:cNvPr>
          <p:cNvSpPr>
            <a:spLocks noGrp="1"/>
          </p:cNvSpPr>
          <p:nvPr>
            <p:ph type="title"/>
          </p:nvPr>
        </p:nvSpPr>
        <p:spPr/>
        <p:txBody>
          <a:bodyPr/>
          <a:lstStyle/>
          <a:p>
            <a:pPr algn="ctr"/>
            <a:r>
              <a:rPr lang="en-US" b="1" dirty="0">
                <a:latin typeface="+mn-lt"/>
              </a:rPr>
              <a:t>The Medicare Advantage “Paradox”</a:t>
            </a:r>
          </a:p>
        </p:txBody>
      </p:sp>
      <p:sp>
        <p:nvSpPr>
          <p:cNvPr id="3" name="Right Arrow 2">
            <a:extLst>
              <a:ext uri="{FF2B5EF4-FFF2-40B4-BE49-F238E27FC236}">
                <a16:creationId xmlns:a16="http://schemas.microsoft.com/office/drawing/2014/main" id="{6929EC80-F5F1-F201-AC5A-5855EC347571}"/>
              </a:ext>
            </a:extLst>
          </p:cNvPr>
          <p:cNvSpPr/>
          <p:nvPr/>
        </p:nvSpPr>
        <p:spPr>
          <a:xfrm>
            <a:off x="617602" y="1588539"/>
            <a:ext cx="4319427" cy="886569"/>
          </a:xfrm>
          <a:prstGeom prst="rightArrow">
            <a:avLst>
              <a:gd name="adj1" fmla="val 74131"/>
              <a:gd name="adj2" fmla="val 30454"/>
            </a:avLst>
          </a:prstGeom>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l" defTabSz="889000">
              <a:lnSpc>
                <a:spcPct val="100000"/>
              </a:lnSpc>
              <a:spcBef>
                <a:spcPct val="0"/>
              </a:spcBef>
              <a:spcAft>
                <a:spcPts val="0"/>
              </a:spcAft>
              <a:buNone/>
            </a:pPr>
            <a:r>
              <a:rPr lang="en-US" sz="2000" kern="1200" dirty="0">
                <a:effectLst>
                  <a:outerShdw blurRad="50800" dist="38100" dir="2700000" algn="tl" rotWithShape="0">
                    <a:prstClr val="black">
                      <a:alpha val="40000"/>
                    </a:prstClr>
                  </a:outerShdw>
                </a:effectLst>
              </a:rPr>
              <a:t>MA beneficiaries </a:t>
            </a:r>
            <a:r>
              <a:rPr lang="en-US" sz="2000" b="1" kern="1200" dirty="0">
                <a:solidFill>
                  <a:srgbClr val="FFFF00"/>
                </a:solidFill>
                <a:effectLst>
                  <a:outerShdw blurRad="50800" dist="38100" dir="2700000" algn="tl" rotWithShape="0">
                    <a:prstClr val="black">
                      <a:alpha val="40000"/>
                    </a:prstClr>
                  </a:outerShdw>
                </a:effectLst>
              </a:rPr>
              <a:t>use less </a:t>
            </a:r>
          </a:p>
          <a:p>
            <a:pPr marL="0" lvl="0" indent="0" algn="l" defTabSz="889000">
              <a:lnSpc>
                <a:spcPct val="100000"/>
              </a:lnSpc>
              <a:spcBef>
                <a:spcPct val="0"/>
              </a:spcBef>
              <a:spcAft>
                <a:spcPts val="0"/>
              </a:spcAft>
              <a:buNone/>
            </a:pPr>
            <a:r>
              <a:rPr lang="en-US" sz="2000" kern="1200" dirty="0">
                <a:effectLst>
                  <a:outerShdw blurRad="50800" dist="38100" dir="2700000" algn="tl" rotWithShape="0">
                    <a:prstClr val="black">
                      <a:alpha val="40000"/>
                    </a:prstClr>
                  </a:outerShdw>
                </a:effectLst>
              </a:rPr>
              <a:t>healthcare than TM beneficiaries</a:t>
            </a:r>
          </a:p>
        </p:txBody>
      </p:sp>
      <p:sp>
        <p:nvSpPr>
          <p:cNvPr id="5" name="Right Arrow 4">
            <a:extLst>
              <a:ext uri="{FF2B5EF4-FFF2-40B4-BE49-F238E27FC236}">
                <a16:creationId xmlns:a16="http://schemas.microsoft.com/office/drawing/2014/main" id="{7A5E5C2B-C126-60F2-23AB-2E36FD580D2E}"/>
              </a:ext>
            </a:extLst>
          </p:cNvPr>
          <p:cNvSpPr/>
          <p:nvPr/>
        </p:nvSpPr>
        <p:spPr>
          <a:xfrm>
            <a:off x="617601" y="2585476"/>
            <a:ext cx="4319427" cy="886569"/>
          </a:xfrm>
          <a:prstGeom prst="rightArrow">
            <a:avLst>
              <a:gd name="adj1" fmla="val 74131"/>
              <a:gd name="adj2" fmla="val 30454"/>
            </a:avLst>
          </a:prstGeom>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l" defTabSz="889000">
              <a:lnSpc>
                <a:spcPct val="100000"/>
              </a:lnSpc>
              <a:spcBef>
                <a:spcPct val="0"/>
              </a:spcBef>
              <a:spcAft>
                <a:spcPts val="0"/>
              </a:spcAft>
              <a:buNone/>
            </a:pPr>
            <a:r>
              <a:rPr lang="en-US" sz="2000" kern="1200" dirty="0">
                <a:effectLst>
                  <a:outerShdw blurRad="50800" dist="38100" dir="2700000" algn="tl" rotWithShape="0">
                    <a:prstClr val="black">
                      <a:alpha val="40000"/>
                    </a:prstClr>
                  </a:outerShdw>
                </a:effectLst>
              </a:rPr>
              <a:t>Providers are </a:t>
            </a:r>
            <a:r>
              <a:rPr lang="en-US" sz="2000" b="1" kern="1200" dirty="0">
                <a:solidFill>
                  <a:srgbClr val="FFFF00"/>
                </a:solidFill>
                <a:effectLst>
                  <a:outerShdw blurRad="50800" dist="38100" dir="2700000" algn="tl" rotWithShape="0">
                    <a:prstClr val="black">
                      <a:alpha val="40000"/>
                    </a:prstClr>
                  </a:outerShdw>
                </a:effectLst>
              </a:rPr>
              <a:t>paid similarly </a:t>
            </a:r>
          </a:p>
          <a:p>
            <a:pPr marL="0" lvl="0" indent="0" algn="l" defTabSz="889000">
              <a:lnSpc>
                <a:spcPct val="100000"/>
              </a:lnSpc>
              <a:spcBef>
                <a:spcPct val="0"/>
              </a:spcBef>
              <a:spcAft>
                <a:spcPts val="0"/>
              </a:spcAft>
              <a:buNone/>
            </a:pPr>
            <a:r>
              <a:rPr lang="en-US" sz="2000" kern="1200" dirty="0">
                <a:effectLst>
                  <a:outerShdw blurRad="50800" dist="38100" dir="2700000" algn="tl" rotWithShape="0">
                    <a:prstClr val="black">
                      <a:alpha val="40000"/>
                    </a:prstClr>
                  </a:outerShdw>
                </a:effectLst>
              </a:rPr>
              <a:t>for MA and TM beneficiaries</a:t>
            </a:r>
          </a:p>
        </p:txBody>
      </p:sp>
      <p:sp>
        <p:nvSpPr>
          <p:cNvPr id="15" name="Left Arrow 14">
            <a:extLst>
              <a:ext uri="{FF2B5EF4-FFF2-40B4-BE49-F238E27FC236}">
                <a16:creationId xmlns:a16="http://schemas.microsoft.com/office/drawing/2014/main" id="{F285DAAE-AFA4-0143-B854-8C155E188D90}"/>
              </a:ext>
            </a:extLst>
          </p:cNvPr>
          <p:cNvSpPr/>
          <p:nvPr/>
        </p:nvSpPr>
        <p:spPr>
          <a:xfrm>
            <a:off x="7254973" y="1755401"/>
            <a:ext cx="4319427" cy="1549783"/>
          </a:xfrm>
          <a:prstGeom prst="leftArrow">
            <a:avLst>
              <a:gd name="adj1" fmla="val 71214"/>
              <a:gd name="adj2" fmla="val 32101"/>
            </a:avLst>
          </a:prstGeom>
          <a:solidFill>
            <a:schemeClr val="accent2"/>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8890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panose="020B0604020202020204"/>
                <a:ea typeface="+mn-ea"/>
                <a:cs typeface="+mn-cs"/>
              </a:rPr>
              <a:t>MA plans receive much </a:t>
            </a:r>
            <a:r>
              <a:rPr kumimoji="0" lang="en-US" sz="2000" b="1" i="0" u="none" strike="noStrike" kern="1200" cap="none" spc="0" normalizeH="0" baseline="0" noProof="0" dirty="0">
                <a:ln>
                  <a:noFill/>
                </a:ln>
                <a:solidFill>
                  <a:srgbClr val="FFFF00"/>
                </a:solidFill>
                <a:effectLst>
                  <a:outerShdw blurRad="50800" dist="38100" dir="2700000" algn="tl" rotWithShape="0">
                    <a:prstClr val="black">
                      <a:alpha val="40000"/>
                    </a:prstClr>
                  </a:outerShdw>
                </a:effectLst>
                <a:uLnTx/>
                <a:uFillTx/>
                <a:latin typeface="Arial" panose="020B0604020202020204"/>
                <a:ea typeface="+mn-ea"/>
                <a:cs typeface="+mn-cs"/>
              </a:rPr>
              <a:t>higher overall payments </a:t>
            </a:r>
            <a:r>
              <a:rPr kumimoji="0" lang="en-US" sz="2000" b="0"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panose="020B0604020202020204"/>
                <a:ea typeface="+mn-ea"/>
                <a:cs typeface="+mn-cs"/>
              </a:rPr>
              <a:t>than TM</a:t>
            </a:r>
          </a:p>
        </p:txBody>
      </p:sp>
    </p:spTree>
    <p:extLst>
      <p:ext uri="{BB962C8B-B14F-4D97-AF65-F5344CB8AC3E}">
        <p14:creationId xmlns:p14="http://schemas.microsoft.com/office/powerpoint/2010/main" val="528563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9"/>
                                        </p:tgtEl>
                                      </p:cBhvr>
                                    </p:animEffect>
                                    <p:set>
                                      <p:cBhvr>
                                        <p:cTn id="12" dur="1" fill="hold">
                                          <p:stCondLst>
                                            <p:cond delay="499"/>
                                          </p:stCondLst>
                                        </p:cTn>
                                        <p:tgtEl>
                                          <p:spTgt spid="49"/>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0">
                                            <p:bg/>
                                          </p:spTgt>
                                        </p:tgtEl>
                                        <p:attrNameLst>
                                          <p:attrName>style.visibility</p:attrName>
                                        </p:attrNameLst>
                                      </p:cBhvr>
                                      <p:to>
                                        <p:strVal val="visible"/>
                                      </p:to>
                                    </p:set>
                                    <p:animEffect transition="in" filter="fade">
                                      <p:cBhvr>
                                        <p:cTn id="36" dur="500"/>
                                        <p:tgtEl>
                                          <p:spTgt spid="20">
                                            <p:bg/>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0">
                                            <p:txEl>
                                              <p:pRg st="0" end="0"/>
                                            </p:txEl>
                                          </p:spTgt>
                                        </p:tgtEl>
                                        <p:attrNameLst>
                                          <p:attrName>style.visibility</p:attrName>
                                        </p:attrNameLst>
                                      </p:cBhvr>
                                      <p:to>
                                        <p:strVal val="visible"/>
                                      </p:to>
                                    </p:set>
                                    <p:animEffect transition="in" filter="fade">
                                      <p:cBhvr>
                                        <p:cTn id="39" dur="500"/>
                                        <p:tgtEl>
                                          <p:spTgt spid="20">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0">
                                            <p:txEl>
                                              <p:pRg st="1" end="1"/>
                                            </p:txEl>
                                          </p:spTgt>
                                        </p:tgtEl>
                                        <p:attrNameLst>
                                          <p:attrName>style.visibility</p:attrName>
                                        </p:attrNameLst>
                                      </p:cBhvr>
                                      <p:to>
                                        <p:strVal val="visible"/>
                                      </p:to>
                                    </p:set>
                                    <p:animEffect transition="in" filter="fade">
                                      <p:cBhvr>
                                        <p:cTn id="44" dur="500"/>
                                        <p:tgtEl>
                                          <p:spTgt spid="20">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0">
                                            <p:txEl>
                                              <p:pRg st="2" end="2"/>
                                            </p:txEl>
                                          </p:spTgt>
                                        </p:tgtEl>
                                        <p:attrNameLst>
                                          <p:attrName>style.visibility</p:attrName>
                                        </p:attrNameLst>
                                      </p:cBhvr>
                                      <p:to>
                                        <p:strVal val="visible"/>
                                      </p:to>
                                    </p:set>
                                    <p:animEffect transition="in" filter="fade">
                                      <p:cBhvr>
                                        <p:cTn id="49" dur="500"/>
                                        <p:tgtEl>
                                          <p:spTgt spid="20">
                                            <p:txEl>
                                              <p:pRg st="2" end="2"/>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0">
                                            <p:txEl>
                                              <p:pRg st="3" end="3"/>
                                            </p:txEl>
                                          </p:spTgt>
                                        </p:tgtEl>
                                        <p:attrNameLst>
                                          <p:attrName>style.visibility</p:attrName>
                                        </p:attrNameLst>
                                      </p:cBhvr>
                                      <p:to>
                                        <p:strVal val="visible"/>
                                      </p:to>
                                    </p:set>
                                    <p:animEffect transition="in" filter="fade">
                                      <p:cBhvr>
                                        <p:cTn id="52" dur="500"/>
                                        <p:tgtEl>
                                          <p:spTgt spid="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animBg="1"/>
      <p:bldP spid="25" grpId="0" animBg="1"/>
      <p:bldP spid="3" grpId="0" animBg="1"/>
      <p:bldP spid="5" grpId="0" animBg="1"/>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1215D-FFB4-AB47-69C9-CBA1105BFAA2}"/>
              </a:ext>
            </a:extLst>
          </p:cNvPr>
          <p:cNvSpPr>
            <a:spLocks noGrp="1"/>
          </p:cNvSpPr>
          <p:nvPr>
            <p:ph type="title"/>
          </p:nvPr>
        </p:nvSpPr>
        <p:spPr>
          <a:xfrm>
            <a:off x="1398740" y="1999615"/>
            <a:ext cx="9394520" cy="2764028"/>
          </a:xfrm>
        </p:spPr>
        <p:txBody>
          <a:bodyPr vert="horz" lIns="91440" tIns="45720" rIns="91440" bIns="45720" rtlCol="0" anchor="ctr">
            <a:noAutofit/>
          </a:bodyPr>
          <a:lstStyle/>
          <a:p>
            <a:pPr algn="ctr"/>
            <a:r>
              <a:rPr lang="en-US" sz="6300" dirty="0">
                <a:latin typeface="+mn-lt"/>
              </a:rPr>
              <a:t>VI. Privatization, Corporatization, and Financialization</a:t>
            </a:r>
          </a:p>
        </p:txBody>
      </p:sp>
    </p:spTree>
    <p:extLst>
      <p:ext uri="{BB962C8B-B14F-4D97-AF65-F5344CB8AC3E}">
        <p14:creationId xmlns:p14="http://schemas.microsoft.com/office/powerpoint/2010/main" val="1777500643"/>
      </p:ext>
    </p:extLst>
  </p:cSld>
  <p:clrMapOvr>
    <a:masterClrMapping/>
  </p:clrMapOvr>
  <p:transition spd="slow">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6AC32-67BB-4C43-862D-A87CB1012CB8}"/>
              </a:ext>
            </a:extLst>
          </p:cNvPr>
          <p:cNvSpPr>
            <a:spLocks noGrp="1"/>
          </p:cNvSpPr>
          <p:nvPr>
            <p:ph type="title"/>
          </p:nvPr>
        </p:nvSpPr>
        <p:spPr/>
        <p:txBody>
          <a:bodyPr>
            <a:normAutofit/>
          </a:bodyPr>
          <a:lstStyle/>
          <a:p>
            <a:r>
              <a:rPr lang="en-US" sz="2800" dirty="0"/>
              <a:t>US improvement in "Treatable Mortality" </a:t>
            </a:r>
            <a:br>
              <a:rPr lang="en-US" sz="4000" dirty="0"/>
            </a:br>
            <a:r>
              <a:rPr lang="en-US" sz="4000" dirty="0">
                <a:latin typeface="+mn-lt"/>
              </a:rPr>
              <a:t>Continues to Lag Other Wealthy Nations</a:t>
            </a:r>
            <a:endParaRPr lang="en-US" sz="4000" dirty="0"/>
          </a:p>
        </p:txBody>
      </p:sp>
      <p:sp>
        <p:nvSpPr>
          <p:cNvPr id="3" name="Text Placeholder 2">
            <a:extLst>
              <a:ext uri="{FF2B5EF4-FFF2-40B4-BE49-F238E27FC236}">
                <a16:creationId xmlns:a16="http://schemas.microsoft.com/office/drawing/2014/main" id="{F821429D-2C32-057B-4FEE-024C4AC07AFA}"/>
              </a:ext>
            </a:extLst>
          </p:cNvPr>
          <p:cNvSpPr>
            <a:spLocks noGrp="1"/>
          </p:cNvSpPr>
          <p:nvPr>
            <p:ph type="body" idx="10"/>
          </p:nvPr>
        </p:nvSpPr>
        <p:spPr/>
        <p:txBody>
          <a:bodyPr/>
          <a:lstStyle/>
          <a:p>
            <a:r>
              <a:rPr lang="en-US" dirty="0"/>
              <a:t>Source: </a:t>
            </a:r>
            <a:r>
              <a:rPr lang="en-US" dirty="0" err="1"/>
              <a:t>OECD.Stat</a:t>
            </a:r>
            <a:r>
              <a:rPr lang="en-US" dirty="0"/>
              <a:t>, Accessed October 1, 2023. https://</a:t>
            </a:r>
            <a:r>
              <a:rPr lang="en-US" dirty="0" err="1"/>
              <a:t>stats.oecd.org</a:t>
            </a:r>
            <a:r>
              <a:rPr lang="en-US" dirty="0"/>
              <a:t>/</a:t>
            </a:r>
            <a:r>
              <a:rPr lang="en-US" dirty="0" err="1"/>
              <a:t>Index.aspx?DataSetCode</a:t>
            </a:r>
            <a:r>
              <a:rPr lang="en-US" dirty="0"/>
              <a:t>=HEALTH_STAT#</a:t>
            </a:r>
          </a:p>
        </p:txBody>
      </p:sp>
      <p:graphicFrame>
        <p:nvGraphicFramePr>
          <p:cNvPr id="7" name="Content Placeholder 6">
            <a:extLst>
              <a:ext uri="{FF2B5EF4-FFF2-40B4-BE49-F238E27FC236}">
                <a16:creationId xmlns:a16="http://schemas.microsoft.com/office/drawing/2014/main" id="{0B80F4D7-98AD-B465-AA61-495F912FEF2A}"/>
              </a:ext>
            </a:extLst>
          </p:cNvPr>
          <p:cNvGraphicFramePr>
            <a:graphicFrameLocks noGrp="1"/>
          </p:cNvGraphicFramePr>
          <p:nvPr>
            <p:ph idx="4294967295"/>
            <p:extLst>
              <p:ext uri="{D42A27DB-BD31-4B8C-83A1-F6EECF244321}">
                <p14:modId xmlns:p14="http://schemas.microsoft.com/office/powerpoint/2010/main" val="2980799214"/>
              </p:ext>
            </p:extLst>
          </p:nvPr>
        </p:nvGraphicFramePr>
        <p:xfrm>
          <a:off x="586409" y="1490790"/>
          <a:ext cx="11121887"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594272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0F604-CC4C-B54C-8F46-F9D32B7A2CA7}"/>
              </a:ext>
            </a:extLst>
          </p:cNvPr>
          <p:cNvSpPr>
            <a:spLocks noGrp="1"/>
          </p:cNvSpPr>
          <p:nvPr>
            <p:ph type="title"/>
          </p:nvPr>
        </p:nvSpPr>
        <p:spPr/>
        <p:txBody>
          <a:bodyPr vert="horz" lIns="91440" tIns="45720" rIns="91440" bIns="45720" rtlCol="0" anchor="ctr">
            <a:normAutofit/>
          </a:bodyPr>
          <a:lstStyle/>
          <a:p>
            <a:r>
              <a:rPr lang="en-US" sz="4200" dirty="0">
                <a:latin typeface="+mn-lt"/>
                <a:ea typeface="+mj-ea"/>
                <a:cs typeface="+mj-cs"/>
              </a:rPr>
              <a:t>Optum Health “About Us”</a:t>
            </a:r>
          </a:p>
        </p:txBody>
      </p:sp>
      <p:sp>
        <p:nvSpPr>
          <p:cNvPr id="3" name="Text Placeholder 2">
            <a:extLst>
              <a:ext uri="{FF2B5EF4-FFF2-40B4-BE49-F238E27FC236}">
                <a16:creationId xmlns:a16="http://schemas.microsoft.com/office/drawing/2014/main" id="{E6CA0A92-B3BA-9BF6-349A-7C1EB89AD1E3}"/>
              </a:ext>
            </a:extLst>
          </p:cNvPr>
          <p:cNvSpPr>
            <a:spLocks noGrp="1"/>
          </p:cNvSpPr>
          <p:nvPr>
            <p:ph type="body" idx="10"/>
          </p:nvPr>
        </p:nvSpPr>
        <p:spPr/>
        <p:txBody>
          <a:bodyPr/>
          <a:lstStyle/>
          <a:p>
            <a:r>
              <a:rPr lang="en-US" sz="1200" dirty="0">
                <a:solidFill>
                  <a:schemeClr val="bg1"/>
                </a:solidFill>
              </a:rPr>
              <a:t>Source : https://</a:t>
            </a:r>
            <a:r>
              <a:rPr lang="en-US" sz="1200" dirty="0" err="1">
                <a:solidFill>
                  <a:schemeClr val="bg1"/>
                </a:solidFill>
              </a:rPr>
              <a:t>www.optum.com</a:t>
            </a:r>
            <a:r>
              <a:rPr lang="en-US" sz="1200" dirty="0">
                <a:solidFill>
                  <a:schemeClr val="bg1"/>
                </a:solidFill>
              </a:rPr>
              <a:t>/about-us/</a:t>
            </a:r>
            <a:r>
              <a:rPr lang="en-US" sz="1200" dirty="0" err="1">
                <a:solidFill>
                  <a:schemeClr val="bg1"/>
                </a:solidFill>
              </a:rPr>
              <a:t>optum-health.html</a:t>
            </a:r>
            <a:endParaRPr lang="en-US" sz="1200" dirty="0">
              <a:solidFill>
                <a:schemeClr val="bg1"/>
              </a:solidFill>
            </a:endParaRPr>
          </a:p>
        </p:txBody>
      </p:sp>
      <p:pic>
        <p:nvPicPr>
          <p:cNvPr id="4" name="Picture 3">
            <a:extLst>
              <a:ext uri="{FF2B5EF4-FFF2-40B4-BE49-F238E27FC236}">
                <a16:creationId xmlns:a16="http://schemas.microsoft.com/office/drawing/2014/main" id="{14F9EE3A-8692-0A49-8B1D-5381DBF2F3A9}"/>
              </a:ext>
            </a:extLst>
          </p:cNvPr>
          <p:cNvPicPr>
            <a:picLocks noChangeAspect="1"/>
          </p:cNvPicPr>
          <p:nvPr/>
        </p:nvPicPr>
        <p:blipFill rotWithShape="1">
          <a:blip r:embed="rId2"/>
          <a:srcRect l="1775" t="10732" r="8325" b="13936"/>
          <a:stretch/>
        </p:blipFill>
        <p:spPr>
          <a:xfrm>
            <a:off x="683116" y="1551709"/>
            <a:ext cx="10825768" cy="3809999"/>
          </a:xfrm>
          <a:prstGeom prst="rect">
            <a:avLst/>
          </a:prstGeom>
        </p:spPr>
      </p:pic>
    </p:spTree>
    <p:extLst>
      <p:ext uri="{BB962C8B-B14F-4D97-AF65-F5344CB8AC3E}">
        <p14:creationId xmlns:p14="http://schemas.microsoft.com/office/powerpoint/2010/main" val="13127019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BF9651-45C7-DAA5-2DD5-E769E691C471}"/>
              </a:ext>
            </a:extLst>
          </p:cNvPr>
          <p:cNvSpPr>
            <a:spLocks noGrp="1"/>
          </p:cNvSpPr>
          <p:nvPr>
            <p:ph type="body" idx="10"/>
          </p:nvPr>
        </p:nvSpPr>
        <p:spPr/>
        <p:txBody>
          <a:bodyPr/>
          <a:lstStyle/>
          <a:p>
            <a:r>
              <a:rPr lang="en-US" dirty="0"/>
              <a:t>Screenshot from: https://</a:t>
            </a:r>
            <a:r>
              <a:rPr lang="en-US" dirty="0" err="1"/>
              <a:t>www.healthcaredive.com</a:t>
            </a:r>
            <a:r>
              <a:rPr lang="en-US" dirty="0"/>
              <a:t>/news/</a:t>
            </a:r>
            <a:r>
              <a:rPr lang="en-US" dirty="0" err="1"/>
              <a:t>unitedhealth</a:t>
            </a:r>
            <a:r>
              <a:rPr lang="en-US" dirty="0"/>
              <a:t>-</a:t>
            </a:r>
            <a:r>
              <a:rPr lang="en-US" dirty="0" err="1"/>
              <a:t>optum</a:t>
            </a:r>
            <a:r>
              <a:rPr lang="en-US" dirty="0"/>
              <a:t>-</a:t>
            </a:r>
            <a:r>
              <a:rPr lang="en-US" dirty="0" err="1"/>
              <a:t>amedisys</a:t>
            </a:r>
            <a:r>
              <a:rPr lang="en-US" dirty="0"/>
              <a:t>-acquisition-option-care/653870/</a:t>
            </a:r>
          </a:p>
        </p:txBody>
      </p:sp>
      <p:pic>
        <p:nvPicPr>
          <p:cNvPr id="4" name="Content Placeholder 3">
            <a:extLst>
              <a:ext uri="{FF2B5EF4-FFF2-40B4-BE49-F238E27FC236}">
                <a16:creationId xmlns:a16="http://schemas.microsoft.com/office/drawing/2014/main" id="{55977F52-BF4D-C641-96D3-481226B8770F}"/>
              </a:ext>
            </a:extLst>
          </p:cNvPr>
          <p:cNvPicPr>
            <a:picLocks noGrp="1" noChangeAspect="1"/>
          </p:cNvPicPr>
          <p:nvPr>
            <p:ph idx="4294967295"/>
          </p:nvPr>
        </p:nvPicPr>
        <p:blipFill rotWithShape="1">
          <a:blip r:embed="rId2"/>
          <a:srcRect r="14430" b="39108"/>
          <a:stretch/>
        </p:blipFill>
        <p:spPr>
          <a:xfrm>
            <a:off x="618306" y="496084"/>
            <a:ext cx="10955389" cy="524083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82499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42EBCD4-C1B2-1B47-A7F5-60D856FC1BAE}"/>
              </a:ext>
            </a:extLst>
          </p:cNvPr>
          <p:cNvPicPr>
            <a:picLocks noChangeAspect="1"/>
          </p:cNvPicPr>
          <p:nvPr/>
        </p:nvPicPr>
        <p:blipFill rotWithShape="1">
          <a:blip r:embed="rId2"/>
          <a:srcRect b="39576"/>
          <a:stretch/>
        </p:blipFill>
        <p:spPr>
          <a:xfrm>
            <a:off x="683248" y="707453"/>
            <a:ext cx="6453763" cy="3302700"/>
          </a:xfrm>
          <a:prstGeom prst="rect">
            <a:avLst/>
          </a:prstGeom>
        </p:spPr>
      </p:pic>
      <p:sp>
        <p:nvSpPr>
          <p:cNvPr id="3" name="Text Placeholder 2">
            <a:extLst>
              <a:ext uri="{FF2B5EF4-FFF2-40B4-BE49-F238E27FC236}">
                <a16:creationId xmlns:a16="http://schemas.microsoft.com/office/drawing/2014/main" id="{C15354D6-43AB-479D-C335-54EB7C3BA3FE}"/>
              </a:ext>
            </a:extLst>
          </p:cNvPr>
          <p:cNvSpPr>
            <a:spLocks noGrp="1"/>
          </p:cNvSpPr>
          <p:nvPr>
            <p:ph type="body" idx="10"/>
          </p:nvPr>
        </p:nvSpPr>
        <p:spPr/>
        <p:txBody>
          <a:bodyPr/>
          <a:lstStyle/>
          <a:p>
            <a:r>
              <a:rPr lang="en-US" dirty="0"/>
              <a:t>Source: https://</a:t>
            </a:r>
            <a:r>
              <a:rPr lang="en-US" dirty="0" err="1"/>
              <a:t>www.statnews.com</a:t>
            </a:r>
            <a:r>
              <a:rPr lang="en-US" dirty="0"/>
              <a:t>/2023/08/02/</a:t>
            </a:r>
            <a:r>
              <a:rPr lang="en-US" dirty="0" err="1"/>
              <a:t>humana</a:t>
            </a:r>
            <a:r>
              <a:rPr lang="en-US" dirty="0"/>
              <a:t>-</a:t>
            </a:r>
            <a:r>
              <a:rPr lang="en-US" dirty="0" err="1"/>
              <a:t>cvs</a:t>
            </a:r>
            <a:r>
              <a:rPr lang="en-US" dirty="0"/>
              <a:t>-senior-care/</a:t>
            </a:r>
          </a:p>
        </p:txBody>
      </p:sp>
      <p:sp>
        <p:nvSpPr>
          <p:cNvPr id="9" name="TextBox 8">
            <a:extLst>
              <a:ext uri="{FF2B5EF4-FFF2-40B4-BE49-F238E27FC236}">
                <a16:creationId xmlns:a16="http://schemas.microsoft.com/office/drawing/2014/main" id="{32E6DFE8-0F82-F741-BB9B-DB2EF95F60B1}"/>
              </a:ext>
            </a:extLst>
          </p:cNvPr>
          <p:cNvSpPr txBox="1"/>
          <p:nvPr/>
        </p:nvSpPr>
        <p:spPr>
          <a:xfrm>
            <a:off x="5749446" y="2615533"/>
            <a:ext cx="5759305" cy="1908215"/>
          </a:xfrm>
          <a:prstGeom prst="rect">
            <a:avLst/>
          </a:prstGeom>
          <a:solidFill>
            <a:schemeClr val="bg1"/>
          </a:solidFill>
          <a:ln>
            <a:solidFill>
              <a:schemeClr val="tx1"/>
            </a:solidFill>
          </a:ln>
          <a:effectLst>
            <a:outerShdw blurRad="63500" sx="102000" sy="102000" algn="ctr" rotWithShape="0">
              <a:prstClr val="black">
                <a:alpha val="40000"/>
              </a:prstClr>
            </a:outerShdw>
          </a:effectLst>
        </p:spPr>
        <p:txBody>
          <a:bodyPr wrap="square" lIns="182880" tIns="182880" rIns="182880" bIns="182880" anchor="ctr" anchorCtr="0">
            <a:spAutoFit/>
          </a:bodyPr>
          <a:lstStyle/>
          <a:p>
            <a:pPr algn="l"/>
            <a:r>
              <a:rPr lang="en-US" sz="2000" dirty="0"/>
              <a:t>“Both Humana and CVS Health on Wednesday touted plans to aggressively scale their primary care clinics for seniors and funnel Medicare members into those clinics.”</a:t>
            </a:r>
          </a:p>
          <a:p>
            <a:pPr algn="l"/>
            <a:endParaRPr lang="en-US" sz="2000" dirty="0"/>
          </a:p>
        </p:txBody>
      </p:sp>
      <p:sp>
        <p:nvSpPr>
          <p:cNvPr id="11" name="TextBox 10">
            <a:extLst>
              <a:ext uri="{FF2B5EF4-FFF2-40B4-BE49-F238E27FC236}">
                <a16:creationId xmlns:a16="http://schemas.microsoft.com/office/drawing/2014/main" id="{1C7C937E-B744-254C-8E52-551BD85A6DE6}"/>
              </a:ext>
            </a:extLst>
          </p:cNvPr>
          <p:cNvSpPr txBox="1"/>
          <p:nvPr/>
        </p:nvSpPr>
        <p:spPr>
          <a:xfrm>
            <a:off x="1229638" y="4146630"/>
            <a:ext cx="9732723" cy="1415772"/>
          </a:xfrm>
          <a:prstGeom prst="rect">
            <a:avLst/>
          </a:prstGeom>
          <a:solidFill>
            <a:schemeClr val="accent2"/>
          </a:solidFill>
          <a:ln>
            <a:solidFill>
              <a:schemeClr val="bg1"/>
            </a:solidFill>
          </a:ln>
        </p:spPr>
        <p:txBody>
          <a:bodyPr wrap="square" lIns="182880" tIns="182880" rIns="182880" bIns="182880" anchor="ctr" anchorCtr="0">
            <a:spAutoFit/>
          </a:bodyPr>
          <a:lstStyle/>
          <a:p>
            <a:pPr algn="ctr"/>
            <a:r>
              <a:rPr lang="en-US" sz="2000" dirty="0">
                <a:solidFill>
                  <a:schemeClr val="bg1"/>
                </a:solidFill>
                <a:effectLst>
                  <a:outerShdw blurRad="50800" dist="38100" dir="2700000" algn="tl" rotWithShape="0">
                    <a:prstClr val="black">
                      <a:alpha val="40000"/>
                    </a:prstClr>
                  </a:outerShdw>
                </a:effectLst>
              </a:rPr>
              <a:t>“When insurers double as medical providers for their members, </a:t>
            </a:r>
          </a:p>
          <a:p>
            <a:pPr algn="ctr"/>
            <a:r>
              <a:rPr lang="en-US" sz="2800" b="1" dirty="0">
                <a:solidFill>
                  <a:srgbClr val="FFFF00"/>
                </a:solidFill>
                <a:effectLst>
                  <a:outerShdw blurRad="50800" dist="38100" dir="2700000" algn="tl" rotWithShape="0">
                    <a:prstClr val="black">
                      <a:alpha val="40000"/>
                    </a:prstClr>
                  </a:outerShdw>
                </a:effectLst>
              </a:rPr>
              <a:t>they effectively pay themselves,</a:t>
            </a:r>
          </a:p>
          <a:p>
            <a:pPr algn="ctr"/>
            <a:r>
              <a:rPr lang="en-US" sz="2000" dirty="0">
                <a:solidFill>
                  <a:schemeClr val="bg1"/>
                </a:solidFill>
                <a:effectLst>
                  <a:outerShdw blurRad="50800" dist="38100" dir="2700000" algn="tl" rotWithShape="0">
                    <a:prstClr val="black">
                      <a:alpha val="40000"/>
                    </a:prstClr>
                  </a:outerShdw>
                </a:effectLst>
              </a:rPr>
              <a:t>so they can generate enormous profit by lowering members’ health care costs.”</a:t>
            </a:r>
          </a:p>
        </p:txBody>
      </p:sp>
    </p:spTree>
    <p:extLst>
      <p:ext uri="{BB962C8B-B14F-4D97-AF65-F5344CB8AC3E}">
        <p14:creationId xmlns:p14="http://schemas.microsoft.com/office/powerpoint/2010/main" val="2753098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58D2675-9335-F33A-F6E8-FC55EFC75198}"/>
              </a:ext>
            </a:extLst>
          </p:cNvPr>
          <p:cNvSpPr>
            <a:spLocks noGrp="1"/>
          </p:cNvSpPr>
          <p:nvPr>
            <p:ph type="body" idx="10"/>
          </p:nvPr>
        </p:nvSpPr>
        <p:spPr>
          <a:xfrm>
            <a:off x="0" y="6016753"/>
            <a:ext cx="8467596" cy="841248"/>
          </a:xfrm>
        </p:spPr>
        <p:txBody>
          <a:bodyPr/>
          <a:lstStyle/>
          <a:p>
            <a:r>
              <a:rPr lang="en-US" dirty="0"/>
              <a:t>Source: https://</a:t>
            </a:r>
            <a:r>
              <a:rPr lang="en-US" dirty="0" err="1"/>
              <a:t>www.fiercehealthcare.com</a:t>
            </a:r>
            <a:r>
              <a:rPr lang="en-US" dirty="0"/>
              <a:t>/providers/cvs-closes-106b-acquisition-oak-street-health-expand-primary-care-footprint</a:t>
            </a:r>
          </a:p>
        </p:txBody>
      </p:sp>
      <p:grpSp>
        <p:nvGrpSpPr>
          <p:cNvPr id="9" name="Group 8">
            <a:extLst>
              <a:ext uri="{FF2B5EF4-FFF2-40B4-BE49-F238E27FC236}">
                <a16:creationId xmlns:a16="http://schemas.microsoft.com/office/drawing/2014/main" id="{612BAD46-3043-A684-CCCE-2A2737F21951}"/>
              </a:ext>
            </a:extLst>
          </p:cNvPr>
          <p:cNvGrpSpPr/>
          <p:nvPr/>
        </p:nvGrpSpPr>
        <p:grpSpPr>
          <a:xfrm>
            <a:off x="807946" y="273948"/>
            <a:ext cx="10576108" cy="5475498"/>
            <a:chOff x="369535" y="273948"/>
            <a:chExt cx="10576108" cy="5475498"/>
          </a:xfrm>
        </p:grpSpPr>
        <p:pic>
          <p:nvPicPr>
            <p:cNvPr id="4" name="Picture 3">
              <a:extLst>
                <a:ext uri="{FF2B5EF4-FFF2-40B4-BE49-F238E27FC236}">
                  <a16:creationId xmlns:a16="http://schemas.microsoft.com/office/drawing/2014/main" id="{A5FFD3D7-50E6-0D44-90F3-23E4FDCB7377}"/>
                </a:ext>
              </a:extLst>
            </p:cNvPr>
            <p:cNvPicPr>
              <a:picLocks noChangeAspect="1"/>
            </p:cNvPicPr>
            <p:nvPr/>
          </p:nvPicPr>
          <p:blipFill rotWithShape="1">
            <a:blip r:embed="rId2"/>
            <a:srcRect b="63583"/>
            <a:stretch/>
          </p:blipFill>
          <p:spPr>
            <a:xfrm>
              <a:off x="369535" y="273948"/>
              <a:ext cx="9408783" cy="3371125"/>
            </a:xfrm>
            <a:prstGeom prst="rect">
              <a:avLst/>
            </a:prstGeom>
            <a:ln>
              <a:solidFill>
                <a:schemeClr val="bg1"/>
              </a:solidFill>
            </a:ln>
          </p:spPr>
        </p:pic>
        <p:pic>
          <p:nvPicPr>
            <p:cNvPr id="8" name="Picture 7">
              <a:extLst>
                <a:ext uri="{FF2B5EF4-FFF2-40B4-BE49-F238E27FC236}">
                  <a16:creationId xmlns:a16="http://schemas.microsoft.com/office/drawing/2014/main" id="{C971B9B0-561C-3609-CF2C-843176766268}"/>
                </a:ext>
              </a:extLst>
            </p:cNvPr>
            <p:cNvPicPr>
              <a:picLocks noChangeAspect="1"/>
            </p:cNvPicPr>
            <p:nvPr/>
          </p:nvPicPr>
          <p:blipFill rotWithShape="1">
            <a:blip r:embed="rId2"/>
            <a:srcRect t="59398" b="17869"/>
            <a:stretch/>
          </p:blipFill>
          <p:spPr>
            <a:xfrm>
              <a:off x="369535" y="3645073"/>
              <a:ext cx="9408783" cy="2104373"/>
            </a:xfrm>
            <a:prstGeom prst="rect">
              <a:avLst/>
            </a:prstGeom>
            <a:ln>
              <a:solidFill>
                <a:schemeClr val="bg1"/>
              </a:solidFill>
            </a:ln>
          </p:spPr>
        </p:pic>
        <p:sp>
          <p:nvSpPr>
            <p:cNvPr id="7" name="TextBox 6">
              <a:extLst>
                <a:ext uri="{FF2B5EF4-FFF2-40B4-BE49-F238E27FC236}">
                  <a16:creationId xmlns:a16="http://schemas.microsoft.com/office/drawing/2014/main" id="{C2E6D365-24C3-8E4F-AC61-C70E474B3258}"/>
                </a:ext>
              </a:extLst>
            </p:cNvPr>
            <p:cNvSpPr txBox="1"/>
            <p:nvPr/>
          </p:nvSpPr>
          <p:spPr>
            <a:xfrm>
              <a:off x="6636690" y="2705095"/>
              <a:ext cx="4308953" cy="1015663"/>
            </a:xfrm>
            <a:prstGeom prst="rect">
              <a:avLst/>
            </a:prstGeom>
            <a:solidFill>
              <a:srgbClr val="ED111C"/>
            </a:solidFill>
            <a:ln>
              <a:solidFill>
                <a:schemeClr val="bg1"/>
              </a:solidFill>
            </a:ln>
          </p:spPr>
          <p:txBody>
            <a:bodyPr wrap="square">
              <a:spAutoFit/>
            </a:bodyPr>
            <a:lstStyle/>
            <a:p>
              <a:pPr algn="ctr"/>
              <a:r>
                <a:rPr lang="en-US" sz="3000" b="1" dirty="0">
                  <a:solidFill>
                    <a:schemeClr val="bg1"/>
                  </a:solidFill>
                  <a:effectLst>
                    <a:outerShdw blurRad="50800" dist="38100" dir="2700000" algn="tl" rotWithShape="0">
                      <a:prstClr val="black">
                        <a:alpha val="40000"/>
                      </a:prstClr>
                    </a:outerShdw>
                  </a:effectLst>
                </a:rPr>
                <a:t>169 medical practices in 21 states</a:t>
              </a:r>
            </a:p>
          </p:txBody>
        </p:sp>
      </p:grpSp>
    </p:spTree>
    <p:extLst>
      <p:ext uri="{BB962C8B-B14F-4D97-AF65-F5344CB8AC3E}">
        <p14:creationId xmlns:p14="http://schemas.microsoft.com/office/powerpoint/2010/main" val="25916983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D44C61-1A11-E749-9729-E6397A9D853D}"/>
              </a:ext>
            </a:extLst>
          </p:cNvPr>
          <p:cNvPicPr>
            <a:picLocks noChangeAspect="1"/>
          </p:cNvPicPr>
          <p:nvPr/>
        </p:nvPicPr>
        <p:blipFill rotWithShape="1">
          <a:blip r:embed="rId2"/>
          <a:srcRect b="41968"/>
          <a:stretch/>
        </p:blipFill>
        <p:spPr>
          <a:xfrm>
            <a:off x="388727" y="311647"/>
            <a:ext cx="9631769" cy="5362643"/>
          </a:xfrm>
          <a:prstGeom prst="rect">
            <a:avLst/>
          </a:prstGeom>
          <a:ln>
            <a:solidFill>
              <a:schemeClr val="bg1"/>
            </a:solidFill>
          </a:ln>
        </p:spPr>
      </p:pic>
      <p:pic>
        <p:nvPicPr>
          <p:cNvPr id="2" name="Picture 1">
            <a:extLst>
              <a:ext uri="{FF2B5EF4-FFF2-40B4-BE49-F238E27FC236}">
                <a16:creationId xmlns:a16="http://schemas.microsoft.com/office/drawing/2014/main" id="{230852E3-A9E8-DD4D-7DE3-19FAD731E3E7}"/>
              </a:ext>
            </a:extLst>
          </p:cNvPr>
          <p:cNvPicPr>
            <a:picLocks noChangeAspect="1"/>
          </p:cNvPicPr>
          <p:nvPr/>
        </p:nvPicPr>
        <p:blipFill rotWithShape="1">
          <a:blip r:embed="rId2"/>
          <a:srcRect t="74583" b="1529"/>
          <a:stretch/>
        </p:blipFill>
        <p:spPr>
          <a:xfrm>
            <a:off x="834120" y="2375901"/>
            <a:ext cx="10893997" cy="2496724"/>
          </a:xfrm>
          <a:prstGeom prst="rect">
            <a:avLst/>
          </a:prstGeom>
          <a:ln>
            <a:solidFill>
              <a:schemeClr val="bg1"/>
            </a:solidFill>
          </a:ln>
        </p:spPr>
      </p:pic>
    </p:spTree>
    <p:extLst>
      <p:ext uri="{BB962C8B-B14F-4D97-AF65-F5344CB8AC3E}">
        <p14:creationId xmlns:p14="http://schemas.microsoft.com/office/powerpoint/2010/main" val="13173263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8229A-5DCC-1449-8DAE-CB263A1FB17D}"/>
              </a:ext>
            </a:extLst>
          </p:cNvPr>
          <p:cNvSpPr>
            <a:spLocks noGrp="1"/>
          </p:cNvSpPr>
          <p:nvPr>
            <p:ph type="title"/>
          </p:nvPr>
        </p:nvSpPr>
        <p:spPr/>
        <p:txBody>
          <a:bodyPr>
            <a:normAutofit/>
          </a:bodyPr>
          <a:lstStyle/>
          <a:p>
            <a:r>
              <a:rPr lang="en-US" sz="4000" dirty="0"/>
              <a:t>For-Profit Hospices More Likely </a:t>
            </a:r>
            <a:br>
              <a:rPr lang="en-US" sz="4000" dirty="0"/>
            </a:br>
            <a:r>
              <a:rPr lang="en-US" sz="4000" dirty="0"/>
              <a:t>Ranked as Low-Performing</a:t>
            </a:r>
          </a:p>
        </p:txBody>
      </p:sp>
      <p:sp>
        <p:nvSpPr>
          <p:cNvPr id="3" name="Text Placeholder 2">
            <a:extLst>
              <a:ext uri="{FF2B5EF4-FFF2-40B4-BE49-F238E27FC236}">
                <a16:creationId xmlns:a16="http://schemas.microsoft.com/office/drawing/2014/main" id="{5EF2E7C2-730B-D518-8C4A-1445213DD949}"/>
              </a:ext>
            </a:extLst>
          </p:cNvPr>
          <p:cNvSpPr>
            <a:spLocks noGrp="1"/>
          </p:cNvSpPr>
          <p:nvPr>
            <p:ph type="body" idx="10"/>
          </p:nvPr>
        </p:nvSpPr>
        <p:spPr/>
        <p:txBody>
          <a:bodyPr/>
          <a:lstStyle/>
          <a:p>
            <a:pPr>
              <a:lnSpc>
                <a:spcPct val="100000"/>
              </a:lnSpc>
            </a:pPr>
            <a:r>
              <a:rPr lang="en-US" dirty="0"/>
              <a:t>Low-performing defined as hospices with a CAHPS Hospice Survey score 3 points or more below the national average.  Data from: </a:t>
            </a:r>
            <a:r>
              <a:rPr lang="en-US" dirty="0" err="1"/>
              <a:t>Anhang</a:t>
            </a:r>
            <a:r>
              <a:rPr lang="en-US" dirty="0"/>
              <a:t> Price R, </a:t>
            </a:r>
            <a:r>
              <a:rPr lang="en-US" dirty="0" err="1"/>
              <a:t>Parast</a:t>
            </a:r>
            <a:r>
              <a:rPr lang="en-US" dirty="0"/>
              <a:t> L, Elliott MN, et al. Association of Hospice Profit Status With Family Caregivers’ Reported Care Experiences. JAMA Internal Medicine 2023;183(4):311–8.</a:t>
            </a:r>
          </a:p>
        </p:txBody>
      </p:sp>
      <p:graphicFrame>
        <p:nvGraphicFramePr>
          <p:cNvPr id="5" name="Chart 4">
            <a:extLst>
              <a:ext uri="{FF2B5EF4-FFF2-40B4-BE49-F238E27FC236}">
                <a16:creationId xmlns:a16="http://schemas.microsoft.com/office/drawing/2014/main" id="{B32E0232-BC00-59A8-C8B9-C51540D1CF18}"/>
              </a:ext>
            </a:extLst>
          </p:cNvPr>
          <p:cNvGraphicFramePr/>
          <p:nvPr>
            <p:extLst>
              <p:ext uri="{D42A27DB-BD31-4B8C-83A1-F6EECF244321}">
                <p14:modId xmlns:p14="http://schemas.microsoft.com/office/powerpoint/2010/main" val="1717658964"/>
              </p:ext>
            </p:extLst>
          </p:nvPr>
        </p:nvGraphicFramePr>
        <p:xfrm>
          <a:off x="3962400" y="1690688"/>
          <a:ext cx="5774635" cy="4146441"/>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2F683900-3684-1D59-7403-1ADE5A369424}"/>
              </a:ext>
            </a:extLst>
          </p:cNvPr>
          <p:cNvSpPr txBox="1"/>
          <p:nvPr/>
        </p:nvSpPr>
        <p:spPr>
          <a:xfrm>
            <a:off x="583097" y="2395330"/>
            <a:ext cx="3379303" cy="1569660"/>
          </a:xfrm>
          <a:prstGeom prst="rect">
            <a:avLst/>
          </a:prstGeom>
          <a:noFill/>
        </p:spPr>
        <p:txBody>
          <a:bodyPr wrap="square" rtlCol="0">
            <a:spAutoFit/>
          </a:bodyPr>
          <a:lstStyle/>
          <a:p>
            <a:pPr>
              <a:spcAft>
                <a:spcPts val="1200"/>
              </a:spcAft>
            </a:pPr>
            <a:r>
              <a:rPr lang="en-US" sz="2400" dirty="0">
                <a:solidFill>
                  <a:schemeClr val="bg1"/>
                </a:solidFill>
              </a:rPr>
              <a:t>Percentage of hospices ranked as </a:t>
            </a:r>
            <a:r>
              <a:rPr lang="en-US" sz="2400" b="1" dirty="0">
                <a:solidFill>
                  <a:schemeClr val="bg1"/>
                </a:solidFill>
              </a:rPr>
              <a:t>low-performing</a:t>
            </a:r>
            <a:r>
              <a:rPr lang="en-US" sz="2400" dirty="0">
                <a:solidFill>
                  <a:schemeClr val="bg1"/>
                </a:solidFill>
              </a:rPr>
              <a:t> by family assessments of care </a:t>
            </a:r>
          </a:p>
        </p:txBody>
      </p:sp>
    </p:spTree>
    <p:extLst>
      <p:ext uri="{BB962C8B-B14F-4D97-AF65-F5344CB8AC3E}">
        <p14:creationId xmlns:p14="http://schemas.microsoft.com/office/powerpoint/2010/main" val="40786918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7790DBF-2F32-012E-225F-C6E7D17EA9D4}"/>
              </a:ext>
            </a:extLst>
          </p:cNvPr>
          <p:cNvSpPr>
            <a:spLocks noGrp="1"/>
          </p:cNvSpPr>
          <p:nvPr>
            <p:ph type="title"/>
          </p:nvPr>
        </p:nvSpPr>
        <p:spPr/>
        <p:txBody>
          <a:bodyPr>
            <a:normAutofit/>
          </a:bodyPr>
          <a:lstStyle/>
          <a:p>
            <a:r>
              <a:rPr lang="en-US" sz="2800" dirty="0"/>
              <a:t>“An overarching revenue strategy underlying </a:t>
            </a:r>
            <a:br>
              <a:rPr lang="en-US" dirty="0"/>
            </a:br>
            <a:r>
              <a:rPr lang="en-US" dirty="0"/>
              <a:t>Investors Appetite for Primary Care”</a:t>
            </a:r>
          </a:p>
        </p:txBody>
      </p:sp>
      <p:sp>
        <p:nvSpPr>
          <p:cNvPr id="3" name="Text Placeholder 2">
            <a:extLst>
              <a:ext uri="{FF2B5EF4-FFF2-40B4-BE49-F238E27FC236}">
                <a16:creationId xmlns:a16="http://schemas.microsoft.com/office/drawing/2014/main" id="{F7EC85A6-2724-8CE4-9A12-6DB698F29750}"/>
              </a:ext>
            </a:extLst>
          </p:cNvPr>
          <p:cNvSpPr>
            <a:spLocks noGrp="1"/>
          </p:cNvSpPr>
          <p:nvPr>
            <p:ph type="body" idx="10"/>
          </p:nvPr>
        </p:nvSpPr>
        <p:spPr/>
        <p:txBody>
          <a:bodyPr/>
          <a:lstStyle/>
          <a:p>
            <a:pPr>
              <a:lnSpc>
                <a:spcPct val="100000"/>
              </a:lnSpc>
            </a:pPr>
            <a:r>
              <a:rPr lang="en-US" dirty="0"/>
              <a:t>Shah S, Rooke-Ley H, Fuse Brown EC. Corporate Investors in Primary Care — Profits, Progress, and Pitfalls. New England Journal of Medicine 2023;388(2):99–101.</a:t>
            </a:r>
          </a:p>
        </p:txBody>
      </p:sp>
      <p:graphicFrame>
        <p:nvGraphicFramePr>
          <p:cNvPr id="4" name="Diagram 3">
            <a:extLst>
              <a:ext uri="{FF2B5EF4-FFF2-40B4-BE49-F238E27FC236}">
                <a16:creationId xmlns:a16="http://schemas.microsoft.com/office/drawing/2014/main" id="{55528EAC-5CA9-6023-23D9-4AC3F84D9304}"/>
              </a:ext>
            </a:extLst>
          </p:cNvPr>
          <p:cNvGraphicFramePr/>
          <p:nvPr>
            <p:extLst>
              <p:ext uri="{D42A27DB-BD31-4B8C-83A1-F6EECF244321}">
                <p14:modId xmlns:p14="http://schemas.microsoft.com/office/powerpoint/2010/main" val="2252302298"/>
              </p:ext>
            </p:extLst>
          </p:nvPr>
        </p:nvGraphicFramePr>
        <p:xfrm>
          <a:off x="835069" y="1853852"/>
          <a:ext cx="10521863" cy="36625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92635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DA62B80C-D5E1-CE4D-982D-2868373B34C9}"/>
                                            </p:graphicEl>
                                          </p:spTgt>
                                        </p:tgtEl>
                                        <p:attrNameLst>
                                          <p:attrName>style.visibility</p:attrName>
                                        </p:attrNameLst>
                                      </p:cBhvr>
                                      <p:to>
                                        <p:strVal val="visible"/>
                                      </p:to>
                                    </p:set>
                                    <p:animEffect transition="in" filter="fade">
                                      <p:cBhvr>
                                        <p:cTn id="7" dur="500"/>
                                        <p:tgtEl>
                                          <p:spTgt spid="4">
                                            <p:graphicEl>
                                              <a:dgm id="{DA62B80C-D5E1-CE4D-982D-2868373B34C9}"/>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8F41BE7E-6E21-5743-85E3-2471237F9E5B}"/>
                                            </p:graphicEl>
                                          </p:spTgt>
                                        </p:tgtEl>
                                        <p:attrNameLst>
                                          <p:attrName>style.visibility</p:attrName>
                                        </p:attrNameLst>
                                      </p:cBhvr>
                                      <p:to>
                                        <p:strVal val="visible"/>
                                      </p:to>
                                    </p:set>
                                    <p:animEffect transition="in" filter="fade">
                                      <p:cBhvr>
                                        <p:cTn id="12" dur="500"/>
                                        <p:tgtEl>
                                          <p:spTgt spid="4">
                                            <p:graphicEl>
                                              <a:dgm id="{8F41BE7E-6E21-5743-85E3-2471237F9E5B}"/>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graphicEl>
                                              <a:dgm id="{C2F17F9C-0E1B-E041-9CC5-F15FC1548111}"/>
                                            </p:graphicEl>
                                          </p:spTgt>
                                        </p:tgtEl>
                                        <p:attrNameLst>
                                          <p:attrName>style.visibility</p:attrName>
                                        </p:attrNameLst>
                                      </p:cBhvr>
                                      <p:to>
                                        <p:strVal val="visible"/>
                                      </p:to>
                                    </p:set>
                                    <p:animEffect transition="in" filter="fade">
                                      <p:cBhvr>
                                        <p:cTn id="15" dur="500"/>
                                        <p:tgtEl>
                                          <p:spTgt spid="4">
                                            <p:graphicEl>
                                              <a:dgm id="{C2F17F9C-0E1B-E041-9CC5-F15FC1548111}"/>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graphicEl>
                                              <a:dgm id="{C1992A07-E2A7-3249-A0BC-B48A8AF674E2}"/>
                                            </p:graphicEl>
                                          </p:spTgt>
                                        </p:tgtEl>
                                        <p:attrNameLst>
                                          <p:attrName>style.visibility</p:attrName>
                                        </p:attrNameLst>
                                      </p:cBhvr>
                                      <p:to>
                                        <p:strVal val="visible"/>
                                      </p:to>
                                    </p:set>
                                    <p:animEffect transition="in" filter="fade">
                                      <p:cBhvr>
                                        <p:cTn id="20" dur="500"/>
                                        <p:tgtEl>
                                          <p:spTgt spid="4">
                                            <p:graphicEl>
                                              <a:dgm id="{C1992A07-E2A7-3249-A0BC-B48A8AF674E2}"/>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
                                            <p:graphicEl>
                                              <a:dgm id="{6040BED2-C7BA-3E47-AE0A-6FDBDAA38F85}"/>
                                            </p:graphicEl>
                                          </p:spTgt>
                                        </p:tgtEl>
                                        <p:attrNameLst>
                                          <p:attrName>style.visibility</p:attrName>
                                        </p:attrNameLst>
                                      </p:cBhvr>
                                      <p:to>
                                        <p:strVal val="visible"/>
                                      </p:to>
                                    </p:set>
                                    <p:animEffect transition="in" filter="fade">
                                      <p:cBhvr>
                                        <p:cTn id="23" dur="500"/>
                                        <p:tgtEl>
                                          <p:spTgt spid="4">
                                            <p:graphicEl>
                                              <a:dgm id="{6040BED2-C7BA-3E47-AE0A-6FDBDAA38F85}"/>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graphicEl>
                                              <a:dgm id="{00B8092A-D4D6-B04D-9C8F-12695EE411EA}"/>
                                            </p:graphicEl>
                                          </p:spTgt>
                                        </p:tgtEl>
                                        <p:attrNameLst>
                                          <p:attrName>style.visibility</p:attrName>
                                        </p:attrNameLst>
                                      </p:cBhvr>
                                      <p:to>
                                        <p:strVal val="visible"/>
                                      </p:to>
                                    </p:set>
                                    <p:animEffect transition="in" filter="fade">
                                      <p:cBhvr>
                                        <p:cTn id="28" dur="500"/>
                                        <p:tgtEl>
                                          <p:spTgt spid="4">
                                            <p:graphicEl>
                                              <a:dgm id="{00B8092A-D4D6-B04D-9C8F-12695EE411EA}"/>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
                                            <p:graphicEl>
                                              <a:dgm id="{FBE63030-1028-CF4C-9F06-94E6761E4E69}"/>
                                            </p:graphicEl>
                                          </p:spTgt>
                                        </p:tgtEl>
                                        <p:attrNameLst>
                                          <p:attrName>style.visibility</p:attrName>
                                        </p:attrNameLst>
                                      </p:cBhvr>
                                      <p:to>
                                        <p:strVal val="visible"/>
                                      </p:to>
                                    </p:set>
                                    <p:animEffect transition="in" filter="fade">
                                      <p:cBhvr>
                                        <p:cTn id="31" dur="500"/>
                                        <p:tgtEl>
                                          <p:spTgt spid="4">
                                            <p:graphicEl>
                                              <a:dgm id="{FBE63030-1028-CF4C-9F06-94E6761E4E69}"/>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graphicEl>
                                              <a:dgm id="{84536B16-2721-894A-AED1-42B37B6D3042}"/>
                                            </p:graphicEl>
                                          </p:spTgt>
                                        </p:tgtEl>
                                        <p:attrNameLst>
                                          <p:attrName>style.visibility</p:attrName>
                                        </p:attrNameLst>
                                      </p:cBhvr>
                                      <p:to>
                                        <p:strVal val="visible"/>
                                      </p:to>
                                    </p:set>
                                    <p:animEffect transition="in" filter="fade">
                                      <p:cBhvr>
                                        <p:cTn id="36" dur="500"/>
                                        <p:tgtEl>
                                          <p:spTgt spid="4">
                                            <p:graphicEl>
                                              <a:dgm id="{84536B16-2721-894A-AED1-42B37B6D3042}"/>
                                            </p:graphic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
                                            <p:graphicEl>
                                              <a:dgm id="{4A139A36-BCCC-AF48-B859-8761ADBA14FA}"/>
                                            </p:graphicEl>
                                          </p:spTgt>
                                        </p:tgtEl>
                                        <p:attrNameLst>
                                          <p:attrName>style.visibility</p:attrName>
                                        </p:attrNameLst>
                                      </p:cBhvr>
                                      <p:to>
                                        <p:strVal val="visible"/>
                                      </p:to>
                                    </p:set>
                                    <p:animEffect transition="in" filter="fade">
                                      <p:cBhvr>
                                        <p:cTn id="39" dur="500"/>
                                        <p:tgtEl>
                                          <p:spTgt spid="4">
                                            <p:graphicEl>
                                              <a:dgm id="{4A139A36-BCCC-AF48-B859-8761ADBA14F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1DD12C3-FEE1-4540-95F8-822B4553583B}"/>
              </a:ext>
            </a:extLst>
          </p:cNvPr>
          <p:cNvPicPr>
            <a:picLocks noChangeAspect="1"/>
          </p:cNvPicPr>
          <p:nvPr/>
        </p:nvPicPr>
        <p:blipFill>
          <a:blip r:embed="rId2"/>
          <a:stretch>
            <a:fillRect/>
          </a:stretch>
        </p:blipFill>
        <p:spPr>
          <a:xfrm>
            <a:off x="838200" y="1855160"/>
            <a:ext cx="5460451" cy="3863267"/>
          </a:xfrm>
          <a:prstGeom prst="rect">
            <a:avLst/>
          </a:prstGeom>
          <a:ln>
            <a:solidFill>
              <a:schemeClr val="bg1"/>
            </a:solidFill>
          </a:ln>
        </p:spPr>
      </p:pic>
      <p:sp>
        <p:nvSpPr>
          <p:cNvPr id="2" name="Title 1">
            <a:extLst>
              <a:ext uri="{FF2B5EF4-FFF2-40B4-BE49-F238E27FC236}">
                <a16:creationId xmlns:a16="http://schemas.microsoft.com/office/drawing/2014/main" id="{71DAEBE1-E46A-40AA-DCCD-6B4B75869661}"/>
              </a:ext>
            </a:extLst>
          </p:cNvPr>
          <p:cNvSpPr>
            <a:spLocks noGrp="1"/>
          </p:cNvSpPr>
          <p:nvPr>
            <p:ph type="title"/>
          </p:nvPr>
        </p:nvSpPr>
        <p:spPr/>
        <p:txBody>
          <a:bodyPr>
            <a:normAutofit/>
          </a:bodyPr>
          <a:lstStyle/>
          <a:p>
            <a:r>
              <a:rPr lang="en-US" sz="2800" dirty="0"/>
              <a:t>We now know the price of </a:t>
            </a:r>
            <a:br>
              <a:rPr lang="en-US" sz="3600" dirty="0"/>
            </a:br>
            <a:r>
              <a:rPr lang="en-US" dirty="0"/>
              <a:t>One Life to Amazon</a:t>
            </a:r>
            <a:endParaRPr lang="en-US" sz="4800" dirty="0"/>
          </a:p>
        </p:txBody>
      </p:sp>
      <p:sp>
        <p:nvSpPr>
          <p:cNvPr id="8" name="Content Placeholder 7">
            <a:extLst>
              <a:ext uri="{FF2B5EF4-FFF2-40B4-BE49-F238E27FC236}">
                <a16:creationId xmlns:a16="http://schemas.microsoft.com/office/drawing/2014/main" id="{D960AB42-4FF5-3CA4-0CFA-48019A30936C}"/>
              </a:ext>
            </a:extLst>
          </p:cNvPr>
          <p:cNvSpPr>
            <a:spLocks noGrp="1"/>
          </p:cNvSpPr>
          <p:nvPr>
            <p:ph type="body" idx="10"/>
          </p:nvPr>
        </p:nvSpPr>
        <p:spPr>
          <a:xfrm>
            <a:off x="-1" y="6016753"/>
            <a:ext cx="8480121" cy="841248"/>
          </a:xfrm>
        </p:spPr>
        <p:txBody>
          <a:bodyPr anchor="ctr">
            <a:normAutofit/>
          </a:bodyPr>
          <a:lstStyle/>
          <a:p>
            <a:pPr>
              <a:lnSpc>
                <a:spcPct val="100000"/>
              </a:lnSpc>
            </a:pPr>
            <a:r>
              <a:rPr lang="en-US" dirty="0"/>
              <a:t>Source: https://</a:t>
            </a:r>
            <a:r>
              <a:rPr lang="en-US" dirty="0" err="1"/>
              <a:t>apnews.com</a:t>
            </a:r>
            <a:r>
              <a:rPr lang="en-US" dirty="0"/>
              <a:t>/article/technology-amazoncom-inc-1life-healthcare-business-8440ff249f2af796d7b74b654eb86130</a:t>
            </a:r>
          </a:p>
        </p:txBody>
      </p:sp>
      <p:sp>
        <p:nvSpPr>
          <p:cNvPr id="5" name="TextBox 4">
            <a:extLst>
              <a:ext uri="{FF2B5EF4-FFF2-40B4-BE49-F238E27FC236}">
                <a16:creationId xmlns:a16="http://schemas.microsoft.com/office/drawing/2014/main" id="{D66DBF31-60AF-D758-B209-23C9B75C19DB}"/>
              </a:ext>
            </a:extLst>
          </p:cNvPr>
          <p:cNvSpPr txBox="1"/>
          <p:nvPr/>
        </p:nvSpPr>
        <p:spPr>
          <a:xfrm>
            <a:off x="6538587" y="1988792"/>
            <a:ext cx="5098092" cy="2092881"/>
          </a:xfrm>
          <a:prstGeom prst="rect">
            <a:avLst/>
          </a:prstGeom>
          <a:noFill/>
        </p:spPr>
        <p:txBody>
          <a:bodyPr wrap="square" rtlCol="0">
            <a:spAutoFit/>
          </a:bodyPr>
          <a:lstStyle/>
          <a:p>
            <a:pPr marL="173038" indent="-173038">
              <a:spcAft>
                <a:spcPts val="1200"/>
              </a:spcAft>
              <a:buFont typeface="Arial" panose="020B0604020202020204" pitchFamily="34" charset="0"/>
              <a:buChar char="•"/>
            </a:pPr>
            <a:r>
              <a:rPr lang="en-US" sz="2400" dirty="0">
                <a:solidFill>
                  <a:schemeClr val="bg1"/>
                </a:solidFill>
              </a:rPr>
              <a:t>Amazon bought health company “One Medical” for $3.9 billion</a:t>
            </a:r>
          </a:p>
          <a:p>
            <a:pPr marL="173038" indent="-173038">
              <a:spcAft>
                <a:spcPts val="1200"/>
              </a:spcAft>
              <a:buFont typeface="Arial" panose="020B0604020202020204" pitchFamily="34" charset="0"/>
              <a:buChar char="•"/>
            </a:pPr>
            <a:r>
              <a:rPr lang="en-US" sz="2400" dirty="0">
                <a:solidFill>
                  <a:schemeClr val="bg1"/>
                </a:solidFill>
              </a:rPr>
              <a:t>One Medical had 815,000 members and 214 medical offices in 20 markets</a:t>
            </a:r>
          </a:p>
        </p:txBody>
      </p:sp>
      <p:sp>
        <p:nvSpPr>
          <p:cNvPr id="6" name="Rectangle 5">
            <a:extLst>
              <a:ext uri="{FF2B5EF4-FFF2-40B4-BE49-F238E27FC236}">
                <a16:creationId xmlns:a16="http://schemas.microsoft.com/office/drawing/2014/main" id="{F49F73D6-686F-1339-611F-0552C083B2E9}"/>
              </a:ext>
            </a:extLst>
          </p:cNvPr>
          <p:cNvSpPr/>
          <p:nvPr/>
        </p:nvSpPr>
        <p:spPr>
          <a:xfrm>
            <a:off x="6538587" y="4246324"/>
            <a:ext cx="4815213" cy="1344545"/>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effectLst>
                  <a:outerShdw blurRad="50800" dist="38100" dir="2700000" algn="tl" rotWithShape="0">
                    <a:prstClr val="black">
                      <a:alpha val="40000"/>
                    </a:prstClr>
                  </a:outerShdw>
                </a:effectLst>
              </a:rPr>
              <a:t>$3.9B / 815,000 = </a:t>
            </a:r>
          </a:p>
          <a:p>
            <a:pPr algn="ctr"/>
            <a:r>
              <a:rPr lang="en-US" sz="4800" b="1" dirty="0">
                <a:solidFill>
                  <a:schemeClr val="bg1"/>
                </a:solidFill>
                <a:effectLst>
                  <a:outerShdw blurRad="50800" dist="38100" dir="2700000" algn="tl" rotWithShape="0">
                    <a:prstClr val="black">
                      <a:alpha val="40000"/>
                    </a:prstClr>
                  </a:outerShdw>
                </a:effectLst>
              </a:rPr>
              <a:t>$4,785 per life</a:t>
            </a:r>
          </a:p>
        </p:txBody>
      </p:sp>
    </p:spTree>
    <p:extLst>
      <p:ext uri="{BB962C8B-B14F-4D97-AF65-F5344CB8AC3E}">
        <p14:creationId xmlns:p14="http://schemas.microsoft.com/office/powerpoint/2010/main" val="576035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05C7CA-6A1E-8E4D-B9D4-83055B325014}"/>
              </a:ext>
            </a:extLst>
          </p:cNvPr>
          <p:cNvPicPr>
            <a:picLocks noChangeAspect="1"/>
          </p:cNvPicPr>
          <p:nvPr/>
        </p:nvPicPr>
        <p:blipFill rotWithShape="1">
          <a:blip r:embed="rId2"/>
          <a:srcRect r="31598" b="29904"/>
          <a:stretch/>
        </p:blipFill>
        <p:spPr>
          <a:xfrm>
            <a:off x="1640909" y="175365"/>
            <a:ext cx="8910182" cy="5710128"/>
          </a:xfrm>
          <a:prstGeom prst="rect">
            <a:avLst/>
          </a:prstGeom>
          <a:ln>
            <a:solidFill>
              <a:schemeClr val="bg1"/>
            </a:solidFill>
          </a:ln>
          <a:effectLst>
            <a:outerShdw blurRad="50800" dist="38100" algn="l" rotWithShape="0">
              <a:prstClr val="black">
                <a:alpha val="40000"/>
              </a:prstClr>
            </a:outerShdw>
          </a:effectLst>
        </p:spPr>
      </p:pic>
      <p:sp>
        <p:nvSpPr>
          <p:cNvPr id="3" name="Text Placeholder 2">
            <a:extLst>
              <a:ext uri="{FF2B5EF4-FFF2-40B4-BE49-F238E27FC236}">
                <a16:creationId xmlns:a16="http://schemas.microsoft.com/office/drawing/2014/main" id="{9AA0844F-6496-1337-4A99-558B30BFB95A}"/>
              </a:ext>
            </a:extLst>
          </p:cNvPr>
          <p:cNvSpPr>
            <a:spLocks noGrp="1"/>
          </p:cNvSpPr>
          <p:nvPr>
            <p:ph type="body" idx="10"/>
          </p:nvPr>
        </p:nvSpPr>
        <p:spPr>
          <a:xfrm>
            <a:off x="-1" y="6016753"/>
            <a:ext cx="8505173" cy="841248"/>
          </a:xfrm>
        </p:spPr>
        <p:txBody>
          <a:bodyPr/>
          <a:lstStyle/>
          <a:p>
            <a:pPr>
              <a:lnSpc>
                <a:spcPct val="100000"/>
              </a:lnSpc>
            </a:pPr>
            <a:r>
              <a:rPr lang="en-US" dirty="0"/>
              <a:t>Source:  https://</a:t>
            </a:r>
            <a:r>
              <a:rPr lang="en-US" dirty="0" err="1"/>
              <a:t>www.fiercehealthcare.com</a:t>
            </a:r>
            <a:r>
              <a:rPr lang="en-US" dirty="0"/>
              <a:t>/health-tech/amazon-offers-prime-members-access-one-medical-virtual-care-9-month</a:t>
            </a:r>
          </a:p>
        </p:txBody>
      </p:sp>
    </p:spTree>
    <p:extLst>
      <p:ext uri="{BB962C8B-B14F-4D97-AF65-F5344CB8AC3E}">
        <p14:creationId xmlns:p14="http://schemas.microsoft.com/office/powerpoint/2010/main" val="30584322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22520-534E-2541-8214-D751EFCAB228}"/>
              </a:ext>
            </a:extLst>
          </p:cNvPr>
          <p:cNvSpPr>
            <a:spLocks noGrp="1"/>
          </p:cNvSpPr>
          <p:nvPr>
            <p:ph type="title"/>
          </p:nvPr>
        </p:nvSpPr>
        <p:spPr/>
        <p:txBody>
          <a:bodyPr>
            <a:normAutofit/>
          </a:bodyPr>
          <a:lstStyle/>
          <a:p>
            <a:r>
              <a:rPr lang="en-US" sz="2800" dirty="0"/>
              <a:t>Global healthcare private equity deals in 2022: </a:t>
            </a:r>
            <a:br>
              <a:rPr lang="en-US" sz="3000" dirty="0"/>
            </a:br>
            <a:r>
              <a:rPr lang="en-US" dirty="0"/>
              <a:t>Second Highest on Record</a:t>
            </a:r>
            <a:endParaRPr lang="en-US" sz="3000" dirty="0"/>
          </a:p>
        </p:txBody>
      </p:sp>
      <p:sp>
        <p:nvSpPr>
          <p:cNvPr id="3" name="Text Placeholder 2">
            <a:extLst>
              <a:ext uri="{FF2B5EF4-FFF2-40B4-BE49-F238E27FC236}">
                <a16:creationId xmlns:a16="http://schemas.microsoft.com/office/drawing/2014/main" id="{11A6FDC2-B43A-55E2-1720-7CF6A5A8C72F}"/>
              </a:ext>
            </a:extLst>
          </p:cNvPr>
          <p:cNvSpPr>
            <a:spLocks noGrp="1"/>
          </p:cNvSpPr>
          <p:nvPr>
            <p:ph type="body" idx="10"/>
          </p:nvPr>
        </p:nvSpPr>
        <p:spPr>
          <a:xfrm>
            <a:off x="-1" y="6016753"/>
            <a:ext cx="8505173" cy="841248"/>
          </a:xfrm>
        </p:spPr>
        <p:txBody>
          <a:bodyPr>
            <a:normAutofit/>
          </a:bodyPr>
          <a:lstStyle/>
          <a:p>
            <a:pPr>
              <a:lnSpc>
                <a:spcPct val="100000"/>
              </a:lnSpc>
              <a:spcBef>
                <a:spcPts val="0"/>
              </a:spcBef>
            </a:pPr>
            <a:r>
              <a:rPr lang="en-US" sz="1100" dirty="0"/>
              <a:t>Redrawn figure from Bain &amp; Company. Global Healthcare Private Equity and M&amp;A Report 2023 [Internet]. [cited 2023 Nov 6]. </a:t>
            </a:r>
          </a:p>
          <a:p>
            <a:pPr>
              <a:lnSpc>
                <a:spcPct val="100000"/>
              </a:lnSpc>
              <a:spcBef>
                <a:spcPts val="0"/>
              </a:spcBef>
            </a:pPr>
            <a:r>
              <a:rPr lang="en-US" sz="1100" dirty="0"/>
              <a:t>Available from: https://</a:t>
            </a:r>
            <a:r>
              <a:rPr lang="en-US" sz="1100" dirty="0" err="1"/>
              <a:t>www.bain.com</a:t>
            </a:r>
            <a:r>
              <a:rPr lang="en-US" sz="1100" dirty="0"/>
              <a:t>/insights/topics/global-healthcare-private-equity-ma-report/</a:t>
            </a:r>
          </a:p>
        </p:txBody>
      </p:sp>
      <p:graphicFrame>
        <p:nvGraphicFramePr>
          <p:cNvPr id="4" name="Content Placeholder 3">
            <a:extLst>
              <a:ext uri="{FF2B5EF4-FFF2-40B4-BE49-F238E27FC236}">
                <a16:creationId xmlns:a16="http://schemas.microsoft.com/office/drawing/2014/main" id="{0360867A-E2C0-4D43-8584-F73953E8C7F7}"/>
              </a:ext>
            </a:extLst>
          </p:cNvPr>
          <p:cNvGraphicFramePr>
            <a:graphicFrameLocks noGrp="1"/>
          </p:cNvGraphicFramePr>
          <p:nvPr>
            <p:ph idx="4294967295"/>
            <p:extLst>
              <p:ext uri="{D42A27DB-BD31-4B8C-83A1-F6EECF244321}">
                <p14:modId xmlns:p14="http://schemas.microsoft.com/office/powerpoint/2010/main" val="1727548510"/>
              </p:ext>
            </p:extLst>
          </p:nvPr>
        </p:nvGraphicFramePr>
        <p:xfrm>
          <a:off x="563671" y="1966586"/>
          <a:ext cx="10790127" cy="40501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637977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B6368-3888-7923-9BE5-950F4E734D56}"/>
            </a:ext>
          </a:extLst>
        </p:cNvPr>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E085D123-5147-20A5-71CB-97B7143E4406}"/>
              </a:ext>
            </a:extLst>
          </p:cNvPr>
          <p:cNvCxnSpPr>
            <a:cxnSpLocks/>
          </p:cNvCxnSpPr>
          <p:nvPr/>
        </p:nvCxnSpPr>
        <p:spPr>
          <a:xfrm>
            <a:off x="447305" y="3966360"/>
            <a:ext cx="538348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FDB2305-AA27-558B-098D-BFEA25177C80}"/>
              </a:ext>
            </a:extLst>
          </p:cNvPr>
          <p:cNvCxnSpPr>
            <a:cxnSpLocks/>
          </p:cNvCxnSpPr>
          <p:nvPr/>
        </p:nvCxnSpPr>
        <p:spPr>
          <a:xfrm>
            <a:off x="6349340" y="3966360"/>
            <a:ext cx="538348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13" name="Chart 12">
            <a:extLst>
              <a:ext uri="{FF2B5EF4-FFF2-40B4-BE49-F238E27FC236}">
                <a16:creationId xmlns:a16="http://schemas.microsoft.com/office/drawing/2014/main" id="{7D7D7951-7CCD-8250-6BC0-DD7CF8F826B4}"/>
              </a:ext>
            </a:extLst>
          </p:cNvPr>
          <p:cNvGraphicFramePr/>
          <p:nvPr>
            <p:extLst>
              <p:ext uri="{D42A27DB-BD31-4B8C-83A1-F6EECF244321}">
                <p14:modId xmlns:p14="http://schemas.microsoft.com/office/powerpoint/2010/main" val="3620458541"/>
              </p:ext>
            </p:extLst>
          </p:nvPr>
        </p:nvGraphicFramePr>
        <p:xfrm>
          <a:off x="345782" y="1674584"/>
          <a:ext cx="5620987" cy="434217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49AB5AE4-643B-B7DB-541E-575EA87B16E0}"/>
              </a:ext>
            </a:extLst>
          </p:cNvPr>
          <p:cNvSpPr>
            <a:spLocks noGrp="1"/>
          </p:cNvSpPr>
          <p:nvPr>
            <p:ph type="title"/>
          </p:nvPr>
        </p:nvSpPr>
        <p:spPr/>
        <p:txBody>
          <a:bodyPr>
            <a:noAutofit/>
          </a:bodyPr>
          <a:lstStyle/>
          <a:p>
            <a:r>
              <a:rPr lang="en-US" sz="2000" dirty="0"/>
              <a:t>Mortality hazard ratios (compared to incorporated business owners): </a:t>
            </a:r>
            <a:br>
              <a:rPr lang="en-US" sz="3600" dirty="0"/>
            </a:br>
            <a:r>
              <a:rPr lang="en-US" sz="3600" dirty="0"/>
              <a:t>Class Differential in Death is Widening</a:t>
            </a:r>
            <a:endParaRPr lang="en-US" sz="2000" b="0" dirty="0"/>
          </a:p>
        </p:txBody>
      </p:sp>
      <p:sp>
        <p:nvSpPr>
          <p:cNvPr id="5" name="Text Placeholder 4">
            <a:extLst>
              <a:ext uri="{FF2B5EF4-FFF2-40B4-BE49-F238E27FC236}">
                <a16:creationId xmlns:a16="http://schemas.microsoft.com/office/drawing/2014/main" id="{4B0CC61E-525B-887E-4817-D650FB24543E}"/>
              </a:ext>
            </a:extLst>
          </p:cNvPr>
          <p:cNvSpPr>
            <a:spLocks noGrp="1"/>
          </p:cNvSpPr>
          <p:nvPr>
            <p:ph type="body" idx="10"/>
          </p:nvPr>
        </p:nvSpPr>
        <p:spPr>
          <a:xfrm>
            <a:off x="0" y="6016753"/>
            <a:ext cx="8508508" cy="841248"/>
          </a:xfrm>
        </p:spPr>
        <p:txBody>
          <a:bodyPr/>
          <a:lstStyle/>
          <a:p>
            <a:r>
              <a:rPr lang="en-US" sz="1200" dirty="0"/>
              <a:t>Data from: Eisenberg-Guyot J, </a:t>
            </a:r>
            <a:r>
              <a:rPr lang="en-US" sz="1200" dirty="0" err="1"/>
              <a:t>Finsaas</a:t>
            </a:r>
            <a:r>
              <a:rPr lang="en-US" sz="1200" dirty="0"/>
              <a:t> MC, </a:t>
            </a:r>
            <a:r>
              <a:rPr lang="en-US" sz="1200" dirty="0" err="1"/>
              <a:t>Prins</a:t>
            </a:r>
            <a:r>
              <a:rPr lang="en-US" sz="1200" dirty="0"/>
              <a:t> SJ. Dead Labor: Mortality Inequities by Class, Gender, and Race/Ethnicity in the United States, 1986–2019. Am J Public Health 2023;113(6):637–46.</a:t>
            </a:r>
          </a:p>
        </p:txBody>
      </p:sp>
      <p:sp>
        <p:nvSpPr>
          <p:cNvPr id="7" name="TextBox 6">
            <a:extLst>
              <a:ext uri="{FF2B5EF4-FFF2-40B4-BE49-F238E27FC236}">
                <a16:creationId xmlns:a16="http://schemas.microsoft.com/office/drawing/2014/main" id="{6F6A42D1-879D-2A02-04EE-2045D0E9F3BD}"/>
              </a:ext>
            </a:extLst>
          </p:cNvPr>
          <p:cNvSpPr txBox="1"/>
          <p:nvPr/>
        </p:nvSpPr>
        <p:spPr>
          <a:xfrm>
            <a:off x="8776335" y="3244334"/>
            <a:ext cx="388620" cy="369332"/>
          </a:xfrm>
          <a:prstGeom prst="rect">
            <a:avLst/>
          </a:prstGeom>
          <a:noFill/>
        </p:spPr>
        <p:txBody>
          <a:bodyPr wrap="square" rtlCol="0">
            <a:spAutoFit/>
          </a:bodyPr>
          <a:lstStyle/>
          <a:p>
            <a:r>
              <a:rPr lang="en-US" dirty="0"/>
              <a:t>*</a:t>
            </a:r>
          </a:p>
        </p:txBody>
      </p:sp>
      <p:sp>
        <p:nvSpPr>
          <p:cNvPr id="8" name="TextBox 7">
            <a:extLst>
              <a:ext uri="{FF2B5EF4-FFF2-40B4-BE49-F238E27FC236}">
                <a16:creationId xmlns:a16="http://schemas.microsoft.com/office/drawing/2014/main" id="{74E9F510-098E-9A5D-8617-BD7F7EDF7527}"/>
              </a:ext>
            </a:extLst>
          </p:cNvPr>
          <p:cNvSpPr txBox="1"/>
          <p:nvPr/>
        </p:nvSpPr>
        <p:spPr>
          <a:xfrm>
            <a:off x="5753100" y="2397145"/>
            <a:ext cx="388620" cy="369332"/>
          </a:xfrm>
          <a:prstGeom prst="rect">
            <a:avLst/>
          </a:prstGeom>
          <a:noFill/>
        </p:spPr>
        <p:txBody>
          <a:bodyPr wrap="square" rtlCol="0">
            <a:spAutoFit/>
          </a:bodyPr>
          <a:lstStyle/>
          <a:p>
            <a:r>
              <a:rPr lang="en-US" dirty="0"/>
              <a:t>*</a:t>
            </a:r>
          </a:p>
        </p:txBody>
      </p:sp>
      <p:sp>
        <p:nvSpPr>
          <p:cNvPr id="9" name="TextBox 8">
            <a:extLst>
              <a:ext uri="{FF2B5EF4-FFF2-40B4-BE49-F238E27FC236}">
                <a16:creationId xmlns:a16="http://schemas.microsoft.com/office/drawing/2014/main" id="{73A65EA5-AF8B-E7F1-E55A-15BF92060FF0}"/>
              </a:ext>
            </a:extLst>
          </p:cNvPr>
          <p:cNvSpPr txBox="1"/>
          <p:nvPr/>
        </p:nvSpPr>
        <p:spPr>
          <a:xfrm>
            <a:off x="9553575" y="1690689"/>
            <a:ext cx="388620" cy="369332"/>
          </a:xfrm>
          <a:prstGeom prst="rect">
            <a:avLst/>
          </a:prstGeom>
          <a:noFill/>
        </p:spPr>
        <p:txBody>
          <a:bodyPr wrap="square" rtlCol="0">
            <a:spAutoFit/>
          </a:bodyPr>
          <a:lstStyle/>
          <a:p>
            <a:r>
              <a:rPr lang="en-US" dirty="0"/>
              <a:t>*</a:t>
            </a:r>
          </a:p>
        </p:txBody>
      </p:sp>
      <p:sp>
        <p:nvSpPr>
          <p:cNvPr id="6" name="TextBox 5">
            <a:extLst>
              <a:ext uri="{FF2B5EF4-FFF2-40B4-BE49-F238E27FC236}">
                <a16:creationId xmlns:a16="http://schemas.microsoft.com/office/drawing/2014/main" id="{233FE9AB-1171-AD10-7D94-5F263F53BFB7}"/>
              </a:ext>
            </a:extLst>
          </p:cNvPr>
          <p:cNvSpPr txBox="1"/>
          <p:nvPr/>
        </p:nvSpPr>
        <p:spPr>
          <a:xfrm>
            <a:off x="482930" y="1489497"/>
            <a:ext cx="5270170" cy="523220"/>
          </a:xfrm>
          <a:prstGeom prst="rect">
            <a:avLst/>
          </a:prstGeom>
          <a:noFill/>
        </p:spPr>
        <p:txBody>
          <a:bodyPr wrap="square" rtlCol="0">
            <a:spAutoFit/>
          </a:bodyPr>
          <a:lstStyle/>
          <a:p>
            <a:pPr algn="ctr">
              <a:spcAft>
                <a:spcPts val="1200"/>
              </a:spcAft>
            </a:pPr>
            <a:r>
              <a:rPr lang="en-US" sz="2800" b="1" dirty="0">
                <a:solidFill>
                  <a:schemeClr val="bg1"/>
                </a:solidFill>
              </a:rPr>
              <a:t>1986-1996</a:t>
            </a:r>
          </a:p>
        </p:txBody>
      </p:sp>
      <p:sp>
        <p:nvSpPr>
          <p:cNvPr id="11" name="TextBox 10">
            <a:extLst>
              <a:ext uri="{FF2B5EF4-FFF2-40B4-BE49-F238E27FC236}">
                <a16:creationId xmlns:a16="http://schemas.microsoft.com/office/drawing/2014/main" id="{A35C8CC4-6B77-BBE3-ADF1-91F75D7C5603}"/>
              </a:ext>
            </a:extLst>
          </p:cNvPr>
          <p:cNvSpPr txBox="1"/>
          <p:nvPr/>
        </p:nvSpPr>
        <p:spPr>
          <a:xfrm>
            <a:off x="6312551" y="1489497"/>
            <a:ext cx="5396519" cy="523220"/>
          </a:xfrm>
          <a:prstGeom prst="rect">
            <a:avLst/>
          </a:prstGeom>
          <a:noFill/>
        </p:spPr>
        <p:txBody>
          <a:bodyPr wrap="square" rtlCol="0">
            <a:spAutoFit/>
          </a:bodyPr>
          <a:lstStyle/>
          <a:p>
            <a:pPr algn="ctr">
              <a:spcAft>
                <a:spcPts val="1200"/>
              </a:spcAft>
            </a:pPr>
            <a:r>
              <a:rPr lang="en-US" sz="2800" b="1" dirty="0">
                <a:solidFill>
                  <a:schemeClr val="bg1"/>
                </a:solidFill>
              </a:rPr>
              <a:t>2001-2018</a:t>
            </a:r>
          </a:p>
        </p:txBody>
      </p:sp>
      <p:graphicFrame>
        <p:nvGraphicFramePr>
          <p:cNvPr id="14" name="Chart 13">
            <a:extLst>
              <a:ext uri="{FF2B5EF4-FFF2-40B4-BE49-F238E27FC236}">
                <a16:creationId xmlns:a16="http://schemas.microsoft.com/office/drawing/2014/main" id="{6F843FC1-6F24-F4AA-D3D9-C6A26AADF3D3}"/>
              </a:ext>
            </a:extLst>
          </p:cNvPr>
          <p:cNvGraphicFramePr/>
          <p:nvPr>
            <p:extLst>
              <p:ext uri="{D42A27DB-BD31-4B8C-83A1-F6EECF244321}">
                <p14:modId xmlns:p14="http://schemas.microsoft.com/office/powerpoint/2010/main" val="2200700724"/>
              </p:ext>
            </p:extLst>
          </p:nvPr>
        </p:nvGraphicFramePr>
        <p:xfrm>
          <a:off x="6225231" y="1690689"/>
          <a:ext cx="5620987" cy="434217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10361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Graphic spid="14" grpId="0">
        <p:bldAsOne/>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57748-2660-9D45-9CA8-9659C387943E}"/>
              </a:ext>
            </a:extLst>
          </p:cNvPr>
          <p:cNvSpPr>
            <a:spLocks noGrp="1"/>
          </p:cNvSpPr>
          <p:nvPr>
            <p:ph type="title"/>
          </p:nvPr>
        </p:nvSpPr>
        <p:spPr/>
        <p:txBody>
          <a:bodyPr>
            <a:normAutofit/>
          </a:bodyPr>
          <a:lstStyle/>
          <a:p>
            <a:r>
              <a:rPr lang="en-US" dirty="0"/>
              <a:t>Oncology Clinics and Oncologists with Private Equity Affiliations</a:t>
            </a:r>
          </a:p>
        </p:txBody>
      </p:sp>
      <p:sp>
        <p:nvSpPr>
          <p:cNvPr id="3" name="Text Placeholder 2">
            <a:extLst>
              <a:ext uri="{FF2B5EF4-FFF2-40B4-BE49-F238E27FC236}">
                <a16:creationId xmlns:a16="http://schemas.microsoft.com/office/drawing/2014/main" id="{93FCADA8-9010-5A15-A30F-71299A53EA7E}"/>
              </a:ext>
            </a:extLst>
          </p:cNvPr>
          <p:cNvSpPr>
            <a:spLocks noGrp="1"/>
          </p:cNvSpPr>
          <p:nvPr>
            <p:ph type="body" idx="10"/>
          </p:nvPr>
        </p:nvSpPr>
        <p:spPr>
          <a:xfrm>
            <a:off x="-1" y="6016753"/>
            <a:ext cx="8517699" cy="841248"/>
          </a:xfrm>
        </p:spPr>
        <p:txBody>
          <a:bodyPr/>
          <a:lstStyle/>
          <a:p>
            <a:pPr>
              <a:lnSpc>
                <a:spcPct val="100000"/>
              </a:lnSpc>
              <a:spcBef>
                <a:spcPts val="0"/>
              </a:spcBef>
            </a:pPr>
            <a:r>
              <a:rPr lang="en-US" dirty="0"/>
              <a:t>Tyan K, Lam MB, Milligan M. Private Equity Acquisition of Oncology Clinics in the US From 2003 to 2022. JAMA Internal Medicine 2023;183(6):621–3.</a:t>
            </a:r>
          </a:p>
        </p:txBody>
      </p:sp>
      <p:graphicFrame>
        <p:nvGraphicFramePr>
          <p:cNvPr id="4" name="Content Placeholder 3">
            <a:extLst>
              <a:ext uri="{FF2B5EF4-FFF2-40B4-BE49-F238E27FC236}">
                <a16:creationId xmlns:a16="http://schemas.microsoft.com/office/drawing/2014/main" id="{B8E062ED-CF09-D043-A26D-811AA3747197}"/>
              </a:ext>
            </a:extLst>
          </p:cNvPr>
          <p:cNvGraphicFramePr>
            <a:graphicFrameLocks noGrp="1"/>
          </p:cNvGraphicFramePr>
          <p:nvPr>
            <p:ph idx="4294967295"/>
            <p:extLst>
              <p:ext uri="{D42A27DB-BD31-4B8C-83A1-F6EECF244321}">
                <p14:modId xmlns:p14="http://schemas.microsoft.com/office/powerpoint/2010/main" val="1520833441"/>
              </p:ext>
            </p:extLst>
          </p:nvPr>
        </p:nvGraphicFramePr>
        <p:xfrm>
          <a:off x="1981200" y="1866378"/>
          <a:ext cx="8229600" cy="402085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769675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1215D-FFB4-AB47-69C9-CBA1105BFAA2}"/>
              </a:ext>
            </a:extLst>
          </p:cNvPr>
          <p:cNvSpPr>
            <a:spLocks noGrp="1"/>
          </p:cNvSpPr>
          <p:nvPr>
            <p:ph type="title"/>
          </p:nvPr>
        </p:nvSpPr>
        <p:spPr>
          <a:xfrm>
            <a:off x="1202499" y="1999615"/>
            <a:ext cx="10446706" cy="2764028"/>
          </a:xfrm>
        </p:spPr>
        <p:txBody>
          <a:bodyPr vert="horz" lIns="91440" tIns="45720" rIns="91440" bIns="45720" rtlCol="0" anchor="ctr">
            <a:noAutofit/>
          </a:bodyPr>
          <a:lstStyle/>
          <a:p>
            <a:pPr algn="ctr"/>
            <a:r>
              <a:rPr lang="en-US" sz="6800" dirty="0">
                <a:latin typeface="+mn-lt"/>
              </a:rPr>
              <a:t>VII. Health Planning</a:t>
            </a:r>
            <a:br>
              <a:rPr lang="en-US" sz="6800" dirty="0">
                <a:latin typeface="+mn-lt"/>
              </a:rPr>
            </a:br>
            <a:r>
              <a:rPr lang="en-US" sz="4800" dirty="0">
                <a:latin typeface="+mn-lt"/>
              </a:rPr>
              <a:t>(or lack thereof)</a:t>
            </a:r>
            <a:endParaRPr lang="en-US" sz="6800" dirty="0">
              <a:latin typeface="+mn-lt"/>
            </a:endParaRPr>
          </a:p>
        </p:txBody>
      </p:sp>
    </p:spTree>
    <p:extLst>
      <p:ext uri="{BB962C8B-B14F-4D97-AF65-F5344CB8AC3E}">
        <p14:creationId xmlns:p14="http://schemas.microsoft.com/office/powerpoint/2010/main" val="3214610864"/>
      </p:ext>
    </p:extLst>
  </p:cSld>
  <p:clrMapOvr>
    <a:masterClrMapping/>
  </p:clrMapOvr>
  <p:transition spd="slow">
    <p:fade thruBlk="1"/>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89384-2653-7F4E-BA6E-0499D14DA45F}"/>
              </a:ext>
            </a:extLst>
          </p:cNvPr>
          <p:cNvSpPr>
            <a:spLocks noGrp="1"/>
          </p:cNvSpPr>
          <p:nvPr>
            <p:ph type="title"/>
          </p:nvPr>
        </p:nvSpPr>
        <p:spPr/>
        <p:txBody>
          <a:bodyPr>
            <a:noAutofit/>
          </a:bodyPr>
          <a:lstStyle/>
          <a:p>
            <a:r>
              <a:rPr lang="en-US" sz="2400" dirty="0"/>
              <a:t>During periods of load imbalance during COVID-19</a:t>
            </a:r>
            <a:br>
              <a:rPr lang="en-US" sz="3000" dirty="0"/>
            </a:br>
            <a:r>
              <a:rPr lang="en-US" sz="4000" dirty="0"/>
              <a:t>Probability of Hospital Overcapacity </a:t>
            </a:r>
            <a:endParaRPr lang="en-US" sz="3000" dirty="0"/>
          </a:p>
        </p:txBody>
      </p:sp>
      <p:sp>
        <p:nvSpPr>
          <p:cNvPr id="3" name="Text Placeholder 2">
            <a:extLst>
              <a:ext uri="{FF2B5EF4-FFF2-40B4-BE49-F238E27FC236}">
                <a16:creationId xmlns:a16="http://schemas.microsoft.com/office/drawing/2014/main" id="{0FC2401F-61CD-6AE2-B956-65CA8A179CD1}"/>
              </a:ext>
            </a:extLst>
          </p:cNvPr>
          <p:cNvSpPr>
            <a:spLocks noGrp="1"/>
          </p:cNvSpPr>
          <p:nvPr>
            <p:ph type="body" idx="10"/>
          </p:nvPr>
        </p:nvSpPr>
        <p:spPr/>
        <p:txBody>
          <a:bodyPr/>
          <a:lstStyle/>
          <a:p>
            <a:pPr>
              <a:lnSpc>
                <a:spcPct val="100000"/>
              </a:lnSpc>
              <a:spcBef>
                <a:spcPts val="0"/>
              </a:spcBef>
            </a:pPr>
            <a:r>
              <a:rPr lang="en-US" dirty="0"/>
              <a:t>Data points are predicted probability of being overcapacity during periods of regional ICU load imbalance.  From Exhibit 4 of Vohra et al.; predicted probability for quartiles 2-4 calculated by adding marginal effect to predicted probability of Quartile 1.  Vohra AS, Khullar D, Kaushal R, </a:t>
            </a:r>
            <a:r>
              <a:rPr lang="en-US" dirty="0" err="1"/>
              <a:t>Schpero</a:t>
            </a:r>
            <a:r>
              <a:rPr lang="en-US" dirty="0"/>
              <a:t> WL. Many Intensive Care Units Were Overloaded While Nearby Hospitals Had Excess Capacity During The COVID-19 Pandemic. Health Affairs [Internet] 2023 [cited 2023 Jul 100].</a:t>
            </a:r>
          </a:p>
        </p:txBody>
      </p:sp>
      <p:graphicFrame>
        <p:nvGraphicFramePr>
          <p:cNvPr id="5" name="Chart 4">
            <a:extLst>
              <a:ext uri="{FF2B5EF4-FFF2-40B4-BE49-F238E27FC236}">
                <a16:creationId xmlns:a16="http://schemas.microsoft.com/office/drawing/2014/main" id="{8BB093B1-B924-15EA-AC80-D8EDD4A75CAF}"/>
              </a:ext>
            </a:extLst>
          </p:cNvPr>
          <p:cNvGraphicFramePr/>
          <p:nvPr>
            <p:extLst>
              <p:ext uri="{D42A27DB-BD31-4B8C-83A1-F6EECF244321}">
                <p14:modId xmlns:p14="http://schemas.microsoft.com/office/powerpoint/2010/main" val="3778057579"/>
              </p:ext>
            </p:extLst>
          </p:nvPr>
        </p:nvGraphicFramePr>
        <p:xfrm>
          <a:off x="778006" y="1690687"/>
          <a:ext cx="10635989" cy="3758838"/>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32E67E54-8EFA-5FB1-3C35-90DA1BBADE2D}"/>
              </a:ext>
            </a:extLst>
          </p:cNvPr>
          <p:cNvSpPr txBox="1"/>
          <p:nvPr/>
        </p:nvSpPr>
        <p:spPr>
          <a:xfrm>
            <a:off x="2569923" y="5449525"/>
            <a:ext cx="7052154" cy="461665"/>
          </a:xfrm>
          <a:prstGeom prst="rect">
            <a:avLst/>
          </a:prstGeom>
          <a:noFill/>
        </p:spPr>
        <p:txBody>
          <a:bodyPr wrap="square" rtlCol="0">
            <a:spAutoFit/>
          </a:bodyPr>
          <a:lstStyle/>
          <a:p>
            <a:pPr algn="ctr">
              <a:spcAft>
                <a:spcPts val="1200"/>
              </a:spcAft>
            </a:pPr>
            <a:r>
              <a:rPr lang="en-US" sz="2400" dirty="0">
                <a:solidFill>
                  <a:schemeClr val="bg1"/>
                </a:solidFill>
              </a:rPr>
              <a:t>Black Population Quartile of Hospital Zip Code</a:t>
            </a:r>
          </a:p>
        </p:txBody>
      </p:sp>
    </p:spTree>
    <p:extLst>
      <p:ext uri="{BB962C8B-B14F-4D97-AF65-F5344CB8AC3E}">
        <p14:creationId xmlns:p14="http://schemas.microsoft.com/office/powerpoint/2010/main" val="12524894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9564757-068B-4B47-BC7D-B36A707282EE}"/>
              </a:ext>
            </a:extLst>
          </p:cNvPr>
          <p:cNvSpPr>
            <a:spLocks noGrp="1"/>
          </p:cNvSpPr>
          <p:nvPr>
            <p:ph type="title"/>
          </p:nvPr>
        </p:nvSpPr>
        <p:spPr>
          <a:xfrm>
            <a:off x="838200" y="365125"/>
            <a:ext cx="8932101" cy="1325563"/>
          </a:xfrm>
        </p:spPr>
        <p:txBody>
          <a:bodyPr anchor="ctr">
            <a:normAutofit/>
          </a:bodyPr>
          <a:lstStyle/>
          <a:p>
            <a:r>
              <a:rPr lang="en-US" sz="2400" dirty="0"/>
              <a:t>Julian Tudor Hart, 1971: </a:t>
            </a:r>
            <a:br>
              <a:rPr lang="en-US" sz="2400" dirty="0"/>
            </a:br>
            <a:r>
              <a:rPr lang="en-US" dirty="0"/>
              <a:t>The “Inverse Care Law”</a:t>
            </a:r>
            <a:endParaRPr lang="en-US" sz="2400" dirty="0"/>
          </a:p>
        </p:txBody>
      </p:sp>
      <p:sp>
        <p:nvSpPr>
          <p:cNvPr id="3" name="Content Placeholder 2">
            <a:extLst>
              <a:ext uri="{FF2B5EF4-FFF2-40B4-BE49-F238E27FC236}">
                <a16:creationId xmlns:a16="http://schemas.microsoft.com/office/drawing/2014/main" id="{445AD803-91AA-1A4B-B3D1-67DD0BAEC80C}"/>
              </a:ext>
            </a:extLst>
          </p:cNvPr>
          <p:cNvSpPr>
            <a:spLocks noGrp="1"/>
          </p:cNvSpPr>
          <p:nvPr>
            <p:ph type="body" idx="10"/>
          </p:nvPr>
        </p:nvSpPr>
        <p:spPr/>
        <p:txBody>
          <a:bodyPr>
            <a:normAutofit/>
          </a:bodyPr>
          <a:lstStyle/>
          <a:p>
            <a:r>
              <a:rPr lang="en-US" dirty="0"/>
              <a:t>Tudor Hart J. The Inverse Care Law. The Lancet 1971; 297: 405–12.</a:t>
            </a:r>
          </a:p>
        </p:txBody>
      </p:sp>
      <p:pic>
        <p:nvPicPr>
          <p:cNvPr id="1026" name="Picture 2" descr="A person wearing a hat and smiling at the camera&#10;&#10;Description automatically generated">
            <a:extLst>
              <a:ext uri="{FF2B5EF4-FFF2-40B4-BE49-F238E27FC236}">
                <a16:creationId xmlns:a16="http://schemas.microsoft.com/office/drawing/2014/main" id="{8029189D-1927-3945-92DF-A1D0BA9E26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 b="8794"/>
          <a:stretch/>
        </p:blipFill>
        <p:spPr bwMode="auto">
          <a:xfrm>
            <a:off x="1014530" y="1690688"/>
            <a:ext cx="3100270" cy="4236303"/>
          </a:xfrm>
          <a:prstGeom prst="rect">
            <a:avLst/>
          </a:prstGeom>
          <a:noFill/>
          <a:ln>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FB5F9C8-4963-C31B-8636-0CCA634931CE}"/>
              </a:ext>
            </a:extLst>
          </p:cNvPr>
          <p:cNvSpPr txBox="1"/>
          <p:nvPr/>
        </p:nvSpPr>
        <p:spPr>
          <a:xfrm>
            <a:off x="4291130" y="2278553"/>
            <a:ext cx="7257867" cy="2462213"/>
          </a:xfrm>
          <a:prstGeom prst="rect">
            <a:avLst/>
          </a:prstGeom>
          <a:noFill/>
        </p:spPr>
        <p:txBody>
          <a:bodyPr wrap="square" rtlCol="0">
            <a:spAutoFit/>
          </a:bodyPr>
          <a:lstStyle/>
          <a:p>
            <a:pPr>
              <a:spcAft>
                <a:spcPts val="1200"/>
              </a:spcAft>
            </a:pPr>
            <a:r>
              <a:rPr lang="en-US" sz="2400" dirty="0">
                <a:solidFill>
                  <a:schemeClr val="bg1"/>
                </a:solidFill>
              </a:rPr>
              <a:t>“…the availability of good medical care tends to vary inversely with the need of the population served.”</a:t>
            </a:r>
          </a:p>
          <a:p>
            <a:pPr>
              <a:spcAft>
                <a:spcPts val="1200"/>
              </a:spcAft>
            </a:pPr>
            <a:r>
              <a:rPr lang="en-US" sz="2400" dirty="0">
                <a:solidFill>
                  <a:schemeClr val="bg1"/>
                </a:solidFill>
              </a:rPr>
              <a:t>“The more health services are removed from the force of the market, the more successful we can be in redistributing care away from its ‘natural’ distribution in a market economy.”</a:t>
            </a:r>
          </a:p>
        </p:txBody>
      </p:sp>
    </p:spTree>
    <p:extLst>
      <p:ext uri="{BB962C8B-B14F-4D97-AF65-F5344CB8AC3E}">
        <p14:creationId xmlns:p14="http://schemas.microsoft.com/office/powerpoint/2010/main" val="3430720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150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97356-C82B-4197-7C24-59A001C278A5}"/>
              </a:ext>
            </a:extLst>
          </p:cNvPr>
          <p:cNvSpPr>
            <a:spLocks noGrp="1"/>
          </p:cNvSpPr>
          <p:nvPr>
            <p:ph type="title"/>
          </p:nvPr>
        </p:nvSpPr>
        <p:spPr/>
        <p:txBody>
          <a:bodyPr>
            <a:normAutofit/>
          </a:bodyPr>
          <a:lstStyle/>
          <a:p>
            <a:r>
              <a:rPr lang="en-US" sz="2400" dirty="0"/>
              <a:t>Mean revenue and profit per patient bed day, 2016-2018: </a:t>
            </a:r>
            <a:br>
              <a:rPr lang="en-US" sz="2800" dirty="0"/>
            </a:br>
            <a:r>
              <a:rPr lang="en-US" sz="4000" dirty="0"/>
              <a:t>Black-serving vs. Other US Hospitals</a:t>
            </a:r>
            <a:endParaRPr lang="en-US" sz="3000" dirty="0"/>
          </a:p>
        </p:txBody>
      </p:sp>
      <p:sp>
        <p:nvSpPr>
          <p:cNvPr id="3" name="Text Placeholder 2">
            <a:extLst>
              <a:ext uri="{FF2B5EF4-FFF2-40B4-BE49-F238E27FC236}">
                <a16:creationId xmlns:a16="http://schemas.microsoft.com/office/drawing/2014/main" id="{57D20EEE-EFEB-98BE-6A5A-5A4D0963CD99}"/>
              </a:ext>
            </a:extLst>
          </p:cNvPr>
          <p:cNvSpPr>
            <a:spLocks noGrp="1"/>
          </p:cNvSpPr>
          <p:nvPr>
            <p:ph type="body" idx="10"/>
          </p:nvPr>
        </p:nvSpPr>
        <p:spPr>
          <a:xfrm>
            <a:off x="-1" y="6016753"/>
            <a:ext cx="8480121" cy="841248"/>
          </a:xfrm>
        </p:spPr>
        <p:txBody>
          <a:bodyPr/>
          <a:lstStyle/>
          <a:p>
            <a:pPr>
              <a:lnSpc>
                <a:spcPct val="100000"/>
              </a:lnSpc>
              <a:spcBef>
                <a:spcPts val="0"/>
              </a:spcBef>
            </a:pPr>
            <a:r>
              <a:rPr lang="en-US" dirty="0"/>
              <a:t>Himmelstein G, </a:t>
            </a:r>
            <a:r>
              <a:rPr lang="en-US" dirty="0" err="1"/>
              <a:t>Ceasar</a:t>
            </a:r>
            <a:r>
              <a:rPr lang="en-US" dirty="0"/>
              <a:t> JN, Himmelstein KE. Hospitals That Serve Many Black Patients Have Lower Revenues and Profits: Structural Racism in Hospital Financing. J Gen Intern Med 2023;38(3):586–91.</a:t>
            </a:r>
          </a:p>
        </p:txBody>
      </p:sp>
      <p:graphicFrame>
        <p:nvGraphicFramePr>
          <p:cNvPr id="5" name="Chart 4">
            <a:extLst>
              <a:ext uri="{FF2B5EF4-FFF2-40B4-BE49-F238E27FC236}">
                <a16:creationId xmlns:a16="http://schemas.microsoft.com/office/drawing/2014/main" id="{A9BFEB0E-4265-D232-09AE-BBCE652610D6}"/>
              </a:ext>
            </a:extLst>
          </p:cNvPr>
          <p:cNvGraphicFramePr/>
          <p:nvPr>
            <p:extLst>
              <p:ext uri="{D42A27DB-BD31-4B8C-83A1-F6EECF244321}">
                <p14:modId xmlns:p14="http://schemas.microsoft.com/office/powerpoint/2010/main" val="555334960"/>
              </p:ext>
            </p:extLst>
          </p:nvPr>
        </p:nvGraphicFramePr>
        <p:xfrm>
          <a:off x="2693504" y="1690688"/>
          <a:ext cx="4701209" cy="416610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4E2242F9-D3F7-00F5-F5EC-F6AFBA420060}"/>
              </a:ext>
            </a:extLst>
          </p:cNvPr>
          <p:cNvSpPr txBox="1"/>
          <p:nvPr/>
        </p:nvSpPr>
        <p:spPr>
          <a:xfrm>
            <a:off x="838200" y="2713383"/>
            <a:ext cx="2173357" cy="1246495"/>
          </a:xfrm>
          <a:prstGeom prst="rect">
            <a:avLst/>
          </a:prstGeom>
          <a:noFill/>
        </p:spPr>
        <p:txBody>
          <a:bodyPr wrap="square" rtlCol="0">
            <a:spAutoFit/>
          </a:bodyPr>
          <a:lstStyle/>
          <a:p>
            <a:pPr>
              <a:spcAft>
                <a:spcPts val="1800"/>
              </a:spcAft>
            </a:pPr>
            <a:r>
              <a:rPr lang="en-US" sz="2000" dirty="0">
                <a:solidFill>
                  <a:schemeClr val="bg1"/>
                </a:solidFill>
              </a:rPr>
              <a:t>Black-serving Hospitals</a:t>
            </a:r>
          </a:p>
          <a:p>
            <a:pPr>
              <a:spcAft>
                <a:spcPts val="1800"/>
              </a:spcAft>
            </a:pPr>
            <a:r>
              <a:rPr lang="en-US" sz="2000" dirty="0">
                <a:solidFill>
                  <a:schemeClr val="bg1"/>
                </a:solidFill>
              </a:rPr>
              <a:t>Other Hospitals</a:t>
            </a:r>
          </a:p>
        </p:txBody>
      </p:sp>
      <p:sp>
        <p:nvSpPr>
          <p:cNvPr id="8" name="Rectangle 7">
            <a:extLst>
              <a:ext uri="{FF2B5EF4-FFF2-40B4-BE49-F238E27FC236}">
                <a16:creationId xmlns:a16="http://schemas.microsoft.com/office/drawing/2014/main" id="{5BF0F510-AFA2-4B28-8ED2-82519B322267}"/>
              </a:ext>
            </a:extLst>
          </p:cNvPr>
          <p:cNvSpPr>
            <a:spLocks noChangeAspect="1"/>
          </p:cNvSpPr>
          <p:nvPr/>
        </p:nvSpPr>
        <p:spPr>
          <a:xfrm>
            <a:off x="603636" y="2766147"/>
            <a:ext cx="274320" cy="274320"/>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CF28DF8-3CDB-3877-BE6E-B0B1F079FCE4}"/>
              </a:ext>
            </a:extLst>
          </p:cNvPr>
          <p:cNvSpPr>
            <a:spLocks noChangeAspect="1"/>
          </p:cNvSpPr>
          <p:nvPr/>
        </p:nvSpPr>
        <p:spPr>
          <a:xfrm>
            <a:off x="603636" y="3617668"/>
            <a:ext cx="274320" cy="274320"/>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Chart 9">
            <a:extLst>
              <a:ext uri="{FF2B5EF4-FFF2-40B4-BE49-F238E27FC236}">
                <a16:creationId xmlns:a16="http://schemas.microsoft.com/office/drawing/2014/main" id="{936BC284-6065-6874-E8EE-683AA7C22419}"/>
              </a:ext>
            </a:extLst>
          </p:cNvPr>
          <p:cNvGraphicFramePr/>
          <p:nvPr>
            <p:extLst>
              <p:ext uri="{D42A27DB-BD31-4B8C-83A1-F6EECF244321}">
                <p14:modId xmlns:p14="http://schemas.microsoft.com/office/powerpoint/2010/main" val="2464208124"/>
              </p:ext>
            </p:extLst>
          </p:nvPr>
        </p:nvGraphicFramePr>
        <p:xfrm>
          <a:off x="7855226" y="1690688"/>
          <a:ext cx="3650009" cy="416610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368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BF200-6A86-2547-812B-A8B985123C8A}"/>
              </a:ext>
            </a:extLst>
          </p:cNvPr>
          <p:cNvSpPr>
            <a:spLocks noGrp="1"/>
          </p:cNvSpPr>
          <p:nvPr>
            <p:ph type="title"/>
          </p:nvPr>
        </p:nvSpPr>
        <p:spPr/>
        <p:txBody>
          <a:bodyPr>
            <a:normAutofit/>
          </a:bodyPr>
          <a:lstStyle/>
          <a:p>
            <a:r>
              <a:rPr lang="en-US" sz="2400" dirty="0"/>
              <a:t>Lack of association between the supply of NICU resources and </a:t>
            </a:r>
            <a:br>
              <a:rPr lang="en-US" sz="2700" dirty="0"/>
            </a:br>
            <a:r>
              <a:rPr lang="en-US" dirty="0"/>
              <a:t>The Medical Needs of Newborns</a:t>
            </a:r>
            <a:endParaRPr lang="en-US" sz="4000" dirty="0"/>
          </a:p>
        </p:txBody>
      </p:sp>
      <p:sp>
        <p:nvSpPr>
          <p:cNvPr id="3" name="Text Placeholder 2">
            <a:extLst>
              <a:ext uri="{FF2B5EF4-FFF2-40B4-BE49-F238E27FC236}">
                <a16:creationId xmlns:a16="http://schemas.microsoft.com/office/drawing/2014/main" id="{78B06C16-8200-6D44-80E2-362E9AE8C4C7}"/>
              </a:ext>
            </a:extLst>
          </p:cNvPr>
          <p:cNvSpPr>
            <a:spLocks noGrp="1"/>
          </p:cNvSpPr>
          <p:nvPr>
            <p:ph type="body" idx="10"/>
          </p:nvPr>
        </p:nvSpPr>
        <p:spPr/>
        <p:txBody>
          <a:bodyPr/>
          <a:lstStyle/>
          <a:p>
            <a:pPr>
              <a:lnSpc>
                <a:spcPct val="100000"/>
              </a:lnSpc>
            </a:pPr>
            <a:r>
              <a:rPr lang="en-US" dirty="0"/>
              <a:t>Davis R, </a:t>
            </a:r>
            <a:r>
              <a:rPr lang="en-US" dirty="0" err="1"/>
              <a:t>Stuchlik</a:t>
            </a:r>
            <a:r>
              <a:rPr lang="en-US" dirty="0"/>
              <a:t> PM, Goodman DC. The Relationship Between Regional Growth in Neonatal Intensive Care Capacity and Perinatal Risk. Medical Care 2023;61(11):729.</a:t>
            </a:r>
          </a:p>
        </p:txBody>
      </p:sp>
      <p:graphicFrame>
        <p:nvGraphicFramePr>
          <p:cNvPr id="4" name="Content Placeholder 3">
            <a:extLst>
              <a:ext uri="{FF2B5EF4-FFF2-40B4-BE49-F238E27FC236}">
                <a16:creationId xmlns:a16="http://schemas.microsoft.com/office/drawing/2014/main" id="{6DE6CE45-DB4E-E84D-B92D-539307086603}"/>
              </a:ext>
            </a:extLst>
          </p:cNvPr>
          <p:cNvGraphicFramePr>
            <a:graphicFrameLocks noGrp="1"/>
          </p:cNvGraphicFramePr>
          <p:nvPr>
            <p:ph idx="4294967295"/>
            <p:extLst>
              <p:ext uri="{D42A27DB-BD31-4B8C-83A1-F6EECF244321}">
                <p14:modId xmlns:p14="http://schemas.microsoft.com/office/powerpoint/2010/main" val="2321663699"/>
              </p:ext>
            </p:extLst>
          </p:nvPr>
        </p:nvGraphicFramePr>
        <p:xfrm>
          <a:off x="838198" y="1600200"/>
          <a:ext cx="6225211" cy="4416553"/>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a:extLst>
              <a:ext uri="{FF2B5EF4-FFF2-40B4-BE49-F238E27FC236}">
                <a16:creationId xmlns:a16="http://schemas.microsoft.com/office/drawing/2014/main" id="{C07B33EA-AD37-EFC6-ABAA-563C8C70F800}"/>
              </a:ext>
            </a:extLst>
          </p:cNvPr>
          <p:cNvSpPr/>
          <p:nvPr/>
        </p:nvSpPr>
        <p:spPr>
          <a:xfrm>
            <a:off x="7250573" y="2106592"/>
            <a:ext cx="4567180" cy="2835798"/>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82880" rIns="182880" rtlCol="0" anchor="ctr"/>
          <a:lstStyle/>
          <a:p>
            <a:pPr>
              <a:spcAft>
                <a:spcPts val="1800"/>
              </a:spcAft>
            </a:pPr>
            <a:r>
              <a:rPr lang="en-US" sz="2400" b="0" i="0" u="none" strike="noStrike" dirty="0">
                <a:solidFill>
                  <a:schemeClr val="bg1"/>
                </a:solidFill>
                <a:effectLst>
                  <a:outerShdw blurRad="50800" dist="38100" dir="2700000" algn="tl" rotWithShape="0">
                    <a:prstClr val="black">
                      <a:alpha val="40000"/>
                    </a:prstClr>
                  </a:outerShdw>
                </a:effectLst>
              </a:rPr>
              <a:t>“A weak association of capacity with perinatal risk in 1991 was </a:t>
            </a:r>
            <a:r>
              <a:rPr lang="en-US" sz="2400" b="1" i="1" u="none" strike="noStrike" dirty="0">
                <a:solidFill>
                  <a:schemeClr val="bg1"/>
                </a:solidFill>
                <a:effectLst>
                  <a:outerShdw blurRad="50800" dist="38100" dir="2700000" algn="tl" rotWithShape="0">
                    <a:prstClr val="black">
                      <a:alpha val="40000"/>
                    </a:prstClr>
                  </a:outerShdw>
                </a:effectLst>
              </a:rPr>
              <a:t>absent</a:t>
            </a:r>
            <a:r>
              <a:rPr lang="en-US" sz="2400" b="0" i="0" u="none" strike="noStrike" dirty="0">
                <a:solidFill>
                  <a:schemeClr val="bg1"/>
                </a:solidFill>
                <a:effectLst>
                  <a:outerShdw blurRad="50800" dist="38100" dir="2700000" algn="tl" rotWithShape="0">
                    <a:prstClr val="black">
                      <a:alpha val="40000"/>
                    </a:prstClr>
                  </a:outerShdw>
                </a:effectLst>
              </a:rPr>
              <a:t> in 2017….</a:t>
            </a:r>
          </a:p>
          <a:p>
            <a:pPr>
              <a:spcAft>
                <a:spcPts val="1800"/>
              </a:spcAft>
            </a:pPr>
            <a:r>
              <a:rPr lang="en-US" sz="2400" dirty="0">
                <a:solidFill>
                  <a:schemeClr val="bg1"/>
                </a:solidFill>
                <a:effectLst>
                  <a:outerShdw blurRad="50800" dist="38100" dir="2700000" algn="tl" rotWithShape="0">
                    <a:prstClr val="black">
                      <a:alpha val="40000"/>
                    </a:prstClr>
                  </a:outerShdw>
                </a:effectLst>
              </a:rPr>
              <a:t>“H</a:t>
            </a:r>
            <a:r>
              <a:rPr lang="en-US" sz="2400" b="0" i="0" u="none" strike="noStrike" dirty="0">
                <a:solidFill>
                  <a:schemeClr val="bg1"/>
                </a:solidFill>
                <a:effectLst>
                  <a:outerShdw blurRad="50800" dist="38100" dir="2700000" algn="tl" rotWithShape="0">
                    <a:prstClr val="black">
                      <a:alpha val="40000"/>
                    </a:prstClr>
                  </a:outerShdw>
                </a:effectLst>
              </a:rPr>
              <a:t>igher increases in perinatal risk were not associated with higher capacity growth.”</a:t>
            </a:r>
            <a:endParaRPr lang="en-US" sz="2400" dirty="0">
              <a:solidFill>
                <a:schemeClr val="bg1"/>
              </a:solidFill>
              <a:effectLst>
                <a:outerShdw blurRad="50800" dist="38100" dir="2700000" algn="tl" rotWithShape="0">
                  <a:prstClr val="black">
                    <a:alpha val="40000"/>
                  </a:prstClr>
                </a:outerShdw>
              </a:effectLst>
            </a:endParaRPr>
          </a:p>
        </p:txBody>
      </p:sp>
      <p:sp>
        <p:nvSpPr>
          <p:cNvPr id="6" name="TextBox 5">
            <a:extLst>
              <a:ext uri="{FF2B5EF4-FFF2-40B4-BE49-F238E27FC236}">
                <a16:creationId xmlns:a16="http://schemas.microsoft.com/office/drawing/2014/main" id="{A34682DC-4F78-C340-5606-D85D1D5745D0}"/>
              </a:ext>
            </a:extLst>
          </p:cNvPr>
          <p:cNvSpPr txBox="1"/>
          <p:nvPr/>
        </p:nvSpPr>
        <p:spPr>
          <a:xfrm>
            <a:off x="404062" y="2416635"/>
            <a:ext cx="2365642" cy="1631216"/>
          </a:xfrm>
          <a:prstGeom prst="rect">
            <a:avLst/>
          </a:prstGeom>
          <a:noFill/>
        </p:spPr>
        <p:txBody>
          <a:bodyPr wrap="square" rtlCol="0">
            <a:spAutoFit/>
          </a:bodyPr>
          <a:lstStyle/>
          <a:p>
            <a:pPr>
              <a:spcAft>
                <a:spcPts val="1200"/>
              </a:spcAft>
            </a:pPr>
            <a:r>
              <a:rPr lang="en-US" sz="2000" dirty="0">
                <a:solidFill>
                  <a:schemeClr val="bg1"/>
                </a:solidFill>
              </a:rPr>
              <a:t>Fraction of variation in supply of NICU resources explainable by perinatal risk (R</a:t>
            </a:r>
            <a:r>
              <a:rPr lang="en-US" sz="2000" baseline="30000" dirty="0">
                <a:solidFill>
                  <a:schemeClr val="bg1"/>
                </a:solidFill>
              </a:rPr>
              <a:t>2</a:t>
            </a:r>
            <a:r>
              <a:rPr lang="en-US" sz="2000" dirty="0">
                <a:solidFill>
                  <a:schemeClr val="bg1"/>
                </a:solidFill>
              </a:rPr>
              <a:t>)</a:t>
            </a:r>
          </a:p>
        </p:txBody>
      </p:sp>
    </p:spTree>
    <p:extLst>
      <p:ext uri="{BB962C8B-B14F-4D97-AF65-F5344CB8AC3E}">
        <p14:creationId xmlns:p14="http://schemas.microsoft.com/office/powerpoint/2010/main" val="2056140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500"/>
                                        <p:tgtEl>
                                          <p:spTgt spid="5">
                                            <p:bg/>
                                          </p:spTgt>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childTnLst>
                          </p:cTn>
                        </p:par>
                        <p:par>
                          <p:cTn id="11" fill="hold">
                            <p:stCondLst>
                              <p:cond delay="1500"/>
                            </p:stCondLst>
                            <p:childTnLst>
                              <p:par>
                                <p:cTn id="12" presetID="10" presetClass="entr" presetSubtype="0" fill="hold" grpId="0" nodeType="afterEffect">
                                  <p:stCondLst>
                                    <p:cond delay="100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DB250-FE00-1A49-B0EE-7F3B62B9832A}"/>
              </a:ext>
            </a:extLst>
          </p:cNvPr>
          <p:cNvSpPr>
            <a:spLocks noGrp="1"/>
          </p:cNvSpPr>
          <p:nvPr>
            <p:ph type="title"/>
          </p:nvPr>
        </p:nvSpPr>
        <p:spPr/>
        <p:txBody>
          <a:bodyPr>
            <a:noAutofit/>
          </a:bodyPr>
          <a:lstStyle/>
          <a:p>
            <a:r>
              <a:rPr lang="en-US" sz="2000" dirty="0"/>
              <a:t>Effect of a 10-percentage point increase in share of nearby hospitals offering invasive cardiac services on odds of a hospital adding that service</a:t>
            </a:r>
          </a:p>
        </p:txBody>
      </p:sp>
      <p:sp>
        <p:nvSpPr>
          <p:cNvPr id="3" name="Text Placeholder 2">
            <a:extLst>
              <a:ext uri="{FF2B5EF4-FFF2-40B4-BE49-F238E27FC236}">
                <a16:creationId xmlns:a16="http://schemas.microsoft.com/office/drawing/2014/main" id="{395242BA-544D-F1C1-5124-2576B30E89ED}"/>
              </a:ext>
            </a:extLst>
          </p:cNvPr>
          <p:cNvSpPr>
            <a:spLocks noGrp="1"/>
          </p:cNvSpPr>
          <p:nvPr>
            <p:ph type="body" idx="10"/>
          </p:nvPr>
        </p:nvSpPr>
        <p:spPr/>
        <p:txBody>
          <a:bodyPr/>
          <a:lstStyle/>
          <a:p>
            <a:pPr>
              <a:lnSpc>
                <a:spcPct val="100000"/>
              </a:lnSpc>
              <a:spcBef>
                <a:spcPts val="0"/>
              </a:spcBef>
            </a:pPr>
            <a:r>
              <a:rPr lang="en-US" dirty="0"/>
              <a:t>Note: “PCI” = Percutaneous Coronary Intervention</a:t>
            </a:r>
          </a:p>
          <a:p>
            <a:pPr>
              <a:lnSpc>
                <a:spcPct val="100000"/>
              </a:lnSpc>
              <a:spcBef>
                <a:spcPts val="0"/>
              </a:spcBef>
            </a:pPr>
            <a:r>
              <a:rPr lang="en-US" dirty="0"/>
              <a:t>Data from: Horwitz Jill R., Nichols Austin, </a:t>
            </a:r>
            <a:r>
              <a:rPr lang="en-US" dirty="0" err="1"/>
              <a:t>Nallamothu</a:t>
            </a:r>
            <a:r>
              <a:rPr lang="en-US" dirty="0"/>
              <a:t> </a:t>
            </a:r>
            <a:r>
              <a:rPr lang="en-US" dirty="0" err="1"/>
              <a:t>Brahmajee</a:t>
            </a:r>
            <a:r>
              <a:rPr lang="en-US" dirty="0"/>
              <a:t> K., </a:t>
            </a:r>
            <a:r>
              <a:rPr lang="en-US" dirty="0" err="1"/>
              <a:t>Sasson</a:t>
            </a:r>
            <a:r>
              <a:rPr lang="en-US" dirty="0"/>
              <a:t> Comilla, </a:t>
            </a:r>
            <a:r>
              <a:rPr lang="en-US" dirty="0" err="1"/>
              <a:t>Iwashyna</a:t>
            </a:r>
            <a:r>
              <a:rPr lang="en-US" dirty="0"/>
              <a:t> Theodore J. </a:t>
            </a:r>
          </a:p>
          <a:p>
            <a:pPr>
              <a:lnSpc>
                <a:spcPct val="100000"/>
              </a:lnSpc>
              <a:spcBef>
                <a:spcPts val="0"/>
              </a:spcBef>
            </a:pPr>
            <a:r>
              <a:rPr lang="en-US" dirty="0"/>
              <a:t>Expansion of Invasive Cardiac Services in the United States. Circulation 2013;128(8):803–10.</a:t>
            </a:r>
          </a:p>
        </p:txBody>
      </p:sp>
      <p:graphicFrame>
        <p:nvGraphicFramePr>
          <p:cNvPr id="4" name="Content Placeholder 3">
            <a:extLst>
              <a:ext uri="{FF2B5EF4-FFF2-40B4-BE49-F238E27FC236}">
                <a16:creationId xmlns:a16="http://schemas.microsoft.com/office/drawing/2014/main" id="{FEE46746-D5CB-8241-AA08-1F0F4D2F4BC4}"/>
              </a:ext>
            </a:extLst>
          </p:cNvPr>
          <p:cNvGraphicFramePr>
            <a:graphicFrameLocks noGrp="1"/>
          </p:cNvGraphicFramePr>
          <p:nvPr>
            <p:ph idx="4294967295"/>
            <p:extLst>
              <p:ext uri="{D42A27DB-BD31-4B8C-83A1-F6EECF244321}">
                <p14:modId xmlns:p14="http://schemas.microsoft.com/office/powerpoint/2010/main" val="1957240771"/>
              </p:ext>
            </p:extLst>
          </p:nvPr>
        </p:nvGraphicFramePr>
        <p:xfrm>
          <a:off x="838200" y="1540565"/>
          <a:ext cx="9548192" cy="44761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743383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1215D-FFB4-AB47-69C9-CBA1105BFAA2}"/>
              </a:ext>
            </a:extLst>
          </p:cNvPr>
          <p:cNvSpPr>
            <a:spLocks noGrp="1"/>
          </p:cNvSpPr>
          <p:nvPr>
            <p:ph type="title"/>
          </p:nvPr>
        </p:nvSpPr>
        <p:spPr>
          <a:xfrm>
            <a:off x="884583" y="1999615"/>
            <a:ext cx="10326756" cy="2764028"/>
          </a:xfrm>
        </p:spPr>
        <p:txBody>
          <a:bodyPr vert="horz" lIns="91440" tIns="45720" rIns="91440" bIns="45720" rtlCol="0" anchor="ctr">
            <a:noAutofit/>
          </a:bodyPr>
          <a:lstStyle/>
          <a:p>
            <a:pPr algn="ctr">
              <a:lnSpc>
                <a:spcPct val="100000"/>
              </a:lnSpc>
            </a:pPr>
            <a:r>
              <a:rPr lang="en-US" sz="4000" dirty="0">
                <a:latin typeface="+mn-lt"/>
              </a:rPr>
              <a:t>VIII. Policy Advantages of </a:t>
            </a:r>
            <a:br>
              <a:rPr lang="en-US" sz="4000" dirty="0">
                <a:latin typeface="+mn-lt"/>
              </a:rPr>
            </a:br>
            <a:r>
              <a:rPr lang="en-US" sz="4000" dirty="0">
                <a:latin typeface="+mn-lt"/>
              </a:rPr>
              <a:t>National Health of Insurance (NHI) and </a:t>
            </a:r>
            <a:br>
              <a:rPr lang="en-US" sz="4000" dirty="0">
                <a:latin typeface="+mn-lt"/>
              </a:rPr>
            </a:br>
            <a:r>
              <a:rPr lang="en-US" sz="4000" dirty="0">
                <a:latin typeface="+mn-lt"/>
              </a:rPr>
              <a:t>National Health Service (NHS) Systems</a:t>
            </a:r>
            <a:endParaRPr lang="en-US" sz="4000" dirty="0">
              <a:solidFill>
                <a:schemeClr val="tx1"/>
              </a:solidFill>
              <a:latin typeface="+mn-lt"/>
              <a:ea typeface="+mj-ea"/>
              <a:cs typeface="+mj-cs"/>
            </a:endParaRPr>
          </a:p>
        </p:txBody>
      </p:sp>
    </p:spTree>
    <p:extLst>
      <p:ext uri="{BB962C8B-B14F-4D97-AF65-F5344CB8AC3E}">
        <p14:creationId xmlns:p14="http://schemas.microsoft.com/office/powerpoint/2010/main" val="1320724282"/>
      </p:ext>
    </p:extLst>
  </p:cSld>
  <p:clrMapOvr>
    <a:masterClrMapping/>
  </p:clrMapOvr>
  <p:transition spd="slow">
    <p:fade thruBlk="1"/>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534C2-2711-AD42-86BA-00CF9BA60055}"/>
              </a:ext>
            </a:extLst>
          </p:cNvPr>
          <p:cNvSpPr>
            <a:spLocks noGrp="1"/>
          </p:cNvSpPr>
          <p:nvPr>
            <p:ph type="title"/>
          </p:nvPr>
        </p:nvSpPr>
        <p:spPr/>
        <p:txBody>
          <a:bodyPr>
            <a:normAutofit/>
          </a:bodyPr>
          <a:lstStyle/>
          <a:p>
            <a:r>
              <a:rPr lang="en-US" sz="2000" dirty="0"/>
              <a:t>Quasi-experimental study: Effect of being taken by </a:t>
            </a:r>
            <a:br>
              <a:rPr lang="en-US" sz="2400" dirty="0"/>
            </a:br>
            <a:r>
              <a:rPr lang="en-US" sz="4000" dirty="0"/>
              <a:t>Ambulance to VA vs. Non-VA Hospital</a:t>
            </a:r>
            <a:endParaRPr lang="en-US" sz="3000" dirty="0"/>
          </a:p>
        </p:txBody>
      </p:sp>
      <p:sp>
        <p:nvSpPr>
          <p:cNvPr id="3" name="Text Placeholder 2">
            <a:extLst>
              <a:ext uri="{FF2B5EF4-FFF2-40B4-BE49-F238E27FC236}">
                <a16:creationId xmlns:a16="http://schemas.microsoft.com/office/drawing/2014/main" id="{CE8E82B1-32B5-F534-CFFE-D93116966105}"/>
              </a:ext>
            </a:extLst>
          </p:cNvPr>
          <p:cNvSpPr>
            <a:spLocks noGrp="1"/>
          </p:cNvSpPr>
          <p:nvPr>
            <p:ph type="body" idx="10"/>
          </p:nvPr>
        </p:nvSpPr>
        <p:spPr>
          <a:xfrm>
            <a:off x="-1" y="6016753"/>
            <a:ext cx="8497957" cy="841248"/>
          </a:xfrm>
        </p:spPr>
        <p:txBody>
          <a:bodyPr>
            <a:normAutofit/>
          </a:bodyPr>
          <a:lstStyle/>
          <a:p>
            <a:pPr>
              <a:lnSpc>
                <a:spcPct val="100000"/>
              </a:lnSpc>
              <a:spcBef>
                <a:spcPts val="0"/>
              </a:spcBef>
            </a:pPr>
            <a:r>
              <a:rPr lang="en-US" dirty="0"/>
              <a:t>Percent difference represents percentage point effect (from instrumental variable analysis) divided by outcome mean (Mortality/Spending relative effects reported by authors; data from Table 4 used to calculate relative changes for the utilization outcomes). Data from: Chan DC, Card D, Taylor L. Is There a VA Advantage? Evidence from Dually Eligible Veterans. American Economic Review 2023;113(11):3003–43. </a:t>
            </a:r>
          </a:p>
        </p:txBody>
      </p:sp>
      <p:graphicFrame>
        <p:nvGraphicFramePr>
          <p:cNvPr id="4" name="Content Placeholder 3">
            <a:extLst>
              <a:ext uri="{FF2B5EF4-FFF2-40B4-BE49-F238E27FC236}">
                <a16:creationId xmlns:a16="http://schemas.microsoft.com/office/drawing/2014/main" id="{DE7E2D66-4F93-E84C-8A84-E115C9E3FFA4}"/>
              </a:ext>
            </a:extLst>
          </p:cNvPr>
          <p:cNvGraphicFramePr>
            <a:graphicFrameLocks noGrp="1"/>
          </p:cNvGraphicFramePr>
          <p:nvPr>
            <p:ph idx="4294967295"/>
            <p:extLst>
              <p:ext uri="{D42A27DB-BD31-4B8C-83A1-F6EECF244321}">
                <p14:modId xmlns:p14="http://schemas.microsoft.com/office/powerpoint/2010/main" val="1843986477"/>
              </p:ext>
            </p:extLst>
          </p:nvPr>
        </p:nvGraphicFramePr>
        <p:xfrm>
          <a:off x="838199" y="1610140"/>
          <a:ext cx="10515599" cy="414461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655898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D14D1AC-592F-52AC-C90B-EC5A95AA63C0}"/>
              </a:ext>
            </a:extLst>
          </p:cNvPr>
          <p:cNvSpPr txBox="1"/>
          <p:nvPr/>
        </p:nvSpPr>
        <p:spPr>
          <a:xfrm>
            <a:off x="647511" y="2842592"/>
            <a:ext cx="2612524" cy="1323439"/>
          </a:xfrm>
          <a:prstGeom prst="rect">
            <a:avLst/>
          </a:prstGeom>
          <a:noFill/>
        </p:spPr>
        <p:txBody>
          <a:bodyPr wrap="square" rtlCol="0">
            <a:spAutoFit/>
          </a:bodyPr>
          <a:lstStyle/>
          <a:p>
            <a:pPr>
              <a:spcAft>
                <a:spcPts val="1200"/>
              </a:spcAft>
            </a:pPr>
            <a:r>
              <a:rPr lang="en-US" sz="2000" dirty="0">
                <a:solidFill>
                  <a:schemeClr val="bg1"/>
                </a:solidFill>
              </a:rPr>
              <a:t>Waiting Time (Days)</a:t>
            </a:r>
          </a:p>
          <a:p>
            <a:pPr marL="403225" lvl="1">
              <a:spcAft>
                <a:spcPts val="1200"/>
              </a:spcAft>
            </a:pPr>
            <a:r>
              <a:rPr lang="en-US" sz="2000" dirty="0">
                <a:solidFill>
                  <a:schemeClr val="bg1"/>
                </a:solidFill>
              </a:rPr>
              <a:t>VHA</a:t>
            </a:r>
          </a:p>
          <a:p>
            <a:pPr marL="403225" lvl="1">
              <a:spcAft>
                <a:spcPts val="1200"/>
              </a:spcAft>
            </a:pPr>
            <a:r>
              <a:rPr lang="en-US" sz="2000" dirty="0">
                <a:solidFill>
                  <a:schemeClr val="bg1"/>
                </a:solidFill>
              </a:rPr>
              <a:t>Private Sector</a:t>
            </a:r>
          </a:p>
        </p:txBody>
      </p:sp>
      <p:sp>
        <p:nvSpPr>
          <p:cNvPr id="2" name="Title 1">
            <a:extLst>
              <a:ext uri="{FF2B5EF4-FFF2-40B4-BE49-F238E27FC236}">
                <a16:creationId xmlns:a16="http://schemas.microsoft.com/office/drawing/2014/main" id="{118CE547-167B-C545-86EA-E2C500E0D08D}"/>
              </a:ext>
            </a:extLst>
          </p:cNvPr>
          <p:cNvSpPr>
            <a:spLocks noGrp="1"/>
          </p:cNvSpPr>
          <p:nvPr>
            <p:ph type="title"/>
          </p:nvPr>
        </p:nvSpPr>
        <p:spPr/>
        <p:txBody>
          <a:bodyPr>
            <a:normAutofit fontScale="90000"/>
          </a:bodyPr>
          <a:lstStyle/>
          <a:p>
            <a:r>
              <a:rPr lang="en-US" sz="2800" dirty="0"/>
              <a:t>Waiting time for appointments for </a:t>
            </a:r>
            <a:br>
              <a:rPr lang="en-US" sz="2800" dirty="0"/>
            </a:br>
            <a:r>
              <a:rPr lang="en-US" dirty="0"/>
              <a:t>Veterans in the VHA and Private Sector</a:t>
            </a:r>
          </a:p>
        </p:txBody>
      </p:sp>
      <p:sp>
        <p:nvSpPr>
          <p:cNvPr id="3" name="Text Placeholder 2">
            <a:extLst>
              <a:ext uri="{FF2B5EF4-FFF2-40B4-BE49-F238E27FC236}">
                <a16:creationId xmlns:a16="http://schemas.microsoft.com/office/drawing/2014/main" id="{91E55396-ED02-C4B5-1243-028C4EB4C004}"/>
              </a:ext>
            </a:extLst>
          </p:cNvPr>
          <p:cNvSpPr>
            <a:spLocks noGrp="1"/>
          </p:cNvSpPr>
          <p:nvPr>
            <p:ph type="body" idx="10"/>
          </p:nvPr>
        </p:nvSpPr>
        <p:spPr/>
        <p:txBody>
          <a:bodyPr/>
          <a:lstStyle/>
          <a:p>
            <a:pPr>
              <a:lnSpc>
                <a:spcPct val="100000"/>
              </a:lnSpc>
              <a:spcBef>
                <a:spcPts val="0"/>
              </a:spcBef>
            </a:pPr>
            <a:r>
              <a:rPr lang="en-US" dirty="0" err="1"/>
              <a:t>Feyman</a:t>
            </a:r>
            <a:r>
              <a:rPr lang="en-US" dirty="0"/>
              <a:t> Y, Asfaw DA, Griffith KN. Geographic Variation in Appointment Wait Times for US Military Veterans. JAMA Network Open. 2022 Aug 25;5(8):e2228783.</a:t>
            </a:r>
          </a:p>
        </p:txBody>
      </p:sp>
      <p:sp>
        <p:nvSpPr>
          <p:cNvPr id="5" name="Rectangle 4">
            <a:extLst>
              <a:ext uri="{FF2B5EF4-FFF2-40B4-BE49-F238E27FC236}">
                <a16:creationId xmlns:a16="http://schemas.microsoft.com/office/drawing/2014/main" id="{89490456-6863-381F-CBDB-D438DB8F4A19}"/>
              </a:ext>
            </a:extLst>
          </p:cNvPr>
          <p:cNvSpPr>
            <a:spLocks noChangeAspect="1"/>
          </p:cNvSpPr>
          <p:nvPr/>
        </p:nvSpPr>
        <p:spPr>
          <a:xfrm>
            <a:off x="770613" y="3357212"/>
            <a:ext cx="274320" cy="274320"/>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CE8719F-147B-E19B-CB50-5ECB9D847623}"/>
              </a:ext>
            </a:extLst>
          </p:cNvPr>
          <p:cNvSpPr>
            <a:spLocks noChangeAspect="1"/>
          </p:cNvSpPr>
          <p:nvPr/>
        </p:nvSpPr>
        <p:spPr>
          <a:xfrm>
            <a:off x="770613" y="3812198"/>
            <a:ext cx="274320" cy="274320"/>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hart 6">
            <a:extLst>
              <a:ext uri="{FF2B5EF4-FFF2-40B4-BE49-F238E27FC236}">
                <a16:creationId xmlns:a16="http://schemas.microsoft.com/office/drawing/2014/main" id="{99788F59-AAF9-2A73-F493-001992C153F7}"/>
              </a:ext>
            </a:extLst>
          </p:cNvPr>
          <p:cNvGraphicFramePr/>
          <p:nvPr>
            <p:extLst>
              <p:ext uri="{D42A27DB-BD31-4B8C-83A1-F6EECF244321}">
                <p14:modId xmlns:p14="http://schemas.microsoft.com/office/powerpoint/2010/main" val="877514976"/>
              </p:ext>
            </p:extLst>
          </p:nvPr>
        </p:nvGraphicFramePr>
        <p:xfrm>
          <a:off x="3174415" y="1649165"/>
          <a:ext cx="7970663" cy="432606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2207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7A82E-1DFE-23E5-B437-620E692E5DB3}"/>
              </a:ext>
            </a:extLst>
          </p:cNvPr>
          <p:cNvSpPr>
            <a:spLocks noGrp="1"/>
          </p:cNvSpPr>
          <p:nvPr>
            <p:ph type="title"/>
          </p:nvPr>
        </p:nvSpPr>
        <p:spPr>
          <a:xfrm>
            <a:off x="2667002" y="1999615"/>
            <a:ext cx="6858000" cy="2764028"/>
          </a:xfrm>
        </p:spPr>
        <p:txBody>
          <a:bodyPr vert="horz" lIns="91440" tIns="45720" rIns="91440" bIns="45720" rtlCol="0" anchor="ctr">
            <a:normAutofit/>
          </a:bodyPr>
          <a:lstStyle/>
          <a:p>
            <a:pPr algn="ctr"/>
            <a:r>
              <a:rPr lang="en-US" sz="6300" dirty="0">
                <a:latin typeface="+mn-lt"/>
              </a:rPr>
              <a:t>II. Health Spending</a:t>
            </a:r>
          </a:p>
        </p:txBody>
      </p:sp>
    </p:spTree>
    <p:extLst>
      <p:ext uri="{BB962C8B-B14F-4D97-AF65-F5344CB8AC3E}">
        <p14:creationId xmlns:p14="http://schemas.microsoft.com/office/powerpoint/2010/main" val="208079987"/>
      </p:ext>
    </p:extLst>
  </p:cSld>
  <p:clrMapOvr>
    <a:masterClrMapping/>
  </p:clrMapOvr>
  <p:transition spd="slow">
    <p:fade thruBlk="1"/>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0F95A-86BB-A843-A6F7-E71A6A8469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2E95E9-6814-CD32-F62D-3F1769779A0A}"/>
              </a:ext>
            </a:extLst>
          </p:cNvPr>
          <p:cNvSpPr>
            <a:spLocks noGrp="1"/>
          </p:cNvSpPr>
          <p:nvPr>
            <p:ph type="title"/>
          </p:nvPr>
        </p:nvSpPr>
        <p:spPr/>
        <p:txBody>
          <a:bodyPr>
            <a:normAutofit/>
          </a:bodyPr>
          <a:lstStyle/>
          <a:p>
            <a:r>
              <a:rPr lang="en-US" sz="3000" dirty="0"/>
              <a:t>Single Payer with Global Budgets Could Reduce </a:t>
            </a:r>
            <a:br>
              <a:rPr lang="en-US" sz="3000" dirty="0"/>
            </a:br>
            <a:r>
              <a:rPr lang="en-US" sz="3000" dirty="0"/>
              <a:t>10-Year Hospital Spending from $17.2 to $14.7 trillion</a:t>
            </a:r>
          </a:p>
        </p:txBody>
      </p:sp>
      <p:sp>
        <p:nvSpPr>
          <p:cNvPr id="9" name="Text Placeholder 8">
            <a:extLst>
              <a:ext uri="{FF2B5EF4-FFF2-40B4-BE49-F238E27FC236}">
                <a16:creationId xmlns:a16="http://schemas.microsoft.com/office/drawing/2014/main" id="{B0C988C0-1C2F-4930-30F7-FA73E94B50AC}"/>
              </a:ext>
            </a:extLst>
          </p:cNvPr>
          <p:cNvSpPr>
            <a:spLocks noGrp="1"/>
          </p:cNvSpPr>
          <p:nvPr>
            <p:ph type="body" idx="10"/>
          </p:nvPr>
        </p:nvSpPr>
        <p:spPr>
          <a:xfrm>
            <a:off x="-1" y="6016753"/>
            <a:ext cx="8508569" cy="841248"/>
          </a:xfrm>
        </p:spPr>
        <p:txBody>
          <a:bodyPr/>
          <a:lstStyle/>
          <a:p>
            <a:pPr>
              <a:lnSpc>
                <a:spcPct val="100000"/>
              </a:lnSpc>
            </a:pPr>
            <a:r>
              <a:rPr lang="en-US" dirty="0"/>
              <a:t>Gaffney AW, Himmelstein DU, Woolhandler S, Kahn JG. Hospital Expenditures Under Global Budgeting and Single-Payer Financing: An Economic Analysis, 2021–2030. International Journal of Social Determinants of Health and Health Services 2023;27551938231152750.</a:t>
            </a:r>
          </a:p>
        </p:txBody>
      </p:sp>
      <p:graphicFrame>
        <p:nvGraphicFramePr>
          <p:cNvPr id="7" name="Chart 6">
            <a:extLst>
              <a:ext uri="{FF2B5EF4-FFF2-40B4-BE49-F238E27FC236}">
                <a16:creationId xmlns:a16="http://schemas.microsoft.com/office/drawing/2014/main" id="{0815A55D-95F3-A984-04C8-4EEC403258F6}"/>
              </a:ext>
            </a:extLst>
          </p:cNvPr>
          <p:cNvGraphicFramePr>
            <a:graphicFrameLocks/>
          </p:cNvGraphicFramePr>
          <p:nvPr/>
        </p:nvGraphicFramePr>
        <p:xfrm>
          <a:off x="932916" y="1560444"/>
          <a:ext cx="10844954" cy="4303644"/>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2B2EAFEB-3EE4-724E-357E-D1F8CAF4CDE8}"/>
              </a:ext>
            </a:extLst>
          </p:cNvPr>
          <p:cNvSpPr txBox="1"/>
          <p:nvPr/>
        </p:nvSpPr>
        <p:spPr>
          <a:xfrm>
            <a:off x="447099" y="2325276"/>
            <a:ext cx="492443" cy="1121461"/>
          </a:xfrm>
          <a:prstGeom prst="rect">
            <a:avLst/>
          </a:prstGeom>
          <a:noFill/>
        </p:spPr>
        <p:txBody>
          <a:bodyPr vert="vert270" wrap="none" rtlCol="0">
            <a:spAutoFit/>
          </a:bodyPr>
          <a:lstStyle/>
          <a:p>
            <a:pPr>
              <a:spcAft>
                <a:spcPts val="1200"/>
              </a:spcAft>
            </a:pPr>
            <a:r>
              <a:rPr lang="en-US" sz="2000" dirty="0">
                <a:solidFill>
                  <a:schemeClr val="bg1"/>
                </a:solidFill>
              </a:rPr>
              <a:t>$ Billions</a:t>
            </a:r>
          </a:p>
        </p:txBody>
      </p:sp>
      <p:sp>
        <p:nvSpPr>
          <p:cNvPr id="3" name="Freeform 2">
            <a:extLst>
              <a:ext uri="{FF2B5EF4-FFF2-40B4-BE49-F238E27FC236}">
                <a16:creationId xmlns:a16="http://schemas.microsoft.com/office/drawing/2014/main" id="{F0135FBF-2ECA-7AC9-B6B7-AF055FA96062}"/>
              </a:ext>
            </a:extLst>
          </p:cNvPr>
          <p:cNvSpPr/>
          <p:nvPr/>
        </p:nvSpPr>
        <p:spPr>
          <a:xfrm>
            <a:off x="1949450" y="1870075"/>
            <a:ext cx="5105400" cy="1428750"/>
          </a:xfrm>
          <a:custGeom>
            <a:avLst/>
            <a:gdLst>
              <a:gd name="connsiteX0" fmla="*/ 0 w 5105400"/>
              <a:gd name="connsiteY0" fmla="*/ 1428750 h 1428750"/>
              <a:gd name="connsiteX1" fmla="*/ 530225 w 5105400"/>
              <a:gd name="connsiteY1" fmla="*/ 1314450 h 1428750"/>
              <a:gd name="connsiteX2" fmla="*/ 815975 w 5105400"/>
              <a:gd name="connsiteY2" fmla="*/ 1247775 h 1428750"/>
              <a:gd name="connsiteX3" fmla="*/ 1571625 w 5105400"/>
              <a:gd name="connsiteY3" fmla="*/ 1066800 h 1428750"/>
              <a:gd name="connsiteX4" fmla="*/ 1704975 w 5105400"/>
              <a:gd name="connsiteY4" fmla="*/ 1035050 h 1428750"/>
              <a:gd name="connsiteX5" fmla="*/ 2101850 w 5105400"/>
              <a:gd name="connsiteY5" fmla="*/ 930275 h 1428750"/>
              <a:gd name="connsiteX6" fmla="*/ 3060700 w 5105400"/>
              <a:gd name="connsiteY6" fmla="*/ 657225 h 1428750"/>
              <a:gd name="connsiteX7" fmla="*/ 3225800 w 5105400"/>
              <a:gd name="connsiteY7" fmla="*/ 606425 h 1428750"/>
              <a:gd name="connsiteX8" fmla="*/ 3400425 w 5105400"/>
              <a:gd name="connsiteY8" fmla="*/ 555625 h 1428750"/>
              <a:gd name="connsiteX9" fmla="*/ 3495675 w 5105400"/>
              <a:gd name="connsiteY9" fmla="*/ 527050 h 1428750"/>
              <a:gd name="connsiteX10" fmla="*/ 3927475 w 5105400"/>
              <a:gd name="connsiteY10" fmla="*/ 393700 h 1428750"/>
              <a:gd name="connsiteX11" fmla="*/ 5105400 w 5105400"/>
              <a:gd name="connsiteY11" fmla="*/ 0 h 142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05400" h="1428750">
                <a:moveTo>
                  <a:pt x="0" y="1428750"/>
                </a:moveTo>
                <a:lnTo>
                  <a:pt x="530225" y="1314450"/>
                </a:lnTo>
                <a:lnTo>
                  <a:pt x="815975" y="1247775"/>
                </a:lnTo>
                <a:lnTo>
                  <a:pt x="1571625" y="1066800"/>
                </a:lnTo>
                <a:lnTo>
                  <a:pt x="1704975" y="1035050"/>
                </a:lnTo>
                <a:lnTo>
                  <a:pt x="2101850" y="930275"/>
                </a:lnTo>
                <a:lnTo>
                  <a:pt x="3060700" y="657225"/>
                </a:lnTo>
                <a:lnTo>
                  <a:pt x="3225800" y="606425"/>
                </a:lnTo>
                <a:lnTo>
                  <a:pt x="3400425" y="555625"/>
                </a:lnTo>
                <a:lnTo>
                  <a:pt x="3495675" y="527050"/>
                </a:lnTo>
                <a:lnTo>
                  <a:pt x="3927475" y="393700"/>
                </a:lnTo>
                <a:lnTo>
                  <a:pt x="5105400" y="0"/>
                </a:lnTo>
              </a:path>
            </a:pathLst>
          </a:custGeom>
          <a:noFill/>
          <a:ln w="76200">
            <a:solidFill>
              <a:schemeClr val="accent2">
                <a:lumMod val="75000"/>
              </a:schemeClr>
            </a:solidFill>
          </a:ln>
          <a:effectLst>
            <a:glow rad="12700">
              <a:schemeClr val="bg1"/>
            </a:glow>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a:extLst>
              <a:ext uri="{FF2B5EF4-FFF2-40B4-BE49-F238E27FC236}">
                <a16:creationId xmlns:a16="http://schemas.microsoft.com/office/drawing/2014/main" id="{DAEFC451-33FC-5BF6-8B36-8D9EF40C0BE1}"/>
              </a:ext>
            </a:extLst>
          </p:cNvPr>
          <p:cNvSpPr/>
          <p:nvPr/>
        </p:nvSpPr>
        <p:spPr>
          <a:xfrm>
            <a:off x="1952625" y="2863850"/>
            <a:ext cx="5095875" cy="504825"/>
          </a:xfrm>
          <a:custGeom>
            <a:avLst/>
            <a:gdLst>
              <a:gd name="connsiteX0" fmla="*/ 0 w 5095875"/>
              <a:gd name="connsiteY0" fmla="*/ 504825 h 504825"/>
              <a:gd name="connsiteX1" fmla="*/ 517525 w 5095875"/>
              <a:gd name="connsiteY1" fmla="*/ 492125 h 504825"/>
              <a:gd name="connsiteX2" fmla="*/ 974725 w 5095875"/>
              <a:gd name="connsiteY2" fmla="*/ 479425 h 504825"/>
              <a:gd name="connsiteX3" fmla="*/ 1727200 w 5095875"/>
              <a:gd name="connsiteY3" fmla="*/ 454025 h 504825"/>
              <a:gd name="connsiteX4" fmla="*/ 2689225 w 5095875"/>
              <a:gd name="connsiteY4" fmla="*/ 406400 h 504825"/>
              <a:gd name="connsiteX5" fmla="*/ 2828925 w 5095875"/>
              <a:gd name="connsiteY5" fmla="*/ 400050 h 504825"/>
              <a:gd name="connsiteX6" fmla="*/ 4613275 w 5095875"/>
              <a:gd name="connsiteY6" fmla="*/ 88900 h 504825"/>
              <a:gd name="connsiteX7" fmla="*/ 4848225 w 5095875"/>
              <a:gd name="connsiteY7" fmla="*/ 41275 h 504825"/>
              <a:gd name="connsiteX8" fmla="*/ 5095875 w 5095875"/>
              <a:gd name="connsiteY8" fmla="*/ 0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95875" h="504825">
                <a:moveTo>
                  <a:pt x="0" y="504825"/>
                </a:moveTo>
                <a:lnTo>
                  <a:pt x="517525" y="492125"/>
                </a:lnTo>
                <a:lnTo>
                  <a:pt x="974725" y="479425"/>
                </a:lnTo>
                <a:lnTo>
                  <a:pt x="1727200" y="454025"/>
                </a:lnTo>
                <a:lnTo>
                  <a:pt x="2689225" y="406400"/>
                </a:lnTo>
                <a:lnTo>
                  <a:pt x="2828925" y="400050"/>
                </a:lnTo>
                <a:lnTo>
                  <a:pt x="4613275" y="88900"/>
                </a:lnTo>
                <a:lnTo>
                  <a:pt x="4848225" y="41275"/>
                </a:lnTo>
                <a:lnTo>
                  <a:pt x="5095875" y="0"/>
                </a:lnTo>
              </a:path>
            </a:pathLst>
          </a:custGeom>
          <a:noFill/>
          <a:ln w="76200">
            <a:solidFill>
              <a:schemeClr val="accent1">
                <a:lumMod val="75000"/>
              </a:schemeClr>
            </a:solidFill>
          </a:ln>
          <a:effectLst>
            <a:glow rad="12700">
              <a:schemeClr val="bg1"/>
            </a:glow>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43B413C-80F9-2E0A-3F29-DFB2D3FF3679}"/>
              </a:ext>
            </a:extLst>
          </p:cNvPr>
          <p:cNvSpPr txBox="1"/>
          <p:nvPr/>
        </p:nvSpPr>
        <p:spPr>
          <a:xfrm>
            <a:off x="7383173" y="1690688"/>
            <a:ext cx="4156350" cy="400110"/>
          </a:xfrm>
          <a:prstGeom prst="rect">
            <a:avLst/>
          </a:prstGeom>
          <a:solidFill>
            <a:schemeClr val="accent2">
              <a:lumMod val="75000"/>
            </a:schemeClr>
          </a:solidFill>
          <a:ln>
            <a:solidFill>
              <a:schemeClr val="bg1"/>
            </a:solidFill>
          </a:ln>
        </p:spPr>
        <p:txBody>
          <a:bodyPr wrap="square" rIns="0" rtlCol="0" anchor="ctr" anchorCtr="0">
            <a:spAutoFit/>
          </a:bodyPr>
          <a:lstStyle/>
          <a:p>
            <a:pPr>
              <a:spcAft>
                <a:spcPts val="1200"/>
              </a:spcAft>
            </a:pPr>
            <a:r>
              <a:rPr lang="en-US" sz="2000" b="1" dirty="0">
                <a:solidFill>
                  <a:schemeClr val="bg1"/>
                </a:solidFill>
                <a:effectLst>
                  <a:outerShdw blurRad="50800" dist="38100" dir="2700000" algn="tl" rotWithShape="0">
                    <a:prstClr val="black">
                      <a:alpha val="40000"/>
                    </a:prstClr>
                  </a:outerShdw>
                </a:effectLst>
              </a:rPr>
              <a:t>Current hospital trajectory</a:t>
            </a:r>
          </a:p>
        </p:txBody>
      </p:sp>
      <p:sp>
        <p:nvSpPr>
          <p:cNvPr id="16" name="TextBox 15">
            <a:extLst>
              <a:ext uri="{FF2B5EF4-FFF2-40B4-BE49-F238E27FC236}">
                <a16:creationId xmlns:a16="http://schemas.microsoft.com/office/drawing/2014/main" id="{8411247E-2FF2-4481-A2BE-AB0C8C060590}"/>
              </a:ext>
            </a:extLst>
          </p:cNvPr>
          <p:cNvSpPr txBox="1"/>
          <p:nvPr/>
        </p:nvSpPr>
        <p:spPr>
          <a:xfrm>
            <a:off x="7680763" y="3105035"/>
            <a:ext cx="4156350" cy="400110"/>
          </a:xfrm>
          <a:prstGeom prst="rect">
            <a:avLst/>
          </a:prstGeom>
          <a:solidFill>
            <a:schemeClr val="accent2"/>
          </a:solidFill>
          <a:ln>
            <a:solidFill>
              <a:schemeClr val="bg1"/>
            </a:solidFill>
          </a:ln>
        </p:spPr>
        <p:txBody>
          <a:bodyPr wrap="square" rIns="0" rtlCol="0" anchor="ctr" anchorCtr="0">
            <a:spAutoFit/>
          </a:bodyPr>
          <a:lstStyle/>
          <a:p>
            <a:pPr>
              <a:spcAft>
                <a:spcPts val="1200"/>
              </a:spcAft>
            </a:pPr>
            <a:r>
              <a:rPr lang="en-US" sz="2000" dirty="0">
                <a:solidFill>
                  <a:schemeClr val="bg1"/>
                </a:solidFill>
              </a:rPr>
              <a:t>Foregone profits &amp; marketing</a:t>
            </a:r>
          </a:p>
        </p:txBody>
      </p:sp>
      <p:sp>
        <p:nvSpPr>
          <p:cNvPr id="17" name="TextBox 16">
            <a:extLst>
              <a:ext uri="{FF2B5EF4-FFF2-40B4-BE49-F238E27FC236}">
                <a16:creationId xmlns:a16="http://schemas.microsoft.com/office/drawing/2014/main" id="{7745DB76-ECB1-BA71-816C-175F72C4B351}"/>
              </a:ext>
            </a:extLst>
          </p:cNvPr>
          <p:cNvSpPr txBox="1"/>
          <p:nvPr/>
        </p:nvSpPr>
        <p:spPr>
          <a:xfrm>
            <a:off x="7680763" y="2162137"/>
            <a:ext cx="4156350" cy="400110"/>
          </a:xfrm>
          <a:prstGeom prst="rect">
            <a:avLst/>
          </a:prstGeom>
          <a:solidFill>
            <a:schemeClr val="accent2">
              <a:lumMod val="40000"/>
              <a:lumOff val="60000"/>
            </a:schemeClr>
          </a:solidFill>
          <a:ln>
            <a:solidFill>
              <a:schemeClr val="bg1"/>
            </a:solidFill>
          </a:ln>
        </p:spPr>
        <p:txBody>
          <a:bodyPr wrap="square" rIns="0" rtlCol="0" anchor="ctr" anchorCtr="0">
            <a:spAutoFit/>
          </a:bodyPr>
          <a:lstStyle/>
          <a:p>
            <a:pPr>
              <a:spcAft>
                <a:spcPts val="1200"/>
              </a:spcAft>
            </a:pPr>
            <a:r>
              <a:rPr lang="en-US" sz="2000" dirty="0"/>
              <a:t>Reduced growth rate</a:t>
            </a:r>
          </a:p>
        </p:txBody>
      </p:sp>
      <p:sp>
        <p:nvSpPr>
          <p:cNvPr id="18" name="TextBox 17">
            <a:extLst>
              <a:ext uri="{FF2B5EF4-FFF2-40B4-BE49-F238E27FC236}">
                <a16:creationId xmlns:a16="http://schemas.microsoft.com/office/drawing/2014/main" id="{0EADAFA1-8F23-E32D-E971-D00AD57E8631}"/>
              </a:ext>
            </a:extLst>
          </p:cNvPr>
          <p:cNvSpPr txBox="1"/>
          <p:nvPr/>
        </p:nvSpPr>
        <p:spPr>
          <a:xfrm>
            <a:off x="7680763" y="2633586"/>
            <a:ext cx="4156350" cy="400110"/>
          </a:xfrm>
          <a:prstGeom prst="rect">
            <a:avLst/>
          </a:prstGeom>
          <a:solidFill>
            <a:schemeClr val="accent2">
              <a:lumMod val="60000"/>
              <a:lumOff val="40000"/>
            </a:schemeClr>
          </a:solidFill>
          <a:ln>
            <a:solidFill>
              <a:schemeClr val="bg1"/>
            </a:solidFill>
          </a:ln>
        </p:spPr>
        <p:txBody>
          <a:bodyPr wrap="square" rIns="0" rtlCol="0" anchor="ctr" anchorCtr="0">
            <a:spAutoFit/>
          </a:bodyPr>
          <a:lstStyle/>
          <a:p>
            <a:pPr>
              <a:spcAft>
                <a:spcPts val="1200"/>
              </a:spcAft>
            </a:pPr>
            <a:r>
              <a:rPr lang="en-US" sz="2000" dirty="0"/>
              <a:t>Administrative savings</a:t>
            </a:r>
          </a:p>
        </p:txBody>
      </p:sp>
      <p:sp>
        <p:nvSpPr>
          <p:cNvPr id="6" name="TextBox 5">
            <a:extLst>
              <a:ext uri="{FF2B5EF4-FFF2-40B4-BE49-F238E27FC236}">
                <a16:creationId xmlns:a16="http://schemas.microsoft.com/office/drawing/2014/main" id="{9C53E8BE-E45A-01CF-AC4B-9AD1DE459224}"/>
              </a:ext>
            </a:extLst>
          </p:cNvPr>
          <p:cNvSpPr txBox="1"/>
          <p:nvPr/>
        </p:nvSpPr>
        <p:spPr>
          <a:xfrm>
            <a:off x="7383173" y="4047933"/>
            <a:ext cx="4156350" cy="400110"/>
          </a:xfrm>
          <a:prstGeom prst="rect">
            <a:avLst/>
          </a:prstGeom>
          <a:solidFill>
            <a:schemeClr val="accent1">
              <a:lumMod val="75000"/>
            </a:schemeClr>
          </a:solidFill>
          <a:ln>
            <a:solidFill>
              <a:schemeClr val="bg1"/>
            </a:solidFill>
          </a:ln>
        </p:spPr>
        <p:txBody>
          <a:bodyPr wrap="square" rIns="0" rtlCol="0" anchor="ctr" anchorCtr="0">
            <a:spAutoFit/>
          </a:bodyPr>
          <a:lstStyle/>
          <a:p>
            <a:pPr>
              <a:spcAft>
                <a:spcPts val="1200"/>
              </a:spcAft>
            </a:pPr>
            <a:r>
              <a:rPr lang="en-US" sz="2000" b="1" dirty="0">
                <a:solidFill>
                  <a:schemeClr val="bg1"/>
                </a:solidFill>
                <a:effectLst>
                  <a:outerShdw blurRad="50800" dist="38100" dir="2700000" algn="tl" rotWithShape="0">
                    <a:prstClr val="black">
                      <a:alpha val="40000"/>
                    </a:prstClr>
                  </a:outerShdw>
                </a:effectLst>
              </a:rPr>
              <a:t>Single Payer hospital trajectory</a:t>
            </a:r>
          </a:p>
        </p:txBody>
      </p:sp>
      <p:sp>
        <p:nvSpPr>
          <p:cNvPr id="10" name="TextBox 9">
            <a:extLst>
              <a:ext uri="{FF2B5EF4-FFF2-40B4-BE49-F238E27FC236}">
                <a16:creationId xmlns:a16="http://schemas.microsoft.com/office/drawing/2014/main" id="{15CBCB8B-0AFF-A21C-C1B4-B504B149E787}"/>
              </a:ext>
            </a:extLst>
          </p:cNvPr>
          <p:cNvSpPr txBox="1"/>
          <p:nvPr/>
        </p:nvSpPr>
        <p:spPr>
          <a:xfrm>
            <a:off x="7680763" y="4990828"/>
            <a:ext cx="4156350" cy="400110"/>
          </a:xfrm>
          <a:prstGeom prst="rect">
            <a:avLst/>
          </a:prstGeom>
          <a:solidFill>
            <a:schemeClr val="accent1"/>
          </a:solidFill>
          <a:ln>
            <a:solidFill>
              <a:schemeClr val="bg1"/>
            </a:solidFill>
          </a:ln>
        </p:spPr>
        <p:txBody>
          <a:bodyPr wrap="square" rIns="0" rtlCol="0" anchor="ctr" anchorCtr="0">
            <a:spAutoFit/>
          </a:bodyPr>
          <a:lstStyle/>
          <a:p>
            <a:pPr>
              <a:spcAft>
                <a:spcPts val="1200"/>
              </a:spcAft>
            </a:pPr>
            <a:r>
              <a:rPr lang="en-US" sz="2000" dirty="0">
                <a:solidFill>
                  <a:schemeClr val="bg1"/>
                </a:solidFill>
                <a:effectLst>
                  <a:outerShdw blurRad="50800" dist="38100" dir="2700000" algn="tl" rotWithShape="0">
                    <a:prstClr val="black">
                      <a:alpha val="40000"/>
                    </a:prstClr>
                  </a:outerShdw>
                </a:effectLst>
              </a:rPr>
              <a:t>SP cost if no increase in utilization</a:t>
            </a:r>
          </a:p>
        </p:txBody>
      </p:sp>
      <p:sp>
        <p:nvSpPr>
          <p:cNvPr id="11" name="TextBox 10">
            <a:extLst>
              <a:ext uri="{FF2B5EF4-FFF2-40B4-BE49-F238E27FC236}">
                <a16:creationId xmlns:a16="http://schemas.microsoft.com/office/drawing/2014/main" id="{7BCD8C9D-E752-5199-EA72-32FC05FDE9C2}"/>
              </a:ext>
            </a:extLst>
          </p:cNvPr>
          <p:cNvSpPr txBox="1"/>
          <p:nvPr/>
        </p:nvSpPr>
        <p:spPr>
          <a:xfrm>
            <a:off x="7680763" y="4519382"/>
            <a:ext cx="4156350" cy="400110"/>
          </a:xfrm>
          <a:prstGeom prst="rect">
            <a:avLst/>
          </a:prstGeom>
          <a:solidFill>
            <a:schemeClr val="accent4"/>
          </a:solidFill>
          <a:ln>
            <a:solidFill>
              <a:schemeClr val="bg1"/>
            </a:solidFill>
          </a:ln>
        </p:spPr>
        <p:txBody>
          <a:bodyPr wrap="square" rIns="0" rtlCol="0" anchor="ctr" anchorCtr="0">
            <a:spAutoFit/>
          </a:bodyPr>
          <a:lstStyle/>
          <a:p>
            <a:pPr>
              <a:spcAft>
                <a:spcPts val="1200"/>
              </a:spcAft>
            </a:pPr>
            <a:r>
              <a:rPr lang="en-US" sz="2000" dirty="0">
                <a:solidFill>
                  <a:schemeClr val="bg1"/>
                </a:solidFill>
              </a:rPr>
              <a:t>Increased </a:t>
            </a:r>
            <a:r>
              <a:rPr lang="en-US" sz="2000" dirty="0">
                <a:solidFill>
                  <a:schemeClr val="bg1"/>
                </a:solidFill>
                <a:effectLst>
                  <a:outerShdw blurRad="50800" dist="38100" dir="2700000" algn="tl" rotWithShape="0">
                    <a:prstClr val="black">
                      <a:alpha val="40000"/>
                    </a:prstClr>
                  </a:outerShdw>
                </a:effectLst>
              </a:rPr>
              <a:t>utilization</a:t>
            </a:r>
            <a:r>
              <a:rPr lang="en-US" sz="2000" dirty="0">
                <a:solidFill>
                  <a:schemeClr val="bg1"/>
                </a:solidFill>
              </a:rPr>
              <a:t> and QI with SP</a:t>
            </a:r>
          </a:p>
        </p:txBody>
      </p:sp>
    </p:spTree>
    <p:extLst>
      <p:ext uri="{BB962C8B-B14F-4D97-AF65-F5344CB8AC3E}">
        <p14:creationId xmlns:p14="http://schemas.microsoft.com/office/powerpoint/2010/main" val="3963123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graphicEl>
                                              <a:chart seriesIdx="0" categoryIdx="-4" bldStep="series"/>
                                            </p:graphicEl>
                                          </p:spTgt>
                                        </p:tgtEl>
                                        <p:attrNameLst>
                                          <p:attrName>style.visibility</p:attrName>
                                        </p:attrNameLst>
                                      </p:cBhvr>
                                      <p:to>
                                        <p:strVal val="visible"/>
                                      </p:to>
                                    </p:set>
                                    <p:animEffect transition="in" filter="fade">
                                      <p:cBhvr>
                                        <p:cTn id="16" dur="500"/>
                                        <p:tgtEl>
                                          <p:spTgt spid="7">
                                            <p:graphicEl>
                                              <a:chart seriesIdx="0" categoryIdx="-4" bldStep="series"/>
                                            </p:graphic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graphicEl>
                                              <a:chart seriesIdx="1" categoryIdx="-4" bldStep="series"/>
                                            </p:graphicEl>
                                          </p:spTgt>
                                        </p:tgtEl>
                                        <p:attrNameLst>
                                          <p:attrName>style.visibility</p:attrName>
                                        </p:attrNameLst>
                                      </p:cBhvr>
                                      <p:to>
                                        <p:strVal val="visible"/>
                                      </p:to>
                                    </p:set>
                                    <p:animEffect transition="in" filter="fade">
                                      <p:cBhvr>
                                        <p:cTn id="24" dur="500"/>
                                        <p:tgtEl>
                                          <p:spTgt spid="7">
                                            <p:graphicEl>
                                              <a:chart seriesIdx="1" categoryIdx="-4" bldStep="series"/>
                                            </p:graphic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graphicEl>
                                              <a:chart seriesIdx="2" categoryIdx="-4" bldStep="series"/>
                                            </p:graphicEl>
                                          </p:spTgt>
                                        </p:tgtEl>
                                        <p:attrNameLst>
                                          <p:attrName>style.visibility</p:attrName>
                                        </p:attrNameLst>
                                      </p:cBhvr>
                                      <p:to>
                                        <p:strVal val="visible"/>
                                      </p:to>
                                    </p:set>
                                    <p:animEffect transition="in" filter="fade">
                                      <p:cBhvr>
                                        <p:cTn id="32" dur="500"/>
                                        <p:tgtEl>
                                          <p:spTgt spid="7">
                                            <p:graphicEl>
                                              <a:chart seriesIdx="2" categoryIdx="-4" bldStep="series"/>
                                            </p:graphic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
                                            <p:graphicEl>
                                              <a:chart seriesIdx="3" categoryIdx="-4" bldStep="series"/>
                                            </p:graphicEl>
                                          </p:spTgt>
                                        </p:tgtEl>
                                        <p:attrNameLst>
                                          <p:attrName>style.visibility</p:attrName>
                                        </p:attrNameLst>
                                      </p:cBhvr>
                                      <p:to>
                                        <p:strVal val="visible"/>
                                      </p:to>
                                    </p:set>
                                    <p:animEffect transition="in" filter="fade">
                                      <p:cBhvr>
                                        <p:cTn id="35" dur="500"/>
                                        <p:tgtEl>
                                          <p:spTgt spid="7">
                                            <p:graphicEl>
                                              <a:chart seriesIdx="3" categoryIdx="-4" bldStep="series"/>
                                            </p:graphic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graphicEl>
                                              <a:chart seriesIdx="4" categoryIdx="-4" bldStep="series"/>
                                            </p:graphicEl>
                                          </p:spTgt>
                                        </p:tgtEl>
                                        <p:attrNameLst>
                                          <p:attrName>style.visibility</p:attrName>
                                        </p:attrNameLst>
                                      </p:cBhvr>
                                      <p:to>
                                        <p:strVal val="visible"/>
                                      </p:to>
                                    </p:set>
                                    <p:animEffect transition="in" filter="fade">
                                      <p:cBhvr>
                                        <p:cTn id="43" dur="500"/>
                                        <p:tgtEl>
                                          <p:spTgt spid="7">
                                            <p:graphicEl>
                                              <a:chart seriesIdx="4" categoryIdx="-4" bldStep="series"/>
                                            </p:graphic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7">
                                            <p:graphicEl>
                                              <a:chart seriesIdx="5" categoryIdx="-4" bldStep="series"/>
                                            </p:graphicEl>
                                          </p:spTgt>
                                        </p:tgtEl>
                                        <p:attrNameLst>
                                          <p:attrName>style.visibility</p:attrName>
                                        </p:attrNameLst>
                                      </p:cBhvr>
                                      <p:to>
                                        <p:strVal val="visible"/>
                                      </p:to>
                                    </p:set>
                                    <p:animEffect transition="in" filter="fade">
                                      <p:cBhvr>
                                        <p:cTn id="51" dur="500"/>
                                        <p:tgtEl>
                                          <p:spTgt spid="7">
                                            <p:graphicEl>
                                              <a:chart seriesIdx="5" categoryIdx="-4" bldStep="series"/>
                                            </p:graphic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7">
                                            <p:graphicEl>
                                              <a:chart seriesIdx="6" categoryIdx="-4" bldStep="series"/>
                                            </p:graphicEl>
                                          </p:spTgt>
                                        </p:tgtEl>
                                        <p:attrNameLst>
                                          <p:attrName>style.visibility</p:attrName>
                                        </p:attrNameLst>
                                      </p:cBhvr>
                                      <p:to>
                                        <p:strVal val="visible"/>
                                      </p:to>
                                    </p:set>
                                    <p:animEffect transition="in" filter="fade">
                                      <p:cBhvr>
                                        <p:cTn id="54" dur="500"/>
                                        <p:tgtEl>
                                          <p:spTgt spid="7">
                                            <p:graphicEl>
                                              <a:chart seriesIdx="6" categoryIdx="-4" bldStep="series"/>
                                            </p:graphicEl>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Chart bld="series" animBg="0"/>
        </p:bldSub>
      </p:bldGraphic>
      <p:bldP spid="4" grpId="0" animBg="1"/>
      <p:bldP spid="16" grpId="0" animBg="1"/>
      <p:bldP spid="17" grpId="0" animBg="1"/>
      <p:bldP spid="18" grpId="0" animBg="1"/>
      <p:bldP spid="6"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3ED0F-6710-0745-BE3A-93E57982F70C}"/>
              </a:ext>
            </a:extLst>
          </p:cNvPr>
          <p:cNvSpPr>
            <a:spLocks noGrp="1"/>
          </p:cNvSpPr>
          <p:nvPr>
            <p:ph type="title"/>
          </p:nvPr>
        </p:nvSpPr>
        <p:spPr/>
        <p:txBody>
          <a:bodyPr>
            <a:normAutofit/>
          </a:bodyPr>
          <a:lstStyle/>
          <a:p>
            <a:r>
              <a:rPr lang="en-US" sz="2800" dirty="0">
                <a:latin typeface="+mn-lt"/>
              </a:rPr>
              <a:t>USA healthcare spending continues to </a:t>
            </a:r>
            <a:br>
              <a:rPr lang="en-US" dirty="0">
                <a:latin typeface="+mn-lt"/>
              </a:rPr>
            </a:br>
            <a:r>
              <a:rPr lang="en-US" dirty="0">
                <a:latin typeface="+mn-lt"/>
              </a:rPr>
              <a:t>Outpace Other Wealthy Nations</a:t>
            </a:r>
          </a:p>
        </p:txBody>
      </p:sp>
      <p:sp>
        <p:nvSpPr>
          <p:cNvPr id="3" name="Text Placeholder 2">
            <a:extLst>
              <a:ext uri="{FF2B5EF4-FFF2-40B4-BE49-F238E27FC236}">
                <a16:creationId xmlns:a16="http://schemas.microsoft.com/office/drawing/2014/main" id="{51B45B7B-63FC-3222-6D3E-34215CC45C01}"/>
              </a:ext>
            </a:extLst>
          </p:cNvPr>
          <p:cNvSpPr>
            <a:spLocks noGrp="1"/>
          </p:cNvSpPr>
          <p:nvPr>
            <p:ph type="body" idx="10"/>
          </p:nvPr>
        </p:nvSpPr>
        <p:spPr/>
        <p:txBody>
          <a:bodyPr/>
          <a:lstStyle/>
          <a:p>
            <a:r>
              <a:rPr lang="en-US" sz="1200" dirty="0"/>
              <a:t>Source: </a:t>
            </a:r>
            <a:r>
              <a:rPr lang="en-US" sz="1200" dirty="0" err="1"/>
              <a:t>OECD.stat</a:t>
            </a:r>
            <a:r>
              <a:rPr lang="en-US" sz="1200" dirty="0"/>
              <a:t>. Available at: https://stats.oecd.org/Index.aspx?DataSetCode=SHA#. Accessed 09-29-23.</a:t>
            </a:r>
            <a:endParaRPr lang="en-US" sz="1200" dirty="0">
              <a:solidFill>
                <a:srgbClr val="000000"/>
              </a:solidFill>
              <a:latin typeface="Calibri" panose="020F0502020204030204" pitchFamily="34" charset="0"/>
            </a:endParaRPr>
          </a:p>
        </p:txBody>
      </p:sp>
      <p:graphicFrame>
        <p:nvGraphicFramePr>
          <p:cNvPr id="8" name="Content Placeholder 7">
            <a:extLst>
              <a:ext uri="{FF2B5EF4-FFF2-40B4-BE49-F238E27FC236}">
                <a16:creationId xmlns:a16="http://schemas.microsoft.com/office/drawing/2014/main" id="{CBBE07CB-5333-0A40-A0E4-6DFFB5647BCB}"/>
              </a:ext>
            </a:extLst>
          </p:cNvPr>
          <p:cNvGraphicFramePr>
            <a:graphicFrameLocks noGrp="1"/>
          </p:cNvGraphicFramePr>
          <p:nvPr>
            <p:ph idx="4294967295"/>
            <p:extLst>
              <p:ext uri="{D42A27DB-BD31-4B8C-83A1-F6EECF244321}">
                <p14:modId xmlns:p14="http://schemas.microsoft.com/office/powerpoint/2010/main" val="2554432179"/>
              </p:ext>
            </p:extLst>
          </p:nvPr>
        </p:nvGraphicFramePr>
        <p:xfrm>
          <a:off x="544531" y="1598026"/>
          <a:ext cx="11102938" cy="4418728"/>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A1F695CF-5C0D-5658-4DEB-A27BAC93ECDD}"/>
              </a:ext>
            </a:extLst>
          </p:cNvPr>
          <p:cNvSpPr txBox="1"/>
          <p:nvPr/>
        </p:nvSpPr>
        <p:spPr>
          <a:xfrm>
            <a:off x="544531" y="2053227"/>
            <a:ext cx="1962363" cy="1200329"/>
          </a:xfrm>
          <a:prstGeom prst="rect">
            <a:avLst/>
          </a:prstGeom>
          <a:noFill/>
        </p:spPr>
        <p:txBody>
          <a:bodyPr wrap="square" rtlCol="0">
            <a:spAutoFit/>
          </a:bodyPr>
          <a:lstStyle/>
          <a:p>
            <a:pPr>
              <a:spcAft>
                <a:spcPts val="1200"/>
              </a:spcAft>
            </a:pPr>
            <a:r>
              <a:rPr lang="en-US" sz="2400" dirty="0">
                <a:solidFill>
                  <a:schemeClr val="bg1"/>
                </a:solidFill>
              </a:rPr>
              <a:t>Healthcare spending as a % of GDP</a:t>
            </a:r>
          </a:p>
        </p:txBody>
      </p:sp>
    </p:spTree>
    <p:extLst>
      <p:ext uri="{BB962C8B-B14F-4D97-AF65-F5344CB8AC3E}">
        <p14:creationId xmlns:p14="http://schemas.microsoft.com/office/powerpoint/2010/main" val="4007530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1F335-1D5D-E243-9A70-65870827330A}"/>
              </a:ext>
            </a:extLst>
          </p:cNvPr>
          <p:cNvSpPr>
            <a:spLocks noGrp="1"/>
          </p:cNvSpPr>
          <p:nvPr>
            <p:ph type="title"/>
          </p:nvPr>
        </p:nvSpPr>
        <p:spPr/>
        <p:txBody>
          <a:bodyPr>
            <a:normAutofit fontScale="90000"/>
          </a:bodyPr>
          <a:lstStyle/>
          <a:p>
            <a:r>
              <a:rPr lang="en-US" sz="4000" dirty="0"/>
              <a:t>Private Insurance Overhead </a:t>
            </a:r>
            <a:br>
              <a:rPr lang="en-US" sz="4000" dirty="0"/>
            </a:br>
            <a:r>
              <a:rPr lang="en-US" sz="4000" dirty="0"/>
              <a:t>Exceeds 6% of National Health Expenditure</a:t>
            </a:r>
          </a:p>
        </p:txBody>
      </p:sp>
      <p:sp>
        <p:nvSpPr>
          <p:cNvPr id="3" name="Text Placeholder 2">
            <a:extLst>
              <a:ext uri="{FF2B5EF4-FFF2-40B4-BE49-F238E27FC236}">
                <a16:creationId xmlns:a16="http://schemas.microsoft.com/office/drawing/2014/main" id="{0B172380-EE6E-BC1A-2C43-D7ADC84ED25A}"/>
              </a:ext>
            </a:extLst>
          </p:cNvPr>
          <p:cNvSpPr>
            <a:spLocks noGrp="1"/>
          </p:cNvSpPr>
          <p:nvPr>
            <p:ph type="body" idx="10"/>
          </p:nvPr>
        </p:nvSpPr>
        <p:spPr/>
        <p:txBody>
          <a:bodyPr/>
          <a:lstStyle/>
          <a:p>
            <a:r>
              <a:rPr lang="en-US" dirty="0"/>
              <a:t>Source: CMS’ Historical National Health Expenditures Accounts, 1960-2021.  Accessed 09-28-23. </a:t>
            </a:r>
          </a:p>
        </p:txBody>
      </p:sp>
      <p:graphicFrame>
        <p:nvGraphicFramePr>
          <p:cNvPr id="4" name="Content Placeholder 3">
            <a:extLst>
              <a:ext uri="{FF2B5EF4-FFF2-40B4-BE49-F238E27FC236}">
                <a16:creationId xmlns:a16="http://schemas.microsoft.com/office/drawing/2014/main" id="{88F1F249-7791-514A-AA77-31E9D709F2A8}"/>
              </a:ext>
            </a:extLst>
          </p:cNvPr>
          <p:cNvGraphicFramePr>
            <a:graphicFrameLocks noGrp="1"/>
          </p:cNvGraphicFramePr>
          <p:nvPr>
            <p:ph idx="4294967295"/>
            <p:extLst>
              <p:ext uri="{D42A27DB-BD31-4B8C-83A1-F6EECF244321}">
                <p14:modId xmlns:p14="http://schemas.microsoft.com/office/powerpoint/2010/main" val="1604668273"/>
              </p:ext>
            </p:extLst>
          </p:nvPr>
        </p:nvGraphicFramePr>
        <p:xfrm>
          <a:off x="2978726" y="1467423"/>
          <a:ext cx="8661969" cy="4426014"/>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54E047DB-1C5B-C015-EF7A-509E32D7FE8D}"/>
              </a:ext>
            </a:extLst>
          </p:cNvPr>
          <p:cNvSpPr txBox="1"/>
          <p:nvPr/>
        </p:nvSpPr>
        <p:spPr>
          <a:xfrm>
            <a:off x="277090" y="2563091"/>
            <a:ext cx="2701636" cy="1938992"/>
          </a:xfrm>
          <a:prstGeom prst="rect">
            <a:avLst/>
          </a:prstGeom>
          <a:noFill/>
        </p:spPr>
        <p:txBody>
          <a:bodyPr wrap="square" rtlCol="0">
            <a:spAutoFit/>
          </a:bodyPr>
          <a:lstStyle/>
          <a:p>
            <a:pPr>
              <a:spcAft>
                <a:spcPts val="1200"/>
              </a:spcAft>
            </a:pPr>
            <a:r>
              <a:rPr lang="en-US" sz="2400" dirty="0">
                <a:solidFill>
                  <a:schemeClr val="bg1"/>
                </a:solidFill>
              </a:rPr>
              <a:t>Private insurance overhead as a percentage of total national health expenditure</a:t>
            </a:r>
          </a:p>
        </p:txBody>
      </p:sp>
    </p:spTree>
    <p:extLst>
      <p:ext uri="{BB962C8B-B14F-4D97-AF65-F5344CB8AC3E}">
        <p14:creationId xmlns:p14="http://schemas.microsoft.com/office/powerpoint/2010/main" val="4920682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AE505-0378-6A44-98E0-2C6195E14FD4}"/>
              </a:ext>
            </a:extLst>
          </p:cNvPr>
          <p:cNvSpPr>
            <a:spLocks noGrp="1"/>
          </p:cNvSpPr>
          <p:nvPr>
            <p:ph type="title"/>
          </p:nvPr>
        </p:nvSpPr>
        <p:spPr/>
        <p:txBody>
          <a:bodyPr/>
          <a:lstStyle/>
          <a:p>
            <a:r>
              <a:rPr lang="en-US" dirty="0"/>
              <a:t>Insurance Overhead by Payer</a:t>
            </a:r>
          </a:p>
        </p:txBody>
      </p:sp>
      <p:sp>
        <p:nvSpPr>
          <p:cNvPr id="3" name="Text Placeholder 2">
            <a:extLst>
              <a:ext uri="{FF2B5EF4-FFF2-40B4-BE49-F238E27FC236}">
                <a16:creationId xmlns:a16="http://schemas.microsoft.com/office/drawing/2014/main" id="{D3122DFA-BD31-E2EC-DC85-7B4F281C6135}"/>
              </a:ext>
            </a:extLst>
          </p:cNvPr>
          <p:cNvSpPr>
            <a:spLocks noGrp="1"/>
          </p:cNvSpPr>
          <p:nvPr>
            <p:ph type="body" idx="10"/>
          </p:nvPr>
        </p:nvSpPr>
        <p:spPr>
          <a:xfrm>
            <a:off x="0" y="6000107"/>
            <a:ext cx="8507002" cy="857893"/>
          </a:xfrm>
        </p:spPr>
        <p:txBody>
          <a:bodyPr tIns="0" bIns="45720">
            <a:normAutofit fontScale="92500"/>
          </a:bodyPr>
          <a:lstStyle/>
          <a:p>
            <a:pPr>
              <a:lnSpc>
                <a:spcPct val="110000"/>
              </a:lnSpc>
              <a:spcBef>
                <a:spcPts val="0"/>
              </a:spcBef>
            </a:pPr>
            <a:r>
              <a:rPr lang="en-US" sz="700" dirty="0"/>
              <a:t>Source for Canada: Aliya </a:t>
            </a:r>
            <a:r>
              <a:rPr lang="en-US" sz="700" dirty="0" err="1"/>
              <a:t>Jiwani</a:t>
            </a:r>
            <a:r>
              <a:rPr lang="en-US" sz="700" dirty="0"/>
              <a:t> et al., “Billing and Insurance-Related Administrative Costs in United States’ Health Care: Synthesis of Micro-Costing Evidence,” BMC Health Services Research 14 (November 13, 2014). </a:t>
            </a:r>
          </a:p>
          <a:p>
            <a:pPr>
              <a:lnSpc>
                <a:spcPct val="110000"/>
              </a:lnSpc>
              <a:spcBef>
                <a:spcPts val="0"/>
              </a:spcBef>
            </a:pPr>
            <a:r>
              <a:rPr lang="en-US" sz="700" dirty="0"/>
              <a:t>Source for Traditional Medicare: Calculated from the 2023 Annual Report of the Board of Trustees of the Federal Hospital Insurance and Federal Supplementary Medical Insurance Trust Funds.  Table II.B1.  Excludes Medicare Part C and Part D Overhead and Expenditures.</a:t>
            </a:r>
          </a:p>
          <a:p>
            <a:pPr>
              <a:lnSpc>
                <a:spcPct val="110000"/>
              </a:lnSpc>
              <a:spcBef>
                <a:spcPts val="0"/>
              </a:spcBef>
            </a:pPr>
            <a:r>
              <a:rPr lang="en-US" sz="700" dirty="0"/>
              <a:t>Source for Private Insurance: Calculated from 2021 Historical National Health Expenditures Accounts, as net cost of health insurance for private health insurance divided by total NHE expenditures by private insurers.   </a:t>
            </a:r>
          </a:p>
          <a:p>
            <a:pPr>
              <a:lnSpc>
                <a:spcPct val="110000"/>
              </a:lnSpc>
              <a:spcBef>
                <a:spcPts val="0"/>
              </a:spcBef>
            </a:pPr>
            <a:r>
              <a:rPr lang="en-US" sz="700" dirty="0"/>
              <a:t>Source for Medicare Advantage: Milliman, Medicare Advantage organizations financial results for 2021, Available at: https://</a:t>
            </a:r>
            <a:r>
              <a:rPr lang="en-US" sz="700" dirty="0" err="1"/>
              <a:t>www.milliman.com</a:t>
            </a:r>
            <a:r>
              <a:rPr lang="en-US" sz="700" dirty="0"/>
              <a:t>/</a:t>
            </a:r>
            <a:r>
              <a:rPr lang="en-US" sz="700" dirty="0" err="1"/>
              <a:t>en</a:t>
            </a:r>
            <a:r>
              <a:rPr lang="en-US" sz="700" dirty="0"/>
              <a:t>/insight/medicare-advantage-organizations-financial-results-for-2021.  Figure is equal to 100 – MLR. </a:t>
            </a:r>
          </a:p>
        </p:txBody>
      </p:sp>
      <p:graphicFrame>
        <p:nvGraphicFramePr>
          <p:cNvPr id="8" name="Content Placeholder 7">
            <a:extLst>
              <a:ext uri="{FF2B5EF4-FFF2-40B4-BE49-F238E27FC236}">
                <a16:creationId xmlns:a16="http://schemas.microsoft.com/office/drawing/2014/main" id="{171573A8-718C-EC48-A88B-C86286BB68BF}"/>
              </a:ext>
            </a:extLst>
          </p:cNvPr>
          <p:cNvGraphicFramePr>
            <a:graphicFrameLocks noGrp="1"/>
          </p:cNvGraphicFramePr>
          <p:nvPr>
            <p:ph idx="4294967295"/>
            <p:extLst>
              <p:ext uri="{D42A27DB-BD31-4B8C-83A1-F6EECF244321}">
                <p14:modId xmlns:p14="http://schemas.microsoft.com/office/powerpoint/2010/main" val="831408083"/>
              </p:ext>
            </p:extLst>
          </p:nvPr>
        </p:nvGraphicFramePr>
        <p:xfrm>
          <a:off x="838200" y="1304818"/>
          <a:ext cx="10515600" cy="469528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14011077"/>
      </p:ext>
    </p:extLst>
  </p:cSld>
  <p:clrMapOvr>
    <a:masterClrMapping/>
  </p:clrMapOvr>
</p:sld>
</file>

<file path=ppt/theme/theme1.xml><?xml version="1.0" encoding="utf-8"?>
<a:theme xmlns:a="http://schemas.openxmlformats.org/drawingml/2006/main" name="Office Theme">
  <a:themeElements>
    <a:clrScheme name="PNHP Master Template">
      <a:dk1>
        <a:srgbClr val="000000"/>
      </a:dk1>
      <a:lt1>
        <a:srgbClr val="FFFFFF"/>
      </a:lt1>
      <a:dk2>
        <a:srgbClr val="323232"/>
      </a:dk2>
      <a:lt2>
        <a:srgbClr val="E3DED1"/>
      </a:lt2>
      <a:accent1>
        <a:srgbClr val="008C81"/>
      </a:accent1>
      <a:accent2>
        <a:srgbClr val="9F2936"/>
      </a:accent2>
      <a:accent3>
        <a:srgbClr val="FF9300"/>
      </a:accent3>
      <a:accent4>
        <a:srgbClr val="005392"/>
      </a:accent4>
      <a:accent5>
        <a:srgbClr val="604878"/>
      </a:accent5>
      <a:accent6>
        <a:srgbClr val="C19859"/>
      </a:accent6>
      <a:hlink>
        <a:srgbClr val="6B9F25"/>
      </a:hlink>
      <a:folHlink>
        <a:srgbClr val="B26B0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spcAft>
            <a:spcPts val="1200"/>
          </a:spcAft>
          <a:defRPr sz="2400" dirty="0" smtClean="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38972</TotalTime>
  <Words>3604</Words>
  <Application>Microsoft Macintosh PowerPoint</Application>
  <PresentationFormat>Widescreen</PresentationFormat>
  <Paragraphs>278</Paragraphs>
  <Slides>60</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60</vt:i4>
      </vt:variant>
    </vt:vector>
  </HeadingPairs>
  <TitlesOfParts>
    <vt:vector size="64" baseType="lpstr">
      <vt:lpstr>Arial</vt:lpstr>
      <vt:lpstr>Calibri</vt:lpstr>
      <vt:lpstr>Garamond</vt:lpstr>
      <vt:lpstr>Office Theme</vt:lpstr>
      <vt:lpstr>Update in Health Policy Physicians for a National Health Program  2023 Annual Conference</vt:lpstr>
      <vt:lpstr>I.  Health</vt:lpstr>
      <vt:lpstr>USA life expectancy continues to  Fall Behind Other Wealthy Nations</vt:lpstr>
      <vt:lpstr>US improvement in "Treatable Mortality"  Continues to Lag Other Wealthy Nations</vt:lpstr>
      <vt:lpstr>Mortality hazard ratios (compared to incorporated business owners):  Class Differential in Death is Widening</vt:lpstr>
      <vt:lpstr>II. Health Spending</vt:lpstr>
      <vt:lpstr>USA healthcare spending continues to  Outpace Other Wealthy Nations</vt:lpstr>
      <vt:lpstr>Private Insurance Overhead  Exceeds 6% of National Health Expenditure</vt:lpstr>
      <vt:lpstr>Insurance Overhead by Payer</vt:lpstr>
      <vt:lpstr>III. Healthcare Coverage, Access, Use, and Debt</vt:lpstr>
      <vt:lpstr>Uninsured in the US</vt:lpstr>
      <vt:lpstr>The Impact of “Medicaid Unwinding”</vt:lpstr>
      <vt:lpstr>PowerPoint Presentation</vt:lpstr>
      <vt:lpstr>CBO projects the number of uninsured will rise from 23 million (2023) to 28 million (2027)</vt:lpstr>
      <vt:lpstr>Michigan, 2011-2020 Continuity of Coverage after Enrollment in Medicaid</vt:lpstr>
      <vt:lpstr>In the two years from 2018-2019,  One in Five Americans Were Uninsured</vt:lpstr>
      <vt:lpstr>Losing a primary care physician Changes Where Medicare Patients Get Care</vt:lpstr>
      <vt:lpstr>Losing a primary care physician Has Dire Consequences for Medicare Patients</vt:lpstr>
      <vt:lpstr>A randomized trial of older men in the VA with Continuous vs. Discontinuous Providers</vt:lpstr>
      <vt:lpstr>Cost Barriers to Care Among Non-Elderly Adults</vt:lpstr>
      <vt:lpstr>In 2022, nearly half of Americans between ages 19 and 64 had  Medical Bills or Debt</vt:lpstr>
      <vt:lpstr>2017 to 2018 Risk of New Acquisition of Medical Debt </vt:lpstr>
      <vt:lpstr>Post-Partum Women Incur More Medical Debt Than Other Reproductive-Aged Women</vt:lpstr>
      <vt:lpstr>Foregone care among adults with and without  A Child with Diabetes in Household </vt:lpstr>
      <vt:lpstr>Adults with employer-sponsored insurance have had Rising Out-of-Pocket Costs for ICU Care</vt:lpstr>
      <vt:lpstr>Commercially insured patients, 2017-19 COPD Medication Abandonment by Benefit Design</vt:lpstr>
      <vt:lpstr>ACA-compliant individual insurance pays for screening colonoscopy, but Most Patients Have to Pay Related Costs</vt:lpstr>
      <vt:lpstr>IV. Reproductive Healthcare</vt:lpstr>
      <vt:lpstr>SCOTUS Dobbs decision and the Distance to Closest Abortion Provider </vt:lpstr>
      <vt:lpstr>Average Driving Distance to Closest Abortion Provider Before and After Dobbs: 2019 -2023</vt:lpstr>
      <vt:lpstr>Projected annual health outcomes from Repeal of Dobbs   </vt:lpstr>
      <vt:lpstr>Median self-pay charges for  Abortion Services in the US</vt:lpstr>
      <vt:lpstr>V. Medicare Advantage:  A Brief Word</vt:lpstr>
      <vt:lpstr>October 2023 Medicare Advantage Penetration by County</vt:lpstr>
      <vt:lpstr>2023 overpayments to Medicare Advantage  Approaching 20% or $88 billion</vt:lpstr>
      <vt:lpstr>Medicare Advantage  Overpayments Are Rapidly Increasing</vt:lpstr>
      <vt:lpstr>Relative difference in resource use by health condition MA vs. TM</vt:lpstr>
      <vt:lpstr>The Medicare Advantage “Paradox”</vt:lpstr>
      <vt:lpstr>VI. Privatization, Corporatization, and Financialization</vt:lpstr>
      <vt:lpstr>Optum Health “About Us”</vt:lpstr>
      <vt:lpstr>PowerPoint Presentation</vt:lpstr>
      <vt:lpstr>PowerPoint Presentation</vt:lpstr>
      <vt:lpstr>PowerPoint Presentation</vt:lpstr>
      <vt:lpstr>PowerPoint Presentation</vt:lpstr>
      <vt:lpstr>For-Profit Hospices More Likely  Ranked as Low-Performing</vt:lpstr>
      <vt:lpstr>“An overarching revenue strategy underlying  Investors Appetite for Primary Care”</vt:lpstr>
      <vt:lpstr>We now know the price of  One Life to Amazon</vt:lpstr>
      <vt:lpstr>PowerPoint Presentation</vt:lpstr>
      <vt:lpstr>Global healthcare private equity deals in 2022:  Second Highest on Record</vt:lpstr>
      <vt:lpstr>Oncology Clinics and Oncologists with Private Equity Affiliations</vt:lpstr>
      <vt:lpstr>VII. Health Planning (or lack thereof)</vt:lpstr>
      <vt:lpstr>During periods of load imbalance during COVID-19 Probability of Hospital Overcapacity </vt:lpstr>
      <vt:lpstr>Julian Tudor Hart, 1971:  The “Inverse Care Law”</vt:lpstr>
      <vt:lpstr>Mean revenue and profit per patient bed day, 2016-2018:  Black-serving vs. Other US Hospitals</vt:lpstr>
      <vt:lpstr>Lack of association between the supply of NICU resources and  The Medical Needs of Newborns</vt:lpstr>
      <vt:lpstr>Effect of a 10-percentage point increase in share of nearby hospitals offering invasive cardiac services on odds of a hospital adding that service</vt:lpstr>
      <vt:lpstr>VIII. Policy Advantages of  National Health of Insurance (NHI) and  National Health Service (NHS) Systems</vt:lpstr>
      <vt:lpstr>Quasi-experimental study: Effect of being taken by  Ambulance to VA vs. Non-VA Hospital</vt:lpstr>
      <vt:lpstr>Waiting time for appointments for  Veterans in the VHA and Private Sector</vt:lpstr>
      <vt:lpstr>Single Payer with Global Budgets Could Reduce  10-Year Hospital Spending from $17.2 to $14.7 trillion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 Weisbart</dc:creator>
  <cp:lastModifiedBy>Ed Weisbart</cp:lastModifiedBy>
  <cp:revision>2598</cp:revision>
  <cp:lastPrinted>2024-01-05T20:51:09Z</cp:lastPrinted>
  <dcterms:created xsi:type="dcterms:W3CDTF">2016-11-02T21:04:26Z</dcterms:created>
  <dcterms:modified xsi:type="dcterms:W3CDTF">2024-01-09T22:46:46Z</dcterms:modified>
</cp:coreProperties>
</file>