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3117" r:id="rId2"/>
    <p:sldId id="3118" r:id="rId3"/>
    <p:sldId id="2366" r:id="rId4"/>
    <p:sldId id="3110" r:id="rId5"/>
    <p:sldId id="3113" r:id="rId6"/>
    <p:sldId id="3119" r:id="rId7"/>
    <p:sldId id="3120" r:id="rId8"/>
    <p:sldId id="3122" r:id="rId9"/>
    <p:sldId id="3121" r:id="rId10"/>
    <p:sldId id="31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639"/>
    <a:srgbClr val="FFA77C"/>
    <a:srgbClr val="FFDE59"/>
    <a:srgbClr val="33424A"/>
    <a:srgbClr val="C2521C"/>
    <a:srgbClr val="00FFFC"/>
    <a:srgbClr val="00928F"/>
    <a:srgbClr val="FFFFFF"/>
    <a:srgbClr val="011893"/>
    <a:srgbClr val="006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0"/>
    <p:restoredTop sz="96327"/>
  </p:normalViewPr>
  <p:slideViewPr>
    <p:cSldViewPr snapToGrid="0" snapToObjects="1">
      <p:cViewPr varScale="1">
        <p:scale>
          <a:sx n="106" d="100"/>
          <a:sy n="106" d="100"/>
        </p:scale>
        <p:origin x="208" y="360"/>
      </p:cViewPr>
      <p:guideLst/>
    </p:cSldViewPr>
  </p:slideViewPr>
  <p:outlineViewPr>
    <p:cViewPr>
      <p:scale>
        <a:sx n="33" d="100"/>
        <a:sy n="33" d="100"/>
      </p:scale>
      <p:origin x="0" y="-500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3608750994048E-2"/>
          <c:y val="6.5675205642536663E-2"/>
          <c:w val="0.95192782498011907"/>
          <c:h val="0.73063092940196428"/>
        </c:manualLayout>
      </c:layout>
      <c:barChart>
        <c:barDir val="col"/>
        <c:grouping val="clustered"/>
        <c:varyColors val="0"/>
        <c:ser>
          <c:idx val="0"/>
          <c:order val="0"/>
          <c:tx>
            <c:strRef>
              <c:f>Sheet1!$B$1</c:f>
              <c:strCache>
                <c:ptCount val="1"/>
                <c:pt idx="0">
                  <c:v>White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TM with Medigap</c:v>
                </c:pt>
                <c:pt idx="1">
                  <c:v>MA</c:v>
                </c:pt>
              </c:strCache>
            </c:strRef>
          </c:cat>
          <c:val>
            <c:numRef>
              <c:f>Sheet1!$B$2:$B$3</c:f>
              <c:numCache>
                <c:formatCode>0%</c:formatCode>
                <c:ptCount val="2"/>
                <c:pt idx="0">
                  <c:v>0.25</c:v>
                </c:pt>
                <c:pt idx="1">
                  <c:v>0.35</c:v>
                </c:pt>
              </c:numCache>
            </c:numRef>
          </c:val>
          <c:extLst>
            <c:ext xmlns:c16="http://schemas.microsoft.com/office/drawing/2014/chart" uri="{C3380CC4-5D6E-409C-BE32-E72D297353CC}">
              <c16:uniqueId val="{00000000-42E0-B740-9A44-E34713A600A1}"/>
            </c:ext>
          </c:extLst>
        </c:ser>
        <c:ser>
          <c:idx val="1"/>
          <c:order val="1"/>
          <c:tx>
            <c:strRef>
              <c:f>Sheet1!$C$1</c:f>
              <c:strCache>
                <c:ptCount val="1"/>
                <c:pt idx="0">
                  <c:v>Black</c:v>
                </c:pt>
              </c:strCache>
            </c:strRef>
          </c:tx>
          <c:spPr>
            <a:solidFill>
              <a:schemeClr val="accent2"/>
            </a:solidFill>
            <a:ln>
              <a:solidFill>
                <a:schemeClr val="bg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42E0-B740-9A44-E34713A600A1}"/>
                </c:ext>
              </c:extLst>
            </c:dLbl>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42E0-B740-9A44-E34713A600A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TM with Medigap</c:v>
                </c:pt>
                <c:pt idx="1">
                  <c:v>MA</c:v>
                </c:pt>
              </c:strCache>
            </c:strRef>
          </c:cat>
          <c:val>
            <c:numRef>
              <c:f>Sheet1!$C$2:$C$3</c:f>
              <c:numCache>
                <c:formatCode>0%</c:formatCode>
                <c:ptCount val="2"/>
                <c:pt idx="0">
                  <c:v>0.27</c:v>
                </c:pt>
                <c:pt idx="1">
                  <c:v>0.5</c:v>
                </c:pt>
              </c:numCache>
            </c:numRef>
          </c:val>
          <c:extLst>
            <c:ext xmlns:c16="http://schemas.microsoft.com/office/drawing/2014/chart" uri="{C3380CC4-5D6E-409C-BE32-E72D297353CC}">
              <c16:uniqueId val="{00000001-42E0-B740-9A44-E34713A600A1}"/>
            </c:ext>
          </c:extLst>
        </c:ser>
        <c:dLbls>
          <c:showLegendKey val="0"/>
          <c:showVal val="0"/>
          <c:showCatName val="0"/>
          <c:showSerName val="0"/>
          <c:showPercent val="0"/>
          <c:showBubbleSize val="0"/>
        </c:dLbls>
        <c:gapWidth val="62"/>
        <c:overlap val="-9"/>
        <c:axId val="2084835167"/>
        <c:axId val="2084836879"/>
      </c:barChart>
      <c:catAx>
        <c:axId val="20848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84836879"/>
        <c:crosses val="autoZero"/>
        <c:auto val="1"/>
        <c:lblAlgn val="ctr"/>
        <c:lblOffset val="100"/>
        <c:noMultiLvlLbl val="0"/>
      </c:catAx>
      <c:valAx>
        <c:axId val="2084836879"/>
        <c:scaling>
          <c:orientation val="minMax"/>
          <c:max val="0.51"/>
          <c:min val="0"/>
        </c:scaling>
        <c:delete val="1"/>
        <c:axPos val="l"/>
        <c:numFmt formatCode="0%" sourceLinked="1"/>
        <c:majorTickMark val="none"/>
        <c:minorTickMark val="none"/>
        <c:tickLblPos val="nextTo"/>
        <c:crossAx val="20848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5A-9444-8E47-650ACB4EDC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5A-9444-8E47-650ACB4EDC45}"/>
              </c:ext>
            </c:extLst>
          </c:dPt>
          <c:cat>
            <c:strRef>
              <c:f>Sheet1!$A$2:$A$3</c:f>
              <c:strCache>
                <c:ptCount val="2"/>
                <c:pt idx="0">
                  <c:v>1st Qtr</c:v>
                </c:pt>
                <c:pt idx="1">
                  <c:v>2nd Qtr</c:v>
                </c:pt>
              </c:strCache>
            </c:strRef>
          </c:cat>
          <c:val>
            <c:numRef>
              <c:f>Sheet1!$B$2:$B$3</c:f>
              <c:numCache>
                <c:formatCode>General</c:formatCode>
                <c:ptCount val="2"/>
                <c:pt idx="0">
                  <c:v>0.56999999999999995</c:v>
                </c:pt>
                <c:pt idx="1">
                  <c:v>0.43</c:v>
                </c:pt>
              </c:numCache>
            </c:numRef>
          </c:val>
          <c:extLst>
            <c:ext xmlns:c16="http://schemas.microsoft.com/office/drawing/2014/chart" uri="{C3380CC4-5D6E-409C-BE32-E72D297353CC}">
              <c16:uniqueId val="{00000000-8C05-734F-B0DA-10DD33913331}"/>
            </c:ext>
          </c:extLst>
        </c:ser>
        <c:dLbls>
          <c:showLegendKey val="0"/>
          <c:showVal val="0"/>
          <c:showCatName val="0"/>
          <c:showSerName val="0"/>
          <c:showPercent val="0"/>
          <c:showBubbleSize val="0"/>
          <c:showLeaderLines val="1"/>
        </c:dLbls>
        <c:firstSliceAng val="25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EE-E34E-BB88-80C2BC2CC1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EE-E34E-BB88-80C2BC2CC10B}"/>
              </c:ext>
            </c:extLst>
          </c:dPt>
          <c:cat>
            <c:strRef>
              <c:f>Sheet1!$A$2:$A$3</c:f>
              <c:strCache>
                <c:ptCount val="2"/>
                <c:pt idx="0">
                  <c:v>1st Qtr</c:v>
                </c:pt>
                <c:pt idx="1">
                  <c:v>2nd Qtr</c:v>
                </c:pt>
              </c:strCache>
            </c:strRef>
          </c:cat>
          <c:val>
            <c:numRef>
              <c:f>Sheet1!$B$2:$B$3</c:f>
              <c:numCache>
                <c:formatCode>General</c:formatCode>
                <c:ptCount val="2"/>
                <c:pt idx="0">
                  <c:v>0.35</c:v>
                </c:pt>
                <c:pt idx="1">
                  <c:v>0.65</c:v>
                </c:pt>
              </c:numCache>
            </c:numRef>
          </c:val>
          <c:extLst>
            <c:ext xmlns:c16="http://schemas.microsoft.com/office/drawing/2014/chart" uri="{C3380CC4-5D6E-409C-BE32-E72D297353CC}">
              <c16:uniqueId val="{00000004-55EE-E34E-BB88-80C2BC2CC10B}"/>
            </c:ext>
          </c:extLst>
        </c:ser>
        <c:dLbls>
          <c:showLegendKey val="0"/>
          <c:showVal val="0"/>
          <c:showCatName val="0"/>
          <c:showSerName val="0"/>
          <c:showPercent val="0"/>
          <c:showBubbleSize val="0"/>
          <c:showLeaderLines val="1"/>
        </c:dLbls>
        <c:firstSliceAng val="2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6/3/24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taxes, get insurance card, and </a:t>
            </a:r>
            <a:r>
              <a:rPr lang="en-US" dirty="0" err="1"/>
              <a:t>medicare</a:t>
            </a:r>
            <a:r>
              <a:rPr lang="en-US" dirty="0"/>
              <a:t> pays the doctors. No middle man.</a:t>
            </a:r>
          </a:p>
        </p:txBody>
      </p:sp>
      <p:sp>
        <p:nvSpPr>
          <p:cNvPr id="4" name="Slide Number Placeholder 3"/>
          <p:cNvSpPr>
            <a:spLocks noGrp="1"/>
          </p:cNvSpPr>
          <p:nvPr>
            <p:ph type="sldNum" sz="quarter" idx="5"/>
          </p:nvPr>
        </p:nvSpPr>
        <p:spPr/>
        <p:txBody>
          <a:bodyPr/>
          <a:lstStyle/>
          <a:p>
            <a:fld id="{14C22042-ED39-0845-84FD-FD22A69983FA}" type="slidenum">
              <a:rPr lang="en-US" smtClean="0"/>
              <a:t>3</a:t>
            </a:fld>
            <a:endParaRPr lang="en-US"/>
          </a:p>
        </p:txBody>
      </p:sp>
    </p:spTree>
    <p:extLst>
      <p:ext uri="{BB962C8B-B14F-4D97-AF65-F5344CB8AC3E}">
        <p14:creationId xmlns:p14="http://schemas.microsoft.com/office/powerpoint/2010/main" val="268758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pays all of the insurance companies. ALREADY more complicated. Then they pay their own contracts to doctors, and then limit their networks within their contracts so you can only go to certain doctors</a:t>
            </a:r>
          </a:p>
          <a:p>
            <a:r>
              <a:rPr lang="en-US" dirty="0"/>
              <a:t>MA is NOT Medicare NOR an advantage for all of these reasons, which is what we will discuss during this presentation.</a:t>
            </a:r>
          </a:p>
          <a:p>
            <a:endParaRPr lang="en-US" dirty="0"/>
          </a:p>
          <a:p>
            <a:r>
              <a:rPr lang="en-US" dirty="0"/>
              <a:t>BAD part is that MA is still growing</a:t>
            </a:r>
          </a:p>
        </p:txBody>
      </p:sp>
      <p:sp>
        <p:nvSpPr>
          <p:cNvPr id="4" name="Slide Number Placeholder 3"/>
          <p:cNvSpPr>
            <a:spLocks noGrp="1"/>
          </p:cNvSpPr>
          <p:nvPr>
            <p:ph type="sldNum" sz="quarter" idx="5"/>
          </p:nvPr>
        </p:nvSpPr>
        <p:spPr/>
        <p:txBody>
          <a:bodyPr/>
          <a:lstStyle/>
          <a:p>
            <a:fld id="{14C22042-ED39-0845-84FD-FD22A69983FA}" type="slidenum">
              <a:rPr lang="en-US" smtClean="0"/>
              <a:t>4</a:t>
            </a:fld>
            <a:endParaRPr lang="en-US"/>
          </a:p>
        </p:txBody>
      </p:sp>
    </p:spTree>
    <p:extLst>
      <p:ext uri="{BB962C8B-B14F-4D97-AF65-F5344CB8AC3E}">
        <p14:creationId xmlns:p14="http://schemas.microsoft.com/office/powerpoint/2010/main" val="206107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253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2" name="Picture 1">
            <a:extLst>
              <a:ext uri="{FF2B5EF4-FFF2-40B4-BE49-F238E27FC236}">
                <a16:creationId xmlns:a16="http://schemas.microsoft.com/office/drawing/2014/main" id="{08C5B1F3-47FE-1363-6688-5BD0FED63941}"/>
              </a:ext>
            </a:extLst>
          </p:cNvPr>
          <p:cNvPicPr>
            <a:picLocks noChangeAspect="1"/>
          </p:cNvPicPr>
          <p:nvPr userDrawn="1"/>
        </p:nvPicPr>
        <p:blipFill>
          <a:blip r:embed="rId9"/>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2" r:id="rId6"/>
    <p:sldLayoutId id="2147483663" r:id="rId7"/>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3.tiff"/><Relationship Id="rId7" Type="http://schemas.openxmlformats.org/officeDocument/2006/relationships/image" Target="../media/image9.tiff"/><Relationship Id="rId12"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4.jpeg"/><Relationship Id="rId9" Type="http://schemas.openxmlformats.org/officeDocument/2006/relationships/image" Target="../media/image11.tif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0135D1-EDA9-AC73-19F0-7504CC91943A}"/>
              </a:ext>
            </a:extLst>
          </p:cNvPr>
          <p:cNvSpPr/>
          <p:nvPr/>
        </p:nvSpPr>
        <p:spPr>
          <a:xfrm>
            <a:off x="5447784" y="474382"/>
            <a:ext cx="6430174" cy="1294711"/>
          </a:xfrm>
          <a:custGeom>
            <a:avLst/>
            <a:gdLst>
              <a:gd name="connsiteX0" fmla="*/ 0 w 6430174"/>
              <a:gd name="connsiteY0" fmla="*/ 0 h 1417500"/>
              <a:gd name="connsiteX1" fmla="*/ 6430174 w 6430174"/>
              <a:gd name="connsiteY1" fmla="*/ 0 h 1417500"/>
              <a:gd name="connsiteX2" fmla="*/ 6430174 w 6430174"/>
              <a:gd name="connsiteY2" fmla="*/ 1417500 h 1417500"/>
              <a:gd name="connsiteX3" fmla="*/ 0 w 6430174"/>
              <a:gd name="connsiteY3" fmla="*/ 1417500 h 1417500"/>
              <a:gd name="connsiteX4" fmla="*/ 0 w 6430174"/>
              <a:gd name="connsiteY4" fmla="*/ 0 h 14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1417500">
                <a:moveTo>
                  <a:pt x="0" y="0"/>
                </a:moveTo>
                <a:lnTo>
                  <a:pt x="6430174" y="0"/>
                </a:lnTo>
                <a:lnTo>
                  <a:pt x="6430174" y="1417500"/>
                </a:lnTo>
                <a:lnTo>
                  <a:pt x="0" y="14175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Donald Bourne, MD/PhD 2027; Stephen Kemble, MD; Mark Krasnoff, MD; Susan Rogers, MD; Kip Sullivan, JD; Kay Tillow; James Patrick Waters, MS4; and Ed Weisbart, MD, working closely with PNHP Communications Specialist Gaurav Kalwani</a:t>
            </a:r>
          </a:p>
        </p:txBody>
      </p:sp>
      <p:sp>
        <p:nvSpPr>
          <p:cNvPr id="16" name="Freeform 15">
            <a:extLst>
              <a:ext uri="{FF2B5EF4-FFF2-40B4-BE49-F238E27FC236}">
                <a16:creationId xmlns:a16="http://schemas.microsoft.com/office/drawing/2014/main" id="{13D3B010-5BF0-9A81-8D4F-64EEF8D54519}"/>
              </a:ext>
            </a:extLst>
          </p:cNvPr>
          <p:cNvSpPr/>
          <p:nvPr/>
        </p:nvSpPr>
        <p:spPr>
          <a:xfrm>
            <a:off x="5673757" y="252983"/>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kern="1200" dirty="0">
                <a:solidFill>
                  <a:schemeClr val="bg1"/>
                </a:solidFill>
                <a:effectLst>
                  <a:outerShdw blurRad="50800" dist="38100" dir="2700000" algn="tl" rotWithShape="0">
                    <a:prstClr val="black">
                      <a:alpha val="40000"/>
                    </a:prstClr>
                  </a:outerShdw>
                </a:effectLst>
              </a:rPr>
              <a:t>Written by PNHP Policy Committee </a:t>
            </a:r>
            <a:endParaRPr lang="en-US" sz="2000" kern="1200" dirty="0">
              <a:solidFill>
                <a:schemeClr val="bg1"/>
              </a:solidFill>
              <a:effectLst>
                <a:outerShdw blurRad="50800" dist="38100" dir="2700000" algn="tl" rotWithShape="0">
                  <a:prstClr val="black">
                    <a:alpha val="40000"/>
                  </a:prstClr>
                </a:outerShdw>
              </a:effectLst>
            </a:endParaRPr>
          </a:p>
        </p:txBody>
      </p:sp>
      <p:sp>
        <p:nvSpPr>
          <p:cNvPr id="19" name="Freeform 18">
            <a:extLst>
              <a:ext uri="{FF2B5EF4-FFF2-40B4-BE49-F238E27FC236}">
                <a16:creationId xmlns:a16="http://schemas.microsoft.com/office/drawing/2014/main" id="{68C542A2-1B63-227C-E725-D7B11796CADF}"/>
              </a:ext>
            </a:extLst>
          </p:cNvPr>
          <p:cNvSpPr/>
          <p:nvPr/>
        </p:nvSpPr>
        <p:spPr>
          <a:xfrm>
            <a:off x="5447784" y="3881381"/>
            <a:ext cx="6430174" cy="826875"/>
          </a:xfrm>
          <a:custGeom>
            <a:avLst/>
            <a:gdLst>
              <a:gd name="connsiteX0" fmla="*/ 0 w 6430174"/>
              <a:gd name="connsiteY0" fmla="*/ 0 h 826875"/>
              <a:gd name="connsiteX1" fmla="*/ 6430174 w 6430174"/>
              <a:gd name="connsiteY1" fmla="*/ 0 h 826875"/>
              <a:gd name="connsiteX2" fmla="*/ 6430174 w 6430174"/>
              <a:gd name="connsiteY2" fmla="*/ 826875 h 826875"/>
              <a:gd name="connsiteX3" fmla="*/ 0 w 6430174"/>
              <a:gd name="connsiteY3" fmla="*/ 826875 h 826875"/>
              <a:gd name="connsiteX4" fmla="*/ 0 w 6430174"/>
              <a:gd name="connsiteY4" fmla="*/ 0 h 82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826875">
                <a:moveTo>
                  <a:pt x="0" y="0"/>
                </a:moveTo>
                <a:lnTo>
                  <a:pt x="6430174" y="0"/>
                </a:lnTo>
                <a:lnTo>
                  <a:pt x="6430174" y="826875"/>
                </a:lnTo>
                <a:lnTo>
                  <a:pt x="0" y="826875"/>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Patients, family members, physicians, allied health professionals, and Medicare supporters</a:t>
            </a:r>
          </a:p>
        </p:txBody>
      </p:sp>
      <p:sp>
        <p:nvSpPr>
          <p:cNvPr id="20" name="Freeform 19">
            <a:extLst>
              <a:ext uri="{FF2B5EF4-FFF2-40B4-BE49-F238E27FC236}">
                <a16:creationId xmlns:a16="http://schemas.microsoft.com/office/drawing/2014/main" id="{FF7E45CE-23C5-5FAA-A03E-0233D12B95DB}"/>
              </a:ext>
            </a:extLst>
          </p:cNvPr>
          <p:cNvSpPr/>
          <p:nvPr/>
        </p:nvSpPr>
        <p:spPr>
          <a:xfrm>
            <a:off x="5673757" y="3659981"/>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dirty="0">
                <a:solidFill>
                  <a:schemeClr val="bg1"/>
                </a:solidFill>
                <a:effectLst>
                  <a:outerShdw blurRad="50800" dist="38100" dir="2700000" algn="tl" rotWithShape="0">
                    <a:prstClr val="black">
                      <a:alpha val="40000"/>
                    </a:prstClr>
                  </a:outerShdw>
                </a:effectLst>
              </a:rPr>
              <a:t>PNHP conducted d</a:t>
            </a:r>
            <a:r>
              <a:rPr lang="en-US" sz="2000" b="1" kern="1200" dirty="0">
                <a:solidFill>
                  <a:schemeClr val="bg1"/>
                </a:solidFill>
                <a:effectLst>
                  <a:outerShdw blurRad="50800" dist="38100" dir="2700000" algn="tl" rotWithShape="0">
                    <a:prstClr val="black">
                      <a:alpha val="40000"/>
                    </a:prstClr>
                  </a:outerShdw>
                </a:effectLst>
              </a:rPr>
              <a:t>ozens of interviews</a:t>
            </a:r>
            <a:endParaRPr lang="en-US" sz="2000" kern="1200" dirty="0">
              <a:solidFill>
                <a:schemeClr val="bg1"/>
              </a:solidFill>
              <a:effectLst>
                <a:outerShdw blurRad="50800" dist="38100" dir="2700000" algn="tl" rotWithShape="0">
                  <a:prstClr val="black">
                    <a:alpha val="40000"/>
                  </a:prstClr>
                </a:outerShdw>
              </a:effectLst>
            </a:endParaRPr>
          </a:p>
        </p:txBody>
      </p:sp>
      <p:pic>
        <p:nvPicPr>
          <p:cNvPr id="8" name="Picture 7">
            <a:extLst>
              <a:ext uri="{FF2B5EF4-FFF2-40B4-BE49-F238E27FC236}">
                <a16:creationId xmlns:a16="http://schemas.microsoft.com/office/drawing/2014/main" id="{520FFA1D-5B3E-3C56-DB01-58BA2D1C8E8A}"/>
              </a:ext>
            </a:extLst>
          </p:cNvPr>
          <p:cNvPicPr>
            <a:picLocks noChangeAspect="1"/>
          </p:cNvPicPr>
          <p:nvPr/>
        </p:nvPicPr>
        <p:blipFill>
          <a:blip r:embed="rId2"/>
          <a:stretch>
            <a:fillRect/>
          </a:stretch>
        </p:blipFill>
        <p:spPr>
          <a:xfrm>
            <a:off x="275154" y="252983"/>
            <a:ext cx="4906446" cy="6369920"/>
          </a:xfrm>
          <a:prstGeom prst="rect">
            <a:avLst/>
          </a:prstGeom>
          <a:ln>
            <a:solidFill>
              <a:schemeClr val="bg1"/>
            </a:solidFill>
          </a:ln>
          <a:effectLst>
            <a:outerShdw blurRad="50800" dist="38100" dir="2700000" algn="tl" rotWithShape="0">
              <a:prstClr val="black">
                <a:alpha val="40000"/>
              </a:prstClr>
            </a:outerShdw>
          </a:effectLst>
        </p:spPr>
      </p:pic>
      <p:sp>
        <p:nvSpPr>
          <p:cNvPr id="13" name="Freeform 12">
            <a:extLst>
              <a:ext uri="{FF2B5EF4-FFF2-40B4-BE49-F238E27FC236}">
                <a16:creationId xmlns:a16="http://schemas.microsoft.com/office/drawing/2014/main" id="{73D1B9AD-B9BA-1784-1276-42795FB65EF2}"/>
              </a:ext>
            </a:extLst>
          </p:cNvPr>
          <p:cNvSpPr/>
          <p:nvPr/>
        </p:nvSpPr>
        <p:spPr>
          <a:xfrm>
            <a:off x="5447784" y="5117045"/>
            <a:ext cx="6430174" cy="814060"/>
          </a:xfrm>
          <a:custGeom>
            <a:avLst/>
            <a:gdLst>
              <a:gd name="connsiteX0" fmla="*/ 0 w 6430174"/>
              <a:gd name="connsiteY0" fmla="*/ 0 h 626062"/>
              <a:gd name="connsiteX1" fmla="*/ 6430174 w 6430174"/>
              <a:gd name="connsiteY1" fmla="*/ 0 h 626062"/>
              <a:gd name="connsiteX2" fmla="*/ 6430174 w 6430174"/>
              <a:gd name="connsiteY2" fmla="*/ 626062 h 626062"/>
              <a:gd name="connsiteX3" fmla="*/ 0 w 6430174"/>
              <a:gd name="connsiteY3" fmla="*/ 626062 h 626062"/>
              <a:gd name="connsiteX4" fmla="*/ 0 w 6430174"/>
              <a:gd name="connsiteY4" fmla="*/ 0 h 62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626062">
                <a:moveTo>
                  <a:pt x="0" y="0"/>
                </a:moveTo>
                <a:lnTo>
                  <a:pt x="6430174" y="0"/>
                </a:lnTo>
                <a:lnTo>
                  <a:pt x="6430174" y="626062"/>
                </a:lnTo>
                <a:lnTo>
                  <a:pt x="0" y="626062"/>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176213" lvl="1" indent="-176213" algn="l" defTabSz="666750">
              <a:spcBef>
                <a:spcPct val="0"/>
              </a:spcBef>
              <a:buFont typeface="Arial" panose="020B0604020202020204" pitchFamily="34" charset="0"/>
              <a:buChar char="•"/>
            </a:pPr>
            <a:r>
              <a:rPr lang="en-US" sz="1500" kern="1200" dirty="0">
                <a:solidFill>
                  <a:schemeClr val="tx1"/>
                </a:solidFill>
              </a:rPr>
              <a:t>Overwhelming evidence that harm is common across MA </a:t>
            </a:r>
            <a:r>
              <a:rPr lang="en-US" sz="1500" b="1" i="1" kern="1200" dirty="0">
                <a:solidFill>
                  <a:schemeClr val="tx1"/>
                </a:solidFill>
              </a:rPr>
              <a:t>in general</a:t>
            </a:r>
          </a:p>
          <a:p>
            <a:pPr marL="176213" lvl="1" indent="-176213" algn="l" defTabSz="666750">
              <a:spcBef>
                <a:spcPct val="0"/>
              </a:spcBef>
              <a:spcAft>
                <a:spcPct val="15000"/>
              </a:spcAft>
              <a:buFont typeface="Arial" panose="020B0604020202020204" pitchFamily="34" charset="0"/>
              <a:buChar char="•"/>
            </a:pPr>
            <a:r>
              <a:rPr lang="en-US" sz="1500" dirty="0">
                <a:solidFill>
                  <a:schemeClr val="tx1"/>
                </a:solidFill>
              </a:rPr>
              <a:t>Very little public data</a:t>
            </a:r>
            <a:r>
              <a:rPr lang="en-US" sz="1500" kern="1200" dirty="0">
                <a:solidFill>
                  <a:schemeClr val="tx1"/>
                </a:solidFill>
              </a:rPr>
              <a:t> to assess </a:t>
            </a:r>
            <a:r>
              <a:rPr lang="en-US" sz="1500" b="1" i="1" kern="1200" dirty="0">
                <a:solidFill>
                  <a:schemeClr val="tx1"/>
                </a:solidFill>
              </a:rPr>
              <a:t>individual</a:t>
            </a:r>
            <a:r>
              <a:rPr lang="en-US" sz="1500" b="1" kern="1200" dirty="0">
                <a:solidFill>
                  <a:schemeClr val="tx1"/>
                </a:solidFill>
              </a:rPr>
              <a:t> </a:t>
            </a:r>
            <a:r>
              <a:rPr lang="en-US" sz="1500" kern="1200" dirty="0">
                <a:solidFill>
                  <a:schemeClr val="tx1"/>
                </a:solidFill>
              </a:rPr>
              <a:t>MA plans</a:t>
            </a:r>
          </a:p>
        </p:txBody>
      </p:sp>
      <p:sp>
        <p:nvSpPr>
          <p:cNvPr id="14" name="Freeform 13">
            <a:extLst>
              <a:ext uri="{FF2B5EF4-FFF2-40B4-BE49-F238E27FC236}">
                <a16:creationId xmlns:a16="http://schemas.microsoft.com/office/drawing/2014/main" id="{186AA562-3F3E-77EE-CCED-E31DFC2FA6CE}"/>
              </a:ext>
            </a:extLst>
          </p:cNvPr>
          <p:cNvSpPr/>
          <p:nvPr/>
        </p:nvSpPr>
        <p:spPr>
          <a:xfrm>
            <a:off x="5673757" y="4895645"/>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kern="1200" dirty="0">
                <a:effectLst>
                  <a:outerShdw blurRad="50800" dist="38100" dir="2700000" algn="tl" rotWithShape="0">
                    <a:prstClr val="black">
                      <a:alpha val="40000"/>
                    </a:prstClr>
                  </a:outerShdw>
                </a:effectLst>
              </a:rPr>
              <a:t>36 high-quality studies cited </a:t>
            </a:r>
            <a:endParaRPr lang="en-US" sz="2000" kern="1200" dirty="0">
              <a:effectLst>
                <a:outerShdw blurRad="50800" dist="38100" dir="2700000" algn="tl" rotWithShape="0">
                  <a:prstClr val="black">
                    <a:alpha val="40000"/>
                  </a:prstClr>
                </a:outerShdw>
              </a:effectLst>
            </a:endParaRPr>
          </a:p>
        </p:txBody>
      </p:sp>
      <p:sp>
        <p:nvSpPr>
          <p:cNvPr id="17" name="Freeform 16">
            <a:extLst>
              <a:ext uri="{FF2B5EF4-FFF2-40B4-BE49-F238E27FC236}">
                <a16:creationId xmlns:a16="http://schemas.microsoft.com/office/drawing/2014/main" id="{757CA62B-7489-F5B1-AF2A-981152C9CEE7}"/>
              </a:ext>
            </a:extLst>
          </p:cNvPr>
          <p:cNvSpPr/>
          <p:nvPr/>
        </p:nvSpPr>
        <p:spPr>
          <a:xfrm>
            <a:off x="5447784" y="2177881"/>
            <a:ext cx="6430174" cy="1294711"/>
          </a:xfrm>
          <a:custGeom>
            <a:avLst/>
            <a:gdLst>
              <a:gd name="connsiteX0" fmla="*/ 0 w 6430174"/>
              <a:gd name="connsiteY0" fmla="*/ 0 h 1417500"/>
              <a:gd name="connsiteX1" fmla="*/ 6430174 w 6430174"/>
              <a:gd name="connsiteY1" fmla="*/ 0 h 1417500"/>
              <a:gd name="connsiteX2" fmla="*/ 6430174 w 6430174"/>
              <a:gd name="connsiteY2" fmla="*/ 1417500 h 1417500"/>
              <a:gd name="connsiteX3" fmla="*/ 0 w 6430174"/>
              <a:gd name="connsiteY3" fmla="*/ 1417500 h 1417500"/>
              <a:gd name="connsiteX4" fmla="*/ 0 w 6430174"/>
              <a:gd name="connsiteY4" fmla="*/ 0 h 14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4" h="1417500">
                <a:moveTo>
                  <a:pt x="0" y="0"/>
                </a:moveTo>
                <a:lnTo>
                  <a:pt x="6430174" y="0"/>
                </a:lnTo>
                <a:lnTo>
                  <a:pt x="6430174" y="1417500"/>
                </a:lnTo>
                <a:lnTo>
                  <a:pt x="0" y="14175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12420" rIns="182880" bIns="106680" numCol="1" spcCol="1270" anchor="t" anchorCtr="0">
            <a:noAutofit/>
          </a:bodyPr>
          <a:lstStyle/>
          <a:p>
            <a:pPr marL="0" lvl="1" algn="l" defTabSz="666750">
              <a:spcBef>
                <a:spcPct val="0"/>
              </a:spcBef>
              <a:spcAft>
                <a:spcPct val="15000"/>
              </a:spcAft>
            </a:pPr>
            <a:r>
              <a:rPr lang="en-US" sz="1500" kern="1200" dirty="0">
                <a:solidFill>
                  <a:schemeClr val="tx1"/>
                </a:solidFill>
              </a:rPr>
              <a:t>Diane Archer (Just Care USA), Gretchen Jacobson (Commonwealth Fund), James G. Kahn MD MPH (UCSF), Eagan Kemp (Public Citizen), David Lipschutz (Center for Medicare Advocacy), Dhyan Wolf (Video Editor), ASO Communications, and others</a:t>
            </a:r>
          </a:p>
        </p:txBody>
      </p:sp>
      <p:sp>
        <p:nvSpPr>
          <p:cNvPr id="18" name="Freeform 17">
            <a:extLst>
              <a:ext uri="{FF2B5EF4-FFF2-40B4-BE49-F238E27FC236}">
                <a16:creationId xmlns:a16="http://schemas.microsoft.com/office/drawing/2014/main" id="{D39E6C00-9DB2-39AC-3D8E-A9222346608B}"/>
              </a:ext>
            </a:extLst>
          </p:cNvPr>
          <p:cNvSpPr/>
          <p:nvPr/>
        </p:nvSpPr>
        <p:spPr>
          <a:xfrm>
            <a:off x="5673757" y="1956482"/>
            <a:ext cx="6007960" cy="442800"/>
          </a:xfrm>
          <a:custGeom>
            <a:avLst/>
            <a:gdLst>
              <a:gd name="connsiteX0" fmla="*/ 0 w 5003357"/>
              <a:gd name="connsiteY0" fmla="*/ 73801 h 442800"/>
              <a:gd name="connsiteX1" fmla="*/ 73801 w 5003357"/>
              <a:gd name="connsiteY1" fmla="*/ 0 h 442800"/>
              <a:gd name="connsiteX2" fmla="*/ 4929556 w 5003357"/>
              <a:gd name="connsiteY2" fmla="*/ 0 h 442800"/>
              <a:gd name="connsiteX3" fmla="*/ 5003357 w 5003357"/>
              <a:gd name="connsiteY3" fmla="*/ 73801 h 442800"/>
              <a:gd name="connsiteX4" fmla="*/ 5003357 w 5003357"/>
              <a:gd name="connsiteY4" fmla="*/ 368999 h 442800"/>
              <a:gd name="connsiteX5" fmla="*/ 4929556 w 5003357"/>
              <a:gd name="connsiteY5" fmla="*/ 442800 h 442800"/>
              <a:gd name="connsiteX6" fmla="*/ 73801 w 5003357"/>
              <a:gd name="connsiteY6" fmla="*/ 442800 h 442800"/>
              <a:gd name="connsiteX7" fmla="*/ 0 w 5003357"/>
              <a:gd name="connsiteY7" fmla="*/ 368999 h 442800"/>
              <a:gd name="connsiteX8" fmla="*/ 0 w 500335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357" h="442800">
                <a:moveTo>
                  <a:pt x="0" y="73801"/>
                </a:moveTo>
                <a:cubicBezTo>
                  <a:pt x="0" y="33042"/>
                  <a:pt x="33042" y="0"/>
                  <a:pt x="73801" y="0"/>
                </a:cubicBezTo>
                <a:lnTo>
                  <a:pt x="4929556" y="0"/>
                </a:lnTo>
                <a:cubicBezTo>
                  <a:pt x="4970315" y="0"/>
                  <a:pt x="5003357" y="33042"/>
                  <a:pt x="5003357" y="73801"/>
                </a:cubicBezTo>
                <a:lnTo>
                  <a:pt x="5003357" y="368999"/>
                </a:lnTo>
                <a:cubicBezTo>
                  <a:pt x="5003357" y="409758"/>
                  <a:pt x="4970315" y="442800"/>
                  <a:pt x="4929556" y="442800"/>
                </a:cubicBezTo>
                <a:lnTo>
                  <a:pt x="73801" y="442800"/>
                </a:lnTo>
                <a:cubicBezTo>
                  <a:pt x="33042" y="442800"/>
                  <a:pt x="0" y="409758"/>
                  <a:pt x="0" y="368999"/>
                </a:cubicBezTo>
                <a:lnTo>
                  <a:pt x="0" y="73801"/>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748" tIns="21616" rIns="191748" bIns="21616" numCol="1" spcCol="1270" anchor="ctr" anchorCtr="0">
            <a:noAutofit/>
          </a:bodyPr>
          <a:lstStyle/>
          <a:p>
            <a:pPr marL="0" lvl="0" indent="0" algn="l" defTabSz="889000">
              <a:spcBef>
                <a:spcPct val="0"/>
              </a:spcBef>
              <a:spcAft>
                <a:spcPct val="35000"/>
              </a:spcAft>
              <a:buNone/>
            </a:pPr>
            <a:r>
              <a:rPr lang="en-US" sz="2000" b="1" dirty="0">
                <a:solidFill>
                  <a:schemeClr val="bg1"/>
                </a:solidFill>
                <a:effectLst>
                  <a:outerShdw blurRad="50800" dist="38100" dir="2700000" algn="tl" rotWithShape="0">
                    <a:prstClr val="black">
                      <a:alpha val="40000"/>
                    </a:prstClr>
                  </a:outerShdw>
                </a:effectLst>
              </a:rPr>
              <a:t>Drafts reviewed by </a:t>
            </a:r>
            <a:r>
              <a:rPr lang="en-US" sz="2000" b="1" kern="1200" dirty="0">
                <a:solidFill>
                  <a:schemeClr val="bg1"/>
                </a:solidFill>
                <a:effectLst>
                  <a:outerShdw blurRad="50800" dist="38100" dir="2700000" algn="tl" rotWithShape="0">
                    <a:prstClr val="black">
                      <a:alpha val="40000"/>
                    </a:prstClr>
                  </a:outerShdw>
                </a:effectLst>
              </a:rPr>
              <a:t>additional experts</a:t>
            </a:r>
            <a:endParaRPr lang="en-US" sz="2000" kern="12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98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bg/>
                                          </p:spTgt>
                                        </p:tgtEl>
                                        <p:attrNameLst>
                                          <p:attrName>style.visibility</p:attrName>
                                        </p:attrNameLst>
                                      </p:cBhvr>
                                      <p:to>
                                        <p:strVal val="visible"/>
                                      </p:to>
                                    </p:set>
                                    <p:animEffect transition="in" filter="fade">
                                      <p:cBhvr>
                                        <p:cTn id="38" dur="500"/>
                                        <p:tgtEl>
                                          <p:spTgt spid="13">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1" end="1"/>
                                            </p:txEl>
                                          </p:spTgt>
                                        </p:tgtEl>
                                        <p:attrNameLst>
                                          <p:attrName>style.visibility</p:attrName>
                                        </p:attrNameLst>
                                      </p:cBhvr>
                                      <p:to>
                                        <p:strVal val="visible"/>
                                      </p:to>
                                    </p:set>
                                    <p:animEffect transition="in" filter="fade">
                                      <p:cBhvr>
                                        <p:cTn id="4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13" grpId="0" uiExpand="1" build="p" animBg="1"/>
      <p:bldP spid="14" grpId="0" animBg="1"/>
      <p:bldP spid="1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97420F-BF33-3428-4872-A4B3519E5A55}"/>
              </a:ext>
            </a:extLst>
          </p:cNvPr>
          <p:cNvSpPr>
            <a:spLocks noGrp="1"/>
          </p:cNvSpPr>
          <p:nvPr>
            <p:ph type="body" idx="10"/>
          </p:nvPr>
        </p:nvSpPr>
        <p:spPr/>
        <p:txBody>
          <a:bodyPr/>
          <a:lstStyle/>
          <a:p>
            <a:endParaRPr lang="en-US"/>
          </a:p>
        </p:txBody>
      </p:sp>
      <p:pic>
        <p:nvPicPr>
          <p:cNvPr id="5" name="Picture 4">
            <a:extLst>
              <a:ext uri="{FF2B5EF4-FFF2-40B4-BE49-F238E27FC236}">
                <a16:creationId xmlns:a16="http://schemas.microsoft.com/office/drawing/2014/main" id="{E9D669AF-443B-904B-14A1-BC3F034E92BD}"/>
              </a:ext>
            </a:extLst>
          </p:cNvPr>
          <p:cNvPicPr>
            <a:picLocks noChangeAspect="1"/>
          </p:cNvPicPr>
          <p:nvPr/>
        </p:nvPicPr>
        <p:blipFill>
          <a:blip r:embed="rId2"/>
          <a:stretch>
            <a:fillRect/>
          </a:stretch>
        </p:blipFill>
        <p:spPr>
          <a:xfrm>
            <a:off x="1628707" y="252982"/>
            <a:ext cx="4225912" cy="5486400"/>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3CA87EF-A5DE-63CC-BC77-230C993B635A}"/>
              </a:ext>
            </a:extLst>
          </p:cNvPr>
          <p:cNvPicPr>
            <a:picLocks noChangeAspect="1"/>
          </p:cNvPicPr>
          <p:nvPr/>
        </p:nvPicPr>
        <p:blipFill>
          <a:blip r:embed="rId3"/>
          <a:stretch>
            <a:fillRect/>
          </a:stretch>
        </p:blipFill>
        <p:spPr>
          <a:xfrm>
            <a:off x="6186502" y="252982"/>
            <a:ext cx="4376791" cy="5486400"/>
          </a:xfrm>
          <a:prstGeom prst="rect">
            <a:avLst/>
          </a:prstGeom>
          <a:ln>
            <a:solidFill>
              <a:schemeClr val="bg1"/>
            </a:solidFill>
          </a:ln>
        </p:spPr>
      </p:pic>
      <p:sp>
        <p:nvSpPr>
          <p:cNvPr id="10" name="Rectangle 9">
            <a:extLst>
              <a:ext uri="{FF2B5EF4-FFF2-40B4-BE49-F238E27FC236}">
                <a16:creationId xmlns:a16="http://schemas.microsoft.com/office/drawing/2014/main" id="{059AA0DA-22DD-5E0F-DAA0-E8B5DDB1EF77}"/>
              </a:ext>
            </a:extLst>
          </p:cNvPr>
          <p:cNvSpPr/>
          <p:nvPr/>
        </p:nvSpPr>
        <p:spPr>
          <a:xfrm>
            <a:off x="3715176" y="926113"/>
            <a:ext cx="4580645" cy="1071129"/>
          </a:xfrm>
          <a:prstGeom prst="rect">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50800" dist="38100" dir="2700000" algn="tl" rotWithShape="0">
                    <a:prstClr val="black">
                      <a:alpha val="40000"/>
                    </a:prstClr>
                  </a:outerShdw>
                </a:effectLst>
              </a:rPr>
              <a:t>Both reports now available at</a:t>
            </a:r>
          </a:p>
          <a:p>
            <a:pPr algn="ctr"/>
            <a:r>
              <a:rPr lang="en-US" sz="3600" b="1" dirty="0">
                <a:solidFill>
                  <a:schemeClr val="bg1"/>
                </a:solidFill>
                <a:effectLst>
                  <a:outerShdw blurRad="50800" dist="38100" dir="2700000" algn="tl" rotWithShape="0">
                    <a:prstClr val="black">
                      <a:alpha val="40000"/>
                    </a:prstClr>
                  </a:outerShdw>
                </a:effectLst>
              </a:rPr>
              <a:t>PNHP.org</a:t>
            </a:r>
          </a:p>
        </p:txBody>
      </p:sp>
    </p:spTree>
    <p:extLst>
      <p:ext uri="{BB962C8B-B14F-4D97-AF65-F5344CB8AC3E}">
        <p14:creationId xmlns:p14="http://schemas.microsoft.com/office/powerpoint/2010/main" val="6394997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DAC277-44CE-A7CD-167B-1FB2C99EBB66}"/>
              </a:ext>
            </a:extLst>
          </p:cNvPr>
          <p:cNvSpPr>
            <a:spLocks noGrp="1"/>
          </p:cNvSpPr>
          <p:nvPr>
            <p:ph type="title"/>
          </p:nvPr>
        </p:nvSpPr>
        <p:spPr/>
        <p:txBody>
          <a:bodyPr>
            <a:normAutofit/>
          </a:bodyPr>
          <a:lstStyle/>
          <a:p>
            <a:r>
              <a:rPr lang="en-US" sz="2000" dirty="0">
                <a:effectLst>
                  <a:outerShdw blurRad="50800" dist="38100" dir="2700000" algn="tl" rotWithShape="0">
                    <a:prstClr val="black">
                      <a:alpha val="40000"/>
                    </a:prstClr>
                  </a:outerShdw>
                </a:effectLst>
              </a:rPr>
              <a:t>Conclusion: Medicare “Advantage” corporations inflict</a:t>
            </a:r>
            <a:br>
              <a:rPr lang="en-US" sz="3600" dirty="0">
                <a:effectLst>
                  <a:outerShdw blurRad="50800" dist="38100" dir="2700000" algn="tl" rotWithShape="0">
                    <a:prstClr val="black">
                      <a:alpha val="40000"/>
                    </a:prstClr>
                  </a:outerShdw>
                </a:effectLst>
              </a:rPr>
            </a:br>
            <a:r>
              <a:rPr lang="en-US" sz="4000" dirty="0">
                <a:effectLst>
                  <a:outerShdw blurRad="50800" dist="38100" dir="2700000" algn="tl" rotWithShape="0">
                    <a:prstClr val="black">
                      <a:alpha val="40000"/>
                    </a:prstClr>
                  </a:outerShdw>
                </a:effectLst>
              </a:rPr>
              <a:t>More Harm Than We’d Realized</a:t>
            </a:r>
            <a:endParaRPr lang="en-US" sz="3600" dirty="0">
              <a:effectLst>
                <a:outerShdw blurRad="50800" dist="38100" dir="2700000" algn="tl" rotWithShape="0">
                  <a:prstClr val="black">
                    <a:alpha val="40000"/>
                  </a:prstClr>
                </a:outerShdw>
              </a:effectLst>
            </a:endParaRPr>
          </a:p>
        </p:txBody>
      </p:sp>
      <p:sp>
        <p:nvSpPr>
          <p:cNvPr id="4" name="Text Placeholder 3">
            <a:extLst>
              <a:ext uri="{FF2B5EF4-FFF2-40B4-BE49-F238E27FC236}">
                <a16:creationId xmlns:a16="http://schemas.microsoft.com/office/drawing/2014/main" id="{E68F67F0-44E9-E6D9-FE6B-CBF51CE489EE}"/>
              </a:ext>
            </a:extLst>
          </p:cNvPr>
          <p:cNvSpPr>
            <a:spLocks noGrp="1"/>
          </p:cNvSpPr>
          <p:nvPr>
            <p:ph type="body" idx="10"/>
          </p:nvPr>
        </p:nvSpPr>
        <p:spPr/>
        <p:txBody>
          <a:bodyPr>
            <a:normAutofit/>
          </a:bodyPr>
          <a:lstStyle/>
          <a:p>
            <a:pPr>
              <a:lnSpc>
                <a:spcPct val="100000"/>
              </a:lnSpc>
              <a:spcBef>
                <a:spcPts val="0"/>
              </a:spcBef>
            </a:pPr>
            <a:r>
              <a:rPr lang="en-US" sz="1000" dirty="0"/>
              <a:t>Notes: Pancreatic surgery 30-day post-operative mortality rate adjusted odds ratio of 2.0 in MA vs TM;</a:t>
            </a:r>
          </a:p>
          <a:p>
            <a:pPr>
              <a:lnSpc>
                <a:spcPct val="100000"/>
              </a:lnSpc>
              <a:spcBef>
                <a:spcPts val="0"/>
              </a:spcBef>
            </a:pPr>
            <a:r>
              <a:rPr lang="en-US" sz="1000" dirty="0"/>
              <a:t>“Narrow network” defined as excluding more than 70% of physicians in a patient’s county</a:t>
            </a:r>
          </a:p>
          <a:p>
            <a:pPr>
              <a:lnSpc>
                <a:spcPct val="100000"/>
              </a:lnSpc>
              <a:spcBef>
                <a:spcPts val="0"/>
              </a:spcBef>
            </a:pPr>
            <a:r>
              <a:rPr lang="en-US" sz="1000" dirty="0"/>
              <a:t>PNHP.org/HarmsReport</a:t>
            </a:r>
          </a:p>
        </p:txBody>
      </p:sp>
      <p:sp>
        <p:nvSpPr>
          <p:cNvPr id="8" name="Freeform 7">
            <a:extLst>
              <a:ext uri="{FF2B5EF4-FFF2-40B4-BE49-F238E27FC236}">
                <a16:creationId xmlns:a16="http://schemas.microsoft.com/office/drawing/2014/main" id="{9E9AFEA1-EC35-686B-5D24-ADC1469255EF}"/>
              </a:ext>
            </a:extLst>
          </p:cNvPr>
          <p:cNvSpPr/>
          <p:nvPr/>
        </p:nvSpPr>
        <p:spPr>
          <a:xfrm>
            <a:off x="494434" y="1898754"/>
            <a:ext cx="9257269" cy="640080"/>
          </a:xfrm>
          <a:custGeom>
            <a:avLst/>
            <a:gdLst>
              <a:gd name="connsiteX0" fmla="*/ 0 w 10146957"/>
              <a:gd name="connsiteY0" fmla="*/ 0 h 926100"/>
              <a:gd name="connsiteX1" fmla="*/ 10146957 w 10146957"/>
              <a:gd name="connsiteY1" fmla="*/ 0 h 926100"/>
              <a:gd name="connsiteX2" fmla="*/ 10146957 w 10146957"/>
              <a:gd name="connsiteY2" fmla="*/ 926100 h 926100"/>
              <a:gd name="connsiteX3" fmla="*/ 0 w 10146957"/>
              <a:gd name="connsiteY3" fmla="*/ 926100 h 926100"/>
              <a:gd name="connsiteX4" fmla="*/ 0 w 10146957"/>
              <a:gd name="connsiteY4" fmla="*/ 0 h 9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926100">
                <a:moveTo>
                  <a:pt x="0" y="0"/>
                </a:moveTo>
                <a:lnTo>
                  <a:pt x="10146957" y="0"/>
                </a:lnTo>
                <a:lnTo>
                  <a:pt x="10146957" y="926100"/>
                </a:lnTo>
                <a:lnTo>
                  <a:pt x="0" y="926100"/>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dirty="0">
                <a:solidFill>
                  <a:schemeClr val="tx1"/>
                </a:solidFill>
              </a:rPr>
              <a:t>MA p</a:t>
            </a:r>
            <a:r>
              <a:rPr lang="en-US" sz="2000" b="0" kern="1200" dirty="0">
                <a:solidFill>
                  <a:schemeClr val="tx1"/>
                </a:solidFill>
                <a:effectLst/>
              </a:rPr>
              <a:t>atients often </a:t>
            </a:r>
            <a:r>
              <a:rPr lang="en-US" sz="2000" b="1" kern="1200" dirty="0">
                <a:solidFill>
                  <a:schemeClr val="tx1"/>
                </a:solidFill>
                <a:effectLst/>
              </a:rPr>
              <a:t>blocked from the best </a:t>
            </a:r>
            <a:r>
              <a:rPr lang="en-US" sz="2000" b="0" kern="1200" dirty="0">
                <a:solidFill>
                  <a:schemeClr val="tx1"/>
                </a:solidFill>
                <a:effectLst/>
              </a:rPr>
              <a:t>cancer doctors / hospitals</a:t>
            </a:r>
          </a:p>
        </p:txBody>
      </p:sp>
      <p:sp>
        <p:nvSpPr>
          <p:cNvPr id="17" name="Freeform 16">
            <a:extLst>
              <a:ext uri="{FF2B5EF4-FFF2-40B4-BE49-F238E27FC236}">
                <a16:creationId xmlns:a16="http://schemas.microsoft.com/office/drawing/2014/main" id="{59D3547B-7480-EE9B-DA10-CA4103096C36}"/>
              </a:ext>
            </a:extLst>
          </p:cNvPr>
          <p:cNvSpPr/>
          <p:nvPr/>
        </p:nvSpPr>
        <p:spPr>
          <a:xfrm>
            <a:off x="729932" y="1638785"/>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Death rates double </a:t>
            </a:r>
            <a:r>
              <a:rPr lang="en-US" sz="2400" b="1" kern="1200" dirty="0">
                <a:solidFill>
                  <a:schemeClr val="bg1"/>
                </a:solidFill>
                <a:effectLst>
                  <a:outerShdw blurRad="50800" dist="38100" dir="2700000" algn="tl" rotWithShape="0">
                    <a:prstClr val="black">
                      <a:alpha val="40000"/>
                    </a:prstClr>
                  </a:outerShdw>
                </a:effectLst>
              </a:rPr>
              <a:t>after some cancer surgeries</a:t>
            </a:r>
          </a:p>
        </p:txBody>
      </p:sp>
      <p:sp>
        <p:nvSpPr>
          <p:cNvPr id="18" name="Freeform 17">
            <a:extLst>
              <a:ext uri="{FF2B5EF4-FFF2-40B4-BE49-F238E27FC236}">
                <a16:creationId xmlns:a16="http://schemas.microsoft.com/office/drawing/2014/main" id="{1CD7C661-9709-30E5-F017-440E95AD7234}"/>
              </a:ext>
            </a:extLst>
          </p:cNvPr>
          <p:cNvSpPr/>
          <p:nvPr/>
        </p:nvSpPr>
        <p:spPr>
          <a:xfrm>
            <a:off x="494434" y="3032471"/>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High out-of-pocket costs </a:t>
            </a:r>
            <a:r>
              <a:rPr lang="en-US" sz="2000" dirty="0">
                <a:solidFill>
                  <a:schemeClr val="tx1"/>
                </a:solidFill>
              </a:rPr>
              <a:t>force people to </a:t>
            </a:r>
            <a:r>
              <a:rPr lang="en-US" sz="2000" b="1" dirty="0">
                <a:solidFill>
                  <a:schemeClr val="tx1"/>
                </a:solidFill>
              </a:rPr>
              <a:t>avoid and delay needed care</a:t>
            </a:r>
            <a:endParaRPr lang="en-US" sz="2000" b="1" kern="1200" dirty="0">
              <a:solidFill>
                <a:schemeClr val="tx1"/>
              </a:solidFill>
            </a:endParaRPr>
          </a:p>
        </p:txBody>
      </p:sp>
      <p:sp>
        <p:nvSpPr>
          <p:cNvPr id="19" name="Freeform 18">
            <a:extLst>
              <a:ext uri="{FF2B5EF4-FFF2-40B4-BE49-F238E27FC236}">
                <a16:creationId xmlns:a16="http://schemas.microsoft.com/office/drawing/2014/main" id="{76B4A59F-6107-A28F-C557-0F105058D5D9}"/>
              </a:ext>
            </a:extLst>
          </p:cNvPr>
          <p:cNvSpPr/>
          <p:nvPr/>
        </p:nvSpPr>
        <p:spPr>
          <a:xfrm>
            <a:off x="729932" y="2772502"/>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7.3 million people </a:t>
            </a:r>
            <a:r>
              <a:rPr lang="en-US" sz="2400" b="1" kern="1200" dirty="0">
                <a:solidFill>
                  <a:schemeClr val="bg1"/>
                </a:solidFill>
                <a:effectLst>
                  <a:outerShdw blurRad="50800" dist="38100" dir="2700000" algn="tl" rotWithShape="0">
                    <a:prstClr val="black">
                      <a:alpha val="40000"/>
                    </a:prstClr>
                  </a:outerShdw>
                </a:effectLst>
              </a:rPr>
              <a:t>in MA are underinsured</a:t>
            </a:r>
          </a:p>
        </p:txBody>
      </p:sp>
      <p:sp>
        <p:nvSpPr>
          <p:cNvPr id="20" name="Freeform 19">
            <a:extLst>
              <a:ext uri="{FF2B5EF4-FFF2-40B4-BE49-F238E27FC236}">
                <a16:creationId xmlns:a16="http://schemas.microsoft.com/office/drawing/2014/main" id="{16570554-D263-AE43-870A-0D9B8C68CF92}"/>
              </a:ext>
            </a:extLst>
          </p:cNvPr>
          <p:cNvSpPr/>
          <p:nvPr/>
        </p:nvSpPr>
        <p:spPr>
          <a:xfrm>
            <a:off x="494434" y="4166188"/>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“Insurance” that </a:t>
            </a:r>
            <a:r>
              <a:rPr lang="en-US" sz="2000" b="1" dirty="0">
                <a:solidFill>
                  <a:schemeClr val="tx1"/>
                </a:solidFill>
              </a:rPr>
              <a:t>excludes</a:t>
            </a:r>
            <a:r>
              <a:rPr lang="en-US" sz="2000" dirty="0">
                <a:solidFill>
                  <a:schemeClr val="tx1"/>
                </a:solidFill>
              </a:rPr>
              <a:t> </a:t>
            </a:r>
            <a:r>
              <a:rPr lang="en-US" sz="2000" b="1" kern="1200" dirty="0">
                <a:solidFill>
                  <a:schemeClr val="tx1"/>
                </a:solidFill>
              </a:rPr>
              <a:t>most of the physicians </a:t>
            </a:r>
            <a:r>
              <a:rPr lang="en-US" sz="2000" kern="1200" dirty="0">
                <a:solidFill>
                  <a:schemeClr val="tx1"/>
                </a:solidFill>
              </a:rPr>
              <a:t>in their county</a:t>
            </a:r>
          </a:p>
        </p:txBody>
      </p:sp>
      <p:sp>
        <p:nvSpPr>
          <p:cNvPr id="21" name="Freeform 20">
            <a:extLst>
              <a:ext uri="{FF2B5EF4-FFF2-40B4-BE49-F238E27FC236}">
                <a16:creationId xmlns:a16="http://schemas.microsoft.com/office/drawing/2014/main" id="{4DC2DEB0-73F8-CADB-8CDF-989E91F05D19}"/>
              </a:ext>
            </a:extLst>
          </p:cNvPr>
          <p:cNvSpPr/>
          <p:nvPr/>
        </p:nvSpPr>
        <p:spPr>
          <a:xfrm>
            <a:off x="729932" y="3906219"/>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11.7 million people </a:t>
            </a:r>
            <a:r>
              <a:rPr lang="en-US" sz="2400" b="1" kern="1200" dirty="0">
                <a:solidFill>
                  <a:schemeClr val="bg1"/>
                </a:solidFill>
                <a:effectLst>
                  <a:outerShdw blurRad="50800" dist="38100" dir="2700000" algn="tl" rotWithShape="0">
                    <a:prstClr val="black">
                      <a:alpha val="40000"/>
                    </a:prstClr>
                  </a:outerShdw>
                </a:effectLst>
              </a:rPr>
              <a:t>in MA are in a narrow network</a:t>
            </a:r>
          </a:p>
        </p:txBody>
      </p:sp>
      <p:sp>
        <p:nvSpPr>
          <p:cNvPr id="22" name="Freeform 21">
            <a:extLst>
              <a:ext uri="{FF2B5EF4-FFF2-40B4-BE49-F238E27FC236}">
                <a16:creationId xmlns:a16="http://schemas.microsoft.com/office/drawing/2014/main" id="{CF366389-DCF8-00E7-1886-94DE31885BC7}"/>
              </a:ext>
            </a:extLst>
          </p:cNvPr>
          <p:cNvSpPr/>
          <p:nvPr/>
        </p:nvSpPr>
        <p:spPr>
          <a:xfrm>
            <a:off x="494434" y="5299905"/>
            <a:ext cx="9257269" cy="640080"/>
          </a:xfrm>
          <a:custGeom>
            <a:avLst/>
            <a:gdLst>
              <a:gd name="connsiteX0" fmla="*/ 0 w 10146957"/>
              <a:gd name="connsiteY0" fmla="*/ 0 h 661499"/>
              <a:gd name="connsiteX1" fmla="*/ 10146957 w 10146957"/>
              <a:gd name="connsiteY1" fmla="*/ 0 h 661499"/>
              <a:gd name="connsiteX2" fmla="*/ 10146957 w 10146957"/>
              <a:gd name="connsiteY2" fmla="*/ 661499 h 661499"/>
              <a:gd name="connsiteX3" fmla="*/ 0 w 10146957"/>
              <a:gd name="connsiteY3" fmla="*/ 661499 h 661499"/>
              <a:gd name="connsiteX4" fmla="*/ 0 w 10146957"/>
              <a:gd name="connsiteY4" fmla="*/ 0 h 6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957" h="661499">
                <a:moveTo>
                  <a:pt x="0" y="0"/>
                </a:moveTo>
                <a:lnTo>
                  <a:pt x="10146957" y="0"/>
                </a:lnTo>
                <a:lnTo>
                  <a:pt x="10146957" y="661499"/>
                </a:lnTo>
                <a:lnTo>
                  <a:pt x="0" y="661499"/>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182880" bIns="91440" numCol="1" spcCol="1270" anchor="t" anchorCtr="0">
            <a:noAutofit/>
          </a:bodyPr>
          <a:lstStyle/>
          <a:p>
            <a:pPr marL="0" lvl="1" algn="l" defTabSz="889000">
              <a:lnSpc>
                <a:spcPct val="90000"/>
              </a:lnSpc>
              <a:spcBef>
                <a:spcPct val="0"/>
              </a:spcBef>
              <a:spcAft>
                <a:spcPct val="15000"/>
              </a:spcAft>
            </a:pPr>
            <a:r>
              <a:rPr lang="en-US" sz="2000" kern="1200" dirty="0">
                <a:solidFill>
                  <a:schemeClr val="tx1"/>
                </a:solidFill>
              </a:rPr>
              <a:t>Medical practice time spent on “Prior Authorizations” </a:t>
            </a:r>
            <a:r>
              <a:rPr lang="en-US" sz="2000" b="1" kern="1200" dirty="0">
                <a:solidFill>
                  <a:schemeClr val="tx1"/>
                </a:solidFill>
              </a:rPr>
              <a:t>just from MA</a:t>
            </a:r>
          </a:p>
        </p:txBody>
      </p:sp>
      <p:sp>
        <p:nvSpPr>
          <p:cNvPr id="23" name="Freeform 22">
            <a:extLst>
              <a:ext uri="{FF2B5EF4-FFF2-40B4-BE49-F238E27FC236}">
                <a16:creationId xmlns:a16="http://schemas.microsoft.com/office/drawing/2014/main" id="{A916ED65-4C69-F845-50F1-922E0C87B12D}"/>
              </a:ext>
            </a:extLst>
          </p:cNvPr>
          <p:cNvSpPr/>
          <p:nvPr/>
        </p:nvSpPr>
        <p:spPr>
          <a:xfrm>
            <a:off x="729932" y="5039936"/>
            <a:ext cx="7736669" cy="479519"/>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5765" tIns="91440" rIns="285765"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Up to 20 million hours </a:t>
            </a:r>
            <a:r>
              <a:rPr lang="en-US" sz="2400" b="1" kern="1200" dirty="0">
                <a:solidFill>
                  <a:schemeClr val="bg1"/>
                </a:solidFill>
                <a:effectLst>
                  <a:outerShdw blurRad="50800" dist="38100" dir="2700000" algn="tl" rotWithShape="0">
                    <a:prstClr val="black">
                      <a:alpha val="40000"/>
                    </a:prstClr>
                  </a:outerShdw>
                </a:effectLst>
              </a:rPr>
              <a:t>per year wasted</a:t>
            </a:r>
          </a:p>
        </p:txBody>
      </p:sp>
      <p:sp>
        <p:nvSpPr>
          <p:cNvPr id="25" name="Freeform 24">
            <a:extLst>
              <a:ext uri="{FF2B5EF4-FFF2-40B4-BE49-F238E27FC236}">
                <a16:creationId xmlns:a16="http://schemas.microsoft.com/office/drawing/2014/main" id="{D5ED3278-798A-E0C0-A865-FEE9AE3554A5}"/>
              </a:ext>
            </a:extLst>
          </p:cNvPr>
          <p:cNvSpPr/>
          <p:nvPr/>
        </p:nvSpPr>
        <p:spPr>
          <a:xfrm>
            <a:off x="8845935" y="2073422"/>
            <a:ext cx="2851631" cy="2558177"/>
          </a:xfrm>
          <a:custGeom>
            <a:avLst/>
            <a:gdLst>
              <a:gd name="connsiteX0" fmla="*/ 0 w 7944702"/>
              <a:gd name="connsiteY0" fmla="*/ 59041 h 354240"/>
              <a:gd name="connsiteX1" fmla="*/ 59041 w 7944702"/>
              <a:gd name="connsiteY1" fmla="*/ 0 h 354240"/>
              <a:gd name="connsiteX2" fmla="*/ 7885661 w 7944702"/>
              <a:gd name="connsiteY2" fmla="*/ 0 h 354240"/>
              <a:gd name="connsiteX3" fmla="*/ 7944702 w 7944702"/>
              <a:gd name="connsiteY3" fmla="*/ 59041 h 354240"/>
              <a:gd name="connsiteX4" fmla="*/ 7944702 w 7944702"/>
              <a:gd name="connsiteY4" fmla="*/ 295199 h 354240"/>
              <a:gd name="connsiteX5" fmla="*/ 7885661 w 7944702"/>
              <a:gd name="connsiteY5" fmla="*/ 354240 h 354240"/>
              <a:gd name="connsiteX6" fmla="*/ 59041 w 7944702"/>
              <a:gd name="connsiteY6" fmla="*/ 354240 h 354240"/>
              <a:gd name="connsiteX7" fmla="*/ 0 w 7944702"/>
              <a:gd name="connsiteY7" fmla="*/ 295199 h 354240"/>
              <a:gd name="connsiteX8" fmla="*/ 0 w 7944702"/>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4702" h="354240">
                <a:moveTo>
                  <a:pt x="0" y="59041"/>
                </a:moveTo>
                <a:cubicBezTo>
                  <a:pt x="0" y="26434"/>
                  <a:pt x="26434" y="0"/>
                  <a:pt x="59041" y="0"/>
                </a:cubicBezTo>
                <a:lnTo>
                  <a:pt x="7885661" y="0"/>
                </a:lnTo>
                <a:cubicBezTo>
                  <a:pt x="7918268" y="0"/>
                  <a:pt x="7944702" y="26434"/>
                  <a:pt x="7944702" y="59041"/>
                </a:cubicBezTo>
                <a:lnTo>
                  <a:pt x="7944702" y="295199"/>
                </a:lnTo>
                <a:cubicBezTo>
                  <a:pt x="7944702" y="327806"/>
                  <a:pt x="7918268" y="354240"/>
                  <a:pt x="7885661" y="354240"/>
                </a:cubicBezTo>
                <a:lnTo>
                  <a:pt x="59041" y="354240"/>
                </a:lnTo>
                <a:cubicBezTo>
                  <a:pt x="26434" y="354240"/>
                  <a:pt x="0" y="327806"/>
                  <a:pt x="0" y="295199"/>
                </a:cubicBezTo>
                <a:lnTo>
                  <a:pt x="0" y="59041"/>
                </a:lnTo>
                <a:close/>
              </a:path>
            </a:pathLst>
          </a:custGeom>
          <a:solidFill>
            <a:schemeClr val="accent1"/>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91440" rIns="182880" bIns="91440" numCol="1" spcCol="1270" anchor="ctr" anchorCtr="0">
            <a:noAutofit/>
          </a:bodyPr>
          <a:lstStyle/>
          <a:p>
            <a:pPr marL="0" lvl="0" indent="0" algn="ctr" defTabSz="1066800">
              <a:lnSpc>
                <a:spcPct val="90000"/>
              </a:lnSpc>
              <a:spcBef>
                <a:spcPct val="0"/>
              </a:spcBef>
              <a:buNone/>
            </a:pPr>
            <a:r>
              <a:rPr lang="en-US" sz="2000" kern="1200" dirty="0">
                <a:solidFill>
                  <a:schemeClr val="bg1"/>
                </a:solidFill>
                <a:effectLst>
                  <a:outerShdw blurRad="50800" dist="38100" dir="2700000" algn="tl" rotWithShape="0">
                    <a:prstClr val="black">
                      <a:alpha val="40000"/>
                    </a:prstClr>
                  </a:outerShdw>
                </a:effectLst>
              </a:rPr>
              <a:t>Prior authorizations, narrow networks, underinsurance, </a:t>
            </a:r>
          </a:p>
          <a:p>
            <a:pPr marL="0" lvl="0" indent="0" algn="ctr" defTabSz="10668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and </a:t>
            </a:r>
            <a:r>
              <a:rPr lang="en-US" sz="2000" i="1" kern="1200" dirty="0">
                <a:solidFill>
                  <a:schemeClr val="bg1"/>
                </a:solidFill>
                <a:effectLst>
                  <a:outerShdw blurRad="50800" dist="38100" dir="2700000" algn="tl" rotWithShape="0">
                    <a:prstClr val="black">
                      <a:alpha val="40000"/>
                    </a:prstClr>
                  </a:outerShdw>
                </a:effectLst>
              </a:rPr>
              <a:t>deaths</a:t>
            </a:r>
            <a:r>
              <a:rPr lang="en-US" sz="2000" kern="1200" dirty="0">
                <a:solidFill>
                  <a:schemeClr val="bg1"/>
                </a:solidFill>
                <a:effectLst>
                  <a:outerShdw blurRad="50800" dist="38100" dir="2700000" algn="tl" rotWithShape="0">
                    <a:prstClr val="black">
                      <a:alpha val="40000"/>
                    </a:prstClr>
                  </a:outerShdw>
                </a:effectLst>
              </a:rPr>
              <a:t>. </a:t>
            </a:r>
          </a:p>
          <a:p>
            <a:pPr marL="0" lvl="0" indent="0" algn="ctr" defTabSz="1066800">
              <a:lnSpc>
                <a:spcPct val="90000"/>
              </a:lnSpc>
              <a:spcBef>
                <a:spcPct val="0"/>
              </a:spcBef>
              <a:buNone/>
            </a:pPr>
            <a:r>
              <a:rPr lang="en-US" sz="2400" b="1" kern="1200" dirty="0">
                <a:solidFill>
                  <a:srgbClr val="FFFF00"/>
                </a:solidFill>
                <a:effectLst>
                  <a:outerShdw blurRad="50800" dist="38100" dir="2700000" algn="tl" rotWithShape="0">
                    <a:prstClr val="black">
                      <a:alpha val="40000"/>
                    </a:prstClr>
                  </a:outerShdw>
                </a:effectLst>
              </a:rPr>
              <a:t>These numbers are all related </a:t>
            </a:r>
          </a:p>
          <a:p>
            <a:pPr marL="0" lvl="0" indent="0" algn="ctr" defTabSz="1066800">
              <a:lnSpc>
                <a:spcPct val="90000"/>
              </a:lnSpc>
              <a:spcBef>
                <a:spcPct val="0"/>
              </a:spcBef>
              <a:spcAft>
                <a:spcPct val="35000"/>
              </a:spcAft>
              <a:buNone/>
            </a:pPr>
            <a:r>
              <a:rPr lang="en-US" sz="2400" b="1" kern="1200" dirty="0">
                <a:solidFill>
                  <a:srgbClr val="FFFF00"/>
                </a:solidFill>
                <a:effectLst>
                  <a:outerShdw blurRad="50800" dist="38100" dir="2700000" algn="tl" rotWithShape="0">
                    <a:prstClr val="black">
                      <a:alpha val="40000"/>
                    </a:prstClr>
                  </a:outerShdw>
                </a:effectLst>
              </a:rPr>
              <a:t>to each other.</a:t>
            </a:r>
          </a:p>
        </p:txBody>
      </p:sp>
    </p:spTree>
    <p:extLst>
      <p:ext uri="{BB962C8B-B14F-4D97-AF65-F5344CB8AC3E}">
        <p14:creationId xmlns:p14="http://schemas.microsoft.com/office/powerpoint/2010/main" val="32363494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bg/>
                                          </p:spTgt>
                                        </p:tgtEl>
                                        <p:attrNameLst>
                                          <p:attrName>style.visibility</p:attrName>
                                        </p:attrNameLst>
                                      </p:cBhvr>
                                      <p:to>
                                        <p:strVal val="visible"/>
                                      </p:to>
                                    </p:set>
                                    <p:animEffect transition="in" filter="fade">
                                      <p:cBhvr>
                                        <p:cTn id="43" dur="500"/>
                                        <p:tgtEl>
                                          <p:spTgt spid="25">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500"/>
                                        <p:tgtEl>
                                          <p:spTgt spid="2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xEl>
                                              <p:pRg st="1" end="1"/>
                                            </p:txEl>
                                          </p:spTgt>
                                        </p:tgtEl>
                                        <p:attrNameLst>
                                          <p:attrName>style.visibility</p:attrName>
                                        </p:attrNameLst>
                                      </p:cBhvr>
                                      <p:to>
                                        <p:strVal val="visible"/>
                                      </p:to>
                                    </p:set>
                                    <p:animEffect transition="in" filter="fade">
                                      <p:cBhvr>
                                        <p:cTn id="49" dur="500"/>
                                        <p:tgtEl>
                                          <p:spTgt spid="25">
                                            <p:txEl>
                                              <p:pRg st="1" end="1"/>
                                            </p:txEl>
                                          </p:spTgt>
                                        </p:tgtEl>
                                      </p:cBhvr>
                                    </p:animEffect>
                                  </p:childTnLst>
                                </p:cTn>
                              </p:par>
                            </p:childTnLst>
                          </p:cTn>
                        </p:par>
                        <p:par>
                          <p:cTn id="50" fill="hold">
                            <p:stCondLst>
                              <p:cond delay="500"/>
                            </p:stCondLst>
                            <p:childTnLst>
                              <p:par>
                                <p:cTn id="51" presetID="10" presetClass="entr" presetSubtype="0" fill="hold" grpId="0" nodeType="afterEffect">
                                  <p:stCondLst>
                                    <p:cond delay="500"/>
                                  </p:stCondLst>
                                  <p:childTnLst>
                                    <p:set>
                                      <p:cBhvr>
                                        <p:cTn id="52" dur="1" fill="hold">
                                          <p:stCondLst>
                                            <p:cond delay="0"/>
                                          </p:stCondLst>
                                        </p:cTn>
                                        <p:tgtEl>
                                          <p:spTgt spid="25">
                                            <p:txEl>
                                              <p:pRg st="2" end="2"/>
                                            </p:txEl>
                                          </p:spTgt>
                                        </p:tgtEl>
                                        <p:attrNameLst>
                                          <p:attrName>style.visibility</p:attrName>
                                        </p:attrNameLst>
                                      </p:cBhvr>
                                      <p:to>
                                        <p:strVal val="visible"/>
                                      </p:to>
                                    </p:set>
                                    <p:animEffect transition="in" filter="fade">
                                      <p:cBhvr>
                                        <p:cTn id="53" dur="500"/>
                                        <p:tgtEl>
                                          <p:spTgt spid="25">
                                            <p:txEl>
                                              <p:pRg st="2" end="2"/>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fade">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P spid="23" grpId="0" animBg="1"/>
      <p:bldP spid="25"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E5579-03A5-B646-B108-99E3D84B6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7269" y="3630537"/>
            <a:ext cx="1092918" cy="1020206"/>
          </a:xfrm>
          <a:prstGeom prst="rect">
            <a:avLst/>
          </a:prstGeom>
          <a:ln>
            <a:solidFill>
              <a:schemeClr val="bg1"/>
            </a:solidFill>
          </a:ln>
        </p:spPr>
      </p:pic>
      <p:pic>
        <p:nvPicPr>
          <p:cNvPr id="9" name="Picture 8">
            <a:extLst>
              <a:ext uri="{FF2B5EF4-FFF2-40B4-BE49-F238E27FC236}">
                <a16:creationId xmlns:a16="http://schemas.microsoft.com/office/drawing/2014/main" id="{01555927-F886-6947-9340-C747475A8D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7269" y="1816974"/>
            <a:ext cx="1092918" cy="1728517"/>
          </a:xfrm>
          <a:prstGeom prst="rect">
            <a:avLst/>
          </a:prstGeom>
          <a:ln>
            <a:solidFill>
              <a:schemeClr val="bg1"/>
            </a:solidFill>
          </a:ln>
        </p:spPr>
      </p:pic>
      <p:sp>
        <p:nvSpPr>
          <p:cNvPr id="15" name="Right Arrow 14">
            <a:extLst>
              <a:ext uri="{FF2B5EF4-FFF2-40B4-BE49-F238E27FC236}">
                <a16:creationId xmlns:a16="http://schemas.microsoft.com/office/drawing/2014/main" id="{539A26FB-4F85-644B-B173-5ADFC90420B1}"/>
              </a:ext>
            </a:extLst>
          </p:cNvPr>
          <p:cNvSpPr/>
          <p:nvPr/>
        </p:nvSpPr>
        <p:spPr>
          <a:xfrm>
            <a:off x="8379203" y="2877097"/>
            <a:ext cx="978408" cy="1421119"/>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1340" y="1816974"/>
            <a:ext cx="4499386" cy="2833769"/>
          </a:xfrm>
          <a:prstGeom prst="rect">
            <a:avLst/>
          </a:prstGeom>
          <a:ln>
            <a:solidFill>
              <a:schemeClr val="bg1"/>
            </a:solidFill>
          </a:ln>
          <a:effectLst>
            <a:outerShdw blurRad="50800" dist="38100" dir="2700000" algn="tl" rotWithShape="0">
              <a:prstClr val="black">
                <a:alpha val="40000"/>
              </a:prstClr>
            </a:outerShdw>
          </a:effectLst>
        </p:spPr>
      </p:pic>
      <p:sp>
        <p:nvSpPr>
          <p:cNvPr id="12" name="Right Arrow 11">
            <a:extLst>
              <a:ext uri="{FF2B5EF4-FFF2-40B4-BE49-F238E27FC236}">
                <a16:creationId xmlns:a16="http://schemas.microsoft.com/office/drawing/2014/main" id="{0A1265E0-400B-BA49-8D02-E789AA1FF71D}"/>
              </a:ext>
            </a:extLst>
          </p:cNvPr>
          <p:cNvSpPr/>
          <p:nvPr/>
        </p:nvSpPr>
        <p:spPr>
          <a:xfrm>
            <a:off x="3636725" y="2848521"/>
            <a:ext cx="978408" cy="1421119"/>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0622" y="2363048"/>
            <a:ext cx="2075907" cy="2287695"/>
          </a:xfrm>
          <a:prstGeom prst="rect">
            <a:avLst/>
          </a:prstGeom>
          <a:effectLst>
            <a:glow rad="63500">
              <a:schemeClr val="bg1"/>
            </a:glow>
            <a:outerShdw blurRad="50800" dist="38100" dir="2700000" algn="tl" rotWithShape="0">
              <a:prstClr val="black">
                <a:alpha val="40000"/>
              </a:prstClr>
            </a:outerShdw>
          </a:effectLst>
        </p:spPr>
      </p:pic>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dirty="0">
                <a:effectLst>
                  <a:outerShdw blurRad="50800" dist="38100" dir="2700000" algn="tl" rotWithShape="0">
                    <a:prstClr val="black">
                      <a:alpha val="40000"/>
                    </a:prstClr>
                  </a:outerShdw>
                </a:effectLst>
              </a:rPr>
              <a:t>Traditional Medicare Is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Simple, Efficient, and Equitable</a:t>
            </a:r>
            <a:endParaRPr lang="en-US" sz="36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136302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F9F47F-5270-224F-B004-4A74FD02A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0041" y="3429000"/>
            <a:ext cx="1092918" cy="1020206"/>
          </a:xfrm>
          <a:prstGeom prst="rect">
            <a:avLst/>
          </a:prstGeom>
          <a:ln>
            <a:solidFill>
              <a:schemeClr val="bg1"/>
            </a:solidFill>
          </a:ln>
        </p:spPr>
      </p:pic>
      <p:pic>
        <p:nvPicPr>
          <p:cNvPr id="19" name="Picture 18">
            <a:extLst>
              <a:ext uri="{FF2B5EF4-FFF2-40B4-BE49-F238E27FC236}">
                <a16:creationId xmlns:a16="http://schemas.microsoft.com/office/drawing/2014/main" id="{9AF2E9D4-8D65-D14B-97E3-3E77023D97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70041" y="1700483"/>
            <a:ext cx="1092918" cy="1728517"/>
          </a:xfrm>
          <a:prstGeom prst="rect">
            <a:avLst/>
          </a:prstGeom>
          <a:ln>
            <a:solidFill>
              <a:schemeClr val="bg1"/>
            </a:solidFill>
          </a:ln>
        </p:spPr>
      </p:pic>
      <p:cxnSp>
        <p:nvCxnSpPr>
          <p:cNvPr id="61" name="Straight Arrow Connector 60">
            <a:extLst>
              <a:ext uri="{FF2B5EF4-FFF2-40B4-BE49-F238E27FC236}">
                <a16:creationId xmlns:a16="http://schemas.microsoft.com/office/drawing/2014/main" id="{1A4975A1-0FC1-C040-9CD6-D7266CF88438}"/>
              </a:ext>
            </a:extLst>
          </p:cNvPr>
          <p:cNvCxnSpPr>
            <a:cxnSpLocks/>
          </p:cNvCxnSpPr>
          <p:nvPr/>
        </p:nvCxnSpPr>
        <p:spPr>
          <a:xfrm>
            <a:off x="9497498" y="946242"/>
            <a:ext cx="1646656" cy="2731398"/>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E393A9-6675-4A40-BAF4-E8C02BFFD810}"/>
              </a:ext>
            </a:extLst>
          </p:cNvPr>
          <p:cNvCxnSpPr>
            <a:cxnSpLocks/>
          </p:cNvCxnSpPr>
          <p:nvPr/>
        </p:nvCxnSpPr>
        <p:spPr>
          <a:xfrm flipV="1">
            <a:off x="9497498" y="4278155"/>
            <a:ext cx="1150182" cy="1150181"/>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F9970-8271-E341-8CA6-22CA8FF33A45}"/>
              </a:ext>
            </a:extLst>
          </p:cNvPr>
          <p:cNvCxnSpPr>
            <a:cxnSpLocks/>
          </p:cNvCxnSpPr>
          <p:nvPr/>
        </p:nvCxnSpPr>
        <p:spPr>
          <a:xfrm flipV="1">
            <a:off x="9497498" y="3024459"/>
            <a:ext cx="1150182" cy="2356293"/>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5032E39-8770-7B49-8CF3-6E57AA6AE145}"/>
              </a:ext>
            </a:extLst>
          </p:cNvPr>
          <p:cNvCxnSpPr>
            <a:cxnSpLocks/>
          </p:cNvCxnSpPr>
          <p:nvPr/>
        </p:nvCxnSpPr>
        <p:spPr>
          <a:xfrm flipV="1">
            <a:off x="9497498" y="4124960"/>
            <a:ext cx="1150182" cy="453966"/>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EF53183-E43C-4A42-BB9E-EE6D28837B17}"/>
              </a:ext>
            </a:extLst>
          </p:cNvPr>
          <p:cNvCxnSpPr>
            <a:cxnSpLocks/>
          </p:cNvCxnSpPr>
          <p:nvPr/>
        </p:nvCxnSpPr>
        <p:spPr>
          <a:xfrm flipV="1">
            <a:off x="9497498" y="2783696"/>
            <a:ext cx="1061026" cy="1747646"/>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4A15B-AA20-724F-815D-A3EFC4D68777}"/>
              </a:ext>
            </a:extLst>
          </p:cNvPr>
          <p:cNvCxnSpPr>
            <a:cxnSpLocks/>
          </p:cNvCxnSpPr>
          <p:nvPr/>
        </p:nvCxnSpPr>
        <p:spPr>
          <a:xfrm>
            <a:off x="9451483" y="3624391"/>
            <a:ext cx="1196197" cy="398142"/>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9CA01D-C2E8-8D4A-9233-0313AE80D793}"/>
              </a:ext>
            </a:extLst>
          </p:cNvPr>
          <p:cNvCxnSpPr>
            <a:cxnSpLocks/>
          </p:cNvCxnSpPr>
          <p:nvPr/>
        </p:nvCxnSpPr>
        <p:spPr>
          <a:xfrm flipV="1">
            <a:off x="9451483" y="2603569"/>
            <a:ext cx="1107041" cy="973238"/>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41DD450-E6C4-E54D-A777-6FD3508AAF7E}"/>
              </a:ext>
            </a:extLst>
          </p:cNvPr>
          <p:cNvCxnSpPr>
            <a:cxnSpLocks/>
          </p:cNvCxnSpPr>
          <p:nvPr/>
        </p:nvCxnSpPr>
        <p:spPr>
          <a:xfrm>
            <a:off x="9497498" y="2679253"/>
            <a:ext cx="1150182" cy="1115924"/>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7AB85CD-968A-B047-80B4-1BCA2C60EDA9}"/>
              </a:ext>
            </a:extLst>
          </p:cNvPr>
          <p:cNvCxnSpPr>
            <a:cxnSpLocks/>
          </p:cNvCxnSpPr>
          <p:nvPr/>
        </p:nvCxnSpPr>
        <p:spPr>
          <a:xfrm flipV="1">
            <a:off x="9497498" y="2449870"/>
            <a:ext cx="1061026" cy="181799"/>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F59F1D4-AB75-EF49-87DA-4C8F165AFEC6}"/>
              </a:ext>
            </a:extLst>
          </p:cNvPr>
          <p:cNvCxnSpPr>
            <a:cxnSpLocks/>
          </p:cNvCxnSpPr>
          <p:nvPr/>
        </p:nvCxnSpPr>
        <p:spPr>
          <a:xfrm>
            <a:off x="9497498" y="1934322"/>
            <a:ext cx="1444822" cy="179568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8A3AA8-8F09-5743-969A-A00C7CF25393}"/>
              </a:ext>
            </a:extLst>
          </p:cNvPr>
          <p:cNvCxnSpPr>
            <a:cxnSpLocks/>
          </p:cNvCxnSpPr>
          <p:nvPr/>
        </p:nvCxnSpPr>
        <p:spPr>
          <a:xfrm>
            <a:off x="9497498" y="1886738"/>
            <a:ext cx="987622" cy="32624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D3AC1D-418D-0F4F-91EE-4BC4C48A6186}"/>
              </a:ext>
            </a:extLst>
          </p:cNvPr>
          <p:cNvCxnSpPr>
            <a:cxnSpLocks/>
          </p:cNvCxnSpPr>
          <p:nvPr/>
        </p:nvCxnSpPr>
        <p:spPr>
          <a:xfrm>
            <a:off x="9497498" y="898658"/>
            <a:ext cx="1061026" cy="1006702"/>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1822FE0-A184-8B41-96B6-6994D5224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4413" y="4024127"/>
            <a:ext cx="3404442" cy="871799"/>
          </a:xfrm>
          <a:prstGeom prst="rect">
            <a:avLst/>
          </a:prstGeom>
          <a:ln>
            <a:solidFill>
              <a:schemeClr val="bg1"/>
            </a:solidFill>
          </a:ln>
        </p:spPr>
      </p:pic>
      <p:pic>
        <p:nvPicPr>
          <p:cNvPr id="3" name="Picture 2">
            <a:extLst>
              <a:ext uri="{FF2B5EF4-FFF2-40B4-BE49-F238E27FC236}">
                <a16:creationId xmlns:a16="http://schemas.microsoft.com/office/drawing/2014/main" id="{7E59520A-646F-5347-97BD-C17E6537F2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5850" y="2212983"/>
            <a:ext cx="3401568" cy="734492"/>
          </a:xfrm>
          <a:prstGeom prst="rect">
            <a:avLst/>
          </a:prstGeom>
          <a:ln>
            <a:solidFill>
              <a:schemeClr val="bg1"/>
            </a:solidFill>
          </a:ln>
        </p:spPr>
      </p:pic>
      <p:pic>
        <p:nvPicPr>
          <p:cNvPr id="4" name="Picture 3">
            <a:extLst>
              <a:ext uri="{FF2B5EF4-FFF2-40B4-BE49-F238E27FC236}">
                <a16:creationId xmlns:a16="http://schemas.microsoft.com/office/drawing/2014/main" id="{19C8CF7A-49D2-EC4E-BDDA-D3D55CD90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5850" y="231418"/>
            <a:ext cx="3401568" cy="1042219"/>
          </a:xfrm>
          <a:prstGeom prst="rect">
            <a:avLst/>
          </a:prstGeom>
          <a:ln>
            <a:solidFill>
              <a:schemeClr val="bg1"/>
            </a:solidFill>
          </a:ln>
        </p:spPr>
      </p:pic>
      <p:pic>
        <p:nvPicPr>
          <p:cNvPr id="5" name="Picture 4">
            <a:extLst>
              <a:ext uri="{FF2B5EF4-FFF2-40B4-BE49-F238E27FC236}">
                <a16:creationId xmlns:a16="http://schemas.microsoft.com/office/drawing/2014/main" id="{DAB88956-137E-C340-A3BF-5944ED9F49A9}"/>
              </a:ext>
            </a:extLst>
          </p:cNvPr>
          <p:cNvPicPr>
            <a:picLocks noChangeAspect="1"/>
          </p:cNvPicPr>
          <p:nvPr/>
        </p:nvPicPr>
        <p:blipFill>
          <a:blip r:embed="rId8"/>
          <a:stretch>
            <a:fillRect/>
          </a:stretch>
        </p:blipFill>
        <p:spPr>
          <a:xfrm>
            <a:off x="6285850" y="3049902"/>
            <a:ext cx="3401568" cy="871798"/>
          </a:xfrm>
          <a:prstGeom prst="rect">
            <a:avLst/>
          </a:prstGeom>
          <a:ln>
            <a:solidFill>
              <a:schemeClr val="bg1"/>
            </a:solidFill>
          </a:ln>
        </p:spPr>
      </p:pic>
      <p:pic>
        <p:nvPicPr>
          <p:cNvPr id="16" name="Picture 15">
            <a:extLst>
              <a:ext uri="{FF2B5EF4-FFF2-40B4-BE49-F238E27FC236}">
                <a16:creationId xmlns:a16="http://schemas.microsoft.com/office/drawing/2014/main" id="{7B08FA2B-82D7-1E41-9B52-B68368C8D08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5850" y="4998352"/>
            <a:ext cx="3401568" cy="849411"/>
          </a:xfrm>
          <a:prstGeom prst="rect">
            <a:avLst/>
          </a:prstGeom>
          <a:ln>
            <a:solidFill>
              <a:schemeClr val="bg1"/>
            </a:solidFill>
          </a:ln>
        </p:spPr>
      </p:pic>
      <p:pic>
        <p:nvPicPr>
          <p:cNvPr id="17" name="Picture 16">
            <a:extLst>
              <a:ext uri="{FF2B5EF4-FFF2-40B4-BE49-F238E27FC236}">
                <a16:creationId xmlns:a16="http://schemas.microsoft.com/office/drawing/2014/main" id="{3B2252B8-E8EA-A541-AB90-EA619B2CA91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84413" y="1376064"/>
            <a:ext cx="3404443" cy="734492"/>
          </a:xfrm>
          <a:prstGeom prst="rect">
            <a:avLst/>
          </a:prstGeom>
          <a:ln>
            <a:solidFill>
              <a:schemeClr val="bg1"/>
            </a:solidFill>
          </a:ln>
        </p:spPr>
      </p:pic>
      <p:cxnSp>
        <p:nvCxnSpPr>
          <p:cNvPr id="21" name="Straight Arrow Connector 20">
            <a:extLst>
              <a:ext uri="{FF2B5EF4-FFF2-40B4-BE49-F238E27FC236}">
                <a16:creationId xmlns:a16="http://schemas.microsoft.com/office/drawing/2014/main" id="{310DA613-BA7D-0C4C-AB24-89AB19A4D415}"/>
              </a:ext>
            </a:extLst>
          </p:cNvPr>
          <p:cNvCxnSpPr>
            <a:cxnSpLocks/>
          </p:cNvCxnSpPr>
          <p:nvPr/>
        </p:nvCxnSpPr>
        <p:spPr>
          <a:xfrm>
            <a:off x="4919576" y="4024127"/>
            <a:ext cx="1533025" cy="153302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9E69A9-AAC0-8B4A-95A2-8B6B6997283B}"/>
              </a:ext>
            </a:extLst>
          </p:cNvPr>
          <p:cNvCxnSpPr>
            <a:cxnSpLocks/>
          </p:cNvCxnSpPr>
          <p:nvPr/>
        </p:nvCxnSpPr>
        <p:spPr>
          <a:xfrm flipV="1">
            <a:off x="4826240" y="751080"/>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5282E9-830A-1740-A5EE-860B6E6FD378}"/>
              </a:ext>
            </a:extLst>
          </p:cNvPr>
          <p:cNvCxnSpPr>
            <a:cxnSpLocks/>
          </p:cNvCxnSpPr>
          <p:nvPr/>
        </p:nvCxnSpPr>
        <p:spPr>
          <a:xfrm flipV="1">
            <a:off x="4826240" y="1685818"/>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DAB0E0-7FF2-8647-8116-8E5CF13FBDD5}"/>
              </a:ext>
            </a:extLst>
          </p:cNvPr>
          <p:cNvCxnSpPr>
            <a:cxnSpLocks/>
          </p:cNvCxnSpPr>
          <p:nvPr/>
        </p:nvCxnSpPr>
        <p:spPr>
          <a:xfrm>
            <a:off x="4826240" y="2911179"/>
            <a:ext cx="1626361" cy="1626360"/>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510711-F5B2-0348-967A-5BCED4269F25}"/>
              </a:ext>
            </a:extLst>
          </p:cNvPr>
          <p:cNvCxnSpPr>
            <a:cxnSpLocks/>
          </p:cNvCxnSpPr>
          <p:nvPr/>
        </p:nvCxnSpPr>
        <p:spPr>
          <a:xfrm flipV="1">
            <a:off x="4599943" y="2545309"/>
            <a:ext cx="1852658" cy="99727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163C89-BD0C-7A48-AA3E-2960721EFBB2}"/>
              </a:ext>
            </a:extLst>
          </p:cNvPr>
          <p:cNvCxnSpPr>
            <a:cxnSpLocks/>
          </p:cNvCxnSpPr>
          <p:nvPr/>
        </p:nvCxnSpPr>
        <p:spPr>
          <a:xfrm>
            <a:off x="4599943" y="2743310"/>
            <a:ext cx="1852658" cy="997275"/>
          </a:xfrm>
          <a:prstGeom prst="straightConnector1">
            <a:avLst/>
          </a:prstGeom>
          <a:ln w="76200">
            <a:solidFill>
              <a:schemeClr val="accent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00270" y="2258400"/>
            <a:ext cx="3079788" cy="1939689"/>
          </a:xfrm>
          <a:prstGeom prst="rect">
            <a:avLst/>
          </a:prstGeom>
          <a:ln>
            <a:solidFill>
              <a:schemeClr val="bg1"/>
            </a:solidFill>
          </a:ln>
          <a:effectLst>
            <a:outerShdw blurRad="50800" dist="38100" dir="2700000" algn="tl" rotWithShape="0">
              <a:prstClr val="black">
                <a:alpha val="40000"/>
              </a:prstClr>
            </a:outerShdw>
          </a:effectLst>
        </p:spPr>
      </p:pic>
      <p:sp>
        <p:nvSpPr>
          <p:cNvPr id="67" name="Title 66">
            <a:extLst>
              <a:ext uri="{FF2B5EF4-FFF2-40B4-BE49-F238E27FC236}">
                <a16:creationId xmlns:a16="http://schemas.microsoft.com/office/drawing/2014/main" id="{8BC5D9BF-9891-D140-97F9-DCC98274B474}"/>
              </a:ext>
            </a:extLst>
          </p:cNvPr>
          <p:cNvSpPr>
            <a:spLocks noGrp="1"/>
          </p:cNvSpPr>
          <p:nvPr>
            <p:ph type="title"/>
          </p:nvPr>
        </p:nvSpPr>
        <p:spPr>
          <a:xfrm>
            <a:off x="528672" y="442222"/>
            <a:ext cx="6395720" cy="1325563"/>
          </a:xfrm>
        </p:spPr>
        <p:txBody>
          <a:bodyPr>
            <a:noAutofit/>
          </a:bodyPr>
          <a:lstStyle/>
          <a:p>
            <a:pPr>
              <a:lnSpc>
                <a:spcPct val="100000"/>
              </a:lnSpc>
            </a:pPr>
            <a:r>
              <a:rPr lang="en-US" sz="2800" dirty="0">
                <a:effectLst>
                  <a:outerShdw blurRad="50800" dist="38100" dir="2700000" algn="tl" rotWithShape="0">
                    <a:prstClr val="black">
                      <a:alpha val="40000"/>
                    </a:prstClr>
                  </a:outerShdw>
                </a:effectLst>
              </a:rPr>
              <a:t>Medicare </a:t>
            </a:r>
            <a:r>
              <a:rPr lang="en-US" sz="2800" i="1" dirty="0">
                <a:solidFill>
                  <a:srgbClr val="FFFF00"/>
                </a:solidFill>
                <a:effectLst>
                  <a:outerShdw blurRad="50800" dist="38100" dir="2700000" algn="tl" rotWithShape="0">
                    <a:prstClr val="black">
                      <a:alpha val="40000"/>
                    </a:prstClr>
                  </a:outerShdw>
                </a:effectLst>
              </a:rPr>
              <a:t>Advantage</a:t>
            </a:r>
            <a:r>
              <a:rPr lang="en-US" sz="2800" dirty="0">
                <a:solidFill>
                  <a:srgbClr val="FFFF00"/>
                </a:solidFill>
                <a:effectLst>
                  <a:outerShdw blurRad="50800" dist="38100" dir="2700000" algn="tl" rotWithShape="0">
                    <a:prstClr val="black">
                      <a:alpha val="40000"/>
                    </a:prstClr>
                  </a:outerShdw>
                </a:effectLst>
              </a:rPr>
              <a:t> </a:t>
            </a:r>
            <a:r>
              <a:rPr lang="en-US" sz="2800" dirty="0">
                <a:effectLst>
                  <a:outerShdw blurRad="50800" dist="38100" dir="2700000" algn="tl" rotWithShape="0">
                    <a:prstClr val="black">
                      <a:alpha val="40000"/>
                    </a:prstClr>
                  </a:outerShdw>
                </a:effectLst>
              </a:rPr>
              <a:t>(“MA”) </a:t>
            </a:r>
            <a:br>
              <a:rPr lang="en-US" sz="3600" dirty="0">
                <a:solidFill>
                  <a:srgbClr val="FFFF00"/>
                </a:solidFill>
                <a:effectLst>
                  <a:outerShdw blurRad="50800" dist="38100" dir="2700000" algn="tl" rotWithShape="0">
                    <a:prstClr val="black">
                      <a:alpha val="40000"/>
                    </a:prstClr>
                  </a:outerShdw>
                </a:effectLst>
              </a:rPr>
            </a:br>
            <a:r>
              <a:rPr lang="en-US" sz="3600" dirty="0">
                <a:effectLst>
                  <a:outerShdw blurRad="50800" dist="38100" dir="2700000" algn="tl" rotWithShape="0">
                    <a:prstClr val="black">
                      <a:alpha val="40000"/>
                    </a:prstClr>
                  </a:outerShdw>
                </a:effectLst>
              </a:rPr>
              <a:t>Is </a:t>
            </a:r>
            <a:r>
              <a:rPr lang="en-US" sz="3200" spc="-150" dirty="0">
                <a:effectLst>
                  <a:outerShdw blurRad="50800" dist="38100" dir="2700000" algn="tl" rotWithShape="0">
                    <a:prstClr val="black">
                      <a:alpha val="40000"/>
                    </a:prstClr>
                  </a:outerShdw>
                </a:effectLst>
              </a:rPr>
              <a:t>Complicated, Harmful, </a:t>
            </a:r>
            <a:br>
              <a:rPr lang="en-US" sz="3200" spc="-150" dirty="0">
                <a:effectLst>
                  <a:outerShdw blurRad="50800" dist="38100" dir="2700000" algn="tl" rotWithShape="0">
                    <a:prstClr val="black">
                      <a:alpha val="40000"/>
                    </a:prstClr>
                  </a:outerShdw>
                </a:effectLst>
              </a:rPr>
            </a:br>
            <a:r>
              <a:rPr lang="en-US" sz="3200" spc="-150" dirty="0">
                <a:effectLst>
                  <a:outerShdw blurRad="50800" dist="38100" dir="2700000" algn="tl" rotWithShape="0">
                    <a:prstClr val="black">
                      <a:alpha val="40000"/>
                    </a:prstClr>
                  </a:outerShdw>
                </a:effectLst>
              </a:rPr>
              <a:t>and Worsens Disparities</a:t>
            </a:r>
            <a:endParaRPr lang="en-US" sz="3600" spc="-150" dirty="0">
              <a:effectLst>
                <a:outerShdw blurRad="50800" dist="38100" dir="2700000" algn="tl" rotWithShape="0">
                  <a:prstClr val="black">
                    <a:alpha val="40000"/>
                  </a:prstClr>
                </a:outerShdw>
              </a:effectLst>
            </a:endParaRPr>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502" y="2077792"/>
            <a:ext cx="2075907" cy="2287695"/>
          </a:xfrm>
          <a:prstGeom prst="rect">
            <a:avLst/>
          </a:prstGeom>
          <a:effectLst>
            <a:glow rad="63500">
              <a:schemeClr val="bg1"/>
            </a:glow>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AC4CAAA-3630-0BDE-78AF-160B5437920F}"/>
              </a:ext>
            </a:extLst>
          </p:cNvPr>
          <p:cNvSpPr/>
          <p:nvPr/>
        </p:nvSpPr>
        <p:spPr>
          <a:xfrm>
            <a:off x="6466312" y="612497"/>
            <a:ext cx="3044897" cy="4947076"/>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82880" rIns="91440" bIns="182880" rtlCol="0" anchor="ctr"/>
          <a:lstStyle/>
          <a:p>
            <a:pPr algn="ctr"/>
            <a:r>
              <a:rPr lang="en-US" sz="2800" b="1" dirty="0">
                <a:solidFill>
                  <a:srgbClr val="FFFF00"/>
                </a:solidFill>
                <a:effectLst>
                  <a:outerShdw blurRad="50800" dist="38100" dir="2700000" algn="tl" rotWithShape="0">
                    <a:prstClr val="black">
                      <a:alpha val="40000"/>
                    </a:prstClr>
                  </a:outerShdw>
                </a:effectLst>
              </a:rPr>
              <a:t>MA Is Not </a:t>
            </a:r>
          </a:p>
          <a:p>
            <a:pPr algn="ctr">
              <a:spcAft>
                <a:spcPts val="900"/>
              </a:spcAft>
            </a:pPr>
            <a:r>
              <a:rPr lang="en-US" sz="2800" b="1" dirty="0">
                <a:solidFill>
                  <a:srgbClr val="FFFF00"/>
                </a:solidFill>
                <a:effectLst>
                  <a:outerShdw blurRad="50800" dist="38100" dir="2700000" algn="tl" rotWithShape="0">
                    <a:prstClr val="black">
                      <a:alpha val="40000"/>
                    </a:prstClr>
                  </a:outerShdw>
                </a:effectLst>
              </a:rPr>
              <a:t>Real Medicare</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Blocks access to many physicians and hospitals</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Delays and denies access to covered care</a:t>
            </a:r>
          </a:p>
          <a:p>
            <a:pPr algn="ctr">
              <a:spcAft>
                <a:spcPts val="1200"/>
              </a:spcAft>
            </a:pPr>
            <a:r>
              <a:rPr lang="en-US" sz="2000" dirty="0">
                <a:effectLst>
                  <a:outerShdw blurRad="50800" dist="38100" dir="2700000" algn="tl" rotWithShape="0">
                    <a:prstClr val="black">
                      <a:alpha val="40000"/>
                    </a:prstClr>
                  </a:outerShdw>
                </a:effectLst>
              </a:rPr>
              <a:t>Uses HMO-style tools (Prior Authorizations, </a:t>
            </a:r>
            <a:r>
              <a:rPr lang="en-US" sz="2000" dirty="0" err="1">
                <a:effectLst>
                  <a:outerShdw blurRad="50800" dist="38100" dir="2700000" algn="tl" rotWithShape="0">
                    <a:prstClr val="black">
                      <a:alpha val="40000"/>
                    </a:prstClr>
                  </a:outerShdw>
                </a:effectLst>
              </a:rPr>
              <a:t>etc</a:t>
            </a:r>
            <a:r>
              <a:rPr lang="en-US" sz="2000" dirty="0">
                <a:effectLst>
                  <a:outerShdw blurRad="50800" dist="38100" dir="2700000" algn="tl" rotWithShape="0">
                    <a:prstClr val="black">
                      <a:alpha val="40000"/>
                    </a:prstClr>
                  </a:outerShdw>
                </a:effectLst>
              </a:rPr>
              <a:t>)</a:t>
            </a:r>
          </a:p>
          <a:p>
            <a:pPr algn="ctr">
              <a:spcAft>
                <a:spcPts val="900"/>
              </a:spcAft>
            </a:pPr>
            <a:r>
              <a:rPr lang="en-US" sz="2000" dirty="0">
                <a:solidFill>
                  <a:schemeClr val="bg1"/>
                </a:solidFill>
                <a:effectLst>
                  <a:outerShdw blurRad="50800" dist="38100" dir="2700000" algn="tl" rotWithShape="0">
                    <a:prstClr val="black">
                      <a:alpha val="40000"/>
                    </a:prstClr>
                  </a:outerShdw>
                </a:effectLst>
              </a:rPr>
              <a:t>Most people are trapped in MA after one year</a:t>
            </a:r>
          </a:p>
          <a:p>
            <a:pPr algn="ctr">
              <a:spcAft>
                <a:spcPts val="900"/>
              </a:spcAft>
            </a:pPr>
            <a:r>
              <a:rPr lang="en-US" sz="2000" b="1" dirty="0">
                <a:solidFill>
                  <a:srgbClr val="FFFF00"/>
                </a:solidFill>
                <a:effectLst>
                  <a:outerShdw blurRad="50800" dist="38100" dir="2700000" algn="tl" rotWithShape="0">
                    <a:prstClr val="black">
                      <a:alpha val="40000"/>
                    </a:prstClr>
                  </a:outerShdw>
                </a:effectLst>
              </a:rPr>
              <a:t>Harm is intrinsic to corporate profiteering</a:t>
            </a:r>
          </a:p>
        </p:txBody>
      </p:sp>
      <p:cxnSp>
        <p:nvCxnSpPr>
          <p:cNvPr id="15" name="Straight Connector 14">
            <a:extLst>
              <a:ext uri="{FF2B5EF4-FFF2-40B4-BE49-F238E27FC236}">
                <a16:creationId xmlns:a16="http://schemas.microsoft.com/office/drawing/2014/main" id="{F66B6C6F-7164-E6B3-2F8D-E7B5097415E4}"/>
              </a:ext>
            </a:extLst>
          </p:cNvPr>
          <p:cNvCxnSpPr>
            <a:cxnSpLocks/>
          </p:cNvCxnSpPr>
          <p:nvPr/>
        </p:nvCxnSpPr>
        <p:spPr>
          <a:xfrm>
            <a:off x="6659833" y="170413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2EF73F-9F72-9774-7963-A62792AB094D}"/>
              </a:ext>
            </a:extLst>
          </p:cNvPr>
          <p:cNvCxnSpPr>
            <a:cxnSpLocks/>
          </p:cNvCxnSpPr>
          <p:nvPr/>
        </p:nvCxnSpPr>
        <p:spPr>
          <a:xfrm>
            <a:off x="6659833" y="248076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D4C70-18B2-3486-8791-0D9C475B1193}"/>
              </a:ext>
            </a:extLst>
          </p:cNvPr>
          <p:cNvCxnSpPr>
            <a:cxnSpLocks/>
          </p:cNvCxnSpPr>
          <p:nvPr/>
        </p:nvCxnSpPr>
        <p:spPr>
          <a:xfrm>
            <a:off x="6659833" y="321228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50DC07-ACDD-2079-51D7-306378535F28}"/>
              </a:ext>
            </a:extLst>
          </p:cNvPr>
          <p:cNvCxnSpPr>
            <a:cxnSpLocks/>
          </p:cNvCxnSpPr>
          <p:nvPr/>
        </p:nvCxnSpPr>
        <p:spPr>
          <a:xfrm>
            <a:off x="6659833" y="3977217"/>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D784FC-3177-0568-4B53-9339F471CBDF}"/>
              </a:ext>
            </a:extLst>
          </p:cNvPr>
          <p:cNvCxnSpPr>
            <a:cxnSpLocks/>
          </p:cNvCxnSpPr>
          <p:nvPr/>
        </p:nvCxnSpPr>
        <p:spPr>
          <a:xfrm>
            <a:off x="6659833" y="4723977"/>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95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par>
                                <p:cTn id="59" presetID="22" presetClass="entr" presetSubtype="8"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22" presetClass="entr" presetSubtype="8"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par>
                                <p:cTn id="68" presetID="22" presetClass="entr" presetSubtype="8"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left)">
                                      <p:cBhvr>
                                        <p:cTn id="70" dur="500"/>
                                        <p:tgtEl>
                                          <p:spTgt spid="49"/>
                                        </p:tgtEl>
                                      </p:cBhvr>
                                    </p:animEffec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par>
                                <p:cTn id="77" presetID="22" presetClass="entr" presetSubtype="8"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left)">
                                      <p:cBhvr>
                                        <p:cTn id="79" dur="500"/>
                                        <p:tgtEl>
                                          <p:spTgt spid="56"/>
                                        </p:tgtEl>
                                      </p:cBhvr>
                                    </p:animEffect>
                                  </p:childTnLst>
                                </p:cTn>
                              </p:par>
                              <p:par>
                                <p:cTn id="80" presetID="22" presetClass="entr" presetSubtype="8"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par>
                                <p:cTn id="83" presetID="22" presetClass="entr" presetSubtype="8"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left)">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7" presetClass="emph" presetSubtype="2" fill="hold" nodeType="clickEffect">
                                  <p:stCondLst>
                                    <p:cond delay="0"/>
                                  </p:stCondLst>
                                  <p:childTnLst>
                                    <p:animClr clrSpc="rgb" dir="cw">
                                      <p:cBhvr>
                                        <p:cTn id="89" dur="1000" fill="hold"/>
                                        <p:tgtEl>
                                          <p:spTgt spid="55"/>
                                        </p:tgtEl>
                                        <p:attrNameLst>
                                          <p:attrName>stroke.color</p:attrName>
                                        </p:attrNameLst>
                                      </p:cBhvr>
                                      <p:to>
                                        <a:schemeClr val="accent2"/>
                                      </p:to>
                                    </p:animClr>
                                    <p:set>
                                      <p:cBhvr>
                                        <p:cTn id="90" dur="1000" fill="hold"/>
                                        <p:tgtEl>
                                          <p:spTgt spid="55"/>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62"/>
                                        </p:tgtEl>
                                        <p:attrNameLst>
                                          <p:attrName>stroke.color</p:attrName>
                                        </p:attrNameLst>
                                      </p:cBhvr>
                                      <p:to>
                                        <a:schemeClr val="accent2"/>
                                      </p:to>
                                    </p:animClr>
                                    <p:set>
                                      <p:cBhvr>
                                        <p:cTn id="93" dur="1000" fill="hold"/>
                                        <p:tgtEl>
                                          <p:spTgt spid="62"/>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5"/>
                                        </p:tgtEl>
                                        <p:attrNameLst>
                                          <p:attrName>stroke.color</p:attrName>
                                        </p:attrNameLst>
                                      </p:cBhvr>
                                      <p:to>
                                        <a:schemeClr val="accent2"/>
                                      </p:to>
                                    </p:animClr>
                                    <p:set>
                                      <p:cBhvr>
                                        <p:cTn id="96" dur="1000" fill="hold"/>
                                        <p:tgtEl>
                                          <p:spTgt spid="35"/>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2"/>
                                        </p:tgtEl>
                                        <p:attrNameLst>
                                          <p:attrName>stroke.color</p:attrName>
                                        </p:attrNameLst>
                                      </p:cBhvr>
                                      <p:to>
                                        <a:schemeClr val="accent2"/>
                                      </p:to>
                                    </p:animClr>
                                    <p:set>
                                      <p:cBhvr>
                                        <p:cTn id="99" dur="1000" fill="hold"/>
                                        <p:tgtEl>
                                          <p:spTgt spid="32"/>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44"/>
                                        </p:tgtEl>
                                        <p:attrNameLst>
                                          <p:attrName>stroke.color</p:attrName>
                                        </p:attrNameLst>
                                      </p:cBhvr>
                                      <p:to>
                                        <a:schemeClr val="accent2"/>
                                      </p:to>
                                    </p:animClr>
                                    <p:set>
                                      <p:cBhvr>
                                        <p:cTn id="102" dur="1000" fill="hold"/>
                                        <p:tgtEl>
                                          <p:spTgt spid="44"/>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61"/>
                                        </p:tgtEl>
                                        <p:attrNameLst>
                                          <p:attrName>stroke.color</p:attrName>
                                        </p:attrNameLst>
                                      </p:cBhvr>
                                      <p:to>
                                        <a:schemeClr val="tx1"/>
                                      </p:to>
                                    </p:animClr>
                                    <p:set>
                                      <p:cBhvr>
                                        <p:cTn id="105" dur="1000" fill="hold"/>
                                        <p:tgtEl>
                                          <p:spTgt spid="6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38"/>
                                        </p:tgtEl>
                                        <p:attrNameLst>
                                          <p:attrName>stroke.color</p:attrName>
                                        </p:attrNameLst>
                                      </p:cBhvr>
                                      <p:to>
                                        <a:schemeClr val="tx1"/>
                                      </p:to>
                                    </p:animClr>
                                    <p:set>
                                      <p:cBhvr>
                                        <p:cTn id="108" dur="1000" fill="hold"/>
                                        <p:tgtEl>
                                          <p:spTgt spid="38"/>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2000" fill="hold"/>
                                        <p:tgtEl>
                                          <p:spTgt spid="56"/>
                                        </p:tgtEl>
                                        <p:attrNameLst>
                                          <p:attrName>stroke.color</p:attrName>
                                        </p:attrNameLst>
                                      </p:cBhvr>
                                      <p:to>
                                        <a:schemeClr val="accent1"/>
                                      </p:to>
                                    </p:animClr>
                                    <p:set>
                                      <p:cBhvr>
                                        <p:cTn id="111" dur="2000" fill="hold"/>
                                        <p:tgtEl>
                                          <p:spTgt spid="56"/>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2000" fill="hold"/>
                                        <p:tgtEl>
                                          <p:spTgt spid="50"/>
                                        </p:tgtEl>
                                        <p:attrNameLst>
                                          <p:attrName>stroke.color</p:attrName>
                                        </p:attrNameLst>
                                      </p:cBhvr>
                                      <p:to>
                                        <a:schemeClr val="accent1"/>
                                      </p:to>
                                    </p:animClr>
                                    <p:set>
                                      <p:cBhvr>
                                        <p:cTn id="114" dur="2000" fill="hold"/>
                                        <p:tgtEl>
                                          <p:spTgt spid="50"/>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2000" fill="hold"/>
                                        <p:tgtEl>
                                          <p:spTgt spid="49"/>
                                        </p:tgtEl>
                                        <p:attrNameLst>
                                          <p:attrName>stroke.color</p:attrName>
                                        </p:attrNameLst>
                                      </p:cBhvr>
                                      <p:to>
                                        <a:schemeClr val="accent1"/>
                                      </p:to>
                                    </p:animClr>
                                    <p:set>
                                      <p:cBhvr>
                                        <p:cTn id="117" dur="2000" fill="hold"/>
                                        <p:tgtEl>
                                          <p:spTgt spid="49"/>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2000" fill="hold"/>
                                        <p:tgtEl>
                                          <p:spTgt spid="43"/>
                                        </p:tgtEl>
                                        <p:attrNameLst>
                                          <p:attrName>stroke.color</p:attrName>
                                        </p:attrNameLst>
                                      </p:cBhvr>
                                      <p:to>
                                        <a:schemeClr val="accent1"/>
                                      </p:to>
                                    </p:animClr>
                                    <p:set>
                                      <p:cBhvr>
                                        <p:cTn id="120" dur="2000" fill="hold"/>
                                        <p:tgtEl>
                                          <p:spTgt spid="43"/>
                                        </p:tgtEl>
                                        <p:attrNameLst>
                                          <p:attrName>stroke.on</p:attrName>
                                        </p:attrNameLst>
                                      </p:cBhvr>
                                      <p:to>
                                        <p:strVal val="true"/>
                                      </p:to>
                                    </p:set>
                                  </p:childTnLst>
                                </p:cTn>
                              </p:par>
                              <p:par>
                                <p:cTn id="121" presetID="7" presetClass="emph" presetSubtype="2" fill="hold" nodeType="withEffect">
                                  <p:stCondLst>
                                    <p:cond delay="0"/>
                                  </p:stCondLst>
                                  <p:childTnLst>
                                    <p:animClr clrSpc="rgb" dir="cw">
                                      <p:cBhvr>
                                        <p:cTn id="122" dur="2000" fill="hold"/>
                                        <p:tgtEl>
                                          <p:spTgt spid="37"/>
                                        </p:tgtEl>
                                        <p:attrNameLst>
                                          <p:attrName>stroke.color</p:attrName>
                                        </p:attrNameLst>
                                      </p:cBhvr>
                                      <p:to>
                                        <a:schemeClr val="accent1"/>
                                      </p:to>
                                    </p:animClr>
                                    <p:set>
                                      <p:cBhvr>
                                        <p:cTn id="123" dur="2000" fill="hold"/>
                                        <p:tgtEl>
                                          <p:spTgt spid="37"/>
                                        </p:tgtEl>
                                        <p:attrNameLst>
                                          <p:attrName>stroke.on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
                                            <p:bg/>
                                          </p:spTgt>
                                        </p:tgtEl>
                                        <p:attrNameLst>
                                          <p:attrName>style.visibility</p:attrName>
                                        </p:attrNameLst>
                                      </p:cBhvr>
                                      <p:to>
                                        <p:strVal val="visible"/>
                                      </p:to>
                                    </p:set>
                                    <p:animEffect transition="in" filter="fade">
                                      <p:cBhvr>
                                        <p:cTn id="128" dur="500"/>
                                        <p:tgtEl>
                                          <p:spTgt spid="6">
                                            <p:bg/>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
                                            <p:txEl>
                                              <p:pRg st="0" end="0"/>
                                            </p:txEl>
                                          </p:spTgt>
                                        </p:tgtEl>
                                        <p:attrNameLst>
                                          <p:attrName>style.visibility</p:attrName>
                                        </p:attrNameLst>
                                      </p:cBhvr>
                                      <p:to>
                                        <p:strVal val="visible"/>
                                      </p:to>
                                    </p:set>
                                    <p:animEffect transition="in" filter="fade">
                                      <p:cBhvr>
                                        <p:cTn id="131" dur="500"/>
                                        <p:tgtEl>
                                          <p:spTgt spid="6">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xEl>
                                              <p:pRg st="1" end="1"/>
                                            </p:txEl>
                                          </p:spTgt>
                                        </p:tgtEl>
                                        <p:attrNameLst>
                                          <p:attrName>style.visibility</p:attrName>
                                        </p:attrNameLst>
                                      </p:cBhvr>
                                      <p:to>
                                        <p:strVal val="visible"/>
                                      </p:to>
                                    </p:set>
                                    <p:animEffect transition="in" filter="fade">
                                      <p:cBhvr>
                                        <p:cTn id="134" dur="500"/>
                                        <p:tgtEl>
                                          <p:spTgt spid="6">
                                            <p:txEl>
                                              <p:pRg st="1" end="1"/>
                                            </p:txEl>
                                          </p:spTgt>
                                        </p:tgtEl>
                                      </p:cBhvr>
                                    </p:animEffect>
                                  </p:childTnLst>
                                </p:cTn>
                              </p:par>
                            </p:childTnLst>
                          </p:cTn>
                        </p:par>
                        <p:par>
                          <p:cTn id="135" fill="hold">
                            <p:stCondLst>
                              <p:cond delay="500"/>
                            </p:stCondLst>
                            <p:childTnLst>
                              <p:par>
                                <p:cTn id="136" presetID="10" presetClass="entr" presetSubtype="0" fill="hold" nodeType="afterEffect">
                                  <p:stCondLst>
                                    <p:cond delay="0"/>
                                  </p:stCondLst>
                                  <p:childTnLst>
                                    <p:set>
                                      <p:cBhvr>
                                        <p:cTn id="137" dur="1" fill="hold">
                                          <p:stCondLst>
                                            <p:cond delay="0"/>
                                          </p:stCondLst>
                                        </p:cTn>
                                        <p:tgtEl>
                                          <p:spTgt spid="15"/>
                                        </p:tgtEl>
                                        <p:attrNameLst>
                                          <p:attrName>style.visibility</p:attrName>
                                        </p:attrNameLst>
                                      </p:cBhvr>
                                      <p:to>
                                        <p:strVal val="visible"/>
                                      </p:to>
                                    </p:set>
                                    <p:animEffect transition="in" filter="fade">
                                      <p:cBhvr>
                                        <p:cTn id="138" dur="500"/>
                                        <p:tgtEl>
                                          <p:spTgt spid="15"/>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6">
                                            <p:txEl>
                                              <p:pRg st="2" end="2"/>
                                            </p:txEl>
                                          </p:spTgt>
                                        </p:tgtEl>
                                        <p:attrNameLst>
                                          <p:attrName>style.visibility</p:attrName>
                                        </p:attrNameLst>
                                      </p:cBhvr>
                                      <p:to>
                                        <p:strVal val="visible"/>
                                      </p:to>
                                    </p:set>
                                    <p:animEffect transition="in" filter="fade">
                                      <p:cBhvr>
                                        <p:cTn id="143" dur="500"/>
                                        <p:tgtEl>
                                          <p:spTgt spid="6">
                                            <p:txEl>
                                              <p:pRg st="2" end="2"/>
                                            </p:txEl>
                                          </p:spTgt>
                                        </p:tgtEl>
                                      </p:cBhvr>
                                    </p:animEffec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fade">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
                                            <p:txEl>
                                              <p:pRg st="3" end="3"/>
                                            </p:txEl>
                                          </p:spTgt>
                                        </p:tgtEl>
                                        <p:attrNameLst>
                                          <p:attrName>style.visibility</p:attrName>
                                        </p:attrNameLst>
                                      </p:cBhvr>
                                      <p:to>
                                        <p:strVal val="visible"/>
                                      </p:to>
                                    </p:set>
                                    <p:animEffect transition="in" filter="fade">
                                      <p:cBhvr>
                                        <p:cTn id="152" dur="500"/>
                                        <p:tgtEl>
                                          <p:spTgt spid="6">
                                            <p:txEl>
                                              <p:pRg st="3" end="3"/>
                                            </p:txEl>
                                          </p:spTgt>
                                        </p:tgtEl>
                                      </p:cBhvr>
                                    </p:animEffec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fade">
                                      <p:cBhvr>
                                        <p:cTn id="156" dur="500"/>
                                        <p:tgtEl>
                                          <p:spTgt spid="23"/>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6">
                                            <p:txEl>
                                              <p:pRg st="4" end="4"/>
                                            </p:txEl>
                                          </p:spTgt>
                                        </p:tgtEl>
                                        <p:attrNameLst>
                                          <p:attrName>style.visibility</p:attrName>
                                        </p:attrNameLst>
                                      </p:cBhvr>
                                      <p:to>
                                        <p:strVal val="visible"/>
                                      </p:to>
                                    </p:set>
                                    <p:animEffect transition="in" filter="fade">
                                      <p:cBhvr>
                                        <p:cTn id="161" dur="500"/>
                                        <p:tgtEl>
                                          <p:spTgt spid="6">
                                            <p:txEl>
                                              <p:pRg st="4" end="4"/>
                                            </p:txEl>
                                          </p:spTgt>
                                        </p:tgtEl>
                                      </p:cBhvr>
                                    </p:animEffect>
                                  </p:childTnLst>
                                </p:cTn>
                              </p:par>
                            </p:childTnLst>
                          </p:cTn>
                        </p:par>
                        <p:par>
                          <p:cTn id="162" fill="hold">
                            <p:stCondLst>
                              <p:cond delay="500"/>
                            </p:stCondLst>
                            <p:childTnLst>
                              <p:par>
                                <p:cTn id="163" presetID="10" presetClass="entr" presetSubtype="0" fill="hold" nodeType="after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500"/>
                                        <p:tgtEl>
                                          <p:spTgt spid="24"/>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6">
                                            <p:txEl>
                                              <p:pRg st="5" end="5"/>
                                            </p:txEl>
                                          </p:spTgt>
                                        </p:tgtEl>
                                        <p:attrNameLst>
                                          <p:attrName>style.visibility</p:attrName>
                                        </p:attrNameLst>
                                      </p:cBhvr>
                                      <p:to>
                                        <p:strVal val="visible"/>
                                      </p:to>
                                    </p:set>
                                    <p:animEffect transition="in" filter="fade">
                                      <p:cBhvr>
                                        <p:cTn id="170" dur="500"/>
                                        <p:tgtEl>
                                          <p:spTgt spid="6">
                                            <p:txEl>
                                              <p:pRg st="5" end="5"/>
                                            </p:txEl>
                                          </p:spTgt>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25"/>
                                        </p:tgtEl>
                                        <p:attrNameLst>
                                          <p:attrName>style.visibility</p:attrName>
                                        </p:attrNameLst>
                                      </p:cBhvr>
                                      <p:to>
                                        <p:strVal val="visible"/>
                                      </p:to>
                                    </p:set>
                                    <p:animEffect transition="in" filter="fade">
                                      <p:cBhvr>
                                        <p:cTn id="174" dur="500"/>
                                        <p:tgtEl>
                                          <p:spTgt spid="25"/>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6">
                                            <p:txEl>
                                              <p:pRg st="6" end="6"/>
                                            </p:txEl>
                                          </p:spTgt>
                                        </p:tgtEl>
                                        <p:attrNameLst>
                                          <p:attrName>style.visibility</p:attrName>
                                        </p:attrNameLst>
                                      </p:cBhvr>
                                      <p:to>
                                        <p:strVal val="visible"/>
                                      </p:to>
                                    </p:set>
                                    <p:animEffect transition="in" filter="fade">
                                      <p:cBhvr>
                                        <p:cTn id="17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1860E-355B-FB32-DBB4-ABC65D2A1315}"/>
              </a:ext>
            </a:extLst>
          </p:cNvPr>
          <p:cNvPicPr>
            <a:picLocks noChangeAspect="1"/>
          </p:cNvPicPr>
          <p:nvPr/>
        </p:nvPicPr>
        <p:blipFill rotWithShape="1">
          <a:blip r:embed="rId2"/>
          <a:srcRect l="35125" t="22085" r="14459" b="1189"/>
          <a:stretch/>
        </p:blipFill>
        <p:spPr>
          <a:xfrm>
            <a:off x="2527157" y="2142652"/>
            <a:ext cx="3129080" cy="3174772"/>
          </a:xfrm>
          <a:prstGeom prst="ellipse">
            <a:avLst/>
          </a:prstGeom>
          <a:ln w="127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9" name="Title 8">
            <a:extLst>
              <a:ext uri="{FF2B5EF4-FFF2-40B4-BE49-F238E27FC236}">
                <a16:creationId xmlns:a16="http://schemas.microsoft.com/office/drawing/2014/main" id="{ED39D6F2-6C4B-3885-0DC1-5A3CE5E78BD8}"/>
              </a:ext>
            </a:extLst>
          </p:cNvPr>
          <p:cNvSpPr>
            <a:spLocks noGrp="1"/>
          </p:cNvSpPr>
          <p:nvPr>
            <p:ph type="title"/>
          </p:nvPr>
        </p:nvSpPr>
        <p:spPr/>
        <p:txBody>
          <a:bodyPr/>
          <a:lstStyle/>
          <a:p>
            <a:r>
              <a:rPr lang="en-US" sz="2800" dirty="0"/>
              <a:t>Our report documents many ways that MA</a:t>
            </a:r>
            <a:br>
              <a:rPr lang="en-US" sz="2800" dirty="0"/>
            </a:br>
            <a:r>
              <a:rPr lang="en-US" dirty="0"/>
              <a:t>Harms Patients and Physicians</a:t>
            </a:r>
          </a:p>
        </p:txBody>
      </p:sp>
      <p:sp>
        <p:nvSpPr>
          <p:cNvPr id="12" name="Text Placeholder 11">
            <a:extLst>
              <a:ext uri="{FF2B5EF4-FFF2-40B4-BE49-F238E27FC236}">
                <a16:creationId xmlns:a16="http://schemas.microsoft.com/office/drawing/2014/main" id="{6A60BFFD-D90B-F68E-E999-75A1A2132F08}"/>
              </a:ext>
            </a:extLst>
          </p:cNvPr>
          <p:cNvSpPr>
            <a:spLocks noGrp="1"/>
          </p:cNvSpPr>
          <p:nvPr>
            <p:ph type="body" idx="10"/>
          </p:nvPr>
        </p:nvSpPr>
        <p:spPr>
          <a:xfrm>
            <a:off x="0" y="6016753"/>
            <a:ext cx="8229600" cy="841248"/>
          </a:xfrm>
        </p:spPr>
        <p:txBody>
          <a:bodyPr/>
          <a:lstStyle/>
          <a:p>
            <a:r>
              <a:rPr lang="en-US" dirty="0"/>
              <a:t>PNHP.org/HarmsReport</a:t>
            </a:r>
          </a:p>
        </p:txBody>
      </p:sp>
      <p:sp>
        <p:nvSpPr>
          <p:cNvPr id="40" name="Rectangle 39">
            <a:extLst>
              <a:ext uri="{FF2B5EF4-FFF2-40B4-BE49-F238E27FC236}">
                <a16:creationId xmlns:a16="http://schemas.microsoft.com/office/drawing/2014/main" id="{E791194C-1138-199D-3C02-E7FB4B5823EF}"/>
              </a:ext>
            </a:extLst>
          </p:cNvPr>
          <p:cNvSpPr/>
          <p:nvPr/>
        </p:nvSpPr>
        <p:spPr>
          <a:xfrm>
            <a:off x="7665720" y="1938054"/>
            <a:ext cx="3688080" cy="2739514"/>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Little of this is </a:t>
            </a:r>
          </a:p>
          <a:p>
            <a:pPr algn="ctr">
              <a:spcAft>
                <a:spcPts val="1200"/>
              </a:spcAft>
            </a:pPr>
            <a:r>
              <a:rPr lang="en-US" sz="2000" dirty="0">
                <a:effectLst>
                  <a:outerShdw blurRad="50800" dist="38100" dir="2700000" algn="tl" rotWithShape="0">
                    <a:prstClr val="black">
                      <a:alpha val="40000"/>
                    </a:prstClr>
                  </a:outerShdw>
                </a:effectLst>
              </a:rPr>
              <a:t>disclosed to “consumers”.</a:t>
            </a:r>
          </a:p>
          <a:p>
            <a:pPr algn="ctr"/>
            <a:r>
              <a:rPr lang="en-US" sz="2000" dirty="0">
                <a:effectLst>
                  <a:outerShdw blurRad="50800" dist="38100" dir="2700000" algn="tl" rotWithShape="0">
                    <a:prstClr val="black">
                      <a:alpha val="40000"/>
                    </a:prstClr>
                  </a:outerShdw>
                </a:effectLst>
              </a:rPr>
              <a:t>By the time people </a:t>
            </a:r>
          </a:p>
          <a:p>
            <a:pPr algn="ctr"/>
            <a:r>
              <a:rPr lang="en-US" sz="2000" dirty="0">
                <a:effectLst>
                  <a:outerShdw blurRad="50800" dist="38100" dir="2700000" algn="tl" rotWithShape="0">
                    <a:prstClr val="black">
                      <a:alpha val="40000"/>
                    </a:prstClr>
                  </a:outerShdw>
                </a:effectLst>
              </a:rPr>
              <a:t>encounter these problems, </a:t>
            </a:r>
          </a:p>
          <a:p>
            <a:pPr algn="ctr"/>
            <a:r>
              <a:rPr lang="en-US" sz="2000" dirty="0">
                <a:effectLst>
                  <a:outerShdw blurRad="50800" dist="38100" dir="2700000" algn="tl" rotWithShape="0">
                    <a:prstClr val="black">
                      <a:alpha val="40000"/>
                    </a:prstClr>
                  </a:outerShdw>
                </a:effectLst>
              </a:rPr>
              <a:t>many find themselves</a:t>
            </a:r>
          </a:p>
          <a:p>
            <a:pPr algn="ctr"/>
            <a:r>
              <a:rPr lang="en-US" sz="3200" b="1" dirty="0">
                <a:effectLst>
                  <a:outerShdw blurRad="50800" dist="38100" dir="2700000" algn="tl" rotWithShape="0">
                    <a:prstClr val="black">
                      <a:alpha val="40000"/>
                    </a:prstClr>
                  </a:outerShdw>
                </a:effectLst>
              </a:rPr>
              <a:t>trapped in MA.</a:t>
            </a:r>
            <a:endParaRPr lang="en-US" sz="2000" b="1" dirty="0">
              <a:effectLst>
                <a:outerShdw blurRad="50800" dist="38100" dir="2700000" algn="tl" rotWithShape="0">
                  <a:prstClr val="black">
                    <a:alpha val="40000"/>
                  </a:prstClr>
                </a:outerShdw>
              </a:effectLst>
            </a:endParaRPr>
          </a:p>
        </p:txBody>
      </p:sp>
      <p:sp>
        <p:nvSpPr>
          <p:cNvPr id="34" name="Rectangle 33">
            <a:extLst>
              <a:ext uri="{FF2B5EF4-FFF2-40B4-BE49-F238E27FC236}">
                <a16:creationId xmlns:a16="http://schemas.microsoft.com/office/drawing/2014/main" id="{75D44CA1-B978-E59F-E1F6-96E43C3EAE0A}"/>
              </a:ext>
            </a:extLst>
          </p:cNvPr>
          <p:cNvSpPr/>
          <p:nvPr/>
        </p:nvSpPr>
        <p:spPr>
          <a:xfrm>
            <a:off x="1663983" y="169068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Prior Authorizations</a:t>
            </a:r>
          </a:p>
        </p:txBody>
      </p:sp>
      <p:sp>
        <p:nvSpPr>
          <p:cNvPr id="36" name="Rectangle 35">
            <a:extLst>
              <a:ext uri="{FF2B5EF4-FFF2-40B4-BE49-F238E27FC236}">
                <a16:creationId xmlns:a16="http://schemas.microsoft.com/office/drawing/2014/main" id="{0C97EF7A-51C0-D021-92B6-71D5BF397781}"/>
              </a:ext>
            </a:extLst>
          </p:cNvPr>
          <p:cNvSpPr/>
          <p:nvPr/>
        </p:nvSpPr>
        <p:spPr>
          <a:xfrm>
            <a:off x="4329808" y="169068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Barriers to Caring</a:t>
            </a:r>
          </a:p>
        </p:txBody>
      </p:sp>
      <p:sp>
        <p:nvSpPr>
          <p:cNvPr id="37" name="Rectangle 36">
            <a:extLst>
              <a:ext uri="{FF2B5EF4-FFF2-40B4-BE49-F238E27FC236}">
                <a16:creationId xmlns:a16="http://schemas.microsoft.com/office/drawing/2014/main" id="{DEA9074D-624A-5A42-DCB8-D7DF09E19219}"/>
              </a:ext>
            </a:extLst>
          </p:cNvPr>
          <p:cNvSpPr/>
          <p:nvPr/>
        </p:nvSpPr>
        <p:spPr>
          <a:xfrm>
            <a:off x="838200" y="387432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Restrictions and Limits on Care</a:t>
            </a:r>
          </a:p>
        </p:txBody>
      </p:sp>
      <p:sp>
        <p:nvSpPr>
          <p:cNvPr id="38" name="Rectangle 37">
            <a:extLst>
              <a:ext uri="{FF2B5EF4-FFF2-40B4-BE49-F238E27FC236}">
                <a16:creationId xmlns:a16="http://schemas.microsoft.com/office/drawing/2014/main" id="{0AC46304-FE31-0A9F-015E-1F70820F22E1}"/>
              </a:ext>
            </a:extLst>
          </p:cNvPr>
          <p:cNvSpPr/>
          <p:nvPr/>
        </p:nvSpPr>
        <p:spPr>
          <a:xfrm>
            <a:off x="5160748" y="278250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Administrative Burdens</a:t>
            </a:r>
          </a:p>
        </p:txBody>
      </p:sp>
      <p:sp>
        <p:nvSpPr>
          <p:cNvPr id="39" name="Rectangle 38">
            <a:extLst>
              <a:ext uri="{FF2B5EF4-FFF2-40B4-BE49-F238E27FC236}">
                <a16:creationId xmlns:a16="http://schemas.microsoft.com/office/drawing/2014/main" id="{F0D5C9DD-82B2-8E85-56EF-D3ECF090BB24}"/>
              </a:ext>
            </a:extLst>
          </p:cNvPr>
          <p:cNvSpPr/>
          <p:nvPr/>
        </p:nvSpPr>
        <p:spPr>
          <a:xfrm>
            <a:off x="4329808" y="4966149"/>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Corporatization</a:t>
            </a:r>
          </a:p>
        </p:txBody>
      </p:sp>
      <p:sp>
        <p:nvSpPr>
          <p:cNvPr id="41" name="Rectangle 40">
            <a:extLst>
              <a:ext uri="{FF2B5EF4-FFF2-40B4-BE49-F238E27FC236}">
                <a16:creationId xmlns:a16="http://schemas.microsoft.com/office/drawing/2014/main" id="{4709E46F-304E-2069-3024-B4774EB8516F}"/>
              </a:ext>
            </a:extLst>
          </p:cNvPr>
          <p:cNvSpPr/>
          <p:nvPr/>
        </p:nvSpPr>
        <p:spPr>
          <a:xfrm>
            <a:off x="1663983" y="4966149"/>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Unaffordable Care</a:t>
            </a:r>
          </a:p>
        </p:txBody>
      </p:sp>
      <p:sp>
        <p:nvSpPr>
          <p:cNvPr id="42" name="Rectangle 41">
            <a:extLst>
              <a:ext uri="{FF2B5EF4-FFF2-40B4-BE49-F238E27FC236}">
                <a16:creationId xmlns:a16="http://schemas.microsoft.com/office/drawing/2014/main" id="{BCB61EF5-2DBA-0BEA-BEB0-7A568438CA1B}"/>
              </a:ext>
            </a:extLst>
          </p:cNvPr>
          <p:cNvSpPr/>
          <p:nvPr/>
        </p:nvSpPr>
        <p:spPr>
          <a:xfrm>
            <a:off x="5160748" y="387432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Financialization</a:t>
            </a:r>
          </a:p>
        </p:txBody>
      </p:sp>
      <p:sp>
        <p:nvSpPr>
          <p:cNvPr id="35" name="Rectangle 34">
            <a:extLst>
              <a:ext uri="{FF2B5EF4-FFF2-40B4-BE49-F238E27FC236}">
                <a16:creationId xmlns:a16="http://schemas.microsoft.com/office/drawing/2014/main" id="{837AE4EE-545F-8A82-36D1-A734C1BF9ABB}"/>
              </a:ext>
            </a:extLst>
          </p:cNvPr>
          <p:cNvSpPr/>
          <p:nvPr/>
        </p:nvSpPr>
        <p:spPr>
          <a:xfrm>
            <a:off x="838200" y="2782508"/>
            <a:ext cx="2184446" cy="803239"/>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Narrow/“Ghost” Networks</a:t>
            </a:r>
          </a:p>
        </p:txBody>
      </p:sp>
    </p:spTree>
    <p:extLst>
      <p:ext uri="{BB962C8B-B14F-4D97-AF65-F5344CB8AC3E}">
        <p14:creationId xmlns:p14="http://schemas.microsoft.com/office/powerpoint/2010/main" val="34403733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4000"/>
                            </p:stCondLst>
                            <p:childTnLst>
                              <p:par>
                                <p:cTn id="42" presetID="10" presetClass="entr" presetSubtype="0" fill="hold" grpId="0" nodeType="afterEffect">
                                  <p:stCondLst>
                                    <p:cond delay="1000"/>
                                  </p:stCondLst>
                                  <p:childTnLst>
                                    <p:set>
                                      <p:cBhvr>
                                        <p:cTn id="43" dur="1" fill="hold">
                                          <p:stCondLst>
                                            <p:cond delay="0"/>
                                          </p:stCondLst>
                                        </p:cTn>
                                        <p:tgtEl>
                                          <p:spTgt spid="40">
                                            <p:bg/>
                                          </p:spTgt>
                                        </p:tgtEl>
                                        <p:attrNameLst>
                                          <p:attrName>style.visibility</p:attrName>
                                        </p:attrNameLst>
                                      </p:cBhvr>
                                      <p:to>
                                        <p:strVal val="visible"/>
                                      </p:to>
                                    </p:set>
                                    <p:animEffect transition="in" filter="fade">
                                      <p:cBhvr>
                                        <p:cTn id="44" dur="500"/>
                                        <p:tgtEl>
                                          <p:spTgt spid="40">
                                            <p:bg/>
                                          </p:spTgt>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40">
                                            <p:txEl>
                                              <p:pRg st="0" end="0"/>
                                            </p:txEl>
                                          </p:spTgt>
                                        </p:tgtEl>
                                        <p:attrNameLst>
                                          <p:attrName>style.visibility</p:attrName>
                                        </p:attrNameLst>
                                      </p:cBhvr>
                                      <p:to>
                                        <p:strVal val="visible"/>
                                      </p:to>
                                    </p:set>
                                    <p:animEffect transition="in" filter="fade">
                                      <p:cBhvr>
                                        <p:cTn id="47" dur="500"/>
                                        <p:tgtEl>
                                          <p:spTgt spid="40">
                                            <p:txEl>
                                              <p:pRg st="0" end="0"/>
                                            </p:txEl>
                                          </p:spTgt>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40">
                                            <p:txEl>
                                              <p:pRg st="1" end="1"/>
                                            </p:txEl>
                                          </p:spTgt>
                                        </p:tgtEl>
                                        <p:attrNameLst>
                                          <p:attrName>style.visibility</p:attrName>
                                        </p:attrNameLst>
                                      </p:cBhvr>
                                      <p:to>
                                        <p:strVal val="visible"/>
                                      </p:to>
                                    </p:set>
                                    <p:animEffect transition="in" filter="fade">
                                      <p:cBhvr>
                                        <p:cTn id="50" dur="500"/>
                                        <p:tgtEl>
                                          <p:spTgt spid="4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0">
                                            <p:txEl>
                                              <p:pRg st="2" end="2"/>
                                            </p:txEl>
                                          </p:spTgt>
                                        </p:tgtEl>
                                        <p:attrNameLst>
                                          <p:attrName>style.visibility</p:attrName>
                                        </p:attrNameLst>
                                      </p:cBhvr>
                                      <p:to>
                                        <p:strVal val="visible"/>
                                      </p:to>
                                    </p:set>
                                    <p:animEffect transition="in" filter="fade">
                                      <p:cBhvr>
                                        <p:cTn id="55" dur="500"/>
                                        <p:tgtEl>
                                          <p:spTgt spid="40">
                                            <p:txEl>
                                              <p:pRg st="2" end="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xEl>
                                              <p:pRg st="3" end="3"/>
                                            </p:txEl>
                                          </p:spTgt>
                                        </p:tgtEl>
                                        <p:attrNameLst>
                                          <p:attrName>style.visibility</p:attrName>
                                        </p:attrNameLst>
                                      </p:cBhvr>
                                      <p:to>
                                        <p:strVal val="visible"/>
                                      </p:to>
                                    </p:set>
                                    <p:animEffect transition="in" filter="fade">
                                      <p:cBhvr>
                                        <p:cTn id="58" dur="500"/>
                                        <p:tgtEl>
                                          <p:spTgt spid="40">
                                            <p:txEl>
                                              <p:pRg st="3" end="3"/>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xEl>
                                              <p:pRg st="4" end="4"/>
                                            </p:txEl>
                                          </p:spTgt>
                                        </p:tgtEl>
                                        <p:attrNameLst>
                                          <p:attrName>style.visibility</p:attrName>
                                        </p:attrNameLst>
                                      </p:cBhvr>
                                      <p:to>
                                        <p:strVal val="visible"/>
                                      </p:to>
                                    </p:set>
                                    <p:animEffect transition="in" filter="fade">
                                      <p:cBhvr>
                                        <p:cTn id="61" dur="500"/>
                                        <p:tgtEl>
                                          <p:spTgt spid="40">
                                            <p:txEl>
                                              <p:pRg st="4" end="4"/>
                                            </p:txEl>
                                          </p:spTgt>
                                        </p:tgtEl>
                                      </p:cBhvr>
                                    </p:animEffect>
                                  </p:childTnLst>
                                </p:cTn>
                              </p:par>
                            </p:childTnLst>
                          </p:cTn>
                        </p:par>
                        <p:par>
                          <p:cTn id="62" fill="hold">
                            <p:stCondLst>
                              <p:cond delay="500"/>
                            </p:stCondLst>
                            <p:childTnLst>
                              <p:par>
                                <p:cTn id="63" presetID="23" presetClass="entr" presetSubtype="272" fill="hold" grpId="0" nodeType="afterEffect">
                                  <p:stCondLst>
                                    <p:cond delay="500"/>
                                  </p:stCondLst>
                                  <p:iterate type="lt">
                                    <p:tmPct val="10000"/>
                                  </p:iterate>
                                  <p:childTnLst>
                                    <p:set>
                                      <p:cBhvr>
                                        <p:cTn id="64" dur="1" fill="hold">
                                          <p:stCondLst>
                                            <p:cond delay="0"/>
                                          </p:stCondLst>
                                        </p:cTn>
                                        <p:tgtEl>
                                          <p:spTgt spid="40">
                                            <p:txEl>
                                              <p:pRg st="5" end="5"/>
                                            </p:txEl>
                                          </p:spTgt>
                                        </p:tgtEl>
                                        <p:attrNameLst>
                                          <p:attrName>style.visibility</p:attrName>
                                        </p:attrNameLst>
                                      </p:cBhvr>
                                      <p:to>
                                        <p:strVal val="visible"/>
                                      </p:to>
                                    </p:set>
                                    <p:anim calcmode="lin" valueType="num">
                                      <p:cBhvr>
                                        <p:cTn id="65" dur="1000" fill="hold"/>
                                        <p:tgtEl>
                                          <p:spTgt spid="40">
                                            <p:txEl>
                                              <p:pRg st="5" end="5"/>
                                            </p:txEl>
                                          </p:spTgt>
                                        </p:tgtEl>
                                        <p:attrNameLst>
                                          <p:attrName>ppt_w</p:attrName>
                                        </p:attrNameLst>
                                      </p:cBhvr>
                                      <p:tavLst>
                                        <p:tav tm="0">
                                          <p:val>
                                            <p:strVal val="2/3*#ppt_w"/>
                                          </p:val>
                                        </p:tav>
                                        <p:tav tm="100000">
                                          <p:val>
                                            <p:strVal val="#ppt_w"/>
                                          </p:val>
                                        </p:tav>
                                      </p:tavLst>
                                    </p:anim>
                                    <p:anim calcmode="lin" valueType="num">
                                      <p:cBhvr>
                                        <p:cTn id="66" dur="1000" fill="hold"/>
                                        <p:tgtEl>
                                          <p:spTgt spid="40">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animBg="1"/>
      <p:bldP spid="34" grpId="0" animBg="1"/>
      <p:bldP spid="36" grpId="0" animBg="1"/>
      <p:bldP spid="37" grpId="0" animBg="1"/>
      <p:bldP spid="38" grpId="0" animBg="1"/>
      <p:bldP spid="39" grpId="0" animBg="1"/>
      <p:bldP spid="41" grpId="0" animBg="1"/>
      <p:bldP spid="42"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80758-0EF1-5B90-BBFF-61FCC03B2669}"/>
              </a:ext>
            </a:extLst>
          </p:cNvPr>
          <p:cNvSpPr>
            <a:spLocks noGrp="1"/>
          </p:cNvSpPr>
          <p:nvPr>
            <p:ph type="title"/>
          </p:nvPr>
        </p:nvSpPr>
        <p:spPr/>
        <p:txBody>
          <a:bodyPr>
            <a:normAutofit/>
          </a:bodyPr>
          <a:lstStyle/>
          <a:p>
            <a:r>
              <a:rPr lang="en-US" sz="2000" dirty="0"/>
              <a:t>Corporations have begun saying it out loud:</a:t>
            </a:r>
            <a:br>
              <a:rPr lang="en-US" sz="2000" dirty="0"/>
            </a:br>
            <a:r>
              <a:rPr lang="en-US" dirty="0"/>
              <a:t>They Don’t Care About Harm</a:t>
            </a:r>
          </a:p>
        </p:txBody>
      </p:sp>
      <p:sp>
        <p:nvSpPr>
          <p:cNvPr id="6" name="Content Placeholder 5">
            <a:extLst>
              <a:ext uri="{FF2B5EF4-FFF2-40B4-BE49-F238E27FC236}">
                <a16:creationId xmlns:a16="http://schemas.microsoft.com/office/drawing/2014/main" id="{CAA09DDD-A27E-67F5-6D02-5F08C65BBBA5}"/>
              </a:ext>
            </a:extLst>
          </p:cNvPr>
          <p:cNvSpPr>
            <a:spLocks noGrp="1"/>
          </p:cNvSpPr>
          <p:nvPr>
            <p:ph sz="half" idx="2"/>
          </p:nvPr>
        </p:nvSpPr>
        <p:spPr>
          <a:xfrm>
            <a:off x="2473110" y="2480114"/>
            <a:ext cx="3344833" cy="2737091"/>
          </a:xfrm>
        </p:spPr>
        <p:txBody>
          <a:bodyPr rIns="0" anchor="t">
            <a:normAutofit fontScale="85000" lnSpcReduction="10000"/>
          </a:bodyPr>
          <a:lstStyle/>
          <a:p>
            <a:pPr marL="0" indent="0">
              <a:lnSpc>
                <a:spcPct val="110000"/>
              </a:lnSpc>
              <a:buNone/>
            </a:pPr>
            <a:r>
              <a:rPr lang="en-US" sz="2400" dirty="0"/>
              <a:t>CVS may cut MA benefits, leave unprofitable counties.</a:t>
            </a:r>
          </a:p>
          <a:p>
            <a:pPr marL="0" indent="0">
              <a:lnSpc>
                <a:spcPct val="110000"/>
              </a:lnSpc>
              <a:buNone/>
            </a:pPr>
            <a:r>
              <a:rPr lang="en-US" sz="2400" b="1" dirty="0">
                <a:solidFill>
                  <a:srgbClr val="FFFF00"/>
                </a:solidFill>
              </a:rPr>
              <a:t>“The goal is margin over membership. </a:t>
            </a:r>
          </a:p>
          <a:p>
            <a:pPr marL="0" indent="0">
              <a:lnSpc>
                <a:spcPct val="110000"/>
              </a:lnSpc>
              <a:buNone/>
            </a:pPr>
            <a:r>
              <a:rPr lang="en-US" sz="2400" dirty="0"/>
              <a:t>“Lose up to 10% of our Medicare members? That’s okay.”</a:t>
            </a:r>
          </a:p>
        </p:txBody>
      </p:sp>
      <p:sp>
        <p:nvSpPr>
          <p:cNvPr id="7" name="Text Placeholder 6">
            <a:extLst>
              <a:ext uri="{FF2B5EF4-FFF2-40B4-BE49-F238E27FC236}">
                <a16:creationId xmlns:a16="http://schemas.microsoft.com/office/drawing/2014/main" id="{0A346EB7-E8FD-8B59-1C9F-35D9F2B44623}"/>
              </a:ext>
            </a:extLst>
          </p:cNvPr>
          <p:cNvSpPr>
            <a:spLocks noGrp="1"/>
          </p:cNvSpPr>
          <p:nvPr>
            <p:ph type="body" idx="10"/>
          </p:nvPr>
        </p:nvSpPr>
        <p:spPr/>
        <p:txBody>
          <a:bodyPr>
            <a:normAutofit/>
          </a:bodyPr>
          <a:lstStyle/>
          <a:p>
            <a:pPr>
              <a:lnSpc>
                <a:spcPct val="100000"/>
              </a:lnSpc>
              <a:spcBef>
                <a:spcPts val="0"/>
              </a:spcBef>
            </a:pPr>
            <a:r>
              <a:rPr lang="en-US" sz="1000" dirty="0"/>
              <a:t>https://</a:t>
            </a:r>
            <a:r>
              <a:rPr lang="en-US" sz="1000" dirty="0" err="1"/>
              <a:t>www.fiercehealthcare.com</a:t>
            </a:r>
            <a:r>
              <a:rPr lang="en-US" sz="1000" dirty="0"/>
              <a:t>/ai-and-machine-learning/bofa-cvs-warns-it-could-lose-10-its-members-next-year </a:t>
            </a:r>
          </a:p>
          <a:p>
            <a:pPr>
              <a:lnSpc>
                <a:spcPct val="100000"/>
              </a:lnSpc>
              <a:spcBef>
                <a:spcPts val="0"/>
              </a:spcBef>
            </a:pPr>
            <a:r>
              <a:rPr lang="en-US" sz="1000" dirty="0"/>
              <a:t>https://</a:t>
            </a:r>
            <a:r>
              <a:rPr lang="en-US" sz="1000" dirty="0" err="1"/>
              <a:t>peoplesaction.org</a:t>
            </a:r>
            <a:r>
              <a:rPr lang="en-US" sz="1000" dirty="0"/>
              <a:t>/campaigns/health-care-for-all/   </a:t>
            </a:r>
          </a:p>
          <a:p>
            <a:pPr>
              <a:lnSpc>
                <a:spcPct val="100000"/>
              </a:lnSpc>
              <a:spcBef>
                <a:spcPts val="0"/>
              </a:spcBef>
            </a:pPr>
            <a:r>
              <a:rPr lang="en-US" sz="1000" dirty="0"/>
              <a:t>Accessed May 31, 2024</a:t>
            </a:r>
          </a:p>
        </p:txBody>
      </p:sp>
      <p:sp>
        <p:nvSpPr>
          <p:cNvPr id="19" name="Rectangle 18">
            <a:extLst>
              <a:ext uri="{FF2B5EF4-FFF2-40B4-BE49-F238E27FC236}">
                <a16:creationId xmlns:a16="http://schemas.microsoft.com/office/drawing/2014/main" id="{B42C741F-99A7-35F9-D1D5-C64653D4995A}"/>
              </a:ext>
            </a:extLst>
          </p:cNvPr>
          <p:cNvSpPr/>
          <p:nvPr/>
        </p:nvSpPr>
        <p:spPr>
          <a:xfrm>
            <a:off x="560144" y="1565714"/>
            <a:ext cx="4979742" cy="914400"/>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50800" dist="38100" dir="2700000" algn="tl" rotWithShape="0">
                    <a:prstClr val="black">
                      <a:alpha val="40000"/>
                    </a:prstClr>
                  </a:outerShdw>
                </a:effectLst>
              </a:rPr>
              <a:t>Corporate Values</a:t>
            </a:r>
          </a:p>
          <a:p>
            <a:pPr marL="0" indent="0" algn="ctr">
              <a:buNone/>
            </a:pPr>
            <a:r>
              <a:rPr lang="en-US" sz="2400" b="1" dirty="0">
                <a:solidFill>
                  <a:schemeClr val="bg1"/>
                </a:solidFill>
                <a:effectLst>
                  <a:outerShdw blurRad="50800" dist="38100" dir="2700000" algn="tl" rotWithShape="0">
                    <a:prstClr val="black">
                      <a:alpha val="40000"/>
                    </a:prstClr>
                  </a:outerShdw>
                </a:effectLst>
              </a:rPr>
              <a:t>“Margin Over Membership”</a:t>
            </a:r>
          </a:p>
        </p:txBody>
      </p:sp>
      <p:sp>
        <p:nvSpPr>
          <p:cNvPr id="20" name="Rectangle 19">
            <a:extLst>
              <a:ext uri="{FF2B5EF4-FFF2-40B4-BE49-F238E27FC236}">
                <a16:creationId xmlns:a16="http://schemas.microsoft.com/office/drawing/2014/main" id="{ECB5062D-F424-2689-A33F-FDFEC3552741}"/>
              </a:ext>
            </a:extLst>
          </p:cNvPr>
          <p:cNvSpPr/>
          <p:nvPr/>
        </p:nvSpPr>
        <p:spPr>
          <a:xfrm>
            <a:off x="5914510" y="1565714"/>
            <a:ext cx="5606930" cy="914400"/>
          </a:xfrm>
          <a:prstGeom prst="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effectLst>
                  <a:outerShdw blurRad="50800" dist="38100" dir="2700000" algn="tl" rotWithShape="0">
                    <a:prstClr val="black">
                      <a:alpha val="40000"/>
                    </a:prstClr>
                  </a:outerShdw>
                </a:effectLst>
              </a:rPr>
              <a:t>People’s Action</a:t>
            </a:r>
          </a:p>
          <a:p>
            <a:pPr marL="0" indent="0" algn="ctr">
              <a:buNone/>
            </a:pPr>
            <a:r>
              <a:rPr lang="en-US" sz="2400" b="1" dirty="0">
                <a:solidFill>
                  <a:schemeClr val="bg1"/>
                </a:solidFill>
                <a:effectLst>
                  <a:outerShdw blurRad="50800" dist="38100" dir="2700000" algn="tl" rotWithShape="0">
                    <a:prstClr val="black">
                      <a:alpha val="40000"/>
                    </a:prstClr>
                  </a:outerShdw>
                </a:effectLst>
              </a:rPr>
              <a:t>“Care Over Cost”</a:t>
            </a:r>
          </a:p>
        </p:txBody>
      </p:sp>
      <p:sp>
        <p:nvSpPr>
          <p:cNvPr id="23" name="Content Placeholder 5">
            <a:extLst>
              <a:ext uri="{FF2B5EF4-FFF2-40B4-BE49-F238E27FC236}">
                <a16:creationId xmlns:a16="http://schemas.microsoft.com/office/drawing/2014/main" id="{236B0477-4637-73C2-2BF4-C7929FAFB4B0}"/>
              </a:ext>
            </a:extLst>
          </p:cNvPr>
          <p:cNvSpPr txBox="1">
            <a:spLocks/>
          </p:cNvSpPr>
          <p:nvPr/>
        </p:nvSpPr>
        <p:spPr>
          <a:xfrm>
            <a:off x="8935755" y="2480114"/>
            <a:ext cx="2844098" cy="3268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t>“People are stuck with bills they can’t pay, take money from rent and food, and go bankrupt.</a:t>
            </a:r>
          </a:p>
          <a:p>
            <a:pPr marL="0" indent="0">
              <a:lnSpc>
                <a:spcPct val="100000"/>
              </a:lnSpc>
              <a:spcBef>
                <a:spcPts val="0"/>
              </a:spcBef>
              <a:buNone/>
            </a:pPr>
            <a:r>
              <a:rPr lang="en-US" sz="2000" b="1" dirty="0">
                <a:solidFill>
                  <a:srgbClr val="FFFF00"/>
                </a:solidFill>
              </a:rPr>
              <a:t>“People stay sick or injured, and sometimes die.” </a:t>
            </a:r>
          </a:p>
        </p:txBody>
      </p:sp>
      <p:sp>
        <p:nvSpPr>
          <p:cNvPr id="28" name="TextBox 27">
            <a:extLst>
              <a:ext uri="{FF2B5EF4-FFF2-40B4-BE49-F238E27FC236}">
                <a16:creationId xmlns:a16="http://schemas.microsoft.com/office/drawing/2014/main" id="{7F6675EC-D38E-3AB2-C742-71616EF137C5}"/>
              </a:ext>
            </a:extLst>
          </p:cNvPr>
          <p:cNvSpPr txBox="1"/>
          <p:nvPr/>
        </p:nvSpPr>
        <p:spPr>
          <a:xfrm>
            <a:off x="412147" y="5129643"/>
            <a:ext cx="2206281" cy="707886"/>
          </a:xfrm>
          <a:prstGeom prst="rect">
            <a:avLst/>
          </a:prstGeom>
          <a:noFill/>
        </p:spPr>
        <p:txBody>
          <a:bodyPr wrap="square" rtlCol="0">
            <a:spAutoFit/>
          </a:bodyPr>
          <a:lstStyle/>
          <a:p>
            <a:pPr algn="ctr"/>
            <a:r>
              <a:rPr lang="en-US" sz="2000" b="1" dirty="0">
                <a:solidFill>
                  <a:schemeClr val="bg1"/>
                </a:solidFill>
              </a:rPr>
              <a:t>Tom </a:t>
            </a:r>
            <a:r>
              <a:rPr lang="en-US" sz="2000" b="1" dirty="0" err="1">
                <a:solidFill>
                  <a:schemeClr val="bg1"/>
                </a:solidFill>
              </a:rPr>
              <a:t>Cowhey</a:t>
            </a:r>
            <a:endParaRPr lang="en-US" sz="2000" b="1" dirty="0">
              <a:solidFill>
                <a:schemeClr val="bg1"/>
              </a:solidFill>
            </a:endParaRPr>
          </a:p>
          <a:p>
            <a:pPr algn="ctr"/>
            <a:r>
              <a:rPr lang="en-US" sz="2000" dirty="0">
                <a:solidFill>
                  <a:schemeClr val="bg1"/>
                </a:solidFill>
              </a:rPr>
              <a:t>CVS Health CFO</a:t>
            </a:r>
          </a:p>
        </p:txBody>
      </p:sp>
      <p:pic>
        <p:nvPicPr>
          <p:cNvPr id="10" name="Picture 6" descr="Thomas F. Cowhey | CVS Health">
            <a:extLst>
              <a:ext uri="{FF2B5EF4-FFF2-40B4-BE49-F238E27FC236}">
                <a16:creationId xmlns:a16="http://schemas.microsoft.com/office/drawing/2014/main" id="{5028FDA0-70A2-0606-3F49-C53A9B51ED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42" t="2635" r="37198" b="27855"/>
          <a:stretch/>
        </p:blipFill>
        <p:spPr bwMode="auto">
          <a:xfrm>
            <a:off x="560145" y="2480114"/>
            <a:ext cx="1910286" cy="2651760"/>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EF69F42-D203-0860-7423-CA0CA8EE3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41"/>
          <a:stretch/>
        </p:blipFill>
        <p:spPr bwMode="auto">
          <a:xfrm>
            <a:off x="5914511" y="2480114"/>
            <a:ext cx="3021244" cy="2651760"/>
          </a:xfrm>
          <a:prstGeom prst="rect">
            <a:avLst/>
          </a:prstGeom>
          <a:noFill/>
          <a:ln>
            <a:solidFill>
              <a:schemeClr val="lt1">
                <a:hueOff val="0"/>
                <a:satOff val="0"/>
                <a:lumOff val="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971CE0-6263-FD7A-7E1B-25A04318F7B0}"/>
              </a:ext>
            </a:extLst>
          </p:cNvPr>
          <p:cNvSpPr/>
          <p:nvPr/>
        </p:nvSpPr>
        <p:spPr>
          <a:xfrm>
            <a:off x="5914510" y="5129643"/>
            <a:ext cx="5606930" cy="619347"/>
          </a:xfrm>
          <a:prstGeom prst="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50800" dist="38100" dir="2700000" algn="tl" rotWithShape="0">
                    <a:prstClr val="black">
                      <a:alpha val="40000"/>
                    </a:prstClr>
                  </a:outerShdw>
                </a:effectLst>
              </a:rPr>
              <a:t>CareOverCost.org </a:t>
            </a:r>
            <a:r>
              <a:rPr lang="en-US" sz="2000" dirty="0">
                <a:solidFill>
                  <a:schemeClr val="bg1"/>
                </a:solidFill>
                <a:effectLst>
                  <a:outerShdw blurRad="50800" dist="38100" dir="2700000" algn="tl" rotWithShape="0">
                    <a:prstClr val="black">
                      <a:alpha val="40000"/>
                    </a:prstClr>
                  </a:outerShdw>
                </a:effectLst>
              </a:rPr>
              <a:t>helps appeal denied claims</a:t>
            </a:r>
            <a:endParaRPr lang="en-US" sz="2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723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fade">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xEl>
                                              <p:pRg st="1" end="1"/>
                                            </p:txEl>
                                          </p:spTgt>
                                        </p:tgtEl>
                                        <p:attrNameLst>
                                          <p:attrName>style.visibility</p:attrName>
                                        </p:attrNameLst>
                                      </p:cBhvr>
                                      <p:to>
                                        <p:strVal val="visible"/>
                                      </p:to>
                                    </p:set>
                                    <p:animEffect transition="in" filter="fade">
                                      <p:cBhvr>
                                        <p:cTn id="52" dur="500"/>
                                        <p:tgtEl>
                                          <p:spTgt spid="2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19" grpId="0" animBg="1"/>
      <p:bldP spid="20" grpId="0" animBg="1"/>
      <p:bldP spid="23" grpId="0" uiExpand="1" build="p"/>
      <p:bldP spid="28"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3C72691-AA8E-FBD0-60C8-004EA4668347}"/>
              </a:ext>
            </a:extLst>
          </p:cNvPr>
          <p:cNvGraphicFramePr/>
          <p:nvPr>
            <p:extLst>
              <p:ext uri="{D42A27DB-BD31-4B8C-83A1-F6EECF244321}">
                <p14:modId xmlns:p14="http://schemas.microsoft.com/office/powerpoint/2010/main" val="4105087300"/>
              </p:ext>
            </p:extLst>
          </p:nvPr>
        </p:nvGraphicFramePr>
        <p:xfrm>
          <a:off x="6030575" y="1484884"/>
          <a:ext cx="5812094" cy="4447645"/>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0945EE54-F14E-28FA-90C9-A8E336B04FDD}"/>
              </a:ext>
            </a:extLst>
          </p:cNvPr>
          <p:cNvGrpSpPr/>
          <p:nvPr/>
        </p:nvGrpSpPr>
        <p:grpSpPr>
          <a:xfrm>
            <a:off x="6081324" y="1499923"/>
            <a:ext cx="5710596" cy="4432606"/>
            <a:chOff x="5996346" y="1584147"/>
            <a:chExt cx="5710596" cy="4432606"/>
          </a:xfrm>
          <a:noFill/>
        </p:grpSpPr>
        <p:sp>
          <p:nvSpPr>
            <p:cNvPr id="6" name="Rectangle 5">
              <a:extLst>
                <a:ext uri="{FF2B5EF4-FFF2-40B4-BE49-F238E27FC236}">
                  <a16:creationId xmlns:a16="http://schemas.microsoft.com/office/drawing/2014/main" id="{9D510AFB-A0BF-9620-A54C-21331742AD1A}"/>
                </a:ext>
              </a:extLst>
            </p:cNvPr>
            <p:cNvSpPr/>
            <p:nvPr/>
          </p:nvSpPr>
          <p:spPr>
            <a:xfrm>
              <a:off x="5996346" y="1584147"/>
              <a:ext cx="5710596" cy="443260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281B03C8-1C8B-18C7-93DC-13EFD4203C8C}"/>
                </a:ext>
              </a:extLst>
            </p:cNvPr>
            <p:cNvSpPr txBox="1"/>
            <p:nvPr/>
          </p:nvSpPr>
          <p:spPr>
            <a:xfrm>
              <a:off x="6760336" y="1808402"/>
              <a:ext cx="3289286" cy="923330"/>
            </a:xfrm>
            <a:prstGeom prst="rect">
              <a:avLst/>
            </a:prstGeom>
            <a:grpFill/>
          </p:spPr>
          <p:txBody>
            <a:bodyPr wrap="square" rtlCol="0">
              <a:spAutoFit/>
            </a:bodyPr>
            <a:lstStyle/>
            <a:p>
              <a:pPr algn="ctr">
                <a:lnSpc>
                  <a:spcPct val="90000"/>
                </a:lnSpc>
              </a:pPr>
              <a:r>
                <a:rPr lang="en-US" sz="2000" b="1" dirty="0">
                  <a:solidFill>
                    <a:schemeClr val="bg1"/>
                  </a:solidFill>
                  <a:effectLst>
                    <a:outerShdw blurRad="50800" dist="38100" dir="2700000" algn="tl" rotWithShape="0">
                      <a:prstClr val="black">
                        <a:alpha val="40000"/>
                      </a:prstClr>
                    </a:outerShdw>
                  </a:effectLst>
                </a:rPr>
                <a:t>Cost-related problems accessing care by people in fair or poor health </a:t>
              </a:r>
            </a:p>
          </p:txBody>
        </p:sp>
      </p:grpSp>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0" y="6016753"/>
            <a:ext cx="10134600" cy="841248"/>
          </a:xfrm>
        </p:spPr>
        <p:txBody>
          <a:bodyPr/>
          <a:lstStyle/>
          <a:p>
            <a:r>
              <a:rPr lang="en-US" dirty="0"/>
              <a:t>PNHP.org/HarmsReport, references 24 and 58</a:t>
            </a:r>
          </a:p>
        </p:txBody>
      </p:sp>
      <p:sp>
        <p:nvSpPr>
          <p:cNvPr id="11" name="Freeform 10">
            <a:extLst>
              <a:ext uri="{FF2B5EF4-FFF2-40B4-BE49-F238E27FC236}">
                <a16:creationId xmlns:a16="http://schemas.microsoft.com/office/drawing/2014/main" id="{C7501AE6-E485-9E3D-5F52-B725BB9EFB3D}"/>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12" name="Freeform 11">
            <a:extLst>
              <a:ext uri="{FF2B5EF4-FFF2-40B4-BE49-F238E27FC236}">
                <a16:creationId xmlns:a16="http://schemas.microsoft.com/office/drawing/2014/main" id="{3B2FD3AA-BEBA-B2EC-2BC0-6D133A57CC1A}"/>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spTree>
    <p:extLst>
      <p:ext uri="{BB962C8B-B14F-4D97-AF65-F5344CB8AC3E}">
        <p14:creationId xmlns:p14="http://schemas.microsoft.com/office/powerpoint/2010/main" val="42700666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fade">
                                      <p:cBhvr>
                                        <p:cTn id="12" dur="500"/>
                                        <p:tgtEl>
                                          <p:spTgt spid="12">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24" dur="500"/>
                                        <p:tgtEl>
                                          <p:spTgt spid="7">
                                            <p:graphicEl>
                                              <a:chart seriesIdx="-3" categoryIdx="-3" bldStep="gridLegen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29" dur="500"/>
                                        <p:tgtEl>
                                          <p:spTgt spid="7">
                                            <p:graphicEl>
                                              <a:chart seriesIdx="-4" categoryIdx="0"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34" dur="500"/>
                                        <p:tgtEl>
                                          <p:spTgt spid="7">
                                            <p:graphicEl>
                                              <a:chart seriesIdx="-4" categoryIdx="1" bldStep="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fade">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graphicEl>
                                              <a:chart seriesIdx="-4" categoryIdx="1" bldStep="category"/>
                                            </p:graphicEl>
                                          </p:spTgt>
                                        </p:tgtEl>
                                      </p:cBhvr>
                                    </p:animEffect>
                                    <p:set>
                                      <p:cBhvr>
                                        <p:cTn id="47" dur="1" fill="hold">
                                          <p:stCondLst>
                                            <p:cond delay="499"/>
                                          </p:stCondLst>
                                        </p:cTn>
                                        <p:tgtEl>
                                          <p:spTgt spid="7">
                                            <p:graphicEl>
                                              <a:chart seriesIdx="-4" categoryIdx="1" bldStep="category"/>
                                            </p:graphic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graphicEl>
                                              <a:chart seriesIdx="-4" categoryIdx="0" bldStep="category"/>
                                            </p:graphicEl>
                                          </p:spTgt>
                                        </p:tgtEl>
                                      </p:cBhvr>
                                    </p:animEffect>
                                    <p:set>
                                      <p:cBhvr>
                                        <p:cTn id="50" dur="1" fill="hold">
                                          <p:stCondLst>
                                            <p:cond delay="499"/>
                                          </p:stCondLst>
                                        </p:cTn>
                                        <p:tgtEl>
                                          <p:spTgt spid="7">
                                            <p:graphicEl>
                                              <a:chart seriesIdx="-4" categoryIdx="0" bldStep="category"/>
                                            </p:graphic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graphicEl>
                                              <a:chart seriesIdx="-3" categoryIdx="-3" bldStep="gridLegend"/>
                                            </p:graphicEl>
                                          </p:spTgt>
                                        </p:tgtEl>
                                      </p:cBhvr>
                                    </p:animEffect>
                                    <p:set>
                                      <p:cBhvr>
                                        <p:cTn id="53" dur="1" fill="hold">
                                          <p:stCondLst>
                                            <p:cond delay="499"/>
                                          </p:stCondLst>
                                        </p:cTn>
                                        <p:tgtEl>
                                          <p:spTgt spid="7">
                                            <p:graphicEl>
                                              <a:chart seriesIdx="-3" categoryIdx="-3" bldStep="gridLegend"/>
                                            </p:graphicEl>
                                          </p:spTgt>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fade">
                                      <p:cBhvr>
                                        <p:cTn id="5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Graphic spid="7" grpId="1" uiExpand="1">
        <p:bldSub>
          <a:bldChart bld="category"/>
        </p:bldSub>
      </p:bldGraphic>
      <p:bldP spid="11" grpId="0" animBg="1"/>
      <p:bldP spid="12"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08D0F63-78C4-7D3D-1636-C226B541357C}"/>
              </a:ext>
            </a:extLst>
          </p:cNvPr>
          <p:cNvSpPr/>
          <p:nvPr/>
        </p:nvSpPr>
        <p:spPr>
          <a:xfrm>
            <a:off x="6062170" y="1554793"/>
            <a:ext cx="5716745" cy="4329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effectLst>
                  <a:outerShdw blurRad="50800" dist="38100" dir="2700000" algn="tl" rotWithShape="0">
                    <a:prstClr val="black">
                      <a:alpha val="40000"/>
                    </a:prstClr>
                  </a:outerShdw>
                </a:effectLst>
              </a:rPr>
              <a:t>Percentage of local physicians </a:t>
            </a:r>
          </a:p>
          <a:p>
            <a:pPr algn="ctr"/>
            <a:r>
              <a:rPr lang="en-US" sz="2400" b="1" dirty="0">
                <a:solidFill>
                  <a:schemeClr val="bg1"/>
                </a:solidFill>
                <a:effectLst>
                  <a:outerShdw blurRad="50800" dist="38100" dir="2700000" algn="tl" rotWithShape="0">
                    <a:prstClr val="black">
                      <a:alpha val="40000"/>
                    </a:prstClr>
                  </a:outerShdw>
                </a:effectLst>
              </a:rPr>
              <a:t>in TM who see MA patients</a:t>
            </a:r>
          </a:p>
        </p:txBody>
      </p:sp>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0" y="6016753"/>
            <a:ext cx="10134600" cy="841248"/>
          </a:xfrm>
        </p:spPr>
        <p:txBody>
          <a:bodyPr/>
          <a:lstStyle/>
          <a:p>
            <a:r>
              <a:rPr lang="en-US" dirty="0"/>
              <a:t>PNHP.org/HarmsReport, references 24 and 58</a:t>
            </a:r>
          </a:p>
        </p:txBody>
      </p:sp>
      <p:sp>
        <p:nvSpPr>
          <p:cNvPr id="11" name="Freeform 10">
            <a:extLst>
              <a:ext uri="{FF2B5EF4-FFF2-40B4-BE49-F238E27FC236}">
                <a16:creationId xmlns:a16="http://schemas.microsoft.com/office/drawing/2014/main" id="{C7501AE6-E485-9E3D-5F52-B725BB9EFB3D}"/>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12" name="Freeform 11">
            <a:extLst>
              <a:ext uri="{FF2B5EF4-FFF2-40B4-BE49-F238E27FC236}">
                <a16:creationId xmlns:a16="http://schemas.microsoft.com/office/drawing/2014/main" id="{3B2FD3AA-BEBA-B2EC-2BC0-6D133A57CC1A}"/>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grpSp>
        <p:nvGrpSpPr>
          <p:cNvPr id="26" name="Group 25">
            <a:extLst>
              <a:ext uri="{FF2B5EF4-FFF2-40B4-BE49-F238E27FC236}">
                <a16:creationId xmlns:a16="http://schemas.microsoft.com/office/drawing/2014/main" id="{EBF2EA2C-BC40-0A19-16F0-59550D79EF40}"/>
              </a:ext>
            </a:extLst>
          </p:cNvPr>
          <p:cNvGrpSpPr/>
          <p:nvPr/>
        </p:nvGrpSpPr>
        <p:grpSpPr>
          <a:xfrm>
            <a:off x="7247920" y="5422211"/>
            <a:ext cx="3683998" cy="461665"/>
            <a:chOff x="8755675" y="5523055"/>
            <a:chExt cx="3683998" cy="461665"/>
          </a:xfrm>
        </p:grpSpPr>
        <p:sp>
          <p:nvSpPr>
            <p:cNvPr id="17" name="Rectangle 16">
              <a:extLst>
                <a:ext uri="{FF2B5EF4-FFF2-40B4-BE49-F238E27FC236}">
                  <a16:creationId xmlns:a16="http://schemas.microsoft.com/office/drawing/2014/main" id="{B0772976-6214-D76A-C872-1DA6DA877403}"/>
                </a:ext>
              </a:extLst>
            </p:cNvPr>
            <p:cNvSpPr/>
            <p:nvPr/>
          </p:nvSpPr>
          <p:spPr>
            <a:xfrm>
              <a:off x="8755675" y="5619167"/>
              <a:ext cx="269440" cy="26944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E166CA-2E36-2680-1634-2B1E03B17253}"/>
                </a:ext>
              </a:extLst>
            </p:cNvPr>
            <p:cNvSpPr txBox="1"/>
            <p:nvPr/>
          </p:nvSpPr>
          <p:spPr>
            <a:xfrm>
              <a:off x="8985842" y="5523055"/>
              <a:ext cx="3453831" cy="461665"/>
            </a:xfrm>
            <a:prstGeom prst="rect">
              <a:avLst/>
            </a:prstGeom>
            <a:noFill/>
          </p:spPr>
          <p:txBody>
            <a:bodyPr wrap="none" rtlCol="0" anchor="ctr">
              <a:spAutoFit/>
            </a:bodyPr>
            <a:lstStyle/>
            <a:p>
              <a:pPr>
                <a:spcAft>
                  <a:spcPts val="1200"/>
                </a:spcAft>
              </a:pPr>
              <a:r>
                <a:rPr lang="en-US" sz="2400" dirty="0">
                  <a:solidFill>
                    <a:schemeClr val="bg1"/>
                  </a:solidFill>
                </a:rPr>
                <a:t>Not in local MA Network</a:t>
              </a:r>
            </a:p>
          </p:txBody>
        </p:sp>
      </p:grpSp>
      <p:grpSp>
        <p:nvGrpSpPr>
          <p:cNvPr id="24" name="Group 23">
            <a:extLst>
              <a:ext uri="{FF2B5EF4-FFF2-40B4-BE49-F238E27FC236}">
                <a16:creationId xmlns:a16="http://schemas.microsoft.com/office/drawing/2014/main" id="{E9EABF60-E901-DA19-950B-26AFBD237351}"/>
              </a:ext>
            </a:extLst>
          </p:cNvPr>
          <p:cNvGrpSpPr/>
          <p:nvPr/>
        </p:nvGrpSpPr>
        <p:grpSpPr>
          <a:xfrm>
            <a:off x="6138593" y="2435085"/>
            <a:ext cx="2601395" cy="2913500"/>
            <a:chOff x="6372123" y="2378797"/>
            <a:chExt cx="2601395" cy="2913500"/>
          </a:xfrm>
        </p:grpSpPr>
        <p:sp>
          <p:nvSpPr>
            <p:cNvPr id="9" name="TextBox 8">
              <a:extLst>
                <a:ext uri="{FF2B5EF4-FFF2-40B4-BE49-F238E27FC236}">
                  <a16:creationId xmlns:a16="http://schemas.microsoft.com/office/drawing/2014/main" id="{50DC47D9-83DD-90C8-F974-301AD0A1623D}"/>
                </a:ext>
              </a:extLst>
            </p:cNvPr>
            <p:cNvSpPr txBox="1"/>
            <p:nvPr/>
          </p:nvSpPr>
          <p:spPr>
            <a:xfrm>
              <a:off x="6657959" y="2378797"/>
              <a:ext cx="2029723" cy="461665"/>
            </a:xfrm>
            <a:prstGeom prst="rect">
              <a:avLst/>
            </a:prstGeom>
            <a:noFill/>
          </p:spPr>
          <p:txBody>
            <a:bodyPr wrap="squar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Metropolitan</a:t>
              </a:r>
            </a:p>
          </p:txBody>
        </p:sp>
        <p:grpSp>
          <p:nvGrpSpPr>
            <p:cNvPr id="23" name="Group 22">
              <a:extLst>
                <a:ext uri="{FF2B5EF4-FFF2-40B4-BE49-F238E27FC236}">
                  <a16:creationId xmlns:a16="http://schemas.microsoft.com/office/drawing/2014/main" id="{003BDEED-041E-2412-B5AE-95FC7FCDDE20}"/>
                </a:ext>
              </a:extLst>
            </p:cNvPr>
            <p:cNvGrpSpPr/>
            <p:nvPr/>
          </p:nvGrpSpPr>
          <p:grpSpPr>
            <a:xfrm>
              <a:off x="6372123" y="2778385"/>
              <a:ext cx="2601395" cy="2513912"/>
              <a:chOff x="6372123" y="2778385"/>
              <a:chExt cx="2601395" cy="2513912"/>
            </a:xfrm>
          </p:grpSpPr>
          <p:graphicFrame>
            <p:nvGraphicFramePr>
              <p:cNvPr id="3" name="Chart 2">
                <a:extLst>
                  <a:ext uri="{FF2B5EF4-FFF2-40B4-BE49-F238E27FC236}">
                    <a16:creationId xmlns:a16="http://schemas.microsoft.com/office/drawing/2014/main" id="{80AB4761-5166-FE26-0E12-ABAB3CCBBC7B}"/>
                  </a:ext>
                </a:extLst>
              </p:cNvPr>
              <p:cNvGraphicFramePr/>
              <p:nvPr>
                <p:extLst>
                  <p:ext uri="{D42A27DB-BD31-4B8C-83A1-F6EECF244321}">
                    <p14:modId xmlns:p14="http://schemas.microsoft.com/office/powerpoint/2010/main" val="2805064950"/>
                  </p:ext>
                </p:extLst>
              </p:nvPr>
            </p:nvGraphicFramePr>
            <p:xfrm>
              <a:off x="6372123" y="2778385"/>
              <a:ext cx="2601395" cy="2513912"/>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97B12070-01CF-4688-6615-19988B98A2F3}"/>
                  </a:ext>
                </a:extLst>
              </p:cNvPr>
              <p:cNvSpPr txBox="1"/>
              <p:nvPr/>
            </p:nvSpPr>
            <p:spPr>
              <a:xfrm>
                <a:off x="7271909" y="4342941"/>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42%</a:t>
                </a:r>
              </a:p>
            </p:txBody>
          </p:sp>
        </p:grpSp>
      </p:grpSp>
      <p:grpSp>
        <p:nvGrpSpPr>
          <p:cNvPr id="25" name="Group 24">
            <a:extLst>
              <a:ext uri="{FF2B5EF4-FFF2-40B4-BE49-F238E27FC236}">
                <a16:creationId xmlns:a16="http://schemas.microsoft.com/office/drawing/2014/main" id="{D9AC2381-DB06-A0C9-9B63-F462254F142F}"/>
              </a:ext>
            </a:extLst>
          </p:cNvPr>
          <p:cNvGrpSpPr/>
          <p:nvPr/>
        </p:nvGrpSpPr>
        <p:grpSpPr>
          <a:xfrm>
            <a:off x="8959900" y="2435085"/>
            <a:ext cx="2601395" cy="2868122"/>
            <a:chOff x="9360712" y="2424175"/>
            <a:chExt cx="2601395" cy="2868122"/>
          </a:xfrm>
        </p:grpSpPr>
        <p:sp>
          <p:nvSpPr>
            <p:cNvPr id="13" name="TextBox 12">
              <a:extLst>
                <a:ext uri="{FF2B5EF4-FFF2-40B4-BE49-F238E27FC236}">
                  <a16:creationId xmlns:a16="http://schemas.microsoft.com/office/drawing/2014/main" id="{C8163B79-9ADA-B2ED-5F86-32D3F8C2ADDE}"/>
                </a:ext>
              </a:extLst>
            </p:cNvPr>
            <p:cNvSpPr txBox="1"/>
            <p:nvPr/>
          </p:nvSpPr>
          <p:spPr>
            <a:xfrm>
              <a:off x="10200386" y="2424175"/>
              <a:ext cx="922047" cy="461665"/>
            </a:xfrm>
            <a:prstGeom prst="rect">
              <a:avLst/>
            </a:prstGeom>
            <a:noFill/>
          </p:spPr>
          <p:txBody>
            <a:bodyPr wrap="none" rtlCol="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Rural</a:t>
              </a:r>
            </a:p>
          </p:txBody>
        </p:sp>
        <p:grpSp>
          <p:nvGrpSpPr>
            <p:cNvPr id="22" name="Group 21">
              <a:extLst>
                <a:ext uri="{FF2B5EF4-FFF2-40B4-BE49-F238E27FC236}">
                  <a16:creationId xmlns:a16="http://schemas.microsoft.com/office/drawing/2014/main" id="{544CE3BC-8DD9-A15F-E3D5-4CC4D0024BB2}"/>
                </a:ext>
              </a:extLst>
            </p:cNvPr>
            <p:cNvGrpSpPr/>
            <p:nvPr/>
          </p:nvGrpSpPr>
          <p:grpSpPr>
            <a:xfrm>
              <a:off x="9360712" y="2778385"/>
              <a:ext cx="2601395" cy="2513912"/>
              <a:chOff x="9360712" y="2778385"/>
              <a:chExt cx="2601395" cy="2513912"/>
            </a:xfrm>
          </p:grpSpPr>
          <p:graphicFrame>
            <p:nvGraphicFramePr>
              <p:cNvPr id="5" name="Chart 4">
                <a:extLst>
                  <a:ext uri="{FF2B5EF4-FFF2-40B4-BE49-F238E27FC236}">
                    <a16:creationId xmlns:a16="http://schemas.microsoft.com/office/drawing/2014/main" id="{CEA251B5-B038-ACC8-154B-7F5FAFE1594F}"/>
                  </a:ext>
                </a:extLst>
              </p:cNvPr>
              <p:cNvGraphicFramePr/>
              <p:nvPr>
                <p:extLst>
                  <p:ext uri="{D42A27DB-BD31-4B8C-83A1-F6EECF244321}">
                    <p14:modId xmlns:p14="http://schemas.microsoft.com/office/powerpoint/2010/main" val="1650653965"/>
                  </p:ext>
                </p:extLst>
              </p:nvPr>
            </p:nvGraphicFramePr>
            <p:xfrm>
              <a:off x="9360712" y="2778385"/>
              <a:ext cx="2601395" cy="2513912"/>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4C751DEB-025B-6B03-D0BE-1955F99228D6}"/>
                  </a:ext>
                </a:extLst>
              </p:cNvPr>
              <p:cNvSpPr txBox="1"/>
              <p:nvPr/>
            </p:nvSpPr>
            <p:spPr>
              <a:xfrm>
                <a:off x="10260498" y="4396485"/>
                <a:ext cx="801823" cy="461665"/>
              </a:xfrm>
              <a:prstGeom prst="rect">
                <a:avLst/>
              </a:prstGeom>
              <a:noFill/>
            </p:spPr>
            <p:txBody>
              <a:bodyPr wrap="squar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65%</a:t>
                </a:r>
              </a:p>
            </p:txBody>
          </p:sp>
        </p:grpSp>
      </p:grpSp>
    </p:spTree>
    <p:extLst>
      <p:ext uri="{BB962C8B-B14F-4D97-AF65-F5344CB8AC3E}">
        <p14:creationId xmlns:p14="http://schemas.microsoft.com/office/powerpoint/2010/main" val="7665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0906-FC01-3228-A91D-1C0D228FFEB5}"/>
              </a:ext>
            </a:extLst>
          </p:cNvPr>
          <p:cNvSpPr>
            <a:spLocks noGrp="1"/>
          </p:cNvSpPr>
          <p:nvPr>
            <p:ph type="title"/>
          </p:nvPr>
        </p:nvSpPr>
        <p:spPr/>
        <p:txBody>
          <a:bodyPr>
            <a:normAutofit/>
          </a:bodyPr>
          <a:lstStyle/>
          <a:p>
            <a:r>
              <a:rPr lang="en-US" sz="2000" dirty="0"/>
              <a:t>Our report’s conclusion:</a:t>
            </a:r>
            <a:br>
              <a:rPr lang="en-US" sz="2000" dirty="0"/>
            </a:br>
            <a:r>
              <a:rPr lang="en-US" dirty="0"/>
              <a:t>They Are Taking Advantage of Us</a:t>
            </a:r>
          </a:p>
        </p:txBody>
      </p:sp>
      <p:sp>
        <p:nvSpPr>
          <p:cNvPr id="4" name="Text Placeholder 3">
            <a:extLst>
              <a:ext uri="{FF2B5EF4-FFF2-40B4-BE49-F238E27FC236}">
                <a16:creationId xmlns:a16="http://schemas.microsoft.com/office/drawing/2014/main" id="{186FB33B-3CED-6467-8CDF-8B1FE77F2CF0}"/>
              </a:ext>
            </a:extLst>
          </p:cNvPr>
          <p:cNvSpPr>
            <a:spLocks noGrp="1"/>
          </p:cNvSpPr>
          <p:nvPr>
            <p:ph type="body" idx="10"/>
          </p:nvPr>
        </p:nvSpPr>
        <p:spPr>
          <a:xfrm>
            <a:off x="-1" y="6016753"/>
            <a:ext cx="10034337" cy="841248"/>
          </a:xfrm>
        </p:spPr>
        <p:txBody>
          <a:bodyPr/>
          <a:lstStyle/>
          <a:p>
            <a:r>
              <a:rPr lang="en-US" dirty="0"/>
              <a:t>PNHP.org/HarmsReport, references 24 and 58</a:t>
            </a:r>
          </a:p>
        </p:txBody>
      </p:sp>
      <p:sp>
        <p:nvSpPr>
          <p:cNvPr id="13" name="Freeform 12">
            <a:extLst>
              <a:ext uri="{FF2B5EF4-FFF2-40B4-BE49-F238E27FC236}">
                <a16:creationId xmlns:a16="http://schemas.microsoft.com/office/drawing/2014/main" id="{2575422F-82CD-F6A6-4467-0F29203EB00F}"/>
              </a:ext>
            </a:extLst>
          </p:cNvPr>
          <p:cNvSpPr/>
          <p:nvPr/>
        </p:nvSpPr>
        <p:spPr>
          <a:xfrm>
            <a:off x="6482913"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400" b="1" kern="1200" dirty="0">
                <a:effectLst>
                  <a:outerShdw blurRad="50800" dist="38100" dir="2700000" algn="tl" rotWithShape="0">
                    <a:prstClr val="black">
                      <a:alpha val="40000"/>
                    </a:prstClr>
                  </a:outerShdw>
                </a:effectLst>
              </a:rPr>
              <a:t>We Are Being </a:t>
            </a:r>
          </a:p>
          <a:p>
            <a:pPr marL="0" lvl="0" indent="0" algn="ctr" defTabSz="889000">
              <a:lnSpc>
                <a:spcPct val="90000"/>
              </a:lnSpc>
              <a:spcBef>
                <a:spcPct val="0"/>
              </a:spcBef>
              <a:buNone/>
            </a:pPr>
            <a:r>
              <a:rPr lang="en-US" sz="2400" b="1" kern="1200" dirty="0">
                <a:effectLst>
                  <a:outerShdw blurRad="50800" dist="38100" dir="2700000" algn="tl" rotWithShape="0">
                    <a:prstClr val="black">
                      <a:alpha val="40000"/>
                    </a:prstClr>
                  </a:outerShdw>
                </a:effectLst>
              </a:rPr>
              <a:t>Cheated By MA</a:t>
            </a:r>
          </a:p>
        </p:txBody>
      </p:sp>
      <p:sp>
        <p:nvSpPr>
          <p:cNvPr id="14" name="Freeform 13">
            <a:extLst>
              <a:ext uri="{FF2B5EF4-FFF2-40B4-BE49-F238E27FC236}">
                <a16:creationId xmlns:a16="http://schemas.microsoft.com/office/drawing/2014/main" id="{316879D9-C967-D4E6-51AD-BA28E1FEB1E9}"/>
              </a:ext>
            </a:extLst>
          </p:cNvPr>
          <p:cNvSpPr/>
          <p:nvPr/>
        </p:nvSpPr>
        <p:spPr>
          <a:xfrm>
            <a:off x="6482913"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ts val="1200"/>
              </a:spcAft>
            </a:pPr>
            <a:r>
              <a:rPr lang="en-US" sz="2000" dirty="0">
                <a:solidFill>
                  <a:schemeClr val="tx1"/>
                </a:solidFill>
              </a:rPr>
              <a:t>Medicare “Advantage” was c</a:t>
            </a:r>
            <a:r>
              <a:rPr lang="en-US" sz="2000" kern="1200" dirty="0">
                <a:solidFill>
                  <a:schemeClr val="tx1"/>
                </a:solidFill>
              </a:rPr>
              <a:t>reated to save money and improve care.</a:t>
            </a:r>
          </a:p>
          <a:p>
            <a:pPr marL="0" lvl="1" algn="l" defTabSz="889000">
              <a:lnSpc>
                <a:spcPct val="90000"/>
              </a:lnSpc>
              <a:spcBef>
                <a:spcPct val="0"/>
              </a:spcBef>
              <a:spcAft>
                <a:spcPts val="1200"/>
              </a:spcAft>
            </a:pPr>
            <a:r>
              <a:rPr lang="en-US" sz="2000" kern="1200" dirty="0">
                <a:solidFill>
                  <a:schemeClr val="tx1"/>
                </a:solidFill>
              </a:rPr>
              <a:t>These corporations are not doing what they’re paid to do; instead, they harm us.</a:t>
            </a:r>
          </a:p>
          <a:p>
            <a:pPr marL="0" lvl="1" algn="l" defTabSz="889000">
              <a:lnSpc>
                <a:spcPct val="90000"/>
              </a:lnSpc>
              <a:spcBef>
                <a:spcPct val="0"/>
              </a:spcBef>
              <a:spcAft>
                <a:spcPts val="1200"/>
              </a:spcAft>
            </a:pPr>
            <a:r>
              <a:rPr lang="en-US" sz="2000" kern="1200" dirty="0">
                <a:solidFill>
                  <a:schemeClr val="tx1"/>
                </a:solidFill>
              </a:rPr>
              <a:t>We must protect the people in MA but stop payin</a:t>
            </a:r>
            <a:r>
              <a:rPr lang="en-US" sz="2000" dirty="0">
                <a:solidFill>
                  <a:schemeClr val="tx1"/>
                </a:solidFill>
              </a:rPr>
              <a:t>g for things that are bad for us.</a:t>
            </a:r>
            <a:endParaRPr lang="en-US" sz="2000" kern="1200" dirty="0">
              <a:solidFill>
                <a:schemeClr val="tx1"/>
              </a:solidFill>
            </a:endParaRPr>
          </a:p>
        </p:txBody>
      </p:sp>
      <p:sp>
        <p:nvSpPr>
          <p:cNvPr id="3" name="Freeform 2">
            <a:extLst>
              <a:ext uri="{FF2B5EF4-FFF2-40B4-BE49-F238E27FC236}">
                <a16:creationId xmlns:a16="http://schemas.microsoft.com/office/drawing/2014/main" id="{D2217637-F163-CF61-5E93-D6C2E38C7B75}"/>
              </a:ext>
            </a:extLst>
          </p:cNvPr>
          <p:cNvSpPr/>
          <p:nvPr/>
        </p:nvSpPr>
        <p:spPr>
          <a:xfrm>
            <a:off x="451287" y="1584147"/>
            <a:ext cx="5257800" cy="855656"/>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buNone/>
            </a:pPr>
            <a:r>
              <a:rPr lang="en-US" sz="2000" b="1" dirty="0">
                <a:effectLst>
                  <a:outerShdw blurRad="50800" dist="38100" dir="2700000" algn="tl" rotWithShape="0">
                    <a:prstClr val="black">
                      <a:alpha val="40000"/>
                    </a:prstClr>
                  </a:outerShdw>
                </a:effectLst>
              </a:rPr>
              <a:t>Industry</a:t>
            </a:r>
            <a:r>
              <a:rPr lang="en-US" sz="2000" b="1" kern="1200" dirty="0">
                <a:effectLst>
                  <a:outerShdw blurRad="50800" dist="38100" dir="2700000" algn="tl" rotWithShape="0">
                    <a:prstClr val="black">
                      <a:alpha val="40000"/>
                    </a:prstClr>
                  </a:outerShdw>
                </a:effectLst>
              </a:rPr>
              <a:t> claims MA relieves inequities.</a:t>
            </a:r>
          </a:p>
          <a:p>
            <a:pPr marL="0" lvl="0" indent="0" algn="ctr" defTabSz="889000">
              <a:lnSpc>
                <a:spcPct val="90000"/>
              </a:lnSpc>
              <a:spcBef>
                <a:spcPct val="0"/>
              </a:spcBef>
              <a:buNone/>
            </a:pPr>
            <a:r>
              <a:rPr lang="en-US" sz="2400" b="1" dirty="0">
                <a:effectLst>
                  <a:outerShdw blurRad="50800" dist="38100" dir="2700000" algn="tl" rotWithShape="0">
                    <a:prstClr val="black">
                      <a:alpha val="40000"/>
                    </a:prstClr>
                  </a:outerShdw>
                </a:effectLst>
              </a:rPr>
              <a:t>This is exactly backwards.</a:t>
            </a:r>
            <a:endParaRPr lang="en-US" sz="2400" b="1" kern="1200" dirty="0">
              <a:effectLst>
                <a:outerShdw blurRad="50800" dist="38100" dir="2700000" algn="tl" rotWithShape="0">
                  <a:prstClr val="black">
                    <a:alpha val="40000"/>
                  </a:prstClr>
                </a:outerShdw>
              </a:effectLst>
            </a:endParaRPr>
          </a:p>
        </p:txBody>
      </p:sp>
      <p:sp>
        <p:nvSpPr>
          <p:cNvPr id="5" name="Freeform 4">
            <a:extLst>
              <a:ext uri="{FF2B5EF4-FFF2-40B4-BE49-F238E27FC236}">
                <a16:creationId xmlns:a16="http://schemas.microsoft.com/office/drawing/2014/main" id="{FD6DB2C8-237A-7C17-A66B-8DE076F5F647}"/>
              </a:ext>
            </a:extLst>
          </p:cNvPr>
          <p:cNvSpPr/>
          <p:nvPr/>
        </p:nvSpPr>
        <p:spPr>
          <a:xfrm>
            <a:off x="451287" y="2439803"/>
            <a:ext cx="5257800" cy="2464345"/>
          </a:xfrm>
          <a:custGeom>
            <a:avLst/>
            <a:gdLst>
              <a:gd name="connsiteX0" fmla="*/ 0 w 2377306"/>
              <a:gd name="connsiteY0" fmla="*/ 0 h 2408737"/>
              <a:gd name="connsiteX1" fmla="*/ 2377306 w 2377306"/>
              <a:gd name="connsiteY1" fmla="*/ 0 h 2408737"/>
              <a:gd name="connsiteX2" fmla="*/ 2377306 w 2377306"/>
              <a:gd name="connsiteY2" fmla="*/ 2408737 h 2408737"/>
              <a:gd name="connsiteX3" fmla="*/ 0 w 2377306"/>
              <a:gd name="connsiteY3" fmla="*/ 2408737 h 2408737"/>
              <a:gd name="connsiteX4" fmla="*/ 0 w 2377306"/>
              <a:gd name="connsiteY4" fmla="*/ 0 h 240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408737">
                <a:moveTo>
                  <a:pt x="0" y="0"/>
                </a:moveTo>
                <a:lnTo>
                  <a:pt x="2377306" y="0"/>
                </a:lnTo>
                <a:lnTo>
                  <a:pt x="2377306" y="2408737"/>
                </a:lnTo>
                <a:lnTo>
                  <a:pt x="0" y="2408737"/>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ts val="1200"/>
              </a:spcAft>
            </a:pPr>
            <a:r>
              <a:rPr lang="en-US" sz="2000" dirty="0">
                <a:solidFill>
                  <a:schemeClr val="tx1"/>
                </a:solidFill>
              </a:rPr>
              <a:t>Higher percentages of low-income people and people of color are in MA than TM.</a:t>
            </a:r>
          </a:p>
          <a:p>
            <a:pPr marL="0" lvl="1" defTabSz="889000">
              <a:lnSpc>
                <a:spcPct val="90000"/>
              </a:lnSpc>
              <a:spcBef>
                <a:spcPct val="0"/>
              </a:spcBef>
              <a:spcAft>
                <a:spcPts val="1200"/>
              </a:spcAft>
            </a:pPr>
            <a:r>
              <a:rPr lang="en-US" sz="2000" dirty="0">
                <a:solidFill>
                  <a:schemeClr val="tx1"/>
                </a:solidFill>
              </a:rPr>
              <a:t>People with more financial resources reject </a:t>
            </a:r>
            <a:r>
              <a:rPr lang="en-US" sz="2000" b="1" dirty="0">
                <a:solidFill>
                  <a:schemeClr val="tx1"/>
                </a:solidFill>
              </a:rPr>
              <a:t>the inferior insurance </a:t>
            </a:r>
            <a:r>
              <a:rPr lang="en-US" sz="2000" dirty="0">
                <a:solidFill>
                  <a:schemeClr val="tx1"/>
                </a:solidFill>
              </a:rPr>
              <a:t>that is MA.</a:t>
            </a:r>
          </a:p>
          <a:p>
            <a:pPr marL="0" lvl="1" defTabSz="889000">
              <a:lnSpc>
                <a:spcPct val="90000"/>
              </a:lnSpc>
              <a:spcBef>
                <a:spcPct val="0"/>
              </a:spcBef>
              <a:spcAft>
                <a:spcPts val="1200"/>
              </a:spcAft>
            </a:pPr>
            <a:r>
              <a:rPr lang="en-US" sz="2000" dirty="0">
                <a:solidFill>
                  <a:schemeClr val="tx1"/>
                </a:solidFill>
              </a:rPr>
              <a:t>MA’s narrow networks are particularly harmful in rural communities.</a:t>
            </a:r>
          </a:p>
        </p:txBody>
      </p:sp>
      <p:sp>
        <p:nvSpPr>
          <p:cNvPr id="9" name="Freeform 8">
            <a:extLst>
              <a:ext uri="{FF2B5EF4-FFF2-40B4-BE49-F238E27FC236}">
                <a16:creationId xmlns:a16="http://schemas.microsoft.com/office/drawing/2014/main" id="{5C116B4E-50A0-C561-A04F-42A01209B50A}"/>
              </a:ext>
            </a:extLst>
          </p:cNvPr>
          <p:cNvSpPr/>
          <p:nvPr/>
        </p:nvSpPr>
        <p:spPr>
          <a:xfrm>
            <a:off x="1449303" y="4669586"/>
            <a:ext cx="9293394" cy="1053405"/>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chemeClr val="accent2"/>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1" algn="ctr" defTabSz="889000">
              <a:spcBef>
                <a:spcPct val="0"/>
              </a:spcBef>
            </a:pPr>
            <a:r>
              <a:rPr lang="en-US" sz="2800" b="1" dirty="0">
                <a:effectLst>
                  <a:outerShdw blurRad="50800" dist="38100" dir="2700000" algn="tl" rotWithShape="0">
                    <a:prstClr val="black">
                      <a:alpha val="40000"/>
                    </a:prstClr>
                  </a:outerShdw>
                </a:effectLst>
              </a:rPr>
              <a:t>Overwhelming evidence that insurance corporations</a:t>
            </a:r>
          </a:p>
          <a:p>
            <a:pPr marL="0" lvl="1" algn="ctr" defTabSz="889000">
              <a:spcBef>
                <a:spcPct val="0"/>
              </a:spcBef>
            </a:pPr>
            <a:r>
              <a:rPr lang="en-US" sz="2800" b="1" dirty="0">
                <a:effectLst>
                  <a:outerShdw blurRad="50800" dist="38100" dir="2700000" algn="tl" rotWithShape="0">
                    <a:prstClr val="black">
                      <a:alpha val="40000"/>
                    </a:prstClr>
                  </a:outerShdw>
                </a:effectLst>
              </a:rPr>
              <a:t>are harming people in order to make money.</a:t>
            </a:r>
          </a:p>
        </p:txBody>
      </p:sp>
    </p:spTree>
    <p:extLst>
      <p:ext uri="{BB962C8B-B14F-4D97-AF65-F5344CB8AC3E}">
        <p14:creationId xmlns:p14="http://schemas.microsoft.com/office/powerpoint/2010/main" val="31204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fade">
                                      <p:cBhvr>
                                        <p:cTn id="12" dur="500"/>
                                        <p:tgtEl>
                                          <p:spTgt spid="1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9" grpId="0" animBg="1"/>
    </p:bldLst>
  </p:timing>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34210</TotalTime>
  <Words>969</Words>
  <Application>Microsoft Macintosh PowerPoint</Application>
  <PresentationFormat>Widescreen</PresentationFormat>
  <Paragraphs>113</Paragraphs>
  <Slides>10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Conclusion: Medicare “Advantage” corporations inflict More Harm Than We’d Realized</vt:lpstr>
      <vt:lpstr>Traditional Medicare Is  Simple, Efficient, and Equitable</vt:lpstr>
      <vt:lpstr>Medicare Advantage (“MA”)  Is Complicated, Harmful,  and Worsens Disparities</vt:lpstr>
      <vt:lpstr>Our report documents many ways that MA Harms Patients and Physicians</vt:lpstr>
      <vt:lpstr>Corporations have begun saying it out loud: They Don’t Care About Harm</vt:lpstr>
      <vt:lpstr>Our report’s conclusion: They Are Taking Advantage of Us</vt:lpstr>
      <vt:lpstr>Our report’s conclusion: They Are Taking Advantage of Us</vt:lpstr>
      <vt:lpstr>Our report’s conclusion: They Are Taking Advantage of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2208</cp:revision>
  <cp:lastPrinted>2023-07-13T18:18:25Z</cp:lastPrinted>
  <dcterms:created xsi:type="dcterms:W3CDTF">2016-11-02T21:04:26Z</dcterms:created>
  <dcterms:modified xsi:type="dcterms:W3CDTF">2024-06-04T02:25:50Z</dcterms:modified>
</cp:coreProperties>
</file>