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sldIdLst>
    <p:sldId id="2073" r:id="rId5"/>
    <p:sldId id="3091" r:id="rId6"/>
    <p:sldId id="3110" r:id="rId7"/>
    <p:sldId id="270" r:id="rId8"/>
    <p:sldId id="3058" r:id="rId9"/>
    <p:sldId id="2925" r:id="rId10"/>
    <p:sldId id="2980" r:id="rId11"/>
    <p:sldId id="3111" r:id="rId12"/>
    <p:sldId id="3073" r:id="rId13"/>
    <p:sldId id="3087" r:id="rId14"/>
    <p:sldId id="3074" r:id="rId15"/>
    <p:sldId id="3117" r:id="rId16"/>
    <p:sldId id="3118" r:id="rId17"/>
    <p:sldId id="3113" r:id="rId18"/>
    <p:sldId id="3120" r:id="rId19"/>
    <p:sldId id="3122" r:id="rId20"/>
    <p:sldId id="3121" r:id="rId21"/>
    <p:sldId id="2855" r:id="rId22"/>
    <p:sldId id="3088" r:id="rId23"/>
    <p:sldId id="3066" r:id="rId24"/>
    <p:sldId id="274" r:id="rId25"/>
    <p:sldId id="273" r:id="rId26"/>
    <p:sldId id="3085" r:id="rId27"/>
    <p:sldId id="2862" r:id="rId28"/>
    <p:sldId id="2904" r:id="rId29"/>
    <p:sldId id="2907" r:id="rId30"/>
    <p:sldId id="3069" r:id="rId31"/>
    <p:sldId id="2861" r:id="rId32"/>
    <p:sldId id="3084" r:id="rId33"/>
    <p:sldId id="2891" r:id="rId34"/>
    <p:sldId id="2896" r:id="rId35"/>
    <p:sldId id="2897" r:id="rId36"/>
    <p:sldId id="2985" r:id="rId37"/>
    <p:sldId id="2869" r:id="rId38"/>
    <p:sldId id="2982" r:id="rId39"/>
    <p:sldId id="31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E"/>
    <a:srgbClr val="FFFFFF"/>
    <a:srgbClr val="00928F"/>
    <a:srgbClr val="011893"/>
    <a:srgbClr val="006059"/>
    <a:srgbClr val="00A69A"/>
    <a:srgbClr val="00A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5"/>
    <p:restoredTop sz="93813" autoAdjust="0"/>
  </p:normalViewPr>
  <p:slideViewPr>
    <p:cSldViewPr snapToGrid="0" snapToObjects="1">
      <p:cViewPr varScale="1">
        <p:scale>
          <a:sx n="127" d="100"/>
          <a:sy n="127" d="100"/>
        </p:scale>
        <p:origin x="336" y="176"/>
      </p:cViewPr>
      <p:guideLst/>
    </p:cSldViewPr>
  </p:slideViewPr>
  <p:outlineViewPr>
    <p:cViewPr>
      <p:scale>
        <a:sx n="33" d="100"/>
        <a:sy n="33" d="100"/>
      </p:scale>
      <p:origin x="0" y="-47328"/>
    </p:cViewPr>
  </p:outlineViewPr>
  <p:notesTextViewPr>
    <p:cViewPr>
      <p:scale>
        <a:sx n="3" d="2"/>
        <a:sy n="3" d="2"/>
      </p:scale>
      <p:origin x="0" y="0"/>
    </p:cViewPr>
  </p:notesTextViewPr>
  <p:sorterViewPr>
    <p:cViewPr varScale="1">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Pt>
            <c:idx val="6"/>
            <c:invertIfNegative val="0"/>
            <c:bubble3D val="0"/>
            <c:spPr>
              <a:solidFill>
                <a:schemeClr val="accent1"/>
              </a:solidFill>
              <a:ln>
                <a:solidFill>
                  <a:schemeClr val="bg1"/>
                </a:solidFill>
              </a:ln>
              <a:effectLst/>
            </c:spPr>
            <c:extLst>
              <c:ext xmlns:c16="http://schemas.microsoft.com/office/drawing/2014/chart" uri="{C3380CC4-5D6E-409C-BE32-E72D297353CC}">
                <c16:uniqueId val="{00000000-9707-A247-A486-91F1FF088F05}"/>
              </c:ext>
            </c:extLst>
          </c:dPt>
          <c:dLbls>
            <c:dLbl>
              <c:idx val="6"/>
              <c:layout>
                <c:manualLayout>
                  <c:x val="-9.7369190138137793E-17"/>
                  <c:y val="9.4299432430263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07-A247-A486-91F1FF088F05}"/>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BCBS
Elevance</c:v>
                </c:pt>
                <c:pt idx="1">
                  <c:v>Centene</c:v>
                </c:pt>
                <c:pt idx="2">
                  <c:v>Humana</c:v>
                </c:pt>
                <c:pt idx="3">
                  <c:v>CVS/
Aetna</c:v>
                </c:pt>
                <c:pt idx="4">
                  <c:v>Cigna</c:v>
                </c:pt>
                <c:pt idx="5">
                  <c:v>United
HealthCare</c:v>
                </c:pt>
                <c:pt idx="6">
                  <c:v>Traditional Medicare</c:v>
                </c:pt>
              </c:strCache>
            </c:strRef>
          </c:cat>
          <c:val>
            <c:numRef>
              <c:f>Sheet1!$B$2:$B$8</c:f>
              <c:numCache>
                <c:formatCode>0.0%</c:formatCode>
                <c:ptCount val="7"/>
                <c:pt idx="0">
                  <c:v>0.13</c:v>
                </c:pt>
                <c:pt idx="1">
                  <c:v>0.13300000000000001</c:v>
                </c:pt>
                <c:pt idx="2">
                  <c:v>0.14199999999999999</c:v>
                </c:pt>
                <c:pt idx="3">
                  <c:v>0.17100000000000001</c:v>
                </c:pt>
                <c:pt idx="4">
                  <c:v>0.185</c:v>
                </c:pt>
                <c:pt idx="5">
                  <c:v>0.185</c:v>
                </c:pt>
                <c:pt idx="6">
                  <c:v>0.02</c:v>
                </c:pt>
              </c:numCache>
            </c:numRef>
          </c:val>
          <c:extLst>
            <c:ext xmlns:c16="http://schemas.microsoft.com/office/drawing/2014/chart" uri="{C3380CC4-5D6E-409C-BE32-E72D297353CC}">
              <c16:uniqueId val="{00000000-DCF8-8A41-ABB5-E9C2026BFC5F}"/>
            </c:ext>
          </c:extLst>
        </c:ser>
        <c:dLbls>
          <c:showLegendKey val="0"/>
          <c:showVal val="0"/>
          <c:showCatName val="0"/>
          <c:showSerName val="0"/>
          <c:showPercent val="0"/>
          <c:showBubbleSize val="0"/>
        </c:dLbls>
        <c:gapWidth val="23"/>
        <c:overlap val="-27"/>
        <c:axId val="698654864"/>
        <c:axId val="699301392"/>
      </c:barChart>
      <c:catAx>
        <c:axId val="69865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99301392"/>
        <c:crosses val="autoZero"/>
        <c:auto val="1"/>
        <c:lblAlgn val="ctr"/>
        <c:lblOffset val="100"/>
        <c:noMultiLvlLbl val="0"/>
      </c:catAx>
      <c:valAx>
        <c:axId val="699301392"/>
        <c:scaling>
          <c:orientation val="minMax"/>
          <c:max val="0.19"/>
          <c:min val="0"/>
        </c:scaling>
        <c:delete val="1"/>
        <c:axPos val="l"/>
        <c:numFmt formatCode="0.0%" sourceLinked="1"/>
        <c:majorTickMark val="none"/>
        <c:minorTickMark val="none"/>
        <c:tickLblPos val="nextTo"/>
        <c:crossAx val="698654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28141387627075E-2"/>
          <c:y val="3.3263892675490847E-2"/>
          <c:w val="0.97054371722474586"/>
          <c:h val="0.73287498848145449"/>
        </c:manualLayout>
      </c:layout>
      <c:barChart>
        <c:barDir val="col"/>
        <c:grouping val="clustered"/>
        <c:varyColors val="0"/>
        <c:ser>
          <c:idx val="0"/>
          <c:order val="0"/>
          <c:tx>
            <c:strRef>
              <c:f>Sheet1!$B$1</c:f>
              <c:strCache>
                <c:ptCount val="1"/>
                <c:pt idx="0">
                  <c:v>Traditional Medicare (including both with and without Medigap)</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Sheet1!$B$2:$B$5</c:f>
            </c:numRef>
          </c:val>
          <c:extLst>
            <c:ext xmlns:c16="http://schemas.microsoft.com/office/drawing/2014/chart" uri="{C3380CC4-5D6E-409C-BE32-E72D297353CC}">
              <c16:uniqueId val="{00000000-0FF9-3740-9163-4C17DA587263}"/>
            </c:ext>
          </c:extLst>
        </c:ser>
        <c:ser>
          <c:idx val="1"/>
          <c:order val="1"/>
          <c:tx>
            <c:strRef>
              <c:f>Sheet1!$C$1</c:f>
              <c:strCache>
                <c:ptCount val="1"/>
                <c:pt idx="0">
                  <c:v>TM without Medigap</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Sheet1!$C$2:$C$5</c:f>
            </c:numRef>
          </c:val>
          <c:extLst>
            <c:ext xmlns:c16="http://schemas.microsoft.com/office/drawing/2014/chart" uri="{C3380CC4-5D6E-409C-BE32-E72D297353CC}">
              <c16:uniqueId val="{00000001-0FF9-3740-9163-4C17DA587263}"/>
            </c:ext>
          </c:extLst>
        </c:ser>
        <c:ser>
          <c:idx val="2"/>
          <c:order val="2"/>
          <c:tx>
            <c:strRef>
              <c:f>Sheet1!$D$1</c:f>
              <c:strCache>
                <c:ptCount val="1"/>
                <c:pt idx="0">
                  <c:v>Traditional Medicare with Medigap</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Sheet1!$D$2:$D$5</c:f>
              <c:numCache>
                <c:formatCode>0%</c:formatCode>
                <c:ptCount val="4"/>
                <c:pt idx="0">
                  <c:v>0.12</c:v>
                </c:pt>
                <c:pt idx="1">
                  <c:v>0.1</c:v>
                </c:pt>
                <c:pt idx="2">
                  <c:v>0.18</c:v>
                </c:pt>
                <c:pt idx="3">
                  <c:v>0.2</c:v>
                </c:pt>
              </c:numCache>
            </c:numRef>
          </c:val>
          <c:extLst>
            <c:ext xmlns:c16="http://schemas.microsoft.com/office/drawing/2014/chart" uri="{C3380CC4-5D6E-409C-BE32-E72D297353CC}">
              <c16:uniqueId val="{00000002-0FF9-3740-9163-4C17DA587263}"/>
            </c:ext>
          </c:extLst>
        </c:ser>
        <c:ser>
          <c:idx val="3"/>
          <c:order val="3"/>
          <c:tx>
            <c:strRef>
              <c:f>Sheet1!$E$1</c:f>
              <c:strCache>
                <c:ptCount val="1"/>
                <c:pt idx="0">
                  <c:v>Medicare Advantage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Sheet1!$E$2:$E$5</c:f>
              <c:numCache>
                <c:formatCode>0%</c:formatCode>
                <c:ptCount val="4"/>
                <c:pt idx="0">
                  <c:v>0.19</c:v>
                </c:pt>
                <c:pt idx="1">
                  <c:v>0.16</c:v>
                </c:pt>
                <c:pt idx="2">
                  <c:v>0.22</c:v>
                </c:pt>
                <c:pt idx="3">
                  <c:v>0.32</c:v>
                </c:pt>
              </c:numCache>
            </c:numRef>
          </c:val>
          <c:extLst>
            <c:ext xmlns:c16="http://schemas.microsoft.com/office/drawing/2014/chart" uri="{C3380CC4-5D6E-409C-BE32-E72D297353CC}">
              <c16:uniqueId val="{00000003-0FF9-3740-9163-4C17DA587263}"/>
            </c:ext>
          </c:extLst>
        </c:ser>
        <c:dLbls>
          <c:showLegendKey val="0"/>
          <c:showVal val="0"/>
          <c:showCatName val="0"/>
          <c:showSerName val="0"/>
          <c:showPercent val="0"/>
          <c:showBubbleSize val="0"/>
        </c:dLbls>
        <c:gapWidth val="81"/>
        <c:overlap val="-9"/>
        <c:axId val="647633632"/>
        <c:axId val="647770944"/>
      </c:barChart>
      <c:catAx>
        <c:axId val="64763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47770944"/>
        <c:crosses val="autoZero"/>
        <c:auto val="1"/>
        <c:lblAlgn val="ctr"/>
        <c:lblOffset val="0"/>
        <c:noMultiLvlLbl val="0"/>
      </c:catAx>
      <c:valAx>
        <c:axId val="647770944"/>
        <c:scaling>
          <c:orientation val="minMax"/>
          <c:max val="0.33000000000000007"/>
          <c:min val="0"/>
        </c:scaling>
        <c:delete val="1"/>
        <c:axPos val="l"/>
        <c:numFmt formatCode="0%" sourceLinked="1"/>
        <c:majorTickMark val="out"/>
        <c:minorTickMark val="none"/>
        <c:tickLblPos val="nextTo"/>
        <c:crossAx val="647633632"/>
        <c:crosses val="autoZero"/>
        <c:crossBetween val="between"/>
        <c:majorUnit val="0.1"/>
      </c:valAx>
      <c:spPr>
        <a:noFill/>
        <a:ln>
          <a:noFill/>
        </a:ln>
        <a:effectLst/>
      </c:spPr>
    </c:plotArea>
    <c:legend>
      <c:legendPos val="b"/>
      <c:layout>
        <c:manualLayout>
          <c:xMode val="edge"/>
          <c:yMode val="edge"/>
          <c:x val="2.6256393459621396E-2"/>
          <c:y val="0.85459511985121017"/>
          <c:w val="0.95737775173400674"/>
          <c:h val="0.1272609386894311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3853072573546"/>
          <c:y val="4.6172525010426867E-2"/>
          <c:w val="0.65559454037480935"/>
          <c:h val="0.71238508823514612"/>
        </c:manualLayout>
      </c:layout>
      <c:barChart>
        <c:barDir val="col"/>
        <c:grouping val="clustered"/>
        <c:varyColors val="0"/>
        <c:ser>
          <c:idx val="0"/>
          <c:order val="0"/>
          <c:tx>
            <c:strRef>
              <c:f>Sheet1!$B$1</c:f>
              <c:strCache>
                <c:ptCount val="1"/>
                <c:pt idx="0">
                  <c:v>Traditional
Medicare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Incomes</c:v>
                </c:pt>
                <c:pt idx="1">
                  <c:v>Lower
Income</c:v>
                </c:pt>
                <c:pt idx="2">
                  <c:v>Medium 
Income</c:v>
                </c:pt>
                <c:pt idx="3">
                  <c:v>Higher 
Income</c:v>
                </c:pt>
              </c:strCache>
            </c:strRef>
          </c:cat>
          <c:val>
            <c:numRef>
              <c:f>Sheet1!$B$2:$B$5</c:f>
              <c:numCache>
                <c:formatCode>0%</c:formatCode>
                <c:ptCount val="4"/>
                <c:pt idx="0">
                  <c:v>0.14000000000000001</c:v>
                </c:pt>
                <c:pt idx="1">
                  <c:v>0.21</c:v>
                </c:pt>
                <c:pt idx="2">
                  <c:v>0.16</c:v>
                </c:pt>
                <c:pt idx="3">
                  <c:v>0.08</c:v>
                </c:pt>
              </c:numCache>
            </c:numRef>
          </c:val>
          <c:extLst>
            <c:ext xmlns:c16="http://schemas.microsoft.com/office/drawing/2014/chart" uri="{C3380CC4-5D6E-409C-BE32-E72D297353CC}">
              <c16:uniqueId val="{00000000-908C-274E-9067-34FA39733787}"/>
            </c:ext>
          </c:extLst>
        </c:ser>
        <c:ser>
          <c:idx val="1"/>
          <c:order val="1"/>
          <c:tx>
            <c:strRef>
              <c:f>Sheet1!$C$1</c:f>
              <c:strCache>
                <c:ptCount val="1"/>
                <c:pt idx="0">
                  <c:v>Medicare
Advantage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Incomes</c:v>
                </c:pt>
                <c:pt idx="1">
                  <c:v>Lower
Income</c:v>
                </c:pt>
                <c:pt idx="2">
                  <c:v>Medium 
Income</c:v>
                </c:pt>
                <c:pt idx="3">
                  <c:v>Higher 
Income</c:v>
                </c:pt>
              </c:strCache>
            </c:strRef>
          </c:cat>
          <c:val>
            <c:numRef>
              <c:f>Sheet1!$C$2:$C$5</c:f>
              <c:numCache>
                <c:formatCode>0%</c:formatCode>
                <c:ptCount val="4"/>
                <c:pt idx="0">
                  <c:v>0.24</c:v>
                </c:pt>
                <c:pt idx="1">
                  <c:v>0.25</c:v>
                </c:pt>
                <c:pt idx="2">
                  <c:v>0.27</c:v>
                </c:pt>
                <c:pt idx="3">
                  <c:v>7.0000000000000007E-2</c:v>
                </c:pt>
              </c:numCache>
            </c:numRef>
          </c:val>
          <c:extLst>
            <c:ext xmlns:c16="http://schemas.microsoft.com/office/drawing/2014/chart" uri="{C3380CC4-5D6E-409C-BE32-E72D297353CC}">
              <c16:uniqueId val="{00000001-908C-274E-9067-34FA39733787}"/>
            </c:ext>
          </c:extLst>
        </c:ser>
        <c:dLbls>
          <c:showLegendKey val="0"/>
          <c:showVal val="0"/>
          <c:showCatName val="0"/>
          <c:showSerName val="0"/>
          <c:showPercent val="0"/>
          <c:showBubbleSize val="0"/>
        </c:dLbls>
        <c:gapWidth val="92"/>
        <c:overlap val="-11"/>
        <c:axId val="95154559"/>
        <c:axId val="95254319"/>
      </c:barChart>
      <c:catAx>
        <c:axId val="9515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5254319"/>
        <c:crosses val="autoZero"/>
        <c:auto val="1"/>
        <c:lblAlgn val="ctr"/>
        <c:lblOffset val="100"/>
        <c:noMultiLvlLbl val="0"/>
      </c:catAx>
      <c:valAx>
        <c:axId val="95254319"/>
        <c:scaling>
          <c:orientation val="minMax"/>
          <c:max val="0.28000000000000003"/>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95154559"/>
        <c:crosses val="autoZero"/>
        <c:crossBetween val="between"/>
      </c:valAx>
      <c:spPr>
        <a:noFill/>
        <a:ln>
          <a:noFill/>
        </a:ln>
        <a:effectLst/>
      </c:spPr>
    </c:plotArea>
    <c:legend>
      <c:legendPos val="l"/>
      <c:layout>
        <c:manualLayout>
          <c:xMode val="edge"/>
          <c:yMode val="edge"/>
          <c:x val="4.0375206832417548E-2"/>
          <c:y val="0.47096393405897463"/>
          <c:w val="0.21613823156770692"/>
          <c:h val="0.3963041068697064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Traditional
Medicare</c:v>
                </c:pt>
                <c:pt idx="1">
                  <c:v>Medicare
Advantage</c:v>
                </c:pt>
              </c:strCache>
            </c:strRef>
          </c:cat>
          <c:val>
            <c:numRef>
              <c:f>Sheet1!$B$2:$B$3</c:f>
              <c:numCache>
                <c:formatCode>0%</c:formatCode>
                <c:ptCount val="2"/>
                <c:pt idx="0">
                  <c:v>0.24</c:v>
                </c:pt>
                <c:pt idx="1">
                  <c:v>0.3</c:v>
                </c:pt>
              </c:numCache>
            </c:numRef>
          </c:val>
          <c:extLst>
            <c:ext xmlns:c16="http://schemas.microsoft.com/office/drawing/2014/chart" uri="{C3380CC4-5D6E-409C-BE32-E72D297353CC}">
              <c16:uniqueId val="{00000000-B218-0242-879F-8AB80DE5A058}"/>
            </c:ext>
          </c:extLst>
        </c:ser>
        <c:dLbls>
          <c:showLegendKey val="0"/>
          <c:showVal val="0"/>
          <c:showCatName val="0"/>
          <c:showSerName val="0"/>
          <c:showPercent val="0"/>
          <c:showBubbleSize val="0"/>
        </c:dLbls>
        <c:gapWidth val="111"/>
        <c:overlap val="-27"/>
        <c:axId val="85851071"/>
        <c:axId val="1111692671"/>
      </c:barChart>
      <c:catAx>
        <c:axId val="8585107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111692671"/>
        <c:crosses val="autoZero"/>
        <c:auto val="1"/>
        <c:lblAlgn val="ctr"/>
        <c:lblOffset val="100"/>
        <c:noMultiLvlLbl val="0"/>
      </c:catAx>
      <c:valAx>
        <c:axId val="1111692671"/>
        <c:scaling>
          <c:orientation val="minMax"/>
          <c:max val="0.31"/>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none"/>
        <c:minorTickMark val="none"/>
        <c:tickLblPos val="nextTo"/>
        <c:crossAx val="85851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0.55299999999999994</c:v>
                </c:pt>
                <c:pt idx="1">
                  <c:v>0.89200000000000002</c:v>
                </c:pt>
                <c:pt idx="2">
                  <c:v>0.63900000000000001</c:v>
                </c:pt>
                <c:pt idx="3">
                  <c:v>0.36299999999999999</c:v>
                </c:pt>
                <c:pt idx="4">
                  <c:v>0.73799999999999999</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0.66399999999999992</c:v>
                </c:pt>
                <c:pt idx="1">
                  <c:v>0.92</c:v>
                </c:pt>
                <c:pt idx="2">
                  <c:v>0.69700000000000006</c:v>
                </c:pt>
                <c:pt idx="3">
                  <c:v>0.75</c:v>
                </c:pt>
                <c:pt idx="4">
                  <c:v>0.85399999999999998</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0.95"/>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6.9000000000000006E-2</c:v>
                </c:pt>
                <c:pt idx="1">
                  <c:v>0.36099999999999999</c:v>
                </c:pt>
                <c:pt idx="2">
                  <c:v>0.17899999999999999</c:v>
                </c:pt>
                <c:pt idx="3">
                  <c:v>0.441</c:v>
                </c:pt>
                <c:pt idx="4">
                  <c:v>0.39500000000000002</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9B-A94B-8D02-A27CD76875A9}"/>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9B-A94B-8D02-A27CD76875A9}"/>
                </c:ext>
              </c:extLst>
            </c:dLbl>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1.6E-2</c:v>
                </c:pt>
                <c:pt idx="1">
                  <c:v>7.6999999999999999E-2</c:v>
                </c:pt>
                <c:pt idx="2">
                  <c:v>3.3000000000000002E-2</c:v>
                </c:pt>
                <c:pt idx="3">
                  <c:v>0.128</c:v>
                </c:pt>
                <c:pt idx="4">
                  <c:v>0.14199999999999999</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0.45"/>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1.0999999999999999E-2</c:v>
                </c:pt>
                <c:pt idx="1">
                  <c:v>3.7999999999999999E-2</c:v>
                </c:pt>
                <c:pt idx="2">
                  <c:v>3.4000000000000002E-2</c:v>
                </c:pt>
                <c:pt idx="3">
                  <c:v>2.3E-2</c:v>
                </c:pt>
                <c:pt idx="4">
                  <c:v>3.2000000000000001E-2</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1.2999999999999999E-2</c:v>
                </c:pt>
                <c:pt idx="1">
                  <c:v>3.9E-2</c:v>
                </c:pt>
                <c:pt idx="2">
                  <c:v>4.9000000000000002E-2</c:v>
                </c:pt>
                <c:pt idx="3">
                  <c:v>4.2999999999999997E-2</c:v>
                </c:pt>
                <c:pt idx="4">
                  <c:v>4.5999999999999999E-2</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4.99E-2"/>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Before final
year of life</c:v>
                </c:pt>
                <c:pt idx="1">
                  <c:v>During final
year of life</c:v>
                </c:pt>
              </c:strCache>
            </c:strRef>
          </c:cat>
          <c:val>
            <c:numRef>
              <c:f>Sheet1!$B$2:$B$3</c:f>
              <c:numCache>
                <c:formatCode>0.00%</c:formatCode>
                <c:ptCount val="2"/>
                <c:pt idx="0">
                  <c:v>1.7000000000000001E-2</c:v>
                </c:pt>
                <c:pt idx="1">
                  <c:v>4.5999999999999999E-2</c:v>
                </c:pt>
              </c:numCache>
            </c:numRef>
          </c:val>
          <c:extLst>
            <c:ext xmlns:c16="http://schemas.microsoft.com/office/drawing/2014/chart" uri="{C3380CC4-5D6E-409C-BE32-E72D297353CC}">
              <c16:uniqueId val="{00000000-6C61-7441-8DD9-F51091312F9E}"/>
            </c:ext>
          </c:extLst>
        </c:ser>
        <c:dLbls>
          <c:showLegendKey val="0"/>
          <c:showVal val="0"/>
          <c:showCatName val="0"/>
          <c:showSerName val="0"/>
          <c:showPercent val="0"/>
          <c:showBubbleSize val="0"/>
        </c:dLbls>
        <c:gapWidth val="40"/>
        <c:overlap val="-27"/>
        <c:axId val="1512191455"/>
        <c:axId val="1512193103"/>
      </c:barChart>
      <c:catAx>
        <c:axId val="151219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512193103"/>
        <c:crosses val="autoZero"/>
        <c:auto val="1"/>
        <c:lblAlgn val="ctr"/>
        <c:lblOffset val="100"/>
        <c:noMultiLvlLbl val="0"/>
      </c:catAx>
      <c:valAx>
        <c:axId val="1512193103"/>
        <c:scaling>
          <c:orientation val="minMax"/>
          <c:max val="4.7000000000000007E-2"/>
          <c:min val="0"/>
        </c:scaling>
        <c:delete val="1"/>
        <c:axPos val="l"/>
        <c:numFmt formatCode="0.00%" sourceLinked="1"/>
        <c:majorTickMark val="none"/>
        <c:minorTickMark val="none"/>
        <c:tickLblPos val="nextTo"/>
        <c:crossAx val="1512191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Initial Sale </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c:v>
                </c:pt>
                <c:pt idx="1">
                  <c:v>Medigap</c:v>
                </c:pt>
                <c:pt idx="2">
                  <c:v>Part D</c:v>
                </c:pt>
              </c:strCache>
            </c:strRef>
          </c:cat>
          <c:val>
            <c:numRef>
              <c:f>Sheet1!$B$2:$B$4</c:f>
              <c:numCache>
                <c:formatCode>_("$"* #,##0_);_("$"* \(#,##0\);_("$"* "-"??_);_(@_)</c:formatCode>
                <c:ptCount val="3"/>
                <c:pt idx="0">
                  <c:v>611</c:v>
                </c:pt>
                <c:pt idx="1">
                  <c:v>352</c:v>
                </c:pt>
                <c:pt idx="2">
                  <c:v>100</c:v>
                </c:pt>
              </c:numCache>
            </c:numRef>
          </c:val>
          <c:extLst>
            <c:ext xmlns:c16="http://schemas.microsoft.com/office/drawing/2014/chart" uri="{C3380CC4-5D6E-409C-BE32-E72D297353CC}">
              <c16:uniqueId val="{00000000-6922-0044-8909-5E6FE4E7FF38}"/>
            </c:ext>
          </c:extLst>
        </c:ser>
        <c:dLbls>
          <c:showLegendKey val="0"/>
          <c:showVal val="0"/>
          <c:showCatName val="0"/>
          <c:showSerName val="0"/>
          <c:showPercent val="0"/>
          <c:showBubbleSize val="0"/>
        </c:dLbls>
        <c:gapWidth val="36"/>
        <c:overlap val="-27"/>
        <c:axId val="386616896"/>
        <c:axId val="457270016"/>
      </c:barChart>
      <c:catAx>
        <c:axId val="38661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57270016"/>
        <c:crosses val="autoZero"/>
        <c:auto val="1"/>
        <c:lblAlgn val="ctr"/>
        <c:lblOffset val="100"/>
        <c:noMultiLvlLbl val="0"/>
      </c:catAx>
      <c:valAx>
        <c:axId val="457270016"/>
        <c:scaling>
          <c:orientation val="minMax"/>
          <c:max val="620"/>
          <c:min val="0"/>
        </c:scaling>
        <c:delete val="1"/>
        <c:axPos val="l"/>
        <c:majorGridlines>
          <c:spPr>
            <a:ln w="9525" cap="flat" cmpd="sng" algn="ctr">
              <a:solidFill>
                <a:schemeClr val="tx1">
                  <a:lumMod val="15000"/>
                  <a:lumOff val="85000"/>
                </a:schemeClr>
              </a:solidFill>
              <a:prstDash val="sysDash"/>
              <a:round/>
            </a:ln>
            <a:effectLst/>
          </c:spPr>
        </c:majorGridlines>
        <c:numFmt formatCode="_(&quot;$&quot;* #,##0_);_(&quot;$&quot;* \(#,##0\);_(&quot;$&quot;* &quot;-&quot;??_);_(@_)" sourceLinked="1"/>
        <c:majorTickMark val="none"/>
        <c:minorTickMark val="none"/>
        <c:tickLblPos val="nextTo"/>
        <c:crossAx val="38661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Renewal </c:v>
                </c:pt>
              </c:strCache>
            </c:strRef>
          </c:tx>
          <c:spPr>
            <a:solidFill>
              <a:schemeClr val="accent1"/>
            </a:solidFill>
            <a:ln>
              <a:solidFill>
                <a:schemeClr val="bg1"/>
              </a:solid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glow rad="127000">
                          <a:schemeClr val="accent1">
                            <a:lumMod val="50000"/>
                          </a:schemeClr>
                        </a:glow>
                        <a:outerShdw blurRad="50800" dist="38100" dir="2700000" algn="tl" rotWithShape="0">
                          <a:prstClr val="black">
                            <a:alpha val="40000"/>
                          </a:prstClr>
                        </a:outerShdw>
                      </a:effectLst>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BA-8F4A-9E21-FC11B1A58B1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c:v>
                </c:pt>
                <c:pt idx="1">
                  <c:v>Medigap</c:v>
                </c:pt>
                <c:pt idx="2">
                  <c:v>Part D</c:v>
                </c:pt>
              </c:strCache>
            </c:strRef>
          </c:cat>
          <c:val>
            <c:numRef>
              <c:f>Sheet1!$B$2:$B$4</c:f>
              <c:numCache>
                <c:formatCode>_("$"* #,##0_);_("$"* \(#,##0\);_("$"* "-"??_);_(@_)</c:formatCode>
                <c:ptCount val="3"/>
                <c:pt idx="0">
                  <c:v>306</c:v>
                </c:pt>
                <c:pt idx="1">
                  <c:v>160</c:v>
                </c:pt>
                <c:pt idx="2">
                  <c:v>50</c:v>
                </c:pt>
              </c:numCache>
            </c:numRef>
          </c:val>
          <c:extLst>
            <c:ext xmlns:c16="http://schemas.microsoft.com/office/drawing/2014/chart" uri="{C3380CC4-5D6E-409C-BE32-E72D297353CC}">
              <c16:uniqueId val="{00000000-B6D1-4C4A-9FA4-BCC61AC39075}"/>
            </c:ext>
          </c:extLst>
        </c:ser>
        <c:dLbls>
          <c:showLegendKey val="0"/>
          <c:showVal val="0"/>
          <c:showCatName val="0"/>
          <c:showSerName val="0"/>
          <c:showPercent val="0"/>
          <c:showBubbleSize val="0"/>
        </c:dLbls>
        <c:gapWidth val="36"/>
        <c:overlap val="-27"/>
        <c:axId val="386616896"/>
        <c:axId val="457270016"/>
      </c:barChart>
      <c:catAx>
        <c:axId val="38661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57270016"/>
        <c:crosses val="autoZero"/>
        <c:auto val="1"/>
        <c:lblAlgn val="ctr"/>
        <c:lblOffset val="100"/>
        <c:noMultiLvlLbl val="0"/>
      </c:catAx>
      <c:valAx>
        <c:axId val="457270016"/>
        <c:scaling>
          <c:orientation val="minMax"/>
          <c:max val="620"/>
          <c:min val="0"/>
        </c:scaling>
        <c:delete val="1"/>
        <c:axPos val="l"/>
        <c:majorGridlines>
          <c:spPr>
            <a:ln w="9525" cap="flat" cmpd="sng" algn="ctr">
              <a:solidFill>
                <a:schemeClr val="tx1">
                  <a:lumMod val="15000"/>
                  <a:lumOff val="85000"/>
                </a:schemeClr>
              </a:solidFill>
              <a:prstDash val="sysDash"/>
              <a:round/>
            </a:ln>
            <a:effectLst/>
          </c:spPr>
        </c:majorGridlines>
        <c:numFmt formatCode="_(&quot;$&quot;* #,##0_);_(&quot;$&quot;* \(#,##0\);_(&quot;$&quot;* &quot;-&quot;??_);_(@_)" sourceLinked="1"/>
        <c:majorTickMark val="none"/>
        <c:minorTickMark val="none"/>
        <c:tickLblPos val="nextTo"/>
        <c:crossAx val="38661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3"/>
            <c:invertIfNegative val="0"/>
            <c:bubble3D val="0"/>
            <c:spPr>
              <a:solidFill>
                <a:schemeClr val="accent2"/>
              </a:solidFill>
              <a:ln>
                <a:solidFill>
                  <a:schemeClr val="bg1"/>
                </a:solidFill>
              </a:ln>
              <a:effectLst/>
            </c:spPr>
            <c:extLst>
              <c:ext xmlns:c16="http://schemas.microsoft.com/office/drawing/2014/chart" uri="{C3380CC4-5D6E-409C-BE32-E72D297353CC}">
                <c16:uniqueId val="{00000003-831F-E342-A412-FE3AD6332DBC}"/>
              </c:ext>
            </c:extLst>
          </c:dPt>
          <c:dLbls>
            <c:dLbl>
              <c:idx val="3"/>
              <c:spPr>
                <a:noFill/>
                <a:ln>
                  <a:noFill/>
                </a:ln>
                <a:effectLst/>
              </c:spPr>
              <c:txPr>
                <a:bodyPr rot="0" spcFirstLastPara="1" vertOverflow="ellipsis" vert="horz" wrap="square" anchor="ctr" anchorCtr="1"/>
                <a:lstStyle/>
                <a:p>
                  <a:pPr>
                    <a:defRPr sz="28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831F-E342-A412-FE3AD6332DBC}"/>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Individual
Market</c:v>
                </c:pt>
                <c:pt idx="1">
                  <c:v>Group
Market</c:v>
                </c:pt>
                <c:pt idx="2">
                  <c:v>Medicaid
Managed Care</c:v>
                </c:pt>
                <c:pt idx="3">
                  <c:v>Medicare
Advantage</c:v>
                </c:pt>
              </c:strCache>
            </c:strRef>
          </c:cat>
          <c:val>
            <c:numRef>
              <c:f>Sheet1!$B$2:$B$5</c:f>
              <c:numCache>
                <c:formatCode>"$"#,##0</c:formatCode>
                <c:ptCount val="4"/>
                <c:pt idx="0">
                  <c:v>745</c:v>
                </c:pt>
                <c:pt idx="1">
                  <c:v>689</c:v>
                </c:pt>
                <c:pt idx="2">
                  <c:v>768</c:v>
                </c:pt>
                <c:pt idx="3">
                  <c:v>1730</c:v>
                </c:pt>
              </c:numCache>
            </c:numRef>
          </c:val>
          <c:extLst>
            <c:ext xmlns:c16="http://schemas.microsoft.com/office/drawing/2014/chart" uri="{C3380CC4-5D6E-409C-BE32-E72D297353CC}">
              <c16:uniqueId val="{00000000-831F-E342-A412-FE3AD6332DBC}"/>
            </c:ext>
          </c:extLst>
        </c:ser>
        <c:dLbls>
          <c:showLegendKey val="0"/>
          <c:showVal val="0"/>
          <c:showCatName val="0"/>
          <c:showSerName val="0"/>
          <c:showPercent val="0"/>
          <c:showBubbleSize val="0"/>
        </c:dLbls>
        <c:gapWidth val="61"/>
        <c:overlap val="-27"/>
        <c:axId val="1826883904"/>
        <c:axId val="330343040"/>
      </c:barChart>
      <c:catAx>
        <c:axId val="182688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0343040"/>
        <c:crosses val="autoZero"/>
        <c:auto val="1"/>
        <c:lblAlgn val="ctr"/>
        <c:lblOffset val="100"/>
        <c:noMultiLvlLbl val="0"/>
      </c:catAx>
      <c:valAx>
        <c:axId val="330343040"/>
        <c:scaling>
          <c:orientation val="minMax"/>
          <c:max val="1750"/>
          <c:min val="0"/>
        </c:scaling>
        <c:delete val="1"/>
        <c:axPos val="l"/>
        <c:majorGridlines>
          <c:spPr>
            <a:ln w="9525" cap="flat" cmpd="sng" algn="ctr">
              <a:solidFill>
                <a:schemeClr val="tx1">
                  <a:lumMod val="15000"/>
                  <a:lumOff val="85000"/>
                </a:schemeClr>
              </a:solidFill>
              <a:prstDash val="sysDot"/>
              <a:round/>
            </a:ln>
            <a:effectLst/>
          </c:spPr>
        </c:majorGridlines>
        <c:numFmt formatCode="&quot;$&quot;#,##0" sourceLinked="1"/>
        <c:majorTickMark val="none"/>
        <c:minorTickMark val="none"/>
        <c:tickLblPos val="nextTo"/>
        <c:crossAx val="1826883904"/>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17"/>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0-81B1-8242-86B0-4429E1CC7CA8}"/>
              </c:ext>
            </c:extLst>
          </c:dPt>
          <c:dPt>
            <c:idx val="18"/>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1-81B1-8242-86B0-4429E1CC7CA8}"/>
              </c:ext>
            </c:extLst>
          </c:dPt>
          <c:dPt>
            <c:idx val="19"/>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2-81B1-8242-86B0-4429E1CC7CA8}"/>
              </c:ext>
            </c:extLst>
          </c:dPt>
          <c:dPt>
            <c:idx val="20"/>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3-81B1-8242-86B0-4429E1CC7CA8}"/>
              </c:ext>
            </c:extLst>
          </c:dPt>
          <c:dPt>
            <c:idx val="21"/>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4-81B1-8242-86B0-4429E1CC7CA8}"/>
              </c:ext>
            </c:extLst>
          </c:dPt>
          <c:cat>
            <c:numRef>
              <c:f>Sheet1!$A$2:$A$23</c:f>
              <c:numCache>
                <c:formatCode>General</c:formatCode>
                <c:ptCount val="22"/>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formatCode="0">
                  <c:v>2024</c:v>
                </c:pt>
                <c:pt idx="18" formatCode="0">
                  <c:v>2025</c:v>
                </c:pt>
                <c:pt idx="19" formatCode="0">
                  <c:v>2026</c:v>
                </c:pt>
                <c:pt idx="20" formatCode="0">
                  <c:v>2027</c:v>
                </c:pt>
                <c:pt idx="21" formatCode="0">
                  <c:v>2028</c:v>
                </c:pt>
              </c:numCache>
            </c:numRef>
          </c:cat>
          <c:val>
            <c:numRef>
              <c:f>Sheet1!$B$2:$B$23</c:f>
              <c:numCache>
                <c:formatCode>0%</c:formatCode>
                <c:ptCount val="22"/>
                <c:pt idx="0">
                  <c:v>0.19</c:v>
                </c:pt>
                <c:pt idx="1">
                  <c:v>0.22</c:v>
                </c:pt>
                <c:pt idx="2">
                  <c:v>0.24</c:v>
                </c:pt>
                <c:pt idx="3">
                  <c:v>0.25</c:v>
                </c:pt>
                <c:pt idx="4">
                  <c:v>0.26</c:v>
                </c:pt>
                <c:pt idx="5">
                  <c:v>0.27</c:v>
                </c:pt>
                <c:pt idx="6">
                  <c:v>0.28999999999999998</c:v>
                </c:pt>
                <c:pt idx="7">
                  <c:v>0.31</c:v>
                </c:pt>
                <c:pt idx="8">
                  <c:v>0.32</c:v>
                </c:pt>
                <c:pt idx="9">
                  <c:v>0.33</c:v>
                </c:pt>
                <c:pt idx="10">
                  <c:v>0.35</c:v>
                </c:pt>
                <c:pt idx="11">
                  <c:v>0.37</c:v>
                </c:pt>
                <c:pt idx="12">
                  <c:v>0.39</c:v>
                </c:pt>
                <c:pt idx="13">
                  <c:v>0.42</c:v>
                </c:pt>
                <c:pt idx="14">
                  <c:v>0.46</c:v>
                </c:pt>
                <c:pt idx="15">
                  <c:v>0.48</c:v>
                </c:pt>
                <c:pt idx="16">
                  <c:v>0.51</c:v>
                </c:pt>
                <c:pt idx="17">
                  <c:v>0.54</c:v>
                </c:pt>
                <c:pt idx="18">
                  <c:v>0.56000000000000005</c:v>
                </c:pt>
                <c:pt idx="19">
                  <c:v>0.57999999999999996</c:v>
                </c:pt>
                <c:pt idx="20">
                  <c:v>0.57999999999999996</c:v>
                </c:pt>
                <c:pt idx="21">
                  <c:v>0.6</c:v>
                </c:pt>
              </c:numCache>
            </c:numRef>
          </c:val>
          <c:extLst>
            <c:ext xmlns:c16="http://schemas.microsoft.com/office/drawing/2014/chart" uri="{C3380CC4-5D6E-409C-BE32-E72D297353CC}">
              <c16:uniqueId val="{00000000-5231-1E46-992A-E71103BE84E9}"/>
            </c:ext>
          </c:extLst>
        </c:ser>
        <c:dLbls>
          <c:showLegendKey val="0"/>
          <c:showVal val="0"/>
          <c:showCatName val="0"/>
          <c:showSerName val="0"/>
          <c:showPercent val="0"/>
          <c:showBubbleSize val="0"/>
        </c:dLbls>
        <c:gapWidth val="45"/>
        <c:axId val="1484062447"/>
        <c:axId val="205670735"/>
      </c:barChart>
      <c:catAx>
        <c:axId val="148406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5670735"/>
        <c:crosses val="autoZero"/>
        <c:auto val="1"/>
        <c:lblAlgn val="ctr"/>
        <c:lblOffset val="100"/>
        <c:tickLblSkip val="2"/>
        <c:noMultiLvlLbl val="0"/>
      </c:catAx>
      <c:valAx>
        <c:axId val="205670735"/>
        <c:scaling>
          <c:orientation val="minMax"/>
          <c:max val="0.65"/>
          <c:min val="0"/>
        </c:scaling>
        <c:delete val="0"/>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406244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4-30B8-E74D-9717-A6EC691AA9F2}"/>
              </c:ext>
            </c:extLst>
          </c:dPt>
          <c:dLbls>
            <c:dLbl>
              <c:idx val="0"/>
              <c:delete val="1"/>
              <c:extLst>
                <c:ext xmlns:c15="http://schemas.microsoft.com/office/drawing/2012/chart" uri="{CE6537A1-D6FC-4f65-9D91-7224C49458BB}"/>
                <c:ext xmlns:c16="http://schemas.microsoft.com/office/drawing/2014/chart" uri="{C3380CC4-5D6E-409C-BE32-E72D297353CC}">
                  <c16:uniqueId val="{00000004-30B8-E74D-9717-A6EC691AA9F2}"/>
                </c:ext>
              </c:extLst>
            </c:dLbl>
            <c:dLbl>
              <c:idx val="6"/>
              <c:layout>
                <c:manualLayout>
                  <c:x val="-2.4154591669007029E-3"/>
                  <c:y val="-4.6971092667354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B8-E74D-9717-A6EC691AA9F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 Over-
payments</c:v>
                </c:pt>
                <c:pt idx="1">
                  <c:v>Part B Premiums</c:v>
                </c:pt>
                <c:pt idx="2">
                  <c:v>Part D 
Total</c:v>
                </c:pt>
                <c:pt idx="3">
                  <c:v>$5K 
OOP Cap</c:v>
                </c:pt>
                <c:pt idx="4">
                  <c:v>Dental</c:v>
                </c:pt>
                <c:pt idx="5">
                  <c:v>Hearing</c:v>
                </c:pt>
                <c:pt idx="6">
                  <c:v>Vision</c:v>
                </c:pt>
              </c:strCache>
            </c:strRef>
          </c:cat>
          <c:val>
            <c:numRef>
              <c:f>Sheet1!$B$2:$B$8</c:f>
              <c:numCache>
                <c:formatCode>"$"#,##0_);[Red]\("$"#,##0\)</c:formatCode>
                <c:ptCount val="7"/>
                <c:pt idx="0">
                  <c:v>88</c:v>
                </c:pt>
                <c:pt idx="1">
                  <c:v>131</c:v>
                </c:pt>
                <c:pt idx="2">
                  <c:v>126</c:v>
                </c:pt>
                <c:pt idx="3">
                  <c:v>39</c:v>
                </c:pt>
                <c:pt idx="4">
                  <c:v>63</c:v>
                </c:pt>
                <c:pt idx="5">
                  <c:v>16</c:v>
                </c:pt>
                <c:pt idx="6">
                  <c:v>5</c:v>
                </c:pt>
              </c:numCache>
            </c:numRef>
          </c:val>
          <c:extLst>
            <c:ext xmlns:c16="http://schemas.microsoft.com/office/drawing/2014/chart" uri="{C3380CC4-5D6E-409C-BE32-E72D297353CC}">
              <c16:uniqueId val="{00000000-30B8-E74D-9717-A6EC691AA9F2}"/>
            </c:ext>
          </c:extLst>
        </c:ser>
        <c:ser>
          <c:idx val="1"/>
          <c:order val="1"/>
          <c:tx>
            <c:strRef>
              <c:f>Sheet1!$C$1</c:f>
              <c:strCache>
                <c:ptCount val="1"/>
                <c:pt idx="0">
                  <c:v>Series 2</c:v>
                </c:pt>
              </c:strCache>
            </c:strRef>
          </c:tx>
          <c:spPr>
            <a:solidFill>
              <a:schemeClr val="accent2">
                <a:lumMod val="60000"/>
                <a:lumOff val="40000"/>
              </a:schemeClr>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30B8-E74D-9717-A6EC691AA9F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 Over-
payments</c:v>
                </c:pt>
                <c:pt idx="1">
                  <c:v>Part B Premiums</c:v>
                </c:pt>
                <c:pt idx="2">
                  <c:v>Part D 
Total</c:v>
                </c:pt>
                <c:pt idx="3">
                  <c:v>$5K 
OOP Cap</c:v>
                </c:pt>
                <c:pt idx="4">
                  <c:v>Dental</c:v>
                </c:pt>
                <c:pt idx="5">
                  <c:v>Hearing</c:v>
                </c:pt>
                <c:pt idx="6">
                  <c:v>Vision</c:v>
                </c:pt>
              </c:strCache>
            </c:strRef>
          </c:cat>
          <c:val>
            <c:numRef>
              <c:f>Sheet1!$C$2:$C$8</c:f>
              <c:numCache>
                <c:formatCode>General</c:formatCode>
                <c:ptCount val="7"/>
                <c:pt idx="0" formatCode="&quot;$&quot;#,##0_);[Red]\(&quot;$&quot;#,##0\)">
                  <c:v>52</c:v>
                </c:pt>
              </c:numCache>
            </c:numRef>
          </c:val>
          <c:extLst>
            <c:ext xmlns:c16="http://schemas.microsoft.com/office/drawing/2014/chart" uri="{C3380CC4-5D6E-409C-BE32-E72D297353CC}">
              <c16:uniqueId val="{00000003-30B8-E74D-9717-A6EC691AA9F2}"/>
            </c:ext>
          </c:extLst>
        </c:ser>
        <c:dLbls>
          <c:showLegendKey val="0"/>
          <c:showVal val="0"/>
          <c:showCatName val="0"/>
          <c:showSerName val="0"/>
          <c:showPercent val="0"/>
          <c:showBubbleSize val="0"/>
        </c:dLbls>
        <c:gapWidth val="37"/>
        <c:overlap val="100"/>
        <c:axId val="2011537408"/>
        <c:axId val="2011251792"/>
      </c:barChart>
      <c:catAx>
        <c:axId val="2011537408"/>
        <c:scaling>
          <c:orientation val="minMax"/>
        </c:scaling>
        <c:delete val="1"/>
        <c:axPos val="b"/>
        <c:numFmt formatCode="General" sourceLinked="1"/>
        <c:majorTickMark val="none"/>
        <c:minorTickMark val="none"/>
        <c:tickLblPos val="nextTo"/>
        <c:crossAx val="2011251792"/>
        <c:crosses val="autoZero"/>
        <c:auto val="1"/>
        <c:lblAlgn val="ctr"/>
        <c:lblOffset val="100"/>
        <c:noMultiLvlLbl val="0"/>
      </c:catAx>
      <c:valAx>
        <c:axId val="2011251792"/>
        <c:scaling>
          <c:orientation val="minMax"/>
          <c:max val="140"/>
          <c:min val="0"/>
        </c:scaling>
        <c:delete val="1"/>
        <c:axPos val="l"/>
        <c:majorGridlines>
          <c:spPr>
            <a:ln w="9525" cap="flat" cmpd="sng" algn="ctr">
              <a:solidFill>
                <a:schemeClr val="tx1">
                  <a:lumMod val="15000"/>
                  <a:lumOff val="85000"/>
                </a:schemeClr>
              </a:solidFill>
              <a:prstDash val="sysDash"/>
              <a:round/>
            </a:ln>
            <a:effectLst/>
          </c:spPr>
        </c:majorGridlines>
        <c:numFmt formatCode="&quot;$&quot;#,##0_);[Red]\(&quot;$&quot;#,##0\)" sourceLinked="1"/>
        <c:majorTickMark val="none"/>
        <c:minorTickMark val="none"/>
        <c:tickLblPos val="nextTo"/>
        <c:crossAx val="2011537408"/>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c:v>
                </c:pt>
                <c:pt idx="1">
                  <c:v>Black</c:v>
                </c:pt>
                <c:pt idx="2">
                  <c:v>Hisp/Lat</c:v>
                </c:pt>
              </c:strCache>
            </c:strRef>
          </c:cat>
          <c:val>
            <c:numRef>
              <c:f>Sheet1!$B$2:$B$4</c:f>
              <c:numCache>
                <c:formatCode>0%</c:formatCode>
                <c:ptCount val="3"/>
                <c:pt idx="0">
                  <c:v>0.42</c:v>
                </c:pt>
                <c:pt idx="1">
                  <c:v>0.54</c:v>
                </c:pt>
                <c:pt idx="2">
                  <c:v>0.55000000000000004</c:v>
                </c:pt>
              </c:numCache>
            </c:numRef>
          </c:val>
          <c:extLst>
            <c:ext xmlns:c16="http://schemas.microsoft.com/office/drawing/2014/chart" uri="{C3380CC4-5D6E-409C-BE32-E72D297353CC}">
              <c16:uniqueId val="{00000000-6409-4344-8569-FA8B188FE802}"/>
            </c:ext>
          </c:extLst>
        </c:ser>
        <c:dLbls>
          <c:showLegendKey val="0"/>
          <c:showVal val="0"/>
          <c:showCatName val="0"/>
          <c:showSerName val="0"/>
          <c:showPercent val="0"/>
          <c:showBubbleSize val="0"/>
        </c:dLbls>
        <c:gapWidth val="40"/>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56000000000000005"/>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none"/>
        <c:minorTickMark val="none"/>
        <c:tickLblPos val="nextTo"/>
        <c:crossAx val="209861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Traditional
Medicare</c:v>
                </c:pt>
                <c:pt idx="1">
                  <c:v>Medicare
Advantage</c:v>
                </c:pt>
              </c:strCache>
            </c:strRef>
          </c:cat>
          <c:val>
            <c:numRef>
              <c:f>Sheet1!$B$2:$B$3</c:f>
              <c:numCache>
                <c:formatCode>0%</c:formatCode>
                <c:ptCount val="2"/>
                <c:pt idx="0">
                  <c:v>0.27</c:v>
                </c:pt>
                <c:pt idx="1">
                  <c:v>0.4</c:v>
                </c:pt>
              </c:numCache>
            </c:numRef>
          </c:val>
          <c:extLst>
            <c:ext xmlns:c16="http://schemas.microsoft.com/office/drawing/2014/chart" uri="{C3380CC4-5D6E-409C-BE32-E72D297353CC}">
              <c16:uniqueId val="{00000000-8EFE-5140-BFE4-C0A5CF49008F}"/>
            </c:ext>
          </c:extLst>
        </c:ser>
        <c:dLbls>
          <c:showLegendKey val="0"/>
          <c:showVal val="0"/>
          <c:showCatName val="0"/>
          <c:showSerName val="0"/>
          <c:showPercent val="0"/>
          <c:showBubbleSize val="0"/>
        </c:dLbls>
        <c:gapWidth val="40"/>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42"/>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209861092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3608750994048E-2"/>
          <c:y val="6.5675205642536663E-2"/>
          <c:w val="0.95192782498011907"/>
          <c:h val="0.73063092940196428"/>
        </c:manualLayout>
      </c:layout>
      <c:barChart>
        <c:barDir val="col"/>
        <c:grouping val="clustered"/>
        <c:varyColors val="0"/>
        <c:ser>
          <c:idx val="0"/>
          <c:order val="0"/>
          <c:tx>
            <c:strRef>
              <c:f>Sheet1!$B$1</c:f>
              <c:strCache>
                <c:ptCount val="1"/>
                <c:pt idx="0">
                  <c:v>White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TM with Medigap</c:v>
                </c:pt>
                <c:pt idx="1">
                  <c:v>MA</c:v>
                </c:pt>
              </c:strCache>
            </c:strRef>
          </c:cat>
          <c:val>
            <c:numRef>
              <c:f>Sheet1!$B$2:$B$3</c:f>
              <c:numCache>
                <c:formatCode>0%</c:formatCode>
                <c:ptCount val="2"/>
                <c:pt idx="0">
                  <c:v>0.25</c:v>
                </c:pt>
                <c:pt idx="1">
                  <c:v>0.35</c:v>
                </c:pt>
              </c:numCache>
            </c:numRef>
          </c:val>
          <c:extLst>
            <c:ext xmlns:c16="http://schemas.microsoft.com/office/drawing/2014/chart" uri="{C3380CC4-5D6E-409C-BE32-E72D297353CC}">
              <c16:uniqueId val="{00000000-42E0-B740-9A44-E34713A600A1}"/>
            </c:ext>
          </c:extLst>
        </c:ser>
        <c:ser>
          <c:idx val="1"/>
          <c:order val="1"/>
          <c:tx>
            <c:strRef>
              <c:f>Sheet1!$C$1</c:f>
              <c:strCache>
                <c:ptCount val="1"/>
                <c:pt idx="0">
                  <c:v>Black</c:v>
                </c:pt>
              </c:strCache>
            </c:strRef>
          </c:tx>
          <c:spPr>
            <a:solidFill>
              <a:schemeClr val="accent2"/>
            </a:solidFill>
            <a:ln>
              <a:solidFill>
                <a:schemeClr val="bg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42E0-B740-9A44-E34713A600A1}"/>
                </c:ext>
              </c:extLst>
            </c:dLbl>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42E0-B740-9A44-E34713A600A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TM with Medigap</c:v>
                </c:pt>
                <c:pt idx="1">
                  <c:v>MA</c:v>
                </c:pt>
              </c:strCache>
            </c:strRef>
          </c:cat>
          <c:val>
            <c:numRef>
              <c:f>Sheet1!$C$2:$C$3</c:f>
              <c:numCache>
                <c:formatCode>0%</c:formatCode>
                <c:ptCount val="2"/>
                <c:pt idx="0">
                  <c:v>0.27</c:v>
                </c:pt>
                <c:pt idx="1">
                  <c:v>0.5</c:v>
                </c:pt>
              </c:numCache>
            </c:numRef>
          </c:val>
          <c:extLst>
            <c:ext xmlns:c16="http://schemas.microsoft.com/office/drawing/2014/chart" uri="{C3380CC4-5D6E-409C-BE32-E72D297353CC}">
              <c16:uniqueId val="{00000001-42E0-B740-9A44-E34713A600A1}"/>
            </c:ext>
          </c:extLst>
        </c:ser>
        <c:dLbls>
          <c:showLegendKey val="0"/>
          <c:showVal val="0"/>
          <c:showCatName val="0"/>
          <c:showSerName val="0"/>
          <c:showPercent val="0"/>
          <c:showBubbleSize val="0"/>
        </c:dLbls>
        <c:gapWidth val="62"/>
        <c:overlap val="-9"/>
        <c:axId val="2084835167"/>
        <c:axId val="2084836879"/>
      </c:barChart>
      <c:catAx>
        <c:axId val="20848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84836879"/>
        <c:crosses val="autoZero"/>
        <c:auto val="1"/>
        <c:lblAlgn val="ctr"/>
        <c:lblOffset val="100"/>
        <c:noMultiLvlLbl val="0"/>
      </c:catAx>
      <c:valAx>
        <c:axId val="2084836879"/>
        <c:scaling>
          <c:orientation val="minMax"/>
          <c:max val="0.51"/>
          <c:min val="0"/>
        </c:scaling>
        <c:delete val="1"/>
        <c:axPos val="l"/>
        <c:numFmt formatCode="0%" sourceLinked="1"/>
        <c:majorTickMark val="none"/>
        <c:minorTickMark val="none"/>
        <c:tickLblPos val="nextTo"/>
        <c:crossAx val="20848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5A-9444-8E47-650ACB4EDC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5A-9444-8E47-650ACB4EDC45}"/>
              </c:ext>
            </c:extLst>
          </c:dPt>
          <c:cat>
            <c:strRef>
              <c:f>Sheet1!$A$2:$A$3</c:f>
              <c:strCache>
                <c:ptCount val="2"/>
                <c:pt idx="0">
                  <c:v>1st Qtr</c:v>
                </c:pt>
                <c:pt idx="1">
                  <c:v>2nd Qtr</c:v>
                </c:pt>
              </c:strCache>
            </c:strRef>
          </c:cat>
          <c:val>
            <c:numRef>
              <c:f>Sheet1!$B$2:$B$3</c:f>
              <c:numCache>
                <c:formatCode>General</c:formatCode>
                <c:ptCount val="2"/>
                <c:pt idx="0">
                  <c:v>0.56999999999999995</c:v>
                </c:pt>
                <c:pt idx="1">
                  <c:v>0.43</c:v>
                </c:pt>
              </c:numCache>
            </c:numRef>
          </c:val>
          <c:extLst>
            <c:ext xmlns:c16="http://schemas.microsoft.com/office/drawing/2014/chart" uri="{C3380CC4-5D6E-409C-BE32-E72D297353CC}">
              <c16:uniqueId val="{00000000-8C05-734F-B0DA-10DD33913331}"/>
            </c:ext>
          </c:extLst>
        </c:ser>
        <c:dLbls>
          <c:showLegendKey val="0"/>
          <c:showVal val="0"/>
          <c:showCatName val="0"/>
          <c:showSerName val="0"/>
          <c:showPercent val="0"/>
          <c:showBubbleSize val="0"/>
          <c:showLeaderLines val="1"/>
        </c:dLbls>
        <c:firstSliceAng val="25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EE-E34E-BB88-80C2BC2CC1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EE-E34E-BB88-80C2BC2CC10B}"/>
              </c:ext>
            </c:extLst>
          </c:dPt>
          <c:cat>
            <c:strRef>
              <c:f>Sheet1!$A$2:$A$3</c:f>
              <c:strCache>
                <c:ptCount val="2"/>
                <c:pt idx="0">
                  <c:v>1st Qtr</c:v>
                </c:pt>
                <c:pt idx="1">
                  <c:v>2nd Qtr</c:v>
                </c:pt>
              </c:strCache>
            </c:strRef>
          </c:cat>
          <c:val>
            <c:numRef>
              <c:f>Sheet1!$B$2:$B$3</c:f>
              <c:numCache>
                <c:formatCode>General</c:formatCode>
                <c:ptCount val="2"/>
                <c:pt idx="0">
                  <c:v>0.35</c:v>
                </c:pt>
                <c:pt idx="1">
                  <c:v>0.65</c:v>
                </c:pt>
              </c:numCache>
            </c:numRef>
          </c:val>
          <c:extLst>
            <c:ext xmlns:c16="http://schemas.microsoft.com/office/drawing/2014/chart" uri="{C3380CC4-5D6E-409C-BE32-E72D297353CC}">
              <c16:uniqueId val="{00000004-55EE-E34E-BB88-80C2BC2CC10B}"/>
            </c:ext>
          </c:extLst>
        </c:ser>
        <c:dLbls>
          <c:showLegendKey val="0"/>
          <c:showVal val="0"/>
          <c:showCatName val="0"/>
          <c:showSerName val="0"/>
          <c:showPercent val="0"/>
          <c:showBubbleSize val="0"/>
          <c:showLeaderLines val="1"/>
        </c:dLbls>
        <c:firstSliceAng val="2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7/30/24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a:t>
            </a:fld>
            <a:endParaRPr lang="en-US"/>
          </a:p>
        </p:txBody>
      </p:sp>
    </p:spTree>
    <p:extLst>
      <p:ext uri="{BB962C8B-B14F-4D97-AF65-F5344CB8AC3E}">
        <p14:creationId xmlns:p14="http://schemas.microsoft.com/office/powerpoint/2010/main" val="364309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10</a:t>
            </a:fld>
            <a:endParaRPr lang="en-US"/>
          </a:p>
        </p:txBody>
      </p:sp>
    </p:spTree>
    <p:extLst>
      <p:ext uri="{BB962C8B-B14F-4D97-AF65-F5344CB8AC3E}">
        <p14:creationId xmlns:p14="http://schemas.microsoft.com/office/powerpoint/2010/main" val="128542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11</a:t>
            </a:fld>
            <a:endParaRPr lang="en-US"/>
          </a:p>
        </p:txBody>
      </p:sp>
    </p:spTree>
    <p:extLst>
      <p:ext uri="{BB962C8B-B14F-4D97-AF65-F5344CB8AC3E}">
        <p14:creationId xmlns:p14="http://schemas.microsoft.com/office/powerpoint/2010/main" val="152363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18</a:t>
            </a:fld>
            <a:endParaRPr lang="en-US"/>
          </a:p>
        </p:txBody>
      </p:sp>
    </p:spTree>
    <p:extLst>
      <p:ext uri="{BB962C8B-B14F-4D97-AF65-F5344CB8AC3E}">
        <p14:creationId xmlns:p14="http://schemas.microsoft.com/office/powerpoint/2010/main" val="275436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19</a:t>
            </a:fld>
            <a:endParaRPr lang="en-US"/>
          </a:p>
        </p:txBody>
      </p:sp>
    </p:spTree>
    <p:extLst>
      <p:ext uri="{BB962C8B-B14F-4D97-AF65-F5344CB8AC3E}">
        <p14:creationId xmlns:p14="http://schemas.microsoft.com/office/powerpoint/2010/main" val="150609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20</a:t>
            </a:fld>
            <a:endParaRPr lang="en-US"/>
          </a:p>
        </p:txBody>
      </p:sp>
    </p:spTree>
    <p:extLst>
      <p:ext uri="{BB962C8B-B14F-4D97-AF65-F5344CB8AC3E}">
        <p14:creationId xmlns:p14="http://schemas.microsoft.com/office/powerpoint/2010/main" val="60279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21</a:t>
            </a:fld>
            <a:endParaRPr lang="en-US"/>
          </a:p>
        </p:txBody>
      </p:sp>
    </p:spTree>
    <p:extLst>
      <p:ext uri="{BB962C8B-B14F-4D97-AF65-F5344CB8AC3E}">
        <p14:creationId xmlns:p14="http://schemas.microsoft.com/office/powerpoint/2010/main" val="239471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22</a:t>
            </a:fld>
            <a:endParaRPr lang="en-US"/>
          </a:p>
        </p:txBody>
      </p:sp>
    </p:spTree>
    <p:extLst>
      <p:ext uri="{BB962C8B-B14F-4D97-AF65-F5344CB8AC3E}">
        <p14:creationId xmlns:p14="http://schemas.microsoft.com/office/powerpoint/2010/main" val="166366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23</a:t>
            </a:fld>
            <a:endParaRPr lang="en-US"/>
          </a:p>
        </p:txBody>
      </p:sp>
    </p:spTree>
    <p:extLst>
      <p:ext uri="{BB962C8B-B14F-4D97-AF65-F5344CB8AC3E}">
        <p14:creationId xmlns:p14="http://schemas.microsoft.com/office/powerpoint/2010/main" val="313482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24</a:t>
            </a:fld>
            <a:endParaRPr lang="en-US"/>
          </a:p>
        </p:txBody>
      </p:sp>
    </p:spTree>
    <p:extLst>
      <p:ext uri="{BB962C8B-B14F-4D97-AF65-F5344CB8AC3E}">
        <p14:creationId xmlns:p14="http://schemas.microsoft.com/office/powerpoint/2010/main" val="381190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25</a:t>
            </a:fld>
            <a:endParaRPr lang="en-US"/>
          </a:p>
        </p:txBody>
      </p:sp>
    </p:spTree>
    <p:extLst>
      <p:ext uri="{BB962C8B-B14F-4D97-AF65-F5344CB8AC3E}">
        <p14:creationId xmlns:p14="http://schemas.microsoft.com/office/powerpoint/2010/main" val="386932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a:t>
            </a:fld>
            <a:endParaRPr lang="en-US"/>
          </a:p>
        </p:txBody>
      </p:sp>
    </p:spTree>
    <p:extLst>
      <p:ext uri="{BB962C8B-B14F-4D97-AF65-F5344CB8AC3E}">
        <p14:creationId xmlns:p14="http://schemas.microsoft.com/office/powerpoint/2010/main" val="2687586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26</a:t>
            </a:fld>
            <a:endParaRPr lang="en-US"/>
          </a:p>
        </p:txBody>
      </p:sp>
    </p:spTree>
    <p:extLst>
      <p:ext uri="{BB962C8B-B14F-4D97-AF65-F5344CB8AC3E}">
        <p14:creationId xmlns:p14="http://schemas.microsoft.com/office/powerpoint/2010/main" val="138975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27</a:t>
            </a:fld>
            <a:endParaRPr lang="en-US"/>
          </a:p>
        </p:txBody>
      </p:sp>
    </p:spTree>
    <p:extLst>
      <p:ext uri="{BB962C8B-B14F-4D97-AF65-F5344CB8AC3E}">
        <p14:creationId xmlns:p14="http://schemas.microsoft.com/office/powerpoint/2010/main" val="2079658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28</a:t>
            </a:fld>
            <a:endParaRPr lang="en-US"/>
          </a:p>
        </p:txBody>
      </p:sp>
    </p:spTree>
    <p:extLst>
      <p:ext uri="{BB962C8B-B14F-4D97-AF65-F5344CB8AC3E}">
        <p14:creationId xmlns:p14="http://schemas.microsoft.com/office/powerpoint/2010/main" val="10230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29</a:t>
            </a:fld>
            <a:endParaRPr lang="en-US"/>
          </a:p>
        </p:txBody>
      </p:sp>
    </p:spTree>
    <p:extLst>
      <p:ext uri="{BB962C8B-B14F-4D97-AF65-F5344CB8AC3E}">
        <p14:creationId xmlns:p14="http://schemas.microsoft.com/office/powerpoint/2010/main" val="260468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30</a:t>
            </a:fld>
            <a:endParaRPr lang="en-US"/>
          </a:p>
        </p:txBody>
      </p:sp>
    </p:spTree>
    <p:extLst>
      <p:ext uri="{BB962C8B-B14F-4D97-AF65-F5344CB8AC3E}">
        <p14:creationId xmlns:p14="http://schemas.microsoft.com/office/powerpoint/2010/main" val="3741021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31</a:t>
            </a:fld>
            <a:endParaRPr lang="en-US"/>
          </a:p>
        </p:txBody>
      </p:sp>
    </p:spTree>
    <p:extLst>
      <p:ext uri="{BB962C8B-B14F-4D97-AF65-F5344CB8AC3E}">
        <p14:creationId xmlns:p14="http://schemas.microsoft.com/office/powerpoint/2010/main" val="312004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32</a:t>
            </a:fld>
            <a:endParaRPr lang="en-US"/>
          </a:p>
        </p:txBody>
      </p:sp>
    </p:spTree>
    <p:extLst>
      <p:ext uri="{BB962C8B-B14F-4D97-AF65-F5344CB8AC3E}">
        <p14:creationId xmlns:p14="http://schemas.microsoft.com/office/powerpoint/2010/main" val="3250923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nSpc>
                <a:spcPct val="100000"/>
              </a:lnSpc>
              <a:spcBef>
                <a:spcPts val="0"/>
              </a:spcBef>
              <a:spcAft>
                <a:spcPts val="1200"/>
              </a:spcAft>
            </a:pPr>
            <a:r>
              <a:rPr lang="en-US" sz="240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33</a:t>
            </a:fld>
            <a:endParaRPr lang="en-US"/>
          </a:p>
        </p:txBody>
      </p:sp>
    </p:spTree>
    <p:extLst>
      <p:ext uri="{BB962C8B-B14F-4D97-AF65-F5344CB8AC3E}">
        <p14:creationId xmlns:p14="http://schemas.microsoft.com/office/powerpoint/2010/main" val="2940139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34</a:t>
            </a:fld>
            <a:endParaRPr lang="en-US"/>
          </a:p>
        </p:txBody>
      </p:sp>
    </p:spTree>
    <p:extLst>
      <p:ext uri="{BB962C8B-B14F-4D97-AF65-F5344CB8AC3E}">
        <p14:creationId xmlns:p14="http://schemas.microsoft.com/office/powerpoint/2010/main" val="1955806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35</a:t>
            </a:fld>
            <a:endParaRPr lang="en-US"/>
          </a:p>
        </p:txBody>
      </p:sp>
    </p:spTree>
    <p:extLst>
      <p:ext uri="{BB962C8B-B14F-4D97-AF65-F5344CB8AC3E}">
        <p14:creationId xmlns:p14="http://schemas.microsoft.com/office/powerpoint/2010/main" val="240886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a:t>
            </a:fld>
            <a:endParaRPr lang="en-US"/>
          </a:p>
        </p:txBody>
      </p:sp>
    </p:spTree>
    <p:extLst>
      <p:ext uri="{BB962C8B-B14F-4D97-AF65-F5344CB8AC3E}">
        <p14:creationId xmlns:p14="http://schemas.microsoft.com/office/powerpoint/2010/main" val="206107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a:t>
            </a:fld>
            <a:endParaRPr lang="en-US"/>
          </a:p>
        </p:txBody>
      </p:sp>
    </p:spTree>
    <p:extLst>
      <p:ext uri="{BB962C8B-B14F-4D97-AF65-F5344CB8AC3E}">
        <p14:creationId xmlns:p14="http://schemas.microsoft.com/office/powerpoint/2010/main" val="313482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5</a:t>
            </a:fld>
            <a:endParaRPr lang="en-US"/>
          </a:p>
        </p:txBody>
      </p:sp>
    </p:spTree>
    <p:extLst>
      <p:ext uri="{BB962C8B-B14F-4D97-AF65-F5344CB8AC3E}">
        <p14:creationId xmlns:p14="http://schemas.microsoft.com/office/powerpoint/2010/main" val="125815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6</a:t>
            </a:fld>
            <a:endParaRPr lang="en-US"/>
          </a:p>
        </p:txBody>
      </p:sp>
    </p:spTree>
    <p:extLst>
      <p:ext uri="{BB962C8B-B14F-4D97-AF65-F5344CB8AC3E}">
        <p14:creationId xmlns:p14="http://schemas.microsoft.com/office/powerpoint/2010/main" val="379258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7</a:t>
            </a:fld>
            <a:endParaRPr lang="en-US"/>
          </a:p>
        </p:txBody>
      </p:sp>
    </p:spTree>
    <p:extLst>
      <p:ext uri="{BB962C8B-B14F-4D97-AF65-F5344CB8AC3E}">
        <p14:creationId xmlns:p14="http://schemas.microsoft.com/office/powerpoint/2010/main" val="415788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8</a:t>
            </a:fld>
            <a:endParaRPr lang="en-US"/>
          </a:p>
        </p:txBody>
      </p:sp>
    </p:spTree>
    <p:extLst>
      <p:ext uri="{BB962C8B-B14F-4D97-AF65-F5344CB8AC3E}">
        <p14:creationId xmlns:p14="http://schemas.microsoft.com/office/powerpoint/2010/main" val="157879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9</a:t>
            </a:fld>
            <a:endParaRPr lang="en-US"/>
          </a:p>
        </p:txBody>
      </p:sp>
    </p:spTree>
    <p:extLst>
      <p:ext uri="{BB962C8B-B14F-4D97-AF65-F5344CB8AC3E}">
        <p14:creationId xmlns:p14="http://schemas.microsoft.com/office/powerpoint/2010/main" val="299808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9113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73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0"/>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2" r:id="rId6"/>
    <p:sldLayoutId id="2147483663" r:id="rId7"/>
    <p:sldLayoutId id="2147483664" r:id="rId8"/>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2.tiff"/><Relationship Id="rId7" Type="http://schemas.openxmlformats.org/officeDocument/2006/relationships/image" Target="../media/image8.tiff"/><Relationship Id="rId12"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3.jpeg"/><Relationship Id="rId9" Type="http://schemas.openxmlformats.org/officeDocument/2006/relationships/image" Target="../media/image10.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21FC8-D076-F04E-BFAE-7F2A52DA9A7D}"/>
              </a:ext>
            </a:extLst>
          </p:cNvPr>
          <p:cNvSpPr>
            <a:spLocks noGrp="1"/>
          </p:cNvSpPr>
          <p:nvPr>
            <p:ph type="ctrTitle"/>
          </p:nvPr>
        </p:nvSpPr>
        <p:spPr>
          <a:xfrm>
            <a:off x="434689" y="1570321"/>
            <a:ext cx="11001080" cy="2688725"/>
          </a:xfrm>
        </p:spPr>
        <p:txBody>
          <a:bodyPr>
            <a:normAutofit/>
          </a:bodyPr>
          <a:lstStyle/>
          <a:p>
            <a:pPr>
              <a:lnSpc>
                <a:spcPct val="100000"/>
              </a:lnSpc>
              <a:spcAft>
                <a:spcPts val="1200"/>
              </a:spcAft>
            </a:pPr>
            <a:r>
              <a:rPr lang="en-US" sz="4800" dirty="0">
                <a:latin typeface="+mn-lt"/>
              </a:rPr>
              <a:t>Medicare “Advantage”</a:t>
            </a:r>
            <a:endParaRPr lang="en-US" sz="7200" dirty="0">
              <a:latin typeface="+mn-lt"/>
            </a:endParaRPr>
          </a:p>
        </p:txBody>
      </p:sp>
      <p:sp>
        <p:nvSpPr>
          <p:cNvPr id="2" name="TextBox 1">
            <a:extLst>
              <a:ext uri="{FF2B5EF4-FFF2-40B4-BE49-F238E27FC236}">
                <a16:creationId xmlns:a16="http://schemas.microsoft.com/office/drawing/2014/main" id="{664C904E-1DBE-4B4A-A831-F4A670FE0376}"/>
              </a:ext>
            </a:extLst>
          </p:cNvPr>
          <p:cNvSpPr txBox="1"/>
          <p:nvPr/>
        </p:nvSpPr>
        <p:spPr>
          <a:xfrm>
            <a:off x="9948672" y="938174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91732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D3E7-BB38-D27A-6EF3-86A5B9AF3D97}"/>
              </a:ext>
            </a:extLst>
          </p:cNvPr>
          <p:cNvSpPr>
            <a:spLocks noGrp="1"/>
          </p:cNvSpPr>
          <p:nvPr>
            <p:ph type="title"/>
          </p:nvPr>
        </p:nvSpPr>
        <p:spPr/>
        <p:txBody>
          <a:bodyPr/>
          <a:lstStyle/>
          <a:p>
            <a:r>
              <a:rPr lang="en-US" dirty="0"/>
              <a:t>Congress Is Hearing a Different Story</a:t>
            </a:r>
          </a:p>
        </p:txBody>
      </p:sp>
      <p:sp>
        <p:nvSpPr>
          <p:cNvPr id="3" name="Text Placeholder 2">
            <a:extLst>
              <a:ext uri="{FF2B5EF4-FFF2-40B4-BE49-F238E27FC236}">
                <a16:creationId xmlns:a16="http://schemas.microsoft.com/office/drawing/2014/main" id="{9B2359C6-137E-9E87-2A6A-7AC19C77A56A}"/>
              </a:ext>
            </a:extLst>
          </p:cNvPr>
          <p:cNvSpPr>
            <a:spLocks noGrp="1"/>
          </p:cNvSpPr>
          <p:nvPr>
            <p:ph type="body" idx="10"/>
          </p:nvPr>
        </p:nvSpPr>
        <p:spPr/>
        <p:txBody>
          <a:bodyPr/>
          <a:lstStyle/>
          <a:p>
            <a:endParaRPr lang="en-US"/>
          </a:p>
        </p:txBody>
      </p:sp>
      <p:pic>
        <p:nvPicPr>
          <p:cNvPr id="1026" name="Picture 2" descr="United States Congress - Wikipedia">
            <a:extLst>
              <a:ext uri="{FF2B5EF4-FFF2-40B4-BE49-F238E27FC236}">
                <a16:creationId xmlns:a16="http://schemas.microsoft.com/office/drawing/2014/main" id="{63E17A1A-CCB0-923A-C030-A658E9202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090" y="2027868"/>
            <a:ext cx="3233326" cy="3225114"/>
          </a:xfrm>
          <a:prstGeom prst="rect">
            <a:avLst/>
          </a:prstGeom>
          <a:noFill/>
          <a:ln w="12700">
            <a:noFill/>
          </a:ln>
          <a:effectLst>
            <a:glow rad="12700">
              <a:schemeClr val="bg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C19A5848-4C41-3B66-4C7F-24018C75D96D}"/>
              </a:ext>
            </a:extLst>
          </p:cNvPr>
          <p:cNvSpPr/>
          <p:nvPr/>
        </p:nvSpPr>
        <p:spPr>
          <a:xfrm>
            <a:off x="3490324" y="2793988"/>
            <a:ext cx="1272746" cy="1692875"/>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8AB683-9136-A6CB-D477-57A3770E580D}"/>
              </a:ext>
            </a:extLst>
          </p:cNvPr>
          <p:cNvPicPr>
            <a:picLocks noChangeAspect="1"/>
          </p:cNvPicPr>
          <p:nvPr/>
        </p:nvPicPr>
        <p:blipFill rotWithShape="1">
          <a:blip r:embed="rId4">
            <a:extLst>
              <a:ext uri="{28A0092B-C50C-407E-A947-70E740481C1C}">
                <a14:useLocalDpi xmlns:a14="http://schemas.microsoft.com/office/drawing/2010/main" val="0"/>
              </a:ext>
            </a:extLst>
          </a:blip>
          <a:srcRect t="35068"/>
          <a:stretch/>
        </p:blipFill>
        <p:spPr>
          <a:xfrm>
            <a:off x="470142" y="2026509"/>
            <a:ext cx="3316162" cy="3227832"/>
          </a:xfrm>
          <a:prstGeom prst="ellipse">
            <a:avLst/>
          </a:prstGeom>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a:extLst>
              <a:ext uri="{FF2B5EF4-FFF2-40B4-BE49-F238E27FC236}">
                <a16:creationId xmlns:a16="http://schemas.microsoft.com/office/drawing/2014/main" id="{0B8DB435-8B1A-4017-A44A-19D7923A1220}"/>
              </a:ext>
            </a:extLst>
          </p:cNvPr>
          <p:cNvSpPr/>
          <p:nvPr/>
        </p:nvSpPr>
        <p:spPr>
          <a:xfrm flipH="1">
            <a:off x="7404436" y="2793988"/>
            <a:ext cx="1272746" cy="1692875"/>
          </a:xfrm>
          <a:prstGeom prst="rightArrow">
            <a:avLst/>
          </a:prstGeom>
          <a:solidFill>
            <a:srgbClr val="0066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HIP Shares Privacy, Cybersecurity Goals To Protect Consumer Data">
            <a:extLst>
              <a:ext uri="{FF2B5EF4-FFF2-40B4-BE49-F238E27FC236}">
                <a16:creationId xmlns:a16="http://schemas.microsoft.com/office/drawing/2014/main" id="{45A0E6EF-3C8E-ADA3-A526-97ADF6F16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01" r="14986"/>
          <a:stretch/>
        </p:blipFill>
        <p:spPr bwMode="auto">
          <a:xfrm>
            <a:off x="8381202" y="2027868"/>
            <a:ext cx="3232088" cy="3225115"/>
          </a:xfrm>
          <a:prstGeom prst="ellipse">
            <a:avLst/>
          </a:prstGeom>
          <a:solidFill>
            <a:schemeClr val="accent2"/>
          </a:solidFill>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96821D19-FFAE-D41E-66D2-52CB86F07FDB}"/>
              </a:ext>
            </a:extLst>
          </p:cNvPr>
          <p:cNvSpPr txBox="1"/>
          <p:nvPr/>
        </p:nvSpPr>
        <p:spPr>
          <a:xfrm>
            <a:off x="3009671" y="1631188"/>
            <a:ext cx="2234052" cy="830997"/>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rPr>
              <a:t>“MA is hurting </a:t>
            </a:r>
          </a:p>
          <a:p>
            <a:pPr algn="ctr"/>
            <a:r>
              <a:rPr lang="en-US" sz="2400" dirty="0">
                <a:solidFill>
                  <a:schemeClr val="bg1"/>
                </a:solidFill>
                <a:effectLst>
                  <a:outerShdw blurRad="50800" dist="38100" dir="2700000" algn="tl" rotWithShape="0">
                    <a:prstClr val="black">
                      <a:alpha val="40000"/>
                    </a:prstClr>
                  </a:outerShdw>
                </a:effectLst>
              </a:rPr>
              <a:t>our patients”</a:t>
            </a:r>
          </a:p>
        </p:txBody>
      </p:sp>
      <p:sp>
        <p:nvSpPr>
          <p:cNvPr id="9" name="TextBox 8">
            <a:extLst>
              <a:ext uri="{FF2B5EF4-FFF2-40B4-BE49-F238E27FC236}">
                <a16:creationId xmlns:a16="http://schemas.microsoft.com/office/drawing/2014/main" id="{80FD9DAF-E876-076B-52ED-A01013F659CE}"/>
              </a:ext>
            </a:extLst>
          </p:cNvPr>
          <p:cNvSpPr txBox="1"/>
          <p:nvPr/>
        </p:nvSpPr>
        <p:spPr>
          <a:xfrm>
            <a:off x="6923783" y="1631188"/>
            <a:ext cx="2234052" cy="830997"/>
          </a:xfrm>
          <a:prstGeom prst="rect">
            <a:avLst/>
          </a:prstGeom>
          <a:solidFill>
            <a:srgbClr val="00669E"/>
          </a:solidFill>
          <a:ln>
            <a:solidFill>
              <a:schemeClr val="bg1"/>
            </a:solidFill>
          </a:ln>
          <a:effectLst>
            <a:outerShdw blurRad="63500" sx="102000" sy="102000" algn="ctr" rotWithShape="0">
              <a:prstClr val="black">
                <a:alpha val="40000"/>
              </a:prstClr>
            </a:outerShdw>
          </a:effectLst>
        </p:spPr>
        <p:txBody>
          <a:bodyPr wrap="squar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“MA relieves inequities”</a:t>
            </a:r>
          </a:p>
        </p:txBody>
      </p:sp>
    </p:spTree>
    <p:extLst>
      <p:ext uri="{BB962C8B-B14F-4D97-AF65-F5344CB8AC3E}">
        <p14:creationId xmlns:p14="http://schemas.microsoft.com/office/powerpoint/2010/main" val="8254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2825-B904-3315-587A-A72EA7AD8E6A}"/>
              </a:ext>
            </a:extLst>
          </p:cNvPr>
          <p:cNvSpPr>
            <a:spLocks noGrp="1"/>
          </p:cNvSpPr>
          <p:nvPr>
            <p:ph type="title"/>
          </p:nvPr>
        </p:nvSpPr>
        <p:spPr/>
        <p:txBody>
          <a:bodyPr>
            <a:normAutofit/>
          </a:bodyPr>
          <a:lstStyle/>
          <a:p>
            <a:r>
              <a:rPr lang="en-US" sz="2800" dirty="0"/>
              <a:t>AHIP: “MA is a vital source of coverage for</a:t>
            </a:r>
            <a:br>
              <a:rPr lang="en-US" sz="2800" dirty="0"/>
            </a:br>
            <a:r>
              <a:rPr lang="en-US" sz="4000" dirty="0"/>
              <a:t>Low Income and Diverse Populations</a:t>
            </a:r>
            <a:r>
              <a:rPr lang="en-US" sz="2800" dirty="0"/>
              <a:t>”</a:t>
            </a:r>
          </a:p>
        </p:txBody>
      </p:sp>
      <p:graphicFrame>
        <p:nvGraphicFramePr>
          <p:cNvPr id="5" name="Content Placeholder 4">
            <a:extLst>
              <a:ext uri="{FF2B5EF4-FFF2-40B4-BE49-F238E27FC236}">
                <a16:creationId xmlns:a16="http://schemas.microsoft.com/office/drawing/2014/main" id="{C31F6FE7-8CB4-E34B-8BCA-E6A92C56E3E9}"/>
              </a:ext>
            </a:extLst>
          </p:cNvPr>
          <p:cNvGraphicFramePr>
            <a:graphicFrameLocks noGrp="1"/>
          </p:cNvGraphicFramePr>
          <p:nvPr>
            <p:ph idx="1"/>
            <p:extLst>
              <p:ext uri="{D42A27DB-BD31-4B8C-83A1-F6EECF244321}">
                <p14:modId xmlns:p14="http://schemas.microsoft.com/office/powerpoint/2010/main" val="2304337366"/>
              </p:ext>
            </p:extLst>
          </p:nvPr>
        </p:nvGraphicFramePr>
        <p:xfrm>
          <a:off x="1055267" y="1984663"/>
          <a:ext cx="4658722" cy="40320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330B4C53-661B-F0D5-446D-B86569E4650E}"/>
              </a:ext>
            </a:extLst>
          </p:cNvPr>
          <p:cNvSpPr>
            <a:spLocks noGrp="1"/>
          </p:cNvSpPr>
          <p:nvPr>
            <p:ph type="body" idx="10"/>
          </p:nvPr>
        </p:nvSpPr>
        <p:spPr/>
        <p:txBody>
          <a:bodyPr/>
          <a:lstStyle/>
          <a:p>
            <a:r>
              <a:rPr lang="en-US" dirty="0"/>
              <a:t>https://</a:t>
            </a:r>
            <a:r>
              <a:rPr lang="en-US" dirty="0" err="1"/>
              <a:t>www.ahip.org</a:t>
            </a:r>
            <a:r>
              <a:rPr lang="en-US" dirty="0"/>
              <a:t>/resources/</a:t>
            </a:r>
            <a:r>
              <a:rPr lang="en-US" dirty="0" err="1"/>
              <a:t>medicare</a:t>
            </a:r>
            <a:r>
              <a:rPr lang="en-US" dirty="0"/>
              <a:t>-advantage-demographics  Accessed Oct. 15 2023</a:t>
            </a:r>
          </a:p>
        </p:txBody>
      </p:sp>
      <p:graphicFrame>
        <p:nvGraphicFramePr>
          <p:cNvPr id="9" name="Content Placeholder 4">
            <a:extLst>
              <a:ext uri="{FF2B5EF4-FFF2-40B4-BE49-F238E27FC236}">
                <a16:creationId xmlns:a16="http://schemas.microsoft.com/office/drawing/2014/main" id="{C6F5F31E-712F-FBCA-4404-C3B8CE337D3D}"/>
              </a:ext>
            </a:extLst>
          </p:cNvPr>
          <p:cNvGraphicFramePr>
            <a:graphicFrameLocks/>
          </p:cNvGraphicFramePr>
          <p:nvPr>
            <p:extLst>
              <p:ext uri="{D42A27DB-BD31-4B8C-83A1-F6EECF244321}">
                <p14:modId xmlns:p14="http://schemas.microsoft.com/office/powerpoint/2010/main" val="3444382330"/>
              </p:ext>
            </p:extLst>
          </p:nvPr>
        </p:nvGraphicFramePr>
        <p:xfrm>
          <a:off x="6758561" y="1984663"/>
          <a:ext cx="4658722" cy="403208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B50E5F9-E44E-9CC0-B019-EF591F50F07A}"/>
              </a:ext>
            </a:extLst>
          </p:cNvPr>
          <p:cNvSpPr txBox="1"/>
          <p:nvPr/>
        </p:nvSpPr>
        <p:spPr>
          <a:xfrm>
            <a:off x="626188" y="1591562"/>
            <a:ext cx="5516880" cy="461665"/>
          </a:xfrm>
          <a:prstGeom prst="rect">
            <a:avLst/>
          </a:prstGeom>
          <a:noFill/>
        </p:spPr>
        <p:txBody>
          <a:bodyPr wrap="square" rtlCol="0">
            <a:spAutoFit/>
          </a:bodyPr>
          <a:lstStyle/>
          <a:p>
            <a:pPr algn="ctr">
              <a:spcAft>
                <a:spcPts val="1200"/>
              </a:spcAft>
            </a:pPr>
            <a:r>
              <a:rPr lang="en-US" sz="2400" b="1" dirty="0">
                <a:solidFill>
                  <a:schemeClr val="bg1"/>
                </a:solidFill>
              </a:rPr>
              <a:t>% of Medicare beneficiaries in MA</a:t>
            </a:r>
          </a:p>
        </p:txBody>
      </p:sp>
      <p:sp>
        <p:nvSpPr>
          <p:cNvPr id="10" name="TextBox 9">
            <a:extLst>
              <a:ext uri="{FF2B5EF4-FFF2-40B4-BE49-F238E27FC236}">
                <a16:creationId xmlns:a16="http://schemas.microsoft.com/office/drawing/2014/main" id="{79DD2B36-744E-9872-0148-02920DD3DDD5}"/>
              </a:ext>
            </a:extLst>
          </p:cNvPr>
          <p:cNvSpPr txBox="1"/>
          <p:nvPr/>
        </p:nvSpPr>
        <p:spPr>
          <a:xfrm>
            <a:off x="7021178" y="1591562"/>
            <a:ext cx="4133488" cy="461665"/>
          </a:xfrm>
          <a:prstGeom prst="rect">
            <a:avLst/>
          </a:prstGeom>
          <a:noFill/>
        </p:spPr>
        <p:txBody>
          <a:bodyPr wrap="square" rtlCol="0">
            <a:spAutoFit/>
          </a:bodyPr>
          <a:lstStyle/>
          <a:p>
            <a:pPr algn="ctr">
              <a:spcAft>
                <a:spcPts val="1200"/>
              </a:spcAft>
            </a:pPr>
            <a:r>
              <a:rPr lang="en-US" sz="2400" b="1" dirty="0">
                <a:solidFill>
                  <a:schemeClr val="bg1"/>
                </a:solidFill>
              </a:rPr>
              <a:t>% with Income &lt;$25,000</a:t>
            </a:r>
          </a:p>
        </p:txBody>
      </p:sp>
      <p:sp>
        <p:nvSpPr>
          <p:cNvPr id="3" name="Rectangle 2">
            <a:extLst>
              <a:ext uri="{FF2B5EF4-FFF2-40B4-BE49-F238E27FC236}">
                <a16:creationId xmlns:a16="http://schemas.microsoft.com/office/drawing/2014/main" id="{35F7CF3C-B85D-EC6F-3112-FDE35A95F362}"/>
              </a:ext>
            </a:extLst>
          </p:cNvPr>
          <p:cNvSpPr/>
          <p:nvPr/>
        </p:nvSpPr>
        <p:spPr>
          <a:xfrm>
            <a:off x="1795302" y="3707842"/>
            <a:ext cx="8802356" cy="1096932"/>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50800" dist="38100" dir="2700000" algn="tl" rotWithShape="0">
                    <a:prstClr val="black">
                      <a:alpha val="40000"/>
                    </a:prstClr>
                  </a:outerShdw>
                </a:effectLst>
              </a:rPr>
              <a:t>People with more financial resources are more apt to </a:t>
            </a:r>
          </a:p>
          <a:p>
            <a:pPr algn="ctr"/>
            <a:r>
              <a:rPr lang="en-US" sz="2400" b="1" dirty="0">
                <a:effectLst>
                  <a:outerShdw blurRad="50800" dist="38100" dir="2700000" algn="tl" rotWithShape="0">
                    <a:prstClr val="black">
                      <a:alpha val="40000"/>
                    </a:prstClr>
                  </a:outerShdw>
                </a:effectLst>
              </a:rPr>
              <a:t>reject the inferior insurance that is Medicare “Advantage”.</a:t>
            </a:r>
          </a:p>
        </p:txBody>
      </p:sp>
    </p:spTree>
    <p:extLst>
      <p:ext uri="{BB962C8B-B14F-4D97-AF65-F5344CB8AC3E}">
        <p14:creationId xmlns:p14="http://schemas.microsoft.com/office/powerpoint/2010/main" val="24630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9" grpId="0">
        <p:bldAsOne/>
      </p:bldGraphic>
      <p:bldP spid="7" grpId="0"/>
      <p:bldP spid="10"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0135D1-EDA9-AC73-19F0-7504CC91943A}"/>
              </a:ext>
            </a:extLst>
          </p:cNvPr>
          <p:cNvSpPr/>
          <p:nvPr/>
        </p:nvSpPr>
        <p:spPr>
          <a:xfrm>
            <a:off x="5447784" y="474383"/>
            <a:ext cx="6430174" cy="1098024"/>
          </a:xfrm>
          <a:custGeom>
            <a:avLst/>
            <a:gdLst>
              <a:gd name="connsiteX0" fmla="*/ 0 w 6430174"/>
              <a:gd name="connsiteY0" fmla="*/ 0 h 1417500"/>
              <a:gd name="connsiteX1" fmla="*/ 6430174 w 6430174"/>
              <a:gd name="connsiteY1" fmla="*/ 0 h 1417500"/>
              <a:gd name="connsiteX2" fmla="*/ 6430174 w 6430174"/>
              <a:gd name="connsiteY2" fmla="*/ 1417500 h 1417500"/>
              <a:gd name="connsiteX3" fmla="*/ 0 w 6430174"/>
              <a:gd name="connsiteY3" fmla="*/ 1417500 h 1417500"/>
              <a:gd name="connsiteX4" fmla="*/ 0 w 6430174"/>
              <a:gd name="connsiteY4" fmla="*/ 0 h 14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1417500">
                <a:moveTo>
                  <a:pt x="0" y="0"/>
                </a:moveTo>
                <a:lnTo>
                  <a:pt x="6430174" y="0"/>
                </a:lnTo>
                <a:lnTo>
                  <a:pt x="6430174" y="1417500"/>
                </a:lnTo>
                <a:lnTo>
                  <a:pt x="0" y="14175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Donald Bourne, MD/PhD 2027; Stephen Kemble, MD; Mark Krasnoff, MD; Susan Rogers, MD; Kip Sullivan, JD; Kay Tillow; James Patrick Waters, MS4; Ed Weisbart, MD; and PNHP staff Gaurav Kalwani</a:t>
            </a:r>
          </a:p>
        </p:txBody>
      </p:sp>
      <p:sp>
        <p:nvSpPr>
          <p:cNvPr id="16" name="Freeform 15">
            <a:extLst>
              <a:ext uri="{FF2B5EF4-FFF2-40B4-BE49-F238E27FC236}">
                <a16:creationId xmlns:a16="http://schemas.microsoft.com/office/drawing/2014/main" id="{13D3B010-5BF0-9A81-8D4F-64EEF8D54519}"/>
              </a:ext>
            </a:extLst>
          </p:cNvPr>
          <p:cNvSpPr/>
          <p:nvPr/>
        </p:nvSpPr>
        <p:spPr>
          <a:xfrm>
            <a:off x="5673757" y="252983"/>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kern="1200" dirty="0">
                <a:solidFill>
                  <a:schemeClr val="bg1"/>
                </a:solidFill>
                <a:effectLst>
                  <a:outerShdw blurRad="50800" dist="38100" dir="2700000" algn="tl" rotWithShape="0">
                    <a:prstClr val="black">
                      <a:alpha val="40000"/>
                    </a:prstClr>
                  </a:outerShdw>
                </a:effectLst>
              </a:rPr>
              <a:t>Written by PNHP Policy Committee </a:t>
            </a:r>
            <a:endParaRPr lang="en-US" sz="2000" kern="1200" dirty="0">
              <a:solidFill>
                <a:schemeClr val="bg1"/>
              </a:solidFill>
              <a:effectLst>
                <a:outerShdw blurRad="50800" dist="38100" dir="2700000" algn="tl" rotWithShape="0">
                  <a:prstClr val="black">
                    <a:alpha val="40000"/>
                  </a:prstClr>
                </a:outerShdw>
              </a:effectLst>
            </a:endParaRPr>
          </a:p>
        </p:txBody>
      </p:sp>
      <p:sp>
        <p:nvSpPr>
          <p:cNvPr id="19" name="Freeform 18">
            <a:extLst>
              <a:ext uri="{FF2B5EF4-FFF2-40B4-BE49-F238E27FC236}">
                <a16:creationId xmlns:a16="http://schemas.microsoft.com/office/drawing/2014/main" id="{68C542A2-1B63-227C-E725-D7B11796CADF}"/>
              </a:ext>
            </a:extLst>
          </p:cNvPr>
          <p:cNvSpPr/>
          <p:nvPr/>
        </p:nvSpPr>
        <p:spPr>
          <a:xfrm>
            <a:off x="5447784" y="3815819"/>
            <a:ext cx="6430174" cy="826875"/>
          </a:xfrm>
          <a:custGeom>
            <a:avLst/>
            <a:gdLst>
              <a:gd name="connsiteX0" fmla="*/ 0 w 6430174"/>
              <a:gd name="connsiteY0" fmla="*/ 0 h 826875"/>
              <a:gd name="connsiteX1" fmla="*/ 6430174 w 6430174"/>
              <a:gd name="connsiteY1" fmla="*/ 0 h 826875"/>
              <a:gd name="connsiteX2" fmla="*/ 6430174 w 6430174"/>
              <a:gd name="connsiteY2" fmla="*/ 826875 h 826875"/>
              <a:gd name="connsiteX3" fmla="*/ 0 w 6430174"/>
              <a:gd name="connsiteY3" fmla="*/ 826875 h 826875"/>
              <a:gd name="connsiteX4" fmla="*/ 0 w 6430174"/>
              <a:gd name="connsiteY4" fmla="*/ 0 h 82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826875">
                <a:moveTo>
                  <a:pt x="0" y="0"/>
                </a:moveTo>
                <a:lnTo>
                  <a:pt x="6430174" y="0"/>
                </a:lnTo>
                <a:lnTo>
                  <a:pt x="6430174" y="826875"/>
                </a:lnTo>
                <a:lnTo>
                  <a:pt x="0" y="826875"/>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Patients, family members, physicians, allied health professionals, and Medicare supporters</a:t>
            </a:r>
          </a:p>
        </p:txBody>
      </p:sp>
      <p:sp>
        <p:nvSpPr>
          <p:cNvPr id="20" name="Freeform 19">
            <a:extLst>
              <a:ext uri="{FF2B5EF4-FFF2-40B4-BE49-F238E27FC236}">
                <a16:creationId xmlns:a16="http://schemas.microsoft.com/office/drawing/2014/main" id="{FF7E45CE-23C5-5FAA-A03E-0233D12B95DB}"/>
              </a:ext>
            </a:extLst>
          </p:cNvPr>
          <p:cNvSpPr/>
          <p:nvPr/>
        </p:nvSpPr>
        <p:spPr>
          <a:xfrm>
            <a:off x="5673757" y="3594419"/>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dirty="0">
                <a:solidFill>
                  <a:schemeClr val="bg1"/>
                </a:solidFill>
                <a:effectLst>
                  <a:outerShdw blurRad="50800" dist="38100" dir="2700000" algn="tl" rotWithShape="0">
                    <a:prstClr val="black">
                      <a:alpha val="40000"/>
                    </a:prstClr>
                  </a:outerShdw>
                </a:effectLst>
              </a:rPr>
              <a:t>PNHP conducted d</a:t>
            </a:r>
            <a:r>
              <a:rPr lang="en-US" sz="2000" b="1" kern="1200" dirty="0">
                <a:solidFill>
                  <a:schemeClr val="bg1"/>
                </a:solidFill>
                <a:effectLst>
                  <a:outerShdw blurRad="50800" dist="38100" dir="2700000" algn="tl" rotWithShape="0">
                    <a:prstClr val="black">
                      <a:alpha val="40000"/>
                    </a:prstClr>
                  </a:outerShdw>
                </a:effectLst>
              </a:rPr>
              <a:t>ozens of interviews</a:t>
            </a:r>
            <a:endParaRPr lang="en-US" sz="2000" kern="1200" dirty="0">
              <a:solidFill>
                <a:schemeClr val="bg1"/>
              </a:solidFill>
              <a:effectLst>
                <a:outerShdw blurRad="50800" dist="38100" dir="2700000" algn="tl" rotWithShape="0">
                  <a:prstClr val="black">
                    <a:alpha val="40000"/>
                  </a:prstClr>
                </a:outerShdw>
              </a:effectLst>
            </a:endParaRPr>
          </a:p>
        </p:txBody>
      </p:sp>
      <p:pic>
        <p:nvPicPr>
          <p:cNvPr id="8" name="Picture 7">
            <a:extLst>
              <a:ext uri="{FF2B5EF4-FFF2-40B4-BE49-F238E27FC236}">
                <a16:creationId xmlns:a16="http://schemas.microsoft.com/office/drawing/2014/main" id="{520FFA1D-5B3E-3C56-DB01-58BA2D1C8E8A}"/>
              </a:ext>
            </a:extLst>
          </p:cNvPr>
          <p:cNvPicPr>
            <a:picLocks noChangeAspect="1"/>
          </p:cNvPicPr>
          <p:nvPr/>
        </p:nvPicPr>
        <p:blipFill>
          <a:blip r:embed="rId2"/>
          <a:stretch>
            <a:fillRect/>
          </a:stretch>
        </p:blipFill>
        <p:spPr>
          <a:xfrm>
            <a:off x="275154" y="252983"/>
            <a:ext cx="4906446" cy="6369920"/>
          </a:xfrm>
          <a:prstGeom prst="rect">
            <a:avLst/>
          </a:prstGeom>
          <a:ln>
            <a:solidFill>
              <a:schemeClr val="bg1"/>
            </a:solidFill>
          </a:ln>
          <a:effectLst>
            <a:outerShdw blurRad="50800" dist="38100" dir="2700000" algn="tl" rotWithShape="0">
              <a:prstClr val="black">
                <a:alpha val="40000"/>
              </a:prstClr>
            </a:outerShdw>
          </a:effectLst>
        </p:spPr>
      </p:pic>
      <p:sp>
        <p:nvSpPr>
          <p:cNvPr id="13" name="Freeform 12">
            <a:extLst>
              <a:ext uri="{FF2B5EF4-FFF2-40B4-BE49-F238E27FC236}">
                <a16:creationId xmlns:a16="http://schemas.microsoft.com/office/drawing/2014/main" id="{73D1B9AD-B9BA-1784-1276-42795FB65EF2}"/>
              </a:ext>
            </a:extLst>
          </p:cNvPr>
          <p:cNvSpPr/>
          <p:nvPr/>
        </p:nvSpPr>
        <p:spPr>
          <a:xfrm>
            <a:off x="5447784" y="5117045"/>
            <a:ext cx="6430174" cy="814060"/>
          </a:xfrm>
          <a:custGeom>
            <a:avLst/>
            <a:gdLst>
              <a:gd name="connsiteX0" fmla="*/ 0 w 6430174"/>
              <a:gd name="connsiteY0" fmla="*/ 0 h 626062"/>
              <a:gd name="connsiteX1" fmla="*/ 6430174 w 6430174"/>
              <a:gd name="connsiteY1" fmla="*/ 0 h 626062"/>
              <a:gd name="connsiteX2" fmla="*/ 6430174 w 6430174"/>
              <a:gd name="connsiteY2" fmla="*/ 626062 h 626062"/>
              <a:gd name="connsiteX3" fmla="*/ 0 w 6430174"/>
              <a:gd name="connsiteY3" fmla="*/ 626062 h 626062"/>
              <a:gd name="connsiteX4" fmla="*/ 0 w 6430174"/>
              <a:gd name="connsiteY4" fmla="*/ 0 h 62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626062">
                <a:moveTo>
                  <a:pt x="0" y="0"/>
                </a:moveTo>
                <a:lnTo>
                  <a:pt x="6430174" y="0"/>
                </a:lnTo>
                <a:lnTo>
                  <a:pt x="6430174" y="626062"/>
                </a:lnTo>
                <a:lnTo>
                  <a:pt x="0" y="626062"/>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176213" lvl="1" indent="-176213" algn="l" defTabSz="666750">
              <a:spcBef>
                <a:spcPct val="0"/>
              </a:spcBef>
              <a:buFont typeface="Arial" panose="020B0604020202020204" pitchFamily="34" charset="0"/>
              <a:buChar char="•"/>
            </a:pPr>
            <a:r>
              <a:rPr lang="en-US" sz="1500" kern="1200" dirty="0">
                <a:solidFill>
                  <a:schemeClr val="tx1"/>
                </a:solidFill>
              </a:rPr>
              <a:t>Overwhelming evidence that harm is common across MA </a:t>
            </a:r>
            <a:r>
              <a:rPr lang="en-US" sz="1500" b="1" i="1" kern="1200" dirty="0">
                <a:solidFill>
                  <a:schemeClr val="tx1"/>
                </a:solidFill>
              </a:rPr>
              <a:t>in general</a:t>
            </a:r>
          </a:p>
          <a:p>
            <a:pPr marL="176213" lvl="1" indent="-176213" algn="l" defTabSz="666750">
              <a:spcBef>
                <a:spcPct val="0"/>
              </a:spcBef>
              <a:spcAft>
                <a:spcPct val="15000"/>
              </a:spcAft>
              <a:buFont typeface="Arial" panose="020B0604020202020204" pitchFamily="34" charset="0"/>
              <a:buChar char="•"/>
            </a:pPr>
            <a:r>
              <a:rPr lang="en-US" sz="1500" dirty="0">
                <a:solidFill>
                  <a:schemeClr val="tx1"/>
                </a:solidFill>
              </a:rPr>
              <a:t>Very little public data</a:t>
            </a:r>
            <a:r>
              <a:rPr lang="en-US" sz="1500" kern="1200" dirty="0">
                <a:solidFill>
                  <a:schemeClr val="tx1"/>
                </a:solidFill>
              </a:rPr>
              <a:t> to assess </a:t>
            </a:r>
            <a:r>
              <a:rPr lang="en-US" sz="1500" b="1" i="1" kern="1200" dirty="0">
                <a:solidFill>
                  <a:schemeClr val="tx1"/>
                </a:solidFill>
              </a:rPr>
              <a:t>individual</a:t>
            </a:r>
            <a:r>
              <a:rPr lang="en-US" sz="1500" b="1" kern="1200" dirty="0">
                <a:solidFill>
                  <a:schemeClr val="tx1"/>
                </a:solidFill>
              </a:rPr>
              <a:t> </a:t>
            </a:r>
            <a:r>
              <a:rPr lang="en-US" sz="1500" kern="1200" dirty="0">
                <a:solidFill>
                  <a:schemeClr val="tx1"/>
                </a:solidFill>
              </a:rPr>
              <a:t>MA plans</a:t>
            </a:r>
          </a:p>
        </p:txBody>
      </p:sp>
      <p:sp>
        <p:nvSpPr>
          <p:cNvPr id="14" name="Freeform 13">
            <a:extLst>
              <a:ext uri="{FF2B5EF4-FFF2-40B4-BE49-F238E27FC236}">
                <a16:creationId xmlns:a16="http://schemas.microsoft.com/office/drawing/2014/main" id="{186AA562-3F3E-77EE-CCED-E31DFC2FA6CE}"/>
              </a:ext>
            </a:extLst>
          </p:cNvPr>
          <p:cNvSpPr/>
          <p:nvPr/>
        </p:nvSpPr>
        <p:spPr>
          <a:xfrm>
            <a:off x="5673757" y="4895645"/>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kern="1200" dirty="0">
                <a:effectLst>
                  <a:outerShdw blurRad="50800" dist="38100" dir="2700000" algn="tl" rotWithShape="0">
                    <a:prstClr val="black">
                      <a:alpha val="40000"/>
                    </a:prstClr>
                  </a:outerShdw>
                </a:effectLst>
              </a:rPr>
              <a:t>36 high-quality studies cited </a:t>
            </a:r>
            <a:endParaRPr lang="en-US" sz="2000" kern="1200" dirty="0">
              <a:effectLst>
                <a:outerShdw blurRad="50800" dist="38100" dir="2700000" algn="tl" rotWithShape="0">
                  <a:prstClr val="black">
                    <a:alpha val="40000"/>
                  </a:prstClr>
                </a:outerShdw>
              </a:effectLst>
            </a:endParaRPr>
          </a:p>
        </p:txBody>
      </p:sp>
      <p:sp>
        <p:nvSpPr>
          <p:cNvPr id="17" name="Freeform 16">
            <a:extLst>
              <a:ext uri="{FF2B5EF4-FFF2-40B4-BE49-F238E27FC236}">
                <a16:creationId xmlns:a16="http://schemas.microsoft.com/office/drawing/2014/main" id="{757CA62B-7489-F5B1-AF2A-981152C9CEE7}"/>
              </a:ext>
            </a:extLst>
          </p:cNvPr>
          <p:cNvSpPr/>
          <p:nvPr/>
        </p:nvSpPr>
        <p:spPr>
          <a:xfrm>
            <a:off x="5447784" y="2046757"/>
            <a:ext cx="6430174" cy="1294711"/>
          </a:xfrm>
          <a:custGeom>
            <a:avLst/>
            <a:gdLst>
              <a:gd name="connsiteX0" fmla="*/ 0 w 6430174"/>
              <a:gd name="connsiteY0" fmla="*/ 0 h 1417500"/>
              <a:gd name="connsiteX1" fmla="*/ 6430174 w 6430174"/>
              <a:gd name="connsiteY1" fmla="*/ 0 h 1417500"/>
              <a:gd name="connsiteX2" fmla="*/ 6430174 w 6430174"/>
              <a:gd name="connsiteY2" fmla="*/ 1417500 h 1417500"/>
              <a:gd name="connsiteX3" fmla="*/ 0 w 6430174"/>
              <a:gd name="connsiteY3" fmla="*/ 1417500 h 1417500"/>
              <a:gd name="connsiteX4" fmla="*/ 0 w 6430174"/>
              <a:gd name="connsiteY4" fmla="*/ 0 h 14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1417500">
                <a:moveTo>
                  <a:pt x="0" y="0"/>
                </a:moveTo>
                <a:lnTo>
                  <a:pt x="6430174" y="0"/>
                </a:lnTo>
                <a:lnTo>
                  <a:pt x="6430174" y="1417500"/>
                </a:lnTo>
                <a:lnTo>
                  <a:pt x="0" y="14175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Diane Archer (Just Care USA), Gretchen Jacobson (Commonwealth Fund), James G. Kahn MD MPH (UCSF), Eagan Kemp (Public Citizen), David Lipschutz (Center for Medicare Advocacy), Dhyan Wolf (Video Editor), ASO Communications, and others</a:t>
            </a:r>
          </a:p>
        </p:txBody>
      </p:sp>
      <p:sp>
        <p:nvSpPr>
          <p:cNvPr id="18" name="Freeform 17">
            <a:extLst>
              <a:ext uri="{FF2B5EF4-FFF2-40B4-BE49-F238E27FC236}">
                <a16:creationId xmlns:a16="http://schemas.microsoft.com/office/drawing/2014/main" id="{D39E6C00-9DB2-39AC-3D8E-A9222346608B}"/>
              </a:ext>
            </a:extLst>
          </p:cNvPr>
          <p:cNvSpPr/>
          <p:nvPr/>
        </p:nvSpPr>
        <p:spPr>
          <a:xfrm>
            <a:off x="5673757" y="1825358"/>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dirty="0">
                <a:solidFill>
                  <a:schemeClr val="bg1"/>
                </a:solidFill>
                <a:effectLst>
                  <a:outerShdw blurRad="50800" dist="38100" dir="2700000" algn="tl" rotWithShape="0">
                    <a:prstClr val="black">
                      <a:alpha val="40000"/>
                    </a:prstClr>
                  </a:outerShdw>
                </a:effectLst>
              </a:rPr>
              <a:t>Drafts reviewed by </a:t>
            </a:r>
            <a:r>
              <a:rPr lang="en-US" sz="2000" b="1" kern="1200" dirty="0">
                <a:solidFill>
                  <a:schemeClr val="bg1"/>
                </a:solidFill>
                <a:effectLst>
                  <a:outerShdw blurRad="50800" dist="38100" dir="2700000" algn="tl" rotWithShape="0">
                    <a:prstClr val="black">
                      <a:alpha val="40000"/>
                    </a:prstClr>
                  </a:outerShdw>
                </a:effectLst>
              </a:rPr>
              <a:t>additional experts</a:t>
            </a:r>
            <a:endParaRPr lang="en-US" sz="2000" kern="12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98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13" grpId="0" animBg="1"/>
      <p:bldP spid="14"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DAC277-44CE-A7CD-167B-1FB2C99EBB66}"/>
              </a:ext>
            </a:extLst>
          </p:cNvPr>
          <p:cNvSpPr>
            <a:spLocks noGrp="1"/>
          </p:cNvSpPr>
          <p:nvPr>
            <p:ph type="title"/>
          </p:nvPr>
        </p:nvSpPr>
        <p:spPr/>
        <p:txBody>
          <a:bodyPr>
            <a:normAutofit/>
          </a:bodyPr>
          <a:lstStyle/>
          <a:p>
            <a:r>
              <a:rPr lang="en-US" sz="2000" dirty="0">
                <a:effectLst>
                  <a:outerShdw blurRad="50800" dist="38100" dir="2700000" algn="tl" rotWithShape="0">
                    <a:prstClr val="black">
                      <a:alpha val="40000"/>
                    </a:prstClr>
                  </a:outerShdw>
                </a:effectLst>
              </a:rPr>
              <a:t>Conclusion: Medicare “Advantage” corporations inflict</a:t>
            </a:r>
            <a:br>
              <a:rPr lang="en-US" sz="3600" dirty="0">
                <a:effectLst>
                  <a:outerShdw blurRad="50800" dist="38100" dir="2700000" algn="tl" rotWithShape="0">
                    <a:prstClr val="black">
                      <a:alpha val="40000"/>
                    </a:prstClr>
                  </a:outerShdw>
                </a:effectLst>
              </a:rPr>
            </a:br>
            <a:r>
              <a:rPr lang="en-US" sz="4000" dirty="0">
                <a:effectLst>
                  <a:outerShdw blurRad="50800" dist="38100" dir="2700000" algn="tl" rotWithShape="0">
                    <a:prstClr val="black">
                      <a:alpha val="40000"/>
                    </a:prstClr>
                  </a:outerShdw>
                </a:effectLst>
              </a:rPr>
              <a:t>More Harm Than We’d Realized</a:t>
            </a:r>
            <a:endParaRPr lang="en-US" sz="3600" dirty="0">
              <a:effectLst>
                <a:outerShdw blurRad="50800" dist="38100" dir="2700000" algn="tl" rotWithShape="0">
                  <a:prstClr val="black">
                    <a:alpha val="40000"/>
                  </a:prstClr>
                </a:outerShdw>
              </a:effectLst>
            </a:endParaRPr>
          </a:p>
        </p:txBody>
      </p:sp>
      <p:sp>
        <p:nvSpPr>
          <p:cNvPr id="4" name="Text Placeholder 3">
            <a:extLst>
              <a:ext uri="{FF2B5EF4-FFF2-40B4-BE49-F238E27FC236}">
                <a16:creationId xmlns:a16="http://schemas.microsoft.com/office/drawing/2014/main" id="{E68F67F0-44E9-E6D9-FE6B-CBF51CE489EE}"/>
              </a:ext>
            </a:extLst>
          </p:cNvPr>
          <p:cNvSpPr>
            <a:spLocks noGrp="1"/>
          </p:cNvSpPr>
          <p:nvPr>
            <p:ph type="body" idx="10"/>
          </p:nvPr>
        </p:nvSpPr>
        <p:spPr/>
        <p:txBody>
          <a:bodyPr>
            <a:normAutofit/>
          </a:bodyPr>
          <a:lstStyle/>
          <a:p>
            <a:pPr>
              <a:lnSpc>
                <a:spcPct val="100000"/>
              </a:lnSpc>
              <a:spcBef>
                <a:spcPts val="0"/>
              </a:spcBef>
            </a:pPr>
            <a:r>
              <a:rPr lang="en-US" sz="1000" dirty="0"/>
              <a:t>Notes: Pancreatic surgery 30-day post-operative mortality rate adjusted odds ratio of 2.0 in MA vs TM;</a:t>
            </a:r>
          </a:p>
          <a:p>
            <a:pPr>
              <a:lnSpc>
                <a:spcPct val="100000"/>
              </a:lnSpc>
              <a:spcBef>
                <a:spcPts val="0"/>
              </a:spcBef>
            </a:pPr>
            <a:r>
              <a:rPr lang="en-US" sz="1000" dirty="0"/>
              <a:t>“Narrow network” defined as excluding more than 70% of physicians in a patient’s county</a:t>
            </a:r>
          </a:p>
          <a:p>
            <a:pPr>
              <a:lnSpc>
                <a:spcPct val="100000"/>
              </a:lnSpc>
              <a:spcBef>
                <a:spcPts val="0"/>
              </a:spcBef>
            </a:pPr>
            <a:r>
              <a:rPr lang="en-US" sz="1000" dirty="0"/>
              <a:t>PNHP.org/HarmsReport</a:t>
            </a:r>
          </a:p>
        </p:txBody>
      </p:sp>
      <p:sp>
        <p:nvSpPr>
          <p:cNvPr id="8" name="Freeform 7">
            <a:extLst>
              <a:ext uri="{FF2B5EF4-FFF2-40B4-BE49-F238E27FC236}">
                <a16:creationId xmlns:a16="http://schemas.microsoft.com/office/drawing/2014/main" id="{9E9AFEA1-EC35-686B-5D24-ADC1469255EF}"/>
              </a:ext>
            </a:extLst>
          </p:cNvPr>
          <p:cNvSpPr/>
          <p:nvPr/>
        </p:nvSpPr>
        <p:spPr>
          <a:xfrm>
            <a:off x="494434" y="1898754"/>
            <a:ext cx="9257269" cy="640080"/>
          </a:xfrm>
          <a:custGeom>
            <a:avLst/>
            <a:gdLst>
              <a:gd name="connsiteX0" fmla="*/ 0 w 10146957"/>
              <a:gd name="connsiteY0" fmla="*/ 0 h 926100"/>
              <a:gd name="connsiteX1" fmla="*/ 10146957 w 10146957"/>
              <a:gd name="connsiteY1" fmla="*/ 0 h 926100"/>
              <a:gd name="connsiteX2" fmla="*/ 10146957 w 10146957"/>
              <a:gd name="connsiteY2" fmla="*/ 926100 h 926100"/>
              <a:gd name="connsiteX3" fmla="*/ 0 w 10146957"/>
              <a:gd name="connsiteY3" fmla="*/ 926100 h 926100"/>
              <a:gd name="connsiteX4" fmla="*/ 0 w 10146957"/>
              <a:gd name="connsiteY4" fmla="*/ 0 h 9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926100">
                <a:moveTo>
                  <a:pt x="0" y="0"/>
                </a:moveTo>
                <a:lnTo>
                  <a:pt x="10146957" y="0"/>
                </a:lnTo>
                <a:lnTo>
                  <a:pt x="10146957" y="926100"/>
                </a:lnTo>
                <a:lnTo>
                  <a:pt x="0" y="926100"/>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dirty="0">
                <a:solidFill>
                  <a:schemeClr val="tx1"/>
                </a:solidFill>
              </a:rPr>
              <a:t>MA p</a:t>
            </a:r>
            <a:r>
              <a:rPr lang="en-US" sz="2000" b="0" kern="1200" dirty="0">
                <a:solidFill>
                  <a:schemeClr val="tx1"/>
                </a:solidFill>
                <a:effectLst/>
              </a:rPr>
              <a:t>atients often </a:t>
            </a:r>
            <a:r>
              <a:rPr lang="en-US" sz="2000" b="1" kern="1200" dirty="0">
                <a:solidFill>
                  <a:schemeClr val="tx1"/>
                </a:solidFill>
                <a:effectLst/>
              </a:rPr>
              <a:t>blocked from the best </a:t>
            </a:r>
            <a:r>
              <a:rPr lang="en-US" sz="2000" b="0" kern="1200" dirty="0">
                <a:solidFill>
                  <a:schemeClr val="tx1"/>
                </a:solidFill>
                <a:effectLst/>
              </a:rPr>
              <a:t>cancer doctors / hospitals</a:t>
            </a:r>
          </a:p>
        </p:txBody>
      </p:sp>
      <p:sp>
        <p:nvSpPr>
          <p:cNvPr id="17" name="Freeform 16">
            <a:extLst>
              <a:ext uri="{FF2B5EF4-FFF2-40B4-BE49-F238E27FC236}">
                <a16:creationId xmlns:a16="http://schemas.microsoft.com/office/drawing/2014/main" id="{59D3547B-7480-EE9B-DA10-CA4103096C36}"/>
              </a:ext>
            </a:extLst>
          </p:cNvPr>
          <p:cNvSpPr/>
          <p:nvPr/>
        </p:nvSpPr>
        <p:spPr>
          <a:xfrm>
            <a:off x="729932" y="1638785"/>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Death rates double </a:t>
            </a:r>
            <a:r>
              <a:rPr lang="en-US" sz="2400" b="1" kern="1200" dirty="0">
                <a:solidFill>
                  <a:schemeClr val="bg1"/>
                </a:solidFill>
                <a:effectLst>
                  <a:outerShdw blurRad="50800" dist="38100" dir="2700000" algn="tl" rotWithShape="0">
                    <a:prstClr val="black">
                      <a:alpha val="40000"/>
                    </a:prstClr>
                  </a:outerShdw>
                </a:effectLst>
              </a:rPr>
              <a:t>after some cancer surgeries</a:t>
            </a:r>
          </a:p>
        </p:txBody>
      </p:sp>
      <p:sp>
        <p:nvSpPr>
          <p:cNvPr id="18" name="Freeform 17">
            <a:extLst>
              <a:ext uri="{FF2B5EF4-FFF2-40B4-BE49-F238E27FC236}">
                <a16:creationId xmlns:a16="http://schemas.microsoft.com/office/drawing/2014/main" id="{1CD7C661-9709-30E5-F017-440E95AD7234}"/>
              </a:ext>
            </a:extLst>
          </p:cNvPr>
          <p:cNvSpPr/>
          <p:nvPr/>
        </p:nvSpPr>
        <p:spPr>
          <a:xfrm>
            <a:off x="494434" y="3032471"/>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High out-of-pocket costs </a:t>
            </a:r>
            <a:r>
              <a:rPr lang="en-US" sz="2000" dirty="0">
                <a:solidFill>
                  <a:schemeClr val="tx1"/>
                </a:solidFill>
              </a:rPr>
              <a:t>force people to </a:t>
            </a:r>
            <a:r>
              <a:rPr lang="en-US" sz="2000" b="1" dirty="0">
                <a:solidFill>
                  <a:schemeClr val="tx1"/>
                </a:solidFill>
              </a:rPr>
              <a:t>avoid and delay needed care</a:t>
            </a:r>
            <a:endParaRPr lang="en-US" sz="2000" b="1" kern="1200" dirty="0">
              <a:solidFill>
                <a:schemeClr val="tx1"/>
              </a:solidFill>
            </a:endParaRPr>
          </a:p>
        </p:txBody>
      </p:sp>
      <p:sp>
        <p:nvSpPr>
          <p:cNvPr id="19" name="Freeform 18">
            <a:extLst>
              <a:ext uri="{FF2B5EF4-FFF2-40B4-BE49-F238E27FC236}">
                <a16:creationId xmlns:a16="http://schemas.microsoft.com/office/drawing/2014/main" id="{76B4A59F-6107-A28F-C557-0F105058D5D9}"/>
              </a:ext>
            </a:extLst>
          </p:cNvPr>
          <p:cNvSpPr/>
          <p:nvPr/>
        </p:nvSpPr>
        <p:spPr>
          <a:xfrm>
            <a:off x="729932" y="2772502"/>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7.3 million people </a:t>
            </a:r>
            <a:r>
              <a:rPr lang="en-US" sz="2400" b="1" kern="1200" dirty="0">
                <a:solidFill>
                  <a:schemeClr val="bg1"/>
                </a:solidFill>
                <a:effectLst>
                  <a:outerShdw blurRad="50800" dist="38100" dir="2700000" algn="tl" rotWithShape="0">
                    <a:prstClr val="black">
                      <a:alpha val="40000"/>
                    </a:prstClr>
                  </a:outerShdw>
                </a:effectLst>
              </a:rPr>
              <a:t>in MA are underinsured</a:t>
            </a:r>
          </a:p>
        </p:txBody>
      </p:sp>
      <p:sp>
        <p:nvSpPr>
          <p:cNvPr id="20" name="Freeform 19">
            <a:extLst>
              <a:ext uri="{FF2B5EF4-FFF2-40B4-BE49-F238E27FC236}">
                <a16:creationId xmlns:a16="http://schemas.microsoft.com/office/drawing/2014/main" id="{16570554-D263-AE43-870A-0D9B8C68CF92}"/>
              </a:ext>
            </a:extLst>
          </p:cNvPr>
          <p:cNvSpPr/>
          <p:nvPr/>
        </p:nvSpPr>
        <p:spPr>
          <a:xfrm>
            <a:off x="494434" y="4166188"/>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“Insurance” that </a:t>
            </a:r>
            <a:r>
              <a:rPr lang="en-US" sz="2000" b="1" dirty="0">
                <a:solidFill>
                  <a:schemeClr val="tx1"/>
                </a:solidFill>
              </a:rPr>
              <a:t>excludes</a:t>
            </a:r>
            <a:r>
              <a:rPr lang="en-US" sz="2000" dirty="0">
                <a:solidFill>
                  <a:schemeClr val="tx1"/>
                </a:solidFill>
              </a:rPr>
              <a:t> </a:t>
            </a:r>
            <a:r>
              <a:rPr lang="en-US" sz="2000" b="1" kern="1200" dirty="0">
                <a:solidFill>
                  <a:schemeClr val="tx1"/>
                </a:solidFill>
              </a:rPr>
              <a:t>most of the physicians </a:t>
            </a:r>
            <a:r>
              <a:rPr lang="en-US" sz="2000" kern="1200" dirty="0">
                <a:solidFill>
                  <a:schemeClr val="tx1"/>
                </a:solidFill>
              </a:rPr>
              <a:t>in their county</a:t>
            </a:r>
          </a:p>
        </p:txBody>
      </p:sp>
      <p:sp>
        <p:nvSpPr>
          <p:cNvPr id="21" name="Freeform 20">
            <a:extLst>
              <a:ext uri="{FF2B5EF4-FFF2-40B4-BE49-F238E27FC236}">
                <a16:creationId xmlns:a16="http://schemas.microsoft.com/office/drawing/2014/main" id="{4DC2DEB0-73F8-CADB-8CDF-989E91F05D19}"/>
              </a:ext>
            </a:extLst>
          </p:cNvPr>
          <p:cNvSpPr/>
          <p:nvPr/>
        </p:nvSpPr>
        <p:spPr>
          <a:xfrm>
            <a:off x="729932" y="3906219"/>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11.7 million people </a:t>
            </a:r>
            <a:r>
              <a:rPr lang="en-US" sz="2400" b="1" kern="1200" dirty="0">
                <a:solidFill>
                  <a:schemeClr val="bg1"/>
                </a:solidFill>
                <a:effectLst>
                  <a:outerShdw blurRad="50800" dist="38100" dir="2700000" algn="tl" rotWithShape="0">
                    <a:prstClr val="black">
                      <a:alpha val="40000"/>
                    </a:prstClr>
                  </a:outerShdw>
                </a:effectLst>
              </a:rPr>
              <a:t>in MA are in a narrow network</a:t>
            </a:r>
          </a:p>
        </p:txBody>
      </p:sp>
      <p:sp>
        <p:nvSpPr>
          <p:cNvPr id="22" name="Freeform 21">
            <a:extLst>
              <a:ext uri="{FF2B5EF4-FFF2-40B4-BE49-F238E27FC236}">
                <a16:creationId xmlns:a16="http://schemas.microsoft.com/office/drawing/2014/main" id="{CF366389-DCF8-00E7-1886-94DE31885BC7}"/>
              </a:ext>
            </a:extLst>
          </p:cNvPr>
          <p:cNvSpPr/>
          <p:nvPr/>
        </p:nvSpPr>
        <p:spPr>
          <a:xfrm>
            <a:off x="494434" y="5299905"/>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Medical practice time spent on “Prior Authorizations” </a:t>
            </a:r>
            <a:r>
              <a:rPr lang="en-US" sz="2000" b="1" kern="1200" dirty="0">
                <a:solidFill>
                  <a:schemeClr val="tx1"/>
                </a:solidFill>
              </a:rPr>
              <a:t>just from MA</a:t>
            </a:r>
          </a:p>
        </p:txBody>
      </p:sp>
      <p:sp>
        <p:nvSpPr>
          <p:cNvPr id="23" name="Freeform 22">
            <a:extLst>
              <a:ext uri="{FF2B5EF4-FFF2-40B4-BE49-F238E27FC236}">
                <a16:creationId xmlns:a16="http://schemas.microsoft.com/office/drawing/2014/main" id="{A916ED65-4C69-F845-50F1-922E0C87B12D}"/>
              </a:ext>
            </a:extLst>
          </p:cNvPr>
          <p:cNvSpPr/>
          <p:nvPr/>
        </p:nvSpPr>
        <p:spPr>
          <a:xfrm>
            <a:off x="729932" y="5039936"/>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Up to 20 million hours </a:t>
            </a:r>
            <a:r>
              <a:rPr lang="en-US" sz="2400" b="1" kern="1200" dirty="0">
                <a:solidFill>
                  <a:schemeClr val="bg1"/>
                </a:solidFill>
                <a:effectLst>
                  <a:outerShdw blurRad="50800" dist="38100" dir="2700000" algn="tl" rotWithShape="0">
                    <a:prstClr val="black">
                      <a:alpha val="40000"/>
                    </a:prstClr>
                  </a:outerShdw>
                </a:effectLst>
              </a:rPr>
              <a:t>per year wasted</a:t>
            </a:r>
          </a:p>
        </p:txBody>
      </p:sp>
      <p:sp>
        <p:nvSpPr>
          <p:cNvPr id="25" name="Freeform 24">
            <a:extLst>
              <a:ext uri="{FF2B5EF4-FFF2-40B4-BE49-F238E27FC236}">
                <a16:creationId xmlns:a16="http://schemas.microsoft.com/office/drawing/2014/main" id="{D5ED3278-798A-E0C0-A865-FEE9AE3554A5}"/>
              </a:ext>
            </a:extLst>
          </p:cNvPr>
          <p:cNvSpPr/>
          <p:nvPr/>
        </p:nvSpPr>
        <p:spPr>
          <a:xfrm>
            <a:off x="8845935" y="2073422"/>
            <a:ext cx="2851631" cy="2558177"/>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91440" rIns="182880" bIns="91440" numCol="1" spcCol="1270" anchor="ctr" anchorCtr="0">
            <a:noAutofit/>
          </a:bodyPr>
          <a:lstStyle/>
          <a:p>
            <a:pPr marL="0" lvl="0" indent="0" algn="ctr" defTabSz="1066800">
              <a:lnSpc>
                <a:spcPct val="90000"/>
              </a:lnSpc>
              <a:spcBef>
                <a:spcPct val="0"/>
              </a:spcBef>
              <a:buNone/>
            </a:pPr>
            <a:r>
              <a:rPr lang="en-US" sz="2000" kern="1200" dirty="0">
                <a:solidFill>
                  <a:schemeClr val="bg1"/>
                </a:solidFill>
                <a:effectLst>
                  <a:outerShdw blurRad="50800" dist="38100" dir="2700000" algn="tl" rotWithShape="0">
                    <a:prstClr val="black">
                      <a:alpha val="40000"/>
                    </a:prstClr>
                  </a:outerShdw>
                </a:effectLst>
              </a:rPr>
              <a:t>Prior authorizations, narrow networks, underinsurance, </a:t>
            </a:r>
          </a:p>
          <a:p>
            <a:pPr marL="0" lvl="0" indent="0" algn="ctr" defTabSz="10668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and </a:t>
            </a:r>
            <a:r>
              <a:rPr lang="en-US" sz="2000" i="1" kern="1200" dirty="0">
                <a:solidFill>
                  <a:schemeClr val="bg1"/>
                </a:solidFill>
                <a:effectLst>
                  <a:outerShdw blurRad="50800" dist="38100" dir="2700000" algn="tl" rotWithShape="0">
                    <a:prstClr val="black">
                      <a:alpha val="40000"/>
                    </a:prstClr>
                  </a:outerShdw>
                </a:effectLst>
              </a:rPr>
              <a:t>deaths</a:t>
            </a:r>
            <a:r>
              <a:rPr lang="en-US" sz="2000" kern="1200" dirty="0">
                <a:solidFill>
                  <a:schemeClr val="bg1"/>
                </a:solidFill>
                <a:effectLst>
                  <a:outerShdw blurRad="50800" dist="38100" dir="2700000" algn="tl" rotWithShape="0">
                    <a:prstClr val="black">
                      <a:alpha val="40000"/>
                    </a:prstClr>
                  </a:outerShdw>
                </a:effectLst>
              </a:rPr>
              <a:t>. </a:t>
            </a:r>
          </a:p>
          <a:p>
            <a:pPr marL="0" lvl="0" indent="0" algn="ctr" defTabSz="1066800">
              <a:lnSpc>
                <a:spcPct val="90000"/>
              </a:lnSpc>
              <a:spcBef>
                <a:spcPct val="0"/>
              </a:spcBef>
              <a:buNone/>
            </a:pPr>
            <a:r>
              <a:rPr lang="en-US" sz="2400" b="1" kern="1200" dirty="0">
                <a:solidFill>
                  <a:srgbClr val="FFFF00"/>
                </a:solidFill>
                <a:effectLst>
                  <a:outerShdw blurRad="50800" dist="38100" dir="2700000" algn="tl" rotWithShape="0">
                    <a:prstClr val="black">
                      <a:alpha val="40000"/>
                    </a:prstClr>
                  </a:outerShdw>
                </a:effectLst>
              </a:rPr>
              <a:t>These numbers are all related </a:t>
            </a:r>
          </a:p>
          <a:p>
            <a:pPr marL="0" lvl="0" indent="0" algn="ctr"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to each other.</a:t>
            </a:r>
          </a:p>
        </p:txBody>
      </p:sp>
    </p:spTree>
    <p:extLst>
      <p:ext uri="{BB962C8B-B14F-4D97-AF65-F5344CB8AC3E}">
        <p14:creationId xmlns:p14="http://schemas.microsoft.com/office/powerpoint/2010/main" val="32363494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bg/>
                                          </p:spTgt>
                                        </p:tgtEl>
                                        <p:attrNameLst>
                                          <p:attrName>style.visibility</p:attrName>
                                        </p:attrNameLst>
                                      </p:cBhvr>
                                      <p:to>
                                        <p:strVal val="visible"/>
                                      </p:to>
                                    </p:set>
                                    <p:animEffect transition="in" filter="fade">
                                      <p:cBhvr>
                                        <p:cTn id="43" dur="500"/>
                                        <p:tgtEl>
                                          <p:spTgt spid="25">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500"/>
                                        <p:tgtEl>
                                          <p:spTgt spid="2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xEl>
                                              <p:pRg st="1" end="1"/>
                                            </p:txEl>
                                          </p:spTgt>
                                        </p:tgtEl>
                                        <p:attrNameLst>
                                          <p:attrName>style.visibility</p:attrName>
                                        </p:attrNameLst>
                                      </p:cBhvr>
                                      <p:to>
                                        <p:strVal val="visible"/>
                                      </p:to>
                                    </p:set>
                                    <p:animEffect transition="in" filter="fade">
                                      <p:cBhvr>
                                        <p:cTn id="49" dur="500"/>
                                        <p:tgtEl>
                                          <p:spTgt spid="25">
                                            <p:txEl>
                                              <p:pRg st="1" end="1"/>
                                            </p:txEl>
                                          </p:spTgt>
                                        </p:tgtEl>
                                      </p:cBhvr>
                                    </p:animEffect>
                                  </p:childTnLst>
                                </p:cTn>
                              </p:par>
                            </p:childTnLst>
                          </p:cTn>
                        </p:par>
                        <p:par>
                          <p:cTn id="50" fill="hold">
                            <p:stCondLst>
                              <p:cond delay="500"/>
                            </p:stCondLst>
                            <p:childTnLst>
                              <p:par>
                                <p:cTn id="51" presetID="10" presetClass="entr" presetSubtype="0" fill="hold" grpId="0" nodeType="afterEffect">
                                  <p:stCondLst>
                                    <p:cond delay="500"/>
                                  </p:stCondLst>
                                  <p:childTnLst>
                                    <p:set>
                                      <p:cBhvr>
                                        <p:cTn id="52" dur="1" fill="hold">
                                          <p:stCondLst>
                                            <p:cond delay="0"/>
                                          </p:stCondLst>
                                        </p:cTn>
                                        <p:tgtEl>
                                          <p:spTgt spid="25">
                                            <p:txEl>
                                              <p:pRg st="2" end="2"/>
                                            </p:txEl>
                                          </p:spTgt>
                                        </p:tgtEl>
                                        <p:attrNameLst>
                                          <p:attrName>style.visibility</p:attrName>
                                        </p:attrNameLst>
                                      </p:cBhvr>
                                      <p:to>
                                        <p:strVal val="visible"/>
                                      </p:to>
                                    </p:set>
                                    <p:animEffect transition="in" filter="fade">
                                      <p:cBhvr>
                                        <p:cTn id="53" dur="500"/>
                                        <p:tgtEl>
                                          <p:spTgt spid="25">
                                            <p:txEl>
                                              <p:pRg st="2" end="2"/>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fade">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P spid="23" grpId="0" animBg="1"/>
      <p:bldP spid="2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1860E-355B-FB32-DBB4-ABC65D2A1315}"/>
              </a:ext>
            </a:extLst>
          </p:cNvPr>
          <p:cNvPicPr>
            <a:picLocks noChangeAspect="1"/>
          </p:cNvPicPr>
          <p:nvPr/>
        </p:nvPicPr>
        <p:blipFill rotWithShape="1">
          <a:blip r:embed="rId2"/>
          <a:srcRect l="35125" t="22085" r="14459" b="1189"/>
          <a:stretch/>
        </p:blipFill>
        <p:spPr>
          <a:xfrm>
            <a:off x="2527157" y="2142652"/>
            <a:ext cx="3129080" cy="3174772"/>
          </a:xfrm>
          <a:prstGeom prst="ellipse">
            <a:avLst/>
          </a:prstGeom>
          <a:ln w="127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9" name="Title 8">
            <a:extLst>
              <a:ext uri="{FF2B5EF4-FFF2-40B4-BE49-F238E27FC236}">
                <a16:creationId xmlns:a16="http://schemas.microsoft.com/office/drawing/2014/main" id="{ED39D6F2-6C4B-3885-0DC1-5A3CE5E78BD8}"/>
              </a:ext>
            </a:extLst>
          </p:cNvPr>
          <p:cNvSpPr>
            <a:spLocks noGrp="1"/>
          </p:cNvSpPr>
          <p:nvPr>
            <p:ph type="title"/>
          </p:nvPr>
        </p:nvSpPr>
        <p:spPr/>
        <p:txBody>
          <a:bodyPr/>
          <a:lstStyle/>
          <a:p>
            <a:r>
              <a:rPr lang="en-US" sz="2800" dirty="0"/>
              <a:t>Our report documents many ways that MA</a:t>
            </a:r>
            <a:br>
              <a:rPr lang="en-US" sz="2800" dirty="0"/>
            </a:br>
            <a:r>
              <a:rPr lang="en-US" dirty="0"/>
              <a:t>Harms Patients and Physicians</a:t>
            </a:r>
          </a:p>
        </p:txBody>
      </p:sp>
      <p:sp>
        <p:nvSpPr>
          <p:cNvPr id="12" name="Text Placeholder 11">
            <a:extLst>
              <a:ext uri="{FF2B5EF4-FFF2-40B4-BE49-F238E27FC236}">
                <a16:creationId xmlns:a16="http://schemas.microsoft.com/office/drawing/2014/main" id="{6A60BFFD-D90B-F68E-E999-75A1A2132F08}"/>
              </a:ext>
            </a:extLst>
          </p:cNvPr>
          <p:cNvSpPr>
            <a:spLocks noGrp="1"/>
          </p:cNvSpPr>
          <p:nvPr>
            <p:ph type="body" idx="10"/>
          </p:nvPr>
        </p:nvSpPr>
        <p:spPr>
          <a:xfrm>
            <a:off x="0" y="6016753"/>
            <a:ext cx="8229600" cy="841248"/>
          </a:xfrm>
        </p:spPr>
        <p:txBody>
          <a:bodyPr/>
          <a:lstStyle/>
          <a:p>
            <a:r>
              <a:rPr lang="en-US" dirty="0"/>
              <a:t>PNHP.org/HarmsReport</a:t>
            </a:r>
          </a:p>
        </p:txBody>
      </p:sp>
      <p:sp>
        <p:nvSpPr>
          <p:cNvPr id="40" name="Rectangle 39">
            <a:extLst>
              <a:ext uri="{FF2B5EF4-FFF2-40B4-BE49-F238E27FC236}">
                <a16:creationId xmlns:a16="http://schemas.microsoft.com/office/drawing/2014/main" id="{E791194C-1138-199D-3C02-E7FB4B5823EF}"/>
              </a:ext>
            </a:extLst>
          </p:cNvPr>
          <p:cNvSpPr/>
          <p:nvPr/>
        </p:nvSpPr>
        <p:spPr>
          <a:xfrm>
            <a:off x="7665720" y="1938054"/>
            <a:ext cx="3688080" cy="2739514"/>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Little of this is </a:t>
            </a:r>
          </a:p>
          <a:p>
            <a:pPr algn="ctr">
              <a:spcAft>
                <a:spcPts val="1200"/>
              </a:spcAft>
            </a:pPr>
            <a:r>
              <a:rPr lang="en-US" sz="2000" dirty="0">
                <a:effectLst>
                  <a:outerShdw blurRad="50800" dist="38100" dir="2700000" algn="tl" rotWithShape="0">
                    <a:prstClr val="black">
                      <a:alpha val="40000"/>
                    </a:prstClr>
                  </a:outerShdw>
                </a:effectLst>
              </a:rPr>
              <a:t>disclosed to “consumers”.</a:t>
            </a:r>
          </a:p>
          <a:p>
            <a:pPr algn="ctr"/>
            <a:r>
              <a:rPr lang="en-US" sz="2000" dirty="0">
                <a:effectLst>
                  <a:outerShdw blurRad="50800" dist="38100" dir="2700000" algn="tl" rotWithShape="0">
                    <a:prstClr val="black">
                      <a:alpha val="40000"/>
                    </a:prstClr>
                  </a:outerShdw>
                </a:effectLst>
              </a:rPr>
              <a:t>By the time people </a:t>
            </a:r>
          </a:p>
          <a:p>
            <a:pPr algn="ctr"/>
            <a:r>
              <a:rPr lang="en-US" sz="2000" dirty="0">
                <a:effectLst>
                  <a:outerShdw blurRad="50800" dist="38100" dir="2700000" algn="tl" rotWithShape="0">
                    <a:prstClr val="black">
                      <a:alpha val="40000"/>
                    </a:prstClr>
                  </a:outerShdw>
                </a:effectLst>
              </a:rPr>
              <a:t>encounter these problems, </a:t>
            </a:r>
          </a:p>
          <a:p>
            <a:pPr algn="ctr"/>
            <a:r>
              <a:rPr lang="en-US" sz="2000" dirty="0">
                <a:effectLst>
                  <a:outerShdw blurRad="50800" dist="38100" dir="2700000" algn="tl" rotWithShape="0">
                    <a:prstClr val="black">
                      <a:alpha val="40000"/>
                    </a:prstClr>
                  </a:outerShdw>
                </a:effectLst>
              </a:rPr>
              <a:t>many find themselves</a:t>
            </a:r>
          </a:p>
          <a:p>
            <a:pPr algn="ctr"/>
            <a:r>
              <a:rPr lang="en-US" sz="3200" b="1" dirty="0">
                <a:effectLst>
                  <a:outerShdw blurRad="50800" dist="38100" dir="2700000" algn="tl" rotWithShape="0">
                    <a:prstClr val="black">
                      <a:alpha val="40000"/>
                    </a:prstClr>
                  </a:outerShdw>
                </a:effectLst>
              </a:rPr>
              <a:t>trapped in MA.</a:t>
            </a:r>
            <a:endParaRPr lang="en-US" sz="2000" b="1" dirty="0">
              <a:effectLst>
                <a:outerShdw blurRad="50800" dist="38100" dir="2700000" algn="tl" rotWithShape="0">
                  <a:prstClr val="black">
                    <a:alpha val="40000"/>
                  </a:prstClr>
                </a:outerShdw>
              </a:effectLst>
            </a:endParaRPr>
          </a:p>
        </p:txBody>
      </p:sp>
      <p:sp>
        <p:nvSpPr>
          <p:cNvPr id="34" name="Rectangle 33">
            <a:extLst>
              <a:ext uri="{FF2B5EF4-FFF2-40B4-BE49-F238E27FC236}">
                <a16:creationId xmlns:a16="http://schemas.microsoft.com/office/drawing/2014/main" id="{75D44CA1-B978-E59F-E1F6-96E43C3EAE0A}"/>
              </a:ext>
            </a:extLst>
          </p:cNvPr>
          <p:cNvSpPr/>
          <p:nvPr/>
        </p:nvSpPr>
        <p:spPr>
          <a:xfrm>
            <a:off x="1663983" y="169068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Prior Authorizations</a:t>
            </a:r>
          </a:p>
        </p:txBody>
      </p:sp>
      <p:sp>
        <p:nvSpPr>
          <p:cNvPr id="36" name="Rectangle 35">
            <a:extLst>
              <a:ext uri="{FF2B5EF4-FFF2-40B4-BE49-F238E27FC236}">
                <a16:creationId xmlns:a16="http://schemas.microsoft.com/office/drawing/2014/main" id="{0C97EF7A-51C0-D021-92B6-71D5BF397781}"/>
              </a:ext>
            </a:extLst>
          </p:cNvPr>
          <p:cNvSpPr/>
          <p:nvPr/>
        </p:nvSpPr>
        <p:spPr>
          <a:xfrm>
            <a:off x="4329808" y="169068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Barriers to Caring</a:t>
            </a:r>
          </a:p>
        </p:txBody>
      </p:sp>
      <p:sp>
        <p:nvSpPr>
          <p:cNvPr id="37" name="Rectangle 36">
            <a:extLst>
              <a:ext uri="{FF2B5EF4-FFF2-40B4-BE49-F238E27FC236}">
                <a16:creationId xmlns:a16="http://schemas.microsoft.com/office/drawing/2014/main" id="{DEA9074D-624A-5A42-DCB8-D7DF09E19219}"/>
              </a:ext>
            </a:extLst>
          </p:cNvPr>
          <p:cNvSpPr/>
          <p:nvPr/>
        </p:nvSpPr>
        <p:spPr>
          <a:xfrm>
            <a:off x="838200" y="387432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Restrictions and Limits on Care</a:t>
            </a:r>
          </a:p>
        </p:txBody>
      </p:sp>
      <p:sp>
        <p:nvSpPr>
          <p:cNvPr id="38" name="Rectangle 37">
            <a:extLst>
              <a:ext uri="{FF2B5EF4-FFF2-40B4-BE49-F238E27FC236}">
                <a16:creationId xmlns:a16="http://schemas.microsoft.com/office/drawing/2014/main" id="{0AC46304-FE31-0A9F-015E-1F70820F22E1}"/>
              </a:ext>
            </a:extLst>
          </p:cNvPr>
          <p:cNvSpPr/>
          <p:nvPr/>
        </p:nvSpPr>
        <p:spPr>
          <a:xfrm>
            <a:off x="5160748" y="278250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Administrative Burdens</a:t>
            </a:r>
          </a:p>
        </p:txBody>
      </p:sp>
      <p:sp>
        <p:nvSpPr>
          <p:cNvPr id="39" name="Rectangle 38">
            <a:extLst>
              <a:ext uri="{FF2B5EF4-FFF2-40B4-BE49-F238E27FC236}">
                <a16:creationId xmlns:a16="http://schemas.microsoft.com/office/drawing/2014/main" id="{F0D5C9DD-82B2-8E85-56EF-D3ECF090BB24}"/>
              </a:ext>
            </a:extLst>
          </p:cNvPr>
          <p:cNvSpPr/>
          <p:nvPr/>
        </p:nvSpPr>
        <p:spPr>
          <a:xfrm>
            <a:off x="4329808" y="4966149"/>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Corporatization</a:t>
            </a:r>
          </a:p>
        </p:txBody>
      </p:sp>
      <p:sp>
        <p:nvSpPr>
          <p:cNvPr id="41" name="Rectangle 40">
            <a:extLst>
              <a:ext uri="{FF2B5EF4-FFF2-40B4-BE49-F238E27FC236}">
                <a16:creationId xmlns:a16="http://schemas.microsoft.com/office/drawing/2014/main" id="{4709E46F-304E-2069-3024-B4774EB8516F}"/>
              </a:ext>
            </a:extLst>
          </p:cNvPr>
          <p:cNvSpPr/>
          <p:nvPr/>
        </p:nvSpPr>
        <p:spPr>
          <a:xfrm>
            <a:off x="1663983" y="4966149"/>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Unaffordable Care</a:t>
            </a:r>
          </a:p>
        </p:txBody>
      </p:sp>
      <p:sp>
        <p:nvSpPr>
          <p:cNvPr id="42" name="Rectangle 41">
            <a:extLst>
              <a:ext uri="{FF2B5EF4-FFF2-40B4-BE49-F238E27FC236}">
                <a16:creationId xmlns:a16="http://schemas.microsoft.com/office/drawing/2014/main" id="{BCB61EF5-2DBA-0BEA-BEB0-7A568438CA1B}"/>
              </a:ext>
            </a:extLst>
          </p:cNvPr>
          <p:cNvSpPr/>
          <p:nvPr/>
        </p:nvSpPr>
        <p:spPr>
          <a:xfrm>
            <a:off x="5160748" y="387432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Financialization</a:t>
            </a:r>
          </a:p>
        </p:txBody>
      </p:sp>
      <p:sp>
        <p:nvSpPr>
          <p:cNvPr id="35" name="Rectangle 34">
            <a:extLst>
              <a:ext uri="{FF2B5EF4-FFF2-40B4-BE49-F238E27FC236}">
                <a16:creationId xmlns:a16="http://schemas.microsoft.com/office/drawing/2014/main" id="{837AE4EE-545F-8A82-36D1-A734C1BF9ABB}"/>
              </a:ext>
            </a:extLst>
          </p:cNvPr>
          <p:cNvSpPr/>
          <p:nvPr/>
        </p:nvSpPr>
        <p:spPr>
          <a:xfrm>
            <a:off x="838200" y="278250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Narrow/“Ghost” Networks</a:t>
            </a:r>
          </a:p>
        </p:txBody>
      </p:sp>
    </p:spTree>
    <p:extLst>
      <p:ext uri="{BB962C8B-B14F-4D97-AF65-F5344CB8AC3E}">
        <p14:creationId xmlns:p14="http://schemas.microsoft.com/office/powerpoint/2010/main" val="34403733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4000"/>
                            </p:stCondLst>
                            <p:childTnLst>
                              <p:par>
                                <p:cTn id="42" presetID="10" presetClass="entr" presetSubtype="0" fill="hold" grpId="0" nodeType="afterEffect">
                                  <p:stCondLst>
                                    <p:cond delay="1000"/>
                                  </p:stCondLst>
                                  <p:childTnLst>
                                    <p:set>
                                      <p:cBhvr>
                                        <p:cTn id="43" dur="1" fill="hold">
                                          <p:stCondLst>
                                            <p:cond delay="0"/>
                                          </p:stCondLst>
                                        </p:cTn>
                                        <p:tgtEl>
                                          <p:spTgt spid="40">
                                            <p:bg/>
                                          </p:spTgt>
                                        </p:tgtEl>
                                        <p:attrNameLst>
                                          <p:attrName>style.visibility</p:attrName>
                                        </p:attrNameLst>
                                      </p:cBhvr>
                                      <p:to>
                                        <p:strVal val="visible"/>
                                      </p:to>
                                    </p:set>
                                    <p:animEffect transition="in" filter="fade">
                                      <p:cBhvr>
                                        <p:cTn id="44" dur="500"/>
                                        <p:tgtEl>
                                          <p:spTgt spid="40">
                                            <p:bg/>
                                          </p:spTgt>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40">
                                            <p:txEl>
                                              <p:pRg st="0" end="0"/>
                                            </p:txEl>
                                          </p:spTgt>
                                        </p:tgtEl>
                                        <p:attrNameLst>
                                          <p:attrName>style.visibility</p:attrName>
                                        </p:attrNameLst>
                                      </p:cBhvr>
                                      <p:to>
                                        <p:strVal val="visible"/>
                                      </p:to>
                                    </p:set>
                                    <p:animEffect transition="in" filter="fade">
                                      <p:cBhvr>
                                        <p:cTn id="47" dur="500"/>
                                        <p:tgtEl>
                                          <p:spTgt spid="40">
                                            <p:txEl>
                                              <p:pRg st="0" end="0"/>
                                            </p:txEl>
                                          </p:spTgt>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40">
                                            <p:txEl>
                                              <p:pRg st="1" end="1"/>
                                            </p:txEl>
                                          </p:spTgt>
                                        </p:tgtEl>
                                        <p:attrNameLst>
                                          <p:attrName>style.visibility</p:attrName>
                                        </p:attrNameLst>
                                      </p:cBhvr>
                                      <p:to>
                                        <p:strVal val="visible"/>
                                      </p:to>
                                    </p:set>
                                    <p:animEffect transition="in" filter="fade">
                                      <p:cBhvr>
                                        <p:cTn id="50" dur="500"/>
                                        <p:tgtEl>
                                          <p:spTgt spid="4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0">
                                            <p:txEl>
                                              <p:pRg st="2" end="2"/>
                                            </p:txEl>
                                          </p:spTgt>
                                        </p:tgtEl>
                                        <p:attrNameLst>
                                          <p:attrName>style.visibility</p:attrName>
                                        </p:attrNameLst>
                                      </p:cBhvr>
                                      <p:to>
                                        <p:strVal val="visible"/>
                                      </p:to>
                                    </p:set>
                                    <p:animEffect transition="in" filter="fade">
                                      <p:cBhvr>
                                        <p:cTn id="55" dur="500"/>
                                        <p:tgtEl>
                                          <p:spTgt spid="40">
                                            <p:txEl>
                                              <p:pRg st="2" end="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xEl>
                                              <p:pRg st="3" end="3"/>
                                            </p:txEl>
                                          </p:spTgt>
                                        </p:tgtEl>
                                        <p:attrNameLst>
                                          <p:attrName>style.visibility</p:attrName>
                                        </p:attrNameLst>
                                      </p:cBhvr>
                                      <p:to>
                                        <p:strVal val="visible"/>
                                      </p:to>
                                    </p:set>
                                    <p:animEffect transition="in" filter="fade">
                                      <p:cBhvr>
                                        <p:cTn id="58" dur="500"/>
                                        <p:tgtEl>
                                          <p:spTgt spid="40">
                                            <p:txEl>
                                              <p:pRg st="3" end="3"/>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xEl>
                                              <p:pRg st="4" end="4"/>
                                            </p:txEl>
                                          </p:spTgt>
                                        </p:tgtEl>
                                        <p:attrNameLst>
                                          <p:attrName>style.visibility</p:attrName>
                                        </p:attrNameLst>
                                      </p:cBhvr>
                                      <p:to>
                                        <p:strVal val="visible"/>
                                      </p:to>
                                    </p:set>
                                    <p:animEffect transition="in" filter="fade">
                                      <p:cBhvr>
                                        <p:cTn id="61" dur="500"/>
                                        <p:tgtEl>
                                          <p:spTgt spid="40">
                                            <p:txEl>
                                              <p:pRg st="4" end="4"/>
                                            </p:txEl>
                                          </p:spTgt>
                                        </p:tgtEl>
                                      </p:cBhvr>
                                    </p:animEffect>
                                  </p:childTnLst>
                                </p:cTn>
                              </p:par>
                            </p:childTnLst>
                          </p:cTn>
                        </p:par>
                        <p:par>
                          <p:cTn id="62" fill="hold">
                            <p:stCondLst>
                              <p:cond delay="500"/>
                            </p:stCondLst>
                            <p:childTnLst>
                              <p:par>
                                <p:cTn id="63" presetID="23" presetClass="entr" presetSubtype="272" fill="hold" grpId="0" nodeType="afterEffect">
                                  <p:stCondLst>
                                    <p:cond delay="500"/>
                                  </p:stCondLst>
                                  <p:iterate type="lt">
                                    <p:tmPct val="10000"/>
                                  </p:iterate>
                                  <p:childTnLst>
                                    <p:set>
                                      <p:cBhvr>
                                        <p:cTn id="64" dur="1" fill="hold">
                                          <p:stCondLst>
                                            <p:cond delay="0"/>
                                          </p:stCondLst>
                                        </p:cTn>
                                        <p:tgtEl>
                                          <p:spTgt spid="40">
                                            <p:txEl>
                                              <p:pRg st="5" end="5"/>
                                            </p:txEl>
                                          </p:spTgt>
                                        </p:tgtEl>
                                        <p:attrNameLst>
                                          <p:attrName>style.visibility</p:attrName>
                                        </p:attrNameLst>
                                      </p:cBhvr>
                                      <p:to>
                                        <p:strVal val="visible"/>
                                      </p:to>
                                    </p:set>
                                    <p:anim calcmode="lin" valueType="num">
                                      <p:cBhvr>
                                        <p:cTn id="65" dur="1000" fill="hold"/>
                                        <p:tgtEl>
                                          <p:spTgt spid="40">
                                            <p:txEl>
                                              <p:pRg st="5" end="5"/>
                                            </p:txEl>
                                          </p:spTgt>
                                        </p:tgtEl>
                                        <p:attrNameLst>
                                          <p:attrName>ppt_w</p:attrName>
                                        </p:attrNameLst>
                                      </p:cBhvr>
                                      <p:tavLst>
                                        <p:tav tm="0">
                                          <p:val>
                                            <p:strVal val="2/3*#ppt_w"/>
                                          </p:val>
                                        </p:tav>
                                        <p:tav tm="100000">
                                          <p:val>
                                            <p:strVal val="#ppt_w"/>
                                          </p:val>
                                        </p:tav>
                                      </p:tavLst>
                                    </p:anim>
                                    <p:anim calcmode="lin" valueType="num">
                                      <p:cBhvr>
                                        <p:cTn id="66" dur="1000" fill="hold"/>
                                        <p:tgtEl>
                                          <p:spTgt spid="40">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animBg="1"/>
      <p:bldP spid="34" grpId="0" animBg="1"/>
      <p:bldP spid="36" grpId="0" animBg="1"/>
      <p:bldP spid="37" grpId="0" animBg="1"/>
      <p:bldP spid="38" grpId="0" animBg="1"/>
      <p:bldP spid="39" grpId="0" animBg="1"/>
      <p:bldP spid="41" grpId="0" animBg="1"/>
      <p:bldP spid="42"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3C72691-AA8E-FBD0-60C8-004EA4668347}"/>
              </a:ext>
            </a:extLst>
          </p:cNvPr>
          <p:cNvGraphicFramePr/>
          <p:nvPr/>
        </p:nvGraphicFramePr>
        <p:xfrm>
          <a:off x="6030575" y="1484884"/>
          <a:ext cx="5812094" cy="4447645"/>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0945EE54-F14E-28FA-90C9-A8E336B04FDD}"/>
              </a:ext>
            </a:extLst>
          </p:cNvPr>
          <p:cNvGrpSpPr/>
          <p:nvPr/>
        </p:nvGrpSpPr>
        <p:grpSpPr>
          <a:xfrm>
            <a:off x="6081324" y="1499923"/>
            <a:ext cx="5710596" cy="4432606"/>
            <a:chOff x="5996346" y="1584147"/>
            <a:chExt cx="5710596" cy="4432606"/>
          </a:xfrm>
          <a:noFill/>
        </p:grpSpPr>
        <p:sp>
          <p:nvSpPr>
            <p:cNvPr id="6" name="Rectangle 5">
              <a:extLst>
                <a:ext uri="{FF2B5EF4-FFF2-40B4-BE49-F238E27FC236}">
                  <a16:creationId xmlns:a16="http://schemas.microsoft.com/office/drawing/2014/main" id="{9D510AFB-A0BF-9620-A54C-21331742AD1A}"/>
                </a:ext>
              </a:extLst>
            </p:cNvPr>
            <p:cNvSpPr/>
            <p:nvPr/>
          </p:nvSpPr>
          <p:spPr>
            <a:xfrm>
              <a:off x="5996346" y="1584147"/>
              <a:ext cx="5710596" cy="443260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281B03C8-1C8B-18C7-93DC-13EFD4203C8C}"/>
                </a:ext>
              </a:extLst>
            </p:cNvPr>
            <p:cNvSpPr txBox="1"/>
            <p:nvPr/>
          </p:nvSpPr>
          <p:spPr>
            <a:xfrm>
              <a:off x="6760336" y="1808402"/>
              <a:ext cx="3289286" cy="923330"/>
            </a:xfrm>
            <a:prstGeom prst="rect">
              <a:avLst/>
            </a:prstGeom>
            <a:grpFill/>
          </p:spPr>
          <p:txBody>
            <a:bodyPr wrap="square" rtlCol="0">
              <a:spAutoFit/>
            </a:bodyPr>
            <a:lstStyle/>
            <a:p>
              <a:pPr algn="ctr">
                <a:lnSpc>
                  <a:spcPct val="90000"/>
                </a:lnSpc>
              </a:pPr>
              <a:r>
                <a:rPr lang="en-US" sz="2000" b="1" dirty="0">
                  <a:solidFill>
                    <a:schemeClr val="bg1"/>
                  </a:solidFill>
                  <a:effectLst>
                    <a:outerShdw blurRad="50800" dist="38100" dir="2700000" algn="tl" rotWithShape="0">
                      <a:prstClr val="black">
                        <a:alpha val="40000"/>
                      </a:prstClr>
                    </a:outerShdw>
                  </a:effectLst>
                </a:rPr>
                <a:t>Cost-related problems accessing care by people in fair or poor health </a:t>
              </a:r>
            </a:p>
          </p:txBody>
        </p:sp>
      </p:grpSp>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0" y="6016753"/>
            <a:ext cx="10134600" cy="841248"/>
          </a:xfrm>
        </p:spPr>
        <p:txBody>
          <a:bodyPr/>
          <a:lstStyle/>
          <a:p>
            <a:r>
              <a:rPr lang="en-US" dirty="0"/>
              <a:t>PNHP.org/HarmsReport, references 24 and 58</a:t>
            </a:r>
          </a:p>
        </p:txBody>
      </p:sp>
      <p:sp>
        <p:nvSpPr>
          <p:cNvPr id="11" name="Freeform 10">
            <a:extLst>
              <a:ext uri="{FF2B5EF4-FFF2-40B4-BE49-F238E27FC236}">
                <a16:creationId xmlns:a16="http://schemas.microsoft.com/office/drawing/2014/main" id="{C7501AE6-E485-9E3D-5F52-B725BB9EFB3D}"/>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12" name="Freeform 11">
            <a:extLst>
              <a:ext uri="{FF2B5EF4-FFF2-40B4-BE49-F238E27FC236}">
                <a16:creationId xmlns:a16="http://schemas.microsoft.com/office/drawing/2014/main" id="{3B2FD3AA-BEBA-B2EC-2BC0-6D133A57CC1A}"/>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spTree>
    <p:extLst>
      <p:ext uri="{BB962C8B-B14F-4D97-AF65-F5344CB8AC3E}">
        <p14:creationId xmlns:p14="http://schemas.microsoft.com/office/powerpoint/2010/main" val="42700666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fade">
                                      <p:cBhvr>
                                        <p:cTn id="12" dur="500"/>
                                        <p:tgtEl>
                                          <p:spTgt spid="12">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24" dur="500"/>
                                        <p:tgtEl>
                                          <p:spTgt spid="7">
                                            <p:graphicEl>
                                              <a:chart seriesIdx="-3" categoryIdx="-3" bldStep="gridLegen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29" dur="500"/>
                                        <p:tgtEl>
                                          <p:spTgt spid="7">
                                            <p:graphicEl>
                                              <a:chart seriesIdx="-4" categoryIdx="0"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34" dur="500"/>
                                        <p:tgtEl>
                                          <p:spTgt spid="7">
                                            <p:graphicEl>
                                              <a:chart seriesIdx="-4" categoryIdx="1" bldStep="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fade">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graphicEl>
                                              <a:chart seriesIdx="-4" categoryIdx="1" bldStep="category"/>
                                            </p:graphicEl>
                                          </p:spTgt>
                                        </p:tgtEl>
                                      </p:cBhvr>
                                    </p:animEffect>
                                    <p:set>
                                      <p:cBhvr>
                                        <p:cTn id="47" dur="1" fill="hold">
                                          <p:stCondLst>
                                            <p:cond delay="499"/>
                                          </p:stCondLst>
                                        </p:cTn>
                                        <p:tgtEl>
                                          <p:spTgt spid="7">
                                            <p:graphicEl>
                                              <a:chart seriesIdx="-4" categoryIdx="1" bldStep="category"/>
                                            </p:graphic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graphicEl>
                                              <a:chart seriesIdx="-4" categoryIdx="0" bldStep="category"/>
                                            </p:graphicEl>
                                          </p:spTgt>
                                        </p:tgtEl>
                                      </p:cBhvr>
                                    </p:animEffect>
                                    <p:set>
                                      <p:cBhvr>
                                        <p:cTn id="50" dur="1" fill="hold">
                                          <p:stCondLst>
                                            <p:cond delay="499"/>
                                          </p:stCondLst>
                                        </p:cTn>
                                        <p:tgtEl>
                                          <p:spTgt spid="7">
                                            <p:graphicEl>
                                              <a:chart seriesIdx="-4" categoryIdx="0" bldStep="category"/>
                                            </p:graphic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graphicEl>
                                              <a:chart seriesIdx="-3" categoryIdx="-3" bldStep="gridLegend"/>
                                            </p:graphicEl>
                                          </p:spTgt>
                                        </p:tgtEl>
                                      </p:cBhvr>
                                    </p:animEffect>
                                    <p:set>
                                      <p:cBhvr>
                                        <p:cTn id="53" dur="1" fill="hold">
                                          <p:stCondLst>
                                            <p:cond delay="499"/>
                                          </p:stCondLst>
                                        </p:cTn>
                                        <p:tgtEl>
                                          <p:spTgt spid="7">
                                            <p:graphicEl>
                                              <a:chart seriesIdx="-3" categoryIdx="-3" bldStep="gridLegend"/>
                                            </p:graphicEl>
                                          </p:spTgt>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fade">
                                      <p:cBhvr>
                                        <p:cTn id="5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Graphic spid="7" grpId="1" uiExpand="1">
        <p:bldSub>
          <a:bldChart bld="category"/>
        </p:bldSub>
      </p:bldGraphic>
      <p:bldP spid="11" grpId="0" animBg="1"/>
      <p:bldP spid="12"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08D0F63-78C4-7D3D-1636-C226B541357C}"/>
              </a:ext>
            </a:extLst>
          </p:cNvPr>
          <p:cNvSpPr/>
          <p:nvPr/>
        </p:nvSpPr>
        <p:spPr>
          <a:xfrm>
            <a:off x="6062170" y="1554793"/>
            <a:ext cx="5716745" cy="4329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effectLst>
                  <a:outerShdw blurRad="50800" dist="38100" dir="2700000" algn="tl" rotWithShape="0">
                    <a:prstClr val="black">
                      <a:alpha val="40000"/>
                    </a:prstClr>
                  </a:outerShdw>
                </a:effectLst>
              </a:rPr>
              <a:t>Percentage of local physicians </a:t>
            </a:r>
          </a:p>
          <a:p>
            <a:pPr algn="ctr"/>
            <a:r>
              <a:rPr lang="en-US" sz="2400" b="1" dirty="0">
                <a:solidFill>
                  <a:schemeClr val="bg1"/>
                </a:solidFill>
                <a:effectLst>
                  <a:outerShdw blurRad="50800" dist="38100" dir="2700000" algn="tl" rotWithShape="0">
                    <a:prstClr val="black">
                      <a:alpha val="40000"/>
                    </a:prstClr>
                  </a:outerShdw>
                </a:effectLst>
              </a:rPr>
              <a:t>in TM who see MA patients</a:t>
            </a:r>
          </a:p>
        </p:txBody>
      </p:sp>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0" y="6016753"/>
            <a:ext cx="10134600" cy="841248"/>
          </a:xfrm>
        </p:spPr>
        <p:txBody>
          <a:bodyPr/>
          <a:lstStyle/>
          <a:p>
            <a:r>
              <a:rPr lang="en-US" dirty="0"/>
              <a:t>PNHP.org/HarmsReport, references 24 and 58</a:t>
            </a:r>
          </a:p>
        </p:txBody>
      </p:sp>
      <p:sp>
        <p:nvSpPr>
          <p:cNvPr id="11" name="Freeform 10">
            <a:extLst>
              <a:ext uri="{FF2B5EF4-FFF2-40B4-BE49-F238E27FC236}">
                <a16:creationId xmlns:a16="http://schemas.microsoft.com/office/drawing/2014/main" id="{C7501AE6-E485-9E3D-5F52-B725BB9EFB3D}"/>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12" name="Freeform 11">
            <a:extLst>
              <a:ext uri="{FF2B5EF4-FFF2-40B4-BE49-F238E27FC236}">
                <a16:creationId xmlns:a16="http://schemas.microsoft.com/office/drawing/2014/main" id="{3B2FD3AA-BEBA-B2EC-2BC0-6D133A57CC1A}"/>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grpSp>
        <p:nvGrpSpPr>
          <p:cNvPr id="26" name="Group 25">
            <a:extLst>
              <a:ext uri="{FF2B5EF4-FFF2-40B4-BE49-F238E27FC236}">
                <a16:creationId xmlns:a16="http://schemas.microsoft.com/office/drawing/2014/main" id="{EBF2EA2C-BC40-0A19-16F0-59550D79EF40}"/>
              </a:ext>
            </a:extLst>
          </p:cNvPr>
          <p:cNvGrpSpPr/>
          <p:nvPr/>
        </p:nvGrpSpPr>
        <p:grpSpPr>
          <a:xfrm>
            <a:off x="7247920" y="5422211"/>
            <a:ext cx="3683998" cy="461665"/>
            <a:chOff x="8755675" y="5523055"/>
            <a:chExt cx="3683998" cy="461665"/>
          </a:xfrm>
        </p:grpSpPr>
        <p:sp>
          <p:nvSpPr>
            <p:cNvPr id="17" name="Rectangle 16">
              <a:extLst>
                <a:ext uri="{FF2B5EF4-FFF2-40B4-BE49-F238E27FC236}">
                  <a16:creationId xmlns:a16="http://schemas.microsoft.com/office/drawing/2014/main" id="{B0772976-6214-D76A-C872-1DA6DA877403}"/>
                </a:ext>
              </a:extLst>
            </p:cNvPr>
            <p:cNvSpPr/>
            <p:nvPr/>
          </p:nvSpPr>
          <p:spPr>
            <a:xfrm>
              <a:off x="8755675" y="5619167"/>
              <a:ext cx="269440" cy="26944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E166CA-2E36-2680-1634-2B1E03B17253}"/>
                </a:ext>
              </a:extLst>
            </p:cNvPr>
            <p:cNvSpPr txBox="1"/>
            <p:nvPr/>
          </p:nvSpPr>
          <p:spPr>
            <a:xfrm>
              <a:off x="8985842" y="5523055"/>
              <a:ext cx="3453831" cy="461665"/>
            </a:xfrm>
            <a:prstGeom prst="rect">
              <a:avLst/>
            </a:prstGeom>
            <a:noFill/>
          </p:spPr>
          <p:txBody>
            <a:bodyPr wrap="none" rtlCol="0" anchor="ctr">
              <a:spAutoFit/>
            </a:bodyPr>
            <a:lstStyle/>
            <a:p>
              <a:pPr>
                <a:spcAft>
                  <a:spcPts val="1200"/>
                </a:spcAft>
              </a:pPr>
              <a:r>
                <a:rPr lang="en-US" sz="2400" dirty="0">
                  <a:solidFill>
                    <a:schemeClr val="bg1"/>
                  </a:solidFill>
                </a:rPr>
                <a:t>Not in local MA Network</a:t>
              </a:r>
            </a:p>
          </p:txBody>
        </p:sp>
      </p:grpSp>
      <p:grpSp>
        <p:nvGrpSpPr>
          <p:cNvPr id="24" name="Group 23">
            <a:extLst>
              <a:ext uri="{FF2B5EF4-FFF2-40B4-BE49-F238E27FC236}">
                <a16:creationId xmlns:a16="http://schemas.microsoft.com/office/drawing/2014/main" id="{E9EABF60-E901-DA19-950B-26AFBD237351}"/>
              </a:ext>
            </a:extLst>
          </p:cNvPr>
          <p:cNvGrpSpPr/>
          <p:nvPr/>
        </p:nvGrpSpPr>
        <p:grpSpPr>
          <a:xfrm>
            <a:off x="6138593" y="2435085"/>
            <a:ext cx="2601395" cy="2913500"/>
            <a:chOff x="6372123" y="2378797"/>
            <a:chExt cx="2601395" cy="2913500"/>
          </a:xfrm>
        </p:grpSpPr>
        <p:sp>
          <p:nvSpPr>
            <p:cNvPr id="9" name="TextBox 8">
              <a:extLst>
                <a:ext uri="{FF2B5EF4-FFF2-40B4-BE49-F238E27FC236}">
                  <a16:creationId xmlns:a16="http://schemas.microsoft.com/office/drawing/2014/main" id="{50DC47D9-83DD-90C8-F974-301AD0A1623D}"/>
                </a:ext>
              </a:extLst>
            </p:cNvPr>
            <p:cNvSpPr txBox="1"/>
            <p:nvPr/>
          </p:nvSpPr>
          <p:spPr>
            <a:xfrm>
              <a:off x="6657959" y="2378797"/>
              <a:ext cx="2029723" cy="461665"/>
            </a:xfrm>
            <a:prstGeom prst="rect">
              <a:avLst/>
            </a:prstGeom>
            <a:noFill/>
          </p:spPr>
          <p:txBody>
            <a:bodyPr wrap="squar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Metropolitan</a:t>
              </a:r>
            </a:p>
          </p:txBody>
        </p:sp>
        <p:grpSp>
          <p:nvGrpSpPr>
            <p:cNvPr id="23" name="Group 22">
              <a:extLst>
                <a:ext uri="{FF2B5EF4-FFF2-40B4-BE49-F238E27FC236}">
                  <a16:creationId xmlns:a16="http://schemas.microsoft.com/office/drawing/2014/main" id="{003BDEED-041E-2412-B5AE-95FC7FCDDE20}"/>
                </a:ext>
              </a:extLst>
            </p:cNvPr>
            <p:cNvGrpSpPr/>
            <p:nvPr/>
          </p:nvGrpSpPr>
          <p:grpSpPr>
            <a:xfrm>
              <a:off x="6372123" y="2778385"/>
              <a:ext cx="2601395" cy="2513912"/>
              <a:chOff x="6372123" y="2778385"/>
              <a:chExt cx="2601395" cy="2513912"/>
            </a:xfrm>
          </p:grpSpPr>
          <p:graphicFrame>
            <p:nvGraphicFramePr>
              <p:cNvPr id="3" name="Chart 2">
                <a:extLst>
                  <a:ext uri="{FF2B5EF4-FFF2-40B4-BE49-F238E27FC236}">
                    <a16:creationId xmlns:a16="http://schemas.microsoft.com/office/drawing/2014/main" id="{80AB4761-5166-FE26-0E12-ABAB3CCBBC7B}"/>
                  </a:ext>
                </a:extLst>
              </p:cNvPr>
              <p:cNvGraphicFramePr/>
              <p:nvPr/>
            </p:nvGraphicFramePr>
            <p:xfrm>
              <a:off x="6372123" y="2778385"/>
              <a:ext cx="2601395" cy="2513912"/>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97B12070-01CF-4688-6615-19988B98A2F3}"/>
                  </a:ext>
                </a:extLst>
              </p:cNvPr>
              <p:cNvSpPr txBox="1"/>
              <p:nvPr/>
            </p:nvSpPr>
            <p:spPr>
              <a:xfrm>
                <a:off x="7271909" y="4342941"/>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42%</a:t>
                </a:r>
              </a:p>
            </p:txBody>
          </p:sp>
        </p:grpSp>
      </p:grpSp>
      <p:grpSp>
        <p:nvGrpSpPr>
          <p:cNvPr id="25" name="Group 24">
            <a:extLst>
              <a:ext uri="{FF2B5EF4-FFF2-40B4-BE49-F238E27FC236}">
                <a16:creationId xmlns:a16="http://schemas.microsoft.com/office/drawing/2014/main" id="{D9AC2381-DB06-A0C9-9B63-F462254F142F}"/>
              </a:ext>
            </a:extLst>
          </p:cNvPr>
          <p:cNvGrpSpPr/>
          <p:nvPr/>
        </p:nvGrpSpPr>
        <p:grpSpPr>
          <a:xfrm>
            <a:off x="8959900" y="2435085"/>
            <a:ext cx="2601395" cy="2868122"/>
            <a:chOff x="9360712" y="2424175"/>
            <a:chExt cx="2601395" cy="2868122"/>
          </a:xfrm>
        </p:grpSpPr>
        <p:sp>
          <p:nvSpPr>
            <p:cNvPr id="13" name="TextBox 12">
              <a:extLst>
                <a:ext uri="{FF2B5EF4-FFF2-40B4-BE49-F238E27FC236}">
                  <a16:creationId xmlns:a16="http://schemas.microsoft.com/office/drawing/2014/main" id="{C8163B79-9ADA-B2ED-5F86-32D3F8C2ADDE}"/>
                </a:ext>
              </a:extLst>
            </p:cNvPr>
            <p:cNvSpPr txBox="1"/>
            <p:nvPr/>
          </p:nvSpPr>
          <p:spPr>
            <a:xfrm>
              <a:off x="10200386" y="2424175"/>
              <a:ext cx="922047" cy="461665"/>
            </a:xfrm>
            <a:prstGeom prst="rect">
              <a:avLst/>
            </a:prstGeom>
            <a:noFill/>
          </p:spPr>
          <p:txBody>
            <a:bodyPr wrap="non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Rural</a:t>
              </a:r>
            </a:p>
          </p:txBody>
        </p:sp>
        <p:grpSp>
          <p:nvGrpSpPr>
            <p:cNvPr id="22" name="Group 21">
              <a:extLst>
                <a:ext uri="{FF2B5EF4-FFF2-40B4-BE49-F238E27FC236}">
                  <a16:creationId xmlns:a16="http://schemas.microsoft.com/office/drawing/2014/main" id="{544CE3BC-8DD9-A15F-E3D5-4CC4D0024BB2}"/>
                </a:ext>
              </a:extLst>
            </p:cNvPr>
            <p:cNvGrpSpPr/>
            <p:nvPr/>
          </p:nvGrpSpPr>
          <p:grpSpPr>
            <a:xfrm>
              <a:off x="9360712" y="2778385"/>
              <a:ext cx="2601395" cy="2513912"/>
              <a:chOff x="9360712" y="2778385"/>
              <a:chExt cx="2601395" cy="2513912"/>
            </a:xfrm>
          </p:grpSpPr>
          <p:graphicFrame>
            <p:nvGraphicFramePr>
              <p:cNvPr id="5" name="Chart 4">
                <a:extLst>
                  <a:ext uri="{FF2B5EF4-FFF2-40B4-BE49-F238E27FC236}">
                    <a16:creationId xmlns:a16="http://schemas.microsoft.com/office/drawing/2014/main" id="{CEA251B5-B038-ACC8-154B-7F5FAFE1594F}"/>
                  </a:ext>
                </a:extLst>
              </p:cNvPr>
              <p:cNvGraphicFramePr/>
              <p:nvPr/>
            </p:nvGraphicFramePr>
            <p:xfrm>
              <a:off x="9360712" y="2778385"/>
              <a:ext cx="2601395" cy="2513912"/>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4C751DEB-025B-6B03-D0BE-1955F99228D6}"/>
                  </a:ext>
                </a:extLst>
              </p:cNvPr>
              <p:cNvSpPr txBox="1"/>
              <p:nvPr/>
            </p:nvSpPr>
            <p:spPr>
              <a:xfrm>
                <a:off x="10260498" y="4396485"/>
                <a:ext cx="801823" cy="461665"/>
              </a:xfrm>
              <a:prstGeom prst="rect">
                <a:avLst/>
              </a:prstGeom>
              <a:noFill/>
            </p:spPr>
            <p:txBody>
              <a:bodyPr wrap="squar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65%</a:t>
                </a:r>
              </a:p>
            </p:txBody>
          </p:sp>
        </p:grpSp>
      </p:grpSp>
    </p:spTree>
    <p:extLst>
      <p:ext uri="{BB962C8B-B14F-4D97-AF65-F5344CB8AC3E}">
        <p14:creationId xmlns:p14="http://schemas.microsoft.com/office/powerpoint/2010/main" val="766555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1" y="6016753"/>
            <a:ext cx="10034337" cy="841248"/>
          </a:xfrm>
        </p:spPr>
        <p:txBody>
          <a:bodyPr/>
          <a:lstStyle/>
          <a:p>
            <a:r>
              <a:rPr lang="en-US" dirty="0"/>
              <a:t>PNHP.org/HarmsReport, references 24 and 58</a:t>
            </a:r>
          </a:p>
        </p:txBody>
      </p:sp>
      <p:sp>
        <p:nvSpPr>
          <p:cNvPr id="13" name="Freeform 12">
            <a:extLst>
              <a:ext uri="{FF2B5EF4-FFF2-40B4-BE49-F238E27FC236}">
                <a16:creationId xmlns:a16="http://schemas.microsoft.com/office/drawing/2014/main" id="{2575422F-82CD-F6A6-4467-0F29203EB00F}"/>
              </a:ext>
            </a:extLst>
          </p:cNvPr>
          <p:cNvSpPr/>
          <p:nvPr/>
        </p:nvSpPr>
        <p:spPr>
          <a:xfrm>
            <a:off x="6482913"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400" b="1" kern="1200" dirty="0">
                <a:effectLst>
                  <a:outerShdw blurRad="50800" dist="38100" dir="2700000" algn="tl" rotWithShape="0">
                    <a:prstClr val="black">
                      <a:alpha val="40000"/>
                    </a:prstClr>
                  </a:outerShdw>
                </a:effectLst>
              </a:rPr>
              <a:t>We Are Being </a:t>
            </a:r>
          </a:p>
          <a:p>
            <a:pPr marL="0" lvl="0" indent="0" algn="ctr" defTabSz="889000">
              <a:lnSpc>
                <a:spcPct val="90000"/>
              </a:lnSpc>
              <a:spcBef>
                <a:spcPct val="0"/>
              </a:spcBef>
              <a:buNone/>
            </a:pPr>
            <a:r>
              <a:rPr lang="en-US" sz="2400" b="1" kern="1200" dirty="0">
                <a:effectLst>
                  <a:outerShdw blurRad="50800" dist="38100" dir="2700000" algn="tl" rotWithShape="0">
                    <a:prstClr val="black">
                      <a:alpha val="40000"/>
                    </a:prstClr>
                  </a:outerShdw>
                </a:effectLst>
              </a:rPr>
              <a:t>Cheated By MA</a:t>
            </a:r>
          </a:p>
        </p:txBody>
      </p:sp>
      <p:sp>
        <p:nvSpPr>
          <p:cNvPr id="14" name="Freeform 13">
            <a:extLst>
              <a:ext uri="{FF2B5EF4-FFF2-40B4-BE49-F238E27FC236}">
                <a16:creationId xmlns:a16="http://schemas.microsoft.com/office/drawing/2014/main" id="{316879D9-C967-D4E6-51AD-BA28E1FEB1E9}"/>
              </a:ext>
            </a:extLst>
          </p:cNvPr>
          <p:cNvSpPr/>
          <p:nvPr/>
        </p:nvSpPr>
        <p:spPr>
          <a:xfrm>
            <a:off x="6482913"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ts val="1200"/>
              </a:spcAft>
            </a:pPr>
            <a:r>
              <a:rPr lang="en-US" sz="2000" dirty="0">
                <a:solidFill>
                  <a:schemeClr val="tx1"/>
                </a:solidFill>
              </a:rPr>
              <a:t>Medicare “Advantage” was c</a:t>
            </a:r>
            <a:r>
              <a:rPr lang="en-US" sz="2000" kern="1200" dirty="0">
                <a:solidFill>
                  <a:schemeClr val="tx1"/>
                </a:solidFill>
              </a:rPr>
              <a:t>reated to save money and improve care.</a:t>
            </a:r>
          </a:p>
          <a:p>
            <a:pPr marL="0" lvl="1" algn="l" defTabSz="889000">
              <a:lnSpc>
                <a:spcPct val="90000"/>
              </a:lnSpc>
              <a:spcBef>
                <a:spcPct val="0"/>
              </a:spcBef>
              <a:spcAft>
                <a:spcPts val="1200"/>
              </a:spcAft>
            </a:pPr>
            <a:r>
              <a:rPr lang="en-US" sz="2000" kern="1200" dirty="0">
                <a:solidFill>
                  <a:schemeClr val="tx1"/>
                </a:solidFill>
              </a:rPr>
              <a:t>These corporations are not doing what they’re paid to do; instead, they harm us.</a:t>
            </a:r>
          </a:p>
          <a:p>
            <a:pPr marL="0" lvl="1" algn="l" defTabSz="889000">
              <a:lnSpc>
                <a:spcPct val="90000"/>
              </a:lnSpc>
              <a:spcBef>
                <a:spcPct val="0"/>
              </a:spcBef>
              <a:spcAft>
                <a:spcPts val="1200"/>
              </a:spcAft>
            </a:pPr>
            <a:r>
              <a:rPr lang="en-US" sz="2000" kern="1200" dirty="0">
                <a:solidFill>
                  <a:schemeClr val="tx1"/>
                </a:solidFill>
              </a:rPr>
              <a:t>We must protect the people in MA but stop payin</a:t>
            </a:r>
            <a:r>
              <a:rPr lang="en-US" sz="2000" dirty="0">
                <a:solidFill>
                  <a:schemeClr val="tx1"/>
                </a:solidFill>
              </a:rPr>
              <a:t>g for things that are bad for us.</a:t>
            </a:r>
            <a:endParaRPr lang="en-US" sz="2000" kern="1200" dirty="0">
              <a:solidFill>
                <a:schemeClr val="tx1"/>
              </a:solidFill>
            </a:endParaRPr>
          </a:p>
        </p:txBody>
      </p:sp>
      <p:sp>
        <p:nvSpPr>
          <p:cNvPr id="3" name="Freeform 2">
            <a:extLst>
              <a:ext uri="{FF2B5EF4-FFF2-40B4-BE49-F238E27FC236}">
                <a16:creationId xmlns:a16="http://schemas.microsoft.com/office/drawing/2014/main" id="{D2217637-F163-CF61-5E93-D6C2E38C7B75}"/>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5" name="Freeform 4">
            <a:extLst>
              <a:ext uri="{FF2B5EF4-FFF2-40B4-BE49-F238E27FC236}">
                <a16:creationId xmlns:a16="http://schemas.microsoft.com/office/drawing/2014/main" id="{FD6DB2C8-237A-7C17-A66B-8DE076F5F647}"/>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sp>
        <p:nvSpPr>
          <p:cNvPr id="9" name="Freeform 8">
            <a:extLst>
              <a:ext uri="{FF2B5EF4-FFF2-40B4-BE49-F238E27FC236}">
                <a16:creationId xmlns:a16="http://schemas.microsoft.com/office/drawing/2014/main" id="{5C116B4E-50A0-C561-A04F-42A01209B50A}"/>
              </a:ext>
            </a:extLst>
          </p:cNvPr>
          <p:cNvSpPr/>
          <p:nvPr/>
        </p:nvSpPr>
        <p:spPr>
          <a:xfrm>
            <a:off x="1449303" y="4669586"/>
            <a:ext cx="9293394" cy="1053405"/>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1" algn="ctr" defTabSz="889000">
              <a:spcBef>
                <a:spcPct val="0"/>
              </a:spcBef>
            </a:pPr>
            <a:r>
              <a:rPr lang="en-US" sz="2800" b="1" dirty="0">
                <a:effectLst>
                  <a:outerShdw blurRad="50800" dist="38100" dir="2700000" algn="tl" rotWithShape="0">
                    <a:prstClr val="black">
                      <a:alpha val="40000"/>
                    </a:prstClr>
                  </a:outerShdw>
                </a:effectLst>
              </a:rPr>
              <a:t>Overwhelming evidence that insurance corporations</a:t>
            </a:r>
          </a:p>
          <a:p>
            <a:pPr marL="0" lvl="1" algn="ctr" defTabSz="889000">
              <a:spcBef>
                <a:spcPct val="0"/>
              </a:spcBef>
            </a:pPr>
            <a:r>
              <a:rPr lang="en-US" sz="2800" b="1" dirty="0">
                <a:effectLst>
                  <a:outerShdw blurRad="50800" dist="38100" dir="2700000" algn="tl" rotWithShape="0">
                    <a:prstClr val="black">
                      <a:alpha val="40000"/>
                    </a:prstClr>
                  </a:outerShdw>
                </a:effectLst>
              </a:rPr>
              <a:t>are harming people in order to make money.</a:t>
            </a:r>
          </a:p>
        </p:txBody>
      </p:sp>
    </p:spTree>
    <p:extLst>
      <p:ext uri="{BB962C8B-B14F-4D97-AF65-F5344CB8AC3E}">
        <p14:creationId xmlns:p14="http://schemas.microsoft.com/office/powerpoint/2010/main" val="31204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fade">
                                      <p:cBhvr>
                                        <p:cTn id="12" dur="500"/>
                                        <p:tgtEl>
                                          <p:spTgt spid="1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2BC0-C95A-9550-19FB-3A53CDA4E248}"/>
              </a:ext>
            </a:extLst>
          </p:cNvPr>
          <p:cNvSpPr>
            <a:spLocks noGrp="1"/>
          </p:cNvSpPr>
          <p:nvPr>
            <p:ph type="title"/>
          </p:nvPr>
        </p:nvSpPr>
        <p:spPr/>
        <p:txBody>
          <a:bodyPr/>
          <a:lstStyle/>
          <a:p>
            <a:r>
              <a:rPr lang="en-US" sz="2800" dirty="0"/>
              <a:t>Medicare Advantage beneficiaries have</a:t>
            </a:r>
            <a:r>
              <a:rPr lang="en-US" dirty="0"/>
              <a:t> </a:t>
            </a:r>
            <a:br>
              <a:rPr lang="en-US" dirty="0"/>
            </a:br>
            <a:r>
              <a:rPr lang="en-US" dirty="0"/>
              <a:t>More Cost-Related Problems</a:t>
            </a:r>
          </a:p>
        </p:txBody>
      </p:sp>
      <p:sp>
        <p:nvSpPr>
          <p:cNvPr id="3" name="Text Placeholder 2">
            <a:extLst>
              <a:ext uri="{FF2B5EF4-FFF2-40B4-BE49-F238E27FC236}">
                <a16:creationId xmlns:a16="http://schemas.microsoft.com/office/drawing/2014/main" id="{2D0940CB-674B-A36D-F262-F544E1EE502F}"/>
              </a:ext>
            </a:extLst>
          </p:cNvPr>
          <p:cNvSpPr>
            <a:spLocks noGrp="1"/>
          </p:cNvSpPr>
          <p:nvPr>
            <p:ph type="body" idx="10"/>
          </p:nvPr>
        </p:nvSpPr>
        <p:spPr/>
        <p:txBody>
          <a:bodyPr>
            <a:normAutofit/>
          </a:bodyPr>
          <a:lstStyle/>
          <a:p>
            <a:r>
              <a:rPr lang="en-US" dirty="0"/>
              <a:t>June 2021 issue brief from KFF accessed Oct 26 2022</a:t>
            </a:r>
          </a:p>
          <a:p>
            <a:r>
              <a:rPr lang="en-US" dirty="0"/>
              <a:t>https://</a:t>
            </a:r>
            <a:r>
              <a:rPr lang="en-US" dirty="0" err="1"/>
              <a:t>www.kff.org</a:t>
            </a:r>
            <a:r>
              <a:rPr lang="en-US" dirty="0"/>
              <a:t>/</a:t>
            </a:r>
            <a:r>
              <a:rPr lang="en-US" dirty="0" err="1"/>
              <a:t>medicare</a:t>
            </a:r>
            <a:r>
              <a:rPr lang="en-US" dirty="0"/>
              <a:t>/issue-brief/cost-related-problems-are-less-common-among-beneficiaries-in-traditional-medicare-than-in-medicare-advantage-mainly-due-to-supplemental-coverage/</a:t>
            </a:r>
          </a:p>
        </p:txBody>
      </p:sp>
      <p:graphicFrame>
        <p:nvGraphicFramePr>
          <p:cNvPr id="4" name="Chart 3">
            <a:extLst>
              <a:ext uri="{FF2B5EF4-FFF2-40B4-BE49-F238E27FC236}">
                <a16:creationId xmlns:a16="http://schemas.microsoft.com/office/drawing/2014/main" id="{9E6CFFB1-8629-CE56-6A49-01E22D9E7DCB}"/>
              </a:ext>
            </a:extLst>
          </p:cNvPr>
          <p:cNvGraphicFramePr/>
          <p:nvPr/>
        </p:nvGraphicFramePr>
        <p:xfrm>
          <a:off x="2473377" y="1690688"/>
          <a:ext cx="9258110"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D5F0859-0767-FCE7-018D-D217528CF187}"/>
              </a:ext>
            </a:extLst>
          </p:cNvPr>
          <p:cNvSpPr txBox="1"/>
          <p:nvPr/>
        </p:nvSpPr>
        <p:spPr>
          <a:xfrm>
            <a:off x="228602" y="2673627"/>
            <a:ext cx="2469628" cy="1569660"/>
          </a:xfrm>
          <a:prstGeom prst="rect">
            <a:avLst/>
          </a:prstGeom>
          <a:noFill/>
        </p:spPr>
        <p:txBody>
          <a:bodyPr wrap="square" rtlCol="0">
            <a:spAutoFit/>
          </a:bodyPr>
          <a:lstStyle/>
          <a:p>
            <a:pPr>
              <a:spcAft>
                <a:spcPts val="1200"/>
              </a:spcAft>
            </a:pPr>
            <a:r>
              <a:rPr lang="en-US" sz="2400" dirty="0">
                <a:solidFill>
                  <a:schemeClr val="bg1"/>
                </a:solidFill>
              </a:rPr>
              <a:t>Percentage with cost-related problems accessing care</a:t>
            </a:r>
          </a:p>
        </p:txBody>
      </p:sp>
      <p:sp>
        <p:nvSpPr>
          <p:cNvPr id="8" name="Rectangle 7">
            <a:extLst>
              <a:ext uri="{FF2B5EF4-FFF2-40B4-BE49-F238E27FC236}">
                <a16:creationId xmlns:a16="http://schemas.microsoft.com/office/drawing/2014/main" id="{A997E2F6-D699-0746-2363-C95B1462EDBC}"/>
              </a:ext>
            </a:extLst>
          </p:cNvPr>
          <p:cNvSpPr/>
          <p:nvPr/>
        </p:nvSpPr>
        <p:spPr>
          <a:xfrm>
            <a:off x="3368441" y="5506278"/>
            <a:ext cx="278796" cy="2787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08AB29-DD87-3353-CCCB-BFC987C4E514}"/>
              </a:ext>
            </a:extLst>
          </p:cNvPr>
          <p:cNvSpPr/>
          <p:nvPr/>
        </p:nvSpPr>
        <p:spPr>
          <a:xfrm>
            <a:off x="8213862" y="5506278"/>
            <a:ext cx="278796" cy="2787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4454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0" dur="500"/>
                                        <p:tgtEl>
                                          <p:spTgt spid="4">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20" dur="500"/>
                                        <p:tgtEl>
                                          <p:spTgt spid="4">
                                            <p:graphicEl>
                                              <a:chart seriesIdx="0" categoryIdx="0" bldStep="ptIn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chart seriesIdx="1" categoryIdx="0" bldStep="ptInCategory"/>
                                            </p:graphicEl>
                                          </p:spTgt>
                                        </p:tgtEl>
                                        <p:attrNameLst>
                                          <p:attrName>style.visibility</p:attrName>
                                        </p:attrNameLst>
                                      </p:cBhvr>
                                      <p:to>
                                        <p:strVal val="visible"/>
                                      </p:to>
                                    </p:set>
                                    <p:animEffect transition="in" filter="fade">
                                      <p:cBhvr>
                                        <p:cTn id="23" dur="500"/>
                                        <p:tgtEl>
                                          <p:spTgt spid="4">
                                            <p:graphicEl>
                                              <a:chart seriesIdx="1" categoryIdx="0" bldStep="ptInCategory"/>
                                            </p:graphic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27" dur="500"/>
                                        <p:tgtEl>
                                          <p:spTgt spid="4">
                                            <p:graphicEl>
                                              <a:chart seriesIdx="0" categoryIdx="1" bldStep="ptIn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chart seriesIdx="1" categoryIdx="1" bldStep="ptInCategory"/>
                                            </p:graphicEl>
                                          </p:spTgt>
                                        </p:tgtEl>
                                        <p:attrNameLst>
                                          <p:attrName>style.visibility</p:attrName>
                                        </p:attrNameLst>
                                      </p:cBhvr>
                                      <p:to>
                                        <p:strVal val="visible"/>
                                      </p:to>
                                    </p:set>
                                    <p:animEffect transition="in" filter="fade">
                                      <p:cBhvr>
                                        <p:cTn id="30" dur="500"/>
                                        <p:tgtEl>
                                          <p:spTgt spid="4">
                                            <p:graphicEl>
                                              <a:chart seriesIdx="1" categoryIdx="1" bldStep="ptInCategory"/>
                                            </p:graphic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34" dur="500"/>
                                        <p:tgtEl>
                                          <p:spTgt spid="4">
                                            <p:graphicEl>
                                              <a:chart seriesIdx="0" categoryIdx="2" bldStep="ptInCategory"/>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chart seriesIdx="1" categoryIdx="2" bldStep="ptInCategory"/>
                                            </p:graphicEl>
                                          </p:spTgt>
                                        </p:tgtEl>
                                        <p:attrNameLst>
                                          <p:attrName>style.visibility</p:attrName>
                                        </p:attrNameLst>
                                      </p:cBhvr>
                                      <p:to>
                                        <p:strVal val="visible"/>
                                      </p:to>
                                    </p:set>
                                    <p:animEffect transition="in" filter="fade">
                                      <p:cBhvr>
                                        <p:cTn id="37" dur="500"/>
                                        <p:tgtEl>
                                          <p:spTgt spid="4">
                                            <p:graphicEl>
                                              <a:chart seriesIdx="1" categoryIdx="2" bldStep="ptInCategory"/>
                                            </p:graphic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41" dur="500"/>
                                        <p:tgtEl>
                                          <p:spTgt spid="4">
                                            <p:graphicEl>
                                              <a:chart seriesIdx="0" categoryIdx="3"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chart seriesIdx="1" categoryIdx="3" bldStep="ptInCategory"/>
                                            </p:graphicEl>
                                          </p:spTgt>
                                        </p:tgtEl>
                                        <p:attrNameLst>
                                          <p:attrName>style.visibility</p:attrName>
                                        </p:attrNameLst>
                                      </p:cBhvr>
                                      <p:to>
                                        <p:strVal val="visible"/>
                                      </p:to>
                                    </p:set>
                                    <p:animEffect transition="in" filter="fade">
                                      <p:cBhvr>
                                        <p:cTn id="44" dur="500"/>
                                        <p:tgtEl>
                                          <p:spTgt spid="4">
                                            <p:graphicEl>
                                              <a:chart seriesIdx="1"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7"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69BB2B5-9BFC-7580-7058-A91843DC9B60}"/>
              </a:ext>
            </a:extLst>
          </p:cNvPr>
          <p:cNvGraphicFramePr/>
          <p:nvPr>
            <p:extLst>
              <p:ext uri="{D42A27DB-BD31-4B8C-83A1-F6EECF244321}">
                <p14:modId xmlns:p14="http://schemas.microsoft.com/office/powerpoint/2010/main" val="442509966"/>
              </p:ext>
            </p:extLst>
          </p:nvPr>
        </p:nvGraphicFramePr>
        <p:xfrm>
          <a:off x="249382" y="1690688"/>
          <a:ext cx="11323781" cy="417809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8C02BC0-C95A-9550-19FB-3A53CDA4E248}"/>
              </a:ext>
            </a:extLst>
          </p:cNvPr>
          <p:cNvSpPr>
            <a:spLocks noGrp="1"/>
          </p:cNvSpPr>
          <p:nvPr>
            <p:ph type="title"/>
          </p:nvPr>
        </p:nvSpPr>
        <p:spPr/>
        <p:txBody>
          <a:bodyPr/>
          <a:lstStyle/>
          <a:p>
            <a:r>
              <a:rPr lang="en-US" sz="2800" dirty="0"/>
              <a:t>Medicare Advantage beneficiaries have</a:t>
            </a:r>
            <a:r>
              <a:rPr lang="en-US" dirty="0"/>
              <a:t> </a:t>
            </a:r>
            <a:br>
              <a:rPr lang="en-US" dirty="0"/>
            </a:br>
            <a:r>
              <a:rPr lang="en-US" dirty="0"/>
              <a:t>More Cost-Related Problems</a:t>
            </a:r>
          </a:p>
        </p:txBody>
      </p:sp>
      <p:sp>
        <p:nvSpPr>
          <p:cNvPr id="6" name="Text Placeholder 5">
            <a:extLst>
              <a:ext uri="{FF2B5EF4-FFF2-40B4-BE49-F238E27FC236}">
                <a16:creationId xmlns:a16="http://schemas.microsoft.com/office/drawing/2014/main" id="{37035D46-20E0-C818-8388-F59B26C6A18F}"/>
              </a:ext>
            </a:extLst>
          </p:cNvPr>
          <p:cNvSpPr>
            <a:spLocks noGrp="1"/>
          </p:cNvSpPr>
          <p:nvPr>
            <p:ph type="body" idx="10"/>
          </p:nvPr>
        </p:nvSpPr>
        <p:spPr/>
        <p:txBody>
          <a:bodyPr/>
          <a:lstStyle/>
          <a:p>
            <a:endParaRPr lang="en-US"/>
          </a:p>
        </p:txBody>
      </p:sp>
      <p:sp>
        <p:nvSpPr>
          <p:cNvPr id="11" name="Text Placeholder 2">
            <a:extLst>
              <a:ext uri="{FF2B5EF4-FFF2-40B4-BE49-F238E27FC236}">
                <a16:creationId xmlns:a16="http://schemas.microsoft.com/office/drawing/2014/main" id="{6844BD08-3E3A-31D3-7D56-22BBC1D3AB46}"/>
              </a:ext>
            </a:extLst>
          </p:cNvPr>
          <p:cNvSpPr txBox="1">
            <a:spLocks/>
          </p:cNvSpPr>
          <p:nvPr/>
        </p:nvSpPr>
        <p:spPr>
          <a:xfrm>
            <a:off x="0" y="6016753"/>
            <a:ext cx="8229600" cy="841248"/>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a:buNone/>
              <a:defRPr sz="120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0"/>
              </a:spcBef>
            </a:pPr>
            <a:r>
              <a:rPr lang="en-US" sz="1000"/>
              <a:t>Lower Income = &lt;200% of FPL; Medium Income = 200-399% of FPL; Higher Income = 400%+ of FPL</a:t>
            </a:r>
          </a:p>
          <a:p>
            <a:pPr>
              <a:lnSpc>
                <a:spcPct val="110000"/>
              </a:lnSpc>
              <a:spcBef>
                <a:spcPts val="0"/>
              </a:spcBef>
            </a:pPr>
            <a:r>
              <a:rPr lang="en-US" sz="1000"/>
              <a:t>https://www.commonwealthfund.org/publications/issue-briefs/2023/sep/medicare-affordability-problem-cost-burdens-biennial?utm_campaign=Improving%20Health%20Care%20Quality&amp;utm_medium=email&amp;_hsmi=274919857&amp;_hsenc=p2ANqtz--qavpgRK4kMxxFnruP06k0ly0_eIh16i_KBNoQ_FE5OdVSz3bzu8QvbHRJ0HoEmG7zO0q9eJZDMATt9x56tNEfTlhjvw&amp;utm_source=alert  </a:t>
            </a:r>
          </a:p>
          <a:p>
            <a:pPr>
              <a:lnSpc>
                <a:spcPct val="110000"/>
              </a:lnSpc>
              <a:spcBef>
                <a:spcPts val="0"/>
              </a:spcBef>
            </a:pPr>
            <a:r>
              <a:rPr lang="en-US" sz="1000"/>
              <a:t>Accessed Sept 19 2023</a:t>
            </a:r>
            <a:endParaRPr lang="en-US" sz="1000" dirty="0"/>
          </a:p>
        </p:txBody>
      </p:sp>
      <p:sp>
        <p:nvSpPr>
          <p:cNvPr id="12" name="TextBox 11">
            <a:extLst>
              <a:ext uri="{FF2B5EF4-FFF2-40B4-BE49-F238E27FC236}">
                <a16:creationId xmlns:a16="http://schemas.microsoft.com/office/drawing/2014/main" id="{68FE0E31-DE20-F8FB-EB15-FE80FB7ACF56}"/>
              </a:ext>
            </a:extLst>
          </p:cNvPr>
          <p:cNvSpPr txBox="1"/>
          <p:nvPr/>
        </p:nvSpPr>
        <p:spPr>
          <a:xfrm>
            <a:off x="838200" y="1887915"/>
            <a:ext cx="2990850" cy="1569660"/>
          </a:xfrm>
          <a:prstGeom prst="rect">
            <a:avLst/>
          </a:prstGeom>
          <a:noFill/>
        </p:spPr>
        <p:txBody>
          <a:bodyPr wrap="square" rtlCol="0">
            <a:spAutoFit/>
          </a:bodyPr>
          <a:lstStyle/>
          <a:p>
            <a:pPr>
              <a:spcAft>
                <a:spcPts val="1200"/>
              </a:spcAft>
            </a:pPr>
            <a:r>
              <a:rPr lang="en-US" sz="2400" dirty="0">
                <a:solidFill>
                  <a:schemeClr val="bg1"/>
                </a:solidFill>
              </a:rPr>
              <a:t>Percentage who report problems with medical bills or medical debt</a:t>
            </a:r>
            <a:endParaRPr lang="en-US" sz="2400" i="1" dirty="0">
              <a:solidFill>
                <a:schemeClr val="bg1"/>
              </a:solidFill>
            </a:endParaRPr>
          </a:p>
        </p:txBody>
      </p:sp>
      <p:sp>
        <p:nvSpPr>
          <p:cNvPr id="13" name="Rectangle 12">
            <a:extLst>
              <a:ext uri="{FF2B5EF4-FFF2-40B4-BE49-F238E27FC236}">
                <a16:creationId xmlns:a16="http://schemas.microsoft.com/office/drawing/2014/main" id="{770353AB-0099-C596-8C6C-58408099D119}"/>
              </a:ext>
            </a:extLst>
          </p:cNvPr>
          <p:cNvSpPr/>
          <p:nvPr/>
        </p:nvSpPr>
        <p:spPr>
          <a:xfrm>
            <a:off x="987825" y="3737930"/>
            <a:ext cx="318682" cy="318682"/>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757E75-01B3-D442-E3D3-7A46F27D0873}"/>
              </a:ext>
            </a:extLst>
          </p:cNvPr>
          <p:cNvSpPr/>
          <p:nvPr/>
        </p:nvSpPr>
        <p:spPr>
          <a:xfrm>
            <a:off x="987825" y="4570341"/>
            <a:ext cx="318682" cy="31868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29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6" dur="500"/>
                                        <p:tgtEl>
                                          <p:spTgt spid="10">
                                            <p:graphicEl>
                                              <a:chart seriesIdx="-3" categoryIdx="-3" bldStep="gridLegend"/>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20" dur="500"/>
                                        <p:tgtEl>
                                          <p:spTgt spid="10">
                                            <p:graphicEl>
                                              <a:chart seriesIdx="-4" categoryIdx="0" bldStep="category"/>
                                            </p:graphic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24" dur="500"/>
                                        <p:tgtEl>
                                          <p:spTgt spid="10">
                                            <p:graphicEl>
                                              <a:chart seriesIdx="-4" categoryIdx="1" bldStep="category"/>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28" dur="500"/>
                                        <p:tgtEl>
                                          <p:spTgt spid="10">
                                            <p:graphicEl>
                                              <a:chart seriesIdx="-4" categoryIdx="2" bldStep="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33" dur="500"/>
                                        <p:tgtEl>
                                          <p:spTgt spid="10">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E5579-03A5-B646-B108-99E3D84B6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7269" y="3630537"/>
            <a:ext cx="1092918" cy="1020206"/>
          </a:xfrm>
          <a:prstGeom prst="rect">
            <a:avLst/>
          </a:prstGeom>
          <a:ln>
            <a:solidFill>
              <a:schemeClr val="bg1"/>
            </a:solidFill>
          </a:ln>
        </p:spPr>
      </p:pic>
      <p:pic>
        <p:nvPicPr>
          <p:cNvPr id="9" name="Picture 8">
            <a:extLst>
              <a:ext uri="{FF2B5EF4-FFF2-40B4-BE49-F238E27FC236}">
                <a16:creationId xmlns:a16="http://schemas.microsoft.com/office/drawing/2014/main" id="{01555927-F886-6947-9340-C747475A8D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7269" y="1816974"/>
            <a:ext cx="1092918" cy="1728517"/>
          </a:xfrm>
          <a:prstGeom prst="rect">
            <a:avLst/>
          </a:prstGeom>
          <a:ln>
            <a:solidFill>
              <a:schemeClr val="bg1"/>
            </a:solidFill>
          </a:ln>
        </p:spPr>
      </p:pic>
      <p:sp>
        <p:nvSpPr>
          <p:cNvPr id="15" name="Right Arrow 14">
            <a:extLst>
              <a:ext uri="{FF2B5EF4-FFF2-40B4-BE49-F238E27FC236}">
                <a16:creationId xmlns:a16="http://schemas.microsoft.com/office/drawing/2014/main" id="{539A26FB-4F85-644B-B173-5ADFC90420B1}"/>
              </a:ext>
            </a:extLst>
          </p:cNvPr>
          <p:cNvSpPr/>
          <p:nvPr/>
        </p:nvSpPr>
        <p:spPr>
          <a:xfrm>
            <a:off x="8379203" y="2877097"/>
            <a:ext cx="978408" cy="1421119"/>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1340" y="1816974"/>
            <a:ext cx="4499386" cy="2833769"/>
          </a:xfrm>
          <a:prstGeom prst="rect">
            <a:avLst/>
          </a:prstGeom>
          <a:ln>
            <a:solidFill>
              <a:schemeClr val="bg1"/>
            </a:solidFill>
          </a:ln>
          <a:effectLst>
            <a:outerShdw blurRad="50800" dist="38100" dir="2700000" algn="tl" rotWithShape="0">
              <a:prstClr val="black">
                <a:alpha val="40000"/>
              </a:prstClr>
            </a:outerShdw>
          </a:effectLst>
        </p:spPr>
      </p:pic>
      <p:sp>
        <p:nvSpPr>
          <p:cNvPr id="12" name="Right Arrow 11">
            <a:extLst>
              <a:ext uri="{FF2B5EF4-FFF2-40B4-BE49-F238E27FC236}">
                <a16:creationId xmlns:a16="http://schemas.microsoft.com/office/drawing/2014/main" id="{0A1265E0-400B-BA49-8D02-E789AA1FF71D}"/>
              </a:ext>
            </a:extLst>
          </p:cNvPr>
          <p:cNvSpPr/>
          <p:nvPr/>
        </p:nvSpPr>
        <p:spPr>
          <a:xfrm>
            <a:off x="3636725" y="2848521"/>
            <a:ext cx="978408" cy="1421119"/>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0622" y="2363048"/>
            <a:ext cx="2075907" cy="2287695"/>
          </a:xfrm>
          <a:prstGeom prst="rect">
            <a:avLst/>
          </a:prstGeom>
          <a:effectLst>
            <a:glow rad="63500">
              <a:schemeClr val="bg1"/>
            </a:glow>
            <a:outerShdw blurRad="50800" dist="38100" dir="2700000" algn="tl" rotWithShape="0">
              <a:prstClr val="black">
                <a:alpha val="40000"/>
              </a:prstClr>
            </a:outerShdw>
          </a:effectLst>
        </p:spPr>
      </p:pic>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dirty="0">
                <a:effectLst>
                  <a:outerShdw blurRad="50800" dist="38100" dir="2700000" algn="tl" rotWithShape="0">
                    <a:prstClr val="black">
                      <a:alpha val="40000"/>
                    </a:prstClr>
                  </a:outerShdw>
                </a:effectLst>
              </a:rPr>
              <a:t>Traditional Medicare Is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Simple, Efficient, and Equitable</a:t>
            </a:r>
            <a:endParaRPr lang="en-US" sz="3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6476519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1871-F0B2-8A87-552C-9ED9E0F0FF5A}"/>
              </a:ext>
            </a:extLst>
          </p:cNvPr>
          <p:cNvSpPr>
            <a:spLocks noGrp="1"/>
          </p:cNvSpPr>
          <p:nvPr>
            <p:ph type="title"/>
          </p:nvPr>
        </p:nvSpPr>
        <p:spPr/>
        <p:txBody>
          <a:bodyPr/>
          <a:lstStyle/>
          <a:p>
            <a:r>
              <a:rPr lang="en-US" sz="2800" dirty="0"/>
              <a:t>MA usually includes a dental benefit, but</a:t>
            </a:r>
            <a:r>
              <a:rPr lang="en-US" dirty="0"/>
              <a:t> </a:t>
            </a:r>
            <a:br>
              <a:rPr lang="en-US" dirty="0"/>
            </a:br>
            <a:r>
              <a:rPr lang="en-US" dirty="0"/>
              <a:t>MA Patients Can’t Get Dental Care</a:t>
            </a:r>
          </a:p>
        </p:txBody>
      </p:sp>
      <p:sp>
        <p:nvSpPr>
          <p:cNvPr id="3" name="Text Placeholder 2">
            <a:extLst>
              <a:ext uri="{FF2B5EF4-FFF2-40B4-BE49-F238E27FC236}">
                <a16:creationId xmlns:a16="http://schemas.microsoft.com/office/drawing/2014/main" id="{49C43FB4-9E08-60D2-3376-824C6DBF3C54}"/>
              </a:ext>
            </a:extLst>
          </p:cNvPr>
          <p:cNvSpPr>
            <a:spLocks noGrp="1"/>
          </p:cNvSpPr>
          <p:nvPr>
            <p:ph type="body" idx="10"/>
          </p:nvPr>
        </p:nvSpPr>
        <p:spPr/>
        <p:txBody>
          <a:bodyPr>
            <a:normAutofit lnSpcReduction="10000"/>
          </a:bodyPr>
          <a:lstStyle/>
          <a:p>
            <a:r>
              <a:rPr lang="en-US" dirty="0"/>
              <a:t>https://</a:t>
            </a:r>
            <a:r>
              <a:rPr lang="en-US" dirty="0" err="1"/>
              <a:t>www.commonwealthfund.org</a:t>
            </a:r>
            <a:r>
              <a:rPr lang="en-US" dirty="0"/>
              <a:t>/publications/issue-briefs/2023/</a:t>
            </a:r>
            <a:r>
              <a:rPr lang="en-US" dirty="0" err="1"/>
              <a:t>sep</a:t>
            </a:r>
            <a:r>
              <a:rPr lang="en-US" dirty="0"/>
              <a:t>/medicare-affordability-problem-cost-burdens-biennial?utm_campaign=Improving%20Health%20Care%20Quality&amp;utm_medium=email&amp;_</a:t>
            </a:r>
            <a:r>
              <a:rPr lang="en-US" dirty="0" err="1"/>
              <a:t>hsmi</a:t>
            </a:r>
            <a:r>
              <a:rPr lang="en-US" dirty="0"/>
              <a:t>=274919857&amp;_hsenc=p2ANqtz--qavpgRK4kMxxFnruP06k0ly0_eIh16i_KBNoQ_FE5OdVSz3bzu8QvbHRJ0HoEmG7zO0q9eJZDMATt9x56tNEfTlhjvw&amp;utm_source=alert  Accessed Sept 19 2023</a:t>
            </a:r>
          </a:p>
        </p:txBody>
      </p:sp>
      <p:graphicFrame>
        <p:nvGraphicFramePr>
          <p:cNvPr id="5" name="Chart 4">
            <a:extLst>
              <a:ext uri="{FF2B5EF4-FFF2-40B4-BE49-F238E27FC236}">
                <a16:creationId xmlns:a16="http://schemas.microsoft.com/office/drawing/2014/main" id="{E2B7481F-1310-85A2-1112-06EDEA8EB853}"/>
              </a:ext>
            </a:extLst>
          </p:cNvPr>
          <p:cNvGraphicFramePr/>
          <p:nvPr/>
        </p:nvGraphicFramePr>
        <p:xfrm>
          <a:off x="4280535" y="1868367"/>
          <a:ext cx="6102350" cy="39936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3A768AF-9B0F-9279-E84E-E7204207B020}"/>
              </a:ext>
            </a:extLst>
          </p:cNvPr>
          <p:cNvSpPr txBox="1"/>
          <p:nvPr/>
        </p:nvSpPr>
        <p:spPr>
          <a:xfrm>
            <a:off x="838200" y="2644170"/>
            <a:ext cx="3185160" cy="1200329"/>
          </a:xfrm>
          <a:prstGeom prst="rect">
            <a:avLst/>
          </a:prstGeom>
          <a:noFill/>
        </p:spPr>
        <p:txBody>
          <a:bodyPr wrap="square" rtlCol="0">
            <a:spAutoFit/>
          </a:bodyPr>
          <a:lstStyle/>
          <a:p>
            <a:pPr>
              <a:spcAft>
                <a:spcPts val="1200"/>
              </a:spcAft>
            </a:pPr>
            <a:r>
              <a:rPr lang="en-US" sz="2400" dirty="0">
                <a:solidFill>
                  <a:schemeClr val="bg1"/>
                </a:solidFill>
              </a:rPr>
              <a:t>Percentage unable to access dental care </a:t>
            </a:r>
            <a:r>
              <a:rPr lang="en-US" sz="2400" i="1" dirty="0">
                <a:solidFill>
                  <a:schemeClr val="bg1"/>
                </a:solidFill>
              </a:rPr>
              <a:t>because of cost</a:t>
            </a:r>
          </a:p>
        </p:txBody>
      </p:sp>
    </p:spTree>
    <p:extLst>
      <p:ext uri="{BB962C8B-B14F-4D97-AF65-F5344CB8AC3E}">
        <p14:creationId xmlns:p14="http://schemas.microsoft.com/office/powerpoint/2010/main" val="2826912571"/>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125200" cy="1325563"/>
          </a:xfrm>
        </p:spPr>
        <p:txBody>
          <a:bodyPr>
            <a:normAutofit/>
          </a:bodyPr>
          <a:lstStyle/>
          <a:p>
            <a:r>
              <a:rPr lang="en-US" sz="2800" dirty="0"/>
              <a:t>Cancer patients in MA have</a:t>
            </a:r>
            <a:br>
              <a:rPr lang="en-US" dirty="0"/>
            </a:br>
            <a:r>
              <a:rPr lang="en-US" sz="3600" dirty="0"/>
              <a:t>Longer Delays from Diagnosis to Treatment</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0" y="2047483"/>
            <a:ext cx="2249557" cy="1323439"/>
          </a:xfrm>
          <a:prstGeom prst="rect">
            <a:avLst/>
          </a:prstGeom>
          <a:noFill/>
        </p:spPr>
        <p:txBody>
          <a:bodyPr wrap="square" rtlCol="0">
            <a:spAutoFit/>
          </a:bodyPr>
          <a:lstStyle/>
          <a:p>
            <a:r>
              <a:rPr lang="en-US" sz="2000" dirty="0">
                <a:solidFill>
                  <a:schemeClr val="bg1"/>
                </a:solidFill>
              </a:rPr>
              <a:t>Longer than 2 weeks from diagnosis to therapy</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2653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7" dur="500"/>
                                        <p:tgtEl>
                                          <p:spTgt spid="7">
                                            <p:graphicEl>
                                              <a:chart seriesIdx="-4" categoryIdx="0" bldStep="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1" dur="500"/>
                                        <p:tgtEl>
                                          <p:spTgt spid="7">
                                            <p:graphicEl>
                                              <a:chart seriesIdx="-4" categoryIdx="1"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5" dur="500"/>
                                        <p:tgtEl>
                                          <p:spTgt spid="7">
                                            <p:graphicEl>
                                              <a:chart seriesIdx="-4" categoryIdx="2"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19" dur="500"/>
                                        <p:tgtEl>
                                          <p:spTgt spid="7">
                                            <p:graphicEl>
                                              <a:chart seriesIdx="-4" categoryIdx="3"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009244" cy="1325563"/>
          </a:xfrm>
        </p:spPr>
        <p:txBody>
          <a:bodyPr>
            <a:normAutofit fontScale="90000"/>
          </a:bodyPr>
          <a:lstStyle/>
          <a:p>
            <a:r>
              <a:rPr lang="en-US" sz="3100" dirty="0"/>
              <a:t>Cancer patients in MA are</a:t>
            </a:r>
            <a:br>
              <a:rPr lang="en-US" dirty="0"/>
            </a:br>
            <a:r>
              <a:rPr lang="en-US" sz="4000" dirty="0"/>
              <a:t>Less Likely to Use Recognized Cancer Centers</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1" y="2047483"/>
            <a:ext cx="1882150" cy="1323439"/>
          </a:xfrm>
          <a:prstGeom prst="rect">
            <a:avLst/>
          </a:prstGeom>
          <a:noFill/>
        </p:spPr>
        <p:txBody>
          <a:bodyPr wrap="square" rtlCol="0">
            <a:spAutoFit/>
          </a:bodyPr>
          <a:lstStyle/>
          <a:p>
            <a:r>
              <a:rPr lang="en-US" sz="2000" dirty="0">
                <a:solidFill>
                  <a:schemeClr val="bg1"/>
                </a:solidFill>
              </a:rPr>
              <a:t>Surgery done at an NCI-designated cancer center</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55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 dur="500"/>
                                        <p:tgtEl>
                                          <p:spTgt spid="7">
                                            <p:graphicEl>
                                              <a:chart seriesIdx="-4" categoryIdx="0" bldStep="category"/>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4" dur="500"/>
                                        <p:tgtEl>
                                          <p:spTgt spid="7">
                                            <p:graphicEl>
                                              <a:chart seriesIdx="-4" categoryIdx="1"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7" dur="500"/>
                                        <p:tgtEl>
                                          <p:spTgt spid="7">
                                            <p:graphicEl>
                                              <a:chart seriesIdx="-4" categoryIdx="2"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0" dur="500"/>
                                        <p:tgtEl>
                                          <p:spTgt spid="7">
                                            <p:graphicEl>
                                              <a:chart seriesIdx="-4" categoryIdx="3"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uiExpand="1">
        <p:bldSub>
          <a:bldChart bld="category"/>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125200" cy="1325563"/>
          </a:xfrm>
        </p:spPr>
        <p:txBody>
          <a:bodyPr>
            <a:normAutofit/>
          </a:bodyPr>
          <a:lstStyle/>
          <a:p>
            <a:r>
              <a:rPr lang="en-US" sz="2800" dirty="0"/>
              <a:t>Cancer patients in MA have</a:t>
            </a:r>
            <a:br>
              <a:rPr lang="en-US" dirty="0"/>
            </a:br>
            <a:r>
              <a:rPr lang="en-US" sz="3600" dirty="0"/>
              <a:t>Higher Death Rates After Surgery</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0" y="2232922"/>
            <a:ext cx="2467609" cy="1015663"/>
          </a:xfrm>
          <a:prstGeom prst="rect">
            <a:avLst/>
          </a:prstGeom>
          <a:noFill/>
        </p:spPr>
        <p:txBody>
          <a:bodyPr wrap="square" rtlCol="0">
            <a:spAutoFit/>
          </a:bodyPr>
          <a:lstStyle/>
          <a:p>
            <a:r>
              <a:rPr lang="en-US" sz="2000" dirty="0">
                <a:solidFill>
                  <a:schemeClr val="bg1"/>
                </a:solidFill>
              </a:rPr>
              <a:t>30-day post-operative mortality (risk adjusted)</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 dur="500"/>
                                        <p:tgtEl>
                                          <p:spTgt spid="7">
                                            <p:graphicEl>
                                              <a:chart seriesIdx="-4" categoryIdx="0" bldStep="category"/>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4" dur="500"/>
                                        <p:tgtEl>
                                          <p:spTgt spid="7">
                                            <p:graphicEl>
                                              <a:chart seriesIdx="-4" categoryIdx="1"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7" dur="500"/>
                                        <p:tgtEl>
                                          <p:spTgt spid="7">
                                            <p:graphicEl>
                                              <a:chart seriesIdx="-4" categoryIdx="2"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0" dur="500"/>
                                        <p:tgtEl>
                                          <p:spTgt spid="7">
                                            <p:graphicEl>
                                              <a:chart seriesIdx="-4" categoryIdx="3"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uiExpand="1">
        <p:bldSub>
          <a:bldChart bld="category"/>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D7A-84F4-1825-AC95-BCC2828883B7}"/>
              </a:ext>
            </a:extLst>
          </p:cNvPr>
          <p:cNvSpPr>
            <a:spLocks noGrp="1"/>
          </p:cNvSpPr>
          <p:nvPr>
            <p:ph type="title"/>
          </p:nvPr>
        </p:nvSpPr>
        <p:spPr/>
        <p:txBody>
          <a:bodyPr>
            <a:normAutofit/>
          </a:bodyPr>
          <a:lstStyle/>
          <a:p>
            <a:r>
              <a:rPr lang="en-US" sz="2800" dirty="0"/>
              <a:t>In their final year of life</a:t>
            </a:r>
            <a:br>
              <a:rPr lang="en-US" dirty="0"/>
            </a:br>
            <a:r>
              <a:rPr lang="en-US" dirty="0"/>
              <a:t>Patients Leave Medicare Advantage </a:t>
            </a:r>
          </a:p>
        </p:txBody>
      </p:sp>
      <p:sp>
        <p:nvSpPr>
          <p:cNvPr id="3" name="Text Placeholder 2">
            <a:extLst>
              <a:ext uri="{FF2B5EF4-FFF2-40B4-BE49-F238E27FC236}">
                <a16:creationId xmlns:a16="http://schemas.microsoft.com/office/drawing/2014/main" id="{6FB37725-7AD1-41A6-E6F0-B9368AF2BCD1}"/>
              </a:ext>
            </a:extLst>
          </p:cNvPr>
          <p:cNvSpPr>
            <a:spLocks noGrp="1"/>
          </p:cNvSpPr>
          <p:nvPr>
            <p:ph type="body" idx="10"/>
          </p:nvPr>
        </p:nvSpPr>
        <p:spPr/>
        <p:txBody>
          <a:bodyPr/>
          <a:lstStyle/>
          <a:p>
            <a:pPr>
              <a:lnSpc>
                <a:spcPct val="100000"/>
              </a:lnSpc>
              <a:spcBef>
                <a:spcPts val="0"/>
              </a:spcBef>
            </a:pPr>
            <a:r>
              <a:rPr lang="en-US" dirty="0"/>
              <a:t>June 2021 GAO report based upon 2017 data, accessed Oct. 26 2022</a:t>
            </a:r>
          </a:p>
          <a:p>
            <a:pPr>
              <a:lnSpc>
                <a:spcPct val="100000"/>
              </a:lnSpc>
              <a:spcBef>
                <a:spcPts val="0"/>
              </a:spcBef>
            </a:pPr>
            <a:r>
              <a:rPr lang="en-US" dirty="0"/>
              <a:t>https://</a:t>
            </a:r>
            <a:r>
              <a:rPr lang="en-US" dirty="0" err="1"/>
              <a:t>www.gao.gov</a:t>
            </a:r>
            <a:r>
              <a:rPr lang="en-US" dirty="0"/>
              <a:t>/assets/gao-21-482.pdf</a:t>
            </a:r>
          </a:p>
        </p:txBody>
      </p:sp>
      <p:sp>
        <p:nvSpPr>
          <p:cNvPr id="4" name="TextBox 3">
            <a:extLst>
              <a:ext uri="{FF2B5EF4-FFF2-40B4-BE49-F238E27FC236}">
                <a16:creationId xmlns:a16="http://schemas.microsoft.com/office/drawing/2014/main" id="{7FDA6EAF-B406-0054-4ECF-40A698A60BAA}"/>
              </a:ext>
            </a:extLst>
          </p:cNvPr>
          <p:cNvSpPr txBox="1"/>
          <p:nvPr/>
        </p:nvSpPr>
        <p:spPr>
          <a:xfrm>
            <a:off x="360218" y="2466109"/>
            <a:ext cx="2715491" cy="1200329"/>
          </a:xfrm>
          <a:prstGeom prst="rect">
            <a:avLst/>
          </a:prstGeom>
          <a:noFill/>
        </p:spPr>
        <p:txBody>
          <a:bodyPr wrap="square" rtlCol="0">
            <a:spAutoFit/>
          </a:bodyPr>
          <a:lstStyle/>
          <a:p>
            <a:pPr>
              <a:spcAft>
                <a:spcPts val="1200"/>
              </a:spcAft>
            </a:pPr>
            <a:r>
              <a:rPr lang="en-US" sz="2400" dirty="0">
                <a:solidFill>
                  <a:schemeClr val="bg1"/>
                </a:solidFill>
              </a:rPr>
              <a:t>Percentage of MA beneficiaries who switched to TM</a:t>
            </a:r>
          </a:p>
        </p:txBody>
      </p:sp>
      <p:graphicFrame>
        <p:nvGraphicFramePr>
          <p:cNvPr id="5" name="Chart 4">
            <a:extLst>
              <a:ext uri="{FF2B5EF4-FFF2-40B4-BE49-F238E27FC236}">
                <a16:creationId xmlns:a16="http://schemas.microsoft.com/office/drawing/2014/main" id="{C98CBB6B-8D5F-5DD8-D4DF-0B937712DDB9}"/>
              </a:ext>
            </a:extLst>
          </p:cNvPr>
          <p:cNvGraphicFramePr/>
          <p:nvPr/>
        </p:nvGraphicFramePr>
        <p:xfrm>
          <a:off x="2544016" y="1671600"/>
          <a:ext cx="4258567" cy="422230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752F913-2CEC-52C4-72E0-40A991E386BD}"/>
              </a:ext>
            </a:extLst>
          </p:cNvPr>
          <p:cNvSpPr/>
          <p:nvPr/>
        </p:nvSpPr>
        <p:spPr>
          <a:xfrm>
            <a:off x="6649279" y="2115740"/>
            <a:ext cx="5182504" cy="246619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“Among other reasons, beneficiaries in the last of year life may disenroll because of</a:t>
            </a:r>
            <a:r>
              <a:rPr lang="en-US" sz="2400" dirty="0">
                <a:effectLst>
                  <a:outerShdw blurRad="50800" dist="38100" dir="2700000" algn="tl" rotWithShape="0">
                    <a:prstClr val="black">
                      <a:alpha val="40000"/>
                    </a:prstClr>
                  </a:outerShdw>
                </a:effectLst>
              </a:rPr>
              <a:t> </a:t>
            </a:r>
          </a:p>
          <a:p>
            <a:pPr algn="ctr"/>
            <a:r>
              <a:rPr lang="en-US" sz="2800" b="1" dirty="0">
                <a:effectLst>
                  <a:outerShdw blurRad="50800" dist="38100" dir="2700000" algn="tl" rotWithShape="0">
                    <a:prstClr val="black">
                      <a:alpha val="40000"/>
                    </a:prstClr>
                  </a:outerShdw>
                </a:effectLst>
              </a:rPr>
              <a:t>potential limitations </a:t>
            </a:r>
            <a:r>
              <a:rPr lang="en-US" sz="2800" b="1" dirty="0">
                <a:solidFill>
                  <a:srgbClr val="FFFF00"/>
                </a:solidFill>
                <a:effectLst>
                  <a:outerShdw blurRad="50800" dist="38100" dir="2700000" algn="tl" rotWithShape="0">
                    <a:prstClr val="black">
                      <a:alpha val="40000"/>
                    </a:prstClr>
                  </a:outerShdw>
                </a:effectLst>
              </a:rPr>
              <a:t>accessing specialized care </a:t>
            </a:r>
            <a:r>
              <a:rPr lang="en-US" sz="2800" b="1" dirty="0">
                <a:effectLst>
                  <a:outerShdw blurRad="50800" dist="38100" dir="2700000" algn="tl" rotWithShape="0">
                    <a:prstClr val="black">
                      <a:alpha val="40000"/>
                    </a:prstClr>
                  </a:outerShdw>
                </a:effectLst>
              </a:rPr>
              <a:t>under Medicare Advantage.”</a:t>
            </a:r>
          </a:p>
        </p:txBody>
      </p:sp>
    </p:spTree>
    <p:extLst>
      <p:ext uri="{BB962C8B-B14F-4D97-AF65-F5344CB8AC3E}">
        <p14:creationId xmlns:p14="http://schemas.microsoft.com/office/powerpoint/2010/main" val="6721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500"/>
                                        <p:tgtEl>
                                          <p:spTgt spid="5">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6" dur="500"/>
                                        <p:tgtEl>
                                          <p:spTgt spid="5">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1" dur="500"/>
                                        <p:tgtEl>
                                          <p:spTgt spid="5">
                                            <p:graphicEl>
                                              <a:chart seriesIdx="-4" categoryIdx="1" bldStep="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uiExpand="1">
        <p:bldSub>
          <a:bldChart bld="category"/>
        </p:bldSub>
      </p:bldGraphic>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645E5C5B-75A9-9515-AE8B-49DD0B8A72E0}"/>
              </a:ext>
            </a:extLst>
          </p:cNvPr>
          <p:cNvPicPr>
            <a:picLocks noChangeAspect="1"/>
          </p:cNvPicPr>
          <p:nvPr/>
        </p:nvPicPr>
        <p:blipFill rotWithShape="1">
          <a:blip r:embed="rId3"/>
          <a:srcRect l="1049" t="1" b="63180"/>
          <a:stretch/>
        </p:blipFill>
        <p:spPr>
          <a:xfrm>
            <a:off x="581842" y="497086"/>
            <a:ext cx="11028317" cy="521791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43041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D5AA1160-FD17-61BB-999C-E75BBED020B9}"/>
              </a:ext>
            </a:extLst>
          </p:cNvPr>
          <p:cNvPicPr>
            <a:picLocks noChangeAspect="1"/>
          </p:cNvPicPr>
          <p:nvPr/>
        </p:nvPicPr>
        <p:blipFill rotWithShape="1">
          <a:blip r:embed="rId3"/>
          <a:srcRect l="3474" t="5558" r="4321" b="5870"/>
          <a:stretch/>
        </p:blipFill>
        <p:spPr>
          <a:xfrm>
            <a:off x="330200" y="406400"/>
            <a:ext cx="11481898" cy="5130800"/>
          </a:xfrm>
          <a:prstGeom prst="rect">
            <a:avLst/>
          </a:prstGeom>
        </p:spPr>
      </p:pic>
    </p:spTree>
    <p:extLst>
      <p:ext uri="{BB962C8B-B14F-4D97-AF65-F5344CB8AC3E}">
        <p14:creationId xmlns:p14="http://schemas.microsoft.com/office/powerpoint/2010/main" val="13388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C20FA-16DE-7933-B670-575F7C51669E}"/>
              </a:ext>
            </a:extLst>
          </p:cNvPr>
          <p:cNvPicPr>
            <a:picLocks noChangeAspect="1"/>
          </p:cNvPicPr>
          <p:nvPr/>
        </p:nvPicPr>
        <p:blipFill>
          <a:blip r:embed="rId3"/>
          <a:stretch>
            <a:fillRect/>
          </a:stretch>
        </p:blipFill>
        <p:spPr>
          <a:xfrm>
            <a:off x="1273215" y="407576"/>
            <a:ext cx="9645571" cy="5417266"/>
          </a:xfrm>
          <a:prstGeom prst="rect">
            <a:avLst/>
          </a:prstGeom>
          <a:ln>
            <a:solidFill>
              <a:schemeClr val="bg1"/>
            </a:solidFill>
          </a:ln>
        </p:spPr>
      </p:pic>
      <p:sp>
        <p:nvSpPr>
          <p:cNvPr id="7" name="Text Placeholder 6">
            <a:extLst>
              <a:ext uri="{FF2B5EF4-FFF2-40B4-BE49-F238E27FC236}">
                <a16:creationId xmlns:a16="http://schemas.microsoft.com/office/drawing/2014/main" id="{D2914214-81D0-168C-B7D5-A85F74E9896A}"/>
              </a:ext>
            </a:extLst>
          </p:cNvPr>
          <p:cNvSpPr>
            <a:spLocks noGrp="1"/>
          </p:cNvSpPr>
          <p:nvPr>
            <p:ph type="body" idx="10"/>
          </p:nvPr>
        </p:nvSpPr>
        <p:spPr/>
        <p:txBody>
          <a:bodyPr/>
          <a:lstStyle/>
          <a:p>
            <a:r>
              <a:rPr lang="en-US" sz="1200" dirty="0">
                <a:solidFill>
                  <a:schemeClr val="bg1"/>
                </a:solidFill>
              </a:rPr>
              <a:t>https://</a:t>
            </a:r>
            <a:r>
              <a:rPr lang="en-US" sz="1200" dirty="0" err="1">
                <a:solidFill>
                  <a:schemeClr val="bg1"/>
                </a:solidFill>
              </a:rPr>
              <a:t>www.kff.org</a:t>
            </a:r>
            <a:r>
              <a:rPr lang="en-US" sz="1200" dirty="0">
                <a:solidFill>
                  <a:schemeClr val="bg1"/>
                </a:solidFill>
              </a:rPr>
              <a:t>/</a:t>
            </a:r>
            <a:r>
              <a:rPr lang="en-US" sz="1200" dirty="0" err="1">
                <a:solidFill>
                  <a:schemeClr val="bg1"/>
                </a:solidFill>
              </a:rPr>
              <a:t>medicare</a:t>
            </a:r>
            <a:r>
              <a:rPr lang="en-US" sz="1200" dirty="0">
                <a:solidFill>
                  <a:schemeClr val="bg1"/>
                </a:solidFill>
              </a:rPr>
              <a:t>/report/how-health-insurers-and-brokers-are-marketing-</a:t>
            </a:r>
            <a:r>
              <a:rPr lang="en-US" sz="1200" dirty="0" err="1">
                <a:solidFill>
                  <a:schemeClr val="bg1"/>
                </a:solidFill>
              </a:rPr>
              <a:t>medicare</a:t>
            </a:r>
            <a:r>
              <a:rPr lang="en-US" sz="1200" dirty="0">
                <a:solidFill>
                  <a:schemeClr val="bg1"/>
                </a:solidFill>
              </a:rPr>
              <a:t>/ Accessed Sept 20 2023</a:t>
            </a:r>
          </a:p>
        </p:txBody>
      </p:sp>
      <p:sp>
        <p:nvSpPr>
          <p:cNvPr id="8" name="Rectangle 7">
            <a:extLst>
              <a:ext uri="{FF2B5EF4-FFF2-40B4-BE49-F238E27FC236}">
                <a16:creationId xmlns:a16="http://schemas.microsoft.com/office/drawing/2014/main" id="{DF5B4709-1434-F370-FAF8-52F460C2994D}"/>
              </a:ext>
            </a:extLst>
          </p:cNvPr>
          <p:cNvSpPr/>
          <p:nvPr/>
        </p:nvSpPr>
        <p:spPr>
          <a:xfrm>
            <a:off x="1615440" y="2355924"/>
            <a:ext cx="8961120" cy="1246600"/>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50800" dist="38100" dir="2700000" algn="tl" rotWithShape="0">
                    <a:prstClr val="black">
                      <a:alpha val="40000"/>
                    </a:prstClr>
                  </a:outerShdw>
                </a:effectLst>
              </a:rPr>
              <a:t>The ads look like Medicare </a:t>
            </a:r>
            <a:r>
              <a:rPr lang="en-US" sz="2800" b="1" i="1" dirty="0">
                <a:effectLst>
                  <a:outerShdw blurRad="50800" dist="38100" dir="2700000" algn="tl" rotWithShape="0">
                    <a:prstClr val="black">
                      <a:alpha val="40000"/>
                    </a:prstClr>
                  </a:outerShdw>
                </a:effectLst>
              </a:rPr>
              <a:t>but they’re not.</a:t>
            </a:r>
          </a:p>
          <a:p>
            <a:pPr algn="ctr"/>
            <a:r>
              <a:rPr lang="en-US" sz="2800" dirty="0">
                <a:effectLst>
                  <a:outerShdw blurRad="50800" dist="38100" dir="2700000" algn="tl" rotWithShape="0">
                    <a:prstClr val="black">
                      <a:alpha val="40000"/>
                    </a:prstClr>
                  </a:outerShdw>
                </a:effectLst>
              </a:rPr>
              <a:t>Phone numbers looks like Medicare </a:t>
            </a:r>
            <a:r>
              <a:rPr lang="en-US" sz="2800" b="1" i="1" dirty="0">
                <a:effectLst>
                  <a:outerShdw blurRad="50800" dist="38100" dir="2700000" algn="tl" rotWithShape="0">
                    <a:prstClr val="black">
                      <a:alpha val="40000"/>
                    </a:prstClr>
                  </a:outerShdw>
                </a:effectLst>
              </a:rPr>
              <a:t>but they’re not.</a:t>
            </a:r>
          </a:p>
        </p:txBody>
      </p:sp>
    </p:spTree>
    <p:extLst>
      <p:ext uri="{BB962C8B-B14F-4D97-AF65-F5344CB8AC3E}">
        <p14:creationId xmlns:p14="http://schemas.microsoft.com/office/powerpoint/2010/main" val="20623189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EA4-CABC-0D7A-E88E-32D7922F6069}"/>
              </a:ext>
            </a:extLst>
          </p:cNvPr>
          <p:cNvSpPr>
            <a:spLocks noGrp="1"/>
          </p:cNvSpPr>
          <p:nvPr>
            <p:ph type="title"/>
          </p:nvPr>
        </p:nvSpPr>
        <p:spPr/>
        <p:txBody>
          <a:bodyPr>
            <a:normAutofit fontScale="90000"/>
          </a:bodyPr>
          <a:lstStyle/>
          <a:p>
            <a:r>
              <a:rPr lang="en-US" sz="2200" dirty="0"/>
              <a:t>CMS “Secret Shoppers” of insurance agent calls with clients in 2022:</a:t>
            </a:r>
            <a:br>
              <a:rPr lang="en-US" sz="2200" dirty="0"/>
            </a:br>
            <a:r>
              <a:rPr lang="en-US" sz="4900" dirty="0">
                <a:solidFill>
                  <a:srgbClr val="FFFF00"/>
                </a:solidFill>
              </a:rPr>
              <a:t>80%</a:t>
            </a:r>
            <a:r>
              <a:rPr lang="en-US" sz="4200" dirty="0">
                <a:solidFill>
                  <a:srgbClr val="FFFF00"/>
                </a:solidFill>
              </a:rPr>
              <a:t> </a:t>
            </a:r>
            <a:r>
              <a:rPr lang="en-US" sz="4200" dirty="0"/>
              <a:t>of Calls Were Inaccurate or Insufficient</a:t>
            </a:r>
          </a:p>
        </p:txBody>
      </p:sp>
      <p:sp>
        <p:nvSpPr>
          <p:cNvPr id="3" name="Text Placeholder 2">
            <a:extLst>
              <a:ext uri="{FF2B5EF4-FFF2-40B4-BE49-F238E27FC236}">
                <a16:creationId xmlns:a16="http://schemas.microsoft.com/office/drawing/2014/main" id="{15AFD21D-DB9E-3B7B-065B-885572E21E35}"/>
              </a:ext>
            </a:extLst>
          </p:cNvPr>
          <p:cNvSpPr>
            <a:spLocks noGrp="1"/>
          </p:cNvSpPr>
          <p:nvPr>
            <p:ph type="body" idx="10"/>
          </p:nvPr>
        </p:nvSpPr>
        <p:spPr/>
        <p:txBody>
          <a:bodyPr/>
          <a:lstStyle/>
          <a:p>
            <a:pPr>
              <a:lnSpc>
                <a:spcPct val="100000"/>
              </a:lnSpc>
              <a:spcBef>
                <a:spcPts val="0"/>
              </a:spcBef>
            </a:pPr>
            <a:r>
              <a:rPr lang="en-US" dirty="0"/>
              <a:t>Published by CMS May 9, 2022</a:t>
            </a:r>
          </a:p>
          <a:p>
            <a:pPr>
              <a:lnSpc>
                <a:spcPct val="100000"/>
              </a:lnSpc>
              <a:spcBef>
                <a:spcPts val="0"/>
              </a:spcBef>
            </a:pPr>
            <a:r>
              <a:rPr lang="en-US" dirty="0"/>
              <a:t>https://</a:t>
            </a:r>
            <a:r>
              <a:rPr lang="en-US" dirty="0" err="1"/>
              <a:t>www.documentcloud.org</a:t>
            </a:r>
            <a:r>
              <a:rPr lang="en-US" dirty="0"/>
              <a:t>/documents/23169211-agent-broker-marketing-faqs</a:t>
            </a:r>
          </a:p>
          <a:p>
            <a:pPr>
              <a:lnSpc>
                <a:spcPct val="100000"/>
              </a:lnSpc>
              <a:spcBef>
                <a:spcPts val="0"/>
              </a:spcBef>
            </a:pPr>
            <a:r>
              <a:rPr lang="en-US" dirty="0"/>
              <a:t>https://</a:t>
            </a:r>
            <a:r>
              <a:rPr lang="en-US" dirty="0" err="1"/>
              <a:t>www.medpagetoday.com</a:t>
            </a:r>
            <a:r>
              <a:rPr lang="en-US" dirty="0"/>
              <a:t>/special-reports/exclusives/101348</a:t>
            </a:r>
          </a:p>
        </p:txBody>
      </p:sp>
      <p:sp>
        <p:nvSpPr>
          <p:cNvPr id="6" name="TextBox 5">
            <a:extLst>
              <a:ext uri="{FF2B5EF4-FFF2-40B4-BE49-F238E27FC236}">
                <a16:creationId xmlns:a16="http://schemas.microsoft.com/office/drawing/2014/main" id="{0B6041DB-2CBD-3108-3602-436C696E2C84}"/>
              </a:ext>
            </a:extLst>
          </p:cNvPr>
          <p:cNvSpPr txBox="1"/>
          <p:nvPr/>
        </p:nvSpPr>
        <p:spPr>
          <a:xfrm>
            <a:off x="838200" y="2052061"/>
            <a:ext cx="10515600" cy="2477601"/>
          </a:xfrm>
          <a:prstGeom prst="rect">
            <a:avLst/>
          </a:prstGeom>
          <a:solidFill>
            <a:schemeClr val="accent2"/>
          </a:solidFill>
          <a:ln>
            <a:solidFill>
              <a:schemeClr val="bg1"/>
            </a:solidFill>
          </a:ln>
        </p:spPr>
        <p:txBody>
          <a:bodyPr wrap="square" lIns="182880" tIns="182880" rIns="182880" bIns="182880" anchor="ctr" anchorCtr="0">
            <a:spAutoFit/>
          </a:bodyPr>
          <a:lstStyle/>
          <a:p>
            <a:pPr>
              <a:spcAft>
                <a:spcPts val="600"/>
              </a:spcAft>
            </a:pPr>
            <a:r>
              <a:rPr lang="en-US" sz="2000" i="0" u="none" strike="noStrike" dirty="0">
                <a:solidFill>
                  <a:schemeClr val="bg1"/>
                </a:solidFill>
                <a:effectLst>
                  <a:outerShdw blurRad="50800" dist="38100" dir="2700000" algn="tl" rotWithShape="0">
                    <a:prstClr val="black">
                      <a:alpha val="40000"/>
                    </a:prstClr>
                  </a:outerShdw>
                </a:effectLst>
              </a:rPr>
              <a:t>One example of many…</a:t>
            </a:r>
          </a:p>
          <a:p>
            <a:pPr algn="ctr"/>
            <a:r>
              <a:rPr lang="en-US" sz="3200" b="1" i="0" u="none" strike="noStrike" dirty="0">
                <a:solidFill>
                  <a:schemeClr val="bg1"/>
                </a:solidFill>
                <a:effectLst>
                  <a:outerShdw blurRad="50800" dist="38100" dir="2700000" algn="tl" rotWithShape="0">
                    <a:prstClr val="black">
                      <a:alpha val="40000"/>
                    </a:prstClr>
                  </a:outerShdw>
                </a:effectLst>
              </a:rPr>
              <a:t>“If your medication is not on the formulary,</a:t>
            </a:r>
          </a:p>
          <a:p>
            <a:pPr algn="ctr"/>
            <a:r>
              <a:rPr lang="en-US" sz="3600" b="1" dirty="0">
                <a:solidFill>
                  <a:schemeClr val="bg1"/>
                </a:solidFill>
                <a:effectLst>
                  <a:outerShdw blurRad="50800" dist="38100" dir="2700000" algn="tl" rotWithShape="0">
                    <a:prstClr val="black">
                      <a:alpha val="40000"/>
                    </a:prstClr>
                  </a:outerShdw>
                </a:effectLst>
              </a:rPr>
              <a:t>your</a:t>
            </a:r>
            <a:r>
              <a:rPr lang="en-US" sz="3600" b="1" i="0" u="none" strike="noStrike" dirty="0">
                <a:solidFill>
                  <a:schemeClr val="bg1"/>
                </a:solidFill>
                <a:effectLst>
                  <a:outerShdw blurRad="50800" dist="38100" dir="2700000" algn="tl" rotWithShape="0">
                    <a:prstClr val="black">
                      <a:alpha val="40000"/>
                    </a:prstClr>
                  </a:outerShdw>
                </a:effectLst>
              </a:rPr>
              <a:t> doctor could tell the plan </a:t>
            </a:r>
          </a:p>
          <a:p>
            <a:pPr algn="ctr"/>
            <a:r>
              <a:rPr lang="en-US" sz="4400" b="1" i="0" u="none" strike="noStrike" dirty="0">
                <a:solidFill>
                  <a:schemeClr val="bg1"/>
                </a:solidFill>
                <a:effectLst>
                  <a:outerShdw blurRad="50800" dist="38100" dir="2700000" algn="tl" rotWithShape="0">
                    <a:prstClr val="black">
                      <a:alpha val="40000"/>
                    </a:prstClr>
                  </a:outerShdw>
                </a:effectLst>
              </a:rPr>
              <a:t>and the plan would simply add it.”</a:t>
            </a:r>
          </a:p>
        </p:txBody>
      </p:sp>
    </p:spTree>
    <p:extLst>
      <p:ext uri="{BB962C8B-B14F-4D97-AF65-F5344CB8AC3E}">
        <p14:creationId xmlns:p14="http://schemas.microsoft.com/office/powerpoint/2010/main" val="29321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0F0B-C32C-F94F-A3A3-ABF7F5B23356}"/>
              </a:ext>
            </a:extLst>
          </p:cNvPr>
          <p:cNvSpPr>
            <a:spLocks noGrp="1"/>
          </p:cNvSpPr>
          <p:nvPr>
            <p:ph type="title"/>
          </p:nvPr>
        </p:nvSpPr>
        <p:spPr/>
        <p:txBody>
          <a:bodyPr>
            <a:normAutofit/>
          </a:bodyPr>
          <a:lstStyle/>
          <a:p>
            <a:r>
              <a:rPr lang="en-US" sz="2800" dirty="0"/>
              <a:t>Insurance agents are increasingly rewarded for </a:t>
            </a:r>
            <a:br>
              <a:rPr lang="en-US" dirty="0"/>
            </a:br>
            <a:r>
              <a:rPr lang="en-US" dirty="0"/>
              <a:t>Promoting Medicare Advantage</a:t>
            </a:r>
          </a:p>
        </p:txBody>
      </p:sp>
      <p:sp>
        <p:nvSpPr>
          <p:cNvPr id="4" name="TextBox 3">
            <a:extLst>
              <a:ext uri="{FF2B5EF4-FFF2-40B4-BE49-F238E27FC236}">
                <a16:creationId xmlns:a16="http://schemas.microsoft.com/office/drawing/2014/main" id="{523ABC9E-7C11-3F46-8CD2-90411C0CFEB5}"/>
              </a:ext>
            </a:extLst>
          </p:cNvPr>
          <p:cNvSpPr txBox="1"/>
          <p:nvPr/>
        </p:nvSpPr>
        <p:spPr>
          <a:xfrm>
            <a:off x="4305993" y="214468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6" name="TextBox 5">
            <a:extLst>
              <a:ext uri="{FF2B5EF4-FFF2-40B4-BE49-F238E27FC236}">
                <a16:creationId xmlns:a16="http://schemas.microsoft.com/office/drawing/2014/main" id="{F61185CA-3B5C-0342-BEFE-50318191A848}"/>
              </a:ext>
            </a:extLst>
          </p:cNvPr>
          <p:cNvSpPr txBox="1"/>
          <p:nvPr/>
        </p:nvSpPr>
        <p:spPr>
          <a:xfrm>
            <a:off x="6317673" y="3507971"/>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9" name="Text Placeholder 8">
            <a:extLst>
              <a:ext uri="{FF2B5EF4-FFF2-40B4-BE49-F238E27FC236}">
                <a16:creationId xmlns:a16="http://schemas.microsoft.com/office/drawing/2014/main" id="{C6C0A198-B8E3-BF69-44D8-31B2342259A8}"/>
              </a:ext>
            </a:extLst>
          </p:cNvPr>
          <p:cNvSpPr>
            <a:spLocks noGrp="1"/>
          </p:cNvSpPr>
          <p:nvPr>
            <p:ph type="body" idx="10"/>
          </p:nvPr>
        </p:nvSpPr>
        <p:spPr/>
        <p:txBody>
          <a:bodyPr>
            <a:normAutofit fontScale="92500" lnSpcReduction="20000"/>
          </a:bodyPr>
          <a:lstStyle/>
          <a:p>
            <a:r>
              <a:rPr lang="en-US" dirty="0"/>
              <a:t>https://</a:t>
            </a:r>
            <a:r>
              <a:rPr lang="en-US" dirty="0" err="1"/>
              <a:t>www.ritterim.com</a:t>
            </a:r>
            <a:r>
              <a:rPr lang="en-US" dirty="0"/>
              <a:t>/blog/2024-maximum-broker-commissions-for-medicare-advantage-medicare-part-d/#agent-survival-kit</a:t>
            </a:r>
          </a:p>
          <a:p>
            <a:r>
              <a:rPr lang="en-US" dirty="0"/>
              <a:t>https://</a:t>
            </a:r>
            <a:r>
              <a:rPr lang="en-US" dirty="0" err="1"/>
              <a:t>nccagent.com</a:t>
            </a:r>
            <a:r>
              <a:rPr lang="en-US" dirty="0"/>
              <a:t>/blog/retire-selling-</a:t>
            </a:r>
            <a:r>
              <a:rPr lang="en-US" dirty="0" err="1"/>
              <a:t>medicare</a:t>
            </a:r>
            <a:r>
              <a:rPr lang="en-US" dirty="0"/>
              <a:t>/#:~:text=Medicare%20Supplement%20Commissions,for%20at%20least%20six%20years.</a:t>
            </a:r>
          </a:p>
          <a:p>
            <a:r>
              <a:rPr lang="en-US" dirty="0"/>
              <a:t>Accessed Oct 18 2023</a:t>
            </a:r>
          </a:p>
        </p:txBody>
      </p:sp>
      <p:graphicFrame>
        <p:nvGraphicFramePr>
          <p:cNvPr id="10" name="Chart 9">
            <a:extLst>
              <a:ext uri="{FF2B5EF4-FFF2-40B4-BE49-F238E27FC236}">
                <a16:creationId xmlns:a16="http://schemas.microsoft.com/office/drawing/2014/main" id="{1ABCCD5A-1286-BDA7-AADF-09F91368D40E}"/>
              </a:ext>
            </a:extLst>
          </p:cNvPr>
          <p:cNvGraphicFramePr/>
          <p:nvPr/>
        </p:nvGraphicFramePr>
        <p:xfrm>
          <a:off x="2477556" y="1676335"/>
          <a:ext cx="4335091" cy="42000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646DEF2-AC35-F1F2-21AB-2ADEA95C01BF}"/>
              </a:ext>
            </a:extLst>
          </p:cNvPr>
          <p:cNvSpPr txBox="1"/>
          <p:nvPr/>
        </p:nvSpPr>
        <p:spPr>
          <a:xfrm>
            <a:off x="288226" y="2496703"/>
            <a:ext cx="2293749" cy="1569660"/>
          </a:xfrm>
          <a:prstGeom prst="rect">
            <a:avLst/>
          </a:prstGeom>
          <a:noFill/>
        </p:spPr>
        <p:txBody>
          <a:bodyPr wrap="square" rtlCol="0">
            <a:spAutoFit/>
          </a:bodyPr>
          <a:lstStyle/>
          <a:p>
            <a:r>
              <a:rPr lang="en-US" sz="2400" dirty="0">
                <a:solidFill>
                  <a:schemeClr val="bg1"/>
                </a:solidFill>
              </a:rPr>
              <a:t>2024 </a:t>
            </a:r>
          </a:p>
          <a:p>
            <a:r>
              <a:rPr lang="en-US" sz="2400" dirty="0">
                <a:solidFill>
                  <a:schemeClr val="bg1"/>
                </a:solidFill>
              </a:rPr>
              <a:t>Insurance Broker Commissions</a:t>
            </a:r>
          </a:p>
        </p:txBody>
      </p:sp>
      <p:graphicFrame>
        <p:nvGraphicFramePr>
          <p:cNvPr id="16" name="Chart 15">
            <a:extLst>
              <a:ext uri="{FF2B5EF4-FFF2-40B4-BE49-F238E27FC236}">
                <a16:creationId xmlns:a16="http://schemas.microsoft.com/office/drawing/2014/main" id="{09D839E7-C973-7D1D-7E19-981B6DCED7A6}"/>
              </a:ext>
            </a:extLst>
          </p:cNvPr>
          <p:cNvGraphicFramePr/>
          <p:nvPr>
            <p:extLst>
              <p:ext uri="{D42A27DB-BD31-4B8C-83A1-F6EECF244321}">
                <p14:modId xmlns:p14="http://schemas.microsoft.com/office/powerpoint/2010/main" val="4015163865"/>
              </p:ext>
            </p:extLst>
          </p:nvPr>
        </p:nvGraphicFramePr>
        <p:xfrm>
          <a:off x="6981250" y="1676335"/>
          <a:ext cx="4335091" cy="4200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6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1" dur="500"/>
                                        <p:tgtEl>
                                          <p:spTgt spid="10">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graphicEl>
                                              <a:chart seriesIdx="0" categoryIdx="0" bldStep="ptInCategory"/>
                                            </p:graphicEl>
                                          </p:spTgt>
                                        </p:tgtEl>
                                        <p:attrNameLst>
                                          <p:attrName>style.visibility</p:attrName>
                                        </p:attrNameLst>
                                      </p:cBhvr>
                                      <p:to>
                                        <p:strVal val="visible"/>
                                      </p:to>
                                    </p:set>
                                    <p:animEffect transition="in" filter="fade">
                                      <p:cBhvr>
                                        <p:cTn id="14" dur="500"/>
                                        <p:tgtEl>
                                          <p:spTgt spid="10">
                                            <p:graphicEl>
                                              <a:chart seriesIdx="0" categoryIdx="0" bldStep="ptIn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graphicEl>
                                              <a:chart seriesIdx="0" categoryIdx="1" bldStep="ptInCategory"/>
                                            </p:graphicEl>
                                          </p:spTgt>
                                        </p:tgtEl>
                                        <p:attrNameLst>
                                          <p:attrName>style.visibility</p:attrName>
                                        </p:attrNameLst>
                                      </p:cBhvr>
                                      <p:to>
                                        <p:strVal val="visible"/>
                                      </p:to>
                                    </p:set>
                                    <p:animEffect transition="in" filter="fade">
                                      <p:cBhvr>
                                        <p:cTn id="17" dur="500"/>
                                        <p:tgtEl>
                                          <p:spTgt spid="10">
                                            <p:graphicEl>
                                              <a:chart seriesIdx="0" categoryIdx="1" bldStep="ptIn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graphicEl>
                                              <a:chart seriesIdx="0" categoryIdx="2" bldStep="ptInCategory"/>
                                            </p:graphicEl>
                                          </p:spTgt>
                                        </p:tgtEl>
                                        <p:attrNameLst>
                                          <p:attrName>style.visibility</p:attrName>
                                        </p:attrNameLst>
                                      </p:cBhvr>
                                      <p:to>
                                        <p:strVal val="visible"/>
                                      </p:to>
                                    </p:set>
                                    <p:animEffect transition="in" filter="fade">
                                      <p:cBhvr>
                                        <p:cTn id="20" dur="500"/>
                                        <p:tgtEl>
                                          <p:spTgt spid="10">
                                            <p:graphicEl>
                                              <a:chart seriesIdx="0" categoryIdx="2" bldStep="ptInCategory"/>
                                            </p:graphicEl>
                                          </p:spTgt>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24" dur="500"/>
                                        <p:tgtEl>
                                          <p:spTgt spid="16">
                                            <p:graphicEl>
                                              <a:chart seriesIdx="-3" categoryIdx="-3" bldStep="gridLegend"/>
                                            </p:graphicEl>
                                          </p:spTgt>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fade">
                                      <p:cBhvr>
                                        <p:cTn id="27" dur="500"/>
                                        <p:tgtEl>
                                          <p:spTgt spid="16">
                                            <p:graphicEl>
                                              <a:chart seriesIdx="-4" categoryIdx="0" bldStep="category"/>
                                            </p:graphicEl>
                                          </p:spTgt>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fade">
                                      <p:cBhvr>
                                        <p:cTn id="30" dur="500"/>
                                        <p:tgtEl>
                                          <p:spTgt spid="16">
                                            <p:graphicEl>
                                              <a:chart seriesIdx="-4" categoryIdx="1" bldStep="category"/>
                                            </p:graphicEl>
                                          </p:spTgt>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fade">
                                      <p:cBhvr>
                                        <p:cTn id="33" dur="500"/>
                                        <p:tgtEl>
                                          <p:spTgt spid="1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El"/>
        </p:bldSub>
      </p:bldGraphic>
      <p:bldP spid="11" grpId="0"/>
      <p:bldGraphic spid="16" grpId="0" uiExpand="1">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F9F47F-5270-224F-B004-4A74FD02A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0041" y="3429000"/>
            <a:ext cx="1092918" cy="1020206"/>
          </a:xfrm>
          <a:prstGeom prst="rect">
            <a:avLst/>
          </a:prstGeom>
          <a:ln>
            <a:solidFill>
              <a:schemeClr val="bg1"/>
            </a:solidFill>
          </a:ln>
        </p:spPr>
      </p:pic>
      <p:pic>
        <p:nvPicPr>
          <p:cNvPr id="19" name="Picture 18">
            <a:extLst>
              <a:ext uri="{FF2B5EF4-FFF2-40B4-BE49-F238E27FC236}">
                <a16:creationId xmlns:a16="http://schemas.microsoft.com/office/drawing/2014/main" id="{9AF2E9D4-8D65-D14B-97E3-3E77023D97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70041" y="1700483"/>
            <a:ext cx="1092918" cy="1728517"/>
          </a:xfrm>
          <a:prstGeom prst="rect">
            <a:avLst/>
          </a:prstGeom>
          <a:ln>
            <a:solidFill>
              <a:schemeClr val="bg1"/>
            </a:solidFill>
          </a:ln>
        </p:spPr>
      </p:pic>
      <p:cxnSp>
        <p:nvCxnSpPr>
          <p:cNvPr id="61" name="Straight Arrow Connector 60">
            <a:extLst>
              <a:ext uri="{FF2B5EF4-FFF2-40B4-BE49-F238E27FC236}">
                <a16:creationId xmlns:a16="http://schemas.microsoft.com/office/drawing/2014/main" id="{1A4975A1-0FC1-C040-9CD6-D7266CF88438}"/>
              </a:ext>
            </a:extLst>
          </p:cNvPr>
          <p:cNvCxnSpPr>
            <a:cxnSpLocks/>
          </p:cNvCxnSpPr>
          <p:nvPr/>
        </p:nvCxnSpPr>
        <p:spPr>
          <a:xfrm>
            <a:off x="9497498" y="946242"/>
            <a:ext cx="1646656" cy="2731398"/>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E393A9-6675-4A40-BAF4-E8C02BFFD810}"/>
              </a:ext>
            </a:extLst>
          </p:cNvPr>
          <p:cNvCxnSpPr>
            <a:cxnSpLocks/>
          </p:cNvCxnSpPr>
          <p:nvPr/>
        </p:nvCxnSpPr>
        <p:spPr>
          <a:xfrm flipV="1">
            <a:off x="9497498" y="4278155"/>
            <a:ext cx="1150182" cy="1150181"/>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F9970-8271-E341-8CA6-22CA8FF33A45}"/>
              </a:ext>
            </a:extLst>
          </p:cNvPr>
          <p:cNvCxnSpPr>
            <a:cxnSpLocks/>
          </p:cNvCxnSpPr>
          <p:nvPr/>
        </p:nvCxnSpPr>
        <p:spPr>
          <a:xfrm flipV="1">
            <a:off x="9497498" y="3024459"/>
            <a:ext cx="1150182" cy="2356293"/>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5032E39-8770-7B49-8CF3-6E57AA6AE145}"/>
              </a:ext>
            </a:extLst>
          </p:cNvPr>
          <p:cNvCxnSpPr>
            <a:cxnSpLocks/>
          </p:cNvCxnSpPr>
          <p:nvPr/>
        </p:nvCxnSpPr>
        <p:spPr>
          <a:xfrm flipV="1">
            <a:off x="9497498" y="4124960"/>
            <a:ext cx="1150182" cy="453966"/>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EF53183-E43C-4A42-BB9E-EE6D28837B17}"/>
              </a:ext>
            </a:extLst>
          </p:cNvPr>
          <p:cNvCxnSpPr>
            <a:cxnSpLocks/>
          </p:cNvCxnSpPr>
          <p:nvPr/>
        </p:nvCxnSpPr>
        <p:spPr>
          <a:xfrm flipV="1">
            <a:off x="9497498" y="2783696"/>
            <a:ext cx="1061026" cy="1747646"/>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4A15B-AA20-724F-815D-A3EFC4D68777}"/>
              </a:ext>
            </a:extLst>
          </p:cNvPr>
          <p:cNvCxnSpPr>
            <a:cxnSpLocks/>
          </p:cNvCxnSpPr>
          <p:nvPr/>
        </p:nvCxnSpPr>
        <p:spPr>
          <a:xfrm>
            <a:off x="9451483" y="3624391"/>
            <a:ext cx="1196197" cy="398142"/>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9CA01D-C2E8-8D4A-9233-0313AE80D793}"/>
              </a:ext>
            </a:extLst>
          </p:cNvPr>
          <p:cNvCxnSpPr>
            <a:cxnSpLocks/>
          </p:cNvCxnSpPr>
          <p:nvPr/>
        </p:nvCxnSpPr>
        <p:spPr>
          <a:xfrm flipV="1">
            <a:off x="9451483" y="2603569"/>
            <a:ext cx="1107041" cy="973238"/>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41DD450-E6C4-E54D-A777-6FD3508AAF7E}"/>
              </a:ext>
            </a:extLst>
          </p:cNvPr>
          <p:cNvCxnSpPr>
            <a:cxnSpLocks/>
          </p:cNvCxnSpPr>
          <p:nvPr/>
        </p:nvCxnSpPr>
        <p:spPr>
          <a:xfrm>
            <a:off x="9497498" y="2679253"/>
            <a:ext cx="1150182" cy="1115924"/>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7AB85CD-968A-B047-80B4-1BCA2C60EDA9}"/>
              </a:ext>
            </a:extLst>
          </p:cNvPr>
          <p:cNvCxnSpPr>
            <a:cxnSpLocks/>
          </p:cNvCxnSpPr>
          <p:nvPr/>
        </p:nvCxnSpPr>
        <p:spPr>
          <a:xfrm flipV="1">
            <a:off x="9497498" y="2449870"/>
            <a:ext cx="1061026" cy="181799"/>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F59F1D4-AB75-EF49-87DA-4C8F165AFEC6}"/>
              </a:ext>
            </a:extLst>
          </p:cNvPr>
          <p:cNvCxnSpPr>
            <a:cxnSpLocks/>
          </p:cNvCxnSpPr>
          <p:nvPr/>
        </p:nvCxnSpPr>
        <p:spPr>
          <a:xfrm>
            <a:off x="9497498" y="1934322"/>
            <a:ext cx="1444822" cy="179568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8A3AA8-8F09-5743-969A-A00C7CF25393}"/>
              </a:ext>
            </a:extLst>
          </p:cNvPr>
          <p:cNvCxnSpPr>
            <a:cxnSpLocks/>
          </p:cNvCxnSpPr>
          <p:nvPr/>
        </p:nvCxnSpPr>
        <p:spPr>
          <a:xfrm>
            <a:off x="9497498" y="1886738"/>
            <a:ext cx="987622" cy="32624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D3AC1D-418D-0F4F-91EE-4BC4C48A6186}"/>
              </a:ext>
            </a:extLst>
          </p:cNvPr>
          <p:cNvCxnSpPr>
            <a:cxnSpLocks/>
          </p:cNvCxnSpPr>
          <p:nvPr/>
        </p:nvCxnSpPr>
        <p:spPr>
          <a:xfrm>
            <a:off x="9497498" y="898658"/>
            <a:ext cx="1061026" cy="1006702"/>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1822FE0-A184-8B41-96B6-6994D5224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4413" y="4024127"/>
            <a:ext cx="3404442" cy="871799"/>
          </a:xfrm>
          <a:prstGeom prst="rect">
            <a:avLst/>
          </a:prstGeom>
          <a:ln>
            <a:solidFill>
              <a:schemeClr val="bg1"/>
            </a:solidFill>
          </a:ln>
        </p:spPr>
      </p:pic>
      <p:pic>
        <p:nvPicPr>
          <p:cNvPr id="3" name="Picture 2">
            <a:extLst>
              <a:ext uri="{FF2B5EF4-FFF2-40B4-BE49-F238E27FC236}">
                <a16:creationId xmlns:a16="http://schemas.microsoft.com/office/drawing/2014/main" id="{7E59520A-646F-5347-97BD-C17E6537F2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5850" y="2212983"/>
            <a:ext cx="3401568" cy="734492"/>
          </a:xfrm>
          <a:prstGeom prst="rect">
            <a:avLst/>
          </a:prstGeom>
          <a:ln>
            <a:solidFill>
              <a:schemeClr val="bg1"/>
            </a:solidFill>
          </a:ln>
        </p:spPr>
      </p:pic>
      <p:pic>
        <p:nvPicPr>
          <p:cNvPr id="4" name="Picture 3">
            <a:extLst>
              <a:ext uri="{FF2B5EF4-FFF2-40B4-BE49-F238E27FC236}">
                <a16:creationId xmlns:a16="http://schemas.microsoft.com/office/drawing/2014/main" id="{19C8CF7A-49D2-EC4E-BDDA-D3D55CD90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5850" y="231418"/>
            <a:ext cx="3401568" cy="1042219"/>
          </a:xfrm>
          <a:prstGeom prst="rect">
            <a:avLst/>
          </a:prstGeom>
          <a:ln>
            <a:solidFill>
              <a:schemeClr val="bg1"/>
            </a:solidFill>
          </a:ln>
        </p:spPr>
      </p:pic>
      <p:pic>
        <p:nvPicPr>
          <p:cNvPr id="5" name="Picture 4">
            <a:extLst>
              <a:ext uri="{FF2B5EF4-FFF2-40B4-BE49-F238E27FC236}">
                <a16:creationId xmlns:a16="http://schemas.microsoft.com/office/drawing/2014/main" id="{DAB88956-137E-C340-A3BF-5944ED9F49A9}"/>
              </a:ext>
            </a:extLst>
          </p:cNvPr>
          <p:cNvPicPr>
            <a:picLocks noChangeAspect="1"/>
          </p:cNvPicPr>
          <p:nvPr/>
        </p:nvPicPr>
        <p:blipFill>
          <a:blip r:embed="rId8"/>
          <a:stretch>
            <a:fillRect/>
          </a:stretch>
        </p:blipFill>
        <p:spPr>
          <a:xfrm>
            <a:off x="6285850" y="3049902"/>
            <a:ext cx="3401568" cy="871798"/>
          </a:xfrm>
          <a:prstGeom prst="rect">
            <a:avLst/>
          </a:prstGeom>
          <a:ln>
            <a:solidFill>
              <a:schemeClr val="bg1"/>
            </a:solidFill>
          </a:ln>
        </p:spPr>
      </p:pic>
      <p:pic>
        <p:nvPicPr>
          <p:cNvPr id="16" name="Picture 15">
            <a:extLst>
              <a:ext uri="{FF2B5EF4-FFF2-40B4-BE49-F238E27FC236}">
                <a16:creationId xmlns:a16="http://schemas.microsoft.com/office/drawing/2014/main" id="{7B08FA2B-82D7-1E41-9B52-B68368C8D08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5850" y="4998352"/>
            <a:ext cx="3401568" cy="849411"/>
          </a:xfrm>
          <a:prstGeom prst="rect">
            <a:avLst/>
          </a:prstGeom>
          <a:ln>
            <a:solidFill>
              <a:schemeClr val="bg1"/>
            </a:solidFill>
          </a:ln>
        </p:spPr>
      </p:pic>
      <p:pic>
        <p:nvPicPr>
          <p:cNvPr id="17" name="Picture 16">
            <a:extLst>
              <a:ext uri="{FF2B5EF4-FFF2-40B4-BE49-F238E27FC236}">
                <a16:creationId xmlns:a16="http://schemas.microsoft.com/office/drawing/2014/main" id="{3B2252B8-E8EA-A541-AB90-EA619B2CA91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84413" y="1376064"/>
            <a:ext cx="3404443" cy="734492"/>
          </a:xfrm>
          <a:prstGeom prst="rect">
            <a:avLst/>
          </a:prstGeom>
          <a:ln>
            <a:solidFill>
              <a:schemeClr val="bg1"/>
            </a:solidFill>
          </a:ln>
        </p:spPr>
      </p:pic>
      <p:cxnSp>
        <p:nvCxnSpPr>
          <p:cNvPr id="21" name="Straight Arrow Connector 20">
            <a:extLst>
              <a:ext uri="{FF2B5EF4-FFF2-40B4-BE49-F238E27FC236}">
                <a16:creationId xmlns:a16="http://schemas.microsoft.com/office/drawing/2014/main" id="{310DA613-BA7D-0C4C-AB24-89AB19A4D415}"/>
              </a:ext>
            </a:extLst>
          </p:cNvPr>
          <p:cNvCxnSpPr>
            <a:cxnSpLocks/>
          </p:cNvCxnSpPr>
          <p:nvPr/>
        </p:nvCxnSpPr>
        <p:spPr>
          <a:xfrm>
            <a:off x="4919576" y="4024127"/>
            <a:ext cx="1533025" cy="153302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9E69A9-AAC0-8B4A-95A2-8B6B6997283B}"/>
              </a:ext>
            </a:extLst>
          </p:cNvPr>
          <p:cNvCxnSpPr>
            <a:cxnSpLocks/>
          </p:cNvCxnSpPr>
          <p:nvPr/>
        </p:nvCxnSpPr>
        <p:spPr>
          <a:xfrm flipV="1">
            <a:off x="4826240" y="751080"/>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5282E9-830A-1740-A5EE-860B6E6FD378}"/>
              </a:ext>
            </a:extLst>
          </p:cNvPr>
          <p:cNvCxnSpPr>
            <a:cxnSpLocks/>
          </p:cNvCxnSpPr>
          <p:nvPr/>
        </p:nvCxnSpPr>
        <p:spPr>
          <a:xfrm flipV="1">
            <a:off x="4826240" y="1685818"/>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DAB0E0-7FF2-8647-8116-8E5CF13FBDD5}"/>
              </a:ext>
            </a:extLst>
          </p:cNvPr>
          <p:cNvCxnSpPr>
            <a:cxnSpLocks/>
          </p:cNvCxnSpPr>
          <p:nvPr/>
        </p:nvCxnSpPr>
        <p:spPr>
          <a:xfrm>
            <a:off x="4826240" y="2911179"/>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510711-F5B2-0348-967A-5BCED4269F25}"/>
              </a:ext>
            </a:extLst>
          </p:cNvPr>
          <p:cNvCxnSpPr>
            <a:cxnSpLocks/>
          </p:cNvCxnSpPr>
          <p:nvPr/>
        </p:nvCxnSpPr>
        <p:spPr>
          <a:xfrm flipV="1">
            <a:off x="4599943" y="2545309"/>
            <a:ext cx="1852658" cy="99727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163C89-BD0C-7A48-AA3E-2960721EFBB2}"/>
              </a:ext>
            </a:extLst>
          </p:cNvPr>
          <p:cNvCxnSpPr>
            <a:cxnSpLocks/>
          </p:cNvCxnSpPr>
          <p:nvPr/>
        </p:nvCxnSpPr>
        <p:spPr>
          <a:xfrm>
            <a:off x="4599943" y="2743310"/>
            <a:ext cx="1852658" cy="99727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00270" y="2258400"/>
            <a:ext cx="3079788" cy="1939689"/>
          </a:xfrm>
          <a:prstGeom prst="rect">
            <a:avLst/>
          </a:prstGeom>
          <a:ln>
            <a:solidFill>
              <a:schemeClr val="bg1"/>
            </a:solidFill>
          </a:ln>
          <a:effectLst>
            <a:outerShdw blurRad="50800" dist="38100" dir="2700000" algn="tl" rotWithShape="0">
              <a:prstClr val="black">
                <a:alpha val="40000"/>
              </a:prstClr>
            </a:outerShdw>
          </a:effectLst>
        </p:spPr>
      </p:pic>
      <p:sp>
        <p:nvSpPr>
          <p:cNvPr id="67" name="Title 66">
            <a:extLst>
              <a:ext uri="{FF2B5EF4-FFF2-40B4-BE49-F238E27FC236}">
                <a16:creationId xmlns:a16="http://schemas.microsoft.com/office/drawing/2014/main" id="{8BC5D9BF-9891-D140-97F9-DCC98274B474}"/>
              </a:ext>
            </a:extLst>
          </p:cNvPr>
          <p:cNvSpPr>
            <a:spLocks noGrp="1"/>
          </p:cNvSpPr>
          <p:nvPr>
            <p:ph type="title"/>
          </p:nvPr>
        </p:nvSpPr>
        <p:spPr>
          <a:xfrm>
            <a:off x="528672" y="442222"/>
            <a:ext cx="6395720" cy="1325563"/>
          </a:xfrm>
        </p:spPr>
        <p:txBody>
          <a:bodyPr>
            <a:noAutofit/>
          </a:bodyPr>
          <a:lstStyle/>
          <a:p>
            <a:pPr>
              <a:lnSpc>
                <a:spcPct val="100000"/>
              </a:lnSpc>
            </a:pPr>
            <a:r>
              <a:rPr lang="en-US" sz="2800" dirty="0">
                <a:effectLst>
                  <a:outerShdw blurRad="50800" dist="38100" dir="2700000" algn="tl" rotWithShape="0">
                    <a:prstClr val="black">
                      <a:alpha val="40000"/>
                    </a:prstClr>
                  </a:outerShdw>
                </a:effectLst>
              </a:rPr>
              <a:t>Medicare </a:t>
            </a:r>
            <a:r>
              <a:rPr lang="en-US" sz="2800" i="1" dirty="0">
                <a:solidFill>
                  <a:srgbClr val="FFFF00"/>
                </a:solidFill>
                <a:effectLst>
                  <a:outerShdw blurRad="50800" dist="38100" dir="2700000" algn="tl" rotWithShape="0">
                    <a:prstClr val="black">
                      <a:alpha val="40000"/>
                    </a:prstClr>
                  </a:outerShdw>
                </a:effectLst>
              </a:rPr>
              <a:t>Advantage</a:t>
            </a:r>
            <a:r>
              <a:rPr lang="en-US" sz="2800" dirty="0">
                <a:solidFill>
                  <a:srgbClr val="FFFF00"/>
                </a:solidFill>
                <a:effectLst>
                  <a:outerShdw blurRad="50800" dist="38100" dir="2700000" algn="tl" rotWithShape="0">
                    <a:prstClr val="black">
                      <a:alpha val="40000"/>
                    </a:prstClr>
                  </a:outerShdw>
                </a:effectLst>
              </a:rPr>
              <a:t> </a:t>
            </a:r>
            <a:r>
              <a:rPr lang="en-US" sz="2800" dirty="0">
                <a:effectLst>
                  <a:outerShdw blurRad="50800" dist="38100" dir="2700000" algn="tl" rotWithShape="0">
                    <a:prstClr val="black">
                      <a:alpha val="40000"/>
                    </a:prstClr>
                  </a:outerShdw>
                </a:effectLst>
              </a:rPr>
              <a:t>(“MA”) </a:t>
            </a:r>
            <a:br>
              <a:rPr lang="en-US" sz="3600" dirty="0">
                <a:solidFill>
                  <a:srgbClr val="FFFF00"/>
                </a:solidFill>
                <a:effectLst>
                  <a:outerShdw blurRad="50800" dist="38100" dir="2700000" algn="tl" rotWithShape="0">
                    <a:prstClr val="black">
                      <a:alpha val="40000"/>
                    </a:prstClr>
                  </a:outerShdw>
                </a:effectLst>
              </a:rPr>
            </a:br>
            <a:r>
              <a:rPr lang="en-US" sz="3600" dirty="0">
                <a:effectLst>
                  <a:outerShdw blurRad="50800" dist="38100" dir="2700000" algn="tl" rotWithShape="0">
                    <a:prstClr val="black">
                      <a:alpha val="40000"/>
                    </a:prstClr>
                  </a:outerShdw>
                </a:effectLst>
              </a:rPr>
              <a:t>Is </a:t>
            </a:r>
            <a:r>
              <a:rPr lang="en-US" sz="3200" spc="-150" dirty="0">
                <a:effectLst>
                  <a:outerShdw blurRad="50800" dist="38100" dir="2700000" algn="tl" rotWithShape="0">
                    <a:prstClr val="black">
                      <a:alpha val="40000"/>
                    </a:prstClr>
                  </a:outerShdw>
                </a:effectLst>
              </a:rPr>
              <a:t>Complicated, Harmful, </a:t>
            </a:r>
            <a:br>
              <a:rPr lang="en-US" sz="3200" spc="-150" dirty="0">
                <a:effectLst>
                  <a:outerShdw blurRad="50800" dist="38100" dir="2700000" algn="tl" rotWithShape="0">
                    <a:prstClr val="black">
                      <a:alpha val="40000"/>
                    </a:prstClr>
                  </a:outerShdw>
                </a:effectLst>
              </a:rPr>
            </a:br>
            <a:r>
              <a:rPr lang="en-US" sz="3200" spc="-150" dirty="0">
                <a:effectLst>
                  <a:outerShdw blurRad="50800" dist="38100" dir="2700000" algn="tl" rotWithShape="0">
                    <a:prstClr val="black">
                      <a:alpha val="40000"/>
                    </a:prstClr>
                  </a:outerShdw>
                </a:effectLst>
              </a:rPr>
              <a:t>and Worsens Disparities</a:t>
            </a:r>
            <a:endParaRPr lang="en-US" sz="3600" spc="-150" dirty="0">
              <a:effectLst>
                <a:outerShdw blurRad="50800" dist="38100" dir="2700000" algn="tl" rotWithShape="0">
                  <a:prstClr val="black">
                    <a:alpha val="40000"/>
                  </a:prstClr>
                </a:outerShdw>
              </a:effectLst>
            </a:endParaRPr>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502" y="2077792"/>
            <a:ext cx="2075907" cy="2287695"/>
          </a:xfrm>
          <a:prstGeom prst="rect">
            <a:avLst/>
          </a:prstGeom>
          <a:effectLst>
            <a:glow rad="63500">
              <a:schemeClr val="bg1"/>
            </a:glow>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AC4CAAA-3630-0BDE-78AF-160B5437920F}"/>
              </a:ext>
            </a:extLst>
          </p:cNvPr>
          <p:cNvSpPr/>
          <p:nvPr/>
        </p:nvSpPr>
        <p:spPr>
          <a:xfrm>
            <a:off x="6466312" y="612497"/>
            <a:ext cx="3044897" cy="4947076"/>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82880" rIns="91440" bIns="182880" rtlCol="0" anchor="ctr"/>
          <a:lstStyle/>
          <a:p>
            <a:pPr algn="ctr"/>
            <a:r>
              <a:rPr lang="en-US" sz="2800" b="1" dirty="0">
                <a:solidFill>
                  <a:srgbClr val="FFFF00"/>
                </a:solidFill>
                <a:effectLst>
                  <a:outerShdw blurRad="50800" dist="38100" dir="2700000" algn="tl" rotWithShape="0">
                    <a:prstClr val="black">
                      <a:alpha val="40000"/>
                    </a:prstClr>
                  </a:outerShdw>
                </a:effectLst>
              </a:rPr>
              <a:t>MA Is Not </a:t>
            </a:r>
          </a:p>
          <a:p>
            <a:pPr algn="ctr">
              <a:spcAft>
                <a:spcPts val="900"/>
              </a:spcAft>
            </a:pPr>
            <a:r>
              <a:rPr lang="en-US" sz="2800" b="1" dirty="0">
                <a:solidFill>
                  <a:srgbClr val="FFFF00"/>
                </a:solidFill>
                <a:effectLst>
                  <a:outerShdw blurRad="50800" dist="38100" dir="2700000" algn="tl" rotWithShape="0">
                    <a:prstClr val="black">
                      <a:alpha val="40000"/>
                    </a:prstClr>
                  </a:outerShdw>
                </a:effectLst>
              </a:rPr>
              <a:t>Real Medicare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Blocks access to many physicians and hospitals</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Delays and denies access to covered care</a:t>
            </a:r>
          </a:p>
          <a:p>
            <a:pPr algn="ctr">
              <a:spcAft>
                <a:spcPts val="1200"/>
              </a:spcAft>
            </a:pPr>
            <a:r>
              <a:rPr lang="en-US" sz="2000" dirty="0">
                <a:effectLst>
                  <a:outerShdw blurRad="50800" dist="38100" dir="2700000" algn="tl" rotWithShape="0">
                    <a:prstClr val="black">
                      <a:alpha val="40000"/>
                    </a:prstClr>
                  </a:outerShdw>
                </a:effectLst>
              </a:rPr>
              <a:t>Uses HMO-style tools </a:t>
            </a:r>
            <a:r>
              <a:rPr lang="en-US" sz="2000" spc="-100" dirty="0">
                <a:effectLst>
                  <a:outerShdw blurRad="50800" dist="38100" dir="2700000" algn="tl" rotWithShape="0">
                    <a:prstClr val="black">
                      <a:alpha val="40000"/>
                    </a:prstClr>
                  </a:outerShdw>
                </a:effectLst>
              </a:rPr>
              <a:t>(Prior Authorizations, </a:t>
            </a:r>
            <a:r>
              <a:rPr lang="en-US" sz="2000" spc="-100" dirty="0" err="1">
                <a:effectLst>
                  <a:outerShdw blurRad="50800" dist="38100" dir="2700000" algn="tl" rotWithShape="0">
                    <a:prstClr val="black">
                      <a:alpha val="40000"/>
                    </a:prstClr>
                  </a:outerShdw>
                </a:effectLst>
              </a:rPr>
              <a:t>etc</a:t>
            </a:r>
            <a:r>
              <a:rPr lang="en-US" sz="2000" spc="-100" dirty="0">
                <a:effectLst>
                  <a:outerShdw blurRad="50800" dist="38100" dir="2700000" algn="tl" rotWithShape="0">
                    <a:prstClr val="black">
                      <a:alpha val="40000"/>
                    </a:prstClr>
                  </a:outerShdw>
                </a:effectLst>
              </a:rPr>
              <a:t>)</a:t>
            </a:r>
          </a:p>
          <a:p>
            <a:pPr algn="ctr">
              <a:spcAft>
                <a:spcPts val="900"/>
              </a:spcAft>
            </a:pPr>
            <a:r>
              <a:rPr lang="en-US" sz="2000" dirty="0">
                <a:solidFill>
                  <a:schemeClr val="bg1"/>
                </a:solidFill>
                <a:effectLst>
                  <a:outerShdw blurRad="50800" dist="38100" dir="2700000" algn="tl" rotWithShape="0">
                    <a:prstClr val="black">
                      <a:alpha val="40000"/>
                    </a:prstClr>
                  </a:outerShdw>
                </a:effectLst>
              </a:rPr>
              <a:t>Most people are trapped in MA after one year</a:t>
            </a:r>
          </a:p>
          <a:p>
            <a:pPr algn="ctr">
              <a:spcAft>
                <a:spcPts val="900"/>
              </a:spcAft>
            </a:pPr>
            <a:r>
              <a:rPr lang="en-US" sz="2000" b="1" dirty="0">
                <a:solidFill>
                  <a:srgbClr val="FFFF00"/>
                </a:solidFill>
                <a:effectLst>
                  <a:outerShdw blurRad="50800" dist="38100" dir="2700000" algn="tl" rotWithShape="0">
                    <a:prstClr val="black">
                      <a:alpha val="40000"/>
                    </a:prstClr>
                  </a:outerShdw>
                </a:effectLst>
              </a:rPr>
              <a:t>Harm is intrinsic to corporate profiteering</a:t>
            </a:r>
          </a:p>
        </p:txBody>
      </p:sp>
      <p:cxnSp>
        <p:nvCxnSpPr>
          <p:cNvPr id="15" name="Straight Connector 14">
            <a:extLst>
              <a:ext uri="{FF2B5EF4-FFF2-40B4-BE49-F238E27FC236}">
                <a16:creationId xmlns:a16="http://schemas.microsoft.com/office/drawing/2014/main" id="{F66B6C6F-7164-E6B3-2F8D-E7B5097415E4}"/>
              </a:ext>
            </a:extLst>
          </p:cNvPr>
          <p:cNvCxnSpPr>
            <a:cxnSpLocks/>
          </p:cNvCxnSpPr>
          <p:nvPr/>
        </p:nvCxnSpPr>
        <p:spPr>
          <a:xfrm>
            <a:off x="6659833" y="170413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2EF73F-9F72-9774-7963-A62792AB094D}"/>
              </a:ext>
            </a:extLst>
          </p:cNvPr>
          <p:cNvCxnSpPr>
            <a:cxnSpLocks/>
          </p:cNvCxnSpPr>
          <p:nvPr/>
        </p:nvCxnSpPr>
        <p:spPr>
          <a:xfrm>
            <a:off x="6659833" y="248076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D4C70-18B2-3486-8791-0D9C475B1193}"/>
              </a:ext>
            </a:extLst>
          </p:cNvPr>
          <p:cNvCxnSpPr>
            <a:cxnSpLocks/>
          </p:cNvCxnSpPr>
          <p:nvPr/>
        </p:nvCxnSpPr>
        <p:spPr>
          <a:xfrm>
            <a:off x="6659833" y="321228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50DC07-ACDD-2079-51D7-306378535F28}"/>
              </a:ext>
            </a:extLst>
          </p:cNvPr>
          <p:cNvCxnSpPr>
            <a:cxnSpLocks/>
          </p:cNvCxnSpPr>
          <p:nvPr/>
        </p:nvCxnSpPr>
        <p:spPr>
          <a:xfrm>
            <a:off x="6659833" y="3977217"/>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D784FC-3177-0568-4B53-9339F471CBDF}"/>
              </a:ext>
            </a:extLst>
          </p:cNvPr>
          <p:cNvCxnSpPr>
            <a:cxnSpLocks/>
          </p:cNvCxnSpPr>
          <p:nvPr/>
        </p:nvCxnSpPr>
        <p:spPr>
          <a:xfrm>
            <a:off x="6659833" y="4723977"/>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95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par>
                                <p:cTn id="59" presetID="22" presetClass="entr" presetSubtype="8"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22" presetClass="entr" presetSubtype="8"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par>
                                <p:cTn id="68" presetID="22" presetClass="entr" presetSubtype="8"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left)">
                                      <p:cBhvr>
                                        <p:cTn id="70" dur="500"/>
                                        <p:tgtEl>
                                          <p:spTgt spid="49"/>
                                        </p:tgtEl>
                                      </p:cBhvr>
                                    </p:animEffec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par>
                                <p:cTn id="77" presetID="22" presetClass="entr" presetSubtype="8"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left)">
                                      <p:cBhvr>
                                        <p:cTn id="79" dur="500"/>
                                        <p:tgtEl>
                                          <p:spTgt spid="56"/>
                                        </p:tgtEl>
                                      </p:cBhvr>
                                    </p:animEffect>
                                  </p:childTnLst>
                                </p:cTn>
                              </p:par>
                              <p:par>
                                <p:cTn id="80" presetID="22" presetClass="entr" presetSubtype="8"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par>
                                <p:cTn id="83" presetID="22" presetClass="entr" presetSubtype="8"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left)">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7" presetClass="emph" presetSubtype="2" fill="hold" nodeType="clickEffect">
                                  <p:stCondLst>
                                    <p:cond delay="0"/>
                                  </p:stCondLst>
                                  <p:childTnLst>
                                    <p:animClr clrSpc="rgb" dir="cw">
                                      <p:cBhvr>
                                        <p:cTn id="89" dur="1000" fill="hold"/>
                                        <p:tgtEl>
                                          <p:spTgt spid="55"/>
                                        </p:tgtEl>
                                        <p:attrNameLst>
                                          <p:attrName>stroke.color</p:attrName>
                                        </p:attrNameLst>
                                      </p:cBhvr>
                                      <p:to>
                                        <a:schemeClr val="accent2"/>
                                      </p:to>
                                    </p:animClr>
                                    <p:set>
                                      <p:cBhvr>
                                        <p:cTn id="90" dur="1000" fill="hold"/>
                                        <p:tgtEl>
                                          <p:spTgt spid="55"/>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62"/>
                                        </p:tgtEl>
                                        <p:attrNameLst>
                                          <p:attrName>stroke.color</p:attrName>
                                        </p:attrNameLst>
                                      </p:cBhvr>
                                      <p:to>
                                        <a:schemeClr val="accent2"/>
                                      </p:to>
                                    </p:animClr>
                                    <p:set>
                                      <p:cBhvr>
                                        <p:cTn id="93" dur="1000" fill="hold"/>
                                        <p:tgtEl>
                                          <p:spTgt spid="62"/>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5"/>
                                        </p:tgtEl>
                                        <p:attrNameLst>
                                          <p:attrName>stroke.color</p:attrName>
                                        </p:attrNameLst>
                                      </p:cBhvr>
                                      <p:to>
                                        <a:schemeClr val="accent2"/>
                                      </p:to>
                                    </p:animClr>
                                    <p:set>
                                      <p:cBhvr>
                                        <p:cTn id="96" dur="1000" fill="hold"/>
                                        <p:tgtEl>
                                          <p:spTgt spid="35"/>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2"/>
                                        </p:tgtEl>
                                        <p:attrNameLst>
                                          <p:attrName>stroke.color</p:attrName>
                                        </p:attrNameLst>
                                      </p:cBhvr>
                                      <p:to>
                                        <a:schemeClr val="accent2"/>
                                      </p:to>
                                    </p:animClr>
                                    <p:set>
                                      <p:cBhvr>
                                        <p:cTn id="99" dur="1000" fill="hold"/>
                                        <p:tgtEl>
                                          <p:spTgt spid="32"/>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44"/>
                                        </p:tgtEl>
                                        <p:attrNameLst>
                                          <p:attrName>stroke.color</p:attrName>
                                        </p:attrNameLst>
                                      </p:cBhvr>
                                      <p:to>
                                        <a:schemeClr val="accent2"/>
                                      </p:to>
                                    </p:animClr>
                                    <p:set>
                                      <p:cBhvr>
                                        <p:cTn id="102" dur="1000" fill="hold"/>
                                        <p:tgtEl>
                                          <p:spTgt spid="44"/>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61"/>
                                        </p:tgtEl>
                                        <p:attrNameLst>
                                          <p:attrName>stroke.color</p:attrName>
                                        </p:attrNameLst>
                                      </p:cBhvr>
                                      <p:to>
                                        <a:schemeClr val="tx1"/>
                                      </p:to>
                                    </p:animClr>
                                    <p:set>
                                      <p:cBhvr>
                                        <p:cTn id="105" dur="1000" fill="hold"/>
                                        <p:tgtEl>
                                          <p:spTgt spid="6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38"/>
                                        </p:tgtEl>
                                        <p:attrNameLst>
                                          <p:attrName>stroke.color</p:attrName>
                                        </p:attrNameLst>
                                      </p:cBhvr>
                                      <p:to>
                                        <a:schemeClr val="tx1"/>
                                      </p:to>
                                    </p:animClr>
                                    <p:set>
                                      <p:cBhvr>
                                        <p:cTn id="108" dur="1000" fill="hold"/>
                                        <p:tgtEl>
                                          <p:spTgt spid="38"/>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2000" fill="hold"/>
                                        <p:tgtEl>
                                          <p:spTgt spid="56"/>
                                        </p:tgtEl>
                                        <p:attrNameLst>
                                          <p:attrName>stroke.color</p:attrName>
                                        </p:attrNameLst>
                                      </p:cBhvr>
                                      <p:to>
                                        <a:schemeClr val="accent1"/>
                                      </p:to>
                                    </p:animClr>
                                    <p:set>
                                      <p:cBhvr>
                                        <p:cTn id="111" dur="2000" fill="hold"/>
                                        <p:tgtEl>
                                          <p:spTgt spid="56"/>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2000" fill="hold"/>
                                        <p:tgtEl>
                                          <p:spTgt spid="50"/>
                                        </p:tgtEl>
                                        <p:attrNameLst>
                                          <p:attrName>stroke.color</p:attrName>
                                        </p:attrNameLst>
                                      </p:cBhvr>
                                      <p:to>
                                        <a:schemeClr val="accent1"/>
                                      </p:to>
                                    </p:animClr>
                                    <p:set>
                                      <p:cBhvr>
                                        <p:cTn id="114" dur="2000" fill="hold"/>
                                        <p:tgtEl>
                                          <p:spTgt spid="50"/>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2000" fill="hold"/>
                                        <p:tgtEl>
                                          <p:spTgt spid="49"/>
                                        </p:tgtEl>
                                        <p:attrNameLst>
                                          <p:attrName>stroke.color</p:attrName>
                                        </p:attrNameLst>
                                      </p:cBhvr>
                                      <p:to>
                                        <a:schemeClr val="accent1"/>
                                      </p:to>
                                    </p:animClr>
                                    <p:set>
                                      <p:cBhvr>
                                        <p:cTn id="117" dur="2000" fill="hold"/>
                                        <p:tgtEl>
                                          <p:spTgt spid="49"/>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2000" fill="hold"/>
                                        <p:tgtEl>
                                          <p:spTgt spid="43"/>
                                        </p:tgtEl>
                                        <p:attrNameLst>
                                          <p:attrName>stroke.color</p:attrName>
                                        </p:attrNameLst>
                                      </p:cBhvr>
                                      <p:to>
                                        <a:schemeClr val="accent1"/>
                                      </p:to>
                                    </p:animClr>
                                    <p:set>
                                      <p:cBhvr>
                                        <p:cTn id="120" dur="2000" fill="hold"/>
                                        <p:tgtEl>
                                          <p:spTgt spid="43"/>
                                        </p:tgtEl>
                                        <p:attrNameLst>
                                          <p:attrName>stroke.on</p:attrName>
                                        </p:attrNameLst>
                                      </p:cBhvr>
                                      <p:to>
                                        <p:strVal val="true"/>
                                      </p:to>
                                    </p:set>
                                  </p:childTnLst>
                                </p:cTn>
                              </p:par>
                              <p:par>
                                <p:cTn id="121" presetID="7" presetClass="emph" presetSubtype="2" fill="hold" nodeType="withEffect">
                                  <p:stCondLst>
                                    <p:cond delay="0"/>
                                  </p:stCondLst>
                                  <p:childTnLst>
                                    <p:animClr clrSpc="rgb" dir="cw">
                                      <p:cBhvr>
                                        <p:cTn id="122" dur="2000" fill="hold"/>
                                        <p:tgtEl>
                                          <p:spTgt spid="37"/>
                                        </p:tgtEl>
                                        <p:attrNameLst>
                                          <p:attrName>stroke.color</p:attrName>
                                        </p:attrNameLst>
                                      </p:cBhvr>
                                      <p:to>
                                        <a:schemeClr val="accent1"/>
                                      </p:to>
                                    </p:animClr>
                                    <p:set>
                                      <p:cBhvr>
                                        <p:cTn id="123" dur="2000" fill="hold"/>
                                        <p:tgtEl>
                                          <p:spTgt spid="37"/>
                                        </p:tgtEl>
                                        <p:attrNameLst>
                                          <p:attrName>stroke.on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
                                            <p:bg/>
                                          </p:spTgt>
                                        </p:tgtEl>
                                        <p:attrNameLst>
                                          <p:attrName>style.visibility</p:attrName>
                                        </p:attrNameLst>
                                      </p:cBhvr>
                                      <p:to>
                                        <p:strVal val="visible"/>
                                      </p:to>
                                    </p:set>
                                    <p:animEffect transition="in" filter="fade">
                                      <p:cBhvr>
                                        <p:cTn id="128" dur="500"/>
                                        <p:tgtEl>
                                          <p:spTgt spid="6">
                                            <p:bg/>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
                                            <p:txEl>
                                              <p:pRg st="0" end="0"/>
                                            </p:txEl>
                                          </p:spTgt>
                                        </p:tgtEl>
                                        <p:attrNameLst>
                                          <p:attrName>style.visibility</p:attrName>
                                        </p:attrNameLst>
                                      </p:cBhvr>
                                      <p:to>
                                        <p:strVal val="visible"/>
                                      </p:to>
                                    </p:set>
                                    <p:animEffect transition="in" filter="fade">
                                      <p:cBhvr>
                                        <p:cTn id="131" dur="500"/>
                                        <p:tgtEl>
                                          <p:spTgt spid="6">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xEl>
                                              <p:pRg st="1" end="1"/>
                                            </p:txEl>
                                          </p:spTgt>
                                        </p:tgtEl>
                                        <p:attrNameLst>
                                          <p:attrName>style.visibility</p:attrName>
                                        </p:attrNameLst>
                                      </p:cBhvr>
                                      <p:to>
                                        <p:strVal val="visible"/>
                                      </p:to>
                                    </p:set>
                                    <p:animEffect transition="in" filter="fade">
                                      <p:cBhvr>
                                        <p:cTn id="134" dur="500"/>
                                        <p:tgtEl>
                                          <p:spTgt spid="6">
                                            <p:txEl>
                                              <p:pRg st="1" end="1"/>
                                            </p:txEl>
                                          </p:spTgt>
                                        </p:tgtEl>
                                      </p:cBhvr>
                                    </p:animEffect>
                                  </p:childTnLst>
                                </p:cTn>
                              </p:par>
                            </p:childTnLst>
                          </p:cTn>
                        </p:par>
                        <p:par>
                          <p:cTn id="135" fill="hold">
                            <p:stCondLst>
                              <p:cond delay="500"/>
                            </p:stCondLst>
                            <p:childTnLst>
                              <p:par>
                                <p:cTn id="136" presetID="10" presetClass="entr" presetSubtype="0" fill="hold" nodeType="afterEffect">
                                  <p:stCondLst>
                                    <p:cond delay="0"/>
                                  </p:stCondLst>
                                  <p:childTnLst>
                                    <p:set>
                                      <p:cBhvr>
                                        <p:cTn id="137" dur="1" fill="hold">
                                          <p:stCondLst>
                                            <p:cond delay="0"/>
                                          </p:stCondLst>
                                        </p:cTn>
                                        <p:tgtEl>
                                          <p:spTgt spid="15"/>
                                        </p:tgtEl>
                                        <p:attrNameLst>
                                          <p:attrName>style.visibility</p:attrName>
                                        </p:attrNameLst>
                                      </p:cBhvr>
                                      <p:to>
                                        <p:strVal val="visible"/>
                                      </p:to>
                                    </p:set>
                                    <p:animEffect transition="in" filter="fade">
                                      <p:cBhvr>
                                        <p:cTn id="138" dur="500"/>
                                        <p:tgtEl>
                                          <p:spTgt spid="15"/>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6">
                                            <p:txEl>
                                              <p:pRg st="2" end="2"/>
                                            </p:txEl>
                                          </p:spTgt>
                                        </p:tgtEl>
                                        <p:attrNameLst>
                                          <p:attrName>style.visibility</p:attrName>
                                        </p:attrNameLst>
                                      </p:cBhvr>
                                      <p:to>
                                        <p:strVal val="visible"/>
                                      </p:to>
                                    </p:set>
                                    <p:animEffect transition="in" filter="fade">
                                      <p:cBhvr>
                                        <p:cTn id="143" dur="500"/>
                                        <p:tgtEl>
                                          <p:spTgt spid="6">
                                            <p:txEl>
                                              <p:pRg st="2" end="2"/>
                                            </p:txEl>
                                          </p:spTgt>
                                        </p:tgtEl>
                                      </p:cBhvr>
                                    </p:animEffec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fade">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
                                            <p:txEl>
                                              <p:pRg st="3" end="3"/>
                                            </p:txEl>
                                          </p:spTgt>
                                        </p:tgtEl>
                                        <p:attrNameLst>
                                          <p:attrName>style.visibility</p:attrName>
                                        </p:attrNameLst>
                                      </p:cBhvr>
                                      <p:to>
                                        <p:strVal val="visible"/>
                                      </p:to>
                                    </p:set>
                                    <p:animEffect transition="in" filter="fade">
                                      <p:cBhvr>
                                        <p:cTn id="152" dur="500"/>
                                        <p:tgtEl>
                                          <p:spTgt spid="6">
                                            <p:txEl>
                                              <p:pRg st="3" end="3"/>
                                            </p:txEl>
                                          </p:spTgt>
                                        </p:tgtEl>
                                      </p:cBhvr>
                                    </p:animEffec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fade">
                                      <p:cBhvr>
                                        <p:cTn id="156" dur="500"/>
                                        <p:tgtEl>
                                          <p:spTgt spid="23"/>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6">
                                            <p:txEl>
                                              <p:pRg st="4" end="4"/>
                                            </p:txEl>
                                          </p:spTgt>
                                        </p:tgtEl>
                                        <p:attrNameLst>
                                          <p:attrName>style.visibility</p:attrName>
                                        </p:attrNameLst>
                                      </p:cBhvr>
                                      <p:to>
                                        <p:strVal val="visible"/>
                                      </p:to>
                                    </p:set>
                                    <p:animEffect transition="in" filter="fade">
                                      <p:cBhvr>
                                        <p:cTn id="161" dur="500"/>
                                        <p:tgtEl>
                                          <p:spTgt spid="6">
                                            <p:txEl>
                                              <p:pRg st="4" end="4"/>
                                            </p:txEl>
                                          </p:spTgt>
                                        </p:tgtEl>
                                      </p:cBhvr>
                                    </p:animEffect>
                                  </p:childTnLst>
                                </p:cTn>
                              </p:par>
                            </p:childTnLst>
                          </p:cTn>
                        </p:par>
                        <p:par>
                          <p:cTn id="162" fill="hold">
                            <p:stCondLst>
                              <p:cond delay="500"/>
                            </p:stCondLst>
                            <p:childTnLst>
                              <p:par>
                                <p:cTn id="163" presetID="10" presetClass="entr" presetSubtype="0" fill="hold" nodeType="after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500"/>
                                        <p:tgtEl>
                                          <p:spTgt spid="24"/>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6">
                                            <p:txEl>
                                              <p:pRg st="5" end="5"/>
                                            </p:txEl>
                                          </p:spTgt>
                                        </p:tgtEl>
                                        <p:attrNameLst>
                                          <p:attrName>style.visibility</p:attrName>
                                        </p:attrNameLst>
                                      </p:cBhvr>
                                      <p:to>
                                        <p:strVal val="visible"/>
                                      </p:to>
                                    </p:set>
                                    <p:animEffect transition="in" filter="fade">
                                      <p:cBhvr>
                                        <p:cTn id="170" dur="500"/>
                                        <p:tgtEl>
                                          <p:spTgt spid="6">
                                            <p:txEl>
                                              <p:pRg st="5" end="5"/>
                                            </p:txEl>
                                          </p:spTgt>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25"/>
                                        </p:tgtEl>
                                        <p:attrNameLst>
                                          <p:attrName>style.visibility</p:attrName>
                                        </p:attrNameLst>
                                      </p:cBhvr>
                                      <p:to>
                                        <p:strVal val="visible"/>
                                      </p:to>
                                    </p:set>
                                    <p:animEffect transition="in" filter="fade">
                                      <p:cBhvr>
                                        <p:cTn id="174" dur="500"/>
                                        <p:tgtEl>
                                          <p:spTgt spid="25"/>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6">
                                            <p:txEl>
                                              <p:pRg st="6" end="6"/>
                                            </p:txEl>
                                          </p:spTgt>
                                        </p:tgtEl>
                                        <p:attrNameLst>
                                          <p:attrName>style.visibility</p:attrName>
                                        </p:attrNameLst>
                                      </p:cBhvr>
                                      <p:to>
                                        <p:strVal val="visible"/>
                                      </p:to>
                                    </p:set>
                                    <p:animEffect transition="in" filter="fade">
                                      <p:cBhvr>
                                        <p:cTn id="17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3" name="Text Placeholder 2">
            <a:extLst>
              <a:ext uri="{FF2B5EF4-FFF2-40B4-BE49-F238E27FC236}">
                <a16:creationId xmlns:a16="http://schemas.microsoft.com/office/drawing/2014/main" id="{AC049EDA-3320-2F46-B766-D201830AEB11}"/>
              </a:ext>
            </a:extLst>
          </p:cNvPr>
          <p:cNvSpPr>
            <a:spLocks noGrp="1"/>
          </p:cNvSpPr>
          <p:nvPr>
            <p:ph type="body" idx="10"/>
          </p:nvPr>
        </p:nvSpPr>
        <p:spPr/>
        <p:txBody>
          <a:bodyPr>
            <a:normAutofit/>
          </a:bodyPr>
          <a:lstStyle/>
          <a:p>
            <a:pPr>
              <a:lnSpc>
                <a:spcPct val="100000"/>
              </a:lnSpc>
              <a:spcBef>
                <a:spcPts val="0"/>
              </a:spcBef>
            </a:pPr>
            <a:r>
              <a:rPr lang="en-US" dirty="0"/>
              <a:t>https://</a:t>
            </a:r>
            <a:r>
              <a:rPr lang="en-US" dirty="0" err="1"/>
              <a:t>www.cms.gov</a:t>
            </a:r>
            <a:r>
              <a:rPr lang="en-US" dirty="0"/>
              <a:t>/files/document/mm12903-medicare-deductible-coinsurance-premium-rates-calendar-year-2023-update.pdf Accessed Oct 27 2022</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0" name="Freeform 9">
            <a:extLst>
              <a:ext uri="{FF2B5EF4-FFF2-40B4-BE49-F238E27FC236}">
                <a16:creationId xmlns:a16="http://schemas.microsoft.com/office/drawing/2014/main" id="{3D279B48-1263-9CBA-43E3-818DBA1F24F6}"/>
              </a:ext>
            </a:extLst>
          </p:cNvPr>
          <p:cNvSpPr/>
          <p:nvPr/>
        </p:nvSpPr>
        <p:spPr>
          <a:xfrm>
            <a:off x="78125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Traditional Medicare</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Is Imperfect</a:t>
            </a:r>
          </a:p>
        </p:txBody>
      </p:sp>
      <p:sp>
        <p:nvSpPr>
          <p:cNvPr id="11" name="Freeform 10">
            <a:extLst>
              <a:ext uri="{FF2B5EF4-FFF2-40B4-BE49-F238E27FC236}">
                <a16:creationId xmlns:a16="http://schemas.microsoft.com/office/drawing/2014/main" id="{FAF6462B-AC07-E56D-F967-802F1621DEB9}"/>
              </a:ext>
            </a:extLst>
          </p:cNvPr>
          <p:cNvSpPr/>
          <p:nvPr/>
        </p:nvSpPr>
        <p:spPr>
          <a:xfrm>
            <a:off x="781257" y="3122820"/>
            <a:ext cx="5110266" cy="2755466"/>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1200"/>
              </a:spcAft>
              <a:buChar char="•"/>
            </a:pPr>
            <a:r>
              <a:rPr lang="en-US" sz="2400" kern="1200" dirty="0"/>
              <a:t>20% outpatient “coinsurance”</a:t>
            </a:r>
          </a:p>
          <a:p>
            <a:pPr marL="228600" lvl="1" indent="-228600" algn="l" defTabSz="1066800">
              <a:lnSpc>
                <a:spcPct val="100000"/>
              </a:lnSpc>
              <a:spcBef>
                <a:spcPct val="0"/>
              </a:spcBef>
              <a:spcAft>
                <a:spcPts val="1200"/>
              </a:spcAft>
              <a:buChar char="•"/>
            </a:pPr>
            <a:r>
              <a:rPr lang="en-US" sz="2400" kern="1200" dirty="0"/>
              <a:t>$1,600 hospital deductible (2023)</a:t>
            </a:r>
          </a:p>
          <a:p>
            <a:pPr marL="228600" lvl="1" indent="-228600" algn="l" defTabSz="1066800">
              <a:lnSpc>
                <a:spcPct val="100000"/>
              </a:lnSpc>
              <a:spcBef>
                <a:spcPct val="0"/>
              </a:spcBef>
              <a:spcAft>
                <a:spcPts val="1200"/>
              </a:spcAft>
              <a:buChar char="•"/>
            </a:pPr>
            <a:r>
              <a:rPr lang="en-US" sz="2400" kern="1200" dirty="0"/>
              <a:t>No out-of-pocket limits</a:t>
            </a:r>
          </a:p>
          <a:p>
            <a:pPr marL="228600" lvl="1" indent="-228600" algn="l" defTabSz="1066800">
              <a:lnSpc>
                <a:spcPct val="100000"/>
              </a:lnSpc>
              <a:spcBef>
                <a:spcPct val="0"/>
              </a:spcBef>
              <a:spcAft>
                <a:spcPts val="1200"/>
              </a:spcAft>
              <a:buChar char="•"/>
            </a:pPr>
            <a:r>
              <a:rPr lang="en-US" sz="2400" kern="1200" dirty="0"/>
              <a:t>Premiums required for Part B, Part D, and a Medigap plan</a:t>
            </a:r>
          </a:p>
        </p:txBody>
      </p:sp>
      <p:sp>
        <p:nvSpPr>
          <p:cNvPr id="12" name="Freeform 11">
            <a:extLst>
              <a:ext uri="{FF2B5EF4-FFF2-40B4-BE49-F238E27FC236}">
                <a16:creationId xmlns:a16="http://schemas.microsoft.com/office/drawing/2014/main" id="{5A8A24D0-49E1-A889-30FE-6DD79DBAB43F}"/>
              </a:ext>
            </a:extLst>
          </p:cNvPr>
          <p:cNvSpPr/>
          <p:nvPr/>
        </p:nvSpPr>
        <p:spPr>
          <a:xfrm>
            <a:off x="630047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Three options for </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Medicare members</a:t>
            </a:r>
          </a:p>
        </p:txBody>
      </p:sp>
      <p:sp>
        <p:nvSpPr>
          <p:cNvPr id="13" name="Freeform 12">
            <a:extLst>
              <a:ext uri="{FF2B5EF4-FFF2-40B4-BE49-F238E27FC236}">
                <a16:creationId xmlns:a16="http://schemas.microsoft.com/office/drawing/2014/main" id="{A9874F59-CF7E-1898-373D-BC9B7E299B48}"/>
              </a:ext>
            </a:extLst>
          </p:cNvPr>
          <p:cNvSpPr/>
          <p:nvPr/>
        </p:nvSpPr>
        <p:spPr>
          <a:xfrm>
            <a:off x="6300477" y="3122820"/>
            <a:ext cx="5110266" cy="2755466"/>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6075" lvl="1" indent="-346075" algn="l" defTabSz="1066800">
              <a:lnSpc>
                <a:spcPct val="100000"/>
              </a:lnSpc>
              <a:spcBef>
                <a:spcPct val="0"/>
              </a:spcBef>
              <a:spcAft>
                <a:spcPts val="1200"/>
              </a:spcAft>
              <a:buFont typeface="+mj-lt"/>
              <a:buAutoNum type="arabicPeriod"/>
            </a:pPr>
            <a:r>
              <a:rPr lang="en-US" sz="2400" kern="1200" dirty="0"/>
              <a:t>Keep Traditional Medicare, do nothing else, risk bankruptcy</a:t>
            </a:r>
          </a:p>
          <a:p>
            <a:pPr marL="346075" lvl="1" indent="-346075" algn="l" defTabSz="1066800">
              <a:lnSpc>
                <a:spcPct val="100000"/>
              </a:lnSpc>
              <a:spcBef>
                <a:spcPct val="0"/>
              </a:spcBef>
              <a:spcAft>
                <a:spcPts val="1200"/>
              </a:spcAft>
              <a:buFont typeface="+mj-lt"/>
              <a:buAutoNum type="arabicPeriod"/>
            </a:pPr>
            <a:r>
              <a:rPr lang="en-US" sz="2400" kern="1200" dirty="0"/>
              <a:t>Leave Traditional Medicare and sign up for “Advantage”</a:t>
            </a:r>
          </a:p>
          <a:p>
            <a:pPr marL="346075" lvl="1" indent="-346075" algn="l" defTabSz="1066800">
              <a:lnSpc>
                <a:spcPct val="100000"/>
              </a:lnSpc>
              <a:spcBef>
                <a:spcPct val="0"/>
              </a:spcBef>
              <a:spcAft>
                <a:spcPts val="1200"/>
              </a:spcAft>
              <a:buFont typeface="+mj-lt"/>
              <a:buAutoNum type="arabicPeriod"/>
            </a:pPr>
            <a:r>
              <a:rPr lang="en-US" sz="2400" kern="1200" dirty="0"/>
              <a:t>Keep Traditional Medicare and purchase Medigap. </a:t>
            </a:r>
            <a:r>
              <a:rPr lang="en-US" sz="2400" i="1" kern="1200" dirty="0"/>
              <a:t>Maybe</a:t>
            </a:r>
            <a:r>
              <a:rPr lang="en-US" sz="2400" kern="1200" dirty="0"/>
              <a:t>.</a:t>
            </a:r>
          </a:p>
        </p:txBody>
      </p:sp>
    </p:spTree>
    <p:extLst>
      <p:ext uri="{BB962C8B-B14F-4D97-AF65-F5344CB8AC3E}">
        <p14:creationId xmlns:p14="http://schemas.microsoft.com/office/powerpoint/2010/main" val="5993211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500"/>
                                        <p:tgtEl>
                                          <p:spTgt spid="1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bg/>
                                          </p:spTgt>
                                        </p:tgtEl>
                                        <p:attrNameLst>
                                          <p:attrName>style.visibility</p:attrName>
                                        </p:attrNameLst>
                                      </p:cBhvr>
                                      <p:to>
                                        <p:strVal val="visible"/>
                                      </p:to>
                                    </p:set>
                                    <p:animEffect transition="in" filter="fade">
                                      <p:cBhvr>
                                        <p:cTn id="40" dur="500"/>
                                        <p:tgtEl>
                                          <p:spTgt spid="13">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fade">
                                      <p:cBhvr>
                                        <p:cTn id="48" dur="500"/>
                                        <p:tgtEl>
                                          <p:spTgt spid="1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fade">
                                      <p:cBhvr>
                                        <p:cTn id="5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4" name="Text Placeholder 3">
            <a:extLst>
              <a:ext uri="{FF2B5EF4-FFF2-40B4-BE49-F238E27FC236}">
                <a16:creationId xmlns:a16="http://schemas.microsoft.com/office/drawing/2014/main" id="{8BCE6A85-7E06-03E5-0644-6CBFDA8F0EE9}"/>
              </a:ext>
            </a:extLst>
          </p:cNvPr>
          <p:cNvSpPr>
            <a:spLocks noGrp="1"/>
          </p:cNvSpPr>
          <p:nvPr>
            <p:ph type="body" idx="10"/>
          </p:nvPr>
        </p:nvSpPr>
        <p:spPr/>
        <p:txBody>
          <a:bodyPr>
            <a:normAutofit/>
          </a:bodyPr>
          <a:lstStyle/>
          <a:p>
            <a:pPr>
              <a:lnSpc>
                <a:spcPct val="120000"/>
              </a:lnSpc>
              <a:spcBef>
                <a:spcPts val="0"/>
              </a:spcBef>
            </a:pPr>
            <a:r>
              <a:rPr lang="en-US" dirty="0"/>
              <a:t>https://</a:t>
            </a:r>
            <a:r>
              <a:rPr lang="en-US" dirty="0" err="1"/>
              <a:t>www.cms.gov</a:t>
            </a:r>
            <a:r>
              <a:rPr lang="en-US" dirty="0"/>
              <a:t>/newsroom/fact-sheets/2024-medicare-parts-b-premiums-and-deductibles</a:t>
            </a:r>
          </a:p>
          <a:p>
            <a:pPr>
              <a:lnSpc>
                <a:spcPct val="120000"/>
              </a:lnSpc>
              <a:spcBef>
                <a:spcPts val="0"/>
              </a:spcBef>
            </a:pPr>
            <a:r>
              <a:rPr lang="en-US" dirty="0"/>
              <a:t>https://</a:t>
            </a:r>
            <a:r>
              <a:rPr lang="en-US" dirty="0" err="1"/>
              <a:t>www.kiplinger.com</a:t>
            </a:r>
            <a:r>
              <a:rPr lang="en-US" dirty="0"/>
              <a:t>/retirement/</a:t>
            </a:r>
            <a:r>
              <a:rPr lang="en-US" dirty="0" err="1"/>
              <a:t>medicare</a:t>
            </a:r>
            <a:r>
              <a:rPr lang="en-US" dirty="0"/>
              <a:t>/what-</a:t>
            </a:r>
            <a:r>
              <a:rPr lang="en-US" dirty="0" err="1"/>
              <a:t>youll</a:t>
            </a:r>
            <a:r>
              <a:rPr lang="en-US" dirty="0"/>
              <a:t>-pay-for-</a:t>
            </a:r>
            <a:r>
              <a:rPr lang="en-US" dirty="0" err="1"/>
              <a:t>medicare</a:t>
            </a:r>
            <a:endParaRPr lang="en-US" dirty="0"/>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2095304791"/>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pPr algn="r"/>
                      <a:r>
                        <a:rPr lang="en-US" sz="2400" dirty="0">
                          <a:effectLst>
                            <a:outerShdw blurRad="50800" dist="38100" dir="2700000" algn="tl" rotWithShape="0">
                              <a:prstClr val="black">
                                <a:alpha val="40000"/>
                              </a:prstClr>
                            </a:outerShdw>
                          </a:effectLst>
                        </a:rPr>
                        <a:t>2024</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2400" dirty="0">
                          <a:effectLst>
                            <a:outerShdw blurRad="50800" dist="38100" dir="2700000" algn="tl" rotWithShape="0">
                              <a:prstClr val="black">
                                <a:alpha val="40000"/>
                              </a:prstClr>
                            </a:outerShdw>
                          </a:effectLst>
                        </a:rPr>
                        <a:t>Medicare Advantage</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163082454"/>
                  </a:ext>
                </a:extLst>
              </a:tr>
              <a:tr h="703781">
                <a:tc>
                  <a:txBody>
                    <a:bodyPr/>
                    <a:lstStyle/>
                    <a:p>
                      <a:pPr algn="r"/>
                      <a:r>
                        <a:rPr lang="en-US" sz="2000" dirty="0">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844425"/>
                  </a:ext>
                </a:extLst>
              </a:tr>
              <a:tr h="703781">
                <a:tc>
                  <a:txBody>
                    <a:bodyPr/>
                    <a:lstStyle/>
                    <a:p>
                      <a:pPr algn="r"/>
                      <a:r>
                        <a:rPr lang="en-US" sz="2000" dirty="0">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017129"/>
                  </a:ext>
                </a:extLst>
              </a:tr>
              <a:tr h="703781">
                <a:tc>
                  <a:txBody>
                    <a:bodyPr/>
                    <a:lstStyle/>
                    <a:p>
                      <a:pPr algn="r"/>
                      <a:r>
                        <a:rPr lang="en-US" sz="2000" dirty="0">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503429"/>
                  </a:ext>
                </a:extLst>
              </a:tr>
              <a:tr h="703781">
                <a:tc>
                  <a:txBody>
                    <a:bodyPr/>
                    <a:lstStyle/>
                    <a:p>
                      <a:pPr algn="r"/>
                      <a:r>
                        <a:rPr lang="en-US" sz="2000" dirty="0">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676950"/>
                  </a:ext>
                </a:extLst>
              </a:tr>
              <a:tr h="703781">
                <a:tc>
                  <a:txBody>
                    <a:bodyPr/>
                    <a:lstStyle/>
                    <a:p>
                      <a:pPr algn="r"/>
                      <a:r>
                        <a:rPr lang="en-US" sz="2000" dirty="0">
                          <a:effectLst>
                            <a:outerShdw blurRad="50800" dist="38100" dir="2700000" algn="tl" rotWithShape="0">
                              <a:prstClr val="black">
                                <a:alpha val="40000"/>
                              </a:prstClr>
                            </a:outerShdw>
                          </a:effectLst>
                        </a:rPr>
                        <a:t>Monthly Premiums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6674960"/>
                  </a:ext>
                </a:extLst>
              </a:tr>
            </a:tbl>
          </a:graphicData>
        </a:graphic>
      </p:graphicFrame>
      <p:sp>
        <p:nvSpPr>
          <p:cNvPr id="19" name="TextBox 18">
            <a:extLst>
              <a:ext uri="{FF2B5EF4-FFF2-40B4-BE49-F238E27FC236}">
                <a16:creationId xmlns:a16="http://schemas.microsoft.com/office/drawing/2014/main" id="{FB3144B7-CADC-4E5E-D150-2A58BCAEE7DE}"/>
              </a:ext>
            </a:extLst>
          </p:cNvPr>
          <p:cNvSpPr txBox="1"/>
          <p:nvPr/>
        </p:nvSpPr>
        <p:spPr>
          <a:xfrm>
            <a:off x="2443398" y="3665643"/>
            <a:ext cx="4419738" cy="707886"/>
          </a:xfrm>
          <a:prstGeom prst="rect">
            <a:avLst/>
          </a:prstGeom>
          <a:noFill/>
        </p:spPr>
        <p:txBody>
          <a:bodyPr wrap="square" rtlCol="0">
            <a:spAutoFit/>
          </a:bodyPr>
          <a:lstStyle/>
          <a:p>
            <a:pPr>
              <a:spcAft>
                <a:spcPts val="1200"/>
              </a:spcAft>
            </a:pPr>
            <a:r>
              <a:rPr lang="en-US" sz="2000" dirty="0"/>
              <a:t>Rare and only as required in TM (e.g., some hospital outpatient items)</a:t>
            </a:r>
          </a:p>
        </p:txBody>
      </p:sp>
      <p:sp>
        <p:nvSpPr>
          <p:cNvPr id="6" name="TextBox 5">
            <a:extLst>
              <a:ext uri="{FF2B5EF4-FFF2-40B4-BE49-F238E27FC236}">
                <a16:creationId xmlns:a16="http://schemas.microsoft.com/office/drawing/2014/main" id="{81209802-297F-223C-84AD-95DC04CBC205}"/>
              </a:ext>
            </a:extLst>
          </p:cNvPr>
          <p:cNvSpPr txBox="1"/>
          <p:nvPr/>
        </p:nvSpPr>
        <p:spPr>
          <a:xfrm>
            <a:off x="2443398" y="2974293"/>
            <a:ext cx="4419738" cy="707886"/>
          </a:xfrm>
          <a:prstGeom prst="rect">
            <a:avLst/>
          </a:prstGeom>
          <a:noFill/>
        </p:spPr>
        <p:txBody>
          <a:bodyPr wrap="square" rtlCol="0">
            <a:spAutoFit/>
          </a:bodyPr>
          <a:lstStyle/>
          <a:p>
            <a:pPr>
              <a:spcAft>
                <a:spcPts val="1200"/>
              </a:spcAft>
            </a:pPr>
            <a:r>
              <a:rPr lang="en-US" sz="2000" dirty="0"/>
              <a:t>Zero out-of-pocket after the Part B deductible ($240 per year)</a:t>
            </a:r>
          </a:p>
        </p:txBody>
      </p:sp>
      <p:sp>
        <p:nvSpPr>
          <p:cNvPr id="9" name="TextBox 8">
            <a:extLst>
              <a:ext uri="{FF2B5EF4-FFF2-40B4-BE49-F238E27FC236}">
                <a16:creationId xmlns:a16="http://schemas.microsoft.com/office/drawing/2014/main" id="{F9E9325E-DE1C-B740-0997-D54D2B116D87}"/>
              </a:ext>
            </a:extLst>
          </p:cNvPr>
          <p:cNvSpPr txBox="1"/>
          <p:nvPr/>
        </p:nvSpPr>
        <p:spPr>
          <a:xfrm>
            <a:off x="6847943" y="5088074"/>
            <a:ext cx="4740872" cy="707886"/>
          </a:xfrm>
          <a:prstGeom prst="rect">
            <a:avLst/>
          </a:prstGeom>
          <a:noFill/>
        </p:spPr>
        <p:txBody>
          <a:bodyPr wrap="square" rtlCol="0">
            <a:spAutoFit/>
          </a:bodyPr>
          <a:lstStyle/>
          <a:p>
            <a:pPr>
              <a:spcAft>
                <a:spcPts val="1200"/>
              </a:spcAft>
            </a:pPr>
            <a:r>
              <a:rPr lang="en-US" sz="2000" dirty="0"/>
              <a:t>$175 for Part B and $18 for MA, usually with a drug benefit </a:t>
            </a:r>
            <a:r>
              <a:rPr lang="en-US" sz="2000" b="1" dirty="0"/>
              <a:t>($2,316 per year)</a:t>
            </a:r>
          </a:p>
        </p:txBody>
      </p:sp>
      <p:sp>
        <p:nvSpPr>
          <p:cNvPr id="15" name="TextBox 14">
            <a:extLst>
              <a:ext uri="{FF2B5EF4-FFF2-40B4-BE49-F238E27FC236}">
                <a16:creationId xmlns:a16="http://schemas.microsoft.com/office/drawing/2014/main" id="{0466B484-72FF-2F70-6BDE-9416D4124224}"/>
              </a:ext>
            </a:extLst>
          </p:cNvPr>
          <p:cNvSpPr txBox="1"/>
          <p:nvPr/>
        </p:nvSpPr>
        <p:spPr>
          <a:xfrm>
            <a:off x="6847943" y="2277451"/>
            <a:ext cx="4505590" cy="707886"/>
          </a:xfrm>
          <a:prstGeom prst="rect">
            <a:avLst/>
          </a:prstGeom>
          <a:noFill/>
        </p:spPr>
        <p:txBody>
          <a:bodyPr wrap="square" rtlCol="0">
            <a:spAutoFit/>
          </a:bodyPr>
          <a:lstStyle/>
          <a:p>
            <a:pPr>
              <a:spcAft>
                <a:spcPts val="1200"/>
              </a:spcAft>
            </a:pPr>
            <a:r>
              <a:rPr lang="en-US" sz="2000" dirty="0"/>
              <a:t>Often includes additional benefits (Rx, hearing, vision, dental, gym clubs, </a:t>
            </a:r>
            <a:r>
              <a:rPr lang="en-US" sz="2000" dirty="0" err="1"/>
              <a:t>etc</a:t>
            </a:r>
            <a:r>
              <a:rPr lang="en-US" sz="2000" dirty="0"/>
              <a:t>)</a:t>
            </a:r>
          </a:p>
        </p:txBody>
      </p:sp>
      <p:sp>
        <p:nvSpPr>
          <p:cNvPr id="17" name="TextBox 16">
            <a:extLst>
              <a:ext uri="{FF2B5EF4-FFF2-40B4-BE49-F238E27FC236}">
                <a16:creationId xmlns:a16="http://schemas.microsoft.com/office/drawing/2014/main" id="{16B9E505-2E1C-D459-165F-7935EF1269E0}"/>
              </a:ext>
            </a:extLst>
          </p:cNvPr>
          <p:cNvSpPr txBox="1"/>
          <p:nvPr/>
        </p:nvSpPr>
        <p:spPr>
          <a:xfrm>
            <a:off x="2443398" y="4540781"/>
            <a:ext cx="4419738" cy="400110"/>
          </a:xfrm>
          <a:prstGeom prst="rect">
            <a:avLst/>
          </a:prstGeom>
          <a:noFill/>
        </p:spPr>
        <p:txBody>
          <a:bodyPr wrap="square" rtlCol="0">
            <a:spAutoFit/>
          </a:bodyPr>
          <a:lstStyle/>
          <a:p>
            <a:pPr>
              <a:spcAft>
                <a:spcPts val="1200"/>
              </a:spcAft>
            </a:pPr>
            <a:r>
              <a:rPr lang="en-US" sz="2000" b="1" i="1" dirty="0"/>
              <a:t>Identical</a:t>
            </a:r>
            <a:r>
              <a:rPr lang="en-US" sz="2000" dirty="0"/>
              <a:t> to Traditional Medicare</a:t>
            </a:r>
          </a:p>
        </p:txBody>
      </p:sp>
      <p:sp>
        <p:nvSpPr>
          <p:cNvPr id="14" name="TextBox 13">
            <a:extLst>
              <a:ext uri="{FF2B5EF4-FFF2-40B4-BE49-F238E27FC236}">
                <a16:creationId xmlns:a16="http://schemas.microsoft.com/office/drawing/2014/main" id="{530BCEEB-8216-2360-E0CE-9F7A6496938D}"/>
              </a:ext>
            </a:extLst>
          </p:cNvPr>
          <p:cNvSpPr txBox="1"/>
          <p:nvPr/>
        </p:nvSpPr>
        <p:spPr>
          <a:xfrm>
            <a:off x="2443398" y="2430620"/>
            <a:ext cx="4419738" cy="400110"/>
          </a:xfrm>
          <a:prstGeom prst="rect">
            <a:avLst/>
          </a:prstGeom>
          <a:noFill/>
        </p:spPr>
        <p:txBody>
          <a:bodyPr wrap="square" rtlCol="0">
            <a:spAutoFit/>
          </a:bodyPr>
          <a:lstStyle/>
          <a:p>
            <a:pPr>
              <a:spcAft>
                <a:spcPts val="1200"/>
              </a:spcAft>
            </a:pPr>
            <a:r>
              <a:rPr lang="en-US" sz="2000" dirty="0"/>
              <a:t>No additional benefits beyond TM</a:t>
            </a:r>
          </a:p>
        </p:txBody>
      </p:sp>
      <p:sp>
        <p:nvSpPr>
          <p:cNvPr id="10" name="TextBox 9">
            <a:extLst>
              <a:ext uri="{FF2B5EF4-FFF2-40B4-BE49-F238E27FC236}">
                <a16:creationId xmlns:a16="http://schemas.microsoft.com/office/drawing/2014/main" id="{3B98497F-B475-806E-71AA-864AAF95E403}"/>
              </a:ext>
            </a:extLst>
          </p:cNvPr>
          <p:cNvSpPr txBox="1"/>
          <p:nvPr/>
        </p:nvSpPr>
        <p:spPr>
          <a:xfrm>
            <a:off x="1513114" y="-493322"/>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7" name="TextBox 6">
            <a:extLst>
              <a:ext uri="{FF2B5EF4-FFF2-40B4-BE49-F238E27FC236}">
                <a16:creationId xmlns:a16="http://schemas.microsoft.com/office/drawing/2014/main" id="{B25BEF57-4F42-7ACA-14BC-0E4A1B5CFE77}"/>
              </a:ext>
            </a:extLst>
          </p:cNvPr>
          <p:cNvSpPr txBox="1"/>
          <p:nvPr/>
        </p:nvSpPr>
        <p:spPr>
          <a:xfrm>
            <a:off x="6847943" y="2974293"/>
            <a:ext cx="4740872" cy="707886"/>
          </a:xfrm>
          <a:prstGeom prst="rect">
            <a:avLst/>
          </a:prstGeom>
          <a:noFill/>
        </p:spPr>
        <p:txBody>
          <a:bodyPr wrap="square" rtlCol="0">
            <a:spAutoFit/>
          </a:bodyPr>
          <a:lstStyle/>
          <a:p>
            <a:r>
              <a:rPr lang="en-US" sz="2000" dirty="0"/>
              <a:t>$8,850 maximum for </a:t>
            </a:r>
            <a:r>
              <a:rPr lang="en-US" sz="2000" i="1" dirty="0"/>
              <a:t>in-network approved</a:t>
            </a:r>
            <a:r>
              <a:rPr lang="en-US" sz="2000" dirty="0"/>
              <a:t> services</a:t>
            </a:r>
          </a:p>
        </p:txBody>
      </p:sp>
      <p:sp>
        <p:nvSpPr>
          <p:cNvPr id="20" name="TextBox 19">
            <a:extLst>
              <a:ext uri="{FF2B5EF4-FFF2-40B4-BE49-F238E27FC236}">
                <a16:creationId xmlns:a16="http://schemas.microsoft.com/office/drawing/2014/main" id="{A32DD193-0131-83C7-47BD-2CBA4D4A435C}"/>
              </a:ext>
            </a:extLst>
          </p:cNvPr>
          <p:cNvSpPr txBox="1"/>
          <p:nvPr/>
        </p:nvSpPr>
        <p:spPr>
          <a:xfrm>
            <a:off x="6847943" y="3682179"/>
            <a:ext cx="4815823" cy="707886"/>
          </a:xfrm>
          <a:prstGeom prst="rect">
            <a:avLst/>
          </a:prstGeom>
          <a:noFill/>
        </p:spPr>
        <p:txBody>
          <a:bodyPr wrap="square" rtlCol="0">
            <a:spAutoFit/>
          </a:bodyPr>
          <a:lstStyle/>
          <a:p>
            <a:pPr>
              <a:spcAft>
                <a:spcPts val="1200"/>
              </a:spcAft>
            </a:pPr>
            <a:r>
              <a:rPr lang="en-US" sz="2000" dirty="0"/>
              <a:t>Typically has proprietary “Prior Authorizations”, “Step Therapy”, etc.</a:t>
            </a:r>
          </a:p>
        </p:txBody>
      </p:sp>
      <p:sp>
        <p:nvSpPr>
          <p:cNvPr id="18" name="TextBox 17">
            <a:extLst>
              <a:ext uri="{FF2B5EF4-FFF2-40B4-BE49-F238E27FC236}">
                <a16:creationId xmlns:a16="http://schemas.microsoft.com/office/drawing/2014/main" id="{FFDEF90B-AB63-1C00-EDA0-DFC553B72CAB}"/>
              </a:ext>
            </a:extLst>
          </p:cNvPr>
          <p:cNvSpPr txBox="1"/>
          <p:nvPr/>
        </p:nvSpPr>
        <p:spPr>
          <a:xfrm>
            <a:off x="6847943" y="4379424"/>
            <a:ext cx="4280531" cy="707886"/>
          </a:xfrm>
          <a:prstGeom prst="rect">
            <a:avLst/>
          </a:prstGeom>
          <a:noFill/>
        </p:spPr>
        <p:txBody>
          <a:bodyPr wrap="square" rtlCol="0">
            <a:spAutoFit/>
          </a:bodyPr>
          <a:lstStyle/>
          <a:p>
            <a:pPr>
              <a:spcAft>
                <a:spcPts val="1200"/>
              </a:spcAft>
            </a:pPr>
            <a:r>
              <a:rPr lang="en-US" sz="2000" dirty="0"/>
              <a:t>Smaller variable lists of “in-network” physicians and hospitals</a:t>
            </a:r>
          </a:p>
        </p:txBody>
      </p:sp>
      <p:sp>
        <p:nvSpPr>
          <p:cNvPr id="8" name="TextBox 7">
            <a:extLst>
              <a:ext uri="{FF2B5EF4-FFF2-40B4-BE49-F238E27FC236}">
                <a16:creationId xmlns:a16="http://schemas.microsoft.com/office/drawing/2014/main" id="{DBC11B12-A1B2-FD8A-9A85-F871E06E1456}"/>
              </a:ext>
            </a:extLst>
          </p:cNvPr>
          <p:cNvSpPr txBox="1"/>
          <p:nvPr/>
        </p:nvSpPr>
        <p:spPr>
          <a:xfrm>
            <a:off x="2443398" y="5088074"/>
            <a:ext cx="4419738" cy="707886"/>
          </a:xfrm>
          <a:prstGeom prst="rect">
            <a:avLst/>
          </a:prstGeom>
          <a:noFill/>
        </p:spPr>
        <p:txBody>
          <a:bodyPr wrap="square" rtlCol="0">
            <a:spAutoFit/>
          </a:bodyPr>
          <a:lstStyle/>
          <a:p>
            <a:r>
              <a:rPr lang="en-US" sz="2000" dirty="0"/>
              <a:t>$175 for Part B, $200 for Plan G, and $55 for Part D </a:t>
            </a:r>
            <a:r>
              <a:rPr lang="en-US" sz="2000" b="1" dirty="0"/>
              <a:t>($5,160 per year</a:t>
            </a:r>
            <a:r>
              <a:rPr lang="en-US" sz="2000" dirty="0"/>
              <a:t>) </a:t>
            </a:r>
          </a:p>
        </p:txBody>
      </p:sp>
      <p:sp>
        <p:nvSpPr>
          <p:cNvPr id="2" name="Rectangle 1">
            <a:extLst>
              <a:ext uri="{FF2B5EF4-FFF2-40B4-BE49-F238E27FC236}">
                <a16:creationId xmlns:a16="http://schemas.microsoft.com/office/drawing/2014/main" id="{0A07FE0A-DB82-761A-97FD-7E03A28E63C9}"/>
              </a:ext>
            </a:extLst>
          </p:cNvPr>
          <p:cNvSpPr/>
          <p:nvPr/>
        </p:nvSpPr>
        <p:spPr>
          <a:xfrm>
            <a:off x="6830295" y="2284221"/>
            <a:ext cx="4740872"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2D5597-D77C-D103-DA68-BF7DD919BCF0}"/>
              </a:ext>
            </a:extLst>
          </p:cNvPr>
          <p:cNvSpPr/>
          <p:nvPr/>
        </p:nvSpPr>
        <p:spPr>
          <a:xfrm>
            <a:off x="2443397" y="2977011"/>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835323-2E17-E7D4-6B99-4E82A759E963}"/>
              </a:ext>
            </a:extLst>
          </p:cNvPr>
          <p:cNvSpPr/>
          <p:nvPr/>
        </p:nvSpPr>
        <p:spPr>
          <a:xfrm>
            <a:off x="2443397" y="3697569"/>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07D110A-A814-300B-96D2-BCC3858278E0}"/>
              </a:ext>
            </a:extLst>
          </p:cNvPr>
          <p:cNvSpPr/>
          <p:nvPr/>
        </p:nvSpPr>
        <p:spPr>
          <a:xfrm>
            <a:off x="2443397" y="4418127"/>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0F460C-9524-7F43-8550-33E0E692EBBE}"/>
              </a:ext>
            </a:extLst>
          </p:cNvPr>
          <p:cNvSpPr/>
          <p:nvPr/>
        </p:nvSpPr>
        <p:spPr>
          <a:xfrm>
            <a:off x="6830295" y="5109332"/>
            <a:ext cx="4740872"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2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1" presetClass="entr" presetSubtype="1" fill="hold" grpId="0"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1" presetClass="entr" presetSubtype="1" fill="hold" grpId="0"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1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500"/>
                            </p:stCondLst>
                            <p:childTnLst>
                              <p:par>
                                <p:cTn id="42" presetID="21" presetClass="entr" presetSubtype="1" fill="hold" grpId="0" nodeType="afterEffect">
                                  <p:stCondLst>
                                    <p:cond delay="50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500"/>
                            </p:stCondLst>
                            <p:childTnLst>
                              <p:par>
                                <p:cTn id="56" presetID="21" presetClass="entr" presetSubtype="1" fill="hold" grpId="0" nodeType="afterEffect">
                                  <p:stCondLst>
                                    <p:cond delay="50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500"/>
                            </p:stCondLst>
                            <p:childTnLst>
                              <p:par>
                                <p:cTn id="70" presetID="21" presetClass="entr" presetSubtype="1" fill="hold" grpId="0" nodeType="afterEffect">
                                  <p:stCondLst>
                                    <p:cond delay="500"/>
                                  </p:stCondLst>
                                  <p:childTnLst>
                                    <p:set>
                                      <p:cBhvr>
                                        <p:cTn id="71" dur="1" fill="hold">
                                          <p:stCondLst>
                                            <p:cond delay="0"/>
                                          </p:stCondLst>
                                        </p:cTn>
                                        <p:tgtEl>
                                          <p:spTgt spid="27"/>
                                        </p:tgtEl>
                                        <p:attrNameLst>
                                          <p:attrName>style.visibility</p:attrName>
                                        </p:attrNameLst>
                                      </p:cBhvr>
                                      <p:to>
                                        <p:strVal val="visible"/>
                                      </p:to>
                                    </p:set>
                                    <p:animEffect transition="in" filter="wheel(1)">
                                      <p:cBhvr>
                                        <p:cTn id="7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9" grpId="0"/>
      <p:bldP spid="15" grpId="0"/>
      <p:bldP spid="17" grpId="0"/>
      <p:bldP spid="14" grpId="0"/>
      <p:bldP spid="7" grpId="0"/>
      <p:bldP spid="20" grpId="0"/>
      <p:bldP spid="18" grpId="0"/>
      <p:bldP spid="8" grpId="0"/>
      <p:bldP spid="2" grpId="0" animBg="1"/>
      <p:bldP spid="22" grpId="0" animBg="1"/>
      <p:bldP spid="24"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3375618023"/>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pPr algn="r"/>
                      <a:r>
                        <a:rPr lang="en-US" sz="2400" dirty="0">
                          <a:solidFill>
                            <a:schemeClr val="bg1">
                              <a:lumMod val="75000"/>
                            </a:schemeClr>
                          </a:solidFill>
                          <a:effectLst>
                            <a:outerShdw blurRad="50800" dist="38100" dir="2700000" algn="tl" rotWithShape="0">
                              <a:prstClr val="black">
                                <a:alpha val="40000"/>
                              </a:prstClr>
                            </a:outerShdw>
                          </a:effectLst>
                        </a:rPr>
                        <a:t>2024</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Medicare Advantage (Plan C)</a:t>
                      </a:r>
                    </a:p>
                  </a:txBody>
                  <a:tcPr anchor="ctr"/>
                </a:tc>
                <a:extLst>
                  <a:ext uri="{0D108BD9-81ED-4DB2-BD59-A6C34878D82A}">
                    <a16:rowId xmlns:a16="http://schemas.microsoft.com/office/drawing/2014/main" val="1163082454"/>
                  </a:ext>
                </a:extLst>
              </a:tr>
              <a:tr h="703781">
                <a:tc>
                  <a:txBody>
                    <a:bodyPr/>
                    <a:lstStyle/>
                    <a:p>
                      <a:pPr algn="r"/>
                      <a:r>
                        <a:rPr lang="en-US" sz="2000" dirty="0">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052844425"/>
                  </a:ext>
                </a:extLst>
              </a:tr>
              <a:tr h="703781">
                <a:tc>
                  <a:txBody>
                    <a:bodyPr/>
                    <a:lstStyle/>
                    <a:p>
                      <a:pPr algn="r"/>
                      <a:r>
                        <a:rPr lang="en-US" sz="2000" dirty="0">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1769017129"/>
                  </a:ext>
                </a:extLst>
              </a:tr>
              <a:tr h="703781">
                <a:tc>
                  <a:txBody>
                    <a:bodyPr/>
                    <a:lstStyle/>
                    <a:p>
                      <a:pPr algn="r"/>
                      <a:r>
                        <a:rPr lang="en-US" sz="2000" dirty="0">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3771503429"/>
                  </a:ext>
                </a:extLst>
              </a:tr>
              <a:tr h="703781">
                <a:tc>
                  <a:txBody>
                    <a:bodyPr/>
                    <a:lstStyle/>
                    <a:p>
                      <a:pPr algn="r"/>
                      <a:r>
                        <a:rPr lang="en-US" sz="2000" dirty="0">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4246676950"/>
                  </a:ext>
                </a:extLst>
              </a:tr>
              <a:tr h="703781">
                <a:tc>
                  <a:txBody>
                    <a:bodyPr/>
                    <a:lstStyle/>
                    <a:p>
                      <a:pPr algn="r"/>
                      <a:r>
                        <a:rPr lang="en-US" sz="2000" dirty="0">
                          <a:effectLst>
                            <a:outerShdw blurRad="50800" dist="38100" dir="2700000" algn="tl" rotWithShape="0">
                              <a:prstClr val="black">
                                <a:alpha val="40000"/>
                              </a:prstClr>
                            </a:outerShdw>
                          </a:effectLst>
                        </a:rPr>
                        <a:t>Monthly Premiums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406674960"/>
                  </a:ext>
                </a:extLst>
              </a:tr>
            </a:tbl>
          </a:graphicData>
        </a:graphic>
      </p:graphicFrame>
      <p:sp>
        <p:nvSpPr>
          <p:cNvPr id="10" name="Rectangle 9">
            <a:extLst>
              <a:ext uri="{FF2B5EF4-FFF2-40B4-BE49-F238E27FC236}">
                <a16:creationId xmlns:a16="http://schemas.microsoft.com/office/drawing/2014/main" id="{7E51056B-7814-C4BC-1DFF-6A8137CA8B89}"/>
              </a:ext>
            </a:extLst>
          </p:cNvPr>
          <p:cNvSpPr/>
          <p:nvPr/>
        </p:nvSpPr>
        <p:spPr>
          <a:xfrm>
            <a:off x="2481943" y="2579913"/>
            <a:ext cx="8969828" cy="2910114"/>
          </a:xfrm>
          <a:prstGeom prst="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800" b="1" dirty="0">
                <a:solidFill>
                  <a:schemeClr val="bg1"/>
                </a:solidFill>
                <a:effectLst>
                  <a:outerShdw blurRad="50800" dist="38100" dir="2700000" algn="tl" rotWithShape="0">
                    <a:prstClr val="black">
                      <a:alpha val="40000"/>
                    </a:prstClr>
                  </a:outerShdw>
                </a:effectLst>
              </a:rPr>
              <a:t>Traditional Medicare with D, G: </a:t>
            </a:r>
            <a:r>
              <a:rPr lang="en-US" sz="2800" b="1" dirty="0">
                <a:solidFill>
                  <a:srgbClr val="FFFF00"/>
                </a:solidFill>
                <a:effectLst>
                  <a:outerShdw blurRad="50800" dist="38100" dir="2700000" algn="tl" rotWithShape="0">
                    <a:prstClr val="black">
                      <a:alpha val="40000"/>
                    </a:prstClr>
                  </a:outerShdw>
                </a:effectLst>
              </a:rPr>
              <a:t>$5,160 per year</a:t>
            </a:r>
          </a:p>
          <a:p>
            <a:pPr algn="ctr">
              <a:spcAft>
                <a:spcPts val="1200"/>
              </a:spcAft>
            </a:pPr>
            <a:r>
              <a:rPr lang="en-US" sz="2800" b="1" dirty="0">
                <a:solidFill>
                  <a:schemeClr val="bg1"/>
                </a:solidFill>
                <a:effectLst>
                  <a:outerShdw blurRad="50800" dist="38100" dir="2700000" algn="tl" rotWithShape="0">
                    <a:prstClr val="black">
                      <a:alpha val="40000"/>
                    </a:prstClr>
                  </a:outerShdw>
                </a:effectLst>
              </a:rPr>
              <a:t>Medicare Advantage: </a:t>
            </a:r>
            <a:r>
              <a:rPr lang="en-US" sz="2800" b="1" dirty="0">
                <a:solidFill>
                  <a:srgbClr val="FFFF00"/>
                </a:solidFill>
                <a:effectLst>
                  <a:outerShdw blurRad="50800" dist="38100" dir="2700000" algn="tl" rotWithShape="0">
                    <a:prstClr val="black">
                      <a:alpha val="40000"/>
                    </a:prstClr>
                  </a:outerShdw>
                </a:effectLst>
              </a:rPr>
              <a:t>$2,316 per year but concerns</a:t>
            </a:r>
          </a:p>
          <a:p>
            <a:pPr algn="ctr"/>
            <a:r>
              <a:rPr lang="en-US" sz="2400" dirty="0">
                <a:effectLst>
                  <a:outerShdw blurRad="50800" dist="38100" dir="2700000" algn="tl" rotWithShape="0">
                    <a:prstClr val="black">
                      <a:alpha val="40000"/>
                    </a:prstClr>
                  </a:outerShdw>
                </a:effectLst>
              </a:rPr>
              <a:t>“I’ll start with MA and only go back to TM if the </a:t>
            </a:r>
          </a:p>
          <a:p>
            <a:pPr algn="ctr"/>
            <a:r>
              <a:rPr lang="en-US" sz="2400" dirty="0">
                <a:effectLst>
                  <a:outerShdw blurRad="50800" dist="38100" dir="2700000" algn="tl" rotWithShape="0">
                    <a:prstClr val="black">
                      <a:alpha val="40000"/>
                    </a:prstClr>
                  </a:outerShdw>
                </a:effectLst>
              </a:rPr>
              <a:t>MA plan won’t let me see the doctors and hospitals I want… </a:t>
            </a:r>
          </a:p>
          <a:p>
            <a:pPr algn="ctr"/>
            <a:r>
              <a:rPr lang="en-US" sz="3200" b="1" i="1" dirty="0">
                <a:solidFill>
                  <a:srgbClr val="FFFF00"/>
                </a:solidFill>
                <a:effectLst>
                  <a:outerShdw blurRad="50800" dist="38100" dir="2700000" algn="tl" rotWithShape="0">
                    <a:prstClr val="black">
                      <a:alpha val="40000"/>
                    </a:prstClr>
                  </a:outerShdw>
                </a:effectLst>
              </a:rPr>
              <a:t>What’s the worst that could happen?”</a:t>
            </a:r>
          </a:p>
        </p:txBody>
      </p:sp>
    </p:spTree>
    <p:extLst>
      <p:ext uri="{BB962C8B-B14F-4D97-AF65-F5344CB8AC3E}">
        <p14:creationId xmlns:p14="http://schemas.microsoft.com/office/powerpoint/2010/main" val="40687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0">
                                            <p:txEl>
                                              <p:pRg st="4" end="4"/>
                                            </p:txEl>
                                          </p:spTgt>
                                        </p:tgtEl>
                                        <p:attrNameLst>
                                          <p:attrName>style.visibility</p:attrName>
                                        </p:attrNameLst>
                                      </p:cBhvr>
                                      <p:to>
                                        <p:strVal val="visible"/>
                                      </p:to>
                                    </p:set>
                                    <p:animEffect transition="in" filter="fade">
                                      <p:cBhvr>
                                        <p:cTn id="1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Dec. 14 2020</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3" name="TextBox 12">
            <a:extLst>
              <a:ext uri="{FF2B5EF4-FFF2-40B4-BE49-F238E27FC236}">
                <a16:creationId xmlns:a16="http://schemas.microsoft.com/office/drawing/2014/main" id="{45FF4D28-63DC-BEE3-0558-069F0CAE4285}"/>
              </a:ext>
            </a:extLst>
          </p:cNvPr>
          <p:cNvSpPr txBox="1"/>
          <p:nvPr/>
        </p:nvSpPr>
        <p:spPr>
          <a:xfrm>
            <a:off x="1018096" y="1564843"/>
            <a:ext cx="10539166" cy="3154710"/>
          </a:xfrm>
          <a:prstGeom prst="rect">
            <a:avLst/>
          </a:prstGeom>
          <a:noFill/>
        </p:spPr>
        <p:txBody>
          <a:bodyPr wrap="square" rtlCol="0">
            <a:spAutoFit/>
          </a:bodyPr>
          <a:lstStyle/>
          <a:p>
            <a:pPr algn="ctr"/>
            <a:r>
              <a:rPr lang="en-US" sz="2800" dirty="0">
                <a:solidFill>
                  <a:schemeClr val="bg1"/>
                </a:solidFill>
              </a:rPr>
              <a:t>Federal protections for </a:t>
            </a:r>
          </a:p>
          <a:p>
            <a:pPr algn="ctr"/>
            <a:r>
              <a:rPr lang="en-US" sz="2800" dirty="0">
                <a:solidFill>
                  <a:schemeClr val="bg1"/>
                </a:solidFill>
              </a:rPr>
              <a:t>people </a:t>
            </a:r>
            <a:r>
              <a:rPr lang="en-US" sz="2800" dirty="0">
                <a:solidFill>
                  <a:srgbClr val="FFFF00"/>
                </a:solidFill>
              </a:rPr>
              <a:t>pre-existing conditions</a:t>
            </a:r>
          </a:p>
          <a:p>
            <a:pPr algn="ctr"/>
            <a:r>
              <a:rPr lang="en-US" sz="2800" dirty="0">
                <a:solidFill>
                  <a:schemeClr val="bg1"/>
                </a:solidFill>
              </a:rPr>
              <a:t>end after </a:t>
            </a:r>
            <a:r>
              <a:rPr lang="en-US" sz="2800" b="1" dirty="0">
                <a:solidFill>
                  <a:schemeClr val="bg1"/>
                </a:solidFill>
              </a:rPr>
              <a:t>6 months </a:t>
            </a:r>
            <a:r>
              <a:rPr lang="en-US" sz="2800" dirty="0">
                <a:solidFill>
                  <a:schemeClr val="bg1"/>
                </a:solidFill>
              </a:rPr>
              <a:t>in Medicare Part B </a:t>
            </a:r>
          </a:p>
          <a:p>
            <a:pPr algn="ctr">
              <a:spcAft>
                <a:spcPts val="1800"/>
              </a:spcAft>
            </a:pPr>
            <a:r>
              <a:rPr lang="en-US" sz="2800" dirty="0">
                <a:solidFill>
                  <a:schemeClr val="bg1"/>
                </a:solidFill>
              </a:rPr>
              <a:t>or </a:t>
            </a:r>
            <a:r>
              <a:rPr lang="en-US" sz="2800" b="1" dirty="0">
                <a:solidFill>
                  <a:schemeClr val="bg1"/>
                </a:solidFill>
              </a:rPr>
              <a:t>12 months </a:t>
            </a:r>
            <a:r>
              <a:rPr lang="en-US" sz="2800" dirty="0">
                <a:solidFill>
                  <a:schemeClr val="bg1"/>
                </a:solidFill>
              </a:rPr>
              <a:t>in Medicare Advantage.</a:t>
            </a:r>
          </a:p>
          <a:p>
            <a:pPr algn="ctr"/>
            <a:r>
              <a:rPr lang="en-US" sz="3600" b="1" dirty="0">
                <a:solidFill>
                  <a:srgbClr val="FFFF00"/>
                </a:solidFill>
              </a:rPr>
              <a:t>After 12 months, people may be </a:t>
            </a:r>
          </a:p>
          <a:p>
            <a:pPr algn="ctr">
              <a:spcAft>
                <a:spcPts val="1800"/>
              </a:spcAft>
            </a:pPr>
            <a:r>
              <a:rPr lang="en-US" sz="3600" b="1" dirty="0">
                <a:solidFill>
                  <a:srgbClr val="FFFF00"/>
                </a:solidFill>
              </a:rPr>
              <a:t>trapped in Medicare Advantage. </a:t>
            </a:r>
          </a:p>
        </p:txBody>
      </p:sp>
    </p:spTree>
    <p:extLst>
      <p:ext uri="{BB962C8B-B14F-4D97-AF65-F5344CB8AC3E}">
        <p14:creationId xmlns:p14="http://schemas.microsoft.com/office/powerpoint/2010/main" val="95886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fade">
                                      <p:cBhvr>
                                        <p:cTn id="20" dur="500"/>
                                        <p:tgtEl>
                                          <p:spTgt spid="13">
                                            <p:txEl>
                                              <p:pRg st="4" end="4"/>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fade">
                                      <p:cBhvr>
                                        <p:cTn id="2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60E6-F7D7-2F4D-A3D9-48D7296B51EE}"/>
              </a:ext>
            </a:extLst>
          </p:cNvPr>
          <p:cNvSpPr>
            <a:spLocks noGrp="1"/>
          </p:cNvSpPr>
          <p:nvPr>
            <p:ph type="title"/>
          </p:nvPr>
        </p:nvSpPr>
        <p:spPr/>
        <p:txBody>
          <a:bodyPr>
            <a:normAutofit/>
          </a:bodyPr>
          <a:lstStyle/>
          <a:p>
            <a:r>
              <a:rPr lang="en-US" sz="2800" dirty="0"/>
              <a:t>Welcome to Medicare. By the way… </a:t>
            </a:r>
            <a:br>
              <a:rPr lang="en-US" sz="4000" dirty="0"/>
            </a:br>
            <a:r>
              <a:rPr lang="en-US" dirty="0"/>
              <a:t>Pre-existing Conditions Are Back</a:t>
            </a:r>
            <a:endParaRPr lang="en-US" sz="6000" i="1" dirty="0"/>
          </a:p>
        </p:txBody>
      </p:sp>
      <p:sp>
        <p:nvSpPr>
          <p:cNvPr id="8" name="Freeform 7">
            <a:extLst>
              <a:ext uri="{FF2B5EF4-FFF2-40B4-BE49-F238E27FC236}">
                <a16:creationId xmlns:a16="http://schemas.microsoft.com/office/drawing/2014/main" id="{860130A2-338F-9017-7830-5D360AB72768}"/>
              </a:ext>
            </a:extLst>
          </p:cNvPr>
          <p:cNvSpPr/>
          <p:nvPr/>
        </p:nvSpPr>
        <p:spPr>
          <a:xfrm>
            <a:off x="609600" y="2205377"/>
            <a:ext cx="10972800" cy="1405276"/>
          </a:xfrm>
          <a:custGeom>
            <a:avLst/>
            <a:gdLst>
              <a:gd name="connsiteX0" fmla="*/ 0 w 10972800"/>
              <a:gd name="connsiteY0" fmla="*/ 0 h 1559250"/>
              <a:gd name="connsiteX1" fmla="*/ 10972800 w 10972800"/>
              <a:gd name="connsiteY1" fmla="*/ 0 h 1559250"/>
              <a:gd name="connsiteX2" fmla="*/ 10972800 w 10972800"/>
              <a:gd name="connsiteY2" fmla="*/ 1559250 h 1559250"/>
              <a:gd name="connsiteX3" fmla="*/ 0 w 10972800"/>
              <a:gd name="connsiteY3" fmla="*/ 1559250 h 1559250"/>
              <a:gd name="connsiteX4" fmla="*/ 0 w 10972800"/>
              <a:gd name="connsiteY4" fmla="*/ 0 h 15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559250">
                <a:moveTo>
                  <a:pt x="0" y="0"/>
                </a:moveTo>
                <a:lnTo>
                  <a:pt x="10972800" y="0"/>
                </a:lnTo>
                <a:lnTo>
                  <a:pt x="10972800" y="1559250"/>
                </a:lnTo>
                <a:lnTo>
                  <a:pt x="0" y="1559250"/>
                </a:lnTo>
                <a:lnTo>
                  <a:pt x="0" y="0"/>
                </a:lnTo>
                <a:close/>
              </a:path>
            </a:pathLst>
          </a:custGeom>
          <a:solidFill>
            <a:schemeClr val="bg1"/>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458216" rIns="182880" bIns="156464" numCol="1" spcCol="1270" anchor="t" anchorCtr="0">
            <a:noAutofit/>
          </a:bodyPr>
          <a:lstStyle/>
          <a:p>
            <a:pPr marL="228600" lvl="1" indent="-228600" algn="l" defTabSz="977900">
              <a:spcBef>
                <a:spcPct val="0"/>
              </a:spcBef>
              <a:spcAft>
                <a:spcPts val="600"/>
              </a:spcAft>
              <a:buChar char="•"/>
            </a:pPr>
            <a:r>
              <a:rPr lang="en-US" sz="2200" kern="1200" dirty="0"/>
              <a:t>After that, Medigap insurers can refuse to sell due to </a:t>
            </a:r>
            <a:r>
              <a:rPr lang="en-US" sz="2200" b="1" kern="1200" dirty="0"/>
              <a:t>pre-existing conditions </a:t>
            </a:r>
            <a:endParaRPr lang="en-US" sz="2200" kern="1200" dirty="0"/>
          </a:p>
          <a:p>
            <a:pPr marL="228600" lvl="1" indent="-228600" algn="l" defTabSz="977900">
              <a:spcBef>
                <a:spcPct val="0"/>
              </a:spcBef>
              <a:spcAft>
                <a:spcPts val="600"/>
              </a:spcAft>
              <a:buChar char="•"/>
            </a:pPr>
            <a:r>
              <a:rPr lang="en-US" sz="2200" kern="1200" dirty="0"/>
              <a:t>GI is extended to 12 months for a “trial” of MA</a:t>
            </a:r>
          </a:p>
        </p:txBody>
      </p:sp>
      <p:sp>
        <p:nvSpPr>
          <p:cNvPr id="9" name="Freeform 8">
            <a:extLst>
              <a:ext uri="{FF2B5EF4-FFF2-40B4-BE49-F238E27FC236}">
                <a16:creationId xmlns:a16="http://schemas.microsoft.com/office/drawing/2014/main" id="{045BD0B8-25BE-7A1B-3198-23226275CBEF}"/>
              </a:ext>
            </a:extLst>
          </p:cNvPr>
          <p:cNvSpPr/>
          <p:nvPr/>
        </p:nvSpPr>
        <p:spPr>
          <a:xfrm>
            <a:off x="883920" y="1880657"/>
            <a:ext cx="9966960" cy="649440"/>
          </a:xfrm>
          <a:custGeom>
            <a:avLst/>
            <a:gdLst>
              <a:gd name="connsiteX0" fmla="*/ 0 w 7680960"/>
              <a:gd name="connsiteY0" fmla="*/ 108242 h 649440"/>
              <a:gd name="connsiteX1" fmla="*/ 108242 w 7680960"/>
              <a:gd name="connsiteY1" fmla="*/ 0 h 649440"/>
              <a:gd name="connsiteX2" fmla="*/ 7572718 w 7680960"/>
              <a:gd name="connsiteY2" fmla="*/ 0 h 649440"/>
              <a:gd name="connsiteX3" fmla="*/ 7680960 w 7680960"/>
              <a:gd name="connsiteY3" fmla="*/ 108242 h 649440"/>
              <a:gd name="connsiteX4" fmla="*/ 7680960 w 7680960"/>
              <a:gd name="connsiteY4" fmla="*/ 541198 h 649440"/>
              <a:gd name="connsiteX5" fmla="*/ 7572718 w 7680960"/>
              <a:gd name="connsiteY5" fmla="*/ 649440 h 649440"/>
              <a:gd name="connsiteX6" fmla="*/ 108242 w 7680960"/>
              <a:gd name="connsiteY6" fmla="*/ 649440 h 649440"/>
              <a:gd name="connsiteX7" fmla="*/ 0 w 7680960"/>
              <a:gd name="connsiteY7" fmla="*/ 541198 h 649440"/>
              <a:gd name="connsiteX8" fmla="*/ 0 w 768096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649440">
                <a:moveTo>
                  <a:pt x="0" y="108242"/>
                </a:moveTo>
                <a:cubicBezTo>
                  <a:pt x="0" y="48462"/>
                  <a:pt x="48462" y="0"/>
                  <a:pt x="108242" y="0"/>
                </a:cubicBezTo>
                <a:lnTo>
                  <a:pt x="7572718" y="0"/>
                </a:lnTo>
                <a:cubicBezTo>
                  <a:pt x="7632498" y="0"/>
                  <a:pt x="7680960" y="48462"/>
                  <a:pt x="7680960" y="108242"/>
                </a:cubicBezTo>
                <a:lnTo>
                  <a:pt x="7680960" y="541198"/>
                </a:lnTo>
                <a:cubicBezTo>
                  <a:pt x="7680960" y="600978"/>
                  <a:pt x="7632498" y="649440"/>
                  <a:pt x="7572718"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2025" tIns="31703" rIns="322025" bIns="31703" numCol="1" spcCol="1270" anchor="ctr" anchorCtr="0">
            <a:noAutofit/>
          </a:bodyPr>
          <a:lstStyle/>
          <a:p>
            <a:pPr marL="0" lvl="0" indent="0" algn="l" defTabSz="977900">
              <a:lnSpc>
                <a:spcPct val="90000"/>
              </a:lnSpc>
              <a:spcBef>
                <a:spcPct val="0"/>
              </a:spcBef>
              <a:spcAft>
                <a:spcPct val="35000"/>
              </a:spcAft>
              <a:buNone/>
            </a:pPr>
            <a:r>
              <a:rPr lang="en-US" sz="2200" b="1" kern="1200" dirty="0">
                <a:effectLst>
                  <a:outerShdw blurRad="50800" dist="38100" dir="2700000" algn="tl" rotWithShape="0">
                    <a:prstClr val="black">
                      <a:alpha val="40000"/>
                    </a:prstClr>
                  </a:outerShdw>
                </a:effectLst>
              </a:rPr>
              <a:t>Guaranteed Issue (“GI”) is required for the first six months on Part B</a:t>
            </a:r>
            <a:endParaRPr lang="en-US" sz="2200" kern="1200" dirty="0">
              <a:effectLst>
                <a:outerShdw blurRad="50800" dist="38100" dir="2700000" algn="tl" rotWithShape="0">
                  <a:prstClr val="black">
                    <a:alpha val="40000"/>
                  </a:prstClr>
                </a:outerShdw>
              </a:effectLst>
            </a:endParaRPr>
          </a:p>
        </p:txBody>
      </p:sp>
      <p:sp>
        <p:nvSpPr>
          <p:cNvPr id="10" name="Freeform 9">
            <a:extLst>
              <a:ext uri="{FF2B5EF4-FFF2-40B4-BE49-F238E27FC236}">
                <a16:creationId xmlns:a16="http://schemas.microsoft.com/office/drawing/2014/main" id="{58427584-0C38-C6D3-20A3-916B274ACAD6}"/>
              </a:ext>
            </a:extLst>
          </p:cNvPr>
          <p:cNvSpPr/>
          <p:nvPr/>
        </p:nvSpPr>
        <p:spPr>
          <a:xfrm>
            <a:off x="609600" y="4208148"/>
            <a:ext cx="10972800" cy="1405276"/>
          </a:xfrm>
          <a:custGeom>
            <a:avLst/>
            <a:gdLst>
              <a:gd name="connsiteX0" fmla="*/ 0 w 10972800"/>
              <a:gd name="connsiteY0" fmla="*/ 0 h 1836449"/>
              <a:gd name="connsiteX1" fmla="*/ 10972800 w 10972800"/>
              <a:gd name="connsiteY1" fmla="*/ 0 h 1836449"/>
              <a:gd name="connsiteX2" fmla="*/ 10972800 w 10972800"/>
              <a:gd name="connsiteY2" fmla="*/ 1836449 h 1836449"/>
              <a:gd name="connsiteX3" fmla="*/ 0 w 10972800"/>
              <a:gd name="connsiteY3" fmla="*/ 1836449 h 1836449"/>
              <a:gd name="connsiteX4" fmla="*/ 0 w 10972800"/>
              <a:gd name="connsiteY4" fmla="*/ 0 h 183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836449">
                <a:moveTo>
                  <a:pt x="0" y="0"/>
                </a:moveTo>
                <a:lnTo>
                  <a:pt x="10972800" y="0"/>
                </a:lnTo>
                <a:lnTo>
                  <a:pt x="10972800" y="1836449"/>
                </a:lnTo>
                <a:lnTo>
                  <a:pt x="0" y="1836449"/>
                </a:lnTo>
                <a:lnTo>
                  <a:pt x="0" y="0"/>
                </a:lnTo>
                <a:close/>
              </a:path>
            </a:pathLst>
          </a:custGeom>
          <a:solidFill>
            <a:schemeClr val="bg1"/>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458216" rIns="182880" bIns="156464" numCol="1" spcCol="1270" anchor="t" anchorCtr="0">
            <a:noAutofit/>
          </a:bodyPr>
          <a:lstStyle/>
          <a:p>
            <a:pPr marL="228600" lvl="1" indent="-228600" algn="l" defTabSz="977900">
              <a:spcBef>
                <a:spcPct val="0"/>
              </a:spcBef>
              <a:spcAft>
                <a:spcPts val="600"/>
              </a:spcAft>
              <a:buChar char="•"/>
            </a:pPr>
            <a:r>
              <a:rPr lang="en-US" sz="2200" kern="1200" dirty="0"/>
              <a:t>Everyone enrolling in a plan during the initial period of GI pays the same premium </a:t>
            </a:r>
          </a:p>
          <a:p>
            <a:pPr marL="228600" lvl="1" indent="-228600" algn="l" defTabSz="977900">
              <a:spcBef>
                <a:spcPct val="0"/>
              </a:spcBef>
              <a:spcAft>
                <a:spcPts val="600"/>
              </a:spcAft>
              <a:buChar char="•"/>
            </a:pPr>
            <a:r>
              <a:rPr lang="en-US" sz="2200" kern="1200" dirty="0"/>
              <a:t>After that, they charge higher premiums for people with </a:t>
            </a:r>
            <a:r>
              <a:rPr lang="en-US" sz="2200" b="1" kern="1200" dirty="0"/>
              <a:t>pre-existing conditions</a:t>
            </a:r>
          </a:p>
        </p:txBody>
      </p:sp>
      <p:sp>
        <p:nvSpPr>
          <p:cNvPr id="11" name="Freeform 10">
            <a:extLst>
              <a:ext uri="{FF2B5EF4-FFF2-40B4-BE49-F238E27FC236}">
                <a16:creationId xmlns:a16="http://schemas.microsoft.com/office/drawing/2014/main" id="{340307BB-5646-6642-81A5-F80FA0DC1373}"/>
              </a:ext>
            </a:extLst>
          </p:cNvPr>
          <p:cNvSpPr/>
          <p:nvPr/>
        </p:nvSpPr>
        <p:spPr>
          <a:xfrm>
            <a:off x="883920" y="3883427"/>
            <a:ext cx="9966960" cy="649440"/>
          </a:xfrm>
          <a:custGeom>
            <a:avLst/>
            <a:gdLst>
              <a:gd name="connsiteX0" fmla="*/ 0 w 7680960"/>
              <a:gd name="connsiteY0" fmla="*/ 108242 h 649440"/>
              <a:gd name="connsiteX1" fmla="*/ 108242 w 7680960"/>
              <a:gd name="connsiteY1" fmla="*/ 0 h 649440"/>
              <a:gd name="connsiteX2" fmla="*/ 7572718 w 7680960"/>
              <a:gd name="connsiteY2" fmla="*/ 0 h 649440"/>
              <a:gd name="connsiteX3" fmla="*/ 7680960 w 7680960"/>
              <a:gd name="connsiteY3" fmla="*/ 108242 h 649440"/>
              <a:gd name="connsiteX4" fmla="*/ 7680960 w 7680960"/>
              <a:gd name="connsiteY4" fmla="*/ 541198 h 649440"/>
              <a:gd name="connsiteX5" fmla="*/ 7572718 w 7680960"/>
              <a:gd name="connsiteY5" fmla="*/ 649440 h 649440"/>
              <a:gd name="connsiteX6" fmla="*/ 108242 w 7680960"/>
              <a:gd name="connsiteY6" fmla="*/ 649440 h 649440"/>
              <a:gd name="connsiteX7" fmla="*/ 0 w 7680960"/>
              <a:gd name="connsiteY7" fmla="*/ 541198 h 649440"/>
              <a:gd name="connsiteX8" fmla="*/ 0 w 768096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649440">
                <a:moveTo>
                  <a:pt x="0" y="108242"/>
                </a:moveTo>
                <a:cubicBezTo>
                  <a:pt x="0" y="48462"/>
                  <a:pt x="48462" y="0"/>
                  <a:pt x="108242" y="0"/>
                </a:cubicBezTo>
                <a:lnTo>
                  <a:pt x="7572718" y="0"/>
                </a:lnTo>
                <a:cubicBezTo>
                  <a:pt x="7632498" y="0"/>
                  <a:pt x="7680960" y="48462"/>
                  <a:pt x="7680960" y="108242"/>
                </a:cubicBezTo>
                <a:lnTo>
                  <a:pt x="7680960" y="541198"/>
                </a:lnTo>
                <a:cubicBezTo>
                  <a:pt x="7680960" y="600978"/>
                  <a:pt x="7632498" y="649440"/>
                  <a:pt x="7572718"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2025" tIns="31703" rIns="322025" bIns="31703" numCol="1" spcCol="1270" anchor="ctr" anchorCtr="0">
            <a:noAutofit/>
          </a:bodyPr>
          <a:lstStyle/>
          <a:p>
            <a:pPr marL="0" lvl="0" indent="0" algn="l" defTabSz="977900">
              <a:lnSpc>
                <a:spcPct val="90000"/>
              </a:lnSpc>
              <a:spcBef>
                <a:spcPct val="0"/>
              </a:spcBef>
              <a:spcAft>
                <a:spcPct val="35000"/>
              </a:spcAft>
              <a:buNone/>
            </a:pPr>
            <a:r>
              <a:rPr lang="en-US" sz="2200" b="1" kern="1200" dirty="0">
                <a:effectLst>
                  <a:outerShdw blurRad="50800" dist="38100" dir="2700000" algn="tl" rotWithShape="0">
                    <a:prstClr val="black">
                      <a:alpha val="40000"/>
                    </a:prstClr>
                  </a:outerShdw>
                </a:effectLst>
              </a:rPr>
              <a:t>Community Rating of Medigap plans ends at the same time as GI</a:t>
            </a:r>
            <a:endParaRPr lang="en-US" sz="2200" kern="1200" dirty="0">
              <a:effectLst>
                <a:outerShdw blurRad="50800" dist="38100" dir="2700000" algn="tl" rotWithShape="0">
                  <a:prstClr val="black">
                    <a:alpha val="40000"/>
                  </a:prstClr>
                </a:outerShdw>
              </a:effectLst>
            </a:endParaRPr>
          </a:p>
        </p:txBody>
      </p:sp>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Sept 9 2023</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75476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A36-F5A0-D30A-9555-4AB7627EC8FE}"/>
              </a:ext>
            </a:extLst>
          </p:cNvPr>
          <p:cNvSpPr>
            <a:spLocks noGrp="1"/>
          </p:cNvSpPr>
          <p:nvPr>
            <p:ph type="title"/>
          </p:nvPr>
        </p:nvSpPr>
        <p:spPr>
          <a:xfrm>
            <a:off x="838200" y="365125"/>
            <a:ext cx="10999304" cy="1325563"/>
          </a:xfrm>
        </p:spPr>
        <p:txBody>
          <a:bodyPr>
            <a:normAutofit/>
          </a:bodyPr>
          <a:lstStyle/>
          <a:p>
            <a:r>
              <a:rPr lang="en-US" sz="4000" dirty="0"/>
              <a:t>Why Does Medicare Have These “Gaps”?</a:t>
            </a:r>
          </a:p>
        </p:txBody>
      </p:sp>
      <p:sp>
        <p:nvSpPr>
          <p:cNvPr id="16" name="Freeform 15">
            <a:extLst>
              <a:ext uri="{FF2B5EF4-FFF2-40B4-BE49-F238E27FC236}">
                <a16:creationId xmlns:a16="http://schemas.microsoft.com/office/drawing/2014/main" id="{1B1FA270-CB71-CE77-F43E-75EA8671F4A5}"/>
              </a:ext>
            </a:extLst>
          </p:cNvPr>
          <p:cNvSpPr/>
          <p:nvPr/>
        </p:nvSpPr>
        <p:spPr>
          <a:xfrm>
            <a:off x="3179134" y="1827328"/>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“We don’t have to worry about unleashing a stampede for free leg amputations or free liver transplants.” (</a:t>
            </a:r>
            <a:r>
              <a:rPr lang="en-US" sz="2400" dirty="0" err="1"/>
              <a:t>McCanne</a:t>
            </a:r>
            <a:r>
              <a:rPr lang="en-US" sz="2400" dirty="0"/>
              <a:t>)</a:t>
            </a:r>
          </a:p>
        </p:txBody>
      </p:sp>
      <p:sp>
        <p:nvSpPr>
          <p:cNvPr id="17" name="Freeform 16">
            <a:extLst>
              <a:ext uri="{FF2B5EF4-FFF2-40B4-BE49-F238E27FC236}">
                <a16:creationId xmlns:a16="http://schemas.microsoft.com/office/drawing/2014/main" id="{CB66A102-8BD7-E03D-50C3-D92CDF85AD7F}"/>
              </a:ext>
            </a:extLst>
          </p:cNvPr>
          <p:cNvSpPr/>
          <p:nvPr/>
        </p:nvSpPr>
        <p:spPr>
          <a:xfrm>
            <a:off x="633031" y="1692727"/>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“The Moral Hazard” vs </a:t>
            </a:r>
          </a:p>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“Skin in the Game”</a:t>
            </a:r>
          </a:p>
        </p:txBody>
      </p:sp>
      <p:sp>
        <p:nvSpPr>
          <p:cNvPr id="18" name="Freeform 17">
            <a:extLst>
              <a:ext uri="{FF2B5EF4-FFF2-40B4-BE49-F238E27FC236}">
                <a16:creationId xmlns:a16="http://schemas.microsoft.com/office/drawing/2014/main" id="{C80E2D76-8912-9C7A-D5A3-E87B26818095}"/>
              </a:ext>
            </a:extLst>
          </p:cNvPr>
          <p:cNvSpPr/>
          <p:nvPr/>
        </p:nvSpPr>
        <p:spPr>
          <a:xfrm>
            <a:off x="3179134" y="324064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Ensure a market for commercial insurance companies (and their support) by limiting the value of Medicare</a:t>
            </a:r>
          </a:p>
        </p:txBody>
      </p:sp>
      <p:sp>
        <p:nvSpPr>
          <p:cNvPr id="19" name="Freeform 18">
            <a:extLst>
              <a:ext uri="{FF2B5EF4-FFF2-40B4-BE49-F238E27FC236}">
                <a16:creationId xmlns:a16="http://schemas.microsoft.com/office/drawing/2014/main" id="{3FE32B1D-ECBD-289E-9F83-FB39F56127B1}"/>
              </a:ext>
            </a:extLst>
          </p:cNvPr>
          <p:cNvSpPr/>
          <p:nvPr/>
        </p:nvSpPr>
        <p:spPr>
          <a:xfrm>
            <a:off x="633031" y="3106038"/>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dirty="0">
                <a:effectLst>
                  <a:outerShdw blurRad="50800" dist="38100" dir="2700000" algn="tl" rotWithShape="0">
                    <a:prstClr val="black">
                      <a:alpha val="40000"/>
                    </a:prstClr>
                  </a:outerShdw>
                </a:effectLst>
              </a:rPr>
              <a:t>Create a niche </a:t>
            </a:r>
          </a:p>
          <a:p>
            <a:pPr marL="0" lvl="0" indent="0" algn="ctr" defTabSz="1066800">
              <a:lnSpc>
                <a:spcPct val="90000"/>
              </a:lnSpc>
              <a:spcBef>
                <a:spcPct val="0"/>
              </a:spcBef>
              <a:buNone/>
            </a:pPr>
            <a:r>
              <a:rPr lang="en-US" sz="2400" b="1" dirty="0">
                <a:effectLst>
                  <a:outerShdw blurRad="50800" dist="38100" dir="2700000" algn="tl" rotWithShape="0">
                    <a:prstClr val="black">
                      <a:alpha val="40000"/>
                    </a:prstClr>
                  </a:outerShdw>
                </a:effectLst>
              </a:rPr>
              <a:t>for commercial insurance</a:t>
            </a:r>
            <a:endParaRPr lang="en-US" sz="2400" b="1" kern="1200" dirty="0">
              <a:effectLst>
                <a:outerShdw blurRad="50800" dist="38100" dir="2700000" algn="tl" rotWithShape="0">
                  <a:prstClr val="black">
                    <a:alpha val="40000"/>
                  </a:prstClr>
                </a:outerShdw>
              </a:effectLst>
            </a:endParaRPr>
          </a:p>
        </p:txBody>
      </p:sp>
      <p:sp>
        <p:nvSpPr>
          <p:cNvPr id="20" name="Freeform 19">
            <a:extLst>
              <a:ext uri="{FF2B5EF4-FFF2-40B4-BE49-F238E27FC236}">
                <a16:creationId xmlns:a16="http://schemas.microsoft.com/office/drawing/2014/main" id="{0141D285-720D-6829-5CA2-8C966DCA5886}"/>
              </a:ext>
            </a:extLst>
          </p:cNvPr>
          <p:cNvSpPr/>
          <p:nvPr/>
        </p:nvSpPr>
        <p:spPr>
          <a:xfrm>
            <a:off x="3179134" y="465395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algn="l" defTabSz="977900">
              <a:lnSpc>
                <a:spcPct val="90000"/>
              </a:lnSpc>
              <a:spcBef>
                <a:spcPct val="0"/>
              </a:spcBef>
              <a:spcAft>
                <a:spcPct val="15000"/>
              </a:spcAft>
            </a:pPr>
            <a:r>
              <a:rPr lang="en-US" sz="2400" kern="1200" dirty="0"/>
              <a:t>“A 20% copay guaranteed that poor Black people would avoid medical care.” (Hartmann)</a:t>
            </a:r>
          </a:p>
        </p:txBody>
      </p:sp>
      <p:sp>
        <p:nvSpPr>
          <p:cNvPr id="21" name="Freeform 20">
            <a:extLst>
              <a:ext uri="{FF2B5EF4-FFF2-40B4-BE49-F238E27FC236}">
                <a16:creationId xmlns:a16="http://schemas.microsoft.com/office/drawing/2014/main" id="{A7A9EC9A-E73F-0D78-9357-A2DCE656201A}"/>
              </a:ext>
            </a:extLst>
          </p:cNvPr>
          <p:cNvSpPr/>
          <p:nvPr/>
        </p:nvSpPr>
        <p:spPr>
          <a:xfrm>
            <a:off x="633031" y="4519349"/>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The Southern Strategy </a:t>
            </a:r>
          </a:p>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(aka Racism)</a:t>
            </a:r>
            <a:endParaRPr lang="en-US" sz="2400" b="1" i="1" kern="1200" dirty="0">
              <a:effectLst>
                <a:outerShdw blurRad="50800" dist="38100" dir="2700000" algn="tl" rotWithShape="0">
                  <a:prstClr val="black">
                    <a:alpha val="40000"/>
                  </a:prstClr>
                </a:outerShdw>
              </a:effectLst>
            </a:endParaRPr>
          </a:p>
        </p:txBody>
      </p:sp>
      <p:sp>
        <p:nvSpPr>
          <p:cNvPr id="3" name="Text Placeholder 2">
            <a:extLst>
              <a:ext uri="{FF2B5EF4-FFF2-40B4-BE49-F238E27FC236}">
                <a16:creationId xmlns:a16="http://schemas.microsoft.com/office/drawing/2014/main" id="{6C29B54B-D3B7-07B2-5725-BFE60A8F3FDA}"/>
              </a:ext>
            </a:extLst>
          </p:cNvPr>
          <p:cNvSpPr>
            <a:spLocks noGrp="1"/>
          </p:cNvSpPr>
          <p:nvPr>
            <p:ph type="body" idx="10"/>
          </p:nvPr>
        </p:nvSpPr>
        <p:spPr/>
        <p:txBody>
          <a:bodyPr/>
          <a:lstStyle/>
          <a:p>
            <a:pPr>
              <a:lnSpc>
                <a:spcPct val="100000"/>
              </a:lnSpc>
              <a:spcBef>
                <a:spcPts val="0"/>
              </a:spcBef>
            </a:pPr>
            <a:r>
              <a:rPr lang="en-US" dirty="0"/>
              <a:t>Nyman, J. </a:t>
            </a:r>
            <a:r>
              <a:rPr lang="en-US" dirty="0" err="1"/>
              <a:t>Jnl</a:t>
            </a:r>
            <a:r>
              <a:rPr lang="en-US" dirty="0"/>
              <a:t> Health Polit Policy Law (2007) 32 (5): 759–783. https://</a:t>
            </a:r>
            <a:r>
              <a:rPr lang="en-US" dirty="0" err="1"/>
              <a:t>doi.org</a:t>
            </a:r>
            <a:r>
              <a:rPr lang="en-US" dirty="0"/>
              <a:t>/10.1215/03616878-2007-029</a:t>
            </a:r>
          </a:p>
          <a:p>
            <a:pPr>
              <a:lnSpc>
                <a:spcPct val="100000"/>
              </a:lnSpc>
              <a:spcBef>
                <a:spcPts val="0"/>
              </a:spcBef>
            </a:pPr>
            <a:r>
              <a:rPr lang="en-US" dirty="0"/>
              <a:t>https://</a:t>
            </a:r>
            <a:r>
              <a:rPr lang="en-US" dirty="0" err="1"/>
              <a:t>pnhp.org</a:t>
            </a:r>
            <a:r>
              <a:rPr lang="en-US" dirty="0"/>
              <a:t>/news/urgent-message-reprising-john-</a:t>
            </a:r>
            <a:r>
              <a:rPr lang="en-US" dirty="0" err="1"/>
              <a:t>nymans</a:t>
            </a:r>
            <a:r>
              <a:rPr lang="en-US" dirty="0"/>
              <a:t>-new-theory-of-moral-hazard/</a:t>
            </a:r>
          </a:p>
          <a:p>
            <a:pPr>
              <a:lnSpc>
                <a:spcPct val="100000"/>
              </a:lnSpc>
              <a:spcBef>
                <a:spcPts val="0"/>
              </a:spcBef>
            </a:pPr>
            <a:r>
              <a:rPr lang="en-US" dirty="0"/>
              <a:t>Hartmann, Thom. The Hidden History of American Healthcare. 2021. Pg 9</a:t>
            </a:r>
          </a:p>
        </p:txBody>
      </p:sp>
    </p:spTree>
    <p:extLst>
      <p:ext uri="{BB962C8B-B14F-4D97-AF65-F5344CB8AC3E}">
        <p14:creationId xmlns:p14="http://schemas.microsoft.com/office/powerpoint/2010/main" val="3332104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97420F-BF33-3428-4872-A4B3519E5A55}"/>
              </a:ext>
            </a:extLst>
          </p:cNvPr>
          <p:cNvSpPr>
            <a:spLocks noGrp="1"/>
          </p:cNvSpPr>
          <p:nvPr>
            <p:ph type="body" idx="10"/>
          </p:nvPr>
        </p:nvSpPr>
        <p:spPr/>
        <p:txBody>
          <a:bodyPr/>
          <a:lstStyle/>
          <a:p>
            <a:endParaRPr lang="en-US"/>
          </a:p>
        </p:txBody>
      </p:sp>
      <p:pic>
        <p:nvPicPr>
          <p:cNvPr id="5" name="Picture 4">
            <a:extLst>
              <a:ext uri="{FF2B5EF4-FFF2-40B4-BE49-F238E27FC236}">
                <a16:creationId xmlns:a16="http://schemas.microsoft.com/office/drawing/2014/main" id="{E9D669AF-443B-904B-14A1-BC3F034E92BD}"/>
              </a:ext>
            </a:extLst>
          </p:cNvPr>
          <p:cNvPicPr>
            <a:picLocks noChangeAspect="1"/>
          </p:cNvPicPr>
          <p:nvPr/>
        </p:nvPicPr>
        <p:blipFill>
          <a:blip r:embed="rId2"/>
          <a:stretch>
            <a:fillRect/>
          </a:stretch>
        </p:blipFill>
        <p:spPr>
          <a:xfrm>
            <a:off x="1628707" y="252982"/>
            <a:ext cx="4225912" cy="5486400"/>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3CA87EF-A5DE-63CC-BC77-230C993B635A}"/>
              </a:ext>
            </a:extLst>
          </p:cNvPr>
          <p:cNvPicPr>
            <a:picLocks noChangeAspect="1"/>
          </p:cNvPicPr>
          <p:nvPr/>
        </p:nvPicPr>
        <p:blipFill>
          <a:blip r:embed="rId3"/>
          <a:stretch>
            <a:fillRect/>
          </a:stretch>
        </p:blipFill>
        <p:spPr>
          <a:xfrm>
            <a:off x="6186502" y="252982"/>
            <a:ext cx="4376791" cy="5486400"/>
          </a:xfrm>
          <a:prstGeom prst="rect">
            <a:avLst/>
          </a:prstGeom>
          <a:ln>
            <a:solidFill>
              <a:schemeClr val="bg1"/>
            </a:solidFill>
          </a:ln>
        </p:spPr>
      </p:pic>
      <p:sp>
        <p:nvSpPr>
          <p:cNvPr id="10" name="Rectangle 9">
            <a:extLst>
              <a:ext uri="{FF2B5EF4-FFF2-40B4-BE49-F238E27FC236}">
                <a16:creationId xmlns:a16="http://schemas.microsoft.com/office/drawing/2014/main" id="{059AA0DA-22DD-5E0F-DAA0-E8B5DDB1EF77}"/>
              </a:ext>
            </a:extLst>
          </p:cNvPr>
          <p:cNvSpPr/>
          <p:nvPr/>
        </p:nvSpPr>
        <p:spPr>
          <a:xfrm>
            <a:off x="4151462" y="926113"/>
            <a:ext cx="3756872" cy="1071129"/>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50800" dist="38100" dir="2700000" algn="tl" rotWithShape="0">
                    <a:prstClr val="black">
                      <a:alpha val="40000"/>
                    </a:prstClr>
                  </a:outerShdw>
                </a:effectLst>
              </a:rPr>
              <a:t>Both reports available at</a:t>
            </a:r>
          </a:p>
          <a:p>
            <a:pPr algn="ctr"/>
            <a:r>
              <a:rPr lang="en-US" sz="3600" b="1" dirty="0">
                <a:solidFill>
                  <a:schemeClr val="bg1"/>
                </a:solidFill>
                <a:effectLst>
                  <a:outerShdw blurRad="50800" dist="38100" dir="2700000" algn="tl" rotWithShape="0">
                    <a:prstClr val="black">
                      <a:alpha val="40000"/>
                    </a:prstClr>
                  </a:outerShdw>
                </a:effectLst>
              </a:rPr>
              <a:t>PNHP.org</a:t>
            </a:r>
          </a:p>
        </p:txBody>
      </p:sp>
    </p:spTree>
    <p:extLst>
      <p:ext uri="{BB962C8B-B14F-4D97-AF65-F5344CB8AC3E}">
        <p14:creationId xmlns:p14="http://schemas.microsoft.com/office/powerpoint/2010/main" val="6394997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p:txBody>
          <a:bodyPr/>
          <a:lstStyle/>
          <a:p>
            <a:r>
              <a:rPr lang="en-US" dirty="0"/>
              <a:t>MA Plans Are Expensive to Operate</a:t>
            </a:r>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Source: SEC filings for second quarter, 2022 (figure for Cigna is for first quarter 2022); multiple MedPAC reports over multiple years</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lang="en-US" sz="1000" dirty="0">
                <a:solidFill>
                  <a:srgbClr val="FFFFFF"/>
                </a:solidFill>
                <a:ea typeface="+mn-ea"/>
              </a:rPr>
              <a:t>Note: “Overhead” = percent of premiums not spent on medical services</a:t>
            </a:r>
            <a:endParaRPr kumimoji="0" lang="en-US" sz="10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Modified version of slides prepared by Drs. Steffie Woolhandler and David Himmelstein. Originals available at 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www.citizen.org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/article/updated-powerpoint-presentations-on-health-policy-issues-relevant-to-health-care-reform-and-a-national-single-payer-health-system/ (accessed Apr 12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graphicFrame>
        <p:nvGraphicFramePr>
          <p:cNvPr id="5" name="Chart 4">
            <a:extLst>
              <a:ext uri="{FF2B5EF4-FFF2-40B4-BE49-F238E27FC236}">
                <a16:creationId xmlns:a16="http://schemas.microsoft.com/office/drawing/2014/main" id="{855CE0EE-7569-B748-B955-0F887C631EA9}"/>
              </a:ext>
            </a:extLst>
          </p:cNvPr>
          <p:cNvGraphicFramePr/>
          <p:nvPr/>
        </p:nvGraphicFramePr>
        <p:xfrm>
          <a:off x="2136808" y="1404730"/>
          <a:ext cx="9564859" cy="449935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86D209C-E245-4C66-F31A-AEDD9A7D230A}"/>
              </a:ext>
            </a:extLst>
          </p:cNvPr>
          <p:cNvSpPr txBox="1"/>
          <p:nvPr/>
        </p:nvSpPr>
        <p:spPr>
          <a:xfrm>
            <a:off x="386536" y="2338705"/>
            <a:ext cx="1953929" cy="2031325"/>
          </a:xfrm>
          <a:prstGeom prst="rect">
            <a:avLst/>
          </a:prstGeom>
          <a:noFill/>
        </p:spPr>
        <p:txBody>
          <a:bodyPr wrap="square" rtlCol="0">
            <a:spAutoFit/>
          </a:bodyPr>
          <a:lstStyle/>
          <a:p>
            <a:pPr>
              <a:spcAft>
                <a:spcPts val="1200"/>
              </a:spcAft>
            </a:pPr>
            <a:r>
              <a:rPr lang="en-US" sz="2800" b="1" dirty="0">
                <a:solidFill>
                  <a:schemeClr val="bg1"/>
                </a:solidFill>
              </a:rPr>
              <a:t>Overhead + profits </a:t>
            </a:r>
          </a:p>
          <a:p>
            <a:pPr>
              <a:spcAft>
                <a:spcPts val="1200"/>
              </a:spcAft>
            </a:pPr>
            <a:r>
              <a:rPr lang="en-US" sz="2000" dirty="0">
                <a:solidFill>
                  <a:schemeClr val="bg1"/>
                </a:solidFill>
              </a:rPr>
              <a:t>(% of revenues not spent on medical 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500"/>
                                        <p:tgtEl>
                                          <p:spTgt spid="5">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4" dur="500"/>
                                        <p:tgtEl>
                                          <p:spTgt spid="5">
                                            <p:graphicEl>
                                              <a:chart seriesIdx="-4" categoryIdx="0"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7" dur="500"/>
                                        <p:tgtEl>
                                          <p:spTgt spid="5">
                                            <p:graphicEl>
                                              <a:chart seriesIdx="-4" categoryIdx="1"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0" dur="500"/>
                                        <p:tgtEl>
                                          <p:spTgt spid="5">
                                            <p:graphicEl>
                                              <a:chart seriesIdx="-4" categoryIdx="2"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3" dur="500"/>
                                        <p:tgtEl>
                                          <p:spTgt spid="5">
                                            <p:graphicEl>
                                              <a:chart seriesIdx="-4" categoryIdx="3" bldStep="category"/>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6" dur="500"/>
                                        <p:tgtEl>
                                          <p:spTgt spid="5">
                                            <p:graphicEl>
                                              <a:chart seriesIdx="-4" categoryIdx="4" bldStep="category"/>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29" dur="500"/>
                                        <p:tgtEl>
                                          <p:spTgt spid="5">
                                            <p:graphicEl>
                                              <a:chart seriesIdx="-4" categoryIdx="5"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4" dur="1000"/>
                                        <p:tgtEl>
                                          <p:spTgt spid="5">
                                            <p:graphicEl>
                                              <a:chart seriesIdx="-4" categoryIdx="6" bldStep="category"/>
                                            </p:graphicEl>
                                          </p:spTgt>
                                        </p:tgtEl>
                                      </p:cBhvr>
                                    </p:animEffect>
                                    <p:anim calcmode="lin" valueType="num">
                                      <p:cBhvr>
                                        <p:cTn id="35" dur="100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chart seriesIdx="-4" categoryIdx="6"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FD65-3A11-8A43-3849-BA9057F268A7}"/>
              </a:ext>
            </a:extLst>
          </p:cNvPr>
          <p:cNvSpPr>
            <a:spLocks noGrp="1"/>
          </p:cNvSpPr>
          <p:nvPr>
            <p:ph type="title"/>
          </p:nvPr>
        </p:nvSpPr>
        <p:spPr/>
        <p:txBody>
          <a:bodyPr/>
          <a:lstStyle/>
          <a:p>
            <a:r>
              <a:rPr lang="en-US" dirty="0"/>
              <a:t>MA Is the Big Corporate Money-Maker</a:t>
            </a:r>
          </a:p>
        </p:txBody>
      </p:sp>
      <p:sp>
        <p:nvSpPr>
          <p:cNvPr id="4" name="Text Placeholder 3">
            <a:extLst>
              <a:ext uri="{FF2B5EF4-FFF2-40B4-BE49-F238E27FC236}">
                <a16:creationId xmlns:a16="http://schemas.microsoft.com/office/drawing/2014/main" id="{BD2CBF73-2945-8A6E-1961-36C06885A258}"/>
              </a:ext>
            </a:extLst>
          </p:cNvPr>
          <p:cNvSpPr>
            <a:spLocks noGrp="1"/>
          </p:cNvSpPr>
          <p:nvPr>
            <p:ph type="body" idx="10"/>
          </p:nvPr>
        </p:nvSpPr>
        <p:spPr>
          <a:xfrm>
            <a:off x="0" y="6016753"/>
            <a:ext cx="8458200" cy="841248"/>
          </a:xfrm>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/issue-brief/health-insurer-financial-performance/  Accessed Sept 10, 2023</a:t>
            </a:r>
          </a:p>
          <a:p>
            <a:pPr>
              <a:lnSpc>
                <a:spcPct val="100000"/>
              </a:lnSpc>
              <a:spcBef>
                <a:spcPts val="0"/>
              </a:spcBef>
            </a:pPr>
            <a:r>
              <a:rPr lang="en-US" dirty="0"/>
              <a:t>Note: Gross margins include administrative costs, tax liability, and profits.</a:t>
            </a:r>
          </a:p>
        </p:txBody>
      </p:sp>
      <p:graphicFrame>
        <p:nvGraphicFramePr>
          <p:cNvPr id="8" name="Content Placeholder 7">
            <a:extLst>
              <a:ext uri="{FF2B5EF4-FFF2-40B4-BE49-F238E27FC236}">
                <a16:creationId xmlns:a16="http://schemas.microsoft.com/office/drawing/2014/main" id="{6E7F2645-0A94-4FA6-8FC1-48DB7A6C0E8C}"/>
              </a:ext>
            </a:extLst>
          </p:cNvPr>
          <p:cNvGraphicFramePr>
            <a:graphicFrameLocks noGrp="1"/>
          </p:cNvGraphicFramePr>
          <p:nvPr>
            <p:ph idx="1"/>
          </p:nvPr>
        </p:nvGraphicFramePr>
        <p:xfrm>
          <a:off x="2501900" y="1574800"/>
          <a:ext cx="8851900" cy="44307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3EC0E17-63F3-8F3A-795B-F909DEE780BA}"/>
              </a:ext>
            </a:extLst>
          </p:cNvPr>
          <p:cNvSpPr txBox="1"/>
          <p:nvPr/>
        </p:nvSpPr>
        <p:spPr>
          <a:xfrm>
            <a:off x="317501" y="2489200"/>
            <a:ext cx="2349499" cy="1200329"/>
          </a:xfrm>
          <a:prstGeom prst="rect">
            <a:avLst/>
          </a:prstGeom>
          <a:noFill/>
        </p:spPr>
        <p:txBody>
          <a:bodyPr wrap="square" rtlCol="0">
            <a:spAutoFit/>
          </a:bodyPr>
          <a:lstStyle/>
          <a:p>
            <a:pPr>
              <a:spcAft>
                <a:spcPts val="1200"/>
              </a:spcAft>
            </a:pPr>
            <a:r>
              <a:rPr lang="en-US" sz="2400" dirty="0">
                <a:solidFill>
                  <a:schemeClr val="bg1"/>
                </a:solidFill>
              </a:rPr>
              <a:t>Gross Margins per Enrollee (2021)</a:t>
            </a:r>
          </a:p>
        </p:txBody>
      </p:sp>
    </p:spTree>
    <p:extLst>
      <p:ext uri="{BB962C8B-B14F-4D97-AF65-F5344CB8AC3E}">
        <p14:creationId xmlns:p14="http://schemas.microsoft.com/office/powerpoint/2010/main" val="31922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7" dur="500"/>
                                        <p:tgtEl>
                                          <p:spTgt spid="8">
                                            <p:graphicEl>
                                              <a:chart seriesIdx="0" categoryIdx="0" bldStep="ptIn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11" dur="500"/>
                                        <p:tgtEl>
                                          <p:spTgt spid="8">
                                            <p:graphicEl>
                                              <a:chart seriesIdx="0" categoryIdx="1"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15" dur="500"/>
                                        <p:tgtEl>
                                          <p:spTgt spid="8">
                                            <p:graphicEl>
                                              <a:chart seriesIdx="0" categoryIdx="2" bldStep="ptIn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chart seriesIdx="0" categoryIdx="3" bldStep="ptInCategory"/>
                                            </p:graphicEl>
                                          </p:spTgt>
                                        </p:tgtEl>
                                        <p:attrNameLst>
                                          <p:attrName>style.visibility</p:attrName>
                                        </p:attrNameLst>
                                      </p:cBhvr>
                                      <p:to>
                                        <p:strVal val="visible"/>
                                      </p:to>
                                    </p:set>
                                    <p:animEffect transition="in" filter="fade">
                                      <p:cBhvr>
                                        <p:cTn id="20" dur="500"/>
                                        <p:tgtEl>
                                          <p:spTgt spid="8">
                                            <p:graphicEl>
                                              <a:chart seriesIdx="0"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857-C240-CC16-4116-8E1BECB39975}"/>
              </a:ext>
            </a:extLst>
          </p:cNvPr>
          <p:cNvSpPr>
            <a:spLocks noGrp="1"/>
          </p:cNvSpPr>
          <p:nvPr>
            <p:ph type="title"/>
          </p:nvPr>
        </p:nvSpPr>
        <p:spPr/>
        <p:txBody>
          <a:bodyPr/>
          <a:lstStyle/>
          <a:p>
            <a:r>
              <a:rPr lang="en-US" sz="2800" dirty="0"/>
              <a:t>MA has now captured a </a:t>
            </a:r>
            <a:br>
              <a:rPr lang="en-US" sz="2800" dirty="0"/>
            </a:br>
            <a:r>
              <a:rPr lang="en-US" sz="4000" dirty="0"/>
              <a:t>Majority of Medicare Beneficiaries</a:t>
            </a:r>
            <a:endParaRPr lang="en-US" dirty="0"/>
          </a:p>
        </p:txBody>
      </p:sp>
      <p:graphicFrame>
        <p:nvGraphicFramePr>
          <p:cNvPr id="5" name="Content Placeholder 4">
            <a:extLst>
              <a:ext uri="{FF2B5EF4-FFF2-40B4-BE49-F238E27FC236}">
                <a16:creationId xmlns:a16="http://schemas.microsoft.com/office/drawing/2014/main" id="{9A75A7FC-9ABE-B5B2-D182-FB96A06CBCA2}"/>
              </a:ext>
            </a:extLst>
          </p:cNvPr>
          <p:cNvGraphicFramePr>
            <a:graphicFrameLocks noGrp="1"/>
          </p:cNvGraphicFramePr>
          <p:nvPr>
            <p:ph idx="1"/>
            <p:extLst>
              <p:ext uri="{D42A27DB-BD31-4B8C-83A1-F6EECF244321}">
                <p14:modId xmlns:p14="http://schemas.microsoft.com/office/powerpoint/2010/main" val="3484387635"/>
              </p:ext>
            </p:extLst>
          </p:nvPr>
        </p:nvGraphicFramePr>
        <p:xfrm>
          <a:off x="2222753" y="1415143"/>
          <a:ext cx="9435548" cy="459037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A55648A-B13E-1A3C-D847-8E4BA542B91C}"/>
              </a:ext>
            </a:extLst>
          </p:cNvPr>
          <p:cNvSpPr>
            <a:spLocks noGrp="1"/>
          </p:cNvSpPr>
          <p:nvPr>
            <p:ph type="body" idx="10"/>
          </p:nvPr>
        </p:nvSpPr>
        <p:spPr>
          <a:xfrm>
            <a:off x="0" y="6016753"/>
            <a:ext cx="8495414" cy="841248"/>
          </a:xfrm>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/issue-brief/medicare-advantage-in-2023-enrollment-update-and-key-trends/</a:t>
            </a:r>
          </a:p>
          <a:p>
            <a:pPr>
              <a:lnSpc>
                <a:spcPct val="100000"/>
              </a:lnSpc>
              <a:spcBef>
                <a:spcPts val="0"/>
              </a:spcBef>
            </a:pPr>
            <a:r>
              <a:rPr lang="en-US" dirty="0"/>
              <a:t>Accessed Nov. 5 2023</a:t>
            </a:r>
          </a:p>
        </p:txBody>
      </p:sp>
      <p:sp>
        <p:nvSpPr>
          <p:cNvPr id="6" name="TextBox 5">
            <a:extLst>
              <a:ext uri="{FF2B5EF4-FFF2-40B4-BE49-F238E27FC236}">
                <a16:creationId xmlns:a16="http://schemas.microsoft.com/office/drawing/2014/main" id="{D0BAF195-4A39-16EA-CDAE-108BD64AEE3C}"/>
              </a:ext>
            </a:extLst>
          </p:cNvPr>
          <p:cNvSpPr txBox="1"/>
          <p:nvPr/>
        </p:nvSpPr>
        <p:spPr>
          <a:xfrm>
            <a:off x="324465" y="2266069"/>
            <a:ext cx="2182761" cy="1569660"/>
          </a:xfrm>
          <a:prstGeom prst="rect">
            <a:avLst/>
          </a:prstGeom>
          <a:noFill/>
        </p:spPr>
        <p:txBody>
          <a:bodyPr wrap="square" rtlCol="0">
            <a:spAutoFit/>
          </a:bodyPr>
          <a:lstStyle/>
          <a:p>
            <a:pPr>
              <a:spcAft>
                <a:spcPts val="1200"/>
              </a:spcAft>
            </a:pPr>
            <a:r>
              <a:rPr lang="en-US" sz="2400" dirty="0">
                <a:solidFill>
                  <a:schemeClr val="bg1"/>
                </a:solidFill>
              </a:rPr>
              <a:t>Percent of Medicare beneficiaries in MA</a:t>
            </a:r>
          </a:p>
        </p:txBody>
      </p:sp>
      <p:sp>
        <p:nvSpPr>
          <p:cNvPr id="3" name="TextBox 2">
            <a:extLst>
              <a:ext uri="{FF2B5EF4-FFF2-40B4-BE49-F238E27FC236}">
                <a16:creationId xmlns:a16="http://schemas.microsoft.com/office/drawing/2014/main" id="{09D85282-3AEF-F9C2-408C-7BD96BE01E29}"/>
              </a:ext>
            </a:extLst>
          </p:cNvPr>
          <p:cNvSpPr txBox="1"/>
          <p:nvPr/>
        </p:nvSpPr>
        <p:spPr>
          <a:xfrm>
            <a:off x="743200" y="4653217"/>
            <a:ext cx="1467678" cy="707886"/>
          </a:xfrm>
          <a:prstGeom prst="rect">
            <a:avLst/>
          </a:prstGeom>
          <a:noFill/>
        </p:spPr>
        <p:txBody>
          <a:bodyPr wrap="square" rtlCol="0">
            <a:spAutoFit/>
          </a:bodyPr>
          <a:lstStyle/>
          <a:p>
            <a:pPr>
              <a:spcAft>
                <a:spcPts val="1200"/>
              </a:spcAft>
            </a:pPr>
            <a:r>
              <a:rPr lang="en-US" sz="2000" dirty="0">
                <a:solidFill>
                  <a:schemeClr val="bg1"/>
                </a:solidFill>
              </a:rPr>
              <a:t>CBO projections</a:t>
            </a:r>
          </a:p>
        </p:txBody>
      </p:sp>
      <p:sp>
        <p:nvSpPr>
          <p:cNvPr id="7" name="TextBox 6">
            <a:extLst>
              <a:ext uri="{FF2B5EF4-FFF2-40B4-BE49-F238E27FC236}">
                <a16:creationId xmlns:a16="http://schemas.microsoft.com/office/drawing/2014/main" id="{21CB8D50-AFBD-75AB-74A2-56CF06F5D834}"/>
              </a:ext>
            </a:extLst>
          </p:cNvPr>
          <p:cNvSpPr txBox="1"/>
          <p:nvPr/>
        </p:nvSpPr>
        <p:spPr>
          <a:xfrm>
            <a:off x="743200" y="4091269"/>
            <a:ext cx="1467678" cy="400110"/>
          </a:xfrm>
          <a:prstGeom prst="rect">
            <a:avLst/>
          </a:prstGeom>
          <a:noFill/>
        </p:spPr>
        <p:txBody>
          <a:bodyPr wrap="square" rtlCol="0">
            <a:spAutoFit/>
          </a:bodyPr>
          <a:lstStyle/>
          <a:p>
            <a:pPr>
              <a:spcAft>
                <a:spcPts val="1200"/>
              </a:spcAft>
            </a:pPr>
            <a:r>
              <a:rPr lang="en-US" sz="2000" dirty="0">
                <a:solidFill>
                  <a:schemeClr val="bg1"/>
                </a:solidFill>
              </a:rPr>
              <a:t>Actual</a:t>
            </a:r>
          </a:p>
        </p:txBody>
      </p:sp>
      <p:sp>
        <p:nvSpPr>
          <p:cNvPr id="8" name="Rectangle 7">
            <a:extLst>
              <a:ext uri="{FF2B5EF4-FFF2-40B4-BE49-F238E27FC236}">
                <a16:creationId xmlns:a16="http://schemas.microsoft.com/office/drawing/2014/main" id="{8A4B75E3-DACA-1784-A98D-4D9133086C73}"/>
              </a:ext>
            </a:extLst>
          </p:cNvPr>
          <p:cNvSpPr/>
          <p:nvPr/>
        </p:nvSpPr>
        <p:spPr>
          <a:xfrm>
            <a:off x="450574" y="4134969"/>
            <a:ext cx="286603" cy="286603"/>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9544FE-8375-85EA-90E6-2A4CC37B8BD3}"/>
              </a:ext>
            </a:extLst>
          </p:cNvPr>
          <p:cNvSpPr/>
          <p:nvPr/>
        </p:nvSpPr>
        <p:spPr>
          <a:xfrm>
            <a:off x="450574" y="4709549"/>
            <a:ext cx="286603" cy="286603"/>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CBE3BD-F7FA-0B47-BDA2-EA43D50EB54A}"/>
              </a:ext>
            </a:extLst>
          </p:cNvPr>
          <p:cNvSpPr txBox="1"/>
          <p:nvPr/>
        </p:nvSpPr>
        <p:spPr>
          <a:xfrm>
            <a:off x="8998409" y="3078659"/>
            <a:ext cx="801823" cy="769441"/>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2023</a:t>
            </a:r>
            <a:endParaRPr lang="en-US" sz="2400" dirty="0">
              <a:solidFill>
                <a:srgbClr val="FFFF00"/>
              </a:solidFill>
              <a:effectLst>
                <a:outerShdw blurRad="50800" dist="38100" dir="2700000" algn="tl" rotWithShape="0">
                  <a:prstClr val="black">
                    <a:alpha val="40000"/>
                  </a:prstClr>
                </a:outerShdw>
              </a:effectLst>
            </a:endParaRPr>
          </a:p>
          <a:p>
            <a:pPr algn="ctr"/>
            <a:r>
              <a:rPr lang="en-US" sz="2400" b="1" dirty="0">
                <a:solidFill>
                  <a:srgbClr val="FFFF00"/>
                </a:solidFill>
                <a:effectLst>
                  <a:outerShdw blurRad="50800" dist="38100" dir="2700000" algn="tl" rotWithShape="0">
                    <a:prstClr val="black">
                      <a:alpha val="40000"/>
                    </a:prstClr>
                  </a:outerShdw>
                </a:effectLst>
              </a:rPr>
              <a:t>51%</a:t>
            </a:r>
          </a:p>
        </p:txBody>
      </p:sp>
      <p:sp>
        <p:nvSpPr>
          <p:cNvPr id="13" name="TextBox 12">
            <a:extLst>
              <a:ext uri="{FF2B5EF4-FFF2-40B4-BE49-F238E27FC236}">
                <a16:creationId xmlns:a16="http://schemas.microsoft.com/office/drawing/2014/main" id="{6DE066C2-A879-3E21-5A21-033250D0A730}"/>
              </a:ext>
            </a:extLst>
          </p:cNvPr>
          <p:cNvSpPr txBox="1"/>
          <p:nvPr/>
        </p:nvSpPr>
        <p:spPr>
          <a:xfrm>
            <a:off x="10805182" y="2235291"/>
            <a:ext cx="904415" cy="830997"/>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2028</a:t>
            </a:r>
            <a:endParaRPr lang="en-US" sz="2400" dirty="0">
              <a:solidFill>
                <a:srgbClr val="FFFF00"/>
              </a:solidFill>
              <a:effectLst>
                <a:outerShdw blurRad="50800" dist="38100" dir="2700000" algn="tl" rotWithShape="0">
                  <a:prstClr val="black">
                    <a:alpha val="40000"/>
                  </a:prstClr>
                </a:outerShdw>
              </a:effectLst>
            </a:endParaRPr>
          </a:p>
          <a:p>
            <a:pPr algn="ctr"/>
            <a:r>
              <a:rPr lang="en-US" sz="2800" b="1" dirty="0">
                <a:solidFill>
                  <a:srgbClr val="FFFF00"/>
                </a:solidFill>
                <a:effectLst>
                  <a:outerShdw blurRad="50800" dist="38100" dir="2700000" algn="tl" rotWithShape="0">
                    <a:prstClr val="black">
                      <a:alpha val="40000"/>
                    </a:prstClr>
                  </a:outerShdw>
                </a:effectLst>
              </a:rPr>
              <a:t>60%</a:t>
            </a:r>
          </a:p>
        </p:txBody>
      </p:sp>
      <p:sp>
        <p:nvSpPr>
          <p:cNvPr id="14" name="TextBox 13">
            <a:extLst>
              <a:ext uri="{FF2B5EF4-FFF2-40B4-BE49-F238E27FC236}">
                <a16:creationId xmlns:a16="http://schemas.microsoft.com/office/drawing/2014/main" id="{B44B3BB4-AFD9-5BF7-B020-622F59CF4363}"/>
              </a:ext>
            </a:extLst>
          </p:cNvPr>
          <p:cNvSpPr txBox="1"/>
          <p:nvPr/>
        </p:nvSpPr>
        <p:spPr>
          <a:xfrm>
            <a:off x="2998821" y="4622439"/>
            <a:ext cx="801823" cy="769441"/>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2007</a:t>
            </a:r>
            <a:endParaRPr lang="en-US" sz="2400" dirty="0">
              <a:solidFill>
                <a:srgbClr val="FFFF00"/>
              </a:solidFill>
              <a:effectLst>
                <a:outerShdw blurRad="50800" dist="38100" dir="2700000" algn="tl" rotWithShape="0">
                  <a:prstClr val="black">
                    <a:alpha val="40000"/>
                  </a:prstClr>
                </a:outerShdw>
              </a:effectLst>
            </a:endParaRPr>
          </a:p>
          <a:p>
            <a:pPr algn="ctr"/>
            <a:r>
              <a:rPr lang="en-US" sz="2400" b="1" dirty="0">
                <a:solidFill>
                  <a:srgbClr val="FFFF00"/>
                </a:solidFill>
                <a:effectLst>
                  <a:outerShdw blurRad="50800" dist="38100" dir="2700000" algn="tl" rotWithShape="0">
                    <a:prstClr val="black">
                      <a:alpha val="40000"/>
                    </a:prstClr>
                  </a:outerShdw>
                </a:effectLst>
              </a:rPr>
              <a:t>19%</a:t>
            </a:r>
          </a:p>
        </p:txBody>
      </p:sp>
    </p:spTree>
    <p:extLst>
      <p:ext uri="{BB962C8B-B14F-4D97-AF65-F5344CB8AC3E}">
        <p14:creationId xmlns:p14="http://schemas.microsoft.com/office/powerpoint/2010/main" val="33919510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0AF2-1D2B-03B2-8D89-8B83FB5C9B61}"/>
              </a:ext>
            </a:extLst>
          </p:cNvPr>
          <p:cNvSpPr>
            <a:spLocks noGrp="1"/>
          </p:cNvSpPr>
          <p:nvPr>
            <p:ph type="title"/>
          </p:nvPr>
        </p:nvSpPr>
        <p:spPr/>
        <p:txBody>
          <a:bodyPr/>
          <a:lstStyle/>
          <a:p>
            <a:r>
              <a:rPr lang="en-US" dirty="0"/>
              <a:t>The Business of Medicare Advantage</a:t>
            </a:r>
          </a:p>
        </p:txBody>
      </p:sp>
      <p:sp>
        <p:nvSpPr>
          <p:cNvPr id="7" name="Freeform 6">
            <a:extLst>
              <a:ext uri="{FF2B5EF4-FFF2-40B4-BE49-F238E27FC236}">
                <a16:creationId xmlns:a16="http://schemas.microsoft.com/office/drawing/2014/main" id="{E9AF3FBF-31B0-2D77-91B7-1A07C36AC3F0}"/>
              </a:ext>
            </a:extLst>
          </p:cNvPr>
          <p:cNvSpPr/>
          <p:nvPr/>
        </p:nvSpPr>
        <p:spPr>
          <a:xfrm>
            <a:off x="3221896" y="1699550"/>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Settlements and </a:t>
            </a:r>
            <a:r>
              <a:rPr lang="en-US" sz="2400" dirty="0"/>
              <a:t>fines </a:t>
            </a:r>
            <a:r>
              <a:rPr lang="en-US" sz="2400" b="1" dirty="0"/>
              <a:t>without admissions of guilt</a:t>
            </a:r>
            <a:endParaRPr lang="en-US" sz="2400" b="1" kern="1200" dirty="0"/>
          </a:p>
        </p:txBody>
      </p:sp>
      <p:sp>
        <p:nvSpPr>
          <p:cNvPr id="8" name="Freeform 7">
            <a:extLst>
              <a:ext uri="{FF2B5EF4-FFF2-40B4-BE49-F238E27FC236}">
                <a16:creationId xmlns:a16="http://schemas.microsoft.com/office/drawing/2014/main" id="{F170B7EB-BE8B-882B-2824-9DDE2FC6658B}"/>
              </a:ext>
            </a:extLst>
          </p:cNvPr>
          <p:cNvSpPr/>
          <p:nvPr/>
        </p:nvSpPr>
        <p:spPr>
          <a:xfrm>
            <a:off x="838200" y="1598913"/>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Fraud</a:t>
            </a:r>
          </a:p>
        </p:txBody>
      </p:sp>
      <p:sp>
        <p:nvSpPr>
          <p:cNvPr id="9" name="Freeform 8">
            <a:extLst>
              <a:ext uri="{FF2B5EF4-FFF2-40B4-BE49-F238E27FC236}">
                <a16:creationId xmlns:a16="http://schemas.microsoft.com/office/drawing/2014/main" id="{7F82045C-B38F-DF26-92C4-DD430BFE2B15}"/>
              </a:ext>
            </a:extLst>
          </p:cNvPr>
          <p:cNvSpPr/>
          <p:nvPr/>
        </p:nvSpPr>
        <p:spPr>
          <a:xfrm>
            <a:off x="3221896" y="2756226"/>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an average person but </a:t>
            </a:r>
            <a:r>
              <a:rPr lang="en-US" sz="2400" b="1" kern="1200" dirty="0"/>
              <a:t>attract the healthiest</a:t>
            </a:r>
          </a:p>
        </p:txBody>
      </p:sp>
      <p:sp>
        <p:nvSpPr>
          <p:cNvPr id="10" name="Freeform 9">
            <a:extLst>
              <a:ext uri="{FF2B5EF4-FFF2-40B4-BE49-F238E27FC236}">
                <a16:creationId xmlns:a16="http://schemas.microsoft.com/office/drawing/2014/main" id="{5029222D-9382-DA04-B6C6-3DAD09BB55EC}"/>
              </a:ext>
            </a:extLst>
          </p:cNvPr>
          <p:cNvSpPr/>
          <p:nvPr/>
        </p:nvSpPr>
        <p:spPr>
          <a:xfrm>
            <a:off x="838200" y="2655589"/>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Cherry picking</a:t>
            </a:r>
          </a:p>
        </p:txBody>
      </p:sp>
      <p:sp>
        <p:nvSpPr>
          <p:cNvPr id="11" name="Freeform 10">
            <a:extLst>
              <a:ext uri="{FF2B5EF4-FFF2-40B4-BE49-F238E27FC236}">
                <a16:creationId xmlns:a16="http://schemas.microsoft.com/office/drawing/2014/main" id="{3D49E976-92B9-D478-77A2-F860FF61F599}"/>
              </a:ext>
            </a:extLst>
          </p:cNvPr>
          <p:cNvSpPr/>
          <p:nvPr/>
        </p:nvSpPr>
        <p:spPr>
          <a:xfrm>
            <a:off x="3221896" y="3812902"/>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Expensive illnesses turn members into liabilities</a:t>
            </a:r>
          </a:p>
        </p:txBody>
      </p:sp>
      <p:sp>
        <p:nvSpPr>
          <p:cNvPr id="12" name="Freeform 11">
            <a:extLst>
              <a:ext uri="{FF2B5EF4-FFF2-40B4-BE49-F238E27FC236}">
                <a16:creationId xmlns:a16="http://schemas.microsoft.com/office/drawing/2014/main" id="{9724798C-4DF6-040E-9EB9-137C2B319DEF}"/>
              </a:ext>
            </a:extLst>
          </p:cNvPr>
          <p:cNvSpPr/>
          <p:nvPr/>
        </p:nvSpPr>
        <p:spPr>
          <a:xfrm>
            <a:off x="838200" y="3712265"/>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Lemon dropping</a:t>
            </a:r>
          </a:p>
        </p:txBody>
      </p:sp>
      <p:sp>
        <p:nvSpPr>
          <p:cNvPr id="13" name="Freeform 12">
            <a:extLst>
              <a:ext uri="{FF2B5EF4-FFF2-40B4-BE49-F238E27FC236}">
                <a16:creationId xmlns:a16="http://schemas.microsoft.com/office/drawing/2014/main" id="{A4445868-75FC-4D01-02AB-C2A542CF2336}"/>
              </a:ext>
            </a:extLst>
          </p:cNvPr>
          <p:cNvSpPr/>
          <p:nvPr/>
        </p:nvSpPr>
        <p:spPr>
          <a:xfrm>
            <a:off x="3221896" y="4869579"/>
            <a:ext cx="8131496" cy="805087"/>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3"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more diagnoses that don’t need to be treated</a:t>
            </a:r>
          </a:p>
        </p:txBody>
      </p:sp>
      <p:sp>
        <p:nvSpPr>
          <p:cNvPr id="14" name="Freeform 13">
            <a:extLst>
              <a:ext uri="{FF2B5EF4-FFF2-40B4-BE49-F238E27FC236}">
                <a16:creationId xmlns:a16="http://schemas.microsoft.com/office/drawing/2014/main" id="{22C920EF-63A1-BFFC-A562-75747F9C561C}"/>
              </a:ext>
            </a:extLst>
          </p:cNvPr>
          <p:cNvSpPr/>
          <p:nvPr/>
        </p:nvSpPr>
        <p:spPr>
          <a:xfrm>
            <a:off x="838200" y="4768942"/>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Upcoding</a:t>
            </a:r>
          </a:p>
        </p:txBody>
      </p:sp>
      <p:sp>
        <p:nvSpPr>
          <p:cNvPr id="4" name="Text Placeholder 3">
            <a:extLst>
              <a:ext uri="{FF2B5EF4-FFF2-40B4-BE49-F238E27FC236}">
                <a16:creationId xmlns:a16="http://schemas.microsoft.com/office/drawing/2014/main" id="{7E63B85E-7760-4733-D033-8DEC5F7771FC}"/>
              </a:ext>
            </a:extLst>
          </p:cNvPr>
          <p:cNvSpPr>
            <a:spLocks noGrp="1"/>
          </p:cNvSpPr>
          <p:nvPr>
            <p:ph type="body" idx="10"/>
          </p:nvPr>
        </p:nvSpPr>
        <p:spPr/>
        <p:txBody>
          <a:bodyPr/>
          <a:lstStyle/>
          <a:p>
            <a:r>
              <a:rPr lang="en-US" dirty="0"/>
              <a:t>https://</a:t>
            </a:r>
            <a:r>
              <a:rPr lang="en-US" dirty="0" err="1"/>
              <a:t>www.medpac.gov</a:t>
            </a:r>
            <a:r>
              <a:rPr lang="en-US" dirty="0"/>
              <a:t>/wp-content/uploads/2023/03/Ch11_Mar23_MedPAC_Report_To_Congress_SEC.pdf</a:t>
            </a:r>
          </a:p>
        </p:txBody>
      </p:sp>
    </p:spTree>
    <p:extLst>
      <p:ext uri="{BB962C8B-B14F-4D97-AF65-F5344CB8AC3E}">
        <p14:creationId xmlns:p14="http://schemas.microsoft.com/office/powerpoint/2010/main" val="101334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B3E14B87-A3CB-8BB3-8DC2-3758EA026D15}"/>
              </a:ext>
            </a:extLst>
          </p:cNvPr>
          <p:cNvGraphicFramePr>
            <a:graphicFrameLocks/>
          </p:cNvGraphicFramePr>
          <p:nvPr/>
        </p:nvGraphicFramePr>
        <p:xfrm>
          <a:off x="944295" y="762000"/>
          <a:ext cx="10303410" cy="4895850"/>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617981"/>
                  </a:ext>
                </a:extLst>
              </a:tr>
              <a:tr h="708234">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8842184"/>
                  </a:ext>
                </a:extLst>
              </a:tr>
            </a:tbl>
          </a:graphicData>
        </a:graphic>
      </p:graphicFrame>
      <p:graphicFrame>
        <p:nvGraphicFramePr>
          <p:cNvPr id="5" name="Content Placeholder 4">
            <a:extLst>
              <a:ext uri="{FF2B5EF4-FFF2-40B4-BE49-F238E27FC236}">
                <a16:creationId xmlns:a16="http://schemas.microsoft.com/office/drawing/2014/main" id="{2B7A583D-D7D2-8803-213E-7BE482DA252A}"/>
              </a:ext>
            </a:extLst>
          </p:cNvPr>
          <p:cNvGraphicFramePr>
            <a:graphicFrameLocks noGrp="1"/>
          </p:cNvGraphicFramePr>
          <p:nvPr>
            <p:ph idx="1"/>
          </p:nvPr>
        </p:nvGraphicFramePr>
        <p:xfrm>
          <a:off x="944295" y="762000"/>
          <a:ext cx="10303410" cy="492421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9%</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$36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617981"/>
                  </a:ext>
                </a:extLst>
              </a:tr>
              <a:tr h="649328">
                <a:tc>
                  <a:txBody>
                    <a:bodyPr/>
                    <a:lstStyle/>
                    <a:p>
                      <a:pPr algn="ctr" rtl="0" fontAlgn="t">
                        <a:spcBef>
                          <a:spcPts val="0"/>
                        </a:spcBef>
                        <a:spcAft>
                          <a:spcPts val="0"/>
                        </a:spcAft>
                      </a:pPr>
                      <a:r>
                        <a:rPr lang="en-US" sz="2000" b="1" dirty="0">
                          <a:effectLst/>
                        </a:rPr>
                        <a:t>Total (Including</a:t>
                      </a:r>
                    </a:p>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31-35%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$124-140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8842184"/>
                  </a:ext>
                </a:extLst>
              </a:tr>
            </a:tbl>
          </a:graphicData>
        </a:graphic>
      </p:graphicFrame>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PNHP’s 2023 report on overpayments to 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pnhp.org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/system/assets/uploads/2023/09/</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MAOverpaymentReport_Final.pdf</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2" name="Content Placeholder 4">
            <a:extLst>
              <a:ext uri="{FF2B5EF4-FFF2-40B4-BE49-F238E27FC236}">
                <a16:creationId xmlns:a16="http://schemas.microsoft.com/office/drawing/2014/main" id="{73D9016A-0C55-5C0D-BB50-942D4E0E296C}"/>
              </a:ext>
            </a:extLst>
          </p:cNvPr>
          <p:cNvGraphicFramePr>
            <a:graphicFrameLocks/>
          </p:cNvGraphicFramePr>
          <p:nvPr/>
        </p:nvGraphicFramePr>
        <p:xfrm>
          <a:off x="944295" y="762000"/>
          <a:ext cx="10303410" cy="418761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9%</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$36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617981"/>
                  </a:ext>
                </a:extLst>
              </a:tr>
            </a:tbl>
          </a:graphicData>
        </a:graphic>
      </p:graphicFrame>
      <p:sp>
        <p:nvSpPr>
          <p:cNvPr id="3" name="Rectangle 2">
            <a:extLst>
              <a:ext uri="{FF2B5EF4-FFF2-40B4-BE49-F238E27FC236}">
                <a16:creationId xmlns:a16="http://schemas.microsoft.com/office/drawing/2014/main" id="{C9CB0E03-79E4-7CDD-25B5-81F94359EBDF}"/>
              </a:ext>
            </a:extLst>
          </p:cNvPr>
          <p:cNvSpPr/>
          <p:nvPr/>
        </p:nvSpPr>
        <p:spPr>
          <a:xfrm>
            <a:off x="4100410" y="4280627"/>
            <a:ext cx="7014372" cy="653730"/>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Overpaying MA plans as if they removed financial </a:t>
            </a:r>
          </a:p>
          <a:p>
            <a:r>
              <a:rPr lang="en-US" sz="2000" dirty="0">
                <a:solidFill>
                  <a:schemeClr val="tx1"/>
                </a:solidFill>
              </a:rPr>
              <a:t>barriers to care, despite that not being true.</a:t>
            </a:r>
            <a:endParaRPr lang="en-US" sz="2000" i="1" dirty="0">
              <a:solidFill>
                <a:schemeClr val="tx1"/>
              </a:solidFill>
            </a:endParaRPr>
          </a:p>
        </p:txBody>
      </p:sp>
      <p:graphicFrame>
        <p:nvGraphicFramePr>
          <p:cNvPr id="23" name="Content Placeholder 4">
            <a:extLst>
              <a:ext uri="{FF2B5EF4-FFF2-40B4-BE49-F238E27FC236}">
                <a16:creationId xmlns:a16="http://schemas.microsoft.com/office/drawing/2014/main" id="{BD3053D9-8AD2-48B0-A7B3-3D4090A153C5}"/>
              </a:ext>
            </a:extLst>
          </p:cNvPr>
          <p:cNvGraphicFramePr>
            <a:graphicFrameLocks/>
          </p:cNvGraphicFramePr>
          <p:nvPr/>
        </p:nvGraphicFramePr>
        <p:xfrm>
          <a:off x="944295" y="762000"/>
          <a:ext cx="10303410" cy="3538288"/>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bl>
          </a:graphicData>
        </a:graphic>
      </p:graphicFrame>
      <p:graphicFrame>
        <p:nvGraphicFramePr>
          <p:cNvPr id="24" name="Content Placeholder 4">
            <a:extLst>
              <a:ext uri="{FF2B5EF4-FFF2-40B4-BE49-F238E27FC236}">
                <a16:creationId xmlns:a16="http://schemas.microsoft.com/office/drawing/2014/main" id="{14BDCEC8-AF34-BAA9-B8AE-22E28E151B15}"/>
              </a:ext>
            </a:extLst>
          </p:cNvPr>
          <p:cNvGraphicFramePr>
            <a:graphicFrameLocks/>
          </p:cNvGraphicFramePr>
          <p:nvPr/>
        </p:nvGraphicFramePr>
        <p:xfrm>
          <a:off x="944295" y="762000"/>
          <a:ext cx="10303410" cy="2888960"/>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bl>
          </a:graphicData>
        </a:graphic>
      </p:graphicFrame>
      <p:graphicFrame>
        <p:nvGraphicFramePr>
          <p:cNvPr id="25" name="Content Placeholder 4">
            <a:extLst>
              <a:ext uri="{FF2B5EF4-FFF2-40B4-BE49-F238E27FC236}">
                <a16:creationId xmlns:a16="http://schemas.microsoft.com/office/drawing/2014/main" id="{8567CB1C-5EA6-A230-DD1A-57310E085BCD}"/>
              </a:ext>
            </a:extLst>
          </p:cNvPr>
          <p:cNvGraphicFramePr>
            <a:graphicFrameLocks/>
          </p:cNvGraphicFramePr>
          <p:nvPr/>
        </p:nvGraphicFramePr>
        <p:xfrm>
          <a:off x="944295" y="762000"/>
          <a:ext cx="10303410" cy="2108092"/>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$44-46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bl>
          </a:graphicData>
        </a:graphic>
      </p:graphicFrame>
      <p:graphicFrame>
        <p:nvGraphicFramePr>
          <p:cNvPr id="26" name="Content Placeholder 4">
            <a:extLst>
              <a:ext uri="{FF2B5EF4-FFF2-40B4-BE49-F238E27FC236}">
                <a16:creationId xmlns:a16="http://schemas.microsoft.com/office/drawing/2014/main" id="{EF1A1CA1-CEED-FF8D-9DAB-49CB77D7259B}"/>
              </a:ext>
            </a:extLst>
          </p:cNvPr>
          <p:cNvGraphicFramePr>
            <a:graphicFrameLocks/>
          </p:cNvGraphicFramePr>
          <p:nvPr/>
        </p:nvGraphicFramePr>
        <p:xfrm>
          <a:off x="944295" y="762000"/>
          <a:ext cx="10303410" cy="1458764"/>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bl>
          </a:graphicData>
        </a:graphic>
      </p:graphicFrame>
      <p:graphicFrame>
        <p:nvGraphicFramePr>
          <p:cNvPr id="27" name="Content Placeholder 4">
            <a:extLst>
              <a:ext uri="{FF2B5EF4-FFF2-40B4-BE49-F238E27FC236}">
                <a16:creationId xmlns:a16="http://schemas.microsoft.com/office/drawing/2014/main" id="{F5D4B439-9BFE-9CA7-6F4F-F7D53300E48D}"/>
              </a:ext>
            </a:extLst>
          </p:cNvPr>
          <p:cNvGraphicFramePr>
            <a:graphicFrameLocks/>
          </p:cNvGraphicFramePr>
          <p:nvPr/>
        </p:nvGraphicFramePr>
        <p:xfrm>
          <a:off x="944295" y="762000"/>
          <a:ext cx="10303410" cy="80943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bl>
          </a:graphicData>
        </a:graphic>
      </p:graphicFrame>
      <p:sp>
        <p:nvSpPr>
          <p:cNvPr id="8" name="Rectangle 7">
            <a:extLst>
              <a:ext uri="{FF2B5EF4-FFF2-40B4-BE49-F238E27FC236}">
                <a16:creationId xmlns:a16="http://schemas.microsoft.com/office/drawing/2014/main" id="{FE832232-E82A-0059-9E5D-0059F246D894}"/>
              </a:ext>
            </a:extLst>
          </p:cNvPr>
          <p:cNvSpPr/>
          <p:nvPr/>
        </p:nvSpPr>
        <p:spPr>
          <a:xfrm>
            <a:off x="4100410" y="2252066"/>
            <a:ext cx="7014372" cy="574927"/>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Pre-paid for “average” patients but attracting the healthiest</a:t>
            </a:r>
            <a:endParaRPr lang="en-US" sz="2000" i="1" dirty="0">
              <a:solidFill>
                <a:schemeClr val="tx1"/>
              </a:solidFill>
            </a:endParaRPr>
          </a:p>
        </p:txBody>
      </p:sp>
      <p:sp>
        <p:nvSpPr>
          <p:cNvPr id="9" name="Rectangle 8">
            <a:extLst>
              <a:ext uri="{FF2B5EF4-FFF2-40B4-BE49-F238E27FC236}">
                <a16:creationId xmlns:a16="http://schemas.microsoft.com/office/drawing/2014/main" id="{33A71F88-05C7-BEA8-36FF-A4D12E7EF41C}"/>
              </a:ext>
            </a:extLst>
          </p:cNvPr>
          <p:cNvSpPr/>
          <p:nvPr/>
        </p:nvSpPr>
        <p:spPr>
          <a:xfrm>
            <a:off x="4100410" y="1584315"/>
            <a:ext cx="7014372" cy="60439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Adding inactive diagnoses to increase capitation rates</a:t>
            </a:r>
            <a:endParaRPr lang="en-US" sz="2000" i="1" dirty="0">
              <a:solidFill>
                <a:schemeClr val="tx1"/>
              </a:solidFill>
            </a:endParaRPr>
          </a:p>
        </p:txBody>
      </p:sp>
      <p:sp>
        <p:nvSpPr>
          <p:cNvPr id="10" name="Rectangle 9">
            <a:extLst>
              <a:ext uri="{FF2B5EF4-FFF2-40B4-BE49-F238E27FC236}">
                <a16:creationId xmlns:a16="http://schemas.microsoft.com/office/drawing/2014/main" id="{5F1C7091-A99F-B8AB-8EDF-6403FF8362A1}"/>
              </a:ext>
            </a:extLst>
          </p:cNvPr>
          <p:cNvSpPr/>
          <p:nvPr/>
        </p:nvSpPr>
        <p:spPr>
          <a:xfrm>
            <a:off x="4100410" y="2979880"/>
            <a:ext cx="7014372" cy="60439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Extra payments without clear value for patients</a:t>
            </a:r>
            <a:endParaRPr lang="en-US" sz="2000" i="1" dirty="0">
              <a:solidFill>
                <a:schemeClr val="tx1"/>
              </a:solidFill>
            </a:endParaRPr>
          </a:p>
        </p:txBody>
      </p:sp>
    </p:spTree>
    <p:extLst>
      <p:ext uri="{BB962C8B-B14F-4D97-AF65-F5344CB8AC3E}">
        <p14:creationId xmlns:p14="http://schemas.microsoft.com/office/powerpoint/2010/main" val="42139684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0100-9627-E67F-CF28-C5F94A9092FC}"/>
              </a:ext>
            </a:extLst>
          </p:cNvPr>
          <p:cNvSpPr>
            <a:spLocks noGrp="1"/>
          </p:cNvSpPr>
          <p:nvPr>
            <p:ph type="title"/>
          </p:nvPr>
        </p:nvSpPr>
        <p:spPr>
          <a:xfrm>
            <a:off x="838200" y="365125"/>
            <a:ext cx="10972800" cy="1325563"/>
          </a:xfrm>
        </p:spPr>
        <p:txBody>
          <a:bodyPr/>
          <a:lstStyle/>
          <a:p>
            <a:r>
              <a:rPr lang="en-US" dirty="0"/>
              <a:t>WWYD with $140,000,000,000 per year?</a:t>
            </a:r>
          </a:p>
        </p:txBody>
      </p:sp>
      <p:sp>
        <p:nvSpPr>
          <p:cNvPr id="4" name="Text Placeholder 3">
            <a:extLst>
              <a:ext uri="{FF2B5EF4-FFF2-40B4-BE49-F238E27FC236}">
                <a16:creationId xmlns:a16="http://schemas.microsoft.com/office/drawing/2014/main" id="{9AEF25CC-B267-35B5-FD5C-8C2CBCEBDC80}"/>
              </a:ext>
            </a:extLst>
          </p:cNvPr>
          <p:cNvSpPr>
            <a:spLocks noGrp="1"/>
          </p:cNvSpPr>
          <p:nvPr>
            <p:ph type="body" idx="10"/>
          </p:nvPr>
        </p:nvSpPr>
        <p:spPr>
          <a:xfrm>
            <a:off x="0" y="6016753"/>
            <a:ext cx="8510954" cy="841248"/>
          </a:xfrm>
        </p:spPr>
        <p:txBody>
          <a:bodyPr anchor="b">
            <a:normAutofit/>
          </a:bodyPr>
          <a:lstStyle/>
          <a:p>
            <a:pPr>
              <a:lnSpc>
                <a:spcPct val="100000"/>
              </a:lnSpc>
              <a:spcBef>
                <a:spcPts val="0"/>
              </a:spcBef>
            </a:pPr>
            <a:r>
              <a:rPr kumimoji="0" lang="en-US" sz="1200" b="0" i="0" u="none" strike="noStrike" kern="1200" cap="none" spc="0" normalizeH="0" baseline="0" noProof="0" dirty="0">
                <a:ln>
                  <a:noFill/>
                </a:ln>
                <a:solidFill>
                  <a:srgbClr val="FFFFFF"/>
                </a:solidFill>
                <a:effectLst/>
                <a:uLnTx/>
                <a:uFillTx/>
                <a:cs typeface="Arial" charset="0"/>
              </a:rPr>
              <a:t>PNHP’s 2023 report on overpayments to Medicare Advantage</a:t>
            </a:r>
            <a:endParaRPr lang="en-US" sz="1200" dirty="0">
              <a:solidFill>
                <a:srgbClr val="FFFFFF"/>
              </a:solidFill>
              <a:cs typeface="Arial" charset="0"/>
            </a:endParaRPr>
          </a:p>
          <a:p>
            <a:pPr>
              <a:lnSpc>
                <a:spcPct val="100000"/>
              </a:lnSpc>
              <a:spcBef>
                <a:spcPts val="0"/>
              </a:spcBef>
            </a:pPr>
            <a:r>
              <a:rPr lang="en-US" sz="1200" dirty="0">
                <a:solidFill>
                  <a:schemeClr val="bg1"/>
                </a:solidFill>
              </a:rPr>
              <a:t>https://</a:t>
            </a:r>
            <a:r>
              <a:rPr lang="en-US" sz="1200" dirty="0" err="1">
                <a:solidFill>
                  <a:schemeClr val="bg1"/>
                </a:solidFill>
              </a:rPr>
              <a:t>pnhp.org</a:t>
            </a:r>
            <a:r>
              <a:rPr lang="en-US" sz="1200" dirty="0">
                <a:solidFill>
                  <a:schemeClr val="bg1"/>
                </a:solidFill>
              </a:rPr>
              <a:t>/system/assets/uploads/2023/09/</a:t>
            </a:r>
            <a:r>
              <a:rPr lang="en-US" sz="1200" dirty="0" err="1">
                <a:solidFill>
                  <a:schemeClr val="bg1"/>
                </a:solidFill>
              </a:rPr>
              <a:t>MAOverpaymentReport_Final.pdf</a:t>
            </a:r>
            <a:endParaRPr lang="en-US" sz="1200" dirty="0">
              <a:solidFill>
                <a:schemeClr val="bg1"/>
              </a:solidFill>
            </a:endParaRPr>
          </a:p>
        </p:txBody>
      </p:sp>
      <p:graphicFrame>
        <p:nvGraphicFramePr>
          <p:cNvPr id="7" name="Chart 6">
            <a:extLst>
              <a:ext uri="{FF2B5EF4-FFF2-40B4-BE49-F238E27FC236}">
                <a16:creationId xmlns:a16="http://schemas.microsoft.com/office/drawing/2014/main" id="{0FB12E7E-395B-D0C6-3694-CED8B9F92AF5}"/>
              </a:ext>
            </a:extLst>
          </p:cNvPr>
          <p:cNvGraphicFramePr/>
          <p:nvPr/>
        </p:nvGraphicFramePr>
        <p:xfrm>
          <a:off x="838199" y="1690689"/>
          <a:ext cx="10515599" cy="38152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CE8A27-6E2A-46CD-27F9-88D04F6999FD}"/>
              </a:ext>
            </a:extLst>
          </p:cNvPr>
          <p:cNvSpPr txBox="1"/>
          <p:nvPr/>
        </p:nvSpPr>
        <p:spPr>
          <a:xfrm rot="16200000">
            <a:off x="-818866" y="3198167"/>
            <a:ext cx="2852461" cy="461665"/>
          </a:xfrm>
          <a:prstGeom prst="rect">
            <a:avLst/>
          </a:prstGeom>
          <a:noFill/>
        </p:spPr>
        <p:txBody>
          <a:bodyPr wrap="square" rtlCol="0">
            <a:spAutoFit/>
          </a:bodyPr>
          <a:lstStyle/>
          <a:p>
            <a:pPr>
              <a:spcAft>
                <a:spcPts val="1200"/>
              </a:spcAft>
            </a:pPr>
            <a:r>
              <a:rPr lang="en-US" sz="2400" dirty="0">
                <a:solidFill>
                  <a:schemeClr val="bg1"/>
                </a:solidFill>
              </a:rPr>
              <a:t>$ Billions per year</a:t>
            </a:r>
          </a:p>
        </p:txBody>
      </p:sp>
      <p:sp>
        <p:nvSpPr>
          <p:cNvPr id="9" name="TextBox 8">
            <a:extLst>
              <a:ext uri="{FF2B5EF4-FFF2-40B4-BE49-F238E27FC236}">
                <a16:creationId xmlns:a16="http://schemas.microsoft.com/office/drawing/2014/main" id="{D2AA7981-5EF9-B9D1-B21A-C9688A86056A}"/>
              </a:ext>
            </a:extLst>
          </p:cNvPr>
          <p:cNvSpPr txBox="1"/>
          <p:nvPr/>
        </p:nvSpPr>
        <p:spPr>
          <a:xfrm>
            <a:off x="1072813" y="3429000"/>
            <a:ext cx="1279358" cy="1169551"/>
          </a:xfrm>
          <a:prstGeom prst="rect">
            <a:avLst/>
          </a:prstGeom>
          <a:noFill/>
        </p:spPr>
        <p:txBody>
          <a:bodyPr wrap="square" rtlCol="0">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Low estimate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$88</a:t>
            </a:r>
          </a:p>
        </p:txBody>
      </p:sp>
      <p:sp>
        <p:nvSpPr>
          <p:cNvPr id="10" name="TextBox 9">
            <a:extLst>
              <a:ext uri="{FF2B5EF4-FFF2-40B4-BE49-F238E27FC236}">
                <a16:creationId xmlns:a16="http://schemas.microsoft.com/office/drawing/2014/main" id="{9AC22DA9-4527-CABF-2F5F-4843728865C8}"/>
              </a:ext>
            </a:extLst>
          </p:cNvPr>
          <p:cNvSpPr txBox="1"/>
          <p:nvPr/>
        </p:nvSpPr>
        <p:spPr>
          <a:xfrm>
            <a:off x="1072813" y="1878815"/>
            <a:ext cx="1279358" cy="1169551"/>
          </a:xfrm>
          <a:prstGeom prst="rect">
            <a:avLst/>
          </a:prstGeom>
          <a:noFill/>
        </p:spPr>
        <p:txBody>
          <a:bodyPr wrap="square" rtlCol="0">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High estimate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$140</a:t>
            </a:r>
          </a:p>
        </p:txBody>
      </p:sp>
      <p:sp>
        <p:nvSpPr>
          <p:cNvPr id="3" name="TextBox 2">
            <a:extLst>
              <a:ext uri="{FF2B5EF4-FFF2-40B4-BE49-F238E27FC236}">
                <a16:creationId xmlns:a16="http://schemas.microsoft.com/office/drawing/2014/main" id="{A259530C-391F-35E6-C160-7A347A8CCC20}"/>
              </a:ext>
            </a:extLst>
          </p:cNvPr>
          <p:cNvSpPr txBox="1"/>
          <p:nvPr/>
        </p:nvSpPr>
        <p:spPr>
          <a:xfrm>
            <a:off x="983460" y="5379301"/>
            <a:ext cx="1425863" cy="707886"/>
          </a:xfrm>
          <a:prstGeom prst="rect">
            <a:avLst/>
          </a:prstGeom>
          <a:noFill/>
        </p:spPr>
        <p:txBody>
          <a:bodyPr wrap="square" rtlCol="0">
            <a:spAutoFit/>
          </a:bodyPr>
          <a:lstStyle/>
          <a:p>
            <a:pPr algn="ctr"/>
            <a:r>
              <a:rPr lang="en-US" sz="2000" dirty="0">
                <a:solidFill>
                  <a:schemeClr val="bg1"/>
                </a:solidFill>
              </a:rPr>
              <a:t>MA Over-Payments</a:t>
            </a:r>
          </a:p>
        </p:txBody>
      </p:sp>
      <p:sp>
        <p:nvSpPr>
          <p:cNvPr id="5" name="TextBox 4">
            <a:extLst>
              <a:ext uri="{FF2B5EF4-FFF2-40B4-BE49-F238E27FC236}">
                <a16:creationId xmlns:a16="http://schemas.microsoft.com/office/drawing/2014/main" id="{F57AB2BA-84D0-F484-0213-F2D1F9104E05}"/>
              </a:ext>
            </a:extLst>
          </p:cNvPr>
          <p:cNvSpPr txBox="1"/>
          <p:nvPr/>
        </p:nvSpPr>
        <p:spPr>
          <a:xfrm>
            <a:off x="2447609" y="5379301"/>
            <a:ext cx="1425863" cy="707886"/>
          </a:xfrm>
          <a:prstGeom prst="rect">
            <a:avLst/>
          </a:prstGeom>
          <a:noFill/>
        </p:spPr>
        <p:txBody>
          <a:bodyPr wrap="square" rtlCol="0">
            <a:spAutoFit/>
          </a:bodyPr>
          <a:lstStyle/>
          <a:p>
            <a:pPr algn="ctr"/>
            <a:r>
              <a:rPr lang="en-US" sz="2000" dirty="0">
                <a:solidFill>
                  <a:schemeClr val="bg1"/>
                </a:solidFill>
              </a:rPr>
              <a:t>Part B</a:t>
            </a:r>
          </a:p>
          <a:p>
            <a:pPr algn="ctr"/>
            <a:r>
              <a:rPr lang="en-US" sz="2000" dirty="0">
                <a:solidFill>
                  <a:schemeClr val="bg1"/>
                </a:solidFill>
              </a:rPr>
              <a:t>Premiums</a:t>
            </a:r>
          </a:p>
        </p:txBody>
      </p:sp>
      <p:sp>
        <p:nvSpPr>
          <p:cNvPr id="6" name="TextBox 5">
            <a:extLst>
              <a:ext uri="{FF2B5EF4-FFF2-40B4-BE49-F238E27FC236}">
                <a16:creationId xmlns:a16="http://schemas.microsoft.com/office/drawing/2014/main" id="{552F457A-527C-4452-00E9-CD8888CE4B05}"/>
              </a:ext>
            </a:extLst>
          </p:cNvPr>
          <p:cNvSpPr txBox="1"/>
          <p:nvPr/>
        </p:nvSpPr>
        <p:spPr>
          <a:xfrm>
            <a:off x="3911758" y="5379301"/>
            <a:ext cx="1425863" cy="1015663"/>
          </a:xfrm>
          <a:prstGeom prst="rect">
            <a:avLst/>
          </a:prstGeom>
          <a:noFill/>
        </p:spPr>
        <p:txBody>
          <a:bodyPr wrap="square" rtlCol="0">
            <a:spAutoFit/>
          </a:bodyPr>
          <a:lstStyle/>
          <a:p>
            <a:pPr algn="ctr"/>
            <a:r>
              <a:rPr lang="en-US" sz="2000" dirty="0">
                <a:solidFill>
                  <a:schemeClr val="bg1"/>
                </a:solidFill>
              </a:rPr>
              <a:t>Part D</a:t>
            </a:r>
          </a:p>
          <a:p>
            <a:pPr algn="ctr"/>
            <a:r>
              <a:rPr lang="en-US" sz="2000" dirty="0">
                <a:solidFill>
                  <a:schemeClr val="bg1"/>
                </a:solidFill>
              </a:rPr>
              <a:t>Federal Spending</a:t>
            </a:r>
          </a:p>
        </p:txBody>
      </p:sp>
      <p:sp>
        <p:nvSpPr>
          <p:cNvPr id="11" name="TextBox 10">
            <a:extLst>
              <a:ext uri="{FF2B5EF4-FFF2-40B4-BE49-F238E27FC236}">
                <a16:creationId xmlns:a16="http://schemas.microsoft.com/office/drawing/2014/main" id="{1F407490-50F7-BA3A-C9A0-C6FA5F751051}"/>
              </a:ext>
            </a:extLst>
          </p:cNvPr>
          <p:cNvSpPr txBox="1"/>
          <p:nvPr/>
        </p:nvSpPr>
        <p:spPr>
          <a:xfrm>
            <a:off x="5375907" y="5379301"/>
            <a:ext cx="1425863" cy="1015663"/>
          </a:xfrm>
          <a:prstGeom prst="rect">
            <a:avLst/>
          </a:prstGeom>
          <a:noFill/>
        </p:spPr>
        <p:txBody>
          <a:bodyPr wrap="square" rtlCol="0">
            <a:spAutoFit/>
          </a:bodyPr>
          <a:lstStyle/>
          <a:p>
            <a:pPr algn="ctr"/>
            <a:r>
              <a:rPr lang="en-US" sz="2000" dirty="0">
                <a:solidFill>
                  <a:schemeClr val="bg1"/>
                </a:solidFill>
              </a:rPr>
              <a:t>$5,000</a:t>
            </a:r>
          </a:p>
          <a:p>
            <a:pPr algn="ctr"/>
            <a:r>
              <a:rPr lang="en-US" sz="2000" dirty="0">
                <a:solidFill>
                  <a:schemeClr val="bg1"/>
                </a:solidFill>
              </a:rPr>
              <a:t>Max Out-of-Pocket</a:t>
            </a:r>
          </a:p>
        </p:txBody>
      </p:sp>
      <p:sp>
        <p:nvSpPr>
          <p:cNvPr id="12" name="TextBox 11">
            <a:extLst>
              <a:ext uri="{FF2B5EF4-FFF2-40B4-BE49-F238E27FC236}">
                <a16:creationId xmlns:a16="http://schemas.microsoft.com/office/drawing/2014/main" id="{07AB1DA5-2CD2-A66D-9FF2-9A8B165161E9}"/>
              </a:ext>
            </a:extLst>
          </p:cNvPr>
          <p:cNvSpPr txBox="1"/>
          <p:nvPr/>
        </p:nvSpPr>
        <p:spPr>
          <a:xfrm>
            <a:off x="6840056" y="5379301"/>
            <a:ext cx="1425863" cy="400110"/>
          </a:xfrm>
          <a:prstGeom prst="rect">
            <a:avLst/>
          </a:prstGeom>
          <a:noFill/>
        </p:spPr>
        <p:txBody>
          <a:bodyPr wrap="square" rtlCol="0">
            <a:spAutoFit/>
          </a:bodyPr>
          <a:lstStyle/>
          <a:p>
            <a:pPr algn="ctr"/>
            <a:r>
              <a:rPr lang="en-US" sz="2000" dirty="0">
                <a:solidFill>
                  <a:schemeClr val="bg1"/>
                </a:solidFill>
              </a:rPr>
              <a:t>Dental</a:t>
            </a:r>
          </a:p>
        </p:txBody>
      </p:sp>
      <p:sp>
        <p:nvSpPr>
          <p:cNvPr id="13" name="TextBox 12">
            <a:extLst>
              <a:ext uri="{FF2B5EF4-FFF2-40B4-BE49-F238E27FC236}">
                <a16:creationId xmlns:a16="http://schemas.microsoft.com/office/drawing/2014/main" id="{4578434B-C50D-65AE-75AF-035FB4C3DBFA}"/>
              </a:ext>
            </a:extLst>
          </p:cNvPr>
          <p:cNvSpPr txBox="1"/>
          <p:nvPr/>
        </p:nvSpPr>
        <p:spPr>
          <a:xfrm>
            <a:off x="8304205" y="5379301"/>
            <a:ext cx="1425863" cy="400110"/>
          </a:xfrm>
          <a:prstGeom prst="rect">
            <a:avLst/>
          </a:prstGeom>
          <a:noFill/>
        </p:spPr>
        <p:txBody>
          <a:bodyPr wrap="square" rtlCol="0">
            <a:spAutoFit/>
          </a:bodyPr>
          <a:lstStyle/>
          <a:p>
            <a:pPr algn="ctr"/>
            <a:r>
              <a:rPr lang="en-US" sz="2000" dirty="0">
                <a:solidFill>
                  <a:schemeClr val="bg1"/>
                </a:solidFill>
              </a:rPr>
              <a:t>Hearing</a:t>
            </a:r>
          </a:p>
        </p:txBody>
      </p:sp>
      <p:sp>
        <p:nvSpPr>
          <p:cNvPr id="14" name="TextBox 13">
            <a:extLst>
              <a:ext uri="{FF2B5EF4-FFF2-40B4-BE49-F238E27FC236}">
                <a16:creationId xmlns:a16="http://schemas.microsoft.com/office/drawing/2014/main" id="{CC48764D-C700-0D90-9B10-8F03F068FAD7}"/>
              </a:ext>
            </a:extLst>
          </p:cNvPr>
          <p:cNvSpPr txBox="1"/>
          <p:nvPr/>
        </p:nvSpPr>
        <p:spPr>
          <a:xfrm>
            <a:off x="9768353" y="5379301"/>
            <a:ext cx="1425863" cy="400110"/>
          </a:xfrm>
          <a:prstGeom prst="rect">
            <a:avLst/>
          </a:prstGeom>
          <a:noFill/>
        </p:spPr>
        <p:txBody>
          <a:bodyPr wrap="square" rtlCol="0">
            <a:spAutoFit/>
          </a:bodyPr>
          <a:lstStyle/>
          <a:p>
            <a:pPr algn="ctr"/>
            <a:r>
              <a:rPr lang="en-US" sz="2000" dirty="0">
                <a:solidFill>
                  <a:schemeClr val="bg1"/>
                </a:solidFill>
              </a:rPr>
              <a:t>Vision</a:t>
            </a:r>
          </a:p>
        </p:txBody>
      </p:sp>
      <p:grpSp>
        <p:nvGrpSpPr>
          <p:cNvPr id="18" name="Group 17">
            <a:extLst>
              <a:ext uri="{FF2B5EF4-FFF2-40B4-BE49-F238E27FC236}">
                <a16:creationId xmlns:a16="http://schemas.microsoft.com/office/drawing/2014/main" id="{6686D2BA-48EC-444D-26E5-057A2C585665}"/>
              </a:ext>
            </a:extLst>
          </p:cNvPr>
          <p:cNvGrpSpPr/>
          <p:nvPr/>
        </p:nvGrpSpPr>
        <p:grpSpPr>
          <a:xfrm>
            <a:off x="6840056" y="2090954"/>
            <a:ext cx="4354162" cy="2152789"/>
            <a:chOff x="6840056" y="2090954"/>
            <a:chExt cx="4354162" cy="2152789"/>
          </a:xfrm>
        </p:grpSpPr>
        <p:sp>
          <p:nvSpPr>
            <p:cNvPr id="16" name="Right Brace 15">
              <a:extLst>
                <a:ext uri="{FF2B5EF4-FFF2-40B4-BE49-F238E27FC236}">
                  <a16:creationId xmlns:a16="http://schemas.microsoft.com/office/drawing/2014/main" id="{5C5EB227-D5D1-7F26-0A95-532DA27FC2A0}"/>
                </a:ext>
              </a:extLst>
            </p:cNvPr>
            <p:cNvSpPr/>
            <p:nvPr/>
          </p:nvSpPr>
          <p:spPr>
            <a:xfrm rot="16200000">
              <a:off x="8321370" y="1370895"/>
              <a:ext cx="1391534" cy="4354162"/>
            </a:xfrm>
            <a:prstGeom prst="rightBrace">
              <a:avLst>
                <a:gd name="adj1" fmla="val 11114"/>
                <a:gd name="adj2" fmla="val 50000"/>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6B78E38-9800-FC34-27B2-280588297216}"/>
                </a:ext>
              </a:extLst>
            </p:cNvPr>
            <p:cNvSpPr txBox="1"/>
            <p:nvPr/>
          </p:nvSpPr>
          <p:spPr>
            <a:xfrm>
              <a:off x="7504724" y="2090954"/>
              <a:ext cx="3076575" cy="830997"/>
            </a:xfrm>
            <a:prstGeom prst="rect">
              <a:avLst/>
            </a:prstGeom>
            <a:noFill/>
          </p:spPr>
          <p:txBody>
            <a:bodyPr wrap="square" rtlCol="0">
              <a:spAutoFit/>
            </a:bodyPr>
            <a:lstStyle/>
            <a:p>
              <a:pPr algn="ctr">
                <a:spcAft>
                  <a:spcPts val="1200"/>
                </a:spcAft>
              </a:pPr>
              <a:r>
                <a:rPr lang="en-US" sz="2400" dirty="0">
                  <a:solidFill>
                    <a:schemeClr val="bg1"/>
                  </a:solidFill>
                </a:rPr>
                <a:t>Medicare plus Medicaid combined</a:t>
              </a:r>
            </a:p>
          </p:txBody>
        </p:sp>
      </p:grpSp>
    </p:spTree>
    <p:extLst>
      <p:ext uri="{BB962C8B-B14F-4D97-AF65-F5344CB8AC3E}">
        <p14:creationId xmlns:p14="http://schemas.microsoft.com/office/powerpoint/2010/main" val="39082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12" dur="500"/>
                                        <p:tgtEl>
                                          <p:spTgt spid="7">
                                            <p:graphicEl>
                                              <a:chart seriesIdx="0" categoryIdx="1"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20" dur="500"/>
                                        <p:tgtEl>
                                          <p:spTgt spid="7">
                                            <p:graphicEl>
                                              <a:chart seriesIdx="0" categoryIdx="2" bldStep="ptIn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28" dur="500"/>
                                        <p:tgtEl>
                                          <p:spTgt spid="7">
                                            <p:graphicEl>
                                              <a:chart seriesIdx="0" categoryIdx="3" bldStep="ptIn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36" dur="500"/>
                                        <p:tgtEl>
                                          <p:spTgt spid="7">
                                            <p:graphicEl>
                                              <a:chart seriesIdx="0" categoryIdx="4" bldStep="ptInCategory"/>
                                            </p:graphic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chart seriesIdx="0" categoryIdx="5" bldStep="ptInCategory"/>
                                            </p:graphicEl>
                                          </p:spTgt>
                                        </p:tgtEl>
                                        <p:attrNameLst>
                                          <p:attrName>style.visibility</p:attrName>
                                        </p:attrNameLst>
                                      </p:cBhvr>
                                      <p:to>
                                        <p:strVal val="visible"/>
                                      </p:to>
                                    </p:set>
                                    <p:animEffect transition="in" filter="fade">
                                      <p:cBhvr>
                                        <p:cTn id="43" dur="500"/>
                                        <p:tgtEl>
                                          <p:spTgt spid="7">
                                            <p:graphicEl>
                                              <a:chart seriesIdx="0" categoryIdx="5" bldStep="ptInCategory"/>
                                            </p:graphic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chart seriesIdx="0" categoryIdx="6" bldStep="ptInCategory"/>
                                            </p:graphicEl>
                                          </p:spTgt>
                                        </p:tgtEl>
                                        <p:attrNameLst>
                                          <p:attrName>style.visibility</p:attrName>
                                        </p:attrNameLst>
                                      </p:cBhvr>
                                      <p:to>
                                        <p:strVal val="visible"/>
                                      </p:to>
                                    </p:set>
                                    <p:animEffect transition="in" filter="fade">
                                      <p:cBhvr>
                                        <p:cTn id="50" dur="500"/>
                                        <p:tgtEl>
                                          <p:spTgt spid="7">
                                            <p:graphicEl>
                                              <a:chart seriesIdx="0" categoryIdx="6" bldStep="ptInCategory"/>
                                            </p:graphicEl>
                                          </p:spTgt>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El"/>
        </p:bldSub>
      </p:bldGraphic>
      <p:bldP spid="5" grpId="0"/>
      <p:bldP spid="6" grpId="0"/>
      <p:bldP spid="11" grpId="0"/>
      <p:bldP spid="12" grpId="0"/>
      <p:bldP spid="13" grpId="0"/>
      <p:bldP spid="14" grpId="0"/>
    </p:bldLst>
  </p:timing>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2E8F3CEC0D6E43904DDDA6570F0252" ma:contentTypeVersion="16" ma:contentTypeDescription="Create a new document." ma:contentTypeScope="" ma:versionID="165229f5adc9d5a17624ba5fb816fb22">
  <xsd:schema xmlns:xsd="http://www.w3.org/2001/XMLSchema" xmlns:xs="http://www.w3.org/2001/XMLSchema" xmlns:p="http://schemas.microsoft.com/office/2006/metadata/properties" xmlns:ns3="8a4ddd64-483c-4699-a369-e114b0e50002" xmlns:ns4="8ade5113-5e7c-408d-a5df-3857faa3af31" targetNamespace="http://schemas.microsoft.com/office/2006/metadata/properties" ma:root="true" ma:fieldsID="fe35fd05fcf4f0ff1d006bd5b1b3e741" ns3:_="" ns4:_="">
    <xsd:import namespace="8a4ddd64-483c-4699-a369-e114b0e50002"/>
    <xsd:import namespace="8ade5113-5e7c-408d-a5df-3857faa3af3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ddd64-483c-4699-a369-e114b0e50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de5113-5e7c-408d-a5df-3857faa3af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a4ddd64-483c-4699-a369-e114b0e50002" xsi:nil="true"/>
  </documentManagement>
</p:properties>
</file>

<file path=customXml/itemProps1.xml><?xml version="1.0" encoding="utf-8"?>
<ds:datastoreItem xmlns:ds="http://schemas.openxmlformats.org/officeDocument/2006/customXml" ds:itemID="{EA3EE9AD-CA97-4CA0-8349-4FFD0CE05E6F}">
  <ds:schemaRefs>
    <ds:schemaRef ds:uri="http://schemas.microsoft.com/sharepoint/v3/contenttype/forms"/>
  </ds:schemaRefs>
</ds:datastoreItem>
</file>

<file path=customXml/itemProps2.xml><?xml version="1.0" encoding="utf-8"?>
<ds:datastoreItem xmlns:ds="http://schemas.openxmlformats.org/officeDocument/2006/customXml" ds:itemID="{C708D2CB-5B31-4290-BAA6-AD23557EE5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ddd64-483c-4699-a369-e114b0e50002"/>
    <ds:schemaRef ds:uri="8ade5113-5e7c-408d-a5df-3857faa3a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606EDF-5453-452E-90A4-8B6DB152B5E6}">
  <ds:schemaRefs>
    <ds:schemaRef ds:uri="http://schemas.microsoft.com/office/2006/documentManagement/types"/>
    <ds:schemaRef ds:uri="http://www.w3.org/XML/1998/namespace"/>
    <ds:schemaRef ds:uri="http://schemas.microsoft.com/office/2006/metadata/properties"/>
    <ds:schemaRef ds:uri="http://purl.org/dc/elements/1.1/"/>
    <ds:schemaRef ds:uri="8ade5113-5e7c-408d-a5df-3857faa3af31"/>
    <ds:schemaRef ds:uri="http://purl.org/dc/dcmitype/"/>
    <ds:schemaRef ds:uri="http://purl.org/dc/terms/"/>
    <ds:schemaRef ds:uri="8a4ddd64-483c-4699-a369-e114b0e50002"/>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Ion</Template>
  <TotalTime>44195</TotalTime>
  <Words>2974</Words>
  <Application>Microsoft Macintosh PowerPoint</Application>
  <PresentationFormat>Widescreen</PresentationFormat>
  <Paragraphs>438</Paragraphs>
  <Slides>36</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Medicare “Advantage”</vt:lpstr>
      <vt:lpstr>Traditional Medicare Is  Simple, Efficient, and Equitable</vt:lpstr>
      <vt:lpstr>Medicare Advantage (“MA”)  Is Complicated, Harmful,  and Worsens Disparities</vt:lpstr>
      <vt:lpstr>MA Plans Are Expensive to Operate</vt:lpstr>
      <vt:lpstr>MA Is the Big Corporate Money-Maker</vt:lpstr>
      <vt:lpstr>MA has now captured a  Majority of Medicare Beneficiaries</vt:lpstr>
      <vt:lpstr>The Business of Medicare Advantage</vt:lpstr>
      <vt:lpstr>PowerPoint Presentation</vt:lpstr>
      <vt:lpstr>WWYD with $140,000,000,000 per year?</vt:lpstr>
      <vt:lpstr>Congress Is Hearing a Different Story</vt:lpstr>
      <vt:lpstr>AHIP: “MA is a vital source of coverage for Low Income and Diverse Populations”</vt:lpstr>
      <vt:lpstr>PowerPoint Presentation</vt:lpstr>
      <vt:lpstr>Conclusion: Medicare “Advantage” corporations inflict More Harm Than We’d Realized</vt:lpstr>
      <vt:lpstr>Our report documents many ways that MA Harms Patients and Physicians</vt:lpstr>
      <vt:lpstr>Our report’s conclusion: They Are Taking Advantage of Us</vt:lpstr>
      <vt:lpstr>Our report’s conclusion: They Are Taking Advantage of Us</vt:lpstr>
      <vt:lpstr>Our report’s conclusion: They Are Taking Advantage of Us</vt:lpstr>
      <vt:lpstr>Medicare Advantage beneficiaries have  More Cost-Related Problems</vt:lpstr>
      <vt:lpstr>Medicare Advantage beneficiaries have  More Cost-Related Problems</vt:lpstr>
      <vt:lpstr>MA usually includes a dental benefit, but  MA Patients Can’t Get Dental Care</vt:lpstr>
      <vt:lpstr>Cancer patients in MA have Longer Delays from Diagnosis to Treatment</vt:lpstr>
      <vt:lpstr>Cancer patients in MA are Less Likely to Use Recognized Cancer Centers</vt:lpstr>
      <vt:lpstr>Cancer patients in MA have Higher Death Rates After Surgery</vt:lpstr>
      <vt:lpstr>In their final year of life Patients Leave Medicare Advantage </vt:lpstr>
      <vt:lpstr>PowerPoint Presentation</vt:lpstr>
      <vt:lpstr>PowerPoint Presentation</vt:lpstr>
      <vt:lpstr>PowerPoint Presentation</vt:lpstr>
      <vt:lpstr>CMS “Secret Shoppers” of insurance agent calls with clients in 2022: 80% of Calls Were Inaccurate or Insufficient</vt:lpstr>
      <vt:lpstr>Insurance agents are increasingly rewarded for  Promoting Medicare Advantage</vt:lpstr>
      <vt:lpstr>If it’s so bad, why do so many people sign up for Medicare Advantage?</vt:lpstr>
      <vt:lpstr>If it’s so bad, why do so many people sign up for Medicare Advantage?</vt:lpstr>
      <vt:lpstr>If it’s so bad, why do so many people sign up for Medicare Advantage?</vt:lpstr>
      <vt:lpstr>PowerPoint Presentation</vt:lpstr>
      <vt:lpstr>Welcome to Medicare. By the way…  Pre-existing Conditions Are Back</vt:lpstr>
      <vt:lpstr>Why Does Medicare Have These “Gaps”?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2477</cp:revision>
  <cp:lastPrinted>2019-04-06T23:08:14Z</cp:lastPrinted>
  <dcterms:created xsi:type="dcterms:W3CDTF">2016-11-02T21:04:26Z</dcterms:created>
  <dcterms:modified xsi:type="dcterms:W3CDTF">2024-07-31T00:36:45Z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0x010100DA2E8F3CEC0D6E43904DDDA6570F0252</vt:lpwstr>
  </property>
</Properties>
</file>