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073" r:id="rId2"/>
    <p:sldId id="3259" r:id="rId3"/>
    <p:sldId id="3283" r:id="rId4"/>
    <p:sldId id="3260" r:id="rId5"/>
    <p:sldId id="3280" r:id="rId6"/>
    <p:sldId id="3286" r:id="rId7"/>
    <p:sldId id="3288" r:id="rId8"/>
    <p:sldId id="3285" r:id="rId9"/>
    <p:sldId id="3287" r:id="rId10"/>
    <p:sldId id="3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09D240-8889-F741-8EC1-835B4445A8CF}">
          <p14:sldIdLst>
            <p14:sldId id="2073"/>
            <p14:sldId id="3259"/>
            <p14:sldId id="3283"/>
            <p14:sldId id="3260"/>
            <p14:sldId id="3280"/>
            <p14:sldId id="3286"/>
            <p14:sldId id="3288"/>
            <p14:sldId id="3285"/>
            <p14:sldId id="3287"/>
            <p14:sldId id="3284"/>
          </p14:sldIdLst>
        </p14:section>
        <p14:section name="Extra Slides" id="{A3CB2BC4-01B1-804B-9F85-580761EE179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0000"/>
    <a:srgbClr val="A097AC"/>
    <a:srgbClr val="041638"/>
    <a:srgbClr val="92BEB6"/>
    <a:srgbClr val="197662"/>
    <a:srgbClr val="0DA87F"/>
    <a:srgbClr val="94C4B0"/>
    <a:srgbClr val="8895B1"/>
    <a:srgbClr val="004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1"/>
    <p:restoredTop sz="96552" autoAdjust="0"/>
  </p:normalViewPr>
  <p:slideViewPr>
    <p:cSldViewPr snapToGrid="0" snapToObjects="1">
      <p:cViewPr varScale="1">
        <p:scale>
          <a:sx n="74" d="100"/>
          <a:sy n="74" d="100"/>
        </p:scale>
        <p:origin x="1264" y="168"/>
      </p:cViewPr>
      <p:guideLst/>
    </p:cSldViewPr>
  </p:slideViewPr>
  <p:outlineViewPr>
    <p:cViewPr>
      <p:scale>
        <a:sx n="33" d="100"/>
        <a:sy n="33" d="100"/>
      </p:scale>
      <p:origin x="0" y="-473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DF59-4D50-234B-91B6-3257350D104E}" type="datetimeFigureOut">
              <a:rPr lang="en-US" smtClean="0"/>
              <a:t>11/16/24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2042-ED39-0845-84FD-FD22A699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5648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11300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6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6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65041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932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37877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442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8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9201"/>
            <a:ext cx="5486400" cy="168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1"/>
            <a:ext cx="5486400" cy="76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138363"/>
            <a:ext cx="5486400" cy="76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F9870DE-049C-1649-A311-F8E2FA158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E91C31-6150-7E4B-8AC2-2A6DE7F67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C58EDC-08E0-494E-9FE2-38A1FC7C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8EC42-4CC3-9643-AC7B-A8F6E4360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7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9A">
                <a:lumMod val="0"/>
              </a:srgbClr>
            </a:gs>
            <a:gs pos="52000">
              <a:srgbClr val="00322E">
                <a:lumMod val="60000"/>
              </a:srgbClr>
            </a:gs>
            <a:gs pos="100000">
              <a:srgbClr val="00A69A">
                <a:lumMod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1F6E5-3D59-4641-A4E4-763294AB9AF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21102" y="6016752"/>
            <a:ext cx="367089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1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62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B21FC8-D076-F04E-BFAE-7F2A52DA9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689" y="1570321"/>
            <a:ext cx="11001080" cy="2688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Reports from workshops:</a:t>
            </a:r>
            <a:br>
              <a:rPr lang="en-US" sz="2800" dirty="0"/>
            </a:br>
            <a:r>
              <a:rPr lang="en-US" dirty="0"/>
              <a:t>Campaigns for PNHP’s Future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2B93D-67A3-F949-8093-B75EE22E4934}"/>
              </a:ext>
            </a:extLst>
          </p:cNvPr>
          <p:cNvSpPr txBox="1"/>
          <p:nvPr/>
        </p:nvSpPr>
        <p:spPr>
          <a:xfrm>
            <a:off x="434689" y="4779847"/>
            <a:ext cx="8235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Ashley Duhon MD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Ed Weisbart MD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4C904E-1DBE-4B4A-A831-F4A670FE0376}"/>
              </a:ext>
            </a:extLst>
          </p:cNvPr>
          <p:cNvSpPr txBox="1"/>
          <p:nvPr/>
        </p:nvSpPr>
        <p:spPr>
          <a:xfrm>
            <a:off x="9948672" y="938174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2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CF9C2-9BE8-EE1B-C2AB-325604D7C2E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C6B067-9758-9FFF-2420-D745C2A72542}"/>
              </a:ext>
            </a:extLst>
          </p:cNvPr>
          <p:cNvGrpSpPr/>
          <p:nvPr/>
        </p:nvGrpSpPr>
        <p:grpSpPr>
          <a:xfrm>
            <a:off x="8013206" y="1873885"/>
            <a:ext cx="2540000" cy="2540000"/>
            <a:chOff x="8229600" y="2159000"/>
            <a:chExt cx="2540000" cy="254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A5AA0E-DD77-C1C9-9DAD-5F2D3E199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29600" y="2159000"/>
              <a:ext cx="2540000" cy="2540000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790E90-DA82-4A19-1F18-5A13CDF02D47}"/>
                </a:ext>
              </a:extLst>
            </p:cNvPr>
            <p:cNvSpPr/>
            <p:nvPr/>
          </p:nvSpPr>
          <p:spPr>
            <a:xfrm>
              <a:off x="9190432" y="3121819"/>
              <a:ext cx="621507" cy="62150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Moral Injury Survey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6BAAA6-7B37-75A6-281D-465165039B57}"/>
              </a:ext>
            </a:extLst>
          </p:cNvPr>
          <p:cNvSpPr txBox="1"/>
          <p:nvPr/>
        </p:nvSpPr>
        <p:spPr>
          <a:xfrm>
            <a:off x="1087937" y="2066667"/>
            <a:ext cx="6629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i="1" dirty="0">
                <a:solidFill>
                  <a:schemeClr val="bg1"/>
                </a:solidFill>
              </a:rPr>
              <a:t>Reminder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Tell us about your experience with the Moral Injury of dealing with health insurance corporations.</a:t>
            </a:r>
          </a:p>
        </p:txBody>
      </p:sp>
    </p:spTree>
    <p:extLst>
      <p:ext uri="{BB962C8B-B14F-4D97-AF65-F5344CB8AC3E}">
        <p14:creationId xmlns:p14="http://schemas.microsoft.com/office/powerpoint/2010/main" val="135371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879FE-6357-B939-1684-A614EABD8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1911257-2450-D087-19C3-5EB07DCC0C79}"/>
              </a:ext>
            </a:extLst>
          </p:cNvPr>
          <p:cNvGrpSpPr/>
          <p:nvPr/>
        </p:nvGrpSpPr>
        <p:grpSpPr>
          <a:xfrm>
            <a:off x="3871337" y="1528042"/>
            <a:ext cx="4449326" cy="4449326"/>
            <a:chOff x="3871338" y="1528042"/>
            <a:chExt cx="4449326" cy="4449326"/>
          </a:xfrm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49D06052-BD94-16D3-B4E3-FF74A3F077D3}"/>
                </a:ext>
              </a:extLst>
            </p:cNvPr>
            <p:cNvSpPr/>
            <p:nvPr/>
          </p:nvSpPr>
          <p:spPr>
            <a:xfrm>
              <a:off x="3871338" y="1528042"/>
              <a:ext cx="4449326" cy="4449326"/>
            </a:xfrm>
            <a:prstGeom prst="blockArc">
              <a:avLst>
                <a:gd name="adj1" fmla="val 1800000"/>
                <a:gd name="adj2" fmla="val 9000000"/>
                <a:gd name="adj3" fmla="val 4644"/>
              </a:avLst>
            </a:prstGeom>
            <a:ln>
              <a:solidFill>
                <a:schemeClr val="tx2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A35EC6C2-A151-5947-F174-27E7FF356BC9}"/>
                </a:ext>
              </a:extLst>
            </p:cNvPr>
            <p:cNvSpPr/>
            <p:nvPr/>
          </p:nvSpPr>
          <p:spPr>
            <a:xfrm>
              <a:off x="3871338" y="1528042"/>
              <a:ext cx="4449326" cy="4449326"/>
            </a:xfrm>
            <a:prstGeom prst="blockArc">
              <a:avLst>
                <a:gd name="adj1" fmla="val 16200000"/>
                <a:gd name="adj2" fmla="val 1800000"/>
                <a:gd name="adj3" fmla="val 4644"/>
              </a:avLst>
            </a:prstGeom>
            <a:ln>
              <a:solidFill>
                <a:schemeClr val="tx2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BDAA8B5B-216D-7A61-D855-1B28112E433D}"/>
                </a:ext>
              </a:extLst>
            </p:cNvPr>
            <p:cNvSpPr/>
            <p:nvPr/>
          </p:nvSpPr>
          <p:spPr>
            <a:xfrm>
              <a:off x="3871338" y="1528042"/>
              <a:ext cx="4449326" cy="4449326"/>
            </a:xfrm>
            <a:prstGeom prst="blockArc">
              <a:avLst>
                <a:gd name="adj1" fmla="val 9000000"/>
                <a:gd name="adj2" fmla="val 16200000"/>
                <a:gd name="adj3" fmla="val 4644"/>
              </a:avLst>
            </a:prstGeom>
            <a:ln>
              <a:solidFill>
                <a:schemeClr val="tx2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96E8AF72-6195-ECB5-778C-8947BE08C83F}"/>
              </a:ext>
            </a:extLst>
          </p:cNvPr>
          <p:cNvSpPr/>
          <p:nvPr/>
        </p:nvSpPr>
        <p:spPr>
          <a:xfrm>
            <a:off x="4848878" y="2555274"/>
            <a:ext cx="2494244" cy="2494244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PNHP’s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US" sz="2800" b="1" kern="1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Triple Aim”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722068E-B61B-AB1D-00C0-FAE515545405}"/>
              </a:ext>
            </a:extLst>
          </p:cNvPr>
          <p:cNvSpPr>
            <a:spLocks noChangeAspect="1"/>
          </p:cNvSpPr>
          <p:nvPr/>
        </p:nvSpPr>
        <p:spPr>
          <a:xfrm>
            <a:off x="5031607" y="551186"/>
            <a:ext cx="2128787" cy="2130552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Payer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03F3940-4E9A-44E5-88EF-4D97A86B409C}"/>
              </a:ext>
            </a:extLst>
          </p:cNvPr>
          <p:cNvSpPr/>
          <p:nvPr/>
        </p:nvSpPr>
        <p:spPr>
          <a:xfrm>
            <a:off x="3154770" y="3817894"/>
            <a:ext cx="2133555" cy="2133555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 Profiteering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988B0A6-1F9F-13B3-DFAE-6E169A49D9F1}"/>
              </a:ext>
            </a:extLst>
          </p:cNvPr>
          <p:cNvSpPr/>
          <p:nvPr/>
        </p:nvSpPr>
        <p:spPr>
          <a:xfrm>
            <a:off x="6903676" y="3820897"/>
            <a:ext cx="2133555" cy="2130552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Improve Traditional Medicare</a:t>
            </a:r>
          </a:p>
        </p:txBody>
      </p:sp>
    </p:spTree>
    <p:extLst>
      <p:ext uri="{BB962C8B-B14F-4D97-AF65-F5344CB8AC3E}">
        <p14:creationId xmlns:p14="http://schemas.microsoft.com/office/powerpoint/2010/main" val="415890566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5C93B-BCFC-07DC-F5E5-35A68C313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7DCBAA2-033C-1DF6-2439-67F104C893C4}"/>
              </a:ext>
            </a:extLst>
          </p:cNvPr>
          <p:cNvGrpSpPr/>
          <p:nvPr/>
        </p:nvGrpSpPr>
        <p:grpSpPr>
          <a:xfrm>
            <a:off x="3871337" y="1528042"/>
            <a:ext cx="4449326" cy="4449326"/>
            <a:chOff x="3871338" y="1528042"/>
            <a:chExt cx="4449326" cy="4449326"/>
          </a:xfrm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6C8274E1-5ACB-C7EB-F7D6-B1365D21DF45}"/>
                </a:ext>
              </a:extLst>
            </p:cNvPr>
            <p:cNvSpPr/>
            <p:nvPr/>
          </p:nvSpPr>
          <p:spPr>
            <a:xfrm>
              <a:off x="3871338" y="1528042"/>
              <a:ext cx="4449326" cy="4449326"/>
            </a:xfrm>
            <a:prstGeom prst="blockArc">
              <a:avLst>
                <a:gd name="adj1" fmla="val 1800000"/>
                <a:gd name="adj2" fmla="val 9000000"/>
                <a:gd name="adj3" fmla="val 4644"/>
              </a:avLst>
            </a:prstGeom>
            <a:ln>
              <a:solidFill>
                <a:schemeClr val="tx2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512BBEAD-B853-A90E-A851-1D96F4FCD9FD}"/>
                </a:ext>
              </a:extLst>
            </p:cNvPr>
            <p:cNvSpPr/>
            <p:nvPr/>
          </p:nvSpPr>
          <p:spPr>
            <a:xfrm>
              <a:off x="3871338" y="1528042"/>
              <a:ext cx="4449326" cy="4449326"/>
            </a:xfrm>
            <a:prstGeom prst="blockArc">
              <a:avLst>
                <a:gd name="adj1" fmla="val 16200000"/>
                <a:gd name="adj2" fmla="val 1800000"/>
                <a:gd name="adj3" fmla="val 4644"/>
              </a:avLst>
            </a:prstGeom>
            <a:ln>
              <a:solidFill>
                <a:schemeClr val="tx2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51AB2CE8-271D-5542-7658-3ED69E20719A}"/>
                </a:ext>
              </a:extLst>
            </p:cNvPr>
            <p:cNvSpPr/>
            <p:nvPr/>
          </p:nvSpPr>
          <p:spPr>
            <a:xfrm>
              <a:off x="3871338" y="1528042"/>
              <a:ext cx="4449326" cy="4449326"/>
            </a:xfrm>
            <a:prstGeom prst="blockArc">
              <a:avLst>
                <a:gd name="adj1" fmla="val 9000000"/>
                <a:gd name="adj2" fmla="val 16200000"/>
                <a:gd name="adj3" fmla="val 4644"/>
              </a:avLst>
            </a:prstGeom>
            <a:ln>
              <a:solidFill>
                <a:schemeClr val="tx2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33F1DCBE-7CF0-8109-7220-188CD346B1A3}"/>
              </a:ext>
            </a:extLst>
          </p:cNvPr>
          <p:cNvSpPr>
            <a:spLocks noChangeAspect="1"/>
          </p:cNvSpPr>
          <p:nvPr/>
        </p:nvSpPr>
        <p:spPr>
          <a:xfrm>
            <a:off x="5031607" y="551186"/>
            <a:ext cx="2128787" cy="2130552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Payer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F010B95-2BA6-6853-ABF6-8B992BA533ED}"/>
              </a:ext>
            </a:extLst>
          </p:cNvPr>
          <p:cNvSpPr/>
          <p:nvPr/>
        </p:nvSpPr>
        <p:spPr>
          <a:xfrm>
            <a:off x="3154770" y="3817894"/>
            <a:ext cx="2133555" cy="2133555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 Profiteering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0D366AA-5E4C-708E-ED22-A0E9BDF3EAC8}"/>
              </a:ext>
            </a:extLst>
          </p:cNvPr>
          <p:cNvSpPr/>
          <p:nvPr/>
        </p:nvSpPr>
        <p:spPr>
          <a:xfrm>
            <a:off x="6903676" y="3820897"/>
            <a:ext cx="2133555" cy="2130552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Improve Traditional Medicare</a:t>
            </a:r>
          </a:p>
        </p:txBody>
      </p:sp>
      <p:pic>
        <p:nvPicPr>
          <p:cNvPr id="2" name="Picture 2" descr="Red brick wall pattern texture">
            <a:extLst>
              <a:ext uri="{FF2B5EF4-FFF2-40B4-BE49-F238E27FC236}">
                <a16:creationId xmlns:a16="http://schemas.microsoft.com/office/drawing/2014/main" id="{84429AE2-76A4-58A2-ECFC-FB453BEE6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1" b="38130"/>
          <a:stretch/>
        </p:blipFill>
        <p:spPr bwMode="auto">
          <a:xfrm>
            <a:off x="600916" y="2915960"/>
            <a:ext cx="11047783" cy="79186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130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E3E87-05DD-AB05-8831-6CFAFD56B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Red brick wall pattern texture">
            <a:extLst>
              <a:ext uri="{FF2B5EF4-FFF2-40B4-BE49-F238E27FC236}">
                <a16:creationId xmlns:a16="http://schemas.microsoft.com/office/drawing/2014/main" id="{7077AB65-58D5-2A7B-6A9C-74ECD7F34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1" b="38130"/>
          <a:stretch/>
        </p:blipFill>
        <p:spPr bwMode="auto">
          <a:xfrm>
            <a:off x="600916" y="2915960"/>
            <a:ext cx="11047783" cy="79186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rapezoid 1">
            <a:extLst>
              <a:ext uri="{FF2B5EF4-FFF2-40B4-BE49-F238E27FC236}">
                <a16:creationId xmlns:a16="http://schemas.microsoft.com/office/drawing/2014/main" id="{6EA483E9-9FE0-16FE-543F-23BA6056ECA6}"/>
              </a:ext>
            </a:extLst>
          </p:cNvPr>
          <p:cNvSpPr/>
          <p:nvPr/>
        </p:nvSpPr>
        <p:spPr>
          <a:xfrm rot="3415736">
            <a:off x="2326652" y="519673"/>
            <a:ext cx="1396483" cy="5181406"/>
          </a:xfrm>
          <a:custGeom>
            <a:avLst/>
            <a:gdLst>
              <a:gd name="connsiteX0" fmla="*/ 0 w 1773837"/>
              <a:gd name="connsiteY0" fmla="*/ 5076014 h 5076014"/>
              <a:gd name="connsiteX1" fmla="*/ 664266 w 1773837"/>
              <a:gd name="connsiteY1" fmla="*/ 0 h 5076014"/>
              <a:gd name="connsiteX2" fmla="*/ 1109571 w 1773837"/>
              <a:gd name="connsiteY2" fmla="*/ 0 h 5076014"/>
              <a:gd name="connsiteX3" fmla="*/ 1773837 w 1773837"/>
              <a:gd name="connsiteY3" fmla="*/ 5076014 h 5076014"/>
              <a:gd name="connsiteX4" fmla="*/ 0 w 1773837"/>
              <a:gd name="connsiteY4" fmla="*/ 5076014 h 5076014"/>
              <a:gd name="connsiteX0" fmla="*/ 0 w 1557904"/>
              <a:gd name="connsiteY0" fmla="*/ 5730119 h 5730119"/>
              <a:gd name="connsiteX1" fmla="*/ 448333 w 1557904"/>
              <a:gd name="connsiteY1" fmla="*/ 0 h 5730119"/>
              <a:gd name="connsiteX2" fmla="*/ 893638 w 1557904"/>
              <a:gd name="connsiteY2" fmla="*/ 0 h 5730119"/>
              <a:gd name="connsiteX3" fmla="*/ 1557904 w 1557904"/>
              <a:gd name="connsiteY3" fmla="*/ 5076014 h 5730119"/>
              <a:gd name="connsiteX4" fmla="*/ 0 w 1557904"/>
              <a:gd name="connsiteY4" fmla="*/ 5730119 h 5730119"/>
              <a:gd name="connsiteX0" fmla="*/ 0 w 1396483"/>
              <a:gd name="connsiteY0" fmla="*/ 5730119 h 5730119"/>
              <a:gd name="connsiteX1" fmla="*/ 448333 w 1396483"/>
              <a:gd name="connsiteY1" fmla="*/ 0 h 5730119"/>
              <a:gd name="connsiteX2" fmla="*/ 893638 w 1396483"/>
              <a:gd name="connsiteY2" fmla="*/ 0 h 5730119"/>
              <a:gd name="connsiteX3" fmla="*/ 1396483 w 1396483"/>
              <a:gd name="connsiteY3" fmla="*/ 3943911 h 5730119"/>
              <a:gd name="connsiteX4" fmla="*/ 0 w 1396483"/>
              <a:gd name="connsiteY4" fmla="*/ 5730119 h 5730119"/>
              <a:gd name="connsiteX0" fmla="*/ 0 w 1396483"/>
              <a:gd name="connsiteY0" fmla="*/ 5730119 h 5730119"/>
              <a:gd name="connsiteX1" fmla="*/ 448333 w 1396483"/>
              <a:gd name="connsiteY1" fmla="*/ 0 h 5730119"/>
              <a:gd name="connsiteX2" fmla="*/ 821308 w 1396483"/>
              <a:gd name="connsiteY2" fmla="*/ 231850 h 5730119"/>
              <a:gd name="connsiteX3" fmla="*/ 1396483 w 1396483"/>
              <a:gd name="connsiteY3" fmla="*/ 3943911 h 5730119"/>
              <a:gd name="connsiteX4" fmla="*/ 0 w 1396483"/>
              <a:gd name="connsiteY4" fmla="*/ 5730119 h 573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483" h="5730119">
                <a:moveTo>
                  <a:pt x="0" y="5730119"/>
                </a:moveTo>
                <a:lnTo>
                  <a:pt x="448333" y="0"/>
                </a:lnTo>
                <a:lnTo>
                  <a:pt x="821308" y="231850"/>
                </a:lnTo>
                <a:lnTo>
                  <a:pt x="1396483" y="3943911"/>
                </a:lnTo>
                <a:lnTo>
                  <a:pt x="0" y="573011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61A7951E-A1A9-BAB1-DD78-99071DC8D25C}"/>
              </a:ext>
            </a:extLst>
          </p:cNvPr>
          <p:cNvSpPr/>
          <p:nvPr/>
        </p:nvSpPr>
        <p:spPr>
          <a:xfrm rot="1594789">
            <a:off x="3771301" y="2329758"/>
            <a:ext cx="2294293" cy="2329686"/>
          </a:xfrm>
          <a:custGeom>
            <a:avLst/>
            <a:gdLst>
              <a:gd name="connsiteX0" fmla="*/ 0 w 2968102"/>
              <a:gd name="connsiteY0" fmla="*/ 2425935 h 2425935"/>
              <a:gd name="connsiteX1" fmla="*/ 1351488 w 2968102"/>
              <a:gd name="connsiteY1" fmla="*/ 0 h 2425935"/>
              <a:gd name="connsiteX2" fmla="*/ 1616614 w 2968102"/>
              <a:gd name="connsiteY2" fmla="*/ 0 h 2425935"/>
              <a:gd name="connsiteX3" fmla="*/ 2968102 w 2968102"/>
              <a:gd name="connsiteY3" fmla="*/ 2425935 h 2425935"/>
              <a:gd name="connsiteX4" fmla="*/ 0 w 2968102"/>
              <a:gd name="connsiteY4" fmla="*/ 2425935 h 2425935"/>
              <a:gd name="connsiteX0" fmla="*/ 0 w 2903923"/>
              <a:gd name="connsiteY0" fmla="*/ 2554210 h 2554210"/>
              <a:gd name="connsiteX1" fmla="*/ 1287309 w 2903923"/>
              <a:gd name="connsiteY1" fmla="*/ 0 h 2554210"/>
              <a:gd name="connsiteX2" fmla="*/ 1552435 w 2903923"/>
              <a:gd name="connsiteY2" fmla="*/ 0 h 2554210"/>
              <a:gd name="connsiteX3" fmla="*/ 2903923 w 2903923"/>
              <a:gd name="connsiteY3" fmla="*/ 2425935 h 2554210"/>
              <a:gd name="connsiteX4" fmla="*/ 0 w 2903923"/>
              <a:gd name="connsiteY4" fmla="*/ 2554210 h 2554210"/>
              <a:gd name="connsiteX0" fmla="*/ 0 w 2294293"/>
              <a:gd name="connsiteY0" fmla="*/ 2554210 h 2554210"/>
              <a:gd name="connsiteX1" fmla="*/ 1287309 w 2294293"/>
              <a:gd name="connsiteY1" fmla="*/ 0 h 2554210"/>
              <a:gd name="connsiteX2" fmla="*/ 1552435 w 2294293"/>
              <a:gd name="connsiteY2" fmla="*/ 0 h 2554210"/>
              <a:gd name="connsiteX3" fmla="*/ 2294293 w 2294293"/>
              <a:gd name="connsiteY3" fmla="*/ 1487954 h 2554210"/>
              <a:gd name="connsiteX4" fmla="*/ 0 w 2294293"/>
              <a:gd name="connsiteY4" fmla="*/ 2554210 h 2554210"/>
              <a:gd name="connsiteX0" fmla="*/ 0 w 2294293"/>
              <a:gd name="connsiteY0" fmla="*/ 2554210 h 2554210"/>
              <a:gd name="connsiteX1" fmla="*/ 1287309 w 2294293"/>
              <a:gd name="connsiteY1" fmla="*/ 0 h 2554210"/>
              <a:gd name="connsiteX2" fmla="*/ 1568531 w 2294293"/>
              <a:gd name="connsiteY2" fmla="*/ 232527 h 2554210"/>
              <a:gd name="connsiteX3" fmla="*/ 2294293 w 2294293"/>
              <a:gd name="connsiteY3" fmla="*/ 1487954 h 2554210"/>
              <a:gd name="connsiteX4" fmla="*/ 0 w 2294293"/>
              <a:gd name="connsiteY4" fmla="*/ 2554210 h 2554210"/>
              <a:gd name="connsiteX0" fmla="*/ 0 w 2294293"/>
              <a:gd name="connsiteY0" fmla="*/ 2329686 h 2329686"/>
              <a:gd name="connsiteX1" fmla="*/ 1239257 w 2294293"/>
              <a:gd name="connsiteY1" fmla="*/ 0 h 2329686"/>
              <a:gd name="connsiteX2" fmla="*/ 1568531 w 2294293"/>
              <a:gd name="connsiteY2" fmla="*/ 8003 h 2329686"/>
              <a:gd name="connsiteX3" fmla="*/ 2294293 w 2294293"/>
              <a:gd name="connsiteY3" fmla="*/ 1263430 h 2329686"/>
              <a:gd name="connsiteX4" fmla="*/ 0 w 2294293"/>
              <a:gd name="connsiteY4" fmla="*/ 2329686 h 232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293" h="2329686">
                <a:moveTo>
                  <a:pt x="0" y="2329686"/>
                </a:moveTo>
                <a:lnTo>
                  <a:pt x="1239257" y="0"/>
                </a:lnTo>
                <a:lnTo>
                  <a:pt x="1568531" y="8003"/>
                </a:lnTo>
                <a:lnTo>
                  <a:pt x="2294293" y="1263430"/>
                </a:lnTo>
                <a:lnTo>
                  <a:pt x="0" y="232968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apezoid 7">
            <a:extLst>
              <a:ext uri="{FF2B5EF4-FFF2-40B4-BE49-F238E27FC236}">
                <a16:creationId xmlns:a16="http://schemas.microsoft.com/office/drawing/2014/main" id="{E2BE08B2-0BD7-6E4B-D498-86BC7BBDFCD7}"/>
              </a:ext>
            </a:extLst>
          </p:cNvPr>
          <p:cNvSpPr/>
          <p:nvPr/>
        </p:nvSpPr>
        <p:spPr>
          <a:xfrm rot="20005211" flipH="1">
            <a:off x="6188380" y="2329758"/>
            <a:ext cx="2294293" cy="2329686"/>
          </a:xfrm>
          <a:custGeom>
            <a:avLst/>
            <a:gdLst>
              <a:gd name="connsiteX0" fmla="*/ 0 w 2968102"/>
              <a:gd name="connsiteY0" fmla="*/ 2425935 h 2425935"/>
              <a:gd name="connsiteX1" fmla="*/ 1351488 w 2968102"/>
              <a:gd name="connsiteY1" fmla="*/ 0 h 2425935"/>
              <a:gd name="connsiteX2" fmla="*/ 1616614 w 2968102"/>
              <a:gd name="connsiteY2" fmla="*/ 0 h 2425935"/>
              <a:gd name="connsiteX3" fmla="*/ 2968102 w 2968102"/>
              <a:gd name="connsiteY3" fmla="*/ 2425935 h 2425935"/>
              <a:gd name="connsiteX4" fmla="*/ 0 w 2968102"/>
              <a:gd name="connsiteY4" fmla="*/ 2425935 h 2425935"/>
              <a:gd name="connsiteX0" fmla="*/ 0 w 2903923"/>
              <a:gd name="connsiteY0" fmla="*/ 2554210 h 2554210"/>
              <a:gd name="connsiteX1" fmla="*/ 1287309 w 2903923"/>
              <a:gd name="connsiteY1" fmla="*/ 0 h 2554210"/>
              <a:gd name="connsiteX2" fmla="*/ 1552435 w 2903923"/>
              <a:gd name="connsiteY2" fmla="*/ 0 h 2554210"/>
              <a:gd name="connsiteX3" fmla="*/ 2903923 w 2903923"/>
              <a:gd name="connsiteY3" fmla="*/ 2425935 h 2554210"/>
              <a:gd name="connsiteX4" fmla="*/ 0 w 2903923"/>
              <a:gd name="connsiteY4" fmla="*/ 2554210 h 2554210"/>
              <a:gd name="connsiteX0" fmla="*/ 0 w 2294293"/>
              <a:gd name="connsiteY0" fmla="*/ 2554210 h 2554210"/>
              <a:gd name="connsiteX1" fmla="*/ 1287309 w 2294293"/>
              <a:gd name="connsiteY1" fmla="*/ 0 h 2554210"/>
              <a:gd name="connsiteX2" fmla="*/ 1552435 w 2294293"/>
              <a:gd name="connsiteY2" fmla="*/ 0 h 2554210"/>
              <a:gd name="connsiteX3" fmla="*/ 2294293 w 2294293"/>
              <a:gd name="connsiteY3" fmla="*/ 1487954 h 2554210"/>
              <a:gd name="connsiteX4" fmla="*/ 0 w 2294293"/>
              <a:gd name="connsiteY4" fmla="*/ 2554210 h 2554210"/>
              <a:gd name="connsiteX0" fmla="*/ 0 w 2294293"/>
              <a:gd name="connsiteY0" fmla="*/ 2554210 h 2554210"/>
              <a:gd name="connsiteX1" fmla="*/ 1287309 w 2294293"/>
              <a:gd name="connsiteY1" fmla="*/ 0 h 2554210"/>
              <a:gd name="connsiteX2" fmla="*/ 1568531 w 2294293"/>
              <a:gd name="connsiteY2" fmla="*/ 232527 h 2554210"/>
              <a:gd name="connsiteX3" fmla="*/ 2294293 w 2294293"/>
              <a:gd name="connsiteY3" fmla="*/ 1487954 h 2554210"/>
              <a:gd name="connsiteX4" fmla="*/ 0 w 2294293"/>
              <a:gd name="connsiteY4" fmla="*/ 2554210 h 2554210"/>
              <a:gd name="connsiteX0" fmla="*/ 0 w 2294293"/>
              <a:gd name="connsiteY0" fmla="*/ 2329686 h 2329686"/>
              <a:gd name="connsiteX1" fmla="*/ 1239257 w 2294293"/>
              <a:gd name="connsiteY1" fmla="*/ 0 h 2329686"/>
              <a:gd name="connsiteX2" fmla="*/ 1568531 w 2294293"/>
              <a:gd name="connsiteY2" fmla="*/ 8003 h 2329686"/>
              <a:gd name="connsiteX3" fmla="*/ 2294293 w 2294293"/>
              <a:gd name="connsiteY3" fmla="*/ 1263430 h 2329686"/>
              <a:gd name="connsiteX4" fmla="*/ 0 w 2294293"/>
              <a:gd name="connsiteY4" fmla="*/ 2329686 h 232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293" h="2329686">
                <a:moveTo>
                  <a:pt x="0" y="2329686"/>
                </a:moveTo>
                <a:lnTo>
                  <a:pt x="1239257" y="0"/>
                </a:lnTo>
                <a:lnTo>
                  <a:pt x="1568531" y="8003"/>
                </a:lnTo>
                <a:lnTo>
                  <a:pt x="2294293" y="1263430"/>
                </a:lnTo>
                <a:lnTo>
                  <a:pt x="0" y="232968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rapezoid 1">
            <a:extLst>
              <a:ext uri="{FF2B5EF4-FFF2-40B4-BE49-F238E27FC236}">
                <a16:creationId xmlns:a16="http://schemas.microsoft.com/office/drawing/2014/main" id="{B6EDF93F-0DBE-5D2F-FF69-DC16D92BA549}"/>
              </a:ext>
            </a:extLst>
          </p:cNvPr>
          <p:cNvSpPr/>
          <p:nvPr/>
        </p:nvSpPr>
        <p:spPr>
          <a:xfrm rot="18184264" flipH="1">
            <a:off x="8340833" y="519673"/>
            <a:ext cx="1396483" cy="5181406"/>
          </a:xfrm>
          <a:custGeom>
            <a:avLst/>
            <a:gdLst>
              <a:gd name="connsiteX0" fmla="*/ 0 w 1773837"/>
              <a:gd name="connsiteY0" fmla="*/ 5076014 h 5076014"/>
              <a:gd name="connsiteX1" fmla="*/ 664266 w 1773837"/>
              <a:gd name="connsiteY1" fmla="*/ 0 h 5076014"/>
              <a:gd name="connsiteX2" fmla="*/ 1109571 w 1773837"/>
              <a:gd name="connsiteY2" fmla="*/ 0 h 5076014"/>
              <a:gd name="connsiteX3" fmla="*/ 1773837 w 1773837"/>
              <a:gd name="connsiteY3" fmla="*/ 5076014 h 5076014"/>
              <a:gd name="connsiteX4" fmla="*/ 0 w 1773837"/>
              <a:gd name="connsiteY4" fmla="*/ 5076014 h 5076014"/>
              <a:gd name="connsiteX0" fmla="*/ 0 w 1557904"/>
              <a:gd name="connsiteY0" fmla="*/ 5730119 h 5730119"/>
              <a:gd name="connsiteX1" fmla="*/ 448333 w 1557904"/>
              <a:gd name="connsiteY1" fmla="*/ 0 h 5730119"/>
              <a:gd name="connsiteX2" fmla="*/ 893638 w 1557904"/>
              <a:gd name="connsiteY2" fmla="*/ 0 h 5730119"/>
              <a:gd name="connsiteX3" fmla="*/ 1557904 w 1557904"/>
              <a:gd name="connsiteY3" fmla="*/ 5076014 h 5730119"/>
              <a:gd name="connsiteX4" fmla="*/ 0 w 1557904"/>
              <a:gd name="connsiteY4" fmla="*/ 5730119 h 5730119"/>
              <a:gd name="connsiteX0" fmla="*/ 0 w 1396483"/>
              <a:gd name="connsiteY0" fmla="*/ 5730119 h 5730119"/>
              <a:gd name="connsiteX1" fmla="*/ 448333 w 1396483"/>
              <a:gd name="connsiteY1" fmla="*/ 0 h 5730119"/>
              <a:gd name="connsiteX2" fmla="*/ 893638 w 1396483"/>
              <a:gd name="connsiteY2" fmla="*/ 0 h 5730119"/>
              <a:gd name="connsiteX3" fmla="*/ 1396483 w 1396483"/>
              <a:gd name="connsiteY3" fmla="*/ 3943911 h 5730119"/>
              <a:gd name="connsiteX4" fmla="*/ 0 w 1396483"/>
              <a:gd name="connsiteY4" fmla="*/ 5730119 h 5730119"/>
              <a:gd name="connsiteX0" fmla="*/ 0 w 1396483"/>
              <a:gd name="connsiteY0" fmla="*/ 5730119 h 5730119"/>
              <a:gd name="connsiteX1" fmla="*/ 448333 w 1396483"/>
              <a:gd name="connsiteY1" fmla="*/ 0 h 5730119"/>
              <a:gd name="connsiteX2" fmla="*/ 821308 w 1396483"/>
              <a:gd name="connsiteY2" fmla="*/ 231850 h 5730119"/>
              <a:gd name="connsiteX3" fmla="*/ 1396483 w 1396483"/>
              <a:gd name="connsiteY3" fmla="*/ 3943911 h 5730119"/>
              <a:gd name="connsiteX4" fmla="*/ 0 w 1396483"/>
              <a:gd name="connsiteY4" fmla="*/ 5730119 h 573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6483" h="5730119">
                <a:moveTo>
                  <a:pt x="0" y="5730119"/>
                </a:moveTo>
                <a:lnTo>
                  <a:pt x="448333" y="0"/>
                </a:lnTo>
                <a:lnTo>
                  <a:pt x="821308" y="231850"/>
                </a:lnTo>
                <a:lnTo>
                  <a:pt x="1396483" y="3943911"/>
                </a:lnTo>
                <a:lnTo>
                  <a:pt x="0" y="573011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F586819-A2A6-2A62-2665-4A1690CAC8AC}"/>
              </a:ext>
            </a:extLst>
          </p:cNvPr>
          <p:cNvGrpSpPr/>
          <p:nvPr/>
        </p:nvGrpSpPr>
        <p:grpSpPr>
          <a:xfrm>
            <a:off x="384405" y="3886200"/>
            <a:ext cx="11423191" cy="2005817"/>
            <a:chOff x="384405" y="3904728"/>
            <a:chExt cx="11423191" cy="200581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662EBB4-6E7E-EFCE-7677-80D469015EFB}"/>
                </a:ext>
              </a:extLst>
            </p:cNvPr>
            <p:cNvSpPr/>
            <p:nvPr/>
          </p:nvSpPr>
          <p:spPr>
            <a:xfrm>
              <a:off x="384405" y="3904728"/>
              <a:ext cx="11423191" cy="200581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 </a:t>
              </a:r>
              <a:r>
                <a:rPr lang="en-US" sz="2800" b="1" i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  <a:endParaRPr lang="en-US" sz="6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E6A4E3-7699-4FE3-009A-C06C69DAB47D}"/>
                </a:ext>
              </a:extLst>
            </p:cNvPr>
            <p:cNvSpPr txBox="1"/>
            <p:nvPr/>
          </p:nvSpPr>
          <p:spPr>
            <a:xfrm>
              <a:off x="456120" y="4073926"/>
              <a:ext cx="2770423" cy="7078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</a:t>
              </a: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79F7A1-D368-169B-C3B6-8A8FB7A46FEB}"/>
                </a:ext>
              </a:extLst>
            </p:cNvPr>
            <p:cNvSpPr txBox="1"/>
            <p:nvPr/>
          </p:nvSpPr>
          <p:spPr>
            <a:xfrm>
              <a:off x="9024729" y="4073926"/>
              <a:ext cx="2745034" cy="7078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</a:t>
              </a: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A33407-20EE-A8D0-1115-6BA9550EE447}"/>
                </a:ext>
              </a:extLst>
            </p:cNvPr>
            <p:cNvSpPr txBox="1"/>
            <p:nvPr/>
          </p:nvSpPr>
          <p:spPr>
            <a:xfrm>
              <a:off x="3260655" y="4073926"/>
              <a:ext cx="2792626" cy="7078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</a:t>
              </a: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F6BC10-DF15-B48E-6F8D-B66551F98CD8}"/>
                </a:ext>
              </a:extLst>
            </p:cNvPr>
            <p:cNvSpPr txBox="1"/>
            <p:nvPr/>
          </p:nvSpPr>
          <p:spPr>
            <a:xfrm>
              <a:off x="6159110" y="4073926"/>
              <a:ext cx="2745034" cy="70788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PNHP</a:t>
              </a: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POWER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E488A82-3B02-A17C-B9C4-FBA10FE6B358}"/>
              </a:ext>
            </a:extLst>
          </p:cNvPr>
          <p:cNvSpPr/>
          <p:nvPr/>
        </p:nvSpPr>
        <p:spPr>
          <a:xfrm>
            <a:off x="384405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Membership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growth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A0F8D-6728-0EBB-4A6A-48BAE47BDC6A}"/>
              </a:ext>
            </a:extLst>
          </p:cNvPr>
          <p:cNvSpPr/>
          <p:nvPr/>
        </p:nvSpPr>
        <p:spPr>
          <a:xfrm>
            <a:off x="3260655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Fundraising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grants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8ADC6C-24EA-8AB4-87B0-3FCFEC17C5AC}"/>
              </a:ext>
            </a:extLst>
          </p:cNvPr>
          <p:cNvSpPr/>
          <p:nvPr/>
        </p:nvSpPr>
        <p:spPr>
          <a:xfrm>
            <a:off x="6136905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Legislative relationships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C11FE7-13CB-C695-E732-3AC3A9BF258B}"/>
              </a:ext>
            </a:extLst>
          </p:cNvPr>
          <p:cNvSpPr/>
          <p:nvPr/>
        </p:nvSpPr>
        <p:spPr>
          <a:xfrm>
            <a:off x="9013154" y="3881941"/>
            <a:ext cx="2794442" cy="1222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Advocacy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alliances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8401120-45FD-A7DF-77AA-74632EEDF656}"/>
              </a:ext>
            </a:extLst>
          </p:cNvPr>
          <p:cNvSpPr>
            <a:spLocks noChangeAspect="1"/>
          </p:cNvSpPr>
          <p:nvPr/>
        </p:nvSpPr>
        <p:spPr>
          <a:xfrm>
            <a:off x="5031607" y="551186"/>
            <a:ext cx="2128787" cy="2130552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Payer</a:t>
            </a:r>
          </a:p>
        </p:txBody>
      </p:sp>
    </p:spTree>
    <p:extLst>
      <p:ext uri="{BB962C8B-B14F-4D97-AF65-F5344CB8AC3E}">
        <p14:creationId xmlns:p14="http://schemas.microsoft.com/office/powerpoint/2010/main" val="182738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23" grpId="0" animBg="1"/>
      <p:bldP spid="24" grpId="0" animBg="1"/>
      <p:bldP spid="3" grpId="0" animBg="1"/>
      <p:bldP spid="5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1DA448-A3C1-43A0-E5F8-953E9420C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Back from the Workshops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776ED8-82A4-9F18-EBD1-B5760B1DDD2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E77B477-A163-C347-E473-BCB79000D85B}"/>
              </a:ext>
            </a:extLst>
          </p:cNvPr>
          <p:cNvSpPr/>
          <p:nvPr/>
        </p:nvSpPr>
        <p:spPr>
          <a:xfrm>
            <a:off x="775911" y="1688509"/>
            <a:ext cx="3226746" cy="691200"/>
          </a:xfrm>
          <a:custGeom>
            <a:avLst/>
            <a:gdLst>
              <a:gd name="connsiteX0" fmla="*/ 0 w 4972045"/>
              <a:gd name="connsiteY0" fmla="*/ 0 h 691200"/>
              <a:gd name="connsiteX1" fmla="*/ 4972045 w 4972045"/>
              <a:gd name="connsiteY1" fmla="*/ 0 h 691200"/>
              <a:gd name="connsiteX2" fmla="*/ 4972045 w 4972045"/>
              <a:gd name="connsiteY2" fmla="*/ 691200 h 691200"/>
              <a:gd name="connsiteX3" fmla="*/ 0 w 4972045"/>
              <a:gd name="connsiteY3" fmla="*/ 691200 h 691200"/>
              <a:gd name="connsiteX4" fmla="*/ 0 w 4972045"/>
              <a:gd name="connsiteY4" fmla="*/ 0 h 6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2045" h="691200">
                <a:moveTo>
                  <a:pt x="0" y="0"/>
                </a:moveTo>
                <a:lnTo>
                  <a:pt x="4972045" y="0"/>
                </a:lnTo>
                <a:lnTo>
                  <a:pt x="4972045" y="691200"/>
                </a:lnTo>
                <a:lnTo>
                  <a:pt x="0" y="691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Time is limited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39FED93-A6F8-2949-BF94-50FA680D9A37}"/>
              </a:ext>
            </a:extLst>
          </p:cNvPr>
          <p:cNvSpPr/>
          <p:nvPr/>
        </p:nvSpPr>
        <p:spPr>
          <a:xfrm>
            <a:off x="775911" y="2379709"/>
            <a:ext cx="3226746" cy="3351645"/>
          </a:xfrm>
          <a:custGeom>
            <a:avLst/>
            <a:gdLst>
              <a:gd name="connsiteX0" fmla="*/ 0 w 4972045"/>
              <a:gd name="connsiteY0" fmla="*/ 0 h 3351645"/>
              <a:gd name="connsiteX1" fmla="*/ 4972045 w 4972045"/>
              <a:gd name="connsiteY1" fmla="*/ 0 h 3351645"/>
              <a:gd name="connsiteX2" fmla="*/ 4972045 w 4972045"/>
              <a:gd name="connsiteY2" fmla="*/ 3351645 h 3351645"/>
              <a:gd name="connsiteX3" fmla="*/ 0 w 4972045"/>
              <a:gd name="connsiteY3" fmla="*/ 3351645 h 3351645"/>
              <a:gd name="connsiteX4" fmla="*/ 0 w 4972045"/>
              <a:gd name="connsiteY4" fmla="*/ 0 h 335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2045" h="3351645">
                <a:moveTo>
                  <a:pt x="0" y="0"/>
                </a:moveTo>
                <a:lnTo>
                  <a:pt x="4972045" y="0"/>
                </a:lnTo>
                <a:lnTo>
                  <a:pt x="4972045" y="3351645"/>
                </a:lnTo>
                <a:lnTo>
                  <a:pt x="0" y="33516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spcBef>
                <a:spcPct val="0"/>
              </a:spcBef>
              <a:buChar char="•"/>
            </a:pPr>
            <a:r>
              <a:rPr lang="en-US" sz="2400" b="1" kern="1200" dirty="0"/>
              <a:t>Campaign workshops:</a:t>
            </a:r>
          </a:p>
          <a:p>
            <a:pPr marL="457200" lvl="2" defTabSz="1066800">
              <a:spcBef>
                <a:spcPct val="0"/>
              </a:spcBef>
              <a:spcAft>
                <a:spcPts val="1200"/>
              </a:spcAft>
            </a:pPr>
            <a:r>
              <a:rPr lang="en-US" sz="2400" kern="1200" dirty="0"/>
              <a:t>3 minutes</a:t>
            </a:r>
          </a:p>
          <a:p>
            <a:pPr marL="228600" lvl="1" indent="-228600" algn="l" defTabSz="1066800">
              <a:spcBef>
                <a:spcPct val="0"/>
              </a:spcBef>
              <a:buChar char="•"/>
            </a:pPr>
            <a:r>
              <a:rPr lang="en-US" sz="2400" b="1" kern="1200" dirty="0"/>
              <a:t>Skills workshops: </a:t>
            </a:r>
          </a:p>
          <a:p>
            <a:pPr marL="457200" lvl="2" defTabSz="1066800">
              <a:spcBef>
                <a:spcPct val="0"/>
              </a:spcBef>
              <a:spcAft>
                <a:spcPts val="1200"/>
              </a:spcAft>
            </a:pPr>
            <a:r>
              <a:rPr lang="en-US" sz="2400" kern="1200" dirty="0"/>
              <a:t>1 minute (yikes!) 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464A57D-59C7-0F3E-C037-A09E6A227BC6}"/>
              </a:ext>
            </a:extLst>
          </p:cNvPr>
          <p:cNvSpPr/>
          <p:nvPr/>
        </p:nvSpPr>
        <p:spPr>
          <a:xfrm>
            <a:off x="4502989" y="1688509"/>
            <a:ext cx="6913099" cy="691200"/>
          </a:xfrm>
          <a:custGeom>
            <a:avLst/>
            <a:gdLst>
              <a:gd name="connsiteX0" fmla="*/ 0 w 4972045"/>
              <a:gd name="connsiteY0" fmla="*/ 0 h 691200"/>
              <a:gd name="connsiteX1" fmla="*/ 4972045 w 4972045"/>
              <a:gd name="connsiteY1" fmla="*/ 0 h 691200"/>
              <a:gd name="connsiteX2" fmla="*/ 4972045 w 4972045"/>
              <a:gd name="connsiteY2" fmla="*/ 691200 h 691200"/>
              <a:gd name="connsiteX3" fmla="*/ 0 w 4972045"/>
              <a:gd name="connsiteY3" fmla="*/ 691200 h 691200"/>
              <a:gd name="connsiteX4" fmla="*/ 0 w 4972045"/>
              <a:gd name="connsiteY4" fmla="*/ 0 h 6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2045" h="691200">
                <a:moveTo>
                  <a:pt x="0" y="0"/>
                </a:moveTo>
                <a:lnTo>
                  <a:pt x="4972045" y="0"/>
                </a:lnTo>
                <a:lnTo>
                  <a:pt x="4972045" y="691200"/>
                </a:lnTo>
                <a:lnTo>
                  <a:pt x="0" y="691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113792" rIns="199136" bIns="113792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Address these 4 items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4CB7947-E718-1C46-8185-E9A3B5FA35DF}"/>
              </a:ext>
            </a:extLst>
          </p:cNvPr>
          <p:cNvSpPr/>
          <p:nvPr/>
        </p:nvSpPr>
        <p:spPr>
          <a:xfrm>
            <a:off x="4502989" y="2379709"/>
            <a:ext cx="6913099" cy="3351645"/>
          </a:xfrm>
          <a:custGeom>
            <a:avLst/>
            <a:gdLst>
              <a:gd name="connsiteX0" fmla="*/ 0 w 4972045"/>
              <a:gd name="connsiteY0" fmla="*/ 0 h 3351645"/>
              <a:gd name="connsiteX1" fmla="*/ 4972045 w 4972045"/>
              <a:gd name="connsiteY1" fmla="*/ 0 h 3351645"/>
              <a:gd name="connsiteX2" fmla="*/ 4972045 w 4972045"/>
              <a:gd name="connsiteY2" fmla="*/ 3351645 h 3351645"/>
              <a:gd name="connsiteX3" fmla="*/ 0 w 4972045"/>
              <a:gd name="connsiteY3" fmla="*/ 3351645 h 3351645"/>
              <a:gd name="connsiteX4" fmla="*/ 0 w 4972045"/>
              <a:gd name="connsiteY4" fmla="*/ 0 h 335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2045" h="3351645">
                <a:moveTo>
                  <a:pt x="0" y="0"/>
                </a:moveTo>
                <a:lnTo>
                  <a:pt x="4972045" y="0"/>
                </a:lnTo>
                <a:lnTo>
                  <a:pt x="4972045" y="3351645"/>
                </a:lnTo>
                <a:lnTo>
                  <a:pt x="0" y="335164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70688" bIns="192024" numCol="1" spcCol="1270" anchor="t" anchorCtr="0">
            <a:noAutofit/>
          </a:bodyPr>
          <a:lstStyle/>
          <a:p>
            <a:pPr marL="228600" lvl="1" indent="-228600" algn="l" defTabSz="106680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kern="1200" dirty="0"/>
              <a:t>What was your workshop?</a:t>
            </a:r>
          </a:p>
          <a:p>
            <a:pPr marL="228600" lvl="1" indent="-228600" algn="l" defTabSz="106680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kern="1200" dirty="0"/>
              <a:t>Connect the dots between your workshop and PNHP’s triple aim / power building.</a:t>
            </a:r>
          </a:p>
          <a:p>
            <a:pPr marL="228600" lvl="1" indent="-228600" algn="l" defTabSz="106680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dirty="0"/>
              <a:t>To w</a:t>
            </a:r>
            <a:r>
              <a:rPr lang="en-US" sz="2400" kern="1200" dirty="0"/>
              <a:t>hat activities are your participants committed?</a:t>
            </a:r>
          </a:p>
          <a:p>
            <a:pPr marL="228600" lvl="1" indent="-228600" algn="l" defTabSz="1066800"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400" kern="1200" dirty="0"/>
              <a:t>What is the timeline?</a:t>
            </a:r>
          </a:p>
        </p:txBody>
      </p:sp>
    </p:spTree>
    <p:extLst>
      <p:ext uri="{BB962C8B-B14F-4D97-AF65-F5344CB8AC3E}">
        <p14:creationId xmlns:p14="http://schemas.microsoft.com/office/powerpoint/2010/main" val="40893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uiExpand="1" build="p" animBg="1"/>
      <p:bldP spid="11" grpId="0" animBg="1"/>
      <p:bldP spid="1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788E9-564F-168D-27E2-FD0A693B3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537A191-1CBD-F0C5-9F00-A03D555E53D0}"/>
              </a:ext>
            </a:extLst>
          </p:cNvPr>
          <p:cNvGrpSpPr/>
          <p:nvPr/>
        </p:nvGrpSpPr>
        <p:grpSpPr>
          <a:xfrm>
            <a:off x="3871337" y="1528042"/>
            <a:ext cx="4449326" cy="4449326"/>
            <a:chOff x="3871338" y="1528042"/>
            <a:chExt cx="4449326" cy="4449326"/>
          </a:xfrm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32B8D1B6-6C7F-AF21-6A5B-B611A2F1B220}"/>
                </a:ext>
              </a:extLst>
            </p:cNvPr>
            <p:cNvSpPr/>
            <p:nvPr/>
          </p:nvSpPr>
          <p:spPr>
            <a:xfrm>
              <a:off x="3871338" y="1528042"/>
              <a:ext cx="4449326" cy="4449326"/>
            </a:xfrm>
            <a:prstGeom prst="blockArc">
              <a:avLst>
                <a:gd name="adj1" fmla="val 1800000"/>
                <a:gd name="adj2" fmla="val 9000000"/>
                <a:gd name="adj3" fmla="val 4644"/>
              </a:avLst>
            </a:prstGeom>
            <a:ln>
              <a:solidFill>
                <a:schemeClr val="tx2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BFCE68D5-12DB-88EF-78A0-0A1A59ECCC98}"/>
                </a:ext>
              </a:extLst>
            </p:cNvPr>
            <p:cNvSpPr/>
            <p:nvPr/>
          </p:nvSpPr>
          <p:spPr>
            <a:xfrm>
              <a:off x="3871338" y="1528042"/>
              <a:ext cx="4449326" cy="4449326"/>
            </a:xfrm>
            <a:prstGeom prst="blockArc">
              <a:avLst>
                <a:gd name="adj1" fmla="val 16200000"/>
                <a:gd name="adj2" fmla="val 1800000"/>
                <a:gd name="adj3" fmla="val 4644"/>
              </a:avLst>
            </a:prstGeom>
            <a:ln>
              <a:solidFill>
                <a:schemeClr val="tx2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A5AE1674-181D-8935-FE16-C5452865EE60}"/>
                </a:ext>
              </a:extLst>
            </p:cNvPr>
            <p:cNvSpPr/>
            <p:nvPr/>
          </p:nvSpPr>
          <p:spPr>
            <a:xfrm>
              <a:off x="3871338" y="1528042"/>
              <a:ext cx="4449326" cy="4449326"/>
            </a:xfrm>
            <a:prstGeom prst="blockArc">
              <a:avLst>
                <a:gd name="adj1" fmla="val 9000000"/>
                <a:gd name="adj2" fmla="val 16200000"/>
                <a:gd name="adj3" fmla="val 4644"/>
              </a:avLst>
            </a:prstGeom>
            <a:ln>
              <a:solidFill>
                <a:schemeClr val="tx2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775F3B6A-6601-03A2-5E80-47481F0BDBF1}"/>
              </a:ext>
            </a:extLst>
          </p:cNvPr>
          <p:cNvSpPr/>
          <p:nvPr/>
        </p:nvSpPr>
        <p:spPr>
          <a:xfrm>
            <a:off x="4848878" y="2555274"/>
            <a:ext cx="2494244" cy="2494244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PNHP’s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US" sz="2800" b="1" kern="1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Triple Aim”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AD715ED-80C5-404C-9C89-11473323E41D}"/>
              </a:ext>
            </a:extLst>
          </p:cNvPr>
          <p:cNvSpPr>
            <a:spLocks noChangeAspect="1"/>
          </p:cNvSpPr>
          <p:nvPr/>
        </p:nvSpPr>
        <p:spPr>
          <a:xfrm>
            <a:off x="5031607" y="551186"/>
            <a:ext cx="2128787" cy="2130552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ln>
            <a:solidFill>
              <a:schemeClr val="lt1">
                <a:hueOff val="0"/>
                <a:satOff val="0"/>
                <a:lumOff val="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Payer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6F55B50-0BDC-2ED7-FC7B-C94348513BDD}"/>
              </a:ext>
            </a:extLst>
          </p:cNvPr>
          <p:cNvSpPr/>
          <p:nvPr/>
        </p:nvSpPr>
        <p:spPr>
          <a:xfrm>
            <a:off x="5026839" y="551186"/>
            <a:ext cx="2133555" cy="2133555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Payer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B4877A0-E6B0-126A-F736-87EE173BA98F}"/>
              </a:ext>
            </a:extLst>
          </p:cNvPr>
          <p:cNvSpPr/>
          <p:nvPr/>
        </p:nvSpPr>
        <p:spPr>
          <a:xfrm>
            <a:off x="3154770" y="3817894"/>
            <a:ext cx="2133555" cy="2133555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 Profiteering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2FBA81E-2762-7DC4-F58D-C74CDD4E088F}"/>
              </a:ext>
            </a:extLst>
          </p:cNvPr>
          <p:cNvSpPr/>
          <p:nvPr/>
        </p:nvSpPr>
        <p:spPr>
          <a:xfrm>
            <a:off x="6903676" y="3820897"/>
            <a:ext cx="2133555" cy="2130552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Improve Traditional Medicare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A406D38-09AC-44C8-2DF0-49765E2206E4}"/>
              </a:ext>
            </a:extLst>
          </p:cNvPr>
          <p:cNvSpPr/>
          <p:nvPr/>
        </p:nvSpPr>
        <p:spPr>
          <a:xfrm>
            <a:off x="3154770" y="3817894"/>
            <a:ext cx="2133555" cy="2133555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337852" rIns="182880" bIns="33785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 Profiteering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6683D5E-DC0B-322A-874E-B3656A6B73B0}"/>
              </a:ext>
            </a:extLst>
          </p:cNvPr>
          <p:cNvSpPr/>
          <p:nvPr/>
        </p:nvSpPr>
        <p:spPr>
          <a:xfrm>
            <a:off x="6903676" y="3820897"/>
            <a:ext cx="2133555" cy="2130552"/>
          </a:xfrm>
          <a:custGeom>
            <a:avLst/>
            <a:gdLst>
              <a:gd name="connsiteX0" fmla="*/ 0 w 2133555"/>
              <a:gd name="connsiteY0" fmla="*/ 1066778 h 2133555"/>
              <a:gd name="connsiteX1" fmla="*/ 1066778 w 2133555"/>
              <a:gd name="connsiteY1" fmla="*/ 0 h 2133555"/>
              <a:gd name="connsiteX2" fmla="*/ 2133556 w 2133555"/>
              <a:gd name="connsiteY2" fmla="*/ 1066778 h 2133555"/>
              <a:gd name="connsiteX3" fmla="*/ 1066778 w 2133555"/>
              <a:gd name="connsiteY3" fmla="*/ 2133556 h 2133555"/>
              <a:gd name="connsiteX4" fmla="*/ 0 w 2133555"/>
              <a:gd name="connsiteY4" fmla="*/ 1066778 h 213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555" h="2133555">
                <a:moveTo>
                  <a:pt x="0" y="1066778"/>
                </a:moveTo>
                <a:cubicBezTo>
                  <a:pt x="0" y="477613"/>
                  <a:pt x="477613" y="0"/>
                  <a:pt x="1066778" y="0"/>
                </a:cubicBezTo>
                <a:cubicBezTo>
                  <a:pt x="1655943" y="0"/>
                  <a:pt x="2133556" y="477613"/>
                  <a:pt x="2133556" y="1066778"/>
                </a:cubicBezTo>
                <a:cubicBezTo>
                  <a:pt x="2133556" y="1655943"/>
                  <a:pt x="1655943" y="2133556"/>
                  <a:pt x="1066778" y="2133556"/>
                </a:cubicBezTo>
                <a:cubicBezTo>
                  <a:pt x="477613" y="2133556"/>
                  <a:pt x="0" y="1655943"/>
                  <a:pt x="0" y="1066778"/>
                </a:cubicBezTo>
                <a:close/>
              </a:path>
            </a:pathLst>
          </a:cu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182880" rIns="182880" bIns="1828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Improve Traditional Medicare</a:t>
            </a:r>
          </a:p>
        </p:txBody>
      </p:sp>
    </p:spTree>
    <p:extLst>
      <p:ext uri="{BB962C8B-B14F-4D97-AF65-F5344CB8AC3E}">
        <p14:creationId xmlns:p14="http://schemas.microsoft.com/office/powerpoint/2010/main" val="41583475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4F5A3-327B-2AD8-DEAD-02D18C271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C062C7-E762-4CA3-2B59-113537834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478927"/>
              </p:ext>
            </p:extLst>
          </p:nvPr>
        </p:nvGraphicFramePr>
        <p:xfrm>
          <a:off x="0" y="0"/>
          <a:ext cx="12192003" cy="649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227">
                  <a:extLst>
                    <a:ext uri="{9D8B030D-6E8A-4147-A177-3AD203B41FA5}">
                      <a16:colId xmlns:a16="http://schemas.microsoft.com/office/drawing/2014/main" val="3686251187"/>
                    </a:ext>
                  </a:extLst>
                </a:gridCol>
                <a:gridCol w="2147555">
                  <a:extLst>
                    <a:ext uri="{9D8B030D-6E8A-4147-A177-3AD203B41FA5}">
                      <a16:colId xmlns:a16="http://schemas.microsoft.com/office/drawing/2014/main" val="3330195002"/>
                    </a:ext>
                  </a:extLst>
                </a:gridCol>
                <a:gridCol w="536889">
                  <a:extLst>
                    <a:ext uri="{9D8B030D-6E8A-4147-A177-3AD203B41FA5}">
                      <a16:colId xmlns:a16="http://schemas.microsoft.com/office/drawing/2014/main" val="947491614"/>
                    </a:ext>
                  </a:extLst>
                </a:gridCol>
                <a:gridCol w="1610666">
                  <a:extLst>
                    <a:ext uri="{9D8B030D-6E8A-4147-A177-3AD203B41FA5}">
                      <a16:colId xmlns:a16="http://schemas.microsoft.com/office/drawing/2014/main" val="4195926781"/>
                    </a:ext>
                  </a:extLst>
                </a:gridCol>
                <a:gridCol w="1073778">
                  <a:extLst>
                    <a:ext uri="{9D8B030D-6E8A-4147-A177-3AD203B41FA5}">
                      <a16:colId xmlns:a16="http://schemas.microsoft.com/office/drawing/2014/main" val="3850730186"/>
                    </a:ext>
                  </a:extLst>
                </a:gridCol>
                <a:gridCol w="1073778">
                  <a:extLst>
                    <a:ext uri="{9D8B030D-6E8A-4147-A177-3AD203B41FA5}">
                      <a16:colId xmlns:a16="http://schemas.microsoft.com/office/drawing/2014/main" val="1802150033"/>
                    </a:ext>
                  </a:extLst>
                </a:gridCol>
                <a:gridCol w="1610666">
                  <a:extLst>
                    <a:ext uri="{9D8B030D-6E8A-4147-A177-3AD203B41FA5}">
                      <a16:colId xmlns:a16="http://schemas.microsoft.com/office/drawing/2014/main" val="1804672708"/>
                    </a:ext>
                  </a:extLst>
                </a:gridCol>
                <a:gridCol w="536889">
                  <a:extLst>
                    <a:ext uri="{9D8B030D-6E8A-4147-A177-3AD203B41FA5}">
                      <a16:colId xmlns:a16="http://schemas.microsoft.com/office/drawing/2014/main" val="3507076161"/>
                    </a:ext>
                  </a:extLst>
                </a:gridCol>
                <a:gridCol w="2147555">
                  <a:extLst>
                    <a:ext uri="{9D8B030D-6E8A-4147-A177-3AD203B41FA5}">
                      <a16:colId xmlns:a16="http://schemas.microsoft.com/office/drawing/2014/main" val="3922725867"/>
                    </a:ext>
                  </a:extLst>
                </a:gridCol>
              </a:tblGrid>
              <a:tr h="49425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084038"/>
                  </a:ext>
                </a:extLst>
              </a:tr>
              <a:tr h="120031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Legislative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(Dan)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329443"/>
                  </a:ext>
                </a:extLst>
              </a:tr>
              <a:tr h="120031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Medical Societies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(Shannon)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Develop timelines</a:t>
                      </a:r>
                    </a:p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Develop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255943"/>
                  </a:ext>
                </a:extLst>
              </a:tr>
              <a:tr h="120031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Moral 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Injury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(Diljeet)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0811"/>
                  </a:ext>
                </a:extLst>
              </a:tr>
              <a:tr h="120031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Local 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Power (Toby)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872422"/>
                  </a:ext>
                </a:extLst>
              </a:tr>
              <a:tr h="120031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Skill 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Building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buFont typeface="+mj-lt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Coalitions</a:t>
                      </a:r>
                    </a:p>
                    <a:p>
                      <a:pPr algn="ctr" rtl="0" fontAlgn="base">
                        <a:buFont typeface="+mj-lt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(Brian)</a:t>
                      </a:r>
                    </a:p>
                    <a:p>
                      <a:pPr algn="ctr" rtl="0" fontAlgn="base">
                        <a:buFont typeface="+mj-lt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up allies!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>
                        <a:buFont typeface="+mj-lt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Communications</a:t>
                      </a:r>
                    </a:p>
                    <a:p>
                      <a:pPr algn="ctr" rtl="0" fontAlgn="base">
                        <a:buFont typeface="+mj-lt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(Natalie)</a:t>
                      </a:r>
                    </a:p>
                    <a:p>
                      <a:pPr algn="ctr" rtl="0" fontAlgn="base">
                        <a:buFont typeface="+mj-lt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Call to action!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>
                        <a:buFont typeface="+mj-lt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Recruiting</a:t>
                      </a:r>
                    </a:p>
                    <a:p>
                      <a:pPr algn="ctr" rtl="0" fontAlgn="base">
                        <a:buFont typeface="+mj-lt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Krita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algn="ctr" rtl="0" fontAlgn="base">
                        <a:buFont typeface="+mj-lt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Just do it!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>
                        <a:buFont typeface="+mj-lt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Leadership skills</a:t>
                      </a:r>
                    </a:p>
                    <a:p>
                      <a:pPr algn="ctr" rtl="0" fontAlgn="base">
                        <a:buFont typeface="+mj-lt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(Zach)</a:t>
                      </a:r>
                    </a:p>
                    <a:p>
                      <a:pPr algn="ctr" rtl="0" fontAlgn="base">
                        <a:buFont typeface="+mj-lt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Inclusion, 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buFont typeface="+mj-lt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Elected officials</a:t>
                      </a:r>
                    </a:p>
                    <a:p>
                      <a:pPr algn="ctr" rtl="0" fontAlgn="base">
                        <a:buFont typeface="+mj-lt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(Belinda)</a:t>
                      </a:r>
                    </a:p>
                    <a:p>
                      <a:pPr algn="ctr" rtl="0" fontAlgn="base">
                        <a:buFont typeface="+mj-lt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Build power!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2532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A8B5D8A-E1DF-6DD0-39E2-D3ABE1D6EF26}"/>
              </a:ext>
            </a:extLst>
          </p:cNvPr>
          <p:cNvSpPr/>
          <p:nvPr/>
        </p:nvSpPr>
        <p:spPr>
          <a:xfrm>
            <a:off x="0" y="6495801"/>
            <a:ext cx="12192000" cy="3621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04644-A881-D36F-54AD-E80BADA21707}"/>
              </a:ext>
            </a:extLst>
          </p:cNvPr>
          <p:cNvSpPr txBox="1"/>
          <p:nvPr/>
        </p:nvSpPr>
        <p:spPr>
          <a:xfrm>
            <a:off x="1493046" y="517488"/>
            <a:ext cx="2597059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Dueling letters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D408B-3354-9107-D5A8-D272D10FA28F}"/>
              </a:ext>
            </a:extLst>
          </p:cNvPr>
          <p:cNvSpPr txBox="1"/>
          <p:nvPr/>
        </p:nvSpPr>
        <p:spPr>
          <a:xfrm>
            <a:off x="1493046" y="930601"/>
            <a:ext cx="5235558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Legislative visits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DE4470-285D-2065-6CA5-B30052BE5972}"/>
              </a:ext>
            </a:extLst>
          </p:cNvPr>
          <p:cNvSpPr txBox="1"/>
          <p:nvPr/>
        </p:nvSpPr>
        <p:spPr>
          <a:xfrm>
            <a:off x="4156239" y="517488"/>
            <a:ext cx="2597059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MFA bills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C4B525-4D20-8437-1A5A-3B1E553AFDA7}"/>
              </a:ext>
            </a:extLst>
          </p:cNvPr>
          <p:cNvSpPr txBox="1"/>
          <p:nvPr/>
        </p:nvSpPr>
        <p:spPr>
          <a:xfrm>
            <a:off x="6875591" y="517488"/>
            <a:ext cx="2597059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Level Playing Field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FB960-FCFE-411F-73DD-4C348B896AE6}"/>
              </a:ext>
            </a:extLst>
          </p:cNvPr>
          <p:cNvSpPr txBox="1"/>
          <p:nvPr/>
        </p:nvSpPr>
        <p:spPr>
          <a:xfrm>
            <a:off x="6875591" y="930601"/>
            <a:ext cx="2597059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Equity Report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C62B68-5F82-8906-10CF-C88FFA42B5F4}"/>
              </a:ext>
            </a:extLst>
          </p:cNvPr>
          <p:cNvSpPr txBox="1"/>
          <p:nvPr/>
        </p:nvSpPr>
        <p:spPr>
          <a:xfrm>
            <a:off x="9533797" y="517488"/>
            <a:ext cx="2597059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Equity briefings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B60532-9F64-8954-475B-F8E5B66B6591}"/>
              </a:ext>
            </a:extLst>
          </p:cNvPr>
          <p:cNvSpPr txBox="1"/>
          <p:nvPr/>
        </p:nvSpPr>
        <p:spPr>
          <a:xfrm>
            <a:off x="9533797" y="930601"/>
            <a:ext cx="2597059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Open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Enrollme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nt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99B938-6764-1763-72D7-B3BE8499A049}"/>
              </a:ext>
            </a:extLst>
          </p:cNvPr>
          <p:cNvSpPr txBox="1"/>
          <p:nvPr/>
        </p:nvSpPr>
        <p:spPr>
          <a:xfrm>
            <a:off x="1493046" y="1719879"/>
            <a:ext cx="2597060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Payer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053714-6A40-F455-F506-DAEAAED1DD3B}"/>
              </a:ext>
            </a:extLst>
          </p:cNvPr>
          <p:cNvSpPr txBox="1"/>
          <p:nvPr/>
        </p:nvSpPr>
        <p:spPr>
          <a:xfrm>
            <a:off x="1493046" y="2507258"/>
            <a:ext cx="2597060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 profiteering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D7592C-863D-F9C7-101D-658E591C1815}"/>
              </a:ext>
            </a:extLst>
          </p:cNvPr>
          <p:cNvSpPr txBox="1"/>
          <p:nvPr/>
        </p:nvSpPr>
        <p:spPr>
          <a:xfrm>
            <a:off x="1493046" y="2113569"/>
            <a:ext cx="2597060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Improve TM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07B388-99FE-D465-7F60-E8682670F7DA}"/>
              </a:ext>
            </a:extLst>
          </p:cNvPr>
          <p:cNvSpPr txBox="1"/>
          <p:nvPr/>
        </p:nvSpPr>
        <p:spPr>
          <a:xfrm>
            <a:off x="4181575" y="1708817"/>
            <a:ext cx="2597059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APA in  May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6ECD60-F102-6DC8-609E-8E86DAC2BE6E}"/>
              </a:ext>
            </a:extLst>
          </p:cNvPr>
          <p:cNvSpPr txBox="1"/>
          <p:nvPr/>
        </p:nvSpPr>
        <p:spPr>
          <a:xfrm>
            <a:off x="4181575" y="2094447"/>
            <a:ext cx="2597059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ACOP in  May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BA5BC9-2AB5-C1CD-58A7-4FE9C23ECEF8}"/>
              </a:ext>
            </a:extLst>
          </p:cNvPr>
          <p:cNvSpPr txBox="1"/>
          <p:nvPr/>
        </p:nvSpPr>
        <p:spPr>
          <a:xfrm>
            <a:off x="4181575" y="2480077"/>
            <a:ext cx="2597059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ACPM in  May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5725C-4169-0792-5EB6-6C7636C2A84C}"/>
              </a:ext>
            </a:extLst>
          </p:cNvPr>
          <p:cNvSpPr txBox="1"/>
          <p:nvPr/>
        </p:nvSpPr>
        <p:spPr>
          <a:xfrm>
            <a:off x="9557650" y="1708817"/>
            <a:ext cx="2597059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ASPC in Fall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3B9E26-E4E4-525D-9144-F7A4433C0596}"/>
              </a:ext>
            </a:extLst>
          </p:cNvPr>
          <p:cNvSpPr txBox="1"/>
          <p:nvPr/>
        </p:nvSpPr>
        <p:spPr>
          <a:xfrm>
            <a:off x="9557650" y="2094447"/>
            <a:ext cx="2597059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AAFP in Fall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0D6339-4536-5812-6BC4-3980CA862EBF}"/>
              </a:ext>
            </a:extLst>
          </p:cNvPr>
          <p:cNvSpPr txBox="1"/>
          <p:nvPr/>
        </p:nvSpPr>
        <p:spPr>
          <a:xfrm>
            <a:off x="9557650" y="2480077"/>
            <a:ext cx="2597059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AAP in Fall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2A8472-C3F7-0BDD-EDD9-77D0AA44697D}"/>
              </a:ext>
            </a:extLst>
          </p:cNvPr>
          <p:cNvSpPr txBox="1"/>
          <p:nvPr/>
        </p:nvSpPr>
        <p:spPr>
          <a:xfrm>
            <a:off x="1493538" y="3301720"/>
            <a:ext cx="5301830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Develop speaking skills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9E50E3-048B-78EE-EAA9-FFA27B5F8038}"/>
              </a:ext>
            </a:extLst>
          </p:cNvPr>
          <p:cNvSpPr txBox="1"/>
          <p:nvPr/>
        </p:nvSpPr>
        <p:spPr>
          <a:xfrm>
            <a:off x="1493538" y="2920630"/>
            <a:ext cx="5301830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Survey gathering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B2A263-9CAF-DDD5-F14C-BDEE35A016FB}"/>
              </a:ext>
            </a:extLst>
          </p:cNvPr>
          <p:cNvSpPr txBox="1"/>
          <p:nvPr/>
        </p:nvSpPr>
        <p:spPr>
          <a:xfrm>
            <a:off x="2092700" y="3680938"/>
            <a:ext cx="5301830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Interviews for MI Report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67FF0B-ABA6-BADD-1B75-84350835863D}"/>
              </a:ext>
            </a:extLst>
          </p:cNvPr>
          <p:cNvSpPr txBox="1"/>
          <p:nvPr/>
        </p:nvSpPr>
        <p:spPr>
          <a:xfrm>
            <a:off x="9557650" y="2920630"/>
            <a:ext cx="2597060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 Report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BA5B3A-BCF0-70E5-B8F0-56351057A9FF}"/>
              </a:ext>
            </a:extLst>
          </p:cNvPr>
          <p:cNvSpPr txBox="1"/>
          <p:nvPr/>
        </p:nvSpPr>
        <p:spPr>
          <a:xfrm>
            <a:off x="8220487" y="3370898"/>
            <a:ext cx="3939868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Determine what’s next for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MI campaign?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58D689-46B6-8580-B98F-E452DE9934AA}"/>
              </a:ext>
            </a:extLst>
          </p:cNvPr>
          <p:cNvSpPr txBox="1"/>
          <p:nvPr/>
        </p:nvSpPr>
        <p:spPr>
          <a:xfrm>
            <a:off x="1493046" y="4138764"/>
            <a:ext cx="2597059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Set chapter-specific goals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545E85-0C51-41BE-1897-10BD2D0C1165}"/>
              </a:ext>
            </a:extLst>
          </p:cNvPr>
          <p:cNvSpPr txBox="1"/>
          <p:nvPr/>
        </p:nvSpPr>
        <p:spPr>
          <a:xfrm>
            <a:off x="4181056" y="4147857"/>
            <a:ext cx="7932547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Overcome obstacles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8B97A2-1A21-8B24-90D6-54D44080C107}"/>
              </a:ext>
            </a:extLst>
          </p:cNvPr>
          <p:cNvSpPr txBox="1"/>
          <p:nvPr/>
        </p:nvSpPr>
        <p:spPr>
          <a:xfrm>
            <a:off x="1493046" y="4871263"/>
            <a:ext cx="10620557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Recruitment / base building – throughout the year!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7328EB-F9E7-49E2-2ECF-A22AEBE0823B}"/>
              </a:ext>
            </a:extLst>
          </p:cNvPr>
          <p:cNvSpPr txBox="1"/>
          <p:nvPr/>
        </p:nvSpPr>
        <p:spPr>
          <a:xfrm>
            <a:off x="7560800" y="6489842"/>
            <a:ext cx="2597059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 profiteering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1953AA-36BB-43B0-2C32-C1AC751DE574}"/>
              </a:ext>
            </a:extLst>
          </p:cNvPr>
          <p:cNvSpPr txBox="1"/>
          <p:nvPr/>
        </p:nvSpPr>
        <p:spPr>
          <a:xfrm>
            <a:off x="4797471" y="6489842"/>
            <a:ext cx="2597059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Improve TM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739FFF-FAC5-8A18-C335-F7670FF7CD80}"/>
              </a:ext>
            </a:extLst>
          </p:cNvPr>
          <p:cNvSpPr txBox="1"/>
          <p:nvPr/>
        </p:nvSpPr>
        <p:spPr>
          <a:xfrm>
            <a:off x="2034141" y="6489842"/>
            <a:ext cx="2597059" cy="3693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5720" bIns="45720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Payer</a:t>
            </a:r>
          </a:p>
        </p:txBody>
      </p:sp>
    </p:spTree>
    <p:extLst>
      <p:ext uri="{BB962C8B-B14F-4D97-AF65-F5344CB8AC3E}">
        <p14:creationId xmlns:p14="http://schemas.microsoft.com/office/powerpoint/2010/main" val="215291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F3EF781-4117-4836-513B-2FB7E096B937}"/>
              </a:ext>
            </a:extLst>
          </p:cNvPr>
          <p:cNvSpPr txBox="1"/>
          <p:nvPr/>
        </p:nvSpPr>
        <p:spPr>
          <a:xfrm>
            <a:off x="4573621" y="2132546"/>
            <a:ext cx="678017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Research and education in the service of </a:t>
            </a:r>
          </a:p>
          <a:p>
            <a:pPr algn="ctr"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</a:rPr>
              <a:t>policy has always been PNHP”s DNA.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“One leap across the chasm” </a:t>
            </a:r>
          </a:p>
          <a:p>
            <a:pPr algn="ctr"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</a:rPr>
              <a:t>was the right frame for many years.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Now we want to build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the power to win.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341F9-92AF-35DD-1A0F-4B0632F9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Founding mission was to expose the problem and describe the solution</a:t>
            </a:r>
            <a:br>
              <a:rPr lang="en-US" sz="2800" dirty="0"/>
            </a:br>
            <a:r>
              <a:rPr lang="en-US" dirty="0"/>
              <a:t>Now We Bring Power to Truth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281992-C312-25E2-BE02-54C1AE04DAD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A97D759-8A1F-3ECE-25EE-E9C840E623E1}"/>
              </a:ext>
            </a:extLst>
          </p:cNvPr>
          <p:cNvSpPr/>
          <p:nvPr/>
        </p:nvSpPr>
        <p:spPr>
          <a:xfrm>
            <a:off x="691611" y="1953908"/>
            <a:ext cx="3295358" cy="908927"/>
          </a:xfrm>
          <a:custGeom>
            <a:avLst/>
            <a:gdLst>
              <a:gd name="connsiteX0" fmla="*/ 0 w 3295358"/>
              <a:gd name="connsiteY0" fmla="*/ 0 h 908927"/>
              <a:gd name="connsiteX1" fmla="*/ 3295358 w 3295358"/>
              <a:gd name="connsiteY1" fmla="*/ 0 h 908927"/>
              <a:gd name="connsiteX2" fmla="*/ 3295358 w 3295358"/>
              <a:gd name="connsiteY2" fmla="*/ 908927 h 908927"/>
              <a:gd name="connsiteX3" fmla="*/ 0 w 3295358"/>
              <a:gd name="connsiteY3" fmla="*/ 908927 h 908927"/>
              <a:gd name="connsiteX4" fmla="*/ 0 w 3295358"/>
              <a:gd name="connsiteY4" fmla="*/ 0 h 90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358" h="908927">
                <a:moveTo>
                  <a:pt x="0" y="0"/>
                </a:moveTo>
                <a:lnTo>
                  <a:pt x="3295358" y="0"/>
                </a:lnTo>
                <a:lnTo>
                  <a:pt x="3295358" y="908927"/>
                </a:lnTo>
                <a:lnTo>
                  <a:pt x="0" y="908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05664" rIns="184912" bIns="10566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Policy </a:t>
            </a:r>
          </a:p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Milestones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E6E15DE-7B63-15C9-3B04-04F14F5F7CA9}"/>
              </a:ext>
            </a:extLst>
          </p:cNvPr>
          <p:cNvSpPr/>
          <p:nvPr/>
        </p:nvSpPr>
        <p:spPr>
          <a:xfrm>
            <a:off x="691611" y="2862835"/>
            <a:ext cx="3295358" cy="2712060"/>
          </a:xfrm>
          <a:custGeom>
            <a:avLst/>
            <a:gdLst>
              <a:gd name="connsiteX0" fmla="*/ 0 w 3295358"/>
              <a:gd name="connsiteY0" fmla="*/ 0 h 2712060"/>
              <a:gd name="connsiteX1" fmla="*/ 3295358 w 3295358"/>
              <a:gd name="connsiteY1" fmla="*/ 0 h 2712060"/>
              <a:gd name="connsiteX2" fmla="*/ 3295358 w 3295358"/>
              <a:gd name="connsiteY2" fmla="*/ 2712060 h 2712060"/>
              <a:gd name="connsiteX3" fmla="*/ 0 w 3295358"/>
              <a:gd name="connsiteY3" fmla="*/ 2712060 h 2712060"/>
              <a:gd name="connsiteX4" fmla="*/ 0 w 3295358"/>
              <a:gd name="connsiteY4" fmla="*/ 0 h 271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358" h="2712060">
                <a:moveTo>
                  <a:pt x="0" y="0"/>
                </a:moveTo>
                <a:lnTo>
                  <a:pt x="3295358" y="0"/>
                </a:lnTo>
                <a:lnTo>
                  <a:pt x="3295358" y="2712060"/>
                </a:lnTo>
                <a:lnTo>
                  <a:pt x="0" y="27120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684" tIns="138684" rIns="184912" bIns="208026" numCol="1" spcCol="1270" anchor="t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600" kern="1200" dirty="0"/>
              <a:t>1989 Physician Proposal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600" kern="1200" dirty="0"/>
              <a:t>2003 Conyers’ MFA bill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600" kern="1200" dirty="0"/>
              <a:t>2016 Sanders’ MFA bill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735CE08-7DAF-93C0-AFEB-1FD927DD2AC5}"/>
              </a:ext>
            </a:extLst>
          </p:cNvPr>
          <p:cNvSpPr/>
          <p:nvPr/>
        </p:nvSpPr>
        <p:spPr>
          <a:xfrm>
            <a:off x="4448320" y="1953908"/>
            <a:ext cx="3295358" cy="908927"/>
          </a:xfrm>
          <a:custGeom>
            <a:avLst/>
            <a:gdLst>
              <a:gd name="connsiteX0" fmla="*/ 0 w 3295358"/>
              <a:gd name="connsiteY0" fmla="*/ 0 h 908927"/>
              <a:gd name="connsiteX1" fmla="*/ 3295358 w 3295358"/>
              <a:gd name="connsiteY1" fmla="*/ 0 h 908927"/>
              <a:gd name="connsiteX2" fmla="*/ 3295358 w 3295358"/>
              <a:gd name="connsiteY2" fmla="*/ 908927 h 908927"/>
              <a:gd name="connsiteX3" fmla="*/ 0 w 3295358"/>
              <a:gd name="connsiteY3" fmla="*/ 908927 h 908927"/>
              <a:gd name="connsiteX4" fmla="*/ 0 w 3295358"/>
              <a:gd name="connsiteY4" fmla="*/ 0 h 90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358" h="908927">
                <a:moveTo>
                  <a:pt x="0" y="0"/>
                </a:moveTo>
                <a:lnTo>
                  <a:pt x="3295358" y="0"/>
                </a:lnTo>
                <a:lnTo>
                  <a:pt x="3295358" y="908927"/>
                </a:lnTo>
                <a:lnTo>
                  <a:pt x="0" y="908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05664" rIns="184912" bIns="10566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Advocacy Milestones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E8AF7C6-2A2B-1ACB-0FF5-8C2591E9E5CE}"/>
              </a:ext>
            </a:extLst>
          </p:cNvPr>
          <p:cNvSpPr/>
          <p:nvPr/>
        </p:nvSpPr>
        <p:spPr>
          <a:xfrm>
            <a:off x="4448320" y="2862835"/>
            <a:ext cx="3295358" cy="2712060"/>
          </a:xfrm>
          <a:custGeom>
            <a:avLst/>
            <a:gdLst>
              <a:gd name="connsiteX0" fmla="*/ 0 w 3295358"/>
              <a:gd name="connsiteY0" fmla="*/ 0 h 2712060"/>
              <a:gd name="connsiteX1" fmla="*/ 3295358 w 3295358"/>
              <a:gd name="connsiteY1" fmla="*/ 0 h 2712060"/>
              <a:gd name="connsiteX2" fmla="*/ 3295358 w 3295358"/>
              <a:gd name="connsiteY2" fmla="*/ 2712060 h 2712060"/>
              <a:gd name="connsiteX3" fmla="*/ 0 w 3295358"/>
              <a:gd name="connsiteY3" fmla="*/ 2712060 h 2712060"/>
              <a:gd name="connsiteX4" fmla="*/ 0 w 3295358"/>
              <a:gd name="connsiteY4" fmla="*/ 0 h 271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358" h="2712060">
                <a:moveTo>
                  <a:pt x="0" y="0"/>
                </a:moveTo>
                <a:lnTo>
                  <a:pt x="3295358" y="0"/>
                </a:lnTo>
                <a:lnTo>
                  <a:pt x="3295358" y="2712060"/>
                </a:lnTo>
                <a:lnTo>
                  <a:pt x="0" y="27120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684" tIns="138684" rIns="184912" bIns="208026" numCol="1" spcCol="1270" anchor="t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600" kern="1200"/>
              <a:t>Kitchen Table Campaign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600" kern="1200" dirty="0"/>
              <a:t>DCE / ACO REACH Campaign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600" kern="1200"/>
              <a:t>Anti-profiteering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1BD6F97-AADB-ACA0-2036-32BE8FA484C5}"/>
              </a:ext>
            </a:extLst>
          </p:cNvPr>
          <p:cNvSpPr/>
          <p:nvPr/>
        </p:nvSpPr>
        <p:spPr>
          <a:xfrm>
            <a:off x="8205029" y="1953908"/>
            <a:ext cx="3295358" cy="908927"/>
          </a:xfrm>
          <a:custGeom>
            <a:avLst/>
            <a:gdLst>
              <a:gd name="connsiteX0" fmla="*/ 0 w 3295358"/>
              <a:gd name="connsiteY0" fmla="*/ 0 h 908927"/>
              <a:gd name="connsiteX1" fmla="*/ 3295358 w 3295358"/>
              <a:gd name="connsiteY1" fmla="*/ 0 h 908927"/>
              <a:gd name="connsiteX2" fmla="*/ 3295358 w 3295358"/>
              <a:gd name="connsiteY2" fmla="*/ 908927 h 908927"/>
              <a:gd name="connsiteX3" fmla="*/ 0 w 3295358"/>
              <a:gd name="connsiteY3" fmla="*/ 908927 h 908927"/>
              <a:gd name="connsiteX4" fmla="*/ 0 w 3295358"/>
              <a:gd name="connsiteY4" fmla="*/ 0 h 90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358" h="908927">
                <a:moveTo>
                  <a:pt x="0" y="0"/>
                </a:moveTo>
                <a:lnTo>
                  <a:pt x="3295358" y="0"/>
                </a:lnTo>
                <a:lnTo>
                  <a:pt x="3295358" y="908927"/>
                </a:lnTo>
                <a:lnTo>
                  <a:pt x="0" y="9089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912" tIns="105664" rIns="184912" bIns="105664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600" b="1" kern="1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Strategy Milestones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009446F-340D-EEE8-4FB2-74C7244924D1}"/>
              </a:ext>
            </a:extLst>
          </p:cNvPr>
          <p:cNvSpPr/>
          <p:nvPr/>
        </p:nvSpPr>
        <p:spPr>
          <a:xfrm>
            <a:off x="8205029" y="2862835"/>
            <a:ext cx="3295358" cy="2712060"/>
          </a:xfrm>
          <a:custGeom>
            <a:avLst/>
            <a:gdLst>
              <a:gd name="connsiteX0" fmla="*/ 0 w 3295358"/>
              <a:gd name="connsiteY0" fmla="*/ 0 h 2712060"/>
              <a:gd name="connsiteX1" fmla="*/ 3295358 w 3295358"/>
              <a:gd name="connsiteY1" fmla="*/ 0 h 2712060"/>
              <a:gd name="connsiteX2" fmla="*/ 3295358 w 3295358"/>
              <a:gd name="connsiteY2" fmla="*/ 2712060 h 2712060"/>
              <a:gd name="connsiteX3" fmla="*/ 0 w 3295358"/>
              <a:gd name="connsiteY3" fmla="*/ 2712060 h 2712060"/>
              <a:gd name="connsiteX4" fmla="*/ 0 w 3295358"/>
              <a:gd name="connsiteY4" fmla="*/ 0 h 271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358" h="2712060">
                <a:moveTo>
                  <a:pt x="0" y="0"/>
                </a:moveTo>
                <a:lnTo>
                  <a:pt x="3295358" y="0"/>
                </a:lnTo>
                <a:lnTo>
                  <a:pt x="3295358" y="2712060"/>
                </a:lnTo>
                <a:lnTo>
                  <a:pt x="0" y="27120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8684" tIns="138684" rIns="184912" bIns="208026" numCol="1" spcCol="1270" anchor="t" anchorCtr="0">
            <a:noAutofit/>
          </a:bodyPr>
          <a:lstStyle/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600" kern="1200" dirty="0"/>
              <a:t>Created SNaHP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600" kern="1200" dirty="0"/>
              <a:t>Impacted the value of insurance corporations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har char="•"/>
            </a:pPr>
            <a:r>
              <a:rPr lang="en-US" sz="2600" kern="1200" dirty="0"/>
              <a:t>Developing a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30528853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17" grpId="1" build="allAtOnce"/>
      <p:bldP spid="11" grpId="0" animBg="1"/>
      <p:bldP spid="12" grpId="0" uiExpand="1" build="p" animBg="1"/>
      <p:bldP spid="13" grpId="0" animBg="1"/>
      <p:bldP spid="14" grpId="0" uiExpand="1" build="p" animBg="1"/>
      <p:bldP spid="15" grpId="0" animBg="1"/>
      <p:bldP spid="1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66462-BD1E-A4C8-528D-940C0AEBE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0E72D98-1902-32DF-2268-0A38B5FC2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37689"/>
              </p:ext>
            </p:extLst>
          </p:nvPr>
        </p:nvGraphicFramePr>
        <p:xfrm>
          <a:off x="0" y="-1"/>
          <a:ext cx="12192003" cy="649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227">
                  <a:extLst>
                    <a:ext uri="{9D8B030D-6E8A-4147-A177-3AD203B41FA5}">
                      <a16:colId xmlns:a16="http://schemas.microsoft.com/office/drawing/2014/main" val="3686251187"/>
                    </a:ext>
                  </a:extLst>
                </a:gridCol>
                <a:gridCol w="2147555">
                  <a:extLst>
                    <a:ext uri="{9D8B030D-6E8A-4147-A177-3AD203B41FA5}">
                      <a16:colId xmlns:a16="http://schemas.microsoft.com/office/drawing/2014/main" val="3330195002"/>
                    </a:ext>
                  </a:extLst>
                </a:gridCol>
                <a:gridCol w="536889">
                  <a:extLst>
                    <a:ext uri="{9D8B030D-6E8A-4147-A177-3AD203B41FA5}">
                      <a16:colId xmlns:a16="http://schemas.microsoft.com/office/drawing/2014/main" val="947491614"/>
                    </a:ext>
                  </a:extLst>
                </a:gridCol>
                <a:gridCol w="1610666">
                  <a:extLst>
                    <a:ext uri="{9D8B030D-6E8A-4147-A177-3AD203B41FA5}">
                      <a16:colId xmlns:a16="http://schemas.microsoft.com/office/drawing/2014/main" val="4195926781"/>
                    </a:ext>
                  </a:extLst>
                </a:gridCol>
                <a:gridCol w="1073778">
                  <a:extLst>
                    <a:ext uri="{9D8B030D-6E8A-4147-A177-3AD203B41FA5}">
                      <a16:colId xmlns:a16="http://schemas.microsoft.com/office/drawing/2014/main" val="3850730186"/>
                    </a:ext>
                  </a:extLst>
                </a:gridCol>
                <a:gridCol w="1073778">
                  <a:extLst>
                    <a:ext uri="{9D8B030D-6E8A-4147-A177-3AD203B41FA5}">
                      <a16:colId xmlns:a16="http://schemas.microsoft.com/office/drawing/2014/main" val="1802150033"/>
                    </a:ext>
                  </a:extLst>
                </a:gridCol>
                <a:gridCol w="1610666">
                  <a:extLst>
                    <a:ext uri="{9D8B030D-6E8A-4147-A177-3AD203B41FA5}">
                      <a16:colId xmlns:a16="http://schemas.microsoft.com/office/drawing/2014/main" val="1804672708"/>
                    </a:ext>
                  </a:extLst>
                </a:gridCol>
                <a:gridCol w="536889">
                  <a:extLst>
                    <a:ext uri="{9D8B030D-6E8A-4147-A177-3AD203B41FA5}">
                      <a16:colId xmlns:a16="http://schemas.microsoft.com/office/drawing/2014/main" val="3507076161"/>
                    </a:ext>
                  </a:extLst>
                </a:gridCol>
                <a:gridCol w="2147555">
                  <a:extLst>
                    <a:ext uri="{9D8B030D-6E8A-4147-A177-3AD203B41FA5}">
                      <a16:colId xmlns:a16="http://schemas.microsoft.com/office/drawing/2014/main" val="3922725867"/>
                    </a:ext>
                  </a:extLst>
                </a:gridCol>
              </a:tblGrid>
              <a:tr h="49425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Q4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084038"/>
                  </a:ext>
                </a:extLst>
              </a:tr>
              <a:tr h="120031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Legislative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329443"/>
                  </a:ext>
                </a:extLst>
              </a:tr>
              <a:tr h="120031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Key Med Societies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255943"/>
                  </a:ext>
                </a:extLst>
              </a:tr>
              <a:tr h="120031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Moral 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Injury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0811"/>
                  </a:ext>
                </a:extLst>
              </a:tr>
              <a:tr h="120031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Local 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Power (ongoing)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872422"/>
                  </a:ext>
                </a:extLst>
              </a:tr>
              <a:tr h="120031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Skills Key (Learnings)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buFont typeface="+mj-lt"/>
                        <a:buNone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>
                        <a:buFont typeface="+mj-lt"/>
                        <a:buNone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>
                        <a:buFont typeface="+mj-lt"/>
                        <a:buNone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ase">
                        <a:buFont typeface="+mj-lt"/>
                        <a:buNone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9063" indent="-119063" algn="l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buFont typeface="+mj-lt"/>
                        <a:buNone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2532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3E55208-A295-2A16-F569-E458C51B14BF}"/>
              </a:ext>
            </a:extLst>
          </p:cNvPr>
          <p:cNvSpPr/>
          <p:nvPr/>
        </p:nvSpPr>
        <p:spPr>
          <a:xfrm>
            <a:off x="0" y="6495801"/>
            <a:ext cx="12192000" cy="3621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Single Payer</a:t>
            </a:r>
            <a:r>
              <a:rPr lang="en-US" sz="2000" b="1" dirty="0">
                <a:solidFill>
                  <a:srgbClr val="FF0000"/>
                </a:solidFill>
              </a:rPr>
              <a:t>		</a:t>
            </a:r>
            <a:r>
              <a:rPr lang="en-US" sz="2000" b="1" dirty="0">
                <a:solidFill>
                  <a:srgbClr val="00B0F0"/>
                </a:solidFill>
              </a:rPr>
              <a:t>Improve Traditional Medicare</a:t>
            </a:r>
            <a:r>
              <a:rPr lang="en-US" sz="2000" b="1" dirty="0">
                <a:solidFill>
                  <a:srgbClr val="FF0000"/>
                </a:solidFill>
              </a:rPr>
              <a:t>		End Profiteering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D3FA6A-D8C5-8DD8-22DB-5EFA71432EDA}"/>
              </a:ext>
            </a:extLst>
          </p:cNvPr>
          <p:cNvSpPr/>
          <p:nvPr/>
        </p:nvSpPr>
        <p:spPr>
          <a:xfrm>
            <a:off x="1712067" y="739302"/>
            <a:ext cx="10194587" cy="55253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3800" b="1" i="1" dirty="0"/>
              <a:t>You</a:t>
            </a:r>
            <a:r>
              <a:rPr lang="en-US" sz="13800" b="1" dirty="0"/>
              <a:t> </a:t>
            </a:r>
          </a:p>
          <a:p>
            <a:pPr algn="ctr">
              <a:lnSpc>
                <a:spcPct val="90000"/>
              </a:lnSpc>
            </a:pPr>
            <a:r>
              <a:rPr lang="en-US" sz="8800" b="1" dirty="0"/>
              <a:t>are the timeline</a:t>
            </a:r>
          </a:p>
        </p:txBody>
      </p:sp>
    </p:spTree>
    <p:extLst>
      <p:ext uri="{BB962C8B-B14F-4D97-AF65-F5344CB8AC3E}">
        <p14:creationId xmlns:p14="http://schemas.microsoft.com/office/powerpoint/2010/main" val="6387825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spcAft>
            <a:spcPts val="1200"/>
          </a:spcAft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C98DEFF-0EAA-344B-8DA2-DCBE36461703}">
  <we:reference id="wa200003220" version="1.0.0.0" store="en-US" storeType="OMEX"/>
  <we:alternateReferences>
    <we:reference id="WA200003220" version="1.0.0.0" store="WA20000322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53759</TotalTime>
  <Words>436</Words>
  <Application>Microsoft Macintosh PowerPoint</Application>
  <PresentationFormat>Widescreen</PresentationFormat>
  <Paragraphs>144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Reports from workshops: Campaigns for PNHP’s Future</vt:lpstr>
      <vt:lpstr>PowerPoint Presentation</vt:lpstr>
      <vt:lpstr>PowerPoint Presentation</vt:lpstr>
      <vt:lpstr>PowerPoint Presentation</vt:lpstr>
      <vt:lpstr>Report Back from the Workshops</vt:lpstr>
      <vt:lpstr>PowerPoint Presentation</vt:lpstr>
      <vt:lpstr>PowerPoint Presentation</vt:lpstr>
      <vt:lpstr>Founding mission was to expose the problem and describe the solution Now We Bring Power to Truth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Weisbart</dc:creator>
  <cp:lastModifiedBy>Ed Weisbart</cp:lastModifiedBy>
  <cp:revision>2925</cp:revision>
  <cp:lastPrinted>2024-11-15T16:26:02Z</cp:lastPrinted>
  <dcterms:created xsi:type="dcterms:W3CDTF">2016-11-02T21:04:26Z</dcterms:created>
  <dcterms:modified xsi:type="dcterms:W3CDTF">2024-11-17T03:16:54Z</dcterms:modified>
</cp:coreProperties>
</file>