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9"/>
  </p:notesMasterIdLst>
  <p:sldIdLst>
    <p:sldId id="3313" r:id="rId2"/>
    <p:sldId id="3314" r:id="rId3"/>
    <p:sldId id="3315" r:id="rId4"/>
    <p:sldId id="3316" r:id="rId5"/>
    <p:sldId id="3317" r:id="rId6"/>
    <p:sldId id="3318" r:id="rId7"/>
    <p:sldId id="3287" r:id="rId8"/>
    <p:sldId id="3319" r:id="rId9"/>
    <p:sldId id="3320" r:id="rId10"/>
    <p:sldId id="3321" r:id="rId11"/>
    <p:sldId id="3322" r:id="rId12"/>
    <p:sldId id="3323" r:id="rId13"/>
    <p:sldId id="3324" r:id="rId14"/>
    <p:sldId id="3325" r:id="rId15"/>
    <p:sldId id="3326" r:id="rId16"/>
    <p:sldId id="3327" r:id="rId17"/>
    <p:sldId id="3328" r:id="rId18"/>
    <p:sldId id="3329" r:id="rId19"/>
    <p:sldId id="3330" r:id="rId20"/>
    <p:sldId id="3331" r:id="rId21"/>
    <p:sldId id="3332" r:id="rId22"/>
    <p:sldId id="3333" r:id="rId23"/>
    <p:sldId id="3334" r:id="rId24"/>
    <p:sldId id="3335" r:id="rId25"/>
    <p:sldId id="3336" r:id="rId26"/>
    <p:sldId id="3337" r:id="rId27"/>
    <p:sldId id="331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hruthi and Swathi" id="{6709CC80-481F-554D-9838-FDDAB5D088C8}">
          <p14:sldIdLst>
            <p14:sldId id="3313"/>
            <p14:sldId id="3314"/>
            <p14:sldId id="3315"/>
            <p14:sldId id="3316"/>
            <p14:sldId id="3317"/>
            <p14:sldId id="3318"/>
            <p14:sldId id="3287"/>
            <p14:sldId id="3319"/>
            <p14:sldId id="3320"/>
            <p14:sldId id="3321"/>
            <p14:sldId id="3322"/>
            <p14:sldId id="3323"/>
            <p14:sldId id="3324"/>
            <p14:sldId id="3325"/>
            <p14:sldId id="3326"/>
            <p14:sldId id="3327"/>
            <p14:sldId id="3328"/>
            <p14:sldId id="3329"/>
            <p14:sldId id="3330"/>
            <p14:sldId id="3331"/>
            <p14:sldId id="3332"/>
            <p14:sldId id="3333"/>
            <p14:sldId id="3334"/>
            <p14:sldId id="3335"/>
            <p14:sldId id="3336"/>
            <p14:sldId id="3337"/>
            <p14:sldId id="331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097AC"/>
    <a:srgbClr val="DE0000"/>
    <a:srgbClr val="041638"/>
    <a:srgbClr val="92BEB6"/>
    <a:srgbClr val="197662"/>
    <a:srgbClr val="0DA87F"/>
    <a:srgbClr val="94C4B0"/>
    <a:srgbClr val="8895B1"/>
    <a:srgbClr val="0042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843"/>
    <p:restoredTop sz="95070" autoAdjust="0"/>
  </p:normalViewPr>
  <p:slideViewPr>
    <p:cSldViewPr snapToGrid="0" snapToObjects="1">
      <p:cViewPr varScale="1">
        <p:scale>
          <a:sx n="93" d="100"/>
          <a:sy n="93" d="100"/>
        </p:scale>
        <p:origin x="216" y="448"/>
      </p:cViewPr>
      <p:guideLst/>
    </p:cSldViewPr>
  </p:slideViewPr>
  <p:outlineViewPr>
    <p:cViewPr>
      <p:scale>
        <a:sx n="33" d="100"/>
        <a:sy n="33" d="100"/>
      </p:scale>
      <p:origin x="0" y="-47328"/>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Sheet1!$A$2:$A$19</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Sheet1!$B$2:$B$19</c:f>
              <c:numCache>
                <c:formatCode>0%</c:formatCode>
                <c:ptCount val="15"/>
                <c:pt idx="0">
                  <c:v>0.25</c:v>
                </c:pt>
                <c:pt idx="1">
                  <c:v>0.26</c:v>
                </c:pt>
                <c:pt idx="2">
                  <c:v>0.27</c:v>
                </c:pt>
                <c:pt idx="3">
                  <c:v>0.28999999999999998</c:v>
                </c:pt>
                <c:pt idx="4">
                  <c:v>0.31</c:v>
                </c:pt>
                <c:pt idx="5">
                  <c:v>0.32</c:v>
                </c:pt>
                <c:pt idx="6">
                  <c:v>0.33</c:v>
                </c:pt>
                <c:pt idx="7">
                  <c:v>0.35</c:v>
                </c:pt>
                <c:pt idx="8">
                  <c:v>0.37</c:v>
                </c:pt>
                <c:pt idx="9">
                  <c:v>0.39</c:v>
                </c:pt>
                <c:pt idx="10">
                  <c:v>0.42</c:v>
                </c:pt>
                <c:pt idx="11">
                  <c:v>0.46</c:v>
                </c:pt>
                <c:pt idx="12">
                  <c:v>0.48</c:v>
                </c:pt>
                <c:pt idx="13">
                  <c:v>0.51</c:v>
                </c:pt>
                <c:pt idx="14">
                  <c:v>0.54</c:v>
                </c:pt>
              </c:numCache>
            </c:numRef>
          </c:val>
          <c:extLst>
            <c:ext xmlns:c16="http://schemas.microsoft.com/office/drawing/2014/chart" uri="{C3380CC4-5D6E-409C-BE32-E72D297353CC}">
              <c16:uniqueId val="{00000000-3614-E541-9AA7-FE43C68A5D55}"/>
            </c:ext>
          </c:extLst>
        </c:ser>
        <c:dLbls>
          <c:showLegendKey val="0"/>
          <c:showVal val="0"/>
          <c:showCatName val="0"/>
          <c:showSerName val="0"/>
          <c:showPercent val="0"/>
          <c:showBubbleSize val="0"/>
        </c:dLbls>
        <c:gapWidth val="43"/>
        <c:overlap val="-27"/>
        <c:axId val="1339722096"/>
        <c:axId val="1339446480"/>
      </c:barChart>
      <c:catAx>
        <c:axId val="1339722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bg1"/>
                </a:solidFill>
                <a:latin typeface="+mn-lt"/>
                <a:ea typeface="+mn-ea"/>
                <a:cs typeface="+mn-cs"/>
              </a:defRPr>
            </a:pPr>
            <a:endParaRPr lang="en-US"/>
          </a:p>
        </c:txPr>
        <c:crossAx val="1339446480"/>
        <c:crosses val="autoZero"/>
        <c:auto val="1"/>
        <c:lblAlgn val="ctr"/>
        <c:lblOffset val="100"/>
        <c:tickLblSkip val="2"/>
        <c:noMultiLvlLbl val="0"/>
      </c:catAx>
      <c:valAx>
        <c:axId val="1339446480"/>
        <c:scaling>
          <c:orientation val="minMax"/>
          <c:max val="0.55000000000000004"/>
          <c:min val="0"/>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339722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dLbl>
              <c:idx val="0"/>
              <c:numFmt formatCode="0.0" sourceLinked="0"/>
              <c:spPr>
                <a:noFill/>
                <a:ln>
                  <a:noFill/>
                </a:ln>
                <a:effectLst/>
              </c:spPr>
              <c:txPr>
                <a:bodyPr rot="-5400000" spcFirstLastPara="1" vertOverflow="ellipsis"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D48E-464C-A349-DB478918578B}"/>
                </c:ext>
              </c:extLst>
            </c:dLbl>
            <c:dLbl>
              <c:idx val="1"/>
              <c:numFmt formatCode="0.0" sourceLinked="0"/>
              <c:spPr>
                <a:noFill/>
                <a:ln>
                  <a:noFill/>
                </a:ln>
                <a:effectLst/>
              </c:spPr>
              <c:txPr>
                <a:bodyPr rot="-5400000" spcFirstLastPara="1" vertOverflow="ellipsis"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D48E-464C-A349-DB478918578B}"/>
                </c:ext>
              </c:extLst>
            </c:dLbl>
            <c:numFmt formatCode="0.0" sourceLinked="0"/>
            <c:spPr>
              <a:noFill/>
              <a:ln>
                <a:noFill/>
              </a:ln>
              <a:effectLst/>
            </c:spPr>
            <c:txPr>
              <a:bodyPr rot="-5400000" spcFirstLastPara="1" vertOverflow="ellipsis" wrap="square" lIns="38100" tIns="19050" rIns="38100" bIns="19050" anchor="ctr" anchorCtr="1">
                <a:spAutoFit/>
              </a:bodyPr>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Sheet1!$B$2:$B$16</c:f>
              <c:numCache>
                <c:formatCode>0.00</c:formatCode>
                <c:ptCount val="15"/>
                <c:pt idx="0">
                  <c:v>1.8</c:v>
                </c:pt>
                <c:pt idx="1">
                  <c:v>2</c:v>
                </c:pt>
                <c:pt idx="2">
                  <c:v>2.2000000000000002</c:v>
                </c:pt>
                <c:pt idx="3">
                  <c:v>2.5</c:v>
                </c:pt>
                <c:pt idx="4">
                  <c:v>2.9</c:v>
                </c:pt>
                <c:pt idx="5">
                  <c:v>3.1</c:v>
                </c:pt>
                <c:pt idx="6">
                  <c:v>3.1</c:v>
                </c:pt>
                <c:pt idx="7">
                  <c:v>3.6</c:v>
                </c:pt>
                <c:pt idx="8">
                  <c:v>4</c:v>
                </c:pt>
                <c:pt idx="9">
                  <c:v>4.4000000000000004</c:v>
                </c:pt>
                <c:pt idx="10">
                  <c:v>4.5999999999999996</c:v>
                </c:pt>
                <c:pt idx="11">
                  <c:v>4.9000000000000004</c:v>
                </c:pt>
                <c:pt idx="12">
                  <c:v>5.0999999999999996</c:v>
                </c:pt>
                <c:pt idx="13">
                  <c:v>5.4</c:v>
                </c:pt>
                <c:pt idx="14">
                  <c:v>5.7</c:v>
                </c:pt>
              </c:numCache>
            </c:numRef>
          </c:val>
          <c:extLst>
            <c:ext xmlns:c16="http://schemas.microsoft.com/office/drawing/2014/chart" uri="{C3380CC4-5D6E-409C-BE32-E72D297353CC}">
              <c16:uniqueId val="{00000000-D48E-464C-A349-DB478918578B}"/>
            </c:ext>
          </c:extLst>
        </c:ser>
        <c:dLbls>
          <c:showLegendKey val="0"/>
          <c:showVal val="0"/>
          <c:showCatName val="0"/>
          <c:showSerName val="0"/>
          <c:showPercent val="0"/>
          <c:showBubbleSize val="0"/>
        </c:dLbls>
        <c:gapWidth val="27"/>
        <c:overlap val="-27"/>
        <c:axId val="1834138431"/>
        <c:axId val="730302336"/>
      </c:barChart>
      <c:catAx>
        <c:axId val="183413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730302336"/>
        <c:crosses val="autoZero"/>
        <c:auto val="1"/>
        <c:lblAlgn val="ctr"/>
        <c:lblOffset val="100"/>
        <c:tickLblSkip val="2"/>
        <c:noMultiLvlLbl val="0"/>
      </c:catAx>
      <c:valAx>
        <c:axId val="730302336"/>
        <c:scaling>
          <c:orientation val="minMax"/>
          <c:max val="5.8"/>
          <c:min val="0"/>
        </c:scaling>
        <c:delete val="1"/>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crossAx val="1834138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bg1"/>
              </a:solidFill>
            </a:ln>
          </c:spPr>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1-7AE3-194F-813C-4AE4B3B90534}"/>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2-7AE3-194F-813C-4AE4B3B90534}"/>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3-7AE3-194F-813C-4AE4B3B90534}"/>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4-7AE3-194F-813C-4AE4B3B90534}"/>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5-7AE3-194F-813C-4AE4B3B90534}"/>
              </c:ext>
            </c:extLst>
          </c:dPt>
          <c:dPt>
            <c:idx val="5"/>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1-5BE7-6C45-8419-1FA4EFDFC038}"/>
              </c:ext>
            </c:extLst>
          </c:dPt>
          <c:dPt>
            <c:idx val="6"/>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2-5BE7-6C45-8419-1FA4EFDFC038}"/>
              </c:ext>
            </c:extLst>
          </c:dPt>
          <c:dPt>
            <c:idx val="7"/>
            <c:bubble3D val="0"/>
            <c:spPr>
              <a:solidFill>
                <a:schemeClr val="tx1">
                  <a:lumMod val="50000"/>
                  <a:lumOff val="50000"/>
                </a:schemeClr>
              </a:solidFill>
              <a:ln w="9525" cap="flat" cmpd="sng" algn="ctr">
                <a:solidFill>
                  <a:schemeClr val="bg1"/>
                </a:solidFill>
                <a:round/>
              </a:ln>
              <a:effectLst/>
            </c:spPr>
            <c:extLst>
              <c:ext xmlns:c16="http://schemas.microsoft.com/office/drawing/2014/chart" uri="{C3380CC4-5D6E-409C-BE32-E72D297353CC}">
                <c16:uniqueId val="{00000000-5BE7-6C45-8419-1FA4EFDFC038}"/>
              </c:ext>
            </c:extLst>
          </c:dPt>
          <c:dLbls>
            <c:delete val="1"/>
          </c:dLbls>
          <c:cat>
            <c:strRef>
              <c:f>Sheet1!$A$2:$A$9</c:f>
              <c:strCache>
                <c:ptCount val="8"/>
                <c:pt idx="0">
                  <c:v>UnitedHealthcare</c:v>
                </c:pt>
                <c:pt idx="1">
                  <c:v>Humana</c:v>
                </c:pt>
                <c:pt idx="2">
                  <c:v>BCBS</c:v>
                </c:pt>
                <c:pt idx="3">
                  <c:v>CVS Health</c:v>
                </c:pt>
                <c:pt idx="4">
                  <c:v>Kaiser</c:v>
                </c:pt>
                <c:pt idx="5">
                  <c:v>Centene</c:v>
                </c:pt>
                <c:pt idx="6">
                  <c:v>Cigna</c:v>
                </c:pt>
                <c:pt idx="7">
                  <c:v>All others</c:v>
                </c:pt>
              </c:strCache>
            </c:strRef>
          </c:cat>
          <c:val>
            <c:numRef>
              <c:f>Sheet1!$B$2:$B$9</c:f>
              <c:numCache>
                <c:formatCode>0%</c:formatCode>
                <c:ptCount val="8"/>
                <c:pt idx="0">
                  <c:v>0.28999999999999998</c:v>
                </c:pt>
                <c:pt idx="1">
                  <c:v>0.18</c:v>
                </c:pt>
                <c:pt idx="2">
                  <c:v>0.14000000000000001</c:v>
                </c:pt>
                <c:pt idx="3">
                  <c:v>0.12</c:v>
                </c:pt>
                <c:pt idx="4">
                  <c:v>0.06</c:v>
                </c:pt>
                <c:pt idx="5">
                  <c:v>0.03</c:v>
                </c:pt>
                <c:pt idx="6">
                  <c:v>0.02</c:v>
                </c:pt>
                <c:pt idx="7">
                  <c:v>0.16</c:v>
                </c:pt>
              </c:numCache>
            </c:numRef>
          </c:val>
          <c:extLst>
            <c:ext xmlns:c16="http://schemas.microsoft.com/office/drawing/2014/chart" uri="{C3380CC4-5D6E-409C-BE32-E72D297353CC}">
              <c16:uniqueId val="{00000000-7AE3-194F-813C-4AE4B3B90534}"/>
            </c:ext>
          </c:extLst>
        </c:ser>
        <c:dLbls>
          <c:dLblPos val="ctr"/>
          <c:showLegendKey val="0"/>
          <c:showVal val="0"/>
          <c:showCatName val="0"/>
          <c:showSerName val="0"/>
          <c:showPercent val="1"/>
          <c:showBubbleSize val="0"/>
          <c:showLeaderLines val="1"/>
        </c:dLbls>
        <c:firstSliceAng val="27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bg1"/>
              </a:solidFill>
            </a:ln>
          </c:spPr>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1-7AE3-194F-813C-4AE4B3B90534}"/>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2-7AE3-194F-813C-4AE4B3B90534}"/>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3-7AE3-194F-813C-4AE4B3B90534}"/>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4-7AE3-194F-813C-4AE4B3B90534}"/>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5-7AE3-194F-813C-4AE4B3B90534}"/>
              </c:ext>
            </c:extLst>
          </c:dPt>
          <c:dPt>
            <c:idx val="5"/>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1-5BE7-6C45-8419-1FA4EFDFC038}"/>
              </c:ext>
            </c:extLst>
          </c:dPt>
          <c:dPt>
            <c:idx val="6"/>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2-5BE7-6C45-8419-1FA4EFDFC038}"/>
              </c:ext>
            </c:extLst>
          </c:dPt>
          <c:dPt>
            <c:idx val="7"/>
            <c:bubble3D val="0"/>
            <c:spPr>
              <a:solidFill>
                <a:schemeClr val="tx1">
                  <a:lumMod val="50000"/>
                  <a:lumOff val="50000"/>
                </a:schemeClr>
              </a:solidFill>
              <a:ln w="9525" cap="flat" cmpd="sng" algn="ctr">
                <a:solidFill>
                  <a:schemeClr val="bg1"/>
                </a:solidFill>
                <a:round/>
              </a:ln>
              <a:effectLst/>
            </c:spPr>
            <c:extLst>
              <c:ext xmlns:c16="http://schemas.microsoft.com/office/drawing/2014/chart" uri="{C3380CC4-5D6E-409C-BE32-E72D297353CC}">
                <c16:uniqueId val="{00000000-5BE7-6C45-8419-1FA4EFDFC038}"/>
              </c:ext>
            </c:extLst>
          </c:dPt>
          <c:dLbls>
            <c:delete val="1"/>
          </c:dLbls>
          <c:cat>
            <c:strRef>
              <c:f>Sheet1!$A$2:$A$9</c:f>
              <c:strCache>
                <c:ptCount val="8"/>
                <c:pt idx="0">
                  <c:v>UnitedHealthcare</c:v>
                </c:pt>
                <c:pt idx="1">
                  <c:v>Humana</c:v>
                </c:pt>
                <c:pt idx="2">
                  <c:v>BCBS</c:v>
                </c:pt>
                <c:pt idx="3">
                  <c:v>CVS Health</c:v>
                </c:pt>
                <c:pt idx="4">
                  <c:v>Kaiser</c:v>
                </c:pt>
                <c:pt idx="5">
                  <c:v>Centene</c:v>
                </c:pt>
                <c:pt idx="6">
                  <c:v>Cigna</c:v>
                </c:pt>
                <c:pt idx="7">
                  <c:v>All others</c:v>
                </c:pt>
              </c:strCache>
            </c:strRef>
          </c:cat>
          <c:val>
            <c:numRef>
              <c:f>Sheet1!$B$2:$B$9</c:f>
              <c:numCache>
                <c:formatCode>0%</c:formatCode>
                <c:ptCount val="8"/>
                <c:pt idx="0">
                  <c:v>0.28999999999999998</c:v>
                </c:pt>
                <c:pt idx="1">
                  <c:v>0.18</c:v>
                </c:pt>
                <c:pt idx="2">
                  <c:v>0.14000000000000001</c:v>
                </c:pt>
                <c:pt idx="3">
                  <c:v>0.12</c:v>
                </c:pt>
                <c:pt idx="4">
                  <c:v>0.06</c:v>
                </c:pt>
                <c:pt idx="5">
                  <c:v>0.03</c:v>
                </c:pt>
                <c:pt idx="6">
                  <c:v>0.02</c:v>
                </c:pt>
                <c:pt idx="7">
                  <c:v>0.16</c:v>
                </c:pt>
              </c:numCache>
            </c:numRef>
          </c:val>
          <c:extLst>
            <c:ext xmlns:c16="http://schemas.microsoft.com/office/drawing/2014/chart" uri="{C3380CC4-5D6E-409C-BE32-E72D297353CC}">
              <c16:uniqueId val="{00000000-7AE3-194F-813C-4AE4B3B90534}"/>
            </c:ext>
          </c:extLst>
        </c:ser>
        <c:dLbls>
          <c:dLblPos val="ctr"/>
          <c:showLegendKey val="0"/>
          <c:showVal val="0"/>
          <c:showCatName val="0"/>
          <c:showSerName val="0"/>
          <c:showPercent val="1"/>
          <c:showBubbleSize val="0"/>
          <c:showLeaderLines val="1"/>
        </c:dLbls>
        <c:firstSliceAng val="27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1" i="0" u="none" strike="noStrike" kern="1200" spc="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4.9001021059214771E-2"/>
          <c:y val="0.10513625962641056"/>
          <c:w val="0.90199795788157044"/>
          <c:h val="0.71557552106069011"/>
        </c:manualLayout>
      </c:layout>
      <c:barChart>
        <c:barDir val="col"/>
        <c:grouping val="clustered"/>
        <c:varyColors val="0"/>
        <c:ser>
          <c:idx val="0"/>
          <c:order val="0"/>
          <c:tx>
            <c:strRef>
              <c:f>Sheet1!$B$1</c:f>
              <c:strCache>
                <c:ptCount val="1"/>
                <c:pt idx="0">
                  <c:v>United</c:v>
                </c:pt>
              </c:strCache>
            </c:strRef>
          </c:tx>
          <c:spPr>
            <a:solidFill>
              <a:srgbClr val="92BEB6"/>
            </a:solidFill>
            <a:ln>
              <a:solidFill>
                <a:schemeClr val="bg1"/>
              </a:solidFill>
            </a:ln>
            <a:effectLst/>
          </c:spPr>
          <c:invertIfNegative val="0"/>
          <c:cat>
            <c:numRef>
              <c:f>Sheet1!$A$2:$A$4</c:f>
              <c:numCache>
                <c:formatCode>General</c:formatCode>
                <c:ptCount val="3"/>
                <c:pt idx="0">
                  <c:v>2010</c:v>
                </c:pt>
                <c:pt idx="1">
                  <c:v>2017</c:v>
                </c:pt>
                <c:pt idx="2">
                  <c:v>2024</c:v>
                </c:pt>
              </c:numCache>
            </c:numRef>
          </c:cat>
          <c:val>
            <c:numRef>
              <c:f>Sheet1!$B$2:$B$4</c:f>
              <c:numCache>
                <c:formatCode>0%</c:formatCode>
                <c:ptCount val="3"/>
                <c:pt idx="0">
                  <c:v>0.2</c:v>
                </c:pt>
                <c:pt idx="1">
                  <c:v>0.25</c:v>
                </c:pt>
                <c:pt idx="2">
                  <c:v>0.28999999999999998</c:v>
                </c:pt>
              </c:numCache>
            </c:numRef>
          </c:val>
          <c:extLst>
            <c:ext xmlns:c16="http://schemas.microsoft.com/office/drawing/2014/chart" uri="{C3380CC4-5D6E-409C-BE32-E72D297353CC}">
              <c16:uniqueId val="{00000000-F84B-614B-B141-897AF97AD941}"/>
            </c:ext>
          </c:extLst>
        </c:ser>
        <c:ser>
          <c:idx val="1"/>
          <c:order val="1"/>
          <c:tx>
            <c:strRef>
              <c:f>Sheet1!$C$1</c:f>
              <c:strCache>
                <c:ptCount val="1"/>
                <c:pt idx="0">
                  <c:v>Others</c:v>
                </c:pt>
              </c:strCache>
            </c:strRef>
          </c:tx>
          <c:spPr>
            <a:solidFill>
              <a:srgbClr val="A097AC"/>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2010</c:v>
                </c:pt>
                <c:pt idx="1">
                  <c:v>2017</c:v>
                </c:pt>
                <c:pt idx="2">
                  <c:v>2024</c:v>
                </c:pt>
              </c:numCache>
            </c:numRef>
          </c:cat>
          <c:val>
            <c:numRef>
              <c:f>Sheet1!$C$2:$C$4</c:f>
            </c:numRef>
          </c:val>
          <c:extLst>
            <c:ext xmlns:c16="http://schemas.microsoft.com/office/drawing/2014/chart" uri="{C3380CC4-5D6E-409C-BE32-E72D297353CC}">
              <c16:uniqueId val="{00000001-F84B-614B-B141-897AF97AD941}"/>
            </c:ext>
          </c:extLst>
        </c:ser>
        <c:dLbls>
          <c:showLegendKey val="0"/>
          <c:showVal val="0"/>
          <c:showCatName val="0"/>
          <c:showSerName val="0"/>
          <c:showPercent val="0"/>
          <c:showBubbleSize val="0"/>
        </c:dLbls>
        <c:gapWidth val="11"/>
        <c:overlap val="-7"/>
        <c:axId val="1334820960"/>
        <c:axId val="1334771312"/>
      </c:barChart>
      <c:catAx>
        <c:axId val="1334820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crossAx val="1334771312"/>
        <c:crosses val="autoZero"/>
        <c:auto val="1"/>
        <c:lblAlgn val="ctr"/>
        <c:lblOffset val="100"/>
        <c:noMultiLvlLbl val="0"/>
      </c:catAx>
      <c:valAx>
        <c:axId val="1334771312"/>
        <c:scaling>
          <c:orientation val="minMax"/>
          <c:max val="0.29899999999999999"/>
          <c:min val="0"/>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334820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bg1"/>
                </a:solidFill>
                <a:effectLst>
                  <a:outerShdw blurRad="50800" dist="38100" dir="2700000" algn="tl" rotWithShape="0">
                    <a:prstClr val="black">
                      <a:alpha val="40000"/>
                    </a:prstClr>
                  </a:outerShdw>
                </a:effectLst>
                <a:latin typeface="+mn-lt"/>
                <a:ea typeface="+mn-ea"/>
                <a:cs typeface="+mn-cs"/>
              </a:defRPr>
            </a:pPr>
            <a:r>
              <a:rPr lang="en-US" dirty="0"/>
              <a:t>“Other”</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4.9001021059214771E-2"/>
          <c:y val="0.10513625962641056"/>
          <c:w val="0.90199795788157044"/>
          <c:h val="0.71557552106069011"/>
        </c:manualLayout>
      </c:layout>
      <c:barChart>
        <c:barDir val="col"/>
        <c:grouping val="clustered"/>
        <c:varyColors val="0"/>
        <c:ser>
          <c:idx val="0"/>
          <c:order val="0"/>
          <c:tx>
            <c:strRef>
              <c:f>Sheet1!$B$1</c:f>
              <c:strCache>
                <c:ptCount val="1"/>
                <c:pt idx="0">
                  <c:v>United</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2010</c:v>
                </c:pt>
                <c:pt idx="1">
                  <c:v>2017</c:v>
                </c:pt>
                <c:pt idx="2">
                  <c:v>2024</c:v>
                </c:pt>
              </c:numCache>
            </c:numRef>
          </c:cat>
          <c:val>
            <c:numRef>
              <c:f>Sheet1!$B$2:$B$4</c:f>
            </c:numRef>
          </c:val>
          <c:extLst>
            <c:ext xmlns:c16="http://schemas.microsoft.com/office/drawing/2014/chart" uri="{C3380CC4-5D6E-409C-BE32-E72D297353CC}">
              <c16:uniqueId val="{00000000-2288-0E40-AE76-76A43D406FC3}"/>
            </c:ext>
          </c:extLst>
        </c:ser>
        <c:ser>
          <c:idx val="1"/>
          <c:order val="1"/>
          <c:tx>
            <c:strRef>
              <c:f>Sheet1!$C$1</c:f>
              <c:strCache>
                <c:ptCount val="1"/>
                <c:pt idx="0">
                  <c:v>Others</c:v>
                </c:pt>
              </c:strCache>
            </c:strRef>
          </c:tx>
          <c:spPr>
            <a:solidFill>
              <a:schemeClr val="tx1">
                <a:lumMod val="50000"/>
                <a:lumOff val="50000"/>
              </a:schemeClr>
            </a:solidFill>
            <a:ln>
              <a:solidFill>
                <a:schemeClr val="bg1"/>
              </a:solidFill>
            </a:ln>
            <a:effectLst/>
          </c:spPr>
          <c:invertIfNegative val="0"/>
          <c:dPt>
            <c:idx val="0"/>
            <c:invertIfNegative val="0"/>
            <c:bubble3D val="0"/>
            <c:spPr>
              <a:solidFill>
                <a:schemeClr val="tx1">
                  <a:lumMod val="50000"/>
                  <a:lumOff val="50000"/>
                </a:schemeClr>
              </a:solidFill>
              <a:ln>
                <a:solidFill>
                  <a:schemeClr val="bg1"/>
                </a:solidFill>
              </a:ln>
              <a:effectLst/>
            </c:spPr>
            <c:extLst>
              <c:ext xmlns:c16="http://schemas.microsoft.com/office/drawing/2014/chart" uri="{C3380CC4-5D6E-409C-BE32-E72D297353CC}">
                <c16:uniqueId val="{00000000-5C2C-094C-A8EF-ED96D280E0FD}"/>
              </c:ext>
            </c:extLst>
          </c:dPt>
          <c:cat>
            <c:numRef>
              <c:f>Sheet1!$A$2:$A$4</c:f>
              <c:numCache>
                <c:formatCode>General</c:formatCode>
                <c:ptCount val="3"/>
                <c:pt idx="0">
                  <c:v>2010</c:v>
                </c:pt>
                <c:pt idx="1">
                  <c:v>2017</c:v>
                </c:pt>
                <c:pt idx="2">
                  <c:v>2024</c:v>
                </c:pt>
              </c:numCache>
            </c:numRef>
          </c:cat>
          <c:val>
            <c:numRef>
              <c:f>Sheet1!$C$2:$C$4</c:f>
              <c:numCache>
                <c:formatCode>0%</c:formatCode>
                <c:ptCount val="3"/>
                <c:pt idx="0">
                  <c:v>0.24</c:v>
                </c:pt>
                <c:pt idx="1">
                  <c:v>0.19</c:v>
                </c:pt>
                <c:pt idx="2">
                  <c:v>0.16</c:v>
                </c:pt>
              </c:numCache>
            </c:numRef>
          </c:val>
          <c:extLst>
            <c:ext xmlns:c16="http://schemas.microsoft.com/office/drawing/2014/chart" uri="{C3380CC4-5D6E-409C-BE32-E72D297353CC}">
              <c16:uniqueId val="{00000001-2288-0E40-AE76-76A43D406FC3}"/>
            </c:ext>
          </c:extLst>
        </c:ser>
        <c:dLbls>
          <c:showLegendKey val="0"/>
          <c:showVal val="0"/>
          <c:showCatName val="0"/>
          <c:showSerName val="0"/>
          <c:showPercent val="0"/>
          <c:showBubbleSize val="0"/>
        </c:dLbls>
        <c:gapWidth val="11"/>
        <c:overlap val="-7"/>
        <c:axId val="1334820960"/>
        <c:axId val="1334771312"/>
      </c:barChart>
      <c:catAx>
        <c:axId val="1334820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crossAx val="1334771312"/>
        <c:crosses val="autoZero"/>
        <c:auto val="1"/>
        <c:lblAlgn val="ctr"/>
        <c:lblOffset val="100"/>
        <c:noMultiLvlLbl val="0"/>
      </c:catAx>
      <c:valAx>
        <c:axId val="1334771312"/>
        <c:scaling>
          <c:orientation val="minMax"/>
          <c:max val="0.29899999999999999"/>
          <c:min val="0"/>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334820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Current Trajectory </c:v>
                </c:pt>
              </c:strCache>
            </c:strRef>
          </c:tx>
          <c:spPr>
            <a:ln w="76200" cap="rnd">
              <a:solidFill>
                <a:schemeClr val="accent1"/>
              </a:solidFill>
              <a:round/>
            </a:ln>
            <a:effectLst>
              <a:outerShdw blurRad="50800" dist="38100" dir="2700000" algn="tl" rotWithShape="0">
                <a:prstClr val="black">
                  <a:alpha val="40000"/>
                </a:prstClr>
              </a:outerShdw>
            </a:effectLst>
          </c:spPr>
          <c:marker>
            <c:symbol val="none"/>
          </c:marker>
          <c:cat>
            <c:numRef>
              <c:f>Sheet1!$A$2:$A$12</c:f>
              <c:numCache>
                <c:formatCode>General</c:formatCode>
                <c:ptCount val="11"/>
                <c:pt idx="0">
                  <c:v>2023</c:v>
                </c:pt>
                <c:pt idx="1">
                  <c:v>2024</c:v>
                </c:pt>
                <c:pt idx="2">
                  <c:v>2025</c:v>
                </c:pt>
                <c:pt idx="3">
                  <c:v>2026</c:v>
                </c:pt>
                <c:pt idx="4">
                  <c:v>2027</c:v>
                </c:pt>
                <c:pt idx="5">
                  <c:v>2028</c:v>
                </c:pt>
                <c:pt idx="6">
                  <c:v>2029</c:v>
                </c:pt>
                <c:pt idx="7">
                  <c:v>2030</c:v>
                </c:pt>
                <c:pt idx="8">
                  <c:v>2031</c:v>
                </c:pt>
                <c:pt idx="9">
                  <c:v>2032</c:v>
                </c:pt>
                <c:pt idx="10">
                  <c:v>2033</c:v>
                </c:pt>
              </c:numCache>
            </c:numRef>
          </c:cat>
          <c:val>
            <c:numRef>
              <c:f>Sheet1!$B$2:$B$12</c:f>
              <c:numCache>
                <c:formatCode>0.0</c:formatCode>
                <c:ptCount val="11"/>
                <c:pt idx="0" formatCode="&quot;$&quot;0.00">
                  <c:v>208.8</c:v>
                </c:pt>
                <c:pt idx="1">
                  <c:v>232.9</c:v>
                </c:pt>
                <c:pt idx="2">
                  <c:v>257.10000000000002</c:v>
                </c:pt>
                <c:pt idx="3">
                  <c:v>283.10000000000002</c:v>
                </c:pt>
                <c:pt idx="4">
                  <c:v>303.2</c:v>
                </c:pt>
                <c:pt idx="5">
                  <c:v>315.3</c:v>
                </c:pt>
                <c:pt idx="6">
                  <c:v>316.10000000000002</c:v>
                </c:pt>
                <c:pt idx="7">
                  <c:v>307</c:v>
                </c:pt>
                <c:pt idx="8">
                  <c:v>286.60000000000002</c:v>
                </c:pt>
                <c:pt idx="9">
                  <c:v>253.8</c:v>
                </c:pt>
                <c:pt idx="10">
                  <c:v>198.4</c:v>
                </c:pt>
              </c:numCache>
            </c:numRef>
          </c:val>
          <c:smooth val="0"/>
          <c:extLst>
            <c:ext xmlns:c16="http://schemas.microsoft.com/office/drawing/2014/chart" uri="{C3380CC4-5D6E-409C-BE32-E72D297353CC}">
              <c16:uniqueId val="{00000000-C82C-BE49-8BCB-A60DA2AC08AB}"/>
            </c:ext>
          </c:extLst>
        </c:ser>
        <c:ser>
          <c:idx val="1"/>
          <c:order val="1"/>
          <c:tx>
            <c:strRef>
              <c:f>Sheet1!$C$1</c:f>
              <c:strCache>
                <c:ptCount val="1"/>
                <c:pt idx="0">
                  <c:v> 100% MA Trajectory </c:v>
                </c:pt>
              </c:strCache>
            </c:strRef>
          </c:tx>
          <c:spPr>
            <a:ln w="76200" cap="rnd">
              <a:solidFill>
                <a:schemeClr val="accent2"/>
              </a:solidFill>
              <a:round/>
            </a:ln>
            <a:effectLst>
              <a:outerShdw blurRad="50800" dist="38100" dir="2700000" algn="tl" rotWithShape="0">
                <a:prstClr val="black">
                  <a:alpha val="40000"/>
                </a:prstClr>
              </a:outerShdw>
            </a:effectLst>
          </c:spPr>
          <c:marker>
            <c:symbol val="none"/>
          </c:marker>
          <c:cat>
            <c:numRef>
              <c:f>Sheet1!$A$2:$A$12</c:f>
              <c:numCache>
                <c:formatCode>General</c:formatCode>
                <c:ptCount val="11"/>
                <c:pt idx="0">
                  <c:v>2023</c:v>
                </c:pt>
                <c:pt idx="1">
                  <c:v>2024</c:v>
                </c:pt>
                <c:pt idx="2">
                  <c:v>2025</c:v>
                </c:pt>
                <c:pt idx="3">
                  <c:v>2026</c:v>
                </c:pt>
                <c:pt idx="4">
                  <c:v>2027</c:v>
                </c:pt>
                <c:pt idx="5">
                  <c:v>2028</c:v>
                </c:pt>
                <c:pt idx="6">
                  <c:v>2029</c:v>
                </c:pt>
                <c:pt idx="7">
                  <c:v>2030</c:v>
                </c:pt>
                <c:pt idx="8">
                  <c:v>2031</c:v>
                </c:pt>
                <c:pt idx="9">
                  <c:v>2032</c:v>
                </c:pt>
                <c:pt idx="10">
                  <c:v>2033</c:v>
                </c:pt>
              </c:numCache>
            </c:numRef>
          </c:cat>
          <c:val>
            <c:numRef>
              <c:f>Sheet1!$C$2:$C$12</c:f>
              <c:numCache>
                <c:formatCode>0.0</c:formatCode>
                <c:ptCount val="11"/>
                <c:pt idx="0" formatCode="&quot;$&quot;0.00">
                  <c:v>209.8</c:v>
                </c:pt>
                <c:pt idx="1">
                  <c:v>233.9</c:v>
                </c:pt>
                <c:pt idx="2" formatCode="_(&quot;$&quot;* #,##0.0_);_(&quot;$&quot;* \(#,##0.0\);_(&quot;$&quot;* &quot;-&quot;??_);_(@_)">
                  <c:v>211.18252400000003</c:v>
                </c:pt>
                <c:pt idx="3" formatCode="_(&quot;$&quot;* #,##0.0_);_(&quot;$&quot;* \(#,##0.0\);_(&quot;$&quot;* &quot;-&quot;??_);_(@_)">
                  <c:v>188.98089008000002</c:v>
                </c:pt>
                <c:pt idx="4" formatCode="_(&quot;$&quot;* #,##0.0_);_(&quot;$&quot;* \(#,##0.0\);_(&quot;$&quot;* &quot;-&quot;??_);_(@_)">
                  <c:v>157.84680564000001</c:v>
                </c:pt>
                <c:pt idx="5" formatCode="_(&quot;$&quot;* #,##0.0_);_(&quot;$&quot;* \(#,##0.0\);_(&quot;$&quot;* &quot;-&quot;??_);_(@_)">
                  <c:v>115.63676446000001</c:v>
                </c:pt>
                <c:pt idx="6" formatCode="_(&quot;$&quot;* #,##0.0_);_(&quot;$&quot;* \(#,##0.0\);_(&quot;$&quot;* &quot;-&quot;??_);_(@_)">
                  <c:v>58.607233580000006</c:v>
                </c:pt>
                <c:pt idx="7" formatCode="_(&quot;$&quot;* #,##0.0_);_(&quot;$&quot;* \(#,##0.0\);_(&quot;$&quot;* &quot;-&quot;??_);_(@_)">
                  <c:v>-11.477683159999991</c:v>
                </c:pt>
                <c:pt idx="8" formatCode="_(&quot;$&quot;* #,##0.0_);_(&quot;$&quot;* \(#,##0.0\);_(&quot;$&quot;* &quot;-&quot;??_);_(@_)">
                  <c:v>-96.217714519999987</c:v>
                </c:pt>
                <c:pt idx="9" formatCode="_(&quot;$&quot;* #,##0.0_);_(&quot;$&quot;* \(#,##0.0\);_(&quot;$&quot;* &quot;-&quot;??_);_(@_)">
                  <c:v>-196.92093671999999</c:v>
                </c:pt>
                <c:pt idx="10" formatCode="_(&quot;$&quot;* #,##0.0_);_(&quot;$&quot;* \(#,##0.0\);_(&quot;$&quot;* &quot;-&quot;??_);_(@_)">
                  <c:v>-324.52761687999998</c:v>
                </c:pt>
              </c:numCache>
            </c:numRef>
          </c:val>
          <c:smooth val="0"/>
          <c:extLst>
            <c:ext xmlns:c16="http://schemas.microsoft.com/office/drawing/2014/chart" uri="{C3380CC4-5D6E-409C-BE32-E72D297353CC}">
              <c16:uniqueId val="{00000001-C82C-BE49-8BCB-A60DA2AC08AB}"/>
            </c:ext>
          </c:extLst>
        </c:ser>
        <c:dLbls>
          <c:showLegendKey val="0"/>
          <c:showVal val="0"/>
          <c:showCatName val="0"/>
          <c:showSerName val="0"/>
          <c:showPercent val="0"/>
          <c:showBubbleSize val="0"/>
        </c:dLbls>
        <c:smooth val="0"/>
        <c:axId val="1526896736"/>
        <c:axId val="1526898448"/>
      </c:lineChart>
      <c:catAx>
        <c:axId val="15268967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526898448"/>
        <c:crosses val="autoZero"/>
        <c:auto val="1"/>
        <c:lblAlgn val="ctr"/>
        <c:lblOffset val="0"/>
        <c:tickLblSkip val="2"/>
        <c:noMultiLvlLbl val="0"/>
      </c:catAx>
      <c:valAx>
        <c:axId val="1526898448"/>
        <c:scaling>
          <c:orientation val="minMax"/>
        </c:scaling>
        <c:delete val="0"/>
        <c:axPos val="l"/>
        <c:majorGridlines>
          <c:spPr>
            <a:ln w="9525" cap="flat" cmpd="sng" algn="ctr">
              <a:solidFill>
                <a:schemeClr val="bg1">
                  <a:lumMod val="50000"/>
                </a:schemeClr>
              </a:solidFill>
              <a:prstDash val="sysDash"/>
              <a:round/>
            </a:ln>
            <a:effectLst/>
          </c:spPr>
        </c:majorGridlines>
        <c:numFmt formatCode="&quot;$&quot;#,##0" sourceLinked="0"/>
        <c:majorTickMark val="none"/>
        <c:minorTickMark val="none"/>
        <c:tickLblPos val="nextTo"/>
        <c:spPr>
          <a:noFill/>
          <a:ln w="9525">
            <a:solidFill>
              <a:schemeClr val="tx1"/>
            </a:solid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526896736"/>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 Series 1 </c:v>
                </c:pt>
              </c:strCache>
            </c:strRef>
          </c:tx>
          <c:spPr>
            <a:solidFill>
              <a:schemeClr val="accent1"/>
            </a:solidFill>
            <a:ln>
              <a:solidFill>
                <a:schemeClr val="bg1"/>
              </a:solidFill>
            </a:ln>
            <a:effectLst/>
          </c:spPr>
          <c:invertIfNegative val="0"/>
          <c:dPt>
            <c:idx val="0"/>
            <c:invertIfNegative val="0"/>
            <c:bubble3D val="0"/>
            <c:spPr>
              <a:solidFill>
                <a:schemeClr val="accent2">
                  <a:lumMod val="75000"/>
                </a:schemeClr>
              </a:solidFill>
              <a:ln>
                <a:solidFill>
                  <a:schemeClr val="bg1"/>
                </a:solidFill>
              </a:ln>
              <a:effectLst/>
            </c:spPr>
            <c:extLst>
              <c:ext xmlns:c16="http://schemas.microsoft.com/office/drawing/2014/chart" uri="{C3380CC4-5D6E-409C-BE32-E72D297353CC}">
                <c16:uniqueId val="{00000004-30B8-E74D-9717-A6EC691AA9F2}"/>
              </c:ext>
            </c:extLst>
          </c:dPt>
          <c:dLbls>
            <c:dLbl>
              <c:idx val="0"/>
              <c:delete val="1"/>
              <c:extLst>
                <c:ext xmlns:c15="http://schemas.microsoft.com/office/drawing/2012/chart" uri="{CE6537A1-D6FC-4f65-9D91-7224C49458BB}"/>
                <c:ext xmlns:c16="http://schemas.microsoft.com/office/drawing/2014/chart" uri="{C3380CC4-5D6E-409C-BE32-E72D297353CC}">
                  <c16:uniqueId val="{00000004-30B8-E74D-9717-A6EC691AA9F2}"/>
                </c:ext>
              </c:extLst>
            </c:dLbl>
            <c:dLbl>
              <c:idx val="5"/>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C65-DB42-89D3-E6260C50257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 MA 
Subsidies </c:v>
                </c:pt>
                <c:pt idx="1">
                  <c:v> $1,000
MOOP </c:v>
                </c:pt>
                <c:pt idx="2">
                  <c:v> $3,000
MOOP </c:v>
                </c:pt>
                <c:pt idx="3">
                  <c:v> $5,000 
MOOP </c:v>
                </c:pt>
                <c:pt idx="4">
                  <c:v> Part D at MA level </c:v>
                </c:pt>
                <c:pt idx="5">
                  <c:v> Hearing, Vision, and Dental at MA level </c:v>
                </c:pt>
              </c:strCache>
            </c:strRef>
          </c:cat>
          <c:val>
            <c:numRef>
              <c:f>Sheet1!$B$2:$B$7</c:f>
              <c:numCache>
                <c:formatCode>_("$"* #,##0_);_("$"* \(#,##0\);_("$"* "-"??_);_(@_)</c:formatCode>
                <c:ptCount val="6"/>
                <c:pt idx="0">
                  <c:v>83</c:v>
                </c:pt>
                <c:pt idx="1">
                  <c:v>97</c:v>
                </c:pt>
                <c:pt idx="2">
                  <c:v>59</c:v>
                </c:pt>
                <c:pt idx="3">
                  <c:v>41</c:v>
                </c:pt>
                <c:pt idx="4">
                  <c:v>31</c:v>
                </c:pt>
                <c:pt idx="5">
                  <c:v>13</c:v>
                </c:pt>
              </c:numCache>
            </c:numRef>
          </c:val>
          <c:extLst>
            <c:ext xmlns:c16="http://schemas.microsoft.com/office/drawing/2014/chart" uri="{C3380CC4-5D6E-409C-BE32-E72D297353CC}">
              <c16:uniqueId val="{00000000-30B8-E74D-9717-A6EC691AA9F2}"/>
            </c:ext>
          </c:extLst>
        </c:ser>
        <c:ser>
          <c:idx val="1"/>
          <c:order val="1"/>
          <c:tx>
            <c:strRef>
              <c:f>Sheet1!$C$1</c:f>
              <c:strCache>
                <c:ptCount val="1"/>
                <c:pt idx="0">
                  <c:v> Series 2 </c:v>
                </c:pt>
              </c:strCache>
            </c:strRef>
          </c:tx>
          <c:spPr>
            <a:solidFill>
              <a:schemeClr val="accent2"/>
            </a:solidFill>
            <a:ln>
              <a:solidFill>
                <a:schemeClr val="bg1"/>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30B8-E74D-9717-A6EC691AA9F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 MA 
Subsidies </c:v>
                </c:pt>
                <c:pt idx="1">
                  <c:v> $1,000
MOOP </c:v>
                </c:pt>
                <c:pt idx="2">
                  <c:v> $3,000
MOOP </c:v>
                </c:pt>
                <c:pt idx="3">
                  <c:v> $5,000 
MOOP </c:v>
                </c:pt>
                <c:pt idx="4">
                  <c:v> Part D at MA level </c:v>
                </c:pt>
                <c:pt idx="5">
                  <c:v> Hearing, Vision, and Dental at MA level </c:v>
                </c:pt>
              </c:strCache>
            </c:strRef>
          </c:cat>
          <c:val>
            <c:numRef>
              <c:f>Sheet1!$C$2:$C$7</c:f>
              <c:numCache>
                <c:formatCode>General</c:formatCode>
                <c:ptCount val="6"/>
                <c:pt idx="0" formatCode="_(&quot;$&quot;* #,##0_);_(&quot;$&quot;* \(#,##0\);_(&quot;$&quot;* &quot;-&quot;??_);_(@_)">
                  <c:v>23</c:v>
                </c:pt>
              </c:numCache>
            </c:numRef>
          </c:val>
          <c:extLst>
            <c:ext xmlns:c16="http://schemas.microsoft.com/office/drawing/2014/chart" uri="{C3380CC4-5D6E-409C-BE32-E72D297353CC}">
              <c16:uniqueId val="{00000003-30B8-E74D-9717-A6EC691AA9F2}"/>
            </c:ext>
          </c:extLst>
        </c:ser>
        <c:dLbls>
          <c:showLegendKey val="0"/>
          <c:showVal val="0"/>
          <c:showCatName val="0"/>
          <c:showSerName val="0"/>
          <c:showPercent val="0"/>
          <c:showBubbleSize val="0"/>
        </c:dLbls>
        <c:gapWidth val="17"/>
        <c:overlap val="100"/>
        <c:axId val="2011537408"/>
        <c:axId val="2011251792"/>
      </c:barChart>
      <c:catAx>
        <c:axId val="2011537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011251792"/>
        <c:crosses val="autoZero"/>
        <c:auto val="1"/>
        <c:lblAlgn val="ctr"/>
        <c:lblOffset val="100"/>
        <c:noMultiLvlLbl val="0"/>
      </c:catAx>
      <c:valAx>
        <c:axId val="2011251792"/>
        <c:scaling>
          <c:orientation val="minMax"/>
          <c:max val="110"/>
          <c:min val="0"/>
        </c:scaling>
        <c:delete val="0"/>
        <c:axPos val="l"/>
        <c:majorGridlines>
          <c:spPr>
            <a:ln w="9525" cap="flat" cmpd="sng" algn="ctr">
              <a:solidFill>
                <a:schemeClr val="tx1">
                  <a:lumMod val="15000"/>
                  <a:lumOff val="85000"/>
                </a:schemeClr>
              </a:solidFill>
              <a:prstDash val="sysDash"/>
              <a:round/>
            </a:ln>
            <a:effectLst/>
          </c:spPr>
        </c:majorGridlines>
        <c:numFmt formatCode="_(&quot;$&quot;* #,##0_);_(&quot;$&quot;* \(#,##0\);_(&quot;$&quot;* &quot;-&quot;??_);_(@_)"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011537408"/>
        <c:crosses val="autoZero"/>
        <c:crossBetween val="between"/>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c:v>
                </c:pt>
                <c:pt idx="1">
                  <c:v>Black</c:v>
                </c:pt>
                <c:pt idx="2">
                  <c:v>Hisp/Lat</c:v>
                </c:pt>
                <c:pt idx="3">
                  <c:v>Asian /
Pacif. Isl.</c:v>
                </c:pt>
              </c:strCache>
            </c:strRef>
          </c:cat>
          <c:val>
            <c:numRef>
              <c:f>Sheet1!$B$2:$B$5</c:f>
              <c:numCache>
                <c:formatCode>0%</c:formatCode>
                <c:ptCount val="4"/>
                <c:pt idx="0">
                  <c:v>0.43</c:v>
                </c:pt>
                <c:pt idx="1">
                  <c:v>0.59</c:v>
                </c:pt>
                <c:pt idx="2">
                  <c:v>0.67</c:v>
                </c:pt>
                <c:pt idx="3">
                  <c:v>0.55000000000000004</c:v>
                </c:pt>
              </c:numCache>
            </c:numRef>
          </c:val>
          <c:extLst>
            <c:ext xmlns:c16="http://schemas.microsoft.com/office/drawing/2014/chart" uri="{C3380CC4-5D6E-409C-BE32-E72D297353CC}">
              <c16:uniqueId val="{00000000-4566-4D4A-9AAB-111086C1A43C}"/>
            </c:ext>
          </c:extLst>
        </c:ser>
        <c:dLbls>
          <c:showLegendKey val="0"/>
          <c:showVal val="0"/>
          <c:showCatName val="0"/>
          <c:showSerName val="0"/>
          <c:showPercent val="0"/>
          <c:showBubbleSize val="0"/>
        </c:dLbls>
        <c:gapWidth val="40"/>
        <c:overlap val="-27"/>
        <c:axId val="2098610928"/>
        <c:axId val="1485306640"/>
      </c:barChart>
      <c:catAx>
        <c:axId val="209861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485306640"/>
        <c:crosses val="autoZero"/>
        <c:auto val="1"/>
        <c:lblAlgn val="ctr"/>
        <c:lblOffset val="100"/>
        <c:noMultiLvlLbl val="0"/>
      </c:catAx>
      <c:valAx>
        <c:axId val="1485306640"/>
        <c:scaling>
          <c:orientation val="minMax"/>
          <c:max val="0.69"/>
          <c:min val="0"/>
        </c:scaling>
        <c:delete val="1"/>
        <c:axPos val="l"/>
        <c:majorGridlines>
          <c:spPr>
            <a:ln w="9525" cap="flat" cmpd="sng" algn="ctr">
              <a:solidFill>
                <a:schemeClr val="tx1">
                  <a:lumMod val="15000"/>
                  <a:lumOff val="85000"/>
                </a:schemeClr>
              </a:solidFill>
              <a:prstDash val="sysDash"/>
              <a:round/>
            </a:ln>
            <a:effectLst/>
          </c:spPr>
        </c:majorGridlines>
        <c:numFmt formatCode="0%" sourceLinked="1"/>
        <c:majorTickMark val="out"/>
        <c:minorTickMark val="none"/>
        <c:tickLblPos val="nextTo"/>
        <c:crossAx val="2098610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Traditional
Medicare</c:v>
                </c:pt>
                <c:pt idx="1">
                  <c:v>Medicare
Advantage</c:v>
                </c:pt>
              </c:strCache>
            </c:strRef>
          </c:cat>
          <c:val>
            <c:numRef>
              <c:f>Sheet1!$B$2:$B$3</c:f>
              <c:numCache>
                <c:formatCode>0%</c:formatCode>
                <c:ptCount val="2"/>
                <c:pt idx="0">
                  <c:v>0.27</c:v>
                </c:pt>
                <c:pt idx="1">
                  <c:v>0.4</c:v>
                </c:pt>
              </c:numCache>
            </c:numRef>
          </c:val>
          <c:extLst>
            <c:ext xmlns:c16="http://schemas.microsoft.com/office/drawing/2014/chart" uri="{C3380CC4-5D6E-409C-BE32-E72D297353CC}">
              <c16:uniqueId val="{00000000-DD75-DA4B-9D5E-8A43197AAE60}"/>
            </c:ext>
          </c:extLst>
        </c:ser>
        <c:dLbls>
          <c:showLegendKey val="0"/>
          <c:showVal val="0"/>
          <c:showCatName val="0"/>
          <c:showSerName val="0"/>
          <c:showPercent val="0"/>
          <c:showBubbleSize val="0"/>
        </c:dLbls>
        <c:gapWidth val="66"/>
        <c:overlap val="-27"/>
        <c:axId val="2098610928"/>
        <c:axId val="1485306640"/>
      </c:barChart>
      <c:catAx>
        <c:axId val="209861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485306640"/>
        <c:crosses val="autoZero"/>
        <c:auto val="1"/>
        <c:lblAlgn val="ctr"/>
        <c:lblOffset val="100"/>
        <c:noMultiLvlLbl val="0"/>
      </c:catAx>
      <c:valAx>
        <c:axId val="1485306640"/>
        <c:scaling>
          <c:orientation val="minMax"/>
          <c:max val="0.42"/>
          <c:min val="0"/>
        </c:scaling>
        <c:delete val="1"/>
        <c:axPos val="l"/>
        <c:majorGridlines>
          <c:spPr>
            <a:ln w="9525" cap="flat" cmpd="sng" algn="ctr">
              <a:solidFill>
                <a:schemeClr val="tx1">
                  <a:lumMod val="15000"/>
                  <a:lumOff val="85000"/>
                </a:schemeClr>
              </a:solidFill>
              <a:prstDash val="sysDash"/>
              <a:round/>
            </a:ln>
            <a:effectLst/>
          </c:spPr>
        </c:majorGridlines>
        <c:numFmt formatCode="0%" sourceLinked="1"/>
        <c:majorTickMark val="out"/>
        <c:minorTickMark val="none"/>
        <c:tickLblPos val="nextTo"/>
        <c:crossAx val="2098610928"/>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F3DF59-4D50-234B-91B6-3257350D104E}" type="datetimeFigureOut">
              <a:rPr lang="en-US" smtClean="0"/>
              <a:t>11/16/24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C22042-ED39-0845-84FD-FD22A69983FA}" type="slidenum">
              <a:rPr lang="en-US" smtClean="0"/>
              <a:t>‹#›</a:t>
            </a:fld>
            <a:endParaRPr lang="en-US"/>
          </a:p>
        </p:txBody>
      </p:sp>
    </p:spTree>
    <p:extLst>
      <p:ext uri="{BB962C8B-B14F-4D97-AF65-F5344CB8AC3E}">
        <p14:creationId xmlns:p14="http://schemas.microsoft.com/office/powerpoint/2010/main" val="213250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3</a:t>
            </a:fld>
            <a:endParaRPr lang="en-US"/>
          </a:p>
        </p:txBody>
      </p:sp>
    </p:spTree>
    <p:extLst>
      <p:ext uri="{BB962C8B-B14F-4D97-AF65-F5344CB8AC3E}">
        <p14:creationId xmlns:p14="http://schemas.microsoft.com/office/powerpoint/2010/main" val="59358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4</a:t>
            </a:fld>
            <a:endParaRPr lang="en-US"/>
          </a:p>
        </p:txBody>
      </p:sp>
    </p:spTree>
    <p:extLst>
      <p:ext uri="{BB962C8B-B14F-4D97-AF65-F5344CB8AC3E}">
        <p14:creationId xmlns:p14="http://schemas.microsoft.com/office/powerpoint/2010/main" val="2738655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A04E0-8D25-4E09-3EBA-9E0CEABD26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B58672-15E3-8438-01AC-9956825750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37894-CA14-B323-77F5-18C474E692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A15AB1-B30F-4572-C10D-8F74A52FC490}"/>
              </a:ext>
            </a:extLst>
          </p:cNvPr>
          <p:cNvSpPr>
            <a:spLocks noGrp="1"/>
          </p:cNvSpPr>
          <p:nvPr>
            <p:ph type="sldNum" sz="quarter" idx="5"/>
          </p:nvPr>
        </p:nvSpPr>
        <p:spPr/>
        <p:txBody>
          <a:bodyPr/>
          <a:lstStyle/>
          <a:p>
            <a:fld id="{14C22042-ED39-0845-84FD-FD22A69983FA}" type="slidenum">
              <a:rPr lang="en-US" smtClean="0"/>
              <a:t>5</a:t>
            </a:fld>
            <a:endParaRPr lang="en-US"/>
          </a:p>
        </p:txBody>
      </p:sp>
    </p:spTree>
    <p:extLst>
      <p:ext uri="{BB962C8B-B14F-4D97-AF65-F5344CB8AC3E}">
        <p14:creationId xmlns:p14="http://schemas.microsoft.com/office/powerpoint/2010/main" val="3570877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CVS’ largest intra-day gain in 24 years</a:t>
            </a:r>
          </a:p>
        </p:txBody>
      </p:sp>
      <p:sp>
        <p:nvSpPr>
          <p:cNvPr id="4" name="Slide Number Placeholder 3"/>
          <p:cNvSpPr>
            <a:spLocks noGrp="1"/>
          </p:cNvSpPr>
          <p:nvPr>
            <p:ph type="sldNum" sz="quarter" idx="5"/>
          </p:nvPr>
        </p:nvSpPr>
        <p:spPr/>
        <p:txBody>
          <a:bodyPr/>
          <a:lstStyle/>
          <a:p>
            <a:fld id="{14C22042-ED39-0845-84FD-FD22A69983FA}" type="slidenum">
              <a:rPr lang="en-US" smtClean="0"/>
              <a:t>6</a:t>
            </a:fld>
            <a:endParaRPr lang="en-US"/>
          </a:p>
        </p:txBody>
      </p:sp>
    </p:spTree>
    <p:extLst>
      <p:ext uri="{BB962C8B-B14F-4D97-AF65-F5344CB8AC3E}">
        <p14:creationId xmlns:p14="http://schemas.microsoft.com/office/powerpoint/2010/main" val="1045957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13</a:t>
            </a:fld>
            <a:endParaRPr lang="en-US"/>
          </a:p>
        </p:txBody>
      </p:sp>
    </p:spTree>
    <p:extLst>
      <p:ext uri="{BB962C8B-B14F-4D97-AF65-F5344CB8AC3E}">
        <p14:creationId xmlns:p14="http://schemas.microsoft.com/office/powerpoint/2010/main" val="3255110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14</a:t>
            </a:fld>
            <a:endParaRPr lang="en-US"/>
          </a:p>
        </p:txBody>
      </p:sp>
    </p:spTree>
    <p:extLst>
      <p:ext uri="{BB962C8B-B14F-4D97-AF65-F5344CB8AC3E}">
        <p14:creationId xmlns:p14="http://schemas.microsoft.com/office/powerpoint/2010/main" val="3314544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71B88-C220-97BA-BE92-70C90E4A01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53138D-73F9-7212-C49C-AF21043F97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B616C4-D18B-E694-4B49-C6A82C4313B8}"/>
              </a:ext>
            </a:extLst>
          </p:cNvPr>
          <p:cNvSpPr>
            <a:spLocks noGrp="1"/>
          </p:cNvSpPr>
          <p:nvPr>
            <p:ph type="body" idx="1"/>
          </p:nvPr>
        </p:nvSpPr>
        <p:spPr/>
        <p:txBody>
          <a:bodyPr/>
          <a:lstStyle/>
          <a:p>
            <a:r>
              <a:rPr lang="en-US" dirty="0"/>
              <a:t>SLOW THIS DOWN A BIT.</a:t>
            </a:r>
          </a:p>
          <a:p>
            <a:endParaRPr lang="en-US" dirty="0"/>
          </a:p>
          <a:p>
            <a:r>
              <a:rPr lang="en-US" dirty="0"/>
              <a:t>So PNHP’s estimate of dozens of economic analyses reveals a range from $88B to a reasonable upper level of $140B. For all the reasons I’ve said earlier, I think the $140B number itself is pretty conservative and likely lowball. </a:t>
            </a:r>
          </a:p>
          <a:p>
            <a:endParaRPr lang="en-US" dirty="0"/>
          </a:p>
          <a:p>
            <a:r>
              <a:rPr lang="en-US" dirty="0"/>
              <a:t>Is $140B a large number in the scope of something as enormous as a federal budget? For me, that question is like asking whether Mars is closer than Venus. Whenever I see numbers this big, it helps to have a context of other numbers.</a:t>
            </a:r>
          </a:p>
          <a:p>
            <a:r>
              <a:rPr lang="en-US" dirty="0"/>
              <a:t>[CLICK]</a:t>
            </a:r>
          </a:p>
          <a:p>
            <a:r>
              <a:rPr lang="en-US" dirty="0"/>
              <a:t>To start, a shocking number emerged when we looked at the premiums paid by virtually all seniors and people with disabilities for Medicare Part B. Most pay about $170 a month, and most just have it taken out of their Social Security check. They know they do it, but they usually don’t see it. Nearly invisible.</a:t>
            </a:r>
          </a:p>
          <a:p>
            <a:endParaRPr lang="en-US" dirty="0"/>
          </a:p>
          <a:p>
            <a:r>
              <a:rPr lang="en-US" dirty="0"/>
              <a:t>[CLICK]</a:t>
            </a:r>
          </a:p>
          <a:p>
            <a:r>
              <a:rPr lang="en-US" dirty="0"/>
              <a:t>If you add up all of those monthly $170 payments by millions of people, that’s $131B across the country every year. That’s less than the money being grifted by MA corporations.</a:t>
            </a:r>
            <a:br>
              <a:rPr lang="en-US" dirty="0"/>
            </a:br>
            <a:br>
              <a:rPr lang="en-US" dirty="0"/>
            </a:br>
            <a:r>
              <a:rPr lang="en-US" dirty="0"/>
              <a:t>Medicare members all pay that because they’ve been told that’s the only way the federal government can afford to provide a Part B benefit. I believe they would be pretty angry if they realized that MA profiteers are diverting all of those premium dollars being taken out of their Social Security checks every month. Increasing their Social Security checks by $170 a month would be a big win for people on Medicare, and frankly for the politicians who made it happen. One of PNHP’s projects is to make sure this is widely understood. People would be angry about this, if they knew.</a:t>
            </a:r>
          </a:p>
          <a:p>
            <a:r>
              <a:rPr lang="en-US" dirty="0"/>
              <a:t>[CLICK]</a:t>
            </a:r>
          </a:p>
          <a:p>
            <a:r>
              <a:rPr lang="en-US" dirty="0"/>
              <a:t>Or, remember all the controversy and fighting over Medicare Part D? The entire federal spend on Part D is less than our estimate of the overpayments to MA. </a:t>
            </a:r>
          </a:p>
          <a:p>
            <a:r>
              <a:rPr lang="en-US" dirty="0"/>
              <a:t>[CLICK]</a:t>
            </a:r>
          </a:p>
          <a:p>
            <a:r>
              <a:rPr lang="en-US" dirty="0"/>
              <a:t>Or one of the things we really need to do to improve Traditional Medicare and level the playing field against MA – put in a maximum out-of-pocket cap. Those copays and deductibles can quickly bankrupt people, and there’s no limit to that in TM today. That’s why people have to buy Medigap if they can afford to, or go into MA and risk not getting the healthcare they need. So if we limited the out-of-pocket risk in TM, we’d help people avoid MA. PNHP would of course like to see that out-of-pocket max set at zero, but the Urban Institute modeled out a more modest out-of-pocket maximum of $5,000 per year. That would cost a tiny fraction of what MA drains from us, and would go a long way towards leveling the playing field.</a:t>
            </a:r>
          </a:p>
          <a:p>
            <a:r>
              <a:rPr lang="en-US" dirty="0"/>
              <a:t>[CLICK]</a:t>
            </a:r>
          </a:p>
          <a:p>
            <a:r>
              <a:rPr lang="en-US" dirty="0"/>
              <a:t>Finally, we could add the missing benefits that most people really want like dental, hearing, and vision. MA corporations market the heck out of that, people join MA to get those benefits, and then later find out how limited the benefits really are. It turns out that adding dental, hearing, and vision – not just to Medicare but even to all of Medicaid – would cost less than our lowest estimate of the overpayments.</a:t>
            </a:r>
          </a:p>
        </p:txBody>
      </p:sp>
      <p:sp>
        <p:nvSpPr>
          <p:cNvPr id="4" name="Slide Number Placeholder 3">
            <a:extLst>
              <a:ext uri="{FF2B5EF4-FFF2-40B4-BE49-F238E27FC236}">
                <a16:creationId xmlns:a16="http://schemas.microsoft.com/office/drawing/2014/main" id="{755ADD6F-09F1-C5FB-A739-09501AD4D8FC}"/>
              </a:ext>
            </a:extLst>
          </p:cNvPr>
          <p:cNvSpPr>
            <a:spLocks noGrp="1"/>
          </p:cNvSpPr>
          <p:nvPr>
            <p:ph type="sldNum" sz="quarter" idx="5"/>
          </p:nvPr>
        </p:nvSpPr>
        <p:spPr/>
        <p:txBody>
          <a:bodyPr/>
          <a:lstStyle/>
          <a:p>
            <a:fld id="{14C22042-ED39-0845-84FD-FD22A69983FA}" type="slidenum">
              <a:rPr lang="en-US" smtClean="0"/>
              <a:t>15</a:t>
            </a:fld>
            <a:endParaRPr lang="en-US"/>
          </a:p>
        </p:txBody>
      </p:sp>
    </p:spTree>
    <p:extLst>
      <p:ext uri="{BB962C8B-B14F-4D97-AF65-F5344CB8AC3E}">
        <p14:creationId xmlns:p14="http://schemas.microsoft.com/office/powerpoint/2010/main" val="1480447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Calendar for 2025 with critical moments (Yellow Box, 2025</a:t>
            </a:r>
            <a:r>
              <a:rPr lang="en-US" u="sng" dirty="0"/>
              <a:t>: Refilling of Bills, Rate Notice, Open Enrollment</a:t>
            </a:r>
            <a:r>
              <a:rPr lang="en-US" dirty="0"/>
              <a:t>)</a:t>
            </a:r>
          </a:p>
        </p:txBody>
      </p:sp>
      <p:sp>
        <p:nvSpPr>
          <p:cNvPr id="4" name="Slide Number Placeholder 3"/>
          <p:cNvSpPr>
            <a:spLocks noGrp="1"/>
          </p:cNvSpPr>
          <p:nvPr>
            <p:ph type="sldNum" sz="quarter" idx="5"/>
          </p:nvPr>
        </p:nvSpPr>
        <p:spPr/>
        <p:txBody>
          <a:bodyPr/>
          <a:lstStyle/>
          <a:p>
            <a:fld id="{14C22042-ED39-0845-84FD-FD22A69983FA}" type="slidenum">
              <a:rPr lang="en-US" smtClean="0"/>
              <a:t>16</a:t>
            </a:fld>
            <a:endParaRPr lang="en-US"/>
          </a:p>
        </p:txBody>
      </p:sp>
    </p:spTree>
    <p:extLst>
      <p:ext uri="{BB962C8B-B14F-4D97-AF65-F5344CB8AC3E}">
        <p14:creationId xmlns:p14="http://schemas.microsoft.com/office/powerpoint/2010/main" val="4177169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24</a:t>
            </a:fld>
            <a:endParaRPr lang="en-US"/>
          </a:p>
        </p:txBody>
      </p:sp>
    </p:spTree>
    <p:extLst>
      <p:ext uri="{BB962C8B-B14F-4D97-AF65-F5344CB8AC3E}">
        <p14:creationId xmlns:p14="http://schemas.microsoft.com/office/powerpoint/2010/main" val="711333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1564888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2113004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56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1567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650417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7"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137877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4442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08038"/>
          </a:xfrm>
        </p:spPr>
        <p:txBody>
          <a:bodyPr/>
          <a:lstStyle/>
          <a:p>
            <a:r>
              <a:rPr lang="en-US"/>
              <a:t>Click to edit Master title style</a:t>
            </a:r>
          </a:p>
        </p:txBody>
      </p:sp>
      <p:sp>
        <p:nvSpPr>
          <p:cNvPr id="3" name="Content Placeholder 2"/>
          <p:cNvSpPr>
            <a:spLocks noGrp="1"/>
          </p:cNvSpPr>
          <p:nvPr>
            <p:ph sz="half" idx="1"/>
          </p:nvPr>
        </p:nvSpPr>
        <p:spPr>
          <a:xfrm>
            <a:off x="508000" y="1219201"/>
            <a:ext cx="5486400" cy="168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219201"/>
            <a:ext cx="5486400" cy="76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2138363"/>
            <a:ext cx="5486400" cy="76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F9870DE-049C-1649-A311-F8E2FA1589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5E91C31-6150-7E4B-8AC2-2A6DE7F67E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3C58EDC-08E0-494E-9FE2-38A1FC7C8B22}"/>
              </a:ext>
            </a:extLst>
          </p:cNvPr>
          <p:cNvSpPr>
            <a:spLocks noGrp="1" noChangeArrowheads="1"/>
          </p:cNvSpPr>
          <p:nvPr>
            <p:ph type="sldNum" sz="quarter" idx="12"/>
          </p:nvPr>
        </p:nvSpPr>
        <p:spPr>
          <a:ln/>
        </p:spPr>
        <p:txBody>
          <a:bodyPr/>
          <a:lstStyle>
            <a:lvl1pPr>
              <a:defRPr/>
            </a:lvl1pPr>
          </a:lstStyle>
          <a:p>
            <a:fld id="{4768EC42-4CC3-9643-AC7B-A8F6E4360D49}" type="slidenum">
              <a:rPr lang="en-US" altLang="en-US"/>
              <a:pPr/>
              <a:t>‹#›</a:t>
            </a:fld>
            <a:endParaRPr lang="en-US" altLang="en-US"/>
          </a:p>
        </p:txBody>
      </p:sp>
    </p:spTree>
    <p:extLst>
      <p:ext uri="{BB962C8B-B14F-4D97-AF65-F5344CB8AC3E}">
        <p14:creationId xmlns:p14="http://schemas.microsoft.com/office/powerpoint/2010/main" val="3159767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AEEE90-1D95-C9CE-9EC7-E5247CF55C45}"/>
              </a:ext>
            </a:extLst>
          </p:cNvPr>
          <p:cNvSpPr>
            <a:spLocks noGrp="1"/>
          </p:cNvSpPr>
          <p:nvPr>
            <p:ph type="dt" sz="half" idx="10"/>
          </p:nvPr>
        </p:nvSpPr>
        <p:spPr/>
        <p:txBody>
          <a:bodyPr/>
          <a:lstStyle/>
          <a:p>
            <a:fld id="{8B068860-2E9E-4112-9F3F-C52CC66B72E2}" type="datetimeFigureOut">
              <a:rPr lang="en-US" smtClean="0"/>
              <a:t>11/16/24</a:t>
            </a:fld>
            <a:endParaRPr lang="en-US"/>
          </a:p>
        </p:txBody>
      </p:sp>
      <p:sp>
        <p:nvSpPr>
          <p:cNvPr id="3" name="Footer Placeholder 2">
            <a:extLst>
              <a:ext uri="{FF2B5EF4-FFF2-40B4-BE49-F238E27FC236}">
                <a16:creationId xmlns:a16="http://schemas.microsoft.com/office/drawing/2014/main" id="{6DF04640-F05E-7216-2730-318CE0F9A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8E8577-A170-1F96-40CC-BAD416F5E5FE}"/>
              </a:ext>
            </a:extLst>
          </p:cNvPr>
          <p:cNvSpPr>
            <a:spLocks noGrp="1"/>
          </p:cNvSpPr>
          <p:nvPr>
            <p:ph type="sldNum" sz="quarter" idx="12"/>
          </p:nvPr>
        </p:nvSpPr>
        <p:spPr/>
        <p:txBody>
          <a:bodyPr/>
          <a:lstStyle/>
          <a:p>
            <a:fld id="{A0DE47E7-DA27-4CA8-83FE-30170C1B9859}" type="slidenum">
              <a:rPr lang="en-US" smtClean="0"/>
              <a:t>‹#›</a:t>
            </a:fld>
            <a:endParaRPr lang="en-US"/>
          </a:p>
        </p:txBody>
      </p:sp>
    </p:spTree>
    <p:extLst>
      <p:ext uri="{BB962C8B-B14F-4D97-AF65-F5344CB8AC3E}">
        <p14:creationId xmlns:p14="http://schemas.microsoft.com/office/powerpoint/2010/main" val="2653848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tif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A69A">
                <a:lumMod val="0"/>
              </a:srgbClr>
            </a:gs>
            <a:gs pos="52000">
              <a:srgbClr val="00322E">
                <a:lumMod val="60000"/>
              </a:srgbClr>
            </a:gs>
            <a:gs pos="100000">
              <a:srgbClr val="00A69A">
                <a:lumMod val="58000"/>
              </a:srgbClr>
            </a:gs>
          </a:gsLst>
          <a:lin ang="54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1805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32D1F6E5-3D59-4641-A4E4-763294AB9AFD}"/>
              </a:ext>
            </a:extLst>
          </p:cNvPr>
          <p:cNvPicPr>
            <a:picLocks noChangeAspect="1"/>
          </p:cNvPicPr>
          <p:nvPr userDrawn="1"/>
        </p:nvPicPr>
        <p:blipFill>
          <a:blip r:embed="rId10"/>
          <a:stretch>
            <a:fillRect/>
          </a:stretch>
        </p:blipFill>
        <p:spPr>
          <a:xfrm>
            <a:off x="8521102" y="6016752"/>
            <a:ext cx="3670898" cy="841248"/>
          </a:xfrm>
          <a:prstGeom prst="rect">
            <a:avLst/>
          </a:prstGeom>
        </p:spPr>
      </p:pic>
    </p:spTree>
    <p:extLst>
      <p:ext uri="{BB962C8B-B14F-4D97-AF65-F5344CB8AC3E}">
        <p14:creationId xmlns:p14="http://schemas.microsoft.com/office/powerpoint/2010/main" val="1140213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62" r:id="rId7"/>
    <p:sldLayoutId id="2147483685" r:id="rId8"/>
  </p:sldLayoutIdLst>
  <p:hf sldNum="0" hdr="0" dt="0"/>
  <p:txStyles>
    <p:titleStyle>
      <a:lvl1pPr algn="l" defTabSz="914400"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32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8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B21FC8-D076-F04E-BFAE-7F2A52DA9A7D}"/>
              </a:ext>
            </a:extLst>
          </p:cNvPr>
          <p:cNvSpPr>
            <a:spLocks noGrp="1"/>
          </p:cNvSpPr>
          <p:nvPr>
            <p:ph type="ctrTitle"/>
          </p:nvPr>
        </p:nvSpPr>
        <p:spPr>
          <a:xfrm>
            <a:off x="434689" y="1570321"/>
            <a:ext cx="11001080" cy="2688725"/>
          </a:xfrm>
        </p:spPr>
        <p:txBody>
          <a:bodyPr>
            <a:normAutofit/>
          </a:bodyPr>
          <a:lstStyle/>
          <a:p>
            <a:pPr>
              <a:lnSpc>
                <a:spcPct val="100000"/>
              </a:lnSpc>
              <a:spcAft>
                <a:spcPts val="1200"/>
              </a:spcAft>
            </a:pPr>
            <a:r>
              <a:rPr lang="en-US" sz="2800" dirty="0"/>
              <a:t>Bring power to truth – </a:t>
            </a:r>
            <a:br>
              <a:rPr lang="en-US" dirty="0"/>
            </a:br>
            <a:r>
              <a:rPr lang="en-US" dirty="0"/>
              <a:t>Fighting Medicare Advantage</a:t>
            </a:r>
            <a:endParaRPr lang="en-US" sz="6600" dirty="0">
              <a:solidFill>
                <a:srgbClr val="FFFF00"/>
              </a:solidFill>
            </a:endParaRPr>
          </a:p>
        </p:txBody>
      </p:sp>
      <p:sp>
        <p:nvSpPr>
          <p:cNvPr id="9" name="TextBox 8">
            <a:extLst>
              <a:ext uri="{FF2B5EF4-FFF2-40B4-BE49-F238E27FC236}">
                <a16:creationId xmlns:a16="http://schemas.microsoft.com/office/drawing/2014/main" id="{10A2B93D-67A3-F949-8093-B75EE22E4934}"/>
              </a:ext>
            </a:extLst>
          </p:cNvPr>
          <p:cNvSpPr txBox="1"/>
          <p:nvPr/>
        </p:nvSpPr>
        <p:spPr>
          <a:xfrm>
            <a:off x="434689" y="5189268"/>
            <a:ext cx="8235586" cy="1015663"/>
          </a:xfrm>
          <a:prstGeom prst="rect">
            <a:avLst/>
          </a:prstGeom>
          <a:noFill/>
        </p:spPr>
        <p:txBody>
          <a:bodyPr wrap="square" rtlCol="0">
            <a:spAutoFit/>
          </a:bodyPr>
          <a:lstStyle/>
          <a:p>
            <a:r>
              <a:rPr lang="en-US" sz="2000" b="1" dirty="0">
                <a:solidFill>
                  <a:schemeClr val="bg1"/>
                </a:solidFill>
              </a:rPr>
              <a:t>Shruthi </a:t>
            </a:r>
            <a:r>
              <a:rPr lang="en-US" sz="2000" b="1" dirty="0" err="1">
                <a:solidFill>
                  <a:schemeClr val="bg1"/>
                </a:solidFill>
              </a:rPr>
              <a:t>Bhuma</a:t>
            </a:r>
            <a:r>
              <a:rPr lang="en-US" sz="2000" b="1" dirty="0">
                <a:solidFill>
                  <a:schemeClr val="bg1"/>
                </a:solidFill>
              </a:rPr>
              <a:t> and Swathi </a:t>
            </a:r>
            <a:r>
              <a:rPr lang="en-US" sz="2000" b="1" dirty="0" err="1">
                <a:solidFill>
                  <a:schemeClr val="bg1"/>
                </a:solidFill>
              </a:rPr>
              <a:t>Bhuma</a:t>
            </a:r>
            <a:endParaRPr lang="en-US" sz="2000" dirty="0">
              <a:solidFill>
                <a:schemeClr val="bg1"/>
              </a:solidFill>
            </a:endParaRPr>
          </a:p>
          <a:p>
            <a:r>
              <a:rPr lang="en-US" sz="2000" dirty="0">
                <a:solidFill>
                  <a:schemeClr val="bg1"/>
                </a:solidFill>
              </a:rPr>
              <a:t>Students for a National Health Program</a:t>
            </a:r>
          </a:p>
          <a:p>
            <a:r>
              <a:rPr lang="en-US" sz="2000" dirty="0">
                <a:solidFill>
                  <a:schemeClr val="bg1"/>
                </a:solidFill>
              </a:rPr>
              <a:t>National board members</a:t>
            </a:r>
          </a:p>
        </p:txBody>
      </p:sp>
      <p:sp>
        <p:nvSpPr>
          <p:cNvPr id="2" name="TextBox 1">
            <a:extLst>
              <a:ext uri="{FF2B5EF4-FFF2-40B4-BE49-F238E27FC236}">
                <a16:creationId xmlns:a16="http://schemas.microsoft.com/office/drawing/2014/main" id="{664C904E-1DBE-4B4A-A831-F4A670FE0376}"/>
              </a:ext>
            </a:extLst>
          </p:cNvPr>
          <p:cNvSpPr txBox="1"/>
          <p:nvPr/>
        </p:nvSpPr>
        <p:spPr>
          <a:xfrm>
            <a:off x="9948672" y="9381744"/>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Tree>
    <p:extLst>
      <p:ext uri="{BB962C8B-B14F-4D97-AF65-F5344CB8AC3E}">
        <p14:creationId xmlns:p14="http://schemas.microsoft.com/office/powerpoint/2010/main" val="384802129"/>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8A28C-78FD-CAC2-1041-225B109922F2}"/>
              </a:ext>
            </a:extLst>
          </p:cNvPr>
          <p:cNvSpPr>
            <a:spLocks noGrp="1"/>
          </p:cNvSpPr>
          <p:nvPr>
            <p:ph type="title"/>
          </p:nvPr>
        </p:nvSpPr>
        <p:spPr/>
        <p:txBody>
          <a:bodyPr>
            <a:normAutofit fontScale="90000"/>
          </a:bodyPr>
          <a:lstStyle/>
          <a:p>
            <a:r>
              <a:rPr lang="en-US" sz="2700" dirty="0"/>
              <a:t>Assuming Project 2025’s </a:t>
            </a:r>
            <a:r>
              <a:rPr lang="en-US" sz="2700" i="1" dirty="0"/>
              <a:t>endgame</a:t>
            </a:r>
            <a:r>
              <a:rPr lang="en-US" sz="2700" dirty="0"/>
              <a:t> of 100% MA penetration:</a:t>
            </a:r>
            <a:br>
              <a:rPr lang="en-US" sz="2700" dirty="0"/>
            </a:br>
            <a:r>
              <a:rPr lang="en-US" dirty="0"/>
              <a:t>Immediate Deficit in Medicare Trust Fund </a:t>
            </a:r>
            <a:endParaRPr lang="en-US" sz="3600" dirty="0"/>
          </a:p>
        </p:txBody>
      </p:sp>
      <p:sp>
        <p:nvSpPr>
          <p:cNvPr id="3" name="Text Placeholder 2">
            <a:extLst>
              <a:ext uri="{FF2B5EF4-FFF2-40B4-BE49-F238E27FC236}">
                <a16:creationId xmlns:a16="http://schemas.microsoft.com/office/drawing/2014/main" id="{F919D6FC-3A28-BF9E-C648-48599E8E68FC}"/>
              </a:ext>
            </a:extLst>
          </p:cNvPr>
          <p:cNvSpPr>
            <a:spLocks noGrp="1"/>
          </p:cNvSpPr>
          <p:nvPr>
            <p:ph type="body" idx="10"/>
          </p:nvPr>
        </p:nvSpPr>
        <p:spPr/>
        <p:txBody>
          <a:bodyPr/>
          <a:lstStyle/>
          <a:p>
            <a:pPr>
              <a:lnSpc>
                <a:spcPct val="100000"/>
              </a:lnSpc>
              <a:spcBef>
                <a:spcPts val="0"/>
              </a:spcBef>
            </a:pPr>
            <a:r>
              <a:rPr lang="en-US" dirty="0"/>
              <a:t>PNHP projection assuming 100% MA penetration in 2025</a:t>
            </a:r>
          </a:p>
          <a:p>
            <a:pPr>
              <a:lnSpc>
                <a:spcPct val="100000"/>
              </a:lnSpc>
              <a:spcBef>
                <a:spcPts val="0"/>
              </a:spcBef>
            </a:pPr>
            <a:r>
              <a:rPr lang="en-US" dirty="0"/>
              <a:t>Extrapolations based upon 2024 Medicare Trustees Report (Page 59) </a:t>
            </a:r>
          </a:p>
          <a:p>
            <a:pPr>
              <a:lnSpc>
                <a:spcPct val="100000"/>
              </a:lnSpc>
              <a:spcBef>
                <a:spcPts val="0"/>
              </a:spcBef>
            </a:pPr>
            <a:r>
              <a:rPr lang="en-US" dirty="0"/>
              <a:t>https://</a:t>
            </a:r>
            <a:r>
              <a:rPr lang="en-US" dirty="0" err="1"/>
              <a:t>www.cms.gov</a:t>
            </a:r>
            <a:r>
              <a:rPr lang="en-US" dirty="0"/>
              <a:t>/</a:t>
            </a:r>
            <a:r>
              <a:rPr lang="en-US" dirty="0" err="1"/>
              <a:t>oact</a:t>
            </a:r>
            <a:r>
              <a:rPr lang="en-US" dirty="0"/>
              <a:t>/tr/2024</a:t>
            </a:r>
          </a:p>
        </p:txBody>
      </p:sp>
      <p:graphicFrame>
        <p:nvGraphicFramePr>
          <p:cNvPr id="4" name="Chart 3">
            <a:extLst>
              <a:ext uri="{FF2B5EF4-FFF2-40B4-BE49-F238E27FC236}">
                <a16:creationId xmlns:a16="http://schemas.microsoft.com/office/drawing/2014/main" id="{AAD8532C-11A5-709C-E697-DE117D2B9E78}"/>
              </a:ext>
            </a:extLst>
          </p:cNvPr>
          <p:cNvGraphicFramePr/>
          <p:nvPr/>
        </p:nvGraphicFramePr>
        <p:xfrm>
          <a:off x="2571938" y="1550019"/>
          <a:ext cx="6110149" cy="446673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44F97F77-936F-449C-9021-ADC39C451A33}"/>
              </a:ext>
            </a:extLst>
          </p:cNvPr>
          <p:cNvSpPr txBox="1"/>
          <p:nvPr/>
        </p:nvSpPr>
        <p:spPr>
          <a:xfrm>
            <a:off x="457089" y="2306057"/>
            <a:ext cx="2429971" cy="1477328"/>
          </a:xfrm>
          <a:prstGeom prst="rect">
            <a:avLst/>
          </a:prstGeom>
          <a:noFill/>
        </p:spPr>
        <p:txBody>
          <a:bodyPr wrap="square" rtlCol="0">
            <a:spAutoFit/>
          </a:bodyPr>
          <a:lstStyle/>
          <a:p>
            <a:pPr>
              <a:spcAft>
                <a:spcPts val="1200"/>
              </a:spcAft>
            </a:pPr>
            <a:r>
              <a:rPr lang="en-US" sz="2000" dirty="0">
                <a:solidFill>
                  <a:schemeClr val="bg1"/>
                </a:solidFill>
              </a:rPr>
              <a:t>Medicare Hospital Insurance Trust Fund balance</a:t>
            </a:r>
          </a:p>
          <a:p>
            <a:pPr>
              <a:spcAft>
                <a:spcPts val="1200"/>
              </a:spcAft>
            </a:pPr>
            <a:r>
              <a:rPr lang="en-US" sz="2000" dirty="0">
                <a:solidFill>
                  <a:schemeClr val="bg1"/>
                </a:solidFill>
              </a:rPr>
              <a:t>($Billions)</a:t>
            </a:r>
          </a:p>
        </p:txBody>
      </p:sp>
      <p:cxnSp>
        <p:nvCxnSpPr>
          <p:cNvPr id="9" name="Straight Connector 8">
            <a:extLst>
              <a:ext uri="{FF2B5EF4-FFF2-40B4-BE49-F238E27FC236}">
                <a16:creationId xmlns:a16="http://schemas.microsoft.com/office/drawing/2014/main" id="{7D83D0AA-27AC-20E5-AFDA-669DC3453861}"/>
              </a:ext>
            </a:extLst>
          </p:cNvPr>
          <p:cNvCxnSpPr>
            <a:cxnSpLocks/>
          </p:cNvCxnSpPr>
          <p:nvPr/>
        </p:nvCxnSpPr>
        <p:spPr>
          <a:xfrm>
            <a:off x="3520888" y="3660345"/>
            <a:ext cx="503520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CCFDD68-7ED0-16BE-810E-4B478338DCA5}"/>
              </a:ext>
            </a:extLst>
          </p:cNvPr>
          <p:cNvSpPr txBox="1"/>
          <p:nvPr/>
        </p:nvSpPr>
        <p:spPr>
          <a:xfrm>
            <a:off x="3520888" y="1740247"/>
            <a:ext cx="4997102" cy="400110"/>
          </a:xfrm>
          <a:prstGeom prst="rect">
            <a:avLst/>
          </a:prstGeom>
          <a:noFill/>
        </p:spPr>
        <p:txBody>
          <a:bodyPr wrap="square" rtlCol="0">
            <a:spAutoFit/>
          </a:bodyPr>
          <a:lstStyle/>
          <a:p>
            <a:pPr algn="r">
              <a:spcAft>
                <a:spcPts val="1200"/>
              </a:spcAft>
            </a:pPr>
            <a:r>
              <a:rPr lang="en-US" sz="2000" dirty="0"/>
              <a:t>Projection of Medicare Trustees</a:t>
            </a:r>
          </a:p>
        </p:txBody>
      </p:sp>
      <p:sp>
        <p:nvSpPr>
          <p:cNvPr id="12" name="TextBox 11">
            <a:extLst>
              <a:ext uri="{FF2B5EF4-FFF2-40B4-BE49-F238E27FC236}">
                <a16:creationId xmlns:a16="http://schemas.microsoft.com/office/drawing/2014/main" id="{F2E10E1C-F30C-525A-CDF5-413733A59C08}"/>
              </a:ext>
            </a:extLst>
          </p:cNvPr>
          <p:cNvSpPr txBox="1"/>
          <p:nvPr/>
        </p:nvSpPr>
        <p:spPr>
          <a:xfrm>
            <a:off x="5627012" y="5144917"/>
            <a:ext cx="3226108" cy="400110"/>
          </a:xfrm>
          <a:prstGeom prst="rect">
            <a:avLst/>
          </a:prstGeom>
          <a:noFill/>
        </p:spPr>
        <p:txBody>
          <a:bodyPr wrap="square" rtlCol="0">
            <a:spAutoFit/>
          </a:bodyPr>
          <a:lstStyle/>
          <a:p>
            <a:r>
              <a:rPr lang="en-US" sz="2000" dirty="0"/>
              <a:t>Project 2025 Endgame</a:t>
            </a:r>
          </a:p>
        </p:txBody>
      </p:sp>
      <p:sp>
        <p:nvSpPr>
          <p:cNvPr id="6" name="TextBox 5">
            <a:extLst>
              <a:ext uri="{FF2B5EF4-FFF2-40B4-BE49-F238E27FC236}">
                <a16:creationId xmlns:a16="http://schemas.microsoft.com/office/drawing/2014/main" id="{806E31E0-19A2-DF55-98A1-2D9F4345A48D}"/>
              </a:ext>
            </a:extLst>
          </p:cNvPr>
          <p:cNvSpPr txBox="1"/>
          <p:nvPr/>
        </p:nvSpPr>
        <p:spPr>
          <a:xfrm>
            <a:off x="8605336" y="2812853"/>
            <a:ext cx="3111635" cy="1723549"/>
          </a:xfrm>
          <a:prstGeom prst="rect">
            <a:avLst/>
          </a:prstGeom>
          <a:noFill/>
        </p:spPr>
        <p:txBody>
          <a:bodyPr wrap="square" rtlCol="0">
            <a:spAutoFit/>
          </a:bodyPr>
          <a:lstStyle/>
          <a:p>
            <a:pPr>
              <a:spcAft>
                <a:spcPts val="1200"/>
              </a:spcAft>
            </a:pPr>
            <a:r>
              <a:rPr lang="en-US" sz="2400" dirty="0">
                <a:solidFill>
                  <a:schemeClr val="bg1"/>
                </a:solidFill>
              </a:rPr>
              <a:t>Immediate shift into deficit spending</a:t>
            </a:r>
          </a:p>
          <a:p>
            <a:pPr>
              <a:spcAft>
                <a:spcPts val="1200"/>
              </a:spcAft>
            </a:pPr>
            <a:r>
              <a:rPr lang="en-US" sz="2400" dirty="0">
                <a:solidFill>
                  <a:schemeClr val="bg1"/>
                </a:solidFill>
              </a:rPr>
              <a:t>Trust Fund becomes insolvent in five years</a:t>
            </a:r>
          </a:p>
        </p:txBody>
      </p:sp>
      <p:sp>
        <p:nvSpPr>
          <p:cNvPr id="7" name="Oval 6">
            <a:extLst>
              <a:ext uri="{FF2B5EF4-FFF2-40B4-BE49-F238E27FC236}">
                <a16:creationId xmlns:a16="http://schemas.microsoft.com/office/drawing/2014/main" id="{C9E71C6C-24C1-08F2-9DBE-463325AF99A2}"/>
              </a:ext>
            </a:extLst>
          </p:cNvPr>
          <p:cNvSpPr/>
          <p:nvPr/>
        </p:nvSpPr>
        <p:spPr>
          <a:xfrm>
            <a:off x="3932787" y="2232595"/>
            <a:ext cx="580258" cy="580258"/>
          </a:xfrm>
          <a:prstGeom prst="ellipse">
            <a:avLst/>
          </a:prstGeom>
          <a:noFill/>
          <a:ln w="76200">
            <a:solidFill>
              <a:schemeClr val="accent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D5F4E93-7276-406C-D52B-DDBD1F578F25}"/>
              </a:ext>
            </a:extLst>
          </p:cNvPr>
          <p:cNvSpPr/>
          <p:nvPr/>
        </p:nvSpPr>
        <p:spPr>
          <a:xfrm>
            <a:off x="6555772" y="3370216"/>
            <a:ext cx="580258" cy="580258"/>
          </a:xfrm>
          <a:prstGeom prst="ellipse">
            <a:avLst/>
          </a:prstGeom>
          <a:noFill/>
          <a:ln w="76200">
            <a:solidFill>
              <a:schemeClr val="accent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C93C20-B436-E7EF-738C-655EF829DD56}"/>
              </a:ext>
            </a:extLst>
          </p:cNvPr>
          <p:cNvSpPr/>
          <p:nvPr/>
        </p:nvSpPr>
        <p:spPr>
          <a:xfrm>
            <a:off x="3713533" y="2755435"/>
            <a:ext cx="4611811" cy="2180673"/>
          </a:xfrm>
          <a:prstGeom prst="rect">
            <a:avLst/>
          </a:prstGeom>
          <a:solidFill>
            <a:schemeClr val="accent2">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ctr"/>
          <a:lstStyle/>
          <a:p>
            <a:pPr algn="ctr"/>
            <a:r>
              <a:rPr lang="en-US" sz="2400" dirty="0">
                <a:effectLst>
                  <a:outerShdw blurRad="50800" dist="38100" dir="2700000" algn="tl" rotWithShape="0">
                    <a:prstClr val="black">
                      <a:alpha val="40000"/>
                    </a:prstClr>
                  </a:outerShdw>
                </a:effectLst>
              </a:rPr>
              <a:t>Over the next decade,</a:t>
            </a:r>
          </a:p>
          <a:p>
            <a:pPr algn="ctr"/>
            <a:r>
              <a:rPr lang="en-US" sz="2400" b="1" dirty="0">
                <a:effectLst>
                  <a:outerShdw blurRad="50800" dist="38100" dir="2700000" algn="tl" rotWithShape="0">
                    <a:prstClr val="black">
                      <a:alpha val="40000"/>
                    </a:prstClr>
                  </a:outerShdw>
                </a:effectLst>
              </a:rPr>
              <a:t>$1.5 trillion </a:t>
            </a:r>
            <a:r>
              <a:rPr lang="en-US" sz="2400" b="1" i="1" dirty="0">
                <a:effectLst>
                  <a:outerShdw blurRad="50800" dist="38100" dir="2700000" algn="tl" rotWithShape="0">
                    <a:prstClr val="black">
                      <a:alpha val="40000"/>
                    </a:prstClr>
                  </a:outerShdw>
                </a:effectLst>
              </a:rPr>
              <a:t>increase</a:t>
            </a:r>
            <a:r>
              <a:rPr lang="en-US" sz="2400" b="1" dirty="0">
                <a:effectLst>
                  <a:outerShdw blurRad="50800" dist="38100" dir="2700000" algn="tl" rotWithShape="0">
                    <a:prstClr val="black">
                      <a:alpha val="40000"/>
                    </a:prstClr>
                  </a:outerShdw>
                </a:effectLst>
              </a:rPr>
              <a:t> </a:t>
            </a:r>
          </a:p>
          <a:p>
            <a:pPr algn="ctr"/>
            <a:r>
              <a:rPr lang="en-US" sz="2000" dirty="0">
                <a:effectLst>
                  <a:outerShdw blurRad="50800" dist="38100" dir="2700000" algn="tl" rotWithShape="0">
                    <a:prstClr val="black">
                      <a:alpha val="40000"/>
                    </a:prstClr>
                  </a:outerShdw>
                </a:effectLst>
              </a:rPr>
              <a:t>in total Medicare expenses, </a:t>
            </a:r>
          </a:p>
          <a:p>
            <a:pPr algn="ctr">
              <a:spcAft>
                <a:spcPts val="600"/>
              </a:spcAft>
            </a:pPr>
            <a:r>
              <a:rPr lang="en-US" sz="2400" b="1" dirty="0">
                <a:effectLst>
                  <a:outerShdw blurRad="50800" dist="38100" dir="2700000" algn="tl" rotWithShape="0">
                    <a:prstClr val="black">
                      <a:alpha val="40000"/>
                    </a:prstClr>
                  </a:outerShdw>
                </a:effectLst>
              </a:rPr>
              <a:t>handed to MA corporations.</a:t>
            </a:r>
          </a:p>
          <a:p>
            <a:pPr algn="ctr"/>
            <a:r>
              <a:rPr lang="en-US" sz="2800" b="1" dirty="0">
                <a:solidFill>
                  <a:srgbClr val="FFFF00"/>
                </a:solidFill>
                <a:effectLst>
                  <a:outerShdw blurRad="50800" dist="38100" dir="2700000" algn="tl" rotWithShape="0">
                    <a:prstClr val="black">
                      <a:alpha val="40000"/>
                    </a:prstClr>
                  </a:outerShdw>
                </a:effectLst>
              </a:rPr>
              <a:t>Our pain = their profits </a:t>
            </a:r>
          </a:p>
        </p:txBody>
      </p:sp>
    </p:spTree>
    <p:extLst>
      <p:ext uri="{BB962C8B-B14F-4D97-AF65-F5344CB8AC3E}">
        <p14:creationId xmlns:p14="http://schemas.microsoft.com/office/powerpoint/2010/main" val="395165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15" dur="500"/>
                                        <p:tgtEl>
                                          <p:spTgt spid="4">
                                            <p:graphicEl>
                                              <a:chart seriesIdx="-3" categoryIdx="-3" bldStep="gridLegend"/>
                                            </p:graphic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fade">
                                      <p:cBhvr>
                                        <p:cTn id="22" dur="500"/>
                                        <p:tgtEl>
                                          <p:spTgt spid="4">
                                            <p:graphicEl>
                                              <a:chart seriesIdx="0" categoryIdx="-4" bldStep="series"/>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30" dur="2000"/>
                                        <p:tgtEl>
                                          <p:spTgt spid="4">
                                            <p:graphicEl>
                                              <a:chart seriesIdx="1" categoryIdx="-4" bldStep="series"/>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500"/>
                                        <p:tgtEl>
                                          <p:spTgt spid="7"/>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fade">
                                      <p:cBhvr>
                                        <p:cTn id="42" dur="500"/>
                                        <p:tgtEl>
                                          <p:spTgt spid="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par>
                          <p:cTn id="48" fill="hold">
                            <p:stCondLst>
                              <p:cond delay="500"/>
                            </p:stCondLst>
                            <p:childTnLst>
                              <p:par>
                                <p:cTn id="49" presetID="21" presetClass="entr" presetSubtype="1"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heel(1)">
                                      <p:cBhvr>
                                        <p:cTn id="51" dur="500"/>
                                        <p:tgtEl>
                                          <p:spTgt spid="8"/>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6">
                                            <p:txEl>
                                              <p:pRg st="1" end="1"/>
                                            </p:txEl>
                                          </p:spTgt>
                                        </p:tgtEl>
                                        <p:attrNameLst>
                                          <p:attrName>style.visibility</p:attrName>
                                        </p:attrNameLst>
                                      </p:cBhvr>
                                      <p:to>
                                        <p:strVal val="visible"/>
                                      </p:to>
                                    </p:set>
                                    <p:animEffect transition="in" filter="fade">
                                      <p:cBhvr>
                                        <p:cTn id="55" dur="500"/>
                                        <p:tgtEl>
                                          <p:spTgt spid="6">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0">
                                            <p:bg/>
                                          </p:spTgt>
                                        </p:tgtEl>
                                        <p:attrNameLst>
                                          <p:attrName>style.visibility</p:attrName>
                                        </p:attrNameLst>
                                      </p:cBhvr>
                                      <p:to>
                                        <p:strVal val="visible"/>
                                      </p:to>
                                    </p:set>
                                    <p:animEffect transition="in" filter="fade">
                                      <p:cBhvr>
                                        <p:cTn id="64" dur="500"/>
                                        <p:tgtEl>
                                          <p:spTgt spid="10">
                                            <p:bg/>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
                                            <p:txEl>
                                              <p:pRg st="0" end="0"/>
                                            </p:txEl>
                                          </p:spTgt>
                                        </p:tgtEl>
                                        <p:attrNameLst>
                                          <p:attrName>style.visibility</p:attrName>
                                        </p:attrNameLst>
                                      </p:cBhvr>
                                      <p:to>
                                        <p:strVal val="visible"/>
                                      </p:to>
                                    </p:set>
                                    <p:animEffect transition="in" filter="fade">
                                      <p:cBhvr>
                                        <p:cTn id="67" dur="500"/>
                                        <p:tgtEl>
                                          <p:spTgt spid="10">
                                            <p:txEl>
                                              <p:pRg st="0" end="0"/>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
                                            <p:txEl>
                                              <p:pRg st="1" end="1"/>
                                            </p:txEl>
                                          </p:spTgt>
                                        </p:tgtEl>
                                        <p:attrNameLst>
                                          <p:attrName>style.visibility</p:attrName>
                                        </p:attrNameLst>
                                      </p:cBhvr>
                                      <p:to>
                                        <p:strVal val="visible"/>
                                      </p:to>
                                    </p:set>
                                    <p:animEffect transition="in" filter="fade">
                                      <p:cBhvr>
                                        <p:cTn id="70" dur="500"/>
                                        <p:tgtEl>
                                          <p:spTgt spid="10">
                                            <p:txEl>
                                              <p:pRg st="1" end="1"/>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0">
                                            <p:txEl>
                                              <p:pRg st="2" end="2"/>
                                            </p:txEl>
                                          </p:spTgt>
                                        </p:tgtEl>
                                        <p:attrNameLst>
                                          <p:attrName>style.visibility</p:attrName>
                                        </p:attrNameLst>
                                      </p:cBhvr>
                                      <p:to>
                                        <p:strVal val="visible"/>
                                      </p:to>
                                    </p:set>
                                    <p:animEffect transition="in" filter="fade">
                                      <p:cBhvr>
                                        <p:cTn id="73" dur="500"/>
                                        <p:tgtEl>
                                          <p:spTgt spid="10">
                                            <p:txEl>
                                              <p:pRg st="2" end="2"/>
                                            </p:txEl>
                                          </p:spTgt>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10">
                                            <p:txEl>
                                              <p:pRg st="3" end="3"/>
                                            </p:txEl>
                                          </p:spTgt>
                                        </p:tgtEl>
                                        <p:attrNameLst>
                                          <p:attrName>style.visibility</p:attrName>
                                        </p:attrNameLst>
                                      </p:cBhvr>
                                      <p:to>
                                        <p:strVal val="visible"/>
                                      </p:to>
                                    </p:set>
                                    <p:animEffect transition="in" filter="fade">
                                      <p:cBhvr>
                                        <p:cTn id="77" dur="500"/>
                                        <p:tgtEl>
                                          <p:spTgt spid="10">
                                            <p:txEl>
                                              <p:pRg st="3" end="3"/>
                                            </p:txEl>
                                          </p:spTgt>
                                        </p:tgtEl>
                                      </p:cBhvr>
                                    </p:animEffect>
                                  </p:childTnLst>
                                </p:cTn>
                              </p:par>
                            </p:childTnLst>
                          </p:cTn>
                        </p:par>
                        <p:par>
                          <p:cTn id="78" fill="hold">
                            <p:stCondLst>
                              <p:cond delay="1500"/>
                            </p:stCondLst>
                            <p:childTnLst>
                              <p:par>
                                <p:cTn id="79" presetID="10" presetClass="entr" presetSubtype="0" fill="hold" grpId="0" nodeType="afterEffect">
                                  <p:stCondLst>
                                    <p:cond delay="500"/>
                                  </p:stCondLst>
                                  <p:childTnLst>
                                    <p:set>
                                      <p:cBhvr>
                                        <p:cTn id="80" dur="1" fill="hold">
                                          <p:stCondLst>
                                            <p:cond delay="0"/>
                                          </p:stCondLst>
                                        </p:cTn>
                                        <p:tgtEl>
                                          <p:spTgt spid="10">
                                            <p:txEl>
                                              <p:pRg st="4" end="4"/>
                                            </p:txEl>
                                          </p:spTgt>
                                        </p:tgtEl>
                                        <p:attrNameLst>
                                          <p:attrName>style.visibility</p:attrName>
                                        </p:attrNameLst>
                                      </p:cBhvr>
                                      <p:to>
                                        <p:strVal val="visible"/>
                                      </p:to>
                                    </p:set>
                                    <p:animEffect transition="in" filter="fade">
                                      <p:cBhvr>
                                        <p:cTn id="81"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uiExpand="1">
        <p:bldSub>
          <a:bldChart bld="series"/>
        </p:bldSub>
      </p:bldGraphic>
      <p:bldP spid="5" grpId="0"/>
      <p:bldP spid="11" grpId="0"/>
      <p:bldP spid="12" grpId="0"/>
      <p:bldP spid="6" grpId="0" uiExpand="1" build="p"/>
      <p:bldP spid="7" grpId="0" animBg="1"/>
      <p:bldP spid="7" grpId="1" animBg="1"/>
      <p:bldP spid="8" grpId="0" animBg="1"/>
      <p:bldP spid="8" grpId="1" animBg="1"/>
      <p:bldP spid="10"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98E6D-79FA-71EF-3B6B-CC55CFFA2E4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0EE69CE-821C-7172-9C83-0DE957FD6822}"/>
              </a:ext>
            </a:extLst>
          </p:cNvPr>
          <p:cNvSpPr>
            <a:spLocks noGrp="1"/>
          </p:cNvSpPr>
          <p:nvPr>
            <p:ph type="body" idx="10"/>
          </p:nvPr>
        </p:nvSpPr>
        <p:spPr/>
        <p:txBody>
          <a:bodyPr/>
          <a:lstStyle/>
          <a:p>
            <a:r>
              <a:rPr lang="en-US" dirty="0"/>
              <a:t>https://static.project2025.org/2025_MandateForLeadership_FULL.pdf</a:t>
            </a:r>
          </a:p>
        </p:txBody>
      </p:sp>
      <p:pic>
        <p:nvPicPr>
          <p:cNvPr id="2" name="Picture 1">
            <a:extLst>
              <a:ext uri="{FF2B5EF4-FFF2-40B4-BE49-F238E27FC236}">
                <a16:creationId xmlns:a16="http://schemas.microsoft.com/office/drawing/2014/main" id="{DD40A89E-D32C-1049-B4D3-E7055B14EAEA}"/>
              </a:ext>
            </a:extLst>
          </p:cNvPr>
          <p:cNvPicPr>
            <a:picLocks noChangeAspect="1"/>
          </p:cNvPicPr>
          <p:nvPr/>
        </p:nvPicPr>
        <p:blipFill>
          <a:blip r:embed="rId2"/>
          <a:srcRect l="29663" t="10374" r="27780" b="26005"/>
          <a:stretch/>
        </p:blipFill>
        <p:spPr>
          <a:xfrm>
            <a:off x="413182" y="405887"/>
            <a:ext cx="3839842" cy="5529687"/>
          </a:xfrm>
          <a:prstGeom prst="rect">
            <a:avLst/>
          </a:prstGeom>
          <a:ln>
            <a:solidFill>
              <a:schemeClr val="lt1">
                <a:hueOff val="0"/>
                <a:satOff val="0"/>
                <a:lumOff val="0"/>
              </a:schemeClr>
            </a:solidFill>
          </a:ln>
        </p:spPr>
      </p:pic>
      <p:sp>
        <p:nvSpPr>
          <p:cNvPr id="7" name="Freeform 6">
            <a:extLst>
              <a:ext uri="{FF2B5EF4-FFF2-40B4-BE49-F238E27FC236}">
                <a16:creationId xmlns:a16="http://schemas.microsoft.com/office/drawing/2014/main" id="{F49CD526-1DC8-7313-00A2-7E85ACF02EB3}"/>
              </a:ext>
            </a:extLst>
          </p:cNvPr>
          <p:cNvSpPr/>
          <p:nvPr/>
        </p:nvSpPr>
        <p:spPr>
          <a:xfrm>
            <a:off x="4439336" y="405887"/>
            <a:ext cx="6613071" cy="777600"/>
          </a:xfrm>
          <a:custGeom>
            <a:avLst/>
            <a:gdLst>
              <a:gd name="connsiteX0" fmla="*/ 0 w 6613071"/>
              <a:gd name="connsiteY0" fmla="*/ 0 h 777600"/>
              <a:gd name="connsiteX1" fmla="*/ 6613071 w 6613071"/>
              <a:gd name="connsiteY1" fmla="*/ 0 h 777600"/>
              <a:gd name="connsiteX2" fmla="*/ 6613071 w 6613071"/>
              <a:gd name="connsiteY2" fmla="*/ 777600 h 777600"/>
              <a:gd name="connsiteX3" fmla="*/ 0 w 6613071"/>
              <a:gd name="connsiteY3" fmla="*/ 777600 h 777600"/>
              <a:gd name="connsiteX4" fmla="*/ 0 w 6613071"/>
              <a:gd name="connsiteY4" fmla="*/ 0 h 77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3071" h="777600">
                <a:moveTo>
                  <a:pt x="0" y="0"/>
                </a:moveTo>
                <a:lnTo>
                  <a:pt x="6613071" y="0"/>
                </a:lnTo>
                <a:lnTo>
                  <a:pt x="6613071" y="777600"/>
                </a:lnTo>
                <a:lnTo>
                  <a:pt x="0" y="777600"/>
                </a:lnTo>
                <a:lnTo>
                  <a:pt x="0" y="0"/>
                </a:lnTo>
                <a:close/>
              </a:path>
            </a:pathLst>
          </a:custGeom>
          <a:solidFill>
            <a:schemeClr val="accent2">
              <a:lumMod val="75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3200" b="1" kern="1200" dirty="0">
                <a:effectLst>
                  <a:outerShdw blurRad="50800" dist="38100" dir="2700000" algn="tl" rotWithShape="0">
                    <a:prstClr val="black">
                      <a:alpha val="40000"/>
                    </a:prstClr>
                  </a:outerShdw>
                </a:effectLst>
              </a:rPr>
              <a:t>Other Attacks on Medicare :</a:t>
            </a:r>
          </a:p>
        </p:txBody>
      </p:sp>
      <p:sp>
        <p:nvSpPr>
          <p:cNvPr id="8" name="Freeform 7">
            <a:extLst>
              <a:ext uri="{FF2B5EF4-FFF2-40B4-BE49-F238E27FC236}">
                <a16:creationId xmlns:a16="http://schemas.microsoft.com/office/drawing/2014/main" id="{72E18551-3B70-2E8E-4147-E1935F828464}"/>
              </a:ext>
            </a:extLst>
          </p:cNvPr>
          <p:cNvSpPr/>
          <p:nvPr/>
        </p:nvSpPr>
        <p:spPr>
          <a:xfrm>
            <a:off x="4439336" y="1183487"/>
            <a:ext cx="6613071" cy="4752087"/>
          </a:xfrm>
          <a:custGeom>
            <a:avLst/>
            <a:gdLst>
              <a:gd name="connsiteX0" fmla="*/ 0 w 6613071"/>
              <a:gd name="connsiteY0" fmla="*/ 0 h 4224555"/>
              <a:gd name="connsiteX1" fmla="*/ 6613071 w 6613071"/>
              <a:gd name="connsiteY1" fmla="*/ 0 h 4224555"/>
              <a:gd name="connsiteX2" fmla="*/ 6613071 w 6613071"/>
              <a:gd name="connsiteY2" fmla="*/ 4224555 h 4224555"/>
              <a:gd name="connsiteX3" fmla="*/ 0 w 6613071"/>
              <a:gd name="connsiteY3" fmla="*/ 4224555 h 4224555"/>
              <a:gd name="connsiteX4" fmla="*/ 0 w 6613071"/>
              <a:gd name="connsiteY4" fmla="*/ 0 h 4224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3071" h="4224555">
                <a:moveTo>
                  <a:pt x="0" y="0"/>
                </a:moveTo>
                <a:lnTo>
                  <a:pt x="6613071" y="0"/>
                </a:lnTo>
                <a:lnTo>
                  <a:pt x="6613071" y="4224555"/>
                </a:lnTo>
                <a:lnTo>
                  <a:pt x="0" y="4224555"/>
                </a:lnTo>
                <a:lnTo>
                  <a:pt x="0" y="0"/>
                </a:ln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lvl="1" indent="-228600" defTabSz="1200150">
              <a:spcBef>
                <a:spcPct val="0"/>
              </a:spcBef>
              <a:spcAft>
                <a:spcPts val="1200"/>
              </a:spcAft>
              <a:buChar char="•"/>
            </a:pPr>
            <a:r>
              <a:rPr lang="en-US" sz="2400" dirty="0"/>
              <a:t>Reintroduce Global Direct Contracting (DCE) (predecessor of REACH)</a:t>
            </a:r>
          </a:p>
          <a:p>
            <a:pPr marL="228600" lvl="1" indent="-228600" defTabSz="1200150">
              <a:spcBef>
                <a:spcPct val="0"/>
              </a:spcBef>
              <a:spcAft>
                <a:spcPts val="1200"/>
              </a:spcAft>
              <a:buFontTx/>
              <a:buChar char="•"/>
            </a:pPr>
            <a:r>
              <a:rPr lang="en-US" sz="2400" dirty="0"/>
              <a:t>Replace FFS Medicare with “value-based” payments</a:t>
            </a:r>
          </a:p>
          <a:p>
            <a:pPr marL="228600" lvl="1" indent="-228600" defTabSz="1200150">
              <a:spcBef>
                <a:spcPct val="0"/>
              </a:spcBef>
              <a:spcAft>
                <a:spcPts val="1200"/>
              </a:spcAft>
              <a:buFontTx/>
              <a:buChar char="•"/>
            </a:pPr>
            <a:r>
              <a:rPr lang="en-US" sz="2400" dirty="0"/>
              <a:t>Repeal Medicare’s new authority to negotiate drug prices (via IRA)</a:t>
            </a:r>
          </a:p>
          <a:p>
            <a:pPr marL="228600" lvl="1" indent="-228600" defTabSz="1200150">
              <a:spcBef>
                <a:spcPct val="0"/>
              </a:spcBef>
              <a:spcAft>
                <a:spcPts val="1200"/>
              </a:spcAft>
              <a:buChar char="•"/>
            </a:pPr>
            <a:r>
              <a:rPr lang="en-US" sz="2400" dirty="0"/>
              <a:t>Remove “burdensome policies that micromanage MA plans”</a:t>
            </a:r>
          </a:p>
          <a:p>
            <a:pPr marL="228600" lvl="1" indent="-228600" defTabSz="1200150">
              <a:spcBef>
                <a:spcPct val="0"/>
              </a:spcBef>
              <a:spcAft>
                <a:spcPts val="1200"/>
              </a:spcAft>
              <a:buChar char="•"/>
            </a:pPr>
            <a:r>
              <a:rPr lang="en-US" sz="2400" dirty="0"/>
              <a:t>“Remove restrictions on key benefits and services” – what </a:t>
            </a:r>
            <a:r>
              <a:rPr lang="en-US" sz="2400" i="1" dirty="0"/>
              <a:t>aren’t</a:t>
            </a:r>
            <a:r>
              <a:rPr lang="en-US" sz="2400" dirty="0"/>
              <a:t> they saying here???</a:t>
            </a:r>
          </a:p>
        </p:txBody>
      </p:sp>
    </p:spTree>
    <p:extLst>
      <p:ext uri="{BB962C8B-B14F-4D97-AF65-F5344CB8AC3E}">
        <p14:creationId xmlns:p14="http://schemas.microsoft.com/office/powerpoint/2010/main" val="341031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fade">
                                      <p:cBhvr>
                                        <p:cTn id="15" dur="500"/>
                                        <p:tgtEl>
                                          <p:spTgt spid="8">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500"/>
                                        <p:tgtEl>
                                          <p:spTgt spid="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Effect transition="in" filter="fade">
                                      <p:cBhvr>
                                        <p:cTn id="33" dur="500"/>
                                        <p:tgtEl>
                                          <p:spTgt spid="8">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xEl>
                                              <p:pRg st="4" end="4"/>
                                            </p:txEl>
                                          </p:spTgt>
                                        </p:tgtEl>
                                        <p:attrNameLst>
                                          <p:attrName>style.visibility</p:attrName>
                                        </p:attrNameLst>
                                      </p:cBhvr>
                                      <p:to>
                                        <p:strVal val="visible"/>
                                      </p:to>
                                    </p:set>
                                    <p:animEffect transition="in" filter="fade">
                                      <p:cBhvr>
                                        <p:cTn id="38"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492D95A1-3E15-5770-B5F7-7120B1D2C361}"/>
              </a:ext>
            </a:extLst>
          </p:cNvPr>
          <p:cNvSpPr txBox="1"/>
          <p:nvPr/>
        </p:nvSpPr>
        <p:spPr>
          <a:xfrm>
            <a:off x="4262645" y="2271240"/>
            <a:ext cx="6871131" cy="2554545"/>
          </a:xfrm>
          <a:prstGeom prst="rect">
            <a:avLst/>
          </a:prstGeom>
          <a:noFill/>
        </p:spPr>
        <p:txBody>
          <a:bodyPr wrap="square" rtlCol="0">
            <a:spAutoFit/>
          </a:bodyPr>
          <a:lstStyle/>
          <a:p>
            <a:pPr>
              <a:spcAft>
                <a:spcPts val="1200"/>
              </a:spcAft>
            </a:pPr>
            <a:r>
              <a:rPr lang="en-US" sz="2400" dirty="0">
                <a:solidFill>
                  <a:schemeClr val="bg1"/>
                </a:solidFill>
              </a:rPr>
              <a:t>More cosponsors for Medicare for All bills</a:t>
            </a:r>
          </a:p>
          <a:p>
            <a:pPr>
              <a:spcAft>
                <a:spcPts val="1200"/>
              </a:spcAft>
            </a:pPr>
            <a:r>
              <a:rPr lang="en-US" sz="2400" dirty="0">
                <a:solidFill>
                  <a:schemeClr val="bg1"/>
                </a:solidFill>
              </a:rPr>
              <a:t>Stop enabling corporate attacks on Medicare</a:t>
            </a:r>
          </a:p>
          <a:p>
            <a:pPr marL="800100" lvl="1" indent="-342900">
              <a:spcAft>
                <a:spcPts val="1200"/>
              </a:spcAft>
              <a:buFont typeface="Arial" panose="020B0604020202020204" pitchFamily="34" charset="0"/>
              <a:buChar char="•"/>
            </a:pPr>
            <a:r>
              <a:rPr lang="en-US" sz="2400" dirty="0">
                <a:solidFill>
                  <a:schemeClr val="bg1"/>
                </a:solidFill>
              </a:rPr>
              <a:t>Create an out-of-pocket maximum in TM</a:t>
            </a:r>
          </a:p>
          <a:p>
            <a:pPr marL="800100" lvl="1" indent="-342900">
              <a:spcAft>
                <a:spcPts val="1200"/>
              </a:spcAft>
              <a:buFont typeface="Arial" panose="020B0604020202020204" pitchFamily="34" charset="0"/>
              <a:buChar char="•"/>
            </a:pPr>
            <a:r>
              <a:rPr lang="en-US" sz="2400" dirty="0">
                <a:solidFill>
                  <a:schemeClr val="bg1"/>
                </a:solidFill>
              </a:rPr>
              <a:t>Improve benefits in TM</a:t>
            </a:r>
          </a:p>
          <a:p>
            <a:pPr marL="800100" lvl="1" indent="-342900">
              <a:spcAft>
                <a:spcPts val="1200"/>
              </a:spcAft>
              <a:buFont typeface="Arial" panose="020B0604020202020204" pitchFamily="34" charset="0"/>
              <a:buChar char="•"/>
            </a:pPr>
            <a:r>
              <a:rPr lang="en-US" sz="2400" dirty="0">
                <a:solidFill>
                  <a:schemeClr val="bg1"/>
                </a:solidFill>
              </a:rPr>
              <a:t>Stop subsidizing MA</a:t>
            </a:r>
          </a:p>
        </p:txBody>
      </p:sp>
      <p:sp>
        <p:nvSpPr>
          <p:cNvPr id="2" name="Title 1">
            <a:extLst>
              <a:ext uri="{FF2B5EF4-FFF2-40B4-BE49-F238E27FC236}">
                <a16:creationId xmlns:a16="http://schemas.microsoft.com/office/drawing/2014/main" id="{FD3D800F-4737-0F09-7A3E-D80CFAB07C03}"/>
              </a:ext>
            </a:extLst>
          </p:cNvPr>
          <p:cNvSpPr>
            <a:spLocks noGrp="1"/>
          </p:cNvSpPr>
          <p:nvPr>
            <p:ph type="title"/>
          </p:nvPr>
        </p:nvSpPr>
        <p:spPr/>
        <p:txBody>
          <a:bodyPr/>
          <a:lstStyle/>
          <a:p>
            <a:r>
              <a:rPr lang="en-US" dirty="0"/>
              <a:t>We’re Working on Three Fronts</a:t>
            </a:r>
          </a:p>
        </p:txBody>
      </p:sp>
      <p:sp>
        <p:nvSpPr>
          <p:cNvPr id="7" name="Rectangle 6">
            <a:extLst>
              <a:ext uri="{FF2B5EF4-FFF2-40B4-BE49-F238E27FC236}">
                <a16:creationId xmlns:a16="http://schemas.microsoft.com/office/drawing/2014/main" id="{6D555C6E-A956-DB04-D52F-88DB900AAC6B}"/>
              </a:ext>
            </a:extLst>
          </p:cNvPr>
          <p:cNvSpPr/>
          <p:nvPr/>
        </p:nvSpPr>
        <p:spPr>
          <a:xfrm>
            <a:off x="516847" y="1684157"/>
            <a:ext cx="3516236" cy="3984898"/>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sz="3200" b="1" dirty="0">
                <a:effectLst>
                  <a:outerShdw blurRad="50800" dist="38100" dir="2700000" algn="tl" rotWithShape="0">
                    <a:prstClr val="black">
                      <a:alpha val="40000"/>
                    </a:prstClr>
                  </a:outerShdw>
                </a:effectLst>
              </a:rPr>
              <a:t>Legislative</a:t>
            </a:r>
            <a:endParaRPr lang="en-US" sz="2800" b="1" dirty="0">
              <a:effectLst>
                <a:outerShdw blurRad="50800" dist="38100" dir="2700000" algn="tl" rotWithShape="0">
                  <a:prstClr val="black">
                    <a:alpha val="40000"/>
                  </a:prstClr>
                </a:outerShdw>
              </a:effectLst>
            </a:endParaRPr>
          </a:p>
        </p:txBody>
      </p:sp>
      <p:sp>
        <p:nvSpPr>
          <p:cNvPr id="8" name="Rectangle 7">
            <a:extLst>
              <a:ext uri="{FF2B5EF4-FFF2-40B4-BE49-F238E27FC236}">
                <a16:creationId xmlns:a16="http://schemas.microsoft.com/office/drawing/2014/main" id="{0559ADB5-7657-4D0A-8183-F242825DA16D}"/>
              </a:ext>
            </a:extLst>
          </p:cNvPr>
          <p:cNvSpPr/>
          <p:nvPr/>
        </p:nvSpPr>
        <p:spPr>
          <a:xfrm>
            <a:off x="4337882" y="1684157"/>
            <a:ext cx="3516236" cy="3984898"/>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sz="3200" b="1" dirty="0">
                <a:effectLst>
                  <a:outerShdw blurRad="50800" dist="38100" dir="2700000" algn="tl" rotWithShape="0">
                    <a:prstClr val="black">
                      <a:alpha val="40000"/>
                    </a:prstClr>
                  </a:outerShdw>
                </a:effectLst>
              </a:rPr>
              <a:t>Narrative</a:t>
            </a:r>
          </a:p>
        </p:txBody>
      </p:sp>
      <p:sp>
        <p:nvSpPr>
          <p:cNvPr id="9" name="Rectangle 8">
            <a:extLst>
              <a:ext uri="{FF2B5EF4-FFF2-40B4-BE49-F238E27FC236}">
                <a16:creationId xmlns:a16="http://schemas.microsoft.com/office/drawing/2014/main" id="{1A681481-07AF-CF29-3111-F837CCFEF3B0}"/>
              </a:ext>
            </a:extLst>
          </p:cNvPr>
          <p:cNvSpPr/>
          <p:nvPr/>
        </p:nvSpPr>
        <p:spPr>
          <a:xfrm>
            <a:off x="8158917" y="1684157"/>
            <a:ext cx="3516236" cy="3984898"/>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sz="3200" b="1" dirty="0">
                <a:effectLst>
                  <a:outerShdw blurRad="50800" dist="38100" dir="2700000" algn="tl" rotWithShape="0">
                    <a:prstClr val="black">
                      <a:alpha val="40000"/>
                    </a:prstClr>
                  </a:outerShdw>
                </a:effectLst>
              </a:rPr>
              <a:t>Organizing</a:t>
            </a:r>
          </a:p>
        </p:txBody>
      </p:sp>
      <p:grpSp>
        <p:nvGrpSpPr>
          <p:cNvPr id="20" name="Group 19">
            <a:extLst>
              <a:ext uri="{FF2B5EF4-FFF2-40B4-BE49-F238E27FC236}">
                <a16:creationId xmlns:a16="http://schemas.microsoft.com/office/drawing/2014/main" id="{4CD04C33-6FED-2DC6-77A4-01A10802DFDA}"/>
              </a:ext>
            </a:extLst>
          </p:cNvPr>
          <p:cNvGrpSpPr/>
          <p:nvPr/>
        </p:nvGrpSpPr>
        <p:grpSpPr>
          <a:xfrm>
            <a:off x="722584" y="2381601"/>
            <a:ext cx="3104762" cy="2944238"/>
            <a:chOff x="1124110" y="418563"/>
            <a:chExt cx="5676674" cy="5383175"/>
          </a:xfrm>
        </p:grpSpPr>
        <p:grpSp>
          <p:nvGrpSpPr>
            <p:cNvPr id="12" name="Group 11">
              <a:extLst>
                <a:ext uri="{FF2B5EF4-FFF2-40B4-BE49-F238E27FC236}">
                  <a16:creationId xmlns:a16="http://schemas.microsoft.com/office/drawing/2014/main" id="{507EA74F-FBC5-A53B-2C04-D1DC891D9663}"/>
                </a:ext>
              </a:extLst>
            </p:cNvPr>
            <p:cNvGrpSpPr/>
            <p:nvPr/>
          </p:nvGrpSpPr>
          <p:grpSpPr>
            <a:xfrm>
              <a:off x="1737784" y="1352412"/>
              <a:ext cx="4449326" cy="4449326"/>
              <a:chOff x="3871338" y="1528042"/>
              <a:chExt cx="4449326" cy="4449326"/>
            </a:xfrm>
          </p:grpSpPr>
          <p:sp>
            <p:nvSpPr>
              <p:cNvPr id="13" name="Block Arc 12">
                <a:extLst>
                  <a:ext uri="{FF2B5EF4-FFF2-40B4-BE49-F238E27FC236}">
                    <a16:creationId xmlns:a16="http://schemas.microsoft.com/office/drawing/2014/main" id="{6881104E-9DE7-04B8-874B-5BBD93AE071B}"/>
                  </a:ext>
                </a:extLst>
              </p:cNvPr>
              <p:cNvSpPr/>
              <p:nvPr/>
            </p:nvSpPr>
            <p:spPr>
              <a:xfrm>
                <a:off x="3871338" y="1528042"/>
                <a:ext cx="4449326" cy="4449326"/>
              </a:xfrm>
              <a:prstGeom prst="blockArc">
                <a:avLst>
                  <a:gd name="adj1" fmla="val 1800000"/>
                  <a:gd name="adj2" fmla="val 9000000"/>
                  <a:gd name="adj3" fmla="val 4644"/>
                </a:avLst>
              </a:prstGeom>
              <a:ln>
                <a:solidFill>
                  <a:schemeClr val="tx2"/>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sz="1000"/>
              </a:p>
            </p:txBody>
          </p:sp>
          <p:sp>
            <p:nvSpPr>
              <p:cNvPr id="14" name="Block Arc 13">
                <a:extLst>
                  <a:ext uri="{FF2B5EF4-FFF2-40B4-BE49-F238E27FC236}">
                    <a16:creationId xmlns:a16="http://schemas.microsoft.com/office/drawing/2014/main" id="{045E8C14-05E7-6054-F704-7C88E5713721}"/>
                  </a:ext>
                </a:extLst>
              </p:cNvPr>
              <p:cNvSpPr/>
              <p:nvPr/>
            </p:nvSpPr>
            <p:spPr>
              <a:xfrm>
                <a:off x="3871338" y="1528042"/>
                <a:ext cx="4449326" cy="4449326"/>
              </a:xfrm>
              <a:prstGeom prst="blockArc">
                <a:avLst>
                  <a:gd name="adj1" fmla="val 16200000"/>
                  <a:gd name="adj2" fmla="val 1800000"/>
                  <a:gd name="adj3" fmla="val 4644"/>
                </a:avLst>
              </a:prstGeom>
              <a:ln>
                <a:solidFill>
                  <a:schemeClr val="tx2"/>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sz="1000"/>
              </a:p>
            </p:txBody>
          </p:sp>
          <p:sp>
            <p:nvSpPr>
              <p:cNvPr id="15" name="Block Arc 14">
                <a:extLst>
                  <a:ext uri="{FF2B5EF4-FFF2-40B4-BE49-F238E27FC236}">
                    <a16:creationId xmlns:a16="http://schemas.microsoft.com/office/drawing/2014/main" id="{D34AED7B-8127-D1A4-C0F6-09AD81E5CDAA}"/>
                  </a:ext>
                </a:extLst>
              </p:cNvPr>
              <p:cNvSpPr/>
              <p:nvPr/>
            </p:nvSpPr>
            <p:spPr>
              <a:xfrm>
                <a:off x="3871338" y="1528042"/>
                <a:ext cx="4449326" cy="4449326"/>
              </a:xfrm>
              <a:prstGeom prst="blockArc">
                <a:avLst>
                  <a:gd name="adj1" fmla="val 9000000"/>
                  <a:gd name="adj2" fmla="val 16200000"/>
                  <a:gd name="adj3" fmla="val 4644"/>
                </a:avLst>
              </a:prstGeom>
              <a:ln>
                <a:solidFill>
                  <a:schemeClr val="tx2"/>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sz="1000"/>
              </a:p>
            </p:txBody>
          </p:sp>
        </p:grpSp>
        <p:sp>
          <p:nvSpPr>
            <p:cNvPr id="16" name="Freeform 15">
              <a:extLst>
                <a:ext uri="{FF2B5EF4-FFF2-40B4-BE49-F238E27FC236}">
                  <a16:creationId xmlns:a16="http://schemas.microsoft.com/office/drawing/2014/main" id="{F5DF64BE-0774-0551-D613-4E85BC1490EC}"/>
                </a:ext>
              </a:extLst>
            </p:cNvPr>
            <p:cNvSpPr/>
            <p:nvPr/>
          </p:nvSpPr>
          <p:spPr>
            <a:xfrm>
              <a:off x="2895669" y="418563"/>
              <a:ext cx="2133555" cy="2133555"/>
            </a:xfrm>
            <a:custGeom>
              <a:avLst/>
              <a:gdLst>
                <a:gd name="connsiteX0" fmla="*/ 0 w 2133555"/>
                <a:gd name="connsiteY0" fmla="*/ 1066778 h 2133555"/>
                <a:gd name="connsiteX1" fmla="*/ 1066778 w 2133555"/>
                <a:gd name="connsiteY1" fmla="*/ 0 h 2133555"/>
                <a:gd name="connsiteX2" fmla="*/ 2133556 w 2133555"/>
                <a:gd name="connsiteY2" fmla="*/ 1066778 h 2133555"/>
                <a:gd name="connsiteX3" fmla="*/ 1066778 w 2133555"/>
                <a:gd name="connsiteY3" fmla="*/ 2133556 h 2133555"/>
                <a:gd name="connsiteX4" fmla="*/ 0 w 2133555"/>
                <a:gd name="connsiteY4" fmla="*/ 1066778 h 213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55" h="2133555">
                  <a:moveTo>
                    <a:pt x="0" y="1066778"/>
                  </a:moveTo>
                  <a:cubicBezTo>
                    <a:pt x="0" y="477613"/>
                    <a:pt x="477613" y="0"/>
                    <a:pt x="1066778" y="0"/>
                  </a:cubicBezTo>
                  <a:cubicBezTo>
                    <a:pt x="1655943" y="0"/>
                    <a:pt x="2133556" y="477613"/>
                    <a:pt x="2133556" y="1066778"/>
                  </a:cubicBezTo>
                  <a:cubicBezTo>
                    <a:pt x="2133556" y="1655943"/>
                    <a:pt x="1655943" y="2133556"/>
                    <a:pt x="1066778" y="2133556"/>
                  </a:cubicBezTo>
                  <a:cubicBezTo>
                    <a:pt x="477613" y="2133556"/>
                    <a:pt x="0" y="1655943"/>
                    <a:pt x="0" y="1066778"/>
                  </a:cubicBezTo>
                  <a:close/>
                </a:path>
              </a:pathLst>
            </a:custGeom>
            <a:solidFill>
              <a:schemeClr val="accent1">
                <a:lumMod val="50000"/>
              </a:schemeClr>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37852" rIns="182880" bIns="337852" numCol="1" spcCol="1270" anchor="ctr" anchorCtr="0">
              <a:noAutofit/>
            </a:bodyPr>
            <a:lstStyle/>
            <a:p>
              <a:pPr marL="0" lvl="0" indent="0" algn="ctr" defTabSz="88900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Single Payer</a:t>
              </a:r>
            </a:p>
          </p:txBody>
        </p:sp>
        <p:sp>
          <p:nvSpPr>
            <p:cNvPr id="17" name="Freeform 16">
              <a:extLst>
                <a:ext uri="{FF2B5EF4-FFF2-40B4-BE49-F238E27FC236}">
                  <a16:creationId xmlns:a16="http://schemas.microsoft.com/office/drawing/2014/main" id="{28857258-0468-0FFA-66AD-5B1D3CFDDD39}"/>
                </a:ext>
              </a:extLst>
            </p:cNvPr>
            <p:cNvSpPr/>
            <p:nvPr/>
          </p:nvSpPr>
          <p:spPr>
            <a:xfrm>
              <a:off x="4667229" y="3596800"/>
              <a:ext cx="2133555" cy="2133555"/>
            </a:xfrm>
            <a:custGeom>
              <a:avLst/>
              <a:gdLst>
                <a:gd name="connsiteX0" fmla="*/ 0 w 2133555"/>
                <a:gd name="connsiteY0" fmla="*/ 1066778 h 2133555"/>
                <a:gd name="connsiteX1" fmla="*/ 1066778 w 2133555"/>
                <a:gd name="connsiteY1" fmla="*/ 0 h 2133555"/>
                <a:gd name="connsiteX2" fmla="*/ 2133556 w 2133555"/>
                <a:gd name="connsiteY2" fmla="*/ 1066778 h 2133555"/>
                <a:gd name="connsiteX3" fmla="*/ 1066778 w 2133555"/>
                <a:gd name="connsiteY3" fmla="*/ 2133556 h 2133555"/>
                <a:gd name="connsiteX4" fmla="*/ 0 w 2133555"/>
                <a:gd name="connsiteY4" fmla="*/ 1066778 h 213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55" h="2133555">
                  <a:moveTo>
                    <a:pt x="0" y="1066778"/>
                  </a:moveTo>
                  <a:cubicBezTo>
                    <a:pt x="0" y="477613"/>
                    <a:pt x="477613" y="0"/>
                    <a:pt x="1066778" y="0"/>
                  </a:cubicBezTo>
                  <a:cubicBezTo>
                    <a:pt x="1655943" y="0"/>
                    <a:pt x="2133556" y="477613"/>
                    <a:pt x="2133556" y="1066778"/>
                  </a:cubicBezTo>
                  <a:cubicBezTo>
                    <a:pt x="2133556" y="1655943"/>
                    <a:pt x="1655943" y="2133556"/>
                    <a:pt x="1066778" y="2133556"/>
                  </a:cubicBezTo>
                  <a:cubicBezTo>
                    <a:pt x="477613" y="2133556"/>
                    <a:pt x="0" y="1655943"/>
                    <a:pt x="0" y="1066778"/>
                  </a:cubicBezTo>
                  <a:close/>
                </a:path>
              </a:pathLst>
            </a:custGeom>
            <a:solidFill>
              <a:schemeClr val="accent1">
                <a:lumMod val="50000"/>
              </a:schemeClr>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37852" rIns="182880" bIns="337852" numCol="1" spcCol="1270" anchor="ctr" anchorCtr="0">
              <a:noAutofit/>
            </a:bodyPr>
            <a:lstStyle/>
            <a:p>
              <a:pPr marL="0" lvl="0" indent="0" algn="ctr" defTabSz="88900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Improve Traditional Medicare</a:t>
              </a:r>
            </a:p>
          </p:txBody>
        </p:sp>
        <p:sp>
          <p:nvSpPr>
            <p:cNvPr id="18" name="Freeform 17">
              <a:extLst>
                <a:ext uri="{FF2B5EF4-FFF2-40B4-BE49-F238E27FC236}">
                  <a16:creationId xmlns:a16="http://schemas.microsoft.com/office/drawing/2014/main" id="{D46589B6-8FDF-D1F3-F1B8-28E686C64F39}"/>
                </a:ext>
              </a:extLst>
            </p:cNvPr>
            <p:cNvSpPr/>
            <p:nvPr/>
          </p:nvSpPr>
          <p:spPr>
            <a:xfrm>
              <a:off x="1124110" y="3596800"/>
              <a:ext cx="2133555" cy="2133555"/>
            </a:xfrm>
            <a:custGeom>
              <a:avLst/>
              <a:gdLst>
                <a:gd name="connsiteX0" fmla="*/ 0 w 2133555"/>
                <a:gd name="connsiteY0" fmla="*/ 1066778 h 2133555"/>
                <a:gd name="connsiteX1" fmla="*/ 1066778 w 2133555"/>
                <a:gd name="connsiteY1" fmla="*/ 0 h 2133555"/>
                <a:gd name="connsiteX2" fmla="*/ 2133556 w 2133555"/>
                <a:gd name="connsiteY2" fmla="*/ 1066778 h 2133555"/>
                <a:gd name="connsiteX3" fmla="*/ 1066778 w 2133555"/>
                <a:gd name="connsiteY3" fmla="*/ 2133556 h 2133555"/>
                <a:gd name="connsiteX4" fmla="*/ 0 w 2133555"/>
                <a:gd name="connsiteY4" fmla="*/ 1066778 h 213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55" h="2133555">
                  <a:moveTo>
                    <a:pt x="0" y="1066778"/>
                  </a:moveTo>
                  <a:cubicBezTo>
                    <a:pt x="0" y="477613"/>
                    <a:pt x="477613" y="0"/>
                    <a:pt x="1066778" y="0"/>
                  </a:cubicBezTo>
                  <a:cubicBezTo>
                    <a:pt x="1655943" y="0"/>
                    <a:pt x="2133556" y="477613"/>
                    <a:pt x="2133556" y="1066778"/>
                  </a:cubicBezTo>
                  <a:cubicBezTo>
                    <a:pt x="2133556" y="1655943"/>
                    <a:pt x="1655943" y="2133556"/>
                    <a:pt x="1066778" y="2133556"/>
                  </a:cubicBezTo>
                  <a:cubicBezTo>
                    <a:pt x="477613" y="2133556"/>
                    <a:pt x="0" y="1655943"/>
                    <a:pt x="0" y="1066778"/>
                  </a:cubicBezTo>
                  <a:close/>
                </a:path>
              </a:pathLst>
            </a:custGeom>
            <a:solidFill>
              <a:schemeClr val="accent1">
                <a:lumMod val="50000"/>
              </a:schemeClr>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37852" rIns="182880" bIns="337852" numCol="1" spcCol="1270" anchor="ctr" anchorCtr="0">
              <a:noAutofit/>
            </a:bodyPr>
            <a:lstStyle/>
            <a:p>
              <a:pPr marL="0" lvl="0" indent="0" algn="ctr" defTabSz="88900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End Profiteering</a:t>
              </a:r>
            </a:p>
          </p:txBody>
        </p:sp>
        <p:sp>
          <p:nvSpPr>
            <p:cNvPr id="19" name="Freeform 18">
              <a:extLst>
                <a:ext uri="{FF2B5EF4-FFF2-40B4-BE49-F238E27FC236}">
                  <a16:creationId xmlns:a16="http://schemas.microsoft.com/office/drawing/2014/main" id="{9B5C13CD-4F39-0581-0DAC-628D0ACC4EC8}"/>
                </a:ext>
              </a:extLst>
            </p:cNvPr>
            <p:cNvSpPr/>
            <p:nvPr/>
          </p:nvSpPr>
          <p:spPr>
            <a:xfrm>
              <a:off x="2772052" y="2386680"/>
              <a:ext cx="2380791" cy="2380791"/>
            </a:xfrm>
            <a:custGeom>
              <a:avLst/>
              <a:gdLst>
                <a:gd name="connsiteX0" fmla="*/ 0 w 2049915"/>
                <a:gd name="connsiteY0" fmla="*/ 1024958 h 2049915"/>
                <a:gd name="connsiteX1" fmla="*/ 1024958 w 2049915"/>
                <a:gd name="connsiteY1" fmla="*/ 0 h 2049915"/>
                <a:gd name="connsiteX2" fmla="*/ 2049916 w 2049915"/>
                <a:gd name="connsiteY2" fmla="*/ 1024958 h 2049915"/>
                <a:gd name="connsiteX3" fmla="*/ 1024958 w 2049915"/>
                <a:gd name="connsiteY3" fmla="*/ 2049916 h 2049915"/>
                <a:gd name="connsiteX4" fmla="*/ 0 w 2049915"/>
                <a:gd name="connsiteY4" fmla="*/ 1024958 h 204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9915" h="2049915">
                  <a:moveTo>
                    <a:pt x="0" y="1024958"/>
                  </a:moveTo>
                  <a:cubicBezTo>
                    <a:pt x="0" y="458889"/>
                    <a:pt x="458889" y="0"/>
                    <a:pt x="1024958" y="0"/>
                  </a:cubicBezTo>
                  <a:cubicBezTo>
                    <a:pt x="1591027" y="0"/>
                    <a:pt x="2049916" y="458889"/>
                    <a:pt x="2049916" y="1024958"/>
                  </a:cubicBezTo>
                  <a:cubicBezTo>
                    <a:pt x="2049916" y="1591027"/>
                    <a:pt x="1591027" y="2049916"/>
                    <a:pt x="1024958" y="2049916"/>
                  </a:cubicBezTo>
                  <a:cubicBezTo>
                    <a:pt x="458889" y="2049916"/>
                    <a:pt x="0" y="1591027"/>
                    <a:pt x="0" y="1024958"/>
                  </a:cubicBezTo>
                  <a:close/>
                </a:path>
              </a:pathLst>
            </a:custGeom>
            <a:solidFill>
              <a:schemeClr val="accent1">
                <a:lumMod val="50000"/>
              </a:schemeClr>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40843" rIns="182880" bIns="340843" numCol="1" spcCol="1270" anchor="ctr" anchorCtr="0">
              <a:noAutofit/>
            </a:bodyPr>
            <a:lstStyle/>
            <a:p>
              <a:pPr marL="0" lvl="0" indent="0" algn="ctr" defTabSz="1422400">
                <a:spcBef>
                  <a:spcPct val="0"/>
                </a:spcBef>
                <a:buNone/>
              </a:pPr>
              <a:r>
                <a:rPr lang="en-US" sz="1100" b="1" kern="1200" dirty="0">
                  <a:effectLst>
                    <a:outerShdw blurRad="50800" dist="38100" dir="2700000" algn="tl" rotWithShape="0">
                      <a:prstClr val="black">
                        <a:alpha val="40000"/>
                      </a:prstClr>
                    </a:outerShdw>
                  </a:effectLst>
                </a:rPr>
                <a:t>PNHP’s </a:t>
              </a:r>
            </a:p>
            <a:p>
              <a:pPr marL="0" lvl="0" indent="0" algn="ctr" defTabSz="1422400">
                <a:spcBef>
                  <a:spcPct val="0"/>
                </a:spcBef>
                <a:buNone/>
              </a:pPr>
              <a:r>
                <a:rPr lang="en-US" sz="1100" b="1" kern="1200" dirty="0">
                  <a:effectLst>
                    <a:outerShdw blurRad="50800" dist="38100" dir="2700000" algn="tl" rotWithShape="0">
                      <a:prstClr val="black">
                        <a:alpha val="40000"/>
                      </a:prstClr>
                    </a:outerShdw>
                  </a:effectLst>
                </a:rPr>
                <a:t>“Triple Aim”</a:t>
              </a:r>
            </a:p>
          </p:txBody>
        </p:sp>
      </p:grpSp>
      <p:pic>
        <p:nvPicPr>
          <p:cNvPr id="23" name="Picture 22">
            <a:extLst>
              <a:ext uri="{FF2B5EF4-FFF2-40B4-BE49-F238E27FC236}">
                <a16:creationId xmlns:a16="http://schemas.microsoft.com/office/drawing/2014/main" id="{9DC42CF0-48BF-3B21-FD94-E9F7F54D6D95}"/>
              </a:ext>
            </a:extLst>
          </p:cNvPr>
          <p:cNvPicPr>
            <a:picLocks noChangeAspect="1"/>
          </p:cNvPicPr>
          <p:nvPr/>
        </p:nvPicPr>
        <p:blipFill>
          <a:blip r:embed="rId2"/>
          <a:stretch>
            <a:fillRect/>
          </a:stretch>
        </p:blipFill>
        <p:spPr>
          <a:xfrm>
            <a:off x="4580067" y="2381601"/>
            <a:ext cx="1437247" cy="1848358"/>
          </a:xfrm>
          <a:prstGeom prst="rect">
            <a:avLst/>
          </a:prstGeom>
          <a:ln>
            <a:solidFill>
              <a:schemeClr val="bg1"/>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B2363066-1521-1177-57E0-547EBFE8907F}"/>
              </a:ext>
            </a:extLst>
          </p:cNvPr>
          <p:cNvPicPr>
            <a:picLocks noChangeAspect="1"/>
          </p:cNvPicPr>
          <p:nvPr/>
        </p:nvPicPr>
        <p:blipFill>
          <a:blip r:embed="rId3"/>
          <a:stretch>
            <a:fillRect/>
          </a:stretch>
        </p:blipFill>
        <p:spPr>
          <a:xfrm>
            <a:off x="6187275" y="2699306"/>
            <a:ext cx="1424658" cy="1848358"/>
          </a:xfrm>
          <a:prstGeom prst="rect">
            <a:avLst/>
          </a:prstGeom>
          <a:ln w="25400">
            <a:solidFill>
              <a:schemeClr val="bg1"/>
            </a:solidFill>
          </a:ln>
          <a:effectLst>
            <a:outerShdw blurRad="50800" dist="38100" dir="2700000" algn="tl" rotWithShape="0">
              <a:prstClr val="black">
                <a:alpha val="40000"/>
              </a:prstClr>
            </a:outerShdw>
          </a:effectLst>
        </p:spPr>
      </p:pic>
      <p:pic>
        <p:nvPicPr>
          <p:cNvPr id="21" name="Picture 2" descr="Health Affairs (@Health_Affairs) / X">
            <a:extLst>
              <a:ext uri="{FF2B5EF4-FFF2-40B4-BE49-F238E27FC236}">
                <a16:creationId xmlns:a16="http://schemas.microsoft.com/office/drawing/2014/main" id="{44473CFD-2D31-C15C-760D-52B772A054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82" t="12116" r="19343" b="7177"/>
          <a:stretch/>
        </p:blipFill>
        <p:spPr bwMode="auto">
          <a:xfrm>
            <a:off x="4768293" y="3914875"/>
            <a:ext cx="2668004" cy="175418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DCCF4757-12BB-692C-F522-FB5F077DC4E4}"/>
              </a:ext>
            </a:extLst>
          </p:cNvPr>
          <p:cNvPicPr>
            <a:picLocks noChangeAspect="1"/>
          </p:cNvPicPr>
          <p:nvPr/>
        </p:nvPicPr>
        <p:blipFill>
          <a:blip r:embed="rId5"/>
          <a:stretch>
            <a:fillRect/>
          </a:stretch>
        </p:blipFill>
        <p:spPr>
          <a:xfrm>
            <a:off x="8334000" y="2502986"/>
            <a:ext cx="3166070" cy="3166070"/>
          </a:xfrm>
          <a:prstGeom prst="rect">
            <a:avLst/>
          </a:prstGeom>
        </p:spPr>
      </p:pic>
      <p:sp>
        <p:nvSpPr>
          <p:cNvPr id="28" name="Rectangle 27">
            <a:extLst>
              <a:ext uri="{FF2B5EF4-FFF2-40B4-BE49-F238E27FC236}">
                <a16:creationId xmlns:a16="http://schemas.microsoft.com/office/drawing/2014/main" id="{B37745D5-8982-0BB1-62F3-2291DF096045}"/>
              </a:ext>
            </a:extLst>
          </p:cNvPr>
          <p:cNvSpPr/>
          <p:nvPr/>
        </p:nvSpPr>
        <p:spPr>
          <a:xfrm>
            <a:off x="516847" y="1684156"/>
            <a:ext cx="3499682" cy="3984897"/>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067250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3"/>
                                        </p:tgtEl>
                                      </p:cBhvr>
                                    </p:animEffect>
                                    <p:set>
                                      <p:cBhvr>
                                        <p:cTn id="48" dur="1" fill="hold">
                                          <p:stCondLst>
                                            <p:cond delay="499"/>
                                          </p:stCondLst>
                                        </p:cTn>
                                        <p:tgtEl>
                                          <p:spTgt spid="2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2"/>
                                        </p:tgtEl>
                                      </p:cBhvr>
                                    </p:animEffect>
                                    <p:set>
                                      <p:cBhvr>
                                        <p:cTn id="51" dur="1" fill="hold">
                                          <p:stCondLst>
                                            <p:cond delay="499"/>
                                          </p:stCondLst>
                                        </p:cTn>
                                        <p:tgtEl>
                                          <p:spTgt spid="22"/>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par>
                                <p:cTn id="58" presetID="21" presetClass="entr" presetSubtype="1"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heel(1)">
                                      <p:cBhvr>
                                        <p:cTn id="60" dur="1000"/>
                                        <p:tgtEl>
                                          <p:spTgt spid="2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9">
                                            <p:txEl>
                                              <p:pRg st="0" end="0"/>
                                            </p:txEl>
                                          </p:spTgt>
                                        </p:tgtEl>
                                        <p:attrNameLst>
                                          <p:attrName>style.visibility</p:attrName>
                                        </p:attrNameLst>
                                      </p:cBhvr>
                                      <p:to>
                                        <p:strVal val="visible"/>
                                      </p:to>
                                    </p:set>
                                    <p:animEffect transition="in" filter="fade">
                                      <p:cBhvr>
                                        <p:cTn id="64" dur="500"/>
                                        <p:tgtEl>
                                          <p:spTgt spid="29">
                                            <p:txEl>
                                              <p:pRg st="0" end="0"/>
                                            </p:txEl>
                                          </p:spTgt>
                                        </p:tgtEl>
                                      </p:cBhvr>
                                    </p:animEffect>
                                  </p:childTnLst>
                                </p:cTn>
                              </p:par>
                            </p:childTnLst>
                          </p:cTn>
                        </p:par>
                        <p:par>
                          <p:cTn id="65" fill="hold">
                            <p:stCondLst>
                              <p:cond delay="1500"/>
                            </p:stCondLst>
                            <p:childTnLst>
                              <p:par>
                                <p:cTn id="66" presetID="10" presetClass="entr" presetSubtype="0" fill="hold" grpId="0" nodeType="afterEffect">
                                  <p:stCondLst>
                                    <p:cond delay="0"/>
                                  </p:stCondLst>
                                  <p:childTnLst>
                                    <p:set>
                                      <p:cBhvr>
                                        <p:cTn id="67" dur="1" fill="hold">
                                          <p:stCondLst>
                                            <p:cond delay="0"/>
                                          </p:stCondLst>
                                        </p:cTn>
                                        <p:tgtEl>
                                          <p:spTgt spid="29">
                                            <p:txEl>
                                              <p:pRg st="1" end="1"/>
                                            </p:txEl>
                                          </p:spTgt>
                                        </p:tgtEl>
                                        <p:attrNameLst>
                                          <p:attrName>style.visibility</p:attrName>
                                        </p:attrNameLst>
                                      </p:cBhvr>
                                      <p:to>
                                        <p:strVal val="visible"/>
                                      </p:to>
                                    </p:set>
                                    <p:animEffect transition="in" filter="fade">
                                      <p:cBhvr>
                                        <p:cTn id="68" dur="500"/>
                                        <p:tgtEl>
                                          <p:spTgt spid="29">
                                            <p:txEl>
                                              <p:pRg st="1" end="1"/>
                                            </p:txEl>
                                          </p:spTgt>
                                        </p:tgtEl>
                                      </p:cBhvr>
                                    </p:animEffect>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29">
                                            <p:txEl>
                                              <p:pRg st="2" end="2"/>
                                            </p:txEl>
                                          </p:spTgt>
                                        </p:tgtEl>
                                        <p:attrNameLst>
                                          <p:attrName>style.visibility</p:attrName>
                                        </p:attrNameLst>
                                      </p:cBhvr>
                                      <p:to>
                                        <p:strVal val="visible"/>
                                      </p:to>
                                    </p:set>
                                    <p:animEffect transition="in" filter="fade">
                                      <p:cBhvr>
                                        <p:cTn id="72" dur="500"/>
                                        <p:tgtEl>
                                          <p:spTgt spid="29">
                                            <p:txEl>
                                              <p:pRg st="2" end="2"/>
                                            </p:txEl>
                                          </p:spTgt>
                                        </p:tgtEl>
                                      </p:cBhvr>
                                    </p:animEffect>
                                  </p:childTnLst>
                                </p:cTn>
                              </p:par>
                            </p:childTnLst>
                          </p:cTn>
                        </p:par>
                        <p:par>
                          <p:cTn id="73" fill="hold">
                            <p:stCondLst>
                              <p:cond delay="2500"/>
                            </p:stCondLst>
                            <p:childTnLst>
                              <p:par>
                                <p:cTn id="74" presetID="10" presetClass="entr" presetSubtype="0" fill="hold" grpId="0" nodeType="afterEffect">
                                  <p:stCondLst>
                                    <p:cond delay="0"/>
                                  </p:stCondLst>
                                  <p:childTnLst>
                                    <p:set>
                                      <p:cBhvr>
                                        <p:cTn id="75" dur="1" fill="hold">
                                          <p:stCondLst>
                                            <p:cond delay="0"/>
                                          </p:stCondLst>
                                        </p:cTn>
                                        <p:tgtEl>
                                          <p:spTgt spid="29">
                                            <p:txEl>
                                              <p:pRg st="3" end="3"/>
                                            </p:txEl>
                                          </p:spTgt>
                                        </p:tgtEl>
                                        <p:attrNameLst>
                                          <p:attrName>style.visibility</p:attrName>
                                        </p:attrNameLst>
                                      </p:cBhvr>
                                      <p:to>
                                        <p:strVal val="visible"/>
                                      </p:to>
                                    </p:set>
                                    <p:animEffect transition="in" filter="fade">
                                      <p:cBhvr>
                                        <p:cTn id="76" dur="500"/>
                                        <p:tgtEl>
                                          <p:spTgt spid="29">
                                            <p:txEl>
                                              <p:pRg st="3" end="3"/>
                                            </p:txEl>
                                          </p:spTgt>
                                        </p:tgtEl>
                                      </p:cBhvr>
                                    </p:animEffect>
                                  </p:childTnLst>
                                </p:cTn>
                              </p:par>
                            </p:childTnLst>
                          </p:cTn>
                        </p:par>
                        <p:par>
                          <p:cTn id="77" fill="hold">
                            <p:stCondLst>
                              <p:cond delay="3000"/>
                            </p:stCondLst>
                            <p:childTnLst>
                              <p:par>
                                <p:cTn id="78" presetID="10" presetClass="entr" presetSubtype="0" fill="hold" grpId="0" nodeType="afterEffect">
                                  <p:stCondLst>
                                    <p:cond delay="0"/>
                                  </p:stCondLst>
                                  <p:childTnLst>
                                    <p:set>
                                      <p:cBhvr>
                                        <p:cTn id="79" dur="1" fill="hold">
                                          <p:stCondLst>
                                            <p:cond delay="0"/>
                                          </p:stCondLst>
                                        </p:cTn>
                                        <p:tgtEl>
                                          <p:spTgt spid="29">
                                            <p:txEl>
                                              <p:pRg st="4" end="4"/>
                                            </p:txEl>
                                          </p:spTgt>
                                        </p:tgtEl>
                                        <p:attrNameLst>
                                          <p:attrName>style.visibility</p:attrName>
                                        </p:attrNameLst>
                                      </p:cBhvr>
                                      <p:to>
                                        <p:strVal val="visible"/>
                                      </p:to>
                                    </p:set>
                                    <p:animEffect transition="in" filter="fade">
                                      <p:cBhvr>
                                        <p:cTn id="80"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7" grpId="0" animBg="1"/>
      <p:bldP spid="8" grpId="0" animBg="1"/>
      <p:bldP spid="8" grpId="1" animBg="1"/>
      <p:bldP spid="9" grpId="0" animBg="1"/>
      <p:bldP spid="9" grpId="1"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59CD27D1-7827-945A-62D9-AC2B88D9A704}"/>
              </a:ext>
            </a:extLst>
          </p:cNvPr>
          <p:cNvSpPr/>
          <p:nvPr/>
        </p:nvSpPr>
        <p:spPr>
          <a:xfrm>
            <a:off x="5877142" y="2804044"/>
            <a:ext cx="5007467" cy="3042574"/>
          </a:xfrm>
          <a:prstGeom prst="rect">
            <a:avLst/>
          </a:prstGeom>
          <a:solidFill>
            <a:schemeClr val="accent2">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182880" rtlCol="0" anchor="t"/>
          <a:lstStyle/>
          <a:p>
            <a:pPr>
              <a:lnSpc>
                <a:spcPct val="95000"/>
              </a:lnSpc>
            </a:pPr>
            <a:r>
              <a:rPr lang="en-US" sz="2000" dirty="0">
                <a:solidFill>
                  <a:schemeClr val="bg1"/>
                </a:solidFill>
                <a:effectLst>
                  <a:outerShdw blurRad="50800" dist="38100" dir="2700000" algn="tl" rotWithShape="0">
                    <a:prstClr val="black">
                      <a:alpha val="40000"/>
                    </a:prstClr>
                  </a:outerShdw>
                </a:effectLst>
              </a:rPr>
              <a:t>Plan retains a portion as their </a:t>
            </a:r>
            <a:r>
              <a:rPr lang="en-US" sz="2000" b="1" dirty="0">
                <a:solidFill>
                  <a:srgbClr val="FFFF00"/>
                </a:solidFill>
                <a:effectLst>
                  <a:outerShdw blurRad="50800" dist="38100" dir="2700000" algn="tl" rotWithShape="0">
                    <a:prstClr val="black">
                      <a:alpha val="40000"/>
                    </a:prstClr>
                  </a:outerShdw>
                </a:effectLst>
              </a:rPr>
              <a:t>“Rebate.”</a:t>
            </a:r>
          </a:p>
          <a:p>
            <a:pPr>
              <a:lnSpc>
                <a:spcPct val="95000"/>
              </a:lnSpc>
            </a:pPr>
            <a:r>
              <a:rPr lang="en-US" sz="2000" dirty="0">
                <a:solidFill>
                  <a:schemeClr val="bg1"/>
                </a:solidFill>
                <a:effectLst>
                  <a:outerShdw blurRad="50800" dist="38100" dir="2700000" algn="tl" rotWithShape="0">
                    <a:prstClr val="black">
                      <a:alpha val="40000"/>
                    </a:prstClr>
                  </a:outerShdw>
                </a:effectLst>
              </a:rPr>
              <a:t>Intended to add benefits or </a:t>
            </a:r>
          </a:p>
          <a:p>
            <a:pPr>
              <a:lnSpc>
                <a:spcPct val="95000"/>
              </a:lnSpc>
            </a:pPr>
            <a:r>
              <a:rPr lang="en-US" sz="2000" dirty="0">
                <a:solidFill>
                  <a:schemeClr val="bg1"/>
                </a:solidFill>
                <a:effectLst>
                  <a:outerShdw blurRad="50800" dist="38100" dir="2700000" algn="tl" rotWithShape="0">
                    <a:prstClr val="black">
                      <a:alpha val="40000"/>
                    </a:prstClr>
                  </a:outerShdw>
                </a:effectLst>
              </a:rPr>
              <a:t>reduce OOP</a:t>
            </a:r>
          </a:p>
        </p:txBody>
      </p:sp>
      <p:sp useBgFill="1">
        <p:nvSpPr>
          <p:cNvPr id="2" name="Rectangle 1">
            <a:extLst>
              <a:ext uri="{FF2B5EF4-FFF2-40B4-BE49-F238E27FC236}">
                <a16:creationId xmlns:a16="http://schemas.microsoft.com/office/drawing/2014/main" id="{9617031B-92A2-6513-7EDC-3DABA9C14374}"/>
              </a:ext>
            </a:extLst>
          </p:cNvPr>
          <p:cNvSpPr/>
          <p:nvPr/>
        </p:nvSpPr>
        <p:spPr>
          <a:xfrm>
            <a:off x="5830626" y="4972325"/>
            <a:ext cx="5170006" cy="983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16030E1-1C29-030F-0464-DCBCADE27638}"/>
              </a:ext>
            </a:extLst>
          </p:cNvPr>
          <p:cNvSpPr>
            <a:spLocks noGrp="1"/>
          </p:cNvSpPr>
          <p:nvPr>
            <p:ph type="title"/>
          </p:nvPr>
        </p:nvSpPr>
        <p:spPr/>
        <p:txBody>
          <a:bodyPr>
            <a:normAutofit/>
          </a:bodyPr>
          <a:lstStyle/>
          <a:p>
            <a:r>
              <a:rPr lang="en-US" sz="2800" dirty="0"/>
              <a:t>Stop subsidizing MA and </a:t>
            </a:r>
            <a:br>
              <a:rPr lang="en-US" sz="3200" dirty="0"/>
            </a:br>
            <a:r>
              <a:rPr lang="en-US" sz="4000" dirty="0"/>
              <a:t>We Can Afford to Improve Medicare</a:t>
            </a:r>
            <a:endParaRPr lang="en-US" sz="5400" dirty="0"/>
          </a:p>
        </p:txBody>
      </p:sp>
      <p:sp>
        <p:nvSpPr>
          <p:cNvPr id="4" name="Text Placeholder 3">
            <a:extLst>
              <a:ext uri="{FF2B5EF4-FFF2-40B4-BE49-F238E27FC236}">
                <a16:creationId xmlns:a16="http://schemas.microsoft.com/office/drawing/2014/main" id="{15F305BC-9D2D-9783-0DEC-8D150590E5CA}"/>
              </a:ext>
            </a:extLst>
          </p:cNvPr>
          <p:cNvSpPr>
            <a:spLocks noGrp="1"/>
          </p:cNvSpPr>
          <p:nvPr>
            <p:ph type="body" idx="10"/>
          </p:nvPr>
        </p:nvSpPr>
        <p:spPr/>
        <p:txBody>
          <a:bodyPr anchor="ctr"/>
          <a:lstStyle/>
          <a:p>
            <a:pPr>
              <a:lnSpc>
                <a:spcPct val="100000"/>
              </a:lnSpc>
              <a:spcBef>
                <a:spcPts val="0"/>
              </a:spcBef>
            </a:pPr>
            <a:r>
              <a:rPr lang="en-US" dirty="0"/>
              <a:t>https://</a:t>
            </a:r>
            <a:r>
              <a:rPr lang="en-US" dirty="0" err="1"/>
              <a:t>www.commonwealthfund.org</a:t>
            </a:r>
            <a:r>
              <a:rPr lang="en-US" dirty="0"/>
              <a:t>/publications/explainer/2024/mar/how-government-updates-payment-rates-</a:t>
            </a:r>
            <a:r>
              <a:rPr lang="en-US" dirty="0" err="1"/>
              <a:t>medicare</a:t>
            </a:r>
            <a:r>
              <a:rPr lang="en-US" dirty="0"/>
              <a:t>-advantage-plans</a:t>
            </a:r>
          </a:p>
          <a:p>
            <a:pPr>
              <a:lnSpc>
                <a:spcPct val="100000"/>
              </a:lnSpc>
              <a:spcBef>
                <a:spcPts val="0"/>
              </a:spcBef>
            </a:pPr>
            <a:r>
              <a:rPr lang="en-US" dirty="0"/>
              <a:t>https://</a:t>
            </a:r>
            <a:r>
              <a:rPr lang="en-US" dirty="0" err="1"/>
              <a:t>www.nber.org</a:t>
            </a:r>
            <a:r>
              <a:rPr lang="en-US" dirty="0"/>
              <a:t>/system/files/</a:t>
            </a:r>
            <a:r>
              <a:rPr lang="en-US" dirty="0" err="1"/>
              <a:t>working_papers</a:t>
            </a:r>
            <a:r>
              <a:rPr lang="en-US" dirty="0"/>
              <a:t>/w27578/w27578.pdf</a:t>
            </a:r>
          </a:p>
          <a:p>
            <a:pPr>
              <a:lnSpc>
                <a:spcPct val="100000"/>
              </a:lnSpc>
              <a:spcBef>
                <a:spcPts val="0"/>
              </a:spcBef>
            </a:pPr>
            <a:r>
              <a:rPr lang="en-US" dirty="0"/>
              <a:t>Accessed Aug 29 2024</a:t>
            </a:r>
          </a:p>
        </p:txBody>
      </p:sp>
      <p:cxnSp>
        <p:nvCxnSpPr>
          <p:cNvPr id="33" name="Straight Connector 32">
            <a:extLst>
              <a:ext uri="{FF2B5EF4-FFF2-40B4-BE49-F238E27FC236}">
                <a16:creationId xmlns:a16="http://schemas.microsoft.com/office/drawing/2014/main" id="{A1FB3A44-6B09-F05D-B856-2A6FA714420C}"/>
              </a:ext>
            </a:extLst>
          </p:cNvPr>
          <p:cNvCxnSpPr>
            <a:cxnSpLocks/>
          </p:cNvCxnSpPr>
          <p:nvPr/>
        </p:nvCxnSpPr>
        <p:spPr>
          <a:xfrm>
            <a:off x="4697528" y="3429000"/>
            <a:ext cx="6303104" cy="0"/>
          </a:xfrm>
          <a:prstGeom prst="line">
            <a:avLst/>
          </a:prstGeom>
          <a:ln w="152400">
            <a:solidFill>
              <a:schemeClr val="accent1">
                <a:lumMod val="75000"/>
              </a:schemeClr>
            </a:solidFill>
          </a:ln>
          <a:effectLst>
            <a:glow rad="12700">
              <a:schemeClr val="bg1"/>
            </a:glow>
          </a:effec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87ACE12-5A7C-2260-6E1F-23511C7C6212}"/>
              </a:ext>
            </a:extLst>
          </p:cNvPr>
          <p:cNvSpPr/>
          <p:nvPr/>
        </p:nvSpPr>
        <p:spPr>
          <a:xfrm>
            <a:off x="1189120" y="2445149"/>
            <a:ext cx="4572000" cy="1915075"/>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pPr>
              <a:lnSpc>
                <a:spcPct val="95000"/>
              </a:lnSpc>
              <a:spcAft>
                <a:spcPts val="1200"/>
              </a:spcAft>
            </a:pPr>
            <a:r>
              <a:rPr lang="en-US" sz="2000" dirty="0">
                <a:solidFill>
                  <a:schemeClr val="bg1"/>
                </a:solidFill>
                <a:effectLst>
                  <a:outerShdw blurRad="50800" dist="38100" dir="2700000" algn="tl" rotWithShape="0">
                    <a:prstClr val="black">
                      <a:alpha val="40000"/>
                    </a:prstClr>
                  </a:outerShdw>
                </a:effectLst>
              </a:rPr>
              <a:t>CMS sets a </a:t>
            </a:r>
            <a:r>
              <a:rPr lang="en-US" sz="2000" b="1" dirty="0">
                <a:solidFill>
                  <a:srgbClr val="FFFF00"/>
                </a:solidFill>
                <a:effectLst>
                  <a:outerShdw blurRad="50800" dist="38100" dir="2700000" algn="tl" rotWithShape="0">
                    <a:prstClr val="black">
                      <a:alpha val="40000"/>
                    </a:prstClr>
                  </a:outerShdw>
                </a:effectLst>
              </a:rPr>
              <a:t>benchmark</a:t>
            </a:r>
            <a:r>
              <a:rPr lang="en-US" sz="2000" b="1" dirty="0">
                <a:solidFill>
                  <a:schemeClr val="bg1"/>
                </a:solidFill>
                <a:effectLst>
                  <a:outerShdw blurRad="50800" dist="38100" dir="2700000" algn="tl" rotWithShape="0">
                    <a:prstClr val="black">
                      <a:alpha val="40000"/>
                    </a:prstClr>
                  </a:outerShdw>
                </a:effectLst>
              </a:rPr>
              <a:t> </a:t>
            </a:r>
            <a:r>
              <a:rPr lang="en-US" sz="2000" dirty="0">
                <a:solidFill>
                  <a:schemeClr val="bg1"/>
                </a:solidFill>
                <a:effectLst>
                  <a:outerShdw blurRad="50800" dist="38100" dir="2700000" algn="tl" rotWithShape="0">
                    <a:prstClr val="black">
                      <a:alpha val="40000"/>
                    </a:prstClr>
                  </a:outerShdw>
                </a:effectLst>
              </a:rPr>
              <a:t>based on average cost in the county for TM.</a:t>
            </a:r>
          </a:p>
          <a:p>
            <a:pPr>
              <a:lnSpc>
                <a:spcPct val="95000"/>
              </a:lnSpc>
              <a:spcAft>
                <a:spcPts val="1200"/>
              </a:spcAft>
            </a:pPr>
            <a:r>
              <a:rPr lang="en-US" sz="2000" dirty="0">
                <a:solidFill>
                  <a:schemeClr val="bg1"/>
                </a:solidFill>
                <a:effectLst>
                  <a:outerShdw blurRad="50800" dist="38100" dir="2700000" algn="tl" rotWithShape="0">
                    <a:prstClr val="black">
                      <a:alpha val="40000"/>
                    </a:prstClr>
                  </a:outerShdw>
                </a:effectLst>
              </a:rPr>
              <a:t>Benchmark is adjusted for disease burden, an opportunity for “</a:t>
            </a:r>
            <a:r>
              <a:rPr lang="en-US" sz="2000" b="1" dirty="0">
                <a:solidFill>
                  <a:srgbClr val="FFFF00"/>
                </a:solidFill>
                <a:effectLst>
                  <a:outerShdw blurRad="50800" dist="38100" dir="2700000" algn="tl" rotWithShape="0">
                    <a:prstClr val="black">
                      <a:alpha val="40000"/>
                    </a:prstClr>
                  </a:outerShdw>
                </a:effectLst>
              </a:rPr>
              <a:t>upcoding</a:t>
            </a:r>
            <a:r>
              <a:rPr lang="en-US" sz="2000" dirty="0">
                <a:solidFill>
                  <a:schemeClr val="bg1"/>
                </a:solidFill>
                <a:effectLst>
                  <a:outerShdw blurRad="50800" dist="38100" dir="2700000" algn="tl" rotWithShape="0">
                    <a:prstClr val="black">
                      <a:alpha val="40000"/>
                    </a:prstClr>
                  </a:outerShdw>
                </a:effectLst>
              </a:rPr>
              <a:t>”</a:t>
            </a:r>
          </a:p>
        </p:txBody>
      </p:sp>
      <p:sp>
        <p:nvSpPr>
          <p:cNvPr id="26" name="Rectangle 25">
            <a:extLst>
              <a:ext uri="{FF2B5EF4-FFF2-40B4-BE49-F238E27FC236}">
                <a16:creationId xmlns:a16="http://schemas.microsoft.com/office/drawing/2014/main" id="{0C94F9C7-2FF5-F90A-0A53-74D6F6B393B2}"/>
              </a:ext>
            </a:extLst>
          </p:cNvPr>
          <p:cNvSpPr/>
          <p:nvPr/>
        </p:nvSpPr>
        <p:spPr>
          <a:xfrm>
            <a:off x="1189120" y="1712545"/>
            <a:ext cx="4572000" cy="646331"/>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pPr>
              <a:lnSpc>
                <a:spcPct val="95000"/>
              </a:lnSpc>
            </a:pPr>
            <a:r>
              <a:rPr lang="en-US" sz="2000" b="1" dirty="0">
                <a:solidFill>
                  <a:srgbClr val="FFFF00"/>
                </a:solidFill>
                <a:effectLst>
                  <a:outerShdw blurRad="50800" dist="38100" dir="2700000" algn="tl" rotWithShape="0">
                    <a:prstClr val="black">
                      <a:alpha val="40000"/>
                    </a:prstClr>
                  </a:outerShdw>
                </a:effectLst>
              </a:rPr>
              <a:t>Benchmark</a:t>
            </a:r>
            <a:r>
              <a:rPr lang="en-US" sz="2000" dirty="0">
                <a:solidFill>
                  <a:schemeClr val="bg1"/>
                </a:solidFill>
                <a:effectLst>
                  <a:outerShdw blurRad="50800" dist="38100" dir="2700000" algn="tl" rotWithShape="0">
                    <a:prstClr val="black">
                      <a:alpha val="40000"/>
                    </a:prstClr>
                  </a:outerShdw>
                </a:effectLst>
              </a:rPr>
              <a:t> increases 5-10% </a:t>
            </a:r>
          </a:p>
          <a:p>
            <a:pPr>
              <a:lnSpc>
                <a:spcPct val="95000"/>
              </a:lnSpc>
            </a:pPr>
            <a:r>
              <a:rPr lang="en-US" sz="2000" dirty="0">
                <a:solidFill>
                  <a:schemeClr val="bg1"/>
                </a:solidFill>
                <a:effectLst>
                  <a:outerShdw blurRad="50800" dist="38100" dir="2700000" algn="tl" rotWithShape="0">
                    <a:prstClr val="black">
                      <a:alpha val="40000"/>
                    </a:prstClr>
                  </a:outerShdw>
                </a:effectLst>
              </a:rPr>
              <a:t>for plans with </a:t>
            </a:r>
            <a:r>
              <a:rPr lang="en-US" sz="2000" u="sng" dirty="0">
                <a:solidFill>
                  <a:schemeClr val="bg1"/>
                </a:solidFill>
                <a:effectLst>
                  <a:outerShdw blurRad="50800" dist="38100" dir="2700000" algn="tl" rotWithShape="0">
                    <a:prstClr val="black">
                      <a:alpha val="40000"/>
                    </a:prstClr>
                  </a:outerShdw>
                </a:effectLst>
              </a:rPr>
              <a:t>&gt;</a:t>
            </a:r>
            <a:r>
              <a:rPr lang="en-US" sz="2000" dirty="0">
                <a:solidFill>
                  <a:schemeClr val="bg1"/>
                </a:solidFill>
                <a:effectLst>
                  <a:outerShdw blurRad="50800" dist="38100" dir="2700000" algn="tl" rotWithShape="0">
                    <a:prstClr val="black">
                      <a:alpha val="40000"/>
                    </a:prstClr>
                  </a:outerShdw>
                </a:effectLst>
              </a:rPr>
              <a:t>4 </a:t>
            </a:r>
            <a:r>
              <a:rPr lang="en-US" sz="2000" b="1" dirty="0">
                <a:solidFill>
                  <a:srgbClr val="FFFF00"/>
                </a:solidFill>
                <a:effectLst>
                  <a:outerShdw blurRad="50800" dist="38100" dir="2700000" algn="tl" rotWithShape="0">
                    <a:prstClr val="black">
                      <a:alpha val="40000"/>
                    </a:prstClr>
                  </a:outerShdw>
                </a:effectLst>
              </a:rPr>
              <a:t>quality stars</a:t>
            </a:r>
          </a:p>
        </p:txBody>
      </p:sp>
      <p:grpSp>
        <p:nvGrpSpPr>
          <p:cNvPr id="50" name="Group 49">
            <a:extLst>
              <a:ext uri="{FF2B5EF4-FFF2-40B4-BE49-F238E27FC236}">
                <a16:creationId xmlns:a16="http://schemas.microsoft.com/office/drawing/2014/main" id="{FC30AFB8-6D97-5704-C2AF-660E8A42AE76}"/>
              </a:ext>
            </a:extLst>
          </p:cNvPr>
          <p:cNvGrpSpPr/>
          <p:nvPr/>
        </p:nvGrpSpPr>
        <p:grpSpPr>
          <a:xfrm>
            <a:off x="838200" y="1674791"/>
            <a:ext cx="484632" cy="3932314"/>
            <a:chOff x="838200" y="1674791"/>
            <a:chExt cx="484632" cy="3932314"/>
          </a:xfrm>
        </p:grpSpPr>
        <p:sp>
          <p:nvSpPr>
            <p:cNvPr id="9" name="Up Arrow 8">
              <a:extLst>
                <a:ext uri="{FF2B5EF4-FFF2-40B4-BE49-F238E27FC236}">
                  <a16:creationId xmlns:a16="http://schemas.microsoft.com/office/drawing/2014/main" id="{4FB5C73D-5F99-D251-DFE9-517131924A34}"/>
                </a:ext>
              </a:extLst>
            </p:cNvPr>
            <p:cNvSpPr/>
            <p:nvPr/>
          </p:nvSpPr>
          <p:spPr>
            <a:xfrm>
              <a:off x="838200" y="1690688"/>
              <a:ext cx="484632" cy="3916417"/>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BFD4EC2-703C-1A54-8815-3E9E0DDBB098}"/>
                </a:ext>
              </a:extLst>
            </p:cNvPr>
            <p:cNvSpPr txBox="1"/>
            <p:nvPr/>
          </p:nvSpPr>
          <p:spPr>
            <a:xfrm>
              <a:off x="874370" y="1674791"/>
              <a:ext cx="412292" cy="584775"/>
            </a:xfrm>
            <a:prstGeom prst="rect">
              <a:avLst/>
            </a:prstGeom>
            <a:noFill/>
            <a:effectLst/>
          </p:spPr>
          <p:txBody>
            <a:bodyPr wrap="none" rtlCol="0">
              <a:spAutoFit/>
            </a:bodyPr>
            <a:lstStyle/>
            <a:p>
              <a:pPr algn="ctr">
                <a:spcAft>
                  <a:spcPts val="1200"/>
                </a:spcAft>
              </a:pPr>
              <a:r>
                <a:rPr lang="en-US" sz="3200" b="1" dirty="0">
                  <a:solidFill>
                    <a:schemeClr val="accent1"/>
                  </a:solidFill>
                  <a:effectLst/>
                </a:rPr>
                <a:t>$</a:t>
              </a:r>
            </a:p>
          </p:txBody>
        </p:sp>
      </p:grpSp>
      <p:sp>
        <p:nvSpPr>
          <p:cNvPr id="51" name="Rectangle 50">
            <a:extLst>
              <a:ext uri="{FF2B5EF4-FFF2-40B4-BE49-F238E27FC236}">
                <a16:creationId xmlns:a16="http://schemas.microsoft.com/office/drawing/2014/main" id="{6D64815B-D22C-95CD-4261-932272F124FC}"/>
              </a:ext>
            </a:extLst>
          </p:cNvPr>
          <p:cNvSpPr/>
          <p:nvPr/>
        </p:nvSpPr>
        <p:spPr>
          <a:xfrm>
            <a:off x="5997750" y="4062844"/>
            <a:ext cx="1525793" cy="90948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2000" u="sng" dirty="0">
                <a:solidFill>
                  <a:schemeClr val="tx1"/>
                </a:solidFill>
              </a:rPr>
              <a:t>&lt;</a:t>
            </a:r>
            <a:r>
              <a:rPr lang="en-US" sz="2000" dirty="0">
                <a:solidFill>
                  <a:schemeClr val="tx1"/>
                </a:solidFill>
              </a:rPr>
              <a:t>3 stars:</a:t>
            </a:r>
          </a:p>
          <a:p>
            <a:pPr algn="ctr">
              <a:lnSpc>
                <a:spcPct val="95000"/>
              </a:lnSpc>
            </a:pPr>
            <a:r>
              <a:rPr lang="en-US" sz="2000" b="1" dirty="0">
                <a:solidFill>
                  <a:schemeClr val="tx1"/>
                </a:solidFill>
              </a:rPr>
              <a:t>Plan keeps 50%</a:t>
            </a:r>
          </a:p>
        </p:txBody>
      </p:sp>
      <p:sp>
        <p:nvSpPr>
          <p:cNvPr id="52" name="Rectangle 51">
            <a:extLst>
              <a:ext uri="{FF2B5EF4-FFF2-40B4-BE49-F238E27FC236}">
                <a16:creationId xmlns:a16="http://schemas.microsoft.com/office/drawing/2014/main" id="{7173F3F3-6A87-08A7-8FE8-2D4C09CBDFED}"/>
              </a:ext>
            </a:extLst>
          </p:cNvPr>
          <p:cNvSpPr/>
          <p:nvPr/>
        </p:nvSpPr>
        <p:spPr>
          <a:xfrm>
            <a:off x="7612909" y="3724412"/>
            <a:ext cx="1525793" cy="12479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2000" dirty="0">
                <a:solidFill>
                  <a:schemeClr val="tx1"/>
                </a:solidFill>
              </a:rPr>
              <a:t>3.5 or 4 stars:</a:t>
            </a:r>
          </a:p>
          <a:p>
            <a:pPr algn="ctr">
              <a:lnSpc>
                <a:spcPct val="95000"/>
              </a:lnSpc>
            </a:pPr>
            <a:r>
              <a:rPr lang="en-US" sz="2000" b="1" dirty="0">
                <a:solidFill>
                  <a:schemeClr val="tx1"/>
                </a:solidFill>
              </a:rPr>
              <a:t>Plan keeps 65%</a:t>
            </a:r>
          </a:p>
        </p:txBody>
      </p:sp>
      <p:sp>
        <p:nvSpPr>
          <p:cNvPr id="53" name="Rectangle 52">
            <a:extLst>
              <a:ext uri="{FF2B5EF4-FFF2-40B4-BE49-F238E27FC236}">
                <a16:creationId xmlns:a16="http://schemas.microsoft.com/office/drawing/2014/main" id="{E05DE3A4-2EA0-5E92-9105-44FB89FC34AC}"/>
              </a:ext>
            </a:extLst>
          </p:cNvPr>
          <p:cNvSpPr/>
          <p:nvPr/>
        </p:nvSpPr>
        <p:spPr>
          <a:xfrm>
            <a:off x="9228068" y="3417086"/>
            <a:ext cx="1525793" cy="155524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2000" dirty="0">
                <a:solidFill>
                  <a:schemeClr val="tx1"/>
                </a:solidFill>
              </a:rPr>
              <a:t>4.5 or 5 stars:</a:t>
            </a:r>
          </a:p>
          <a:p>
            <a:pPr algn="ctr">
              <a:lnSpc>
                <a:spcPct val="95000"/>
              </a:lnSpc>
            </a:pPr>
            <a:r>
              <a:rPr lang="en-US" sz="2000" b="1" dirty="0">
                <a:solidFill>
                  <a:schemeClr val="tx1"/>
                </a:solidFill>
              </a:rPr>
              <a:t>Plan keeps 75%</a:t>
            </a:r>
          </a:p>
        </p:txBody>
      </p:sp>
      <p:cxnSp>
        <p:nvCxnSpPr>
          <p:cNvPr id="28" name="Straight Connector 27">
            <a:extLst>
              <a:ext uri="{FF2B5EF4-FFF2-40B4-BE49-F238E27FC236}">
                <a16:creationId xmlns:a16="http://schemas.microsoft.com/office/drawing/2014/main" id="{4B9E59DD-DA5E-4168-EC31-D09993EA4494}"/>
              </a:ext>
            </a:extLst>
          </p:cNvPr>
          <p:cNvCxnSpPr>
            <a:cxnSpLocks/>
          </p:cNvCxnSpPr>
          <p:nvPr/>
        </p:nvCxnSpPr>
        <p:spPr>
          <a:xfrm>
            <a:off x="4697528" y="4994068"/>
            <a:ext cx="6303104" cy="0"/>
          </a:xfrm>
          <a:prstGeom prst="line">
            <a:avLst/>
          </a:prstGeom>
          <a:solidFill>
            <a:schemeClr val="accent2"/>
          </a:solidFill>
          <a:ln w="152400">
            <a:solidFill>
              <a:schemeClr val="accent2">
                <a:lumMod val="75000"/>
              </a:schemeClr>
            </a:solidFill>
          </a:ln>
          <a:effectLst>
            <a:glow rad="12700">
              <a:schemeClr val="bg1"/>
            </a:glow>
          </a:effectLst>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9B8D062-B2A1-EC7B-76BA-F7FB8642AB6C}"/>
              </a:ext>
            </a:extLst>
          </p:cNvPr>
          <p:cNvSpPr/>
          <p:nvPr/>
        </p:nvSpPr>
        <p:spPr>
          <a:xfrm>
            <a:off x="1189120" y="4446496"/>
            <a:ext cx="4572000" cy="1160615"/>
          </a:xfrm>
          <a:prstGeom prst="rect">
            <a:avLst/>
          </a:prstGeom>
          <a:solidFill>
            <a:schemeClr val="accent2">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pPr>
              <a:lnSpc>
                <a:spcPct val="95000"/>
              </a:lnSpc>
            </a:pPr>
            <a:r>
              <a:rPr lang="en-US" sz="2000" dirty="0">
                <a:solidFill>
                  <a:schemeClr val="bg1"/>
                </a:solidFill>
                <a:effectLst>
                  <a:outerShdw blurRad="50800" dist="38100" dir="2700000" algn="tl" rotWithShape="0">
                    <a:prstClr val="black">
                      <a:alpha val="40000"/>
                    </a:prstClr>
                  </a:outerShdw>
                </a:effectLst>
              </a:rPr>
              <a:t>Plan submits a </a:t>
            </a:r>
            <a:r>
              <a:rPr lang="en-US" sz="2000" b="1" dirty="0">
                <a:solidFill>
                  <a:srgbClr val="FFFF00"/>
                </a:solidFill>
                <a:effectLst>
                  <a:outerShdw blurRad="50800" dist="38100" dir="2700000" algn="tl" rotWithShape="0">
                    <a:prstClr val="black">
                      <a:alpha val="40000"/>
                    </a:prstClr>
                  </a:outerShdw>
                </a:effectLst>
              </a:rPr>
              <a:t>bid</a:t>
            </a:r>
            <a:r>
              <a:rPr lang="en-US" sz="2000" dirty="0">
                <a:solidFill>
                  <a:schemeClr val="bg1"/>
                </a:solidFill>
                <a:effectLst>
                  <a:outerShdw blurRad="50800" dist="38100" dir="2700000" algn="tl" rotWithShape="0">
                    <a:prstClr val="black">
                      <a:alpha val="40000"/>
                    </a:prstClr>
                  </a:outerShdw>
                </a:effectLst>
              </a:rPr>
              <a:t> (its estimated cost for covering Parts A and B for average enrollee in county)</a:t>
            </a:r>
          </a:p>
        </p:txBody>
      </p:sp>
    </p:spTree>
    <p:extLst>
      <p:ext uri="{BB962C8B-B14F-4D97-AF65-F5344CB8AC3E}">
        <p14:creationId xmlns:p14="http://schemas.microsoft.com/office/powerpoint/2010/main" val="101904455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bg/>
                                          </p:spTgt>
                                        </p:tgtEl>
                                        <p:attrNameLst>
                                          <p:attrName>style.visibility</p:attrName>
                                        </p:attrNameLst>
                                      </p:cBhvr>
                                      <p:to>
                                        <p:strVal val="visible"/>
                                      </p:to>
                                    </p:set>
                                    <p:animEffect transition="in" filter="fade">
                                      <p:cBhvr>
                                        <p:cTn id="7" dur="500"/>
                                        <p:tgtEl>
                                          <p:spTgt spid="2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10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fade">
                                      <p:cBhvr>
                                        <p:cTn id="19" dur="500"/>
                                        <p:tgtEl>
                                          <p:spTgt spid="25">
                                            <p:txEl>
                                              <p:pRg st="1" end="1"/>
                                            </p:txEl>
                                          </p:spTgt>
                                        </p:tgtEl>
                                      </p:cBhvr>
                                    </p:animEffect>
                                  </p:childTnLst>
                                </p:cTn>
                              </p:par>
                            </p:childTnLst>
                          </p:cTn>
                        </p:par>
                        <p:par>
                          <p:cTn id="20" fill="hold">
                            <p:stCondLst>
                              <p:cond delay="500"/>
                            </p:stCondLst>
                            <p:childTnLst>
                              <p:par>
                                <p:cTn id="21" presetID="42" presetClass="path" presetSubtype="0" accel="50000" decel="50000" fill="hold" nodeType="afterEffect">
                                  <p:stCondLst>
                                    <p:cond delay="0"/>
                                  </p:stCondLst>
                                  <p:childTnLst>
                                    <p:animMotion origin="layout" path="M 0 0 L 0.00039 -0.08912 " pathEditMode="relative" rAng="0" ptsTypes="AA">
                                      <p:cBhvr>
                                        <p:cTn id="22" dur="2000" fill="hold"/>
                                        <p:tgtEl>
                                          <p:spTgt spid="33"/>
                                        </p:tgtEl>
                                        <p:attrNameLst>
                                          <p:attrName>ppt_x</p:attrName>
                                          <p:attrName>ppt_y</p:attrName>
                                        </p:attrNameLst>
                                      </p:cBhvr>
                                      <p:rCtr x="13" y="-4468"/>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10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down)">
                                      <p:cBhvr>
                                        <p:cTn id="53" dur="500"/>
                                        <p:tgtEl>
                                          <p:spTgt spid="50"/>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par>
                          <p:cTn id="58" fill="hold">
                            <p:stCondLst>
                              <p:cond delay="1000"/>
                            </p:stCondLst>
                            <p:childTnLst>
                              <p:par>
                                <p:cTn id="59" presetID="42" presetClass="path" presetSubtype="0" accel="50000" decel="50000" fill="hold" nodeType="afterEffect">
                                  <p:stCondLst>
                                    <p:cond delay="0"/>
                                  </p:stCondLst>
                                  <p:childTnLst>
                                    <p:animMotion origin="layout" path="M 0.00039 -0.08912 L -0.00026 -0.20602 " pathEditMode="relative" rAng="0" ptsTypes="AA">
                                      <p:cBhvr>
                                        <p:cTn id="60" dur="2000" fill="hold"/>
                                        <p:tgtEl>
                                          <p:spTgt spid="33"/>
                                        </p:tgtEl>
                                        <p:attrNameLst>
                                          <p:attrName>ppt_x</p:attrName>
                                          <p:attrName>ppt_y</p:attrName>
                                        </p:attrNameLst>
                                      </p:cBhvr>
                                      <p:rCtr x="-39" y="-6968"/>
                                    </p:animMotion>
                                  </p:childTnLst>
                                </p:cTn>
                              </p:par>
                            </p:childTnLst>
                          </p:cTn>
                        </p:par>
                        <p:par>
                          <p:cTn id="61" fill="hold">
                            <p:stCondLst>
                              <p:cond delay="3000"/>
                            </p:stCondLst>
                            <p:childTnLst>
                              <p:par>
                                <p:cTn id="62" presetID="42" presetClass="path" presetSubtype="0" accel="50000" decel="50000" fill="hold" grpId="1" nodeType="afterEffect">
                                  <p:stCondLst>
                                    <p:cond delay="0"/>
                                  </p:stCondLst>
                                  <p:childTnLst>
                                    <p:animMotion origin="layout" path="M 2.08333E-7 4.44444E-6 L 0.00013 -0.10348 " pathEditMode="relative" rAng="0" ptsTypes="AA">
                                      <p:cBhvr>
                                        <p:cTn id="63" dur="2000" fill="hold"/>
                                        <p:tgtEl>
                                          <p:spTgt spid="41"/>
                                        </p:tgtEl>
                                        <p:attrNameLst>
                                          <p:attrName>ppt_x</p:attrName>
                                          <p:attrName>ppt_y</p:attrName>
                                        </p:attrNameLst>
                                      </p:cBhvr>
                                      <p:rCtr x="0" y="-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25" grpId="0" uiExpand="1" build="p" animBg="1"/>
      <p:bldP spid="26" grpId="0" animBg="1"/>
      <p:bldP spid="51" grpId="0" animBg="1"/>
      <p:bldP spid="52" grpId="0" animBg="1"/>
      <p:bldP spid="5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F305BC-9D2D-9783-0DEC-8D150590E5CA}"/>
              </a:ext>
            </a:extLst>
          </p:cNvPr>
          <p:cNvSpPr>
            <a:spLocks noGrp="1"/>
          </p:cNvSpPr>
          <p:nvPr>
            <p:ph type="body" idx="10"/>
          </p:nvPr>
        </p:nvSpPr>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charset="0"/>
              </a:rPr>
              <a:t>PNHP’s 2023 report on overpayments to Medicare Advantage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https://</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pnhp.org</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/system/assets/uploads/2023/09/</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MAOverpaymentReport_Final.pdf</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A5F54CA1-3F7A-6D73-0D25-AF97300E7A93}"/>
              </a:ext>
            </a:extLst>
          </p:cNvPr>
          <p:cNvPicPr>
            <a:picLocks noChangeAspect="1"/>
          </p:cNvPicPr>
          <p:nvPr/>
        </p:nvPicPr>
        <p:blipFill>
          <a:blip r:embed="rId3"/>
          <a:stretch>
            <a:fillRect/>
          </a:stretch>
        </p:blipFill>
        <p:spPr>
          <a:xfrm>
            <a:off x="7319574" y="294640"/>
            <a:ext cx="4222844" cy="5430752"/>
          </a:xfrm>
          <a:prstGeom prst="rect">
            <a:avLst/>
          </a:prstGeom>
          <a:ln>
            <a:solidFill>
              <a:schemeClr val="bg1"/>
            </a:solid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BCB87D53-61AA-540E-DCE2-2DB1CFD8E1B8}"/>
              </a:ext>
            </a:extLst>
          </p:cNvPr>
          <p:cNvSpPr/>
          <p:nvPr/>
        </p:nvSpPr>
        <p:spPr>
          <a:xfrm>
            <a:off x="649582" y="565776"/>
            <a:ext cx="7321226" cy="1036532"/>
          </a:xfrm>
          <a:prstGeom prst="rect">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50800" dist="38100" dir="2700000" algn="tl" rotWithShape="0">
                    <a:prstClr val="black">
                      <a:alpha val="40000"/>
                    </a:prstClr>
                  </a:outerShdw>
                </a:effectLst>
              </a:rPr>
              <a:t>MA corporations </a:t>
            </a:r>
          </a:p>
          <a:p>
            <a:pPr algn="ctr"/>
            <a:r>
              <a:rPr lang="en-US" sz="2800" b="1" dirty="0">
                <a:effectLst>
                  <a:outerShdw blurRad="50800" dist="38100" dir="2700000" algn="tl" rotWithShape="0">
                    <a:prstClr val="black">
                      <a:alpha val="40000"/>
                    </a:prstClr>
                  </a:outerShdw>
                </a:effectLst>
              </a:rPr>
              <a:t>game the payment model</a:t>
            </a:r>
          </a:p>
        </p:txBody>
      </p:sp>
      <p:sp>
        <p:nvSpPr>
          <p:cNvPr id="11" name="Rectangle 10">
            <a:extLst>
              <a:ext uri="{FF2B5EF4-FFF2-40B4-BE49-F238E27FC236}">
                <a16:creationId xmlns:a16="http://schemas.microsoft.com/office/drawing/2014/main" id="{FED87098-665D-5647-0BEA-B19351ED1C25}"/>
              </a:ext>
            </a:extLst>
          </p:cNvPr>
          <p:cNvSpPr/>
          <p:nvPr/>
        </p:nvSpPr>
        <p:spPr>
          <a:xfrm>
            <a:off x="649582" y="1775352"/>
            <a:ext cx="2555898" cy="1397481"/>
          </a:xfrm>
          <a:prstGeom prst="rect">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50800" dist="38100" dir="2700000" algn="tl" rotWithShape="0">
                    <a:prstClr val="black">
                      <a:alpha val="40000"/>
                    </a:prstClr>
                  </a:outerShdw>
                </a:effectLst>
              </a:rPr>
              <a:t>PNHP estimates this adds up </a:t>
            </a:r>
            <a:r>
              <a:rPr lang="en-US" sz="2000" b="1" dirty="0">
                <a:solidFill>
                  <a:srgbClr val="FFFF00"/>
                </a:solidFill>
                <a:effectLst>
                  <a:outerShdw blurRad="50800" dist="38100" dir="2700000" algn="tl" rotWithShape="0">
                    <a:prstClr val="black">
                      <a:alpha val="40000"/>
                    </a:prstClr>
                  </a:outerShdw>
                </a:effectLst>
              </a:rPr>
              <a:t>to $140 billion </a:t>
            </a:r>
            <a:r>
              <a:rPr lang="en-US" sz="2000" dirty="0">
                <a:effectLst>
                  <a:outerShdw blurRad="50800" dist="38100" dir="2700000" algn="tl" rotWithShape="0">
                    <a:prstClr val="black">
                      <a:alpha val="40000"/>
                    </a:prstClr>
                  </a:outerShdw>
                </a:effectLst>
              </a:rPr>
              <a:t>per year</a:t>
            </a:r>
          </a:p>
        </p:txBody>
      </p:sp>
      <p:sp>
        <p:nvSpPr>
          <p:cNvPr id="12" name="Rectangle 11">
            <a:extLst>
              <a:ext uri="{FF2B5EF4-FFF2-40B4-BE49-F238E27FC236}">
                <a16:creationId xmlns:a16="http://schemas.microsoft.com/office/drawing/2014/main" id="{6749230E-E267-3F67-9CAE-7AC924A64BD8}"/>
              </a:ext>
            </a:extLst>
          </p:cNvPr>
          <p:cNvSpPr/>
          <p:nvPr/>
        </p:nvSpPr>
        <p:spPr>
          <a:xfrm>
            <a:off x="3436603" y="1775352"/>
            <a:ext cx="2428274" cy="1397481"/>
          </a:xfrm>
          <a:prstGeom prst="rect">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effectLst>
                  <a:outerShdw blurRad="50800" dist="38100" dir="2700000" algn="tl" rotWithShape="0">
                    <a:prstClr val="black">
                      <a:alpha val="40000"/>
                    </a:prstClr>
                  </a:outerShdw>
                </a:effectLst>
              </a:rPr>
              <a:t>$106 billion </a:t>
            </a:r>
            <a:r>
              <a:rPr lang="en-US" sz="2000" dirty="0">
                <a:effectLst>
                  <a:outerShdw blurRad="50800" dist="38100" dir="2700000" algn="tl" rotWithShape="0">
                    <a:prstClr val="black">
                      <a:alpha val="40000"/>
                    </a:prstClr>
                  </a:outerShdw>
                </a:effectLst>
              </a:rPr>
              <a:t>of that could be used to improve TM</a:t>
            </a:r>
          </a:p>
        </p:txBody>
      </p:sp>
      <p:sp>
        <p:nvSpPr>
          <p:cNvPr id="13" name="Rectangle 12">
            <a:extLst>
              <a:ext uri="{FF2B5EF4-FFF2-40B4-BE49-F238E27FC236}">
                <a16:creationId xmlns:a16="http://schemas.microsoft.com/office/drawing/2014/main" id="{66E7FB84-E9E6-D979-25FF-C68C1C4F481E}"/>
              </a:ext>
            </a:extLst>
          </p:cNvPr>
          <p:cNvSpPr/>
          <p:nvPr/>
        </p:nvSpPr>
        <p:spPr>
          <a:xfrm>
            <a:off x="6096000" y="1775351"/>
            <a:ext cx="1874807" cy="1397481"/>
          </a:xfrm>
          <a:prstGeom prst="rect">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50800" dist="38100" dir="2700000" algn="tl" rotWithShape="0">
                    <a:prstClr val="black">
                      <a:alpha val="40000"/>
                    </a:prstClr>
                  </a:outerShdw>
                </a:effectLst>
              </a:rPr>
              <a:t>MedPAC estimates </a:t>
            </a:r>
          </a:p>
          <a:p>
            <a:pPr algn="ctr"/>
            <a:r>
              <a:rPr lang="en-US" sz="2000" b="1" dirty="0">
                <a:solidFill>
                  <a:srgbClr val="FFFF00"/>
                </a:solidFill>
                <a:effectLst>
                  <a:outerShdw blurRad="50800" dist="38100" dir="2700000" algn="tl" rotWithShape="0">
                    <a:prstClr val="black">
                      <a:alpha val="40000"/>
                    </a:prstClr>
                  </a:outerShdw>
                </a:effectLst>
              </a:rPr>
              <a:t>$83 billion</a:t>
            </a:r>
            <a:endParaRPr lang="en-US" sz="2000" dirty="0">
              <a:effectLst>
                <a:outerShdw blurRad="50800" dist="38100" dir="2700000" algn="tl" rotWithShape="0">
                  <a:prstClr val="black">
                    <a:alpha val="40000"/>
                  </a:prstClr>
                </a:outerShdw>
              </a:effectLst>
            </a:endParaRPr>
          </a:p>
        </p:txBody>
      </p:sp>
      <p:sp>
        <p:nvSpPr>
          <p:cNvPr id="16" name="Rectangle 15">
            <a:extLst>
              <a:ext uri="{FF2B5EF4-FFF2-40B4-BE49-F238E27FC236}">
                <a16:creationId xmlns:a16="http://schemas.microsoft.com/office/drawing/2014/main" id="{0A436937-6FAD-2E36-F876-BFE9627A064C}"/>
              </a:ext>
            </a:extLst>
          </p:cNvPr>
          <p:cNvSpPr/>
          <p:nvPr/>
        </p:nvSpPr>
        <p:spPr>
          <a:xfrm>
            <a:off x="649582" y="3345875"/>
            <a:ext cx="7321226" cy="2098962"/>
          </a:xfrm>
          <a:prstGeom prst="rect">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effectLst>
                  <a:outerShdw blurRad="50800" dist="38100" dir="2700000" algn="tl" rotWithShape="0">
                    <a:prstClr val="black">
                      <a:alpha val="40000"/>
                    </a:prstClr>
                  </a:outerShdw>
                </a:effectLst>
              </a:rPr>
              <a:t>Ending MA subsidies would make </a:t>
            </a:r>
          </a:p>
          <a:p>
            <a:pPr algn="ctr"/>
            <a:r>
              <a:rPr lang="en-US" sz="3200" b="1" dirty="0">
                <a:solidFill>
                  <a:srgbClr val="FFFF00"/>
                </a:solidFill>
                <a:effectLst>
                  <a:outerShdw blurRad="50800" dist="38100" dir="2700000" algn="tl" rotWithShape="0">
                    <a:prstClr val="black">
                      <a:alpha val="40000"/>
                    </a:prstClr>
                  </a:outerShdw>
                </a:effectLst>
              </a:rPr>
              <a:t>$83-106 billion </a:t>
            </a:r>
          </a:p>
          <a:p>
            <a:pPr algn="ctr">
              <a:spcAft>
                <a:spcPts val="1200"/>
              </a:spcAft>
            </a:pPr>
            <a:r>
              <a:rPr lang="en-US" sz="2400" dirty="0">
                <a:effectLst>
                  <a:outerShdw blurRad="50800" dist="38100" dir="2700000" algn="tl" rotWithShape="0">
                    <a:prstClr val="black">
                      <a:alpha val="40000"/>
                    </a:prstClr>
                  </a:outerShdw>
                </a:effectLst>
              </a:rPr>
              <a:t>available to improve Medicare.</a:t>
            </a:r>
          </a:p>
          <a:p>
            <a:pPr algn="ctr"/>
            <a:r>
              <a:rPr lang="en-US" sz="2800" b="1" dirty="0">
                <a:solidFill>
                  <a:srgbClr val="FFFF00"/>
                </a:solidFill>
                <a:effectLst>
                  <a:outerShdw blurRad="50800" dist="38100" dir="2700000" algn="tl" rotWithShape="0">
                    <a:prstClr val="black">
                      <a:alpha val="40000"/>
                    </a:prstClr>
                  </a:outerShdw>
                </a:effectLst>
              </a:rPr>
              <a:t>What could we do with those funds?</a:t>
            </a:r>
            <a:endParaRPr lang="en-US" sz="3200" b="1" dirty="0">
              <a:solidFill>
                <a:srgbClr val="FFFF0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19849808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grpId="0" nodeType="afterEffect">
                                  <p:stCondLst>
                                    <p:cond delay="5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1500"/>
                            </p:stCondLst>
                            <p:childTnLst>
                              <p:par>
                                <p:cTn id="22" presetID="10" presetClass="entr" presetSubtype="0" fill="hold" grpId="0" nodeType="afterEffect">
                                  <p:stCondLst>
                                    <p:cond delay="5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2500"/>
                            </p:stCondLst>
                            <p:childTnLst>
                              <p:par>
                                <p:cTn id="26" presetID="10" presetClass="entr" presetSubtype="0" fill="hold" grpId="0" nodeType="afterEffect">
                                  <p:stCondLst>
                                    <p:cond delay="1000"/>
                                  </p:stCondLst>
                                  <p:childTnLst>
                                    <p:set>
                                      <p:cBhvr>
                                        <p:cTn id="27" dur="1" fill="hold">
                                          <p:stCondLst>
                                            <p:cond delay="0"/>
                                          </p:stCondLst>
                                        </p:cTn>
                                        <p:tgtEl>
                                          <p:spTgt spid="16">
                                            <p:bg/>
                                          </p:spTgt>
                                        </p:tgtEl>
                                        <p:attrNameLst>
                                          <p:attrName>style.visibility</p:attrName>
                                        </p:attrNameLst>
                                      </p:cBhvr>
                                      <p:to>
                                        <p:strVal val="visible"/>
                                      </p:to>
                                    </p:set>
                                    <p:animEffect transition="in" filter="fade">
                                      <p:cBhvr>
                                        <p:cTn id="28" dur="500"/>
                                        <p:tgtEl>
                                          <p:spTgt spid="16">
                                            <p:bg/>
                                          </p:spTgt>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fade">
                                      <p:cBhvr>
                                        <p:cTn id="31" dur="500"/>
                                        <p:tgtEl>
                                          <p:spTgt spid="16">
                                            <p:txEl>
                                              <p:pRg st="0" end="0"/>
                                            </p:txEl>
                                          </p:spTgt>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16">
                                            <p:txEl>
                                              <p:pRg st="1" end="1"/>
                                            </p:txEl>
                                          </p:spTgt>
                                        </p:tgtEl>
                                        <p:attrNameLst>
                                          <p:attrName>style.visibility</p:attrName>
                                        </p:attrNameLst>
                                      </p:cBhvr>
                                      <p:to>
                                        <p:strVal val="visible"/>
                                      </p:to>
                                    </p:set>
                                    <p:animEffect transition="in" filter="fade">
                                      <p:cBhvr>
                                        <p:cTn id="34" dur="500"/>
                                        <p:tgtEl>
                                          <p:spTgt spid="16">
                                            <p:txEl>
                                              <p:pRg st="1" end="1"/>
                                            </p:txEl>
                                          </p:spTgt>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16">
                                            <p:txEl>
                                              <p:pRg st="2" end="2"/>
                                            </p:txEl>
                                          </p:spTgt>
                                        </p:tgtEl>
                                        <p:attrNameLst>
                                          <p:attrName>style.visibility</p:attrName>
                                        </p:attrNameLst>
                                      </p:cBhvr>
                                      <p:to>
                                        <p:strVal val="visible"/>
                                      </p:to>
                                    </p:set>
                                    <p:animEffect transition="in" filter="fade">
                                      <p:cBhvr>
                                        <p:cTn id="37" dur="500"/>
                                        <p:tgtEl>
                                          <p:spTgt spid="16">
                                            <p:txEl>
                                              <p:pRg st="2" end="2"/>
                                            </p:txEl>
                                          </p:spTgt>
                                        </p:tgtEl>
                                      </p:cBhvr>
                                    </p:animEffect>
                                  </p:childTnLst>
                                </p:cTn>
                              </p:par>
                            </p:childTnLst>
                          </p:cTn>
                        </p:par>
                        <p:par>
                          <p:cTn id="38" fill="hold">
                            <p:stCondLst>
                              <p:cond delay="4000"/>
                            </p:stCondLst>
                            <p:childTnLst>
                              <p:par>
                                <p:cTn id="39" presetID="10" presetClass="entr" presetSubtype="0" fill="hold" grpId="0" nodeType="afterEffect">
                                  <p:stCondLst>
                                    <p:cond delay="1000"/>
                                  </p:stCondLst>
                                  <p:childTnLst>
                                    <p:set>
                                      <p:cBhvr>
                                        <p:cTn id="40" dur="1" fill="hold">
                                          <p:stCondLst>
                                            <p:cond delay="0"/>
                                          </p:stCondLst>
                                        </p:cTn>
                                        <p:tgtEl>
                                          <p:spTgt spid="16">
                                            <p:txEl>
                                              <p:pRg st="3" end="3"/>
                                            </p:txEl>
                                          </p:spTgt>
                                        </p:tgtEl>
                                        <p:attrNameLst>
                                          <p:attrName>style.visibility</p:attrName>
                                        </p:attrNameLst>
                                      </p:cBhvr>
                                      <p:to>
                                        <p:strVal val="visible"/>
                                      </p:to>
                                    </p:set>
                                    <p:animEffect transition="in" filter="fade">
                                      <p:cBhvr>
                                        <p:cTn id="41"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6"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899FB-AE8B-CF26-94B1-074E6C4804E5}"/>
            </a:ext>
          </a:extLst>
        </p:cNvPr>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CDF59F6E-2118-4086-9B71-BB0E5B3D03F7}"/>
              </a:ext>
            </a:extLst>
          </p:cNvPr>
          <p:cNvGraphicFramePr/>
          <p:nvPr/>
        </p:nvGraphicFramePr>
        <p:xfrm>
          <a:off x="1770186" y="1383805"/>
          <a:ext cx="9616996" cy="453519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36FB2A1-204C-6DBE-CE15-718B0421559A}"/>
              </a:ext>
            </a:extLst>
          </p:cNvPr>
          <p:cNvSpPr>
            <a:spLocks noGrp="1"/>
          </p:cNvSpPr>
          <p:nvPr>
            <p:ph type="title"/>
          </p:nvPr>
        </p:nvSpPr>
        <p:spPr>
          <a:xfrm>
            <a:off x="838200" y="365125"/>
            <a:ext cx="10972800" cy="1325563"/>
          </a:xfrm>
        </p:spPr>
        <p:txBody>
          <a:bodyPr>
            <a:noAutofit/>
          </a:bodyPr>
          <a:lstStyle/>
          <a:p>
            <a:r>
              <a:rPr lang="en-US" sz="2400" dirty="0"/>
              <a:t>When we reclaim the MA subsidies, we can afford to </a:t>
            </a:r>
            <a:br>
              <a:rPr lang="en-US" sz="3200" dirty="0"/>
            </a:br>
            <a:r>
              <a:rPr lang="en-US" sz="3600" dirty="0"/>
              <a:t>Match MA’s Benefits in Traditional Medicare</a:t>
            </a:r>
            <a:endParaRPr lang="en-US" sz="3200" dirty="0"/>
          </a:p>
        </p:txBody>
      </p:sp>
      <p:sp>
        <p:nvSpPr>
          <p:cNvPr id="8" name="TextBox 7">
            <a:extLst>
              <a:ext uri="{FF2B5EF4-FFF2-40B4-BE49-F238E27FC236}">
                <a16:creationId xmlns:a16="http://schemas.microsoft.com/office/drawing/2014/main" id="{98C1C9F9-663E-F1FB-4E2D-9CC04ABAF775}"/>
              </a:ext>
            </a:extLst>
          </p:cNvPr>
          <p:cNvSpPr txBox="1"/>
          <p:nvPr/>
        </p:nvSpPr>
        <p:spPr>
          <a:xfrm>
            <a:off x="412762" y="2592661"/>
            <a:ext cx="1509823" cy="830997"/>
          </a:xfrm>
          <a:prstGeom prst="rect">
            <a:avLst/>
          </a:prstGeom>
          <a:noFill/>
        </p:spPr>
        <p:txBody>
          <a:bodyPr wrap="square" rtlCol="0">
            <a:spAutoFit/>
          </a:bodyPr>
          <a:lstStyle/>
          <a:p>
            <a:pPr>
              <a:spcAft>
                <a:spcPts val="1200"/>
              </a:spcAft>
            </a:pPr>
            <a:r>
              <a:rPr lang="en-US" sz="2400" dirty="0">
                <a:solidFill>
                  <a:schemeClr val="bg1"/>
                </a:solidFill>
              </a:rPr>
              <a:t>$ Billions per year</a:t>
            </a:r>
          </a:p>
        </p:txBody>
      </p:sp>
      <p:sp>
        <p:nvSpPr>
          <p:cNvPr id="9" name="TextBox 8">
            <a:extLst>
              <a:ext uri="{FF2B5EF4-FFF2-40B4-BE49-F238E27FC236}">
                <a16:creationId xmlns:a16="http://schemas.microsoft.com/office/drawing/2014/main" id="{10D546F6-6BC3-9893-9401-0295D01DC625}"/>
              </a:ext>
            </a:extLst>
          </p:cNvPr>
          <p:cNvSpPr txBox="1"/>
          <p:nvPr/>
        </p:nvSpPr>
        <p:spPr>
          <a:xfrm>
            <a:off x="2729669" y="3086969"/>
            <a:ext cx="1509823" cy="701731"/>
          </a:xfrm>
          <a:prstGeom prst="rect">
            <a:avLst/>
          </a:prstGeom>
          <a:noFill/>
        </p:spPr>
        <p:txBody>
          <a:bodyPr wrap="square" rtlCol="0">
            <a:spAutoFit/>
          </a:bodyPr>
          <a:lstStyle/>
          <a:p>
            <a:pPr algn="ctr">
              <a:lnSpc>
                <a:spcPct val="90000"/>
              </a:lnSpc>
            </a:pPr>
            <a:r>
              <a:rPr lang="en-US" sz="2400" b="1" dirty="0">
                <a:solidFill>
                  <a:srgbClr val="FFFF00"/>
                </a:solidFill>
                <a:effectLst>
                  <a:outerShdw blurRad="50800" dist="38100" dir="2700000" algn="tl" rotWithShape="0">
                    <a:prstClr val="black">
                      <a:alpha val="40000"/>
                    </a:prstClr>
                  </a:outerShdw>
                </a:effectLst>
              </a:rPr>
              <a:t>$83</a:t>
            </a:r>
          </a:p>
          <a:p>
            <a:pPr algn="ctr">
              <a:lnSpc>
                <a:spcPct val="90000"/>
              </a:lnSpc>
            </a:pPr>
            <a:r>
              <a:rPr lang="en-US" sz="2000" dirty="0">
                <a:solidFill>
                  <a:schemeClr val="bg1"/>
                </a:solidFill>
                <a:effectLst>
                  <a:outerShdw blurRad="50800" dist="38100" dir="2700000" algn="tl" rotWithShape="0">
                    <a:prstClr val="black">
                      <a:alpha val="40000"/>
                    </a:prstClr>
                  </a:outerShdw>
                </a:effectLst>
              </a:rPr>
              <a:t>(MedPAC)</a:t>
            </a:r>
          </a:p>
        </p:txBody>
      </p:sp>
      <p:sp>
        <p:nvSpPr>
          <p:cNvPr id="10" name="TextBox 9">
            <a:extLst>
              <a:ext uri="{FF2B5EF4-FFF2-40B4-BE49-F238E27FC236}">
                <a16:creationId xmlns:a16="http://schemas.microsoft.com/office/drawing/2014/main" id="{2046A031-EF56-7767-9ECB-6917546ED6DF}"/>
              </a:ext>
            </a:extLst>
          </p:cNvPr>
          <p:cNvSpPr txBox="1"/>
          <p:nvPr/>
        </p:nvSpPr>
        <p:spPr>
          <a:xfrm>
            <a:off x="2915351" y="1662845"/>
            <a:ext cx="1157886" cy="701731"/>
          </a:xfrm>
          <a:prstGeom prst="rect">
            <a:avLst/>
          </a:prstGeom>
          <a:noFill/>
        </p:spPr>
        <p:txBody>
          <a:bodyPr wrap="square" rtlCol="0">
            <a:spAutoFit/>
          </a:bodyPr>
          <a:lstStyle/>
          <a:p>
            <a:pPr algn="ctr">
              <a:lnSpc>
                <a:spcPct val="90000"/>
              </a:lnSpc>
            </a:pPr>
            <a:r>
              <a:rPr lang="en-US" sz="2400" b="1" dirty="0">
                <a:solidFill>
                  <a:srgbClr val="FFFF00"/>
                </a:solidFill>
                <a:effectLst>
                  <a:outerShdw blurRad="50800" dist="38100" dir="2700000" algn="tl" rotWithShape="0">
                    <a:prstClr val="black">
                      <a:alpha val="40000"/>
                    </a:prstClr>
                  </a:outerShdw>
                </a:effectLst>
              </a:rPr>
              <a:t>$106</a:t>
            </a:r>
          </a:p>
          <a:p>
            <a:pPr algn="ctr">
              <a:lnSpc>
                <a:spcPct val="90000"/>
              </a:lnSpc>
            </a:pPr>
            <a:r>
              <a:rPr lang="en-US" sz="2000" dirty="0">
                <a:solidFill>
                  <a:schemeClr val="bg1"/>
                </a:solidFill>
                <a:effectLst>
                  <a:outerShdw blurRad="50800" dist="38100" dir="2700000" algn="tl" rotWithShape="0">
                    <a:prstClr val="black">
                      <a:alpha val="40000"/>
                    </a:prstClr>
                  </a:outerShdw>
                </a:effectLst>
              </a:rPr>
              <a:t>(PNHP)</a:t>
            </a:r>
          </a:p>
        </p:txBody>
      </p:sp>
      <p:sp>
        <p:nvSpPr>
          <p:cNvPr id="11" name="Rectangle 10">
            <a:extLst>
              <a:ext uri="{FF2B5EF4-FFF2-40B4-BE49-F238E27FC236}">
                <a16:creationId xmlns:a16="http://schemas.microsoft.com/office/drawing/2014/main" id="{8C260D87-9DD1-7450-DEF8-98F4A36ED243}"/>
              </a:ext>
            </a:extLst>
          </p:cNvPr>
          <p:cNvSpPr/>
          <p:nvPr/>
        </p:nvSpPr>
        <p:spPr>
          <a:xfrm>
            <a:off x="7023860" y="2505621"/>
            <a:ext cx="4224528" cy="707886"/>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(Single Payer would provide</a:t>
            </a:r>
            <a:endParaRPr lang="en-US" sz="2000" b="1" dirty="0">
              <a:solidFill>
                <a:schemeClr val="tx1"/>
              </a:solidFill>
            </a:endParaRPr>
          </a:p>
          <a:p>
            <a:pPr algn="ctr"/>
            <a:r>
              <a:rPr lang="en-US" sz="2000" b="1" i="1" dirty="0">
                <a:solidFill>
                  <a:schemeClr val="tx1"/>
                </a:solidFill>
              </a:rPr>
              <a:t>better benefits </a:t>
            </a:r>
            <a:r>
              <a:rPr lang="en-US" sz="2000" dirty="0">
                <a:solidFill>
                  <a:schemeClr val="tx1"/>
                </a:solidFill>
              </a:rPr>
              <a:t>than MA does.)</a:t>
            </a:r>
          </a:p>
        </p:txBody>
      </p:sp>
      <p:grpSp>
        <p:nvGrpSpPr>
          <p:cNvPr id="6" name="Group 5">
            <a:extLst>
              <a:ext uri="{FF2B5EF4-FFF2-40B4-BE49-F238E27FC236}">
                <a16:creationId xmlns:a16="http://schemas.microsoft.com/office/drawing/2014/main" id="{4CAE7C4C-79B1-A1BD-750E-56F035E9F70C}"/>
              </a:ext>
            </a:extLst>
          </p:cNvPr>
          <p:cNvGrpSpPr/>
          <p:nvPr/>
        </p:nvGrpSpPr>
        <p:grpSpPr>
          <a:xfrm>
            <a:off x="7012282" y="1650329"/>
            <a:ext cx="4242816" cy="4268669"/>
            <a:chOff x="7012282" y="1650329"/>
            <a:chExt cx="4242816" cy="4268669"/>
          </a:xfrm>
        </p:grpSpPr>
        <p:sp>
          <p:nvSpPr>
            <p:cNvPr id="5" name="Rectangle 4">
              <a:extLst>
                <a:ext uri="{FF2B5EF4-FFF2-40B4-BE49-F238E27FC236}">
                  <a16:creationId xmlns:a16="http://schemas.microsoft.com/office/drawing/2014/main" id="{F21F6997-B31C-9142-8DBD-289F9EE27348}"/>
                </a:ext>
              </a:extLst>
            </p:cNvPr>
            <p:cNvSpPr/>
            <p:nvPr/>
          </p:nvSpPr>
          <p:spPr>
            <a:xfrm>
              <a:off x="7012282" y="1650329"/>
              <a:ext cx="4242816" cy="4268669"/>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rtlCol="0" anchor="t"/>
            <a:lstStyle/>
            <a:p>
              <a:pPr algn="ctr"/>
              <a:endParaRPr lang="en-US" sz="2000" dirty="0">
                <a:solidFill>
                  <a:schemeClr val="bg1"/>
                </a:solidFill>
              </a:endParaRPr>
            </a:p>
          </p:txBody>
        </p:sp>
        <p:sp>
          <p:nvSpPr>
            <p:cNvPr id="12" name="Rectangle 11">
              <a:extLst>
                <a:ext uri="{FF2B5EF4-FFF2-40B4-BE49-F238E27FC236}">
                  <a16:creationId xmlns:a16="http://schemas.microsoft.com/office/drawing/2014/main" id="{26FE4D34-6C8B-4FEF-C6F9-5871A37C7C95}"/>
                </a:ext>
              </a:extLst>
            </p:cNvPr>
            <p:cNvSpPr/>
            <p:nvPr/>
          </p:nvSpPr>
          <p:spPr>
            <a:xfrm>
              <a:off x="7023860" y="1650331"/>
              <a:ext cx="4224528" cy="85205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spcAft>
                  <a:spcPts val="1200"/>
                </a:spcAft>
              </a:pPr>
              <a:r>
                <a:rPr lang="en-US" sz="2000" dirty="0">
                  <a:solidFill>
                    <a:schemeClr val="tx1"/>
                  </a:solidFill>
                </a:rPr>
                <a:t>$85 billion would allow TM to </a:t>
              </a:r>
              <a:r>
                <a:rPr lang="en-US" sz="2000" b="1" i="1" dirty="0">
                  <a:solidFill>
                    <a:schemeClr val="tx1"/>
                  </a:solidFill>
                </a:rPr>
                <a:t>match the average </a:t>
              </a:r>
              <a:r>
                <a:rPr lang="en-US" sz="2000" dirty="0">
                  <a:solidFill>
                    <a:schemeClr val="tx1"/>
                  </a:solidFill>
                </a:rPr>
                <a:t>MA benefits.</a:t>
              </a:r>
            </a:p>
          </p:txBody>
        </p:sp>
      </p:grpSp>
      <p:sp>
        <p:nvSpPr>
          <p:cNvPr id="13" name="TextBox 12">
            <a:extLst>
              <a:ext uri="{FF2B5EF4-FFF2-40B4-BE49-F238E27FC236}">
                <a16:creationId xmlns:a16="http://schemas.microsoft.com/office/drawing/2014/main" id="{9E7D20E9-3C44-9EF3-EEAC-23A1A800A2C2}"/>
              </a:ext>
            </a:extLst>
          </p:cNvPr>
          <p:cNvSpPr txBox="1"/>
          <p:nvPr/>
        </p:nvSpPr>
        <p:spPr>
          <a:xfrm>
            <a:off x="4455853" y="3086969"/>
            <a:ext cx="885179" cy="461665"/>
          </a:xfrm>
          <a:prstGeom prst="rect">
            <a:avLst/>
          </a:prstGeom>
          <a:noFill/>
        </p:spPr>
        <p:txBody>
          <a:bodyPr wrap="none" rtlCol="0">
            <a:spAutoFit/>
          </a:bodyPr>
          <a:lstStyle/>
          <a:p>
            <a:pPr>
              <a:spcAft>
                <a:spcPts val="1200"/>
              </a:spcAft>
            </a:pPr>
            <a:r>
              <a:rPr lang="en-US" sz="2400" b="1" dirty="0">
                <a:solidFill>
                  <a:srgbClr val="FFFF00"/>
                </a:solidFill>
                <a:effectLst>
                  <a:outerShdw blurRad="50800" dist="38100" dir="2700000" algn="tl" rotWithShape="0">
                    <a:prstClr val="black">
                      <a:alpha val="40000"/>
                    </a:prstClr>
                  </a:outerShdw>
                </a:effectLst>
              </a:rPr>
              <a:t>Ideal</a:t>
            </a:r>
          </a:p>
        </p:txBody>
      </p:sp>
      <p:sp>
        <p:nvSpPr>
          <p:cNvPr id="3" name="TextBox 2">
            <a:extLst>
              <a:ext uri="{FF2B5EF4-FFF2-40B4-BE49-F238E27FC236}">
                <a16:creationId xmlns:a16="http://schemas.microsoft.com/office/drawing/2014/main" id="{E3B4C3EF-BF04-700D-FE66-542B267E99A6}"/>
              </a:ext>
            </a:extLst>
          </p:cNvPr>
          <p:cNvSpPr txBox="1"/>
          <p:nvPr/>
        </p:nvSpPr>
        <p:spPr>
          <a:xfrm>
            <a:off x="7028907" y="3840479"/>
            <a:ext cx="1362009" cy="707886"/>
          </a:xfrm>
          <a:prstGeom prst="rect">
            <a:avLst/>
          </a:prstGeom>
          <a:noFill/>
        </p:spPr>
        <p:txBody>
          <a:bodyPr wrap="square" rtlCol="0">
            <a:spAutoFit/>
          </a:bodyPr>
          <a:lstStyle/>
          <a:p>
            <a:pPr algn="ctr">
              <a:spcAft>
                <a:spcPts val="1200"/>
              </a:spcAft>
            </a:pPr>
            <a:r>
              <a:rPr lang="en-US" sz="2000" b="1" dirty="0">
                <a:solidFill>
                  <a:srgbClr val="FFFF00"/>
                </a:solidFill>
                <a:effectLst>
                  <a:outerShdw blurRad="50800" dist="38100" dir="2700000" algn="tl" rotWithShape="0">
                    <a:prstClr val="black">
                      <a:alpha val="40000"/>
                    </a:prstClr>
                  </a:outerShdw>
                </a:effectLst>
              </a:rPr>
              <a:t>Matches MA avg</a:t>
            </a:r>
          </a:p>
        </p:txBody>
      </p:sp>
      <p:sp>
        <p:nvSpPr>
          <p:cNvPr id="4" name="Text Placeholder 3">
            <a:extLst>
              <a:ext uri="{FF2B5EF4-FFF2-40B4-BE49-F238E27FC236}">
                <a16:creationId xmlns:a16="http://schemas.microsoft.com/office/drawing/2014/main" id="{5B30FCF5-FB3C-B3AE-C0FA-A86FD7674B8F}"/>
              </a:ext>
            </a:extLst>
          </p:cNvPr>
          <p:cNvSpPr>
            <a:spLocks noGrp="1"/>
          </p:cNvSpPr>
          <p:nvPr>
            <p:ph type="body" idx="10"/>
          </p:nvPr>
        </p:nvSpPr>
        <p:spPr>
          <a:xfrm>
            <a:off x="0" y="6016753"/>
            <a:ext cx="8510954" cy="841248"/>
          </a:xfrm>
        </p:spPr>
        <p:txBody>
          <a:bodyPr anchor="b">
            <a:normAutofit fontScale="92500"/>
          </a:bodyPr>
          <a:lstStyle/>
          <a:p>
            <a:pPr>
              <a:lnSpc>
                <a:spcPct val="100000"/>
              </a:lnSpc>
              <a:spcBef>
                <a:spcPts val="0"/>
              </a:spcBef>
            </a:pPr>
            <a:r>
              <a:rPr lang="en-US" dirty="0">
                <a:latin typeface="Arial" panose="020B0604020202020204" pitchFamily="34" charset="0"/>
                <a:cs typeface="Arial" panose="020B0604020202020204" pitchFamily="34" charset="0"/>
              </a:rPr>
              <a:t>62 million = people in both Parts A and B, including those in MA</a:t>
            </a:r>
          </a:p>
          <a:p>
            <a:pPr>
              <a:lnSpc>
                <a:spcPct val="100000"/>
              </a:lnSpc>
              <a:spcBef>
                <a:spcPts val="0"/>
              </a:spcBef>
            </a:pPr>
            <a:r>
              <a:rPr lang="en-US" dirty="0">
                <a:latin typeface="Arial" panose="020B0604020202020204" pitchFamily="34" charset="0"/>
                <a:cs typeface="Arial" panose="020B0604020202020204" pitchFamily="34" charset="0"/>
              </a:rPr>
              <a:t>“MOOP” = Maximum Out of Pocket. In this analysis also includes additional cost-sharing reduction to match average MA plans</a:t>
            </a:r>
          </a:p>
          <a:p>
            <a:pPr>
              <a:lnSpc>
                <a:spcPct val="100000"/>
              </a:lnSpc>
              <a:spcBef>
                <a:spcPts val="0"/>
              </a:spcBef>
            </a:pPr>
            <a:r>
              <a:rPr lang="en-US" dirty="0">
                <a:latin typeface="Arial" panose="020B0604020202020204" pitchFamily="34" charset="0"/>
                <a:cs typeface="Arial" panose="020B0604020202020204" pitchFamily="34" charset="0"/>
              </a:rPr>
              <a:t>2024 supplemental benefits data updated based on 2022 data from GAO at  https://</a:t>
            </a:r>
            <a:r>
              <a:rPr lang="en-US" dirty="0" err="1">
                <a:latin typeface="Arial" panose="020B0604020202020204" pitchFamily="34" charset="0"/>
                <a:cs typeface="Arial" panose="020B0604020202020204" pitchFamily="34" charset="0"/>
              </a:rPr>
              <a:t>www.gao.gov</a:t>
            </a:r>
            <a:r>
              <a:rPr lang="en-US" dirty="0">
                <a:latin typeface="Arial" panose="020B0604020202020204" pitchFamily="34" charset="0"/>
                <a:cs typeface="Arial" panose="020B0604020202020204" pitchFamily="34" charset="0"/>
              </a:rPr>
              <a:t>/assets/d23105527.pdf</a:t>
            </a:r>
          </a:p>
          <a:p>
            <a:pPr>
              <a:lnSpc>
                <a:spcPct val="100000"/>
              </a:lnSpc>
              <a:spcBef>
                <a:spcPts val="0"/>
              </a:spcBef>
            </a:pPr>
            <a:r>
              <a:rPr lang="en-US" dirty="0">
                <a:latin typeface="Arial" panose="020B0604020202020204" pitchFamily="34" charset="0"/>
                <a:cs typeface="Arial" panose="020B0604020202020204" pitchFamily="34" charset="0"/>
              </a:rPr>
              <a:t>Numbers are not precisely additive due to rounding. Unpublished analysis by Rick Gilfillan MD (former administrator of CMMI)</a:t>
            </a:r>
          </a:p>
        </p:txBody>
      </p:sp>
    </p:spTree>
    <p:extLst>
      <p:ext uri="{BB962C8B-B14F-4D97-AF65-F5344CB8AC3E}">
        <p14:creationId xmlns:p14="http://schemas.microsoft.com/office/powerpoint/2010/main" val="123411174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16" dur="500"/>
                                        <p:tgtEl>
                                          <p:spTgt spid="7">
                                            <p:graphicEl>
                                              <a:chart seriesIdx="-3" categoryIdx="-3" bldStep="gridLegend"/>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graphicEl>
                                              <a:chart seriesIdx="0" categoryIdx="0" bldStep="ptInCategory"/>
                                            </p:graphicEl>
                                          </p:spTgt>
                                        </p:tgtEl>
                                        <p:attrNameLst>
                                          <p:attrName>style.visibility</p:attrName>
                                        </p:attrNameLst>
                                      </p:cBhvr>
                                      <p:to>
                                        <p:strVal val="visible"/>
                                      </p:to>
                                    </p:set>
                                    <p:animEffect transition="in" filter="fade">
                                      <p:cBhvr>
                                        <p:cTn id="19" dur="500"/>
                                        <p:tgtEl>
                                          <p:spTgt spid="7">
                                            <p:graphicEl>
                                              <a:chart seriesIdx="0" categoryIdx="0" bldStep="ptInCategory"/>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graphicEl>
                                              <a:chart seriesIdx="1" categoryIdx="0" bldStep="ptInCategory"/>
                                            </p:graphicEl>
                                          </p:spTgt>
                                        </p:tgtEl>
                                        <p:attrNameLst>
                                          <p:attrName>style.visibility</p:attrName>
                                        </p:attrNameLst>
                                      </p:cBhvr>
                                      <p:to>
                                        <p:strVal val="visible"/>
                                      </p:to>
                                    </p:set>
                                    <p:animEffect transition="in" filter="fade">
                                      <p:cBhvr>
                                        <p:cTn id="22" dur="500"/>
                                        <p:tgtEl>
                                          <p:spTgt spid="7">
                                            <p:graphicEl>
                                              <a:chart seriesIdx="1" categoryIdx="0"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chart seriesIdx="0" categoryIdx="1" bldStep="ptInCategory"/>
                                            </p:graphicEl>
                                          </p:spTgt>
                                        </p:tgtEl>
                                        <p:attrNameLst>
                                          <p:attrName>style.visibility</p:attrName>
                                        </p:attrNameLst>
                                      </p:cBhvr>
                                      <p:to>
                                        <p:strVal val="visible"/>
                                      </p:to>
                                    </p:set>
                                    <p:animEffect transition="in" filter="fade">
                                      <p:cBhvr>
                                        <p:cTn id="27" dur="500"/>
                                        <p:tgtEl>
                                          <p:spTgt spid="7">
                                            <p:graphicEl>
                                              <a:chart seriesIdx="0" categoryIdx="1" bldStep="ptInCategory"/>
                                            </p:graphic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graphicEl>
                                              <a:chart seriesIdx="0" categoryIdx="2" bldStep="ptInCategory"/>
                                            </p:graphicEl>
                                          </p:spTgt>
                                        </p:tgtEl>
                                        <p:attrNameLst>
                                          <p:attrName>style.visibility</p:attrName>
                                        </p:attrNameLst>
                                      </p:cBhvr>
                                      <p:to>
                                        <p:strVal val="visible"/>
                                      </p:to>
                                    </p:set>
                                    <p:animEffect transition="in" filter="fade">
                                      <p:cBhvr>
                                        <p:cTn id="36" dur="500"/>
                                        <p:tgtEl>
                                          <p:spTgt spid="7">
                                            <p:graphicEl>
                                              <a:chart seriesIdx="0" categoryIdx="2" bldStep="ptInCategory"/>
                                            </p:graphicEl>
                                          </p:spTgt>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7">
                                            <p:graphicEl>
                                              <a:chart seriesIdx="0" categoryIdx="3" bldStep="ptInCategory"/>
                                            </p:graphicEl>
                                          </p:spTgt>
                                        </p:tgtEl>
                                        <p:attrNameLst>
                                          <p:attrName>style.visibility</p:attrName>
                                        </p:attrNameLst>
                                      </p:cBhvr>
                                      <p:to>
                                        <p:strVal val="visible"/>
                                      </p:to>
                                    </p:set>
                                    <p:animEffect transition="in" filter="fade">
                                      <p:cBhvr>
                                        <p:cTn id="40" dur="500"/>
                                        <p:tgtEl>
                                          <p:spTgt spid="7">
                                            <p:graphicEl>
                                              <a:chart seriesIdx="0" categoryIdx="3" bldStep="ptInCategory"/>
                                            </p:graphicEl>
                                          </p:spTgt>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graphicEl>
                                              <a:chart seriesIdx="0" categoryIdx="4" bldStep="ptInCategory"/>
                                            </p:graphicEl>
                                          </p:spTgt>
                                        </p:tgtEl>
                                        <p:attrNameLst>
                                          <p:attrName>style.visibility</p:attrName>
                                        </p:attrNameLst>
                                      </p:cBhvr>
                                      <p:to>
                                        <p:strVal val="visible"/>
                                      </p:to>
                                    </p:set>
                                    <p:animEffect transition="in" filter="fade">
                                      <p:cBhvr>
                                        <p:cTn id="49" dur="500"/>
                                        <p:tgtEl>
                                          <p:spTgt spid="7">
                                            <p:graphicEl>
                                              <a:chart seriesIdx="0" categoryIdx="4" bldStep="ptInCategory"/>
                                            </p:graphicEl>
                                          </p:spTgt>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
                                            <p:graphicEl>
                                              <a:chart seriesIdx="0" categoryIdx="5" bldStep="ptInCategory"/>
                                            </p:graphicEl>
                                          </p:spTgt>
                                        </p:tgtEl>
                                        <p:attrNameLst>
                                          <p:attrName>style.visibility</p:attrName>
                                        </p:attrNameLst>
                                      </p:cBhvr>
                                      <p:to>
                                        <p:strVal val="visible"/>
                                      </p:to>
                                    </p:set>
                                    <p:animEffect transition="in" filter="fade">
                                      <p:cBhvr>
                                        <p:cTn id="53" dur="500"/>
                                        <p:tgtEl>
                                          <p:spTgt spid="7">
                                            <p:graphicEl>
                                              <a:chart seriesIdx="0" categoryIdx="5" bldStep="ptInCategory"/>
                                            </p:graphicEl>
                                          </p:spTgt>
                                        </p:tgtEl>
                                      </p:cBhvr>
                                    </p:animEffec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categoryEl"/>
        </p:bldSub>
      </p:bldGraphic>
      <p:bldP spid="8" grpId="0"/>
      <p:bldP spid="9" grpId="0"/>
      <p:bldP spid="10" grpId="0"/>
      <p:bldP spid="11" grpId="0" animBg="1"/>
      <p:bldP spid="13"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297A051-4F80-8A5D-8873-651A453B3508}"/>
              </a:ext>
            </a:extLst>
          </p:cNvPr>
          <p:cNvGrpSpPr/>
          <p:nvPr/>
        </p:nvGrpSpPr>
        <p:grpSpPr>
          <a:xfrm>
            <a:off x="7056783" y="4167233"/>
            <a:ext cx="2193232" cy="1663414"/>
            <a:chOff x="7056783" y="4167233"/>
            <a:chExt cx="2193232" cy="1663414"/>
          </a:xfrm>
        </p:grpSpPr>
        <p:sp>
          <p:nvSpPr>
            <p:cNvPr id="18" name="Rectangle 17">
              <a:extLst>
                <a:ext uri="{FF2B5EF4-FFF2-40B4-BE49-F238E27FC236}">
                  <a16:creationId xmlns:a16="http://schemas.microsoft.com/office/drawing/2014/main" id="{0B570413-0410-DA74-BAC8-7481BAAF1A3B}"/>
                </a:ext>
              </a:extLst>
            </p:cNvPr>
            <p:cNvSpPr/>
            <p:nvPr/>
          </p:nvSpPr>
          <p:spPr>
            <a:xfrm>
              <a:off x="7056783" y="4167233"/>
              <a:ext cx="2193232" cy="914400"/>
            </a:xfrm>
            <a:prstGeom prst="rect">
              <a:avLst/>
            </a:prstGeom>
            <a:solidFill>
              <a:schemeClr val="bg1">
                <a:alpha val="7289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0" name="Rectangle 9">
              <a:extLst>
                <a:ext uri="{FF2B5EF4-FFF2-40B4-BE49-F238E27FC236}">
                  <a16:creationId xmlns:a16="http://schemas.microsoft.com/office/drawing/2014/main" id="{A7682B0D-8E44-ACDE-567C-535FEA72F364}"/>
                </a:ext>
              </a:extLst>
            </p:cNvPr>
            <p:cNvSpPr/>
            <p:nvPr/>
          </p:nvSpPr>
          <p:spPr>
            <a:xfrm>
              <a:off x="7056783" y="4916247"/>
              <a:ext cx="2193232"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CMS reviews </a:t>
              </a:r>
              <a:r>
                <a:rPr lang="en-US" sz="2000" b="1" dirty="0">
                  <a:solidFill>
                    <a:schemeClr val="tx1"/>
                  </a:solidFill>
                </a:rPr>
                <a:t>Bids</a:t>
              </a:r>
            </a:p>
          </p:txBody>
        </p:sp>
      </p:grpSp>
      <p:graphicFrame>
        <p:nvGraphicFramePr>
          <p:cNvPr id="6" name="Table 5">
            <a:extLst>
              <a:ext uri="{FF2B5EF4-FFF2-40B4-BE49-F238E27FC236}">
                <a16:creationId xmlns:a16="http://schemas.microsoft.com/office/drawing/2014/main" id="{A0FE4B79-EE10-F50F-09B9-654010F32BDA}"/>
              </a:ext>
            </a:extLst>
          </p:cNvPr>
          <p:cNvGraphicFramePr>
            <a:graphicFrameLocks noGrp="1"/>
          </p:cNvGraphicFramePr>
          <p:nvPr/>
        </p:nvGraphicFramePr>
        <p:xfrm>
          <a:off x="838199" y="3949059"/>
          <a:ext cx="10515600" cy="396240"/>
        </p:xfrm>
        <a:graphic>
          <a:graphicData uri="http://schemas.openxmlformats.org/drawingml/2006/table">
            <a:tbl>
              <a:tblPr>
                <a:tableStyleId>{5C22544A-7EE6-4342-B048-85BDC9FD1C3A}</a:tableStyleId>
              </a:tblPr>
              <a:tblGrid>
                <a:gridCol w="876300">
                  <a:extLst>
                    <a:ext uri="{9D8B030D-6E8A-4147-A177-3AD203B41FA5}">
                      <a16:colId xmlns:a16="http://schemas.microsoft.com/office/drawing/2014/main" val="4177769518"/>
                    </a:ext>
                  </a:extLst>
                </a:gridCol>
                <a:gridCol w="876300">
                  <a:extLst>
                    <a:ext uri="{9D8B030D-6E8A-4147-A177-3AD203B41FA5}">
                      <a16:colId xmlns:a16="http://schemas.microsoft.com/office/drawing/2014/main" val="2419474580"/>
                    </a:ext>
                  </a:extLst>
                </a:gridCol>
                <a:gridCol w="876300">
                  <a:extLst>
                    <a:ext uri="{9D8B030D-6E8A-4147-A177-3AD203B41FA5}">
                      <a16:colId xmlns:a16="http://schemas.microsoft.com/office/drawing/2014/main" val="794011645"/>
                    </a:ext>
                  </a:extLst>
                </a:gridCol>
                <a:gridCol w="876300">
                  <a:extLst>
                    <a:ext uri="{9D8B030D-6E8A-4147-A177-3AD203B41FA5}">
                      <a16:colId xmlns:a16="http://schemas.microsoft.com/office/drawing/2014/main" val="1445643336"/>
                    </a:ext>
                  </a:extLst>
                </a:gridCol>
                <a:gridCol w="876300">
                  <a:extLst>
                    <a:ext uri="{9D8B030D-6E8A-4147-A177-3AD203B41FA5}">
                      <a16:colId xmlns:a16="http://schemas.microsoft.com/office/drawing/2014/main" val="2774571437"/>
                    </a:ext>
                  </a:extLst>
                </a:gridCol>
                <a:gridCol w="876300">
                  <a:extLst>
                    <a:ext uri="{9D8B030D-6E8A-4147-A177-3AD203B41FA5}">
                      <a16:colId xmlns:a16="http://schemas.microsoft.com/office/drawing/2014/main" val="2196006851"/>
                    </a:ext>
                  </a:extLst>
                </a:gridCol>
                <a:gridCol w="876300">
                  <a:extLst>
                    <a:ext uri="{9D8B030D-6E8A-4147-A177-3AD203B41FA5}">
                      <a16:colId xmlns:a16="http://schemas.microsoft.com/office/drawing/2014/main" val="1160922196"/>
                    </a:ext>
                  </a:extLst>
                </a:gridCol>
                <a:gridCol w="876300">
                  <a:extLst>
                    <a:ext uri="{9D8B030D-6E8A-4147-A177-3AD203B41FA5}">
                      <a16:colId xmlns:a16="http://schemas.microsoft.com/office/drawing/2014/main" val="3146384859"/>
                    </a:ext>
                  </a:extLst>
                </a:gridCol>
                <a:gridCol w="876300">
                  <a:extLst>
                    <a:ext uri="{9D8B030D-6E8A-4147-A177-3AD203B41FA5}">
                      <a16:colId xmlns:a16="http://schemas.microsoft.com/office/drawing/2014/main" val="1960901559"/>
                    </a:ext>
                  </a:extLst>
                </a:gridCol>
                <a:gridCol w="876300">
                  <a:extLst>
                    <a:ext uri="{9D8B030D-6E8A-4147-A177-3AD203B41FA5}">
                      <a16:colId xmlns:a16="http://schemas.microsoft.com/office/drawing/2014/main" val="3112448980"/>
                    </a:ext>
                  </a:extLst>
                </a:gridCol>
                <a:gridCol w="876300">
                  <a:extLst>
                    <a:ext uri="{9D8B030D-6E8A-4147-A177-3AD203B41FA5}">
                      <a16:colId xmlns:a16="http://schemas.microsoft.com/office/drawing/2014/main" val="806752681"/>
                    </a:ext>
                  </a:extLst>
                </a:gridCol>
                <a:gridCol w="876300">
                  <a:extLst>
                    <a:ext uri="{9D8B030D-6E8A-4147-A177-3AD203B41FA5}">
                      <a16:colId xmlns:a16="http://schemas.microsoft.com/office/drawing/2014/main" val="2315325378"/>
                    </a:ext>
                  </a:extLst>
                </a:gridCol>
              </a:tblGrid>
              <a:tr h="370840">
                <a:tc>
                  <a:txBody>
                    <a:bodyPr/>
                    <a:lstStyle/>
                    <a:p>
                      <a:pPr algn="ctr"/>
                      <a:r>
                        <a:rPr lang="en-US" sz="2000" dirty="0"/>
                        <a:t>Nov</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2000" dirty="0"/>
                        <a:t>Dec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2000" dirty="0"/>
                        <a:t>Jan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2000" dirty="0"/>
                        <a:t>Feb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2000" dirty="0"/>
                        <a:t>Mar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2000" dirty="0"/>
                        <a:t>Apr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2000" dirty="0"/>
                        <a:t>May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2000" dirty="0"/>
                        <a:t>Jun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2000" dirty="0"/>
                        <a:t>Jul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2000" dirty="0"/>
                        <a:t>Aug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2000" dirty="0"/>
                        <a:t>Sep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2000" dirty="0"/>
                        <a:t>Oct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9487765"/>
                  </a:ext>
                </a:extLst>
              </a:tr>
            </a:tbl>
          </a:graphicData>
        </a:graphic>
      </p:graphicFrame>
      <p:sp>
        <p:nvSpPr>
          <p:cNvPr id="2" name="Title 1">
            <a:extLst>
              <a:ext uri="{FF2B5EF4-FFF2-40B4-BE49-F238E27FC236}">
                <a16:creationId xmlns:a16="http://schemas.microsoft.com/office/drawing/2014/main" id="{21E5F66E-3299-9E2D-E462-57D5EDFA8407}"/>
              </a:ext>
            </a:extLst>
          </p:cNvPr>
          <p:cNvSpPr>
            <a:spLocks noGrp="1"/>
          </p:cNvSpPr>
          <p:nvPr>
            <p:ph type="title"/>
          </p:nvPr>
        </p:nvSpPr>
        <p:spPr/>
        <p:txBody>
          <a:bodyPr>
            <a:normAutofit/>
          </a:bodyPr>
          <a:lstStyle/>
          <a:p>
            <a:r>
              <a:rPr lang="en-US" sz="4000" dirty="0"/>
              <a:t>Annual Advocacy Window on MA Rates</a:t>
            </a:r>
            <a:endParaRPr lang="en-US" sz="1600" dirty="0">
              <a:solidFill>
                <a:schemeClr val="accent6"/>
              </a:solidFill>
            </a:endParaRPr>
          </a:p>
        </p:txBody>
      </p:sp>
      <p:sp>
        <p:nvSpPr>
          <p:cNvPr id="3" name="Text Placeholder 2">
            <a:extLst>
              <a:ext uri="{FF2B5EF4-FFF2-40B4-BE49-F238E27FC236}">
                <a16:creationId xmlns:a16="http://schemas.microsoft.com/office/drawing/2014/main" id="{0BAA8A87-275E-BEE8-F871-41005A4EDA79}"/>
              </a:ext>
            </a:extLst>
          </p:cNvPr>
          <p:cNvSpPr>
            <a:spLocks noGrp="1"/>
          </p:cNvSpPr>
          <p:nvPr>
            <p:ph type="body" idx="10"/>
          </p:nvPr>
        </p:nvSpPr>
        <p:spPr/>
        <p:txBody>
          <a:bodyPr/>
          <a:lstStyle/>
          <a:p>
            <a:r>
              <a:rPr lang="en-US" dirty="0"/>
              <a:t>https://</a:t>
            </a:r>
            <a:r>
              <a:rPr lang="en-US" dirty="0" err="1"/>
              <a:t>www.commonwealthfund.org</a:t>
            </a:r>
            <a:r>
              <a:rPr lang="en-US" dirty="0"/>
              <a:t>/publications/explainer/2024/mar/how-government-updates-payment-rates-</a:t>
            </a:r>
            <a:r>
              <a:rPr lang="en-US" dirty="0" err="1"/>
              <a:t>medicare</a:t>
            </a:r>
            <a:r>
              <a:rPr lang="en-US" dirty="0"/>
              <a:t>-advantage-plans   Accessed Aug 29 2024</a:t>
            </a:r>
          </a:p>
        </p:txBody>
      </p:sp>
      <p:grpSp>
        <p:nvGrpSpPr>
          <p:cNvPr id="28" name="Group 27">
            <a:extLst>
              <a:ext uri="{FF2B5EF4-FFF2-40B4-BE49-F238E27FC236}">
                <a16:creationId xmlns:a16="http://schemas.microsoft.com/office/drawing/2014/main" id="{A192C385-AA4C-937A-C89B-7555D4076724}"/>
              </a:ext>
            </a:extLst>
          </p:cNvPr>
          <p:cNvGrpSpPr/>
          <p:nvPr/>
        </p:nvGrpSpPr>
        <p:grpSpPr>
          <a:xfrm>
            <a:off x="838199" y="4274310"/>
            <a:ext cx="2643808" cy="1556337"/>
            <a:chOff x="838199" y="4274310"/>
            <a:chExt cx="2643808" cy="1556337"/>
          </a:xfrm>
          <a:effectLst>
            <a:outerShdw blurRad="63500" sx="102000" sy="102000" algn="ctr" rotWithShape="0">
              <a:prstClr val="black">
                <a:alpha val="40000"/>
              </a:prstClr>
            </a:outerShdw>
          </a:effectLst>
        </p:grpSpPr>
        <p:cxnSp>
          <p:nvCxnSpPr>
            <p:cNvPr id="13" name="Straight Arrow Connector 12">
              <a:extLst>
                <a:ext uri="{FF2B5EF4-FFF2-40B4-BE49-F238E27FC236}">
                  <a16:creationId xmlns:a16="http://schemas.microsoft.com/office/drawing/2014/main" id="{0F7B6E93-C787-78DA-D038-7C5FE9CCEAE7}"/>
                </a:ext>
              </a:extLst>
            </p:cNvPr>
            <p:cNvCxnSpPr>
              <a:cxnSpLocks/>
            </p:cNvCxnSpPr>
            <p:nvPr/>
          </p:nvCxnSpPr>
          <p:spPr>
            <a:xfrm flipV="1">
              <a:off x="1729408" y="4274310"/>
              <a:ext cx="0" cy="794647"/>
            </a:xfrm>
            <a:prstGeom prst="straightConnector1">
              <a:avLst/>
            </a:prstGeom>
            <a:ln w="152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964650C-0AE9-0853-94FB-9A3436797174}"/>
                </a:ext>
              </a:extLst>
            </p:cNvPr>
            <p:cNvSpPr/>
            <p:nvPr/>
          </p:nvSpPr>
          <p:spPr>
            <a:xfrm>
              <a:off x="838199" y="4916247"/>
              <a:ext cx="2643808"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CMS publishes early preview of changes</a:t>
              </a:r>
            </a:p>
          </p:txBody>
        </p:sp>
      </p:grpSp>
      <p:grpSp>
        <p:nvGrpSpPr>
          <p:cNvPr id="29" name="Group 28">
            <a:extLst>
              <a:ext uri="{FF2B5EF4-FFF2-40B4-BE49-F238E27FC236}">
                <a16:creationId xmlns:a16="http://schemas.microsoft.com/office/drawing/2014/main" id="{434F422D-F59D-6B4E-9191-DABA885D5895}"/>
              </a:ext>
            </a:extLst>
          </p:cNvPr>
          <p:cNvGrpSpPr/>
          <p:nvPr/>
        </p:nvGrpSpPr>
        <p:grpSpPr>
          <a:xfrm>
            <a:off x="1480928" y="1644632"/>
            <a:ext cx="2272748" cy="2364061"/>
            <a:chOff x="1480928" y="1584998"/>
            <a:chExt cx="2272748" cy="2364061"/>
          </a:xfrm>
          <a:effectLst>
            <a:outerShdw blurRad="63500" sx="102000" sy="102000" algn="ctr" rotWithShape="0">
              <a:prstClr val="black"/>
            </a:outerShdw>
          </a:effectLst>
        </p:grpSpPr>
        <p:sp>
          <p:nvSpPr>
            <p:cNvPr id="20" name="Rectangle 19">
              <a:extLst>
                <a:ext uri="{FF2B5EF4-FFF2-40B4-BE49-F238E27FC236}">
                  <a16:creationId xmlns:a16="http://schemas.microsoft.com/office/drawing/2014/main" id="{2992546E-97C4-5A75-8B00-8A08CFEB4B7E}"/>
                </a:ext>
              </a:extLst>
            </p:cNvPr>
            <p:cNvSpPr/>
            <p:nvPr/>
          </p:nvSpPr>
          <p:spPr>
            <a:xfrm>
              <a:off x="1480928" y="1584998"/>
              <a:ext cx="2272748" cy="17414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CMS publishes </a:t>
              </a:r>
              <a:r>
                <a:rPr lang="en-US" sz="2000" b="1" dirty="0">
                  <a:solidFill>
                    <a:schemeClr val="tx1"/>
                  </a:solidFill>
                </a:rPr>
                <a:t>Advance Notice </a:t>
              </a:r>
              <a:r>
                <a:rPr lang="en-US" sz="2000" dirty="0">
                  <a:solidFill>
                    <a:schemeClr val="tx1"/>
                  </a:solidFill>
                </a:rPr>
                <a:t>with 30-day comment period</a:t>
              </a:r>
            </a:p>
          </p:txBody>
        </p:sp>
        <p:cxnSp>
          <p:nvCxnSpPr>
            <p:cNvPr id="22" name="Straight Arrow Connector 21">
              <a:extLst>
                <a:ext uri="{FF2B5EF4-FFF2-40B4-BE49-F238E27FC236}">
                  <a16:creationId xmlns:a16="http://schemas.microsoft.com/office/drawing/2014/main" id="{4C6977C1-32DB-5562-D3EC-F74069DB9643}"/>
                </a:ext>
              </a:extLst>
            </p:cNvPr>
            <p:cNvCxnSpPr>
              <a:cxnSpLocks/>
            </p:cNvCxnSpPr>
            <p:nvPr/>
          </p:nvCxnSpPr>
          <p:spPr>
            <a:xfrm>
              <a:off x="3670851" y="3154412"/>
              <a:ext cx="0" cy="794647"/>
            </a:xfrm>
            <a:prstGeom prst="straightConnector1">
              <a:avLst/>
            </a:prstGeom>
            <a:ln w="1524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D7CFBB4E-0749-56E5-2D3F-82FC07093920}"/>
              </a:ext>
            </a:extLst>
          </p:cNvPr>
          <p:cNvGrpSpPr/>
          <p:nvPr/>
        </p:nvGrpSpPr>
        <p:grpSpPr>
          <a:xfrm>
            <a:off x="4166977" y="1644632"/>
            <a:ext cx="2044153" cy="2364061"/>
            <a:chOff x="4166977" y="1584998"/>
            <a:chExt cx="2044153" cy="2364061"/>
          </a:xfrm>
          <a:effectLst>
            <a:outerShdw blurRad="63500" sx="102000" sy="102000" algn="ctr" rotWithShape="0">
              <a:prstClr val="black"/>
            </a:outerShdw>
          </a:effectLst>
        </p:grpSpPr>
        <p:sp>
          <p:nvSpPr>
            <p:cNvPr id="21" name="Rectangle 20">
              <a:extLst>
                <a:ext uri="{FF2B5EF4-FFF2-40B4-BE49-F238E27FC236}">
                  <a16:creationId xmlns:a16="http://schemas.microsoft.com/office/drawing/2014/main" id="{546E169D-754A-6335-C9FA-F15384D57290}"/>
                </a:ext>
              </a:extLst>
            </p:cNvPr>
            <p:cNvSpPr/>
            <p:nvPr/>
          </p:nvSpPr>
          <p:spPr>
            <a:xfrm>
              <a:off x="4166977" y="1584998"/>
              <a:ext cx="2044153" cy="17414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CMS publishes </a:t>
              </a:r>
            </a:p>
            <a:p>
              <a:pPr algn="ctr"/>
              <a:r>
                <a:rPr lang="en-US" sz="2000" b="1" dirty="0">
                  <a:solidFill>
                    <a:schemeClr val="tx1"/>
                  </a:solidFill>
                </a:rPr>
                <a:t>Rate Announcement</a:t>
              </a:r>
            </a:p>
          </p:txBody>
        </p:sp>
        <p:cxnSp>
          <p:nvCxnSpPr>
            <p:cNvPr id="23" name="Straight Arrow Connector 22">
              <a:extLst>
                <a:ext uri="{FF2B5EF4-FFF2-40B4-BE49-F238E27FC236}">
                  <a16:creationId xmlns:a16="http://schemas.microsoft.com/office/drawing/2014/main" id="{94AE124D-297F-DFC3-4409-ECFF647023A7}"/>
                </a:ext>
              </a:extLst>
            </p:cNvPr>
            <p:cNvCxnSpPr>
              <a:cxnSpLocks/>
            </p:cNvCxnSpPr>
            <p:nvPr/>
          </p:nvCxnSpPr>
          <p:spPr>
            <a:xfrm>
              <a:off x="5254486" y="3154412"/>
              <a:ext cx="0" cy="794647"/>
            </a:xfrm>
            <a:prstGeom prst="straightConnector1">
              <a:avLst/>
            </a:prstGeom>
            <a:ln w="1524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293D93E1-2AFF-8838-053E-5E55669BCAF8}"/>
              </a:ext>
            </a:extLst>
          </p:cNvPr>
          <p:cNvGrpSpPr/>
          <p:nvPr/>
        </p:nvGrpSpPr>
        <p:grpSpPr>
          <a:xfrm>
            <a:off x="6624432" y="1644632"/>
            <a:ext cx="1156254" cy="2364061"/>
            <a:chOff x="6624432" y="1584998"/>
            <a:chExt cx="1156254" cy="2364061"/>
          </a:xfrm>
          <a:effectLst>
            <a:outerShdw blurRad="63500" sx="102000" sy="102000" algn="ctr" rotWithShape="0">
              <a:prstClr val="black"/>
            </a:outerShdw>
          </a:effectLst>
        </p:grpSpPr>
        <p:sp>
          <p:nvSpPr>
            <p:cNvPr id="24" name="Rectangle 23">
              <a:extLst>
                <a:ext uri="{FF2B5EF4-FFF2-40B4-BE49-F238E27FC236}">
                  <a16:creationId xmlns:a16="http://schemas.microsoft.com/office/drawing/2014/main" id="{A12CB682-2EE5-3926-FF1D-8345E84CEEC8}"/>
                </a:ext>
              </a:extLst>
            </p:cNvPr>
            <p:cNvSpPr/>
            <p:nvPr/>
          </p:nvSpPr>
          <p:spPr>
            <a:xfrm>
              <a:off x="6624432" y="1584998"/>
              <a:ext cx="1156254" cy="17414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Plans submit </a:t>
              </a:r>
              <a:r>
                <a:rPr lang="en-US" sz="2000" b="1" dirty="0">
                  <a:solidFill>
                    <a:schemeClr val="tx1"/>
                  </a:solidFill>
                </a:rPr>
                <a:t>Bids</a:t>
              </a:r>
            </a:p>
          </p:txBody>
        </p:sp>
        <p:cxnSp>
          <p:nvCxnSpPr>
            <p:cNvPr id="25" name="Straight Arrow Connector 24">
              <a:extLst>
                <a:ext uri="{FF2B5EF4-FFF2-40B4-BE49-F238E27FC236}">
                  <a16:creationId xmlns:a16="http://schemas.microsoft.com/office/drawing/2014/main" id="{3523D44A-3BC9-C320-C858-7CC79EF606AD}"/>
                </a:ext>
              </a:extLst>
            </p:cNvPr>
            <p:cNvCxnSpPr>
              <a:cxnSpLocks/>
            </p:cNvCxnSpPr>
            <p:nvPr/>
          </p:nvCxnSpPr>
          <p:spPr>
            <a:xfrm>
              <a:off x="7056783" y="3154412"/>
              <a:ext cx="0" cy="794647"/>
            </a:xfrm>
            <a:prstGeom prst="straightConnector1">
              <a:avLst/>
            </a:prstGeom>
            <a:ln w="1524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5A544525-AB18-C92A-26CC-121AA5F25217}"/>
              </a:ext>
            </a:extLst>
          </p:cNvPr>
          <p:cNvSpPr/>
          <p:nvPr/>
        </p:nvSpPr>
        <p:spPr>
          <a:xfrm>
            <a:off x="1265580" y="1459350"/>
            <a:ext cx="5187403" cy="2093026"/>
          </a:xfrm>
          <a:prstGeom prst="rect">
            <a:avLst/>
          </a:prstGeom>
          <a:noFill/>
          <a:ln w="152400">
            <a:solidFill>
              <a:srgbClr val="FFFF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26117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par>
                          <p:cTn id="33" fill="hold">
                            <p:stCondLst>
                              <p:cond delay="500"/>
                            </p:stCondLst>
                            <p:childTnLst>
                              <p:par>
                                <p:cTn id="34" presetID="21"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heel(1)">
                                      <p:cBhvr>
                                        <p:cTn id="36"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C4332CC-5AD3-0969-86AA-F87B30DCD7AE}"/>
              </a:ext>
            </a:extLst>
          </p:cNvPr>
          <p:cNvSpPr/>
          <p:nvPr/>
        </p:nvSpPr>
        <p:spPr>
          <a:xfrm>
            <a:off x="908604" y="1551214"/>
            <a:ext cx="6063696" cy="1110389"/>
          </a:xfrm>
          <a:custGeom>
            <a:avLst/>
            <a:gdLst>
              <a:gd name="connsiteX0" fmla="*/ 0 w 3844723"/>
              <a:gd name="connsiteY0" fmla="*/ 0 h 1094400"/>
              <a:gd name="connsiteX1" fmla="*/ 3844723 w 3844723"/>
              <a:gd name="connsiteY1" fmla="*/ 0 h 1094400"/>
              <a:gd name="connsiteX2" fmla="*/ 3844723 w 3844723"/>
              <a:gd name="connsiteY2" fmla="*/ 1094400 h 1094400"/>
              <a:gd name="connsiteX3" fmla="*/ 0 w 3844723"/>
              <a:gd name="connsiteY3" fmla="*/ 1094400 h 1094400"/>
              <a:gd name="connsiteX4" fmla="*/ 0 w 3844723"/>
              <a:gd name="connsiteY4" fmla="*/ 0 h 109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4723" h="1094400">
                <a:moveTo>
                  <a:pt x="0" y="0"/>
                </a:moveTo>
                <a:lnTo>
                  <a:pt x="3844723" y="0"/>
                </a:lnTo>
                <a:lnTo>
                  <a:pt x="3844723" y="1094400"/>
                </a:lnTo>
                <a:lnTo>
                  <a:pt x="0" y="1094400"/>
                </a:lnTo>
                <a:lnTo>
                  <a:pt x="0" y="0"/>
                </a:lnTo>
                <a:close/>
              </a:path>
            </a:pathLst>
          </a:custGeom>
          <a:solidFill>
            <a:schemeClr val="accent1">
              <a:lumMod val="75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buNone/>
            </a:pPr>
            <a:r>
              <a:rPr lang="en-US" sz="2800" b="1" kern="1200" dirty="0">
                <a:effectLst>
                  <a:outerShdw blurRad="50800" dist="38100" dir="2700000" algn="tl" rotWithShape="0">
                    <a:prstClr val="black">
                      <a:alpha val="40000"/>
                    </a:prstClr>
                  </a:outerShdw>
                </a:effectLst>
              </a:rPr>
              <a:t>Our “Coalescence” </a:t>
            </a:r>
          </a:p>
          <a:p>
            <a:pPr marL="0" lvl="0" indent="0" algn="ctr" defTabSz="889000">
              <a:lnSpc>
                <a:spcPct val="90000"/>
              </a:lnSpc>
              <a:spcBef>
                <a:spcPct val="0"/>
              </a:spcBef>
              <a:buNone/>
            </a:pPr>
            <a:r>
              <a:rPr lang="en-US" sz="2800" b="1" kern="1200" dirty="0">
                <a:effectLst>
                  <a:outerShdw blurRad="50800" dist="38100" dir="2700000" algn="tl" rotWithShape="0">
                    <a:prstClr val="black">
                      <a:alpha val="40000"/>
                    </a:prstClr>
                  </a:outerShdw>
                </a:effectLst>
              </a:rPr>
              <a:t>Intervened in 2024</a:t>
            </a:r>
          </a:p>
        </p:txBody>
      </p:sp>
      <p:sp>
        <p:nvSpPr>
          <p:cNvPr id="6" name="Freeform 5">
            <a:extLst>
              <a:ext uri="{FF2B5EF4-FFF2-40B4-BE49-F238E27FC236}">
                <a16:creationId xmlns:a16="http://schemas.microsoft.com/office/drawing/2014/main" id="{6B029089-6AC2-0738-3436-3F640C2743C3}"/>
              </a:ext>
            </a:extLst>
          </p:cNvPr>
          <p:cNvSpPr/>
          <p:nvPr/>
        </p:nvSpPr>
        <p:spPr>
          <a:xfrm>
            <a:off x="908595" y="2661603"/>
            <a:ext cx="6063705" cy="1324236"/>
          </a:xfrm>
          <a:custGeom>
            <a:avLst/>
            <a:gdLst>
              <a:gd name="connsiteX0" fmla="*/ 0 w 3844723"/>
              <a:gd name="connsiteY0" fmla="*/ 0 h 1668960"/>
              <a:gd name="connsiteX1" fmla="*/ 3844723 w 3844723"/>
              <a:gd name="connsiteY1" fmla="*/ 0 h 1668960"/>
              <a:gd name="connsiteX2" fmla="*/ 3844723 w 3844723"/>
              <a:gd name="connsiteY2" fmla="*/ 1668960 h 1668960"/>
              <a:gd name="connsiteX3" fmla="*/ 0 w 3844723"/>
              <a:gd name="connsiteY3" fmla="*/ 1668960 h 1668960"/>
              <a:gd name="connsiteX4" fmla="*/ 0 w 3844723"/>
              <a:gd name="connsiteY4" fmla="*/ 0 h 166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4723" h="1668960">
                <a:moveTo>
                  <a:pt x="0" y="0"/>
                </a:moveTo>
                <a:lnTo>
                  <a:pt x="3844723" y="0"/>
                </a:lnTo>
                <a:lnTo>
                  <a:pt x="3844723" y="1668960"/>
                </a:lnTo>
                <a:lnTo>
                  <a:pt x="0" y="1668960"/>
                </a:lnTo>
                <a:lnTo>
                  <a:pt x="0" y="0"/>
                </a:ln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1200"/>
              </a:spcAft>
              <a:buChar char="•"/>
            </a:pPr>
            <a:r>
              <a:rPr lang="en-US" sz="2000" kern="1200" dirty="0"/>
              <a:t>44 leg visits (26 led by PNHP physicians)</a:t>
            </a:r>
          </a:p>
          <a:p>
            <a:pPr marL="228600" lvl="1" indent="-228600" algn="l" defTabSz="889000">
              <a:lnSpc>
                <a:spcPct val="90000"/>
              </a:lnSpc>
              <a:spcBef>
                <a:spcPct val="0"/>
              </a:spcBef>
              <a:spcAft>
                <a:spcPts val="1200"/>
              </a:spcAft>
              <a:buChar char="•"/>
            </a:pPr>
            <a:r>
              <a:rPr lang="en-US" sz="2000" kern="1200" dirty="0"/>
              <a:t>25K emails </a:t>
            </a:r>
          </a:p>
          <a:p>
            <a:pPr marL="228600" lvl="1" indent="-228600" algn="l" defTabSz="889000">
              <a:lnSpc>
                <a:spcPct val="90000"/>
              </a:lnSpc>
              <a:spcBef>
                <a:spcPct val="0"/>
              </a:spcBef>
              <a:spcAft>
                <a:spcPts val="1200"/>
              </a:spcAft>
              <a:buChar char="•"/>
            </a:pPr>
            <a:r>
              <a:rPr lang="en-US" sz="2000" dirty="0"/>
              <a:t>Bicameral l</a:t>
            </a:r>
            <a:r>
              <a:rPr lang="en-US" sz="2000" kern="1200" dirty="0"/>
              <a:t>etters from MOCs</a:t>
            </a:r>
          </a:p>
        </p:txBody>
      </p:sp>
      <p:sp>
        <p:nvSpPr>
          <p:cNvPr id="2" name="Title 1">
            <a:extLst>
              <a:ext uri="{FF2B5EF4-FFF2-40B4-BE49-F238E27FC236}">
                <a16:creationId xmlns:a16="http://schemas.microsoft.com/office/drawing/2014/main" id="{B565C067-A37F-559C-5A55-8CF4A05EF884}"/>
              </a:ext>
            </a:extLst>
          </p:cNvPr>
          <p:cNvSpPr>
            <a:spLocks noGrp="1"/>
          </p:cNvSpPr>
          <p:nvPr>
            <p:ph type="title"/>
          </p:nvPr>
        </p:nvSpPr>
        <p:spPr/>
        <p:txBody>
          <a:bodyPr/>
          <a:lstStyle/>
          <a:p>
            <a:r>
              <a:rPr kumimoji="0" lang="en-US" sz="2400" b="1" i="0" u="none" strike="noStrike" kern="1200" cap="none" spc="0" normalizeH="0" baseline="0" noProof="0" dirty="0">
                <a:ln>
                  <a:noFill/>
                </a:ln>
                <a:solidFill>
                  <a:srgbClr val="FFFFFF"/>
                </a:solidFill>
                <a:effectLst/>
                <a:uLnTx/>
                <a:uFillTx/>
                <a:latin typeface="Arial" charset="0"/>
                <a:cs typeface="Arial" charset="0"/>
              </a:rPr>
              <a:t>We can’t expect this every year, but </a:t>
            </a:r>
            <a:br>
              <a:rPr kumimoji="0" lang="en-US" sz="2400" b="1" i="0" u="none" strike="noStrike" kern="1200" cap="none" spc="0" normalizeH="0" baseline="0" noProof="0" dirty="0">
                <a:ln>
                  <a:noFill/>
                </a:ln>
                <a:solidFill>
                  <a:srgbClr val="FFFFFF"/>
                </a:solidFill>
                <a:effectLst/>
                <a:uLnTx/>
                <a:uFillTx/>
                <a:latin typeface="Arial" charset="0"/>
                <a:cs typeface="Arial" charset="0"/>
              </a:rPr>
            </a:br>
            <a:r>
              <a:rPr lang="en-US" dirty="0"/>
              <a:t>Advocacy Works!</a:t>
            </a:r>
          </a:p>
        </p:txBody>
      </p:sp>
      <p:sp>
        <p:nvSpPr>
          <p:cNvPr id="3" name="Text Placeholder 2">
            <a:extLst>
              <a:ext uri="{FF2B5EF4-FFF2-40B4-BE49-F238E27FC236}">
                <a16:creationId xmlns:a16="http://schemas.microsoft.com/office/drawing/2014/main" id="{5F1A6CAD-DCAD-E423-D537-661D8EAE0CFD}"/>
              </a:ext>
            </a:extLst>
          </p:cNvPr>
          <p:cNvSpPr>
            <a:spLocks noGrp="1"/>
          </p:cNvSpPr>
          <p:nvPr>
            <p:ph type="body" idx="10"/>
          </p:nvPr>
        </p:nvSpPr>
        <p:spPr>
          <a:xfrm>
            <a:off x="-1" y="6016753"/>
            <a:ext cx="8501743" cy="841248"/>
          </a:xfrm>
        </p:spPr>
        <p:txBody>
          <a:bodyPr/>
          <a:lstStyle/>
          <a:p>
            <a:r>
              <a:rPr lang="en-US" b="0" i="0" u="none" strike="noStrike" dirty="0">
                <a:effectLst/>
                <a:latin typeface="+mn-lt"/>
              </a:rPr>
              <a:t>Plan payment savings percentages from Medicare Rate announcements and population estimates are from 2024 Medicare Trustees Report p. 162 at </a:t>
            </a:r>
            <a:r>
              <a:rPr lang="en-US" dirty="0">
                <a:latin typeface="+mn-lt"/>
              </a:rPr>
              <a:t>https://</a:t>
            </a:r>
            <a:r>
              <a:rPr lang="en-US" dirty="0" err="1">
                <a:latin typeface="+mn-lt"/>
              </a:rPr>
              <a:t>www.cms.gov</a:t>
            </a:r>
            <a:r>
              <a:rPr lang="en-US" dirty="0">
                <a:latin typeface="+mn-lt"/>
              </a:rPr>
              <a:t>/</a:t>
            </a:r>
            <a:r>
              <a:rPr lang="en-US" dirty="0" err="1">
                <a:latin typeface="+mn-lt"/>
              </a:rPr>
              <a:t>oact</a:t>
            </a:r>
            <a:r>
              <a:rPr lang="en-US" dirty="0">
                <a:latin typeface="+mn-lt"/>
              </a:rPr>
              <a:t>/tr/2024</a:t>
            </a:r>
          </a:p>
        </p:txBody>
      </p:sp>
      <p:sp>
        <p:nvSpPr>
          <p:cNvPr id="4" name="TextBox 3">
            <a:extLst>
              <a:ext uri="{FF2B5EF4-FFF2-40B4-BE49-F238E27FC236}">
                <a16:creationId xmlns:a16="http://schemas.microsoft.com/office/drawing/2014/main" id="{D0ED48EC-8F66-3195-6C10-451D0AA311CD}"/>
              </a:ext>
            </a:extLst>
          </p:cNvPr>
          <p:cNvSpPr txBox="1"/>
          <p:nvPr/>
        </p:nvSpPr>
        <p:spPr>
          <a:xfrm>
            <a:off x="908595" y="3981799"/>
            <a:ext cx="6063705" cy="1661993"/>
          </a:xfrm>
          <a:prstGeom prst="rect">
            <a:avLst/>
          </a:prstGeom>
          <a:solidFill>
            <a:schemeClr val="accent1">
              <a:lumMod val="75000"/>
            </a:schemeClr>
          </a:solidFill>
          <a:ln>
            <a:solidFill>
              <a:schemeClr val="bg1"/>
            </a:solidFill>
          </a:ln>
        </p:spPr>
        <p:txBody>
          <a:bodyPr wrap="square" tIns="182880" bIns="182880" rtlCol="0" anchor="ctr" anchorCtr="0">
            <a:spAutoFit/>
          </a:bodyPr>
          <a:lstStyle/>
          <a:p>
            <a:pPr algn="ctr"/>
            <a:r>
              <a:rPr lang="en-US" sz="2800" dirty="0">
                <a:solidFill>
                  <a:schemeClr val="bg1"/>
                </a:solidFill>
                <a:effectLst>
                  <a:outerShdw blurRad="50800" dist="38100" dir="2700000" algn="tl" rotWithShape="0">
                    <a:prstClr val="black">
                      <a:alpha val="40000"/>
                    </a:prstClr>
                  </a:outerShdw>
                </a:effectLst>
              </a:rPr>
              <a:t>As a result of 2024 advocacy, </a:t>
            </a:r>
          </a:p>
          <a:p>
            <a:pPr algn="ctr"/>
            <a:r>
              <a:rPr lang="en-US" sz="2800" dirty="0">
                <a:solidFill>
                  <a:schemeClr val="bg1"/>
                </a:solidFill>
                <a:effectLst>
                  <a:outerShdw blurRad="50800" dist="38100" dir="2700000" algn="tl" rotWithShape="0">
                    <a:prstClr val="black">
                      <a:alpha val="40000"/>
                    </a:prstClr>
                  </a:outerShdw>
                </a:effectLst>
              </a:rPr>
              <a:t>MA corporations will be paid </a:t>
            </a:r>
          </a:p>
          <a:p>
            <a:pPr algn="ctr"/>
            <a:r>
              <a:rPr lang="en-US" sz="2800" b="1" dirty="0">
                <a:solidFill>
                  <a:schemeClr val="bg1"/>
                </a:solidFill>
                <a:effectLst>
                  <a:outerShdw blurRad="50800" dist="38100" dir="2700000" algn="tl" rotWithShape="0">
                    <a:prstClr val="black">
                      <a:alpha val="40000"/>
                    </a:prstClr>
                  </a:outerShdw>
                </a:effectLst>
              </a:rPr>
              <a:t>$22B less in 2025</a:t>
            </a:r>
          </a:p>
        </p:txBody>
      </p:sp>
      <p:sp>
        <p:nvSpPr>
          <p:cNvPr id="7" name="Rounded Rectangle 6">
            <a:extLst>
              <a:ext uri="{FF2B5EF4-FFF2-40B4-BE49-F238E27FC236}">
                <a16:creationId xmlns:a16="http://schemas.microsoft.com/office/drawing/2014/main" id="{8C9920F7-3732-518A-C027-FDA816525E92}"/>
              </a:ext>
            </a:extLst>
          </p:cNvPr>
          <p:cNvSpPr/>
          <p:nvPr/>
        </p:nvSpPr>
        <p:spPr>
          <a:xfrm>
            <a:off x="6556664" y="2293352"/>
            <a:ext cx="4797136" cy="2271295"/>
          </a:xfrm>
          <a:prstGeom prst="roundRect">
            <a:avLst>
              <a:gd name="adj" fmla="val 0"/>
            </a:avLst>
          </a:prstGeom>
          <a:solidFill>
            <a:schemeClr val="accent2">
              <a:lumMod val="75000"/>
            </a:schemeClr>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50800" dist="38100" dir="2700000" algn="tl" rotWithShape="0">
                    <a:prstClr val="black">
                      <a:alpha val="40000"/>
                    </a:prstClr>
                  </a:outerShdw>
                </a:effectLst>
              </a:rPr>
              <a:t>The investment community </a:t>
            </a:r>
          </a:p>
          <a:p>
            <a:pPr algn="ctr"/>
            <a:r>
              <a:rPr lang="en-US" sz="3200" b="1" dirty="0">
                <a:effectLst>
                  <a:outerShdw blurRad="50800" dist="38100" dir="2700000" algn="tl" rotWithShape="0">
                    <a:prstClr val="black">
                      <a:alpha val="40000"/>
                    </a:prstClr>
                  </a:outerShdw>
                </a:effectLst>
              </a:rPr>
              <a:t>didn’t like this.</a:t>
            </a:r>
          </a:p>
        </p:txBody>
      </p:sp>
    </p:spTree>
    <p:extLst>
      <p:ext uri="{BB962C8B-B14F-4D97-AF65-F5344CB8AC3E}">
        <p14:creationId xmlns:p14="http://schemas.microsoft.com/office/powerpoint/2010/main" val="344006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3772E-5A39-4E2B-2D99-5868208936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6EA60A-27A5-5B3D-71AF-F3DFC858A587}"/>
              </a:ext>
            </a:extLst>
          </p:cNvPr>
          <p:cNvSpPr>
            <a:spLocks noGrp="1"/>
          </p:cNvSpPr>
          <p:nvPr>
            <p:ph type="title"/>
          </p:nvPr>
        </p:nvSpPr>
        <p:spPr/>
        <p:txBody>
          <a:bodyPr/>
          <a:lstStyle/>
          <a:p>
            <a:r>
              <a:rPr lang="en-US" sz="2400" dirty="0"/>
              <a:t>We can’t expect this every year, but </a:t>
            </a:r>
            <a:br>
              <a:rPr lang="en-US" sz="2800" dirty="0"/>
            </a:br>
            <a:r>
              <a:rPr lang="en-US" dirty="0"/>
              <a:t>Advocacy Works! </a:t>
            </a:r>
          </a:p>
        </p:txBody>
      </p:sp>
      <p:sp>
        <p:nvSpPr>
          <p:cNvPr id="5" name="Text Placeholder 4">
            <a:extLst>
              <a:ext uri="{FF2B5EF4-FFF2-40B4-BE49-F238E27FC236}">
                <a16:creationId xmlns:a16="http://schemas.microsoft.com/office/drawing/2014/main" id="{A156D6E3-7FFC-A39E-510F-3B2970E1FD95}"/>
              </a:ext>
            </a:extLst>
          </p:cNvPr>
          <p:cNvSpPr>
            <a:spLocks noGrp="1"/>
          </p:cNvSpPr>
          <p:nvPr>
            <p:ph type="body" idx="10"/>
          </p:nvPr>
        </p:nvSpPr>
        <p:spPr/>
        <p:txBody>
          <a:bodyPr/>
          <a:lstStyle/>
          <a:p>
            <a:pPr>
              <a:lnSpc>
                <a:spcPct val="100000"/>
              </a:lnSpc>
              <a:spcBef>
                <a:spcPts val="0"/>
              </a:spcBef>
            </a:pPr>
            <a:r>
              <a:rPr lang="en-US" dirty="0"/>
              <a:t>https://</a:t>
            </a:r>
            <a:r>
              <a:rPr lang="en-US" dirty="0" err="1"/>
              <a:t>healthcareuncovered.substack.com</a:t>
            </a:r>
            <a:r>
              <a:rPr lang="en-US" dirty="0"/>
              <a:t>/p/</a:t>
            </a:r>
            <a:r>
              <a:rPr lang="en-US" dirty="0" err="1"/>
              <a:t>nightmare-on-wall-street-for-medicare?utm_source</a:t>
            </a:r>
            <a:r>
              <a:rPr lang="en-US" dirty="0"/>
              <a:t>=publication-search</a:t>
            </a:r>
          </a:p>
          <a:p>
            <a:pPr>
              <a:lnSpc>
                <a:spcPct val="100000"/>
              </a:lnSpc>
              <a:spcBef>
                <a:spcPts val="0"/>
              </a:spcBef>
            </a:pPr>
            <a:r>
              <a:rPr lang="en-US" dirty="0"/>
              <a:t>https://</a:t>
            </a:r>
            <a:r>
              <a:rPr lang="en-US" dirty="0" err="1"/>
              <a:t>finance.yahoo.com</a:t>
            </a:r>
            <a:r>
              <a:rPr lang="en-US" dirty="0"/>
              <a:t>   </a:t>
            </a:r>
          </a:p>
          <a:p>
            <a:pPr>
              <a:lnSpc>
                <a:spcPct val="100000"/>
              </a:lnSpc>
              <a:spcBef>
                <a:spcPts val="0"/>
              </a:spcBef>
            </a:pPr>
            <a:r>
              <a:rPr lang="en-US" dirty="0"/>
              <a:t>Accessed Sept 17 2024</a:t>
            </a:r>
          </a:p>
        </p:txBody>
      </p:sp>
      <p:pic>
        <p:nvPicPr>
          <p:cNvPr id="12" name="Picture 11">
            <a:extLst>
              <a:ext uri="{FF2B5EF4-FFF2-40B4-BE49-F238E27FC236}">
                <a16:creationId xmlns:a16="http://schemas.microsoft.com/office/drawing/2014/main" id="{2F20290A-4B87-4EED-90F1-E3BD3C5C94CB}"/>
              </a:ext>
            </a:extLst>
          </p:cNvPr>
          <p:cNvPicPr>
            <a:picLocks/>
          </p:cNvPicPr>
          <p:nvPr/>
        </p:nvPicPr>
        <p:blipFill>
          <a:blip r:embed="rId2"/>
          <a:stretch>
            <a:fillRect/>
          </a:stretch>
        </p:blipFill>
        <p:spPr>
          <a:xfrm>
            <a:off x="571500" y="1590313"/>
            <a:ext cx="3657600" cy="2496312"/>
          </a:xfrm>
          <a:prstGeom prst="rect">
            <a:avLst/>
          </a:prstGeom>
          <a:ln>
            <a:solidFill>
              <a:schemeClr val="tx1"/>
            </a:solidFill>
          </a:ln>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B0D30B0C-4C98-CA95-4706-240C78CA5E3D}"/>
              </a:ext>
            </a:extLst>
          </p:cNvPr>
          <p:cNvPicPr>
            <a:picLocks/>
          </p:cNvPicPr>
          <p:nvPr/>
        </p:nvPicPr>
        <p:blipFill>
          <a:blip r:embed="rId3"/>
          <a:srcRect r="5877"/>
          <a:stretch/>
        </p:blipFill>
        <p:spPr>
          <a:xfrm>
            <a:off x="867885" y="3587800"/>
            <a:ext cx="3657600" cy="2493880"/>
          </a:xfrm>
          <a:prstGeom prst="rect">
            <a:avLst/>
          </a:prstGeom>
          <a:ln>
            <a:solidFill>
              <a:schemeClr val="tx1"/>
            </a:solidFill>
          </a:ln>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391A439A-EFDF-DCC4-31A1-66BD2767F799}"/>
              </a:ext>
            </a:extLst>
          </p:cNvPr>
          <p:cNvPicPr>
            <a:picLocks/>
          </p:cNvPicPr>
          <p:nvPr/>
        </p:nvPicPr>
        <p:blipFill>
          <a:blip r:embed="rId4"/>
          <a:srcRect b="6687"/>
          <a:stretch/>
        </p:blipFill>
        <p:spPr>
          <a:xfrm>
            <a:off x="4445337" y="1590313"/>
            <a:ext cx="3657600" cy="2499177"/>
          </a:xfrm>
          <a:prstGeom prst="rect">
            <a:avLst/>
          </a:prstGeom>
          <a:ln>
            <a:solidFill>
              <a:schemeClr val="tx1"/>
            </a:solidFill>
          </a:ln>
          <a:effectLst>
            <a:outerShdw blurRad="63500" sx="102000" sy="102000" algn="ctr" rotWithShape="0">
              <a:prstClr val="black">
                <a:alpha val="40000"/>
              </a:prstClr>
            </a:outerShdw>
          </a:effectLst>
        </p:spPr>
      </p:pic>
      <p:sp>
        <p:nvSpPr>
          <p:cNvPr id="15" name="Rectangle 14">
            <a:extLst>
              <a:ext uri="{FF2B5EF4-FFF2-40B4-BE49-F238E27FC236}">
                <a16:creationId xmlns:a16="http://schemas.microsoft.com/office/drawing/2014/main" id="{1C16FFE5-C0C5-B669-4CDA-64BD4A6FE2CE}"/>
              </a:ext>
            </a:extLst>
          </p:cNvPr>
          <p:cNvSpPr/>
          <p:nvPr/>
        </p:nvSpPr>
        <p:spPr>
          <a:xfrm>
            <a:off x="938658" y="2057386"/>
            <a:ext cx="2923285" cy="914400"/>
          </a:xfrm>
          <a:prstGeom prst="rect">
            <a:avLst/>
          </a:prstGeom>
          <a:solidFill>
            <a:schemeClr val="accent2">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Humana stock price</a:t>
            </a:r>
          </a:p>
          <a:p>
            <a:pPr algn="ctr"/>
            <a:r>
              <a:rPr lang="en-US" sz="3200" b="1" dirty="0">
                <a:effectLst>
                  <a:outerShdw blurRad="50800" dist="38100" dir="2700000" algn="tl" rotWithShape="0">
                    <a:prstClr val="black">
                      <a:alpha val="40000"/>
                    </a:prstClr>
                  </a:outerShdw>
                </a:effectLst>
              </a:rPr>
              <a:t>fell 12.3%</a:t>
            </a:r>
          </a:p>
        </p:txBody>
      </p:sp>
      <p:sp>
        <p:nvSpPr>
          <p:cNvPr id="16" name="Rectangle 15">
            <a:extLst>
              <a:ext uri="{FF2B5EF4-FFF2-40B4-BE49-F238E27FC236}">
                <a16:creationId xmlns:a16="http://schemas.microsoft.com/office/drawing/2014/main" id="{EE1B7538-B492-31D3-AE77-8A96C0080F1E}"/>
              </a:ext>
            </a:extLst>
          </p:cNvPr>
          <p:cNvSpPr/>
          <p:nvPr/>
        </p:nvSpPr>
        <p:spPr>
          <a:xfrm>
            <a:off x="4812495" y="2057386"/>
            <a:ext cx="2923285" cy="914400"/>
          </a:xfrm>
          <a:prstGeom prst="rect">
            <a:avLst/>
          </a:prstGeom>
          <a:solidFill>
            <a:schemeClr val="accent2">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CVS/Aetna stock price</a:t>
            </a:r>
          </a:p>
          <a:p>
            <a:pPr algn="ctr"/>
            <a:r>
              <a:rPr lang="en-US" sz="3200" b="1" dirty="0">
                <a:effectLst>
                  <a:outerShdw blurRad="50800" dist="38100" dir="2700000" algn="tl" rotWithShape="0">
                    <a:prstClr val="black">
                      <a:alpha val="40000"/>
                    </a:prstClr>
                  </a:outerShdw>
                </a:effectLst>
              </a:rPr>
              <a:t>fell 7.1%</a:t>
            </a:r>
          </a:p>
        </p:txBody>
      </p:sp>
      <p:sp>
        <p:nvSpPr>
          <p:cNvPr id="17" name="Rectangle 16">
            <a:extLst>
              <a:ext uri="{FF2B5EF4-FFF2-40B4-BE49-F238E27FC236}">
                <a16:creationId xmlns:a16="http://schemas.microsoft.com/office/drawing/2014/main" id="{5FFF062C-B706-3DEB-BBDB-EF4FAD8DD9F4}"/>
              </a:ext>
            </a:extLst>
          </p:cNvPr>
          <p:cNvSpPr/>
          <p:nvPr/>
        </p:nvSpPr>
        <p:spPr>
          <a:xfrm>
            <a:off x="1235043" y="4245438"/>
            <a:ext cx="2923285" cy="914400"/>
          </a:xfrm>
          <a:prstGeom prst="rect">
            <a:avLst/>
          </a:prstGeom>
          <a:solidFill>
            <a:schemeClr val="accent2">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Centene stock price</a:t>
            </a:r>
          </a:p>
          <a:p>
            <a:pPr algn="ctr"/>
            <a:r>
              <a:rPr lang="en-US" sz="3200" b="1" dirty="0">
                <a:effectLst>
                  <a:outerShdw blurRad="50800" dist="38100" dir="2700000" algn="tl" rotWithShape="0">
                    <a:prstClr val="black">
                      <a:alpha val="40000"/>
                    </a:prstClr>
                  </a:outerShdw>
                </a:effectLst>
              </a:rPr>
              <a:t>fell 7.3%</a:t>
            </a:r>
          </a:p>
        </p:txBody>
      </p:sp>
      <p:pic>
        <p:nvPicPr>
          <p:cNvPr id="6" name="Picture 5">
            <a:extLst>
              <a:ext uri="{FF2B5EF4-FFF2-40B4-BE49-F238E27FC236}">
                <a16:creationId xmlns:a16="http://schemas.microsoft.com/office/drawing/2014/main" id="{C86D33AE-4865-B83C-7E74-9C2B9DC18FA2}"/>
              </a:ext>
            </a:extLst>
          </p:cNvPr>
          <p:cNvPicPr>
            <a:picLocks/>
          </p:cNvPicPr>
          <p:nvPr/>
        </p:nvPicPr>
        <p:blipFill>
          <a:blip r:embed="rId5"/>
          <a:srcRect b="8276"/>
          <a:stretch/>
        </p:blipFill>
        <p:spPr>
          <a:xfrm>
            <a:off x="4661574" y="3587800"/>
            <a:ext cx="3657600" cy="2493880"/>
          </a:xfrm>
          <a:prstGeom prst="rect">
            <a:avLst/>
          </a:prstGeom>
          <a:ln>
            <a:solidFill>
              <a:schemeClr val="tx1"/>
            </a:solidFill>
          </a:ln>
          <a:effectLst>
            <a:outerShdw blurRad="63500" sx="102000" sy="102000" algn="ctr" rotWithShape="0">
              <a:prstClr val="black">
                <a:alpha val="40000"/>
              </a:prstClr>
            </a:outerShdw>
          </a:effectLst>
        </p:spPr>
      </p:pic>
      <p:sp>
        <p:nvSpPr>
          <p:cNvPr id="18" name="Rectangle 17">
            <a:extLst>
              <a:ext uri="{FF2B5EF4-FFF2-40B4-BE49-F238E27FC236}">
                <a16:creationId xmlns:a16="http://schemas.microsoft.com/office/drawing/2014/main" id="{36B859A3-4B8B-98CC-3DA7-E40238B56679}"/>
              </a:ext>
            </a:extLst>
          </p:cNvPr>
          <p:cNvSpPr/>
          <p:nvPr/>
        </p:nvSpPr>
        <p:spPr>
          <a:xfrm>
            <a:off x="5028732" y="4245438"/>
            <a:ext cx="2923285" cy="914400"/>
          </a:xfrm>
          <a:prstGeom prst="rect">
            <a:avLst/>
          </a:prstGeom>
          <a:solidFill>
            <a:schemeClr val="accent2">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United stock price</a:t>
            </a:r>
          </a:p>
          <a:p>
            <a:pPr algn="ctr"/>
            <a:r>
              <a:rPr lang="en-US" sz="3200" b="1" dirty="0">
                <a:effectLst>
                  <a:outerShdw blurRad="50800" dist="38100" dir="2700000" algn="tl" rotWithShape="0">
                    <a:prstClr val="black">
                      <a:alpha val="40000"/>
                    </a:prstClr>
                  </a:outerShdw>
                </a:effectLst>
              </a:rPr>
              <a:t>fell 7.0%</a:t>
            </a:r>
          </a:p>
        </p:txBody>
      </p:sp>
      <p:sp>
        <p:nvSpPr>
          <p:cNvPr id="19" name="Rectangle 18">
            <a:extLst>
              <a:ext uri="{FF2B5EF4-FFF2-40B4-BE49-F238E27FC236}">
                <a16:creationId xmlns:a16="http://schemas.microsoft.com/office/drawing/2014/main" id="{04054B2D-7F96-F73B-9819-D8A699C71477}"/>
              </a:ext>
            </a:extLst>
          </p:cNvPr>
          <p:cNvSpPr/>
          <p:nvPr/>
        </p:nvSpPr>
        <p:spPr>
          <a:xfrm>
            <a:off x="8229600" y="2072590"/>
            <a:ext cx="3358045" cy="2779205"/>
          </a:xfrm>
          <a:prstGeom prst="rect">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50800" dist="38100" dir="2700000" algn="tl" rotWithShape="0">
                    <a:prstClr val="black">
                      <a:alpha val="40000"/>
                    </a:prstClr>
                  </a:outerShdw>
                </a:effectLst>
              </a:rPr>
              <a:t>Within 24 hours, </a:t>
            </a:r>
          </a:p>
          <a:p>
            <a:pPr algn="ctr"/>
            <a:r>
              <a:rPr lang="en-US" sz="2000" dirty="0">
                <a:effectLst>
                  <a:outerShdw blurRad="50800" dist="38100" dir="2700000" algn="tl" rotWithShape="0">
                    <a:prstClr val="black">
                      <a:alpha val="40000"/>
                    </a:prstClr>
                  </a:outerShdw>
                </a:effectLst>
              </a:rPr>
              <a:t>UnitedHealth, Humana, </a:t>
            </a:r>
          </a:p>
          <a:p>
            <a:pPr algn="ctr"/>
            <a:r>
              <a:rPr lang="en-US" sz="2000" dirty="0">
                <a:effectLst>
                  <a:outerShdw blurRad="50800" dist="38100" dir="2700000" algn="tl" rotWithShape="0">
                    <a:prstClr val="black">
                      <a:alpha val="40000"/>
                    </a:prstClr>
                  </a:outerShdw>
                </a:effectLst>
              </a:rPr>
              <a:t>and CVS/Aetna </a:t>
            </a:r>
          </a:p>
          <a:p>
            <a:pPr algn="ctr"/>
            <a:r>
              <a:rPr lang="en-US" sz="3200" b="1" dirty="0">
                <a:solidFill>
                  <a:srgbClr val="FFFF00"/>
                </a:solidFill>
                <a:effectLst>
                  <a:outerShdw blurRad="50800" dist="38100" dir="2700000" algn="tl" rotWithShape="0">
                    <a:prstClr val="black">
                      <a:alpha val="40000"/>
                    </a:prstClr>
                  </a:outerShdw>
                </a:effectLst>
              </a:rPr>
              <a:t>lost $95B </a:t>
            </a:r>
          </a:p>
          <a:p>
            <a:pPr algn="ctr">
              <a:spcAft>
                <a:spcPts val="1200"/>
              </a:spcAft>
            </a:pPr>
            <a:r>
              <a:rPr lang="en-US" sz="2000" dirty="0">
                <a:effectLst>
                  <a:outerShdw blurRad="50800" dist="38100" dir="2700000" algn="tl" rotWithShape="0">
                    <a:prstClr val="black">
                      <a:alpha val="40000"/>
                    </a:prstClr>
                  </a:outerShdw>
                </a:effectLst>
              </a:rPr>
              <a:t>in market capitalization.</a:t>
            </a:r>
          </a:p>
          <a:p>
            <a:pPr algn="ctr"/>
            <a:r>
              <a:rPr lang="en-US" sz="2000" dirty="0">
                <a:effectLst>
                  <a:outerShdw blurRad="50800" dist="38100" dir="2700000" algn="tl" rotWithShape="0">
                    <a:prstClr val="black">
                      <a:alpha val="40000"/>
                    </a:prstClr>
                  </a:outerShdw>
                </a:effectLst>
              </a:rPr>
              <a:t>Other MA corporations </a:t>
            </a:r>
          </a:p>
          <a:p>
            <a:pPr algn="ctr">
              <a:spcAft>
                <a:spcPts val="1200"/>
              </a:spcAft>
            </a:pPr>
            <a:r>
              <a:rPr lang="en-US" sz="2000" dirty="0">
                <a:effectLst>
                  <a:outerShdw blurRad="50800" dist="38100" dir="2700000" algn="tl" rotWithShape="0">
                    <a:prstClr val="black">
                      <a:alpha val="40000"/>
                    </a:prstClr>
                  </a:outerShdw>
                </a:effectLst>
              </a:rPr>
              <a:t>lost additional value.</a:t>
            </a:r>
          </a:p>
        </p:txBody>
      </p:sp>
    </p:spTree>
    <p:extLst>
      <p:ext uri="{BB962C8B-B14F-4D97-AF65-F5344CB8AC3E}">
        <p14:creationId xmlns:p14="http://schemas.microsoft.com/office/powerpoint/2010/main" val="408390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grpId="0" nodeType="afterEffect">
                                  <p:stCondLst>
                                    <p:cond delay="50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E9307-0451-4DCE-432E-0110442516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078FCC-92E9-E256-FFB1-77043619238D}"/>
              </a:ext>
            </a:extLst>
          </p:cNvPr>
          <p:cNvSpPr>
            <a:spLocks noGrp="1"/>
          </p:cNvSpPr>
          <p:nvPr>
            <p:ph type="title"/>
          </p:nvPr>
        </p:nvSpPr>
        <p:spPr/>
        <p:txBody>
          <a:bodyPr/>
          <a:lstStyle/>
          <a:p>
            <a:r>
              <a:rPr lang="en-US" dirty="0"/>
              <a:t>We’re Working on Three Fronts</a:t>
            </a:r>
          </a:p>
        </p:txBody>
      </p:sp>
      <p:sp>
        <p:nvSpPr>
          <p:cNvPr id="7" name="Rectangle 6">
            <a:extLst>
              <a:ext uri="{FF2B5EF4-FFF2-40B4-BE49-F238E27FC236}">
                <a16:creationId xmlns:a16="http://schemas.microsoft.com/office/drawing/2014/main" id="{0EC7F700-57A5-B714-FA3F-53D6B8B54731}"/>
              </a:ext>
            </a:extLst>
          </p:cNvPr>
          <p:cNvSpPr/>
          <p:nvPr/>
        </p:nvSpPr>
        <p:spPr>
          <a:xfrm>
            <a:off x="516847" y="1684157"/>
            <a:ext cx="3516236" cy="3984898"/>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sz="3200" b="1" dirty="0">
                <a:effectLst>
                  <a:outerShdw blurRad="50800" dist="38100" dir="2700000" algn="tl" rotWithShape="0">
                    <a:prstClr val="black">
                      <a:alpha val="40000"/>
                    </a:prstClr>
                  </a:outerShdw>
                </a:effectLst>
              </a:rPr>
              <a:t>Legislative</a:t>
            </a:r>
            <a:endParaRPr lang="en-US" sz="2800" b="1" dirty="0">
              <a:effectLst>
                <a:outerShdw blurRad="50800" dist="38100" dir="2700000" algn="tl" rotWithShape="0">
                  <a:prstClr val="black">
                    <a:alpha val="40000"/>
                  </a:prstClr>
                </a:outerShdw>
              </a:effectLst>
            </a:endParaRPr>
          </a:p>
        </p:txBody>
      </p:sp>
      <p:sp>
        <p:nvSpPr>
          <p:cNvPr id="8" name="Rectangle 7">
            <a:extLst>
              <a:ext uri="{FF2B5EF4-FFF2-40B4-BE49-F238E27FC236}">
                <a16:creationId xmlns:a16="http://schemas.microsoft.com/office/drawing/2014/main" id="{F6A9A22F-BC32-08AD-DAC2-4BEE3A67EB93}"/>
              </a:ext>
            </a:extLst>
          </p:cNvPr>
          <p:cNvSpPr/>
          <p:nvPr/>
        </p:nvSpPr>
        <p:spPr>
          <a:xfrm>
            <a:off x="4337882" y="1684157"/>
            <a:ext cx="3516236" cy="3984898"/>
          </a:xfrm>
          <a:prstGeom prst="rect">
            <a:avLst/>
          </a:prstGeom>
          <a:solidFill>
            <a:schemeClr val="accent1">
              <a:lumMod val="75000"/>
            </a:schemeClr>
          </a:solid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sz="3200" b="1" dirty="0">
                <a:effectLst>
                  <a:outerShdw blurRad="50800" dist="38100" dir="2700000" algn="tl" rotWithShape="0">
                    <a:prstClr val="black">
                      <a:alpha val="40000"/>
                    </a:prstClr>
                  </a:outerShdw>
                </a:effectLst>
              </a:rPr>
              <a:t>Narrative</a:t>
            </a:r>
          </a:p>
        </p:txBody>
      </p:sp>
      <p:grpSp>
        <p:nvGrpSpPr>
          <p:cNvPr id="20" name="Group 19">
            <a:extLst>
              <a:ext uri="{FF2B5EF4-FFF2-40B4-BE49-F238E27FC236}">
                <a16:creationId xmlns:a16="http://schemas.microsoft.com/office/drawing/2014/main" id="{5C85ABD0-84E6-E7CE-456A-6170F74F0F34}"/>
              </a:ext>
            </a:extLst>
          </p:cNvPr>
          <p:cNvGrpSpPr/>
          <p:nvPr/>
        </p:nvGrpSpPr>
        <p:grpSpPr>
          <a:xfrm>
            <a:off x="722584" y="2381601"/>
            <a:ext cx="3104762" cy="2944238"/>
            <a:chOff x="1124110" y="418563"/>
            <a:chExt cx="5676674" cy="5383175"/>
          </a:xfrm>
        </p:grpSpPr>
        <p:grpSp>
          <p:nvGrpSpPr>
            <p:cNvPr id="12" name="Group 11">
              <a:extLst>
                <a:ext uri="{FF2B5EF4-FFF2-40B4-BE49-F238E27FC236}">
                  <a16:creationId xmlns:a16="http://schemas.microsoft.com/office/drawing/2014/main" id="{92A076D7-F5F7-1179-41E9-8894B8A10369}"/>
                </a:ext>
              </a:extLst>
            </p:cNvPr>
            <p:cNvGrpSpPr/>
            <p:nvPr/>
          </p:nvGrpSpPr>
          <p:grpSpPr>
            <a:xfrm>
              <a:off x="1737784" y="1352412"/>
              <a:ext cx="4449326" cy="4449326"/>
              <a:chOff x="3871338" y="1528042"/>
              <a:chExt cx="4449326" cy="4449326"/>
            </a:xfrm>
          </p:grpSpPr>
          <p:sp>
            <p:nvSpPr>
              <p:cNvPr id="13" name="Block Arc 12">
                <a:extLst>
                  <a:ext uri="{FF2B5EF4-FFF2-40B4-BE49-F238E27FC236}">
                    <a16:creationId xmlns:a16="http://schemas.microsoft.com/office/drawing/2014/main" id="{DE43BAB7-3E60-A917-58B7-80B643A6DE13}"/>
                  </a:ext>
                </a:extLst>
              </p:cNvPr>
              <p:cNvSpPr/>
              <p:nvPr/>
            </p:nvSpPr>
            <p:spPr>
              <a:xfrm>
                <a:off x="3871338" y="1528042"/>
                <a:ext cx="4449326" cy="4449326"/>
              </a:xfrm>
              <a:prstGeom prst="blockArc">
                <a:avLst>
                  <a:gd name="adj1" fmla="val 1800000"/>
                  <a:gd name="adj2" fmla="val 9000000"/>
                  <a:gd name="adj3" fmla="val 4644"/>
                </a:avLst>
              </a:prstGeom>
              <a:ln>
                <a:solidFill>
                  <a:schemeClr val="tx2"/>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sz="1000"/>
              </a:p>
            </p:txBody>
          </p:sp>
          <p:sp>
            <p:nvSpPr>
              <p:cNvPr id="14" name="Block Arc 13">
                <a:extLst>
                  <a:ext uri="{FF2B5EF4-FFF2-40B4-BE49-F238E27FC236}">
                    <a16:creationId xmlns:a16="http://schemas.microsoft.com/office/drawing/2014/main" id="{4F07907F-EEED-808F-FCB8-F08427E37FB2}"/>
                  </a:ext>
                </a:extLst>
              </p:cNvPr>
              <p:cNvSpPr/>
              <p:nvPr/>
            </p:nvSpPr>
            <p:spPr>
              <a:xfrm>
                <a:off x="3871338" y="1528042"/>
                <a:ext cx="4449326" cy="4449326"/>
              </a:xfrm>
              <a:prstGeom prst="blockArc">
                <a:avLst>
                  <a:gd name="adj1" fmla="val 16200000"/>
                  <a:gd name="adj2" fmla="val 1800000"/>
                  <a:gd name="adj3" fmla="val 4644"/>
                </a:avLst>
              </a:prstGeom>
              <a:ln>
                <a:solidFill>
                  <a:schemeClr val="tx2"/>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sz="1000"/>
              </a:p>
            </p:txBody>
          </p:sp>
          <p:sp>
            <p:nvSpPr>
              <p:cNvPr id="15" name="Block Arc 14">
                <a:extLst>
                  <a:ext uri="{FF2B5EF4-FFF2-40B4-BE49-F238E27FC236}">
                    <a16:creationId xmlns:a16="http://schemas.microsoft.com/office/drawing/2014/main" id="{C63EBD69-70EF-1AF1-ED46-5C05B9D4084B}"/>
                  </a:ext>
                </a:extLst>
              </p:cNvPr>
              <p:cNvSpPr/>
              <p:nvPr/>
            </p:nvSpPr>
            <p:spPr>
              <a:xfrm>
                <a:off x="3871338" y="1528042"/>
                <a:ext cx="4449326" cy="4449326"/>
              </a:xfrm>
              <a:prstGeom prst="blockArc">
                <a:avLst>
                  <a:gd name="adj1" fmla="val 9000000"/>
                  <a:gd name="adj2" fmla="val 16200000"/>
                  <a:gd name="adj3" fmla="val 4644"/>
                </a:avLst>
              </a:prstGeom>
              <a:ln>
                <a:solidFill>
                  <a:schemeClr val="tx2"/>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sz="1000"/>
              </a:p>
            </p:txBody>
          </p:sp>
        </p:grpSp>
        <p:sp>
          <p:nvSpPr>
            <p:cNvPr id="16" name="Freeform 15">
              <a:extLst>
                <a:ext uri="{FF2B5EF4-FFF2-40B4-BE49-F238E27FC236}">
                  <a16:creationId xmlns:a16="http://schemas.microsoft.com/office/drawing/2014/main" id="{191E1984-C861-42E4-343E-5BE36A5FF00E}"/>
                </a:ext>
              </a:extLst>
            </p:cNvPr>
            <p:cNvSpPr/>
            <p:nvPr/>
          </p:nvSpPr>
          <p:spPr>
            <a:xfrm>
              <a:off x="2895669" y="418563"/>
              <a:ext cx="2133555" cy="2133555"/>
            </a:xfrm>
            <a:custGeom>
              <a:avLst/>
              <a:gdLst>
                <a:gd name="connsiteX0" fmla="*/ 0 w 2133555"/>
                <a:gd name="connsiteY0" fmla="*/ 1066778 h 2133555"/>
                <a:gd name="connsiteX1" fmla="*/ 1066778 w 2133555"/>
                <a:gd name="connsiteY1" fmla="*/ 0 h 2133555"/>
                <a:gd name="connsiteX2" fmla="*/ 2133556 w 2133555"/>
                <a:gd name="connsiteY2" fmla="*/ 1066778 h 2133555"/>
                <a:gd name="connsiteX3" fmla="*/ 1066778 w 2133555"/>
                <a:gd name="connsiteY3" fmla="*/ 2133556 h 2133555"/>
                <a:gd name="connsiteX4" fmla="*/ 0 w 2133555"/>
                <a:gd name="connsiteY4" fmla="*/ 1066778 h 213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55" h="2133555">
                  <a:moveTo>
                    <a:pt x="0" y="1066778"/>
                  </a:moveTo>
                  <a:cubicBezTo>
                    <a:pt x="0" y="477613"/>
                    <a:pt x="477613" y="0"/>
                    <a:pt x="1066778" y="0"/>
                  </a:cubicBezTo>
                  <a:cubicBezTo>
                    <a:pt x="1655943" y="0"/>
                    <a:pt x="2133556" y="477613"/>
                    <a:pt x="2133556" y="1066778"/>
                  </a:cubicBezTo>
                  <a:cubicBezTo>
                    <a:pt x="2133556" y="1655943"/>
                    <a:pt x="1655943" y="2133556"/>
                    <a:pt x="1066778" y="2133556"/>
                  </a:cubicBezTo>
                  <a:cubicBezTo>
                    <a:pt x="477613" y="2133556"/>
                    <a:pt x="0" y="1655943"/>
                    <a:pt x="0" y="1066778"/>
                  </a:cubicBezTo>
                  <a:close/>
                </a:path>
              </a:pathLst>
            </a:custGeom>
            <a:solidFill>
              <a:schemeClr val="accent1">
                <a:lumMod val="50000"/>
              </a:schemeClr>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37852" rIns="182880" bIns="337852" numCol="1" spcCol="1270" anchor="ctr" anchorCtr="0">
              <a:noAutofit/>
            </a:bodyPr>
            <a:lstStyle/>
            <a:p>
              <a:pPr marL="0" lvl="0" indent="0" algn="ctr" defTabSz="88900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Single Payer</a:t>
              </a:r>
            </a:p>
          </p:txBody>
        </p:sp>
        <p:sp>
          <p:nvSpPr>
            <p:cNvPr id="17" name="Freeform 16">
              <a:extLst>
                <a:ext uri="{FF2B5EF4-FFF2-40B4-BE49-F238E27FC236}">
                  <a16:creationId xmlns:a16="http://schemas.microsoft.com/office/drawing/2014/main" id="{291C169D-95BC-8ED2-6D97-6E41DFF9BDC2}"/>
                </a:ext>
              </a:extLst>
            </p:cNvPr>
            <p:cNvSpPr/>
            <p:nvPr/>
          </p:nvSpPr>
          <p:spPr>
            <a:xfrm>
              <a:off x="4667229" y="3596800"/>
              <a:ext cx="2133555" cy="2133555"/>
            </a:xfrm>
            <a:custGeom>
              <a:avLst/>
              <a:gdLst>
                <a:gd name="connsiteX0" fmla="*/ 0 w 2133555"/>
                <a:gd name="connsiteY0" fmla="*/ 1066778 h 2133555"/>
                <a:gd name="connsiteX1" fmla="*/ 1066778 w 2133555"/>
                <a:gd name="connsiteY1" fmla="*/ 0 h 2133555"/>
                <a:gd name="connsiteX2" fmla="*/ 2133556 w 2133555"/>
                <a:gd name="connsiteY2" fmla="*/ 1066778 h 2133555"/>
                <a:gd name="connsiteX3" fmla="*/ 1066778 w 2133555"/>
                <a:gd name="connsiteY3" fmla="*/ 2133556 h 2133555"/>
                <a:gd name="connsiteX4" fmla="*/ 0 w 2133555"/>
                <a:gd name="connsiteY4" fmla="*/ 1066778 h 213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55" h="2133555">
                  <a:moveTo>
                    <a:pt x="0" y="1066778"/>
                  </a:moveTo>
                  <a:cubicBezTo>
                    <a:pt x="0" y="477613"/>
                    <a:pt x="477613" y="0"/>
                    <a:pt x="1066778" y="0"/>
                  </a:cubicBezTo>
                  <a:cubicBezTo>
                    <a:pt x="1655943" y="0"/>
                    <a:pt x="2133556" y="477613"/>
                    <a:pt x="2133556" y="1066778"/>
                  </a:cubicBezTo>
                  <a:cubicBezTo>
                    <a:pt x="2133556" y="1655943"/>
                    <a:pt x="1655943" y="2133556"/>
                    <a:pt x="1066778" y="2133556"/>
                  </a:cubicBezTo>
                  <a:cubicBezTo>
                    <a:pt x="477613" y="2133556"/>
                    <a:pt x="0" y="1655943"/>
                    <a:pt x="0" y="1066778"/>
                  </a:cubicBezTo>
                  <a:close/>
                </a:path>
              </a:pathLst>
            </a:custGeom>
            <a:solidFill>
              <a:schemeClr val="accent1">
                <a:lumMod val="50000"/>
              </a:schemeClr>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37852" rIns="182880" bIns="337852" numCol="1" spcCol="1270" anchor="ctr" anchorCtr="0">
              <a:noAutofit/>
            </a:bodyPr>
            <a:lstStyle/>
            <a:p>
              <a:pPr marL="0" lvl="0" indent="0" algn="ctr" defTabSz="88900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Improve Traditional Medicare</a:t>
              </a:r>
            </a:p>
          </p:txBody>
        </p:sp>
        <p:sp>
          <p:nvSpPr>
            <p:cNvPr id="18" name="Freeform 17">
              <a:extLst>
                <a:ext uri="{FF2B5EF4-FFF2-40B4-BE49-F238E27FC236}">
                  <a16:creationId xmlns:a16="http://schemas.microsoft.com/office/drawing/2014/main" id="{4E60BABB-85BA-D347-E2C3-735A2604FE3F}"/>
                </a:ext>
              </a:extLst>
            </p:cNvPr>
            <p:cNvSpPr/>
            <p:nvPr/>
          </p:nvSpPr>
          <p:spPr>
            <a:xfrm>
              <a:off x="1124110" y="3596800"/>
              <a:ext cx="2133555" cy="2133555"/>
            </a:xfrm>
            <a:custGeom>
              <a:avLst/>
              <a:gdLst>
                <a:gd name="connsiteX0" fmla="*/ 0 w 2133555"/>
                <a:gd name="connsiteY0" fmla="*/ 1066778 h 2133555"/>
                <a:gd name="connsiteX1" fmla="*/ 1066778 w 2133555"/>
                <a:gd name="connsiteY1" fmla="*/ 0 h 2133555"/>
                <a:gd name="connsiteX2" fmla="*/ 2133556 w 2133555"/>
                <a:gd name="connsiteY2" fmla="*/ 1066778 h 2133555"/>
                <a:gd name="connsiteX3" fmla="*/ 1066778 w 2133555"/>
                <a:gd name="connsiteY3" fmla="*/ 2133556 h 2133555"/>
                <a:gd name="connsiteX4" fmla="*/ 0 w 2133555"/>
                <a:gd name="connsiteY4" fmla="*/ 1066778 h 213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55" h="2133555">
                  <a:moveTo>
                    <a:pt x="0" y="1066778"/>
                  </a:moveTo>
                  <a:cubicBezTo>
                    <a:pt x="0" y="477613"/>
                    <a:pt x="477613" y="0"/>
                    <a:pt x="1066778" y="0"/>
                  </a:cubicBezTo>
                  <a:cubicBezTo>
                    <a:pt x="1655943" y="0"/>
                    <a:pt x="2133556" y="477613"/>
                    <a:pt x="2133556" y="1066778"/>
                  </a:cubicBezTo>
                  <a:cubicBezTo>
                    <a:pt x="2133556" y="1655943"/>
                    <a:pt x="1655943" y="2133556"/>
                    <a:pt x="1066778" y="2133556"/>
                  </a:cubicBezTo>
                  <a:cubicBezTo>
                    <a:pt x="477613" y="2133556"/>
                    <a:pt x="0" y="1655943"/>
                    <a:pt x="0" y="1066778"/>
                  </a:cubicBezTo>
                  <a:close/>
                </a:path>
              </a:pathLst>
            </a:custGeom>
            <a:solidFill>
              <a:schemeClr val="accent1">
                <a:lumMod val="50000"/>
              </a:schemeClr>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37852" rIns="182880" bIns="337852" numCol="1" spcCol="1270" anchor="ctr" anchorCtr="0">
              <a:noAutofit/>
            </a:bodyPr>
            <a:lstStyle/>
            <a:p>
              <a:pPr marL="0" lvl="0" indent="0" algn="ctr" defTabSz="88900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End Profiteering</a:t>
              </a:r>
            </a:p>
          </p:txBody>
        </p:sp>
        <p:sp>
          <p:nvSpPr>
            <p:cNvPr id="19" name="Freeform 18">
              <a:extLst>
                <a:ext uri="{FF2B5EF4-FFF2-40B4-BE49-F238E27FC236}">
                  <a16:creationId xmlns:a16="http://schemas.microsoft.com/office/drawing/2014/main" id="{95BBB71A-D26C-B093-3BE7-CE74EDA24C4A}"/>
                </a:ext>
              </a:extLst>
            </p:cNvPr>
            <p:cNvSpPr/>
            <p:nvPr/>
          </p:nvSpPr>
          <p:spPr>
            <a:xfrm>
              <a:off x="2772052" y="2386680"/>
              <a:ext cx="2380791" cy="2380791"/>
            </a:xfrm>
            <a:custGeom>
              <a:avLst/>
              <a:gdLst>
                <a:gd name="connsiteX0" fmla="*/ 0 w 2049915"/>
                <a:gd name="connsiteY0" fmla="*/ 1024958 h 2049915"/>
                <a:gd name="connsiteX1" fmla="*/ 1024958 w 2049915"/>
                <a:gd name="connsiteY1" fmla="*/ 0 h 2049915"/>
                <a:gd name="connsiteX2" fmla="*/ 2049916 w 2049915"/>
                <a:gd name="connsiteY2" fmla="*/ 1024958 h 2049915"/>
                <a:gd name="connsiteX3" fmla="*/ 1024958 w 2049915"/>
                <a:gd name="connsiteY3" fmla="*/ 2049916 h 2049915"/>
                <a:gd name="connsiteX4" fmla="*/ 0 w 2049915"/>
                <a:gd name="connsiteY4" fmla="*/ 1024958 h 204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9915" h="2049915">
                  <a:moveTo>
                    <a:pt x="0" y="1024958"/>
                  </a:moveTo>
                  <a:cubicBezTo>
                    <a:pt x="0" y="458889"/>
                    <a:pt x="458889" y="0"/>
                    <a:pt x="1024958" y="0"/>
                  </a:cubicBezTo>
                  <a:cubicBezTo>
                    <a:pt x="1591027" y="0"/>
                    <a:pt x="2049916" y="458889"/>
                    <a:pt x="2049916" y="1024958"/>
                  </a:cubicBezTo>
                  <a:cubicBezTo>
                    <a:pt x="2049916" y="1591027"/>
                    <a:pt x="1591027" y="2049916"/>
                    <a:pt x="1024958" y="2049916"/>
                  </a:cubicBezTo>
                  <a:cubicBezTo>
                    <a:pt x="458889" y="2049916"/>
                    <a:pt x="0" y="1591027"/>
                    <a:pt x="0" y="1024958"/>
                  </a:cubicBezTo>
                  <a:close/>
                </a:path>
              </a:pathLst>
            </a:custGeom>
            <a:solidFill>
              <a:schemeClr val="accent1">
                <a:lumMod val="50000"/>
              </a:schemeClr>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40843" rIns="182880" bIns="340843" numCol="1" spcCol="1270" anchor="ctr" anchorCtr="0">
              <a:noAutofit/>
            </a:bodyPr>
            <a:lstStyle/>
            <a:p>
              <a:pPr marL="0" lvl="0" indent="0" algn="ctr" defTabSz="1422400">
                <a:spcBef>
                  <a:spcPct val="0"/>
                </a:spcBef>
                <a:buNone/>
              </a:pPr>
              <a:r>
                <a:rPr lang="en-US" sz="1100" b="1" kern="1200" dirty="0">
                  <a:effectLst>
                    <a:outerShdw blurRad="50800" dist="38100" dir="2700000" algn="tl" rotWithShape="0">
                      <a:prstClr val="black">
                        <a:alpha val="40000"/>
                      </a:prstClr>
                    </a:outerShdw>
                  </a:effectLst>
                </a:rPr>
                <a:t>PNHP’s </a:t>
              </a:r>
            </a:p>
            <a:p>
              <a:pPr marL="0" lvl="0" indent="0" algn="ctr" defTabSz="1422400">
                <a:spcBef>
                  <a:spcPct val="0"/>
                </a:spcBef>
                <a:buNone/>
              </a:pPr>
              <a:r>
                <a:rPr lang="en-US" sz="1100" b="1" kern="1200" dirty="0">
                  <a:effectLst>
                    <a:outerShdw blurRad="50800" dist="38100" dir="2700000" algn="tl" rotWithShape="0">
                      <a:prstClr val="black">
                        <a:alpha val="40000"/>
                      </a:prstClr>
                    </a:outerShdw>
                  </a:effectLst>
                </a:rPr>
                <a:t>“Triple Aim”</a:t>
              </a:r>
            </a:p>
          </p:txBody>
        </p:sp>
      </p:grpSp>
      <p:pic>
        <p:nvPicPr>
          <p:cNvPr id="23" name="Picture 22">
            <a:extLst>
              <a:ext uri="{FF2B5EF4-FFF2-40B4-BE49-F238E27FC236}">
                <a16:creationId xmlns:a16="http://schemas.microsoft.com/office/drawing/2014/main" id="{74A36C4A-AC3E-8E0D-86A7-9CD212CDC8CC}"/>
              </a:ext>
            </a:extLst>
          </p:cNvPr>
          <p:cNvPicPr>
            <a:picLocks noChangeAspect="1"/>
          </p:cNvPicPr>
          <p:nvPr/>
        </p:nvPicPr>
        <p:blipFill>
          <a:blip r:embed="rId2"/>
          <a:stretch>
            <a:fillRect/>
          </a:stretch>
        </p:blipFill>
        <p:spPr>
          <a:xfrm>
            <a:off x="4580067" y="2381601"/>
            <a:ext cx="1437247" cy="1848358"/>
          </a:xfrm>
          <a:prstGeom prst="rect">
            <a:avLst/>
          </a:prstGeom>
          <a:ln>
            <a:solidFill>
              <a:schemeClr val="bg1"/>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2BEC3119-B91C-1351-F665-D504DB9CBFA2}"/>
              </a:ext>
            </a:extLst>
          </p:cNvPr>
          <p:cNvPicPr>
            <a:picLocks noChangeAspect="1"/>
          </p:cNvPicPr>
          <p:nvPr/>
        </p:nvPicPr>
        <p:blipFill>
          <a:blip r:embed="rId3"/>
          <a:stretch>
            <a:fillRect/>
          </a:stretch>
        </p:blipFill>
        <p:spPr>
          <a:xfrm>
            <a:off x="6187275" y="2699306"/>
            <a:ext cx="1424658" cy="1848358"/>
          </a:xfrm>
          <a:prstGeom prst="rect">
            <a:avLst/>
          </a:prstGeom>
          <a:ln w="25400">
            <a:solidFill>
              <a:schemeClr val="bg1"/>
            </a:solidFill>
          </a:ln>
          <a:effectLst>
            <a:outerShdw blurRad="50800" dist="38100" dir="2700000" algn="tl" rotWithShape="0">
              <a:prstClr val="black">
                <a:alpha val="40000"/>
              </a:prstClr>
            </a:outerShdw>
          </a:effectLst>
        </p:spPr>
      </p:pic>
      <p:pic>
        <p:nvPicPr>
          <p:cNvPr id="21" name="Picture 2" descr="Health Affairs (@Health_Affairs) / X">
            <a:extLst>
              <a:ext uri="{FF2B5EF4-FFF2-40B4-BE49-F238E27FC236}">
                <a16:creationId xmlns:a16="http://schemas.microsoft.com/office/drawing/2014/main" id="{9F79F2C2-8748-CB1A-B14D-1809D59FF7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82" t="12116" r="19343" b="7177"/>
          <a:stretch/>
        </p:blipFill>
        <p:spPr bwMode="auto">
          <a:xfrm>
            <a:off x="4768293" y="3914875"/>
            <a:ext cx="2668004" cy="175418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0FC23FA2-2597-93FF-1636-9469D68EECC2}"/>
              </a:ext>
            </a:extLst>
          </p:cNvPr>
          <p:cNvSpPr/>
          <p:nvPr/>
        </p:nvSpPr>
        <p:spPr>
          <a:xfrm>
            <a:off x="516847" y="1684156"/>
            <a:ext cx="3499682" cy="3984897"/>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F6A54FD-3C92-B62B-74BE-72A2369078CC}"/>
              </a:ext>
            </a:extLst>
          </p:cNvPr>
          <p:cNvSpPr txBox="1"/>
          <p:nvPr/>
        </p:nvSpPr>
        <p:spPr>
          <a:xfrm>
            <a:off x="7854118" y="2736502"/>
            <a:ext cx="3969635" cy="1446550"/>
          </a:xfrm>
          <a:prstGeom prst="rect">
            <a:avLst/>
          </a:prstGeom>
          <a:noFill/>
        </p:spPr>
        <p:txBody>
          <a:bodyPr wrap="square" rtlCol="0">
            <a:spAutoFit/>
          </a:bodyPr>
          <a:lstStyle/>
          <a:p>
            <a:pPr algn="ctr"/>
            <a:r>
              <a:rPr lang="en-US" sz="2400" dirty="0">
                <a:solidFill>
                  <a:schemeClr val="bg1"/>
                </a:solidFill>
              </a:rPr>
              <a:t>“The water is rising, but</a:t>
            </a:r>
          </a:p>
          <a:p>
            <a:pPr algn="ctr"/>
            <a:r>
              <a:rPr lang="en-US" sz="3200" b="1" dirty="0">
                <a:solidFill>
                  <a:schemeClr val="bg1"/>
                </a:solidFill>
              </a:rPr>
              <a:t>we know the way </a:t>
            </a:r>
          </a:p>
          <a:p>
            <a:pPr algn="ctr"/>
            <a:r>
              <a:rPr lang="en-US" sz="3200" b="1" dirty="0">
                <a:solidFill>
                  <a:schemeClr val="bg1"/>
                </a:solidFill>
              </a:rPr>
              <a:t>to higher ground.”</a:t>
            </a:r>
          </a:p>
        </p:txBody>
      </p:sp>
    </p:spTree>
    <p:extLst>
      <p:ext uri="{BB962C8B-B14F-4D97-AF65-F5344CB8AC3E}">
        <p14:creationId xmlns:p14="http://schemas.microsoft.com/office/powerpoint/2010/main" val="248174376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8"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280AC96-8EAB-CB24-30CA-3F03B0559503}"/>
              </a:ext>
            </a:extLst>
          </p:cNvPr>
          <p:cNvSpPr>
            <a:spLocks noGrp="1"/>
          </p:cNvSpPr>
          <p:nvPr>
            <p:ph type="ftr" sz="quarter" idx="11"/>
          </p:nvPr>
        </p:nvSpPr>
        <p:spPr/>
        <p:txBody>
          <a:bodyPr/>
          <a:lstStyle/>
          <a:p>
            <a:endParaRPr lang="en-US"/>
          </a:p>
        </p:txBody>
      </p:sp>
      <p:grpSp>
        <p:nvGrpSpPr>
          <p:cNvPr id="5" name="Group 4">
            <a:extLst>
              <a:ext uri="{FF2B5EF4-FFF2-40B4-BE49-F238E27FC236}">
                <a16:creationId xmlns:a16="http://schemas.microsoft.com/office/drawing/2014/main" id="{A07585E9-57EC-0ADB-56D9-B315DD65A4C1}"/>
              </a:ext>
            </a:extLst>
          </p:cNvPr>
          <p:cNvGrpSpPr/>
          <p:nvPr/>
        </p:nvGrpSpPr>
        <p:grpSpPr>
          <a:xfrm>
            <a:off x="1737784" y="1352412"/>
            <a:ext cx="4449326" cy="4449326"/>
            <a:chOff x="3871338" y="1528042"/>
            <a:chExt cx="4449326" cy="4449326"/>
          </a:xfrm>
        </p:grpSpPr>
        <p:sp>
          <p:nvSpPr>
            <p:cNvPr id="8" name="Block Arc 7">
              <a:extLst>
                <a:ext uri="{FF2B5EF4-FFF2-40B4-BE49-F238E27FC236}">
                  <a16:creationId xmlns:a16="http://schemas.microsoft.com/office/drawing/2014/main" id="{D7B51428-10A0-4366-F804-0D5DE87AD55B}"/>
                </a:ext>
              </a:extLst>
            </p:cNvPr>
            <p:cNvSpPr/>
            <p:nvPr/>
          </p:nvSpPr>
          <p:spPr>
            <a:xfrm>
              <a:off x="3871338" y="1528042"/>
              <a:ext cx="4449326" cy="4449326"/>
            </a:xfrm>
            <a:prstGeom prst="blockArc">
              <a:avLst>
                <a:gd name="adj1" fmla="val 1800000"/>
                <a:gd name="adj2" fmla="val 9000000"/>
                <a:gd name="adj3" fmla="val 4644"/>
              </a:avLst>
            </a:prstGeom>
            <a:ln>
              <a:solidFill>
                <a:schemeClr val="tx2"/>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9" name="Block Arc 8">
              <a:extLst>
                <a:ext uri="{FF2B5EF4-FFF2-40B4-BE49-F238E27FC236}">
                  <a16:creationId xmlns:a16="http://schemas.microsoft.com/office/drawing/2014/main" id="{D44E261F-8E8F-4B8C-4285-C3ACD66D7B80}"/>
                </a:ext>
              </a:extLst>
            </p:cNvPr>
            <p:cNvSpPr/>
            <p:nvPr/>
          </p:nvSpPr>
          <p:spPr>
            <a:xfrm>
              <a:off x="3871338" y="1528042"/>
              <a:ext cx="4449326" cy="4449326"/>
            </a:xfrm>
            <a:prstGeom prst="blockArc">
              <a:avLst>
                <a:gd name="adj1" fmla="val 16200000"/>
                <a:gd name="adj2" fmla="val 1800000"/>
                <a:gd name="adj3" fmla="val 4644"/>
              </a:avLst>
            </a:prstGeom>
            <a:ln>
              <a:solidFill>
                <a:schemeClr val="tx2"/>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7" name="Block Arc 6">
              <a:extLst>
                <a:ext uri="{FF2B5EF4-FFF2-40B4-BE49-F238E27FC236}">
                  <a16:creationId xmlns:a16="http://schemas.microsoft.com/office/drawing/2014/main" id="{0DE39F54-F483-2A61-9FBF-E8FFBF10ECAB}"/>
                </a:ext>
              </a:extLst>
            </p:cNvPr>
            <p:cNvSpPr/>
            <p:nvPr/>
          </p:nvSpPr>
          <p:spPr>
            <a:xfrm>
              <a:off x="3871338" y="1528042"/>
              <a:ext cx="4449326" cy="4449326"/>
            </a:xfrm>
            <a:prstGeom prst="blockArc">
              <a:avLst>
                <a:gd name="adj1" fmla="val 9000000"/>
                <a:gd name="adj2" fmla="val 16200000"/>
                <a:gd name="adj3" fmla="val 4644"/>
              </a:avLst>
            </a:prstGeom>
            <a:ln>
              <a:solidFill>
                <a:schemeClr val="tx2"/>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grpSp>
      <p:sp>
        <p:nvSpPr>
          <p:cNvPr id="11" name="Freeform 10">
            <a:extLst>
              <a:ext uri="{FF2B5EF4-FFF2-40B4-BE49-F238E27FC236}">
                <a16:creationId xmlns:a16="http://schemas.microsoft.com/office/drawing/2014/main" id="{EA110822-489D-DD3E-FB1E-82CF5349E9BC}"/>
              </a:ext>
            </a:extLst>
          </p:cNvPr>
          <p:cNvSpPr/>
          <p:nvPr/>
        </p:nvSpPr>
        <p:spPr>
          <a:xfrm>
            <a:off x="2895669" y="418563"/>
            <a:ext cx="2133555" cy="2133555"/>
          </a:xfrm>
          <a:custGeom>
            <a:avLst/>
            <a:gdLst>
              <a:gd name="connsiteX0" fmla="*/ 0 w 2133555"/>
              <a:gd name="connsiteY0" fmla="*/ 1066778 h 2133555"/>
              <a:gd name="connsiteX1" fmla="*/ 1066778 w 2133555"/>
              <a:gd name="connsiteY1" fmla="*/ 0 h 2133555"/>
              <a:gd name="connsiteX2" fmla="*/ 2133556 w 2133555"/>
              <a:gd name="connsiteY2" fmla="*/ 1066778 h 2133555"/>
              <a:gd name="connsiteX3" fmla="*/ 1066778 w 2133555"/>
              <a:gd name="connsiteY3" fmla="*/ 2133556 h 2133555"/>
              <a:gd name="connsiteX4" fmla="*/ 0 w 2133555"/>
              <a:gd name="connsiteY4" fmla="*/ 1066778 h 213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55" h="2133555">
                <a:moveTo>
                  <a:pt x="0" y="1066778"/>
                </a:moveTo>
                <a:cubicBezTo>
                  <a:pt x="0" y="477613"/>
                  <a:pt x="477613" y="0"/>
                  <a:pt x="1066778" y="0"/>
                </a:cubicBezTo>
                <a:cubicBezTo>
                  <a:pt x="1655943" y="0"/>
                  <a:pt x="2133556" y="477613"/>
                  <a:pt x="2133556" y="1066778"/>
                </a:cubicBezTo>
                <a:cubicBezTo>
                  <a:pt x="2133556" y="1655943"/>
                  <a:pt x="1655943" y="2133556"/>
                  <a:pt x="1066778" y="2133556"/>
                </a:cubicBezTo>
                <a:cubicBezTo>
                  <a:pt x="477613" y="2133556"/>
                  <a:pt x="0" y="1655943"/>
                  <a:pt x="0" y="1066778"/>
                </a:cubicBezTo>
                <a:close/>
              </a:path>
            </a:pathLst>
          </a:custGeom>
          <a:solidFill>
            <a:schemeClr val="accent1">
              <a:lumMod val="75000"/>
            </a:schemeClr>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37852" rIns="182880" bIns="337852" numCol="1" spcCol="1270" anchor="ctr" anchorCtr="0">
            <a:noAutofit/>
          </a:bodyPr>
          <a:lstStyle/>
          <a:p>
            <a:pPr marL="0" lvl="0" indent="0" algn="ctr" defTabSz="889000">
              <a:lnSpc>
                <a:spcPct val="90000"/>
              </a:lnSpc>
              <a:spcBef>
                <a:spcPct val="0"/>
              </a:spcBef>
              <a:spcAft>
                <a:spcPct val="35000"/>
              </a:spcAft>
              <a:buNone/>
            </a:pPr>
            <a:r>
              <a:rPr lang="en-US" sz="2400" b="1" kern="1200" dirty="0">
                <a:effectLst>
                  <a:outerShdw blurRad="50800" dist="38100" dir="2700000" algn="tl" rotWithShape="0">
                    <a:prstClr val="black">
                      <a:alpha val="40000"/>
                    </a:prstClr>
                  </a:outerShdw>
                </a:effectLst>
              </a:rPr>
              <a:t>Single Payer</a:t>
            </a:r>
          </a:p>
        </p:txBody>
      </p:sp>
      <p:sp>
        <p:nvSpPr>
          <p:cNvPr id="12" name="Freeform 11">
            <a:extLst>
              <a:ext uri="{FF2B5EF4-FFF2-40B4-BE49-F238E27FC236}">
                <a16:creationId xmlns:a16="http://schemas.microsoft.com/office/drawing/2014/main" id="{DC3E805B-2612-FC6E-02C9-F40F6F539A61}"/>
              </a:ext>
            </a:extLst>
          </p:cNvPr>
          <p:cNvSpPr/>
          <p:nvPr/>
        </p:nvSpPr>
        <p:spPr>
          <a:xfrm>
            <a:off x="4667229" y="3596800"/>
            <a:ext cx="2133555" cy="2133555"/>
          </a:xfrm>
          <a:custGeom>
            <a:avLst/>
            <a:gdLst>
              <a:gd name="connsiteX0" fmla="*/ 0 w 2133555"/>
              <a:gd name="connsiteY0" fmla="*/ 1066778 h 2133555"/>
              <a:gd name="connsiteX1" fmla="*/ 1066778 w 2133555"/>
              <a:gd name="connsiteY1" fmla="*/ 0 h 2133555"/>
              <a:gd name="connsiteX2" fmla="*/ 2133556 w 2133555"/>
              <a:gd name="connsiteY2" fmla="*/ 1066778 h 2133555"/>
              <a:gd name="connsiteX3" fmla="*/ 1066778 w 2133555"/>
              <a:gd name="connsiteY3" fmla="*/ 2133556 h 2133555"/>
              <a:gd name="connsiteX4" fmla="*/ 0 w 2133555"/>
              <a:gd name="connsiteY4" fmla="*/ 1066778 h 213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55" h="2133555">
                <a:moveTo>
                  <a:pt x="0" y="1066778"/>
                </a:moveTo>
                <a:cubicBezTo>
                  <a:pt x="0" y="477613"/>
                  <a:pt x="477613" y="0"/>
                  <a:pt x="1066778" y="0"/>
                </a:cubicBezTo>
                <a:cubicBezTo>
                  <a:pt x="1655943" y="0"/>
                  <a:pt x="2133556" y="477613"/>
                  <a:pt x="2133556" y="1066778"/>
                </a:cubicBezTo>
                <a:cubicBezTo>
                  <a:pt x="2133556" y="1655943"/>
                  <a:pt x="1655943" y="2133556"/>
                  <a:pt x="1066778" y="2133556"/>
                </a:cubicBezTo>
                <a:cubicBezTo>
                  <a:pt x="477613" y="2133556"/>
                  <a:pt x="0" y="1655943"/>
                  <a:pt x="0" y="1066778"/>
                </a:cubicBezTo>
                <a:close/>
              </a:path>
            </a:pathLst>
          </a:custGeom>
          <a:solidFill>
            <a:schemeClr val="accent1">
              <a:lumMod val="75000"/>
            </a:schemeClr>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37852" rIns="182880" bIns="337852" numCol="1" spcCol="1270" anchor="ctr" anchorCtr="0">
            <a:noAutofit/>
          </a:bodyPr>
          <a:lstStyle/>
          <a:p>
            <a:pPr marL="0" lvl="0" indent="0" algn="ctr" defTabSz="889000">
              <a:lnSpc>
                <a:spcPct val="90000"/>
              </a:lnSpc>
              <a:spcBef>
                <a:spcPct val="0"/>
              </a:spcBef>
              <a:spcAft>
                <a:spcPct val="35000"/>
              </a:spcAft>
              <a:buNone/>
            </a:pPr>
            <a:r>
              <a:rPr lang="en-US" sz="2400" b="1" kern="1200" dirty="0">
                <a:effectLst>
                  <a:outerShdw blurRad="50800" dist="38100" dir="2700000" algn="tl" rotWithShape="0">
                    <a:prstClr val="black">
                      <a:alpha val="40000"/>
                    </a:prstClr>
                  </a:outerShdw>
                </a:effectLst>
              </a:rPr>
              <a:t>Improve Traditional Medicare</a:t>
            </a:r>
          </a:p>
        </p:txBody>
      </p:sp>
      <p:sp>
        <p:nvSpPr>
          <p:cNvPr id="13" name="Freeform 12">
            <a:extLst>
              <a:ext uri="{FF2B5EF4-FFF2-40B4-BE49-F238E27FC236}">
                <a16:creationId xmlns:a16="http://schemas.microsoft.com/office/drawing/2014/main" id="{6D812E82-86DE-A1A0-3F0D-E2573327226D}"/>
              </a:ext>
            </a:extLst>
          </p:cNvPr>
          <p:cNvSpPr/>
          <p:nvPr/>
        </p:nvSpPr>
        <p:spPr>
          <a:xfrm>
            <a:off x="1124110" y="3596800"/>
            <a:ext cx="2133555" cy="2133555"/>
          </a:xfrm>
          <a:custGeom>
            <a:avLst/>
            <a:gdLst>
              <a:gd name="connsiteX0" fmla="*/ 0 w 2133555"/>
              <a:gd name="connsiteY0" fmla="*/ 1066778 h 2133555"/>
              <a:gd name="connsiteX1" fmla="*/ 1066778 w 2133555"/>
              <a:gd name="connsiteY1" fmla="*/ 0 h 2133555"/>
              <a:gd name="connsiteX2" fmla="*/ 2133556 w 2133555"/>
              <a:gd name="connsiteY2" fmla="*/ 1066778 h 2133555"/>
              <a:gd name="connsiteX3" fmla="*/ 1066778 w 2133555"/>
              <a:gd name="connsiteY3" fmla="*/ 2133556 h 2133555"/>
              <a:gd name="connsiteX4" fmla="*/ 0 w 2133555"/>
              <a:gd name="connsiteY4" fmla="*/ 1066778 h 213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55" h="2133555">
                <a:moveTo>
                  <a:pt x="0" y="1066778"/>
                </a:moveTo>
                <a:cubicBezTo>
                  <a:pt x="0" y="477613"/>
                  <a:pt x="477613" y="0"/>
                  <a:pt x="1066778" y="0"/>
                </a:cubicBezTo>
                <a:cubicBezTo>
                  <a:pt x="1655943" y="0"/>
                  <a:pt x="2133556" y="477613"/>
                  <a:pt x="2133556" y="1066778"/>
                </a:cubicBezTo>
                <a:cubicBezTo>
                  <a:pt x="2133556" y="1655943"/>
                  <a:pt x="1655943" y="2133556"/>
                  <a:pt x="1066778" y="2133556"/>
                </a:cubicBezTo>
                <a:cubicBezTo>
                  <a:pt x="477613" y="2133556"/>
                  <a:pt x="0" y="1655943"/>
                  <a:pt x="0" y="1066778"/>
                </a:cubicBezTo>
                <a:close/>
              </a:path>
            </a:pathLst>
          </a:custGeom>
          <a:solidFill>
            <a:schemeClr val="accent1">
              <a:lumMod val="75000"/>
            </a:schemeClr>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37852" rIns="182880" bIns="337852" numCol="1" spcCol="1270" anchor="ctr" anchorCtr="0">
            <a:noAutofit/>
          </a:bodyPr>
          <a:lstStyle/>
          <a:p>
            <a:pPr marL="0" lvl="0" indent="0" algn="ctr" defTabSz="889000">
              <a:lnSpc>
                <a:spcPct val="90000"/>
              </a:lnSpc>
              <a:spcBef>
                <a:spcPct val="0"/>
              </a:spcBef>
              <a:spcAft>
                <a:spcPct val="35000"/>
              </a:spcAft>
              <a:buNone/>
            </a:pPr>
            <a:r>
              <a:rPr lang="en-US" sz="2400" b="1" kern="1200" dirty="0">
                <a:effectLst>
                  <a:outerShdw blurRad="50800" dist="38100" dir="2700000" algn="tl" rotWithShape="0">
                    <a:prstClr val="black">
                      <a:alpha val="40000"/>
                    </a:prstClr>
                  </a:outerShdw>
                </a:effectLst>
              </a:rPr>
              <a:t>End Profiteering</a:t>
            </a:r>
          </a:p>
        </p:txBody>
      </p:sp>
      <p:sp>
        <p:nvSpPr>
          <p:cNvPr id="10" name="Freeform 9">
            <a:extLst>
              <a:ext uri="{FF2B5EF4-FFF2-40B4-BE49-F238E27FC236}">
                <a16:creationId xmlns:a16="http://schemas.microsoft.com/office/drawing/2014/main" id="{D49E0BD3-650E-94FE-9C86-1696DAA2BC29}"/>
              </a:ext>
            </a:extLst>
          </p:cNvPr>
          <p:cNvSpPr/>
          <p:nvPr/>
        </p:nvSpPr>
        <p:spPr>
          <a:xfrm>
            <a:off x="2772052" y="2386680"/>
            <a:ext cx="2380791" cy="2380791"/>
          </a:xfrm>
          <a:custGeom>
            <a:avLst/>
            <a:gdLst>
              <a:gd name="connsiteX0" fmla="*/ 0 w 2049915"/>
              <a:gd name="connsiteY0" fmla="*/ 1024958 h 2049915"/>
              <a:gd name="connsiteX1" fmla="*/ 1024958 w 2049915"/>
              <a:gd name="connsiteY1" fmla="*/ 0 h 2049915"/>
              <a:gd name="connsiteX2" fmla="*/ 2049916 w 2049915"/>
              <a:gd name="connsiteY2" fmla="*/ 1024958 h 2049915"/>
              <a:gd name="connsiteX3" fmla="*/ 1024958 w 2049915"/>
              <a:gd name="connsiteY3" fmla="*/ 2049916 h 2049915"/>
              <a:gd name="connsiteX4" fmla="*/ 0 w 2049915"/>
              <a:gd name="connsiteY4" fmla="*/ 1024958 h 204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9915" h="2049915">
                <a:moveTo>
                  <a:pt x="0" y="1024958"/>
                </a:moveTo>
                <a:cubicBezTo>
                  <a:pt x="0" y="458889"/>
                  <a:pt x="458889" y="0"/>
                  <a:pt x="1024958" y="0"/>
                </a:cubicBezTo>
                <a:cubicBezTo>
                  <a:pt x="1591027" y="0"/>
                  <a:pt x="2049916" y="458889"/>
                  <a:pt x="2049916" y="1024958"/>
                </a:cubicBezTo>
                <a:cubicBezTo>
                  <a:pt x="2049916" y="1591027"/>
                  <a:pt x="1591027" y="2049916"/>
                  <a:pt x="1024958" y="2049916"/>
                </a:cubicBezTo>
                <a:cubicBezTo>
                  <a:pt x="458889" y="2049916"/>
                  <a:pt x="0" y="1591027"/>
                  <a:pt x="0" y="1024958"/>
                </a:cubicBezTo>
                <a:close/>
              </a:path>
            </a:pathLst>
          </a:custGeom>
          <a:solidFill>
            <a:schemeClr val="accent1">
              <a:lumMod val="75000"/>
            </a:schemeClr>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40843" rIns="182880" bIns="340843" numCol="1" spcCol="1270" anchor="ctr" anchorCtr="0">
            <a:noAutofit/>
          </a:bodyPr>
          <a:lstStyle/>
          <a:p>
            <a:pPr marL="0" lvl="0" indent="0" algn="ctr" defTabSz="1422400">
              <a:spcBef>
                <a:spcPct val="0"/>
              </a:spcBef>
              <a:buNone/>
            </a:pPr>
            <a:r>
              <a:rPr lang="en-US" sz="2400" b="1" kern="1200" dirty="0">
                <a:effectLst>
                  <a:outerShdw blurRad="50800" dist="38100" dir="2700000" algn="tl" rotWithShape="0">
                    <a:prstClr val="black">
                      <a:alpha val="40000"/>
                    </a:prstClr>
                  </a:outerShdw>
                </a:effectLst>
              </a:rPr>
              <a:t>PNHP’s </a:t>
            </a:r>
          </a:p>
          <a:p>
            <a:pPr marL="0" lvl="0" indent="0" algn="ctr" defTabSz="1422400">
              <a:spcBef>
                <a:spcPct val="0"/>
              </a:spcBef>
              <a:buNone/>
            </a:pPr>
            <a:r>
              <a:rPr lang="en-US" sz="2400" b="1" kern="1200" dirty="0">
                <a:effectLst>
                  <a:outerShdw blurRad="50800" dist="38100" dir="2700000" algn="tl" rotWithShape="0">
                    <a:prstClr val="black">
                      <a:alpha val="40000"/>
                    </a:prstClr>
                  </a:outerShdw>
                </a:effectLst>
              </a:rPr>
              <a:t>“Triple Aim”</a:t>
            </a:r>
          </a:p>
        </p:txBody>
      </p:sp>
      <p:sp>
        <p:nvSpPr>
          <p:cNvPr id="18" name="Freeform 17">
            <a:extLst>
              <a:ext uri="{FF2B5EF4-FFF2-40B4-BE49-F238E27FC236}">
                <a16:creationId xmlns:a16="http://schemas.microsoft.com/office/drawing/2014/main" id="{D2830B4E-0E64-D803-B55C-E2C7BEA7B623}"/>
              </a:ext>
            </a:extLst>
          </p:cNvPr>
          <p:cNvSpPr/>
          <p:nvPr/>
        </p:nvSpPr>
        <p:spPr>
          <a:xfrm>
            <a:off x="1124110" y="3596800"/>
            <a:ext cx="2133555" cy="2133555"/>
          </a:xfrm>
          <a:custGeom>
            <a:avLst/>
            <a:gdLst>
              <a:gd name="connsiteX0" fmla="*/ 0 w 2133555"/>
              <a:gd name="connsiteY0" fmla="*/ 1066778 h 2133555"/>
              <a:gd name="connsiteX1" fmla="*/ 1066778 w 2133555"/>
              <a:gd name="connsiteY1" fmla="*/ 0 h 2133555"/>
              <a:gd name="connsiteX2" fmla="*/ 2133556 w 2133555"/>
              <a:gd name="connsiteY2" fmla="*/ 1066778 h 2133555"/>
              <a:gd name="connsiteX3" fmla="*/ 1066778 w 2133555"/>
              <a:gd name="connsiteY3" fmla="*/ 2133556 h 2133555"/>
              <a:gd name="connsiteX4" fmla="*/ 0 w 2133555"/>
              <a:gd name="connsiteY4" fmla="*/ 1066778 h 213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55" h="2133555">
                <a:moveTo>
                  <a:pt x="0" y="1066778"/>
                </a:moveTo>
                <a:cubicBezTo>
                  <a:pt x="0" y="477613"/>
                  <a:pt x="477613" y="0"/>
                  <a:pt x="1066778" y="0"/>
                </a:cubicBezTo>
                <a:cubicBezTo>
                  <a:pt x="1655943" y="0"/>
                  <a:pt x="2133556" y="477613"/>
                  <a:pt x="2133556" y="1066778"/>
                </a:cubicBezTo>
                <a:cubicBezTo>
                  <a:pt x="2133556" y="1655943"/>
                  <a:pt x="1655943" y="2133556"/>
                  <a:pt x="1066778" y="2133556"/>
                </a:cubicBezTo>
                <a:cubicBezTo>
                  <a:pt x="477613" y="2133556"/>
                  <a:pt x="0" y="1655943"/>
                  <a:pt x="0" y="1066778"/>
                </a:cubicBezTo>
                <a:close/>
              </a:path>
            </a:pathLst>
          </a:custGeom>
          <a:solidFill>
            <a:schemeClr val="accent1">
              <a:lumMod val="75000"/>
            </a:schemeClr>
          </a:solidFill>
          <a:ln w="76200">
            <a:solidFill>
              <a:srgbClr val="FFFF00"/>
            </a:solid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37852" rIns="182880" bIns="337852" numCol="1" spcCol="1270" anchor="ctr" anchorCtr="0">
            <a:noAutofit/>
          </a:bodyPr>
          <a:lstStyle/>
          <a:p>
            <a:pPr marL="0" lvl="0" indent="0" algn="ctr" defTabSz="889000">
              <a:lnSpc>
                <a:spcPct val="90000"/>
              </a:lnSpc>
              <a:spcBef>
                <a:spcPct val="0"/>
              </a:spcBef>
              <a:spcAft>
                <a:spcPct val="35000"/>
              </a:spcAft>
              <a:buNone/>
            </a:pPr>
            <a:r>
              <a:rPr lang="en-US" sz="2400" b="1" kern="1200" dirty="0">
                <a:solidFill>
                  <a:srgbClr val="FFFF00"/>
                </a:solidFill>
                <a:effectLst>
                  <a:outerShdw blurRad="50800" dist="38100" dir="2700000" algn="tl" rotWithShape="0">
                    <a:prstClr val="black">
                      <a:alpha val="40000"/>
                    </a:prstClr>
                  </a:outerShdw>
                </a:effectLst>
              </a:rPr>
              <a:t>End Profiteering</a:t>
            </a:r>
          </a:p>
        </p:txBody>
      </p:sp>
      <p:sp>
        <p:nvSpPr>
          <p:cNvPr id="4" name="Freeform 3">
            <a:extLst>
              <a:ext uri="{FF2B5EF4-FFF2-40B4-BE49-F238E27FC236}">
                <a16:creationId xmlns:a16="http://schemas.microsoft.com/office/drawing/2014/main" id="{28BACB3B-95E5-98C8-2212-EA238E5869BC}"/>
              </a:ext>
            </a:extLst>
          </p:cNvPr>
          <p:cNvSpPr/>
          <p:nvPr/>
        </p:nvSpPr>
        <p:spPr>
          <a:xfrm>
            <a:off x="4667229" y="3596800"/>
            <a:ext cx="2133555" cy="2133555"/>
          </a:xfrm>
          <a:custGeom>
            <a:avLst/>
            <a:gdLst>
              <a:gd name="connsiteX0" fmla="*/ 0 w 2133555"/>
              <a:gd name="connsiteY0" fmla="*/ 1066778 h 2133555"/>
              <a:gd name="connsiteX1" fmla="*/ 1066778 w 2133555"/>
              <a:gd name="connsiteY1" fmla="*/ 0 h 2133555"/>
              <a:gd name="connsiteX2" fmla="*/ 2133556 w 2133555"/>
              <a:gd name="connsiteY2" fmla="*/ 1066778 h 2133555"/>
              <a:gd name="connsiteX3" fmla="*/ 1066778 w 2133555"/>
              <a:gd name="connsiteY3" fmla="*/ 2133556 h 2133555"/>
              <a:gd name="connsiteX4" fmla="*/ 0 w 2133555"/>
              <a:gd name="connsiteY4" fmla="*/ 1066778 h 213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55" h="2133555">
                <a:moveTo>
                  <a:pt x="0" y="1066778"/>
                </a:moveTo>
                <a:cubicBezTo>
                  <a:pt x="0" y="477613"/>
                  <a:pt x="477613" y="0"/>
                  <a:pt x="1066778" y="0"/>
                </a:cubicBezTo>
                <a:cubicBezTo>
                  <a:pt x="1655943" y="0"/>
                  <a:pt x="2133556" y="477613"/>
                  <a:pt x="2133556" y="1066778"/>
                </a:cubicBezTo>
                <a:cubicBezTo>
                  <a:pt x="2133556" y="1655943"/>
                  <a:pt x="1655943" y="2133556"/>
                  <a:pt x="1066778" y="2133556"/>
                </a:cubicBezTo>
                <a:cubicBezTo>
                  <a:pt x="477613" y="2133556"/>
                  <a:pt x="0" y="1655943"/>
                  <a:pt x="0" y="1066778"/>
                </a:cubicBezTo>
                <a:close/>
              </a:path>
            </a:pathLst>
          </a:custGeom>
          <a:solidFill>
            <a:schemeClr val="accent1">
              <a:lumMod val="75000"/>
            </a:schemeClr>
          </a:solidFill>
          <a:ln w="76200">
            <a:solidFill>
              <a:srgbClr val="FFFF00"/>
            </a:solid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37852" rIns="182880" bIns="337852" numCol="1" spcCol="1270" anchor="ctr" anchorCtr="0">
            <a:noAutofit/>
          </a:bodyPr>
          <a:lstStyle/>
          <a:p>
            <a:pPr marL="0" lvl="0" indent="0" algn="ctr" defTabSz="889000">
              <a:lnSpc>
                <a:spcPct val="90000"/>
              </a:lnSpc>
              <a:spcBef>
                <a:spcPct val="0"/>
              </a:spcBef>
              <a:spcAft>
                <a:spcPct val="35000"/>
              </a:spcAft>
              <a:buNone/>
            </a:pPr>
            <a:r>
              <a:rPr lang="en-US" sz="2400" b="1" kern="1200" dirty="0">
                <a:solidFill>
                  <a:srgbClr val="FFFF00"/>
                </a:solidFill>
                <a:effectLst>
                  <a:outerShdw blurRad="50800" dist="38100" dir="2700000" algn="tl" rotWithShape="0">
                    <a:prstClr val="black">
                      <a:alpha val="40000"/>
                    </a:prstClr>
                  </a:outerShdw>
                </a:effectLst>
              </a:rPr>
              <a:t>Improve Traditional Medicare</a:t>
            </a:r>
          </a:p>
        </p:txBody>
      </p:sp>
      <p:sp>
        <p:nvSpPr>
          <p:cNvPr id="3" name="TextBox 2">
            <a:extLst>
              <a:ext uri="{FF2B5EF4-FFF2-40B4-BE49-F238E27FC236}">
                <a16:creationId xmlns:a16="http://schemas.microsoft.com/office/drawing/2014/main" id="{307A1BF0-5475-F2D1-5A94-459D4D72D28B}"/>
              </a:ext>
            </a:extLst>
          </p:cNvPr>
          <p:cNvSpPr txBox="1"/>
          <p:nvPr/>
        </p:nvSpPr>
        <p:spPr>
          <a:xfrm>
            <a:off x="6800784" y="1770477"/>
            <a:ext cx="4833815" cy="2893100"/>
          </a:xfrm>
          <a:prstGeom prst="rect">
            <a:avLst/>
          </a:prstGeom>
          <a:noFill/>
        </p:spPr>
        <p:txBody>
          <a:bodyPr wrap="square" rtlCol="0">
            <a:spAutoFit/>
          </a:bodyPr>
          <a:lstStyle/>
          <a:p>
            <a:pPr algn="ctr"/>
            <a:r>
              <a:rPr lang="en-US" sz="2800" dirty="0">
                <a:solidFill>
                  <a:schemeClr val="bg1"/>
                </a:solidFill>
              </a:rPr>
              <a:t>This session is about </a:t>
            </a:r>
            <a:r>
              <a:rPr lang="en-US" sz="3200" b="1" dirty="0">
                <a:solidFill>
                  <a:schemeClr val="bg1"/>
                </a:solidFill>
              </a:rPr>
              <a:t>adapting our strategy </a:t>
            </a:r>
          </a:p>
          <a:p>
            <a:pPr algn="ctr">
              <a:spcAft>
                <a:spcPts val="1200"/>
              </a:spcAft>
            </a:pPr>
            <a:r>
              <a:rPr lang="en-US" sz="3200" b="1" dirty="0">
                <a:solidFill>
                  <a:schemeClr val="bg1"/>
                </a:solidFill>
              </a:rPr>
              <a:t>to the new landscape.</a:t>
            </a:r>
          </a:p>
          <a:p>
            <a:pPr algn="ctr"/>
            <a:r>
              <a:rPr lang="en-US" sz="4000" b="1" dirty="0">
                <a:solidFill>
                  <a:srgbClr val="FFFF00"/>
                </a:solidFill>
              </a:rPr>
              <a:t>Spoiler alert: </a:t>
            </a:r>
          </a:p>
          <a:p>
            <a:pPr algn="ctr"/>
            <a:r>
              <a:rPr lang="en-US" sz="4000" b="1" i="1" dirty="0">
                <a:solidFill>
                  <a:srgbClr val="FFFF00"/>
                </a:solidFill>
              </a:rPr>
              <a:t>we’ve just begun.</a:t>
            </a:r>
          </a:p>
        </p:txBody>
      </p:sp>
    </p:spTree>
    <p:extLst>
      <p:ext uri="{BB962C8B-B14F-4D97-AF65-F5344CB8AC3E}">
        <p14:creationId xmlns:p14="http://schemas.microsoft.com/office/powerpoint/2010/main" val="215265343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4" presetClass="emph" presetSubtype="0" fill="hold" grpId="0" nodeType="withEffect">
                                  <p:stCondLst>
                                    <p:cond delay="0"/>
                                  </p:stCondLst>
                                  <p:childTnLst>
                                    <p:animClr clrSpc="hsl" dir="cw">
                                      <p:cBhvr override="childStyle">
                                        <p:cTn id="9" dur="1000" fill="hold"/>
                                        <p:tgtEl>
                                          <p:spTgt spid="11"/>
                                        </p:tgtEl>
                                        <p:attrNameLst>
                                          <p:attrName>style.color</p:attrName>
                                        </p:attrNameLst>
                                      </p:cBhvr>
                                      <p:by>
                                        <p:hsl h="0" s="-12549" l="-25098"/>
                                      </p:by>
                                    </p:animClr>
                                    <p:animClr clrSpc="hsl" dir="cw">
                                      <p:cBhvr>
                                        <p:cTn id="10" dur="1000" fill="hold"/>
                                        <p:tgtEl>
                                          <p:spTgt spid="11"/>
                                        </p:tgtEl>
                                        <p:attrNameLst>
                                          <p:attrName>fillcolor</p:attrName>
                                        </p:attrNameLst>
                                      </p:cBhvr>
                                      <p:by>
                                        <p:hsl h="0" s="-12549" l="-25098"/>
                                      </p:by>
                                    </p:animClr>
                                    <p:animClr clrSpc="hsl" dir="cw">
                                      <p:cBhvr>
                                        <p:cTn id="11" dur="1000" fill="hold"/>
                                        <p:tgtEl>
                                          <p:spTgt spid="11"/>
                                        </p:tgtEl>
                                        <p:attrNameLst>
                                          <p:attrName>stroke.color</p:attrName>
                                        </p:attrNameLst>
                                      </p:cBhvr>
                                      <p:by>
                                        <p:hsl h="0" s="-12549" l="-25098"/>
                                      </p:by>
                                    </p:animClr>
                                    <p:set>
                                      <p:cBhvr>
                                        <p:cTn id="12" dur="1000" fill="hold"/>
                                        <p:tgtEl>
                                          <p:spTgt spid="11"/>
                                        </p:tgtEl>
                                        <p:attrNameLst>
                                          <p:attrName>fill.type</p:attrName>
                                        </p:attrNameLst>
                                      </p:cBhvr>
                                      <p:to>
                                        <p:strVal val="solid"/>
                                      </p:to>
                                    </p:set>
                                  </p:childTnLst>
                                </p:cTn>
                              </p:par>
                              <p:par>
                                <p:cTn id="13" presetID="24" presetClass="emph" presetSubtype="0" fill="hold" grpId="0" nodeType="withEffect">
                                  <p:stCondLst>
                                    <p:cond delay="0"/>
                                  </p:stCondLst>
                                  <p:childTnLst>
                                    <p:animClr clrSpc="hsl" dir="cw">
                                      <p:cBhvr override="childStyle">
                                        <p:cTn id="14" dur="1000" fill="hold"/>
                                        <p:tgtEl>
                                          <p:spTgt spid="10"/>
                                        </p:tgtEl>
                                        <p:attrNameLst>
                                          <p:attrName>style.color</p:attrName>
                                        </p:attrNameLst>
                                      </p:cBhvr>
                                      <p:by>
                                        <p:hsl h="0" s="-12549" l="-25098"/>
                                      </p:by>
                                    </p:animClr>
                                    <p:animClr clrSpc="hsl" dir="cw">
                                      <p:cBhvr>
                                        <p:cTn id="15" dur="1000" fill="hold"/>
                                        <p:tgtEl>
                                          <p:spTgt spid="10"/>
                                        </p:tgtEl>
                                        <p:attrNameLst>
                                          <p:attrName>fillcolor</p:attrName>
                                        </p:attrNameLst>
                                      </p:cBhvr>
                                      <p:by>
                                        <p:hsl h="0" s="-12549" l="-25098"/>
                                      </p:by>
                                    </p:animClr>
                                    <p:animClr clrSpc="hsl" dir="cw">
                                      <p:cBhvr>
                                        <p:cTn id="16" dur="1000" fill="hold"/>
                                        <p:tgtEl>
                                          <p:spTgt spid="10"/>
                                        </p:tgtEl>
                                        <p:attrNameLst>
                                          <p:attrName>stroke.color</p:attrName>
                                        </p:attrNameLst>
                                      </p:cBhvr>
                                      <p:by>
                                        <p:hsl h="0" s="-12549" l="-25098"/>
                                      </p:by>
                                    </p:animClr>
                                    <p:set>
                                      <p:cBhvr>
                                        <p:cTn id="17" dur="1000" fill="hold"/>
                                        <p:tgtEl>
                                          <p:spTgt spid="10"/>
                                        </p:tgtEl>
                                        <p:attrNameLst>
                                          <p:attrName>fill.type</p:attrName>
                                        </p:attrNameLst>
                                      </p:cBhvr>
                                      <p:to>
                                        <p:strVal val="solid"/>
                                      </p:to>
                                    </p:set>
                                  </p:childTnLst>
                                </p:cTn>
                              </p:par>
                              <p:par>
                                <p:cTn id="18" presetID="9" presetClass="emph" presetSubtype="0" grpId="0" nodeType="withEffect" nodePh="1">
                                  <p:stCondLst>
                                    <p:cond delay="0"/>
                                  </p:stCondLst>
                                  <p:endCondLst>
                                    <p:cond evt="begin" delay="0">
                                      <p:tn val="18"/>
                                    </p:cond>
                                  </p:endCondLst>
                                  <p:childTnLst>
                                    <p:set>
                                      <p:cBhvr>
                                        <p:cTn id="19" dur="indefinite"/>
                                        <p:tgtEl>
                                          <p:spTgt spid="2"/>
                                        </p:tgtEl>
                                        <p:attrNameLst>
                                          <p:attrName>style.opacity</p:attrName>
                                        </p:attrNameLst>
                                      </p:cBhvr>
                                      <p:to>
                                        <p:strVal val="0.5"/>
                                      </p:to>
                                    </p:set>
                                    <p:animEffect filter="image" prLst="opacity: 0.5">
                                      <p:cBhvr rctx="IE">
                                        <p:cTn id="20" dur="indefinite"/>
                                        <p:tgtEl>
                                          <p:spTgt spid="2"/>
                                        </p:tgtEl>
                                      </p:cBhvr>
                                    </p:animEffect>
                                  </p:childTnLst>
                                </p:cTn>
                              </p:par>
                              <p:par>
                                <p:cTn id="21" presetID="3" presetClass="emph" presetSubtype="2" fill="hold" grpId="0" nodeType="withEffect">
                                  <p:stCondLst>
                                    <p:cond delay="0"/>
                                  </p:stCondLst>
                                  <p:childTnLst>
                                    <p:animClr clrSpc="rgb" dir="cw">
                                      <p:cBhvr override="childStyle">
                                        <p:cTn id="22" dur="2000" fill="hold"/>
                                        <p:tgtEl>
                                          <p:spTgt spid="13"/>
                                        </p:tgtEl>
                                        <p:attrNameLst>
                                          <p:attrName>style.color</p:attrName>
                                        </p:attrNameLst>
                                      </p:cBhvr>
                                      <p:to>
                                        <a:srgbClr val="FFFC00"/>
                                      </p:to>
                                    </p:animClr>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500"/>
                                        <p:tgtEl>
                                          <p:spTgt spid="3">
                                            <p:txEl>
                                              <p:pRg st="1" end="1"/>
                                            </p:txEl>
                                          </p:spTgt>
                                        </p:tgtEl>
                                      </p:cBhvr>
                                    </p:animEffect>
                                  </p:childTnLst>
                                </p:cTn>
                              </p:par>
                              <p:par>
                                <p:cTn id="34" presetID="10" presetClass="entr" presetSubtype="0" fill="hold" grpId="0" nodeType="withEffect">
                                  <p:stCondLst>
                                    <p:cond delay="100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500"/>
                                        <p:tgtEl>
                                          <p:spTgt spid="3">
                                            <p:txEl>
                                              <p:pRg st="2" end="2"/>
                                            </p:txEl>
                                          </p:spTgt>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3" grpId="0" animBg="1"/>
      <p:bldP spid="10" grpId="0" animBg="1"/>
      <p:bldP spid="18" grpId="0" animBg="1"/>
      <p:bldP spid="4" grpId="0" animBg="1"/>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40906-FC01-3228-A91D-1C0D228FFEB5}"/>
              </a:ext>
            </a:extLst>
          </p:cNvPr>
          <p:cNvSpPr>
            <a:spLocks noGrp="1"/>
          </p:cNvSpPr>
          <p:nvPr>
            <p:ph type="title"/>
          </p:nvPr>
        </p:nvSpPr>
        <p:spPr/>
        <p:txBody>
          <a:bodyPr>
            <a:normAutofit/>
          </a:bodyPr>
          <a:lstStyle/>
          <a:p>
            <a:r>
              <a:rPr lang="en-US" sz="2400" dirty="0"/>
              <a:t>MA corporations </a:t>
            </a:r>
            <a:r>
              <a:rPr lang="en-US" sz="2400" i="1" dirty="0">
                <a:solidFill>
                  <a:srgbClr val="FFFF00"/>
                </a:solidFill>
              </a:rPr>
              <a:t>weaponize data</a:t>
            </a:r>
            <a:r>
              <a:rPr lang="en-US" sz="2400" dirty="0"/>
              <a:t> to </a:t>
            </a:r>
            <a:r>
              <a:rPr lang="en-US" sz="2400" i="1" dirty="0">
                <a:solidFill>
                  <a:srgbClr val="FFFF00"/>
                </a:solidFill>
              </a:rPr>
              <a:t>falsely</a:t>
            </a:r>
            <a:r>
              <a:rPr lang="en-US" sz="2400" dirty="0"/>
              <a:t> </a:t>
            </a:r>
            <a:r>
              <a:rPr lang="en-US" sz="2400" i="1" dirty="0">
                <a:solidFill>
                  <a:srgbClr val="FFFF00"/>
                </a:solidFill>
              </a:rPr>
              <a:t>pose</a:t>
            </a:r>
            <a:r>
              <a:rPr lang="en-US" sz="2400" dirty="0"/>
              <a:t> to Congress as a </a:t>
            </a:r>
            <a:br>
              <a:rPr lang="en-US" sz="2400" dirty="0"/>
            </a:br>
            <a:r>
              <a:rPr lang="en-US" dirty="0"/>
              <a:t>Solution to Inequities</a:t>
            </a:r>
          </a:p>
        </p:txBody>
      </p:sp>
      <p:sp>
        <p:nvSpPr>
          <p:cNvPr id="4" name="Text Placeholder 3">
            <a:extLst>
              <a:ext uri="{FF2B5EF4-FFF2-40B4-BE49-F238E27FC236}">
                <a16:creationId xmlns:a16="http://schemas.microsoft.com/office/drawing/2014/main" id="{186FB33B-3CED-6467-8CDF-8B1FE77F2CF0}"/>
              </a:ext>
            </a:extLst>
          </p:cNvPr>
          <p:cNvSpPr>
            <a:spLocks noGrp="1"/>
          </p:cNvSpPr>
          <p:nvPr>
            <p:ph type="body" idx="10"/>
          </p:nvPr>
        </p:nvSpPr>
        <p:spPr>
          <a:xfrm>
            <a:off x="-1" y="6016753"/>
            <a:ext cx="8511703" cy="841248"/>
          </a:xfrm>
        </p:spPr>
        <p:txBody>
          <a:bodyPr/>
          <a:lstStyle/>
          <a:p>
            <a:r>
              <a:rPr lang="en-US" dirty="0"/>
              <a:t>https://</a:t>
            </a:r>
            <a:r>
              <a:rPr lang="en-US" dirty="0" err="1"/>
              <a:t>www.ahip.org</a:t>
            </a:r>
            <a:r>
              <a:rPr lang="en-US" dirty="0"/>
              <a:t>/resources/</a:t>
            </a:r>
            <a:r>
              <a:rPr lang="en-US" dirty="0" err="1"/>
              <a:t>medicare</a:t>
            </a:r>
            <a:r>
              <a:rPr lang="en-US" dirty="0"/>
              <a:t>-advantage-demographics  Accessed Oct. 15 2023</a:t>
            </a:r>
          </a:p>
          <a:p>
            <a:r>
              <a:rPr lang="en-US" dirty="0"/>
              <a:t>https://</a:t>
            </a:r>
            <a:r>
              <a:rPr lang="en-US" dirty="0" err="1"/>
              <a:t>www.kff.org</a:t>
            </a:r>
            <a:r>
              <a:rPr lang="en-US" dirty="0"/>
              <a:t>/report-section/disparities-in-health-measures-by-race-and-ethnicity-among-beneficiaries-in-medicare-advantage-report/   Accessed Aug 19 2024</a:t>
            </a:r>
          </a:p>
        </p:txBody>
      </p:sp>
      <p:graphicFrame>
        <p:nvGraphicFramePr>
          <p:cNvPr id="7" name="Content Placeholder 4">
            <a:extLst>
              <a:ext uri="{FF2B5EF4-FFF2-40B4-BE49-F238E27FC236}">
                <a16:creationId xmlns:a16="http://schemas.microsoft.com/office/drawing/2014/main" id="{6BBE0C9D-313F-BF88-3D61-9C00224CAB07}"/>
              </a:ext>
            </a:extLst>
          </p:cNvPr>
          <p:cNvGraphicFramePr>
            <a:graphicFrameLocks noGrp="1"/>
          </p:cNvGraphicFramePr>
          <p:nvPr>
            <p:ph idx="1"/>
          </p:nvPr>
        </p:nvGraphicFramePr>
        <p:xfrm>
          <a:off x="602545" y="1984663"/>
          <a:ext cx="4801662" cy="4032089"/>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159A55A4-8F16-7C9B-388F-56968F49C485}"/>
              </a:ext>
            </a:extLst>
          </p:cNvPr>
          <p:cNvSpPr txBox="1"/>
          <p:nvPr/>
        </p:nvSpPr>
        <p:spPr>
          <a:xfrm>
            <a:off x="739739" y="1591562"/>
            <a:ext cx="4294598" cy="400110"/>
          </a:xfrm>
          <a:prstGeom prst="rect">
            <a:avLst/>
          </a:prstGeom>
          <a:noFill/>
        </p:spPr>
        <p:txBody>
          <a:bodyPr wrap="square" rtlCol="0">
            <a:spAutoFit/>
          </a:bodyPr>
          <a:lstStyle/>
          <a:p>
            <a:pPr algn="ctr">
              <a:spcAft>
                <a:spcPts val="1200"/>
              </a:spcAft>
            </a:pPr>
            <a:r>
              <a:rPr lang="en-US" sz="2000" b="1" dirty="0">
                <a:solidFill>
                  <a:schemeClr val="bg1"/>
                </a:solidFill>
              </a:rPr>
              <a:t>% of Medicare beneficiaries in MA</a:t>
            </a:r>
          </a:p>
        </p:txBody>
      </p:sp>
      <p:sp>
        <p:nvSpPr>
          <p:cNvPr id="11" name="TextBox 10">
            <a:extLst>
              <a:ext uri="{FF2B5EF4-FFF2-40B4-BE49-F238E27FC236}">
                <a16:creationId xmlns:a16="http://schemas.microsoft.com/office/drawing/2014/main" id="{A44FF898-B3DD-0C8A-07A9-8F317B8C8AC5}"/>
              </a:ext>
            </a:extLst>
          </p:cNvPr>
          <p:cNvSpPr txBox="1"/>
          <p:nvPr/>
        </p:nvSpPr>
        <p:spPr>
          <a:xfrm>
            <a:off x="8345585" y="1591562"/>
            <a:ext cx="2677925" cy="400110"/>
          </a:xfrm>
          <a:prstGeom prst="rect">
            <a:avLst/>
          </a:prstGeom>
          <a:noFill/>
        </p:spPr>
        <p:txBody>
          <a:bodyPr wrap="square" rtlCol="0">
            <a:spAutoFit/>
          </a:bodyPr>
          <a:lstStyle/>
          <a:p>
            <a:pPr algn="ctr">
              <a:spcAft>
                <a:spcPts val="1200"/>
              </a:spcAft>
            </a:pPr>
            <a:r>
              <a:rPr lang="en-US" sz="2000" b="1" dirty="0">
                <a:solidFill>
                  <a:schemeClr val="bg1"/>
                </a:solidFill>
              </a:rPr>
              <a:t>Income &lt;$25,000</a:t>
            </a:r>
          </a:p>
        </p:txBody>
      </p:sp>
      <p:graphicFrame>
        <p:nvGraphicFramePr>
          <p:cNvPr id="9" name="Content Placeholder 4">
            <a:extLst>
              <a:ext uri="{FF2B5EF4-FFF2-40B4-BE49-F238E27FC236}">
                <a16:creationId xmlns:a16="http://schemas.microsoft.com/office/drawing/2014/main" id="{63D8BBC6-E7BC-FA91-626B-778D7858D7F2}"/>
              </a:ext>
            </a:extLst>
          </p:cNvPr>
          <p:cNvGraphicFramePr>
            <a:graphicFrameLocks/>
          </p:cNvGraphicFramePr>
          <p:nvPr/>
        </p:nvGraphicFramePr>
        <p:xfrm>
          <a:off x="8188038" y="1991672"/>
          <a:ext cx="2993019" cy="4032089"/>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7A48C845-A7F9-C1F9-9564-499784ED90EB}"/>
              </a:ext>
            </a:extLst>
          </p:cNvPr>
          <p:cNvPicPr>
            <a:picLocks noChangeAspect="1"/>
          </p:cNvPicPr>
          <p:nvPr/>
        </p:nvPicPr>
        <p:blipFill>
          <a:blip r:embed="rId4"/>
          <a:stretch>
            <a:fillRect/>
          </a:stretch>
        </p:blipFill>
        <p:spPr>
          <a:xfrm>
            <a:off x="5362406" y="1641575"/>
            <a:ext cx="3000344" cy="3892662"/>
          </a:xfrm>
          <a:prstGeom prst="rect">
            <a:avLst/>
          </a:prstGeom>
          <a:ln w="25400">
            <a:solidFill>
              <a:schemeClr val="bg1"/>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2B5F3D47-D0E1-F572-005E-A8041223BD76}"/>
              </a:ext>
            </a:extLst>
          </p:cNvPr>
          <p:cNvSpPr/>
          <p:nvPr/>
        </p:nvSpPr>
        <p:spPr>
          <a:xfrm>
            <a:off x="1496291" y="3931920"/>
            <a:ext cx="8747847" cy="1075410"/>
          </a:xfrm>
          <a:prstGeom prst="rect">
            <a:avLst/>
          </a:prstGeom>
          <a:solidFill>
            <a:schemeClr val="accent2">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bg1"/>
                </a:solidFill>
                <a:effectLst>
                  <a:outerShdw blurRad="50800" dist="38100" dir="2700000" algn="tl" rotWithShape="0">
                    <a:prstClr val="black">
                      <a:alpha val="40000"/>
                    </a:prstClr>
                  </a:outerShdw>
                </a:effectLst>
              </a:rPr>
              <a:t>A system that </a:t>
            </a:r>
            <a:r>
              <a:rPr lang="en-US" sz="2000" b="1" dirty="0">
                <a:solidFill>
                  <a:srgbClr val="FFFF00"/>
                </a:solidFill>
                <a:effectLst>
                  <a:outerShdw blurRad="50800" dist="38100" dir="2700000" algn="tl" rotWithShape="0">
                    <a:prstClr val="black">
                      <a:alpha val="40000"/>
                    </a:prstClr>
                  </a:outerShdw>
                </a:effectLst>
              </a:rPr>
              <a:t>harms people </a:t>
            </a:r>
            <a:r>
              <a:rPr lang="en-US" sz="2000" dirty="0">
                <a:solidFill>
                  <a:schemeClr val="bg1"/>
                </a:solidFill>
                <a:effectLst>
                  <a:outerShdw blurRad="50800" dist="38100" dir="2700000" algn="tl" rotWithShape="0">
                    <a:prstClr val="black">
                      <a:alpha val="40000"/>
                    </a:prstClr>
                  </a:outerShdw>
                </a:effectLst>
              </a:rPr>
              <a:t>cannot be the solution to equity.</a:t>
            </a:r>
          </a:p>
          <a:p>
            <a:pPr algn="ctr">
              <a:spcAft>
                <a:spcPts val="600"/>
              </a:spcAft>
            </a:pPr>
            <a:r>
              <a:rPr lang="en-US" sz="2400" b="1" dirty="0">
                <a:solidFill>
                  <a:schemeClr val="bg1"/>
                </a:solidFill>
                <a:effectLst>
                  <a:outerShdw blurRad="50800" dist="38100" dir="2700000" algn="tl" rotWithShape="0">
                    <a:prstClr val="black">
                      <a:alpha val="40000"/>
                    </a:prstClr>
                  </a:outerShdw>
                </a:effectLst>
              </a:rPr>
              <a:t>PNHP can help Congress see past the </a:t>
            </a:r>
            <a:r>
              <a:rPr lang="en-US" sz="2400" b="1" i="1" dirty="0">
                <a:solidFill>
                  <a:srgbClr val="FFFF00"/>
                </a:solidFill>
                <a:effectLst>
                  <a:outerShdw blurRad="50800" dist="38100" dir="2700000" algn="tl" rotWithShape="0">
                    <a:prstClr val="black">
                      <a:alpha val="40000"/>
                    </a:prstClr>
                  </a:outerShdw>
                </a:effectLst>
              </a:rPr>
              <a:t>weaponized data.</a:t>
            </a:r>
          </a:p>
        </p:txBody>
      </p:sp>
    </p:spTree>
    <p:extLst>
      <p:ext uri="{BB962C8B-B14F-4D97-AF65-F5344CB8AC3E}">
        <p14:creationId xmlns:p14="http://schemas.microsoft.com/office/powerpoint/2010/main" val="53537139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bg/>
                                          </p:spTgt>
                                        </p:tgtEl>
                                        <p:attrNameLst>
                                          <p:attrName>style.visibility</p:attrName>
                                        </p:attrNameLst>
                                      </p:cBhvr>
                                      <p:to>
                                        <p:strVal val="visible"/>
                                      </p:to>
                                    </p:set>
                                    <p:animEffect transition="in" filter="fade">
                                      <p:cBhvr>
                                        <p:cTn id="29" dur="500"/>
                                        <p:tgtEl>
                                          <p:spTgt spid="5">
                                            <p:bg/>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childTnLst>
                          </p:cTn>
                        </p:par>
                        <p:par>
                          <p:cTn id="33" fill="hold">
                            <p:stCondLst>
                              <p:cond delay="500"/>
                            </p:stCondLst>
                            <p:childTnLst>
                              <p:par>
                                <p:cTn id="34" presetID="10" presetClass="entr" presetSubtype="0" fill="hold" grpId="0" nodeType="afterEffect">
                                  <p:stCondLst>
                                    <p:cond delay="100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fade">
                                      <p:cBhvr>
                                        <p:cTn id="3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0" grpId="0"/>
      <p:bldP spid="11" grpId="0"/>
      <p:bldGraphic spid="9" grpId="0">
        <p:bldAsOne/>
      </p:bldGraphic>
      <p:bldP spid="5"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DC2DB-AD61-0DBA-877D-173FE50D58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B81189-6271-8B29-F641-1BD48EC00121}"/>
              </a:ext>
            </a:extLst>
          </p:cNvPr>
          <p:cNvSpPr>
            <a:spLocks noGrp="1"/>
          </p:cNvSpPr>
          <p:nvPr>
            <p:ph type="title"/>
          </p:nvPr>
        </p:nvSpPr>
        <p:spPr/>
        <p:txBody>
          <a:bodyPr>
            <a:normAutofit/>
          </a:bodyPr>
          <a:lstStyle/>
          <a:p>
            <a:r>
              <a:rPr lang="en-US" sz="2400" dirty="0"/>
              <a:t>It’s more than just numbers on paper – </a:t>
            </a:r>
            <a:br>
              <a:rPr lang="en-US" sz="2400" dirty="0"/>
            </a:br>
            <a:r>
              <a:rPr lang="en-US" dirty="0"/>
              <a:t>Our Real-life Stories Build Our Power</a:t>
            </a:r>
            <a:endParaRPr lang="en-US" sz="6000" dirty="0"/>
          </a:p>
        </p:txBody>
      </p:sp>
      <p:pic>
        <p:nvPicPr>
          <p:cNvPr id="6" name="Picture 5">
            <a:extLst>
              <a:ext uri="{FF2B5EF4-FFF2-40B4-BE49-F238E27FC236}">
                <a16:creationId xmlns:a16="http://schemas.microsoft.com/office/drawing/2014/main" id="{D70FF71D-3E42-3967-6A73-C6BAA5372397}"/>
              </a:ext>
            </a:extLst>
          </p:cNvPr>
          <p:cNvPicPr>
            <a:picLocks noChangeAspect="1"/>
          </p:cNvPicPr>
          <p:nvPr/>
        </p:nvPicPr>
        <p:blipFill>
          <a:blip r:embed="rId2"/>
          <a:stretch>
            <a:fillRect/>
          </a:stretch>
        </p:blipFill>
        <p:spPr>
          <a:xfrm>
            <a:off x="838200" y="1690688"/>
            <a:ext cx="3000344" cy="3892662"/>
          </a:xfrm>
          <a:prstGeom prst="rect">
            <a:avLst/>
          </a:prstGeom>
          <a:ln w="25400">
            <a:solidFill>
              <a:schemeClr val="bg1"/>
            </a:solidFill>
          </a:ln>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910B9A7B-16E8-CAE5-F4F6-7C19579450C5}"/>
              </a:ext>
            </a:extLst>
          </p:cNvPr>
          <p:cNvSpPr>
            <a:spLocks noGrp="1"/>
          </p:cNvSpPr>
          <p:nvPr>
            <p:ph type="body" idx="10"/>
          </p:nvPr>
        </p:nvSpPr>
        <p:spPr/>
        <p:txBody>
          <a:bodyPr/>
          <a:lstStyle/>
          <a:p>
            <a:endParaRPr lang="en-US"/>
          </a:p>
        </p:txBody>
      </p:sp>
      <p:pic>
        <p:nvPicPr>
          <p:cNvPr id="19" name="Picture 18">
            <a:extLst>
              <a:ext uri="{FF2B5EF4-FFF2-40B4-BE49-F238E27FC236}">
                <a16:creationId xmlns:a16="http://schemas.microsoft.com/office/drawing/2014/main" id="{2F0F43B9-19C2-FCBC-ECE4-086D5CB6F369}"/>
              </a:ext>
            </a:extLst>
          </p:cNvPr>
          <p:cNvPicPr>
            <a:picLocks noChangeAspect="1"/>
          </p:cNvPicPr>
          <p:nvPr/>
        </p:nvPicPr>
        <p:blipFill>
          <a:blip r:embed="rId3"/>
          <a:stretch>
            <a:fillRect/>
          </a:stretch>
        </p:blipFill>
        <p:spPr>
          <a:xfrm>
            <a:off x="4288806" y="1690688"/>
            <a:ext cx="2627196" cy="2271712"/>
          </a:xfrm>
          <a:prstGeom prst="rect">
            <a:avLst/>
          </a:prstGeom>
          <a:ln>
            <a:solidFill>
              <a:schemeClr val="bg1"/>
            </a:solidFill>
          </a:ln>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3D55AC97-0C5C-6FE9-16C7-84849B8EB08C}"/>
              </a:ext>
            </a:extLst>
          </p:cNvPr>
          <p:cNvPicPr>
            <a:picLocks noChangeAspect="1"/>
          </p:cNvPicPr>
          <p:nvPr/>
        </p:nvPicPr>
        <p:blipFill>
          <a:blip r:embed="rId4"/>
          <a:stretch>
            <a:fillRect/>
          </a:stretch>
        </p:blipFill>
        <p:spPr>
          <a:xfrm>
            <a:off x="7470065" y="1690688"/>
            <a:ext cx="2627196" cy="2271712"/>
          </a:xfrm>
          <a:prstGeom prst="rect">
            <a:avLst/>
          </a:prstGeom>
          <a:ln>
            <a:solidFill>
              <a:schemeClr val="bg1"/>
            </a:solidFill>
          </a:ln>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042A6815-C042-B185-A806-2A6C6B598D02}"/>
              </a:ext>
            </a:extLst>
          </p:cNvPr>
          <p:cNvPicPr>
            <a:picLocks noChangeAspect="1"/>
          </p:cNvPicPr>
          <p:nvPr/>
        </p:nvPicPr>
        <p:blipFill>
          <a:blip r:embed="rId5"/>
          <a:stretch>
            <a:fillRect/>
          </a:stretch>
        </p:blipFill>
        <p:spPr>
          <a:xfrm>
            <a:off x="5545345" y="3311638"/>
            <a:ext cx="2627196" cy="2271712"/>
          </a:xfrm>
          <a:prstGeom prst="rect">
            <a:avLst/>
          </a:prstGeom>
          <a:ln>
            <a:solidFill>
              <a:schemeClr val="bg1"/>
            </a:solidFill>
          </a:ln>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5386DC89-2E50-0DA3-0E0A-CF13125A34FD}"/>
              </a:ext>
            </a:extLst>
          </p:cNvPr>
          <p:cNvPicPr>
            <a:picLocks noChangeAspect="1"/>
          </p:cNvPicPr>
          <p:nvPr/>
        </p:nvPicPr>
        <p:blipFill>
          <a:blip r:embed="rId6"/>
          <a:stretch>
            <a:fillRect/>
          </a:stretch>
        </p:blipFill>
        <p:spPr>
          <a:xfrm>
            <a:off x="8726604" y="3311638"/>
            <a:ext cx="2627196" cy="2271712"/>
          </a:xfrm>
          <a:prstGeom prst="rect">
            <a:avLst/>
          </a:prstGeo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4720728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2D7B8-5EEF-FDAD-020D-659565E8E823}"/>
              </a:ext>
            </a:extLst>
          </p:cNvPr>
          <p:cNvSpPr>
            <a:spLocks noGrp="1"/>
          </p:cNvSpPr>
          <p:nvPr>
            <p:ph type="title"/>
          </p:nvPr>
        </p:nvSpPr>
        <p:spPr/>
        <p:txBody>
          <a:bodyPr>
            <a:normAutofit/>
          </a:bodyPr>
          <a:lstStyle/>
          <a:p>
            <a:r>
              <a:rPr lang="en-US" sz="2400" dirty="0"/>
              <a:t>Health Affairs is calling for submissions about </a:t>
            </a:r>
            <a:br>
              <a:rPr lang="en-US" sz="2000" dirty="0"/>
            </a:br>
            <a:r>
              <a:rPr lang="en-US" dirty="0"/>
              <a:t>MA Supplemental Benefits</a:t>
            </a:r>
          </a:p>
        </p:txBody>
      </p:sp>
      <p:sp>
        <p:nvSpPr>
          <p:cNvPr id="4" name="Text Placeholder 3">
            <a:extLst>
              <a:ext uri="{FF2B5EF4-FFF2-40B4-BE49-F238E27FC236}">
                <a16:creationId xmlns:a16="http://schemas.microsoft.com/office/drawing/2014/main" id="{89F03E75-34B3-0D35-188D-0A3BF5E8257E}"/>
              </a:ext>
            </a:extLst>
          </p:cNvPr>
          <p:cNvSpPr>
            <a:spLocks noGrp="1"/>
          </p:cNvSpPr>
          <p:nvPr>
            <p:ph type="body" idx="10"/>
          </p:nvPr>
        </p:nvSpPr>
        <p:spPr>
          <a:xfrm>
            <a:off x="7798085" y="4993240"/>
            <a:ext cx="4304872" cy="1114158"/>
          </a:xfrm>
        </p:spPr>
        <p:txBody>
          <a:bodyPr/>
          <a:lstStyle/>
          <a:p>
            <a:r>
              <a:rPr lang="en-US" dirty="0"/>
              <a:t>Health Affairs. 2024 Supplemental Benefits in Medicare Advantage. https://www.healthaffairs.org/request-for-abstracts/2024-supplemental-benefits-in-medicare-advantage. Published 2024. Accessed September 7, 2024.</a:t>
            </a:r>
          </a:p>
        </p:txBody>
      </p:sp>
      <p:pic>
        <p:nvPicPr>
          <p:cNvPr id="1026" name="Picture 2" descr="Health Affairs (@Health_Affairs) / X">
            <a:extLst>
              <a:ext uri="{FF2B5EF4-FFF2-40B4-BE49-F238E27FC236}">
                <a16:creationId xmlns:a16="http://schemas.microsoft.com/office/drawing/2014/main" id="{BE474A42-EFD3-945C-99ED-F0F0A2693C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82" t="12116" r="19343"/>
          <a:stretch/>
        </p:blipFill>
        <p:spPr bwMode="auto">
          <a:xfrm>
            <a:off x="673793" y="2065106"/>
            <a:ext cx="6694446" cy="479289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D4D4AC5-94FC-A0AD-DF48-BA245CFD3C0F}"/>
              </a:ext>
            </a:extLst>
          </p:cNvPr>
          <p:cNvSpPr/>
          <p:nvPr/>
        </p:nvSpPr>
        <p:spPr>
          <a:xfrm>
            <a:off x="2646381" y="2248525"/>
            <a:ext cx="8871827" cy="2542935"/>
          </a:xfrm>
          <a:prstGeom prst="rect">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365760" rtlCol="0" anchor="ctr"/>
          <a:lstStyle/>
          <a:p>
            <a:pPr algn="ctr"/>
            <a:r>
              <a:rPr lang="en-US" sz="2800" b="1" dirty="0">
                <a:effectLst>
                  <a:outerShdw blurRad="50800" dist="38100" dir="2700000" algn="tl" rotWithShape="0">
                    <a:prstClr val="black">
                      <a:alpha val="40000"/>
                    </a:prstClr>
                  </a:outerShdw>
                </a:effectLst>
              </a:rPr>
              <a:t>Our campaign includes </a:t>
            </a:r>
          </a:p>
          <a:p>
            <a:pPr algn="ctr">
              <a:spcAft>
                <a:spcPts val="1200"/>
              </a:spcAft>
            </a:pPr>
            <a:r>
              <a:rPr lang="en-US" sz="2800" b="1" dirty="0">
                <a:effectLst>
                  <a:outerShdw blurRad="50800" dist="38100" dir="2700000" algn="tl" rotWithShape="0">
                    <a:prstClr val="black">
                      <a:alpha val="40000"/>
                    </a:prstClr>
                  </a:outerShdw>
                </a:effectLst>
              </a:rPr>
              <a:t>publishing our MA </a:t>
            </a:r>
            <a:r>
              <a:rPr lang="en-US" sz="2800" b="1" i="1" dirty="0">
                <a:effectLst>
                  <a:outerShdw blurRad="50800" dist="38100" dir="2700000" algn="tl" rotWithShape="0">
                    <a:prstClr val="black">
                      <a:alpha val="40000"/>
                    </a:prstClr>
                  </a:outerShdw>
                </a:effectLst>
              </a:rPr>
              <a:t>experiences</a:t>
            </a:r>
            <a:r>
              <a:rPr lang="en-US" sz="2800" b="1" dirty="0">
                <a:effectLst>
                  <a:outerShdw blurRad="50800" dist="38100" dir="2700000" algn="tl" rotWithShape="0">
                    <a:prstClr val="black">
                      <a:alpha val="40000"/>
                    </a:prstClr>
                  </a:outerShdw>
                </a:effectLst>
              </a:rPr>
              <a:t> in Health Affairs.</a:t>
            </a:r>
          </a:p>
          <a:p>
            <a:pPr algn="ctr">
              <a:spcAft>
                <a:spcPts val="1200"/>
              </a:spcAft>
            </a:pPr>
            <a:r>
              <a:rPr lang="en-US" sz="2000" dirty="0">
                <a:effectLst>
                  <a:outerShdw blurRad="50800" dist="38100" dir="2700000" algn="tl" rotWithShape="0">
                    <a:prstClr val="black">
                      <a:alpha val="40000"/>
                    </a:prstClr>
                  </a:outerShdw>
                </a:effectLst>
              </a:rPr>
              <a:t>SNaHP wants to collaborate with PNHP and coauthor submissions.</a:t>
            </a:r>
          </a:p>
          <a:p>
            <a:pPr algn="ctr"/>
            <a:r>
              <a:rPr lang="en-US" sz="2800" b="1" dirty="0">
                <a:solidFill>
                  <a:srgbClr val="FFFF00"/>
                </a:solidFill>
                <a:effectLst>
                  <a:outerShdw blurRad="50800" dist="38100" dir="2700000" algn="tl" rotWithShape="0">
                    <a:prstClr val="black">
                      <a:alpha val="40000"/>
                    </a:prstClr>
                  </a:outerShdw>
                </a:effectLst>
              </a:rPr>
              <a:t>Tell Lori if you’re up to co-author with SNaHP.</a:t>
            </a:r>
          </a:p>
        </p:txBody>
      </p:sp>
    </p:spTree>
    <p:extLst>
      <p:ext uri="{BB962C8B-B14F-4D97-AF65-F5344CB8AC3E}">
        <p14:creationId xmlns:p14="http://schemas.microsoft.com/office/powerpoint/2010/main" val="55965444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fade">
                                      <p:cBhvr>
                                        <p:cTn id="12" dur="500"/>
                                        <p:tgtEl>
                                          <p:spTgt spid="7">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childTnLst>
                          </p:cTn>
                        </p:par>
                        <p:par>
                          <p:cTn id="19" fill="hold">
                            <p:stCondLst>
                              <p:cond delay="500"/>
                            </p:stCondLst>
                            <p:childTnLst>
                              <p:par>
                                <p:cTn id="20" presetID="10" presetClass="entr" presetSubtype="0" fill="hold" grpId="0" nodeType="afterEffect">
                                  <p:stCondLst>
                                    <p:cond delay="50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par>
                          <p:cTn id="23" fill="hold">
                            <p:stCondLst>
                              <p:cond delay="1500"/>
                            </p:stCondLst>
                            <p:childTnLst>
                              <p:par>
                                <p:cTn id="24" presetID="10" presetClass="entr" presetSubtype="0" fill="hold" grpId="0" nodeType="afterEffect">
                                  <p:stCondLst>
                                    <p:cond delay="50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5A58B-0ABE-B3D8-1CBE-F0DD96014E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2324F3-0007-6523-EDBB-AE3F7DC1F551}"/>
              </a:ext>
            </a:extLst>
          </p:cNvPr>
          <p:cNvSpPr>
            <a:spLocks noGrp="1"/>
          </p:cNvSpPr>
          <p:nvPr>
            <p:ph type="title"/>
          </p:nvPr>
        </p:nvSpPr>
        <p:spPr/>
        <p:txBody>
          <a:bodyPr/>
          <a:lstStyle/>
          <a:p>
            <a:r>
              <a:rPr lang="en-US" dirty="0"/>
              <a:t>We’re Working on Three Fronts</a:t>
            </a:r>
          </a:p>
        </p:txBody>
      </p:sp>
      <p:sp>
        <p:nvSpPr>
          <p:cNvPr id="7" name="Rectangle 6">
            <a:extLst>
              <a:ext uri="{FF2B5EF4-FFF2-40B4-BE49-F238E27FC236}">
                <a16:creationId xmlns:a16="http://schemas.microsoft.com/office/drawing/2014/main" id="{696B71E9-4E09-1550-C640-646AEA93EF5F}"/>
              </a:ext>
            </a:extLst>
          </p:cNvPr>
          <p:cNvSpPr/>
          <p:nvPr/>
        </p:nvSpPr>
        <p:spPr>
          <a:xfrm>
            <a:off x="516847" y="1684157"/>
            <a:ext cx="3516236" cy="3984898"/>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sz="3200" b="1" dirty="0">
                <a:effectLst>
                  <a:outerShdw blurRad="50800" dist="38100" dir="2700000" algn="tl" rotWithShape="0">
                    <a:prstClr val="black">
                      <a:alpha val="40000"/>
                    </a:prstClr>
                  </a:outerShdw>
                </a:effectLst>
              </a:rPr>
              <a:t>Legislative</a:t>
            </a:r>
            <a:endParaRPr lang="en-US" sz="2800" b="1" dirty="0">
              <a:effectLst>
                <a:outerShdw blurRad="50800" dist="38100" dir="2700000" algn="tl" rotWithShape="0">
                  <a:prstClr val="black">
                    <a:alpha val="40000"/>
                  </a:prstClr>
                </a:outerShdw>
              </a:effectLst>
            </a:endParaRPr>
          </a:p>
        </p:txBody>
      </p:sp>
      <p:sp>
        <p:nvSpPr>
          <p:cNvPr id="8" name="Rectangle 7">
            <a:extLst>
              <a:ext uri="{FF2B5EF4-FFF2-40B4-BE49-F238E27FC236}">
                <a16:creationId xmlns:a16="http://schemas.microsoft.com/office/drawing/2014/main" id="{709D5B03-68A3-190F-CB66-9459B0003055}"/>
              </a:ext>
            </a:extLst>
          </p:cNvPr>
          <p:cNvSpPr/>
          <p:nvPr/>
        </p:nvSpPr>
        <p:spPr>
          <a:xfrm>
            <a:off x="4337882" y="1684157"/>
            <a:ext cx="3516236" cy="3984898"/>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sz="3200" b="1" dirty="0">
                <a:effectLst>
                  <a:outerShdw blurRad="50800" dist="38100" dir="2700000" algn="tl" rotWithShape="0">
                    <a:prstClr val="black">
                      <a:alpha val="40000"/>
                    </a:prstClr>
                  </a:outerShdw>
                </a:effectLst>
              </a:rPr>
              <a:t>Narrative</a:t>
            </a:r>
          </a:p>
        </p:txBody>
      </p:sp>
      <p:sp>
        <p:nvSpPr>
          <p:cNvPr id="9" name="Rectangle 8">
            <a:extLst>
              <a:ext uri="{FF2B5EF4-FFF2-40B4-BE49-F238E27FC236}">
                <a16:creationId xmlns:a16="http://schemas.microsoft.com/office/drawing/2014/main" id="{83771781-1CFF-24A3-FF32-2A44EE2922B3}"/>
              </a:ext>
            </a:extLst>
          </p:cNvPr>
          <p:cNvSpPr/>
          <p:nvPr/>
        </p:nvSpPr>
        <p:spPr>
          <a:xfrm>
            <a:off x="8158917" y="1684157"/>
            <a:ext cx="3516236" cy="3984898"/>
          </a:xfrm>
          <a:prstGeom prst="rect">
            <a:avLst/>
          </a:prstGeom>
          <a:solidFill>
            <a:schemeClr val="accent1">
              <a:lumMod val="75000"/>
            </a:schemeClr>
          </a:solid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sz="3200" b="1" dirty="0">
                <a:effectLst>
                  <a:outerShdw blurRad="50800" dist="38100" dir="2700000" algn="tl" rotWithShape="0">
                    <a:prstClr val="black">
                      <a:alpha val="40000"/>
                    </a:prstClr>
                  </a:outerShdw>
                </a:effectLst>
              </a:rPr>
              <a:t>Organizing</a:t>
            </a:r>
          </a:p>
        </p:txBody>
      </p:sp>
      <p:grpSp>
        <p:nvGrpSpPr>
          <p:cNvPr id="20" name="Group 19">
            <a:extLst>
              <a:ext uri="{FF2B5EF4-FFF2-40B4-BE49-F238E27FC236}">
                <a16:creationId xmlns:a16="http://schemas.microsoft.com/office/drawing/2014/main" id="{BBFEB643-8DFB-2901-04BD-B3026A29C808}"/>
              </a:ext>
            </a:extLst>
          </p:cNvPr>
          <p:cNvGrpSpPr/>
          <p:nvPr/>
        </p:nvGrpSpPr>
        <p:grpSpPr>
          <a:xfrm>
            <a:off x="722584" y="2381601"/>
            <a:ext cx="3104762" cy="2944238"/>
            <a:chOff x="1124110" y="418563"/>
            <a:chExt cx="5676674" cy="5383175"/>
          </a:xfrm>
        </p:grpSpPr>
        <p:grpSp>
          <p:nvGrpSpPr>
            <p:cNvPr id="12" name="Group 11">
              <a:extLst>
                <a:ext uri="{FF2B5EF4-FFF2-40B4-BE49-F238E27FC236}">
                  <a16:creationId xmlns:a16="http://schemas.microsoft.com/office/drawing/2014/main" id="{E464A6DC-8BEF-91F8-3532-870DE259C18D}"/>
                </a:ext>
              </a:extLst>
            </p:cNvPr>
            <p:cNvGrpSpPr/>
            <p:nvPr/>
          </p:nvGrpSpPr>
          <p:grpSpPr>
            <a:xfrm>
              <a:off x="1737784" y="1352412"/>
              <a:ext cx="4449326" cy="4449326"/>
              <a:chOff x="3871338" y="1528042"/>
              <a:chExt cx="4449326" cy="4449326"/>
            </a:xfrm>
          </p:grpSpPr>
          <p:sp>
            <p:nvSpPr>
              <p:cNvPr id="13" name="Block Arc 12">
                <a:extLst>
                  <a:ext uri="{FF2B5EF4-FFF2-40B4-BE49-F238E27FC236}">
                    <a16:creationId xmlns:a16="http://schemas.microsoft.com/office/drawing/2014/main" id="{DBC5787C-5319-345A-C1F8-6FD460822428}"/>
                  </a:ext>
                </a:extLst>
              </p:cNvPr>
              <p:cNvSpPr/>
              <p:nvPr/>
            </p:nvSpPr>
            <p:spPr>
              <a:xfrm>
                <a:off x="3871338" y="1528042"/>
                <a:ext cx="4449326" cy="4449326"/>
              </a:xfrm>
              <a:prstGeom prst="blockArc">
                <a:avLst>
                  <a:gd name="adj1" fmla="val 1800000"/>
                  <a:gd name="adj2" fmla="val 9000000"/>
                  <a:gd name="adj3" fmla="val 4644"/>
                </a:avLst>
              </a:prstGeom>
              <a:ln>
                <a:solidFill>
                  <a:schemeClr val="tx2"/>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sz="1000"/>
              </a:p>
            </p:txBody>
          </p:sp>
          <p:sp>
            <p:nvSpPr>
              <p:cNvPr id="14" name="Block Arc 13">
                <a:extLst>
                  <a:ext uri="{FF2B5EF4-FFF2-40B4-BE49-F238E27FC236}">
                    <a16:creationId xmlns:a16="http://schemas.microsoft.com/office/drawing/2014/main" id="{9830DB60-F382-15A8-9AAD-65B58A3C9A95}"/>
                  </a:ext>
                </a:extLst>
              </p:cNvPr>
              <p:cNvSpPr/>
              <p:nvPr/>
            </p:nvSpPr>
            <p:spPr>
              <a:xfrm>
                <a:off x="3871338" y="1528042"/>
                <a:ext cx="4449326" cy="4449326"/>
              </a:xfrm>
              <a:prstGeom prst="blockArc">
                <a:avLst>
                  <a:gd name="adj1" fmla="val 16200000"/>
                  <a:gd name="adj2" fmla="val 1800000"/>
                  <a:gd name="adj3" fmla="val 4644"/>
                </a:avLst>
              </a:prstGeom>
              <a:ln>
                <a:solidFill>
                  <a:schemeClr val="tx2"/>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sz="1000"/>
              </a:p>
            </p:txBody>
          </p:sp>
          <p:sp>
            <p:nvSpPr>
              <p:cNvPr id="15" name="Block Arc 14">
                <a:extLst>
                  <a:ext uri="{FF2B5EF4-FFF2-40B4-BE49-F238E27FC236}">
                    <a16:creationId xmlns:a16="http://schemas.microsoft.com/office/drawing/2014/main" id="{B0D7B03C-9788-4F21-5DAB-67036E4C43E9}"/>
                  </a:ext>
                </a:extLst>
              </p:cNvPr>
              <p:cNvSpPr/>
              <p:nvPr/>
            </p:nvSpPr>
            <p:spPr>
              <a:xfrm>
                <a:off x="3871338" y="1528042"/>
                <a:ext cx="4449326" cy="4449326"/>
              </a:xfrm>
              <a:prstGeom prst="blockArc">
                <a:avLst>
                  <a:gd name="adj1" fmla="val 9000000"/>
                  <a:gd name="adj2" fmla="val 16200000"/>
                  <a:gd name="adj3" fmla="val 4644"/>
                </a:avLst>
              </a:prstGeom>
              <a:ln>
                <a:solidFill>
                  <a:schemeClr val="tx2"/>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sz="1000"/>
              </a:p>
            </p:txBody>
          </p:sp>
        </p:grpSp>
        <p:sp>
          <p:nvSpPr>
            <p:cNvPr id="16" name="Freeform 15">
              <a:extLst>
                <a:ext uri="{FF2B5EF4-FFF2-40B4-BE49-F238E27FC236}">
                  <a16:creationId xmlns:a16="http://schemas.microsoft.com/office/drawing/2014/main" id="{2C1934F2-036D-203C-9D3F-E296AA60EF4E}"/>
                </a:ext>
              </a:extLst>
            </p:cNvPr>
            <p:cNvSpPr/>
            <p:nvPr/>
          </p:nvSpPr>
          <p:spPr>
            <a:xfrm>
              <a:off x="2895669" y="418563"/>
              <a:ext cx="2133555" cy="2133555"/>
            </a:xfrm>
            <a:custGeom>
              <a:avLst/>
              <a:gdLst>
                <a:gd name="connsiteX0" fmla="*/ 0 w 2133555"/>
                <a:gd name="connsiteY0" fmla="*/ 1066778 h 2133555"/>
                <a:gd name="connsiteX1" fmla="*/ 1066778 w 2133555"/>
                <a:gd name="connsiteY1" fmla="*/ 0 h 2133555"/>
                <a:gd name="connsiteX2" fmla="*/ 2133556 w 2133555"/>
                <a:gd name="connsiteY2" fmla="*/ 1066778 h 2133555"/>
                <a:gd name="connsiteX3" fmla="*/ 1066778 w 2133555"/>
                <a:gd name="connsiteY3" fmla="*/ 2133556 h 2133555"/>
                <a:gd name="connsiteX4" fmla="*/ 0 w 2133555"/>
                <a:gd name="connsiteY4" fmla="*/ 1066778 h 213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55" h="2133555">
                  <a:moveTo>
                    <a:pt x="0" y="1066778"/>
                  </a:moveTo>
                  <a:cubicBezTo>
                    <a:pt x="0" y="477613"/>
                    <a:pt x="477613" y="0"/>
                    <a:pt x="1066778" y="0"/>
                  </a:cubicBezTo>
                  <a:cubicBezTo>
                    <a:pt x="1655943" y="0"/>
                    <a:pt x="2133556" y="477613"/>
                    <a:pt x="2133556" y="1066778"/>
                  </a:cubicBezTo>
                  <a:cubicBezTo>
                    <a:pt x="2133556" y="1655943"/>
                    <a:pt x="1655943" y="2133556"/>
                    <a:pt x="1066778" y="2133556"/>
                  </a:cubicBezTo>
                  <a:cubicBezTo>
                    <a:pt x="477613" y="2133556"/>
                    <a:pt x="0" y="1655943"/>
                    <a:pt x="0" y="1066778"/>
                  </a:cubicBezTo>
                  <a:close/>
                </a:path>
              </a:pathLst>
            </a:custGeom>
            <a:solidFill>
              <a:schemeClr val="accent1">
                <a:lumMod val="50000"/>
              </a:schemeClr>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37852" rIns="182880" bIns="337852" numCol="1" spcCol="1270" anchor="ctr" anchorCtr="0">
              <a:noAutofit/>
            </a:bodyPr>
            <a:lstStyle/>
            <a:p>
              <a:pPr marL="0" lvl="0" indent="0" algn="ctr" defTabSz="88900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Single Payer</a:t>
              </a:r>
            </a:p>
          </p:txBody>
        </p:sp>
        <p:sp>
          <p:nvSpPr>
            <p:cNvPr id="17" name="Freeform 16">
              <a:extLst>
                <a:ext uri="{FF2B5EF4-FFF2-40B4-BE49-F238E27FC236}">
                  <a16:creationId xmlns:a16="http://schemas.microsoft.com/office/drawing/2014/main" id="{B2D8E4BC-F50F-99CA-A550-343B24ADF054}"/>
                </a:ext>
              </a:extLst>
            </p:cNvPr>
            <p:cNvSpPr/>
            <p:nvPr/>
          </p:nvSpPr>
          <p:spPr>
            <a:xfrm>
              <a:off x="4667229" y="3596800"/>
              <a:ext cx="2133555" cy="2133555"/>
            </a:xfrm>
            <a:custGeom>
              <a:avLst/>
              <a:gdLst>
                <a:gd name="connsiteX0" fmla="*/ 0 w 2133555"/>
                <a:gd name="connsiteY0" fmla="*/ 1066778 h 2133555"/>
                <a:gd name="connsiteX1" fmla="*/ 1066778 w 2133555"/>
                <a:gd name="connsiteY1" fmla="*/ 0 h 2133555"/>
                <a:gd name="connsiteX2" fmla="*/ 2133556 w 2133555"/>
                <a:gd name="connsiteY2" fmla="*/ 1066778 h 2133555"/>
                <a:gd name="connsiteX3" fmla="*/ 1066778 w 2133555"/>
                <a:gd name="connsiteY3" fmla="*/ 2133556 h 2133555"/>
                <a:gd name="connsiteX4" fmla="*/ 0 w 2133555"/>
                <a:gd name="connsiteY4" fmla="*/ 1066778 h 213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55" h="2133555">
                  <a:moveTo>
                    <a:pt x="0" y="1066778"/>
                  </a:moveTo>
                  <a:cubicBezTo>
                    <a:pt x="0" y="477613"/>
                    <a:pt x="477613" y="0"/>
                    <a:pt x="1066778" y="0"/>
                  </a:cubicBezTo>
                  <a:cubicBezTo>
                    <a:pt x="1655943" y="0"/>
                    <a:pt x="2133556" y="477613"/>
                    <a:pt x="2133556" y="1066778"/>
                  </a:cubicBezTo>
                  <a:cubicBezTo>
                    <a:pt x="2133556" y="1655943"/>
                    <a:pt x="1655943" y="2133556"/>
                    <a:pt x="1066778" y="2133556"/>
                  </a:cubicBezTo>
                  <a:cubicBezTo>
                    <a:pt x="477613" y="2133556"/>
                    <a:pt x="0" y="1655943"/>
                    <a:pt x="0" y="1066778"/>
                  </a:cubicBezTo>
                  <a:close/>
                </a:path>
              </a:pathLst>
            </a:custGeom>
            <a:solidFill>
              <a:schemeClr val="accent1">
                <a:lumMod val="50000"/>
              </a:schemeClr>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37852" rIns="182880" bIns="337852" numCol="1" spcCol="1270" anchor="ctr" anchorCtr="0">
              <a:noAutofit/>
            </a:bodyPr>
            <a:lstStyle/>
            <a:p>
              <a:pPr marL="0" lvl="0" indent="0" algn="ctr" defTabSz="88900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Improve Traditional Medicare</a:t>
              </a:r>
            </a:p>
          </p:txBody>
        </p:sp>
        <p:sp>
          <p:nvSpPr>
            <p:cNvPr id="18" name="Freeform 17">
              <a:extLst>
                <a:ext uri="{FF2B5EF4-FFF2-40B4-BE49-F238E27FC236}">
                  <a16:creationId xmlns:a16="http://schemas.microsoft.com/office/drawing/2014/main" id="{4BBAB719-7D77-75DD-E4AE-E81FCF5D9720}"/>
                </a:ext>
              </a:extLst>
            </p:cNvPr>
            <p:cNvSpPr/>
            <p:nvPr/>
          </p:nvSpPr>
          <p:spPr>
            <a:xfrm>
              <a:off x="1124110" y="3596800"/>
              <a:ext cx="2133555" cy="2133555"/>
            </a:xfrm>
            <a:custGeom>
              <a:avLst/>
              <a:gdLst>
                <a:gd name="connsiteX0" fmla="*/ 0 w 2133555"/>
                <a:gd name="connsiteY0" fmla="*/ 1066778 h 2133555"/>
                <a:gd name="connsiteX1" fmla="*/ 1066778 w 2133555"/>
                <a:gd name="connsiteY1" fmla="*/ 0 h 2133555"/>
                <a:gd name="connsiteX2" fmla="*/ 2133556 w 2133555"/>
                <a:gd name="connsiteY2" fmla="*/ 1066778 h 2133555"/>
                <a:gd name="connsiteX3" fmla="*/ 1066778 w 2133555"/>
                <a:gd name="connsiteY3" fmla="*/ 2133556 h 2133555"/>
                <a:gd name="connsiteX4" fmla="*/ 0 w 2133555"/>
                <a:gd name="connsiteY4" fmla="*/ 1066778 h 213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55" h="2133555">
                  <a:moveTo>
                    <a:pt x="0" y="1066778"/>
                  </a:moveTo>
                  <a:cubicBezTo>
                    <a:pt x="0" y="477613"/>
                    <a:pt x="477613" y="0"/>
                    <a:pt x="1066778" y="0"/>
                  </a:cubicBezTo>
                  <a:cubicBezTo>
                    <a:pt x="1655943" y="0"/>
                    <a:pt x="2133556" y="477613"/>
                    <a:pt x="2133556" y="1066778"/>
                  </a:cubicBezTo>
                  <a:cubicBezTo>
                    <a:pt x="2133556" y="1655943"/>
                    <a:pt x="1655943" y="2133556"/>
                    <a:pt x="1066778" y="2133556"/>
                  </a:cubicBezTo>
                  <a:cubicBezTo>
                    <a:pt x="477613" y="2133556"/>
                    <a:pt x="0" y="1655943"/>
                    <a:pt x="0" y="1066778"/>
                  </a:cubicBezTo>
                  <a:close/>
                </a:path>
              </a:pathLst>
            </a:custGeom>
            <a:solidFill>
              <a:schemeClr val="accent1">
                <a:lumMod val="50000"/>
              </a:schemeClr>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37852" rIns="182880" bIns="337852" numCol="1" spcCol="1270" anchor="ctr" anchorCtr="0">
              <a:noAutofit/>
            </a:bodyPr>
            <a:lstStyle/>
            <a:p>
              <a:pPr marL="0" lvl="0" indent="0" algn="ctr" defTabSz="88900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End Profiteering</a:t>
              </a:r>
            </a:p>
          </p:txBody>
        </p:sp>
        <p:sp>
          <p:nvSpPr>
            <p:cNvPr id="19" name="Freeform 18">
              <a:extLst>
                <a:ext uri="{FF2B5EF4-FFF2-40B4-BE49-F238E27FC236}">
                  <a16:creationId xmlns:a16="http://schemas.microsoft.com/office/drawing/2014/main" id="{D8F03C22-E478-22DC-E785-7BE7FE68660C}"/>
                </a:ext>
              </a:extLst>
            </p:cNvPr>
            <p:cNvSpPr/>
            <p:nvPr/>
          </p:nvSpPr>
          <p:spPr>
            <a:xfrm>
              <a:off x="2772052" y="2386680"/>
              <a:ext cx="2380791" cy="2380791"/>
            </a:xfrm>
            <a:custGeom>
              <a:avLst/>
              <a:gdLst>
                <a:gd name="connsiteX0" fmla="*/ 0 w 2049915"/>
                <a:gd name="connsiteY0" fmla="*/ 1024958 h 2049915"/>
                <a:gd name="connsiteX1" fmla="*/ 1024958 w 2049915"/>
                <a:gd name="connsiteY1" fmla="*/ 0 h 2049915"/>
                <a:gd name="connsiteX2" fmla="*/ 2049916 w 2049915"/>
                <a:gd name="connsiteY2" fmla="*/ 1024958 h 2049915"/>
                <a:gd name="connsiteX3" fmla="*/ 1024958 w 2049915"/>
                <a:gd name="connsiteY3" fmla="*/ 2049916 h 2049915"/>
                <a:gd name="connsiteX4" fmla="*/ 0 w 2049915"/>
                <a:gd name="connsiteY4" fmla="*/ 1024958 h 204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9915" h="2049915">
                  <a:moveTo>
                    <a:pt x="0" y="1024958"/>
                  </a:moveTo>
                  <a:cubicBezTo>
                    <a:pt x="0" y="458889"/>
                    <a:pt x="458889" y="0"/>
                    <a:pt x="1024958" y="0"/>
                  </a:cubicBezTo>
                  <a:cubicBezTo>
                    <a:pt x="1591027" y="0"/>
                    <a:pt x="2049916" y="458889"/>
                    <a:pt x="2049916" y="1024958"/>
                  </a:cubicBezTo>
                  <a:cubicBezTo>
                    <a:pt x="2049916" y="1591027"/>
                    <a:pt x="1591027" y="2049916"/>
                    <a:pt x="1024958" y="2049916"/>
                  </a:cubicBezTo>
                  <a:cubicBezTo>
                    <a:pt x="458889" y="2049916"/>
                    <a:pt x="0" y="1591027"/>
                    <a:pt x="0" y="1024958"/>
                  </a:cubicBezTo>
                  <a:close/>
                </a:path>
              </a:pathLst>
            </a:custGeom>
            <a:solidFill>
              <a:schemeClr val="accent1">
                <a:lumMod val="50000"/>
              </a:schemeClr>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40843" rIns="182880" bIns="340843" numCol="1" spcCol="1270" anchor="ctr" anchorCtr="0">
              <a:noAutofit/>
            </a:bodyPr>
            <a:lstStyle/>
            <a:p>
              <a:pPr marL="0" lvl="0" indent="0" algn="ctr" defTabSz="1422400">
                <a:spcBef>
                  <a:spcPct val="0"/>
                </a:spcBef>
                <a:buNone/>
              </a:pPr>
              <a:r>
                <a:rPr lang="en-US" sz="1100" b="1" kern="1200" dirty="0">
                  <a:effectLst>
                    <a:outerShdw blurRad="50800" dist="38100" dir="2700000" algn="tl" rotWithShape="0">
                      <a:prstClr val="black">
                        <a:alpha val="40000"/>
                      </a:prstClr>
                    </a:outerShdw>
                  </a:effectLst>
                </a:rPr>
                <a:t>PNHP’s </a:t>
              </a:r>
            </a:p>
            <a:p>
              <a:pPr marL="0" lvl="0" indent="0" algn="ctr" defTabSz="1422400">
                <a:spcBef>
                  <a:spcPct val="0"/>
                </a:spcBef>
                <a:buNone/>
              </a:pPr>
              <a:r>
                <a:rPr lang="en-US" sz="1100" b="1" kern="1200" dirty="0">
                  <a:effectLst>
                    <a:outerShdw blurRad="50800" dist="38100" dir="2700000" algn="tl" rotWithShape="0">
                      <a:prstClr val="black">
                        <a:alpha val="40000"/>
                      </a:prstClr>
                    </a:outerShdw>
                  </a:effectLst>
                </a:rPr>
                <a:t>“Triple Aim”</a:t>
              </a:r>
            </a:p>
          </p:txBody>
        </p:sp>
      </p:grpSp>
      <p:pic>
        <p:nvPicPr>
          <p:cNvPr id="23" name="Picture 22">
            <a:extLst>
              <a:ext uri="{FF2B5EF4-FFF2-40B4-BE49-F238E27FC236}">
                <a16:creationId xmlns:a16="http://schemas.microsoft.com/office/drawing/2014/main" id="{04F780F0-CDEA-D59A-2E70-D3FCCC0B7E00}"/>
              </a:ext>
            </a:extLst>
          </p:cNvPr>
          <p:cNvPicPr>
            <a:picLocks noChangeAspect="1"/>
          </p:cNvPicPr>
          <p:nvPr/>
        </p:nvPicPr>
        <p:blipFill>
          <a:blip r:embed="rId2"/>
          <a:stretch>
            <a:fillRect/>
          </a:stretch>
        </p:blipFill>
        <p:spPr>
          <a:xfrm>
            <a:off x="4580067" y="2381601"/>
            <a:ext cx="1437247" cy="1848358"/>
          </a:xfrm>
          <a:prstGeom prst="rect">
            <a:avLst/>
          </a:prstGeom>
          <a:ln>
            <a:solidFill>
              <a:schemeClr val="bg1"/>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FD2E7F66-D865-6613-F8A0-1A49AF65FF64}"/>
              </a:ext>
            </a:extLst>
          </p:cNvPr>
          <p:cNvPicPr>
            <a:picLocks noChangeAspect="1"/>
          </p:cNvPicPr>
          <p:nvPr/>
        </p:nvPicPr>
        <p:blipFill>
          <a:blip r:embed="rId3"/>
          <a:stretch>
            <a:fillRect/>
          </a:stretch>
        </p:blipFill>
        <p:spPr>
          <a:xfrm>
            <a:off x="6187275" y="2699306"/>
            <a:ext cx="1424658" cy="1848358"/>
          </a:xfrm>
          <a:prstGeom prst="rect">
            <a:avLst/>
          </a:prstGeom>
          <a:ln w="25400">
            <a:solidFill>
              <a:schemeClr val="bg1"/>
            </a:solidFill>
          </a:ln>
          <a:effectLst>
            <a:outerShdw blurRad="50800" dist="38100" dir="2700000" algn="tl" rotWithShape="0">
              <a:prstClr val="black">
                <a:alpha val="40000"/>
              </a:prstClr>
            </a:outerShdw>
          </a:effectLst>
        </p:spPr>
      </p:pic>
      <p:pic>
        <p:nvPicPr>
          <p:cNvPr id="21" name="Picture 2" descr="Health Affairs (@Health_Affairs) / X">
            <a:extLst>
              <a:ext uri="{FF2B5EF4-FFF2-40B4-BE49-F238E27FC236}">
                <a16:creationId xmlns:a16="http://schemas.microsoft.com/office/drawing/2014/main" id="{1E64151F-3B8F-FF12-F7ED-DD6374C46C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82" t="12116" r="19343" b="7177"/>
          <a:stretch/>
        </p:blipFill>
        <p:spPr bwMode="auto">
          <a:xfrm>
            <a:off x="4768293" y="3914875"/>
            <a:ext cx="2668004" cy="175418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7FCAF06-BABF-32BB-5801-9E14F766EBEF}"/>
              </a:ext>
            </a:extLst>
          </p:cNvPr>
          <p:cNvPicPr>
            <a:picLocks noChangeAspect="1"/>
          </p:cNvPicPr>
          <p:nvPr/>
        </p:nvPicPr>
        <p:blipFill>
          <a:blip r:embed="rId5"/>
          <a:stretch>
            <a:fillRect/>
          </a:stretch>
        </p:blipFill>
        <p:spPr>
          <a:xfrm>
            <a:off x="8334000" y="2502986"/>
            <a:ext cx="3166070" cy="3166070"/>
          </a:xfrm>
          <a:prstGeom prst="rect">
            <a:avLst/>
          </a:prstGeom>
        </p:spPr>
      </p:pic>
      <p:sp>
        <p:nvSpPr>
          <p:cNvPr id="28" name="Rectangle 27">
            <a:extLst>
              <a:ext uri="{FF2B5EF4-FFF2-40B4-BE49-F238E27FC236}">
                <a16:creationId xmlns:a16="http://schemas.microsoft.com/office/drawing/2014/main" id="{C3BAC008-F06E-1717-CDB5-8A62496EEC40}"/>
              </a:ext>
            </a:extLst>
          </p:cNvPr>
          <p:cNvSpPr/>
          <p:nvPr/>
        </p:nvSpPr>
        <p:spPr>
          <a:xfrm>
            <a:off x="4354436" y="1690688"/>
            <a:ext cx="3499682" cy="3984897"/>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441982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FD891D-FA8D-221D-0813-F63364D3772E}"/>
              </a:ext>
            </a:extLst>
          </p:cNvPr>
          <p:cNvSpPr>
            <a:spLocks noGrp="1"/>
          </p:cNvSpPr>
          <p:nvPr>
            <p:ph type="body" idx="10"/>
          </p:nvPr>
        </p:nvSpPr>
        <p:spPr/>
        <p:txBody>
          <a:bodyPr/>
          <a:lstStyle/>
          <a:p>
            <a:pPr>
              <a:lnSpc>
                <a:spcPct val="100000"/>
              </a:lnSpc>
              <a:spcBef>
                <a:spcPts val="0"/>
              </a:spcBef>
            </a:pPr>
            <a:r>
              <a:rPr lang="en-US" dirty="0"/>
              <a:t>https://</a:t>
            </a:r>
            <a:r>
              <a:rPr lang="en-US" dirty="0" err="1"/>
              <a:t>www.kff.org</a:t>
            </a:r>
            <a:r>
              <a:rPr lang="en-US" dirty="0"/>
              <a:t>/medicare/issue-brief/medicare-advantage-in-2024-enrollment-update-and-key-trends/</a:t>
            </a:r>
          </a:p>
          <a:p>
            <a:pPr>
              <a:lnSpc>
                <a:spcPct val="100000"/>
              </a:lnSpc>
              <a:spcBef>
                <a:spcPts val="0"/>
              </a:spcBef>
            </a:pPr>
            <a:r>
              <a:rPr lang="en-US" dirty="0"/>
              <a:t>Accessed Aug. 29 2024</a:t>
            </a:r>
          </a:p>
        </p:txBody>
      </p:sp>
      <p:graphicFrame>
        <p:nvGraphicFramePr>
          <p:cNvPr id="8" name="Content Placeholder 7">
            <a:extLst>
              <a:ext uri="{FF2B5EF4-FFF2-40B4-BE49-F238E27FC236}">
                <a16:creationId xmlns:a16="http://schemas.microsoft.com/office/drawing/2014/main" id="{5A1BC33E-88D5-FEB7-2C97-9C31415AE54E}"/>
              </a:ext>
            </a:extLst>
          </p:cNvPr>
          <p:cNvGraphicFramePr>
            <a:graphicFrameLocks noGrp="1"/>
          </p:cNvGraphicFramePr>
          <p:nvPr>
            <p:ph idx="1"/>
          </p:nvPr>
        </p:nvGraphicFramePr>
        <p:xfrm>
          <a:off x="2307772" y="1825625"/>
          <a:ext cx="9403780" cy="4179888"/>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a:extLst>
              <a:ext uri="{FF2B5EF4-FFF2-40B4-BE49-F238E27FC236}">
                <a16:creationId xmlns:a16="http://schemas.microsoft.com/office/drawing/2014/main" id="{0E7C687A-E43B-B257-AADD-C08CEEFC65F9}"/>
              </a:ext>
            </a:extLst>
          </p:cNvPr>
          <p:cNvSpPr>
            <a:spLocks noGrp="1"/>
          </p:cNvSpPr>
          <p:nvPr>
            <p:ph type="title"/>
          </p:nvPr>
        </p:nvSpPr>
        <p:spPr/>
        <p:txBody>
          <a:bodyPr>
            <a:normAutofit fontScale="90000"/>
          </a:bodyPr>
          <a:lstStyle/>
          <a:p>
            <a:r>
              <a:rPr lang="en-US" sz="2400" dirty="0"/>
              <a:t>MA growth isn’t only from individual decisions:</a:t>
            </a:r>
            <a:br>
              <a:rPr lang="en-US" dirty="0"/>
            </a:br>
            <a:r>
              <a:rPr lang="en-US" dirty="0"/>
              <a:t>Employers Are Dumping Retirees into MA</a:t>
            </a:r>
          </a:p>
        </p:txBody>
      </p:sp>
      <p:sp>
        <p:nvSpPr>
          <p:cNvPr id="9" name="TextBox 8">
            <a:extLst>
              <a:ext uri="{FF2B5EF4-FFF2-40B4-BE49-F238E27FC236}">
                <a16:creationId xmlns:a16="http://schemas.microsoft.com/office/drawing/2014/main" id="{60965D17-9421-6CB4-A39A-9C14E38CA18B}"/>
              </a:ext>
            </a:extLst>
          </p:cNvPr>
          <p:cNvSpPr txBox="1"/>
          <p:nvPr/>
        </p:nvSpPr>
        <p:spPr>
          <a:xfrm>
            <a:off x="480448" y="2514892"/>
            <a:ext cx="1936181" cy="1323439"/>
          </a:xfrm>
          <a:prstGeom prst="rect">
            <a:avLst/>
          </a:prstGeom>
          <a:noFill/>
        </p:spPr>
        <p:txBody>
          <a:bodyPr wrap="square" rtlCol="0">
            <a:spAutoFit/>
          </a:bodyPr>
          <a:lstStyle/>
          <a:p>
            <a:pPr>
              <a:spcAft>
                <a:spcPts val="1200"/>
              </a:spcAft>
            </a:pPr>
            <a:r>
              <a:rPr lang="en-US" sz="2000" dirty="0">
                <a:solidFill>
                  <a:schemeClr val="bg1"/>
                </a:solidFill>
              </a:rPr>
              <a:t>Millions of MA Beneficiaries in Employer or Union MA Plan</a:t>
            </a:r>
          </a:p>
        </p:txBody>
      </p:sp>
      <p:sp>
        <p:nvSpPr>
          <p:cNvPr id="2" name="Rectangle 1">
            <a:extLst>
              <a:ext uri="{FF2B5EF4-FFF2-40B4-BE49-F238E27FC236}">
                <a16:creationId xmlns:a16="http://schemas.microsoft.com/office/drawing/2014/main" id="{3DB0FCEB-4733-078C-51A3-BFA412844483}"/>
              </a:ext>
            </a:extLst>
          </p:cNvPr>
          <p:cNvSpPr/>
          <p:nvPr/>
        </p:nvSpPr>
        <p:spPr>
          <a:xfrm>
            <a:off x="3685561" y="2730690"/>
            <a:ext cx="6648201" cy="1658430"/>
          </a:xfrm>
          <a:prstGeom prst="rect">
            <a:avLst/>
          </a:prstGeom>
          <a:solidFill>
            <a:schemeClr val="accent2">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In nine states today, </a:t>
            </a:r>
          </a:p>
          <a:p>
            <a:pPr algn="ctr"/>
            <a:r>
              <a:rPr lang="en-US" sz="2800" b="1" dirty="0">
                <a:solidFill>
                  <a:srgbClr val="FFFF00"/>
                </a:solidFill>
              </a:rPr>
              <a:t>group enrollees make up</a:t>
            </a:r>
          </a:p>
          <a:p>
            <a:pPr algn="ctr"/>
            <a:r>
              <a:rPr lang="en-US" sz="2800" b="1" dirty="0">
                <a:solidFill>
                  <a:srgbClr val="FFFF00"/>
                </a:solidFill>
              </a:rPr>
              <a:t> </a:t>
            </a:r>
            <a:r>
              <a:rPr lang="en-US" sz="3200" b="1" dirty="0">
                <a:solidFill>
                  <a:srgbClr val="FFFF00"/>
                </a:solidFill>
              </a:rPr>
              <a:t>more than 25% of MA enrollees.</a:t>
            </a:r>
            <a:endParaRPr lang="en-US" sz="2800" b="1" dirty="0">
              <a:solidFill>
                <a:srgbClr val="FFFF00"/>
              </a:solidFill>
            </a:endParaRPr>
          </a:p>
        </p:txBody>
      </p:sp>
    </p:spTree>
    <p:extLst>
      <p:ext uri="{BB962C8B-B14F-4D97-AF65-F5344CB8AC3E}">
        <p14:creationId xmlns:p14="http://schemas.microsoft.com/office/powerpoint/2010/main" val="196295718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bg/>
                                          </p:spTgt>
                                        </p:tgtEl>
                                        <p:attrNameLst>
                                          <p:attrName>style.visibility</p:attrName>
                                        </p:attrNameLst>
                                      </p:cBhvr>
                                      <p:to>
                                        <p:strVal val="visible"/>
                                      </p:to>
                                    </p:set>
                                    <p:animEffect transition="in" filter="fade">
                                      <p:cBhvr>
                                        <p:cTn id="16" dur="500"/>
                                        <p:tgtEl>
                                          <p:spTgt spid="2">
                                            <p:bg/>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AsOne/>
      </p:bldGraphic>
      <p:bldP spid="9" grpId="0"/>
      <p:bldP spid="2"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A433-D9BA-0A91-E925-FE4DA9978DB5}"/>
              </a:ext>
            </a:extLst>
          </p:cNvPr>
          <p:cNvSpPr>
            <a:spLocks noGrp="1"/>
          </p:cNvSpPr>
          <p:nvPr>
            <p:ph type="title"/>
          </p:nvPr>
        </p:nvSpPr>
        <p:spPr/>
        <p:txBody>
          <a:bodyPr>
            <a:normAutofit/>
          </a:bodyPr>
          <a:lstStyle/>
          <a:p>
            <a:r>
              <a:rPr lang="en-US" sz="2400" dirty="0"/>
              <a:t>New York City labor is winning the fight against MA</a:t>
            </a:r>
            <a:br>
              <a:rPr lang="en-US" dirty="0"/>
            </a:br>
            <a:r>
              <a:rPr lang="en-US" dirty="0"/>
              <a:t>Advocacy Works</a:t>
            </a:r>
          </a:p>
        </p:txBody>
      </p:sp>
      <p:sp>
        <p:nvSpPr>
          <p:cNvPr id="4" name="Text Placeholder 3">
            <a:extLst>
              <a:ext uri="{FF2B5EF4-FFF2-40B4-BE49-F238E27FC236}">
                <a16:creationId xmlns:a16="http://schemas.microsoft.com/office/drawing/2014/main" id="{91D10A72-513C-8A59-58AE-238B71844666}"/>
              </a:ext>
            </a:extLst>
          </p:cNvPr>
          <p:cNvSpPr>
            <a:spLocks noGrp="1"/>
          </p:cNvSpPr>
          <p:nvPr>
            <p:ph type="body" idx="10"/>
          </p:nvPr>
        </p:nvSpPr>
        <p:spPr/>
        <p:txBody>
          <a:bodyPr/>
          <a:lstStyle/>
          <a:p>
            <a:r>
              <a:rPr lang="en-US" dirty="0"/>
              <a:t>Narrative recounted by Julie Schwartzberg, member of PNHP and of the Cross-union Retirees Organizing Committee</a:t>
            </a:r>
          </a:p>
        </p:txBody>
      </p:sp>
      <p:sp>
        <p:nvSpPr>
          <p:cNvPr id="8" name="Freeform 7">
            <a:extLst>
              <a:ext uri="{FF2B5EF4-FFF2-40B4-BE49-F238E27FC236}">
                <a16:creationId xmlns:a16="http://schemas.microsoft.com/office/drawing/2014/main" id="{396B7AFA-96BD-3584-E23D-785E7AB1EEF3}"/>
              </a:ext>
            </a:extLst>
          </p:cNvPr>
          <p:cNvSpPr/>
          <p:nvPr/>
        </p:nvSpPr>
        <p:spPr>
          <a:xfrm>
            <a:off x="517503" y="1690688"/>
            <a:ext cx="6108192" cy="919725"/>
          </a:xfrm>
          <a:custGeom>
            <a:avLst/>
            <a:gdLst>
              <a:gd name="connsiteX0" fmla="*/ 0 w 7104922"/>
              <a:gd name="connsiteY0" fmla="*/ 91973 h 919725"/>
              <a:gd name="connsiteX1" fmla="*/ 91973 w 7104922"/>
              <a:gd name="connsiteY1" fmla="*/ 0 h 919725"/>
              <a:gd name="connsiteX2" fmla="*/ 7012950 w 7104922"/>
              <a:gd name="connsiteY2" fmla="*/ 0 h 919725"/>
              <a:gd name="connsiteX3" fmla="*/ 7104923 w 7104922"/>
              <a:gd name="connsiteY3" fmla="*/ 91973 h 919725"/>
              <a:gd name="connsiteX4" fmla="*/ 7104922 w 7104922"/>
              <a:gd name="connsiteY4" fmla="*/ 827753 h 919725"/>
              <a:gd name="connsiteX5" fmla="*/ 7012949 w 7104922"/>
              <a:gd name="connsiteY5" fmla="*/ 919726 h 919725"/>
              <a:gd name="connsiteX6" fmla="*/ 91973 w 7104922"/>
              <a:gd name="connsiteY6" fmla="*/ 919725 h 919725"/>
              <a:gd name="connsiteX7" fmla="*/ 0 w 7104922"/>
              <a:gd name="connsiteY7" fmla="*/ 827752 h 919725"/>
              <a:gd name="connsiteX8" fmla="*/ 0 w 7104922"/>
              <a:gd name="connsiteY8" fmla="*/ 91973 h 9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04922" h="919725">
                <a:moveTo>
                  <a:pt x="0" y="91973"/>
                </a:moveTo>
                <a:cubicBezTo>
                  <a:pt x="0" y="41178"/>
                  <a:pt x="41178" y="0"/>
                  <a:pt x="91973" y="0"/>
                </a:cubicBezTo>
                <a:lnTo>
                  <a:pt x="7012950" y="0"/>
                </a:lnTo>
                <a:cubicBezTo>
                  <a:pt x="7063745" y="0"/>
                  <a:pt x="7104923" y="41178"/>
                  <a:pt x="7104923" y="91973"/>
                </a:cubicBezTo>
                <a:cubicBezTo>
                  <a:pt x="7104923" y="337233"/>
                  <a:pt x="7104922" y="582493"/>
                  <a:pt x="7104922" y="827753"/>
                </a:cubicBezTo>
                <a:cubicBezTo>
                  <a:pt x="7104922" y="878548"/>
                  <a:pt x="7063744" y="919726"/>
                  <a:pt x="7012949" y="919726"/>
                </a:cubicBezTo>
                <a:lnTo>
                  <a:pt x="91973" y="919725"/>
                </a:lnTo>
                <a:cubicBezTo>
                  <a:pt x="41178" y="919725"/>
                  <a:pt x="0" y="878547"/>
                  <a:pt x="0" y="827752"/>
                </a:cubicBezTo>
                <a:lnTo>
                  <a:pt x="0" y="91973"/>
                </a:lnTo>
                <a:close/>
              </a:path>
            </a:pathLst>
          </a:cu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138" tIns="103138" rIns="182880" bIns="103138" numCol="1" spcCol="1270" anchor="ctr" anchorCtr="0">
            <a:noAutofit/>
          </a:bodyPr>
          <a:lstStyle/>
          <a:p>
            <a:pPr marL="0" lvl="0" indent="0" algn="l" defTabSz="889000">
              <a:lnSpc>
                <a:spcPct val="90000"/>
              </a:lnSpc>
              <a:spcBef>
                <a:spcPct val="0"/>
              </a:spcBef>
              <a:spcAft>
                <a:spcPct val="35000"/>
              </a:spcAft>
              <a:buNone/>
            </a:pPr>
            <a:r>
              <a:rPr lang="en-US" sz="2000" kern="1200" dirty="0">
                <a:effectLst>
                  <a:outerShdw blurRad="50800" dist="38100" dir="2700000" algn="tl" rotWithShape="0">
                    <a:prstClr val="black">
                      <a:alpha val="40000"/>
                    </a:prstClr>
                  </a:outerShdw>
                </a:effectLst>
              </a:rPr>
              <a:t>NYC tried to stop paying Medigap premiums and move 250,000 retirees into an inferior MA </a:t>
            </a:r>
            <a:r>
              <a:rPr lang="en-US" sz="2000" kern="1200" dirty="0">
                <a:solidFill>
                  <a:schemeClr val="bg1"/>
                </a:solidFill>
                <a:effectLst>
                  <a:outerShdw blurRad="50800" dist="38100" dir="2700000" algn="tl" rotWithShape="0">
                    <a:prstClr val="black">
                      <a:alpha val="40000"/>
                    </a:prstClr>
                  </a:outerShdw>
                </a:effectLst>
              </a:rPr>
              <a:t>plan</a:t>
            </a:r>
          </a:p>
        </p:txBody>
      </p:sp>
      <p:sp>
        <p:nvSpPr>
          <p:cNvPr id="10" name="Freeform 9">
            <a:extLst>
              <a:ext uri="{FF2B5EF4-FFF2-40B4-BE49-F238E27FC236}">
                <a16:creationId xmlns:a16="http://schemas.microsoft.com/office/drawing/2014/main" id="{0A8089C9-9446-757D-1002-68C317C7E158}"/>
              </a:ext>
            </a:extLst>
          </p:cNvPr>
          <p:cNvSpPr/>
          <p:nvPr/>
        </p:nvSpPr>
        <p:spPr>
          <a:xfrm>
            <a:off x="828550" y="2777636"/>
            <a:ext cx="6108192" cy="919725"/>
          </a:xfrm>
          <a:custGeom>
            <a:avLst/>
            <a:gdLst>
              <a:gd name="connsiteX0" fmla="*/ 0 w 7104922"/>
              <a:gd name="connsiteY0" fmla="*/ 91973 h 919725"/>
              <a:gd name="connsiteX1" fmla="*/ 91973 w 7104922"/>
              <a:gd name="connsiteY1" fmla="*/ 0 h 919725"/>
              <a:gd name="connsiteX2" fmla="*/ 7012950 w 7104922"/>
              <a:gd name="connsiteY2" fmla="*/ 0 h 919725"/>
              <a:gd name="connsiteX3" fmla="*/ 7104923 w 7104922"/>
              <a:gd name="connsiteY3" fmla="*/ 91973 h 919725"/>
              <a:gd name="connsiteX4" fmla="*/ 7104922 w 7104922"/>
              <a:gd name="connsiteY4" fmla="*/ 827753 h 919725"/>
              <a:gd name="connsiteX5" fmla="*/ 7012949 w 7104922"/>
              <a:gd name="connsiteY5" fmla="*/ 919726 h 919725"/>
              <a:gd name="connsiteX6" fmla="*/ 91973 w 7104922"/>
              <a:gd name="connsiteY6" fmla="*/ 919725 h 919725"/>
              <a:gd name="connsiteX7" fmla="*/ 0 w 7104922"/>
              <a:gd name="connsiteY7" fmla="*/ 827752 h 919725"/>
              <a:gd name="connsiteX8" fmla="*/ 0 w 7104922"/>
              <a:gd name="connsiteY8" fmla="*/ 91973 h 9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04922" h="919725">
                <a:moveTo>
                  <a:pt x="0" y="91973"/>
                </a:moveTo>
                <a:cubicBezTo>
                  <a:pt x="0" y="41178"/>
                  <a:pt x="41178" y="0"/>
                  <a:pt x="91973" y="0"/>
                </a:cubicBezTo>
                <a:lnTo>
                  <a:pt x="7012950" y="0"/>
                </a:lnTo>
                <a:cubicBezTo>
                  <a:pt x="7063745" y="0"/>
                  <a:pt x="7104923" y="41178"/>
                  <a:pt x="7104923" y="91973"/>
                </a:cubicBezTo>
                <a:cubicBezTo>
                  <a:pt x="7104923" y="337233"/>
                  <a:pt x="7104922" y="582493"/>
                  <a:pt x="7104922" y="827753"/>
                </a:cubicBezTo>
                <a:cubicBezTo>
                  <a:pt x="7104922" y="878548"/>
                  <a:pt x="7063744" y="919726"/>
                  <a:pt x="7012949" y="919726"/>
                </a:cubicBezTo>
                <a:lnTo>
                  <a:pt x="91973" y="919725"/>
                </a:lnTo>
                <a:cubicBezTo>
                  <a:pt x="41178" y="919725"/>
                  <a:pt x="0" y="878547"/>
                  <a:pt x="0" y="827752"/>
                </a:cubicBezTo>
                <a:lnTo>
                  <a:pt x="0" y="91973"/>
                </a:lnTo>
                <a:close/>
              </a:path>
            </a:pathLst>
          </a:cu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138" tIns="103138" rIns="182880" bIns="103138" numCol="1" spcCol="1270" anchor="ctr" anchorCtr="0">
            <a:noAutofit/>
          </a:bodyPr>
          <a:lstStyle/>
          <a:p>
            <a:pPr marL="0" lvl="0" indent="0" algn="l" defTabSz="889000">
              <a:lnSpc>
                <a:spcPct val="90000"/>
              </a:lnSpc>
              <a:spcBef>
                <a:spcPct val="0"/>
              </a:spcBef>
              <a:spcAft>
                <a:spcPct val="35000"/>
              </a:spcAft>
              <a:buNone/>
            </a:pPr>
            <a:r>
              <a:rPr lang="en-US" sz="2000" kern="1200" dirty="0">
                <a:effectLst>
                  <a:outerShdw blurRad="50800" dist="38100" dir="2700000" algn="tl" rotWithShape="0">
                    <a:prstClr val="black">
                      <a:alpha val="40000"/>
                    </a:prstClr>
                  </a:outerShdw>
                </a:effectLst>
              </a:rPr>
              <a:t>Retirees organized, held street actions, lobbied the City Council, and filed lawsuits</a:t>
            </a:r>
          </a:p>
        </p:txBody>
      </p:sp>
      <p:sp>
        <p:nvSpPr>
          <p:cNvPr id="11" name="Freeform 10">
            <a:extLst>
              <a:ext uri="{FF2B5EF4-FFF2-40B4-BE49-F238E27FC236}">
                <a16:creationId xmlns:a16="http://schemas.microsoft.com/office/drawing/2014/main" id="{99B6C584-EEF5-0563-9495-61059C11CD19}"/>
              </a:ext>
            </a:extLst>
          </p:cNvPr>
          <p:cNvSpPr/>
          <p:nvPr/>
        </p:nvSpPr>
        <p:spPr>
          <a:xfrm>
            <a:off x="1139597" y="3864585"/>
            <a:ext cx="6108192" cy="919725"/>
          </a:xfrm>
          <a:custGeom>
            <a:avLst/>
            <a:gdLst>
              <a:gd name="connsiteX0" fmla="*/ 0 w 7104922"/>
              <a:gd name="connsiteY0" fmla="*/ 91973 h 919725"/>
              <a:gd name="connsiteX1" fmla="*/ 91973 w 7104922"/>
              <a:gd name="connsiteY1" fmla="*/ 0 h 919725"/>
              <a:gd name="connsiteX2" fmla="*/ 7012950 w 7104922"/>
              <a:gd name="connsiteY2" fmla="*/ 0 h 919725"/>
              <a:gd name="connsiteX3" fmla="*/ 7104923 w 7104922"/>
              <a:gd name="connsiteY3" fmla="*/ 91973 h 919725"/>
              <a:gd name="connsiteX4" fmla="*/ 7104922 w 7104922"/>
              <a:gd name="connsiteY4" fmla="*/ 827753 h 919725"/>
              <a:gd name="connsiteX5" fmla="*/ 7012949 w 7104922"/>
              <a:gd name="connsiteY5" fmla="*/ 919726 h 919725"/>
              <a:gd name="connsiteX6" fmla="*/ 91973 w 7104922"/>
              <a:gd name="connsiteY6" fmla="*/ 919725 h 919725"/>
              <a:gd name="connsiteX7" fmla="*/ 0 w 7104922"/>
              <a:gd name="connsiteY7" fmla="*/ 827752 h 919725"/>
              <a:gd name="connsiteX8" fmla="*/ 0 w 7104922"/>
              <a:gd name="connsiteY8" fmla="*/ 91973 h 9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04922" h="919725">
                <a:moveTo>
                  <a:pt x="0" y="91973"/>
                </a:moveTo>
                <a:cubicBezTo>
                  <a:pt x="0" y="41178"/>
                  <a:pt x="41178" y="0"/>
                  <a:pt x="91973" y="0"/>
                </a:cubicBezTo>
                <a:lnTo>
                  <a:pt x="7012950" y="0"/>
                </a:lnTo>
                <a:cubicBezTo>
                  <a:pt x="7063745" y="0"/>
                  <a:pt x="7104923" y="41178"/>
                  <a:pt x="7104923" y="91973"/>
                </a:cubicBezTo>
                <a:cubicBezTo>
                  <a:pt x="7104923" y="337233"/>
                  <a:pt x="7104922" y="582493"/>
                  <a:pt x="7104922" y="827753"/>
                </a:cubicBezTo>
                <a:cubicBezTo>
                  <a:pt x="7104922" y="878548"/>
                  <a:pt x="7063744" y="919726"/>
                  <a:pt x="7012949" y="919726"/>
                </a:cubicBezTo>
                <a:lnTo>
                  <a:pt x="91973" y="919725"/>
                </a:lnTo>
                <a:cubicBezTo>
                  <a:pt x="41178" y="919725"/>
                  <a:pt x="0" y="878547"/>
                  <a:pt x="0" y="827752"/>
                </a:cubicBezTo>
                <a:lnTo>
                  <a:pt x="0" y="91973"/>
                </a:lnTo>
                <a:close/>
              </a:path>
            </a:pathLst>
          </a:cu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138" tIns="103138" rIns="182880" bIns="103138" numCol="1" spcCol="1270" anchor="ctr" anchorCtr="0">
            <a:noAutofit/>
          </a:bodyPr>
          <a:lstStyle/>
          <a:p>
            <a:pPr lvl="0" defTabSz="889000">
              <a:lnSpc>
                <a:spcPct val="90000"/>
              </a:lnSpc>
              <a:spcBef>
                <a:spcPct val="0"/>
              </a:spcBef>
              <a:spcAft>
                <a:spcPct val="35000"/>
              </a:spcAft>
            </a:pPr>
            <a:r>
              <a:rPr lang="en-US" sz="2000" dirty="0">
                <a:effectLst>
                  <a:outerShdw blurRad="50800" dist="38100" dir="2700000" algn="tl" rotWithShape="0">
                    <a:prstClr val="black">
                      <a:alpha val="40000"/>
                    </a:prstClr>
                  </a:outerShdw>
                </a:effectLst>
              </a:rPr>
              <a:t>A large union backed off after anti-MA retirees won their Delegate Assembly election</a:t>
            </a:r>
            <a:r>
              <a:rPr lang="en-US" sz="2000" kern="1200" dirty="0">
                <a:effectLst>
                  <a:outerShdw blurRad="50800" dist="38100" dir="2700000" algn="tl" rotWithShape="0">
                    <a:prstClr val="black">
                      <a:alpha val="40000"/>
                    </a:prstClr>
                  </a:outerShdw>
                </a:effectLst>
              </a:rPr>
              <a:t>.</a:t>
            </a:r>
          </a:p>
        </p:txBody>
      </p:sp>
      <p:sp>
        <p:nvSpPr>
          <p:cNvPr id="12" name="Freeform 11">
            <a:extLst>
              <a:ext uri="{FF2B5EF4-FFF2-40B4-BE49-F238E27FC236}">
                <a16:creationId xmlns:a16="http://schemas.microsoft.com/office/drawing/2014/main" id="{2F017F7F-3856-495C-A99D-6EC57A31F2CB}"/>
              </a:ext>
            </a:extLst>
          </p:cNvPr>
          <p:cNvSpPr/>
          <p:nvPr/>
        </p:nvSpPr>
        <p:spPr>
          <a:xfrm>
            <a:off x="1450643" y="4951534"/>
            <a:ext cx="6108192" cy="919725"/>
          </a:xfrm>
          <a:custGeom>
            <a:avLst/>
            <a:gdLst>
              <a:gd name="connsiteX0" fmla="*/ 0 w 7104922"/>
              <a:gd name="connsiteY0" fmla="*/ 91973 h 919725"/>
              <a:gd name="connsiteX1" fmla="*/ 91973 w 7104922"/>
              <a:gd name="connsiteY1" fmla="*/ 0 h 919725"/>
              <a:gd name="connsiteX2" fmla="*/ 7012950 w 7104922"/>
              <a:gd name="connsiteY2" fmla="*/ 0 h 919725"/>
              <a:gd name="connsiteX3" fmla="*/ 7104923 w 7104922"/>
              <a:gd name="connsiteY3" fmla="*/ 91973 h 919725"/>
              <a:gd name="connsiteX4" fmla="*/ 7104922 w 7104922"/>
              <a:gd name="connsiteY4" fmla="*/ 827753 h 919725"/>
              <a:gd name="connsiteX5" fmla="*/ 7012949 w 7104922"/>
              <a:gd name="connsiteY5" fmla="*/ 919726 h 919725"/>
              <a:gd name="connsiteX6" fmla="*/ 91973 w 7104922"/>
              <a:gd name="connsiteY6" fmla="*/ 919725 h 919725"/>
              <a:gd name="connsiteX7" fmla="*/ 0 w 7104922"/>
              <a:gd name="connsiteY7" fmla="*/ 827752 h 919725"/>
              <a:gd name="connsiteX8" fmla="*/ 0 w 7104922"/>
              <a:gd name="connsiteY8" fmla="*/ 91973 h 9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04922" h="919725">
                <a:moveTo>
                  <a:pt x="0" y="91973"/>
                </a:moveTo>
                <a:cubicBezTo>
                  <a:pt x="0" y="41178"/>
                  <a:pt x="41178" y="0"/>
                  <a:pt x="91973" y="0"/>
                </a:cubicBezTo>
                <a:lnTo>
                  <a:pt x="7012950" y="0"/>
                </a:lnTo>
                <a:cubicBezTo>
                  <a:pt x="7063745" y="0"/>
                  <a:pt x="7104923" y="41178"/>
                  <a:pt x="7104923" y="91973"/>
                </a:cubicBezTo>
                <a:cubicBezTo>
                  <a:pt x="7104923" y="337233"/>
                  <a:pt x="7104922" y="582493"/>
                  <a:pt x="7104922" y="827753"/>
                </a:cubicBezTo>
                <a:cubicBezTo>
                  <a:pt x="7104922" y="878548"/>
                  <a:pt x="7063744" y="919726"/>
                  <a:pt x="7012949" y="919726"/>
                </a:cubicBezTo>
                <a:lnTo>
                  <a:pt x="91973" y="919725"/>
                </a:lnTo>
                <a:cubicBezTo>
                  <a:pt x="41178" y="919725"/>
                  <a:pt x="0" y="878547"/>
                  <a:pt x="0" y="827752"/>
                </a:cubicBezTo>
                <a:lnTo>
                  <a:pt x="0" y="91973"/>
                </a:lnTo>
                <a:close/>
              </a:path>
            </a:pathLst>
          </a:cu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138" tIns="103138" rIns="91440" bIns="103138"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Retirees won all 9 suits and </a:t>
            </a:r>
            <a:r>
              <a:rPr lang="en-US" sz="2000" b="1" kern="1200" dirty="0">
                <a:solidFill>
                  <a:srgbClr val="FFFF00"/>
                </a:solidFill>
                <a:effectLst>
                  <a:outerShdw blurRad="50800" dist="38100" dir="2700000" algn="tl" rotWithShape="0">
                    <a:prstClr val="black">
                      <a:alpha val="40000"/>
                    </a:prstClr>
                  </a:outerShdw>
                </a:effectLst>
              </a:rPr>
              <a:t>still have their benefits</a:t>
            </a:r>
            <a:r>
              <a:rPr lang="en-US" sz="2000" kern="1200" dirty="0">
                <a:solidFill>
                  <a:schemeClr val="bg1"/>
                </a:solidFill>
                <a:effectLst>
                  <a:outerShdw blurRad="50800" dist="38100" dir="2700000" algn="tl" rotWithShape="0">
                    <a:prstClr val="black">
                      <a:alpha val="40000"/>
                    </a:prstClr>
                  </a:outerShdw>
                </a:effectLst>
              </a:rPr>
              <a:t>. (NYC is appealing; retirees are confident.)</a:t>
            </a:r>
          </a:p>
        </p:txBody>
      </p:sp>
      <p:sp>
        <p:nvSpPr>
          <p:cNvPr id="13" name="Freeform 12">
            <a:extLst>
              <a:ext uri="{FF2B5EF4-FFF2-40B4-BE49-F238E27FC236}">
                <a16:creationId xmlns:a16="http://schemas.microsoft.com/office/drawing/2014/main" id="{7B86AF90-5E6D-9075-D840-CC027F4E4713}"/>
              </a:ext>
            </a:extLst>
          </p:cNvPr>
          <p:cNvSpPr/>
          <p:nvPr/>
        </p:nvSpPr>
        <p:spPr>
          <a:xfrm>
            <a:off x="738056" y="2559051"/>
            <a:ext cx="548640" cy="274320"/>
          </a:xfrm>
          <a:custGeom>
            <a:avLst/>
            <a:gdLst>
              <a:gd name="connsiteX0" fmla="*/ 0 w 597821"/>
              <a:gd name="connsiteY0" fmla="*/ 328802 h 597821"/>
              <a:gd name="connsiteX1" fmla="*/ 134510 w 597821"/>
              <a:gd name="connsiteY1" fmla="*/ 328802 h 597821"/>
              <a:gd name="connsiteX2" fmla="*/ 134510 w 597821"/>
              <a:gd name="connsiteY2" fmla="*/ 0 h 597821"/>
              <a:gd name="connsiteX3" fmla="*/ 463311 w 597821"/>
              <a:gd name="connsiteY3" fmla="*/ 0 h 597821"/>
              <a:gd name="connsiteX4" fmla="*/ 463311 w 597821"/>
              <a:gd name="connsiteY4" fmla="*/ 328802 h 597821"/>
              <a:gd name="connsiteX5" fmla="*/ 597821 w 597821"/>
              <a:gd name="connsiteY5" fmla="*/ 328802 h 597821"/>
              <a:gd name="connsiteX6" fmla="*/ 298911 w 597821"/>
              <a:gd name="connsiteY6" fmla="*/ 597821 h 597821"/>
              <a:gd name="connsiteX7" fmla="*/ 0 w 597821"/>
              <a:gd name="connsiteY7" fmla="*/ 328802 h 59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821" h="597821">
                <a:moveTo>
                  <a:pt x="0" y="328802"/>
                </a:moveTo>
                <a:lnTo>
                  <a:pt x="134510" y="328802"/>
                </a:lnTo>
                <a:lnTo>
                  <a:pt x="134510" y="0"/>
                </a:lnTo>
                <a:lnTo>
                  <a:pt x="463311" y="0"/>
                </a:lnTo>
                <a:lnTo>
                  <a:pt x="463311" y="328802"/>
                </a:lnTo>
                <a:lnTo>
                  <a:pt x="597821" y="328802"/>
                </a:lnTo>
                <a:lnTo>
                  <a:pt x="298911" y="597821"/>
                </a:lnTo>
                <a:lnTo>
                  <a:pt x="0" y="328802"/>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0070" tIns="35560" rIns="170070" bIns="183521"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14" name="Freeform 13">
            <a:extLst>
              <a:ext uri="{FF2B5EF4-FFF2-40B4-BE49-F238E27FC236}">
                <a16:creationId xmlns:a16="http://schemas.microsoft.com/office/drawing/2014/main" id="{8BFF2C43-ACFB-09F4-4189-23A2D8BDC38B}"/>
              </a:ext>
            </a:extLst>
          </p:cNvPr>
          <p:cNvSpPr/>
          <p:nvPr/>
        </p:nvSpPr>
        <p:spPr>
          <a:xfrm>
            <a:off x="1044456" y="3646000"/>
            <a:ext cx="548640" cy="274320"/>
          </a:xfrm>
          <a:custGeom>
            <a:avLst/>
            <a:gdLst>
              <a:gd name="connsiteX0" fmla="*/ 0 w 597821"/>
              <a:gd name="connsiteY0" fmla="*/ 328802 h 597821"/>
              <a:gd name="connsiteX1" fmla="*/ 134510 w 597821"/>
              <a:gd name="connsiteY1" fmla="*/ 328802 h 597821"/>
              <a:gd name="connsiteX2" fmla="*/ 134510 w 597821"/>
              <a:gd name="connsiteY2" fmla="*/ 0 h 597821"/>
              <a:gd name="connsiteX3" fmla="*/ 463311 w 597821"/>
              <a:gd name="connsiteY3" fmla="*/ 0 h 597821"/>
              <a:gd name="connsiteX4" fmla="*/ 463311 w 597821"/>
              <a:gd name="connsiteY4" fmla="*/ 328802 h 597821"/>
              <a:gd name="connsiteX5" fmla="*/ 597821 w 597821"/>
              <a:gd name="connsiteY5" fmla="*/ 328802 h 597821"/>
              <a:gd name="connsiteX6" fmla="*/ 298911 w 597821"/>
              <a:gd name="connsiteY6" fmla="*/ 597821 h 597821"/>
              <a:gd name="connsiteX7" fmla="*/ 0 w 597821"/>
              <a:gd name="connsiteY7" fmla="*/ 328802 h 59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821" h="597821">
                <a:moveTo>
                  <a:pt x="0" y="328802"/>
                </a:moveTo>
                <a:lnTo>
                  <a:pt x="134510" y="328802"/>
                </a:lnTo>
                <a:lnTo>
                  <a:pt x="134510" y="0"/>
                </a:lnTo>
                <a:lnTo>
                  <a:pt x="463311" y="0"/>
                </a:lnTo>
                <a:lnTo>
                  <a:pt x="463311" y="328802"/>
                </a:lnTo>
                <a:lnTo>
                  <a:pt x="597821" y="328802"/>
                </a:lnTo>
                <a:lnTo>
                  <a:pt x="298911" y="597821"/>
                </a:lnTo>
                <a:lnTo>
                  <a:pt x="0" y="328802"/>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0070" tIns="35560" rIns="170070" bIns="183521"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15" name="Freeform 14">
            <a:extLst>
              <a:ext uri="{FF2B5EF4-FFF2-40B4-BE49-F238E27FC236}">
                <a16:creationId xmlns:a16="http://schemas.microsoft.com/office/drawing/2014/main" id="{DB4C7F7A-C13E-1AAE-3FD5-37D8375E2CDE}"/>
              </a:ext>
            </a:extLst>
          </p:cNvPr>
          <p:cNvSpPr/>
          <p:nvPr/>
        </p:nvSpPr>
        <p:spPr>
          <a:xfrm>
            <a:off x="1450645" y="4732948"/>
            <a:ext cx="548640" cy="274320"/>
          </a:xfrm>
          <a:custGeom>
            <a:avLst/>
            <a:gdLst>
              <a:gd name="connsiteX0" fmla="*/ 0 w 597821"/>
              <a:gd name="connsiteY0" fmla="*/ 328802 h 597821"/>
              <a:gd name="connsiteX1" fmla="*/ 134510 w 597821"/>
              <a:gd name="connsiteY1" fmla="*/ 328802 h 597821"/>
              <a:gd name="connsiteX2" fmla="*/ 134510 w 597821"/>
              <a:gd name="connsiteY2" fmla="*/ 0 h 597821"/>
              <a:gd name="connsiteX3" fmla="*/ 463311 w 597821"/>
              <a:gd name="connsiteY3" fmla="*/ 0 h 597821"/>
              <a:gd name="connsiteX4" fmla="*/ 463311 w 597821"/>
              <a:gd name="connsiteY4" fmla="*/ 328802 h 597821"/>
              <a:gd name="connsiteX5" fmla="*/ 597821 w 597821"/>
              <a:gd name="connsiteY5" fmla="*/ 328802 h 597821"/>
              <a:gd name="connsiteX6" fmla="*/ 298911 w 597821"/>
              <a:gd name="connsiteY6" fmla="*/ 597821 h 597821"/>
              <a:gd name="connsiteX7" fmla="*/ 0 w 597821"/>
              <a:gd name="connsiteY7" fmla="*/ 328802 h 59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821" h="597821">
                <a:moveTo>
                  <a:pt x="0" y="328802"/>
                </a:moveTo>
                <a:lnTo>
                  <a:pt x="134510" y="328802"/>
                </a:lnTo>
                <a:lnTo>
                  <a:pt x="134510" y="0"/>
                </a:lnTo>
                <a:lnTo>
                  <a:pt x="463311" y="0"/>
                </a:lnTo>
                <a:lnTo>
                  <a:pt x="463311" y="328802"/>
                </a:lnTo>
                <a:lnTo>
                  <a:pt x="597821" y="328802"/>
                </a:lnTo>
                <a:lnTo>
                  <a:pt x="298911" y="597821"/>
                </a:lnTo>
                <a:lnTo>
                  <a:pt x="0" y="328802"/>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0070" tIns="35560" rIns="170070" bIns="183521"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pic>
        <p:nvPicPr>
          <p:cNvPr id="16" name="Picture 15">
            <a:extLst>
              <a:ext uri="{FF2B5EF4-FFF2-40B4-BE49-F238E27FC236}">
                <a16:creationId xmlns:a16="http://schemas.microsoft.com/office/drawing/2014/main" id="{1423CCC0-7969-7626-949F-4EDF5441CFB7}"/>
              </a:ext>
            </a:extLst>
          </p:cNvPr>
          <p:cNvPicPr>
            <a:picLocks noChangeAspect="1"/>
          </p:cNvPicPr>
          <p:nvPr/>
        </p:nvPicPr>
        <p:blipFill>
          <a:blip r:embed="rId2"/>
          <a:srcRect l="18183" t="1110" r="36860" b="7221"/>
          <a:stretch/>
        </p:blipFill>
        <p:spPr>
          <a:xfrm>
            <a:off x="7876346" y="1690688"/>
            <a:ext cx="3866669" cy="4180571"/>
          </a:xfrm>
          <a:prstGeom prst="rect">
            <a:avLst/>
          </a:prstGeom>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161026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059067-2009-ACBE-3640-98855D6B13B3}"/>
              </a:ext>
            </a:extLst>
          </p:cNvPr>
          <p:cNvPicPr>
            <a:picLocks noChangeAspect="1"/>
          </p:cNvPicPr>
          <p:nvPr/>
        </p:nvPicPr>
        <p:blipFill>
          <a:blip r:embed="rId2"/>
          <a:stretch>
            <a:fillRect/>
          </a:stretch>
        </p:blipFill>
        <p:spPr>
          <a:xfrm>
            <a:off x="324461" y="359092"/>
            <a:ext cx="6139815" cy="6139815"/>
          </a:xfrm>
          <a:prstGeom prst="rect">
            <a:avLst/>
          </a:prstGeom>
        </p:spPr>
      </p:pic>
      <p:sp>
        <p:nvSpPr>
          <p:cNvPr id="3" name="Rectangle 2">
            <a:extLst>
              <a:ext uri="{FF2B5EF4-FFF2-40B4-BE49-F238E27FC236}">
                <a16:creationId xmlns:a16="http://schemas.microsoft.com/office/drawing/2014/main" id="{A3DE1891-5F7B-1D2D-00FF-538828E10462}"/>
              </a:ext>
            </a:extLst>
          </p:cNvPr>
          <p:cNvSpPr/>
          <p:nvPr/>
        </p:nvSpPr>
        <p:spPr>
          <a:xfrm>
            <a:off x="6628565" y="1929739"/>
            <a:ext cx="5238974" cy="2998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spcAft>
                <a:spcPts val="1800"/>
              </a:spcAft>
            </a:pPr>
            <a:r>
              <a:rPr lang="en-US" sz="2800" b="1" dirty="0"/>
              <a:t>Imagine if this were happening all around the country!</a:t>
            </a:r>
          </a:p>
          <a:p>
            <a:pPr algn="ctr"/>
            <a:r>
              <a:rPr lang="en-US" sz="2400" dirty="0"/>
              <a:t>Today’s challenge for you: </a:t>
            </a:r>
          </a:p>
          <a:p>
            <a:pPr algn="ctr"/>
            <a:r>
              <a:rPr lang="en-US" sz="2800" b="1" dirty="0">
                <a:solidFill>
                  <a:srgbClr val="FFFF00"/>
                </a:solidFill>
              </a:rPr>
              <a:t>Decide how you will </a:t>
            </a:r>
          </a:p>
          <a:p>
            <a:pPr algn="ctr"/>
            <a:r>
              <a:rPr lang="en-US" sz="2800" b="1" dirty="0">
                <a:solidFill>
                  <a:srgbClr val="FFFF00"/>
                </a:solidFill>
              </a:rPr>
              <a:t>engage with the campaign.</a:t>
            </a:r>
          </a:p>
        </p:txBody>
      </p:sp>
    </p:spTree>
    <p:extLst>
      <p:ext uri="{BB962C8B-B14F-4D97-AF65-F5344CB8AC3E}">
        <p14:creationId xmlns:p14="http://schemas.microsoft.com/office/powerpoint/2010/main" val="425972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50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CB9A8-6F7F-3468-A601-5BD2FE2F4B5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2B7C31A-708A-CFB8-654E-752FA150BD52}"/>
              </a:ext>
            </a:extLst>
          </p:cNvPr>
          <p:cNvSpPr>
            <a:spLocks noGrp="1"/>
          </p:cNvSpPr>
          <p:nvPr>
            <p:ph type="body" idx="10"/>
          </p:nvPr>
        </p:nvSpPr>
        <p:spPr/>
        <p:txBody>
          <a:bodyPr/>
          <a:lstStyle/>
          <a:p>
            <a:endParaRPr lang="en-US"/>
          </a:p>
        </p:txBody>
      </p:sp>
      <p:pic>
        <p:nvPicPr>
          <p:cNvPr id="4" name="Picture 3">
            <a:extLst>
              <a:ext uri="{FF2B5EF4-FFF2-40B4-BE49-F238E27FC236}">
                <a16:creationId xmlns:a16="http://schemas.microsoft.com/office/drawing/2014/main" id="{448E93DE-E25A-1DFE-2865-CA10D93DC10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67707129"/>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EC09C3-41AB-4BAD-E1F5-864EA9CD103A}"/>
              </a:ext>
            </a:extLst>
          </p:cNvPr>
          <p:cNvSpPr>
            <a:spLocks noGrp="1"/>
          </p:cNvSpPr>
          <p:nvPr>
            <p:ph type="title"/>
          </p:nvPr>
        </p:nvSpPr>
        <p:spPr/>
        <p:txBody>
          <a:bodyPr/>
          <a:lstStyle/>
          <a:p>
            <a:r>
              <a:rPr lang="en-US" dirty="0"/>
              <a:t>MA Is Now the Majority of Medicare</a:t>
            </a:r>
          </a:p>
        </p:txBody>
      </p:sp>
      <p:sp>
        <p:nvSpPr>
          <p:cNvPr id="6" name="Text Placeholder 5">
            <a:extLst>
              <a:ext uri="{FF2B5EF4-FFF2-40B4-BE49-F238E27FC236}">
                <a16:creationId xmlns:a16="http://schemas.microsoft.com/office/drawing/2014/main" id="{96FD891D-FA8D-221D-0813-F63364D3772E}"/>
              </a:ext>
            </a:extLst>
          </p:cNvPr>
          <p:cNvSpPr>
            <a:spLocks noGrp="1"/>
          </p:cNvSpPr>
          <p:nvPr>
            <p:ph type="body" idx="10"/>
          </p:nvPr>
        </p:nvSpPr>
        <p:spPr/>
        <p:txBody>
          <a:bodyPr/>
          <a:lstStyle/>
          <a:p>
            <a:pPr>
              <a:lnSpc>
                <a:spcPct val="100000"/>
              </a:lnSpc>
              <a:spcBef>
                <a:spcPts val="0"/>
              </a:spcBef>
            </a:pPr>
            <a:r>
              <a:rPr lang="en-US" dirty="0"/>
              <a:t>https://</a:t>
            </a:r>
            <a:r>
              <a:rPr lang="en-US" dirty="0" err="1"/>
              <a:t>www.kff.org</a:t>
            </a:r>
            <a:r>
              <a:rPr lang="en-US" dirty="0"/>
              <a:t>/medicare/issue-brief/medicare-advantage-in-2024-enrollment-update-and-key-trends/</a:t>
            </a:r>
          </a:p>
          <a:p>
            <a:pPr>
              <a:lnSpc>
                <a:spcPct val="100000"/>
              </a:lnSpc>
              <a:spcBef>
                <a:spcPts val="0"/>
              </a:spcBef>
            </a:pPr>
            <a:r>
              <a:rPr lang="en-US" dirty="0"/>
              <a:t>Accessed Aug. 29 2024</a:t>
            </a:r>
          </a:p>
        </p:txBody>
      </p:sp>
      <p:graphicFrame>
        <p:nvGraphicFramePr>
          <p:cNvPr id="10" name="Content Placeholder 9">
            <a:extLst>
              <a:ext uri="{FF2B5EF4-FFF2-40B4-BE49-F238E27FC236}">
                <a16:creationId xmlns:a16="http://schemas.microsoft.com/office/drawing/2014/main" id="{2F1C033E-0732-F333-2A68-20372BC3AB5D}"/>
              </a:ext>
            </a:extLst>
          </p:cNvPr>
          <p:cNvGraphicFramePr>
            <a:graphicFrameLocks noGrp="1"/>
          </p:cNvGraphicFramePr>
          <p:nvPr>
            <p:ph idx="1"/>
          </p:nvPr>
        </p:nvGraphicFramePr>
        <p:xfrm>
          <a:off x="2514600" y="1417834"/>
          <a:ext cx="9196952" cy="458767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83AA6E25-567E-7200-3774-741FCCBA1F8D}"/>
              </a:ext>
            </a:extLst>
          </p:cNvPr>
          <p:cNvSpPr txBox="1"/>
          <p:nvPr/>
        </p:nvSpPr>
        <p:spPr>
          <a:xfrm>
            <a:off x="480448" y="2960176"/>
            <a:ext cx="2216257" cy="1569660"/>
          </a:xfrm>
          <a:prstGeom prst="rect">
            <a:avLst/>
          </a:prstGeom>
          <a:noFill/>
        </p:spPr>
        <p:txBody>
          <a:bodyPr wrap="square" rtlCol="0">
            <a:spAutoFit/>
          </a:bodyPr>
          <a:lstStyle/>
          <a:p>
            <a:pPr>
              <a:spcAft>
                <a:spcPts val="1200"/>
              </a:spcAft>
            </a:pPr>
            <a:r>
              <a:rPr lang="en-US" sz="2400" dirty="0">
                <a:solidFill>
                  <a:schemeClr val="bg1"/>
                </a:solidFill>
              </a:rPr>
              <a:t>Fraction of Medicare beneficiaries in MA</a:t>
            </a:r>
          </a:p>
        </p:txBody>
      </p:sp>
    </p:spTree>
    <p:extLst>
      <p:ext uri="{BB962C8B-B14F-4D97-AF65-F5344CB8AC3E}">
        <p14:creationId xmlns:p14="http://schemas.microsoft.com/office/powerpoint/2010/main" val="3004710772"/>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FD891D-FA8D-221D-0813-F63364D3772E}"/>
              </a:ext>
            </a:extLst>
          </p:cNvPr>
          <p:cNvSpPr>
            <a:spLocks noGrp="1"/>
          </p:cNvSpPr>
          <p:nvPr>
            <p:ph type="body" idx="10"/>
          </p:nvPr>
        </p:nvSpPr>
        <p:spPr/>
        <p:txBody>
          <a:bodyPr/>
          <a:lstStyle/>
          <a:p>
            <a:pPr>
              <a:lnSpc>
                <a:spcPct val="100000"/>
              </a:lnSpc>
              <a:spcBef>
                <a:spcPts val="0"/>
              </a:spcBef>
            </a:pPr>
            <a:r>
              <a:rPr lang="en-US" dirty="0"/>
              <a:t>https://www.kff.org/medicare/issue-brief/medicare-advantage-in-2024-enrollment-update-and-key-trends/</a:t>
            </a:r>
          </a:p>
          <a:p>
            <a:pPr>
              <a:lnSpc>
                <a:spcPct val="100000"/>
              </a:lnSpc>
              <a:spcBef>
                <a:spcPts val="0"/>
              </a:spcBef>
            </a:pPr>
            <a:r>
              <a:rPr lang="en-US" dirty="0"/>
              <a:t>Accessed Aug. 29 2024</a:t>
            </a:r>
          </a:p>
        </p:txBody>
      </p:sp>
      <p:sp>
        <p:nvSpPr>
          <p:cNvPr id="7" name="Title 6">
            <a:extLst>
              <a:ext uri="{FF2B5EF4-FFF2-40B4-BE49-F238E27FC236}">
                <a16:creationId xmlns:a16="http://schemas.microsoft.com/office/drawing/2014/main" id="{0E7C687A-E43B-B257-AADD-C08CEEFC65F9}"/>
              </a:ext>
            </a:extLst>
          </p:cNvPr>
          <p:cNvSpPr>
            <a:spLocks noGrp="1"/>
          </p:cNvSpPr>
          <p:nvPr>
            <p:ph type="title"/>
          </p:nvPr>
        </p:nvSpPr>
        <p:spPr/>
        <p:txBody>
          <a:bodyPr>
            <a:normAutofit/>
          </a:bodyPr>
          <a:lstStyle/>
          <a:p>
            <a:r>
              <a:rPr lang="en-US" sz="4000" dirty="0"/>
              <a:t>Four Corporations Now Control 73% of MA</a:t>
            </a:r>
            <a:endParaRPr lang="en-US" sz="5400" dirty="0"/>
          </a:p>
        </p:txBody>
      </p:sp>
      <p:graphicFrame>
        <p:nvGraphicFramePr>
          <p:cNvPr id="2" name="Chart 1">
            <a:extLst>
              <a:ext uri="{FF2B5EF4-FFF2-40B4-BE49-F238E27FC236}">
                <a16:creationId xmlns:a16="http://schemas.microsoft.com/office/drawing/2014/main" id="{799D88C2-CE19-FAC2-BF4F-4AC0A78A16F6}"/>
              </a:ext>
            </a:extLst>
          </p:cNvPr>
          <p:cNvGraphicFramePr/>
          <p:nvPr/>
        </p:nvGraphicFramePr>
        <p:xfrm>
          <a:off x="174681" y="1873455"/>
          <a:ext cx="5612524" cy="434010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B6A888C-7B10-E5E4-D232-7B33CA5CD851}"/>
              </a:ext>
            </a:extLst>
          </p:cNvPr>
          <p:cNvSpPr txBox="1"/>
          <p:nvPr/>
        </p:nvSpPr>
        <p:spPr>
          <a:xfrm>
            <a:off x="1323356" y="1429078"/>
            <a:ext cx="3344185" cy="523220"/>
          </a:xfrm>
          <a:prstGeom prst="rect">
            <a:avLst/>
          </a:prstGeom>
          <a:noFill/>
        </p:spPr>
        <p:txBody>
          <a:bodyPr wrap="none" rtlCol="0">
            <a:spAutoFit/>
          </a:bodyPr>
          <a:lstStyle/>
          <a:p>
            <a:pPr>
              <a:spcAft>
                <a:spcPts val="1200"/>
              </a:spcAft>
            </a:pPr>
            <a:r>
              <a:rPr lang="en-US" sz="2800" b="1" dirty="0">
                <a:solidFill>
                  <a:schemeClr val="bg1"/>
                </a:solidFill>
              </a:rPr>
              <a:t>2024 Market Share</a:t>
            </a:r>
          </a:p>
        </p:txBody>
      </p:sp>
      <p:sp>
        <p:nvSpPr>
          <p:cNvPr id="4" name="TextBox 3">
            <a:extLst>
              <a:ext uri="{FF2B5EF4-FFF2-40B4-BE49-F238E27FC236}">
                <a16:creationId xmlns:a16="http://schemas.microsoft.com/office/drawing/2014/main" id="{A6E71E70-7F79-46FF-E300-AC45A6EAC842}"/>
              </a:ext>
            </a:extLst>
          </p:cNvPr>
          <p:cNvSpPr txBox="1"/>
          <p:nvPr/>
        </p:nvSpPr>
        <p:spPr>
          <a:xfrm>
            <a:off x="623190" y="2659868"/>
            <a:ext cx="3073770" cy="1200329"/>
          </a:xfrm>
          <a:prstGeom prst="rect">
            <a:avLst/>
          </a:prstGeom>
          <a:noFill/>
        </p:spPr>
        <p:txBody>
          <a:bodyPr wrap="square" rtlCol="0">
            <a:spAutoFit/>
          </a:bodyPr>
          <a:lstStyle/>
          <a:p>
            <a:pPr algn="ctr"/>
            <a:r>
              <a:rPr lang="en-US" sz="2400" b="1" dirty="0">
                <a:effectLst>
                  <a:glow rad="127000">
                    <a:schemeClr val="bg1"/>
                  </a:glow>
                </a:effectLst>
              </a:rPr>
              <a:t>United </a:t>
            </a:r>
          </a:p>
          <a:p>
            <a:pPr algn="ctr"/>
            <a:r>
              <a:rPr lang="en-US" sz="2400" b="1" dirty="0">
                <a:effectLst>
                  <a:glow rad="127000">
                    <a:schemeClr val="bg1"/>
                  </a:glow>
                </a:effectLst>
              </a:rPr>
              <a:t>Healthcare</a:t>
            </a:r>
          </a:p>
          <a:p>
            <a:pPr algn="ctr"/>
            <a:r>
              <a:rPr lang="en-US" sz="2400" b="1" dirty="0">
                <a:effectLst>
                  <a:glow rad="127000">
                    <a:schemeClr val="bg1"/>
                  </a:glow>
                </a:effectLst>
              </a:rPr>
              <a:t>29%</a:t>
            </a:r>
          </a:p>
        </p:txBody>
      </p:sp>
      <p:sp>
        <p:nvSpPr>
          <p:cNvPr id="10" name="TextBox 9">
            <a:extLst>
              <a:ext uri="{FF2B5EF4-FFF2-40B4-BE49-F238E27FC236}">
                <a16:creationId xmlns:a16="http://schemas.microsoft.com/office/drawing/2014/main" id="{4F39B284-ED46-77FF-F05D-69E3C817E2E9}"/>
              </a:ext>
            </a:extLst>
          </p:cNvPr>
          <p:cNvSpPr txBox="1"/>
          <p:nvPr/>
        </p:nvSpPr>
        <p:spPr>
          <a:xfrm>
            <a:off x="3150676" y="2707548"/>
            <a:ext cx="1659215" cy="830997"/>
          </a:xfrm>
          <a:prstGeom prst="rect">
            <a:avLst/>
          </a:prstGeom>
          <a:noFill/>
        </p:spPr>
        <p:txBody>
          <a:bodyPr wrap="square" rtlCol="0">
            <a:spAutoFit/>
          </a:bodyPr>
          <a:lstStyle/>
          <a:p>
            <a:pPr algn="ctr"/>
            <a:r>
              <a:rPr lang="en-US" sz="2400" b="1" dirty="0">
                <a:effectLst>
                  <a:glow rad="127000">
                    <a:schemeClr val="bg1"/>
                  </a:glow>
                </a:effectLst>
              </a:rPr>
              <a:t>Humana</a:t>
            </a:r>
          </a:p>
          <a:p>
            <a:pPr algn="ctr"/>
            <a:r>
              <a:rPr lang="en-US" sz="2400" b="1" dirty="0">
                <a:effectLst>
                  <a:glow rad="127000">
                    <a:schemeClr val="bg1"/>
                  </a:glow>
                </a:effectLst>
              </a:rPr>
              <a:t>18%</a:t>
            </a:r>
          </a:p>
        </p:txBody>
      </p:sp>
      <p:sp>
        <p:nvSpPr>
          <p:cNvPr id="12" name="TextBox 11">
            <a:extLst>
              <a:ext uri="{FF2B5EF4-FFF2-40B4-BE49-F238E27FC236}">
                <a16:creationId xmlns:a16="http://schemas.microsoft.com/office/drawing/2014/main" id="{1EA212DA-E325-7E3A-3E54-765E0E1CF559}"/>
              </a:ext>
            </a:extLst>
          </p:cNvPr>
          <p:cNvSpPr txBox="1"/>
          <p:nvPr/>
        </p:nvSpPr>
        <p:spPr>
          <a:xfrm>
            <a:off x="3362081" y="3946652"/>
            <a:ext cx="1659215" cy="830997"/>
          </a:xfrm>
          <a:prstGeom prst="rect">
            <a:avLst/>
          </a:prstGeom>
          <a:noFill/>
        </p:spPr>
        <p:txBody>
          <a:bodyPr wrap="square" rtlCol="0">
            <a:spAutoFit/>
          </a:bodyPr>
          <a:lstStyle/>
          <a:p>
            <a:pPr algn="ctr"/>
            <a:r>
              <a:rPr lang="en-US" sz="2400" b="1" dirty="0">
                <a:effectLst>
                  <a:glow rad="127000">
                    <a:schemeClr val="bg1"/>
                  </a:glow>
                </a:effectLst>
              </a:rPr>
              <a:t>BCBS</a:t>
            </a:r>
          </a:p>
          <a:p>
            <a:pPr algn="ctr"/>
            <a:r>
              <a:rPr lang="en-US" sz="2400" b="1" dirty="0">
                <a:effectLst>
                  <a:glow rad="127000">
                    <a:schemeClr val="bg1"/>
                  </a:glow>
                </a:effectLst>
              </a:rPr>
              <a:t>14%</a:t>
            </a:r>
          </a:p>
        </p:txBody>
      </p:sp>
      <p:sp>
        <p:nvSpPr>
          <p:cNvPr id="14" name="TextBox 13">
            <a:extLst>
              <a:ext uri="{FF2B5EF4-FFF2-40B4-BE49-F238E27FC236}">
                <a16:creationId xmlns:a16="http://schemas.microsoft.com/office/drawing/2014/main" id="{1C4B63C3-6FFE-52B6-246B-F6EAF31FD740}"/>
              </a:ext>
            </a:extLst>
          </p:cNvPr>
          <p:cNvSpPr txBox="1"/>
          <p:nvPr/>
        </p:nvSpPr>
        <p:spPr>
          <a:xfrm>
            <a:off x="2792854" y="4864104"/>
            <a:ext cx="1659215" cy="830997"/>
          </a:xfrm>
          <a:prstGeom prst="rect">
            <a:avLst/>
          </a:prstGeom>
          <a:noFill/>
        </p:spPr>
        <p:txBody>
          <a:bodyPr wrap="square" rtlCol="0">
            <a:spAutoFit/>
          </a:bodyPr>
          <a:lstStyle/>
          <a:p>
            <a:pPr algn="ctr"/>
            <a:r>
              <a:rPr lang="en-US" sz="2400" b="1" dirty="0">
                <a:effectLst>
                  <a:glow rad="127000">
                    <a:schemeClr val="bg1"/>
                  </a:glow>
                </a:effectLst>
              </a:rPr>
              <a:t>CVS</a:t>
            </a:r>
          </a:p>
          <a:p>
            <a:pPr algn="ctr"/>
            <a:r>
              <a:rPr lang="en-US" sz="2400" b="1" dirty="0">
                <a:effectLst>
                  <a:glow rad="127000">
                    <a:schemeClr val="bg1"/>
                  </a:glow>
                </a:effectLst>
              </a:rPr>
              <a:t>12%</a:t>
            </a:r>
          </a:p>
        </p:txBody>
      </p:sp>
      <p:sp>
        <p:nvSpPr>
          <p:cNvPr id="16" name="TextBox 15">
            <a:extLst>
              <a:ext uri="{FF2B5EF4-FFF2-40B4-BE49-F238E27FC236}">
                <a16:creationId xmlns:a16="http://schemas.microsoft.com/office/drawing/2014/main" id="{E25D2FF6-E720-01E2-FBC1-AF6342B03195}"/>
              </a:ext>
            </a:extLst>
          </p:cNvPr>
          <p:cNvSpPr txBox="1"/>
          <p:nvPr/>
        </p:nvSpPr>
        <p:spPr>
          <a:xfrm>
            <a:off x="885537" y="4172114"/>
            <a:ext cx="1659215" cy="830997"/>
          </a:xfrm>
          <a:prstGeom prst="rect">
            <a:avLst/>
          </a:prstGeom>
          <a:noFill/>
        </p:spPr>
        <p:txBody>
          <a:bodyPr wrap="square" rtlCol="0">
            <a:spAutoFit/>
          </a:bodyPr>
          <a:lstStyle/>
          <a:p>
            <a:pPr algn="ctr"/>
            <a:r>
              <a:rPr lang="en-US" sz="2400" b="1" dirty="0">
                <a:solidFill>
                  <a:schemeClr val="bg1"/>
                </a:solidFill>
                <a:effectLst>
                  <a:outerShdw blurRad="50800" dist="38100" dir="2700000" algn="tl" rotWithShape="0">
                    <a:prstClr val="black">
                      <a:alpha val="40000"/>
                    </a:prstClr>
                  </a:outerShdw>
                </a:effectLst>
              </a:rPr>
              <a:t>Other</a:t>
            </a:r>
          </a:p>
          <a:p>
            <a:pPr algn="ctr"/>
            <a:r>
              <a:rPr lang="en-US" sz="2400" b="1" dirty="0">
                <a:solidFill>
                  <a:schemeClr val="bg1"/>
                </a:solidFill>
                <a:effectLst>
                  <a:outerShdw blurRad="50800" dist="38100" dir="2700000" algn="tl" rotWithShape="0">
                    <a:prstClr val="black">
                      <a:alpha val="40000"/>
                    </a:prstClr>
                  </a:outerShdw>
                </a:effectLst>
              </a:rPr>
              <a:t>16%</a:t>
            </a:r>
          </a:p>
        </p:txBody>
      </p:sp>
      <p:sp>
        <p:nvSpPr>
          <p:cNvPr id="22" name="TextBox 21">
            <a:extLst>
              <a:ext uri="{FF2B5EF4-FFF2-40B4-BE49-F238E27FC236}">
                <a16:creationId xmlns:a16="http://schemas.microsoft.com/office/drawing/2014/main" id="{D6A38A2D-864E-975B-074D-702B9ABB4EAA}"/>
              </a:ext>
            </a:extLst>
          </p:cNvPr>
          <p:cNvSpPr txBox="1"/>
          <p:nvPr/>
        </p:nvSpPr>
        <p:spPr>
          <a:xfrm rot="16449712">
            <a:off x="2181487" y="5209244"/>
            <a:ext cx="1414075" cy="400110"/>
          </a:xfrm>
          <a:prstGeom prst="rect">
            <a:avLst/>
          </a:prstGeom>
          <a:noFill/>
        </p:spPr>
        <p:txBody>
          <a:bodyPr wrap="square" rtlCol="0">
            <a:spAutoFit/>
          </a:bodyPr>
          <a:lstStyle/>
          <a:p>
            <a:pPr>
              <a:spcAft>
                <a:spcPts val="1200"/>
              </a:spcAft>
            </a:pPr>
            <a:r>
              <a:rPr lang="en-US" sz="2000" b="1" dirty="0">
                <a:effectLst>
                  <a:glow rad="76200">
                    <a:schemeClr val="bg1"/>
                  </a:glow>
                </a:effectLst>
              </a:rPr>
              <a:t>Kaiser</a:t>
            </a:r>
          </a:p>
        </p:txBody>
      </p:sp>
      <p:sp>
        <p:nvSpPr>
          <p:cNvPr id="23" name="TextBox 22">
            <a:extLst>
              <a:ext uri="{FF2B5EF4-FFF2-40B4-BE49-F238E27FC236}">
                <a16:creationId xmlns:a16="http://schemas.microsoft.com/office/drawing/2014/main" id="{C1EDF893-48F9-E924-38D6-0B9CA871F5D6}"/>
              </a:ext>
            </a:extLst>
          </p:cNvPr>
          <p:cNvSpPr txBox="1"/>
          <p:nvPr/>
        </p:nvSpPr>
        <p:spPr>
          <a:xfrm rot="17283813">
            <a:off x="1776855" y="5147177"/>
            <a:ext cx="1414075" cy="400110"/>
          </a:xfrm>
          <a:prstGeom prst="rect">
            <a:avLst/>
          </a:prstGeom>
          <a:noFill/>
        </p:spPr>
        <p:txBody>
          <a:bodyPr wrap="square" rtlCol="0">
            <a:spAutoFit/>
          </a:bodyPr>
          <a:lstStyle/>
          <a:p>
            <a:pPr>
              <a:spcAft>
                <a:spcPts val="1200"/>
              </a:spcAft>
            </a:pPr>
            <a:r>
              <a:rPr lang="en-US" sz="2000" b="1" dirty="0">
                <a:effectLst>
                  <a:glow rad="76200">
                    <a:schemeClr val="bg1"/>
                  </a:glow>
                </a:effectLst>
              </a:rPr>
              <a:t>Centene</a:t>
            </a:r>
          </a:p>
        </p:txBody>
      </p:sp>
      <p:sp>
        <p:nvSpPr>
          <p:cNvPr id="24" name="TextBox 23">
            <a:extLst>
              <a:ext uri="{FF2B5EF4-FFF2-40B4-BE49-F238E27FC236}">
                <a16:creationId xmlns:a16="http://schemas.microsoft.com/office/drawing/2014/main" id="{95988EDC-211F-B5A5-04D6-78D49475785E}"/>
              </a:ext>
            </a:extLst>
          </p:cNvPr>
          <p:cNvSpPr txBox="1"/>
          <p:nvPr/>
        </p:nvSpPr>
        <p:spPr>
          <a:xfrm rot="17797528">
            <a:off x="1588612" y="5056211"/>
            <a:ext cx="1414075" cy="338554"/>
          </a:xfrm>
          <a:prstGeom prst="rect">
            <a:avLst/>
          </a:prstGeom>
          <a:noFill/>
        </p:spPr>
        <p:txBody>
          <a:bodyPr wrap="square" rtlCol="0">
            <a:spAutoFit/>
          </a:bodyPr>
          <a:lstStyle/>
          <a:p>
            <a:pPr>
              <a:spcAft>
                <a:spcPts val="1200"/>
              </a:spcAft>
            </a:pPr>
            <a:r>
              <a:rPr lang="en-US" sz="1600" b="1" dirty="0">
                <a:effectLst>
                  <a:glow rad="76200">
                    <a:schemeClr val="bg1"/>
                  </a:glow>
                </a:effectLst>
              </a:rPr>
              <a:t>Cigna</a:t>
            </a:r>
          </a:p>
        </p:txBody>
      </p:sp>
      <p:graphicFrame>
        <p:nvGraphicFramePr>
          <p:cNvPr id="27" name="Table 26">
            <a:extLst>
              <a:ext uri="{FF2B5EF4-FFF2-40B4-BE49-F238E27FC236}">
                <a16:creationId xmlns:a16="http://schemas.microsoft.com/office/drawing/2014/main" id="{AF9ACA24-32C6-4671-00BF-48E06E144ECE}"/>
              </a:ext>
            </a:extLst>
          </p:cNvPr>
          <p:cNvGraphicFramePr>
            <a:graphicFrameLocks noGrp="1"/>
          </p:cNvGraphicFramePr>
          <p:nvPr/>
        </p:nvGraphicFramePr>
        <p:xfrm>
          <a:off x="5292865" y="1497311"/>
          <a:ext cx="6308356" cy="4266022"/>
        </p:xfrm>
        <a:graphic>
          <a:graphicData uri="http://schemas.openxmlformats.org/drawingml/2006/table">
            <a:tbl>
              <a:tblPr bandRow="1">
                <a:tableStyleId>{5C22544A-7EE6-4342-B048-85BDC9FD1C3A}</a:tableStyleId>
              </a:tblPr>
              <a:tblGrid>
                <a:gridCol w="3154178">
                  <a:extLst>
                    <a:ext uri="{9D8B030D-6E8A-4147-A177-3AD203B41FA5}">
                      <a16:colId xmlns:a16="http://schemas.microsoft.com/office/drawing/2014/main" val="1649398485"/>
                    </a:ext>
                  </a:extLst>
                </a:gridCol>
                <a:gridCol w="3154178">
                  <a:extLst>
                    <a:ext uri="{9D8B030D-6E8A-4147-A177-3AD203B41FA5}">
                      <a16:colId xmlns:a16="http://schemas.microsoft.com/office/drawing/2014/main" val="1454762836"/>
                    </a:ext>
                  </a:extLst>
                </a:gridCol>
              </a:tblGrid>
              <a:tr h="2133011">
                <a:tc>
                  <a:txBody>
                    <a:bodyPr/>
                    <a:lstStyle/>
                    <a:p>
                      <a:pPr algn="l"/>
                      <a:r>
                        <a:rPr lang="en-US" sz="2400" b="1" dirty="0"/>
                        <a:t>UnitedHealthcare</a:t>
                      </a:r>
                    </a:p>
                  </a:txBody>
                  <a:tcPr marT="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400" b="1" dirty="0"/>
                        <a:t>Humana</a:t>
                      </a:r>
                    </a:p>
                  </a:txBody>
                  <a:tcPr marT="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4500052"/>
                  </a:ext>
                </a:extLst>
              </a:tr>
              <a:tr h="2133011">
                <a:tc>
                  <a:txBody>
                    <a:bodyPr/>
                    <a:lstStyle/>
                    <a:p>
                      <a:pPr algn="l"/>
                      <a:r>
                        <a:rPr lang="en-US" sz="2400" b="1" dirty="0"/>
                        <a:t>BCBS Plans</a:t>
                      </a:r>
                    </a:p>
                  </a:txBody>
                  <a:tcPr marT="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400" b="1" dirty="0"/>
                        <a:t>CVS Health</a:t>
                      </a:r>
                    </a:p>
                  </a:txBody>
                  <a:tcPr marT="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9305233"/>
                  </a:ext>
                </a:extLst>
              </a:tr>
            </a:tbl>
          </a:graphicData>
        </a:graphic>
      </p:graphicFrame>
      <p:grpSp>
        <p:nvGrpSpPr>
          <p:cNvPr id="32" name="Group 31">
            <a:extLst>
              <a:ext uri="{FF2B5EF4-FFF2-40B4-BE49-F238E27FC236}">
                <a16:creationId xmlns:a16="http://schemas.microsoft.com/office/drawing/2014/main" id="{CDDD2368-9334-105B-4D50-F0D9135BB0D0}"/>
              </a:ext>
            </a:extLst>
          </p:cNvPr>
          <p:cNvGrpSpPr/>
          <p:nvPr/>
        </p:nvGrpSpPr>
        <p:grpSpPr>
          <a:xfrm>
            <a:off x="5422012" y="1998287"/>
            <a:ext cx="6090689" cy="3674460"/>
            <a:chOff x="5422012" y="1998287"/>
            <a:chExt cx="6090689" cy="3674460"/>
          </a:xfrm>
        </p:grpSpPr>
        <p:pic>
          <p:nvPicPr>
            <p:cNvPr id="1028" name="Picture 4" descr="Image, Humana">
              <a:extLst>
                <a:ext uri="{FF2B5EF4-FFF2-40B4-BE49-F238E27FC236}">
                  <a16:creationId xmlns:a16="http://schemas.microsoft.com/office/drawing/2014/main" id="{D00ECE86-CE0E-94CC-5A75-2EE3E3D0AE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74" r="11483" b="12671"/>
            <a:stretch/>
          </p:blipFill>
          <p:spPr bwMode="auto">
            <a:xfrm>
              <a:off x="10103614" y="1998287"/>
              <a:ext cx="1382581" cy="151790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Image, CVS Health Corporation">
              <a:extLst>
                <a:ext uri="{FF2B5EF4-FFF2-40B4-BE49-F238E27FC236}">
                  <a16:creationId xmlns:a16="http://schemas.microsoft.com/office/drawing/2014/main" id="{19BBAB79-F89F-B41B-B5EF-DB70EF2DC0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966" r="20375" b="36851"/>
            <a:stretch/>
          </p:blipFill>
          <p:spPr bwMode="auto">
            <a:xfrm>
              <a:off x="10229504" y="4154843"/>
              <a:ext cx="1283197" cy="151790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445FCE4E-3A6A-13A8-8869-2588BE46BD40}"/>
                </a:ext>
              </a:extLst>
            </p:cNvPr>
            <p:cNvSpPr txBox="1"/>
            <p:nvPr/>
          </p:nvSpPr>
          <p:spPr>
            <a:xfrm>
              <a:off x="6447192" y="2115360"/>
              <a:ext cx="2194213" cy="707886"/>
            </a:xfrm>
            <a:prstGeom prst="rect">
              <a:avLst/>
            </a:prstGeom>
            <a:noFill/>
          </p:spPr>
          <p:txBody>
            <a:bodyPr wrap="square" rtlCol="0">
              <a:spAutoFit/>
            </a:bodyPr>
            <a:lstStyle/>
            <a:p>
              <a:pPr algn="ctr"/>
              <a:r>
                <a:rPr lang="en-US" sz="2000" b="1" dirty="0"/>
                <a:t>CEO: Sir Andrew Witty</a:t>
              </a:r>
            </a:p>
          </p:txBody>
        </p:sp>
        <p:sp>
          <p:nvSpPr>
            <p:cNvPr id="29" name="TextBox 28">
              <a:extLst>
                <a:ext uri="{FF2B5EF4-FFF2-40B4-BE49-F238E27FC236}">
                  <a16:creationId xmlns:a16="http://schemas.microsoft.com/office/drawing/2014/main" id="{E10ED0BC-8917-75E3-6BC9-8D49699E585B}"/>
                </a:ext>
              </a:extLst>
            </p:cNvPr>
            <p:cNvSpPr txBox="1"/>
            <p:nvPr/>
          </p:nvSpPr>
          <p:spPr>
            <a:xfrm>
              <a:off x="8433979" y="2115360"/>
              <a:ext cx="1683578" cy="707886"/>
            </a:xfrm>
            <a:prstGeom prst="rect">
              <a:avLst/>
            </a:prstGeom>
            <a:noFill/>
          </p:spPr>
          <p:txBody>
            <a:bodyPr wrap="square" rtlCol="0">
              <a:spAutoFit/>
            </a:bodyPr>
            <a:lstStyle/>
            <a:p>
              <a:pPr algn="ctr"/>
              <a:r>
                <a:rPr lang="en-US" sz="2000" b="1" dirty="0"/>
                <a:t>CEO: </a:t>
              </a:r>
            </a:p>
            <a:p>
              <a:pPr algn="ctr"/>
              <a:r>
                <a:rPr lang="en-US" sz="2000" b="1" dirty="0"/>
                <a:t>Jim Rechtin</a:t>
              </a:r>
            </a:p>
          </p:txBody>
        </p:sp>
        <p:sp>
          <p:nvSpPr>
            <p:cNvPr id="30" name="TextBox 29">
              <a:extLst>
                <a:ext uri="{FF2B5EF4-FFF2-40B4-BE49-F238E27FC236}">
                  <a16:creationId xmlns:a16="http://schemas.microsoft.com/office/drawing/2014/main" id="{2D7A650B-55CE-4338-0F44-7CFBF030FC90}"/>
                </a:ext>
              </a:extLst>
            </p:cNvPr>
            <p:cNvSpPr txBox="1"/>
            <p:nvPr/>
          </p:nvSpPr>
          <p:spPr>
            <a:xfrm>
              <a:off x="6886200" y="4643353"/>
              <a:ext cx="1685565" cy="707886"/>
            </a:xfrm>
            <a:prstGeom prst="rect">
              <a:avLst/>
            </a:prstGeom>
            <a:noFill/>
          </p:spPr>
          <p:txBody>
            <a:bodyPr wrap="square" rtlCol="0">
              <a:spAutoFit/>
            </a:bodyPr>
            <a:lstStyle/>
            <a:p>
              <a:pPr algn="ctr"/>
              <a:r>
                <a:rPr lang="en-US" sz="2000" b="1" dirty="0"/>
                <a:t>CEO: </a:t>
              </a:r>
            </a:p>
            <a:p>
              <a:pPr algn="ctr"/>
              <a:r>
                <a:rPr lang="en-US" sz="2000" b="1" dirty="0"/>
                <a:t>Kim Keck</a:t>
              </a:r>
            </a:p>
          </p:txBody>
        </p:sp>
        <p:sp>
          <p:nvSpPr>
            <p:cNvPr id="31" name="TextBox 30">
              <a:extLst>
                <a:ext uri="{FF2B5EF4-FFF2-40B4-BE49-F238E27FC236}">
                  <a16:creationId xmlns:a16="http://schemas.microsoft.com/office/drawing/2014/main" id="{55798B8C-39EB-4A22-F7A3-32760BD4929A}"/>
                </a:ext>
              </a:extLst>
            </p:cNvPr>
            <p:cNvSpPr txBox="1"/>
            <p:nvPr/>
          </p:nvSpPr>
          <p:spPr>
            <a:xfrm>
              <a:off x="8360927" y="4643353"/>
              <a:ext cx="1970509" cy="707886"/>
            </a:xfrm>
            <a:prstGeom prst="rect">
              <a:avLst/>
            </a:prstGeom>
            <a:noFill/>
          </p:spPr>
          <p:txBody>
            <a:bodyPr wrap="square" rtlCol="0">
              <a:spAutoFit/>
            </a:bodyPr>
            <a:lstStyle/>
            <a:p>
              <a:pPr algn="ctr"/>
              <a:r>
                <a:rPr lang="en-US" sz="2000" b="1" dirty="0"/>
                <a:t>CEO: </a:t>
              </a:r>
            </a:p>
            <a:p>
              <a:pPr algn="ctr"/>
              <a:r>
                <a:rPr lang="en-US" sz="2000" b="1" dirty="0"/>
                <a:t>David Joyner</a:t>
              </a:r>
            </a:p>
          </p:txBody>
        </p:sp>
        <p:pic>
          <p:nvPicPr>
            <p:cNvPr id="1034" name="Picture 10" descr="UnitedHealth CEO: Refresh Mental Health Acquisition 'Fits Right Into  Value-Based Proposition'">
              <a:extLst>
                <a:ext uri="{FF2B5EF4-FFF2-40B4-BE49-F238E27FC236}">
                  <a16:creationId xmlns:a16="http://schemas.microsoft.com/office/drawing/2014/main" id="{F5C0033A-9C0F-2DF2-66D0-4DACCCA3F4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807" t="6722" r="37960" b="36181"/>
            <a:stretch/>
          </p:blipFill>
          <p:spPr bwMode="auto">
            <a:xfrm>
              <a:off x="5422012" y="1998287"/>
              <a:ext cx="1207387" cy="151814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2" descr="Kim Keck - President &amp; CEO of Blue Cross Blue Shield Association">
              <a:extLst>
                <a:ext uri="{FF2B5EF4-FFF2-40B4-BE49-F238E27FC236}">
                  <a16:creationId xmlns:a16="http://schemas.microsoft.com/office/drawing/2014/main" id="{3E920AF6-C0C8-9034-9D45-01069468004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512" r="15431" b="28467"/>
            <a:stretch/>
          </p:blipFill>
          <p:spPr bwMode="auto">
            <a:xfrm>
              <a:off x="5422012" y="4154843"/>
              <a:ext cx="1570751" cy="151790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09E3A8A8-3001-BDD3-1B81-F78E3CD2217B}"/>
              </a:ext>
            </a:extLst>
          </p:cNvPr>
          <p:cNvSpPr/>
          <p:nvPr/>
        </p:nvSpPr>
        <p:spPr>
          <a:xfrm>
            <a:off x="7189454" y="2836359"/>
            <a:ext cx="2616726" cy="1792596"/>
          </a:xfrm>
          <a:prstGeom prst="rect">
            <a:avLst/>
          </a:prstGeom>
          <a:solidFill>
            <a:schemeClr val="accent2">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effectLst>
                  <a:outerShdw blurRad="50800" dist="38100" dir="2700000" algn="tl" rotWithShape="0">
                    <a:prstClr val="black">
                      <a:alpha val="40000"/>
                    </a:prstClr>
                  </a:outerShdw>
                </a:effectLst>
              </a:rPr>
              <a:t>4 CEOs </a:t>
            </a:r>
          </a:p>
          <a:p>
            <a:pPr algn="ctr"/>
            <a:r>
              <a:rPr lang="en-US" sz="2800" dirty="0">
                <a:effectLst>
                  <a:outerShdw blurRad="50800" dist="38100" dir="2700000" algn="tl" rotWithShape="0">
                    <a:prstClr val="black">
                      <a:alpha val="40000"/>
                    </a:prstClr>
                  </a:outerShdw>
                </a:effectLst>
              </a:rPr>
              <a:t>who control </a:t>
            </a:r>
          </a:p>
          <a:p>
            <a:pPr algn="ctr"/>
            <a:r>
              <a:rPr lang="en-US" sz="3600" b="1" dirty="0">
                <a:solidFill>
                  <a:srgbClr val="FFFF00"/>
                </a:solidFill>
                <a:effectLst>
                  <a:outerShdw blurRad="50800" dist="38100" dir="2700000" algn="tl" rotWithShape="0">
                    <a:prstClr val="black">
                      <a:alpha val="40000"/>
                    </a:prstClr>
                  </a:outerShdw>
                </a:effectLst>
              </a:rPr>
              <a:t>73% of MA</a:t>
            </a:r>
            <a:endParaRPr lang="en-US" sz="3200" b="1" dirty="0">
              <a:solidFill>
                <a:srgbClr val="FFFF0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5457608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224FA-3C5B-DDDE-00EE-4307625A049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F2AD554-CDE1-0241-18F3-012E40E0244D}"/>
              </a:ext>
            </a:extLst>
          </p:cNvPr>
          <p:cNvSpPr>
            <a:spLocks noGrp="1"/>
          </p:cNvSpPr>
          <p:nvPr>
            <p:ph type="body" idx="10"/>
          </p:nvPr>
        </p:nvSpPr>
        <p:spPr/>
        <p:txBody>
          <a:bodyPr/>
          <a:lstStyle/>
          <a:p>
            <a:pPr>
              <a:lnSpc>
                <a:spcPct val="100000"/>
              </a:lnSpc>
              <a:spcBef>
                <a:spcPts val="0"/>
              </a:spcBef>
            </a:pPr>
            <a:r>
              <a:rPr lang="en-US" dirty="0"/>
              <a:t>https://</a:t>
            </a:r>
            <a:r>
              <a:rPr lang="en-US" dirty="0" err="1"/>
              <a:t>www.kff.org</a:t>
            </a:r>
            <a:r>
              <a:rPr lang="en-US" dirty="0"/>
              <a:t>/medicare/issue-brief/medicare-advantage-in-2024-enrollment-update-and-key-trends/</a:t>
            </a:r>
          </a:p>
          <a:p>
            <a:pPr>
              <a:lnSpc>
                <a:spcPct val="100000"/>
              </a:lnSpc>
              <a:spcBef>
                <a:spcPts val="0"/>
              </a:spcBef>
            </a:pPr>
            <a:r>
              <a:rPr lang="en-US" dirty="0"/>
              <a:t>Accessed Aug. 29 2024</a:t>
            </a:r>
          </a:p>
        </p:txBody>
      </p:sp>
      <p:sp>
        <p:nvSpPr>
          <p:cNvPr id="7" name="Title 6">
            <a:extLst>
              <a:ext uri="{FF2B5EF4-FFF2-40B4-BE49-F238E27FC236}">
                <a16:creationId xmlns:a16="http://schemas.microsoft.com/office/drawing/2014/main" id="{BCE5DF62-2CEB-2042-851B-4AC816ABD86B}"/>
              </a:ext>
            </a:extLst>
          </p:cNvPr>
          <p:cNvSpPr>
            <a:spLocks noGrp="1"/>
          </p:cNvSpPr>
          <p:nvPr>
            <p:ph type="title"/>
          </p:nvPr>
        </p:nvSpPr>
        <p:spPr/>
        <p:txBody>
          <a:bodyPr>
            <a:normAutofit/>
          </a:bodyPr>
          <a:lstStyle/>
          <a:p>
            <a:r>
              <a:rPr lang="en-US" sz="4000" dirty="0"/>
              <a:t>Four Corporations Now Control 73% of MA</a:t>
            </a:r>
            <a:endParaRPr lang="en-US" sz="5400" dirty="0"/>
          </a:p>
        </p:txBody>
      </p:sp>
      <p:graphicFrame>
        <p:nvGraphicFramePr>
          <p:cNvPr id="2" name="Chart 1">
            <a:extLst>
              <a:ext uri="{FF2B5EF4-FFF2-40B4-BE49-F238E27FC236}">
                <a16:creationId xmlns:a16="http://schemas.microsoft.com/office/drawing/2014/main" id="{3E0CC891-5937-9E5B-2EE5-26940522FBC0}"/>
              </a:ext>
            </a:extLst>
          </p:cNvPr>
          <p:cNvGraphicFramePr/>
          <p:nvPr/>
        </p:nvGraphicFramePr>
        <p:xfrm>
          <a:off x="174681" y="1873455"/>
          <a:ext cx="5612524" cy="4340104"/>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A37D9BB3-2B47-5C2B-DB74-1319EE164BDE}"/>
              </a:ext>
            </a:extLst>
          </p:cNvPr>
          <p:cNvSpPr/>
          <p:nvPr/>
        </p:nvSpPr>
        <p:spPr>
          <a:xfrm>
            <a:off x="5753461" y="1798229"/>
            <a:ext cx="5628290" cy="3860014"/>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800" b="1" dirty="0">
                <a:effectLst>
                  <a:outerShdw blurRad="50800" dist="38100" dir="2700000" algn="tl" rotWithShape="0">
                    <a:prstClr val="black">
                      <a:alpha val="40000"/>
                    </a:prstClr>
                  </a:outerShdw>
                </a:effectLst>
              </a:rPr>
              <a:t>The MA Market Is Consolidating Under UnitedHealthcare</a:t>
            </a:r>
          </a:p>
        </p:txBody>
      </p:sp>
      <p:graphicFrame>
        <p:nvGraphicFramePr>
          <p:cNvPr id="5" name="Chart 4">
            <a:extLst>
              <a:ext uri="{FF2B5EF4-FFF2-40B4-BE49-F238E27FC236}">
                <a16:creationId xmlns:a16="http://schemas.microsoft.com/office/drawing/2014/main" id="{B7B0FBE0-D42F-617D-EF8E-368F13A67269}"/>
              </a:ext>
            </a:extLst>
          </p:cNvPr>
          <p:cNvGraphicFramePr/>
          <p:nvPr/>
        </p:nvGraphicFramePr>
        <p:xfrm>
          <a:off x="6035307" y="2760355"/>
          <a:ext cx="2443098" cy="2897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327F56DE-7A50-009F-AB90-0F1BFEFDC14F}"/>
              </a:ext>
            </a:extLst>
          </p:cNvPr>
          <p:cNvGraphicFramePr/>
          <p:nvPr/>
        </p:nvGraphicFramePr>
        <p:xfrm>
          <a:off x="8708529" y="2760355"/>
          <a:ext cx="2443098" cy="2897887"/>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A174678D-01B7-F7D8-3B20-8C8E64F9C74A}"/>
              </a:ext>
            </a:extLst>
          </p:cNvPr>
          <p:cNvSpPr txBox="1"/>
          <p:nvPr/>
        </p:nvSpPr>
        <p:spPr>
          <a:xfrm>
            <a:off x="6180233" y="3765081"/>
            <a:ext cx="697627" cy="400110"/>
          </a:xfrm>
          <a:prstGeom prst="rect">
            <a:avLst/>
          </a:prstGeom>
          <a:noFill/>
          <a:effectLst>
            <a:glow rad="127000">
              <a:schemeClr val="bg1"/>
            </a:glow>
          </a:effectLst>
        </p:spPr>
        <p:txBody>
          <a:bodyPr wrap="none" rtlCol="0">
            <a:spAutoFit/>
          </a:bodyPr>
          <a:lstStyle/>
          <a:p>
            <a:pPr>
              <a:spcAft>
                <a:spcPts val="1200"/>
              </a:spcAft>
            </a:pPr>
            <a:r>
              <a:rPr lang="en-US" sz="2000" b="1" dirty="0">
                <a:effectLst>
                  <a:glow rad="50800">
                    <a:schemeClr val="bg1"/>
                  </a:glow>
                </a:effectLst>
              </a:rPr>
              <a:t>20%</a:t>
            </a:r>
          </a:p>
        </p:txBody>
      </p:sp>
      <p:sp>
        <p:nvSpPr>
          <p:cNvPr id="13" name="TextBox 12">
            <a:extLst>
              <a:ext uri="{FF2B5EF4-FFF2-40B4-BE49-F238E27FC236}">
                <a16:creationId xmlns:a16="http://schemas.microsoft.com/office/drawing/2014/main" id="{8E02BB37-3A0C-415A-CE02-16178B6BD27E}"/>
              </a:ext>
            </a:extLst>
          </p:cNvPr>
          <p:cNvSpPr txBox="1"/>
          <p:nvPr/>
        </p:nvSpPr>
        <p:spPr>
          <a:xfrm>
            <a:off x="6908042" y="3411068"/>
            <a:ext cx="697627" cy="400110"/>
          </a:xfrm>
          <a:prstGeom prst="rect">
            <a:avLst/>
          </a:prstGeom>
          <a:noFill/>
          <a:effectLst>
            <a:glow rad="127000">
              <a:schemeClr val="bg1"/>
            </a:glow>
          </a:effectLst>
        </p:spPr>
        <p:txBody>
          <a:bodyPr wrap="none" rtlCol="0">
            <a:spAutoFit/>
          </a:bodyPr>
          <a:lstStyle/>
          <a:p>
            <a:pPr>
              <a:spcAft>
                <a:spcPts val="1200"/>
              </a:spcAft>
            </a:pPr>
            <a:r>
              <a:rPr lang="en-US" sz="2000" b="1" dirty="0">
                <a:effectLst>
                  <a:glow rad="50800">
                    <a:schemeClr val="bg1"/>
                  </a:glow>
                </a:effectLst>
              </a:rPr>
              <a:t>25%</a:t>
            </a:r>
          </a:p>
        </p:txBody>
      </p:sp>
      <p:sp>
        <p:nvSpPr>
          <p:cNvPr id="15" name="TextBox 14">
            <a:extLst>
              <a:ext uri="{FF2B5EF4-FFF2-40B4-BE49-F238E27FC236}">
                <a16:creationId xmlns:a16="http://schemas.microsoft.com/office/drawing/2014/main" id="{96AB5A45-3E1A-7AF3-2AE4-DD610D8533A7}"/>
              </a:ext>
            </a:extLst>
          </p:cNvPr>
          <p:cNvSpPr txBox="1"/>
          <p:nvPr/>
        </p:nvSpPr>
        <p:spPr>
          <a:xfrm>
            <a:off x="7638231" y="3128708"/>
            <a:ext cx="697627" cy="400110"/>
          </a:xfrm>
          <a:prstGeom prst="rect">
            <a:avLst/>
          </a:prstGeom>
          <a:noFill/>
          <a:effectLst>
            <a:glow rad="127000">
              <a:schemeClr val="bg1"/>
            </a:glow>
          </a:effectLst>
        </p:spPr>
        <p:txBody>
          <a:bodyPr wrap="none" rtlCol="0">
            <a:spAutoFit/>
          </a:bodyPr>
          <a:lstStyle/>
          <a:p>
            <a:pPr>
              <a:spcAft>
                <a:spcPts val="1200"/>
              </a:spcAft>
            </a:pPr>
            <a:r>
              <a:rPr lang="en-US" sz="2000" b="1" dirty="0">
                <a:effectLst>
                  <a:glow rad="50800">
                    <a:schemeClr val="bg1"/>
                  </a:glow>
                </a:effectLst>
              </a:rPr>
              <a:t>29%</a:t>
            </a:r>
          </a:p>
        </p:txBody>
      </p:sp>
      <p:sp>
        <p:nvSpPr>
          <p:cNvPr id="17" name="TextBox 16">
            <a:extLst>
              <a:ext uri="{FF2B5EF4-FFF2-40B4-BE49-F238E27FC236}">
                <a16:creationId xmlns:a16="http://schemas.microsoft.com/office/drawing/2014/main" id="{E928006A-D41B-2BCC-909C-23F9C4EF6A7C}"/>
              </a:ext>
            </a:extLst>
          </p:cNvPr>
          <p:cNvSpPr txBox="1"/>
          <p:nvPr/>
        </p:nvSpPr>
        <p:spPr>
          <a:xfrm>
            <a:off x="8849021" y="3486374"/>
            <a:ext cx="697627" cy="400110"/>
          </a:xfrm>
          <a:prstGeom prst="rect">
            <a:avLst/>
          </a:prstGeom>
          <a:noFill/>
          <a:effectLst>
            <a:glow rad="127000">
              <a:schemeClr val="bg1"/>
            </a:glow>
          </a:effectLst>
        </p:spPr>
        <p:txBody>
          <a:bodyPr wrap="none" rtlCol="0">
            <a:spAutoFit/>
          </a:bodyPr>
          <a:lstStyle/>
          <a:p>
            <a:pPr>
              <a:spcAft>
                <a:spcPts val="1200"/>
              </a:spcAft>
            </a:pPr>
            <a:r>
              <a:rPr lang="en-US" sz="2000" b="1" dirty="0">
                <a:solidFill>
                  <a:schemeClr val="bg1"/>
                </a:solidFill>
                <a:effectLst>
                  <a:outerShdw blurRad="50800" dist="38100" dir="2700000" algn="tl" rotWithShape="0">
                    <a:prstClr val="black">
                      <a:alpha val="40000"/>
                    </a:prstClr>
                  </a:outerShdw>
                </a:effectLst>
              </a:rPr>
              <a:t>24%</a:t>
            </a:r>
          </a:p>
        </p:txBody>
      </p:sp>
      <p:sp>
        <p:nvSpPr>
          <p:cNvPr id="18" name="TextBox 17">
            <a:extLst>
              <a:ext uri="{FF2B5EF4-FFF2-40B4-BE49-F238E27FC236}">
                <a16:creationId xmlns:a16="http://schemas.microsoft.com/office/drawing/2014/main" id="{BE2A2D7D-D5D7-F07B-1B1A-B6DDC715173E}"/>
              </a:ext>
            </a:extLst>
          </p:cNvPr>
          <p:cNvSpPr txBox="1"/>
          <p:nvPr/>
        </p:nvSpPr>
        <p:spPr>
          <a:xfrm>
            <a:off x="9581264" y="3811178"/>
            <a:ext cx="697627" cy="400110"/>
          </a:xfrm>
          <a:prstGeom prst="rect">
            <a:avLst/>
          </a:prstGeom>
          <a:noFill/>
          <a:effectLst>
            <a:glow rad="127000">
              <a:schemeClr val="bg1"/>
            </a:glow>
          </a:effectLst>
        </p:spPr>
        <p:txBody>
          <a:bodyPr wrap="none" rtlCol="0">
            <a:spAutoFit/>
          </a:bodyPr>
          <a:lstStyle/>
          <a:p>
            <a:pPr>
              <a:spcAft>
                <a:spcPts val="1200"/>
              </a:spcAft>
            </a:pPr>
            <a:r>
              <a:rPr lang="en-US" sz="2000" b="1" dirty="0">
                <a:solidFill>
                  <a:schemeClr val="bg1"/>
                </a:solidFill>
                <a:effectLst>
                  <a:outerShdw blurRad="50800" dist="38100" dir="2700000" algn="tl" rotWithShape="0">
                    <a:prstClr val="black">
                      <a:alpha val="40000"/>
                    </a:prstClr>
                  </a:outerShdw>
                </a:effectLst>
              </a:rPr>
              <a:t>19%</a:t>
            </a:r>
          </a:p>
        </p:txBody>
      </p:sp>
      <p:sp>
        <p:nvSpPr>
          <p:cNvPr id="19" name="TextBox 18">
            <a:extLst>
              <a:ext uri="{FF2B5EF4-FFF2-40B4-BE49-F238E27FC236}">
                <a16:creationId xmlns:a16="http://schemas.microsoft.com/office/drawing/2014/main" id="{8AA6A676-FBEC-5C34-7721-84FADC563800}"/>
              </a:ext>
            </a:extLst>
          </p:cNvPr>
          <p:cNvSpPr txBox="1"/>
          <p:nvPr/>
        </p:nvSpPr>
        <p:spPr>
          <a:xfrm>
            <a:off x="10278891" y="4043507"/>
            <a:ext cx="697627" cy="400110"/>
          </a:xfrm>
          <a:prstGeom prst="rect">
            <a:avLst/>
          </a:prstGeom>
          <a:noFill/>
          <a:effectLst>
            <a:glow rad="127000">
              <a:schemeClr val="bg1"/>
            </a:glow>
          </a:effectLst>
        </p:spPr>
        <p:txBody>
          <a:bodyPr wrap="none" rtlCol="0">
            <a:spAutoFit/>
          </a:bodyPr>
          <a:lstStyle/>
          <a:p>
            <a:pPr>
              <a:spcAft>
                <a:spcPts val="1200"/>
              </a:spcAft>
            </a:pPr>
            <a:r>
              <a:rPr lang="en-US" sz="2000" b="1" dirty="0">
                <a:solidFill>
                  <a:schemeClr val="bg1"/>
                </a:solidFill>
                <a:effectLst>
                  <a:outerShdw blurRad="50800" dist="38100" dir="2700000" algn="tl" rotWithShape="0">
                    <a:prstClr val="black">
                      <a:alpha val="40000"/>
                    </a:prstClr>
                  </a:outerShdw>
                </a:effectLst>
              </a:rPr>
              <a:t>16%</a:t>
            </a:r>
          </a:p>
        </p:txBody>
      </p:sp>
      <p:sp>
        <p:nvSpPr>
          <p:cNvPr id="3" name="TextBox 2">
            <a:extLst>
              <a:ext uri="{FF2B5EF4-FFF2-40B4-BE49-F238E27FC236}">
                <a16:creationId xmlns:a16="http://schemas.microsoft.com/office/drawing/2014/main" id="{43C34E75-D9ED-4616-AF23-0D59C2505950}"/>
              </a:ext>
            </a:extLst>
          </p:cNvPr>
          <p:cNvSpPr txBox="1"/>
          <p:nvPr/>
        </p:nvSpPr>
        <p:spPr>
          <a:xfrm>
            <a:off x="1323356" y="1429078"/>
            <a:ext cx="3344185" cy="523220"/>
          </a:xfrm>
          <a:prstGeom prst="rect">
            <a:avLst/>
          </a:prstGeom>
          <a:noFill/>
        </p:spPr>
        <p:txBody>
          <a:bodyPr wrap="none" rtlCol="0">
            <a:spAutoFit/>
          </a:bodyPr>
          <a:lstStyle/>
          <a:p>
            <a:pPr>
              <a:spcAft>
                <a:spcPts val="1200"/>
              </a:spcAft>
            </a:pPr>
            <a:r>
              <a:rPr lang="en-US" sz="2800" b="1" dirty="0">
                <a:solidFill>
                  <a:schemeClr val="bg1"/>
                </a:solidFill>
              </a:rPr>
              <a:t>2024 Market Share</a:t>
            </a:r>
          </a:p>
        </p:txBody>
      </p:sp>
      <p:sp>
        <p:nvSpPr>
          <p:cNvPr id="4" name="TextBox 3">
            <a:extLst>
              <a:ext uri="{FF2B5EF4-FFF2-40B4-BE49-F238E27FC236}">
                <a16:creationId xmlns:a16="http://schemas.microsoft.com/office/drawing/2014/main" id="{17ACC114-8C94-9169-86CF-44DC13950F67}"/>
              </a:ext>
            </a:extLst>
          </p:cNvPr>
          <p:cNvSpPr txBox="1"/>
          <p:nvPr/>
        </p:nvSpPr>
        <p:spPr>
          <a:xfrm>
            <a:off x="623190" y="2659868"/>
            <a:ext cx="3073770" cy="1200329"/>
          </a:xfrm>
          <a:prstGeom prst="rect">
            <a:avLst/>
          </a:prstGeom>
          <a:noFill/>
        </p:spPr>
        <p:txBody>
          <a:bodyPr wrap="square" rtlCol="0">
            <a:spAutoFit/>
          </a:bodyPr>
          <a:lstStyle/>
          <a:p>
            <a:pPr algn="ctr"/>
            <a:r>
              <a:rPr lang="en-US" sz="2400" b="1" dirty="0">
                <a:effectLst>
                  <a:glow rad="127000">
                    <a:schemeClr val="bg1"/>
                  </a:glow>
                </a:effectLst>
              </a:rPr>
              <a:t>United </a:t>
            </a:r>
          </a:p>
          <a:p>
            <a:pPr algn="ctr"/>
            <a:r>
              <a:rPr lang="en-US" sz="2400" b="1" dirty="0">
                <a:effectLst>
                  <a:glow rad="127000">
                    <a:schemeClr val="bg1"/>
                  </a:glow>
                </a:effectLst>
              </a:rPr>
              <a:t>Healthcare</a:t>
            </a:r>
          </a:p>
          <a:p>
            <a:pPr algn="ctr"/>
            <a:r>
              <a:rPr lang="en-US" sz="2400" b="1" dirty="0">
                <a:effectLst>
                  <a:glow rad="127000">
                    <a:schemeClr val="bg1"/>
                  </a:glow>
                </a:effectLst>
              </a:rPr>
              <a:t>29%</a:t>
            </a:r>
          </a:p>
        </p:txBody>
      </p:sp>
      <p:sp>
        <p:nvSpPr>
          <p:cNvPr id="10" name="TextBox 9">
            <a:extLst>
              <a:ext uri="{FF2B5EF4-FFF2-40B4-BE49-F238E27FC236}">
                <a16:creationId xmlns:a16="http://schemas.microsoft.com/office/drawing/2014/main" id="{56EDEC1E-0352-D847-F292-33E8F4D97560}"/>
              </a:ext>
            </a:extLst>
          </p:cNvPr>
          <p:cNvSpPr txBox="1"/>
          <p:nvPr/>
        </p:nvSpPr>
        <p:spPr>
          <a:xfrm>
            <a:off x="3150676" y="2707548"/>
            <a:ext cx="1659215" cy="830997"/>
          </a:xfrm>
          <a:prstGeom prst="rect">
            <a:avLst/>
          </a:prstGeom>
          <a:noFill/>
        </p:spPr>
        <p:txBody>
          <a:bodyPr wrap="square" rtlCol="0">
            <a:spAutoFit/>
          </a:bodyPr>
          <a:lstStyle/>
          <a:p>
            <a:pPr algn="ctr"/>
            <a:r>
              <a:rPr lang="en-US" sz="2400" b="1" dirty="0">
                <a:effectLst>
                  <a:glow rad="127000">
                    <a:schemeClr val="bg1"/>
                  </a:glow>
                </a:effectLst>
              </a:rPr>
              <a:t>Humana</a:t>
            </a:r>
          </a:p>
          <a:p>
            <a:pPr algn="ctr"/>
            <a:r>
              <a:rPr lang="en-US" sz="2400" b="1" dirty="0">
                <a:effectLst>
                  <a:glow rad="127000">
                    <a:schemeClr val="bg1"/>
                  </a:glow>
                </a:effectLst>
              </a:rPr>
              <a:t>18%</a:t>
            </a:r>
          </a:p>
        </p:txBody>
      </p:sp>
      <p:sp>
        <p:nvSpPr>
          <p:cNvPr id="12" name="TextBox 11">
            <a:extLst>
              <a:ext uri="{FF2B5EF4-FFF2-40B4-BE49-F238E27FC236}">
                <a16:creationId xmlns:a16="http://schemas.microsoft.com/office/drawing/2014/main" id="{3557AFA9-2BEB-9CF0-8C84-2172B9C5CB61}"/>
              </a:ext>
            </a:extLst>
          </p:cNvPr>
          <p:cNvSpPr txBox="1"/>
          <p:nvPr/>
        </p:nvSpPr>
        <p:spPr>
          <a:xfrm>
            <a:off x="3362081" y="3946652"/>
            <a:ext cx="1659215" cy="830997"/>
          </a:xfrm>
          <a:prstGeom prst="rect">
            <a:avLst/>
          </a:prstGeom>
          <a:noFill/>
        </p:spPr>
        <p:txBody>
          <a:bodyPr wrap="square" rtlCol="0">
            <a:spAutoFit/>
          </a:bodyPr>
          <a:lstStyle/>
          <a:p>
            <a:pPr algn="ctr"/>
            <a:r>
              <a:rPr lang="en-US" sz="2400" b="1" dirty="0">
                <a:effectLst>
                  <a:glow rad="127000">
                    <a:schemeClr val="bg1"/>
                  </a:glow>
                </a:effectLst>
              </a:rPr>
              <a:t>BCBS</a:t>
            </a:r>
          </a:p>
          <a:p>
            <a:pPr algn="ctr"/>
            <a:r>
              <a:rPr lang="en-US" sz="2400" b="1" dirty="0">
                <a:effectLst>
                  <a:glow rad="127000">
                    <a:schemeClr val="bg1"/>
                  </a:glow>
                </a:effectLst>
              </a:rPr>
              <a:t>14%</a:t>
            </a:r>
          </a:p>
        </p:txBody>
      </p:sp>
      <p:sp>
        <p:nvSpPr>
          <p:cNvPr id="14" name="TextBox 13">
            <a:extLst>
              <a:ext uri="{FF2B5EF4-FFF2-40B4-BE49-F238E27FC236}">
                <a16:creationId xmlns:a16="http://schemas.microsoft.com/office/drawing/2014/main" id="{C72D2890-85B5-4636-7103-8A47AA5F0373}"/>
              </a:ext>
            </a:extLst>
          </p:cNvPr>
          <p:cNvSpPr txBox="1"/>
          <p:nvPr/>
        </p:nvSpPr>
        <p:spPr>
          <a:xfrm>
            <a:off x="2792854" y="4864104"/>
            <a:ext cx="1659215" cy="830997"/>
          </a:xfrm>
          <a:prstGeom prst="rect">
            <a:avLst/>
          </a:prstGeom>
          <a:noFill/>
        </p:spPr>
        <p:txBody>
          <a:bodyPr wrap="square" rtlCol="0">
            <a:spAutoFit/>
          </a:bodyPr>
          <a:lstStyle/>
          <a:p>
            <a:pPr algn="ctr"/>
            <a:r>
              <a:rPr lang="en-US" sz="2400" b="1" dirty="0">
                <a:effectLst>
                  <a:glow rad="127000">
                    <a:schemeClr val="bg1"/>
                  </a:glow>
                </a:effectLst>
              </a:rPr>
              <a:t>CVS</a:t>
            </a:r>
          </a:p>
          <a:p>
            <a:pPr algn="ctr"/>
            <a:r>
              <a:rPr lang="en-US" sz="2400" b="1" dirty="0">
                <a:effectLst>
                  <a:glow rad="127000">
                    <a:schemeClr val="bg1"/>
                  </a:glow>
                </a:effectLst>
              </a:rPr>
              <a:t>12%</a:t>
            </a:r>
          </a:p>
        </p:txBody>
      </p:sp>
      <p:sp>
        <p:nvSpPr>
          <p:cNvPr id="16" name="TextBox 15">
            <a:extLst>
              <a:ext uri="{FF2B5EF4-FFF2-40B4-BE49-F238E27FC236}">
                <a16:creationId xmlns:a16="http://schemas.microsoft.com/office/drawing/2014/main" id="{A462041D-AC7B-6ECC-09F6-680C66EBE83E}"/>
              </a:ext>
            </a:extLst>
          </p:cNvPr>
          <p:cNvSpPr txBox="1"/>
          <p:nvPr/>
        </p:nvSpPr>
        <p:spPr>
          <a:xfrm>
            <a:off x="885537" y="4172114"/>
            <a:ext cx="1659215" cy="830997"/>
          </a:xfrm>
          <a:prstGeom prst="rect">
            <a:avLst/>
          </a:prstGeom>
          <a:noFill/>
        </p:spPr>
        <p:txBody>
          <a:bodyPr wrap="square" rtlCol="0">
            <a:spAutoFit/>
          </a:bodyPr>
          <a:lstStyle/>
          <a:p>
            <a:pPr algn="ctr"/>
            <a:r>
              <a:rPr lang="en-US" sz="2400" b="1" dirty="0">
                <a:solidFill>
                  <a:schemeClr val="bg1"/>
                </a:solidFill>
                <a:effectLst>
                  <a:outerShdw blurRad="50800" dist="38100" dir="2700000" algn="tl" rotWithShape="0">
                    <a:prstClr val="black">
                      <a:alpha val="40000"/>
                    </a:prstClr>
                  </a:outerShdw>
                </a:effectLst>
              </a:rPr>
              <a:t>Other</a:t>
            </a:r>
          </a:p>
          <a:p>
            <a:pPr algn="ctr"/>
            <a:r>
              <a:rPr lang="en-US" sz="2400" b="1" dirty="0">
                <a:solidFill>
                  <a:schemeClr val="bg1"/>
                </a:solidFill>
                <a:effectLst>
                  <a:outerShdw blurRad="50800" dist="38100" dir="2700000" algn="tl" rotWithShape="0">
                    <a:prstClr val="black">
                      <a:alpha val="40000"/>
                    </a:prstClr>
                  </a:outerShdw>
                </a:effectLst>
              </a:rPr>
              <a:t>16%</a:t>
            </a:r>
          </a:p>
        </p:txBody>
      </p:sp>
      <p:sp>
        <p:nvSpPr>
          <p:cNvPr id="22" name="TextBox 21">
            <a:extLst>
              <a:ext uri="{FF2B5EF4-FFF2-40B4-BE49-F238E27FC236}">
                <a16:creationId xmlns:a16="http://schemas.microsoft.com/office/drawing/2014/main" id="{D898E857-10F5-BE21-23CC-FE8EC609E606}"/>
              </a:ext>
            </a:extLst>
          </p:cNvPr>
          <p:cNvSpPr txBox="1"/>
          <p:nvPr/>
        </p:nvSpPr>
        <p:spPr>
          <a:xfrm rot="16449712">
            <a:off x="2181487" y="5209244"/>
            <a:ext cx="1414075" cy="400110"/>
          </a:xfrm>
          <a:prstGeom prst="rect">
            <a:avLst/>
          </a:prstGeom>
          <a:noFill/>
        </p:spPr>
        <p:txBody>
          <a:bodyPr wrap="square" rtlCol="0">
            <a:spAutoFit/>
          </a:bodyPr>
          <a:lstStyle/>
          <a:p>
            <a:pPr>
              <a:spcAft>
                <a:spcPts val="1200"/>
              </a:spcAft>
            </a:pPr>
            <a:r>
              <a:rPr lang="en-US" sz="2000" b="1" dirty="0">
                <a:effectLst>
                  <a:glow rad="76200">
                    <a:schemeClr val="bg1"/>
                  </a:glow>
                </a:effectLst>
              </a:rPr>
              <a:t>Kaiser</a:t>
            </a:r>
          </a:p>
        </p:txBody>
      </p:sp>
      <p:sp>
        <p:nvSpPr>
          <p:cNvPr id="23" name="TextBox 22">
            <a:extLst>
              <a:ext uri="{FF2B5EF4-FFF2-40B4-BE49-F238E27FC236}">
                <a16:creationId xmlns:a16="http://schemas.microsoft.com/office/drawing/2014/main" id="{49BEF341-2B65-8292-D9C8-3AA65E1EF13C}"/>
              </a:ext>
            </a:extLst>
          </p:cNvPr>
          <p:cNvSpPr txBox="1"/>
          <p:nvPr/>
        </p:nvSpPr>
        <p:spPr>
          <a:xfrm rot="17283813">
            <a:off x="1776855" y="5147177"/>
            <a:ext cx="1414075" cy="400110"/>
          </a:xfrm>
          <a:prstGeom prst="rect">
            <a:avLst/>
          </a:prstGeom>
          <a:noFill/>
        </p:spPr>
        <p:txBody>
          <a:bodyPr wrap="square" rtlCol="0">
            <a:spAutoFit/>
          </a:bodyPr>
          <a:lstStyle/>
          <a:p>
            <a:pPr>
              <a:spcAft>
                <a:spcPts val="1200"/>
              </a:spcAft>
            </a:pPr>
            <a:r>
              <a:rPr lang="en-US" sz="2000" b="1" dirty="0">
                <a:effectLst>
                  <a:glow rad="76200">
                    <a:schemeClr val="bg1"/>
                  </a:glow>
                </a:effectLst>
              </a:rPr>
              <a:t>Centene</a:t>
            </a:r>
          </a:p>
        </p:txBody>
      </p:sp>
      <p:sp>
        <p:nvSpPr>
          <p:cNvPr id="24" name="TextBox 23">
            <a:extLst>
              <a:ext uri="{FF2B5EF4-FFF2-40B4-BE49-F238E27FC236}">
                <a16:creationId xmlns:a16="http://schemas.microsoft.com/office/drawing/2014/main" id="{100AB844-17F5-35C6-6DAE-21EEC247519F}"/>
              </a:ext>
            </a:extLst>
          </p:cNvPr>
          <p:cNvSpPr txBox="1"/>
          <p:nvPr/>
        </p:nvSpPr>
        <p:spPr>
          <a:xfrm rot="17797528">
            <a:off x="1588612" y="5056211"/>
            <a:ext cx="1414075" cy="338554"/>
          </a:xfrm>
          <a:prstGeom prst="rect">
            <a:avLst/>
          </a:prstGeom>
          <a:noFill/>
        </p:spPr>
        <p:txBody>
          <a:bodyPr wrap="square" rtlCol="0">
            <a:spAutoFit/>
          </a:bodyPr>
          <a:lstStyle/>
          <a:p>
            <a:pPr>
              <a:spcAft>
                <a:spcPts val="1200"/>
              </a:spcAft>
            </a:pPr>
            <a:r>
              <a:rPr lang="en-US" sz="1600" b="1" dirty="0">
                <a:effectLst>
                  <a:glow rad="76200">
                    <a:schemeClr val="bg1"/>
                  </a:glow>
                </a:effectLst>
              </a:rPr>
              <a:t>Cigna</a:t>
            </a:r>
          </a:p>
        </p:txBody>
      </p:sp>
      <p:sp>
        <p:nvSpPr>
          <p:cNvPr id="26" name="Pie 25">
            <a:extLst>
              <a:ext uri="{FF2B5EF4-FFF2-40B4-BE49-F238E27FC236}">
                <a16:creationId xmlns:a16="http://schemas.microsoft.com/office/drawing/2014/main" id="{72631964-D027-8534-9A13-B4109EE749FA}"/>
              </a:ext>
            </a:extLst>
          </p:cNvPr>
          <p:cNvSpPr/>
          <p:nvPr/>
        </p:nvSpPr>
        <p:spPr>
          <a:xfrm>
            <a:off x="933893" y="2024614"/>
            <a:ext cx="4064459" cy="4064459"/>
          </a:xfrm>
          <a:prstGeom prst="pie">
            <a:avLst>
              <a:gd name="adj1" fmla="val 7387115"/>
              <a:gd name="adj2" fmla="val 17107334"/>
            </a:avLst>
          </a:prstGeom>
          <a:noFill/>
          <a:ln w="76200">
            <a:solidFill>
              <a:srgbClr val="FFFF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7901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1000"/>
                                        <p:tgtEl>
                                          <p:spTgt spid="2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2000"/>
                            </p:stCondLst>
                            <p:childTnLst>
                              <p:par>
                                <p:cTn id="26" presetID="10" presetClass="entr" presetSubtype="0" fill="hold" grpId="0" nodeType="afterEffect">
                                  <p:stCondLst>
                                    <p:cond delay="1000"/>
                                  </p:stCondLst>
                                  <p:childTnLst>
                                    <p:set>
                                      <p:cBhvr>
                                        <p:cTn id="27"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fade">
                                      <p:cBhvr>
                                        <p:cTn id="28" dur="500"/>
                                        <p:tgtEl>
                                          <p:spTgt spid="8">
                                            <p:graphicEl>
                                              <a:chart seriesIdx="-3" categoryIdx="-3" bldStep="gridLegend"/>
                                            </p:graphicEl>
                                          </p:spTgt>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8">
                                            <p:graphicEl>
                                              <a:chart seriesIdx="0" categoryIdx="0" bldStep="ptInCategory"/>
                                            </p:graphicEl>
                                          </p:spTgt>
                                        </p:tgtEl>
                                        <p:attrNameLst>
                                          <p:attrName>style.visibility</p:attrName>
                                        </p:attrNameLst>
                                      </p:cBhvr>
                                      <p:to>
                                        <p:strVal val="visible"/>
                                      </p:to>
                                    </p:set>
                                    <p:animEffect transition="in" filter="fade">
                                      <p:cBhvr>
                                        <p:cTn id="32" dur="500"/>
                                        <p:tgtEl>
                                          <p:spTgt spid="8">
                                            <p:graphicEl>
                                              <a:chart seriesIdx="0" categoryIdx="0" bldStep="ptInCategory"/>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8">
                                            <p:graphicEl>
                                              <a:chart seriesIdx="0" categoryIdx="1" bldStep="ptInCategory"/>
                                            </p:graphicEl>
                                          </p:spTgt>
                                        </p:tgtEl>
                                        <p:attrNameLst>
                                          <p:attrName>style.visibility</p:attrName>
                                        </p:attrNameLst>
                                      </p:cBhvr>
                                      <p:to>
                                        <p:strVal val="visible"/>
                                      </p:to>
                                    </p:set>
                                    <p:animEffect transition="in" filter="fade">
                                      <p:cBhvr>
                                        <p:cTn id="39" dur="500"/>
                                        <p:tgtEl>
                                          <p:spTgt spid="8">
                                            <p:graphicEl>
                                              <a:chart seriesIdx="0" categoryIdx="1" bldStep="ptInCategory"/>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8">
                                            <p:graphicEl>
                                              <a:chart seriesIdx="0" categoryIdx="2" bldStep="ptInCategory"/>
                                            </p:graphicEl>
                                          </p:spTgt>
                                        </p:tgtEl>
                                        <p:attrNameLst>
                                          <p:attrName>style.visibility</p:attrName>
                                        </p:attrNameLst>
                                      </p:cBhvr>
                                      <p:to>
                                        <p:strVal val="visible"/>
                                      </p:to>
                                    </p:set>
                                    <p:animEffect transition="in" filter="fade">
                                      <p:cBhvr>
                                        <p:cTn id="46" dur="500"/>
                                        <p:tgtEl>
                                          <p:spTgt spid="8">
                                            <p:graphicEl>
                                              <a:chart seriesIdx="0" categoryIdx="2" bldStep="ptInCategory"/>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5" grpId="0">
        <p:bldAsOne/>
      </p:bldGraphic>
      <p:bldGraphic spid="8" grpId="0" uiExpand="1">
        <p:bldSub>
          <a:bldChart bld="categoryEl"/>
        </p:bldSub>
      </p:bldGraphic>
      <p:bldP spid="11" grpId="0"/>
      <p:bldP spid="13" grpId="0"/>
      <p:bldP spid="15" grpId="0"/>
      <p:bldP spid="17" grpId="0"/>
      <p:bldP spid="18" grpId="0"/>
      <p:bldP spid="19" grpId="0"/>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620D6-3827-C4E3-DB4F-B9759C607B74}"/>
              </a:ext>
            </a:extLst>
          </p:cNvPr>
          <p:cNvSpPr>
            <a:spLocks noGrp="1"/>
          </p:cNvSpPr>
          <p:nvPr>
            <p:ph type="title"/>
          </p:nvPr>
        </p:nvSpPr>
        <p:spPr/>
        <p:txBody>
          <a:bodyPr>
            <a:normAutofit/>
          </a:bodyPr>
          <a:lstStyle/>
          <a:p>
            <a:r>
              <a:rPr lang="en-US" sz="2400" dirty="0"/>
              <a:t>November 6, 2024: </a:t>
            </a:r>
            <a:br>
              <a:rPr lang="en-US" sz="2400" dirty="0"/>
            </a:br>
            <a:r>
              <a:rPr lang="en-US" sz="3600" dirty="0"/>
              <a:t>“MA Stock Prices Soar Following Trump Win”</a:t>
            </a:r>
            <a:endParaRPr lang="en-US" dirty="0"/>
          </a:p>
        </p:txBody>
      </p:sp>
      <p:sp>
        <p:nvSpPr>
          <p:cNvPr id="4" name="Text Placeholder 3">
            <a:extLst>
              <a:ext uri="{FF2B5EF4-FFF2-40B4-BE49-F238E27FC236}">
                <a16:creationId xmlns:a16="http://schemas.microsoft.com/office/drawing/2014/main" id="{4A390516-15F5-E60E-0ABF-D40170AAA9E9}"/>
              </a:ext>
            </a:extLst>
          </p:cNvPr>
          <p:cNvSpPr>
            <a:spLocks noGrp="1"/>
          </p:cNvSpPr>
          <p:nvPr>
            <p:ph type="body" idx="10"/>
          </p:nvPr>
        </p:nvSpPr>
        <p:spPr/>
        <p:txBody>
          <a:bodyPr>
            <a:normAutofit/>
          </a:bodyPr>
          <a:lstStyle/>
          <a:p>
            <a:r>
              <a:rPr lang="en-US" dirty="0"/>
              <a:t>https://</a:t>
            </a:r>
            <a:r>
              <a:rPr lang="en-US" dirty="0" err="1"/>
              <a:t>www.beckerspayer.com</a:t>
            </a:r>
            <a:r>
              <a:rPr lang="en-US" dirty="0"/>
              <a:t>/payer/</a:t>
            </a:r>
            <a:r>
              <a:rPr lang="en-US" dirty="0" err="1"/>
              <a:t>medicare</a:t>
            </a:r>
            <a:r>
              <a:rPr lang="en-US" dirty="0"/>
              <a:t>-advantage-stocks-soar-following-trump-</a:t>
            </a:r>
            <a:r>
              <a:rPr lang="en-US" dirty="0" err="1"/>
              <a:t>win.html</a:t>
            </a:r>
            <a:r>
              <a:rPr lang="en-US" dirty="0"/>
              <a:t>?</a:t>
            </a:r>
          </a:p>
          <a:p>
            <a:r>
              <a:rPr lang="en-US" dirty="0"/>
              <a:t>https://</a:t>
            </a:r>
            <a:r>
              <a:rPr lang="en-US" dirty="0" err="1"/>
              <a:t>healthcareuncovered.substack.com</a:t>
            </a:r>
            <a:r>
              <a:rPr lang="en-US" dirty="0"/>
              <a:t>/p/election-may-shift-the-agenda-but</a:t>
            </a:r>
          </a:p>
        </p:txBody>
      </p:sp>
      <p:grpSp>
        <p:nvGrpSpPr>
          <p:cNvPr id="33" name="Group 32">
            <a:extLst>
              <a:ext uri="{FF2B5EF4-FFF2-40B4-BE49-F238E27FC236}">
                <a16:creationId xmlns:a16="http://schemas.microsoft.com/office/drawing/2014/main" id="{4060FF8B-3AC8-6C86-C467-FFC95A03773B}"/>
              </a:ext>
            </a:extLst>
          </p:cNvPr>
          <p:cNvGrpSpPr/>
          <p:nvPr/>
        </p:nvGrpSpPr>
        <p:grpSpPr>
          <a:xfrm>
            <a:off x="7358293" y="1532346"/>
            <a:ext cx="4481945" cy="3477108"/>
            <a:chOff x="7178184" y="2031536"/>
            <a:chExt cx="4481945" cy="3477108"/>
          </a:xfrm>
        </p:grpSpPr>
        <p:sp>
          <p:nvSpPr>
            <p:cNvPr id="24" name="Rectangle 23">
              <a:extLst>
                <a:ext uri="{FF2B5EF4-FFF2-40B4-BE49-F238E27FC236}">
                  <a16:creationId xmlns:a16="http://schemas.microsoft.com/office/drawing/2014/main" id="{C14C52BB-EED4-77E3-70D0-8B8E4046CD0E}"/>
                </a:ext>
              </a:extLst>
            </p:cNvPr>
            <p:cNvSpPr/>
            <p:nvPr/>
          </p:nvSpPr>
          <p:spPr>
            <a:xfrm>
              <a:off x="7178184" y="2031536"/>
              <a:ext cx="4481945" cy="3477108"/>
            </a:xfrm>
            <a:prstGeom prst="rect">
              <a:avLst/>
            </a:prstGeom>
            <a:solidFill>
              <a:schemeClr val="accent2">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effectLst>
                    <a:outerShdw blurRad="50800" dist="38100" dir="2700000" algn="tl" rotWithShape="0">
                      <a:prstClr val="black">
                        <a:alpha val="40000"/>
                      </a:prstClr>
                    </a:outerShdw>
                  </a:effectLst>
                </a:rPr>
                <a:t>Humana: Up 12%</a:t>
              </a:r>
            </a:p>
          </p:txBody>
        </p:sp>
        <p:pic>
          <p:nvPicPr>
            <p:cNvPr id="26" name="Picture 25">
              <a:extLst>
                <a:ext uri="{FF2B5EF4-FFF2-40B4-BE49-F238E27FC236}">
                  <a16:creationId xmlns:a16="http://schemas.microsoft.com/office/drawing/2014/main" id="{6314D514-F69A-3380-09CE-C62757F2136A}"/>
                </a:ext>
              </a:extLst>
            </p:cNvPr>
            <p:cNvPicPr>
              <a:picLocks noChangeAspect="1"/>
            </p:cNvPicPr>
            <p:nvPr/>
          </p:nvPicPr>
          <p:blipFill>
            <a:blip r:embed="rId3"/>
            <a:stretch>
              <a:fillRect/>
            </a:stretch>
          </p:blipFill>
          <p:spPr>
            <a:xfrm>
              <a:off x="7336356" y="2381747"/>
              <a:ext cx="4165600" cy="2946400"/>
            </a:xfrm>
            <a:prstGeom prst="rect">
              <a:avLst/>
            </a:prstGeom>
            <a:effectLst>
              <a:outerShdw blurRad="50800" dist="38100" dir="2700000" algn="tl" rotWithShape="0">
                <a:prstClr val="black">
                  <a:alpha val="40000"/>
                </a:prstClr>
              </a:outerShdw>
            </a:effectLst>
          </p:spPr>
        </p:pic>
      </p:grpSp>
      <p:grpSp>
        <p:nvGrpSpPr>
          <p:cNvPr id="30" name="Group 29">
            <a:extLst>
              <a:ext uri="{FF2B5EF4-FFF2-40B4-BE49-F238E27FC236}">
                <a16:creationId xmlns:a16="http://schemas.microsoft.com/office/drawing/2014/main" id="{E54B07EC-74CE-44B9-E196-821F0407BB29}"/>
              </a:ext>
            </a:extLst>
          </p:cNvPr>
          <p:cNvGrpSpPr/>
          <p:nvPr/>
        </p:nvGrpSpPr>
        <p:grpSpPr>
          <a:xfrm>
            <a:off x="531872" y="1532346"/>
            <a:ext cx="4481945" cy="3477108"/>
            <a:chOff x="382545" y="2654564"/>
            <a:chExt cx="4481945" cy="3477108"/>
          </a:xfrm>
        </p:grpSpPr>
        <p:sp>
          <p:nvSpPr>
            <p:cNvPr id="29" name="Rectangle 28">
              <a:extLst>
                <a:ext uri="{FF2B5EF4-FFF2-40B4-BE49-F238E27FC236}">
                  <a16:creationId xmlns:a16="http://schemas.microsoft.com/office/drawing/2014/main" id="{09D3E3E5-A26D-E66D-4F1A-40A8FC54667B}"/>
                </a:ext>
              </a:extLst>
            </p:cNvPr>
            <p:cNvSpPr/>
            <p:nvPr/>
          </p:nvSpPr>
          <p:spPr>
            <a:xfrm>
              <a:off x="382545" y="2654564"/>
              <a:ext cx="4481945" cy="3477108"/>
            </a:xfrm>
            <a:prstGeom prst="rect">
              <a:avLst/>
            </a:prstGeom>
            <a:solidFill>
              <a:schemeClr val="accent2">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err="1">
                  <a:effectLst>
                    <a:outerShdw blurRad="50800" dist="38100" dir="2700000" algn="tl" rotWithShape="0">
                      <a:prstClr val="black">
                        <a:alpha val="40000"/>
                      </a:prstClr>
                    </a:outerShdw>
                  </a:effectLst>
                </a:rPr>
                <a:t>Unitedhealth</a:t>
              </a:r>
              <a:r>
                <a:rPr lang="en-US" sz="2000" b="1" dirty="0">
                  <a:effectLst>
                    <a:outerShdw blurRad="50800" dist="38100" dir="2700000" algn="tl" rotWithShape="0">
                      <a:prstClr val="black">
                        <a:alpha val="40000"/>
                      </a:prstClr>
                    </a:outerShdw>
                  </a:effectLst>
                </a:rPr>
                <a:t> Group: Up 6.6%</a:t>
              </a:r>
            </a:p>
          </p:txBody>
        </p:sp>
        <p:pic>
          <p:nvPicPr>
            <p:cNvPr id="28" name="Picture 27">
              <a:extLst>
                <a:ext uri="{FF2B5EF4-FFF2-40B4-BE49-F238E27FC236}">
                  <a16:creationId xmlns:a16="http://schemas.microsoft.com/office/drawing/2014/main" id="{C07164AD-3719-C635-65C0-81A87091387D}"/>
                </a:ext>
              </a:extLst>
            </p:cNvPr>
            <p:cNvPicPr>
              <a:picLocks noChangeAspect="1"/>
            </p:cNvPicPr>
            <p:nvPr/>
          </p:nvPicPr>
          <p:blipFill>
            <a:blip r:embed="rId4"/>
            <a:stretch>
              <a:fillRect/>
            </a:stretch>
          </p:blipFill>
          <p:spPr>
            <a:xfrm>
              <a:off x="540717" y="3063634"/>
              <a:ext cx="4165600" cy="2946400"/>
            </a:xfrm>
            <a:prstGeom prst="rect">
              <a:avLst/>
            </a:prstGeom>
          </p:spPr>
        </p:pic>
      </p:grpSp>
      <p:grpSp>
        <p:nvGrpSpPr>
          <p:cNvPr id="32" name="Group 31">
            <a:extLst>
              <a:ext uri="{FF2B5EF4-FFF2-40B4-BE49-F238E27FC236}">
                <a16:creationId xmlns:a16="http://schemas.microsoft.com/office/drawing/2014/main" id="{2D5BD275-55A0-45CF-784E-6234AC77EC5C}"/>
              </a:ext>
            </a:extLst>
          </p:cNvPr>
          <p:cNvGrpSpPr/>
          <p:nvPr/>
        </p:nvGrpSpPr>
        <p:grpSpPr>
          <a:xfrm>
            <a:off x="4060162" y="2035996"/>
            <a:ext cx="4481945" cy="3477108"/>
            <a:chOff x="6871855" y="2178218"/>
            <a:chExt cx="4481945" cy="3477108"/>
          </a:xfrm>
        </p:grpSpPr>
        <p:sp>
          <p:nvSpPr>
            <p:cNvPr id="31" name="Rectangle 30">
              <a:extLst>
                <a:ext uri="{FF2B5EF4-FFF2-40B4-BE49-F238E27FC236}">
                  <a16:creationId xmlns:a16="http://schemas.microsoft.com/office/drawing/2014/main" id="{F92CF22D-AF7C-CEDA-65AE-2C0A2215F794}"/>
                </a:ext>
              </a:extLst>
            </p:cNvPr>
            <p:cNvSpPr/>
            <p:nvPr/>
          </p:nvSpPr>
          <p:spPr>
            <a:xfrm>
              <a:off x="6871855" y="2178218"/>
              <a:ext cx="4481945" cy="3477108"/>
            </a:xfrm>
            <a:prstGeom prst="rect">
              <a:avLst/>
            </a:prstGeom>
            <a:solidFill>
              <a:schemeClr val="accent2">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effectLst>
                    <a:outerShdw blurRad="50800" dist="38100" dir="2700000" algn="tl" rotWithShape="0">
                      <a:prstClr val="black">
                        <a:alpha val="40000"/>
                      </a:prstClr>
                    </a:outerShdw>
                  </a:effectLst>
                </a:rPr>
                <a:t>CVS Health: Up 14%</a:t>
              </a:r>
            </a:p>
          </p:txBody>
        </p:sp>
        <p:pic>
          <p:nvPicPr>
            <p:cNvPr id="22" name="Picture 21">
              <a:extLst>
                <a:ext uri="{FF2B5EF4-FFF2-40B4-BE49-F238E27FC236}">
                  <a16:creationId xmlns:a16="http://schemas.microsoft.com/office/drawing/2014/main" id="{F13B55E0-6B6A-DB1E-5946-CC593A9B2429}"/>
                </a:ext>
              </a:extLst>
            </p:cNvPr>
            <p:cNvPicPr>
              <a:picLocks noChangeAspect="1"/>
            </p:cNvPicPr>
            <p:nvPr/>
          </p:nvPicPr>
          <p:blipFill>
            <a:blip r:embed="rId5"/>
            <a:stretch>
              <a:fillRect/>
            </a:stretch>
          </p:blipFill>
          <p:spPr>
            <a:xfrm>
              <a:off x="7030027" y="2582823"/>
              <a:ext cx="4165600" cy="2946400"/>
            </a:xfrm>
            <a:prstGeom prst="rect">
              <a:avLst/>
            </a:prstGeom>
          </p:spPr>
        </p:pic>
      </p:grpSp>
    </p:spTree>
    <p:extLst>
      <p:ext uri="{BB962C8B-B14F-4D97-AF65-F5344CB8AC3E}">
        <p14:creationId xmlns:p14="http://schemas.microsoft.com/office/powerpoint/2010/main" val="204460678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F0D1A-8AA2-0F0C-B948-E8F0CC82D2C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4C83514-CA42-B8E7-0FCF-78FA11A52D4F}"/>
              </a:ext>
            </a:extLst>
          </p:cNvPr>
          <p:cNvSpPr>
            <a:spLocks noGrp="1"/>
          </p:cNvSpPr>
          <p:nvPr>
            <p:ph type="body" idx="10"/>
          </p:nvPr>
        </p:nvSpPr>
        <p:spPr/>
        <p:txBody>
          <a:bodyPr/>
          <a:lstStyle/>
          <a:p>
            <a:r>
              <a:rPr lang="en-US" dirty="0"/>
              <a:t>Project 2025 page 465</a:t>
            </a:r>
          </a:p>
          <a:p>
            <a:r>
              <a:rPr lang="en-US" dirty="0"/>
              <a:t>https://static.project2025.org/2025_MandateForLeadership_FULL.pdf</a:t>
            </a:r>
          </a:p>
        </p:txBody>
      </p:sp>
      <p:pic>
        <p:nvPicPr>
          <p:cNvPr id="2" name="Picture 1">
            <a:extLst>
              <a:ext uri="{FF2B5EF4-FFF2-40B4-BE49-F238E27FC236}">
                <a16:creationId xmlns:a16="http://schemas.microsoft.com/office/drawing/2014/main" id="{E1173E55-62E0-931D-1E01-0C5F2B704EEF}"/>
              </a:ext>
            </a:extLst>
          </p:cNvPr>
          <p:cNvPicPr>
            <a:picLocks noChangeAspect="1"/>
          </p:cNvPicPr>
          <p:nvPr/>
        </p:nvPicPr>
        <p:blipFill>
          <a:blip r:embed="rId2"/>
          <a:srcRect l="29663" t="10374" r="27780" b="26005"/>
          <a:stretch/>
        </p:blipFill>
        <p:spPr>
          <a:xfrm>
            <a:off x="413182" y="405887"/>
            <a:ext cx="3839842" cy="5529687"/>
          </a:xfrm>
          <a:prstGeom prst="rect">
            <a:avLst/>
          </a:prstGeom>
          <a:ln>
            <a:solidFill>
              <a:schemeClr val="lt1">
                <a:hueOff val="0"/>
                <a:satOff val="0"/>
                <a:lumOff val="0"/>
              </a:schemeClr>
            </a:solidFill>
          </a:ln>
        </p:spPr>
      </p:pic>
      <p:sp>
        <p:nvSpPr>
          <p:cNvPr id="6" name="TextBox 5">
            <a:extLst>
              <a:ext uri="{FF2B5EF4-FFF2-40B4-BE49-F238E27FC236}">
                <a16:creationId xmlns:a16="http://schemas.microsoft.com/office/drawing/2014/main" id="{1E496DCD-B176-4474-EB52-910956E5F1FA}"/>
              </a:ext>
            </a:extLst>
          </p:cNvPr>
          <p:cNvSpPr txBox="1"/>
          <p:nvPr/>
        </p:nvSpPr>
        <p:spPr>
          <a:xfrm>
            <a:off x="4555671" y="2388718"/>
            <a:ext cx="6809015" cy="2554545"/>
          </a:xfrm>
          <a:prstGeom prst="rect">
            <a:avLst/>
          </a:prstGeom>
          <a:noFill/>
        </p:spPr>
        <p:txBody>
          <a:bodyPr wrap="square" rtlCol="0">
            <a:spAutoFit/>
          </a:bodyPr>
          <a:lstStyle/>
          <a:p>
            <a:pPr algn="ctr"/>
            <a:r>
              <a:rPr lang="en-US" sz="2800" dirty="0">
                <a:solidFill>
                  <a:schemeClr val="bg1"/>
                </a:solidFill>
              </a:rPr>
              <a:t>The political climate will accelerate </a:t>
            </a:r>
            <a:r>
              <a:rPr lang="en-US" sz="3600" dirty="0">
                <a:solidFill>
                  <a:schemeClr val="bg1"/>
                </a:solidFill>
              </a:rPr>
              <a:t>America’s healthcare crisis </a:t>
            </a:r>
          </a:p>
          <a:p>
            <a:pPr algn="ctr"/>
            <a:r>
              <a:rPr lang="en-US" sz="4800" b="1" i="1" dirty="0">
                <a:solidFill>
                  <a:schemeClr val="bg1"/>
                </a:solidFill>
              </a:rPr>
              <a:t>and the need </a:t>
            </a:r>
          </a:p>
          <a:p>
            <a:pPr algn="ctr"/>
            <a:r>
              <a:rPr lang="en-US" sz="4800" b="1" i="1" dirty="0">
                <a:solidFill>
                  <a:schemeClr val="bg1"/>
                </a:solidFill>
              </a:rPr>
              <a:t>for advocacy</a:t>
            </a:r>
          </a:p>
        </p:txBody>
      </p:sp>
    </p:spTree>
    <p:extLst>
      <p:ext uri="{BB962C8B-B14F-4D97-AF65-F5344CB8AC3E}">
        <p14:creationId xmlns:p14="http://schemas.microsoft.com/office/powerpoint/2010/main" val="2062061251"/>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72A58-D732-756D-601E-FD082197EB5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703D21D-61C3-44C6-B068-C54EDAE3C77D}"/>
              </a:ext>
            </a:extLst>
          </p:cNvPr>
          <p:cNvSpPr>
            <a:spLocks noGrp="1"/>
          </p:cNvSpPr>
          <p:nvPr>
            <p:ph type="body" idx="10"/>
          </p:nvPr>
        </p:nvSpPr>
        <p:spPr/>
        <p:txBody>
          <a:bodyPr/>
          <a:lstStyle/>
          <a:p>
            <a:r>
              <a:rPr lang="en-US" dirty="0"/>
              <a:t>Project 2025 page 465</a:t>
            </a:r>
          </a:p>
          <a:p>
            <a:r>
              <a:rPr lang="en-US" dirty="0"/>
              <a:t>https://static.project2025.org/2025_MandateForLeadership_FULL.pdf</a:t>
            </a:r>
          </a:p>
        </p:txBody>
      </p:sp>
      <p:sp>
        <p:nvSpPr>
          <p:cNvPr id="13" name="TextBox 12">
            <a:extLst>
              <a:ext uri="{FF2B5EF4-FFF2-40B4-BE49-F238E27FC236}">
                <a16:creationId xmlns:a16="http://schemas.microsoft.com/office/drawing/2014/main" id="{B2E6727F-18B0-49CA-EFED-4463A1FA3CE3}"/>
              </a:ext>
            </a:extLst>
          </p:cNvPr>
          <p:cNvSpPr txBox="1"/>
          <p:nvPr/>
        </p:nvSpPr>
        <p:spPr>
          <a:xfrm>
            <a:off x="5045509" y="891472"/>
            <a:ext cx="6733309" cy="2246769"/>
          </a:xfrm>
          <a:prstGeom prst="rect">
            <a:avLst/>
          </a:prstGeom>
          <a:solidFill>
            <a:schemeClr val="accent2">
              <a:lumMod val="75000"/>
            </a:schemeClr>
          </a:solidFill>
          <a:ln w="12700">
            <a:solidFill>
              <a:schemeClr val="bg1"/>
            </a:solidFill>
          </a:ln>
          <a:effectLst>
            <a:outerShdw blurRad="50800" dist="38100" dir="2700000" algn="tl" rotWithShape="0">
              <a:prstClr val="black">
                <a:alpha val="40000"/>
              </a:prstClr>
            </a:outerShdw>
          </a:effectLst>
        </p:spPr>
        <p:txBody>
          <a:bodyPr wrap="square" tIns="182880" bIns="182880" rtlCol="0" anchor="ctr" anchorCtr="0">
            <a:spAutoFit/>
          </a:bodyPr>
          <a:lstStyle/>
          <a:p>
            <a:pPr algn="ctr"/>
            <a:r>
              <a:rPr lang="en-US" sz="3200" b="1" dirty="0">
                <a:solidFill>
                  <a:schemeClr val="bg1"/>
                </a:solidFill>
                <a:effectLst>
                  <a:outerShdw blurRad="50800" dist="38100" dir="2700000" algn="tl" rotWithShape="0">
                    <a:prstClr val="black">
                      <a:alpha val="40000"/>
                    </a:prstClr>
                  </a:outerShdw>
                </a:effectLst>
              </a:rPr>
              <a:t>“Make Medicare Advantage </a:t>
            </a:r>
          </a:p>
          <a:p>
            <a:pPr algn="ctr">
              <a:spcAft>
                <a:spcPts val="1200"/>
              </a:spcAft>
            </a:pPr>
            <a:r>
              <a:rPr lang="en-US" sz="3200" b="1" dirty="0">
                <a:solidFill>
                  <a:schemeClr val="bg1"/>
                </a:solidFill>
                <a:effectLst>
                  <a:outerShdw blurRad="50800" dist="38100" dir="2700000" algn="tl" rotWithShape="0">
                    <a:prstClr val="black">
                      <a:alpha val="40000"/>
                    </a:prstClr>
                  </a:outerShdw>
                </a:effectLst>
              </a:rPr>
              <a:t>the default enrollment option.” </a:t>
            </a:r>
          </a:p>
          <a:p>
            <a:pPr algn="ctr"/>
            <a:r>
              <a:rPr lang="en-US" sz="2400" dirty="0">
                <a:solidFill>
                  <a:schemeClr val="bg1"/>
                </a:solidFill>
                <a:effectLst>
                  <a:outerShdw blurRad="50800" dist="38100" dir="2700000" algn="tl" rotWithShape="0">
                    <a:prstClr val="black">
                      <a:alpha val="40000"/>
                    </a:prstClr>
                  </a:outerShdw>
                </a:effectLst>
              </a:rPr>
              <a:t>No detail included, so we don’t know </a:t>
            </a:r>
          </a:p>
          <a:p>
            <a:pPr algn="ctr">
              <a:spcAft>
                <a:spcPts val="1200"/>
              </a:spcAft>
            </a:pPr>
            <a:r>
              <a:rPr lang="en-US" sz="2400" dirty="0">
                <a:solidFill>
                  <a:schemeClr val="bg1"/>
                </a:solidFill>
                <a:effectLst>
                  <a:outerShdw blurRad="50800" dist="38100" dir="2700000" algn="tl" rotWithShape="0">
                    <a:prstClr val="black">
                      <a:alpha val="40000"/>
                    </a:prstClr>
                  </a:outerShdw>
                </a:effectLst>
              </a:rPr>
              <a:t>what they really mean by that</a:t>
            </a:r>
          </a:p>
        </p:txBody>
      </p:sp>
      <p:pic>
        <p:nvPicPr>
          <p:cNvPr id="2" name="Picture 1">
            <a:extLst>
              <a:ext uri="{FF2B5EF4-FFF2-40B4-BE49-F238E27FC236}">
                <a16:creationId xmlns:a16="http://schemas.microsoft.com/office/drawing/2014/main" id="{37F29722-8F18-EC75-7318-832912E989F6}"/>
              </a:ext>
            </a:extLst>
          </p:cNvPr>
          <p:cNvPicPr>
            <a:picLocks noChangeAspect="1"/>
          </p:cNvPicPr>
          <p:nvPr/>
        </p:nvPicPr>
        <p:blipFill>
          <a:blip r:embed="rId2"/>
          <a:srcRect l="29663" t="10374" r="27780" b="26005"/>
          <a:stretch/>
        </p:blipFill>
        <p:spPr>
          <a:xfrm>
            <a:off x="413182" y="405887"/>
            <a:ext cx="3839842" cy="5529687"/>
          </a:xfrm>
          <a:prstGeom prst="rect">
            <a:avLst/>
          </a:prstGeom>
          <a:ln>
            <a:solidFill>
              <a:schemeClr val="lt1">
                <a:hueOff val="0"/>
                <a:satOff val="0"/>
                <a:lumOff val="0"/>
              </a:schemeClr>
            </a:solidFill>
          </a:ln>
        </p:spPr>
      </p:pic>
      <p:sp>
        <p:nvSpPr>
          <p:cNvPr id="3" name="Rectangle 2">
            <a:extLst>
              <a:ext uri="{FF2B5EF4-FFF2-40B4-BE49-F238E27FC236}">
                <a16:creationId xmlns:a16="http://schemas.microsoft.com/office/drawing/2014/main" id="{2DE97C0F-FE40-EAE5-15B6-F11CDF34297F}"/>
              </a:ext>
            </a:extLst>
          </p:cNvPr>
          <p:cNvSpPr/>
          <p:nvPr/>
        </p:nvSpPr>
        <p:spPr>
          <a:xfrm>
            <a:off x="5045509" y="3429000"/>
            <a:ext cx="6733309" cy="1957647"/>
          </a:xfrm>
          <a:prstGeom prst="rect">
            <a:avLst/>
          </a:prstGeom>
          <a:solidFill>
            <a:schemeClr val="accent1">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outerShdw blurRad="50800" dist="38100" dir="2700000" algn="tl" rotWithShape="0">
                    <a:prstClr val="black">
                      <a:alpha val="40000"/>
                    </a:prstClr>
                  </a:outerShdw>
                </a:effectLst>
              </a:rPr>
              <a:t>PNHP evaluated the implications</a:t>
            </a:r>
          </a:p>
          <a:p>
            <a:pPr algn="ctr"/>
            <a:r>
              <a:rPr lang="en-US" sz="2800" b="1" dirty="0">
                <a:solidFill>
                  <a:schemeClr val="bg1"/>
                </a:solidFill>
                <a:effectLst>
                  <a:outerShdw blurRad="50800" dist="38100" dir="2700000" algn="tl" rotWithShape="0">
                    <a:prstClr val="black">
                      <a:alpha val="40000"/>
                    </a:prstClr>
                  </a:outerShdw>
                </a:effectLst>
              </a:rPr>
              <a:t>of abrupt 100% MA penetration </a:t>
            </a:r>
          </a:p>
          <a:p>
            <a:pPr algn="ctr">
              <a:spcAft>
                <a:spcPts val="1200"/>
              </a:spcAft>
            </a:pPr>
            <a:r>
              <a:rPr lang="en-US" sz="2800" b="1" dirty="0">
                <a:solidFill>
                  <a:schemeClr val="bg1"/>
                </a:solidFill>
                <a:effectLst>
                  <a:outerShdw blurRad="50800" dist="38100" dir="2700000" algn="tl" rotWithShape="0">
                    <a:prstClr val="black">
                      <a:alpha val="40000"/>
                    </a:prstClr>
                  </a:outerShdw>
                </a:effectLst>
              </a:rPr>
              <a:t>with nothing else changed.</a:t>
            </a:r>
          </a:p>
        </p:txBody>
      </p:sp>
    </p:spTree>
    <p:extLst>
      <p:ext uri="{BB962C8B-B14F-4D97-AF65-F5344CB8AC3E}">
        <p14:creationId xmlns:p14="http://schemas.microsoft.com/office/powerpoint/2010/main" val="228944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500"/>
                                        <p:tgtEl>
                                          <p:spTgt spid="1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fade">
                                      <p:cBhvr>
                                        <p:cTn id="13" dur="500"/>
                                        <p:tgtEl>
                                          <p:spTgt spid="13">
                                            <p:txEl>
                                              <p:pRg st="1" end="1"/>
                                            </p:txEl>
                                          </p:spTgt>
                                        </p:tgtEl>
                                      </p:cBhvr>
                                    </p:animEffect>
                                  </p:childTnLst>
                                </p:cTn>
                              </p:par>
                            </p:childTnLst>
                          </p:cTn>
                        </p:par>
                        <p:par>
                          <p:cTn id="14" fill="hold">
                            <p:stCondLst>
                              <p:cond delay="500"/>
                            </p:stCondLst>
                            <p:childTnLst>
                              <p:par>
                                <p:cTn id="15" presetID="10" presetClass="entr" presetSubtype="0" fill="hold" grpId="0" nodeType="afterEffect">
                                  <p:stCondLst>
                                    <p:cond delay="100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13">
                                            <p:txEl>
                                              <p:pRg st="3" end="3"/>
                                            </p:txEl>
                                          </p:spTgt>
                                        </p:tgtEl>
                                        <p:attrNameLst>
                                          <p:attrName>style.visibility</p:attrName>
                                        </p:attrNameLst>
                                      </p:cBhvr>
                                      <p:to>
                                        <p:strVal val="visible"/>
                                      </p:to>
                                    </p:set>
                                    <p:animEffect transition="in" filter="fade">
                                      <p:cBhvr>
                                        <p:cTn id="20" dur="500"/>
                                        <p:tgtEl>
                                          <p:spTgt spid="1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397A9-1BF7-9064-F885-C117D3FB47C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EB75A63-28D3-0152-700B-C3DE02B52B2F}"/>
              </a:ext>
            </a:extLst>
          </p:cNvPr>
          <p:cNvSpPr/>
          <p:nvPr/>
        </p:nvSpPr>
        <p:spPr>
          <a:xfrm>
            <a:off x="4625787" y="405887"/>
            <a:ext cx="6691257" cy="5529687"/>
          </a:xfrm>
          <a:prstGeom prst="rect">
            <a:avLst/>
          </a:prstGeom>
          <a:solidFill>
            <a:schemeClr val="accent2">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182880" rtlCol="0" anchor="t"/>
          <a:lstStyle/>
          <a:p>
            <a:pPr algn="ctr"/>
            <a:r>
              <a:rPr lang="en-US" sz="2400" b="1" dirty="0">
                <a:solidFill>
                  <a:schemeClr val="bg1"/>
                </a:solidFill>
                <a:effectLst>
                  <a:outerShdw blurRad="50800" dist="38100" dir="2700000" algn="tl" rotWithShape="0">
                    <a:prstClr val="black">
                      <a:alpha val="40000"/>
                    </a:prstClr>
                  </a:outerShdw>
                </a:effectLst>
              </a:rPr>
              <a:t>Assuming Project 2025’s end game is </a:t>
            </a:r>
          </a:p>
          <a:p>
            <a:pPr algn="ctr"/>
            <a:r>
              <a:rPr lang="en-US" sz="3600" b="1" dirty="0">
                <a:solidFill>
                  <a:schemeClr val="bg1"/>
                </a:solidFill>
                <a:effectLst>
                  <a:outerShdw blurRad="50800" dist="38100" dir="2700000" algn="tl" rotWithShape="0">
                    <a:prstClr val="black">
                      <a:alpha val="40000"/>
                    </a:prstClr>
                  </a:outerShdw>
                </a:effectLst>
              </a:rPr>
              <a:t>100% MA penetration</a:t>
            </a:r>
            <a:endParaRPr lang="en-US" sz="3600" b="1" dirty="0">
              <a:effectLst>
                <a:outerShdw blurRad="50800" dist="38100" dir="2700000" algn="tl" rotWithShape="0">
                  <a:prstClr val="black">
                    <a:alpha val="40000"/>
                  </a:prstClr>
                </a:outerShdw>
              </a:effectLst>
            </a:endParaRPr>
          </a:p>
        </p:txBody>
      </p:sp>
      <p:sp>
        <p:nvSpPr>
          <p:cNvPr id="4" name="Text Placeholder 3">
            <a:extLst>
              <a:ext uri="{FF2B5EF4-FFF2-40B4-BE49-F238E27FC236}">
                <a16:creationId xmlns:a16="http://schemas.microsoft.com/office/drawing/2014/main" id="{8427A8D2-853A-6C1E-9B29-1018A37A57AB}"/>
              </a:ext>
            </a:extLst>
          </p:cNvPr>
          <p:cNvSpPr>
            <a:spLocks noGrp="1"/>
          </p:cNvSpPr>
          <p:nvPr>
            <p:ph type="body" idx="10"/>
          </p:nvPr>
        </p:nvSpPr>
        <p:spPr/>
        <p:txBody>
          <a:bodyPr/>
          <a:lstStyle/>
          <a:p>
            <a:pPr>
              <a:lnSpc>
                <a:spcPct val="100000"/>
              </a:lnSpc>
              <a:spcBef>
                <a:spcPts val="0"/>
              </a:spcBef>
            </a:pPr>
            <a:r>
              <a:rPr lang="en-US" dirty="0"/>
              <a:t>PNHP projection assuming 100% MA penetration in 2025</a:t>
            </a:r>
          </a:p>
          <a:p>
            <a:pPr>
              <a:lnSpc>
                <a:spcPct val="100000"/>
              </a:lnSpc>
              <a:spcBef>
                <a:spcPts val="0"/>
              </a:spcBef>
            </a:pPr>
            <a:r>
              <a:rPr lang="en-US" dirty="0" err="1"/>
              <a:t>Extrapoloations</a:t>
            </a:r>
            <a:r>
              <a:rPr lang="en-US" dirty="0"/>
              <a:t> based on PNHP’s 2024 report “Taking Advantage” and 2024 Medicare Trustees Report (Page 59) </a:t>
            </a:r>
          </a:p>
          <a:p>
            <a:pPr>
              <a:lnSpc>
                <a:spcPct val="100000"/>
              </a:lnSpc>
              <a:spcBef>
                <a:spcPts val="0"/>
              </a:spcBef>
            </a:pPr>
            <a:r>
              <a:rPr lang="en-US" dirty="0"/>
              <a:t>https://</a:t>
            </a:r>
            <a:r>
              <a:rPr lang="en-US" dirty="0" err="1"/>
              <a:t>www.cms.gov</a:t>
            </a:r>
            <a:r>
              <a:rPr lang="en-US" dirty="0"/>
              <a:t>/</a:t>
            </a:r>
            <a:r>
              <a:rPr lang="en-US" dirty="0" err="1"/>
              <a:t>oact</a:t>
            </a:r>
            <a:r>
              <a:rPr lang="en-US" dirty="0"/>
              <a:t>/tr/2024</a:t>
            </a:r>
          </a:p>
        </p:txBody>
      </p:sp>
      <p:pic>
        <p:nvPicPr>
          <p:cNvPr id="2" name="Picture 1">
            <a:extLst>
              <a:ext uri="{FF2B5EF4-FFF2-40B4-BE49-F238E27FC236}">
                <a16:creationId xmlns:a16="http://schemas.microsoft.com/office/drawing/2014/main" id="{BE617C63-0491-4001-22AF-0C2CF1F51E3F}"/>
              </a:ext>
            </a:extLst>
          </p:cNvPr>
          <p:cNvPicPr>
            <a:picLocks noChangeAspect="1"/>
          </p:cNvPicPr>
          <p:nvPr/>
        </p:nvPicPr>
        <p:blipFill>
          <a:blip r:embed="rId2"/>
          <a:srcRect l="29663" t="10374" r="27780" b="26005"/>
          <a:stretch/>
        </p:blipFill>
        <p:spPr>
          <a:xfrm>
            <a:off x="413182" y="405887"/>
            <a:ext cx="3839842" cy="5529687"/>
          </a:xfrm>
          <a:prstGeom prst="rect">
            <a:avLst/>
          </a:prstGeom>
          <a:ln>
            <a:solidFill>
              <a:schemeClr val="lt1">
                <a:hueOff val="0"/>
                <a:satOff val="0"/>
                <a:lumOff val="0"/>
              </a:schemeClr>
            </a:solidFill>
          </a:ln>
        </p:spPr>
      </p:pic>
      <p:pic>
        <p:nvPicPr>
          <p:cNvPr id="5" name="Picture 4">
            <a:extLst>
              <a:ext uri="{FF2B5EF4-FFF2-40B4-BE49-F238E27FC236}">
                <a16:creationId xmlns:a16="http://schemas.microsoft.com/office/drawing/2014/main" id="{DDC8A4CD-A26C-DC0B-C59B-46921AB32BF6}"/>
              </a:ext>
            </a:extLst>
          </p:cNvPr>
          <p:cNvPicPr>
            <a:picLocks noChangeAspect="1"/>
          </p:cNvPicPr>
          <p:nvPr/>
        </p:nvPicPr>
        <p:blipFill>
          <a:blip r:embed="rId3"/>
          <a:stretch>
            <a:fillRect/>
          </a:stretch>
        </p:blipFill>
        <p:spPr>
          <a:xfrm>
            <a:off x="7511282" y="1669143"/>
            <a:ext cx="3053464" cy="3961580"/>
          </a:xfrm>
          <a:prstGeom prst="rect">
            <a:avLst/>
          </a:prstGeom>
          <a:ln w="25400">
            <a:solidFill>
              <a:schemeClr val="bg1"/>
            </a:solidFill>
          </a:ln>
          <a:effectLst>
            <a:outerShdw blurRad="50800" dist="38100" dir="2700000" algn="tl" rotWithShape="0">
              <a:prstClr val="black">
                <a:alpha val="40000"/>
              </a:prstClr>
            </a:outerShdw>
          </a:effectLst>
        </p:spPr>
      </p:pic>
      <p:sp>
        <p:nvSpPr>
          <p:cNvPr id="11" name="Freeform 10">
            <a:extLst>
              <a:ext uri="{FF2B5EF4-FFF2-40B4-BE49-F238E27FC236}">
                <a16:creationId xmlns:a16="http://schemas.microsoft.com/office/drawing/2014/main" id="{00169E93-5D39-9DCC-F717-5EA4C24977E6}"/>
              </a:ext>
            </a:extLst>
          </p:cNvPr>
          <p:cNvSpPr/>
          <p:nvPr/>
        </p:nvSpPr>
        <p:spPr>
          <a:xfrm>
            <a:off x="6821714" y="1862392"/>
            <a:ext cx="4194629" cy="1545982"/>
          </a:xfrm>
          <a:custGeom>
            <a:avLst/>
            <a:gdLst>
              <a:gd name="connsiteX0" fmla="*/ 266162 w 1596940"/>
              <a:gd name="connsiteY0" fmla="*/ 0 h 3803650"/>
              <a:gd name="connsiteX1" fmla="*/ 1330778 w 1596940"/>
              <a:gd name="connsiteY1" fmla="*/ 0 h 3803650"/>
              <a:gd name="connsiteX2" fmla="*/ 1596940 w 1596940"/>
              <a:gd name="connsiteY2" fmla="*/ 266162 h 3803650"/>
              <a:gd name="connsiteX3" fmla="*/ 1596940 w 1596940"/>
              <a:gd name="connsiteY3" fmla="*/ 3803650 h 3803650"/>
              <a:gd name="connsiteX4" fmla="*/ 1596940 w 1596940"/>
              <a:gd name="connsiteY4" fmla="*/ 3803650 h 3803650"/>
              <a:gd name="connsiteX5" fmla="*/ 0 w 1596940"/>
              <a:gd name="connsiteY5" fmla="*/ 3803650 h 3803650"/>
              <a:gd name="connsiteX6" fmla="*/ 0 w 1596940"/>
              <a:gd name="connsiteY6" fmla="*/ 3803650 h 3803650"/>
              <a:gd name="connsiteX7" fmla="*/ 0 w 1596940"/>
              <a:gd name="connsiteY7" fmla="*/ 266162 h 3803650"/>
              <a:gd name="connsiteX8" fmla="*/ 266162 w 1596940"/>
              <a:gd name="connsiteY8" fmla="*/ 0 h 380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6940" h="3803650">
                <a:moveTo>
                  <a:pt x="1596940" y="633954"/>
                </a:moveTo>
                <a:lnTo>
                  <a:pt x="1596940" y="3169696"/>
                </a:lnTo>
                <a:cubicBezTo>
                  <a:pt x="1596940" y="3519818"/>
                  <a:pt x="1546909" y="3803650"/>
                  <a:pt x="1485193" y="3803650"/>
                </a:cubicBezTo>
                <a:lnTo>
                  <a:pt x="0" y="3803650"/>
                </a:lnTo>
                <a:lnTo>
                  <a:pt x="0" y="3803650"/>
                </a:lnTo>
                <a:lnTo>
                  <a:pt x="0" y="0"/>
                </a:lnTo>
                <a:lnTo>
                  <a:pt x="0" y="0"/>
                </a:lnTo>
                <a:lnTo>
                  <a:pt x="1485193" y="0"/>
                </a:lnTo>
                <a:cubicBezTo>
                  <a:pt x="1546909" y="0"/>
                  <a:pt x="1596940" y="283832"/>
                  <a:pt x="1596940" y="633954"/>
                </a:cubicBezTo>
                <a:close/>
              </a:path>
            </a:pathLst>
          </a:cu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201781" rIns="325606" bIns="201781" numCol="1" spcCol="1270" anchor="ctr" anchorCtr="0">
            <a:noAutofit/>
          </a:bodyPr>
          <a:lstStyle/>
          <a:p>
            <a:pPr marL="0" lvl="1" algn="l" defTabSz="889000">
              <a:lnSpc>
                <a:spcPct val="90000"/>
              </a:lnSpc>
              <a:spcBef>
                <a:spcPct val="0"/>
              </a:spcBef>
              <a:spcAft>
                <a:spcPct val="15000"/>
              </a:spcAft>
            </a:pPr>
            <a:r>
              <a:rPr lang="en-US" sz="2200" b="1" kern="1200" dirty="0"/>
              <a:t>24,000,000 seniors </a:t>
            </a:r>
            <a:r>
              <a:rPr lang="en-US" sz="2200" kern="1200" dirty="0"/>
              <a:t>would be in networks with &lt;30% of physicians in their county</a:t>
            </a:r>
          </a:p>
        </p:txBody>
      </p:sp>
      <p:sp>
        <p:nvSpPr>
          <p:cNvPr id="12" name="Freeform 11">
            <a:extLst>
              <a:ext uri="{FF2B5EF4-FFF2-40B4-BE49-F238E27FC236}">
                <a16:creationId xmlns:a16="http://schemas.microsoft.com/office/drawing/2014/main" id="{B0431DD0-BBE5-581B-7AB4-B74EEBFC991E}"/>
              </a:ext>
            </a:extLst>
          </p:cNvPr>
          <p:cNvSpPr/>
          <p:nvPr/>
        </p:nvSpPr>
        <p:spPr>
          <a:xfrm>
            <a:off x="4935596" y="1669143"/>
            <a:ext cx="2019545" cy="1932477"/>
          </a:xfrm>
          <a:custGeom>
            <a:avLst/>
            <a:gdLst>
              <a:gd name="connsiteX0" fmla="*/ 0 w 2173101"/>
              <a:gd name="connsiteY0" fmla="*/ 332702 h 1996175"/>
              <a:gd name="connsiteX1" fmla="*/ 332702 w 2173101"/>
              <a:gd name="connsiteY1" fmla="*/ 0 h 1996175"/>
              <a:gd name="connsiteX2" fmla="*/ 1840399 w 2173101"/>
              <a:gd name="connsiteY2" fmla="*/ 0 h 1996175"/>
              <a:gd name="connsiteX3" fmla="*/ 2173101 w 2173101"/>
              <a:gd name="connsiteY3" fmla="*/ 332702 h 1996175"/>
              <a:gd name="connsiteX4" fmla="*/ 2173101 w 2173101"/>
              <a:gd name="connsiteY4" fmla="*/ 1663473 h 1996175"/>
              <a:gd name="connsiteX5" fmla="*/ 1840399 w 2173101"/>
              <a:gd name="connsiteY5" fmla="*/ 1996175 h 1996175"/>
              <a:gd name="connsiteX6" fmla="*/ 332702 w 2173101"/>
              <a:gd name="connsiteY6" fmla="*/ 1996175 h 1996175"/>
              <a:gd name="connsiteX7" fmla="*/ 0 w 2173101"/>
              <a:gd name="connsiteY7" fmla="*/ 1663473 h 1996175"/>
              <a:gd name="connsiteX8" fmla="*/ 0 w 2173101"/>
              <a:gd name="connsiteY8" fmla="*/ 332702 h 19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101" h="1996175">
                <a:moveTo>
                  <a:pt x="0" y="332702"/>
                </a:moveTo>
                <a:cubicBezTo>
                  <a:pt x="0" y="148956"/>
                  <a:pt x="148956" y="0"/>
                  <a:pt x="332702" y="0"/>
                </a:cubicBezTo>
                <a:lnTo>
                  <a:pt x="1840399" y="0"/>
                </a:lnTo>
                <a:cubicBezTo>
                  <a:pt x="2024145" y="0"/>
                  <a:pt x="2173101" y="148956"/>
                  <a:pt x="2173101" y="332702"/>
                </a:cubicBezTo>
                <a:lnTo>
                  <a:pt x="2173101" y="1663473"/>
                </a:lnTo>
                <a:cubicBezTo>
                  <a:pt x="2173101" y="1847219"/>
                  <a:pt x="2024145" y="1996175"/>
                  <a:pt x="1840399" y="1996175"/>
                </a:cubicBezTo>
                <a:lnTo>
                  <a:pt x="332702" y="1996175"/>
                </a:lnTo>
                <a:cubicBezTo>
                  <a:pt x="148956" y="1996175"/>
                  <a:pt x="0" y="1847219"/>
                  <a:pt x="0" y="1663473"/>
                </a:cubicBezTo>
                <a:lnTo>
                  <a:pt x="0" y="332702"/>
                </a:lnTo>
                <a:close/>
              </a:path>
            </a:pathLst>
          </a:custGeom>
          <a:solidFill>
            <a:schemeClr val="accent2">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50785" rIns="91440" bIns="150785"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50800" dist="38100" dir="2700000" algn="tl" rotWithShape="0">
                    <a:prstClr val="black">
                      <a:alpha val="40000"/>
                    </a:prstClr>
                  </a:outerShdw>
                </a:effectLst>
              </a:rPr>
              <a:t>Harm to patients</a:t>
            </a:r>
          </a:p>
        </p:txBody>
      </p:sp>
      <p:sp>
        <p:nvSpPr>
          <p:cNvPr id="14" name="Freeform 13">
            <a:extLst>
              <a:ext uri="{FF2B5EF4-FFF2-40B4-BE49-F238E27FC236}">
                <a16:creationId xmlns:a16="http://schemas.microsoft.com/office/drawing/2014/main" id="{A5661C2B-8FA3-EF20-69B8-CB41F6FABCCF}"/>
              </a:ext>
            </a:extLst>
          </p:cNvPr>
          <p:cNvSpPr/>
          <p:nvPr/>
        </p:nvSpPr>
        <p:spPr>
          <a:xfrm>
            <a:off x="6821714" y="3891493"/>
            <a:ext cx="4194629" cy="1545982"/>
          </a:xfrm>
          <a:custGeom>
            <a:avLst/>
            <a:gdLst>
              <a:gd name="connsiteX0" fmla="*/ 266162 w 1596940"/>
              <a:gd name="connsiteY0" fmla="*/ 0 h 3803650"/>
              <a:gd name="connsiteX1" fmla="*/ 1330778 w 1596940"/>
              <a:gd name="connsiteY1" fmla="*/ 0 h 3803650"/>
              <a:gd name="connsiteX2" fmla="*/ 1596940 w 1596940"/>
              <a:gd name="connsiteY2" fmla="*/ 266162 h 3803650"/>
              <a:gd name="connsiteX3" fmla="*/ 1596940 w 1596940"/>
              <a:gd name="connsiteY3" fmla="*/ 3803650 h 3803650"/>
              <a:gd name="connsiteX4" fmla="*/ 1596940 w 1596940"/>
              <a:gd name="connsiteY4" fmla="*/ 3803650 h 3803650"/>
              <a:gd name="connsiteX5" fmla="*/ 0 w 1596940"/>
              <a:gd name="connsiteY5" fmla="*/ 3803650 h 3803650"/>
              <a:gd name="connsiteX6" fmla="*/ 0 w 1596940"/>
              <a:gd name="connsiteY6" fmla="*/ 3803650 h 3803650"/>
              <a:gd name="connsiteX7" fmla="*/ 0 w 1596940"/>
              <a:gd name="connsiteY7" fmla="*/ 266162 h 3803650"/>
              <a:gd name="connsiteX8" fmla="*/ 266162 w 1596940"/>
              <a:gd name="connsiteY8" fmla="*/ 0 h 380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6940" h="3803650">
                <a:moveTo>
                  <a:pt x="1596940" y="633954"/>
                </a:moveTo>
                <a:lnTo>
                  <a:pt x="1596940" y="3169696"/>
                </a:lnTo>
                <a:cubicBezTo>
                  <a:pt x="1596940" y="3519818"/>
                  <a:pt x="1546909" y="3803650"/>
                  <a:pt x="1485193" y="3803650"/>
                </a:cubicBezTo>
                <a:lnTo>
                  <a:pt x="0" y="3803650"/>
                </a:lnTo>
                <a:lnTo>
                  <a:pt x="0" y="3803650"/>
                </a:lnTo>
                <a:lnTo>
                  <a:pt x="0" y="0"/>
                </a:lnTo>
                <a:lnTo>
                  <a:pt x="0" y="0"/>
                </a:lnTo>
                <a:lnTo>
                  <a:pt x="1485193" y="0"/>
                </a:lnTo>
                <a:cubicBezTo>
                  <a:pt x="1546909" y="0"/>
                  <a:pt x="1596940" y="283832"/>
                  <a:pt x="1596940" y="633954"/>
                </a:cubicBezTo>
                <a:close/>
              </a:path>
            </a:pathLst>
          </a:cu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201781" rIns="325606" bIns="201781" numCol="1" spcCol="1270" anchor="ctr" anchorCtr="0">
            <a:noAutofit/>
          </a:bodyPr>
          <a:lstStyle/>
          <a:p>
            <a:pPr marL="0" lvl="1" algn="l" defTabSz="889000">
              <a:lnSpc>
                <a:spcPct val="90000"/>
              </a:lnSpc>
              <a:spcBef>
                <a:spcPct val="0"/>
              </a:spcBef>
              <a:spcAft>
                <a:spcPct val="15000"/>
              </a:spcAft>
            </a:pPr>
            <a:r>
              <a:rPr lang="en-US" sz="2200" kern="1200" dirty="0"/>
              <a:t>Time spent on Prior Authorizations increases to </a:t>
            </a:r>
            <a:r>
              <a:rPr lang="en-US" sz="2200" b="1" kern="1200" dirty="0"/>
              <a:t>43,000,000 hours </a:t>
            </a:r>
            <a:r>
              <a:rPr lang="en-US" sz="2200" kern="1200" dirty="0"/>
              <a:t>per year</a:t>
            </a:r>
          </a:p>
        </p:txBody>
      </p:sp>
      <p:sp>
        <p:nvSpPr>
          <p:cNvPr id="15" name="Freeform 14">
            <a:extLst>
              <a:ext uri="{FF2B5EF4-FFF2-40B4-BE49-F238E27FC236}">
                <a16:creationId xmlns:a16="http://schemas.microsoft.com/office/drawing/2014/main" id="{DE30E8EC-EE1B-613B-5F3B-C549B64C7D40}"/>
              </a:ext>
            </a:extLst>
          </p:cNvPr>
          <p:cNvSpPr/>
          <p:nvPr/>
        </p:nvSpPr>
        <p:spPr>
          <a:xfrm>
            <a:off x="4935596" y="3698246"/>
            <a:ext cx="2019545" cy="1932477"/>
          </a:xfrm>
          <a:custGeom>
            <a:avLst/>
            <a:gdLst>
              <a:gd name="connsiteX0" fmla="*/ 0 w 2173101"/>
              <a:gd name="connsiteY0" fmla="*/ 332702 h 1996175"/>
              <a:gd name="connsiteX1" fmla="*/ 332702 w 2173101"/>
              <a:gd name="connsiteY1" fmla="*/ 0 h 1996175"/>
              <a:gd name="connsiteX2" fmla="*/ 1840399 w 2173101"/>
              <a:gd name="connsiteY2" fmla="*/ 0 h 1996175"/>
              <a:gd name="connsiteX3" fmla="*/ 2173101 w 2173101"/>
              <a:gd name="connsiteY3" fmla="*/ 332702 h 1996175"/>
              <a:gd name="connsiteX4" fmla="*/ 2173101 w 2173101"/>
              <a:gd name="connsiteY4" fmla="*/ 1663473 h 1996175"/>
              <a:gd name="connsiteX5" fmla="*/ 1840399 w 2173101"/>
              <a:gd name="connsiteY5" fmla="*/ 1996175 h 1996175"/>
              <a:gd name="connsiteX6" fmla="*/ 332702 w 2173101"/>
              <a:gd name="connsiteY6" fmla="*/ 1996175 h 1996175"/>
              <a:gd name="connsiteX7" fmla="*/ 0 w 2173101"/>
              <a:gd name="connsiteY7" fmla="*/ 1663473 h 1996175"/>
              <a:gd name="connsiteX8" fmla="*/ 0 w 2173101"/>
              <a:gd name="connsiteY8" fmla="*/ 332702 h 19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101" h="1996175">
                <a:moveTo>
                  <a:pt x="0" y="332702"/>
                </a:moveTo>
                <a:cubicBezTo>
                  <a:pt x="0" y="148956"/>
                  <a:pt x="148956" y="0"/>
                  <a:pt x="332702" y="0"/>
                </a:cubicBezTo>
                <a:lnTo>
                  <a:pt x="1840399" y="0"/>
                </a:lnTo>
                <a:cubicBezTo>
                  <a:pt x="2024145" y="0"/>
                  <a:pt x="2173101" y="148956"/>
                  <a:pt x="2173101" y="332702"/>
                </a:cubicBezTo>
                <a:lnTo>
                  <a:pt x="2173101" y="1663473"/>
                </a:lnTo>
                <a:cubicBezTo>
                  <a:pt x="2173101" y="1847219"/>
                  <a:pt x="2024145" y="1996175"/>
                  <a:pt x="1840399" y="1996175"/>
                </a:cubicBezTo>
                <a:lnTo>
                  <a:pt x="332702" y="1996175"/>
                </a:lnTo>
                <a:cubicBezTo>
                  <a:pt x="148956" y="1996175"/>
                  <a:pt x="0" y="1847219"/>
                  <a:pt x="0" y="1663473"/>
                </a:cubicBezTo>
                <a:lnTo>
                  <a:pt x="0" y="332702"/>
                </a:lnTo>
                <a:close/>
              </a:path>
            </a:pathLst>
          </a:custGeom>
          <a:solidFill>
            <a:schemeClr val="accent2">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50785" rIns="91440" bIns="150785"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50800" dist="38100" dir="2700000" algn="tl" rotWithShape="0">
                    <a:prstClr val="black">
                      <a:alpha val="40000"/>
                    </a:prstClr>
                  </a:outerShdw>
                </a:effectLst>
              </a:rPr>
              <a:t>Harm to clinicians</a:t>
            </a:r>
          </a:p>
        </p:txBody>
      </p:sp>
    </p:spTree>
    <p:extLst>
      <p:ext uri="{BB962C8B-B14F-4D97-AF65-F5344CB8AC3E}">
        <p14:creationId xmlns:p14="http://schemas.microsoft.com/office/powerpoint/2010/main" val="80311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4" grpId="0" animBg="1"/>
      <p:bldP spid="15" grpId="0" animBg="1"/>
    </p:bldLst>
  </p:timing>
</p:sld>
</file>

<file path=ppt/theme/theme1.xml><?xml version="1.0" encoding="utf-8"?>
<a:theme xmlns:a="http://schemas.openxmlformats.org/drawingml/2006/main" name="Office Theme">
  <a:themeElements>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spcAft>
            <a:spcPts val="1200"/>
          </a:spcAft>
          <a:defRPr sz="24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C98DEFF-0EAA-344B-8DA2-DCBE36461703}">
  <we:reference id="wa200003220" version="1.0.0.0" store="en-US" storeType="OMEX"/>
  <we:alternateReferences>
    <we:reference id="WA200003220" version="1.0.0.0" store="WA20000322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Ion</Template>
  <TotalTime>56077</TotalTime>
  <Words>2353</Words>
  <Application>Microsoft Macintosh PowerPoint</Application>
  <PresentationFormat>Widescreen</PresentationFormat>
  <Paragraphs>318</Paragraphs>
  <Slides>27</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Bring power to truth –  Fighting Medicare Advantage</vt:lpstr>
      <vt:lpstr>PowerPoint Presentation</vt:lpstr>
      <vt:lpstr>MA Is Now the Majority of Medicare</vt:lpstr>
      <vt:lpstr>Four Corporations Now Control 73% of MA</vt:lpstr>
      <vt:lpstr>Four Corporations Now Control 73% of MA</vt:lpstr>
      <vt:lpstr>November 6, 2024:  “MA Stock Prices Soar Following Trump Win”</vt:lpstr>
      <vt:lpstr>PowerPoint Presentation</vt:lpstr>
      <vt:lpstr>PowerPoint Presentation</vt:lpstr>
      <vt:lpstr>PowerPoint Presentation</vt:lpstr>
      <vt:lpstr>Assuming Project 2025’s endgame of 100% MA penetration: Immediate Deficit in Medicare Trust Fund </vt:lpstr>
      <vt:lpstr>PowerPoint Presentation</vt:lpstr>
      <vt:lpstr>We’re Working on Three Fronts</vt:lpstr>
      <vt:lpstr>Stop subsidizing MA and  We Can Afford to Improve Medicare</vt:lpstr>
      <vt:lpstr>PowerPoint Presentation</vt:lpstr>
      <vt:lpstr>When we reclaim the MA subsidies, we can afford to  Match MA’s Benefits in Traditional Medicare</vt:lpstr>
      <vt:lpstr>Annual Advocacy Window on MA Rates</vt:lpstr>
      <vt:lpstr>We can’t expect this every year, but  Advocacy Works!</vt:lpstr>
      <vt:lpstr>We can’t expect this every year, but  Advocacy Works! </vt:lpstr>
      <vt:lpstr>We’re Working on Three Fronts</vt:lpstr>
      <vt:lpstr>MA corporations weaponize data to falsely pose to Congress as a  Solution to Inequities</vt:lpstr>
      <vt:lpstr>It’s more than just numbers on paper –  Our Real-life Stories Build Our Power</vt:lpstr>
      <vt:lpstr>Health Affairs is calling for submissions about  MA Supplemental Benefits</vt:lpstr>
      <vt:lpstr>We’re Working on Three Fronts</vt:lpstr>
      <vt:lpstr>MA growth isn’t only from individual decisions: Employers Are Dumping Retirees into MA</vt:lpstr>
      <vt:lpstr>New York City labor is winning the fight against MA Advocacy Works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Weisbart</dc:creator>
  <cp:lastModifiedBy>Ed Weisbart</cp:lastModifiedBy>
  <cp:revision>3025</cp:revision>
  <cp:lastPrinted>2024-09-27T18:00:12Z</cp:lastPrinted>
  <dcterms:created xsi:type="dcterms:W3CDTF">2016-11-02T21:04:26Z</dcterms:created>
  <dcterms:modified xsi:type="dcterms:W3CDTF">2024-11-17T03:13:28Z</dcterms:modified>
</cp:coreProperties>
</file>