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3"/>
  </p:notesMasterIdLst>
  <p:sldIdLst>
    <p:sldId id="256" r:id="rId2"/>
    <p:sldId id="1619" r:id="rId3"/>
    <p:sldId id="1283" r:id="rId4"/>
    <p:sldId id="1615" r:id="rId5"/>
    <p:sldId id="1662" r:id="rId6"/>
    <p:sldId id="1647" r:id="rId7"/>
    <p:sldId id="1673" r:id="rId8"/>
    <p:sldId id="1627" r:id="rId9"/>
    <p:sldId id="1415" r:id="rId10"/>
    <p:sldId id="1628" r:id="rId11"/>
    <p:sldId id="1637" r:id="rId12"/>
    <p:sldId id="1504" r:id="rId13"/>
    <p:sldId id="1661" r:id="rId14"/>
    <p:sldId id="1655" r:id="rId15"/>
    <p:sldId id="1646" r:id="rId16"/>
    <p:sldId id="1540" r:id="rId17"/>
    <p:sldId id="1656" r:id="rId18"/>
    <p:sldId id="1640" r:id="rId19"/>
    <p:sldId id="1644" r:id="rId20"/>
    <p:sldId id="1674" r:id="rId21"/>
    <p:sldId id="1621" r:id="rId22"/>
    <p:sldId id="1142" r:id="rId23"/>
    <p:sldId id="1663" r:id="rId24"/>
    <p:sldId id="1677" r:id="rId25"/>
    <p:sldId id="1568" r:id="rId26"/>
    <p:sldId id="1629" r:id="rId27"/>
    <p:sldId id="1567" r:id="rId28"/>
    <p:sldId id="1583" r:id="rId29"/>
    <p:sldId id="1579" r:id="rId30"/>
    <p:sldId id="1672" r:id="rId31"/>
    <p:sldId id="1632" r:id="rId32"/>
    <p:sldId id="1070" r:id="rId33"/>
    <p:sldId id="1633" r:id="rId34"/>
    <p:sldId id="1571" r:id="rId35"/>
    <p:sldId id="1594" r:id="rId36"/>
    <p:sldId id="1654" r:id="rId37"/>
    <p:sldId id="1643" r:id="rId38"/>
    <p:sldId id="1653" r:id="rId39"/>
    <p:sldId id="1671" r:id="rId40"/>
    <p:sldId id="1622" r:id="rId41"/>
    <p:sldId id="1666" r:id="rId42"/>
    <p:sldId id="1667" r:id="rId43"/>
    <p:sldId id="1668" r:id="rId44"/>
    <p:sldId id="1669" r:id="rId45"/>
    <p:sldId id="1639" r:id="rId46"/>
    <p:sldId id="1566" r:id="rId47"/>
    <p:sldId id="1595" r:id="rId48"/>
    <p:sldId id="1575" r:id="rId49"/>
    <p:sldId id="1576" r:id="rId50"/>
    <p:sldId id="1596" r:id="rId51"/>
    <p:sldId id="1631" r:id="rId52"/>
    <p:sldId id="1670" r:id="rId53"/>
    <p:sldId id="1624" r:id="rId54"/>
    <p:sldId id="1665" r:id="rId55"/>
    <p:sldId id="1642" r:id="rId56"/>
    <p:sldId id="1616" r:id="rId57"/>
    <p:sldId id="1676" r:id="rId58"/>
    <p:sldId id="1623" r:id="rId59"/>
    <p:sldId id="1618" r:id="rId60"/>
    <p:sldId id="1649" r:id="rId61"/>
    <p:sldId id="1675" r:id="rId62"/>
    <p:sldId id="1638" r:id="rId63"/>
    <p:sldId id="1543" r:id="rId64"/>
    <p:sldId id="1650" r:id="rId65"/>
    <p:sldId id="1652" r:id="rId66"/>
    <p:sldId id="1625" r:id="rId67"/>
    <p:sldId id="1626" r:id="rId68"/>
    <p:sldId id="1634" r:id="rId69"/>
    <p:sldId id="1678" r:id="rId70"/>
    <p:sldId id="1620" r:id="rId71"/>
    <p:sldId id="1610" r:id="rId72"/>
    <p:sldId id="1611" r:id="rId73"/>
    <p:sldId id="1612" r:id="rId74"/>
    <p:sldId id="776" r:id="rId75"/>
    <p:sldId id="1636" r:id="rId76"/>
    <p:sldId id="974" r:id="rId77"/>
    <p:sldId id="1290" r:id="rId78"/>
    <p:sldId id="1657" r:id="rId79"/>
    <p:sldId id="1660" r:id="rId80"/>
    <p:sldId id="1664" r:id="rId81"/>
    <p:sldId id="1679"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2"/>
    <p:restoredTop sz="88967"/>
  </p:normalViewPr>
  <p:slideViewPr>
    <p:cSldViewPr snapToGrid="0">
      <p:cViewPr varScale="1">
        <p:scale>
          <a:sx n="93" d="100"/>
          <a:sy n="93" d="100"/>
        </p:scale>
        <p:origin x="13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adamgaffney/Dropbox/Charts%20and%20Data/NEW%20DATA%20FOLDER%20WITH%20DATA%20FOR%20SLIDES/Medicare%20Advantage%20Overpay%20+%20Admin/Analytic%20Spreadshee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adamgaffney/Dropbox/Charts%20and%20Data/NEW%20DATA%20FOLDER%20WITH%20DATA%20FOR%20SLIDES/NHEA/Historical%20through%202022/Overhead%20Spending/Overhead%20Spending%20Calculations,%201960-2022/Overhead%20Spending%201960-2022.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adamgaffney/Dropbox/Articles/Uninsurance%20-%20Trump%20Era/Insurance%20Figures.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4.xml"/><Relationship Id="rId1" Type="http://schemas.microsoft.com/office/2011/relationships/chartStyle" Target="style4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Hypertension!$C$86</c:f>
              <c:strCache>
                <c:ptCount val="1"/>
                <c:pt idx="0">
                  <c:v>&lt;100% FPL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Hypertension!$D$85:$G$85</c:f>
              <c:strCache>
                <c:ptCount val="4"/>
                <c:pt idx="0">
                  <c:v>2013/14</c:v>
                </c:pt>
                <c:pt idx="1">
                  <c:v>2015/16</c:v>
                </c:pt>
                <c:pt idx="2">
                  <c:v>2017/20</c:v>
                </c:pt>
                <c:pt idx="3">
                  <c:v>2021/23</c:v>
                </c:pt>
              </c:strCache>
            </c:strRef>
          </c:cat>
          <c:val>
            <c:numRef>
              <c:f>Hypertension!$D$86:$G$86</c:f>
              <c:numCache>
                <c:formatCode>General</c:formatCode>
                <c:ptCount val="4"/>
                <c:pt idx="0">
                  <c:v>50.4</c:v>
                </c:pt>
                <c:pt idx="1">
                  <c:v>49.3</c:v>
                </c:pt>
                <c:pt idx="2">
                  <c:v>38.299999999999997</c:v>
                </c:pt>
                <c:pt idx="3">
                  <c:v>43</c:v>
                </c:pt>
              </c:numCache>
            </c:numRef>
          </c:val>
          <c:smooth val="0"/>
          <c:extLst>
            <c:ext xmlns:c16="http://schemas.microsoft.com/office/drawing/2014/chart" uri="{C3380CC4-5D6E-409C-BE32-E72D297353CC}">
              <c16:uniqueId val="{00000000-3448-E24D-90C4-90FE889EA9ED}"/>
            </c:ext>
          </c:extLst>
        </c:ser>
        <c:ser>
          <c:idx val="1"/>
          <c:order val="1"/>
          <c:tx>
            <c:strRef>
              <c:f>Hypertension!$C$87</c:f>
              <c:strCache>
                <c:ptCount val="1"/>
                <c:pt idx="0">
                  <c:v>100-199% FPL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Hypertension!$D$85:$G$85</c:f>
              <c:strCache>
                <c:ptCount val="4"/>
                <c:pt idx="0">
                  <c:v>2013/14</c:v>
                </c:pt>
                <c:pt idx="1">
                  <c:v>2015/16</c:v>
                </c:pt>
                <c:pt idx="2">
                  <c:v>2017/20</c:v>
                </c:pt>
                <c:pt idx="3">
                  <c:v>2021/23</c:v>
                </c:pt>
              </c:strCache>
            </c:strRef>
          </c:cat>
          <c:val>
            <c:numRef>
              <c:f>Hypertension!$D$87:$G$87</c:f>
              <c:numCache>
                <c:formatCode>General</c:formatCode>
                <c:ptCount val="4"/>
                <c:pt idx="0">
                  <c:v>54.1</c:v>
                </c:pt>
                <c:pt idx="1">
                  <c:v>47.5</c:v>
                </c:pt>
                <c:pt idx="2">
                  <c:v>43.3</c:v>
                </c:pt>
                <c:pt idx="3">
                  <c:v>50</c:v>
                </c:pt>
              </c:numCache>
            </c:numRef>
          </c:val>
          <c:smooth val="0"/>
          <c:extLst>
            <c:ext xmlns:c16="http://schemas.microsoft.com/office/drawing/2014/chart" uri="{C3380CC4-5D6E-409C-BE32-E72D297353CC}">
              <c16:uniqueId val="{00000001-3448-E24D-90C4-90FE889EA9ED}"/>
            </c:ext>
          </c:extLst>
        </c:ser>
        <c:ser>
          <c:idx val="2"/>
          <c:order val="2"/>
          <c:tx>
            <c:strRef>
              <c:f>Hypertension!$C$88</c:f>
              <c:strCache>
                <c:ptCount val="1"/>
                <c:pt idx="0">
                  <c:v>200-399% FPL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Hypertension!$D$85:$G$85</c:f>
              <c:strCache>
                <c:ptCount val="4"/>
                <c:pt idx="0">
                  <c:v>2013/14</c:v>
                </c:pt>
                <c:pt idx="1">
                  <c:v>2015/16</c:v>
                </c:pt>
                <c:pt idx="2">
                  <c:v>2017/20</c:v>
                </c:pt>
                <c:pt idx="3">
                  <c:v>2021/23</c:v>
                </c:pt>
              </c:strCache>
            </c:strRef>
          </c:cat>
          <c:val>
            <c:numRef>
              <c:f>Hypertension!$D$88:$G$88</c:f>
              <c:numCache>
                <c:formatCode>General</c:formatCode>
                <c:ptCount val="4"/>
                <c:pt idx="0">
                  <c:v>55.2</c:v>
                </c:pt>
                <c:pt idx="1">
                  <c:v>50.9</c:v>
                </c:pt>
                <c:pt idx="2">
                  <c:v>48.1</c:v>
                </c:pt>
                <c:pt idx="3">
                  <c:v>49.5</c:v>
                </c:pt>
              </c:numCache>
            </c:numRef>
          </c:val>
          <c:smooth val="0"/>
          <c:extLst>
            <c:ext xmlns:c16="http://schemas.microsoft.com/office/drawing/2014/chart" uri="{C3380CC4-5D6E-409C-BE32-E72D297353CC}">
              <c16:uniqueId val="{00000002-3448-E24D-90C4-90FE889EA9ED}"/>
            </c:ext>
          </c:extLst>
        </c:ser>
        <c:ser>
          <c:idx val="3"/>
          <c:order val="3"/>
          <c:tx>
            <c:strRef>
              <c:f>Hypertension!$C$89</c:f>
              <c:strCache>
                <c:ptCount val="1"/>
                <c:pt idx="0">
                  <c:v>400%+ FPL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Hypertension!$D$85:$G$85</c:f>
              <c:strCache>
                <c:ptCount val="4"/>
                <c:pt idx="0">
                  <c:v>2013/14</c:v>
                </c:pt>
                <c:pt idx="1">
                  <c:v>2015/16</c:v>
                </c:pt>
                <c:pt idx="2">
                  <c:v>2017/20</c:v>
                </c:pt>
                <c:pt idx="3">
                  <c:v>2021/23</c:v>
                </c:pt>
              </c:strCache>
            </c:strRef>
          </c:cat>
          <c:val>
            <c:numRef>
              <c:f>Hypertension!$D$89:$G$89</c:f>
              <c:numCache>
                <c:formatCode>General</c:formatCode>
                <c:ptCount val="4"/>
                <c:pt idx="0">
                  <c:v>55.2</c:v>
                </c:pt>
                <c:pt idx="1">
                  <c:v>50.6</c:v>
                </c:pt>
                <c:pt idx="2">
                  <c:v>54.4</c:v>
                </c:pt>
                <c:pt idx="3">
                  <c:v>54.6</c:v>
                </c:pt>
              </c:numCache>
            </c:numRef>
          </c:val>
          <c:smooth val="0"/>
          <c:extLst>
            <c:ext xmlns:c16="http://schemas.microsoft.com/office/drawing/2014/chart" uri="{C3380CC4-5D6E-409C-BE32-E72D297353CC}">
              <c16:uniqueId val="{00000003-3448-E24D-90C4-90FE889EA9ED}"/>
            </c:ext>
          </c:extLst>
        </c:ser>
        <c:dLbls>
          <c:showLegendKey val="0"/>
          <c:showVal val="0"/>
          <c:showCatName val="0"/>
          <c:showSerName val="0"/>
          <c:showPercent val="0"/>
          <c:showBubbleSize val="0"/>
        </c:dLbls>
        <c:marker val="1"/>
        <c:smooth val="0"/>
        <c:axId val="677791647"/>
        <c:axId val="677452271"/>
      </c:lineChart>
      <c:catAx>
        <c:axId val="677791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677452271"/>
        <c:crosses val="autoZero"/>
        <c:auto val="1"/>
        <c:lblAlgn val="ctr"/>
        <c:lblOffset val="100"/>
        <c:noMultiLvlLbl val="0"/>
      </c:catAx>
      <c:valAx>
        <c:axId val="6774522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67779164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'Insurance and Access'!$D$1980</c:f>
              <c:strCache>
                <c:ptCount val="1"/>
                <c:pt idx="0">
                  <c:v>Private Insurance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Access'!$C$1981:$C$1982</c:f>
              <c:strCache>
                <c:ptCount val="2"/>
                <c:pt idx="0">
                  <c:v>Medical debt in collection since childbirth</c:v>
                </c:pt>
                <c:pt idx="1">
                  <c:v>Still owe money for childbirth costs 12 months postpartum</c:v>
                </c:pt>
              </c:strCache>
            </c:strRef>
          </c:cat>
          <c:val>
            <c:numRef>
              <c:f>'Insurance and Access'!$D$1981:$D$1982</c:f>
              <c:numCache>
                <c:formatCode>0%</c:formatCode>
                <c:ptCount val="2"/>
                <c:pt idx="0">
                  <c:v>0.11799999999999999</c:v>
                </c:pt>
                <c:pt idx="1">
                  <c:v>0.25600000000000001</c:v>
                </c:pt>
              </c:numCache>
            </c:numRef>
          </c:val>
          <c:extLst>
            <c:ext xmlns:c16="http://schemas.microsoft.com/office/drawing/2014/chart" uri="{C3380CC4-5D6E-409C-BE32-E72D297353CC}">
              <c16:uniqueId val="{00000000-AAF5-7543-8142-A463FADAC182}"/>
            </c:ext>
          </c:extLst>
        </c:ser>
        <c:ser>
          <c:idx val="1"/>
          <c:order val="1"/>
          <c:tx>
            <c:strRef>
              <c:f>'Insurance and Access'!$E$1980</c:f>
              <c:strCache>
                <c:ptCount val="1"/>
                <c:pt idx="0">
                  <c:v>Medicaid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Access'!$C$1981:$C$1982</c:f>
              <c:strCache>
                <c:ptCount val="2"/>
                <c:pt idx="0">
                  <c:v>Medical debt in collection since childbirth</c:v>
                </c:pt>
                <c:pt idx="1">
                  <c:v>Still owe money for childbirth costs 12 months postpartum</c:v>
                </c:pt>
              </c:strCache>
            </c:strRef>
          </c:cat>
          <c:val>
            <c:numRef>
              <c:f>'Insurance and Access'!$E$1981:$E$1982</c:f>
              <c:numCache>
                <c:formatCode>0%</c:formatCode>
                <c:ptCount val="2"/>
                <c:pt idx="0">
                  <c:v>0.1</c:v>
                </c:pt>
                <c:pt idx="1">
                  <c:v>0.32400000000000001</c:v>
                </c:pt>
              </c:numCache>
            </c:numRef>
          </c:val>
          <c:extLst>
            <c:ext xmlns:c16="http://schemas.microsoft.com/office/drawing/2014/chart" uri="{C3380CC4-5D6E-409C-BE32-E72D297353CC}">
              <c16:uniqueId val="{00000001-AAF5-7543-8142-A463FADAC182}"/>
            </c:ext>
          </c:extLst>
        </c:ser>
        <c:dLbls>
          <c:dLblPos val="outEnd"/>
          <c:showLegendKey val="0"/>
          <c:showVal val="1"/>
          <c:showCatName val="0"/>
          <c:showSerName val="0"/>
          <c:showPercent val="0"/>
          <c:showBubbleSize val="0"/>
        </c:dLbls>
        <c:gapWidth val="219"/>
        <c:overlap val="-27"/>
        <c:axId val="621780512"/>
        <c:axId val="1900454319"/>
      </c:barChart>
      <c:catAx>
        <c:axId val="62178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00454319"/>
        <c:crosses val="autoZero"/>
        <c:auto val="1"/>
        <c:lblAlgn val="ctr"/>
        <c:lblOffset val="100"/>
        <c:noMultiLvlLbl val="0"/>
      </c:catAx>
      <c:valAx>
        <c:axId val="1900454319"/>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62178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'Cystic Fibrosis'!$C$43</c:f>
              <c:strCache>
                <c:ptCount val="1"/>
                <c:pt idx="0">
                  <c:v>Child without CF</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'Cystic Fibrosis'!$B$44</c:f>
              <c:strCache>
                <c:ptCount val="1"/>
                <c:pt idx="0">
                  <c:v>Avoided changing jobs to maintain's child insurance</c:v>
                </c:pt>
              </c:strCache>
            </c:strRef>
          </c:cat>
          <c:val>
            <c:numRef>
              <c:f>'Cystic Fibrosis'!$C$44</c:f>
              <c:numCache>
                <c:formatCode>General</c:formatCode>
                <c:ptCount val="1"/>
                <c:pt idx="0">
                  <c:v>6.6</c:v>
                </c:pt>
              </c:numCache>
            </c:numRef>
          </c:val>
          <c:extLst>
            <c:ext xmlns:c16="http://schemas.microsoft.com/office/drawing/2014/chart" uri="{C3380CC4-5D6E-409C-BE32-E72D297353CC}">
              <c16:uniqueId val="{00000000-E252-0A42-B78D-A8F71EA8EDAC}"/>
            </c:ext>
          </c:extLst>
        </c:ser>
        <c:ser>
          <c:idx val="1"/>
          <c:order val="1"/>
          <c:tx>
            <c:strRef>
              <c:f>'Cystic Fibrosis'!$D$43</c:f>
              <c:strCache>
                <c:ptCount val="1"/>
                <c:pt idx="0">
                  <c:v>Child with CF</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'Cystic Fibrosis'!$B$44</c:f>
              <c:strCache>
                <c:ptCount val="1"/>
                <c:pt idx="0">
                  <c:v>Avoided changing jobs to maintain's child insurance</c:v>
                </c:pt>
              </c:strCache>
            </c:strRef>
          </c:cat>
          <c:val>
            <c:numRef>
              <c:f>'Cystic Fibrosis'!$D$44</c:f>
              <c:numCache>
                <c:formatCode>General</c:formatCode>
                <c:ptCount val="1"/>
                <c:pt idx="0">
                  <c:v>16.5</c:v>
                </c:pt>
              </c:numCache>
            </c:numRef>
          </c:val>
          <c:extLst>
            <c:ext xmlns:c16="http://schemas.microsoft.com/office/drawing/2014/chart" uri="{C3380CC4-5D6E-409C-BE32-E72D297353CC}">
              <c16:uniqueId val="{00000001-E252-0A42-B78D-A8F71EA8EDAC}"/>
            </c:ext>
          </c:extLst>
        </c:ser>
        <c:dLbls>
          <c:dLblPos val="outEnd"/>
          <c:showLegendKey val="0"/>
          <c:showVal val="1"/>
          <c:showCatName val="0"/>
          <c:showSerName val="0"/>
          <c:showPercent val="0"/>
          <c:showBubbleSize val="0"/>
        </c:dLbls>
        <c:gapWidth val="219"/>
        <c:overlap val="-27"/>
        <c:axId val="561242992"/>
        <c:axId val="536031968"/>
      </c:barChart>
      <c:catAx>
        <c:axId val="561242992"/>
        <c:scaling>
          <c:orientation val="minMax"/>
        </c:scaling>
        <c:delete val="1"/>
        <c:axPos val="b"/>
        <c:numFmt formatCode="General" sourceLinked="1"/>
        <c:majorTickMark val="none"/>
        <c:minorTickMark val="none"/>
        <c:tickLblPos val="nextTo"/>
        <c:crossAx val="536031968"/>
        <c:crosses val="autoZero"/>
        <c:auto val="1"/>
        <c:lblAlgn val="ctr"/>
        <c:lblOffset val="100"/>
        <c:noMultiLvlLbl val="0"/>
      </c:catAx>
      <c:valAx>
        <c:axId val="53603196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561242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'Prison Health'!$D$15</c:f>
              <c:strCache>
                <c:ptCount val="1"/>
                <c:pt idx="0">
                  <c:v>Odds Ratio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'Prison Health'!$C$16:$C$18</c:f>
              <c:strCache>
                <c:ptCount val="3"/>
                <c:pt idx="0">
                  <c:v>None (Ref)</c:v>
                </c:pt>
                <c:pt idx="1">
                  <c:v>&lt;1 week wage</c:v>
                </c:pt>
                <c:pt idx="2">
                  <c:v>&gt;1 week wage</c:v>
                </c:pt>
              </c:strCache>
            </c:strRef>
          </c:cat>
          <c:val>
            <c:numRef>
              <c:f>'Prison Health'!$D$16:$D$18</c:f>
              <c:numCache>
                <c:formatCode>General</c:formatCode>
                <c:ptCount val="3"/>
                <c:pt idx="0">
                  <c:v>1</c:v>
                </c:pt>
                <c:pt idx="1">
                  <c:v>1.43</c:v>
                </c:pt>
                <c:pt idx="2">
                  <c:v>2.17</c:v>
                </c:pt>
              </c:numCache>
            </c:numRef>
          </c:val>
          <c:extLst>
            <c:ext xmlns:c16="http://schemas.microsoft.com/office/drawing/2014/chart" uri="{C3380CC4-5D6E-409C-BE32-E72D297353CC}">
              <c16:uniqueId val="{00000000-2F21-4C41-A318-CB69F171E3D7}"/>
            </c:ext>
          </c:extLst>
        </c:ser>
        <c:dLbls>
          <c:dLblPos val="outEnd"/>
          <c:showLegendKey val="0"/>
          <c:showVal val="1"/>
          <c:showCatName val="0"/>
          <c:showSerName val="0"/>
          <c:showPercent val="0"/>
          <c:showBubbleSize val="0"/>
        </c:dLbls>
        <c:gapWidth val="219"/>
        <c:overlap val="-27"/>
        <c:axId val="1907175344"/>
        <c:axId val="1906681776"/>
      </c:barChart>
      <c:catAx>
        <c:axId val="19071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06681776"/>
        <c:crosses val="autoZero"/>
        <c:auto val="1"/>
        <c:lblAlgn val="ctr"/>
        <c:lblOffset val="100"/>
        <c:noMultiLvlLbl val="0"/>
      </c:catAx>
      <c:valAx>
        <c:axId val="190668177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90717534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'Medicare Advantage'!$C$421</c:f>
              <c:strCache>
                <c:ptCount val="1"/>
                <c:pt idx="0">
                  <c:v>Historical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numRef>
              <c:f>'Medicare Advantage'!$B$422:$B$449</c:f>
              <c:numCache>
                <c:formatCode>General</c:formatCod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numCache>
            </c:numRef>
          </c:cat>
          <c:val>
            <c:numRef>
              <c:f>'Medicare Advantage'!$C$422:$C$449</c:f>
              <c:numCache>
                <c:formatCode>0%</c:formatCode>
                <c:ptCount val="28"/>
                <c:pt idx="0">
                  <c:v>0.19</c:v>
                </c:pt>
                <c:pt idx="1">
                  <c:v>0.22</c:v>
                </c:pt>
                <c:pt idx="2">
                  <c:v>0.24</c:v>
                </c:pt>
                <c:pt idx="3">
                  <c:v>0.25</c:v>
                </c:pt>
                <c:pt idx="4">
                  <c:v>0.26</c:v>
                </c:pt>
                <c:pt idx="5">
                  <c:v>0.27</c:v>
                </c:pt>
                <c:pt idx="6">
                  <c:v>0.28999999999999998</c:v>
                </c:pt>
                <c:pt idx="7">
                  <c:v>0.31</c:v>
                </c:pt>
                <c:pt idx="8">
                  <c:v>0.32</c:v>
                </c:pt>
                <c:pt idx="9">
                  <c:v>0.33</c:v>
                </c:pt>
                <c:pt idx="10">
                  <c:v>0.35</c:v>
                </c:pt>
                <c:pt idx="11">
                  <c:v>0.37</c:v>
                </c:pt>
                <c:pt idx="12">
                  <c:v>0.39</c:v>
                </c:pt>
                <c:pt idx="13">
                  <c:v>0.42</c:v>
                </c:pt>
                <c:pt idx="14">
                  <c:v>0.46</c:v>
                </c:pt>
                <c:pt idx="15">
                  <c:v>0.48</c:v>
                </c:pt>
                <c:pt idx="16">
                  <c:v>0.51</c:v>
                </c:pt>
                <c:pt idx="17">
                  <c:v>0.54</c:v>
                </c:pt>
              </c:numCache>
            </c:numRef>
          </c:val>
          <c:smooth val="0"/>
          <c:extLst>
            <c:ext xmlns:c16="http://schemas.microsoft.com/office/drawing/2014/chart" uri="{C3380CC4-5D6E-409C-BE32-E72D297353CC}">
              <c16:uniqueId val="{00000000-C5EB-D148-AB75-6CE6FAD47F71}"/>
            </c:ext>
          </c:extLst>
        </c:ser>
        <c:ser>
          <c:idx val="1"/>
          <c:order val="1"/>
          <c:tx>
            <c:strRef>
              <c:f>'Medicare Advantage'!$D$421</c:f>
              <c:strCache>
                <c:ptCount val="1"/>
                <c:pt idx="0">
                  <c:v>Projected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numRef>
              <c:f>'Medicare Advantage'!$B$422:$B$449</c:f>
              <c:numCache>
                <c:formatCode>General</c:formatCod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numCache>
            </c:numRef>
          </c:cat>
          <c:val>
            <c:numRef>
              <c:f>'Medicare Advantage'!$D$422:$D$449</c:f>
              <c:numCache>
                <c:formatCode>General</c:formatCode>
                <c:ptCount val="28"/>
                <c:pt idx="18" formatCode="0.0%">
                  <c:v>0.5714285714285714</c:v>
                </c:pt>
                <c:pt idx="19" formatCode="0.0%">
                  <c:v>0.578125</c:v>
                </c:pt>
                <c:pt idx="20" formatCode="0.0%">
                  <c:v>0.59090909090909094</c:v>
                </c:pt>
                <c:pt idx="21" formatCode="0.0%">
                  <c:v>0.61194029850746268</c:v>
                </c:pt>
                <c:pt idx="22" formatCode="0.0%">
                  <c:v>0.60869565217391308</c:v>
                </c:pt>
                <c:pt idx="23" formatCode="0.0%">
                  <c:v>0.61428571428571432</c:v>
                </c:pt>
                <c:pt idx="24" formatCode="0.0%">
                  <c:v>0.61971830985915488</c:v>
                </c:pt>
                <c:pt idx="25" formatCode="0.0%">
                  <c:v>0.625</c:v>
                </c:pt>
                <c:pt idx="26" formatCode="0.0%">
                  <c:v>0.63013698630136983</c:v>
                </c:pt>
                <c:pt idx="27" formatCode="0.0%">
                  <c:v>0.63513513513513509</c:v>
                </c:pt>
              </c:numCache>
            </c:numRef>
          </c:val>
          <c:smooth val="0"/>
          <c:extLst>
            <c:ext xmlns:c16="http://schemas.microsoft.com/office/drawing/2014/chart" uri="{C3380CC4-5D6E-409C-BE32-E72D297353CC}">
              <c16:uniqueId val="{00000001-C5EB-D148-AB75-6CE6FAD47F71}"/>
            </c:ext>
          </c:extLst>
        </c:ser>
        <c:dLbls>
          <c:dLblPos val="ctr"/>
          <c:showLegendKey val="0"/>
          <c:showVal val="1"/>
          <c:showCatName val="0"/>
          <c:showSerName val="0"/>
          <c:showPercent val="0"/>
          <c:showBubbleSize val="0"/>
        </c:dLbls>
        <c:marker val="1"/>
        <c:smooth val="0"/>
        <c:axId val="2023137263"/>
        <c:axId val="2021615551"/>
      </c:lineChart>
      <c:catAx>
        <c:axId val="202313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21615551"/>
        <c:crosses val="autoZero"/>
        <c:auto val="1"/>
        <c:lblAlgn val="ctr"/>
        <c:lblOffset val="100"/>
        <c:noMultiLvlLbl val="0"/>
      </c:catAx>
      <c:valAx>
        <c:axId val="20216155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231372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Total Overpayment</c:v>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numRef>
              <c:f>'Main Data'!$A$2:$A$19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'Main Data'!$E$2:$E$19</c:f>
              <c:numCache>
                <c:formatCode>_("$"* #,##0_);_("$"* \(#,##0\);_("$"* "-"??_);_(@_)</c:formatCode>
                <c:ptCount val="18"/>
                <c:pt idx="0">
                  <c:v>11</c:v>
                </c:pt>
                <c:pt idx="1">
                  <c:v>17</c:v>
                </c:pt>
                <c:pt idx="2">
                  <c:v>18</c:v>
                </c:pt>
                <c:pt idx="3">
                  <c:v>19</c:v>
                </c:pt>
                <c:pt idx="4">
                  <c:v>22</c:v>
                </c:pt>
                <c:pt idx="5">
                  <c:v>20</c:v>
                </c:pt>
                <c:pt idx="6">
                  <c:v>19</c:v>
                </c:pt>
                <c:pt idx="7">
                  <c:v>21</c:v>
                </c:pt>
                <c:pt idx="8">
                  <c:v>19</c:v>
                </c:pt>
                <c:pt idx="9">
                  <c:v>15</c:v>
                </c:pt>
                <c:pt idx="10">
                  <c:v>17</c:v>
                </c:pt>
                <c:pt idx="11">
                  <c:v>20</c:v>
                </c:pt>
                <c:pt idx="12">
                  <c:v>35</c:v>
                </c:pt>
                <c:pt idx="13">
                  <c:v>65</c:v>
                </c:pt>
                <c:pt idx="14">
                  <c:v>49</c:v>
                </c:pt>
                <c:pt idx="15">
                  <c:v>63</c:v>
                </c:pt>
                <c:pt idx="16">
                  <c:v>78</c:v>
                </c:pt>
                <c:pt idx="17">
                  <c:v>83</c:v>
                </c:pt>
              </c:numCache>
            </c:numRef>
          </c:val>
          <c:smooth val="0"/>
          <c:extLst>
            <c:ext xmlns:c16="http://schemas.microsoft.com/office/drawing/2014/chart" uri="{C3380CC4-5D6E-409C-BE32-E72D297353CC}">
              <c16:uniqueId val="{00000000-F296-9A4A-84A6-B9146A1FD620}"/>
            </c:ext>
          </c:extLst>
        </c:ser>
        <c:ser>
          <c:idx val="1"/>
          <c:order val="1"/>
          <c:tx>
            <c:v>Administrative Spending</c:v>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numRef>
              <c:f>'Main Data'!$A$2:$A$19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'Main Data'!$I$2:$I$19</c:f>
              <c:numCache>
                <c:formatCode>_("$"* #,##0.0_);_("$"* \(#,##0.0\);_("$"* "-"??_);_(@_)</c:formatCode>
                <c:ptCount val="18"/>
                <c:pt idx="0">
                  <c:v>12.992600000000003</c:v>
                </c:pt>
                <c:pt idx="1">
                  <c:v>16.399400000000004</c:v>
                </c:pt>
                <c:pt idx="2">
                  <c:v>18.820900000000005</c:v>
                </c:pt>
                <c:pt idx="3">
                  <c:v>19.355300000000007</c:v>
                </c:pt>
                <c:pt idx="4">
                  <c:v>16.946900000000003</c:v>
                </c:pt>
                <c:pt idx="5">
                  <c:v>18.659400000000002</c:v>
                </c:pt>
                <c:pt idx="6">
                  <c:v>19.988300000000002</c:v>
                </c:pt>
                <c:pt idx="7">
                  <c:v>21.878900000000002</c:v>
                </c:pt>
                <c:pt idx="8">
                  <c:v>22.743600000000004</c:v>
                </c:pt>
                <c:pt idx="9">
                  <c:v>29.233000000000004</c:v>
                </c:pt>
                <c:pt idx="10">
                  <c:v>29.987100000000002</c:v>
                </c:pt>
                <c:pt idx="11">
                  <c:v>34.439600000000006</c:v>
                </c:pt>
                <c:pt idx="12">
                  <c:v>39.427200000000006</c:v>
                </c:pt>
                <c:pt idx="13">
                  <c:v>54.858300000000014</c:v>
                </c:pt>
                <c:pt idx="14">
                  <c:v>45.137099999999997</c:v>
                </c:pt>
                <c:pt idx="15">
                  <c:v>56.46200000000001</c:v>
                </c:pt>
                <c:pt idx="16">
                  <c:v>64.38600000000001</c:v>
                </c:pt>
                <c:pt idx="17">
                  <c:v>70.784000000000006</c:v>
                </c:pt>
              </c:numCache>
            </c:numRef>
          </c:val>
          <c:smooth val="0"/>
          <c:extLst>
            <c:ext xmlns:c16="http://schemas.microsoft.com/office/drawing/2014/chart" uri="{C3380CC4-5D6E-409C-BE32-E72D297353CC}">
              <c16:uniqueId val="{00000001-F296-9A4A-84A6-B9146A1FD620}"/>
            </c:ext>
          </c:extLst>
        </c:ser>
        <c:dLbls>
          <c:dLblPos val="ctr"/>
          <c:showLegendKey val="0"/>
          <c:showVal val="1"/>
          <c:showCatName val="0"/>
          <c:showSerName val="0"/>
          <c:showPercent val="0"/>
          <c:showBubbleSize val="0"/>
        </c:dLbls>
        <c:marker val="1"/>
        <c:smooth val="0"/>
        <c:axId val="45550655"/>
        <c:axId val="45933167"/>
      </c:lineChart>
      <c:catAx>
        <c:axId val="4555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5933167"/>
        <c:crosses val="autoZero"/>
        <c:auto val="1"/>
        <c:lblAlgn val="ctr"/>
        <c:lblOffset val="100"/>
        <c:noMultiLvlLbl val="0"/>
      </c:catAx>
      <c:valAx>
        <c:axId val="45933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Billions current year 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5550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'Medicare Advantage'!$C$455:$C$456</c:f>
              <c:numCache>
                <c:formatCode>General</c:formatCode>
                <c:ptCount val="2"/>
                <c:pt idx="0">
                  <c:v>2016</c:v>
                </c:pt>
                <c:pt idx="1">
                  <c:v>2021</c:v>
                </c:pt>
              </c:numCache>
            </c:numRef>
          </c:cat>
          <c:val>
            <c:numRef>
              <c:f>'Medicare Advantage'!$D$455:$D$456</c:f>
              <c:numCache>
                <c:formatCode>0.0%</c:formatCode>
                <c:ptCount val="2"/>
                <c:pt idx="0">
                  <c:v>6.6000000000000003E-2</c:v>
                </c:pt>
                <c:pt idx="1">
                  <c:v>7.3999999999999996E-2</c:v>
                </c:pt>
              </c:numCache>
            </c:numRef>
          </c:val>
          <c:extLst>
            <c:ext xmlns:c16="http://schemas.microsoft.com/office/drawing/2014/chart" uri="{C3380CC4-5D6E-409C-BE32-E72D297353CC}">
              <c16:uniqueId val="{00000000-60AA-E644-A721-40FA80FA7E94}"/>
            </c:ext>
          </c:extLst>
        </c:ser>
        <c:dLbls>
          <c:dLblPos val="outEnd"/>
          <c:showLegendKey val="0"/>
          <c:showVal val="1"/>
          <c:showCatName val="0"/>
          <c:showSerName val="0"/>
          <c:showPercent val="0"/>
          <c:showBubbleSize val="0"/>
        </c:dLbls>
        <c:gapWidth val="219"/>
        <c:overlap val="-27"/>
        <c:axId val="1549134687"/>
        <c:axId val="1022666367"/>
      </c:barChart>
      <c:catAx>
        <c:axId val="154913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2666367"/>
        <c:crosses val="autoZero"/>
        <c:auto val="1"/>
        <c:lblAlgn val="ctr"/>
        <c:lblOffset val="100"/>
        <c:noMultiLvlLbl val="0"/>
      </c:catAx>
      <c:valAx>
        <c:axId val="1022666367"/>
        <c:scaling>
          <c:orientation val="minMax"/>
          <c:min val="0"/>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Percent increase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1549134687"/>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'Medicare Advantage'!$D$268</c:f>
              <c:strCache>
                <c:ptCount val="1"/>
                <c:pt idx="0">
                  <c:v>MA vs. TM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Advantage'!$C$269:$C$274</c:f>
              <c:strCache>
                <c:ptCount val="6"/>
                <c:pt idx="0">
                  <c:v>length of stay </c:v>
                </c:pt>
                <c:pt idx="1">
                  <c:v>nursing visits</c:v>
                </c:pt>
                <c:pt idx="2">
                  <c:v>physical therapy visit</c:v>
                </c:pt>
                <c:pt idx="3">
                  <c:v>occuational theray visits</c:v>
                </c:pt>
                <c:pt idx="4">
                  <c:v>speech therapy visits</c:v>
                </c:pt>
                <c:pt idx="5">
                  <c:v>home health aide visits</c:v>
                </c:pt>
              </c:strCache>
            </c:strRef>
          </c:cat>
          <c:val>
            <c:numRef>
              <c:f>'Medicare Advantage'!$D$269:$D$274</c:f>
              <c:numCache>
                <c:formatCode>0.0%</c:formatCode>
                <c:ptCount val="6"/>
                <c:pt idx="0">
                  <c:v>-3.5000000000000003E-2</c:v>
                </c:pt>
                <c:pt idx="1">
                  <c:v>-4.9000000000000002E-2</c:v>
                </c:pt>
                <c:pt idx="2">
                  <c:v>-2.7E-2</c:v>
                </c:pt>
                <c:pt idx="3">
                  <c:v>-2.9000000000000001E-2</c:v>
                </c:pt>
                <c:pt idx="4">
                  <c:v>-0.05</c:v>
                </c:pt>
                <c:pt idx="5">
                  <c:v>-0.05</c:v>
                </c:pt>
              </c:numCache>
            </c:numRef>
          </c:val>
          <c:extLst>
            <c:ext xmlns:c16="http://schemas.microsoft.com/office/drawing/2014/chart" uri="{C3380CC4-5D6E-409C-BE32-E72D297353CC}">
              <c16:uniqueId val="{00000000-BA3A-F64F-A4DA-2500187EC0F7}"/>
            </c:ext>
          </c:extLst>
        </c:ser>
        <c:dLbls>
          <c:dLblPos val="outEnd"/>
          <c:showLegendKey val="0"/>
          <c:showVal val="1"/>
          <c:showCatName val="0"/>
          <c:showSerName val="0"/>
          <c:showPercent val="0"/>
          <c:showBubbleSize val="0"/>
        </c:dLbls>
        <c:gapWidth val="219"/>
        <c:overlap val="-27"/>
        <c:axId val="128893615"/>
        <c:axId val="128895263"/>
      </c:barChart>
      <c:catAx>
        <c:axId val="128893615"/>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28895263"/>
        <c:crosses val="autoZero"/>
        <c:auto val="1"/>
        <c:lblAlgn val="ctr"/>
        <c:lblOffset val="100"/>
        <c:noMultiLvlLbl val="0"/>
      </c:catAx>
      <c:valAx>
        <c:axId val="12889526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difference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128893615"/>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'Medicare Advantage'!$C$367</c:f>
              <c:strCache>
                <c:ptCount val="1"/>
                <c:pt idx="0">
                  <c:v>2016</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Advantage'!$D$366:$E$366</c:f>
              <c:strCache>
                <c:ptCount val="2"/>
                <c:pt idx="0">
                  <c:v>% Enrolled in MA*</c:v>
                </c:pt>
                <c:pt idx="1">
                  <c:v>% in High-Veteran MA Plans**</c:v>
                </c:pt>
              </c:strCache>
            </c:strRef>
          </c:cat>
          <c:val>
            <c:numRef>
              <c:f>'Medicare Advantage'!$D$367:$E$367</c:f>
              <c:numCache>
                <c:formatCode>0.00%</c:formatCode>
                <c:ptCount val="2"/>
                <c:pt idx="0">
                  <c:v>0.27600000000000002</c:v>
                </c:pt>
                <c:pt idx="1">
                  <c:v>0.107</c:v>
                </c:pt>
              </c:numCache>
            </c:numRef>
          </c:val>
          <c:extLst>
            <c:ext xmlns:c16="http://schemas.microsoft.com/office/drawing/2014/chart" uri="{C3380CC4-5D6E-409C-BE32-E72D297353CC}">
              <c16:uniqueId val="{00000000-D5E6-824E-A99B-2EA9D7F2F811}"/>
            </c:ext>
          </c:extLst>
        </c:ser>
        <c:ser>
          <c:idx val="1"/>
          <c:order val="1"/>
          <c:tx>
            <c:strRef>
              <c:f>'Medicare Advantage'!$C$368</c:f>
              <c:strCache>
                <c:ptCount val="1"/>
                <c:pt idx="0">
                  <c:v>2022</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Advantage'!$D$366:$E$366</c:f>
              <c:strCache>
                <c:ptCount val="2"/>
                <c:pt idx="0">
                  <c:v>% Enrolled in MA*</c:v>
                </c:pt>
                <c:pt idx="1">
                  <c:v>% in High-Veteran MA Plans**</c:v>
                </c:pt>
              </c:strCache>
            </c:strRef>
          </c:cat>
          <c:val>
            <c:numRef>
              <c:f>'Medicare Advantage'!$D$368:$E$368</c:f>
              <c:numCache>
                <c:formatCode>0.00%</c:formatCode>
                <c:ptCount val="2"/>
                <c:pt idx="0">
                  <c:v>0.41599999999999998</c:v>
                </c:pt>
                <c:pt idx="1">
                  <c:v>0.183</c:v>
                </c:pt>
              </c:numCache>
            </c:numRef>
          </c:val>
          <c:extLst>
            <c:ext xmlns:c16="http://schemas.microsoft.com/office/drawing/2014/chart" uri="{C3380CC4-5D6E-409C-BE32-E72D297353CC}">
              <c16:uniqueId val="{00000001-D5E6-824E-A99B-2EA9D7F2F811}"/>
            </c:ext>
          </c:extLst>
        </c:ser>
        <c:dLbls>
          <c:dLblPos val="outEnd"/>
          <c:showLegendKey val="0"/>
          <c:showVal val="1"/>
          <c:showCatName val="0"/>
          <c:showSerName val="0"/>
          <c:showPercent val="0"/>
          <c:showBubbleSize val="0"/>
        </c:dLbls>
        <c:gapWidth val="219"/>
        <c:overlap val="-27"/>
        <c:axId val="1324301408"/>
        <c:axId val="2016092223"/>
      </c:barChart>
      <c:catAx>
        <c:axId val="132430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16092223"/>
        <c:crosses val="autoZero"/>
        <c:auto val="1"/>
        <c:lblAlgn val="ctr"/>
        <c:lblOffset val="100"/>
        <c:noMultiLvlLbl val="0"/>
      </c:catAx>
      <c:valAx>
        <c:axId val="201609222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0%" sourceLinked="1"/>
        <c:majorTickMark val="none"/>
        <c:minorTickMark val="none"/>
        <c:tickLblPos val="nextTo"/>
        <c:crossAx val="132430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'Medicare Advantage'!$C$246</c:f>
              <c:strCache>
                <c:ptCount val="1"/>
                <c:pt idx="0">
                  <c:v>MA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Advantage'!$B$247:$B$248</c:f>
              <c:strCache>
                <c:ptCount val="2"/>
                <c:pt idx="0">
                  <c:v>Total</c:v>
                </c:pt>
                <c:pt idx="1">
                  <c:v>OOP</c:v>
                </c:pt>
              </c:strCache>
            </c:strRef>
          </c:cat>
          <c:val>
            <c:numRef>
              <c:f>'Medicare Advantage'!$C$247:$C$248</c:f>
              <c:numCache>
                <c:formatCode>General</c:formatCode>
                <c:ptCount val="2"/>
                <c:pt idx="0">
                  <c:v>485</c:v>
                </c:pt>
                <c:pt idx="1">
                  <c:v>302</c:v>
                </c:pt>
              </c:numCache>
            </c:numRef>
          </c:val>
          <c:extLst>
            <c:ext xmlns:c16="http://schemas.microsoft.com/office/drawing/2014/chart" uri="{C3380CC4-5D6E-409C-BE32-E72D297353CC}">
              <c16:uniqueId val="{00000000-32E2-434C-B000-53ACA7A5F230}"/>
            </c:ext>
          </c:extLst>
        </c:ser>
        <c:ser>
          <c:idx val="1"/>
          <c:order val="1"/>
          <c:tx>
            <c:strRef>
              <c:f>'Medicare Advantage'!$D$246</c:f>
              <c:strCache>
                <c:ptCount val="1"/>
                <c:pt idx="0">
                  <c:v>TM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Advantage'!$B$247:$B$248</c:f>
              <c:strCache>
                <c:ptCount val="2"/>
                <c:pt idx="0">
                  <c:v>Total</c:v>
                </c:pt>
                <c:pt idx="1">
                  <c:v>OOP</c:v>
                </c:pt>
              </c:strCache>
            </c:strRef>
          </c:cat>
          <c:val>
            <c:numRef>
              <c:f>'Medicare Advantage'!$D$247:$D$248</c:f>
              <c:numCache>
                <c:formatCode>General</c:formatCode>
                <c:ptCount val="2"/>
                <c:pt idx="0">
                  <c:v>502</c:v>
                </c:pt>
                <c:pt idx="1">
                  <c:v>328</c:v>
                </c:pt>
              </c:numCache>
            </c:numRef>
          </c:val>
          <c:extLst>
            <c:ext xmlns:c16="http://schemas.microsoft.com/office/drawing/2014/chart" uri="{C3380CC4-5D6E-409C-BE32-E72D297353CC}">
              <c16:uniqueId val="{00000001-32E2-434C-B000-53ACA7A5F230}"/>
            </c:ext>
          </c:extLst>
        </c:ser>
        <c:dLbls>
          <c:dLblPos val="outEnd"/>
          <c:showLegendKey val="0"/>
          <c:showVal val="1"/>
          <c:showCatName val="0"/>
          <c:showSerName val="0"/>
          <c:showPercent val="0"/>
          <c:showBubbleSize val="0"/>
        </c:dLbls>
        <c:gapWidth val="219"/>
        <c:overlap val="-27"/>
        <c:axId val="1163866383"/>
        <c:axId val="1163849455"/>
      </c:barChart>
      <c:catAx>
        <c:axId val="116386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63849455"/>
        <c:crosses val="autoZero"/>
        <c:auto val="1"/>
        <c:lblAlgn val="ctr"/>
        <c:lblOffset val="100"/>
        <c:noMultiLvlLbl val="0"/>
      </c:catAx>
      <c:valAx>
        <c:axId val="116384945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2021 Dollars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1163866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'Medicare Advantage'!$J$336:$J$338</c:f>
                <c:numCache>
                  <c:formatCode>General</c:formatCode>
                  <c:ptCount val="3"/>
                  <c:pt idx="0">
                    <c:v>1.5</c:v>
                  </c:pt>
                  <c:pt idx="1">
                    <c:v>2.7</c:v>
                  </c:pt>
                </c:numCache>
              </c:numRef>
            </c:plus>
            <c:minus>
              <c:numRef>
                <c:f>'Medicare Advantage'!$I$336:$I$337</c:f>
                <c:numCache>
                  <c:formatCode>General</c:formatCode>
                  <c:ptCount val="2"/>
                  <c:pt idx="0">
                    <c:v>1.5</c:v>
                  </c:pt>
                  <c:pt idx="1">
                    <c:v>2.8</c:v>
                  </c:pt>
                </c:numCache>
              </c:numRef>
            </c:minus>
            <c:spPr>
              <a:noFill/>
              <a:ln w="9525" cap="flat" cmpd="sng" algn="ctr">
                <a:solidFill>
                  <a:schemeClr val="tx1">
                    <a:lumMod val="65000"/>
                    <a:lumOff val="35000"/>
                  </a:schemeClr>
                </a:solidFill>
                <a:round/>
              </a:ln>
              <a:effectLst/>
            </c:spPr>
          </c:errBars>
          <c:cat>
            <c:strRef>
              <c:f>'Medicare Advantage'!$D$336:$D$337</c:f>
              <c:strCache>
                <c:ptCount val="2"/>
                <c:pt idx="0">
                  <c:v>% OOP of total spend (pp)</c:v>
                </c:pt>
                <c:pt idx="1">
                  <c:v>OOP &gt; 20% income</c:v>
                </c:pt>
              </c:strCache>
            </c:strRef>
          </c:cat>
          <c:val>
            <c:numRef>
              <c:f>'Medicare Advantage'!$E$336:$E$337</c:f>
              <c:numCache>
                <c:formatCode>General</c:formatCode>
                <c:ptCount val="2"/>
                <c:pt idx="0">
                  <c:v>0.2</c:v>
                </c:pt>
                <c:pt idx="1">
                  <c:v>0.3</c:v>
                </c:pt>
              </c:numCache>
            </c:numRef>
          </c:val>
          <c:extLst>
            <c:ext xmlns:c16="http://schemas.microsoft.com/office/drawing/2014/chart" uri="{C3380CC4-5D6E-409C-BE32-E72D297353CC}">
              <c16:uniqueId val="{00000000-AACC-1C47-9565-B4DC8DB1C7A2}"/>
            </c:ext>
          </c:extLst>
        </c:ser>
        <c:dLbls>
          <c:dLblPos val="outEnd"/>
          <c:showLegendKey val="0"/>
          <c:showVal val="1"/>
          <c:showCatName val="0"/>
          <c:showSerName val="0"/>
          <c:showPercent val="0"/>
          <c:showBubbleSize val="0"/>
        </c:dLbls>
        <c:gapWidth val="219"/>
        <c:overlap val="-27"/>
        <c:axId val="2097984111"/>
        <c:axId val="2097986383"/>
      </c:barChart>
      <c:catAx>
        <c:axId val="209798411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2097986383"/>
        <c:crosses val="autoZero"/>
        <c:auto val="1"/>
        <c:lblAlgn val="ctr"/>
        <c:lblOffset val="100"/>
        <c:noMultiLvlLbl val="0"/>
      </c:catAx>
      <c:valAx>
        <c:axId val="2097986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r>
                  <a:rPr lang="en-US"/>
                  <a:t>Percetage Points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2097984111"/>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sz="1400">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'Repro Healthcare'!$C$220:$C$221</c:f>
              <c:numCache>
                <c:formatCode>General</c:formatCode>
                <c:ptCount val="2"/>
                <c:pt idx="0">
                  <c:v>2012</c:v>
                </c:pt>
                <c:pt idx="1">
                  <c:v>2022</c:v>
                </c:pt>
              </c:numCache>
            </c:numRef>
          </c:cat>
          <c:val>
            <c:numRef>
              <c:f>'Repro Healthcare'!$D$220:$D$221</c:f>
              <c:numCache>
                <c:formatCode>_(* #,##0_);_(* \(#,##0\);_(* "-"??_);_(@_)</c:formatCode>
                <c:ptCount val="2"/>
                <c:pt idx="0">
                  <c:v>334</c:v>
                </c:pt>
                <c:pt idx="1">
                  <c:v>3761</c:v>
                </c:pt>
              </c:numCache>
            </c:numRef>
          </c:val>
          <c:extLst>
            <c:ext xmlns:c16="http://schemas.microsoft.com/office/drawing/2014/chart" uri="{C3380CC4-5D6E-409C-BE32-E72D297353CC}">
              <c16:uniqueId val="{00000000-2661-7B48-9DCB-77BB095325EC}"/>
            </c:ext>
          </c:extLst>
        </c:ser>
        <c:dLbls>
          <c:dLblPos val="outEnd"/>
          <c:showLegendKey val="0"/>
          <c:showVal val="1"/>
          <c:showCatName val="0"/>
          <c:showSerName val="0"/>
          <c:showPercent val="0"/>
          <c:showBubbleSize val="0"/>
        </c:dLbls>
        <c:gapWidth val="219"/>
        <c:overlap val="-27"/>
        <c:axId val="1937921631"/>
        <c:axId val="1954347455"/>
      </c:barChart>
      <c:catAx>
        <c:axId val="1937921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54347455"/>
        <c:crosses val="autoZero"/>
        <c:auto val="1"/>
        <c:lblAlgn val="ctr"/>
        <c:lblOffset val="100"/>
        <c:noMultiLvlLbl val="0"/>
      </c:catAx>
      <c:valAx>
        <c:axId val="1954347455"/>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937921631"/>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'Medicare Advantage'!$D$294</c:f>
              <c:strCache>
                <c:ptCount val="1"/>
                <c:pt idx="0">
                  <c:v>MA Zero-Premium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Advantage'!$C$295:$C$296</c:f>
              <c:strCache>
                <c:ptCount val="2"/>
                <c:pt idx="0">
                  <c:v>Non-White</c:v>
                </c:pt>
                <c:pt idx="1">
                  <c:v>Neighborhood income &lt;300% FPL</c:v>
                </c:pt>
              </c:strCache>
            </c:strRef>
          </c:cat>
          <c:val>
            <c:numRef>
              <c:f>'Medicare Advantage'!$D$295:$D$296</c:f>
              <c:numCache>
                <c:formatCode>0.0%</c:formatCode>
                <c:ptCount val="2"/>
                <c:pt idx="0">
                  <c:v>0.14800000000000002</c:v>
                </c:pt>
                <c:pt idx="1">
                  <c:v>0.32400000000000001</c:v>
                </c:pt>
              </c:numCache>
            </c:numRef>
          </c:val>
          <c:extLst>
            <c:ext xmlns:c16="http://schemas.microsoft.com/office/drawing/2014/chart" uri="{C3380CC4-5D6E-409C-BE32-E72D297353CC}">
              <c16:uniqueId val="{00000000-8900-C940-B010-F43E270D5E67}"/>
            </c:ext>
          </c:extLst>
        </c:ser>
        <c:ser>
          <c:idx val="1"/>
          <c:order val="1"/>
          <c:tx>
            <c:strRef>
              <c:f>'Medicare Advantage'!$E$294</c:f>
              <c:strCache>
                <c:ptCount val="1"/>
                <c:pt idx="0">
                  <c:v>MA Non-Zero Premium</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Advantage'!$C$295:$C$296</c:f>
              <c:strCache>
                <c:ptCount val="2"/>
                <c:pt idx="0">
                  <c:v>Non-White</c:v>
                </c:pt>
                <c:pt idx="1">
                  <c:v>Neighborhood income &lt;300% FPL</c:v>
                </c:pt>
              </c:strCache>
            </c:strRef>
          </c:cat>
          <c:val>
            <c:numRef>
              <c:f>'Medicare Advantage'!$E$295:$E$296</c:f>
              <c:numCache>
                <c:formatCode>0.0%</c:formatCode>
                <c:ptCount val="2"/>
                <c:pt idx="0">
                  <c:v>4.7E-2</c:v>
                </c:pt>
                <c:pt idx="1">
                  <c:v>0.28499999999999998</c:v>
                </c:pt>
              </c:numCache>
            </c:numRef>
          </c:val>
          <c:extLst>
            <c:ext xmlns:c16="http://schemas.microsoft.com/office/drawing/2014/chart" uri="{C3380CC4-5D6E-409C-BE32-E72D297353CC}">
              <c16:uniqueId val="{00000001-8900-C940-B010-F43E270D5E67}"/>
            </c:ext>
          </c:extLst>
        </c:ser>
        <c:ser>
          <c:idx val="2"/>
          <c:order val="2"/>
          <c:tx>
            <c:strRef>
              <c:f>'Medicare Advantage'!$F$294</c:f>
              <c:strCache>
                <c:ptCount val="1"/>
                <c:pt idx="0">
                  <c:v>FFS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'Medicare Advantage'!$C$295:$C$296</c:f>
              <c:strCache>
                <c:ptCount val="2"/>
                <c:pt idx="0">
                  <c:v>Non-White</c:v>
                </c:pt>
                <c:pt idx="1">
                  <c:v>Neighborhood income &lt;300% FPL</c:v>
                </c:pt>
              </c:strCache>
            </c:strRef>
          </c:cat>
          <c:val>
            <c:numRef>
              <c:f>'Medicare Advantage'!$F$295:$F$296</c:f>
              <c:numCache>
                <c:formatCode>0.0%</c:formatCode>
                <c:ptCount val="2"/>
                <c:pt idx="0">
                  <c:v>3.9999999999999994E-2</c:v>
                </c:pt>
                <c:pt idx="1">
                  <c:v>0.251</c:v>
                </c:pt>
              </c:numCache>
            </c:numRef>
          </c:val>
          <c:extLst>
            <c:ext xmlns:c16="http://schemas.microsoft.com/office/drawing/2014/chart" uri="{C3380CC4-5D6E-409C-BE32-E72D297353CC}">
              <c16:uniqueId val="{00000002-8900-C940-B010-F43E270D5E67}"/>
            </c:ext>
          </c:extLst>
        </c:ser>
        <c:dLbls>
          <c:dLblPos val="outEnd"/>
          <c:showLegendKey val="0"/>
          <c:showVal val="1"/>
          <c:showCatName val="0"/>
          <c:showSerName val="0"/>
          <c:showPercent val="0"/>
          <c:showBubbleSize val="0"/>
        </c:dLbls>
        <c:gapWidth val="219"/>
        <c:overlap val="-27"/>
        <c:axId val="654356399"/>
        <c:axId val="2020568335"/>
      </c:barChart>
      <c:catAx>
        <c:axId val="65435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20568335"/>
        <c:crosses val="autoZero"/>
        <c:auto val="1"/>
        <c:lblAlgn val="ctr"/>
        <c:lblOffset val="100"/>
        <c:noMultiLvlLbl val="0"/>
      </c:catAx>
      <c:valAx>
        <c:axId val="202056833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a:p>
                <a:pPr>
                  <a:defRPr/>
                </a:pPr>
                <a:endParaRPr lang="en-US"/>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6543563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Supply!$D$831</c:f>
              <c:strCache>
                <c:ptCount val="1"/>
                <c:pt idx="0">
                  <c:v>Very mild</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Supply!$E$830:$G$830</c:f>
              <c:strCache>
                <c:ptCount val="3"/>
                <c:pt idx="0">
                  <c:v>AAA repair</c:v>
                </c:pt>
                <c:pt idx="1">
                  <c:v>Colectomy for cancer</c:v>
                </c:pt>
                <c:pt idx="2">
                  <c:v>Incisional hernia repair</c:v>
                </c:pt>
              </c:strCache>
            </c:strRef>
          </c:cat>
          <c:val>
            <c:numRef>
              <c:f>Supply!$E$831:$G$831</c:f>
              <c:numCache>
                <c:formatCode>0</c:formatCode>
                <c:ptCount val="3"/>
                <c:pt idx="0">
                  <c:v>11.5</c:v>
                </c:pt>
                <c:pt idx="1">
                  <c:v>30.6</c:v>
                </c:pt>
                <c:pt idx="2">
                  <c:v>46.8</c:v>
                </c:pt>
              </c:numCache>
            </c:numRef>
          </c:val>
          <c:extLst>
            <c:ext xmlns:c16="http://schemas.microsoft.com/office/drawing/2014/chart" uri="{C3380CC4-5D6E-409C-BE32-E72D297353CC}">
              <c16:uniqueId val="{00000000-7C05-254A-B739-8843E3967BCE}"/>
            </c:ext>
          </c:extLst>
        </c:ser>
        <c:ser>
          <c:idx val="1"/>
          <c:order val="1"/>
          <c:tx>
            <c:strRef>
              <c:f>Supply!$D$832</c:f>
              <c:strCache>
                <c:ptCount val="1"/>
                <c:pt idx="0">
                  <c:v>Mild</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Supply!$E$830:$G$830</c:f>
              <c:strCache>
                <c:ptCount val="3"/>
                <c:pt idx="0">
                  <c:v>AAA repair</c:v>
                </c:pt>
                <c:pt idx="1">
                  <c:v>Colectomy for cancer</c:v>
                </c:pt>
                <c:pt idx="2">
                  <c:v>Incisional hernia repair</c:v>
                </c:pt>
              </c:strCache>
            </c:strRef>
          </c:cat>
          <c:val>
            <c:numRef>
              <c:f>Supply!$E$832:$G$832</c:f>
              <c:numCache>
                <c:formatCode>0</c:formatCode>
                <c:ptCount val="3"/>
                <c:pt idx="0">
                  <c:v>16.7</c:v>
                </c:pt>
                <c:pt idx="1">
                  <c:v>32.299999999999997</c:v>
                </c:pt>
                <c:pt idx="2">
                  <c:v>46.6</c:v>
                </c:pt>
              </c:numCache>
            </c:numRef>
          </c:val>
          <c:extLst>
            <c:ext xmlns:c16="http://schemas.microsoft.com/office/drawing/2014/chart" uri="{C3380CC4-5D6E-409C-BE32-E72D297353CC}">
              <c16:uniqueId val="{00000001-7C05-254A-B739-8843E3967BCE}"/>
            </c:ext>
          </c:extLst>
        </c:ser>
        <c:ser>
          <c:idx val="2"/>
          <c:order val="2"/>
          <c:tx>
            <c:strRef>
              <c:f>Supply!$D$833</c:f>
              <c:strCache>
                <c:ptCount val="1"/>
                <c:pt idx="0">
                  <c:v>Moderate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Supply!$E$830:$G$830</c:f>
              <c:strCache>
                <c:ptCount val="3"/>
                <c:pt idx="0">
                  <c:v>AAA repair</c:v>
                </c:pt>
                <c:pt idx="1">
                  <c:v>Colectomy for cancer</c:v>
                </c:pt>
                <c:pt idx="2">
                  <c:v>Incisional hernia repair</c:v>
                </c:pt>
              </c:strCache>
            </c:strRef>
          </c:cat>
          <c:val>
            <c:numRef>
              <c:f>Supply!$E$833:$G$833</c:f>
              <c:numCache>
                <c:formatCode>0</c:formatCode>
                <c:ptCount val="3"/>
                <c:pt idx="0">
                  <c:v>18.7</c:v>
                </c:pt>
                <c:pt idx="1">
                  <c:v>34.4</c:v>
                </c:pt>
                <c:pt idx="2">
                  <c:v>47.6</c:v>
                </c:pt>
              </c:numCache>
            </c:numRef>
          </c:val>
          <c:extLst>
            <c:ext xmlns:c16="http://schemas.microsoft.com/office/drawing/2014/chart" uri="{C3380CC4-5D6E-409C-BE32-E72D297353CC}">
              <c16:uniqueId val="{00000002-7C05-254A-B739-8843E3967BCE}"/>
            </c:ext>
          </c:extLst>
        </c:ser>
        <c:ser>
          <c:idx val="3"/>
          <c:order val="3"/>
          <c:tx>
            <c:strRef>
              <c:f>Supply!$D$834</c:f>
              <c:strCache>
                <c:ptCount val="1"/>
                <c:pt idx="0">
                  <c:v>Severe</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Supply!$E$830:$G$830</c:f>
              <c:strCache>
                <c:ptCount val="3"/>
                <c:pt idx="0">
                  <c:v>AAA repair</c:v>
                </c:pt>
                <c:pt idx="1">
                  <c:v>Colectomy for cancer</c:v>
                </c:pt>
                <c:pt idx="2">
                  <c:v>Incisional hernia repair</c:v>
                </c:pt>
              </c:strCache>
            </c:strRef>
          </c:cat>
          <c:val>
            <c:numRef>
              <c:f>Supply!$E$834:$G$834</c:f>
              <c:numCache>
                <c:formatCode>0</c:formatCode>
                <c:ptCount val="3"/>
                <c:pt idx="0">
                  <c:v>19.2</c:v>
                </c:pt>
                <c:pt idx="1">
                  <c:v>35.5</c:v>
                </c:pt>
                <c:pt idx="2">
                  <c:v>48.6</c:v>
                </c:pt>
              </c:numCache>
            </c:numRef>
          </c:val>
          <c:extLst>
            <c:ext xmlns:c16="http://schemas.microsoft.com/office/drawing/2014/chart" uri="{C3380CC4-5D6E-409C-BE32-E72D297353CC}">
              <c16:uniqueId val="{00000003-7C05-254A-B739-8843E3967BCE}"/>
            </c:ext>
          </c:extLst>
        </c:ser>
        <c:ser>
          <c:idx val="4"/>
          <c:order val="4"/>
          <c:tx>
            <c:strRef>
              <c:f>Supply!$D$835</c:f>
              <c:strCache>
                <c:ptCount val="1"/>
                <c:pt idx="0">
                  <c:v>Very severe</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Supply!$E$830:$G$830</c:f>
              <c:strCache>
                <c:ptCount val="3"/>
                <c:pt idx="0">
                  <c:v>AAA repair</c:v>
                </c:pt>
                <c:pt idx="1">
                  <c:v>Colectomy for cancer</c:v>
                </c:pt>
                <c:pt idx="2">
                  <c:v>Incisional hernia repair</c:v>
                </c:pt>
              </c:strCache>
            </c:strRef>
          </c:cat>
          <c:val>
            <c:numRef>
              <c:f>Supply!$E$835:$G$835</c:f>
              <c:numCache>
                <c:formatCode>0</c:formatCode>
                <c:ptCount val="3"/>
                <c:pt idx="0">
                  <c:v>18.100000000000001</c:v>
                </c:pt>
                <c:pt idx="1">
                  <c:v>36.9</c:v>
                </c:pt>
                <c:pt idx="2">
                  <c:v>52.4</c:v>
                </c:pt>
              </c:numCache>
            </c:numRef>
          </c:val>
          <c:extLst>
            <c:ext xmlns:c16="http://schemas.microsoft.com/office/drawing/2014/chart" uri="{C3380CC4-5D6E-409C-BE32-E72D297353CC}">
              <c16:uniqueId val="{00000004-7C05-254A-B739-8843E3967BCE}"/>
            </c:ext>
          </c:extLst>
        </c:ser>
        <c:dLbls>
          <c:dLblPos val="outEnd"/>
          <c:showLegendKey val="0"/>
          <c:showVal val="1"/>
          <c:showCatName val="0"/>
          <c:showSerName val="0"/>
          <c:showPercent val="0"/>
          <c:showBubbleSize val="0"/>
        </c:dLbls>
        <c:gapWidth val="219"/>
        <c:overlap val="-27"/>
        <c:axId val="520957024"/>
        <c:axId val="520958736"/>
      </c:barChart>
      <c:catAx>
        <c:axId val="52095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20958736"/>
        <c:crosses val="autoZero"/>
        <c:auto val="1"/>
        <c:lblAlgn val="ctr"/>
        <c:lblOffset val="100"/>
        <c:noMultiLvlLbl val="0"/>
      </c:catAx>
      <c:valAx>
        <c:axId val="52095873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performed emergently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520957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Supply!$E$769:$E$772</c:f>
              <c:strCache>
                <c:ptCount val="4"/>
                <c:pt idx="0">
                  <c:v>Q1</c:v>
                </c:pt>
                <c:pt idx="1">
                  <c:v>Q2</c:v>
                </c:pt>
                <c:pt idx="2">
                  <c:v>Q3</c:v>
                </c:pt>
                <c:pt idx="3">
                  <c:v>Q4</c:v>
                </c:pt>
              </c:strCache>
            </c:strRef>
          </c:cat>
          <c:val>
            <c:numRef>
              <c:f>Supply!$F$769:$F$772</c:f>
              <c:numCache>
                <c:formatCode>General</c:formatCode>
                <c:ptCount val="4"/>
                <c:pt idx="0">
                  <c:v>1</c:v>
                </c:pt>
                <c:pt idx="1">
                  <c:v>1.55</c:v>
                </c:pt>
                <c:pt idx="2">
                  <c:v>2.79</c:v>
                </c:pt>
                <c:pt idx="3">
                  <c:v>4.03</c:v>
                </c:pt>
              </c:numCache>
            </c:numRef>
          </c:val>
          <c:extLst>
            <c:ext xmlns:c16="http://schemas.microsoft.com/office/drawing/2014/chart" uri="{C3380CC4-5D6E-409C-BE32-E72D297353CC}">
              <c16:uniqueId val="{00000000-F140-FB4A-8BC3-50902C16B6EB}"/>
            </c:ext>
          </c:extLst>
        </c:ser>
        <c:dLbls>
          <c:dLblPos val="outEnd"/>
          <c:showLegendKey val="0"/>
          <c:showVal val="1"/>
          <c:showCatName val="0"/>
          <c:showSerName val="0"/>
          <c:showPercent val="0"/>
          <c:showBubbleSize val="0"/>
        </c:dLbls>
        <c:gapWidth val="219"/>
        <c:overlap val="-27"/>
        <c:axId val="350439440"/>
        <c:axId val="350428864"/>
      </c:barChart>
      <c:catAx>
        <c:axId val="35043944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Quartile of Black Population Share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350428864"/>
        <c:crosses val="autoZero"/>
        <c:auto val="1"/>
        <c:lblAlgn val="ctr"/>
        <c:lblOffset val="100"/>
        <c:noMultiLvlLbl val="0"/>
      </c:catAx>
      <c:valAx>
        <c:axId val="35042886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350439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Supply!$G$797</c:f>
              <c:strCache>
                <c:ptCount val="1"/>
                <c:pt idx="0">
                  <c:v>Hazard Ratio</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Lbl>
              <c:idx val="0"/>
              <c:layout>
                <c:manualLayout>
                  <c:x val="5.8641975308641972E-2"/>
                  <c:y val="-5.050858789610084E-2"/>
                </c:manualLayout>
              </c:layout>
              <c:tx>
                <c:rich>
                  <a:bodyPr/>
                  <a:lstStyle/>
                  <a:p>
                    <a:fld id="{0F8E0FB9-3F55-AC4B-BD09-74ECCB539BE1}" type="VALUE">
                      <a:rPr lang="en-US" smtClean="0"/>
                      <a:pPr/>
                      <a:t>[VALUE]</a:t>
                    </a:fld>
                    <a:r>
                      <a:rPr lang="en-US" dirty="0"/>
                      <a:t> (Ref)</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ACA-4D48-8505-F9D879CAA625}"/>
                </c:ext>
              </c:extLst>
            </c:dLbl>
            <c:dLbl>
              <c:idx val="1"/>
              <c:layout>
                <c:manualLayout>
                  <c:x val="8.4567901234567908E-2"/>
                  <c:y val="-5.70965781205016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CA-4D48-8505-F9D879CAA625}"/>
                </c:ext>
              </c:extLst>
            </c:dLbl>
            <c:dLbl>
              <c:idx val="2"/>
              <c:layout>
                <c:manualLayout>
                  <c:x val="7.098765432098765E-2"/>
                  <c:y val="-5.14845127987126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CA-4D48-8505-F9D879CAA625}"/>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cust"/>
            <c:noEndCap val="0"/>
            <c:plus>
              <c:numRef>
                <c:f>Supply!$L$798:$L$800</c:f>
                <c:numCache>
                  <c:formatCode>General</c:formatCode>
                  <c:ptCount val="3"/>
                  <c:pt idx="1">
                    <c:v>0.22999999999999998</c:v>
                  </c:pt>
                  <c:pt idx="2">
                    <c:v>0.10999999999999999</c:v>
                  </c:pt>
                </c:numCache>
              </c:numRef>
            </c:plus>
            <c:minus>
              <c:numRef>
                <c:f>Supply!$K$798:$K$800</c:f>
                <c:numCache>
                  <c:formatCode>General</c:formatCode>
                  <c:ptCount val="3"/>
                  <c:pt idx="1">
                    <c:v>0.19999999999999996</c:v>
                  </c:pt>
                  <c:pt idx="2">
                    <c:v>9.0000000000000024E-2</c:v>
                  </c:pt>
                </c:numCache>
              </c:numRef>
            </c:minus>
            <c:spPr>
              <a:noFill/>
              <a:ln w="9525">
                <a:solidFill>
                  <a:schemeClr val="tx1">
                    <a:lumMod val="50000"/>
                    <a:lumOff val="50000"/>
                  </a:schemeClr>
                </a:solidFill>
              </a:ln>
              <a:effectLst/>
            </c:spPr>
          </c:errBars>
          <c:cat>
            <c:strRef>
              <c:f>Supply!$F$798:$F$800</c:f>
              <c:strCache>
                <c:ptCount val="3"/>
                <c:pt idx="0">
                  <c:v>non-Black, segregated</c:v>
                </c:pt>
                <c:pt idx="1">
                  <c:v>Black, integrated</c:v>
                </c:pt>
                <c:pt idx="2">
                  <c:v>Black, segregated</c:v>
                </c:pt>
              </c:strCache>
            </c:strRef>
          </c:cat>
          <c:val>
            <c:numRef>
              <c:f>Supply!$G$798:$G$800</c:f>
              <c:numCache>
                <c:formatCode>General</c:formatCode>
                <c:ptCount val="3"/>
                <c:pt idx="0">
                  <c:v>1</c:v>
                </c:pt>
                <c:pt idx="1">
                  <c:v>1.31</c:v>
                </c:pt>
                <c:pt idx="2">
                  <c:v>0.52</c:v>
                </c:pt>
              </c:numCache>
            </c:numRef>
          </c:val>
          <c:extLst>
            <c:ext xmlns:c16="http://schemas.microsoft.com/office/drawing/2014/chart" uri="{C3380CC4-5D6E-409C-BE32-E72D297353CC}">
              <c16:uniqueId val="{00000002-DACA-4D48-8505-F9D879CAA625}"/>
            </c:ext>
          </c:extLst>
        </c:ser>
        <c:dLbls>
          <c:dLblPos val="outEnd"/>
          <c:showLegendKey val="0"/>
          <c:showVal val="1"/>
          <c:showCatName val="0"/>
          <c:showSerName val="0"/>
          <c:showPercent val="0"/>
          <c:showBubbleSize val="0"/>
        </c:dLbls>
        <c:gapWidth val="100"/>
        <c:overlap val="-24"/>
        <c:axId val="1723562688"/>
        <c:axId val="1609155888"/>
      </c:barChart>
      <c:catAx>
        <c:axId val="172356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1609155888"/>
        <c:crosses val="autoZero"/>
        <c:auto val="1"/>
        <c:lblAlgn val="ctr"/>
        <c:lblOffset val="100"/>
        <c:noMultiLvlLbl val="0"/>
      </c:catAx>
      <c:valAx>
        <c:axId val="1609155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cap="all" baseline="0">
                    <a:solidFill>
                      <a:schemeClr val="tx1">
                        <a:lumMod val="50000"/>
                        <a:lumOff val="50000"/>
                      </a:schemeClr>
                    </a:solidFill>
                    <a:latin typeface="+mn-lt"/>
                    <a:ea typeface="+mn-ea"/>
                    <a:cs typeface="+mn-cs"/>
                  </a:defRPr>
                </a:pPr>
                <a:r>
                  <a:rPr lang="en-US"/>
                  <a:t>Hazard Ratio</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1723562688"/>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Supply!$C$859</c:f>
              <c:strCache>
                <c:ptCount val="1"/>
                <c:pt idx="0">
                  <c:v>&lt;0.5</c:v>
                </c:pt>
              </c:strCache>
            </c:strRef>
          </c:tx>
          <c:spPr>
            <a:solidFill>
              <a:schemeClr val="accent1">
                <a:shade val="45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Supply!$D$859:$F$859</c:f>
              <c:numCache>
                <c:formatCode>General</c:formatCode>
                <c:ptCount val="3"/>
                <c:pt idx="0">
                  <c:v>1</c:v>
                </c:pt>
                <c:pt idx="1">
                  <c:v>1</c:v>
                </c:pt>
                <c:pt idx="2">
                  <c:v>1</c:v>
                </c:pt>
              </c:numCache>
            </c:numRef>
          </c:val>
          <c:extLst>
            <c:ext xmlns:c16="http://schemas.microsoft.com/office/drawing/2014/chart" uri="{C3380CC4-5D6E-409C-BE32-E72D297353CC}">
              <c16:uniqueId val="{00000000-3010-6644-ADDA-5425629C1FED}"/>
            </c:ext>
          </c:extLst>
        </c:ser>
        <c:ser>
          <c:idx val="1"/>
          <c:order val="1"/>
          <c:tx>
            <c:strRef>
              <c:f>Supply!$C$860</c:f>
              <c:strCache>
                <c:ptCount val="1"/>
                <c:pt idx="0">
                  <c:v>0.5 to &lt;0.75</c:v>
                </c:pt>
              </c:strCache>
            </c:strRef>
          </c:tx>
          <c:spPr>
            <a:solidFill>
              <a:schemeClr val="accent1">
                <a:shade val="61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Supply!$D$860:$F$860</c:f>
              <c:numCache>
                <c:formatCode>General</c:formatCode>
                <c:ptCount val="3"/>
                <c:pt idx="0">
                  <c:v>1.01</c:v>
                </c:pt>
                <c:pt idx="1">
                  <c:v>1.1200000000000001</c:v>
                </c:pt>
                <c:pt idx="2">
                  <c:v>1.23</c:v>
                </c:pt>
              </c:numCache>
            </c:numRef>
          </c:val>
          <c:extLst>
            <c:ext xmlns:c16="http://schemas.microsoft.com/office/drawing/2014/chart" uri="{C3380CC4-5D6E-409C-BE32-E72D297353CC}">
              <c16:uniqueId val="{00000001-3010-6644-ADDA-5425629C1FED}"/>
            </c:ext>
          </c:extLst>
        </c:ser>
        <c:ser>
          <c:idx val="2"/>
          <c:order val="2"/>
          <c:tx>
            <c:strRef>
              <c:f>Supply!$C$861</c:f>
              <c:strCache>
                <c:ptCount val="1"/>
                <c:pt idx="0">
                  <c:v>0.75 to &lt;1</c:v>
                </c:pt>
              </c:strCache>
            </c:strRef>
          </c:tx>
          <c:spPr>
            <a:solidFill>
              <a:schemeClr val="accent1">
                <a:shade val="76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Supply!$D$861:$F$861</c:f>
              <c:numCache>
                <c:formatCode>General</c:formatCode>
                <c:ptCount val="3"/>
                <c:pt idx="0">
                  <c:v>1.03</c:v>
                </c:pt>
                <c:pt idx="1">
                  <c:v>1.1299999999999999</c:v>
                </c:pt>
                <c:pt idx="2">
                  <c:v>1.3</c:v>
                </c:pt>
              </c:numCache>
            </c:numRef>
          </c:val>
          <c:extLst>
            <c:ext xmlns:c16="http://schemas.microsoft.com/office/drawing/2014/chart" uri="{C3380CC4-5D6E-409C-BE32-E72D297353CC}">
              <c16:uniqueId val="{00000002-3010-6644-ADDA-5425629C1FED}"/>
            </c:ext>
          </c:extLst>
        </c:ser>
        <c:ser>
          <c:idx val="3"/>
          <c:order val="3"/>
          <c:tx>
            <c:strRef>
              <c:f>Supply!$C$862</c:f>
              <c:strCache>
                <c:ptCount val="1"/>
                <c:pt idx="0">
                  <c:v>1 to &lt; 1.25</c:v>
                </c:pt>
              </c:strCache>
            </c:strRef>
          </c:tx>
          <c:spPr>
            <a:solidFill>
              <a:schemeClr val="accent1">
                <a:shade val="92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Supply!$D$862:$F$862</c:f>
              <c:numCache>
                <c:formatCode>General</c:formatCode>
                <c:ptCount val="3"/>
                <c:pt idx="0">
                  <c:v>1.02</c:v>
                </c:pt>
                <c:pt idx="1">
                  <c:v>1.21</c:v>
                </c:pt>
                <c:pt idx="2">
                  <c:v>1.73</c:v>
                </c:pt>
              </c:numCache>
            </c:numRef>
          </c:val>
          <c:extLst>
            <c:ext xmlns:c16="http://schemas.microsoft.com/office/drawing/2014/chart" uri="{C3380CC4-5D6E-409C-BE32-E72D297353CC}">
              <c16:uniqueId val="{00000003-3010-6644-ADDA-5425629C1FED}"/>
            </c:ext>
          </c:extLst>
        </c:ser>
        <c:ser>
          <c:idx val="4"/>
          <c:order val="4"/>
          <c:tx>
            <c:strRef>
              <c:f>Supply!$C$863</c:f>
              <c:strCache>
                <c:ptCount val="1"/>
                <c:pt idx="0">
                  <c:v>1.25 to &lt;1.5</c:v>
                </c:pt>
              </c:strCache>
            </c:strRef>
          </c:tx>
          <c:spPr>
            <a:solidFill>
              <a:schemeClr val="accent1">
                <a:tint val="93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Supply!$D$863:$F$863</c:f>
              <c:numCache>
                <c:formatCode>General</c:formatCode>
                <c:ptCount val="3"/>
                <c:pt idx="0">
                  <c:v>1</c:v>
                </c:pt>
                <c:pt idx="1">
                  <c:v>1.21</c:v>
                </c:pt>
                <c:pt idx="2">
                  <c:v>1.63</c:v>
                </c:pt>
              </c:numCache>
            </c:numRef>
          </c:val>
          <c:extLst>
            <c:ext xmlns:c16="http://schemas.microsoft.com/office/drawing/2014/chart" uri="{C3380CC4-5D6E-409C-BE32-E72D297353CC}">
              <c16:uniqueId val="{00000004-3010-6644-ADDA-5425629C1FED}"/>
            </c:ext>
          </c:extLst>
        </c:ser>
        <c:ser>
          <c:idx val="5"/>
          <c:order val="5"/>
          <c:tx>
            <c:strRef>
              <c:f>Supply!$C$864</c:f>
              <c:strCache>
                <c:ptCount val="1"/>
                <c:pt idx="0">
                  <c:v>1.5 to &lt; 1.75</c:v>
                </c:pt>
              </c:strCache>
            </c:strRef>
          </c:tx>
          <c:spPr>
            <a:solidFill>
              <a:schemeClr val="accent1">
                <a:tint val="77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Supply!$D$864:$F$864</c:f>
              <c:numCache>
                <c:formatCode>General</c:formatCode>
                <c:ptCount val="3"/>
                <c:pt idx="0">
                  <c:v>1.02</c:v>
                </c:pt>
                <c:pt idx="1">
                  <c:v>1.29</c:v>
                </c:pt>
                <c:pt idx="2">
                  <c:v>1.83</c:v>
                </c:pt>
              </c:numCache>
            </c:numRef>
          </c:val>
          <c:extLst>
            <c:ext xmlns:c16="http://schemas.microsoft.com/office/drawing/2014/chart" uri="{C3380CC4-5D6E-409C-BE32-E72D297353CC}">
              <c16:uniqueId val="{00000005-3010-6644-ADDA-5425629C1FED}"/>
            </c:ext>
          </c:extLst>
        </c:ser>
        <c:ser>
          <c:idx val="6"/>
          <c:order val="6"/>
          <c:tx>
            <c:strRef>
              <c:f>Supply!$C$865</c:f>
              <c:strCache>
                <c:ptCount val="1"/>
                <c:pt idx="0">
                  <c:v>1.75 to &lt;2</c:v>
                </c:pt>
              </c:strCache>
            </c:strRef>
          </c:tx>
          <c:spPr>
            <a:solidFill>
              <a:schemeClr val="accent1">
                <a:tint val="62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Supply!$D$865:$F$865</c:f>
              <c:numCache>
                <c:formatCode>General</c:formatCode>
                <c:ptCount val="3"/>
                <c:pt idx="0">
                  <c:v>0.99</c:v>
                </c:pt>
                <c:pt idx="1">
                  <c:v>1.23</c:v>
                </c:pt>
                <c:pt idx="2">
                  <c:v>1.66</c:v>
                </c:pt>
              </c:numCache>
            </c:numRef>
          </c:val>
          <c:extLst>
            <c:ext xmlns:c16="http://schemas.microsoft.com/office/drawing/2014/chart" uri="{C3380CC4-5D6E-409C-BE32-E72D297353CC}">
              <c16:uniqueId val="{00000006-3010-6644-ADDA-5425629C1FED}"/>
            </c:ext>
          </c:extLst>
        </c:ser>
        <c:ser>
          <c:idx val="7"/>
          <c:order val="7"/>
          <c:tx>
            <c:strRef>
              <c:f>Supply!$C$866</c:f>
              <c:strCache>
                <c:ptCount val="1"/>
                <c:pt idx="0">
                  <c:v>&gt;=2</c:v>
                </c:pt>
              </c:strCache>
            </c:strRef>
          </c:tx>
          <c:spPr>
            <a:solidFill>
              <a:schemeClr val="accent1">
                <a:tint val="46000"/>
              </a:schemeClr>
            </a:solidFill>
            <a:ln>
              <a:noFill/>
            </a:ln>
            <a:effectLst/>
          </c:spPr>
          <c:invertIfNegative val="0"/>
          <c:cat>
            <c:strRef>
              <c:f>Supply!$D$858:$F$858</c:f>
              <c:strCache>
                <c:ptCount val="3"/>
                <c:pt idx="0">
                  <c:v>Very Low Birth Weight</c:v>
                </c:pt>
                <c:pt idx="1">
                  <c:v>Late Preterm</c:v>
                </c:pt>
                <c:pt idx="2">
                  <c:v>Nonpreterm</c:v>
                </c:pt>
              </c:strCache>
            </c:strRef>
          </c:cat>
          <c:val>
            <c:numRef>
              <c:f>Supply!$D$866:$F$866</c:f>
              <c:numCache>
                <c:formatCode>General</c:formatCode>
                <c:ptCount val="3"/>
                <c:pt idx="0">
                  <c:v>1.02</c:v>
                </c:pt>
                <c:pt idx="1">
                  <c:v>1.17</c:v>
                </c:pt>
                <c:pt idx="2">
                  <c:v>1.55</c:v>
                </c:pt>
              </c:numCache>
            </c:numRef>
          </c:val>
          <c:extLst>
            <c:ext xmlns:c16="http://schemas.microsoft.com/office/drawing/2014/chart" uri="{C3380CC4-5D6E-409C-BE32-E72D297353CC}">
              <c16:uniqueId val="{00000007-3010-6644-ADDA-5425629C1FED}"/>
            </c:ext>
          </c:extLst>
        </c:ser>
        <c:dLbls>
          <c:showLegendKey val="0"/>
          <c:showVal val="0"/>
          <c:showCatName val="0"/>
          <c:showSerName val="0"/>
          <c:showPercent val="0"/>
          <c:showBubbleSize val="0"/>
        </c:dLbls>
        <c:gapWidth val="219"/>
        <c:overlap val="-27"/>
        <c:axId val="556593424"/>
        <c:axId val="556274944"/>
      </c:barChart>
      <c:catAx>
        <c:axId val="55659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6274944"/>
        <c:crosses val="autoZero"/>
        <c:auto val="1"/>
        <c:lblAlgn val="ctr"/>
        <c:lblOffset val="100"/>
        <c:noMultiLvlLbl val="0"/>
      </c:catAx>
      <c:valAx>
        <c:axId val="556274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Relative Risk of NICU Admission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6593424"/>
        <c:crosses val="autoZero"/>
        <c:crossBetween val="between"/>
        <c:majorUnit val="0.5"/>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Supply!$D$880:$D$883</c:f>
              <c:strCache>
                <c:ptCount val="4"/>
                <c:pt idx="0">
                  <c:v>Beds / 1,000 births</c:v>
                </c:pt>
                <c:pt idx="1">
                  <c:v>Doctors / 1,000 live births</c:v>
                </c:pt>
                <c:pt idx="2">
                  <c:v>Infant Mortality</c:v>
                </c:pt>
                <c:pt idx="3">
                  <c:v>Midlife mortality</c:v>
                </c:pt>
              </c:strCache>
            </c:strRef>
          </c:cat>
          <c:val>
            <c:numRef>
              <c:f>Supply!$E$880:$E$883</c:f>
              <c:numCache>
                <c:formatCode>0.0%</c:formatCode>
                <c:ptCount val="4"/>
                <c:pt idx="0">
                  <c:v>0.497</c:v>
                </c:pt>
                <c:pt idx="1">
                  <c:v>0.111</c:v>
                </c:pt>
                <c:pt idx="2">
                  <c:v>-7.4999999999999997E-2</c:v>
                </c:pt>
                <c:pt idx="3">
                  <c:v>-0.09</c:v>
                </c:pt>
              </c:numCache>
            </c:numRef>
          </c:val>
          <c:extLst>
            <c:ext xmlns:c16="http://schemas.microsoft.com/office/drawing/2014/chart" uri="{C3380CC4-5D6E-409C-BE32-E72D297353CC}">
              <c16:uniqueId val="{00000000-6093-6847-9426-FBC8FED6559F}"/>
            </c:ext>
          </c:extLst>
        </c:ser>
        <c:dLbls>
          <c:dLblPos val="outEnd"/>
          <c:showLegendKey val="0"/>
          <c:showVal val="1"/>
          <c:showCatName val="0"/>
          <c:showSerName val="0"/>
          <c:showPercent val="0"/>
          <c:showBubbleSize val="0"/>
        </c:dLbls>
        <c:gapWidth val="219"/>
        <c:overlap val="-27"/>
        <c:axId val="677756351"/>
        <c:axId val="677974879"/>
      </c:barChart>
      <c:catAx>
        <c:axId val="677756351"/>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677974879"/>
        <c:crosses val="autoZero"/>
        <c:auto val="1"/>
        <c:lblAlgn val="ctr"/>
        <c:lblOffset val="100"/>
        <c:noMultiLvlLbl val="0"/>
      </c:catAx>
      <c:valAx>
        <c:axId val="677974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677756351"/>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Corporatization'!$B$320:$B$322</c:f>
              <c:strCache>
                <c:ptCount val="3"/>
                <c:pt idx="0">
                  <c:v>Hospital-acquired conditions</c:v>
                </c:pt>
                <c:pt idx="1">
                  <c:v>Falls</c:v>
                </c:pt>
                <c:pt idx="2">
                  <c:v>CVL-Infections</c:v>
                </c:pt>
              </c:strCache>
            </c:strRef>
          </c:cat>
          <c:val>
            <c:numRef>
              <c:f>'Consolidation Corporatization'!$C$320:$C$322</c:f>
              <c:numCache>
                <c:formatCode>0%</c:formatCode>
                <c:ptCount val="3"/>
                <c:pt idx="0">
                  <c:v>0.254</c:v>
                </c:pt>
                <c:pt idx="1">
                  <c:v>0.27300000000000002</c:v>
                </c:pt>
                <c:pt idx="2">
                  <c:v>0.377</c:v>
                </c:pt>
              </c:numCache>
            </c:numRef>
          </c:val>
          <c:extLst>
            <c:ext xmlns:c16="http://schemas.microsoft.com/office/drawing/2014/chart" uri="{C3380CC4-5D6E-409C-BE32-E72D297353CC}">
              <c16:uniqueId val="{00000000-9421-E141-A7BA-9C4ABD060703}"/>
            </c:ext>
          </c:extLst>
        </c:ser>
        <c:dLbls>
          <c:dLblPos val="outEnd"/>
          <c:showLegendKey val="0"/>
          <c:showVal val="1"/>
          <c:showCatName val="0"/>
          <c:showSerName val="0"/>
          <c:showPercent val="0"/>
          <c:showBubbleSize val="0"/>
        </c:dLbls>
        <c:gapWidth val="219"/>
        <c:overlap val="-27"/>
        <c:axId val="568634496"/>
        <c:axId val="568636768"/>
      </c:barChart>
      <c:catAx>
        <c:axId val="56863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68636768"/>
        <c:crosses val="autoZero"/>
        <c:auto val="1"/>
        <c:lblAlgn val="ctr"/>
        <c:lblOffset val="100"/>
        <c:noMultiLvlLbl val="0"/>
      </c:catAx>
      <c:valAx>
        <c:axId val="56863676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Percent Change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56863449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Corporatization'!$B$340:$B$343</c:f>
              <c:strCache>
                <c:ptCount val="4"/>
                <c:pt idx="0">
                  <c:v>Sale to PE</c:v>
                </c:pt>
                <c:pt idx="1">
                  <c:v>No Exit</c:v>
                </c:pt>
                <c:pt idx="2">
                  <c:v>Closed operations</c:v>
                </c:pt>
                <c:pt idx="3">
                  <c:v>Sale to strategic</c:v>
                </c:pt>
              </c:strCache>
            </c:strRef>
          </c:cat>
          <c:val>
            <c:numRef>
              <c:f>'Consolidation Corporatization'!$C$340:$C$343</c:f>
              <c:numCache>
                <c:formatCode>0%</c:formatCode>
                <c:ptCount val="4"/>
                <c:pt idx="0">
                  <c:v>0.51</c:v>
                </c:pt>
                <c:pt idx="1">
                  <c:v>0.43</c:v>
                </c:pt>
                <c:pt idx="2">
                  <c:v>0.06</c:v>
                </c:pt>
                <c:pt idx="3">
                  <c:v>0.01</c:v>
                </c:pt>
              </c:numCache>
            </c:numRef>
          </c:val>
          <c:extLst>
            <c:ext xmlns:c16="http://schemas.microsoft.com/office/drawing/2014/chart" uri="{C3380CC4-5D6E-409C-BE32-E72D297353CC}">
              <c16:uniqueId val="{00000000-E399-3B4D-939D-CFBDB0405014}"/>
            </c:ext>
          </c:extLst>
        </c:ser>
        <c:dLbls>
          <c:dLblPos val="outEnd"/>
          <c:showLegendKey val="0"/>
          <c:showVal val="1"/>
          <c:showCatName val="0"/>
          <c:showSerName val="0"/>
          <c:showPercent val="0"/>
          <c:showBubbleSize val="0"/>
        </c:dLbls>
        <c:gapWidth val="219"/>
        <c:overlap val="-27"/>
        <c:axId val="1321464912"/>
        <c:axId val="1321466624"/>
      </c:barChart>
      <c:catAx>
        <c:axId val="132146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321466624"/>
        <c:crosses val="autoZero"/>
        <c:auto val="1"/>
        <c:lblAlgn val="ctr"/>
        <c:lblOffset val="100"/>
        <c:noMultiLvlLbl val="0"/>
      </c:catAx>
      <c:valAx>
        <c:axId val="132146662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1321464912"/>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'Consolidation Corporatization'!$C$362</c:f>
              <c:strCache>
                <c:ptCount val="1"/>
                <c:pt idx="0">
                  <c:v>Growth in practice sites before exist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Corporatization'!$B$363:$B$371</c:f>
              <c:strCache>
                <c:ptCount val="9"/>
                <c:pt idx="0">
                  <c:v>Chicago Pacific Founders</c:v>
                </c:pt>
                <c:pt idx="1">
                  <c:v>ABRY Partners</c:v>
                </c:pt>
                <c:pt idx="2">
                  <c:v>Pantheon Ventures</c:v>
                </c:pt>
                <c:pt idx="3">
                  <c:v>Frazier Healthcare Partners</c:v>
                </c:pt>
                <c:pt idx="4">
                  <c:v>Waud Capital Partners</c:v>
                </c:pt>
                <c:pt idx="5">
                  <c:v>Audax Private Equity</c:v>
                </c:pt>
                <c:pt idx="6">
                  <c:v>HIG Capital</c:v>
                </c:pt>
                <c:pt idx="7">
                  <c:v>Revelstroke Capital Partners</c:v>
                </c:pt>
                <c:pt idx="8">
                  <c:v>Shore Capital Partners</c:v>
                </c:pt>
              </c:strCache>
              <c:extLst/>
            </c:strRef>
          </c:cat>
          <c:val>
            <c:numRef>
              <c:f>'Consolidation Corporatization'!$C$363:$C$371</c:f>
              <c:numCache>
                <c:formatCode>0</c:formatCode>
                <c:ptCount val="9"/>
                <c:pt idx="0">
                  <c:v>266.7</c:v>
                </c:pt>
                <c:pt idx="1">
                  <c:v>104.8</c:v>
                </c:pt>
                <c:pt idx="2">
                  <c:v>392.3</c:v>
                </c:pt>
                <c:pt idx="3">
                  <c:v>33.299999999999997</c:v>
                </c:pt>
                <c:pt idx="4">
                  <c:v>340</c:v>
                </c:pt>
                <c:pt idx="5">
                  <c:v>909.5</c:v>
                </c:pt>
                <c:pt idx="6">
                  <c:v>130</c:v>
                </c:pt>
                <c:pt idx="7">
                  <c:v>176.5</c:v>
                </c:pt>
                <c:pt idx="8">
                  <c:v>3000</c:v>
                </c:pt>
              </c:numCache>
            </c:numRef>
          </c:val>
          <c:extLst>
            <c:ext xmlns:c16="http://schemas.microsoft.com/office/drawing/2014/chart" uri="{C3380CC4-5D6E-409C-BE32-E72D297353CC}">
              <c16:uniqueId val="{00000000-3F4D-F042-9B19-728AA386AD90}"/>
            </c:ext>
          </c:extLst>
        </c:ser>
        <c:dLbls>
          <c:dLblPos val="outEnd"/>
          <c:showLegendKey val="0"/>
          <c:showVal val="1"/>
          <c:showCatName val="0"/>
          <c:showSerName val="0"/>
          <c:showPercent val="0"/>
          <c:showBubbleSize val="0"/>
        </c:dLbls>
        <c:gapWidth val="182"/>
        <c:axId val="2127823103"/>
        <c:axId val="2127930911"/>
      </c:barChart>
      <c:catAx>
        <c:axId val="2127823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127930911"/>
        <c:crosses val="autoZero"/>
        <c:auto val="1"/>
        <c:lblAlgn val="ctr"/>
        <c:lblOffset val="100"/>
        <c:noMultiLvlLbl val="0"/>
      </c:catAx>
      <c:valAx>
        <c:axId val="2127930911"/>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CHANGE</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212782310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'NHE22'!$A$629</c:f>
              <c:strCache>
                <c:ptCount val="1"/>
                <c:pt idx="0">
                  <c:v>Public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'NHE22'!$B$628:$BL$628</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'NHE22'!$B$629:$BL$629</c:f>
              <c:numCache>
                <c:formatCode>0%</c:formatCode>
                <c:ptCount val="63"/>
                <c:pt idx="0">
                  <c:v>1.9910036133028537E-3</c:v>
                </c:pt>
                <c:pt idx="1">
                  <c:v>2.3055746730901582E-3</c:v>
                </c:pt>
                <c:pt idx="2">
                  <c:v>2.4870140091295453E-3</c:v>
                </c:pt>
                <c:pt idx="3">
                  <c:v>2.3728225013021588E-3</c:v>
                </c:pt>
                <c:pt idx="4">
                  <c:v>3.7129036475356254E-3</c:v>
                </c:pt>
                <c:pt idx="5">
                  <c:v>5.6934201359694426E-3</c:v>
                </c:pt>
                <c:pt idx="6">
                  <c:v>7.3002273124672147E-3</c:v>
                </c:pt>
                <c:pt idx="7">
                  <c:v>8.224905247528622E-3</c:v>
                </c:pt>
                <c:pt idx="8">
                  <c:v>9.6354391105748505E-3</c:v>
                </c:pt>
                <c:pt idx="9">
                  <c:v>9.5846645367412137E-3</c:v>
                </c:pt>
                <c:pt idx="10">
                  <c:v>9.9896054105862823E-3</c:v>
                </c:pt>
                <c:pt idx="11">
                  <c:v>9.638261714008254E-3</c:v>
                </c:pt>
                <c:pt idx="12">
                  <c:v>1.0055744980245711E-2</c:v>
                </c:pt>
                <c:pt idx="13">
                  <c:v>1.0579227307265182E-2</c:v>
                </c:pt>
                <c:pt idx="14">
                  <c:v>1.1242522175617135E-2</c:v>
                </c:pt>
                <c:pt idx="15">
                  <c:v>1.1253825396107519E-2</c:v>
                </c:pt>
                <c:pt idx="16">
                  <c:v>1.2241166100981398E-2</c:v>
                </c:pt>
                <c:pt idx="17">
                  <c:v>1.1248189979727773E-2</c:v>
                </c:pt>
                <c:pt idx="18">
                  <c:v>1.1991916025654244E-2</c:v>
                </c:pt>
                <c:pt idx="19">
                  <c:v>1.1411794159819742E-2</c:v>
                </c:pt>
                <c:pt idx="20">
                  <c:v>1.0938585960700069E-2</c:v>
                </c:pt>
                <c:pt idx="21">
                  <c:v>1.0743531399452264E-2</c:v>
                </c:pt>
                <c:pt idx="22">
                  <c:v>9.7813770075694615E-3</c:v>
                </c:pt>
                <c:pt idx="23">
                  <c:v>9.8463292818648813E-3</c:v>
                </c:pt>
                <c:pt idx="24">
                  <c:v>9.9950733768269569E-3</c:v>
                </c:pt>
                <c:pt idx="25">
                  <c:v>1.0311973574431034E-2</c:v>
                </c:pt>
                <c:pt idx="26">
                  <c:v>1.0095705937155924E-2</c:v>
                </c:pt>
                <c:pt idx="27">
                  <c:v>9.9324940278692955E-3</c:v>
                </c:pt>
                <c:pt idx="28">
                  <c:v>1.0141351151220239E-2</c:v>
                </c:pt>
                <c:pt idx="29">
                  <c:v>1.0173207698189128E-2</c:v>
                </c:pt>
                <c:pt idx="30">
                  <c:v>9.9940172248271248E-3</c:v>
                </c:pt>
                <c:pt idx="31">
                  <c:v>1.0116226549528286E-2</c:v>
                </c:pt>
                <c:pt idx="32">
                  <c:v>1.0132609871637962E-2</c:v>
                </c:pt>
                <c:pt idx="33">
                  <c:v>1.0092133207851161E-2</c:v>
                </c:pt>
                <c:pt idx="34">
                  <c:v>1.1320727382604368E-2</c:v>
                </c:pt>
                <c:pt idx="35">
                  <c:v>1.1439996863606069E-2</c:v>
                </c:pt>
                <c:pt idx="36">
                  <c:v>1.0086087570489904E-2</c:v>
                </c:pt>
                <c:pt idx="37">
                  <c:v>1.0781616439250909E-2</c:v>
                </c:pt>
                <c:pt idx="38">
                  <c:v>1.1057680674007858E-2</c:v>
                </c:pt>
                <c:pt idx="39">
                  <c:v>1.1365733777459074E-2</c:v>
                </c:pt>
                <c:pt idx="40">
                  <c:v>1.2575411841443515E-2</c:v>
                </c:pt>
                <c:pt idx="41">
                  <c:v>1.3301020614525892E-2</c:v>
                </c:pt>
                <c:pt idx="42">
                  <c:v>1.3940347794418342E-2</c:v>
                </c:pt>
                <c:pt idx="43">
                  <c:v>1.4327997379093753E-2</c:v>
                </c:pt>
                <c:pt idx="44">
                  <c:v>1.4409805972717321E-2</c:v>
                </c:pt>
                <c:pt idx="45">
                  <c:v>1.403796354047418E-2</c:v>
                </c:pt>
                <c:pt idx="46">
                  <c:v>1.3379963909338263E-2</c:v>
                </c:pt>
                <c:pt idx="47">
                  <c:v>1.2722048123529348E-2</c:v>
                </c:pt>
                <c:pt idx="48">
                  <c:v>1.2242534638826288E-2</c:v>
                </c:pt>
                <c:pt idx="49">
                  <c:v>1.1925006368481332E-2</c:v>
                </c:pt>
                <c:pt idx="50">
                  <c:v>1.1691186777482456E-2</c:v>
                </c:pt>
                <c:pt idx="51">
                  <c:v>1.232782387157782E-2</c:v>
                </c:pt>
                <c:pt idx="52">
                  <c:v>1.2324396570927617E-2</c:v>
                </c:pt>
                <c:pt idx="53">
                  <c:v>1.3134078112519484E-2</c:v>
                </c:pt>
                <c:pt idx="54">
                  <c:v>1.3930938630179336E-2</c:v>
                </c:pt>
                <c:pt idx="55">
                  <c:v>1.3208962371051416E-2</c:v>
                </c:pt>
                <c:pt idx="56">
                  <c:v>1.3348682210177758E-2</c:v>
                </c:pt>
                <c:pt idx="57">
                  <c:v>1.2791648868222205E-2</c:v>
                </c:pt>
                <c:pt idx="58">
                  <c:v>1.2918699083142518E-2</c:v>
                </c:pt>
                <c:pt idx="59">
                  <c:v>1.2673678404245804E-2</c:v>
                </c:pt>
                <c:pt idx="60">
                  <c:v>1.1596089324317334E-2</c:v>
                </c:pt>
                <c:pt idx="61">
                  <c:v>1.2124159676502558E-2</c:v>
                </c:pt>
                <c:pt idx="62">
                  <c:v>1.2138674851995924E-2</c:v>
                </c:pt>
              </c:numCache>
            </c:numRef>
          </c:val>
          <c:smooth val="0"/>
          <c:extLst>
            <c:ext xmlns:c16="http://schemas.microsoft.com/office/drawing/2014/chart" uri="{C3380CC4-5D6E-409C-BE32-E72D297353CC}">
              <c16:uniqueId val="{00000000-B9D8-8E4D-A1DD-B4407DBF7EBC}"/>
            </c:ext>
          </c:extLst>
        </c:ser>
        <c:ser>
          <c:idx val="1"/>
          <c:order val="1"/>
          <c:tx>
            <c:strRef>
              <c:f>'NHE22'!$A$630</c:f>
              <c:strCache>
                <c:ptCount val="1"/>
                <c:pt idx="0">
                  <c:v>Private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'NHE22'!$B$628:$BL$628</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'NHE22'!$B$630:$BL$630</c:f>
              <c:numCache>
                <c:formatCode>0%</c:formatCode>
                <c:ptCount val="63"/>
                <c:pt idx="0">
                  <c:v>3.7054789469803111E-2</c:v>
                </c:pt>
                <c:pt idx="1">
                  <c:v>3.7370956641431523E-2</c:v>
                </c:pt>
                <c:pt idx="2">
                  <c:v>3.7714465606799939E-2</c:v>
                </c:pt>
                <c:pt idx="3">
                  <c:v>3.5737021818392271E-2</c:v>
                </c:pt>
                <c:pt idx="4">
                  <c:v>3.5507909530657605E-2</c:v>
                </c:pt>
                <c:pt idx="5">
                  <c:v>3.8100271458428425E-2</c:v>
                </c:pt>
                <c:pt idx="6">
                  <c:v>3.7375415282392029E-2</c:v>
                </c:pt>
                <c:pt idx="7">
                  <c:v>3.315359668659399E-2</c:v>
                </c:pt>
                <c:pt idx="8">
                  <c:v>3.4560027579074379E-2</c:v>
                </c:pt>
                <c:pt idx="9">
                  <c:v>2.6950181145573779E-2</c:v>
                </c:pt>
                <c:pt idx="10">
                  <c:v>2.5203504461573767E-2</c:v>
                </c:pt>
                <c:pt idx="11">
                  <c:v>2.9096868171886382E-2</c:v>
                </c:pt>
                <c:pt idx="12">
                  <c:v>3.6272122097743137E-2</c:v>
                </c:pt>
                <c:pt idx="13">
                  <c:v>3.5790129951097864E-2</c:v>
                </c:pt>
                <c:pt idx="14">
                  <c:v>2.7186618991954892E-2</c:v>
                </c:pt>
                <c:pt idx="15">
                  <c:v>2.5469977236066511E-2</c:v>
                </c:pt>
                <c:pt idx="16">
                  <c:v>3.1777041071381587E-2</c:v>
                </c:pt>
                <c:pt idx="17">
                  <c:v>4.2826527657109759E-2</c:v>
                </c:pt>
                <c:pt idx="18">
                  <c:v>4.5085686003588296E-2</c:v>
                </c:pt>
                <c:pt idx="19">
                  <c:v>4.2793090106288546E-2</c:v>
                </c:pt>
                <c:pt idx="20">
                  <c:v>3.6089435774309724E-2</c:v>
                </c:pt>
                <c:pt idx="21">
                  <c:v>3.6675841020260787E-2</c:v>
                </c:pt>
                <c:pt idx="22">
                  <c:v>3.8929094837354766E-2</c:v>
                </c:pt>
                <c:pt idx="23">
                  <c:v>4.0202189656968361E-2</c:v>
                </c:pt>
                <c:pt idx="24">
                  <c:v>4.7852937810091117E-2</c:v>
                </c:pt>
                <c:pt idx="25">
                  <c:v>4.6267479318082103E-2</c:v>
                </c:pt>
                <c:pt idx="26">
                  <c:v>3.6942068264588804E-2</c:v>
                </c:pt>
                <c:pt idx="27">
                  <c:v>3.0518608362343602E-2</c:v>
                </c:pt>
                <c:pt idx="28">
                  <c:v>3.5725371933359805E-2</c:v>
                </c:pt>
                <c:pt idx="29">
                  <c:v>4.2234461838402806E-2</c:v>
                </c:pt>
                <c:pt idx="30">
                  <c:v>4.3247116441500984E-2</c:v>
                </c:pt>
                <c:pt idx="31">
                  <c:v>3.9757495562779514E-2</c:v>
                </c:pt>
                <c:pt idx="32">
                  <c:v>3.9690260138770403E-2</c:v>
                </c:pt>
                <c:pt idx="33">
                  <c:v>4.6445892371711421E-2</c:v>
                </c:pt>
                <c:pt idx="34">
                  <c:v>4.612316827216105E-2</c:v>
                </c:pt>
                <c:pt idx="35">
                  <c:v>4.4661269455443603E-2</c:v>
                </c:pt>
                <c:pt idx="36">
                  <c:v>4.5292382898734863E-2</c:v>
                </c:pt>
                <c:pt idx="37">
                  <c:v>4.2919924762588185E-2</c:v>
                </c:pt>
                <c:pt idx="38">
                  <c:v>4.1719964987905138E-2</c:v>
                </c:pt>
                <c:pt idx="39">
                  <c:v>4.3068991598420689E-2</c:v>
                </c:pt>
                <c:pt idx="40">
                  <c:v>4.6538101418815092E-2</c:v>
                </c:pt>
                <c:pt idx="41">
                  <c:v>4.7450486039017942E-2</c:v>
                </c:pt>
                <c:pt idx="42">
                  <c:v>5.465840108741702E-2</c:v>
                </c:pt>
                <c:pt idx="43">
                  <c:v>6.0080321738835728E-2</c:v>
                </c:pt>
                <c:pt idx="44">
                  <c:v>5.9711867215712186E-2</c:v>
                </c:pt>
                <c:pt idx="45">
                  <c:v>5.9960248221630964E-2</c:v>
                </c:pt>
                <c:pt idx="46">
                  <c:v>6.2718956095853179E-2</c:v>
                </c:pt>
                <c:pt idx="47">
                  <c:v>6.1817156612918964E-2</c:v>
                </c:pt>
                <c:pt idx="48">
                  <c:v>5.7428897060476318E-2</c:v>
                </c:pt>
                <c:pt idx="49">
                  <c:v>5.4623718029722254E-2</c:v>
                </c:pt>
                <c:pt idx="50">
                  <c:v>5.8341246264446492E-2</c:v>
                </c:pt>
                <c:pt idx="51">
                  <c:v>5.8463385847511741E-2</c:v>
                </c:pt>
                <c:pt idx="52">
                  <c:v>5.83517170512277E-2</c:v>
                </c:pt>
                <c:pt idx="53">
                  <c:v>5.9196323424616233E-2</c:v>
                </c:pt>
                <c:pt idx="54">
                  <c:v>6.3200761159542346E-2</c:v>
                </c:pt>
                <c:pt idx="55">
                  <c:v>6.3342332116743338E-2</c:v>
                </c:pt>
                <c:pt idx="56">
                  <c:v>6.3936139797812333E-2</c:v>
                </c:pt>
                <c:pt idx="57">
                  <c:v>6.4540474896860975E-2</c:v>
                </c:pt>
                <c:pt idx="58">
                  <c:v>6.9029499496558663E-2</c:v>
                </c:pt>
                <c:pt idx="59">
                  <c:v>6.2612076346087495E-2</c:v>
                </c:pt>
                <c:pt idx="60">
                  <c:v>7.1423123608292435E-2</c:v>
                </c:pt>
                <c:pt idx="61">
                  <c:v>6.0034897585100166E-2</c:v>
                </c:pt>
                <c:pt idx="62">
                  <c:v>6.2588964274970973E-2</c:v>
                </c:pt>
              </c:numCache>
            </c:numRef>
          </c:val>
          <c:smooth val="0"/>
          <c:extLst>
            <c:ext xmlns:c16="http://schemas.microsoft.com/office/drawing/2014/chart" uri="{C3380CC4-5D6E-409C-BE32-E72D297353CC}">
              <c16:uniqueId val="{00000001-B9D8-8E4D-A1DD-B4407DBF7EBC}"/>
            </c:ext>
          </c:extLst>
        </c:ser>
        <c:dLbls>
          <c:showLegendKey val="0"/>
          <c:showVal val="0"/>
          <c:showCatName val="0"/>
          <c:showSerName val="0"/>
          <c:showPercent val="0"/>
          <c:showBubbleSize val="0"/>
        </c:dLbls>
        <c:marker val="1"/>
        <c:smooth val="0"/>
        <c:axId val="1903452463"/>
        <c:axId val="448827375"/>
      </c:lineChart>
      <c:catAx>
        <c:axId val="190345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8827375"/>
        <c:crosses val="autoZero"/>
        <c:auto val="1"/>
        <c:lblAlgn val="ctr"/>
        <c:lblOffset val="100"/>
        <c:noMultiLvlLbl val="0"/>
      </c:catAx>
      <c:valAx>
        <c:axId val="44882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NHE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03452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Access'!$D$498</c:f>
              <c:strCache>
                <c:ptCount val="1"/>
                <c:pt idx="0">
                  <c:v>Uninsured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'Insurance and Access'!$C$499:$C$559</c:f>
              <c:numCache>
                <c:formatCode>General</c:formatCode>
                <c:ptCount val="61"/>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pt idx="52">
                  <c:v>2015</c:v>
                </c:pt>
                <c:pt idx="53">
                  <c:v>2016</c:v>
                </c:pt>
                <c:pt idx="54">
                  <c:v>2017</c:v>
                </c:pt>
                <c:pt idx="55">
                  <c:v>2018</c:v>
                </c:pt>
                <c:pt idx="56">
                  <c:v>2019</c:v>
                </c:pt>
                <c:pt idx="57">
                  <c:v>2020</c:v>
                </c:pt>
                <c:pt idx="58">
                  <c:v>2021</c:v>
                </c:pt>
                <c:pt idx="59">
                  <c:v>2022</c:v>
                </c:pt>
                <c:pt idx="60">
                  <c:v>2023</c:v>
                </c:pt>
              </c:numCache>
            </c:numRef>
          </c:cat>
          <c:val>
            <c:numRef>
              <c:f>'Insurance and Access'!$D$499:$D$559</c:f>
              <c:numCache>
                <c:formatCode>General</c:formatCode>
                <c:ptCount val="61"/>
                <c:pt idx="0">
                  <c:v>24.3</c:v>
                </c:pt>
                <c:pt idx="5">
                  <c:v>14.5</c:v>
                </c:pt>
                <c:pt idx="7">
                  <c:v>14.6</c:v>
                </c:pt>
                <c:pt idx="9">
                  <c:v>13.2</c:v>
                </c:pt>
                <c:pt idx="11">
                  <c:v>11.4</c:v>
                </c:pt>
                <c:pt idx="13">
                  <c:v>12.7</c:v>
                </c:pt>
                <c:pt idx="15">
                  <c:v>11.4</c:v>
                </c:pt>
                <c:pt idx="17">
                  <c:v>11.4</c:v>
                </c:pt>
                <c:pt idx="19">
                  <c:v>12.5</c:v>
                </c:pt>
                <c:pt idx="20">
                  <c:v>13.1</c:v>
                </c:pt>
                <c:pt idx="21">
                  <c:v>12.9</c:v>
                </c:pt>
                <c:pt idx="23">
                  <c:v>13.3</c:v>
                </c:pt>
                <c:pt idx="26">
                  <c:v>13.9</c:v>
                </c:pt>
                <c:pt idx="27">
                  <c:v>15.2</c:v>
                </c:pt>
                <c:pt idx="28">
                  <c:v>14.5</c:v>
                </c:pt>
                <c:pt idx="29">
                  <c:v>14.8</c:v>
                </c:pt>
                <c:pt idx="30">
                  <c:v>15.4</c:v>
                </c:pt>
                <c:pt idx="31">
                  <c:v>15.8</c:v>
                </c:pt>
                <c:pt idx="32">
                  <c:v>14.4</c:v>
                </c:pt>
                <c:pt idx="33">
                  <c:v>14.8</c:v>
                </c:pt>
                <c:pt idx="34">
                  <c:v>15.5</c:v>
                </c:pt>
                <c:pt idx="35">
                  <c:v>14.7</c:v>
                </c:pt>
                <c:pt idx="36">
                  <c:v>14.3</c:v>
                </c:pt>
                <c:pt idx="37">
                  <c:v>15</c:v>
                </c:pt>
                <c:pt idx="38">
                  <c:v>14.3</c:v>
                </c:pt>
                <c:pt idx="39">
                  <c:v>14.7</c:v>
                </c:pt>
                <c:pt idx="40">
                  <c:v>14.7</c:v>
                </c:pt>
                <c:pt idx="41">
                  <c:v>14.6</c:v>
                </c:pt>
                <c:pt idx="42">
                  <c:v>14.5</c:v>
                </c:pt>
                <c:pt idx="43">
                  <c:v>15</c:v>
                </c:pt>
                <c:pt idx="44">
                  <c:v>14.7</c:v>
                </c:pt>
                <c:pt idx="45">
                  <c:v>14.8</c:v>
                </c:pt>
                <c:pt idx="46">
                  <c:v>15.4</c:v>
                </c:pt>
                <c:pt idx="47">
                  <c:v>16</c:v>
                </c:pt>
                <c:pt idx="48">
                  <c:v>15.1</c:v>
                </c:pt>
                <c:pt idx="49">
                  <c:v>14.7</c:v>
                </c:pt>
                <c:pt idx="50">
                  <c:v>14.4</c:v>
                </c:pt>
                <c:pt idx="51">
                  <c:v>11.5</c:v>
                </c:pt>
                <c:pt idx="52">
                  <c:v>9.1</c:v>
                </c:pt>
                <c:pt idx="53">
                  <c:v>9</c:v>
                </c:pt>
                <c:pt idx="54">
                  <c:v>9.1</c:v>
                </c:pt>
                <c:pt idx="55">
                  <c:v>9.4</c:v>
                </c:pt>
                <c:pt idx="56">
                  <c:v>10.3</c:v>
                </c:pt>
                <c:pt idx="57">
                  <c:v>9.6999999999999993</c:v>
                </c:pt>
                <c:pt idx="58">
                  <c:v>9.1999999999999993</c:v>
                </c:pt>
                <c:pt idx="59">
                  <c:v>8.4</c:v>
                </c:pt>
                <c:pt idx="60">
                  <c:v>7.6</c:v>
                </c:pt>
              </c:numCache>
            </c:numRef>
          </c:val>
          <c:smooth val="0"/>
          <c:extLst>
            <c:ext xmlns:c16="http://schemas.microsoft.com/office/drawing/2014/chart" uri="{C3380CC4-5D6E-409C-BE32-E72D297353CC}">
              <c16:uniqueId val="{00000000-22F5-2B44-AE37-1AD379652ADA}"/>
            </c:ext>
          </c:extLst>
        </c:ser>
        <c:dLbls>
          <c:showLegendKey val="0"/>
          <c:showVal val="0"/>
          <c:showCatName val="0"/>
          <c:showSerName val="0"/>
          <c:showPercent val="0"/>
          <c:showBubbleSize val="0"/>
        </c:dLbls>
        <c:marker val="1"/>
        <c:smooth val="0"/>
        <c:axId val="441768543"/>
        <c:axId val="441769791"/>
      </c:lineChart>
      <c:catAx>
        <c:axId val="44176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1769791"/>
        <c:crosses val="autoZero"/>
        <c:auto val="1"/>
        <c:lblAlgn val="ctr"/>
        <c:lblOffset val="100"/>
        <c:noMultiLvlLbl val="0"/>
      </c:catAx>
      <c:valAx>
        <c:axId val="441769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Uninsured (%)</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41768543"/>
        <c:crosses val="autoZero"/>
        <c:crossBetween val="between"/>
      </c:valAx>
      <c:spPr>
        <a:noFill/>
        <a:ln>
          <a:noFill/>
        </a:ln>
        <a:effectLst/>
      </c:spPr>
    </c:plotArea>
    <c:plotVisOnly val="1"/>
    <c:dispBlanksAs val="span"/>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VA!$C$66:$C$67</c:f>
              <c:strCache>
                <c:ptCount val="2"/>
                <c:pt idx="0">
                  <c:v>Private Sector</c:v>
                </c:pt>
                <c:pt idx="1">
                  <c:v>VHA</c:v>
                </c:pt>
              </c:strCache>
            </c:strRef>
          </c:cat>
          <c:val>
            <c:numRef>
              <c:f>VA!$D$66:$D$67</c:f>
              <c:numCache>
                <c:formatCode>0.0%</c:formatCode>
                <c:ptCount val="2"/>
                <c:pt idx="0">
                  <c:v>0.29299999999999998</c:v>
                </c:pt>
                <c:pt idx="1">
                  <c:v>0.22500000000000001</c:v>
                </c:pt>
              </c:numCache>
            </c:numRef>
          </c:val>
          <c:extLst>
            <c:ext xmlns:c16="http://schemas.microsoft.com/office/drawing/2014/chart" uri="{C3380CC4-5D6E-409C-BE32-E72D297353CC}">
              <c16:uniqueId val="{00000000-AD5A-CB4C-9A51-D01AFFB0A011}"/>
            </c:ext>
          </c:extLst>
        </c:ser>
        <c:dLbls>
          <c:dLblPos val="outEnd"/>
          <c:showLegendKey val="0"/>
          <c:showVal val="1"/>
          <c:showCatName val="0"/>
          <c:showSerName val="0"/>
          <c:showPercent val="0"/>
          <c:showBubbleSize val="0"/>
        </c:dLbls>
        <c:gapWidth val="219"/>
        <c:overlap val="-27"/>
        <c:axId val="555198032"/>
        <c:axId val="1951866223"/>
      </c:barChart>
      <c:catAx>
        <c:axId val="55519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51866223"/>
        <c:crosses val="autoZero"/>
        <c:auto val="1"/>
        <c:lblAlgn val="ctr"/>
        <c:lblOffset val="100"/>
        <c:noMultiLvlLbl val="0"/>
      </c:catAx>
      <c:valAx>
        <c:axId val="195186622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555198032"/>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Admin!$C$520</c:f>
              <c:strCache>
                <c:ptCount val="1"/>
                <c:pt idx="0">
                  <c:v>Haggling Costs of Typical Visit (% of Revenue)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Admin!$B$521:$B$523</c:f>
              <c:strCache>
                <c:ptCount val="3"/>
                <c:pt idx="0">
                  <c:v>Medicaid</c:v>
                </c:pt>
                <c:pt idx="1">
                  <c:v>Medicare</c:v>
                </c:pt>
                <c:pt idx="2">
                  <c:v>Private Insurance</c:v>
                </c:pt>
              </c:strCache>
            </c:strRef>
          </c:cat>
          <c:val>
            <c:numRef>
              <c:f>Admin!$C$521:$C$523</c:f>
              <c:numCache>
                <c:formatCode>0.0%</c:formatCode>
                <c:ptCount val="3"/>
                <c:pt idx="0">
                  <c:v>0.17599999999999999</c:v>
                </c:pt>
                <c:pt idx="1">
                  <c:v>4.7E-2</c:v>
                </c:pt>
                <c:pt idx="2">
                  <c:v>2.4E-2</c:v>
                </c:pt>
              </c:numCache>
            </c:numRef>
          </c:val>
          <c:extLst>
            <c:ext xmlns:c16="http://schemas.microsoft.com/office/drawing/2014/chart" uri="{C3380CC4-5D6E-409C-BE32-E72D297353CC}">
              <c16:uniqueId val="{00000000-0D21-C74A-8278-F0C82F177F31}"/>
            </c:ext>
          </c:extLst>
        </c:ser>
        <c:dLbls>
          <c:dLblPos val="outEnd"/>
          <c:showLegendKey val="0"/>
          <c:showVal val="1"/>
          <c:showCatName val="0"/>
          <c:showSerName val="0"/>
          <c:showPercent val="0"/>
          <c:showBubbleSize val="0"/>
        </c:dLbls>
        <c:gapWidth val="219"/>
        <c:overlap val="-27"/>
        <c:axId val="1960463327"/>
        <c:axId val="1960786911"/>
      </c:barChart>
      <c:catAx>
        <c:axId val="196046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960786911"/>
        <c:crosses val="autoZero"/>
        <c:auto val="1"/>
        <c:lblAlgn val="ctr"/>
        <c:lblOffset val="100"/>
        <c:noMultiLvlLbl val="0"/>
      </c:catAx>
      <c:valAx>
        <c:axId val="1960786911"/>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dirty="0"/>
                  <a:t>% of Total Visit Revenue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1960463327"/>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Pharma!$K$636</c:f>
              <c:strCache>
                <c:ptCount val="1"/>
                <c:pt idx="0">
                  <c:v>% of List Price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Pharma!$J$637:$J$646</c:f>
              <c:strCache>
                <c:ptCount val="10"/>
                <c:pt idx="0">
                  <c:v>Apixaban</c:v>
                </c:pt>
                <c:pt idx="1">
                  <c:v>Dapaglifozin</c:v>
                </c:pt>
                <c:pt idx="2">
                  <c:v>Empaglifozin</c:v>
                </c:pt>
                <c:pt idx="3">
                  <c:v>Etanercept</c:v>
                </c:pt>
                <c:pt idx="4">
                  <c:v>Ibrutinib</c:v>
                </c:pt>
                <c:pt idx="5">
                  <c:v>Insulin aspart</c:v>
                </c:pt>
                <c:pt idx="6">
                  <c:v>Rivaroxaban</c:v>
                </c:pt>
                <c:pt idx="7">
                  <c:v>Sacubitril-valsartan</c:v>
                </c:pt>
                <c:pt idx="8">
                  <c:v>Sitagliptin</c:v>
                </c:pt>
                <c:pt idx="9">
                  <c:v>Ustekinumab</c:v>
                </c:pt>
              </c:strCache>
            </c:strRef>
          </c:cat>
          <c:val>
            <c:numRef>
              <c:f>Pharma!$K$637:$K$646</c:f>
              <c:numCache>
                <c:formatCode>0%</c:formatCode>
                <c:ptCount val="10"/>
                <c:pt idx="0">
                  <c:v>0.41919191919191917</c:v>
                </c:pt>
                <c:pt idx="1">
                  <c:v>0.3127147766323024</c:v>
                </c:pt>
                <c:pt idx="2">
                  <c:v>0.33387888707037644</c:v>
                </c:pt>
                <c:pt idx="3">
                  <c:v>0.31547093683016014</c:v>
                </c:pt>
                <c:pt idx="4">
                  <c:v>0.6046577838514976</c:v>
                </c:pt>
                <c:pt idx="5">
                  <c:v>0.9553571428571429</c:v>
                </c:pt>
                <c:pt idx="6">
                  <c:v>0.36140350877192984</c:v>
                </c:pt>
                <c:pt idx="7">
                  <c:v>0.45639534883720928</c:v>
                </c:pt>
                <c:pt idx="8">
                  <c:v>0.20418848167539266</c:v>
                </c:pt>
                <c:pt idx="9">
                  <c:v>0.32253955484043978</c:v>
                </c:pt>
              </c:numCache>
            </c:numRef>
          </c:val>
          <c:extLst>
            <c:ext xmlns:c16="http://schemas.microsoft.com/office/drawing/2014/chart" uri="{C3380CC4-5D6E-409C-BE32-E72D297353CC}">
              <c16:uniqueId val="{00000000-CE20-C742-B0B2-DFF52B68D8A9}"/>
            </c:ext>
          </c:extLst>
        </c:ser>
        <c:dLbls>
          <c:dLblPos val="outEnd"/>
          <c:showLegendKey val="0"/>
          <c:showVal val="1"/>
          <c:showCatName val="0"/>
          <c:showSerName val="0"/>
          <c:showPercent val="0"/>
          <c:showBubbleSize val="0"/>
        </c:dLbls>
        <c:gapWidth val="182"/>
        <c:axId val="1724590271"/>
        <c:axId val="1706666047"/>
      </c:barChart>
      <c:catAx>
        <c:axId val="17245902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06666047"/>
        <c:crosses val="autoZero"/>
        <c:auto val="1"/>
        <c:lblAlgn val="ctr"/>
        <c:lblOffset val="100"/>
        <c:noMultiLvlLbl val="0"/>
      </c:catAx>
      <c:valAx>
        <c:axId val="1706666047"/>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of List Price, 30 Day Supply</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1724590271"/>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'Repro Healthcare'!$D$239</c:f>
              <c:strCache>
                <c:ptCount val="1"/>
                <c:pt idx="0">
                  <c:v>Change in mortality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Healthcare'!$C$240:$C$241</c:f>
              <c:strCache>
                <c:ptCount val="2"/>
                <c:pt idx="0">
                  <c:v>Overall infant mortality</c:v>
                </c:pt>
                <c:pt idx="1">
                  <c:v>Infant mortality with congenital anomalies</c:v>
                </c:pt>
              </c:strCache>
            </c:strRef>
          </c:cat>
          <c:val>
            <c:numRef>
              <c:f>'Repro Healthcare'!$D$240:$D$241</c:f>
              <c:numCache>
                <c:formatCode>0%</c:formatCode>
                <c:ptCount val="2"/>
                <c:pt idx="0">
                  <c:v>7.0000000000000007E-2</c:v>
                </c:pt>
                <c:pt idx="1">
                  <c:v>0.1</c:v>
                </c:pt>
              </c:numCache>
            </c:numRef>
          </c:val>
          <c:extLst>
            <c:ext xmlns:c16="http://schemas.microsoft.com/office/drawing/2014/chart" uri="{C3380CC4-5D6E-409C-BE32-E72D297353CC}">
              <c16:uniqueId val="{00000000-F7FF-8C44-84CD-4C248AFFD553}"/>
            </c:ext>
          </c:extLst>
        </c:ser>
        <c:dLbls>
          <c:dLblPos val="outEnd"/>
          <c:showLegendKey val="0"/>
          <c:showVal val="1"/>
          <c:showCatName val="0"/>
          <c:showSerName val="0"/>
          <c:showPercent val="0"/>
          <c:showBubbleSize val="0"/>
        </c:dLbls>
        <c:gapWidth val="219"/>
        <c:overlap val="-27"/>
        <c:axId val="556293072"/>
        <c:axId val="556634384"/>
      </c:barChart>
      <c:catAx>
        <c:axId val="55629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6634384"/>
        <c:crosses val="autoZero"/>
        <c:auto val="1"/>
        <c:lblAlgn val="ctr"/>
        <c:lblOffset val="100"/>
        <c:noMultiLvlLbl val="0"/>
      </c:catAx>
      <c:valAx>
        <c:axId val="55663438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629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'Repro Healthcare'!$D$286:$D$287</c:f>
              <c:strCache>
                <c:ptCount val="2"/>
                <c:pt idx="0">
                  <c:v>In State</c:v>
                </c:pt>
                <c:pt idx="1">
                  <c:v>Out of State</c:v>
                </c:pt>
              </c:strCache>
            </c:strRef>
          </c:cat>
          <c:val>
            <c:numRef>
              <c:f>'Repro Healthcare'!$E$286:$E$287</c:f>
              <c:numCache>
                <c:formatCode>0%</c:formatCode>
                <c:ptCount val="2"/>
                <c:pt idx="0">
                  <c:v>0.32</c:v>
                </c:pt>
                <c:pt idx="1">
                  <c:v>0.65</c:v>
                </c:pt>
              </c:numCache>
            </c:numRef>
          </c:val>
          <c:extLst>
            <c:ext xmlns:c16="http://schemas.microsoft.com/office/drawing/2014/chart" uri="{C3380CC4-5D6E-409C-BE32-E72D297353CC}">
              <c16:uniqueId val="{00000000-EC83-9A4E-A77E-5378B6949BE6}"/>
            </c:ext>
          </c:extLst>
        </c:ser>
        <c:dLbls>
          <c:dLblPos val="outEnd"/>
          <c:showLegendKey val="0"/>
          <c:showVal val="1"/>
          <c:showCatName val="0"/>
          <c:showSerName val="0"/>
          <c:showPercent val="0"/>
          <c:showBubbleSize val="0"/>
        </c:dLbls>
        <c:gapWidth val="219"/>
        <c:overlap val="-27"/>
        <c:axId val="1057362863"/>
        <c:axId val="1057854175"/>
      </c:barChart>
      <c:catAx>
        <c:axId val="105736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057854175"/>
        <c:crosses val="autoZero"/>
        <c:auto val="1"/>
        <c:lblAlgn val="ctr"/>
        <c:lblOffset val="100"/>
        <c:noMultiLvlLbl val="0"/>
      </c:catAx>
      <c:valAx>
        <c:axId val="105785417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1057362863"/>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'Immigrant Health'!$D$111</c:f>
              <c:strCache>
                <c:ptCount val="1"/>
                <c:pt idx="0">
                  <c:v>Effect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'Immigrant Health'!$C$112:$C$114</c:f>
              <c:strCache>
                <c:ptCount val="3"/>
                <c:pt idx="0">
                  <c:v>Very Low Birth Weight</c:v>
                </c:pt>
                <c:pt idx="1">
                  <c:v>Low Birth Weight</c:v>
                </c:pt>
                <c:pt idx="2">
                  <c:v>Prematurity</c:v>
                </c:pt>
              </c:strCache>
            </c:strRef>
          </c:cat>
          <c:val>
            <c:numRef>
              <c:f>'Immigrant Health'!$D$112:$D$114</c:f>
              <c:numCache>
                <c:formatCode>0%</c:formatCode>
                <c:ptCount val="3"/>
                <c:pt idx="0">
                  <c:v>0.21060000000000001</c:v>
                </c:pt>
                <c:pt idx="1">
                  <c:v>0.1179</c:v>
                </c:pt>
                <c:pt idx="2">
                  <c:v>5.1999999999999998E-2</c:v>
                </c:pt>
              </c:numCache>
            </c:numRef>
          </c:val>
          <c:extLst>
            <c:ext xmlns:c16="http://schemas.microsoft.com/office/drawing/2014/chart" uri="{C3380CC4-5D6E-409C-BE32-E72D297353CC}">
              <c16:uniqueId val="{00000000-F4D8-384F-8AE9-5B7988A95A69}"/>
            </c:ext>
          </c:extLst>
        </c:ser>
        <c:dLbls>
          <c:dLblPos val="outEnd"/>
          <c:showLegendKey val="0"/>
          <c:showVal val="1"/>
          <c:showCatName val="0"/>
          <c:showSerName val="0"/>
          <c:showPercent val="0"/>
          <c:showBubbleSize val="0"/>
        </c:dLbls>
        <c:gapWidth val="219"/>
        <c:overlap val="-27"/>
        <c:axId val="1828295791"/>
        <c:axId val="85184895"/>
      </c:barChart>
      <c:catAx>
        <c:axId val="182829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85184895"/>
        <c:crosses val="autoZero"/>
        <c:auto val="1"/>
        <c:lblAlgn val="ctr"/>
        <c:lblOffset val="100"/>
        <c:noMultiLvlLbl val="0"/>
      </c:catAx>
      <c:valAx>
        <c:axId val="8518489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Change in incidence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 sourceLinked="1"/>
        <c:majorTickMark val="none"/>
        <c:minorTickMark val="none"/>
        <c:tickLblPos val="nextTo"/>
        <c:crossAx val="1828295791"/>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'Immigrant Health'!$C$132:$C$135</c:f>
              <c:strCache>
                <c:ptCount val="4"/>
                <c:pt idx="0">
                  <c:v>Quartile 1</c:v>
                </c:pt>
                <c:pt idx="1">
                  <c:v>Quartile 2</c:v>
                </c:pt>
                <c:pt idx="2">
                  <c:v>Quartile 3</c:v>
                </c:pt>
                <c:pt idx="3">
                  <c:v>Quartile 4</c:v>
                </c:pt>
              </c:strCache>
            </c:strRef>
          </c:cat>
          <c:val>
            <c:numRef>
              <c:f>'Immigrant Health'!$F$132:$F$135</c:f>
              <c:numCache>
                <c:formatCode>0.00</c:formatCode>
                <c:ptCount val="4"/>
                <c:pt idx="0" formatCode="General">
                  <c:v>1</c:v>
                </c:pt>
                <c:pt idx="1">
                  <c:v>0.85599999999999998</c:v>
                </c:pt>
                <c:pt idx="2">
                  <c:v>0.91500000000000004</c:v>
                </c:pt>
                <c:pt idx="3">
                  <c:v>0.83699999999999997</c:v>
                </c:pt>
              </c:numCache>
            </c:numRef>
          </c:val>
          <c:extLst>
            <c:ext xmlns:c16="http://schemas.microsoft.com/office/drawing/2014/chart" uri="{C3380CC4-5D6E-409C-BE32-E72D297353CC}">
              <c16:uniqueId val="{00000000-E236-604C-9654-F30414A06465}"/>
            </c:ext>
          </c:extLst>
        </c:ser>
        <c:dLbls>
          <c:dLblPos val="outEnd"/>
          <c:showLegendKey val="0"/>
          <c:showVal val="1"/>
          <c:showCatName val="0"/>
          <c:showSerName val="0"/>
          <c:showPercent val="0"/>
          <c:showBubbleSize val="0"/>
        </c:dLbls>
        <c:gapWidth val="219"/>
        <c:overlap val="-27"/>
        <c:axId val="477550415"/>
        <c:axId val="478099167"/>
      </c:barChart>
      <c:catAx>
        <c:axId val="477550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78099167"/>
        <c:crosses val="autoZero"/>
        <c:auto val="1"/>
        <c:lblAlgn val="ctr"/>
        <c:lblOffset val="100"/>
        <c:noMultiLvlLbl val="0"/>
      </c:catAx>
      <c:valAx>
        <c:axId val="47809916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77550415"/>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'Immigrant Health'!$C$165:$C$167</c:f>
              <c:strCache>
                <c:ptCount val="3"/>
                <c:pt idx="0">
                  <c:v>Registered Nurses</c:v>
                </c:pt>
                <c:pt idx="1">
                  <c:v>Home Health Aides</c:v>
                </c:pt>
                <c:pt idx="2">
                  <c:v>Nursing Assistants</c:v>
                </c:pt>
              </c:strCache>
            </c:strRef>
          </c:cat>
          <c:val>
            <c:numRef>
              <c:f>'Immigrant Health'!$D$165:$D$167</c:f>
              <c:numCache>
                <c:formatCode>0.0%</c:formatCode>
                <c:ptCount val="3"/>
                <c:pt idx="0">
                  <c:v>0.16</c:v>
                </c:pt>
                <c:pt idx="1">
                  <c:v>0.39800000000000002</c:v>
                </c:pt>
                <c:pt idx="2">
                  <c:v>0.214</c:v>
                </c:pt>
              </c:numCache>
            </c:numRef>
          </c:val>
          <c:extLst>
            <c:ext xmlns:c16="http://schemas.microsoft.com/office/drawing/2014/chart" uri="{C3380CC4-5D6E-409C-BE32-E72D297353CC}">
              <c16:uniqueId val="{00000000-9A3F-D84F-9A87-EBD3E251283C}"/>
            </c:ext>
          </c:extLst>
        </c:ser>
        <c:dLbls>
          <c:dLblPos val="outEnd"/>
          <c:showLegendKey val="0"/>
          <c:showVal val="1"/>
          <c:showCatName val="0"/>
          <c:showSerName val="0"/>
          <c:showPercent val="0"/>
          <c:showBubbleSize val="0"/>
        </c:dLbls>
        <c:gapWidth val="219"/>
        <c:overlap val="-27"/>
        <c:axId val="2105072320"/>
        <c:axId val="2105035760"/>
      </c:barChart>
      <c:catAx>
        <c:axId val="210507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105035760"/>
        <c:crosses val="autoZero"/>
        <c:auto val="1"/>
        <c:lblAlgn val="ctr"/>
        <c:lblOffset val="100"/>
        <c:noMultiLvlLbl val="0"/>
      </c:catAx>
      <c:valAx>
        <c:axId val="210503576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Percent workforce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2105072320"/>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UK!$D$31</c:f>
              <c:strCache>
                <c:ptCount val="1"/>
                <c:pt idx="0">
                  <c:v>NHS</c:v>
                </c:pt>
              </c:strCache>
            </c:strRef>
          </c:tx>
          <c:spPr>
            <a:ln w="28575" cap="rnd">
              <a:solidFill>
                <a:schemeClr val="accent1"/>
              </a:solidFill>
              <a:round/>
            </a:ln>
            <a:effectLst/>
          </c:spPr>
          <c:marker>
            <c:symbol val="none"/>
          </c:marker>
          <c:cat>
            <c:numRef>
              <c:f>UK!$C$32:$C$53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UK!$D$32:$D$53</c:f>
              <c:numCache>
                <c:formatCode>_(* #,##0_);_(* \(#,##0\);_(* "-"??_);_(@_)</c:formatCode>
                <c:ptCount val="22"/>
                <c:pt idx="0">
                  <c:v>31942</c:v>
                </c:pt>
                <c:pt idx="1">
                  <c:v>35271</c:v>
                </c:pt>
                <c:pt idx="2">
                  <c:v>35722</c:v>
                </c:pt>
                <c:pt idx="3">
                  <c:v>37200</c:v>
                </c:pt>
                <c:pt idx="4">
                  <c:v>38583</c:v>
                </c:pt>
                <c:pt idx="5">
                  <c:v>43585</c:v>
                </c:pt>
                <c:pt idx="6">
                  <c:v>46988</c:v>
                </c:pt>
                <c:pt idx="7">
                  <c:v>46465</c:v>
                </c:pt>
                <c:pt idx="8">
                  <c:v>48577</c:v>
                </c:pt>
                <c:pt idx="9">
                  <c:v>51140</c:v>
                </c:pt>
                <c:pt idx="10">
                  <c:v>54863</c:v>
                </c:pt>
                <c:pt idx="11">
                  <c:v>54279</c:v>
                </c:pt>
                <c:pt idx="12">
                  <c:v>53039</c:v>
                </c:pt>
                <c:pt idx="13">
                  <c:v>52641</c:v>
                </c:pt>
                <c:pt idx="14">
                  <c:v>53579</c:v>
                </c:pt>
                <c:pt idx="15">
                  <c:v>52156</c:v>
                </c:pt>
                <c:pt idx="16">
                  <c:v>54586</c:v>
                </c:pt>
                <c:pt idx="17">
                  <c:v>55049</c:v>
                </c:pt>
                <c:pt idx="18">
                  <c:v>53036</c:v>
                </c:pt>
                <c:pt idx="19">
                  <c:v>53969</c:v>
                </c:pt>
                <c:pt idx="20">
                  <c:v>50148</c:v>
                </c:pt>
                <c:pt idx="21">
                  <c:v>53707</c:v>
                </c:pt>
              </c:numCache>
            </c:numRef>
          </c:val>
          <c:smooth val="0"/>
          <c:extLst>
            <c:ext xmlns:c16="http://schemas.microsoft.com/office/drawing/2014/chart" uri="{C3380CC4-5D6E-409C-BE32-E72D297353CC}">
              <c16:uniqueId val="{00000000-D25E-5545-815F-F5366036DC95}"/>
            </c:ext>
          </c:extLst>
        </c:ser>
        <c:ser>
          <c:idx val="1"/>
          <c:order val="1"/>
          <c:tx>
            <c:strRef>
              <c:f>UK!$E$31</c:f>
              <c:strCache>
                <c:ptCount val="1"/>
                <c:pt idx="0">
                  <c:v>Private Providers</c:v>
                </c:pt>
              </c:strCache>
            </c:strRef>
          </c:tx>
          <c:spPr>
            <a:ln w="28575" cap="rnd">
              <a:solidFill>
                <a:schemeClr val="accent2"/>
              </a:solidFill>
              <a:round/>
            </a:ln>
            <a:effectLst/>
          </c:spPr>
          <c:marker>
            <c:symbol val="none"/>
          </c:marker>
          <c:cat>
            <c:numRef>
              <c:f>UK!$C$32:$C$53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UK!$E$32:$E$53</c:f>
              <c:numCache>
                <c:formatCode>_(* #,##0_);_(* \(#,##0\);_(* "-"??_);_(@_)</c:formatCode>
                <c:ptCount val="22"/>
                <c:pt idx="0">
                  <c:v>0</c:v>
                </c:pt>
                <c:pt idx="1">
                  <c:v>0</c:v>
                </c:pt>
                <c:pt idx="2">
                  <c:v>0</c:v>
                </c:pt>
                <c:pt idx="3">
                  <c:v>0</c:v>
                </c:pt>
                <c:pt idx="4">
                  <c:v>0</c:v>
                </c:pt>
                <c:pt idx="5">
                  <c:v>30</c:v>
                </c:pt>
                <c:pt idx="6">
                  <c:v>395</c:v>
                </c:pt>
                <c:pt idx="7">
                  <c:v>1262</c:v>
                </c:pt>
                <c:pt idx="8">
                  <c:v>1312</c:v>
                </c:pt>
                <c:pt idx="9">
                  <c:v>2337</c:v>
                </c:pt>
                <c:pt idx="10">
                  <c:v>4552</c:v>
                </c:pt>
                <c:pt idx="11">
                  <c:v>6984</c:v>
                </c:pt>
                <c:pt idx="12">
                  <c:v>7706</c:v>
                </c:pt>
                <c:pt idx="13">
                  <c:v>11812</c:v>
                </c:pt>
                <c:pt idx="14">
                  <c:v>13061</c:v>
                </c:pt>
                <c:pt idx="15">
                  <c:v>13931</c:v>
                </c:pt>
                <c:pt idx="16">
                  <c:v>16452</c:v>
                </c:pt>
                <c:pt idx="17">
                  <c:v>18408</c:v>
                </c:pt>
                <c:pt idx="18">
                  <c:v>19869</c:v>
                </c:pt>
                <c:pt idx="19">
                  <c:v>22532</c:v>
                </c:pt>
                <c:pt idx="20">
                  <c:v>22872</c:v>
                </c:pt>
                <c:pt idx="21">
                  <c:v>23538</c:v>
                </c:pt>
              </c:numCache>
            </c:numRef>
          </c:val>
          <c:smooth val="0"/>
          <c:extLst>
            <c:ext xmlns:c16="http://schemas.microsoft.com/office/drawing/2014/chart" uri="{C3380CC4-5D6E-409C-BE32-E72D297353CC}">
              <c16:uniqueId val="{00000001-D25E-5545-815F-F5366036DC95}"/>
            </c:ext>
          </c:extLst>
        </c:ser>
        <c:ser>
          <c:idx val="2"/>
          <c:order val="2"/>
          <c:tx>
            <c:strRef>
              <c:f>UK!$F$31</c:f>
              <c:strCache>
                <c:ptCount val="1"/>
                <c:pt idx="0">
                  <c:v>Total</c:v>
                </c:pt>
              </c:strCache>
            </c:strRef>
          </c:tx>
          <c:spPr>
            <a:ln w="28575" cap="rnd">
              <a:solidFill>
                <a:schemeClr val="accent3"/>
              </a:solidFill>
              <a:round/>
            </a:ln>
            <a:effectLst/>
          </c:spPr>
          <c:marker>
            <c:symbol val="none"/>
          </c:marker>
          <c:cat>
            <c:numRef>
              <c:f>UK!$C$32:$C$53</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UK!$F$32:$F$53</c:f>
              <c:numCache>
                <c:formatCode>_(* #,##0_);_(* \(#,##0\);_(* "-"??_);_(@_)</c:formatCode>
                <c:ptCount val="22"/>
                <c:pt idx="0">
                  <c:v>31942</c:v>
                </c:pt>
                <c:pt idx="1">
                  <c:v>35271</c:v>
                </c:pt>
                <c:pt idx="2">
                  <c:v>35722</c:v>
                </c:pt>
                <c:pt idx="3">
                  <c:v>37200</c:v>
                </c:pt>
                <c:pt idx="4">
                  <c:v>38583</c:v>
                </c:pt>
                <c:pt idx="5">
                  <c:v>43615</c:v>
                </c:pt>
                <c:pt idx="6">
                  <c:v>47383</c:v>
                </c:pt>
                <c:pt idx="7">
                  <c:v>47727</c:v>
                </c:pt>
                <c:pt idx="8">
                  <c:v>49889</c:v>
                </c:pt>
                <c:pt idx="9">
                  <c:v>53477</c:v>
                </c:pt>
                <c:pt idx="10">
                  <c:v>59415</c:v>
                </c:pt>
                <c:pt idx="11">
                  <c:v>61263</c:v>
                </c:pt>
                <c:pt idx="12">
                  <c:v>60745</c:v>
                </c:pt>
                <c:pt idx="13">
                  <c:v>64453</c:v>
                </c:pt>
                <c:pt idx="14">
                  <c:v>66640</c:v>
                </c:pt>
                <c:pt idx="15">
                  <c:v>66087</c:v>
                </c:pt>
                <c:pt idx="16">
                  <c:v>71038</c:v>
                </c:pt>
                <c:pt idx="17">
                  <c:v>73457</c:v>
                </c:pt>
                <c:pt idx="18">
                  <c:v>72905</c:v>
                </c:pt>
                <c:pt idx="19">
                  <c:v>76501</c:v>
                </c:pt>
                <c:pt idx="20">
                  <c:v>73020</c:v>
                </c:pt>
                <c:pt idx="21">
                  <c:v>77245</c:v>
                </c:pt>
              </c:numCache>
            </c:numRef>
          </c:val>
          <c:smooth val="0"/>
          <c:extLst>
            <c:ext xmlns:c16="http://schemas.microsoft.com/office/drawing/2014/chart" uri="{C3380CC4-5D6E-409C-BE32-E72D297353CC}">
              <c16:uniqueId val="{00000002-D25E-5545-815F-F5366036DC95}"/>
            </c:ext>
          </c:extLst>
        </c:ser>
        <c:dLbls>
          <c:showLegendKey val="0"/>
          <c:showVal val="0"/>
          <c:showCatName val="0"/>
          <c:showSerName val="0"/>
          <c:showPercent val="0"/>
          <c:showBubbleSize val="0"/>
        </c:dLbls>
        <c:smooth val="0"/>
        <c:axId val="1688561151"/>
        <c:axId val="1687665679"/>
      </c:lineChart>
      <c:catAx>
        <c:axId val="1688561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87665679"/>
        <c:crosses val="autoZero"/>
        <c:auto val="1"/>
        <c:lblAlgn val="ctr"/>
        <c:lblOffset val="100"/>
        <c:noMultiLvlLbl val="0"/>
      </c:catAx>
      <c:valAx>
        <c:axId val="1687665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88561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UK!$B$61</c:f>
              <c:strCache>
                <c:ptCount val="1"/>
                <c:pt idx="0">
                  <c:v>1998</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UK!$C$60:$D$60</c:f>
              <c:strCache>
                <c:ptCount val="2"/>
                <c:pt idx="0">
                  <c:v>Hip</c:v>
                </c:pt>
                <c:pt idx="1">
                  <c:v>Knee</c:v>
                </c:pt>
              </c:strCache>
            </c:strRef>
          </c:cat>
          <c:val>
            <c:numRef>
              <c:f>UK!$C$61:$D$61</c:f>
              <c:numCache>
                <c:formatCode>General</c:formatCode>
                <c:ptCount val="2"/>
                <c:pt idx="0">
                  <c:v>13</c:v>
                </c:pt>
                <c:pt idx="1">
                  <c:v>9</c:v>
                </c:pt>
              </c:numCache>
            </c:numRef>
          </c:val>
          <c:extLst>
            <c:ext xmlns:c16="http://schemas.microsoft.com/office/drawing/2014/chart" uri="{C3380CC4-5D6E-409C-BE32-E72D297353CC}">
              <c16:uniqueId val="{00000000-CB13-2D44-855C-A01DD450A0E5}"/>
            </c:ext>
          </c:extLst>
        </c:ser>
        <c:ser>
          <c:idx val="1"/>
          <c:order val="1"/>
          <c:tx>
            <c:strRef>
              <c:f>UK!$B$62</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UK!$C$60:$D$60</c:f>
              <c:strCache>
                <c:ptCount val="2"/>
                <c:pt idx="0">
                  <c:v>Hip</c:v>
                </c:pt>
                <c:pt idx="1">
                  <c:v>Knee</c:v>
                </c:pt>
              </c:strCache>
            </c:strRef>
          </c:cat>
          <c:val>
            <c:numRef>
              <c:f>UK!$C$62:$D$62</c:f>
              <c:numCache>
                <c:formatCode>General</c:formatCode>
                <c:ptCount val="2"/>
                <c:pt idx="0">
                  <c:v>19</c:v>
                </c:pt>
                <c:pt idx="1">
                  <c:v>15</c:v>
                </c:pt>
              </c:numCache>
            </c:numRef>
          </c:val>
          <c:extLst>
            <c:ext xmlns:c16="http://schemas.microsoft.com/office/drawing/2014/chart" uri="{C3380CC4-5D6E-409C-BE32-E72D297353CC}">
              <c16:uniqueId val="{00000001-CB13-2D44-855C-A01DD450A0E5}"/>
            </c:ext>
          </c:extLst>
        </c:ser>
        <c:dLbls>
          <c:dLblPos val="outEnd"/>
          <c:showLegendKey val="0"/>
          <c:showVal val="1"/>
          <c:showCatName val="0"/>
          <c:showSerName val="0"/>
          <c:showPercent val="0"/>
          <c:showBubbleSize val="0"/>
        </c:dLbls>
        <c:gapWidth val="219"/>
        <c:overlap val="-27"/>
        <c:axId val="1574150672"/>
        <c:axId val="390512303"/>
      </c:barChart>
      <c:catAx>
        <c:axId val="157415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390512303"/>
        <c:crosses val="autoZero"/>
        <c:auto val="1"/>
        <c:lblAlgn val="ctr"/>
        <c:lblOffset val="100"/>
        <c:noMultiLvlLbl val="0"/>
      </c:catAx>
      <c:valAx>
        <c:axId val="39051230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74150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'Insurance and Access'!$DJ$1925:$DY$1925</c:f>
              <c:numCache>
                <c:formatCode>mmm\-yy</c:formatCode>
                <c:ptCount val="16"/>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numCache>
            </c:numRef>
          </c:cat>
          <c:val>
            <c:numRef>
              <c:f>'Insurance and Access'!$DJ$1927:$DY$1927</c:f>
              <c:numCache>
                <c:formatCode>_(* #,##0_);_(* \(#,##0\);_(* "-"??_);_(@_)</c:formatCode>
                <c:ptCount val="16"/>
                <c:pt idx="0">
                  <c:v>94.560175000000001</c:v>
                </c:pt>
                <c:pt idx="1">
                  <c:v>94.222181000000006</c:v>
                </c:pt>
                <c:pt idx="2">
                  <c:v>93.178375000000003</c:v>
                </c:pt>
                <c:pt idx="3">
                  <c:v>92.147828000000004</c:v>
                </c:pt>
                <c:pt idx="4">
                  <c:v>90.802424000000002</c:v>
                </c:pt>
                <c:pt idx="5">
                  <c:v>89.229686000000001</c:v>
                </c:pt>
                <c:pt idx="6">
                  <c:v>88.085560999999998</c:v>
                </c:pt>
                <c:pt idx="7">
                  <c:v>86.592427000000001</c:v>
                </c:pt>
                <c:pt idx="8">
                  <c:v>85.620361000000003</c:v>
                </c:pt>
                <c:pt idx="9">
                  <c:v>84.680138999999997</c:v>
                </c:pt>
                <c:pt idx="10">
                  <c:v>84.038111999999998</c:v>
                </c:pt>
                <c:pt idx="11">
                  <c:v>83.330731999999998</c:v>
                </c:pt>
                <c:pt idx="12">
                  <c:v>82.279860999999997</c:v>
                </c:pt>
                <c:pt idx="13">
                  <c:v>81.369763000000006</c:v>
                </c:pt>
                <c:pt idx="14">
                  <c:v>80.429726000000002</c:v>
                </c:pt>
                <c:pt idx="15">
                  <c:v>79.560395999999997</c:v>
                </c:pt>
              </c:numCache>
            </c:numRef>
          </c:val>
          <c:extLst>
            <c:ext xmlns:c16="http://schemas.microsoft.com/office/drawing/2014/chart" uri="{C3380CC4-5D6E-409C-BE32-E72D297353CC}">
              <c16:uniqueId val="{00000000-AC33-B346-903E-0EFE9C41E98D}"/>
            </c:ext>
          </c:extLst>
        </c:ser>
        <c:dLbls>
          <c:dLblPos val="outEnd"/>
          <c:showLegendKey val="0"/>
          <c:showVal val="1"/>
          <c:showCatName val="0"/>
          <c:showSerName val="0"/>
          <c:showPercent val="0"/>
          <c:showBubbleSize val="0"/>
        </c:dLbls>
        <c:gapWidth val="219"/>
        <c:overlap val="-27"/>
        <c:axId val="2053888751"/>
        <c:axId val="2053299263"/>
      </c:barChart>
      <c:dateAx>
        <c:axId val="2053888751"/>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53299263"/>
        <c:crosses val="autoZero"/>
        <c:auto val="1"/>
        <c:lblOffset val="100"/>
        <c:baseTimeUnit val="months"/>
      </c:dateAx>
      <c:valAx>
        <c:axId val="205329926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Enrollees (Minimal)</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_(* #,##0_);_(* \(#,##0\);_(* &quot;-&quot;??_);_(@_)" sourceLinked="1"/>
        <c:majorTickMark val="none"/>
        <c:minorTickMark val="none"/>
        <c:tickLblPos val="nextTo"/>
        <c:crossAx val="2053888751"/>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Sheet1!$M$21</c:f>
              <c:strCache>
                <c:ptCount val="1"/>
                <c:pt idx="0">
                  <c:v>ACS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Sheet1!$J$22:$J$25</c:f>
              <c:numCache>
                <c:formatCode>General</c:formatCode>
                <c:ptCount val="4"/>
                <c:pt idx="0">
                  <c:v>2016</c:v>
                </c:pt>
                <c:pt idx="1">
                  <c:v>2017</c:v>
                </c:pt>
                <c:pt idx="2">
                  <c:v>2018</c:v>
                </c:pt>
                <c:pt idx="3">
                  <c:v>2019</c:v>
                </c:pt>
              </c:numCache>
            </c:numRef>
          </c:cat>
          <c:val>
            <c:numRef>
              <c:f>Sheet1!$M$22:$M$25</c:f>
              <c:numCache>
                <c:formatCode>General</c:formatCode>
                <c:ptCount val="4"/>
                <c:pt idx="0">
                  <c:v>27.3</c:v>
                </c:pt>
                <c:pt idx="1">
                  <c:v>28</c:v>
                </c:pt>
                <c:pt idx="2">
                  <c:v>28.6</c:v>
                </c:pt>
                <c:pt idx="3">
                  <c:v>29.6</c:v>
                </c:pt>
              </c:numCache>
            </c:numRef>
          </c:val>
          <c:extLst>
            <c:ext xmlns:c16="http://schemas.microsoft.com/office/drawing/2014/chart" uri="{C3380CC4-5D6E-409C-BE32-E72D297353CC}">
              <c16:uniqueId val="{00000002-4718-DF4A-8E76-87F73AF49085}"/>
            </c:ext>
          </c:extLst>
        </c:ser>
        <c:dLbls>
          <c:dLblPos val="outEnd"/>
          <c:showLegendKey val="0"/>
          <c:showVal val="1"/>
          <c:showCatName val="0"/>
          <c:showSerName val="0"/>
          <c:showPercent val="0"/>
          <c:showBubbleSize val="0"/>
        </c:dLbls>
        <c:gapWidth val="150"/>
        <c:axId val="1118653263"/>
        <c:axId val="1146838863"/>
      </c:barChart>
      <c:catAx>
        <c:axId val="1118653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46838863"/>
        <c:crosses val="autoZero"/>
        <c:auto val="1"/>
        <c:lblAlgn val="ctr"/>
        <c:lblOffset val="100"/>
        <c:noMultiLvlLbl val="0"/>
      </c:catAx>
      <c:valAx>
        <c:axId val="114683886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Number uninsured (millions)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118653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'Cost-Sharing'!$E$755</c:f>
              <c:strCache>
                <c:ptCount val="1"/>
                <c:pt idx="0">
                  <c:v>Underinsured, Continuously insured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'Cost-Sharing'!$F$751:$I$751</c:f>
              <c:numCache>
                <c:formatCode>General</c:formatCode>
                <c:ptCount val="4"/>
                <c:pt idx="0">
                  <c:v>2016</c:v>
                </c:pt>
                <c:pt idx="1">
                  <c:v>2017</c:v>
                </c:pt>
                <c:pt idx="2">
                  <c:v>2018</c:v>
                </c:pt>
                <c:pt idx="3">
                  <c:v>2019</c:v>
                </c:pt>
              </c:numCache>
            </c:numRef>
          </c:cat>
          <c:val>
            <c:numRef>
              <c:f>'Cost-Sharing'!$F$755:$I$755</c:f>
              <c:numCache>
                <c:formatCode>0.0</c:formatCode>
                <c:ptCount val="4"/>
                <c:pt idx="0">
                  <c:v>16.170363999999999</c:v>
                </c:pt>
                <c:pt idx="1">
                  <c:v>17.505707999999998</c:v>
                </c:pt>
                <c:pt idx="2">
                  <c:v>16.781514999999999</c:v>
                </c:pt>
                <c:pt idx="3">
                  <c:v>18.079658999999999</c:v>
                </c:pt>
              </c:numCache>
            </c:numRef>
          </c:val>
          <c:smooth val="0"/>
          <c:extLst>
            <c:ext xmlns:c16="http://schemas.microsoft.com/office/drawing/2014/chart" uri="{C3380CC4-5D6E-409C-BE32-E72D297353CC}">
              <c16:uniqueId val="{00000000-0D44-7C49-86F9-96B369E9F3CB}"/>
            </c:ext>
          </c:extLst>
        </c:ser>
        <c:ser>
          <c:idx val="1"/>
          <c:order val="1"/>
          <c:tx>
            <c:strRef>
              <c:f>'Cost-Sharing'!$E$756</c:f>
              <c:strCache>
                <c:ptCount val="1"/>
                <c:pt idx="0">
                  <c:v>Uninsured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'Cost-Sharing'!$F$751:$I$751</c:f>
              <c:numCache>
                <c:formatCode>General</c:formatCode>
                <c:ptCount val="4"/>
                <c:pt idx="0">
                  <c:v>2016</c:v>
                </c:pt>
                <c:pt idx="1">
                  <c:v>2017</c:v>
                </c:pt>
                <c:pt idx="2">
                  <c:v>2018</c:v>
                </c:pt>
                <c:pt idx="3">
                  <c:v>2019</c:v>
                </c:pt>
              </c:numCache>
            </c:numRef>
          </c:cat>
          <c:val>
            <c:numRef>
              <c:f>'Cost-Sharing'!$F$756:$I$756</c:f>
              <c:numCache>
                <c:formatCode>0.0</c:formatCode>
                <c:ptCount val="4"/>
                <c:pt idx="0">
                  <c:v>5.8823109999999996</c:v>
                </c:pt>
                <c:pt idx="1">
                  <c:v>5.9614329999999995</c:v>
                </c:pt>
                <c:pt idx="2">
                  <c:v>6.6766520000000007</c:v>
                </c:pt>
                <c:pt idx="3">
                  <c:v>6.2947069999999998</c:v>
                </c:pt>
              </c:numCache>
            </c:numRef>
          </c:val>
          <c:smooth val="0"/>
          <c:extLst>
            <c:ext xmlns:c16="http://schemas.microsoft.com/office/drawing/2014/chart" uri="{C3380CC4-5D6E-409C-BE32-E72D297353CC}">
              <c16:uniqueId val="{00000001-0D44-7C49-86F9-96B369E9F3CB}"/>
            </c:ext>
          </c:extLst>
        </c:ser>
        <c:dLbls>
          <c:dLblPos val="t"/>
          <c:showLegendKey val="0"/>
          <c:showVal val="1"/>
          <c:showCatName val="0"/>
          <c:showSerName val="0"/>
          <c:showPercent val="0"/>
          <c:showBubbleSize val="0"/>
        </c:dLbls>
        <c:marker val="1"/>
        <c:smooth val="0"/>
        <c:axId val="1523247215"/>
        <c:axId val="1476573631"/>
      </c:lineChart>
      <c:catAx>
        <c:axId val="1523247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476573631"/>
        <c:crosses val="autoZero"/>
        <c:auto val="1"/>
        <c:lblAlgn val="ctr"/>
        <c:lblOffset val="100"/>
        <c:noMultiLvlLbl val="0"/>
      </c:catAx>
      <c:valAx>
        <c:axId val="1476573631"/>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Millions of Children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0.0" sourceLinked="1"/>
        <c:majorTickMark val="none"/>
        <c:minorTickMark val="none"/>
        <c:tickLblPos val="nextTo"/>
        <c:crossAx val="1523247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'Insurance and Access'!$C$2017</c:f>
              <c:strCache>
                <c:ptCount val="1"/>
                <c:pt idx="0">
                  <c:v>Estimated Coverage Losses among Non-Elderly Adults</c:v>
                </c:pt>
              </c:strCache>
            </c:strRef>
          </c:tx>
          <c:spPr>
            <a:solidFill>
              <a:schemeClr val="accent1"/>
            </a:solidFill>
            <a:ln>
              <a:noFill/>
            </a:ln>
            <a:effectLst/>
          </c:spPr>
          <c:invertIfNegative val="0"/>
          <c:dLbls>
            <c:dLbl>
              <c:idx val="0"/>
              <c:layout>
                <c:manualLayout>
                  <c:x val="-4.8402317803447004E-2"/>
                  <c:y val="-5.2670621709641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70-F74A-B582-9B10DE7CCCAD}"/>
                </c:ext>
              </c:extLst>
            </c:dLbl>
            <c:dLbl>
              <c:idx val="1"/>
              <c:layout>
                <c:manualLayout>
                  <c:x val="-5.3086413074748325E-2"/>
                  <c:y val="-0.1334322416644248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70-F74A-B582-9B10DE7CCCAD}"/>
                </c:ext>
              </c:extLst>
            </c:dLbl>
            <c:dLbl>
              <c:idx val="2"/>
              <c:layout>
                <c:manualLayout>
                  <c:x val="-7.8068254521688835E-2"/>
                  <c:y val="-9.26063807295947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70-F74A-B582-9B10DE7CCCAD}"/>
                </c:ext>
              </c:extLst>
            </c:dLbl>
            <c:spPr>
              <a:noFill/>
              <a:ln>
                <a:noFill/>
              </a:ln>
              <a:effectLst/>
            </c:spPr>
            <c:txPr>
              <a:bodyPr rot="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Access'!$B$2018:$B$2020</c:f>
              <c:strCache>
                <c:ptCount val="3"/>
                <c:pt idx="0">
                  <c:v>Regulatory ACA Weakening(a)</c:v>
                </c:pt>
                <c:pt idx="1">
                  <c:v>Expiration of Enhanced Premium Tax Credits(b)</c:v>
                </c:pt>
                <c:pt idx="2">
                  <c:v>ACA Repeal(c)</c:v>
                </c:pt>
              </c:strCache>
            </c:strRef>
          </c:cat>
          <c:val>
            <c:numRef>
              <c:f>'Insurance and Access'!$C$2018:$C$2020</c:f>
              <c:numCache>
                <c:formatCode>#,##0</c:formatCode>
                <c:ptCount val="3"/>
                <c:pt idx="0">
                  <c:v>1569000</c:v>
                </c:pt>
                <c:pt idx="1">
                  <c:v>3800000</c:v>
                </c:pt>
                <c:pt idx="2">
                  <c:v>22000000</c:v>
                </c:pt>
              </c:numCache>
            </c:numRef>
          </c:val>
          <c:extLst>
            <c:ext xmlns:c16="http://schemas.microsoft.com/office/drawing/2014/chart" uri="{C3380CC4-5D6E-409C-BE32-E72D297353CC}">
              <c16:uniqueId val="{00000000-EC70-F74A-B582-9B10DE7CCCAD}"/>
            </c:ext>
          </c:extLst>
        </c:ser>
        <c:dLbls>
          <c:dLblPos val="outEnd"/>
          <c:showLegendKey val="0"/>
          <c:showVal val="1"/>
          <c:showCatName val="0"/>
          <c:showSerName val="0"/>
          <c:showPercent val="0"/>
          <c:showBubbleSize val="0"/>
        </c:dLbls>
        <c:gapWidth val="219"/>
        <c:overlap val="-27"/>
        <c:axId val="2125778671"/>
        <c:axId val="1246774975"/>
      </c:barChart>
      <c:barChart>
        <c:barDir val="col"/>
        <c:grouping val="clustered"/>
        <c:varyColors val="0"/>
        <c:ser>
          <c:idx val="1"/>
          <c:order val="1"/>
          <c:tx>
            <c:strRef>
              <c:f>'Insurance and Access'!$D$2017</c:f>
              <c:strCache>
                <c:ptCount val="1"/>
                <c:pt idx="0">
                  <c:v>Projected Deaths</c:v>
                </c:pt>
              </c:strCache>
            </c:strRef>
          </c:tx>
          <c:spPr>
            <a:solidFill>
              <a:schemeClr val="bg1">
                <a:lumMod val="50000"/>
              </a:schemeClr>
            </a:solidFill>
            <a:ln>
              <a:noFill/>
            </a:ln>
            <a:effectLst/>
          </c:spPr>
          <c:invertIfNegative val="0"/>
          <c:dLbls>
            <c:dLbl>
              <c:idx val="0"/>
              <c:layout>
                <c:manualLayout>
                  <c:x val="7.3384159250387396E-2"/>
                  <c:y val="-4.91592163775662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70-F74A-B582-9B10DE7CCCAD}"/>
                </c:ext>
              </c:extLst>
            </c:dLbl>
            <c:dLbl>
              <c:idx val="1"/>
              <c:layout>
                <c:manualLayout>
                  <c:x val="7.962961961212249E-2"/>
                  <c:y val="-0.129920998311735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70-F74A-B582-9B10DE7CCCAD}"/>
                </c:ext>
              </c:extLst>
            </c:dLbl>
            <c:dLbl>
              <c:idx val="2"/>
              <c:layout>
                <c:manualLayout>
                  <c:x val="5.6209143255615761E-2"/>
                  <c:y val="9.970004892818910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0500180233167132"/>
                      <c:h val="8.9522638275588706E-2"/>
                    </c:manualLayout>
                  </c15:layout>
                </c:ext>
                <c:ext xmlns:c16="http://schemas.microsoft.com/office/drawing/2014/chart" uri="{C3380CC4-5D6E-409C-BE32-E72D297353CC}">
                  <c16:uniqueId val="{00000007-EC70-F74A-B582-9B10DE7CCCAD}"/>
                </c:ext>
              </c:extLst>
            </c:dLbl>
            <c:spPr>
              <a:noFill/>
              <a:ln>
                <a:noFill/>
              </a:ln>
              <a:effectLst/>
            </c:spPr>
            <c:txPr>
              <a:bodyPr rot="0" spcFirstLastPara="1" vertOverflow="ellipsis" vert="horz" wrap="square" anchor="ctr" anchorCtr="1"/>
              <a:lstStyle/>
              <a:p>
                <a:pPr>
                  <a:defRPr sz="1800" b="0" i="0" u="none" strike="noStrike" kern="1200" baseline="0">
                    <a:solidFill>
                      <a:schemeClr val="tx2">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Access'!$B$2018:$B$2020</c:f>
              <c:strCache>
                <c:ptCount val="3"/>
                <c:pt idx="0">
                  <c:v>Regulatory ACA Weakening(a)</c:v>
                </c:pt>
                <c:pt idx="1">
                  <c:v>Expiration of Enhanced Premium Tax Credits(b)</c:v>
                </c:pt>
                <c:pt idx="2">
                  <c:v>ACA Repeal(c)</c:v>
                </c:pt>
              </c:strCache>
            </c:strRef>
          </c:cat>
          <c:val>
            <c:numRef>
              <c:f>'Insurance and Access'!$D$2018:$D$2020</c:f>
              <c:numCache>
                <c:formatCode>#,##0</c:formatCode>
                <c:ptCount val="3"/>
                <c:pt idx="0">
                  <c:v>3244</c:v>
                </c:pt>
                <c:pt idx="1">
                  <c:v>7857</c:v>
                </c:pt>
                <c:pt idx="2">
                  <c:v>45485</c:v>
                </c:pt>
              </c:numCache>
            </c:numRef>
          </c:val>
          <c:extLst>
            <c:ext xmlns:c16="http://schemas.microsoft.com/office/drawing/2014/chart" uri="{C3380CC4-5D6E-409C-BE32-E72D297353CC}">
              <c16:uniqueId val="{00000001-EC70-F74A-B582-9B10DE7CCCAD}"/>
            </c:ext>
          </c:extLst>
        </c:ser>
        <c:dLbls>
          <c:dLblPos val="outEnd"/>
          <c:showLegendKey val="0"/>
          <c:showVal val="1"/>
          <c:showCatName val="0"/>
          <c:showSerName val="0"/>
          <c:showPercent val="0"/>
          <c:showBubbleSize val="0"/>
        </c:dLbls>
        <c:gapWidth val="219"/>
        <c:overlap val="-27"/>
        <c:axId val="377191280"/>
        <c:axId val="377196432"/>
      </c:barChart>
      <c:catAx>
        <c:axId val="21257786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46774975"/>
        <c:crosses val="autoZero"/>
        <c:auto val="1"/>
        <c:lblAlgn val="ctr"/>
        <c:lblOffset val="100"/>
        <c:noMultiLvlLbl val="0"/>
      </c:catAx>
      <c:valAx>
        <c:axId val="1246774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r>
                  <a:rPr lang="en-US">
                    <a:solidFill>
                      <a:srgbClr val="FF0000"/>
                    </a:solidFill>
                  </a:rPr>
                  <a:t>Coverage Losses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F0000"/>
                </a:solidFill>
                <a:latin typeface="+mn-lt"/>
                <a:ea typeface="+mn-ea"/>
                <a:cs typeface="+mn-cs"/>
              </a:defRPr>
            </a:pPr>
            <a:endParaRPr lang="en-US"/>
          </a:p>
        </c:txPr>
        <c:crossAx val="2125778671"/>
        <c:crosses val="autoZero"/>
        <c:crossBetween val="between"/>
      </c:valAx>
      <c:valAx>
        <c:axId val="37719643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2">
                        <a:lumMod val="50000"/>
                        <a:lumOff val="50000"/>
                      </a:schemeClr>
                    </a:solidFill>
                    <a:latin typeface="+mn-lt"/>
                    <a:ea typeface="+mn-ea"/>
                    <a:cs typeface="+mn-cs"/>
                  </a:defRPr>
                </a:pPr>
                <a:r>
                  <a:rPr lang="en-US">
                    <a:solidFill>
                      <a:schemeClr val="tx2">
                        <a:lumMod val="50000"/>
                        <a:lumOff val="50000"/>
                      </a:schemeClr>
                    </a:solidFill>
                  </a:rPr>
                  <a:t>Deaths, Annual</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2">
                      <a:lumMod val="50000"/>
                      <a:lumOff val="50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lumMod val="50000"/>
                    <a:lumOff val="50000"/>
                  </a:schemeClr>
                </a:solidFill>
                <a:latin typeface="+mn-lt"/>
                <a:ea typeface="+mn-ea"/>
                <a:cs typeface="+mn-cs"/>
              </a:defRPr>
            </a:pPr>
            <a:endParaRPr lang="en-US"/>
          </a:p>
        </c:txPr>
        <c:crossAx val="377191280"/>
        <c:crosses val="max"/>
        <c:crossBetween val="between"/>
      </c:valAx>
      <c:catAx>
        <c:axId val="377191280"/>
        <c:scaling>
          <c:orientation val="minMax"/>
        </c:scaling>
        <c:delete val="1"/>
        <c:axPos val="b"/>
        <c:numFmt formatCode="General" sourceLinked="1"/>
        <c:majorTickMark val="out"/>
        <c:minorTickMark val="none"/>
        <c:tickLblPos val="nextTo"/>
        <c:crossAx val="3771964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Pollution!$D$10</c:f>
              <c:strCache>
                <c:ptCount val="1"/>
                <c:pt idx="0">
                  <c:v>Completed</c:v>
                </c:pt>
              </c:strCache>
            </c:strRef>
          </c:tx>
          <c:spPr>
            <a:solidFill>
              <a:schemeClr val="accent1"/>
            </a:solidFill>
            <a:ln>
              <a:noFill/>
            </a:ln>
            <a:effectLst/>
          </c:spPr>
          <c:invertIfNegative val="0"/>
          <c:cat>
            <c:strRef>
              <c:f>Pollution!$C$11:$C$17</c:f>
              <c:strCache>
                <c:ptCount val="7"/>
                <c:pt idx="0">
                  <c:v>Air pollution and emissions</c:v>
                </c:pt>
                <c:pt idx="1">
                  <c:v>Drilling and extraction</c:v>
                </c:pt>
                <c:pt idx="2">
                  <c:v>Infrastructure and planning</c:v>
                </c:pt>
                <c:pt idx="3">
                  <c:v>Animals</c:v>
                </c:pt>
                <c:pt idx="4">
                  <c:v>Water pollution</c:v>
                </c:pt>
                <c:pt idx="5">
                  <c:v>Toxic substances and safety</c:v>
                </c:pt>
                <c:pt idx="6">
                  <c:v>Other</c:v>
                </c:pt>
              </c:strCache>
            </c:strRef>
          </c:cat>
          <c:val>
            <c:numRef>
              <c:f>Pollution!$D$11:$D$17</c:f>
              <c:numCache>
                <c:formatCode>General</c:formatCode>
                <c:ptCount val="7"/>
                <c:pt idx="0">
                  <c:v>28</c:v>
                </c:pt>
                <c:pt idx="1">
                  <c:v>12</c:v>
                </c:pt>
                <c:pt idx="2">
                  <c:v>14</c:v>
                </c:pt>
                <c:pt idx="3">
                  <c:v>15</c:v>
                </c:pt>
                <c:pt idx="4">
                  <c:v>8</c:v>
                </c:pt>
                <c:pt idx="5">
                  <c:v>9</c:v>
                </c:pt>
                <c:pt idx="6">
                  <c:v>12</c:v>
                </c:pt>
              </c:numCache>
            </c:numRef>
          </c:val>
          <c:extLst>
            <c:ext xmlns:c16="http://schemas.microsoft.com/office/drawing/2014/chart" uri="{C3380CC4-5D6E-409C-BE32-E72D297353CC}">
              <c16:uniqueId val="{00000000-1641-DF4C-A497-BCD460B316E9}"/>
            </c:ext>
          </c:extLst>
        </c:ser>
        <c:ser>
          <c:idx val="1"/>
          <c:order val="1"/>
          <c:tx>
            <c:strRef>
              <c:f>Pollution!$E$10</c:f>
              <c:strCache>
                <c:ptCount val="1"/>
                <c:pt idx="0">
                  <c:v>In progress</c:v>
                </c:pt>
              </c:strCache>
            </c:strRef>
          </c:tx>
          <c:spPr>
            <a:solidFill>
              <a:schemeClr val="accent2"/>
            </a:solidFill>
            <a:ln>
              <a:noFill/>
            </a:ln>
            <a:effectLst/>
          </c:spPr>
          <c:invertIfNegative val="0"/>
          <c:cat>
            <c:strRef>
              <c:f>Pollution!$C$11:$C$17</c:f>
              <c:strCache>
                <c:ptCount val="7"/>
                <c:pt idx="0">
                  <c:v>Air pollution and emissions</c:v>
                </c:pt>
                <c:pt idx="1">
                  <c:v>Drilling and extraction</c:v>
                </c:pt>
                <c:pt idx="2">
                  <c:v>Infrastructure and planning</c:v>
                </c:pt>
                <c:pt idx="3">
                  <c:v>Animals</c:v>
                </c:pt>
                <c:pt idx="4">
                  <c:v>Water pollution</c:v>
                </c:pt>
                <c:pt idx="5">
                  <c:v>Toxic substances and safety</c:v>
                </c:pt>
                <c:pt idx="6">
                  <c:v>Other</c:v>
                </c:pt>
              </c:strCache>
            </c:strRef>
          </c:cat>
          <c:val>
            <c:numRef>
              <c:f>Pollution!$E$11:$E$17</c:f>
              <c:numCache>
                <c:formatCode>General</c:formatCode>
                <c:ptCount val="7"/>
                <c:pt idx="0">
                  <c:v>2</c:v>
                </c:pt>
                <c:pt idx="1">
                  <c:v>7</c:v>
                </c:pt>
                <c:pt idx="2">
                  <c:v>0</c:v>
                </c:pt>
                <c:pt idx="3">
                  <c:v>1</c:v>
                </c:pt>
                <c:pt idx="4">
                  <c:v>1</c:v>
                </c:pt>
                <c:pt idx="5">
                  <c:v>1</c:v>
                </c:pt>
                <c:pt idx="6">
                  <c:v>2</c:v>
                </c:pt>
              </c:numCache>
            </c:numRef>
          </c:val>
          <c:extLst>
            <c:ext xmlns:c16="http://schemas.microsoft.com/office/drawing/2014/chart" uri="{C3380CC4-5D6E-409C-BE32-E72D297353CC}">
              <c16:uniqueId val="{00000001-1641-DF4C-A497-BCD460B316E9}"/>
            </c:ext>
          </c:extLst>
        </c:ser>
        <c:dLbls>
          <c:showLegendKey val="0"/>
          <c:showVal val="0"/>
          <c:showCatName val="0"/>
          <c:showSerName val="0"/>
          <c:showPercent val="0"/>
          <c:showBubbleSize val="0"/>
        </c:dLbls>
        <c:gapWidth val="150"/>
        <c:overlap val="100"/>
        <c:axId val="2009253039"/>
        <c:axId val="2002424527"/>
      </c:barChart>
      <c:catAx>
        <c:axId val="20092530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02424527"/>
        <c:crosses val="autoZero"/>
        <c:auto val="1"/>
        <c:lblAlgn val="ctr"/>
        <c:lblOffset val="100"/>
        <c:noMultiLvlLbl val="0"/>
      </c:catAx>
      <c:valAx>
        <c:axId val="2002424527"/>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Number of rules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009253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'Reform Politics'!$D$33</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'Reform Politics'!$A$34:$A$36</c:f>
              <c:strCache>
                <c:ptCount val="3"/>
                <c:pt idx="0">
                  <c:v>"It is the responsibility of the federal government to make sure all Americans have health care coverage"</c:v>
                </c:pt>
                <c:pt idx="1">
                  <c:v>Medicare - favorable view</c:v>
                </c:pt>
                <c:pt idx="2">
                  <c:v>Medicaid - favorable view</c:v>
                </c:pt>
              </c:strCache>
            </c:strRef>
          </c:cat>
          <c:val>
            <c:numRef>
              <c:f>'Reform Politics'!$D$34:$D$36</c:f>
              <c:numCache>
                <c:formatCode>0%</c:formatCode>
                <c:ptCount val="3"/>
                <c:pt idx="0">
                  <c:v>0.65</c:v>
                </c:pt>
                <c:pt idx="1">
                  <c:v>0.81</c:v>
                </c:pt>
                <c:pt idx="2">
                  <c:v>0.74</c:v>
                </c:pt>
              </c:numCache>
            </c:numRef>
          </c:val>
          <c:extLst>
            <c:ext xmlns:c16="http://schemas.microsoft.com/office/drawing/2014/chart" uri="{C3380CC4-5D6E-409C-BE32-E72D297353CC}">
              <c16:uniqueId val="{00000000-92BB-6F45-BB00-E85FBCDF4CED}"/>
            </c:ext>
          </c:extLst>
        </c:ser>
        <c:dLbls>
          <c:dLblPos val="outEnd"/>
          <c:showLegendKey val="0"/>
          <c:showVal val="1"/>
          <c:showCatName val="0"/>
          <c:showSerName val="0"/>
          <c:showPercent val="0"/>
          <c:showBubbleSize val="0"/>
        </c:dLbls>
        <c:gapWidth val="219"/>
        <c:overlap val="-27"/>
        <c:axId val="828116880"/>
        <c:axId val="827352544"/>
      </c:barChart>
      <c:catAx>
        <c:axId val="82811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827352544"/>
        <c:crosses val="autoZero"/>
        <c:auto val="1"/>
        <c:lblAlgn val="ctr"/>
        <c:lblOffset val="100"/>
        <c:noMultiLvlLbl val="0"/>
      </c:catAx>
      <c:valAx>
        <c:axId val="82735254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2811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Access'!$B$1961:$B$1962</c:f>
              <c:strCache>
                <c:ptCount val="2"/>
                <c:pt idx="0">
                  <c:v>Number estimated to become uninsured </c:v>
                </c:pt>
                <c:pt idx="1">
                  <c:v>Number who already believed they were uninsured in 2022</c:v>
                </c:pt>
              </c:strCache>
            </c:strRef>
          </c:cat>
          <c:val>
            <c:numRef>
              <c:f>'Insurance and Access'!$C$1961:$C$1962</c:f>
              <c:numCache>
                <c:formatCode>General</c:formatCode>
                <c:ptCount val="2"/>
                <c:pt idx="0">
                  <c:v>5.9</c:v>
                </c:pt>
                <c:pt idx="1">
                  <c:v>2.7</c:v>
                </c:pt>
              </c:numCache>
            </c:numRef>
          </c:val>
          <c:extLst>
            <c:ext xmlns:c16="http://schemas.microsoft.com/office/drawing/2014/chart" uri="{C3380CC4-5D6E-409C-BE32-E72D297353CC}">
              <c16:uniqueId val="{00000000-FE45-F64C-B48C-F38126CCC1CF}"/>
            </c:ext>
          </c:extLst>
        </c:ser>
        <c:dLbls>
          <c:dLblPos val="outEnd"/>
          <c:showLegendKey val="0"/>
          <c:showVal val="1"/>
          <c:showCatName val="0"/>
          <c:showSerName val="0"/>
          <c:showPercent val="0"/>
          <c:showBubbleSize val="0"/>
        </c:dLbls>
        <c:gapWidth val="219"/>
        <c:overlap val="-27"/>
        <c:axId val="599033200"/>
        <c:axId val="536421808"/>
      </c:barChart>
      <c:catAx>
        <c:axId val="59903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36421808"/>
        <c:crosses val="autoZero"/>
        <c:auto val="1"/>
        <c:lblAlgn val="ctr"/>
        <c:lblOffset val="100"/>
        <c:noMultiLvlLbl val="0"/>
      </c:catAx>
      <c:valAx>
        <c:axId val="5364218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Number (millions)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599033200"/>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'US Health'!$D$98</c:f>
              <c:strCache>
                <c:ptCount val="1"/>
                <c:pt idx="0">
                  <c:v>Number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 Health'!$B$99:$B$109</c:f>
              <c:numCache>
                <c:formatCode>General</c:formatCode>
                <c:ptCount val="11"/>
                <c:pt idx="0">
                  <c:v>2024</c:v>
                </c:pt>
                <c:pt idx="1">
                  <c:v>2025</c:v>
                </c:pt>
                <c:pt idx="2">
                  <c:v>2026</c:v>
                </c:pt>
                <c:pt idx="3">
                  <c:v>2027</c:v>
                </c:pt>
                <c:pt idx="4">
                  <c:v>2028</c:v>
                </c:pt>
                <c:pt idx="5">
                  <c:v>2029</c:v>
                </c:pt>
                <c:pt idx="6">
                  <c:v>2030</c:v>
                </c:pt>
                <c:pt idx="7">
                  <c:v>2031</c:v>
                </c:pt>
                <c:pt idx="8">
                  <c:v>2032</c:v>
                </c:pt>
                <c:pt idx="9">
                  <c:v>2033</c:v>
                </c:pt>
                <c:pt idx="10">
                  <c:v>2034</c:v>
                </c:pt>
              </c:numCache>
            </c:numRef>
          </c:cat>
          <c:val>
            <c:numRef>
              <c:f>'US Health'!$D$99:$D$109</c:f>
              <c:numCache>
                <c:formatCode>General</c:formatCode>
                <c:ptCount val="11"/>
                <c:pt idx="0">
                  <c:v>26</c:v>
                </c:pt>
                <c:pt idx="1">
                  <c:v>27</c:v>
                </c:pt>
                <c:pt idx="2">
                  <c:v>30</c:v>
                </c:pt>
                <c:pt idx="3">
                  <c:v>32</c:v>
                </c:pt>
                <c:pt idx="4">
                  <c:v>32</c:v>
                </c:pt>
                <c:pt idx="5">
                  <c:v>32</c:v>
                </c:pt>
                <c:pt idx="6">
                  <c:v>32</c:v>
                </c:pt>
                <c:pt idx="7">
                  <c:v>32</c:v>
                </c:pt>
                <c:pt idx="8">
                  <c:v>32</c:v>
                </c:pt>
                <c:pt idx="9">
                  <c:v>32</c:v>
                </c:pt>
                <c:pt idx="10">
                  <c:v>32</c:v>
                </c:pt>
              </c:numCache>
            </c:numRef>
          </c:val>
          <c:extLst>
            <c:ext xmlns:c16="http://schemas.microsoft.com/office/drawing/2014/chart" uri="{C3380CC4-5D6E-409C-BE32-E72D297353CC}">
              <c16:uniqueId val="{00000000-433F-6041-AF21-509D71CAD298}"/>
            </c:ext>
          </c:extLst>
        </c:ser>
        <c:dLbls>
          <c:dLblPos val="outEnd"/>
          <c:showLegendKey val="0"/>
          <c:showVal val="1"/>
          <c:showCatName val="0"/>
          <c:showSerName val="0"/>
          <c:showPercent val="0"/>
          <c:showBubbleSize val="0"/>
        </c:dLbls>
        <c:gapWidth val="150"/>
        <c:axId val="51193855"/>
        <c:axId val="554308384"/>
      </c:barChart>
      <c:catAx>
        <c:axId val="5119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554308384"/>
        <c:crosses val="autoZero"/>
        <c:auto val="1"/>
        <c:lblAlgn val="ctr"/>
        <c:lblOffset val="100"/>
        <c:noMultiLvlLbl val="0"/>
      </c:catAx>
      <c:valAx>
        <c:axId val="554308384"/>
        <c:scaling>
          <c:orientation val="minMax"/>
          <c:min val="0"/>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51193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'Cost-Sharing'!$C$994:$C$997</c:f>
              <c:strCache>
                <c:ptCount val="4"/>
                <c:pt idx="0">
                  <c:v>Preferred Provider Organization (PPO)</c:v>
                </c:pt>
                <c:pt idx="1">
                  <c:v>Health Maintenance Organization (HMO)</c:v>
                </c:pt>
                <c:pt idx="2">
                  <c:v>Point of Service (POS)</c:v>
                </c:pt>
                <c:pt idx="3">
                  <c:v>High-Deductible Health Plan (HDHP)</c:v>
                </c:pt>
              </c:strCache>
            </c:strRef>
          </c:cat>
          <c:val>
            <c:numRef>
              <c:f>'Cost-Sharing'!$D$994:$D$997</c:f>
              <c:numCache>
                <c:formatCode>_("$"* #,##0_);_("$"* \(#,##0\);_("$"* "-"??_);_(@_)</c:formatCode>
                <c:ptCount val="4"/>
                <c:pt idx="0">
                  <c:v>2770</c:v>
                </c:pt>
                <c:pt idx="1">
                  <c:v>3777</c:v>
                </c:pt>
                <c:pt idx="2">
                  <c:v>4217</c:v>
                </c:pt>
                <c:pt idx="3">
                  <c:v>4991</c:v>
                </c:pt>
              </c:numCache>
            </c:numRef>
          </c:val>
          <c:extLst>
            <c:ext xmlns:c16="http://schemas.microsoft.com/office/drawing/2014/chart" uri="{C3380CC4-5D6E-409C-BE32-E72D297353CC}">
              <c16:uniqueId val="{00000000-4115-C447-BC26-6369117BD8CA}"/>
            </c:ext>
          </c:extLst>
        </c:ser>
        <c:dLbls>
          <c:dLblPos val="outEnd"/>
          <c:showLegendKey val="0"/>
          <c:showVal val="1"/>
          <c:showCatName val="0"/>
          <c:showSerName val="0"/>
          <c:showPercent val="0"/>
          <c:showBubbleSize val="0"/>
        </c:dLbls>
        <c:gapWidth val="182"/>
        <c:axId val="581826304"/>
        <c:axId val="1482626159"/>
      </c:barChart>
      <c:catAx>
        <c:axId val="581826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482626159"/>
        <c:crosses val="autoZero"/>
        <c:auto val="1"/>
        <c:lblAlgn val="ctr"/>
        <c:lblOffset val="100"/>
        <c:noMultiLvlLbl val="0"/>
      </c:catAx>
      <c:valAx>
        <c:axId val="1482626159"/>
        <c:scaling>
          <c:orientation val="minMax"/>
        </c:scaling>
        <c:delete val="1"/>
        <c:axPos val="b"/>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crossAx val="581826304"/>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'Cost-Sharing'!$D$1034:$I$1035</c:f>
              <c:multiLvlStrCache>
                <c:ptCount val="6"/>
                <c:lvl>
                  <c:pt idx="0">
                    <c:v>Gold</c:v>
                  </c:pt>
                  <c:pt idx="1">
                    <c:v>Silver</c:v>
                  </c:pt>
                  <c:pt idx="2">
                    <c:v>Bronze</c:v>
                  </c:pt>
                  <c:pt idx="3">
                    <c:v>94% AV</c:v>
                  </c:pt>
                  <c:pt idx="4">
                    <c:v>87% AV</c:v>
                  </c:pt>
                  <c:pt idx="5">
                    <c:v>73% AV</c:v>
                  </c:pt>
                </c:lvl>
                <c:lvl>
                  <c:pt idx="0">
                    <c:v>No CSR</c:v>
                  </c:pt>
                  <c:pt idx="3">
                    <c:v>Silver with CSR</c:v>
                  </c:pt>
                </c:lvl>
              </c:multiLvlStrCache>
            </c:multiLvlStrRef>
          </c:cat>
          <c:val>
            <c:numRef>
              <c:f>'Cost-Sharing'!$D$1036:$I$1036</c:f>
              <c:numCache>
                <c:formatCode>_("$"* #,##0_);_("$"* \(#,##0\);_("$"* "-"??_);_(@_)</c:formatCode>
                <c:ptCount val="6"/>
                <c:pt idx="0">
                  <c:v>1430</c:v>
                </c:pt>
                <c:pt idx="1">
                  <c:v>5241</c:v>
                </c:pt>
                <c:pt idx="2">
                  <c:v>7258</c:v>
                </c:pt>
                <c:pt idx="3">
                  <c:v>90</c:v>
                </c:pt>
                <c:pt idx="4">
                  <c:v>737</c:v>
                </c:pt>
                <c:pt idx="5">
                  <c:v>4527</c:v>
                </c:pt>
              </c:numCache>
            </c:numRef>
          </c:val>
          <c:extLst>
            <c:ext xmlns:c16="http://schemas.microsoft.com/office/drawing/2014/chart" uri="{C3380CC4-5D6E-409C-BE32-E72D297353CC}">
              <c16:uniqueId val="{00000000-C18C-A549-93E6-2DF395C13468}"/>
            </c:ext>
          </c:extLst>
        </c:ser>
        <c:dLbls>
          <c:dLblPos val="outEnd"/>
          <c:showLegendKey val="0"/>
          <c:showVal val="1"/>
          <c:showCatName val="0"/>
          <c:showSerName val="0"/>
          <c:showPercent val="0"/>
          <c:showBubbleSize val="0"/>
        </c:dLbls>
        <c:gapWidth val="219"/>
        <c:overlap val="-27"/>
        <c:axId val="1474751999"/>
        <c:axId val="1509240063"/>
      </c:barChart>
      <c:catAx>
        <c:axId val="147475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509240063"/>
        <c:crosses val="autoZero"/>
        <c:auto val="1"/>
        <c:lblAlgn val="ctr"/>
        <c:lblOffset val="100"/>
        <c:noMultiLvlLbl val="0"/>
      </c:catAx>
      <c:valAx>
        <c:axId val="1509240063"/>
        <c:scaling>
          <c:orientation val="minMax"/>
        </c:scaling>
        <c:delete val="1"/>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crossAx val="1474751999"/>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aramond" panose="020204040303010108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'Cost-Sharing'!$D$963</c:f>
              <c:strCache>
                <c:ptCount val="1"/>
                <c:pt idx="0">
                  <c:v>Odds Ratio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'Cost-Sharing'!$C$964:$C$971</c:f>
              <c:strCache>
                <c:ptCount val="8"/>
                <c:pt idx="0">
                  <c:v>Myocardia Infarction</c:v>
                </c:pt>
                <c:pt idx="1">
                  <c:v>Stroke</c:v>
                </c:pt>
                <c:pt idx="2">
                  <c:v>CHF Hospitalization</c:v>
                </c:pt>
                <c:pt idx="3">
                  <c:v>ESKD</c:v>
                </c:pt>
                <c:pt idx="4">
                  <c:v>Lower-extremity complication</c:v>
                </c:pt>
                <c:pt idx="5">
                  <c:v>Proliferative retinopathy</c:v>
                </c:pt>
                <c:pt idx="6">
                  <c:v>Blindness</c:v>
                </c:pt>
                <c:pt idx="7">
                  <c:v>Treatment for retinopathy</c:v>
                </c:pt>
              </c:strCache>
            </c:strRef>
          </c:cat>
          <c:val>
            <c:numRef>
              <c:f>'Cost-Sharing'!$D$964:$D$971</c:f>
              <c:numCache>
                <c:formatCode>General</c:formatCode>
                <c:ptCount val="8"/>
                <c:pt idx="0">
                  <c:v>1.1100000000000001</c:v>
                </c:pt>
                <c:pt idx="1">
                  <c:v>1.1499999999999999</c:v>
                </c:pt>
                <c:pt idx="2">
                  <c:v>1.35</c:v>
                </c:pt>
                <c:pt idx="3">
                  <c:v>2.5299999999999998</c:v>
                </c:pt>
                <c:pt idx="4">
                  <c:v>2.23</c:v>
                </c:pt>
                <c:pt idx="5">
                  <c:v>1.17</c:v>
                </c:pt>
                <c:pt idx="6">
                  <c:v>2.35</c:v>
                </c:pt>
                <c:pt idx="7">
                  <c:v>2.2799999999999998</c:v>
                </c:pt>
              </c:numCache>
            </c:numRef>
          </c:val>
          <c:extLst>
            <c:ext xmlns:c16="http://schemas.microsoft.com/office/drawing/2014/chart" uri="{C3380CC4-5D6E-409C-BE32-E72D297353CC}">
              <c16:uniqueId val="{00000000-4796-8A4C-B26D-A7A17B9510E6}"/>
            </c:ext>
          </c:extLst>
        </c:ser>
        <c:dLbls>
          <c:dLblPos val="outEnd"/>
          <c:showLegendKey val="0"/>
          <c:showVal val="1"/>
          <c:showCatName val="0"/>
          <c:showSerName val="0"/>
          <c:showPercent val="0"/>
          <c:showBubbleSize val="0"/>
        </c:dLbls>
        <c:gapWidth val="182"/>
        <c:axId val="405918527"/>
        <c:axId val="405920239"/>
      </c:barChart>
      <c:catAx>
        <c:axId val="405918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405920239"/>
        <c:crosses val="autoZero"/>
        <c:auto val="1"/>
        <c:lblAlgn val="ctr"/>
        <c:lblOffset val="100"/>
        <c:noMultiLvlLbl val="0"/>
      </c:catAx>
      <c:valAx>
        <c:axId val="405920239"/>
        <c:scaling>
          <c:orientation val="minMax"/>
        </c:scaling>
        <c:delete val="1"/>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r>
                  <a:rPr lang="en-US"/>
                  <a:t>Odds Ratio</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crossAx val="405918527"/>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Garamond" panose="020204040303010108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4">
  <a:schemeClr val="accent1"/>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 id="14">
  <a:schemeClr val="accent1"/>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72CA0-4858-8341-8A8D-9DB3A8A32FA1}" type="datetimeFigureOut">
              <a:rPr lang="en-US" smtClean="0"/>
              <a:t>11/17/24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73C00-2493-A148-BF30-9C0005129E61}" type="slidenum">
              <a:rPr lang="en-US" smtClean="0"/>
              <a:t>‹#›</a:t>
            </a:fld>
            <a:endParaRPr lang="en-US"/>
          </a:p>
        </p:txBody>
      </p:sp>
    </p:spTree>
    <p:extLst>
      <p:ext uri="{BB962C8B-B14F-4D97-AF65-F5344CB8AC3E}">
        <p14:creationId xmlns:p14="http://schemas.microsoft.com/office/powerpoint/2010/main" val="352862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3DABF-F4CA-5543-AC3F-58A2C4A45E0B}" type="slidenum">
              <a:rPr lang="en-US" smtClean="0"/>
              <a:t>16</a:t>
            </a:fld>
            <a:endParaRPr lang="en-US"/>
          </a:p>
        </p:txBody>
      </p:sp>
    </p:spTree>
    <p:extLst>
      <p:ext uri="{BB962C8B-B14F-4D97-AF65-F5344CB8AC3E}">
        <p14:creationId xmlns:p14="http://schemas.microsoft.com/office/powerpoint/2010/main" val="425630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3DABF-F4CA-5543-AC3F-58A2C4A45E0B}" type="slidenum">
              <a:rPr lang="en-US" smtClean="0"/>
              <a:t>77</a:t>
            </a:fld>
            <a:endParaRPr lang="en-US"/>
          </a:p>
        </p:txBody>
      </p:sp>
    </p:spTree>
    <p:extLst>
      <p:ext uri="{BB962C8B-B14F-4D97-AF65-F5344CB8AC3E}">
        <p14:creationId xmlns:p14="http://schemas.microsoft.com/office/powerpoint/2010/main" val="2681448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811B88-6A66-424E-AE04-1E1B6A7470A0}" type="datetimeFigureOut">
              <a:rPr lang="en-US" smtClean="0"/>
              <a:t>11/17/24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84106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11B88-6A66-424E-AE04-1E1B6A7470A0}" type="datetimeFigureOut">
              <a:rPr lang="en-US" smtClean="0"/>
              <a:t>11/17/24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397203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11B88-6A66-424E-AE04-1E1B6A7470A0}" type="datetimeFigureOut">
              <a:rPr lang="en-US" smtClean="0"/>
              <a:t>11/17/24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352501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11B88-6A66-424E-AE04-1E1B6A7470A0}" type="datetimeFigureOut">
              <a:rPr lang="en-US" smtClean="0"/>
              <a:t>11/17/24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186280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811B88-6A66-424E-AE04-1E1B6A7470A0}" type="datetimeFigureOut">
              <a:rPr lang="en-US" smtClean="0"/>
              <a:t>11/17/24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295520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811B88-6A66-424E-AE04-1E1B6A7470A0}" type="datetimeFigureOut">
              <a:rPr lang="en-US" smtClean="0"/>
              <a:t>11/17/24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358303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811B88-6A66-424E-AE04-1E1B6A7470A0}" type="datetimeFigureOut">
              <a:rPr lang="en-US" smtClean="0"/>
              <a:t>11/17/24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428599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811B88-6A66-424E-AE04-1E1B6A7470A0}" type="datetimeFigureOut">
              <a:rPr lang="en-US" smtClean="0"/>
              <a:t>11/17/24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324293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11B88-6A66-424E-AE04-1E1B6A7470A0}" type="datetimeFigureOut">
              <a:rPr lang="en-US" smtClean="0"/>
              <a:t>11/17/24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118920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811B88-6A66-424E-AE04-1E1B6A7470A0}" type="datetimeFigureOut">
              <a:rPr lang="en-US" smtClean="0"/>
              <a:t>11/17/24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264527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811B88-6A66-424E-AE04-1E1B6A7470A0}" type="datetimeFigureOut">
              <a:rPr lang="en-US" smtClean="0"/>
              <a:t>11/17/24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479EB-D95D-8A4C-9B03-FDCE3E3A3310}" type="slidenum">
              <a:rPr lang="en-US" smtClean="0"/>
              <a:t>‹#›</a:t>
            </a:fld>
            <a:endParaRPr lang="en-US"/>
          </a:p>
        </p:txBody>
      </p:sp>
    </p:spTree>
    <p:extLst>
      <p:ext uri="{BB962C8B-B14F-4D97-AF65-F5344CB8AC3E}">
        <p14:creationId xmlns:p14="http://schemas.microsoft.com/office/powerpoint/2010/main" val="188605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811B88-6A66-424E-AE04-1E1B6A7470A0}" type="datetimeFigureOut">
              <a:rPr lang="en-US" smtClean="0"/>
              <a:t>11/17/24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B479EB-D95D-8A4C-9B03-FDCE3E3A3310}" type="slidenum">
              <a:rPr lang="en-US" smtClean="0"/>
              <a:t>‹#›</a:t>
            </a:fld>
            <a:endParaRPr lang="en-US"/>
          </a:p>
        </p:txBody>
      </p:sp>
    </p:spTree>
    <p:extLst>
      <p:ext uri="{BB962C8B-B14F-4D97-AF65-F5344CB8AC3E}">
        <p14:creationId xmlns:p14="http://schemas.microsoft.com/office/powerpoint/2010/main" val="3598306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kff.org/affordable-care-act/issue-brief/deductibles-in-aca-marketplace-plans/" TargetMode="Externa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bo.gov/system/files/2024-06/51302-2024-06-medicare.pdf" TargetMode="External"/><Relationship Id="rId2" Type="http://schemas.openxmlformats.org/officeDocument/2006/relationships/hyperlink" Target="https://www.kff.org/medicare/issue-brief/medicare-advantage-in-2024-enrollment-update-and-key-trends/" TargetMode="Externa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pjournals.org/doi/10.7326/M23-2480" TargetMode="Externa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ata.cdc.gov/NCHS/NCHS-Death-rates-and-life-expectancy-at-birth/w9j2-ggv5/about_dat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ata.cdc.gov/NCHS/NCHS-Death-rates-and-life-expectancy-at-birth/w9j2-ggv5/about_dat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pestakeholder.org/reports/the-pillaging-of-steward-health-car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01/jama.2024.13555"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jacc.org/doi/10.1016/j.jacc.2024.06.011"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census.gov/content/dam/Census/library/working-papers/2019/demo/sehsd-wp2019-01.pdf" TargetMode="External"/><Relationship Id="rId7" Type="http://schemas.openxmlformats.org/officeDocument/2006/relationships/hyperlink" Target="https://www.census.gov/data/tables/time-series/demo/health-insurance/acs-hi.html" TargetMode="External"/><Relationship Id="rId2" Type="http://schemas.openxmlformats.org/officeDocument/2006/relationships/chart" Target="../charts/chart40.xml"/><Relationship Id="rId1" Type="http://schemas.openxmlformats.org/officeDocument/2006/relationships/slideLayout" Target="../slideLayouts/slideLayout2.xml"/><Relationship Id="rId6" Type="http://schemas.openxmlformats.org/officeDocument/2006/relationships/hyperlink" Target="https://www.cdc.gov/nchs/nhis/healthinsurancecoverage.htm" TargetMode="External"/><Relationship Id="rId5" Type="http://schemas.openxmlformats.org/officeDocument/2006/relationships/hyperlink" Target="https://www.census.gov/library/publications/2020/demo/p60-271.html" TargetMode="External"/><Relationship Id="rId4" Type="http://schemas.openxmlformats.org/officeDocument/2006/relationships/hyperlink" Target="https://www.census.gov/content/dam/Census/library/publications/2019/demo/p60-267.pdf" TargetMode="External"/></Relationships>
</file>

<file path=ppt/slides/_rels/slide7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cbo.gov/system/files/2024-05/60114-Budgetary-Outcomes.pdf" TargetMode="External"/><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nytimes.com/interactive/2020/climate/trump-environment-rollbacks-list.html,%20https:/www.nytimes.com/interactive/2020/climate/trump-environment-rollbacks-list.html" TargetMode="External"/><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nchs/data/nhis/earlyrelease.pdf" TargetMode="External"/><Relationship Id="rId2" Type="http://schemas.openxmlformats.org/officeDocument/2006/relationships/hyperlink" Target="https://obamawhitehouse.archives.gov/sites/default/files/docs/longtermhealthinsuranceseriesmethodologyfinal.pdf" TargetMode="Externa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54F0C-9CFB-EEE4-442C-A6F603FE8EA8}"/>
              </a:ext>
            </a:extLst>
          </p:cNvPr>
          <p:cNvSpPr>
            <a:spLocks noGrp="1"/>
          </p:cNvSpPr>
          <p:nvPr>
            <p:ph type="ctrTitle"/>
          </p:nvPr>
        </p:nvSpPr>
        <p:spPr>
          <a:xfrm>
            <a:off x="628649" y="1093788"/>
            <a:ext cx="7879841" cy="2967208"/>
          </a:xfrm>
        </p:spPr>
        <p:txBody>
          <a:bodyPr>
            <a:normAutofit/>
          </a:bodyPr>
          <a:lstStyle/>
          <a:p>
            <a:pPr algn="l"/>
            <a:r>
              <a:rPr lang="en-US" sz="4900" dirty="0">
                <a:latin typeface="Garamond" panose="02020404030301010803" pitchFamily="18" charset="0"/>
              </a:rPr>
              <a:t>Update in Health Policy:</a:t>
            </a:r>
            <a:br>
              <a:rPr lang="en-US" sz="4900" dirty="0">
                <a:latin typeface="Garamond" panose="02020404030301010803" pitchFamily="18" charset="0"/>
              </a:rPr>
            </a:br>
            <a:r>
              <a:rPr lang="en-US" sz="4900" dirty="0">
                <a:latin typeface="Garamond" panose="02020404030301010803" pitchFamily="18" charset="0"/>
              </a:rPr>
              <a:t>Physicians for a National Health Program 2024 Annual Conference</a:t>
            </a:r>
          </a:p>
        </p:txBody>
      </p:sp>
      <p:sp>
        <p:nvSpPr>
          <p:cNvPr id="3" name="Subtitle 2">
            <a:extLst>
              <a:ext uri="{FF2B5EF4-FFF2-40B4-BE49-F238E27FC236}">
                <a16:creationId xmlns:a16="http://schemas.microsoft.com/office/drawing/2014/main" id="{2A44416E-E0BB-CF85-2364-86574C02AC10}"/>
              </a:ext>
            </a:extLst>
          </p:cNvPr>
          <p:cNvSpPr>
            <a:spLocks noGrp="1"/>
          </p:cNvSpPr>
          <p:nvPr>
            <p:ph type="subTitle" idx="1"/>
          </p:nvPr>
        </p:nvSpPr>
        <p:spPr>
          <a:xfrm>
            <a:off x="2861187" y="4619624"/>
            <a:ext cx="5649590" cy="1038225"/>
          </a:xfrm>
        </p:spPr>
        <p:txBody>
          <a:bodyPr>
            <a:noAutofit/>
          </a:bodyPr>
          <a:lstStyle/>
          <a:p>
            <a:pPr algn="r"/>
            <a:r>
              <a:rPr lang="en-US" sz="1600" dirty="0">
                <a:latin typeface="Garamond" panose="02020404030301010803" pitchFamily="18" charset="0"/>
              </a:rPr>
              <a:t>Adam Gaffney, MD MPH</a:t>
            </a:r>
          </a:p>
          <a:p>
            <a:pPr algn="r"/>
            <a:r>
              <a:rPr lang="en-US" sz="1600" dirty="0">
                <a:latin typeface="Garamond" panose="02020404030301010803" pitchFamily="18" charset="0"/>
              </a:rPr>
              <a:t>Assistant Professor, Harvard Medical School</a:t>
            </a:r>
          </a:p>
          <a:p>
            <a:pPr algn="r"/>
            <a:r>
              <a:rPr lang="en-US" sz="1600" dirty="0">
                <a:latin typeface="Garamond" panose="02020404030301010803" pitchFamily="18" charset="0"/>
              </a:rPr>
              <a:t>Pulmonary &amp; Critical Care Medicine, Cambridge Health Alliance</a:t>
            </a:r>
          </a:p>
          <a:p>
            <a:pPr algn="r"/>
            <a:r>
              <a:rPr lang="en-US" sz="1600" dirty="0">
                <a:latin typeface="Garamond" panose="02020404030301010803" pitchFamily="18" charset="0"/>
              </a:rPr>
              <a:t>Past President, Physicians for a National Health Program</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1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FACB-7C25-3E81-5E79-6D3C965BCFFB}"/>
              </a:ext>
            </a:extLst>
          </p:cNvPr>
          <p:cNvSpPr>
            <a:spLocks noGrp="1"/>
          </p:cNvSpPr>
          <p:nvPr>
            <p:ph type="title"/>
          </p:nvPr>
        </p:nvSpPr>
        <p:spPr/>
        <p:txBody>
          <a:bodyPr>
            <a:normAutofit/>
          </a:bodyPr>
          <a:lstStyle/>
          <a:p>
            <a:r>
              <a:rPr lang="en-US" dirty="0"/>
              <a:t>Medicaid Unwinding Continues:</a:t>
            </a:r>
            <a:br>
              <a:rPr lang="en-US" dirty="0"/>
            </a:br>
            <a:r>
              <a:rPr lang="en-US" dirty="0"/>
              <a:t>Enrollment Fell by 13 Million from April 2023 to July 2024</a:t>
            </a:r>
          </a:p>
        </p:txBody>
      </p:sp>
      <p:graphicFrame>
        <p:nvGraphicFramePr>
          <p:cNvPr id="7" name="Content Placeholder 6">
            <a:extLst>
              <a:ext uri="{FF2B5EF4-FFF2-40B4-BE49-F238E27FC236}">
                <a16:creationId xmlns:a16="http://schemas.microsoft.com/office/drawing/2014/main" id="{9C79E907-68BB-256A-95C5-BAD321208D07}"/>
              </a:ext>
            </a:extLst>
          </p:cNvPr>
          <p:cNvGraphicFramePr>
            <a:graphicFrameLocks noGrp="1"/>
          </p:cNvGraphicFramePr>
          <p:nvPr>
            <p:ph idx="1"/>
            <p:extLst>
              <p:ext uri="{D42A27DB-BD31-4B8C-83A1-F6EECF244321}">
                <p14:modId xmlns:p14="http://schemas.microsoft.com/office/powerpoint/2010/main" val="366241513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764653EF-FB29-8503-C123-9CBBB9EB199E}"/>
              </a:ext>
            </a:extLst>
          </p:cNvPr>
          <p:cNvSpPr txBox="1"/>
          <p:nvPr/>
        </p:nvSpPr>
        <p:spPr>
          <a:xfrm>
            <a:off x="457200" y="6027003"/>
            <a:ext cx="8229599" cy="830997"/>
          </a:xfrm>
          <a:prstGeom prst="rect">
            <a:avLst/>
          </a:prstGeom>
          <a:noFill/>
        </p:spPr>
        <p:txBody>
          <a:bodyPr wrap="square">
            <a:spAutoFit/>
          </a:bodyPr>
          <a:lstStyle/>
          <a:p>
            <a:r>
              <a:rPr lang="en-US" sz="1200" dirty="0">
                <a:latin typeface="Garamond" panose="02020404030301010803" pitchFamily="18" charset="0"/>
              </a:rPr>
              <a:t>Data source: Kaiser Family Foundation https://</a:t>
            </a:r>
            <a:r>
              <a:rPr lang="en-US" sz="1200" dirty="0" err="1">
                <a:latin typeface="Garamond" panose="02020404030301010803" pitchFamily="18" charset="0"/>
              </a:rPr>
              <a:t>www.kff.org</a:t>
            </a:r>
            <a:r>
              <a:rPr lang="en-US" sz="1200" dirty="0">
                <a:latin typeface="Garamond" panose="02020404030301010803" pitchFamily="18" charset="0"/>
              </a:rPr>
              <a:t>/affordable-care-act/state-indicator/total-monthly-</a:t>
            </a:r>
            <a:r>
              <a:rPr lang="en-US" sz="1200" dirty="0" err="1">
                <a:latin typeface="Garamond" panose="02020404030301010803" pitchFamily="18" charset="0"/>
              </a:rPr>
              <a:t>medicaid</a:t>
            </a:r>
            <a:r>
              <a:rPr lang="en-US" sz="1200" dirty="0">
                <a:latin typeface="Garamond" panose="02020404030301010803" pitchFamily="18" charset="0"/>
              </a:rPr>
              <a:t>-and-chip-enrollment/?</a:t>
            </a:r>
            <a:r>
              <a:rPr lang="en-US" sz="1200" dirty="0" err="1">
                <a:latin typeface="Garamond" panose="02020404030301010803" pitchFamily="18" charset="0"/>
              </a:rPr>
              <a:t>activeTab</a:t>
            </a:r>
            <a:r>
              <a:rPr lang="en-US" sz="1200" dirty="0">
                <a:latin typeface="Garamond" panose="02020404030301010803" pitchFamily="18" charset="0"/>
              </a:rPr>
              <a:t>=</a:t>
            </a:r>
            <a:r>
              <a:rPr lang="en-US" sz="1200" dirty="0" err="1">
                <a:latin typeface="Garamond" panose="02020404030301010803" pitchFamily="18" charset="0"/>
              </a:rPr>
              <a:t>graph&amp;currentTimeframe</a:t>
            </a:r>
            <a:r>
              <a:rPr lang="en-US" sz="1200" dirty="0">
                <a:latin typeface="Garamond" panose="02020404030301010803" pitchFamily="18" charset="0"/>
              </a:rPr>
              <a:t>=0&amp;startTimeframe=126&amp;selectedDistributions=</a:t>
            </a:r>
            <a:r>
              <a:rPr lang="en-US" sz="1200" dirty="0" err="1">
                <a:latin typeface="Garamond" panose="02020404030301010803" pitchFamily="18" charset="0"/>
              </a:rPr>
              <a:t>total-monthly-medicaidchip-enrollment&amp;selectedRows</a:t>
            </a:r>
            <a:r>
              <a:rPr lang="en-US" sz="1200" dirty="0">
                <a:latin typeface="Garamond" panose="02020404030301010803" pitchFamily="18" charset="0"/>
              </a:rPr>
              <a:t>=%7B%22wrapups%22:%7B%22united-states%22:%7B%7D%7D%7D&amp;sortModel=%7B%22colId%22:%22Location%22,%22sort%22:%22desc%22%7D [Access 11-11-24]</a:t>
            </a:r>
          </a:p>
        </p:txBody>
      </p:sp>
    </p:spTree>
    <p:extLst>
      <p:ext uri="{BB962C8B-B14F-4D97-AF65-F5344CB8AC3E}">
        <p14:creationId xmlns:p14="http://schemas.microsoft.com/office/powerpoint/2010/main" val="117917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4772-106F-FBE4-D0E6-7C50A24210B0}"/>
              </a:ext>
            </a:extLst>
          </p:cNvPr>
          <p:cNvSpPr>
            <a:spLocks noGrp="1"/>
          </p:cNvSpPr>
          <p:nvPr>
            <p:ph type="title"/>
          </p:nvPr>
        </p:nvSpPr>
        <p:spPr/>
        <p:txBody>
          <a:bodyPr>
            <a:normAutofit/>
          </a:bodyPr>
          <a:lstStyle/>
          <a:p>
            <a:r>
              <a:rPr lang="en-US" dirty="0"/>
              <a:t>Medicaid “Unwinding” Projected to Increase Number Uninsured by ~6 Million — But Many Believe They Were Already Uninsured</a:t>
            </a:r>
          </a:p>
        </p:txBody>
      </p:sp>
      <p:graphicFrame>
        <p:nvGraphicFramePr>
          <p:cNvPr id="4" name="Content Placeholder 3">
            <a:extLst>
              <a:ext uri="{FF2B5EF4-FFF2-40B4-BE49-F238E27FC236}">
                <a16:creationId xmlns:a16="http://schemas.microsoft.com/office/drawing/2014/main" id="{EC237BCD-3335-5249-ACF2-7FFE3372447B}"/>
              </a:ext>
            </a:extLst>
          </p:cNvPr>
          <p:cNvGraphicFramePr>
            <a:graphicFrameLocks noGrp="1"/>
          </p:cNvGraphicFramePr>
          <p:nvPr>
            <p:ph idx="1"/>
            <p:extLst>
              <p:ext uri="{D42A27DB-BD31-4B8C-83A1-F6EECF244321}">
                <p14:modId xmlns:p14="http://schemas.microsoft.com/office/powerpoint/2010/main" val="155753165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56E9482-2595-ADD2-DFAB-5F6F175D374A}"/>
              </a:ext>
            </a:extLst>
          </p:cNvPr>
          <p:cNvSpPr txBox="1"/>
          <p:nvPr/>
        </p:nvSpPr>
        <p:spPr>
          <a:xfrm>
            <a:off x="457200" y="6126163"/>
            <a:ext cx="8229599" cy="738664"/>
          </a:xfrm>
          <a:prstGeom prst="rect">
            <a:avLst/>
          </a:prstGeom>
          <a:noFill/>
        </p:spPr>
        <p:txBody>
          <a:bodyPr wrap="square">
            <a:spAutoFit/>
          </a:bodyPr>
          <a:lstStyle/>
          <a:p>
            <a:r>
              <a:rPr lang="en-US" sz="1400" dirty="0">
                <a:effectLst/>
                <a:latin typeface="Garamond" panose="02020404030301010803" pitchFamily="18" charset="0"/>
              </a:rPr>
              <a:t>Ding, Dong, Benjamin D. Sommers, and Sherry A. </a:t>
            </a:r>
            <a:r>
              <a:rPr lang="en-US" sz="1400" dirty="0" err="1">
                <a:effectLst/>
                <a:latin typeface="Garamond" panose="02020404030301010803" pitchFamily="18" charset="0"/>
              </a:rPr>
              <a:t>Glied</a:t>
            </a:r>
            <a:r>
              <a:rPr lang="en-US" sz="1400" dirty="0">
                <a:effectLst/>
                <a:latin typeface="Garamond" panose="02020404030301010803" pitchFamily="18" charset="0"/>
              </a:rPr>
              <a:t>. “Unwinding And The Medicaid Undercount: Millions Enrolled In Medicaid During The Pandemic Thought They Were Uninsured.” </a:t>
            </a:r>
            <a:r>
              <a:rPr lang="en-US" sz="1400" i="1" dirty="0">
                <a:effectLst/>
                <a:latin typeface="Garamond" panose="02020404030301010803" pitchFamily="18" charset="0"/>
              </a:rPr>
              <a:t>Health Affairs</a:t>
            </a:r>
            <a:r>
              <a:rPr lang="en-US" sz="1400" dirty="0">
                <a:effectLst/>
                <a:latin typeface="Garamond" panose="02020404030301010803" pitchFamily="18" charset="0"/>
              </a:rPr>
              <a:t> 43, no. 5 (May 2024): 725–31.</a:t>
            </a:r>
          </a:p>
        </p:txBody>
      </p:sp>
    </p:spTree>
    <p:extLst>
      <p:ext uri="{BB962C8B-B14F-4D97-AF65-F5344CB8AC3E}">
        <p14:creationId xmlns:p14="http://schemas.microsoft.com/office/powerpoint/2010/main" val="1555250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1210-7882-5859-58EA-D541C2301C4F}"/>
              </a:ext>
            </a:extLst>
          </p:cNvPr>
          <p:cNvSpPr>
            <a:spLocks noGrp="1"/>
          </p:cNvSpPr>
          <p:nvPr>
            <p:ph type="title"/>
          </p:nvPr>
        </p:nvSpPr>
        <p:spPr/>
        <p:txBody>
          <a:bodyPr>
            <a:normAutofit/>
          </a:bodyPr>
          <a:lstStyle/>
          <a:p>
            <a:r>
              <a:rPr lang="en-US" sz="3000" dirty="0"/>
              <a:t>Uninsured will Rise to 32 million by 2027</a:t>
            </a:r>
            <a:br>
              <a:rPr lang="en-US" sz="3000" dirty="0"/>
            </a:br>
            <a:r>
              <a:rPr lang="en-US" sz="3000" i="1" dirty="0"/>
              <a:t>New CBO Projections</a:t>
            </a:r>
            <a:endParaRPr lang="en-US" sz="3000" dirty="0"/>
          </a:p>
        </p:txBody>
      </p:sp>
      <p:sp>
        <p:nvSpPr>
          <p:cNvPr id="8" name="TextBox 7">
            <a:extLst>
              <a:ext uri="{FF2B5EF4-FFF2-40B4-BE49-F238E27FC236}">
                <a16:creationId xmlns:a16="http://schemas.microsoft.com/office/drawing/2014/main" id="{2D774313-9784-270C-1BD3-6B909C16B318}"/>
              </a:ext>
            </a:extLst>
          </p:cNvPr>
          <p:cNvSpPr txBox="1"/>
          <p:nvPr/>
        </p:nvSpPr>
        <p:spPr>
          <a:xfrm>
            <a:off x="457200" y="6211669"/>
            <a:ext cx="8156448" cy="646331"/>
          </a:xfrm>
          <a:prstGeom prst="rect">
            <a:avLst/>
          </a:prstGeom>
          <a:noFill/>
        </p:spPr>
        <p:txBody>
          <a:bodyPr wrap="square">
            <a:spAutoFit/>
          </a:bodyPr>
          <a:lstStyle/>
          <a:p>
            <a:r>
              <a:rPr lang="en-US" sz="1200" dirty="0">
                <a:effectLst/>
                <a:latin typeface="Garamond" panose="02020404030301010803" pitchFamily="18" charset="0"/>
              </a:rPr>
              <a:t>Hale, Jessica, </a:t>
            </a:r>
            <a:r>
              <a:rPr lang="en-US" sz="1200" dirty="0" err="1">
                <a:effectLst/>
                <a:latin typeface="Garamond" panose="02020404030301010803" pitchFamily="18" charset="0"/>
              </a:rPr>
              <a:t>Nianyi</a:t>
            </a:r>
            <a:r>
              <a:rPr lang="en-US" sz="1200" dirty="0">
                <a:effectLst/>
                <a:latin typeface="Garamond" panose="02020404030301010803" pitchFamily="18" charset="0"/>
              </a:rPr>
              <a:t> Hong, Ben Hopkins, Sean Lyons, Eamon Molloy, and The Congressional Budget Office Coverage Team. “Health Insurance Coverage Projections For The US Population And Sources Of Coverage, By Age, 2024–34.” </a:t>
            </a:r>
            <a:r>
              <a:rPr lang="en-US" sz="1200" i="1" dirty="0">
                <a:effectLst/>
                <a:latin typeface="Garamond" panose="02020404030301010803" pitchFamily="18" charset="0"/>
              </a:rPr>
              <a:t>Health Affairs</a:t>
            </a:r>
            <a:r>
              <a:rPr lang="en-US" sz="1200" dirty="0">
                <a:effectLst/>
                <a:latin typeface="Garamond" panose="02020404030301010803" pitchFamily="18" charset="0"/>
              </a:rPr>
              <a:t> 43, no. 7 (July 2024): 922–32.</a:t>
            </a:r>
          </a:p>
        </p:txBody>
      </p:sp>
      <p:graphicFrame>
        <p:nvGraphicFramePr>
          <p:cNvPr id="9" name="Content Placeholder 8">
            <a:extLst>
              <a:ext uri="{FF2B5EF4-FFF2-40B4-BE49-F238E27FC236}">
                <a16:creationId xmlns:a16="http://schemas.microsoft.com/office/drawing/2014/main" id="{B0E9C917-C7AC-53E8-2E4F-BA725773374F}"/>
              </a:ext>
            </a:extLst>
          </p:cNvPr>
          <p:cNvGraphicFramePr>
            <a:graphicFrameLocks noGrp="1"/>
          </p:cNvGraphicFramePr>
          <p:nvPr>
            <p:ph idx="1"/>
            <p:extLst>
              <p:ext uri="{D42A27DB-BD31-4B8C-83A1-F6EECF244321}">
                <p14:modId xmlns:p14="http://schemas.microsoft.com/office/powerpoint/2010/main" val="35569039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835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442C-6991-563D-BD16-82F8D1699BA8}"/>
              </a:ext>
            </a:extLst>
          </p:cNvPr>
          <p:cNvSpPr>
            <a:spLocks noGrp="1"/>
          </p:cNvSpPr>
          <p:nvPr>
            <p:ph type="title"/>
          </p:nvPr>
        </p:nvSpPr>
        <p:spPr/>
        <p:txBody>
          <a:bodyPr>
            <a:normAutofit/>
          </a:bodyPr>
          <a:lstStyle/>
          <a:p>
            <a:r>
              <a:rPr lang="en-US" dirty="0"/>
              <a:t>Employer-Sponsored</a:t>
            </a:r>
            <a:r>
              <a:rPr lang="en-US" baseline="0" dirty="0"/>
              <a:t> Insurance, Family Coverage 2024 Deductibles</a:t>
            </a:r>
            <a:endParaRPr lang="en-US" dirty="0"/>
          </a:p>
        </p:txBody>
      </p:sp>
      <p:graphicFrame>
        <p:nvGraphicFramePr>
          <p:cNvPr id="4" name="Content Placeholder 3">
            <a:extLst>
              <a:ext uri="{FF2B5EF4-FFF2-40B4-BE49-F238E27FC236}">
                <a16:creationId xmlns:a16="http://schemas.microsoft.com/office/drawing/2014/main" id="{F0A5171D-83E3-B71B-0348-88EB98A699FF}"/>
              </a:ext>
            </a:extLst>
          </p:cNvPr>
          <p:cNvGraphicFramePr>
            <a:graphicFrameLocks noGrp="1"/>
          </p:cNvGraphicFramePr>
          <p:nvPr>
            <p:ph idx="1"/>
            <p:extLst>
              <p:ext uri="{D42A27DB-BD31-4B8C-83A1-F6EECF244321}">
                <p14:modId xmlns:p14="http://schemas.microsoft.com/office/powerpoint/2010/main" val="199947739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6838F90-7791-293D-40A1-CC9B50B168BF}"/>
              </a:ext>
            </a:extLst>
          </p:cNvPr>
          <p:cNvSpPr txBox="1"/>
          <p:nvPr/>
        </p:nvSpPr>
        <p:spPr>
          <a:xfrm>
            <a:off x="457200" y="6128590"/>
            <a:ext cx="8229600" cy="276999"/>
          </a:xfrm>
          <a:prstGeom prst="rect">
            <a:avLst/>
          </a:prstGeom>
          <a:noFill/>
        </p:spPr>
        <p:txBody>
          <a:bodyPr wrap="square">
            <a:spAutoFit/>
          </a:bodyPr>
          <a:lstStyle/>
          <a:p>
            <a:r>
              <a:rPr lang="en-US" sz="1200" dirty="0">
                <a:effectLst/>
              </a:rPr>
              <a:t>Source: Kaiser Family Foundation, 2024 Employer Health Benefits Survey.</a:t>
            </a:r>
          </a:p>
        </p:txBody>
      </p:sp>
    </p:spTree>
    <p:extLst>
      <p:ext uri="{BB962C8B-B14F-4D97-AF65-F5344CB8AC3E}">
        <p14:creationId xmlns:p14="http://schemas.microsoft.com/office/powerpoint/2010/main" val="3442691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3E23-9C36-F7B4-8BA3-8849B6EFFA07}"/>
              </a:ext>
            </a:extLst>
          </p:cNvPr>
          <p:cNvSpPr>
            <a:spLocks noGrp="1"/>
          </p:cNvSpPr>
          <p:nvPr>
            <p:ph type="title"/>
          </p:nvPr>
        </p:nvSpPr>
        <p:spPr/>
        <p:txBody>
          <a:bodyPr>
            <a:normAutofit/>
          </a:bodyPr>
          <a:lstStyle/>
          <a:p>
            <a:r>
              <a:rPr lang="en-US" dirty="0"/>
              <a:t>ACA Marketplace Plan Average Deductibles, 2024</a:t>
            </a:r>
          </a:p>
        </p:txBody>
      </p:sp>
      <p:graphicFrame>
        <p:nvGraphicFramePr>
          <p:cNvPr id="4" name="Content Placeholder 3">
            <a:extLst>
              <a:ext uri="{FF2B5EF4-FFF2-40B4-BE49-F238E27FC236}">
                <a16:creationId xmlns:a16="http://schemas.microsoft.com/office/drawing/2014/main" id="{22555601-ED9E-7576-BCC9-3114DE38D90E}"/>
              </a:ext>
            </a:extLst>
          </p:cNvPr>
          <p:cNvGraphicFramePr>
            <a:graphicFrameLocks noGrp="1"/>
          </p:cNvGraphicFramePr>
          <p:nvPr>
            <p:ph idx="1"/>
            <p:extLst>
              <p:ext uri="{D42A27DB-BD31-4B8C-83A1-F6EECF244321}">
                <p14:modId xmlns:p14="http://schemas.microsoft.com/office/powerpoint/2010/main" val="1601958392"/>
              </p:ext>
            </p:extLst>
          </p:nvPr>
        </p:nvGraphicFramePr>
        <p:xfrm>
          <a:off x="457200" y="1349188"/>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2B2770F-1CC0-3468-03FE-6C7F9CC23817}"/>
              </a:ext>
            </a:extLst>
          </p:cNvPr>
          <p:cNvSpPr txBox="1"/>
          <p:nvPr/>
        </p:nvSpPr>
        <p:spPr>
          <a:xfrm>
            <a:off x="457200" y="6027003"/>
            <a:ext cx="8229600" cy="830997"/>
          </a:xfrm>
          <a:prstGeom prst="rect">
            <a:avLst/>
          </a:prstGeom>
          <a:noFill/>
        </p:spPr>
        <p:txBody>
          <a:bodyPr wrap="square">
            <a:spAutoFit/>
          </a:bodyPr>
          <a:lstStyle/>
          <a:p>
            <a:r>
              <a:rPr lang="en-US" sz="1200" dirty="0">
                <a:effectLst/>
                <a:latin typeface="Garamond" panose="02020404030301010803" pitchFamily="18" charset="0"/>
              </a:rPr>
              <a:t>KFF. Deductibles in ACA Marketplace Plans, 2014-2024</a:t>
            </a:r>
            <a:r>
              <a:rPr lang="en-US" sz="1200" dirty="0">
                <a:latin typeface="Garamond" panose="02020404030301010803" pitchFamily="18" charset="0"/>
              </a:rPr>
              <a:t>.  </a:t>
            </a:r>
            <a:r>
              <a:rPr lang="en-US" sz="1200" dirty="0">
                <a:effectLst/>
                <a:latin typeface="Garamond" panose="02020404030301010803" pitchFamily="18" charset="0"/>
              </a:rPr>
              <a:t>December 22, 2023. </a:t>
            </a:r>
            <a:r>
              <a:rPr lang="en-US" sz="1200" dirty="0">
                <a:effectLst/>
                <a:latin typeface="Garamond" panose="02020404030301010803" pitchFamily="18" charset="0"/>
                <a:hlinkClick r:id="rId3"/>
              </a:rPr>
              <a:t>https://www.kff.org/affordable-care-act/issue-brief/deductibles-in-aca-marketplace-plans/</a:t>
            </a:r>
            <a:r>
              <a:rPr lang="en-US" sz="1200" dirty="0">
                <a:effectLst/>
                <a:latin typeface="Garamond" panose="02020404030301010803" pitchFamily="18" charset="0"/>
              </a:rPr>
              <a:t>.  94% AV plan available for those with family income 100-150% FPL; 87% AV plan 151-200%FPL; and 73% AVP 201-250% FPL.  For 2025, for a family of 4, these FPLs correspond to family income of $31,200 - $46,800; $46,801 - $62,400; and $62,400 - $78,000, respectively (https://</a:t>
            </a:r>
            <a:r>
              <a:rPr lang="en-US" sz="1200" dirty="0" err="1">
                <a:effectLst/>
                <a:latin typeface="Garamond" panose="02020404030301010803" pitchFamily="18" charset="0"/>
              </a:rPr>
              <a:t>aspe.hhs.gov</a:t>
            </a:r>
            <a:r>
              <a:rPr lang="en-US" sz="1200" dirty="0">
                <a:effectLst/>
                <a:latin typeface="Garamond" panose="02020404030301010803" pitchFamily="18" charset="0"/>
              </a:rPr>
              <a:t>/topics/poverty-economic-mobility/poverty-guidelines).</a:t>
            </a:r>
          </a:p>
        </p:txBody>
      </p:sp>
    </p:spTree>
    <p:extLst>
      <p:ext uri="{BB962C8B-B14F-4D97-AF65-F5344CB8AC3E}">
        <p14:creationId xmlns:p14="http://schemas.microsoft.com/office/powerpoint/2010/main" val="93142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8C8A-7760-2839-C1C8-74E26245ADCE}"/>
              </a:ext>
            </a:extLst>
          </p:cNvPr>
          <p:cNvSpPr>
            <a:spLocks noGrp="1"/>
          </p:cNvSpPr>
          <p:nvPr>
            <p:ph type="title"/>
          </p:nvPr>
        </p:nvSpPr>
        <p:spPr/>
        <p:txBody>
          <a:bodyPr>
            <a:normAutofit/>
          </a:bodyPr>
          <a:lstStyle/>
          <a:p>
            <a:r>
              <a:rPr lang="en-US" dirty="0"/>
              <a:t>Mandatory Transition to High-Deductible Health Plan (HDHP) Increases Risk of Diabetes Complications</a:t>
            </a:r>
          </a:p>
        </p:txBody>
      </p:sp>
      <p:graphicFrame>
        <p:nvGraphicFramePr>
          <p:cNvPr id="4" name="Content Placeholder 3">
            <a:extLst>
              <a:ext uri="{FF2B5EF4-FFF2-40B4-BE49-F238E27FC236}">
                <a16:creationId xmlns:a16="http://schemas.microsoft.com/office/drawing/2014/main" id="{7F41F511-2754-04C4-2BE8-D52803E90C10}"/>
              </a:ext>
            </a:extLst>
          </p:cNvPr>
          <p:cNvGraphicFramePr>
            <a:graphicFrameLocks noGrp="1"/>
          </p:cNvGraphicFramePr>
          <p:nvPr>
            <p:ph idx="1"/>
            <p:extLst>
              <p:ext uri="{D42A27DB-BD31-4B8C-83A1-F6EECF244321}">
                <p14:modId xmlns:p14="http://schemas.microsoft.com/office/powerpoint/2010/main" val="3885995157"/>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BF5337D-374E-48E9-37B7-B87585A2F7A8}"/>
              </a:ext>
            </a:extLst>
          </p:cNvPr>
          <p:cNvSpPr txBox="1"/>
          <p:nvPr/>
        </p:nvSpPr>
        <p:spPr>
          <a:xfrm>
            <a:off x="308113" y="6119336"/>
            <a:ext cx="8207237" cy="738664"/>
          </a:xfrm>
          <a:prstGeom prst="rect">
            <a:avLst/>
          </a:prstGeom>
          <a:noFill/>
        </p:spPr>
        <p:txBody>
          <a:bodyPr wrap="square">
            <a:spAutoFit/>
          </a:bodyPr>
          <a:lstStyle/>
          <a:p>
            <a:r>
              <a:rPr lang="en-US" sz="1400" dirty="0">
                <a:effectLst/>
                <a:latin typeface="Garamond" panose="02020404030301010803" pitchFamily="18" charset="0"/>
              </a:rPr>
              <a:t>McCoy, </a:t>
            </a:r>
            <a:r>
              <a:rPr lang="en-US" sz="1400" dirty="0" err="1">
                <a:effectLst/>
                <a:latin typeface="Garamond" panose="02020404030301010803" pitchFamily="18" charset="0"/>
              </a:rPr>
              <a:t>Rozalina</a:t>
            </a:r>
            <a:r>
              <a:rPr lang="en-US" sz="1400" dirty="0">
                <a:effectLst/>
                <a:latin typeface="Garamond" panose="02020404030301010803" pitchFamily="18" charset="0"/>
              </a:rPr>
              <a:t> G., Kavya S. Swarna, David H. Jiang, Holly K. Van Houten, Jie Chen, Esa M. Davis, and Jeph Herrin. “Enrollment in High-Deductible Health Plans and Incident Diabetes Complications.” </a:t>
            </a:r>
            <a:r>
              <a:rPr lang="en-US" sz="1400" i="1" dirty="0">
                <a:effectLst/>
                <a:latin typeface="Garamond" panose="02020404030301010803" pitchFamily="18" charset="0"/>
              </a:rPr>
              <a:t>JAMA Network Open</a:t>
            </a:r>
            <a:r>
              <a:rPr lang="en-US" sz="1400" dirty="0">
                <a:effectLst/>
                <a:latin typeface="Garamond" panose="02020404030301010803" pitchFamily="18" charset="0"/>
              </a:rPr>
              <a:t> 7, no. 3 (March 22, 2024): e243394. </a:t>
            </a:r>
            <a:r>
              <a:rPr lang="en-US" sz="1400" dirty="0">
                <a:latin typeface="Garamond" panose="02020404030301010803" pitchFamily="18" charset="0"/>
              </a:rPr>
              <a:t> All differences statistically significant p&lt;0.01.</a:t>
            </a:r>
            <a:endParaRPr lang="en-US" sz="1400" dirty="0">
              <a:effectLst/>
              <a:latin typeface="Garamond" panose="02020404030301010803" pitchFamily="18" charset="0"/>
            </a:endParaRPr>
          </a:p>
        </p:txBody>
      </p:sp>
    </p:spTree>
    <p:extLst>
      <p:ext uri="{BB962C8B-B14F-4D97-AF65-F5344CB8AC3E}">
        <p14:creationId xmlns:p14="http://schemas.microsoft.com/office/powerpoint/2010/main" val="70290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835E8A-C18D-C43A-EF33-EFA702DAE36A}"/>
              </a:ext>
            </a:extLst>
          </p:cNvPr>
          <p:cNvSpPr>
            <a:spLocks noGrp="1"/>
          </p:cNvSpPr>
          <p:nvPr>
            <p:ph type="title"/>
          </p:nvPr>
        </p:nvSpPr>
        <p:spPr>
          <a:xfrm>
            <a:off x="628650" y="184805"/>
            <a:ext cx="7886700" cy="1505883"/>
          </a:xfrm>
        </p:spPr>
        <p:txBody>
          <a:bodyPr vert="horz" lIns="91440" tIns="45720" rIns="91440" bIns="45720" rtlCol="0" anchor="ctr">
            <a:normAutofit/>
          </a:bodyPr>
          <a:lstStyle/>
          <a:p>
            <a:pPr algn="l" defTabSz="914400">
              <a:lnSpc>
                <a:spcPct val="90000"/>
              </a:lnSpc>
            </a:pPr>
            <a:r>
              <a:rPr lang="en-US" kern="1200" dirty="0">
                <a:solidFill>
                  <a:schemeClr val="tx1"/>
                </a:solidFill>
              </a:rPr>
              <a:t>Cost Barriers to Care Among Non-Elderly Adults</a:t>
            </a:r>
            <a:r>
              <a:rPr lang="en-US" dirty="0"/>
              <a:t>: </a:t>
            </a:r>
            <a:br>
              <a:rPr lang="en-US" dirty="0"/>
            </a:br>
            <a:r>
              <a:rPr lang="en-US" kern="1200" dirty="0">
                <a:solidFill>
                  <a:schemeClr val="tx1"/>
                </a:solidFill>
              </a:rPr>
              <a:t>1997-2023</a:t>
            </a:r>
            <a:endParaRPr lang="en-US" i="1" kern="1200" dirty="0">
              <a:solidFill>
                <a:schemeClr val="tx1"/>
              </a:solidFill>
            </a:endParaRPr>
          </a:p>
        </p:txBody>
      </p:sp>
      <p:pic>
        <p:nvPicPr>
          <p:cNvPr id="11" name="Content Placeholder 10">
            <a:extLst>
              <a:ext uri="{FF2B5EF4-FFF2-40B4-BE49-F238E27FC236}">
                <a16:creationId xmlns:a16="http://schemas.microsoft.com/office/drawing/2014/main" id="{1E07C76F-085D-BFF0-8740-6A3933CFBB84}"/>
              </a:ext>
            </a:extLst>
          </p:cNvPr>
          <p:cNvPicPr>
            <a:picLocks noGrp="1" noChangeAspect="1"/>
          </p:cNvPicPr>
          <p:nvPr>
            <p:ph idx="1"/>
          </p:nvPr>
        </p:nvPicPr>
        <p:blipFill>
          <a:blip r:embed="rId3"/>
          <a:stretch>
            <a:fillRect/>
          </a:stretch>
        </p:blipFill>
        <p:spPr>
          <a:xfrm>
            <a:off x="152399" y="1654760"/>
            <a:ext cx="8652107" cy="5191264"/>
          </a:xfrm>
        </p:spPr>
      </p:pic>
    </p:spTree>
    <p:extLst>
      <p:ext uri="{BB962C8B-B14F-4D97-AF65-F5344CB8AC3E}">
        <p14:creationId xmlns:p14="http://schemas.microsoft.com/office/powerpoint/2010/main" val="71925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A818-78AD-5556-5B48-1AC8036BBFAE}"/>
              </a:ext>
            </a:extLst>
          </p:cNvPr>
          <p:cNvSpPr>
            <a:spLocks noGrp="1"/>
          </p:cNvSpPr>
          <p:nvPr>
            <p:ph type="title"/>
          </p:nvPr>
        </p:nvSpPr>
        <p:spPr/>
        <p:txBody>
          <a:bodyPr>
            <a:normAutofit/>
          </a:bodyPr>
          <a:lstStyle/>
          <a:p>
            <a:r>
              <a:rPr lang="en-US" dirty="0"/>
              <a:t>Medical Debt After Childbirth</a:t>
            </a:r>
            <a:br>
              <a:rPr lang="en-US" dirty="0"/>
            </a:br>
            <a:r>
              <a:rPr lang="en-US" dirty="0"/>
              <a:t>A 6 State + NYC Survey of Postpartum People</a:t>
            </a:r>
          </a:p>
        </p:txBody>
      </p:sp>
      <p:graphicFrame>
        <p:nvGraphicFramePr>
          <p:cNvPr id="4" name="Content Placeholder 3">
            <a:extLst>
              <a:ext uri="{FF2B5EF4-FFF2-40B4-BE49-F238E27FC236}">
                <a16:creationId xmlns:a16="http://schemas.microsoft.com/office/drawing/2014/main" id="{8025AEF7-815B-3BEE-67A9-0318BDBF055E}"/>
              </a:ext>
            </a:extLst>
          </p:cNvPr>
          <p:cNvGraphicFramePr>
            <a:graphicFrameLocks noGrp="1"/>
          </p:cNvGraphicFramePr>
          <p:nvPr>
            <p:ph idx="1"/>
            <p:extLst>
              <p:ext uri="{D42A27DB-BD31-4B8C-83A1-F6EECF244321}">
                <p14:modId xmlns:p14="http://schemas.microsoft.com/office/powerpoint/2010/main" val="216137593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246DF27-689B-DB18-C59C-857E074FAF9D}"/>
              </a:ext>
            </a:extLst>
          </p:cNvPr>
          <p:cNvSpPr txBox="1"/>
          <p:nvPr/>
        </p:nvSpPr>
        <p:spPr>
          <a:xfrm>
            <a:off x="457200" y="6308725"/>
            <a:ext cx="8229599" cy="461665"/>
          </a:xfrm>
          <a:prstGeom prst="rect">
            <a:avLst/>
          </a:prstGeom>
          <a:noFill/>
        </p:spPr>
        <p:txBody>
          <a:bodyPr wrap="square">
            <a:spAutoFit/>
          </a:bodyPr>
          <a:lstStyle/>
          <a:p>
            <a:r>
              <a:rPr lang="en-US" sz="1200" dirty="0">
                <a:effectLst/>
                <a:latin typeface="Garamond" panose="02020404030301010803" pitchFamily="18" charset="0"/>
              </a:rPr>
              <a:t>Allen H, </a:t>
            </a:r>
            <a:r>
              <a:rPr lang="en-US" sz="1200" dirty="0" err="1">
                <a:effectLst/>
                <a:latin typeface="Garamond" panose="02020404030301010803" pitchFamily="18" charset="0"/>
              </a:rPr>
              <a:t>Spishak</a:t>
            </a:r>
            <a:r>
              <a:rPr lang="en-US" sz="1200" dirty="0">
                <a:effectLst/>
                <a:latin typeface="Garamond" panose="02020404030301010803" pitchFamily="18" charset="0"/>
              </a:rPr>
              <a:t>-Thomas M, Underhill K, Liu C, Daw JR. When the Bough Breaks: The Financial Burden of Childbirth and Postpartum Care by Insurance Type. The Milbank Quarterly.  2024.</a:t>
            </a:r>
          </a:p>
        </p:txBody>
      </p:sp>
    </p:spTree>
    <p:extLst>
      <p:ext uri="{BB962C8B-B14F-4D97-AF65-F5344CB8AC3E}">
        <p14:creationId xmlns:p14="http://schemas.microsoft.com/office/powerpoint/2010/main" val="327582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C360-B21D-5B45-6B7C-B4D439F375C1}"/>
              </a:ext>
            </a:extLst>
          </p:cNvPr>
          <p:cNvSpPr>
            <a:spLocks noGrp="1"/>
          </p:cNvSpPr>
          <p:nvPr>
            <p:ph type="title"/>
          </p:nvPr>
        </p:nvSpPr>
        <p:spPr/>
        <p:txBody>
          <a:bodyPr/>
          <a:lstStyle/>
          <a:p>
            <a:r>
              <a:rPr lang="en-US" dirty="0"/>
              <a:t>Job Lock among Parents of Children with and without Cystic Fibrosis</a:t>
            </a:r>
          </a:p>
        </p:txBody>
      </p:sp>
      <p:graphicFrame>
        <p:nvGraphicFramePr>
          <p:cNvPr id="7" name="Content Placeholder 6">
            <a:extLst>
              <a:ext uri="{FF2B5EF4-FFF2-40B4-BE49-F238E27FC236}">
                <a16:creationId xmlns:a16="http://schemas.microsoft.com/office/drawing/2014/main" id="{C534AD2A-9938-9232-9E4B-64C9490C7047}"/>
              </a:ext>
            </a:extLst>
          </p:cNvPr>
          <p:cNvGraphicFramePr>
            <a:graphicFrameLocks noGrp="1"/>
          </p:cNvGraphicFramePr>
          <p:nvPr>
            <p:ph idx="1"/>
            <p:extLst>
              <p:ext uri="{D42A27DB-BD31-4B8C-83A1-F6EECF244321}">
                <p14:modId xmlns:p14="http://schemas.microsoft.com/office/powerpoint/2010/main" val="64953747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00FE2520-4428-2C71-101B-00A1241077C1}"/>
              </a:ext>
            </a:extLst>
          </p:cNvPr>
          <p:cNvSpPr txBox="1"/>
          <p:nvPr/>
        </p:nvSpPr>
        <p:spPr>
          <a:xfrm>
            <a:off x="395056" y="6119336"/>
            <a:ext cx="8229600" cy="738664"/>
          </a:xfrm>
          <a:prstGeom prst="rect">
            <a:avLst/>
          </a:prstGeom>
          <a:noFill/>
        </p:spPr>
        <p:txBody>
          <a:bodyPr wrap="square">
            <a:spAutoFit/>
          </a:bodyPr>
          <a:lstStyle/>
          <a:p>
            <a:r>
              <a:rPr lang="en-US" sz="1400" dirty="0">
                <a:effectLst/>
                <a:latin typeface="Garamond" panose="02020404030301010803" pitchFamily="18" charset="0"/>
              </a:rPr>
              <a:t>Difference statistically significant in unadjusted and adjusted analyses.  </a:t>
            </a:r>
            <a:r>
              <a:rPr lang="en-US" sz="1400" dirty="0" err="1">
                <a:effectLst/>
                <a:latin typeface="Garamond" panose="02020404030301010803" pitchFamily="18" charset="0"/>
              </a:rPr>
              <a:t>Azaroff</a:t>
            </a:r>
            <a:r>
              <a:rPr lang="en-US" sz="1400" dirty="0">
                <a:effectLst/>
                <a:latin typeface="Garamond" panose="02020404030301010803" pitchFamily="18" charset="0"/>
              </a:rPr>
              <a:t>, Lenore S., </a:t>
            </a:r>
            <a:r>
              <a:rPr lang="en-US" sz="1400" dirty="0" err="1">
                <a:effectLst/>
                <a:latin typeface="Garamond" panose="02020404030301010803" pitchFamily="18" charset="0"/>
              </a:rPr>
              <a:t>Steffie</a:t>
            </a:r>
            <a:r>
              <a:rPr lang="en-US" sz="1400" dirty="0">
                <a:effectLst/>
                <a:latin typeface="Garamond" panose="02020404030301010803" pitchFamily="18" charset="0"/>
              </a:rPr>
              <a:t> </a:t>
            </a:r>
            <a:r>
              <a:rPr lang="en-US" sz="1400" dirty="0" err="1">
                <a:effectLst/>
                <a:latin typeface="Garamond" panose="02020404030301010803" pitchFamily="18" charset="0"/>
              </a:rPr>
              <a:t>Woolhandler</a:t>
            </a:r>
            <a:r>
              <a:rPr lang="en-US" sz="1400" dirty="0">
                <a:effectLst/>
                <a:latin typeface="Garamond" panose="02020404030301010803" pitchFamily="18" charset="0"/>
              </a:rPr>
              <a:t>, Danny McCormick, David U. Himmelstein, David </a:t>
            </a:r>
            <a:r>
              <a:rPr lang="en-US" sz="1400" dirty="0" err="1">
                <a:effectLst/>
                <a:latin typeface="Garamond" panose="02020404030301010803" pitchFamily="18" charset="0"/>
              </a:rPr>
              <a:t>Bor</a:t>
            </a:r>
            <a:r>
              <a:rPr lang="en-US" sz="1400" dirty="0">
                <a:effectLst/>
                <a:latin typeface="Garamond" panose="02020404030301010803" pitchFamily="18" charset="0"/>
              </a:rPr>
              <a:t>, Samuel Dickman, and Adam Gaffney. “Job Lock and Parents of Children With Cystic Fibrosis.” </a:t>
            </a:r>
            <a:r>
              <a:rPr lang="en-US" sz="1400" i="1" dirty="0">
                <a:effectLst/>
                <a:latin typeface="Garamond" panose="02020404030301010803" pitchFamily="18" charset="0"/>
              </a:rPr>
              <a:t>JAMA Pediatrics</a:t>
            </a:r>
            <a:r>
              <a:rPr lang="en-US" sz="1400" dirty="0">
                <a:effectLst/>
                <a:latin typeface="Garamond" panose="02020404030301010803" pitchFamily="18" charset="0"/>
              </a:rPr>
              <a:t>, October 28, 2024. </a:t>
            </a:r>
          </a:p>
        </p:txBody>
      </p:sp>
    </p:spTree>
    <p:extLst>
      <p:ext uri="{BB962C8B-B14F-4D97-AF65-F5344CB8AC3E}">
        <p14:creationId xmlns:p14="http://schemas.microsoft.com/office/powerpoint/2010/main" val="103148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4802-C403-55E7-8E99-143119320795}"/>
              </a:ext>
            </a:extLst>
          </p:cNvPr>
          <p:cNvSpPr>
            <a:spLocks noGrp="1"/>
          </p:cNvSpPr>
          <p:nvPr>
            <p:ph type="title"/>
          </p:nvPr>
        </p:nvSpPr>
        <p:spPr/>
        <p:txBody>
          <a:bodyPr>
            <a:normAutofit/>
          </a:bodyPr>
          <a:lstStyle/>
          <a:p>
            <a:r>
              <a:rPr lang="en-US" dirty="0"/>
              <a:t>Risk of no health care clinician visits among those US prisoners with a chronic medical condition</a:t>
            </a:r>
          </a:p>
        </p:txBody>
      </p:sp>
      <p:graphicFrame>
        <p:nvGraphicFramePr>
          <p:cNvPr id="4" name="Content Placeholder 3">
            <a:extLst>
              <a:ext uri="{FF2B5EF4-FFF2-40B4-BE49-F238E27FC236}">
                <a16:creationId xmlns:a16="http://schemas.microsoft.com/office/drawing/2014/main" id="{06DB179D-DEFC-637D-112B-FBA37F7BC523}"/>
              </a:ext>
            </a:extLst>
          </p:cNvPr>
          <p:cNvGraphicFramePr>
            <a:graphicFrameLocks noGrp="1"/>
          </p:cNvGraphicFramePr>
          <p:nvPr>
            <p:ph idx="1"/>
            <p:extLst>
              <p:ext uri="{D42A27DB-BD31-4B8C-83A1-F6EECF244321}">
                <p14:modId xmlns:p14="http://schemas.microsoft.com/office/powerpoint/2010/main" val="19759119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31DFA81-EB9A-2DE7-F4A7-3BB7B6B790B8}"/>
              </a:ext>
            </a:extLst>
          </p:cNvPr>
          <p:cNvSpPr txBox="1"/>
          <p:nvPr/>
        </p:nvSpPr>
        <p:spPr>
          <a:xfrm>
            <a:off x="457200" y="6126163"/>
            <a:ext cx="8229600" cy="646331"/>
          </a:xfrm>
          <a:prstGeom prst="rect">
            <a:avLst/>
          </a:prstGeom>
          <a:noFill/>
        </p:spPr>
        <p:txBody>
          <a:bodyPr wrap="square">
            <a:spAutoFit/>
          </a:bodyPr>
          <a:lstStyle/>
          <a:p>
            <a:r>
              <a:rPr lang="en-US" sz="1200" dirty="0" err="1">
                <a:effectLst/>
              </a:rPr>
              <a:t>Lupez</a:t>
            </a:r>
            <a:r>
              <a:rPr lang="en-US" sz="1200" dirty="0">
                <a:effectLst/>
              </a:rPr>
              <a:t>, Emily Lupton, </a:t>
            </a:r>
            <a:r>
              <a:rPr lang="en-US" sz="1200" dirty="0" err="1">
                <a:effectLst/>
              </a:rPr>
              <a:t>Steffie</a:t>
            </a:r>
            <a:r>
              <a:rPr lang="en-US" sz="1200" dirty="0">
                <a:effectLst/>
              </a:rPr>
              <a:t> </a:t>
            </a:r>
            <a:r>
              <a:rPr lang="en-US" sz="1200" dirty="0" err="1">
                <a:effectLst/>
              </a:rPr>
              <a:t>Woolhandler</a:t>
            </a:r>
            <a:r>
              <a:rPr lang="en-US" sz="1200" dirty="0">
                <a:effectLst/>
              </a:rPr>
              <a:t>, David U. Himmelstein, Laura Hawks, Samuel Dickman, Adam Gaffney, David </a:t>
            </a:r>
            <a:r>
              <a:rPr lang="en-US" sz="1200" dirty="0" err="1">
                <a:effectLst/>
              </a:rPr>
              <a:t>Bor</a:t>
            </a:r>
            <a:r>
              <a:rPr lang="en-US" sz="1200" dirty="0">
                <a:effectLst/>
              </a:rPr>
              <a:t>, et al. “Health, Access to Care, and Financial Barriers to Care Among People Incarcerated in US Prisons.” </a:t>
            </a:r>
            <a:r>
              <a:rPr lang="en-US" sz="1200" i="1" dirty="0">
                <a:effectLst/>
              </a:rPr>
              <a:t>JAMA Internal Medicine</a:t>
            </a:r>
            <a:r>
              <a:rPr lang="en-US" sz="1200" dirty="0">
                <a:effectLst/>
              </a:rPr>
              <a:t>, August 5, 2024. </a:t>
            </a:r>
          </a:p>
        </p:txBody>
      </p:sp>
    </p:spTree>
    <p:extLst>
      <p:ext uri="{BB962C8B-B14F-4D97-AF65-F5344CB8AC3E}">
        <p14:creationId xmlns:p14="http://schemas.microsoft.com/office/powerpoint/2010/main" val="3667573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B863CD-6DA2-215A-9DA6-3DDA9FE67559}"/>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US Health</a:t>
            </a:r>
          </a:p>
        </p:txBody>
      </p:sp>
      <p:sp>
        <p:nvSpPr>
          <p:cNvPr id="20" name="Rectangle 1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1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D7C6-CC4F-7956-1A74-8EEDD0E7A14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D964ACB-BE8D-A5C8-499D-A717CA5BDE93}"/>
              </a:ext>
            </a:extLst>
          </p:cNvPr>
          <p:cNvSpPr>
            <a:spLocks noGrp="1"/>
          </p:cNvSpPr>
          <p:nvPr>
            <p:ph idx="1"/>
          </p:nvPr>
        </p:nvSpPr>
        <p:spPr>
          <a:xfrm>
            <a:off x="2339788" y="1871960"/>
            <a:ext cx="4464424" cy="4351338"/>
          </a:xfrm>
        </p:spPr>
        <p:txBody>
          <a:bodyPr/>
          <a:lstStyle/>
          <a:p>
            <a:pPr marL="0" indent="0">
              <a:buNone/>
            </a:pPr>
            <a:r>
              <a:rPr lang="en-US" dirty="0"/>
              <a:t>Even with uninsurance rates at historically low levels, we remain very far from true universal healthcare — single-tier seamless care without financial barriers over the lifespan for all.</a:t>
            </a:r>
          </a:p>
        </p:txBody>
      </p:sp>
    </p:spTree>
    <p:extLst>
      <p:ext uri="{BB962C8B-B14F-4D97-AF65-F5344CB8AC3E}">
        <p14:creationId xmlns:p14="http://schemas.microsoft.com/office/powerpoint/2010/main" val="293691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7CCA8-3D10-820F-D80D-B6EE67954CB2}"/>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a:solidFill>
                  <a:schemeClr val="tx1"/>
                </a:solidFill>
                <a:latin typeface="+mj-lt"/>
                <a:ea typeface="+mj-ea"/>
                <a:cs typeface="+mj-cs"/>
              </a:rPr>
              <a:t>Medicare Advantage</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8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8D14-10B9-C749-8CFC-030EE8B7D037}"/>
              </a:ext>
            </a:extLst>
          </p:cNvPr>
          <p:cNvSpPr>
            <a:spLocks noGrp="1"/>
          </p:cNvSpPr>
          <p:nvPr>
            <p:ph type="title"/>
          </p:nvPr>
        </p:nvSpPr>
        <p:spPr/>
        <p:txBody>
          <a:bodyPr>
            <a:normAutofit/>
          </a:bodyPr>
          <a:lstStyle/>
          <a:p>
            <a:r>
              <a:rPr lang="en-US" dirty="0"/>
              <a:t>Medicare Advantage Penetration Reached 54% in 2024 </a:t>
            </a:r>
            <a:r>
              <a:rPr lang="en-US" sz="2400" i="1" dirty="0"/>
              <a:t>Projected to Rise to 63.5% by 2034</a:t>
            </a:r>
          </a:p>
        </p:txBody>
      </p:sp>
      <p:sp>
        <p:nvSpPr>
          <p:cNvPr id="4" name="Rectangle 3">
            <a:extLst>
              <a:ext uri="{FF2B5EF4-FFF2-40B4-BE49-F238E27FC236}">
                <a16:creationId xmlns:a16="http://schemas.microsoft.com/office/drawing/2014/main" id="{AE150D77-56ED-CE49-80BF-DA2F0CE5E3D8}"/>
              </a:ext>
            </a:extLst>
          </p:cNvPr>
          <p:cNvSpPr/>
          <p:nvPr/>
        </p:nvSpPr>
        <p:spPr>
          <a:xfrm>
            <a:off x="457201" y="5534561"/>
            <a:ext cx="8229599" cy="1323439"/>
          </a:xfrm>
          <a:prstGeom prst="rect">
            <a:avLst/>
          </a:prstGeom>
        </p:spPr>
        <p:txBody>
          <a:bodyPr wrap="square">
            <a:spAutoFit/>
          </a:bodyPr>
          <a:lstStyle/>
          <a:p>
            <a:pPr algn="r"/>
            <a:r>
              <a:rPr lang="en-US" dirty="0">
                <a:latin typeface="Garamond" panose="02020404030301010803" pitchFamily="18" charset="0"/>
              </a:rPr>
              <a:t> </a:t>
            </a:r>
          </a:p>
          <a:p>
            <a:pPr>
              <a:spcBef>
                <a:spcPts val="0"/>
              </a:spcBef>
              <a:spcAft>
                <a:spcPts val="0"/>
              </a:spcAft>
            </a:pPr>
            <a:r>
              <a:rPr lang="en-US" sz="1200" dirty="0">
                <a:effectLst/>
                <a:latin typeface="Garamond" panose="02020404030301010803" pitchFamily="18" charset="0"/>
              </a:rPr>
              <a:t>Hi</a:t>
            </a:r>
            <a:r>
              <a:rPr lang="en-US" sz="1000" dirty="0">
                <a:effectLst/>
                <a:latin typeface="Garamond" panose="02020404030301010803" pitchFamily="18" charset="0"/>
              </a:rPr>
              <a:t>storical Data: Medicare Advantage in 2024: Enrollment Update and Key Trends.  URL: </a:t>
            </a:r>
            <a:r>
              <a:rPr lang="en-US" sz="1000" dirty="0">
                <a:effectLst/>
                <a:latin typeface="Garamond" panose="02020404030301010803" pitchFamily="18" charset="0"/>
                <a:hlinkClick r:id="rId2"/>
              </a:rPr>
              <a:t>https://www.kff.org/medicare/issue-brief/medicare-advantage-in-2024-enrollment-update-and-key-trends/</a:t>
            </a:r>
            <a:r>
              <a:rPr lang="en-US" sz="1000" dirty="0">
                <a:effectLst/>
                <a:latin typeface="Garamond" panose="02020404030301010803" pitchFamily="18" charset="0"/>
              </a:rPr>
              <a:t>.  Downloaded 11-11-24.</a:t>
            </a:r>
          </a:p>
          <a:p>
            <a:r>
              <a:rPr lang="en-US" sz="1000" dirty="0">
                <a:effectLst/>
                <a:latin typeface="Garamond" panose="02020404030301010803" pitchFamily="18" charset="0"/>
              </a:rPr>
              <a:t>Projections: Estimated from CBO’s Projected A+B Enrollment (Hale, Jessica, </a:t>
            </a:r>
            <a:r>
              <a:rPr lang="en-US" sz="1000" dirty="0" err="1">
                <a:effectLst/>
                <a:latin typeface="Garamond" panose="02020404030301010803" pitchFamily="18" charset="0"/>
              </a:rPr>
              <a:t>Nianyi</a:t>
            </a:r>
            <a:r>
              <a:rPr lang="en-US" sz="1000" dirty="0">
                <a:effectLst/>
                <a:latin typeface="Garamond" panose="02020404030301010803" pitchFamily="18" charset="0"/>
              </a:rPr>
              <a:t> Hong, Ben Hopkins, Sean Lyons, Eamon Molloy, and The Congressional Budget Office Coverage Team. “Health Insurance Coverage Projections For The US Population And Sources Of Coverage, By Age, 2024–34.” </a:t>
            </a:r>
            <a:r>
              <a:rPr lang="en-US" sz="1000" i="1" dirty="0">
                <a:effectLst/>
                <a:latin typeface="Garamond" panose="02020404030301010803" pitchFamily="18" charset="0"/>
              </a:rPr>
              <a:t>Health Affairs</a:t>
            </a:r>
            <a:r>
              <a:rPr lang="en-US" sz="1000" dirty="0">
                <a:effectLst/>
                <a:latin typeface="Garamond" panose="02020404030301010803" pitchFamily="18" charset="0"/>
              </a:rPr>
              <a:t> 43, no. 7 (July 2024): 922–32 and Managed Medicare Enrollment projections (CBO Baseline Projections, Medicare, June 2024, </a:t>
            </a:r>
            <a:r>
              <a:rPr lang="en-US" sz="1000" dirty="0">
                <a:effectLst/>
                <a:latin typeface="Garamond" panose="02020404030301010803" pitchFamily="18" charset="0"/>
                <a:hlinkClick r:id="rId3"/>
              </a:rPr>
              <a:t>https://www.cbo.gov/system/files/2024-06/51302-2024-06-medicare.pdf</a:t>
            </a:r>
            <a:r>
              <a:rPr lang="en-US" sz="1000" dirty="0">
                <a:latin typeface="Garamond" panose="02020404030301010803" pitchFamily="18" charset="0"/>
              </a:rPr>
              <a:t>).  </a:t>
            </a:r>
            <a:endParaRPr lang="en-US" sz="1000" dirty="0">
              <a:effectLst/>
              <a:latin typeface="Garamond" panose="02020404030301010803" pitchFamily="18" charset="0"/>
            </a:endParaRPr>
          </a:p>
        </p:txBody>
      </p:sp>
      <p:graphicFrame>
        <p:nvGraphicFramePr>
          <p:cNvPr id="7" name="Content Placeholder 6">
            <a:extLst>
              <a:ext uri="{FF2B5EF4-FFF2-40B4-BE49-F238E27FC236}">
                <a16:creationId xmlns:a16="http://schemas.microsoft.com/office/drawing/2014/main" id="{42622C20-FFCC-A7B0-710C-3897A347CEC5}"/>
              </a:ext>
            </a:extLst>
          </p:cNvPr>
          <p:cNvGraphicFramePr>
            <a:graphicFrameLocks noGrp="1"/>
          </p:cNvGraphicFramePr>
          <p:nvPr>
            <p:ph idx="1"/>
          </p:nvPr>
        </p:nvGraphicFramePr>
        <p:xfrm>
          <a:off x="457200" y="1417638"/>
          <a:ext cx="8229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833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7F71-1C28-05D1-941C-07F6347304B1}"/>
              </a:ext>
            </a:extLst>
          </p:cNvPr>
          <p:cNvSpPr>
            <a:spLocks noGrp="1"/>
          </p:cNvSpPr>
          <p:nvPr>
            <p:ph type="title"/>
          </p:nvPr>
        </p:nvSpPr>
        <p:spPr/>
        <p:txBody>
          <a:bodyPr>
            <a:normAutofit/>
          </a:bodyPr>
          <a:lstStyle/>
          <a:p>
            <a:r>
              <a:rPr lang="en-US" dirty="0"/>
              <a:t>Overpayments to Medicare Advantage plans totaled</a:t>
            </a:r>
            <a:br>
              <a:rPr lang="en-US" dirty="0"/>
            </a:br>
            <a:r>
              <a:rPr lang="en-US" dirty="0"/>
              <a:t>$591 billion from 2007-2024 </a:t>
            </a:r>
            <a:br>
              <a:rPr lang="en-US" dirty="0"/>
            </a:br>
            <a:r>
              <a:rPr lang="en-US" sz="2400" i="1" dirty="0"/>
              <a:t>Total Medicare Advantage Administrative Costs Closely Similar </a:t>
            </a:r>
            <a:endParaRPr lang="en-US" sz="2400" dirty="0"/>
          </a:p>
        </p:txBody>
      </p:sp>
      <p:graphicFrame>
        <p:nvGraphicFramePr>
          <p:cNvPr id="4" name="Content Placeholder 3">
            <a:extLst>
              <a:ext uri="{FF2B5EF4-FFF2-40B4-BE49-F238E27FC236}">
                <a16:creationId xmlns:a16="http://schemas.microsoft.com/office/drawing/2014/main" id="{699765B8-BB0A-AB44-9D28-F473B05C3EED}"/>
              </a:ext>
            </a:extLst>
          </p:cNvPr>
          <p:cNvGraphicFramePr>
            <a:graphicFrameLocks noGrp="1"/>
          </p:cNvGraphicFramePr>
          <p:nvPr>
            <p:ph idx="1"/>
            <p:extLst>
              <p:ext uri="{D42A27DB-BD31-4B8C-83A1-F6EECF244321}">
                <p14:modId xmlns:p14="http://schemas.microsoft.com/office/powerpoint/2010/main" val="141969463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A29FA70-15ED-B2B2-F66C-2822959F2B5F}"/>
              </a:ext>
            </a:extLst>
          </p:cNvPr>
          <p:cNvSpPr txBox="1"/>
          <p:nvPr/>
        </p:nvSpPr>
        <p:spPr>
          <a:xfrm>
            <a:off x="715203" y="6126163"/>
            <a:ext cx="7713593" cy="707886"/>
          </a:xfrm>
          <a:prstGeom prst="rect">
            <a:avLst/>
          </a:prstGeom>
          <a:noFill/>
        </p:spPr>
        <p:txBody>
          <a:bodyPr wrap="square">
            <a:spAutoFit/>
          </a:bodyPr>
          <a:lstStyle/>
          <a:p>
            <a:r>
              <a:rPr lang="en-US" sz="1000" dirty="0">
                <a:effectLst/>
                <a:latin typeface="Garamond" panose="02020404030301010803" pitchFamily="18" charset="0"/>
                <a:ea typeface="Calibri" panose="020F0502020204030204" pitchFamily="34" charset="0"/>
              </a:rPr>
              <a:t>Overpayment estimates were drawn from </a:t>
            </a:r>
            <a:r>
              <a:rPr lang="en-US" sz="1000" dirty="0" err="1">
                <a:effectLst/>
                <a:latin typeface="Garamond" panose="02020404030301010803" pitchFamily="18" charset="0"/>
                <a:ea typeface="Calibri" panose="020F0502020204030204" pitchFamily="34" charset="0"/>
              </a:rPr>
              <a:t>MedPAC</a:t>
            </a:r>
            <a:r>
              <a:rPr lang="en-US" sz="1000" dirty="0">
                <a:effectLst/>
                <a:latin typeface="Garamond" panose="02020404030301010803" pitchFamily="18" charset="0"/>
                <a:ea typeface="Calibri" panose="020F0502020204030204" pitchFamily="34" charset="0"/>
              </a:rPr>
              <a:t>, Report to the Congress, Medicare Payment Policy, March 2024.  Administrative spending was calculated from MLR estimates drawn from a 2008 GAO Report (years 2006-10); a 2013 GAO report (20111-2014), and estimates from Milliman (2015-2022; 2022 estimate applied to 2023 and 2024).  These MLR percentages were then multiplied by total (reported or [for 2023-24] projected ) Medicare Advantage expenditures from the 2008-2023 Trustees’ Reports. </a:t>
            </a:r>
            <a:endParaRPr lang="en-US" sz="1000" dirty="0">
              <a:latin typeface="Garamond" panose="02020404030301010803" pitchFamily="18" charset="0"/>
            </a:endParaRPr>
          </a:p>
        </p:txBody>
      </p:sp>
    </p:spTree>
    <p:extLst>
      <p:ext uri="{BB962C8B-B14F-4D97-AF65-F5344CB8AC3E}">
        <p14:creationId xmlns:p14="http://schemas.microsoft.com/office/powerpoint/2010/main" val="2384544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FB29-11F8-6C6C-1794-8F16BAFA3939}"/>
              </a:ext>
            </a:extLst>
          </p:cNvPr>
          <p:cNvSpPr>
            <a:spLocks noGrp="1"/>
          </p:cNvSpPr>
          <p:nvPr>
            <p:ph type="title"/>
          </p:nvPr>
        </p:nvSpPr>
        <p:spPr/>
        <p:txBody>
          <a:bodyPr>
            <a:normAutofit/>
          </a:bodyPr>
          <a:lstStyle/>
          <a:p>
            <a:r>
              <a:rPr lang="en-US" dirty="0"/>
              <a:t>In-home health risk assessments and chart reviews inflate MA enrollees risk scores</a:t>
            </a:r>
            <a:br>
              <a:rPr lang="en-US" dirty="0"/>
            </a:br>
            <a:r>
              <a:rPr lang="en-US" i="1" dirty="0"/>
              <a:t>Translates to $3-15 billion in increased payments in 2021</a:t>
            </a:r>
          </a:p>
        </p:txBody>
      </p:sp>
      <p:graphicFrame>
        <p:nvGraphicFramePr>
          <p:cNvPr id="4" name="Content Placeholder 3">
            <a:extLst>
              <a:ext uri="{FF2B5EF4-FFF2-40B4-BE49-F238E27FC236}">
                <a16:creationId xmlns:a16="http://schemas.microsoft.com/office/drawing/2014/main" id="{A05967EE-4030-093B-006E-F08F69799068}"/>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9307BC7-DB7D-9DE3-8086-97BA4277E477}"/>
              </a:ext>
            </a:extLst>
          </p:cNvPr>
          <p:cNvSpPr txBox="1"/>
          <p:nvPr/>
        </p:nvSpPr>
        <p:spPr>
          <a:xfrm>
            <a:off x="457201" y="6126163"/>
            <a:ext cx="8229599" cy="646331"/>
          </a:xfrm>
          <a:prstGeom prst="rect">
            <a:avLst/>
          </a:prstGeom>
          <a:noFill/>
        </p:spPr>
        <p:txBody>
          <a:bodyPr wrap="square">
            <a:spAutoFit/>
          </a:bodyPr>
          <a:lstStyle/>
          <a:p>
            <a:r>
              <a:rPr lang="en-US" sz="1200" dirty="0">
                <a:effectLst/>
              </a:rPr>
              <a:t>Jacobs, Paul D. “In-Home Health Risk Assessments And Chart Reviews Contribute To Coding Intensity In Medicare Advantage.” </a:t>
            </a:r>
            <a:r>
              <a:rPr lang="en-US" sz="1200" i="1" dirty="0">
                <a:effectLst/>
              </a:rPr>
              <a:t>Health Affairs</a:t>
            </a:r>
            <a:r>
              <a:rPr lang="en-US" sz="1200" dirty="0">
                <a:effectLst/>
              </a:rPr>
              <a:t> 43, no. 7 (July 2024): 942–49.  $15 billion is gross increased paymen</a:t>
            </a:r>
            <a:r>
              <a:rPr lang="en-US" sz="1200" dirty="0"/>
              <a:t>ts; $3 billion figure is if the CMS’s entire statutory MA risk score adjustment were applied solely to risk assessment/chart review payment increase</a:t>
            </a:r>
            <a:endParaRPr lang="en-US" sz="1200" dirty="0">
              <a:effectLst/>
            </a:endParaRPr>
          </a:p>
        </p:txBody>
      </p:sp>
    </p:spTree>
    <p:extLst>
      <p:ext uri="{BB962C8B-B14F-4D97-AF65-F5344CB8AC3E}">
        <p14:creationId xmlns:p14="http://schemas.microsoft.com/office/powerpoint/2010/main" val="142487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2DD2-323F-9D40-BE2E-7551208F06D0}"/>
              </a:ext>
            </a:extLst>
          </p:cNvPr>
          <p:cNvSpPr>
            <a:spLocks noGrp="1"/>
          </p:cNvSpPr>
          <p:nvPr>
            <p:ph type="title"/>
          </p:nvPr>
        </p:nvSpPr>
        <p:spPr/>
        <p:txBody>
          <a:bodyPr>
            <a:normAutofit/>
          </a:bodyPr>
          <a:lstStyle/>
          <a:p>
            <a:r>
              <a:rPr lang="en-US" dirty="0"/>
              <a:t>Differences in Home Care Utilization: </a:t>
            </a:r>
            <a:br>
              <a:rPr lang="en-US" dirty="0"/>
            </a:br>
            <a:r>
              <a:rPr lang="en-US" dirty="0"/>
              <a:t>Medicare Advantage vs. Traditional Medicare Beneficiaries</a:t>
            </a:r>
          </a:p>
        </p:txBody>
      </p:sp>
      <p:graphicFrame>
        <p:nvGraphicFramePr>
          <p:cNvPr id="4" name="Content Placeholder 3">
            <a:extLst>
              <a:ext uri="{FF2B5EF4-FFF2-40B4-BE49-F238E27FC236}">
                <a16:creationId xmlns:a16="http://schemas.microsoft.com/office/drawing/2014/main" id="{6E63FC36-BEFF-944F-B4F8-7C2AB7DE0151}"/>
              </a:ext>
            </a:extLst>
          </p:cNvPr>
          <p:cNvGraphicFramePr>
            <a:graphicFrameLocks noGrp="1"/>
          </p:cNvGraphicFramePr>
          <p:nvPr>
            <p:ph idx="1"/>
            <p:extLst>
              <p:ext uri="{D42A27DB-BD31-4B8C-83A1-F6EECF244321}">
                <p14:modId xmlns:p14="http://schemas.microsoft.com/office/powerpoint/2010/main" val="26647919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1B720ED-9E0C-9447-B9F7-1F79A0A1A917}"/>
              </a:ext>
            </a:extLst>
          </p:cNvPr>
          <p:cNvSpPr txBox="1"/>
          <p:nvPr/>
        </p:nvSpPr>
        <p:spPr>
          <a:xfrm>
            <a:off x="457200" y="6126163"/>
            <a:ext cx="8229599" cy="738664"/>
          </a:xfrm>
          <a:prstGeom prst="rect">
            <a:avLst/>
          </a:prstGeom>
          <a:noFill/>
        </p:spPr>
        <p:txBody>
          <a:bodyPr wrap="square">
            <a:spAutoFit/>
          </a:bodyPr>
          <a:lstStyle/>
          <a:p>
            <a:pPr>
              <a:spcBef>
                <a:spcPts val="0"/>
              </a:spcBef>
              <a:spcAft>
                <a:spcPts val="0"/>
              </a:spcAft>
            </a:pPr>
            <a:r>
              <a:rPr lang="en-US" sz="1400" dirty="0">
                <a:effectLst/>
                <a:latin typeface="Garamond" panose="02020404030301010803" pitchFamily="18" charset="0"/>
              </a:rPr>
              <a:t>Data from:  </a:t>
            </a:r>
            <a:r>
              <a:rPr lang="en-US" sz="1400" dirty="0" err="1">
                <a:effectLst/>
                <a:latin typeface="Garamond" panose="02020404030301010803" pitchFamily="18" charset="0"/>
              </a:rPr>
              <a:t>Prusynski</a:t>
            </a:r>
            <a:r>
              <a:rPr lang="en-US" sz="1400" dirty="0">
                <a:effectLst/>
                <a:latin typeface="Garamond" panose="02020404030301010803" pitchFamily="18" charset="0"/>
              </a:rPr>
              <a:t> RA, </a:t>
            </a:r>
            <a:r>
              <a:rPr lang="en-US" sz="1400" dirty="0" err="1">
                <a:effectLst/>
                <a:latin typeface="Garamond" panose="02020404030301010803" pitchFamily="18" charset="0"/>
              </a:rPr>
              <a:t>D’Alonzo</a:t>
            </a:r>
            <a:r>
              <a:rPr lang="en-US" sz="1400" dirty="0">
                <a:effectLst/>
                <a:latin typeface="Garamond" panose="02020404030301010803" pitchFamily="18" charset="0"/>
              </a:rPr>
              <a:t> A, Johnson MP, </a:t>
            </a:r>
            <a:r>
              <a:rPr lang="en-US" sz="1400" dirty="0" err="1">
                <a:effectLst/>
                <a:latin typeface="Garamond" panose="02020404030301010803" pitchFamily="18" charset="0"/>
              </a:rPr>
              <a:t>Mroz</a:t>
            </a:r>
            <a:r>
              <a:rPr lang="en-US" sz="1400" dirty="0">
                <a:effectLst/>
                <a:latin typeface="Garamond" panose="02020404030301010803" pitchFamily="18" charset="0"/>
              </a:rPr>
              <a:t> TM, Leland NE. Differences in Home Health Services and Outcomes Between Traditional Medicare and Medicare Advantage. JAMA Health Forum 2024;5(3):e235454.  Differences are adjusted.</a:t>
            </a:r>
          </a:p>
        </p:txBody>
      </p:sp>
    </p:spTree>
    <p:extLst>
      <p:ext uri="{BB962C8B-B14F-4D97-AF65-F5344CB8AC3E}">
        <p14:creationId xmlns:p14="http://schemas.microsoft.com/office/powerpoint/2010/main" val="39942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DAAE-7073-F00F-3B05-8471E7137257}"/>
              </a:ext>
            </a:extLst>
          </p:cNvPr>
          <p:cNvSpPr>
            <a:spLocks noGrp="1"/>
          </p:cNvSpPr>
          <p:nvPr>
            <p:ph type="title"/>
          </p:nvPr>
        </p:nvSpPr>
        <p:spPr/>
        <p:txBody>
          <a:bodyPr>
            <a:normAutofit/>
          </a:bodyPr>
          <a:lstStyle/>
          <a:p>
            <a:r>
              <a:rPr lang="en-US" dirty="0"/>
              <a:t>Enrollment of Veterans in MA Plans and Veteran-focused “High-Veteran” MA Plans, 2016 and 2022</a:t>
            </a:r>
            <a:endParaRPr lang="en-US" sz="2200" dirty="0"/>
          </a:p>
        </p:txBody>
      </p:sp>
      <p:graphicFrame>
        <p:nvGraphicFramePr>
          <p:cNvPr id="4" name="Content Placeholder 3">
            <a:extLst>
              <a:ext uri="{FF2B5EF4-FFF2-40B4-BE49-F238E27FC236}">
                <a16:creationId xmlns:a16="http://schemas.microsoft.com/office/drawing/2014/main" id="{D778A787-6266-3EB8-FD02-09B147BE831E}"/>
              </a:ext>
            </a:extLst>
          </p:cNvPr>
          <p:cNvGraphicFramePr>
            <a:graphicFrameLocks noGrp="1"/>
          </p:cNvGraphicFramePr>
          <p:nvPr>
            <p:ph idx="1"/>
            <p:extLst>
              <p:ext uri="{D42A27DB-BD31-4B8C-83A1-F6EECF244321}">
                <p14:modId xmlns:p14="http://schemas.microsoft.com/office/powerpoint/2010/main" val="378396477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E61CD33-4FD2-F8D0-3618-6C4AE3CEDBFE}"/>
              </a:ext>
            </a:extLst>
          </p:cNvPr>
          <p:cNvSpPr txBox="1"/>
          <p:nvPr/>
        </p:nvSpPr>
        <p:spPr>
          <a:xfrm>
            <a:off x="457200" y="5996226"/>
            <a:ext cx="8229599" cy="861774"/>
          </a:xfrm>
          <a:prstGeom prst="rect">
            <a:avLst/>
          </a:prstGeom>
          <a:noFill/>
        </p:spPr>
        <p:txBody>
          <a:bodyPr wrap="square">
            <a:spAutoFit/>
          </a:bodyPr>
          <a:lstStyle/>
          <a:p>
            <a:r>
              <a:rPr lang="en-US" sz="1000" dirty="0">
                <a:effectLst/>
              </a:rPr>
              <a:t>* Of those Medicare eligible</a:t>
            </a:r>
          </a:p>
          <a:p>
            <a:r>
              <a:rPr lang="en-US" sz="1000" dirty="0">
                <a:effectLst/>
              </a:rPr>
              <a:t>** Of those enrolled in an MA plan.  “High-Veteran MA Plan” defined as those with &gt;= 20% VHA enrollees.</a:t>
            </a:r>
          </a:p>
          <a:p>
            <a:r>
              <a:rPr lang="en-US" sz="1000" dirty="0">
                <a:effectLst/>
              </a:rPr>
              <a:t>Data: Ma, </a:t>
            </a:r>
            <a:r>
              <a:rPr lang="en-US" sz="1000" dirty="0" err="1">
                <a:effectLst/>
              </a:rPr>
              <a:t>Yanlei</a:t>
            </a:r>
            <a:r>
              <a:rPr lang="en-US" sz="1000" dirty="0">
                <a:effectLst/>
              </a:rPr>
              <a:t>, Jessica Phelan, Kathleen Yoojin Jeong, Thomas C. Tsai, Austin B. </a:t>
            </a:r>
            <a:r>
              <a:rPr lang="en-US" sz="1000" dirty="0" err="1">
                <a:effectLst/>
              </a:rPr>
              <a:t>Frakt</a:t>
            </a:r>
            <a:r>
              <a:rPr lang="en-US" sz="1000" dirty="0">
                <a:effectLst/>
              </a:rPr>
              <a:t>, Steven D. Pizer, Melissa M. Garrido, Allison </a:t>
            </a:r>
            <a:r>
              <a:rPr lang="en-US" sz="1000" dirty="0" err="1">
                <a:effectLst/>
              </a:rPr>
              <a:t>Dorneo</a:t>
            </a:r>
            <a:r>
              <a:rPr lang="en-US" sz="1000" dirty="0">
                <a:effectLst/>
              </a:rPr>
              <a:t>, and José F. Figueroa. “Medicare Advantage Plans With High Numbers Of Veterans: Enrollment, Utilization, And Potential Wasteful Spending.” </a:t>
            </a:r>
            <a:r>
              <a:rPr lang="en-US" sz="1000" i="1" dirty="0">
                <a:effectLst/>
              </a:rPr>
              <a:t>Health Affairs</a:t>
            </a:r>
            <a:r>
              <a:rPr lang="en-US" sz="1000" dirty="0">
                <a:effectLst/>
              </a:rPr>
              <a:t> 43, no. 11 (November 2024): 1508–17. </a:t>
            </a:r>
          </a:p>
        </p:txBody>
      </p:sp>
    </p:spTree>
    <p:extLst>
      <p:ext uri="{BB962C8B-B14F-4D97-AF65-F5344CB8AC3E}">
        <p14:creationId xmlns:p14="http://schemas.microsoft.com/office/powerpoint/2010/main" val="3949531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152B-F007-E269-AC35-2273D051EACB}"/>
              </a:ext>
            </a:extLst>
          </p:cNvPr>
          <p:cNvSpPr>
            <a:spLocks noGrp="1"/>
          </p:cNvSpPr>
          <p:nvPr>
            <p:ph type="title"/>
          </p:nvPr>
        </p:nvSpPr>
        <p:spPr>
          <a:xfrm>
            <a:off x="457200" y="414198"/>
            <a:ext cx="7886700" cy="1325563"/>
          </a:xfrm>
        </p:spPr>
        <p:txBody>
          <a:bodyPr>
            <a:normAutofit/>
          </a:bodyPr>
          <a:lstStyle/>
          <a:p>
            <a:r>
              <a:rPr lang="en-US" dirty="0"/>
              <a:t>Total and OOP Dental Expenditures per Year: </a:t>
            </a:r>
            <a:br>
              <a:rPr lang="en-US" dirty="0"/>
            </a:br>
            <a:r>
              <a:rPr lang="en-US" dirty="0"/>
              <a:t>TM vs. MA Beneficiaries </a:t>
            </a:r>
          </a:p>
        </p:txBody>
      </p:sp>
      <p:graphicFrame>
        <p:nvGraphicFramePr>
          <p:cNvPr id="4" name="Content Placeholder 3">
            <a:extLst>
              <a:ext uri="{FF2B5EF4-FFF2-40B4-BE49-F238E27FC236}">
                <a16:creationId xmlns:a16="http://schemas.microsoft.com/office/drawing/2014/main" id="{D982E453-70C5-CDA9-0375-179B06725B4E}"/>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14EABBE-B1B1-B665-F7D0-8E020C089D72}"/>
              </a:ext>
            </a:extLst>
          </p:cNvPr>
          <p:cNvSpPr txBox="1"/>
          <p:nvPr/>
        </p:nvSpPr>
        <p:spPr>
          <a:xfrm>
            <a:off x="457200" y="6126163"/>
            <a:ext cx="8229600" cy="523220"/>
          </a:xfrm>
          <a:prstGeom prst="rect">
            <a:avLst/>
          </a:prstGeom>
          <a:noFill/>
        </p:spPr>
        <p:txBody>
          <a:bodyPr wrap="square">
            <a:spAutoFit/>
          </a:bodyPr>
          <a:lstStyle/>
          <a:p>
            <a:pPr>
              <a:spcBef>
                <a:spcPts val="0"/>
              </a:spcBef>
              <a:spcAft>
                <a:spcPts val="0"/>
              </a:spcAft>
            </a:pPr>
            <a:r>
              <a:rPr lang="en-US" sz="1400" dirty="0">
                <a:effectLst/>
                <a:latin typeface="Garamond" panose="02020404030301010803" pitchFamily="18" charset="0"/>
              </a:rPr>
              <a:t>OOP difference is statistically significant only (p=0.04).  Data from: Simon L, Cai C. Dental Use and Spending in Medicare Advantage and Traditional Medicare, 2010-2021. JAMA </a:t>
            </a:r>
            <a:r>
              <a:rPr lang="en-US" sz="1400" dirty="0" err="1">
                <a:effectLst/>
                <a:latin typeface="Garamond" panose="02020404030301010803" pitchFamily="18" charset="0"/>
              </a:rPr>
              <a:t>Netw</a:t>
            </a:r>
            <a:r>
              <a:rPr lang="en-US" sz="1400" dirty="0">
                <a:effectLst/>
                <a:latin typeface="Garamond" panose="02020404030301010803" pitchFamily="18" charset="0"/>
              </a:rPr>
              <a:t> Open 2024;7(2):e240401.</a:t>
            </a:r>
          </a:p>
        </p:txBody>
      </p:sp>
    </p:spTree>
    <p:extLst>
      <p:ext uri="{BB962C8B-B14F-4D97-AF65-F5344CB8AC3E}">
        <p14:creationId xmlns:p14="http://schemas.microsoft.com/office/powerpoint/2010/main" val="533468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99D3-A243-680F-5360-63B6CD17C1F9}"/>
              </a:ext>
            </a:extLst>
          </p:cNvPr>
          <p:cNvSpPr>
            <a:spLocks noGrp="1"/>
          </p:cNvSpPr>
          <p:nvPr>
            <p:ph type="title"/>
          </p:nvPr>
        </p:nvSpPr>
        <p:spPr/>
        <p:txBody>
          <a:bodyPr>
            <a:normAutofit/>
          </a:bodyPr>
          <a:lstStyle/>
          <a:p>
            <a:r>
              <a:rPr lang="en-US" dirty="0"/>
              <a:t>Transition to MA (vs. staying in TM) does not lead to any improvement in financial protection</a:t>
            </a:r>
          </a:p>
        </p:txBody>
      </p:sp>
      <p:graphicFrame>
        <p:nvGraphicFramePr>
          <p:cNvPr id="8" name="Chart 7">
            <a:extLst>
              <a:ext uri="{FF2B5EF4-FFF2-40B4-BE49-F238E27FC236}">
                <a16:creationId xmlns:a16="http://schemas.microsoft.com/office/drawing/2014/main" id="{934D6CE1-A785-5D80-AEAC-FE1A45C82A96}"/>
              </a:ext>
            </a:extLst>
          </p:cNvPr>
          <p:cNvGraphicFramePr>
            <a:graphicFrameLocks/>
          </p:cNvGraphicFramePr>
          <p:nvPr>
            <p:extLst>
              <p:ext uri="{D42A27DB-BD31-4B8C-83A1-F6EECF244321}">
                <p14:modId xmlns:p14="http://schemas.microsoft.com/office/powerpoint/2010/main" val="1116503511"/>
              </p:ext>
            </p:extLst>
          </p:nvPr>
        </p:nvGraphicFramePr>
        <p:xfrm>
          <a:off x="628650" y="1690689"/>
          <a:ext cx="8058150" cy="41578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E09CDCEB-8A9E-794D-02F6-2BA5D8652C02}"/>
              </a:ext>
            </a:extLst>
          </p:cNvPr>
          <p:cNvSpPr txBox="1"/>
          <p:nvPr/>
        </p:nvSpPr>
        <p:spPr>
          <a:xfrm>
            <a:off x="428385" y="5934670"/>
            <a:ext cx="8258415" cy="923330"/>
          </a:xfrm>
          <a:prstGeom prst="rect">
            <a:avLst/>
          </a:prstGeom>
          <a:noFill/>
        </p:spPr>
        <p:txBody>
          <a:bodyPr wrap="square">
            <a:spAutoFit/>
          </a:bodyPr>
          <a:lstStyle/>
          <a:p>
            <a:pPr>
              <a:spcBef>
                <a:spcPts val="0"/>
              </a:spcBef>
              <a:spcAft>
                <a:spcPts val="0"/>
              </a:spcAft>
            </a:pPr>
            <a:r>
              <a:rPr lang="en-US" dirty="0">
                <a:effectLst/>
                <a:latin typeface="Garamond" panose="02020404030301010803" pitchFamily="18" charset="0"/>
              </a:rPr>
              <a:t>OOP=</a:t>
            </a:r>
            <a:r>
              <a:rPr lang="en-US" dirty="0">
                <a:latin typeface="Garamond" panose="02020404030301010803" pitchFamily="18" charset="0"/>
              </a:rPr>
              <a:t>Out-of-Pocket:  Source: </a:t>
            </a:r>
            <a:r>
              <a:rPr lang="en-US" dirty="0">
                <a:effectLst/>
                <a:latin typeface="Garamond" panose="02020404030301010803" pitchFamily="18" charset="0"/>
              </a:rPr>
              <a:t>Park S, Meyers DJ, Trivedi AN. Association of Medicare Advantage Enrollment With Financial Burden of Care. Ann Intern Med [Internet] 2024 [cited 2024 Jun 24];Available from: </a:t>
            </a:r>
            <a:r>
              <a:rPr lang="en-US" dirty="0">
                <a:effectLst/>
                <a:latin typeface="Garamond" panose="02020404030301010803" pitchFamily="18" charset="0"/>
                <a:hlinkClick r:id="rId3"/>
              </a:rPr>
              <a:t>https://www.acpjournals.org/doi/10.7326/M23-2480</a:t>
            </a:r>
            <a:endParaRPr lang="en-US" dirty="0">
              <a:effectLst/>
              <a:latin typeface="Garamond" panose="02020404030301010803" pitchFamily="18" charset="0"/>
            </a:endParaRPr>
          </a:p>
        </p:txBody>
      </p:sp>
    </p:spTree>
    <p:extLst>
      <p:ext uri="{BB962C8B-B14F-4D97-AF65-F5344CB8AC3E}">
        <p14:creationId xmlns:p14="http://schemas.microsoft.com/office/powerpoint/2010/main" val="1651740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5FF4-8527-1806-88E9-E11FC4E9E318}"/>
              </a:ext>
            </a:extLst>
          </p:cNvPr>
          <p:cNvSpPr>
            <a:spLocks noGrp="1"/>
          </p:cNvSpPr>
          <p:nvPr>
            <p:ph type="title"/>
          </p:nvPr>
        </p:nvSpPr>
        <p:spPr/>
        <p:txBody>
          <a:bodyPr>
            <a:normAutofit/>
          </a:bodyPr>
          <a:lstStyle/>
          <a:p>
            <a:r>
              <a:rPr lang="en-US" dirty="0"/>
              <a:t>Beneficiary Characteristics by Enrollment: </a:t>
            </a:r>
            <a:br>
              <a:rPr lang="en-US" dirty="0"/>
            </a:br>
            <a:r>
              <a:rPr lang="en-US" dirty="0"/>
              <a:t>MA Zero-Premium, MA Non-Zero Premium, and FFS</a:t>
            </a:r>
          </a:p>
        </p:txBody>
      </p:sp>
      <p:graphicFrame>
        <p:nvGraphicFramePr>
          <p:cNvPr id="4" name="Content Placeholder 3">
            <a:extLst>
              <a:ext uri="{FF2B5EF4-FFF2-40B4-BE49-F238E27FC236}">
                <a16:creationId xmlns:a16="http://schemas.microsoft.com/office/drawing/2014/main" id="{2F3A413D-25C0-1A8C-B081-2759A0C238A0}"/>
              </a:ext>
            </a:extLst>
          </p:cNvPr>
          <p:cNvGraphicFramePr>
            <a:graphicFrameLocks noGrp="1"/>
          </p:cNvGraphicFramePr>
          <p:nvPr>
            <p:ph idx="1"/>
            <p:extLst>
              <p:ext uri="{D42A27DB-BD31-4B8C-83A1-F6EECF244321}">
                <p14:modId xmlns:p14="http://schemas.microsoft.com/office/powerpoint/2010/main" val="407106194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596476A-825B-FC69-8FEC-7881DABE1D54}"/>
              </a:ext>
            </a:extLst>
          </p:cNvPr>
          <p:cNvSpPr txBox="1"/>
          <p:nvPr/>
        </p:nvSpPr>
        <p:spPr>
          <a:xfrm>
            <a:off x="457200" y="6119336"/>
            <a:ext cx="8229599" cy="738664"/>
          </a:xfrm>
          <a:prstGeom prst="rect">
            <a:avLst/>
          </a:prstGeom>
          <a:noFill/>
        </p:spPr>
        <p:txBody>
          <a:bodyPr wrap="square">
            <a:spAutoFit/>
          </a:bodyPr>
          <a:lstStyle/>
          <a:p>
            <a:r>
              <a:rPr lang="en-US" sz="1400" dirty="0">
                <a:latin typeface="Garamond" panose="02020404030301010803" pitchFamily="18" charset="0"/>
              </a:rPr>
              <a:t>Data from: Harvard-</a:t>
            </a:r>
            <a:r>
              <a:rPr lang="en-US" sz="1400" dirty="0" err="1">
                <a:latin typeface="Garamond" panose="02020404030301010803" pitchFamily="18" charset="0"/>
              </a:rPr>
              <a:t>Inovalon</a:t>
            </a:r>
            <a:r>
              <a:rPr lang="en-US" sz="1400" dirty="0">
                <a:latin typeface="Garamond" panose="02020404030301010803" pitchFamily="18" charset="0"/>
              </a:rPr>
              <a:t> Medicare Study: The Importance of Plan Design in Medicare Advantage [Internet]. </a:t>
            </a:r>
            <a:r>
              <a:rPr lang="en-US" sz="1400" dirty="0" err="1">
                <a:latin typeface="Garamond" panose="02020404030301010803" pitchFamily="18" charset="0"/>
              </a:rPr>
              <a:t>Inovalon</a:t>
            </a:r>
            <a:r>
              <a:rPr lang="en-US" sz="1400" dirty="0">
                <a:latin typeface="Garamond" panose="02020404030301010803" pitchFamily="18" charset="0"/>
              </a:rPr>
              <a:t>. [cited 2024 Apr 22];Available from: https://</a:t>
            </a:r>
            <a:r>
              <a:rPr lang="en-US" sz="1400" dirty="0" err="1">
                <a:latin typeface="Garamond" panose="02020404030301010803" pitchFamily="18" charset="0"/>
              </a:rPr>
              <a:t>www.inovalon.com</a:t>
            </a:r>
            <a:r>
              <a:rPr lang="en-US" sz="1400" dirty="0">
                <a:latin typeface="Garamond" panose="02020404030301010803" pitchFamily="18" charset="0"/>
              </a:rPr>
              <a:t>/resource/harvard-inovalon-medicare-study-the-importance-of-plan-design-in-medicare-advantage/</a:t>
            </a:r>
          </a:p>
        </p:txBody>
      </p:sp>
    </p:spTree>
    <p:extLst>
      <p:ext uri="{BB962C8B-B14F-4D97-AF65-F5344CB8AC3E}">
        <p14:creationId xmlns:p14="http://schemas.microsoft.com/office/powerpoint/2010/main" val="292957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730A-2C3C-3743-94E5-E0DAF43CFCAB}"/>
              </a:ext>
            </a:extLst>
          </p:cNvPr>
          <p:cNvSpPr>
            <a:spLocks noGrp="1"/>
          </p:cNvSpPr>
          <p:nvPr>
            <p:ph type="title"/>
          </p:nvPr>
        </p:nvSpPr>
        <p:spPr/>
        <p:txBody>
          <a:bodyPr>
            <a:normAutofit/>
          </a:bodyPr>
          <a:lstStyle/>
          <a:p>
            <a:r>
              <a:rPr lang="en-US" sz="3300" dirty="0"/>
              <a:t>Life Expectancy At Birth in the US: </a:t>
            </a:r>
            <a:br>
              <a:rPr lang="en-US" sz="3300" dirty="0"/>
            </a:br>
            <a:r>
              <a:rPr lang="en-US" sz="3300" dirty="0"/>
              <a:t>1960-2022</a:t>
            </a:r>
            <a:endParaRPr lang="en-US" sz="2200" dirty="0"/>
          </a:p>
        </p:txBody>
      </p:sp>
      <p:sp>
        <p:nvSpPr>
          <p:cNvPr id="5" name="Rectangle 4">
            <a:extLst>
              <a:ext uri="{FF2B5EF4-FFF2-40B4-BE49-F238E27FC236}">
                <a16:creationId xmlns:a16="http://schemas.microsoft.com/office/drawing/2014/main" id="{0D94B4CB-E356-8B40-9146-678007CFBF94}"/>
              </a:ext>
            </a:extLst>
          </p:cNvPr>
          <p:cNvSpPr/>
          <p:nvPr/>
        </p:nvSpPr>
        <p:spPr>
          <a:xfrm>
            <a:off x="457201" y="5693172"/>
            <a:ext cx="8229599" cy="1077218"/>
          </a:xfrm>
          <a:prstGeom prst="rect">
            <a:avLst/>
          </a:prstGeom>
        </p:spPr>
        <p:txBody>
          <a:bodyPr wrap="square">
            <a:spAutoFit/>
          </a:bodyPr>
          <a:lstStyle/>
          <a:p>
            <a:pPr algn="r"/>
            <a:r>
              <a:rPr lang="en-US" sz="1200" dirty="0"/>
              <a:t> </a:t>
            </a:r>
          </a:p>
          <a:p>
            <a:pPr>
              <a:spcBef>
                <a:spcPts val="0"/>
              </a:spcBef>
              <a:spcAft>
                <a:spcPts val="0"/>
              </a:spcAft>
            </a:pPr>
            <a:r>
              <a:rPr lang="en-US" sz="1200" dirty="0"/>
              <a:t>Source</a:t>
            </a:r>
          </a:p>
          <a:p>
            <a:pPr>
              <a:spcBef>
                <a:spcPts val="0"/>
              </a:spcBef>
              <a:spcAft>
                <a:spcPts val="0"/>
              </a:spcAft>
            </a:pPr>
            <a:r>
              <a:rPr lang="en-US" sz="1000" dirty="0"/>
              <a:t>1960-2018:NCHS - Death rates and life expectancy at birth, available at </a:t>
            </a:r>
            <a:r>
              <a:rPr lang="en-US" sz="1000" dirty="0">
                <a:hlinkClick r:id="rId2"/>
              </a:rPr>
              <a:t>https://data.cdc.gov/NCHS/NCHS-Death-rates-and-life-expectancy-at-birth/w9j2-ggv5/about_data</a:t>
            </a:r>
            <a:r>
              <a:rPr lang="en-US" sz="1000" dirty="0"/>
              <a:t>. [</a:t>
            </a:r>
            <a:r>
              <a:rPr lang="en-US" sz="1000" dirty="0" err="1"/>
              <a:t>Downlaoded</a:t>
            </a:r>
            <a:r>
              <a:rPr lang="en-US" sz="1000" dirty="0"/>
              <a:t> 11-11-2024]</a:t>
            </a:r>
          </a:p>
          <a:p>
            <a:pPr>
              <a:spcBef>
                <a:spcPts val="0"/>
              </a:spcBef>
              <a:spcAft>
                <a:spcPts val="0"/>
              </a:spcAft>
            </a:pPr>
            <a:r>
              <a:rPr lang="en-US" sz="1000" dirty="0">
                <a:effectLst/>
              </a:rPr>
              <a:t>2019-2021:  NVSS, National Vital Statistics Reports, United States Lif</a:t>
            </a:r>
            <a:r>
              <a:rPr lang="en-US" sz="1000" dirty="0"/>
              <a:t>e Tables 2019, 2020, and 2021</a:t>
            </a:r>
          </a:p>
          <a:p>
            <a:pPr>
              <a:spcBef>
                <a:spcPts val="0"/>
              </a:spcBef>
              <a:spcAft>
                <a:spcPts val="0"/>
              </a:spcAft>
            </a:pPr>
            <a:r>
              <a:rPr lang="en-US" sz="1000" dirty="0">
                <a:effectLst/>
              </a:rPr>
              <a:t>20212:. NCHS Data Brief No. 492. March 2024.  Mortality in the United States, 2022. https://</a:t>
            </a:r>
            <a:r>
              <a:rPr lang="en-US" sz="1000" dirty="0" err="1">
                <a:effectLst/>
              </a:rPr>
              <a:t>www.cdc.gov</a:t>
            </a:r>
            <a:r>
              <a:rPr lang="en-US" sz="1000" dirty="0">
                <a:effectLst/>
              </a:rPr>
              <a:t>/</a:t>
            </a:r>
            <a:r>
              <a:rPr lang="en-US" sz="1000" dirty="0" err="1">
                <a:effectLst/>
              </a:rPr>
              <a:t>nchs</a:t>
            </a:r>
            <a:r>
              <a:rPr lang="en-US" sz="1000" dirty="0">
                <a:effectLst/>
              </a:rPr>
              <a:t>/data/</a:t>
            </a:r>
            <a:r>
              <a:rPr lang="en-US" sz="1000" dirty="0" err="1">
                <a:effectLst/>
              </a:rPr>
              <a:t>databriefs</a:t>
            </a:r>
            <a:r>
              <a:rPr lang="en-US" sz="1000" dirty="0">
                <a:effectLst/>
              </a:rPr>
              <a:t>/db492.pdf.</a:t>
            </a:r>
          </a:p>
        </p:txBody>
      </p:sp>
      <p:pic>
        <p:nvPicPr>
          <p:cNvPr id="8" name="Content Placeholder 7" descr="A graph showing the growth of a number of years&#10;&#10;Description automatically generated">
            <a:extLst>
              <a:ext uri="{FF2B5EF4-FFF2-40B4-BE49-F238E27FC236}">
                <a16:creationId xmlns:a16="http://schemas.microsoft.com/office/drawing/2014/main" id="{E638D666-76BB-DA7E-3751-2CA7D078463F}"/>
              </a:ext>
            </a:extLst>
          </p:cNvPr>
          <p:cNvPicPr>
            <a:picLocks noGrp="1" noChangeAspect="1"/>
          </p:cNvPicPr>
          <p:nvPr>
            <p:ph idx="1"/>
          </p:nvPr>
        </p:nvPicPr>
        <p:blipFill>
          <a:blip r:embed="rId3"/>
          <a:stretch>
            <a:fillRect/>
          </a:stretch>
        </p:blipFill>
        <p:spPr>
          <a:xfrm>
            <a:off x="628650" y="1428949"/>
            <a:ext cx="7545159" cy="4525963"/>
          </a:xfrm>
        </p:spPr>
      </p:pic>
    </p:spTree>
    <p:extLst>
      <p:ext uri="{BB962C8B-B14F-4D97-AF65-F5344CB8AC3E}">
        <p14:creationId xmlns:p14="http://schemas.microsoft.com/office/powerpoint/2010/main" val="152632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E241EDB-9F12-2B79-8B3F-0C9FE0BD3A57}"/>
              </a:ext>
            </a:extLst>
          </p:cNvPr>
          <p:cNvSpPr>
            <a:spLocks noGrp="1"/>
          </p:cNvSpPr>
          <p:nvPr>
            <p:ph idx="1"/>
          </p:nvPr>
        </p:nvSpPr>
        <p:spPr>
          <a:xfrm>
            <a:off x="2339788" y="2129218"/>
            <a:ext cx="4464424" cy="4351338"/>
          </a:xfrm>
        </p:spPr>
        <p:txBody>
          <a:bodyPr/>
          <a:lstStyle/>
          <a:p>
            <a:pPr marL="0" indent="0">
              <a:buNone/>
            </a:pPr>
            <a:r>
              <a:rPr lang="en-US" dirty="0"/>
              <a:t>Medicare Advantage does not only waste money— its business model is based on care denial, and it is undermining the idea of equitable, single-tier for the elderly.</a:t>
            </a:r>
          </a:p>
        </p:txBody>
      </p:sp>
    </p:spTree>
    <p:extLst>
      <p:ext uri="{BB962C8B-B14F-4D97-AF65-F5344CB8AC3E}">
        <p14:creationId xmlns:p14="http://schemas.microsoft.com/office/powerpoint/2010/main" val="143402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DB0D6-1C6E-350D-DF1A-56C177C13462}"/>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Supply and Capital</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587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60A7-6340-604F-8140-FC72EC44D57B}"/>
              </a:ext>
            </a:extLst>
          </p:cNvPr>
          <p:cNvSpPr>
            <a:spLocks noGrp="1"/>
          </p:cNvSpPr>
          <p:nvPr>
            <p:ph type="title"/>
          </p:nvPr>
        </p:nvSpPr>
        <p:spPr/>
        <p:txBody>
          <a:bodyPr>
            <a:normAutofit/>
          </a:bodyPr>
          <a:lstStyle/>
          <a:p>
            <a:r>
              <a:rPr lang="en-US" dirty="0"/>
              <a:t>US has Second Highest Supply of Specialists but Lowest Supply of Primary Care Doctors vs. 4 Peer Nations</a:t>
            </a:r>
          </a:p>
        </p:txBody>
      </p:sp>
      <p:sp>
        <p:nvSpPr>
          <p:cNvPr id="5" name="Rectangle 4">
            <a:extLst>
              <a:ext uri="{FF2B5EF4-FFF2-40B4-BE49-F238E27FC236}">
                <a16:creationId xmlns:a16="http://schemas.microsoft.com/office/drawing/2014/main" id="{F2640D28-6A9B-B240-9A04-2F390DBB724A}"/>
              </a:ext>
            </a:extLst>
          </p:cNvPr>
          <p:cNvSpPr/>
          <p:nvPr/>
        </p:nvSpPr>
        <p:spPr>
          <a:xfrm>
            <a:off x="628650" y="6191663"/>
            <a:ext cx="8229600" cy="646331"/>
          </a:xfrm>
          <a:prstGeom prst="rect">
            <a:avLst/>
          </a:prstGeom>
        </p:spPr>
        <p:txBody>
          <a:bodyPr wrap="square">
            <a:spAutoFit/>
          </a:bodyPr>
          <a:lstStyle/>
          <a:p>
            <a:pPr fontAlgn="b"/>
            <a:r>
              <a:rPr lang="en-US" sz="1200" dirty="0"/>
              <a:t>Source: OECD Data Explorer, data downloaded July 2, 2024.  Note: specialists include general pediatricians, obstetricians and gynecologists, psychiatrists, medical group of specialists, surgical group of specialists, other specialists not elsewhere classified. </a:t>
            </a:r>
            <a:endParaRPr lang="en-US" sz="1200" dirty="0">
              <a:solidFill>
                <a:srgbClr val="000000"/>
              </a:solidFill>
              <a:latin typeface="Calibri" panose="020F0502020204030204" pitchFamily="34" charset="0"/>
            </a:endParaRPr>
          </a:p>
        </p:txBody>
      </p:sp>
      <p:pic>
        <p:nvPicPr>
          <p:cNvPr id="8" name="Content Placeholder 7" descr="A graph of different colored lines&#10;&#10;Description automatically generated">
            <a:extLst>
              <a:ext uri="{FF2B5EF4-FFF2-40B4-BE49-F238E27FC236}">
                <a16:creationId xmlns:a16="http://schemas.microsoft.com/office/drawing/2014/main" id="{0D8446E5-BC65-2A4E-BD25-6B76A47424C6}"/>
              </a:ext>
            </a:extLst>
          </p:cNvPr>
          <p:cNvPicPr>
            <a:picLocks noGrp="1" noChangeAspect="1"/>
          </p:cNvPicPr>
          <p:nvPr>
            <p:ph idx="1"/>
          </p:nvPr>
        </p:nvPicPr>
        <p:blipFill>
          <a:blip r:embed="rId2"/>
          <a:stretch>
            <a:fillRect/>
          </a:stretch>
        </p:blipFill>
        <p:spPr>
          <a:xfrm>
            <a:off x="628650" y="1509620"/>
            <a:ext cx="7613374" cy="4568025"/>
          </a:xfrm>
        </p:spPr>
      </p:pic>
    </p:spTree>
    <p:extLst>
      <p:ext uri="{BB962C8B-B14F-4D97-AF65-F5344CB8AC3E}">
        <p14:creationId xmlns:p14="http://schemas.microsoft.com/office/powerpoint/2010/main" val="232056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44B9-EB91-7038-EDCC-D7E56B9DD664}"/>
              </a:ext>
            </a:extLst>
          </p:cNvPr>
          <p:cNvSpPr>
            <a:spLocks noGrp="1"/>
          </p:cNvSpPr>
          <p:nvPr>
            <p:ph type="title"/>
          </p:nvPr>
        </p:nvSpPr>
        <p:spPr/>
        <p:txBody>
          <a:bodyPr>
            <a:noAutofit/>
          </a:bodyPr>
          <a:lstStyle/>
          <a:p>
            <a:r>
              <a:rPr lang="en-US" dirty="0"/>
              <a:t>Surgeries that should be performed electively are more likely to required emergently in PCP shortage areas</a:t>
            </a:r>
            <a:br>
              <a:rPr lang="en-US" sz="3000" dirty="0"/>
            </a:br>
            <a:r>
              <a:rPr lang="en-US" sz="2400" i="1" dirty="0"/>
              <a:t>Emergent provision also increases complication rate</a:t>
            </a:r>
            <a:endParaRPr lang="en-US" sz="2400" dirty="0"/>
          </a:p>
        </p:txBody>
      </p:sp>
      <p:graphicFrame>
        <p:nvGraphicFramePr>
          <p:cNvPr id="7" name="Content Placeholder 6">
            <a:extLst>
              <a:ext uri="{FF2B5EF4-FFF2-40B4-BE49-F238E27FC236}">
                <a16:creationId xmlns:a16="http://schemas.microsoft.com/office/drawing/2014/main" id="{52264DBF-E196-80AC-D815-C52BABA9E440}"/>
              </a:ext>
            </a:extLst>
          </p:cNvPr>
          <p:cNvGraphicFramePr>
            <a:graphicFrameLocks noGrp="1"/>
          </p:cNvGraphicFramePr>
          <p:nvPr>
            <p:ph idx="1"/>
            <p:extLst>
              <p:ext uri="{D42A27DB-BD31-4B8C-83A1-F6EECF244321}">
                <p14:modId xmlns:p14="http://schemas.microsoft.com/office/powerpoint/2010/main" val="540403356"/>
              </p:ext>
            </p:extLst>
          </p:nvPr>
        </p:nvGraphicFramePr>
        <p:xfrm>
          <a:off x="448056" y="1690689"/>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A667C43-F535-A988-D385-D8FF777D4AA6}"/>
              </a:ext>
            </a:extLst>
          </p:cNvPr>
          <p:cNvSpPr txBox="1"/>
          <p:nvPr/>
        </p:nvSpPr>
        <p:spPr>
          <a:xfrm>
            <a:off x="448056" y="6077375"/>
            <a:ext cx="8229600" cy="830997"/>
          </a:xfrm>
          <a:prstGeom prst="rect">
            <a:avLst/>
          </a:prstGeom>
          <a:noFill/>
        </p:spPr>
        <p:txBody>
          <a:bodyPr wrap="square">
            <a:spAutoFit/>
          </a:bodyPr>
          <a:lstStyle/>
          <a:p>
            <a:r>
              <a:rPr lang="en-US" sz="1200" dirty="0">
                <a:effectLst/>
                <a:latin typeface="Garamond" panose="02020404030301010803" pitchFamily="18" charset="0"/>
              </a:rPr>
              <a:t>Very mild = HPSA severity score 1-5; mild = 6-10; moderate == 11-15; severe = 16-20; </a:t>
            </a:r>
            <a:r>
              <a:rPr lang="en-US" sz="1200" dirty="0">
                <a:latin typeface="Garamond" panose="02020404030301010803" pitchFamily="18" charset="0"/>
              </a:rPr>
              <a:t>very severe = 21-25.  </a:t>
            </a:r>
          </a:p>
          <a:p>
            <a:r>
              <a:rPr lang="en-US" sz="1200" dirty="0">
                <a:effectLst/>
                <a:latin typeface="Garamond" panose="02020404030301010803" pitchFamily="18" charset="0"/>
              </a:rPr>
              <a:t>Data from: Schaefer, Sara L., Shukri H. A. </a:t>
            </a:r>
            <a:r>
              <a:rPr lang="en-US" sz="1200" dirty="0" err="1">
                <a:effectLst/>
                <a:latin typeface="Garamond" panose="02020404030301010803" pitchFamily="18" charset="0"/>
              </a:rPr>
              <a:t>Dualeh</a:t>
            </a:r>
            <a:r>
              <a:rPr lang="en-US" sz="1200" dirty="0">
                <a:effectLst/>
                <a:latin typeface="Garamond" panose="02020404030301010803" pitchFamily="18" charset="0"/>
              </a:rPr>
              <a:t>, Nicholas </a:t>
            </a:r>
            <a:r>
              <a:rPr lang="en-US" sz="1200" dirty="0" err="1">
                <a:effectLst/>
                <a:latin typeface="Garamond" panose="02020404030301010803" pitchFamily="18" charset="0"/>
              </a:rPr>
              <a:t>Kunnath</a:t>
            </a:r>
            <a:r>
              <a:rPr lang="en-US" sz="1200" dirty="0">
                <a:effectLst/>
                <a:latin typeface="Garamond" panose="02020404030301010803" pitchFamily="18" charset="0"/>
              </a:rPr>
              <a:t>, John W. Scott, and Andrew M. Ibrahim. “Higher Rates Of Emergency Surgery, Serious Complications, And Readmissions In Primary Care Shortage Areas, 2015–19.” </a:t>
            </a:r>
            <a:r>
              <a:rPr lang="en-US" sz="1200" i="1" dirty="0">
                <a:effectLst/>
                <a:latin typeface="Garamond" panose="02020404030301010803" pitchFamily="18" charset="0"/>
              </a:rPr>
              <a:t>Health Affairs</a:t>
            </a:r>
            <a:r>
              <a:rPr lang="en-US" sz="1200" dirty="0">
                <a:effectLst/>
                <a:latin typeface="Garamond" panose="02020404030301010803" pitchFamily="18" charset="0"/>
              </a:rPr>
              <a:t> 43, no. 3 (March 2024): 363–71.</a:t>
            </a:r>
          </a:p>
        </p:txBody>
      </p:sp>
    </p:spTree>
    <p:extLst>
      <p:ext uri="{BB962C8B-B14F-4D97-AF65-F5344CB8AC3E}">
        <p14:creationId xmlns:p14="http://schemas.microsoft.com/office/powerpoint/2010/main" val="1153153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E819-A536-8883-A4A8-DC7EEC26225F}"/>
              </a:ext>
            </a:extLst>
          </p:cNvPr>
          <p:cNvSpPr>
            <a:spLocks noGrp="1"/>
          </p:cNvSpPr>
          <p:nvPr>
            <p:ph type="title"/>
          </p:nvPr>
        </p:nvSpPr>
        <p:spPr/>
        <p:txBody>
          <a:bodyPr>
            <a:normAutofit/>
          </a:bodyPr>
          <a:lstStyle/>
          <a:p>
            <a:r>
              <a:rPr lang="en-US" dirty="0"/>
              <a:t>Black Communities More Likely to Lose Their Hospitals</a:t>
            </a:r>
            <a:br>
              <a:rPr lang="en-US" dirty="0"/>
            </a:br>
            <a:r>
              <a:rPr lang="en-US" sz="2400" i="1" dirty="0"/>
              <a:t>Risk of Hospital Closure (2007-2018) by Region’s Black Population Share</a:t>
            </a:r>
          </a:p>
        </p:txBody>
      </p:sp>
      <p:graphicFrame>
        <p:nvGraphicFramePr>
          <p:cNvPr id="4" name="Content Placeholder 3">
            <a:extLst>
              <a:ext uri="{FF2B5EF4-FFF2-40B4-BE49-F238E27FC236}">
                <a16:creationId xmlns:a16="http://schemas.microsoft.com/office/drawing/2014/main" id="{07B904A6-AA22-D12E-F138-4657CECE0595}"/>
              </a:ext>
            </a:extLst>
          </p:cNvPr>
          <p:cNvGraphicFramePr>
            <a:graphicFrameLocks noGrp="1"/>
          </p:cNvGraphicFramePr>
          <p:nvPr>
            <p:ph idx="1"/>
            <p:extLst>
              <p:ext uri="{D42A27DB-BD31-4B8C-83A1-F6EECF244321}">
                <p14:modId xmlns:p14="http://schemas.microsoft.com/office/powerpoint/2010/main" val="36485759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6D1D440-9892-FFF9-660C-978D78B08736}"/>
              </a:ext>
            </a:extLst>
          </p:cNvPr>
          <p:cNvSpPr txBox="1"/>
          <p:nvPr/>
        </p:nvSpPr>
        <p:spPr>
          <a:xfrm>
            <a:off x="457200" y="6254750"/>
            <a:ext cx="8229600" cy="461665"/>
          </a:xfrm>
          <a:prstGeom prst="rect">
            <a:avLst/>
          </a:prstGeom>
          <a:noFill/>
        </p:spPr>
        <p:txBody>
          <a:bodyPr wrap="square">
            <a:spAutoFit/>
          </a:bodyPr>
          <a:lstStyle/>
          <a:p>
            <a:pPr>
              <a:spcBef>
                <a:spcPts val="0"/>
              </a:spcBef>
              <a:spcAft>
                <a:spcPts val="0"/>
              </a:spcAft>
            </a:pPr>
            <a:r>
              <a:rPr lang="en-US" sz="1200" dirty="0">
                <a:effectLst/>
              </a:rPr>
              <a:t>Tung EL, Bruch JD, Chin MH, Menconi M, Peek ME, Huang ES. Associations of U.S. Hospital Closure (2007-2018) with Area Socioeconomic Disadvantage and Racial/Ethnic Composition. Annals of Epidemiology 2024.</a:t>
            </a:r>
          </a:p>
        </p:txBody>
      </p:sp>
    </p:spTree>
    <p:extLst>
      <p:ext uri="{BB962C8B-B14F-4D97-AF65-F5344CB8AC3E}">
        <p14:creationId xmlns:p14="http://schemas.microsoft.com/office/powerpoint/2010/main" val="4132811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67F1-C454-CBE8-1FF1-6E60E88AB1B5}"/>
              </a:ext>
            </a:extLst>
          </p:cNvPr>
          <p:cNvSpPr>
            <a:spLocks noGrp="1"/>
          </p:cNvSpPr>
          <p:nvPr>
            <p:ph type="title"/>
          </p:nvPr>
        </p:nvSpPr>
        <p:spPr/>
        <p:txBody>
          <a:bodyPr>
            <a:normAutofit fontScale="90000"/>
          </a:bodyPr>
          <a:lstStyle/>
          <a:p>
            <a:r>
              <a:rPr lang="en-US" sz="3000" dirty="0"/>
              <a:t>Hospitals Unlikely to Start PCI Service Lines in</a:t>
            </a:r>
            <a:br>
              <a:rPr lang="en-US" sz="3000" dirty="0"/>
            </a:br>
            <a:r>
              <a:rPr lang="en-US" sz="3000" dirty="0"/>
              <a:t>Black &amp; Segregated Communities</a:t>
            </a:r>
            <a:br>
              <a:rPr lang="en-US" dirty="0"/>
            </a:br>
            <a:r>
              <a:rPr lang="en-US" i="1" dirty="0"/>
              <a:t>Hospital adoption of percutaneous coronary intervention service by community characteristics, 2000-20</a:t>
            </a:r>
          </a:p>
        </p:txBody>
      </p:sp>
      <p:graphicFrame>
        <p:nvGraphicFramePr>
          <p:cNvPr id="4" name="Content Placeholder 3">
            <a:extLst>
              <a:ext uri="{FF2B5EF4-FFF2-40B4-BE49-F238E27FC236}">
                <a16:creationId xmlns:a16="http://schemas.microsoft.com/office/drawing/2014/main" id="{4C55C80A-A5B4-52C5-6D9F-2D4447E8C36B}"/>
              </a:ext>
            </a:extLst>
          </p:cNvPr>
          <p:cNvGraphicFramePr>
            <a:graphicFrameLocks noGrp="1"/>
          </p:cNvGraphicFramePr>
          <p:nvPr>
            <p:ph idx="1"/>
            <p:extLst>
              <p:ext uri="{D42A27DB-BD31-4B8C-83A1-F6EECF244321}">
                <p14:modId xmlns:p14="http://schemas.microsoft.com/office/powerpoint/2010/main" val="335225014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DDCB64C-7DBC-2906-14B1-A0560720E591}"/>
              </a:ext>
            </a:extLst>
          </p:cNvPr>
          <p:cNvSpPr txBox="1"/>
          <p:nvPr/>
        </p:nvSpPr>
        <p:spPr>
          <a:xfrm>
            <a:off x="457200" y="6211669"/>
            <a:ext cx="8229600" cy="584775"/>
          </a:xfrm>
          <a:prstGeom prst="rect">
            <a:avLst/>
          </a:prstGeom>
          <a:noFill/>
        </p:spPr>
        <p:txBody>
          <a:bodyPr wrap="square">
            <a:spAutoFit/>
          </a:bodyPr>
          <a:lstStyle/>
          <a:p>
            <a:pPr>
              <a:spcBef>
                <a:spcPts val="0"/>
              </a:spcBef>
              <a:spcAft>
                <a:spcPts val="0"/>
              </a:spcAft>
            </a:pPr>
            <a:r>
              <a:rPr lang="en-US" sz="1600" dirty="0">
                <a:effectLst/>
                <a:latin typeface="Garamond" panose="02020404030301010803" pitchFamily="18" charset="0"/>
              </a:rPr>
              <a:t>Hsia RY, Shen Y-C. Structural Inequities In The Adoption Of Percutaneous Coronary Intervention Services By US Hospitals, 2000–20. Health Affairs 2024;43(7):1011–20.</a:t>
            </a:r>
          </a:p>
        </p:txBody>
      </p:sp>
    </p:spTree>
    <p:extLst>
      <p:ext uri="{BB962C8B-B14F-4D97-AF65-F5344CB8AC3E}">
        <p14:creationId xmlns:p14="http://schemas.microsoft.com/office/powerpoint/2010/main" val="2968944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028A-22F3-90A2-CA60-CB810A151471}"/>
              </a:ext>
            </a:extLst>
          </p:cNvPr>
          <p:cNvSpPr>
            <a:spLocks noGrp="1"/>
          </p:cNvSpPr>
          <p:nvPr>
            <p:ph type="title"/>
          </p:nvPr>
        </p:nvSpPr>
        <p:spPr/>
        <p:txBody>
          <a:bodyPr/>
          <a:lstStyle/>
          <a:p>
            <a:r>
              <a:rPr lang="en-US" dirty="0"/>
              <a:t>Capital, Health, and Healthcare: </a:t>
            </a:r>
            <a:br>
              <a:rPr lang="en-US" dirty="0"/>
            </a:br>
            <a:r>
              <a:rPr lang="en-US" dirty="0"/>
              <a:t>A Population-Based Study of US Counties</a:t>
            </a:r>
          </a:p>
        </p:txBody>
      </p:sp>
      <p:sp>
        <p:nvSpPr>
          <p:cNvPr id="3" name="Content Placeholder 2">
            <a:extLst>
              <a:ext uri="{FF2B5EF4-FFF2-40B4-BE49-F238E27FC236}">
                <a16:creationId xmlns:a16="http://schemas.microsoft.com/office/drawing/2014/main" id="{A185A0A3-97D5-3777-F823-61006BA5D99E}"/>
              </a:ext>
            </a:extLst>
          </p:cNvPr>
          <p:cNvSpPr>
            <a:spLocks noGrp="1"/>
          </p:cNvSpPr>
          <p:nvPr>
            <p:ph idx="1"/>
          </p:nvPr>
        </p:nvSpPr>
        <p:spPr/>
        <p:txBody>
          <a:bodyPr>
            <a:normAutofit/>
          </a:bodyPr>
          <a:lstStyle/>
          <a:p>
            <a:r>
              <a:rPr lang="en-US" dirty="0"/>
              <a:t>Regional hospital capital is (+) associated with:</a:t>
            </a:r>
          </a:p>
          <a:p>
            <a:pPr lvl="1"/>
            <a:r>
              <a:rPr lang="en-US" dirty="0"/>
              <a:t>Population health</a:t>
            </a:r>
          </a:p>
          <a:p>
            <a:pPr lvl="1"/>
            <a:r>
              <a:rPr lang="en-US" dirty="0"/>
              <a:t>Population income and healthcare coverage</a:t>
            </a:r>
          </a:p>
          <a:p>
            <a:pPr lvl="1"/>
            <a:r>
              <a:rPr lang="en-US" dirty="0"/>
              <a:t>Hospital utilization (explainable by bed density)</a:t>
            </a:r>
          </a:p>
          <a:p>
            <a:pPr lvl="1"/>
            <a:r>
              <a:rPr lang="en-US" dirty="0"/>
              <a:t>Hospitalization costs</a:t>
            </a:r>
          </a:p>
          <a:p>
            <a:pPr lvl="1"/>
            <a:endParaRPr lang="en-US" dirty="0"/>
          </a:p>
          <a:p>
            <a:r>
              <a:rPr lang="en-US" dirty="0"/>
              <a:t>Takeaway: Investment in hospitals associated with community wealth but not population needs, and may drive use/costs.</a:t>
            </a:r>
          </a:p>
          <a:p>
            <a:pPr lvl="1"/>
            <a:endParaRPr lang="en-US" dirty="0"/>
          </a:p>
        </p:txBody>
      </p:sp>
      <p:sp>
        <p:nvSpPr>
          <p:cNvPr id="4" name="TextBox 3">
            <a:extLst>
              <a:ext uri="{FF2B5EF4-FFF2-40B4-BE49-F238E27FC236}">
                <a16:creationId xmlns:a16="http://schemas.microsoft.com/office/drawing/2014/main" id="{D753F957-1EBF-BBC0-54FD-6FBE4F25596B}"/>
              </a:ext>
            </a:extLst>
          </p:cNvPr>
          <p:cNvSpPr txBox="1"/>
          <p:nvPr/>
        </p:nvSpPr>
        <p:spPr>
          <a:xfrm>
            <a:off x="628650" y="6102970"/>
            <a:ext cx="8089060" cy="738664"/>
          </a:xfrm>
          <a:prstGeom prst="rect">
            <a:avLst/>
          </a:prstGeom>
          <a:noFill/>
        </p:spPr>
        <p:txBody>
          <a:bodyPr wrap="square">
            <a:spAutoFit/>
          </a:bodyPr>
          <a:lstStyle/>
          <a:p>
            <a:pPr>
              <a:spcBef>
                <a:spcPts val="0"/>
              </a:spcBef>
              <a:spcAft>
                <a:spcPts val="0"/>
              </a:spcAft>
            </a:pPr>
            <a:r>
              <a:rPr lang="en-US" sz="1400" dirty="0">
                <a:effectLst/>
              </a:rPr>
              <a:t>Gaffney A, McCormick D, </a:t>
            </a:r>
            <a:r>
              <a:rPr lang="en-US" sz="1400" dirty="0" err="1">
                <a:effectLst/>
              </a:rPr>
              <a:t>Bor</a:t>
            </a:r>
            <a:r>
              <a:rPr lang="en-US" sz="1400" dirty="0">
                <a:effectLst/>
              </a:rPr>
              <a:t> D, </a:t>
            </a:r>
            <a:r>
              <a:rPr lang="en-US" sz="1400" dirty="0" err="1">
                <a:effectLst/>
              </a:rPr>
              <a:t>Woolhandler</a:t>
            </a:r>
            <a:r>
              <a:rPr lang="en-US" sz="1400" dirty="0">
                <a:effectLst/>
              </a:rPr>
              <a:t> S, Himmelstein DU. Hospital Capital Assets, Community Health, and the Utilization and Cost of Inpatient Care: A Population-Based Study of US Counties. Medical Care 2024;10.1097/MLR.0000000000001999.</a:t>
            </a:r>
          </a:p>
        </p:txBody>
      </p:sp>
    </p:spTree>
    <p:extLst>
      <p:ext uri="{BB962C8B-B14F-4D97-AF65-F5344CB8AC3E}">
        <p14:creationId xmlns:p14="http://schemas.microsoft.com/office/powerpoint/2010/main" val="573683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D6AA-9650-1446-B674-79376A4A7153}"/>
              </a:ext>
            </a:extLst>
          </p:cNvPr>
          <p:cNvSpPr>
            <a:spLocks noGrp="1"/>
          </p:cNvSpPr>
          <p:nvPr>
            <p:ph type="title"/>
          </p:nvPr>
        </p:nvSpPr>
        <p:spPr/>
        <p:txBody>
          <a:bodyPr>
            <a:noAutofit/>
          </a:bodyPr>
          <a:lstStyle/>
          <a:p>
            <a:r>
              <a:rPr lang="en-US" sz="2700" dirty="0"/>
              <a:t>Hospital NICU Capacity is Associated with Higher NICU Admission for Lower Need but NOT Higher Need Neonates</a:t>
            </a:r>
            <a:br>
              <a:rPr lang="en-US" sz="2700" dirty="0"/>
            </a:br>
            <a:r>
              <a:rPr lang="en-US" sz="2400" i="1" dirty="0"/>
              <a:t>And no correlation between capacity and improved outcome</a:t>
            </a:r>
            <a:endParaRPr lang="en-US" sz="2400" dirty="0"/>
          </a:p>
        </p:txBody>
      </p:sp>
      <p:graphicFrame>
        <p:nvGraphicFramePr>
          <p:cNvPr id="10" name="Content Placeholder 9">
            <a:extLst>
              <a:ext uri="{FF2B5EF4-FFF2-40B4-BE49-F238E27FC236}">
                <a16:creationId xmlns:a16="http://schemas.microsoft.com/office/drawing/2014/main" id="{1D4E9E42-DC3F-AAC2-8F9E-3E4C3EFC0C79}"/>
              </a:ext>
            </a:extLst>
          </p:cNvPr>
          <p:cNvGraphicFramePr>
            <a:graphicFrameLocks noGrp="1"/>
          </p:cNvGraphicFramePr>
          <p:nvPr>
            <p:ph idx="1"/>
            <p:extLst>
              <p:ext uri="{D42A27DB-BD31-4B8C-83A1-F6EECF244321}">
                <p14:modId xmlns:p14="http://schemas.microsoft.com/office/powerpoint/2010/main" val="1098604983"/>
              </p:ext>
            </p:extLst>
          </p:nvPr>
        </p:nvGraphicFramePr>
        <p:xfrm>
          <a:off x="475129" y="1685706"/>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20272937-192D-6ADD-7373-F083FEEAF3BA}"/>
              </a:ext>
            </a:extLst>
          </p:cNvPr>
          <p:cNvSpPr txBox="1"/>
          <p:nvPr/>
        </p:nvSpPr>
        <p:spPr>
          <a:xfrm>
            <a:off x="457200" y="6211669"/>
            <a:ext cx="8229600" cy="646331"/>
          </a:xfrm>
          <a:prstGeom prst="rect">
            <a:avLst/>
          </a:prstGeom>
          <a:noFill/>
        </p:spPr>
        <p:txBody>
          <a:bodyPr wrap="square">
            <a:spAutoFit/>
          </a:bodyPr>
          <a:lstStyle/>
          <a:p>
            <a:r>
              <a:rPr lang="en-US" sz="1200" dirty="0">
                <a:effectLst/>
                <a:latin typeface="Garamond" panose="02020404030301010803" pitchFamily="18" charset="0"/>
              </a:rPr>
              <a:t>Goodman, David C., Patrick </a:t>
            </a:r>
            <a:r>
              <a:rPr lang="en-US" sz="1200" dirty="0" err="1">
                <a:effectLst/>
                <a:latin typeface="Garamond" panose="02020404030301010803" pitchFamily="18" charset="0"/>
              </a:rPr>
              <a:t>Stuchlik</a:t>
            </a:r>
            <a:r>
              <a:rPr lang="en-US" sz="1200" dirty="0">
                <a:effectLst/>
                <a:latin typeface="Garamond" panose="02020404030301010803" pitchFamily="18" charset="0"/>
              </a:rPr>
              <a:t>, Cecilia </a:t>
            </a:r>
            <a:r>
              <a:rPr lang="en-US" sz="1200" dirty="0" err="1">
                <a:effectLst/>
                <a:latin typeface="Garamond" panose="02020404030301010803" pitchFamily="18" charset="0"/>
              </a:rPr>
              <a:t>Ganduglia-Cazaban</a:t>
            </a:r>
            <a:r>
              <a:rPr lang="en-US" sz="1200" dirty="0">
                <a:effectLst/>
                <a:latin typeface="Garamond" panose="02020404030301010803" pitchFamily="18" charset="0"/>
              </a:rPr>
              <a:t>, Jon E. Tyson, </a:t>
            </a:r>
            <a:r>
              <a:rPr lang="en-US" sz="1200" dirty="0" err="1">
                <a:effectLst/>
                <a:latin typeface="Garamond" panose="02020404030301010803" pitchFamily="18" charset="0"/>
              </a:rPr>
              <a:t>JoAnna</a:t>
            </a:r>
            <a:r>
              <a:rPr lang="en-US" sz="1200" dirty="0">
                <a:effectLst/>
                <a:latin typeface="Garamond" panose="02020404030301010803" pitchFamily="18" charset="0"/>
              </a:rPr>
              <a:t> </a:t>
            </a:r>
            <a:r>
              <a:rPr lang="en-US" sz="1200" dirty="0" err="1">
                <a:effectLst/>
                <a:latin typeface="Garamond" panose="02020404030301010803" pitchFamily="18" charset="0"/>
              </a:rPr>
              <a:t>Leyenaar</a:t>
            </a:r>
            <a:r>
              <a:rPr lang="en-US" sz="1200" dirty="0">
                <a:effectLst/>
                <a:latin typeface="Garamond" panose="02020404030301010803" pitchFamily="18" charset="0"/>
              </a:rPr>
              <a:t>, </a:t>
            </a:r>
            <a:r>
              <a:rPr lang="en-US" sz="1200" dirty="0" err="1">
                <a:effectLst/>
                <a:latin typeface="Garamond" panose="02020404030301010803" pitchFamily="18" charset="0"/>
              </a:rPr>
              <a:t>Elenir</a:t>
            </a:r>
            <a:r>
              <a:rPr lang="en-US" sz="1200" dirty="0">
                <a:effectLst/>
                <a:latin typeface="Garamond" panose="02020404030301010803" pitchFamily="18" charset="0"/>
              </a:rPr>
              <a:t> B. C. </a:t>
            </a:r>
            <a:r>
              <a:rPr lang="en-US" sz="1200" dirty="0" err="1">
                <a:effectLst/>
                <a:latin typeface="Garamond" panose="02020404030301010803" pitchFamily="18" charset="0"/>
              </a:rPr>
              <a:t>Avritscher</a:t>
            </a:r>
            <a:r>
              <a:rPr lang="en-US" sz="1200" dirty="0">
                <a:effectLst/>
                <a:latin typeface="Garamond" panose="02020404030301010803" pitchFamily="18" charset="0"/>
              </a:rPr>
              <a:t>, Mathew </a:t>
            </a:r>
            <a:r>
              <a:rPr lang="en-US" sz="1200" dirty="0" err="1">
                <a:effectLst/>
                <a:latin typeface="Garamond" panose="02020404030301010803" pitchFamily="18" charset="0"/>
              </a:rPr>
              <a:t>Rysavy</a:t>
            </a:r>
            <a:r>
              <a:rPr lang="en-US" sz="1200" dirty="0">
                <a:effectLst/>
                <a:latin typeface="Garamond" panose="02020404030301010803" pitchFamily="18" charset="0"/>
              </a:rPr>
              <a:t>, et al. “Hospital-Level NICU Capacity, Utilization, and 30-Day Outcomes in Texas.” </a:t>
            </a:r>
            <a:r>
              <a:rPr lang="en-US" sz="1200" i="1" dirty="0">
                <a:effectLst/>
                <a:latin typeface="Garamond" panose="02020404030301010803" pitchFamily="18" charset="0"/>
              </a:rPr>
              <a:t>JAMA Network Open</a:t>
            </a:r>
            <a:r>
              <a:rPr lang="en-US" sz="1200" dirty="0">
                <a:effectLst/>
                <a:latin typeface="Garamond" panose="02020404030301010803" pitchFamily="18" charset="0"/>
              </a:rPr>
              <a:t> 7, no. 2 (February 14, 2024): e2355982.  Relative risks are adjusted for patient and hospital confounders.  Late preterm = 34-36 weeks.  </a:t>
            </a:r>
          </a:p>
        </p:txBody>
      </p:sp>
      <p:sp>
        <p:nvSpPr>
          <p:cNvPr id="3" name="TextBox 2">
            <a:extLst>
              <a:ext uri="{FF2B5EF4-FFF2-40B4-BE49-F238E27FC236}">
                <a16:creationId xmlns:a16="http://schemas.microsoft.com/office/drawing/2014/main" id="{BD347E03-A02B-53EE-2BEB-D3DBAB931073}"/>
              </a:ext>
            </a:extLst>
          </p:cNvPr>
          <p:cNvSpPr txBox="1"/>
          <p:nvPr/>
        </p:nvSpPr>
        <p:spPr>
          <a:xfrm>
            <a:off x="7111448" y="2234813"/>
            <a:ext cx="2171700" cy="369332"/>
          </a:xfrm>
          <a:prstGeom prst="rect">
            <a:avLst/>
          </a:prstGeom>
          <a:noFill/>
        </p:spPr>
        <p:txBody>
          <a:bodyPr wrap="square" rtlCol="0">
            <a:spAutoFit/>
          </a:bodyPr>
          <a:lstStyle/>
          <a:p>
            <a:r>
              <a:rPr lang="en-US" b="1" u="sng" dirty="0">
                <a:latin typeface="Garamond" panose="02020404030301010803" pitchFamily="18" charset="0"/>
              </a:rPr>
              <a:t>Beds per 100 births</a:t>
            </a:r>
          </a:p>
        </p:txBody>
      </p:sp>
    </p:spTree>
    <p:extLst>
      <p:ext uri="{BB962C8B-B14F-4D97-AF65-F5344CB8AC3E}">
        <p14:creationId xmlns:p14="http://schemas.microsoft.com/office/powerpoint/2010/main" val="287732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AC40-79F4-A640-9B05-8696F297F8E7}"/>
              </a:ext>
            </a:extLst>
          </p:cNvPr>
          <p:cNvSpPr>
            <a:spLocks noGrp="1"/>
          </p:cNvSpPr>
          <p:nvPr>
            <p:ph type="title"/>
          </p:nvPr>
        </p:nvSpPr>
        <p:spPr>
          <a:xfrm>
            <a:off x="628649" y="235079"/>
            <a:ext cx="7886700" cy="1325563"/>
          </a:xfrm>
        </p:spPr>
        <p:txBody>
          <a:bodyPr>
            <a:normAutofit/>
          </a:bodyPr>
          <a:lstStyle/>
          <a:p>
            <a:r>
              <a:rPr lang="en-US" sz="2700" dirty="0"/>
              <a:t>Major Capital Investment Program by the </a:t>
            </a:r>
            <a:br>
              <a:rPr lang="en-US" sz="2700" dirty="0"/>
            </a:br>
            <a:r>
              <a:rPr lang="en-US" sz="2700" dirty="0"/>
              <a:t>Duke Endowment (1927-41) Expanded Regional Health Infrastructure and Improved Health</a:t>
            </a:r>
          </a:p>
        </p:txBody>
      </p:sp>
      <p:graphicFrame>
        <p:nvGraphicFramePr>
          <p:cNvPr id="4" name="Content Placeholder 3">
            <a:extLst>
              <a:ext uri="{FF2B5EF4-FFF2-40B4-BE49-F238E27FC236}">
                <a16:creationId xmlns:a16="http://schemas.microsoft.com/office/drawing/2014/main" id="{3F31750D-8401-9272-4F27-64C19235F5A3}"/>
              </a:ext>
            </a:extLst>
          </p:cNvPr>
          <p:cNvGraphicFramePr>
            <a:graphicFrameLocks noGrp="1"/>
          </p:cNvGraphicFramePr>
          <p:nvPr>
            <p:ph idx="1"/>
            <p:extLst>
              <p:ext uri="{D42A27DB-BD31-4B8C-83A1-F6EECF244321}">
                <p14:modId xmlns:p14="http://schemas.microsoft.com/office/powerpoint/2010/main" val="11303443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F98C39F-7723-2E1C-7793-B11F7659A4DB}"/>
              </a:ext>
            </a:extLst>
          </p:cNvPr>
          <p:cNvSpPr txBox="1"/>
          <p:nvPr/>
        </p:nvSpPr>
        <p:spPr>
          <a:xfrm>
            <a:off x="457200" y="6205279"/>
            <a:ext cx="8229599" cy="523220"/>
          </a:xfrm>
          <a:prstGeom prst="rect">
            <a:avLst/>
          </a:prstGeom>
          <a:noFill/>
        </p:spPr>
        <p:txBody>
          <a:bodyPr wrap="square">
            <a:spAutoFit/>
          </a:bodyPr>
          <a:lstStyle/>
          <a:p>
            <a:r>
              <a:rPr lang="en-US" sz="1400" dirty="0">
                <a:effectLst/>
                <a:latin typeface="Garamond" panose="02020404030301010803" pitchFamily="18" charset="0"/>
              </a:rPr>
              <a:t>Hollingsworth, Alex, Krzysztof </a:t>
            </a:r>
            <a:r>
              <a:rPr lang="en-US" sz="1400" dirty="0" err="1">
                <a:effectLst/>
                <a:latin typeface="Garamond" panose="02020404030301010803" pitchFamily="18" charset="0"/>
              </a:rPr>
              <a:t>Karbownik</a:t>
            </a:r>
            <a:r>
              <a:rPr lang="en-US" sz="1400" dirty="0">
                <a:effectLst/>
                <a:latin typeface="Garamond" panose="02020404030301010803" pitchFamily="18" charset="0"/>
              </a:rPr>
              <a:t>, Melissa A. Thomasson, and Anthony Wray. “The Gift of a Lifetime: The Hospital, Modern Medicine, and Mortality.” </a:t>
            </a:r>
            <a:r>
              <a:rPr lang="en-US" sz="1400" i="1" dirty="0">
                <a:effectLst/>
                <a:latin typeface="Garamond" panose="02020404030301010803" pitchFamily="18" charset="0"/>
              </a:rPr>
              <a:t>American Economic Review</a:t>
            </a:r>
            <a:r>
              <a:rPr lang="en-US" sz="1400" dirty="0">
                <a:effectLst/>
                <a:latin typeface="Garamond" panose="02020404030301010803" pitchFamily="18" charset="0"/>
              </a:rPr>
              <a:t> 114, no. 7 (July 2024): 2201–38.</a:t>
            </a:r>
          </a:p>
        </p:txBody>
      </p:sp>
    </p:spTree>
    <p:extLst>
      <p:ext uri="{BB962C8B-B14F-4D97-AF65-F5344CB8AC3E}">
        <p14:creationId xmlns:p14="http://schemas.microsoft.com/office/powerpoint/2010/main" val="3560162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0E5B1-8903-310C-0E60-A4D0C7BDE0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ADDED-0E3E-EAF4-C55F-967BC9A844B0}"/>
              </a:ext>
            </a:extLst>
          </p:cNvPr>
          <p:cNvSpPr>
            <a:spLocks noGrp="1"/>
          </p:cNvSpPr>
          <p:nvPr>
            <p:ph idx="1"/>
          </p:nvPr>
        </p:nvSpPr>
        <p:spPr>
          <a:xfrm>
            <a:off x="2339788" y="1732111"/>
            <a:ext cx="4464424" cy="4351338"/>
          </a:xfrm>
        </p:spPr>
        <p:txBody>
          <a:bodyPr/>
          <a:lstStyle/>
          <a:p>
            <a:pPr marL="0" indent="0">
              <a:buNone/>
            </a:pPr>
            <a:r>
              <a:rPr lang="en-US" dirty="0"/>
              <a:t>Healthcare capital should be allocated on the basis of community need — not wealth.  </a:t>
            </a:r>
          </a:p>
          <a:p>
            <a:pPr marL="0" indent="0">
              <a:buNone/>
            </a:pPr>
            <a:endParaRPr lang="en-US" dirty="0"/>
          </a:p>
          <a:p>
            <a:pPr marL="0" indent="0">
              <a:buNone/>
            </a:pPr>
            <a:r>
              <a:rPr lang="en-US" dirty="0"/>
              <a:t>Market allocation underlies the “inverse care law.”</a:t>
            </a:r>
          </a:p>
        </p:txBody>
      </p:sp>
    </p:spTree>
    <p:extLst>
      <p:ext uri="{BB962C8B-B14F-4D97-AF65-F5344CB8AC3E}">
        <p14:creationId xmlns:p14="http://schemas.microsoft.com/office/powerpoint/2010/main" val="419659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08C5-F269-3B5A-6DA4-64FEE007C877}"/>
              </a:ext>
            </a:extLst>
          </p:cNvPr>
          <p:cNvSpPr>
            <a:spLocks noGrp="1"/>
          </p:cNvSpPr>
          <p:nvPr>
            <p:ph type="title"/>
          </p:nvPr>
        </p:nvSpPr>
        <p:spPr/>
        <p:txBody>
          <a:bodyPr>
            <a:normAutofit/>
          </a:bodyPr>
          <a:lstStyle/>
          <a:p>
            <a:r>
              <a:rPr lang="en-US" sz="3200" dirty="0"/>
              <a:t>Life Expectancy At Birth in the US among Black and White Individuals, 1950-2022</a:t>
            </a:r>
            <a:endParaRPr lang="en-US" dirty="0"/>
          </a:p>
        </p:txBody>
      </p:sp>
      <p:sp>
        <p:nvSpPr>
          <p:cNvPr id="6" name="Rectangle 5">
            <a:extLst>
              <a:ext uri="{FF2B5EF4-FFF2-40B4-BE49-F238E27FC236}">
                <a16:creationId xmlns:a16="http://schemas.microsoft.com/office/drawing/2014/main" id="{668DA4F4-8F8B-4257-5589-D595BB5C81A9}"/>
              </a:ext>
            </a:extLst>
          </p:cNvPr>
          <p:cNvSpPr/>
          <p:nvPr/>
        </p:nvSpPr>
        <p:spPr>
          <a:xfrm>
            <a:off x="457199" y="5657671"/>
            <a:ext cx="8229599" cy="1200329"/>
          </a:xfrm>
          <a:prstGeom prst="rect">
            <a:avLst/>
          </a:prstGeom>
        </p:spPr>
        <p:txBody>
          <a:bodyPr wrap="square">
            <a:spAutoFit/>
          </a:bodyPr>
          <a:lstStyle/>
          <a:p>
            <a:pPr algn="r"/>
            <a:endParaRPr lang="en-US" sz="1200" dirty="0"/>
          </a:p>
          <a:p>
            <a:pPr>
              <a:spcBef>
                <a:spcPts val="0"/>
              </a:spcBef>
              <a:spcAft>
                <a:spcPts val="0"/>
              </a:spcAft>
            </a:pPr>
            <a:r>
              <a:rPr lang="en-US" sz="1000" dirty="0"/>
              <a:t>1960-2018:NCHS - Death rates and life expectancy at birth dataset, available at </a:t>
            </a:r>
            <a:r>
              <a:rPr lang="en-US" sz="1000" dirty="0">
                <a:hlinkClick r:id="rId2"/>
              </a:rPr>
              <a:t>https://data.cdc.gov/NCHS/NCHS-Death-rates-and-life-expectancy-at-birth/w9j2-ggv5/about_data</a:t>
            </a:r>
            <a:r>
              <a:rPr lang="en-US" sz="1000" dirty="0"/>
              <a:t>. [Downloaded 11-11-2024]</a:t>
            </a:r>
          </a:p>
          <a:p>
            <a:pPr>
              <a:spcBef>
                <a:spcPts val="0"/>
              </a:spcBef>
              <a:spcAft>
                <a:spcPts val="0"/>
              </a:spcAft>
            </a:pPr>
            <a:r>
              <a:rPr lang="en-US" sz="1000" dirty="0"/>
              <a:t>2007-2021: </a:t>
            </a:r>
            <a:r>
              <a:rPr lang="en-US" sz="1000" dirty="0">
                <a:effectLst/>
              </a:rPr>
              <a:t>NVSS, National Vital Statistics Reports, United States Lif</a:t>
            </a:r>
            <a:r>
              <a:rPr lang="en-US" sz="1000" dirty="0"/>
              <a:t>e Tables 2021 (Table 19).  Note that before 2006, data is for Black and White individuals of both Hispanic and non-Hispanic ethnicity.  However, from 2006 onward (indicated by dashed line), life expectancy is that of non-Hispanic Blacks and non-Hispanic Whites only.  Race indicator is the CDC’s “Single Race” variable from 2018 onward, and before that “Bridge Race”; these categorizations are not fully comparable.  </a:t>
            </a:r>
          </a:p>
        </p:txBody>
      </p:sp>
      <p:pic>
        <p:nvPicPr>
          <p:cNvPr id="10" name="Content Placeholder 9" descr="A graph showing the growth of the year&#10;&#10;Description automatically generated">
            <a:extLst>
              <a:ext uri="{FF2B5EF4-FFF2-40B4-BE49-F238E27FC236}">
                <a16:creationId xmlns:a16="http://schemas.microsoft.com/office/drawing/2014/main" id="{174A88FE-9FF9-9ABB-E52E-F379FF17A594}"/>
              </a:ext>
            </a:extLst>
          </p:cNvPr>
          <p:cNvPicPr>
            <a:picLocks noGrp="1" noChangeAspect="1"/>
          </p:cNvPicPr>
          <p:nvPr>
            <p:ph idx="1"/>
          </p:nvPr>
        </p:nvPicPr>
        <p:blipFill>
          <a:blip r:embed="rId3"/>
          <a:stretch>
            <a:fillRect/>
          </a:stretch>
        </p:blipFill>
        <p:spPr>
          <a:xfrm>
            <a:off x="628650" y="1407235"/>
            <a:ext cx="7291029" cy="4373523"/>
          </a:xfrm>
        </p:spPr>
      </p:pic>
    </p:spTree>
    <p:extLst>
      <p:ext uri="{BB962C8B-B14F-4D97-AF65-F5344CB8AC3E}">
        <p14:creationId xmlns:p14="http://schemas.microsoft.com/office/powerpoint/2010/main" val="918762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F32DE1-5AD5-9B15-7F66-1F82DBB052A6}"/>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A2BB0-C062-439E-9F51-0608FD90B7D7}"/>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For-Profit Care</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8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95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D8C994-E00E-8B47-05B7-A9E9F483F8F6}"/>
              </a:ext>
            </a:extLst>
          </p:cNvPr>
          <p:cNvPicPr>
            <a:picLocks noChangeAspect="1"/>
          </p:cNvPicPr>
          <p:nvPr/>
        </p:nvPicPr>
        <p:blipFill>
          <a:blip r:embed="rId2"/>
          <a:stretch>
            <a:fillRect/>
          </a:stretch>
        </p:blipFill>
        <p:spPr>
          <a:xfrm>
            <a:off x="4815776" y="930729"/>
            <a:ext cx="3847338" cy="4996542"/>
          </a:xfrm>
          <a:prstGeom prst="rect">
            <a:avLst/>
          </a:prstGeom>
        </p:spPr>
      </p:pic>
      <p:sp>
        <p:nvSpPr>
          <p:cNvPr id="18" name="Rectangle 1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1E3EE2-75BE-177A-060C-62B7D754E922}"/>
              </a:ext>
            </a:extLst>
          </p:cNvPr>
          <p:cNvPicPr>
            <a:picLocks noChangeAspect="1"/>
          </p:cNvPicPr>
          <p:nvPr/>
        </p:nvPicPr>
        <p:blipFill>
          <a:blip r:embed="rId3"/>
          <a:stretch>
            <a:fillRect/>
          </a:stretch>
        </p:blipFill>
        <p:spPr>
          <a:xfrm>
            <a:off x="480885" y="1409399"/>
            <a:ext cx="3847338" cy="4039201"/>
          </a:xfrm>
          <a:prstGeom prst="rect">
            <a:avLst/>
          </a:prstGeom>
        </p:spPr>
      </p:pic>
    </p:spTree>
    <p:extLst>
      <p:ext uri="{BB962C8B-B14F-4D97-AF65-F5344CB8AC3E}">
        <p14:creationId xmlns:p14="http://schemas.microsoft.com/office/powerpoint/2010/main" val="2968969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4F84-4C76-151C-C0DA-72D6D5E628BC}"/>
              </a:ext>
            </a:extLst>
          </p:cNvPr>
          <p:cNvSpPr>
            <a:spLocks noGrp="1"/>
          </p:cNvSpPr>
          <p:nvPr>
            <p:ph type="title"/>
          </p:nvPr>
        </p:nvSpPr>
        <p:spPr>
          <a:xfrm>
            <a:off x="628650" y="91440"/>
            <a:ext cx="7886700" cy="1325563"/>
          </a:xfrm>
        </p:spPr>
        <p:txBody>
          <a:bodyPr/>
          <a:lstStyle/>
          <a:p>
            <a:r>
              <a:rPr lang="en-US" dirty="0"/>
              <a:t>Steward Healthcare: How PE Loots Communities</a:t>
            </a:r>
          </a:p>
        </p:txBody>
      </p:sp>
      <p:sp>
        <p:nvSpPr>
          <p:cNvPr id="3" name="Content Placeholder 2">
            <a:extLst>
              <a:ext uri="{FF2B5EF4-FFF2-40B4-BE49-F238E27FC236}">
                <a16:creationId xmlns:a16="http://schemas.microsoft.com/office/drawing/2014/main" id="{F66090D8-7A11-B9BF-8645-4A841949F169}"/>
              </a:ext>
            </a:extLst>
          </p:cNvPr>
          <p:cNvSpPr>
            <a:spLocks noGrp="1"/>
          </p:cNvSpPr>
          <p:nvPr>
            <p:ph idx="1"/>
          </p:nvPr>
        </p:nvSpPr>
        <p:spPr>
          <a:xfrm>
            <a:off x="628650" y="1215614"/>
            <a:ext cx="7886700" cy="5002306"/>
          </a:xfrm>
        </p:spPr>
        <p:txBody>
          <a:bodyPr>
            <a:normAutofit fontScale="92500" lnSpcReduction="20000"/>
          </a:bodyPr>
          <a:lstStyle/>
          <a:p>
            <a:pPr marL="0" indent="0">
              <a:buNone/>
            </a:pPr>
            <a:r>
              <a:rPr lang="en-US" sz="2000" b="1" dirty="0"/>
              <a:t>2010:   </a:t>
            </a:r>
            <a:r>
              <a:rPr lang="en-US" sz="2000" dirty="0"/>
              <a:t>Boston Archdiocese sells its hospitals to </a:t>
            </a:r>
            <a:r>
              <a:rPr lang="en-US" sz="2000" dirty="0" err="1"/>
              <a:t>Cerebrus</a:t>
            </a:r>
            <a:r>
              <a:rPr lang="en-US" sz="2000" dirty="0"/>
              <a:t> against opposition from community.</a:t>
            </a:r>
          </a:p>
          <a:p>
            <a:pPr marL="0" indent="0">
              <a:buNone/>
            </a:pPr>
            <a:r>
              <a:rPr lang="en-US" sz="2000" b="1" dirty="0"/>
              <a:t>2010-2016</a:t>
            </a:r>
            <a:r>
              <a:rPr lang="en-US" sz="2000" dirty="0"/>
              <a:t>:  Sells medical office buildings; closed a pediatric ward; sold off laboratory testing / cytology business; mostly closed Quincy Medical Center</a:t>
            </a:r>
          </a:p>
          <a:p>
            <a:pPr marL="0" indent="0">
              <a:buNone/>
            </a:pPr>
            <a:r>
              <a:rPr lang="en-US" sz="2000" b="1" dirty="0"/>
              <a:t>2016</a:t>
            </a:r>
            <a:r>
              <a:rPr lang="en-US" sz="2000" dirty="0"/>
              <a:t>:   Sells off its real estate to Medical Properties Trust (MPT) Real Estate Investment Trust (REIT), generating $1.2 billion payoff and $484 million in dividends to investors.   Hospitals saddled with unaffordable rent.</a:t>
            </a:r>
          </a:p>
          <a:p>
            <a:pPr marL="0" indent="0">
              <a:buNone/>
            </a:pPr>
            <a:r>
              <a:rPr lang="en-US" sz="2000" b="1" dirty="0"/>
              <a:t>2017:   </a:t>
            </a:r>
            <a:r>
              <a:rPr lang="en-US" sz="2000" dirty="0"/>
              <a:t>Buys up distressed hospitals outside MA to 37-hospital system.  Closes 2 of these soon after. </a:t>
            </a:r>
          </a:p>
          <a:p>
            <a:pPr marL="0" indent="0">
              <a:buNone/>
            </a:pPr>
            <a:r>
              <a:rPr lang="en-US" sz="2000" b="1" dirty="0"/>
              <a:t>2020:   </a:t>
            </a:r>
            <a:r>
              <a:rPr lang="en-US" sz="2000" dirty="0"/>
              <a:t>More debt acquisition allows </a:t>
            </a:r>
            <a:r>
              <a:rPr lang="en-US" sz="2000" dirty="0" err="1"/>
              <a:t>Cerebrus</a:t>
            </a:r>
            <a:r>
              <a:rPr lang="en-US" sz="2000" dirty="0"/>
              <a:t> to sell off Steward to new physician owners, including CEO Ralph de la Torre.</a:t>
            </a:r>
          </a:p>
          <a:p>
            <a:pPr marL="0" indent="0">
              <a:buNone/>
            </a:pPr>
            <a:r>
              <a:rPr lang="en-US" sz="2000" dirty="0"/>
              <a:t>	-</a:t>
            </a:r>
            <a:r>
              <a:rPr lang="en-US" sz="2000" dirty="0" err="1"/>
              <a:t>Cerebrus</a:t>
            </a:r>
            <a:r>
              <a:rPr lang="en-US" sz="2000" dirty="0"/>
              <a:t> made $800 million+ off the system.</a:t>
            </a:r>
          </a:p>
          <a:p>
            <a:pPr marL="0" indent="0">
              <a:buNone/>
            </a:pPr>
            <a:r>
              <a:rPr lang="en-US" sz="2000" dirty="0"/>
              <a:t>	-New owners receive $111 million in dividends.</a:t>
            </a:r>
          </a:p>
          <a:p>
            <a:pPr marL="0" indent="0">
              <a:buNone/>
            </a:pPr>
            <a:r>
              <a:rPr lang="en-US" sz="2000" dirty="0"/>
              <a:t>	-CEO Ralph de la Torre buys a $40 million yacht.</a:t>
            </a:r>
          </a:p>
          <a:p>
            <a:pPr marL="0" indent="0">
              <a:buNone/>
            </a:pPr>
            <a:r>
              <a:rPr lang="en-US" sz="2000" b="1" dirty="0"/>
              <a:t>2020-24:   </a:t>
            </a:r>
            <a:r>
              <a:rPr lang="en-US" sz="2000" dirty="0"/>
              <a:t>Spiraling finances, deteriorating care, unpaid bills, equipment shortages, hospital closures, understaffing.</a:t>
            </a:r>
          </a:p>
          <a:p>
            <a:pPr marL="0" indent="0">
              <a:buNone/>
            </a:pPr>
            <a:r>
              <a:rPr lang="en-US" sz="2000" b="1" dirty="0"/>
              <a:t>2024</a:t>
            </a:r>
            <a:r>
              <a:rPr lang="en-US" sz="2000" dirty="0"/>
              <a:t>:  Files for bankruptcy in Texas, with $9 bn in liabilities mostly lease liabilities, $90 million in unpaid compensation.</a:t>
            </a:r>
          </a:p>
        </p:txBody>
      </p:sp>
      <p:sp>
        <p:nvSpPr>
          <p:cNvPr id="6" name="TextBox 5">
            <a:extLst>
              <a:ext uri="{FF2B5EF4-FFF2-40B4-BE49-F238E27FC236}">
                <a16:creationId xmlns:a16="http://schemas.microsoft.com/office/drawing/2014/main" id="{9B68DA0E-9C89-AB98-EC10-6ADE04495B0E}"/>
              </a:ext>
            </a:extLst>
          </p:cNvPr>
          <p:cNvSpPr txBox="1"/>
          <p:nvPr/>
        </p:nvSpPr>
        <p:spPr>
          <a:xfrm>
            <a:off x="628650" y="6396335"/>
            <a:ext cx="7886699" cy="461665"/>
          </a:xfrm>
          <a:prstGeom prst="rect">
            <a:avLst/>
          </a:prstGeom>
          <a:noFill/>
        </p:spPr>
        <p:txBody>
          <a:bodyPr wrap="square">
            <a:spAutoFit/>
          </a:bodyPr>
          <a:lstStyle/>
          <a:p>
            <a:r>
              <a:rPr lang="en-US" sz="1200" dirty="0"/>
              <a:t>Drawn from: </a:t>
            </a:r>
            <a:r>
              <a:rPr lang="en-US" sz="1200" dirty="0">
                <a:effectLst/>
              </a:rPr>
              <a:t>PE Stakeholder Project. “The Pillaging of Steward Health Care.” Private Equity Stakeholder Project PESP, June 26, 2024. </a:t>
            </a:r>
            <a:r>
              <a:rPr lang="en-US" sz="1200" dirty="0">
                <a:effectLst/>
                <a:hlinkClick r:id="rId2"/>
              </a:rPr>
              <a:t>https://pestakeholder.org/reports/the-pillaging-of-steward-health-care/</a:t>
            </a:r>
            <a:r>
              <a:rPr lang="en-US" sz="1200" dirty="0">
                <a:effectLst/>
              </a:rPr>
              <a:t>.</a:t>
            </a:r>
          </a:p>
        </p:txBody>
      </p:sp>
    </p:spTree>
    <p:extLst>
      <p:ext uri="{BB962C8B-B14F-4D97-AF65-F5344CB8AC3E}">
        <p14:creationId xmlns:p14="http://schemas.microsoft.com/office/powerpoint/2010/main" val="922271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8EB5BC-B0E2-8645-2C53-A96EF7504E18}"/>
              </a:ext>
            </a:extLst>
          </p:cNvPr>
          <p:cNvPicPr>
            <a:picLocks noChangeAspect="1"/>
          </p:cNvPicPr>
          <p:nvPr/>
        </p:nvPicPr>
        <p:blipFill>
          <a:blip r:embed="rId2"/>
          <a:stretch>
            <a:fillRect/>
          </a:stretch>
        </p:blipFill>
        <p:spPr>
          <a:xfrm>
            <a:off x="434680" y="321734"/>
            <a:ext cx="3886514" cy="2905170"/>
          </a:xfrm>
          <a:prstGeom prst="rect">
            <a:avLst/>
          </a:prstGeom>
        </p:spPr>
      </p:pic>
      <p:pic>
        <p:nvPicPr>
          <p:cNvPr id="5" name="Picture 2" descr="undefined">
            <a:extLst>
              <a:ext uri="{FF2B5EF4-FFF2-40B4-BE49-F238E27FC236}">
                <a16:creationId xmlns:a16="http://schemas.microsoft.com/office/drawing/2014/main" id="{FFF5FB6B-B90E-451C-29FD-3EBA67583C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0" y="3708953"/>
            <a:ext cx="4070073" cy="26048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F8E0B0-A607-18E7-0AEE-50B34C581D5E}"/>
              </a:ext>
            </a:extLst>
          </p:cNvPr>
          <p:cNvPicPr>
            <a:picLocks noChangeAspect="1"/>
          </p:cNvPicPr>
          <p:nvPr/>
        </p:nvPicPr>
        <p:blipFill>
          <a:blip r:embed="rId4"/>
          <a:stretch>
            <a:fillRect/>
          </a:stretch>
        </p:blipFill>
        <p:spPr>
          <a:xfrm>
            <a:off x="4731025" y="1089244"/>
            <a:ext cx="4070073" cy="4534901"/>
          </a:xfrm>
          <a:prstGeom prst="rect">
            <a:avLst/>
          </a:prstGeom>
        </p:spPr>
      </p:pic>
    </p:spTree>
    <p:extLst>
      <p:ext uri="{BB962C8B-B14F-4D97-AF65-F5344CB8AC3E}">
        <p14:creationId xmlns:p14="http://schemas.microsoft.com/office/powerpoint/2010/main" val="51558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5805E6-5081-31C1-BFA8-802D2F507850}"/>
              </a:ext>
            </a:extLst>
          </p:cNvPr>
          <p:cNvPicPr>
            <a:picLocks noChangeAspect="1"/>
          </p:cNvPicPr>
          <p:nvPr/>
        </p:nvPicPr>
        <p:blipFill>
          <a:blip r:embed="rId2"/>
          <a:stretch>
            <a:fillRect/>
          </a:stretch>
        </p:blipFill>
        <p:spPr>
          <a:xfrm>
            <a:off x="765300" y="0"/>
            <a:ext cx="7613399" cy="6858000"/>
          </a:xfrm>
          <a:prstGeom prst="rect">
            <a:avLst/>
          </a:prstGeom>
        </p:spPr>
      </p:pic>
    </p:spTree>
    <p:extLst>
      <p:ext uri="{BB962C8B-B14F-4D97-AF65-F5344CB8AC3E}">
        <p14:creationId xmlns:p14="http://schemas.microsoft.com/office/powerpoint/2010/main" val="217065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C3A9-3FB1-F6A7-6736-1A06C00D1B85}"/>
              </a:ext>
            </a:extLst>
          </p:cNvPr>
          <p:cNvSpPr>
            <a:spLocks noGrp="1"/>
          </p:cNvSpPr>
          <p:nvPr>
            <p:ph type="title"/>
          </p:nvPr>
        </p:nvSpPr>
        <p:spPr/>
        <p:txBody>
          <a:bodyPr/>
          <a:lstStyle/>
          <a:p>
            <a:r>
              <a:rPr lang="en-US" dirty="0"/>
              <a:t>In the two years following PE Acquisition, Hospitals Lost 24% of their Capital</a:t>
            </a:r>
          </a:p>
        </p:txBody>
      </p:sp>
      <p:pic>
        <p:nvPicPr>
          <p:cNvPr id="4" name="Content Placeholder 3">
            <a:extLst>
              <a:ext uri="{FF2B5EF4-FFF2-40B4-BE49-F238E27FC236}">
                <a16:creationId xmlns:a16="http://schemas.microsoft.com/office/drawing/2014/main" id="{361251CE-4181-71A3-08B6-20EC0623C0C8}"/>
              </a:ext>
            </a:extLst>
          </p:cNvPr>
          <p:cNvPicPr>
            <a:picLocks noGrp="1" noChangeAspect="1"/>
          </p:cNvPicPr>
          <p:nvPr>
            <p:ph idx="1"/>
          </p:nvPr>
        </p:nvPicPr>
        <p:blipFill>
          <a:blip r:embed="rId2"/>
          <a:stretch>
            <a:fillRect/>
          </a:stretch>
        </p:blipFill>
        <p:spPr>
          <a:xfrm>
            <a:off x="507254" y="1600200"/>
            <a:ext cx="8129491" cy="4525963"/>
          </a:xfrm>
          <a:prstGeom prst="rect">
            <a:avLst/>
          </a:prstGeom>
        </p:spPr>
      </p:pic>
      <p:sp>
        <p:nvSpPr>
          <p:cNvPr id="6" name="TextBox 5">
            <a:extLst>
              <a:ext uri="{FF2B5EF4-FFF2-40B4-BE49-F238E27FC236}">
                <a16:creationId xmlns:a16="http://schemas.microsoft.com/office/drawing/2014/main" id="{F0383BD7-BC81-69DD-C540-DB8ACD62627C}"/>
              </a:ext>
            </a:extLst>
          </p:cNvPr>
          <p:cNvSpPr txBox="1"/>
          <p:nvPr/>
        </p:nvSpPr>
        <p:spPr>
          <a:xfrm>
            <a:off x="507254" y="6126163"/>
            <a:ext cx="8129490" cy="646331"/>
          </a:xfrm>
          <a:prstGeom prst="rect">
            <a:avLst/>
          </a:prstGeom>
          <a:noFill/>
        </p:spPr>
        <p:txBody>
          <a:bodyPr wrap="square">
            <a:spAutoFit/>
          </a:bodyPr>
          <a:lstStyle/>
          <a:p>
            <a:r>
              <a:rPr lang="en-US" sz="1200" dirty="0">
                <a:effectLst/>
              </a:rPr>
              <a:t>Schrier, Elizabeth, Hope E. M. Schwartz, David U. Himmelstein, Adam Gaffney, Danny McCormick, Samuel L. Dickman, and </a:t>
            </a:r>
            <a:r>
              <a:rPr lang="en-US" sz="1200" dirty="0" err="1">
                <a:effectLst/>
              </a:rPr>
              <a:t>Steffie</a:t>
            </a:r>
            <a:r>
              <a:rPr lang="en-US" sz="1200" dirty="0">
                <a:effectLst/>
              </a:rPr>
              <a:t> </a:t>
            </a:r>
            <a:r>
              <a:rPr lang="en-US" sz="1200" dirty="0" err="1">
                <a:effectLst/>
              </a:rPr>
              <a:t>Woolhandler</a:t>
            </a:r>
            <a:r>
              <a:rPr lang="en-US" sz="1200" dirty="0">
                <a:effectLst/>
              </a:rPr>
              <a:t>. “Hospital Assets Before and After Private Equity Acquisition.” </a:t>
            </a:r>
            <a:r>
              <a:rPr lang="en-US" sz="1200" i="1" dirty="0">
                <a:effectLst/>
              </a:rPr>
              <a:t>JAMA</a:t>
            </a:r>
            <a:r>
              <a:rPr lang="en-US" sz="1200" dirty="0">
                <a:effectLst/>
              </a:rPr>
              <a:t>, July 30, 2024. </a:t>
            </a:r>
            <a:r>
              <a:rPr lang="en-US" sz="1200" dirty="0">
                <a:effectLst/>
                <a:hlinkClick r:id="rId3"/>
              </a:rPr>
              <a:t>https://doi.org/10.1001/jama.2024.13555</a:t>
            </a:r>
            <a:r>
              <a:rPr lang="en-US" sz="1200" dirty="0">
                <a:effectLst/>
              </a:rPr>
              <a:t>.</a:t>
            </a:r>
          </a:p>
        </p:txBody>
      </p:sp>
    </p:spTree>
    <p:extLst>
      <p:ext uri="{BB962C8B-B14F-4D97-AF65-F5344CB8AC3E}">
        <p14:creationId xmlns:p14="http://schemas.microsoft.com/office/powerpoint/2010/main" val="3796419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9DB7-1190-4BDF-E887-875DA277170F}"/>
              </a:ext>
            </a:extLst>
          </p:cNvPr>
          <p:cNvSpPr>
            <a:spLocks noGrp="1"/>
          </p:cNvSpPr>
          <p:nvPr>
            <p:ph type="title"/>
          </p:nvPr>
        </p:nvSpPr>
        <p:spPr/>
        <p:txBody>
          <a:bodyPr>
            <a:normAutofit/>
          </a:bodyPr>
          <a:lstStyle/>
          <a:p>
            <a:r>
              <a:rPr lang="en-US" dirty="0"/>
              <a:t>After Private Equity (PE) Acquisition, Hospitals See Sharp Rise in Complication Rates</a:t>
            </a:r>
          </a:p>
        </p:txBody>
      </p:sp>
      <p:graphicFrame>
        <p:nvGraphicFramePr>
          <p:cNvPr id="4" name="Content Placeholder 3">
            <a:extLst>
              <a:ext uri="{FF2B5EF4-FFF2-40B4-BE49-F238E27FC236}">
                <a16:creationId xmlns:a16="http://schemas.microsoft.com/office/drawing/2014/main" id="{6B9A6FA3-B456-5B87-71B7-76CA983014AD}"/>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442D39A-DC97-7799-BFE7-CFA8074CF0A5}"/>
              </a:ext>
            </a:extLst>
          </p:cNvPr>
          <p:cNvSpPr txBox="1"/>
          <p:nvPr/>
        </p:nvSpPr>
        <p:spPr>
          <a:xfrm>
            <a:off x="457200" y="6126163"/>
            <a:ext cx="8229599" cy="584775"/>
          </a:xfrm>
          <a:prstGeom prst="rect">
            <a:avLst/>
          </a:prstGeom>
          <a:noFill/>
        </p:spPr>
        <p:txBody>
          <a:bodyPr wrap="square">
            <a:spAutoFit/>
          </a:bodyPr>
          <a:lstStyle/>
          <a:p>
            <a:r>
              <a:rPr lang="en-US" sz="1600" dirty="0"/>
              <a:t>Kannan S, Bruch JD, Song Z. Changes in Hospital Adverse Events and Patient Outcomes Associated With Private Equity Acquisition. JAMA 2023;330(24):2365–75. </a:t>
            </a:r>
          </a:p>
        </p:txBody>
      </p:sp>
    </p:spTree>
    <p:extLst>
      <p:ext uri="{BB962C8B-B14F-4D97-AF65-F5344CB8AC3E}">
        <p14:creationId xmlns:p14="http://schemas.microsoft.com/office/powerpoint/2010/main" val="3816880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30C3-5E91-5576-2AA7-4B9679AF3730}"/>
              </a:ext>
            </a:extLst>
          </p:cNvPr>
          <p:cNvSpPr>
            <a:spLocks noGrp="1"/>
          </p:cNvSpPr>
          <p:nvPr>
            <p:ph type="title"/>
          </p:nvPr>
        </p:nvSpPr>
        <p:spPr/>
        <p:txBody>
          <a:bodyPr>
            <a:normAutofit/>
          </a:bodyPr>
          <a:lstStyle/>
          <a:p>
            <a:r>
              <a:rPr lang="en-US" dirty="0"/>
              <a:t>PE acquired 41 cardiology practices across 342 clinic sites (2.9% of all clinics) from 2013-2022 </a:t>
            </a:r>
          </a:p>
        </p:txBody>
      </p:sp>
      <p:pic>
        <p:nvPicPr>
          <p:cNvPr id="4" name="Content Placeholder 3">
            <a:extLst>
              <a:ext uri="{FF2B5EF4-FFF2-40B4-BE49-F238E27FC236}">
                <a16:creationId xmlns:a16="http://schemas.microsoft.com/office/drawing/2014/main" id="{25DD307B-FFA7-3311-FBE5-0827D28B4D8E}"/>
              </a:ext>
            </a:extLst>
          </p:cNvPr>
          <p:cNvPicPr>
            <a:picLocks noGrp="1" noChangeAspect="1"/>
          </p:cNvPicPr>
          <p:nvPr>
            <p:ph idx="1"/>
          </p:nvPr>
        </p:nvPicPr>
        <p:blipFill rotWithShape="1">
          <a:blip r:embed="rId2"/>
          <a:srcRect l="3516" t="5752" r="1731"/>
          <a:stretch/>
        </p:blipFill>
        <p:spPr>
          <a:xfrm>
            <a:off x="547029" y="1820005"/>
            <a:ext cx="7688295" cy="4376044"/>
          </a:xfrm>
          <a:prstGeom prst="rect">
            <a:avLst/>
          </a:prstGeom>
        </p:spPr>
      </p:pic>
      <p:sp>
        <p:nvSpPr>
          <p:cNvPr id="6" name="TextBox 5">
            <a:extLst>
              <a:ext uri="{FF2B5EF4-FFF2-40B4-BE49-F238E27FC236}">
                <a16:creationId xmlns:a16="http://schemas.microsoft.com/office/drawing/2014/main" id="{EC396ABF-A22D-F6F4-6933-D2DBA24D2A3D}"/>
              </a:ext>
            </a:extLst>
          </p:cNvPr>
          <p:cNvSpPr txBox="1"/>
          <p:nvPr/>
        </p:nvSpPr>
        <p:spPr>
          <a:xfrm>
            <a:off x="457200" y="5842337"/>
            <a:ext cx="8229600" cy="1015663"/>
          </a:xfrm>
          <a:prstGeom prst="rect">
            <a:avLst/>
          </a:prstGeom>
          <a:noFill/>
        </p:spPr>
        <p:txBody>
          <a:bodyPr wrap="square">
            <a:spAutoFit/>
          </a:bodyPr>
          <a:lstStyle/>
          <a:p>
            <a:pPr algn="r"/>
            <a:r>
              <a:rPr lang="en-US" dirty="0">
                <a:effectLst/>
                <a:latin typeface="Garamond" panose="02020404030301010803" pitchFamily="18" charset="0"/>
              </a:rPr>
              <a:t> </a:t>
            </a:r>
          </a:p>
          <a:p>
            <a:pPr>
              <a:spcBef>
                <a:spcPts val="0"/>
              </a:spcBef>
              <a:spcAft>
                <a:spcPts val="0"/>
              </a:spcAft>
            </a:pPr>
            <a:r>
              <a:rPr lang="en-US" sz="1400" dirty="0">
                <a:effectLst/>
                <a:latin typeface="Garamond" panose="02020404030301010803" pitchFamily="18" charset="0"/>
              </a:rPr>
              <a:t>Bartlett VL, Liu M, </a:t>
            </a:r>
            <a:r>
              <a:rPr lang="en-US" sz="1400" dirty="0" err="1">
                <a:effectLst/>
                <a:latin typeface="Garamond" panose="02020404030301010803" pitchFamily="18" charset="0"/>
              </a:rPr>
              <a:t>Ati</a:t>
            </a:r>
            <a:r>
              <a:rPr lang="en-US" sz="1400" dirty="0">
                <a:effectLst/>
                <a:latin typeface="Garamond" panose="02020404030301010803" pitchFamily="18" charset="0"/>
              </a:rPr>
              <a:t> S, Yeh RW, Zheng Z, </a:t>
            </a:r>
            <a:r>
              <a:rPr lang="en-US" sz="1400" dirty="0" err="1">
                <a:effectLst/>
                <a:latin typeface="Garamond" panose="02020404030301010803" pitchFamily="18" charset="0"/>
              </a:rPr>
              <a:t>Wadhera</a:t>
            </a:r>
            <a:r>
              <a:rPr lang="en-US" sz="1400" dirty="0">
                <a:effectLst/>
                <a:latin typeface="Garamond" panose="02020404030301010803" pitchFamily="18" charset="0"/>
              </a:rPr>
              <a:t> R. Private Equity Acquisitions of Outpatient Cardiology Practices in the United States, 2013-2023. Journal of the American College of Cardiology [Internet] [cited 2024 Jul 2];0(0). Available from: </a:t>
            </a:r>
            <a:r>
              <a:rPr lang="en-US" sz="1400" dirty="0">
                <a:effectLst/>
                <a:latin typeface="Garamond" panose="02020404030301010803" pitchFamily="18" charset="0"/>
                <a:hlinkClick r:id="rId3"/>
              </a:rPr>
              <a:t>https://www.jacc.org/doi/10.1016/j.jacc.2024.06.011</a:t>
            </a:r>
            <a:endParaRPr lang="en-US" sz="1400" dirty="0">
              <a:effectLst/>
              <a:latin typeface="Garamond" panose="02020404030301010803" pitchFamily="18" charset="0"/>
            </a:endParaRPr>
          </a:p>
        </p:txBody>
      </p:sp>
    </p:spTree>
    <p:extLst>
      <p:ext uri="{BB962C8B-B14F-4D97-AF65-F5344CB8AC3E}">
        <p14:creationId xmlns:p14="http://schemas.microsoft.com/office/powerpoint/2010/main" val="1893203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B9B1-867E-7EBD-89DE-FD8275074FFF}"/>
              </a:ext>
            </a:extLst>
          </p:cNvPr>
          <p:cNvSpPr>
            <a:spLocks noGrp="1"/>
          </p:cNvSpPr>
          <p:nvPr>
            <p:ph type="title"/>
          </p:nvPr>
        </p:nvSpPr>
        <p:spPr/>
        <p:txBody>
          <a:bodyPr>
            <a:normAutofit/>
          </a:bodyPr>
          <a:lstStyle/>
          <a:p>
            <a:r>
              <a:rPr lang="en-US" dirty="0"/>
              <a:t>PE-Acquired Physician Practices: Most Sold to Larger</a:t>
            </a:r>
            <a:r>
              <a:rPr lang="en-US" baseline="0" dirty="0"/>
              <a:t> PE Firms within 3 Years</a:t>
            </a:r>
            <a:endParaRPr lang="en-US" dirty="0"/>
          </a:p>
        </p:txBody>
      </p:sp>
      <p:graphicFrame>
        <p:nvGraphicFramePr>
          <p:cNvPr id="4" name="Content Placeholder 3">
            <a:extLst>
              <a:ext uri="{FF2B5EF4-FFF2-40B4-BE49-F238E27FC236}">
                <a16:creationId xmlns:a16="http://schemas.microsoft.com/office/drawing/2014/main" id="{4A5B9539-02D5-7C58-FBA3-34FA50305260}"/>
              </a:ext>
            </a:extLst>
          </p:cNvPr>
          <p:cNvGraphicFramePr>
            <a:graphicFrameLocks noGrp="1"/>
          </p:cNvGraphicFramePr>
          <p:nvPr>
            <p:ph idx="1"/>
            <p:extLst>
              <p:ext uri="{D42A27DB-BD31-4B8C-83A1-F6EECF244321}">
                <p14:modId xmlns:p14="http://schemas.microsoft.com/office/powerpoint/2010/main" val="381454294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2B6DC9C-0851-84F3-07BE-4AA291F8EC73}"/>
              </a:ext>
            </a:extLst>
          </p:cNvPr>
          <p:cNvSpPr txBox="1"/>
          <p:nvPr/>
        </p:nvSpPr>
        <p:spPr>
          <a:xfrm>
            <a:off x="507441" y="6126163"/>
            <a:ext cx="8179359" cy="523220"/>
          </a:xfrm>
          <a:prstGeom prst="rect">
            <a:avLst/>
          </a:prstGeom>
          <a:noFill/>
        </p:spPr>
        <p:txBody>
          <a:bodyPr wrap="square">
            <a:spAutoFit/>
          </a:bodyPr>
          <a:lstStyle/>
          <a:p>
            <a:pPr>
              <a:spcBef>
                <a:spcPts val="0"/>
              </a:spcBef>
              <a:spcAft>
                <a:spcPts val="0"/>
              </a:spcAft>
            </a:pPr>
            <a:r>
              <a:rPr lang="en-US" sz="1400" dirty="0">
                <a:effectLst/>
              </a:rPr>
              <a:t>Data from: Singh Y, Reddy M, Zhu JM. Life Cycle of Private Equity Investments in Physician Practices: An Overview of Private Equity Exits. Health Affairs Scholar 2024;qxae047.</a:t>
            </a:r>
          </a:p>
        </p:txBody>
      </p:sp>
    </p:spTree>
    <p:extLst>
      <p:ext uri="{BB962C8B-B14F-4D97-AF65-F5344CB8AC3E}">
        <p14:creationId xmlns:p14="http://schemas.microsoft.com/office/powerpoint/2010/main" val="3478276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468EA0F-6CBD-F777-DCDF-100396E90C7E}"/>
              </a:ext>
            </a:extLst>
          </p:cNvPr>
          <p:cNvGraphicFramePr>
            <a:graphicFrameLocks noGrp="1"/>
          </p:cNvGraphicFramePr>
          <p:nvPr>
            <p:ph idx="1"/>
            <p:extLst>
              <p:ext uri="{D42A27DB-BD31-4B8C-83A1-F6EECF244321}">
                <p14:modId xmlns:p14="http://schemas.microsoft.com/office/powerpoint/2010/main" val="299666096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5FAC1B40-EE99-58B1-CE52-837A0A07496C}"/>
              </a:ext>
            </a:extLst>
          </p:cNvPr>
          <p:cNvSpPr>
            <a:spLocks noGrp="1"/>
          </p:cNvSpPr>
          <p:nvPr>
            <p:ph type="title"/>
          </p:nvPr>
        </p:nvSpPr>
        <p:spPr/>
        <p:txBody>
          <a:bodyPr>
            <a:normAutofit/>
          </a:bodyPr>
          <a:lstStyle/>
          <a:p>
            <a:r>
              <a:rPr lang="en-US" dirty="0"/>
              <a:t>"Rollup": Median 595% Increase in </a:t>
            </a:r>
            <a:br>
              <a:rPr lang="en-US" dirty="0"/>
            </a:br>
            <a:r>
              <a:rPr lang="en-US" dirty="0"/>
              <a:t>Practice Sites Before PE Exit</a:t>
            </a:r>
          </a:p>
        </p:txBody>
      </p:sp>
      <p:sp>
        <p:nvSpPr>
          <p:cNvPr id="8" name="TextBox 7">
            <a:extLst>
              <a:ext uri="{FF2B5EF4-FFF2-40B4-BE49-F238E27FC236}">
                <a16:creationId xmlns:a16="http://schemas.microsoft.com/office/drawing/2014/main" id="{4A614DD1-5C5E-EE3B-B06F-A9A062949BF4}"/>
              </a:ext>
            </a:extLst>
          </p:cNvPr>
          <p:cNvSpPr txBox="1"/>
          <p:nvPr/>
        </p:nvSpPr>
        <p:spPr>
          <a:xfrm>
            <a:off x="507441" y="6126163"/>
            <a:ext cx="8179359" cy="523220"/>
          </a:xfrm>
          <a:prstGeom prst="rect">
            <a:avLst/>
          </a:prstGeom>
          <a:noFill/>
        </p:spPr>
        <p:txBody>
          <a:bodyPr wrap="square">
            <a:spAutoFit/>
          </a:bodyPr>
          <a:lstStyle/>
          <a:p>
            <a:pPr>
              <a:spcBef>
                <a:spcPts val="0"/>
              </a:spcBef>
              <a:spcAft>
                <a:spcPts val="0"/>
              </a:spcAft>
            </a:pPr>
            <a:r>
              <a:rPr lang="en-US" sz="1400" dirty="0">
                <a:effectLst/>
              </a:rPr>
              <a:t>Data from: Singh Y, Reddy M, Zhu JM. Life Cycle of Private Equity Investments in Physician Practices: An Overview of Private Equity Exits. Health Affairs Scholar 2024;qxae047.</a:t>
            </a:r>
          </a:p>
        </p:txBody>
      </p:sp>
    </p:spTree>
    <p:extLst>
      <p:ext uri="{BB962C8B-B14F-4D97-AF65-F5344CB8AC3E}">
        <p14:creationId xmlns:p14="http://schemas.microsoft.com/office/powerpoint/2010/main" val="1487608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BF3C-B95C-68C0-4E4F-C7530FEA7078}"/>
              </a:ext>
            </a:extLst>
          </p:cNvPr>
          <p:cNvSpPr>
            <a:spLocks noGrp="1"/>
          </p:cNvSpPr>
          <p:nvPr>
            <p:ph type="title"/>
          </p:nvPr>
        </p:nvSpPr>
        <p:spPr/>
        <p:txBody>
          <a:bodyPr>
            <a:normAutofit/>
          </a:bodyPr>
          <a:lstStyle/>
          <a:p>
            <a:r>
              <a:rPr lang="en-US" dirty="0"/>
              <a:t>Economic disparities in hypertension control among hypertensive US adults is widening, 2013-23</a:t>
            </a:r>
          </a:p>
        </p:txBody>
      </p:sp>
      <p:graphicFrame>
        <p:nvGraphicFramePr>
          <p:cNvPr id="4" name="Content Placeholder 3">
            <a:extLst>
              <a:ext uri="{FF2B5EF4-FFF2-40B4-BE49-F238E27FC236}">
                <a16:creationId xmlns:a16="http://schemas.microsoft.com/office/drawing/2014/main" id="{27D966DC-6F57-F895-603E-3BAAC46250B6}"/>
              </a:ext>
            </a:extLst>
          </p:cNvPr>
          <p:cNvGraphicFramePr>
            <a:graphicFrameLocks noGrp="1"/>
          </p:cNvGraphicFramePr>
          <p:nvPr>
            <p:ph idx="1"/>
            <p:extLst>
              <p:ext uri="{D42A27DB-BD31-4B8C-83A1-F6EECF244321}">
                <p14:modId xmlns:p14="http://schemas.microsoft.com/office/powerpoint/2010/main" val="26014747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534E77E-CF92-FD4E-7031-DCFD2F692D28}"/>
              </a:ext>
            </a:extLst>
          </p:cNvPr>
          <p:cNvSpPr txBox="1"/>
          <p:nvPr/>
        </p:nvSpPr>
        <p:spPr>
          <a:xfrm>
            <a:off x="457200" y="6073298"/>
            <a:ext cx="8229600" cy="738664"/>
          </a:xfrm>
          <a:prstGeom prst="rect">
            <a:avLst/>
          </a:prstGeom>
          <a:noFill/>
        </p:spPr>
        <p:txBody>
          <a:bodyPr wrap="square">
            <a:spAutoFit/>
          </a:bodyPr>
          <a:lstStyle/>
          <a:p>
            <a:r>
              <a:rPr lang="en-US" sz="1400" dirty="0">
                <a:effectLst/>
                <a:latin typeface="Garamond" panose="02020404030301010803" pitchFamily="18" charset="0"/>
              </a:rPr>
              <a:t>Hardy, Shakia T, Byron C Jaeger, Kathryn Foti, Lama Ghazi, Gregory Wozniak, and Paul </a:t>
            </a:r>
            <a:r>
              <a:rPr lang="en-US" sz="1400" dirty="0" err="1">
                <a:effectLst/>
                <a:latin typeface="Garamond" panose="02020404030301010803" pitchFamily="18" charset="0"/>
              </a:rPr>
              <a:t>Muntner</a:t>
            </a:r>
            <a:r>
              <a:rPr lang="en-US" sz="1400" dirty="0">
                <a:effectLst/>
                <a:latin typeface="Garamond" panose="02020404030301010803" pitchFamily="18" charset="0"/>
              </a:rPr>
              <a:t>. “Trends in Blood Pressure Control in US Adults with Hypertension, 2013-2014 to 2021-2023.” </a:t>
            </a:r>
            <a:r>
              <a:rPr lang="en-US" sz="1400" i="1" dirty="0">
                <a:effectLst/>
                <a:latin typeface="Garamond" panose="02020404030301010803" pitchFamily="18" charset="0"/>
              </a:rPr>
              <a:t>American Journal of Hypertension</a:t>
            </a:r>
            <a:r>
              <a:rPr lang="en-US" sz="1400" dirty="0">
                <a:effectLst/>
                <a:latin typeface="Garamond" panose="02020404030301010803" pitchFamily="18" charset="0"/>
              </a:rPr>
              <a:t>, November 6, 2024, hpae141.</a:t>
            </a:r>
          </a:p>
        </p:txBody>
      </p:sp>
    </p:spTree>
    <p:extLst>
      <p:ext uri="{BB962C8B-B14F-4D97-AF65-F5344CB8AC3E}">
        <p14:creationId xmlns:p14="http://schemas.microsoft.com/office/powerpoint/2010/main" val="1847583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7CFC-78BF-4E13-B298-A1F81F432AF9}"/>
              </a:ext>
            </a:extLst>
          </p:cNvPr>
          <p:cNvSpPr>
            <a:spLocks noGrp="1"/>
          </p:cNvSpPr>
          <p:nvPr>
            <p:ph type="title"/>
          </p:nvPr>
        </p:nvSpPr>
        <p:spPr/>
        <p:txBody>
          <a:bodyPr>
            <a:normAutofit/>
          </a:bodyPr>
          <a:lstStyle/>
          <a:p>
            <a:r>
              <a:rPr lang="en-US" dirty="0"/>
              <a:t>PE acquired 2,806 behavioral health facilities (~7% of all facilities): 2010-2021</a:t>
            </a:r>
          </a:p>
        </p:txBody>
      </p:sp>
      <p:pic>
        <p:nvPicPr>
          <p:cNvPr id="4" name="Content Placeholder 3">
            <a:extLst>
              <a:ext uri="{FF2B5EF4-FFF2-40B4-BE49-F238E27FC236}">
                <a16:creationId xmlns:a16="http://schemas.microsoft.com/office/drawing/2014/main" id="{D5C6547D-FFB9-922B-EC40-BF02B54F29C1}"/>
              </a:ext>
            </a:extLst>
          </p:cNvPr>
          <p:cNvPicPr>
            <a:picLocks noGrp="1" noChangeAspect="1"/>
          </p:cNvPicPr>
          <p:nvPr>
            <p:ph idx="1"/>
          </p:nvPr>
        </p:nvPicPr>
        <p:blipFill>
          <a:blip r:embed="rId2"/>
          <a:stretch>
            <a:fillRect/>
          </a:stretch>
        </p:blipFill>
        <p:spPr>
          <a:xfrm>
            <a:off x="457200" y="1609839"/>
            <a:ext cx="8229600" cy="4506685"/>
          </a:xfrm>
          <a:prstGeom prst="rect">
            <a:avLst/>
          </a:prstGeom>
        </p:spPr>
      </p:pic>
      <p:sp>
        <p:nvSpPr>
          <p:cNvPr id="6" name="TextBox 5">
            <a:extLst>
              <a:ext uri="{FF2B5EF4-FFF2-40B4-BE49-F238E27FC236}">
                <a16:creationId xmlns:a16="http://schemas.microsoft.com/office/drawing/2014/main" id="{32E0973B-21A4-612C-613C-2E8ED6EE60E4}"/>
              </a:ext>
            </a:extLst>
          </p:cNvPr>
          <p:cNvSpPr txBox="1"/>
          <p:nvPr/>
        </p:nvSpPr>
        <p:spPr>
          <a:xfrm>
            <a:off x="457200" y="6116524"/>
            <a:ext cx="8299174" cy="738664"/>
          </a:xfrm>
          <a:prstGeom prst="rect">
            <a:avLst/>
          </a:prstGeom>
          <a:noFill/>
        </p:spPr>
        <p:txBody>
          <a:bodyPr wrap="square">
            <a:spAutoFit/>
          </a:bodyPr>
          <a:lstStyle/>
          <a:p>
            <a:pPr>
              <a:spcBef>
                <a:spcPts val="0"/>
              </a:spcBef>
              <a:spcAft>
                <a:spcPts val="0"/>
              </a:spcAft>
            </a:pPr>
            <a:r>
              <a:rPr lang="en-US" sz="1400" dirty="0">
                <a:effectLst/>
              </a:rPr>
              <a:t>Figure reproduced from: Thornburg B, McGinty EB, </a:t>
            </a:r>
            <a:r>
              <a:rPr lang="en-US" sz="1400" dirty="0" err="1">
                <a:effectLst/>
              </a:rPr>
              <a:t>Eddelbuettel</a:t>
            </a:r>
            <a:r>
              <a:rPr lang="en-US" sz="1400" dirty="0">
                <a:effectLst/>
              </a:rPr>
              <a:t> J, Kennedy-Hendricks A, Braun RT, Eisenberg MD. Acquisitions of behavioral health treatment facilities from 2010 to 2021. Health Affairs Scholar 2024;2(7):qxae080.</a:t>
            </a:r>
          </a:p>
        </p:txBody>
      </p:sp>
    </p:spTree>
    <p:extLst>
      <p:ext uri="{BB962C8B-B14F-4D97-AF65-F5344CB8AC3E}">
        <p14:creationId xmlns:p14="http://schemas.microsoft.com/office/powerpoint/2010/main" val="4015886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40FB-D508-723C-5924-5CFD4251BBCA}"/>
              </a:ext>
            </a:extLst>
          </p:cNvPr>
          <p:cNvSpPr>
            <a:spLocks noGrp="1"/>
          </p:cNvSpPr>
          <p:nvPr>
            <p:ph type="title"/>
          </p:nvPr>
        </p:nvSpPr>
        <p:spPr/>
        <p:txBody>
          <a:bodyPr/>
          <a:lstStyle/>
          <a:p>
            <a:r>
              <a:rPr lang="en-US" dirty="0"/>
              <a:t>124 hospices were taken over by 47 PE-firms from 2015-2022</a:t>
            </a:r>
          </a:p>
        </p:txBody>
      </p:sp>
      <p:pic>
        <p:nvPicPr>
          <p:cNvPr id="4" name="Content Placeholder 3">
            <a:extLst>
              <a:ext uri="{FF2B5EF4-FFF2-40B4-BE49-F238E27FC236}">
                <a16:creationId xmlns:a16="http://schemas.microsoft.com/office/drawing/2014/main" id="{985F6395-AADD-90CA-CCE7-EB0829FF1000}"/>
              </a:ext>
            </a:extLst>
          </p:cNvPr>
          <p:cNvPicPr>
            <a:picLocks noGrp="1" noChangeAspect="1"/>
          </p:cNvPicPr>
          <p:nvPr>
            <p:ph idx="1"/>
          </p:nvPr>
        </p:nvPicPr>
        <p:blipFill>
          <a:blip r:embed="rId2"/>
          <a:stretch>
            <a:fillRect/>
          </a:stretch>
        </p:blipFill>
        <p:spPr>
          <a:xfrm>
            <a:off x="1638096" y="1825625"/>
            <a:ext cx="5867807" cy="4351338"/>
          </a:xfrm>
          <a:prstGeom prst="rect">
            <a:avLst/>
          </a:prstGeom>
        </p:spPr>
      </p:pic>
      <p:sp>
        <p:nvSpPr>
          <p:cNvPr id="6" name="TextBox 5">
            <a:extLst>
              <a:ext uri="{FF2B5EF4-FFF2-40B4-BE49-F238E27FC236}">
                <a16:creationId xmlns:a16="http://schemas.microsoft.com/office/drawing/2014/main" id="{7C2DFA0E-DEF9-BF65-DA33-29FAC8A8B6E0}"/>
              </a:ext>
            </a:extLst>
          </p:cNvPr>
          <p:cNvSpPr txBox="1"/>
          <p:nvPr/>
        </p:nvSpPr>
        <p:spPr>
          <a:xfrm>
            <a:off x="628649" y="6176963"/>
            <a:ext cx="7886700" cy="738664"/>
          </a:xfrm>
          <a:prstGeom prst="rect">
            <a:avLst/>
          </a:prstGeom>
          <a:noFill/>
        </p:spPr>
        <p:txBody>
          <a:bodyPr wrap="square">
            <a:spAutoFit/>
          </a:bodyPr>
          <a:lstStyle/>
          <a:p>
            <a:r>
              <a:rPr lang="en-US" sz="1400" dirty="0">
                <a:effectLst/>
                <a:latin typeface="Garamond" panose="02020404030301010803" pitchFamily="18" charset="0"/>
              </a:rPr>
              <a:t>Data source: Aldridge, Melissa D., Lauren J. Hunt, Zelle Halloran, and Krista L. Harrison. “Private Equity Acquisitions Of Hospices Are Increasing; Ownership Remains Opaque.” </a:t>
            </a:r>
            <a:r>
              <a:rPr lang="en-US" sz="1400" i="1" dirty="0">
                <a:effectLst/>
                <a:latin typeface="Garamond" panose="02020404030301010803" pitchFamily="18" charset="0"/>
              </a:rPr>
              <a:t>Health Affairs</a:t>
            </a:r>
            <a:r>
              <a:rPr lang="en-US" sz="1400" dirty="0">
                <a:effectLst/>
                <a:latin typeface="Garamond" panose="02020404030301010803" pitchFamily="18" charset="0"/>
              </a:rPr>
              <a:t> 43, no. 9 (September 2024): 1306–10. </a:t>
            </a:r>
          </a:p>
        </p:txBody>
      </p:sp>
    </p:spTree>
    <p:extLst>
      <p:ext uri="{BB962C8B-B14F-4D97-AF65-F5344CB8AC3E}">
        <p14:creationId xmlns:p14="http://schemas.microsoft.com/office/powerpoint/2010/main" val="1953923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0B4D6-10EE-A1AE-3A17-9BFBE103AB97}"/>
              </a:ext>
            </a:extLst>
          </p:cNvPr>
          <p:cNvSpPr>
            <a:spLocks noGrp="1"/>
          </p:cNvSpPr>
          <p:nvPr>
            <p:ph idx="1"/>
          </p:nvPr>
        </p:nvSpPr>
        <p:spPr>
          <a:xfrm>
            <a:off x="2485017" y="2506662"/>
            <a:ext cx="4464424" cy="4351338"/>
          </a:xfrm>
        </p:spPr>
        <p:txBody>
          <a:bodyPr/>
          <a:lstStyle/>
          <a:p>
            <a:pPr marL="0" indent="0">
              <a:buNone/>
            </a:pPr>
            <a:r>
              <a:rPr lang="en-US" dirty="0"/>
              <a:t>Communities and the public — not profiteers and corporations — should be the owners of our vital healthcare infrastructure.</a:t>
            </a:r>
          </a:p>
        </p:txBody>
      </p:sp>
    </p:spTree>
    <p:extLst>
      <p:ext uri="{BB962C8B-B14F-4D97-AF65-F5344CB8AC3E}">
        <p14:creationId xmlns:p14="http://schemas.microsoft.com/office/powerpoint/2010/main" val="1869226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8E887F-86DB-E694-0CE0-EA8B4C09154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6991EF-C6BA-397D-016A-8C6890661399}"/>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a:solidFill>
                  <a:schemeClr val="tx1"/>
                </a:solidFill>
                <a:latin typeface="+mj-lt"/>
                <a:ea typeface="+mj-ea"/>
                <a:cs typeface="+mj-cs"/>
              </a:rPr>
              <a:t>Administrative Waste</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9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C583-260F-6868-1F63-B87CBE2E7202}"/>
              </a:ext>
            </a:extLst>
          </p:cNvPr>
          <p:cNvSpPr>
            <a:spLocks noGrp="1"/>
          </p:cNvSpPr>
          <p:nvPr>
            <p:ph type="title"/>
          </p:nvPr>
        </p:nvSpPr>
        <p:spPr/>
        <p:txBody>
          <a:bodyPr>
            <a:normAutofit fontScale="90000"/>
          </a:bodyPr>
          <a:lstStyle/>
          <a:p>
            <a:r>
              <a:rPr lang="en-US" dirty="0"/>
              <a:t>Administrative Spending as a Share of NHE : </a:t>
            </a:r>
            <a:br>
              <a:rPr lang="en-US" dirty="0"/>
            </a:br>
            <a:r>
              <a:rPr lang="en-US" dirty="0"/>
              <a:t>Public vs. Private, 1960-2022</a:t>
            </a:r>
            <a:br>
              <a:rPr lang="en-US" dirty="0"/>
            </a:br>
            <a:r>
              <a:rPr lang="en-US" i="1" dirty="0"/>
              <a:t>Total </a:t>
            </a:r>
            <a:r>
              <a:rPr lang="en-US" i="1" dirty="0" err="1"/>
              <a:t>public+private</a:t>
            </a:r>
            <a:r>
              <a:rPr lang="en-US" i="1" dirty="0"/>
              <a:t> administrative spending = $334 billion in 2022</a:t>
            </a:r>
            <a:endParaRPr lang="en-US" dirty="0"/>
          </a:p>
        </p:txBody>
      </p:sp>
      <p:graphicFrame>
        <p:nvGraphicFramePr>
          <p:cNvPr id="4" name="Content Placeholder 3">
            <a:extLst>
              <a:ext uri="{FF2B5EF4-FFF2-40B4-BE49-F238E27FC236}">
                <a16:creationId xmlns:a16="http://schemas.microsoft.com/office/drawing/2014/main" id="{827DC7F4-6CFC-065E-1558-AF12E11C539C}"/>
              </a:ext>
            </a:extLst>
          </p:cNvPr>
          <p:cNvGraphicFramePr>
            <a:graphicFrameLocks noGrp="1"/>
          </p:cNvGraphicFramePr>
          <p:nvPr>
            <p:ph idx="1"/>
            <p:extLst>
              <p:ext uri="{D42A27DB-BD31-4B8C-83A1-F6EECF244321}">
                <p14:modId xmlns:p14="http://schemas.microsoft.com/office/powerpoint/2010/main" val="303436224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B5040CD-5C1B-3613-FB40-6819E5166812}"/>
              </a:ext>
            </a:extLst>
          </p:cNvPr>
          <p:cNvSpPr txBox="1"/>
          <p:nvPr/>
        </p:nvSpPr>
        <p:spPr>
          <a:xfrm>
            <a:off x="314325" y="5973763"/>
            <a:ext cx="8515350" cy="646331"/>
          </a:xfrm>
          <a:prstGeom prst="rect">
            <a:avLst/>
          </a:prstGeom>
          <a:noFill/>
        </p:spPr>
        <p:txBody>
          <a:bodyPr wrap="square" rtlCol="0">
            <a:spAutoFit/>
          </a:bodyPr>
          <a:lstStyle/>
          <a:p>
            <a:r>
              <a:rPr lang="en-US" dirty="0">
                <a:latin typeface="Garamond" panose="02020404030301010803" pitchFamily="18" charset="0"/>
              </a:rPr>
              <a:t>Source: CMS’ Historical National Health Expenditures Accounts, 1960-2022.  “Private” includes publicly-sponsored private plans, </a:t>
            </a:r>
            <a:r>
              <a:rPr lang="en-US" dirty="0" err="1">
                <a:latin typeface="Garamond" panose="02020404030301010803" pitchFamily="18" charset="0"/>
              </a:rPr>
              <a:t>e.g</a:t>
            </a:r>
            <a:r>
              <a:rPr lang="en-US" dirty="0">
                <a:latin typeface="Garamond" panose="02020404030301010803" pitchFamily="18" charset="0"/>
              </a:rPr>
              <a:t> Managed Care Medicaid and Medicare</a:t>
            </a:r>
          </a:p>
        </p:txBody>
      </p:sp>
    </p:spTree>
    <p:extLst>
      <p:ext uri="{BB962C8B-B14F-4D97-AF65-F5344CB8AC3E}">
        <p14:creationId xmlns:p14="http://schemas.microsoft.com/office/powerpoint/2010/main" val="3862078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5207-1FEF-8D9A-0C27-37A51EE519B1}"/>
              </a:ext>
            </a:extLst>
          </p:cNvPr>
          <p:cNvSpPr>
            <a:spLocks noGrp="1"/>
          </p:cNvSpPr>
          <p:nvPr>
            <p:ph type="title"/>
          </p:nvPr>
        </p:nvSpPr>
        <p:spPr/>
        <p:txBody>
          <a:bodyPr>
            <a:normAutofit/>
          </a:bodyPr>
          <a:lstStyle/>
          <a:p>
            <a:r>
              <a:rPr lang="en-US" dirty="0"/>
              <a:t>Share of Healthcare Workforce in Administrative Occupations: Private Sector vs. Veterans Health Administration (VA or VHA)</a:t>
            </a:r>
          </a:p>
        </p:txBody>
      </p:sp>
      <p:graphicFrame>
        <p:nvGraphicFramePr>
          <p:cNvPr id="4" name="Content Placeholder 3">
            <a:extLst>
              <a:ext uri="{FF2B5EF4-FFF2-40B4-BE49-F238E27FC236}">
                <a16:creationId xmlns:a16="http://schemas.microsoft.com/office/drawing/2014/main" id="{B1A0D549-CE19-607B-56FA-86BCBDE70C69}"/>
              </a:ext>
            </a:extLst>
          </p:cNvPr>
          <p:cNvGraphicFramePr>
            <a:graphicFrameLocks noGrp="1"/>
          </p:cNvGraphicFramePr>
          <p:nvPr>
            <p:ph idx="1"/>
            <p:extLst>
              <p:ext uri="{D42A27DB-BD31-4B8C-83A1-F6EECF244321}">
                <p14:modId xmlns:p14="http://schemas.microsoft.com/office/powerpoint/2010/main" val="79673092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A643F83-4F20-F948-6E19-DE825B25B048}"/>
              </a:ext>
            </a:extLst>
          </p:cNvPr>
          <p:cNvSpPr txBox="1"/>
          <p:nvPr/>
        </p:nvSpPr>
        <p:spPr>
          <a:xfrm>
            <a:off x="457200" y="6126163"/>
            <a:ext cx="8229600" cy="646331"/>
          </a:xfrm>
          <a:prstGeom prst="rect">
            <a:avLst/>
          </a:prstGeom>
          <a:noFill/>
        </p:spPr>
        <p:txBody>
          <a:bodyPr wrap="square">
            <a:spAutoFit/>
          </a:bodyPr>
          <a:lstStyle/>
          <a:p>
            <a:r>
              <a:rPr lang="en-US" sz="1200" dirty="0">
                <a:effectLst/>
              </a:rPr>
              <a:t>Source:  </a:t>
            </a:r>
            <a:r>
              <a:rPr lang="en-US" sz="1200" dirty="0" err="1">
                <a:effectLst/>
              </a:rPr>
              <a:t>Woolhandler</a:t>
            </a:r>
            <a:r>
              <a:rPr lang="en-US" sz="1200" dirty="0">
                <a:effectLst/>
              </a:rPr>
              <a:t>, </a:t>
            </a:r>
            <a:r>
              <a:rPr lang="en-US" sz="1200" dirty="0" err="1">
                <a:effectLst/>
              </a:rPr>
              <a:t>Steffie</a:t>
            </a:r>
            <a:r>
              <a:rPr lang="en-US" sz="1200" dirty="0">
                <a:effectLst/>
              </a:rPr>
              <a:t>, Andrew </a:t>
            </a:r>
            <a:r>
              <a:rPr lang="en-US" sz="1200" dirty="0" err="1">
                <a:effectLst/>
              </a:rPr>
              <a:t>Toporek</a:t>
            </a:r>
            <a:r>
              <a:rPr lang="en-US" sz="1200" dirty="0">
                <a:effectLst/>
              </a:rPr>
              <a:t>, Jian Gao, Eileen Moran, Andrew </a:t>
            </a:r>
            <a:r>
              <a:rPr lang="en-US" sz="1200" dirty="0" err="1">
                <a:effectLst/>
              </a:rPr>
              <a:t>Wilper</a:t>
            </a:r>
            <a:r>
              <a:rPr lang="en-US" sz="1200" dirty="0">
                <a:effectLst/>
              </a:rPr>
              <a:t>, and David U. Himmelstein. “Administration’s Share of Personnel in Veterans Health Administration and Private Sector Care.” </a:t>
            </a:r>
            <a:r>
              <a:rPr lang="en-US" sz="1200" i="1" dirty="0">
                <a:effectLst/>
              </a:rPr>
              <a:t>JAMA Network Open</a:t>
            </a:r>
            <a:r>
              <a:rPr lang="en-US" sz="1200" dirty="0">
                <a:effectLst/>
              </a:rPr>
              <a:t> 7, no. 1 (January 18, 2024): e2352104.</a:t>
            </a:r>
          </a:p>
        </p:txBody>
      </p:sp>
    </p:spTree>
    <p:extLst>
      <p:ext uri="{BB962C8B-B14F-4D97-AF65-F5344CB8AC3E}">
        <p14:creationId xmlns:p14="http://schemas.microsoft.com/office/powerpoint/2010/main" val="188166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E2A9-BA36-155A-2902-DEBA436FD940}"/>
              </a:ext>
            </a:extLst>
          </p:cNvPr>
          <p:cNvSpPr>
            <a:spLocks noGrp="1"/>
          </p:cNvSpPr>
          <p:nvPr>
            <p:ph type="title"/>
          </p:nvPr>
        </p:nvSpPr>
        <p:spPr/>
        <p:txBody>
          <a:bodyPr>
            <a:normAutofit fontScale="90000"/>
          </a:bodyPr>
          <a:lstStyle/>
          <a:p>
            <a:r>
              <a:rPr lang="en-US" dirty="0"/>
              <a:t>“A Denial a Day Keeps the Doctor Away”:</a:t>
            </a:r>
            <a:br>
              <a:rPr lang="en-US" dirty="0"/>
            </a:br>
            <a:r>
              <a:rPr lang="en-US" dirty="0"/>
              <a:t>Haggling Costs" of Typical Visit are High, Especially for Medicaid</a:t>
            </a:r>
            <a:br>
              <a:rPr lang="en-US" dirty="0"/>
            </a:br>
            <a:r>
              <a:rPr lang="en-US" sz="2200" i="1" dirty="0"/>
              <a:t>Costs Also Associated with Reduced Physician Medicaid Acceptance</a:t>
            </a:r>
            <a:endParaRPr lang="en-US" sz="2200" dirty="0"/>
          </a:p>
        </p:txBody>
      </p:sp>
      <p:graphicFrame>
        <p:nvGraphicFramePr>
          <p:cNvPr id="4" name="Content Placeholder 3">
            <a:extLst>
              <a:ext uri="{FF2B5EF4-FFF2-40B4-BE49-F238E27FC236}">
                <a16:creationId xmlns:a16="http://schemas.microsoft.com/office/drawing/2014/main" id="{05A6A34E-7938-8FE4-52C0-CB8B2BDC14D1}"/>
              </a:ext>
            </a:extLst>
          </p:cNvPr>
          <p:cNvGraphicFramePr>
            <a:graphicFrameLocks noGrp="1"/>
          </p:cNvGraphicFramePr>
          <p:nvPr>
            <p:ph idx="1"/>
            <p:extLst>
              <p:ext uri="{D42A27DB-BD31-4B8C-83A1-F6EECF244321}">
                <p14:modId xmlns:p14="http://schemas.microsoft.com/office/powerpoint/2010/main" val="366641337"/>
              </p:ext>
            </p:extLst>
          </p:nvPr>
        </p:nvGraphicFramePr>
        <p:xfrm>
          <a:off x="549912" y="1690689"/>
          <a:ext cx="7965438" cy="417408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A2E7B26-979B-348A-E762-62F2B14610A1}"/>
              </a:ext>
            </a:extLst>
          </p:cNvPr>
          <p:cNvSpPr txBox="1"/>
          <p:nvPr/>
        </p:nvSpPr>
        <p:spPr>
          <a:xfrm>
            <a:off x="457196" y="5864773"/>
            <a:ext cx="8229599" cy="923330"/>
          </a:xfrm>
          <a:prstGeom prst="rect">
            <a:avLst/>
          </a:prstGeom>
          <a:noFill/>
        </p:spPr>
        <p:txBody>
          <a:bodyPr wrap="square">
            <a:spAutoFit/>
          </a:bodyPr>
          <a:lstStyle/>
          <a:p>
            <a:r>
              <a:rPr lang="en-US" dirty="0">
                <a:effectLst/>
                <a:latin typeface="Garamond" panose="02020404030301010803" pitchFamily="18" charset="0"/>
              </a:rPr>
              <a:t>Dunn, Abe, Joshua D Gottlieb, Adam Hale Shapiro, Daniel J </a:t>
            </a:r>
            <a:r>
              <a:rPr lang="en-US" dirty="0" err="1">
                <a:effectLst/>
                <a:latin typeface="Garamond" panose="02020404030301010803" pitchFamily="18" charset="0"/>
              </a:rPr>
              <a:t>Sonnenstuhl</a:t>
            </a:r>
            <a:r>
              <a:rPr lang="en-US" dirty="0">
                <a:effectLst/>
                <a:latin typeface="Garamond" panose="02020404030301010803" pitchFamily="18" charset="0"/>
              </a:rPr>
              <a:t>, and Pietro Tebaldi. “A Denial a Day Keeps the Doctor Away*.” </a:t>
            </a:r>
            <a:r>
              <a:rPr lang="en-US" i="1" dirty="0">
                <a:effectLst/>
                <a:latin typeface="Garamond" panose="02020404030301010803" pitchFamily="18" charset="0"/>
              </a:rPr>
              <a:t>The Quarterly Journal of Economics</a:t>
            </a:r>
            <a:r>
              <a:rPr lang="en-US" dirty="0">
                <a:effectLst/>
                <a:latin typeface="Garamond" panose="02020404030301010803" pitchFamily="18" charset="0"/>
              </a:rPr>
              <a:t> 139, no. 1 (February 1, 2024): 187–233.</a:t>
            </a:r>
          </a:p>
        </p:txBody>
      </p:sp>
    </p:spTree>
    <p:extLst>
      <p:ext uri="{BB962C8B-B14F-4D97-AF65-F5344CB8AC3E}">
        <p14:creationId xmlns:p14="http://schemas.microsoft.com/office/powerpoint/2010/main" val="3697087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BE71F-7E79-F150-93DE-B3D6DC9D0F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6BD9D2-A367-4538-EF84-6C76A26B39FC}"/>
              </a:ext>
            </a:extLst>
          </p:cNvPr>
          <p:cNvSpPr>
            <a:spLocks noGrp="1"/>
          </p:cNvSpPr>
          <p:nvPr>
            <p:ph idx="1"/>
          </p:nvPr>
        </p:nvSpPr>
        <p:spPr>
          <a:xfrm>
            <a:off x="2485017" y="2506662"/>
            <a:ext cx="4464424" cy="4351338"/>
          </a:xfrm>
        </p:spPr>
        <p:txBody>
          <a:bodyPr/>
          <a:lstStyle/>
          <a:p>
            <a:pPr marL="0" indent="0">
              <a:buNone/>
            </a:pPr>
            <a:r>
              <a:rPr lang="en-US" dirty="0"/>
              <a:t>Single-payer reform, and not other reforms, would allow full re-purposing of hundreds of billions in administrative waste to care.</a:t>
            </a:r>
          </a:p>
        </p:txBody>
      </p:sp>
    </p:spTree>
    <p:extLst>
      <p:ext uri="{BB962C8B-B14F-4D97-AF65-F5344CB8AC3E}">
        <p14:creationId xmlns:p14="http://schemas.microsoft.com/office/powerpoint/2010/main" val="1063367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E8E1F-4591-9F4B-2D56-06834C17D516}"/>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a:solidFill>
                  <a:schemeClr val="tx1"/>
                </a:solidFill>
                <a:latin typeface="+mj-lt"/>
                <a:ea typeface="+mj-ea"/>
                <a:cs typeface="+mj-cs"/>
              </a:rPr>
              <a:t>Pharmaceuticals</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7D523-3E6F-334D-A70C-03D3688B2765}"/>
              </a:ext>
            </a:extLst>
          </p:cNvPr>
          <p:cNvSpPr>
            <a:spLocks noGrp="1"/>
          </p:cNvSpPr>
          <p:nvPr>
            <p:ph type="title"/>
          </p:nvPr>
        </p:nvSpPr>
        <p:spPr/>
        <p:txBody>
          <a:bodyPr/>
          <a:lstStyle/>
          <a:p>
            <a:r>
              <a:rPr lang="en-US" dirty="0"/>
              <a:t>Medicare Drug Negotiation Achieved Reduced Prices for 10 Negotiated Drugs</a:t>
            </a:r>
          </a:p>
        </p:txBody>
      </p:sp>
      <p:graphicFrame>
        <p:nvGraphicFramePr>
          <p:cNvPr id="7" name="Content Placeholder 6">
            <a:extLst>
              <a:ext uri="{FF2B5EF4-FFF2-40B4-BE49-F238E27FC236}">
                <a16:creationId xmlns:a16="http://schemas.microsoft.com/office/drawing/2014/main" id="{3EC6542E-01CC-4A90-7C95-A7882E68E71D}"/>
              </a:ext>
            </a:extLst>
          </p:cNvPr>
          <p:cNvGraphicFramePr>
            <a:graphicFrameLocks noGrp="1"/>
          </p:cNvGraphicFramePr>
          <p:nvPr>
            <p:ph idx="1"/>
            <p:extLst>
              <p:ext uri="{D42A27DB-BD31-4B8C-83A1-F6EECF244321}">
                <p14:modId xmlns:p14="http://schemas.microsoft.com/office/powerpoint/2010/main" val="279614496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36CA43C-D370-2330-7D63-0AB2D9B9404A}"/>
              </a:ext>
            </a:extLst>
          </p:cNvPr>
          <p:cNvSpPr txBox="1"/>
          <p:nvPr/>
        </p:nvSpPr>
        <p:spPr>
          <a:xfrm>
            <a:off x="457201" y="6126163"/>
            <a:ext cx="8229599" cy="738664"/>
          </a:xfrm>
          <a:prstGeom prst="rect">
            <a:avLst/>
          </a:prstGeom>
          <a:noFill/>
        </p:spPr>
        <p:txBody>
          <a:bodyPr wrap="square">
            <a:spAutoFit/>
          </a:bodyPr>
          <a:lstStyle/>
          <a:p>
            <a:r>
              <a:rPr lang="en-US" sz="1400" dirty="0">
                <a:effectLst/>
                <a:latin typeface="Garamond" panose="02020404030301010803" pitchFamily="18" charset="0"/>
              </a:rPr>
              <a:t>Calculated from Negotiated and List prices </a:t>
            </a:r>
            <a:r>
              <a:rPr lang="en-US" sz="1400" dirty="0">
                <a:latin typeface="Garamond" panose="02020404030301010803" pitchFamily="18" charset="0"/>
              </a:rPr>
              <a:t>estimated/provided in: </a:t>
            </a:r>
            <a:r>
              <a:rPr lang="en-US" sz="1400" dirty="0">
                <a:effectLst/>
                <a:latin typeface="Garamond" panose="02020404030301010803" pitchFamily="18" charset="0"/>
              </a:rPr>
              <a:t>Rome, Benjamin N., Aaron S. Kesselheim, and William B. Feldman. “Medicare’s First Round of Drug-Price Negotiation — Measuring Success.” </a:t>
            </a:r>
            <a:r>
              <a:rPr lang="en-US" sz="1400" i="1" dirty="0">
                <a:effectLst/>
                <a:latin typeface="Garamond" panose="02020404030301010803" pitchFamily="18" charset="0"/>
              </a:rPr>
              <a:t>New England Journal of Medicine.  </a:t>
            </a:r>
            <a:r>
              <a:rPr lang="en-US" sz="1400" dirty="0">
                <a:latin typeface="Garamond" panose="02020404030301010803" pitchFamily="18" charset="0"/>
              </a:rPr>
              <a:t>2024.</a:t>
            </a:r>
            <a:endParaRPr lang="en-US" sz="1400" dirty="0">
              <a:effectLst/>
              <a:latin typeface="Garamond" panose="02020404030301010803" pitchFamily="18" charset="0"/>
            </a:endParaRPr>
          </a:p>
        </p:txBody>
      </p:sp>
    </p:spTree>
    <p:extLst>
      <p:ext uri="{BB962C8B-B14F-4D97-AF65-F5344CB8AC3E}">
        <p14:creationId xmlns:p14="http://schemas.microsoft.com/office/powerpoint/2010/main" val="239517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630F-8864-2FE0-BB61-A3E088C0FF00}"/>
              </a:ext>
            </a:extLst>
          </p:cNvPr>
          <p:cNvSpPr>
            <a:spLocks noGrp="1"/>
          </p:cNvSpPr>
          <p:nvPr>
            <p:ph type="title"/>
          </p:nvPr>
        </p:nvSpPr>
        <p:spPr/>
        <p:txBody>
          <a:bodyPr>
            <a:normAutofit/>
          </a:bodyPr>
          <a:lstStyle/>
          <a:p>
            <a:r>
              <a:rPr lang="en-US" dirty="0"/>
              <a:t>Cases of Congenital Syphilis in the US Increased More than 10 Times Between 2012 and 2022</a:t>
            </a:r>
          </a:p>
        </p:txBody>
      </p:sp>
      <p:graphicFrame>
        <p:nvGraphicFramePr>
          <p:cNvPr id="4" name="Content Placeholder 3">
            <a:extLst>
              <a:ext uri="{FF2B5EF4-FFF2-40B4-BE49-F238E27FC236}">
                <a16:creationId xmlns:a16="http://schemas.microsoft.com/office/drawing/2014/main" id="{04253B14-3F74-0539-AFC2-765CCE96501A}"/>
              </a:ext>
            </a:extLst>
          </p:cNvPr>
          <p:cNvGraphicFramePr>
            <a:graphicFrameLocks noGrp="1"/>
          </p:cNvGraphicFramePr>
          <p:nvPr>
            <p:ph idx="1"/>
            <p:extLst>
              <p:ext uri="{D42A27DB-BD31-4B8C-83A1-F6EECF244321}">
                <p14:modId xmlns:p14="http://schemas.microsoft.com/office/powerpoint/2010/main" val="38947180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789AADB-E61C-CEA8-9C5F-0393E4B9A7CC}"/>
              </a:ext>
            </a:extLst>
          </p:cNvPr>
          <p:cNvSpPr txBox="1"/>
          <p:nvPr/>
        </p:nvSpPr>
        <p:spPr>
          <a:xfrm>
            <a:off x="457200" y="6119336"/>
            <a:ext cx="8229600" cy="738664"/>
          </a:xfrm>
          <a:prstGeom prst="rect">
            <a:avLst/>
          </a:prstGeom>
          <a:noFill/>
        </p:spPr>
        <p:txBody>
          <a:bodyPr wrap="square">
            <a:spAutoFit/>
          </a:bodyPr>
          <a:lstStyle/>
          <a:p>
            <a:r>
              <a:rPr lang="en-US" sz="1400" dirty="0">
                <a:effectLst/>
                <a:latin typeface="Garamond" panose="02020404030301010803" pitchFamily="18" charset="0"/>
              </a:rPr>
              <a:t>McDonald, Robert, Kevin O’Callaghan, Elizabeth Torrone, Lindley Barbee, Jeremy Grey, David Jackson, Kate Woodworth, et al. “Vital Signs: Missed Opportunities for Preventing Congenital Syphilis — United States, 2022” 72, no. 46 (2023).</a:t>
            </a:r>
          </a:p>
        </p:txBody>
      </p:sp>
    </p:spTree>
    <p:extLst>
      <p:ext uri="{BB962C8B-B14F-4D97-AF65-F5344CB8AC3E}">
        <p14:creationId xmlns:p14="http://schemas.microsoft.com/office/powerpoint/2010/main" val="3935993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C39F-B892-B086-2BAF-5FD3F3DDB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1CAFC-2A76-30CB-B677-7641BC7F4D23}"/>
              </a:ext>
            </a:extLst>
          </p:cNvPr>
          <p:cNvSpPr>
            <a:spLocks noGrp="1"/>
          </p:cNvSpPr>
          <p:nvPr>
            <p:ph type="title"/>
          </p:nvPr>
        </p:nvSpPr>
        <p:spPr/>
        <p:txBody>
          <a:bodyPr>
            <a:normAutofit/>
          </a:bodyPr>
          <a:lstStyle/>
          <a:p>
            <a:r>
              <a:rPr lang="en-US" dirty="0" err="1"/>
              <a:t>Semaglutide</a:t>
            </a:r>
            <a:r>
              <a:rPr lang="en-US" dirty="0"/>
              <a:t> Prices: Higher in the US, Orders of Magnitude Higher Than the Cost of Production</a:t>
            </a:r>
          </a:p>
        </p:txBody>
      </p:sp>
      <p:sp>
        <p:nvSpPr>
          <p:cNvPr id="13" name="TextBox 12">
            <a:extLst>
              <a:ext uri="{FF2B5EF4-FFF2-40B4-BE49-F238E27FC236}">
                <a16:creationId xmlns:a16="http://schemas.microsoft.com/office/drawing/2014/main" id="{07401179-F6F0-CA2B-7E3D-C5A24D780DC2}"/>
              </a:ext>
            </a:extLst>
          </p:cNvPr>
          <p:cNvSpPr txBox="1"/>
          <p:nvPr/>
        </p:nvSpPr>
        <p:spPr>
          <a:xfrm>
            <a:off x="457201" y="6126163"/>
            <a:ext cx="8229599" cy="523220"/>
          </a:xfrm>
          <a:prstGeom prst="rect">
            <a:avLst/>
          </a:prstGeom>
          <a:noFill/>
        </p:spPr>
        <p:txBody>
          <a:bodyPr wrap="square">
            <a:spAutoFit/>
          </a:bodyPr>
          <a:lstStyle/>
          <a:p>
            <a:r>
              <a:rPr lang="en-US" sz="1400" dirty="0">
                <a:effectLst/>
                <a:latin typeface="Garamond" panose="02020404030301010803" pitchFamily="18" charset="0"/>
              </a:rPr>
              <a:t>Barber, Melissa J., </a:t>
            </a:r>
            <a:r>
              <a:rPr lang="en-US" sz="1400" dirty="0" err="1">
                <a:effectLst/>
                <a:latin typeface="Garamond" panose="02020404030301010803" pitchFamily="18" charset="0"/>
              </a:rPr>
              <a:t>Dzintars</a:t>
            </a:r>
            <a:r>
              <a:rPr lang="en-US" sz="1400" dirty="0">
                <a:effectLst/>
                <a:latin typeface="Garamond" panose="02020404030301010803" pitchFamily="18" charset="0"/>
              </a:rPr>
              <a:t> Gotham, Helen Bygrave, and Christa </a:t>
            </a:r>
            <a:r>
              <a:rPr lang="en-US" sz="1400" dirty="0" err="1">
                <a:effectLst/>
                <a:latin typeface="Garamond" panose="02020404030301010803" pitchFamily="18" charset="0"/>
              </a:rPr>
              <a:t>Cepuch</a:t>
            </a:r>
            <a:r>
              <a:rPr lang="en-US" sz="1400" dirty="0">
                <a:effectLst/>
                <a:latin typeface="Garamond" panose="02020404030301010803" pitchFamily="18" charset="0"/>
              </a:rPr>
              <a:t>. “Estimated Sustainable Cost-Based Prices for Diabetes Medicines.” </a:t>
            </a:r>
            <a:r>
              <a:rPr lang="en-US" sz="1400" i="1" dirty="0">
                <a:effectLst/>
                <a:latin typeface="Garamond" panose="02020404030301010803" pitchFamily="18" charset="0"/>
              </a:rPr>
              <a:t>JAMA Network Open</a:t>
            </a:r>
            <a:r>
              <a:rPr lang="en-US" sz="1400" dirty="0">
                <a:effectLst/>
                <a:latin typeface="Garamond" panose="02020404030301010803" pitchFamily="18" charset="0"/>
              </a:rPr>
              <a:t> 7, no. 3 (March 27, 2024): e243474. </a:t>
            </a:r>
            <a:r>
              <a:rPr lang="en-US" sz="1400" dirty="0">
                <a:latin typeface="Garamond" panose="02020404030301010803" pitchFamily="18" charset="0"/>
              </a:rPr>
              <a:t> Cost is estimated monthly cost. </a:t>
            </a:r>
            <a:endParaRPr lang="en-US" sz="1400" dirty="0">
              <a:effectLst/>
              <a:latin typeface="Garamond" panose="02020404030301010803" pitchFamily="18" charset="0"/>
            </a:endParaRPr>
          </a:p>
        </p:txBody>
      </p:sp>
      <p:pic>
        <p:nvPicPr>
          <p:cNvPr id="3" name="Picture 2">
            <a:extLst>
              <a:ext uri="{FF2B5EF4-FFF2-40B4-BE49-F238E27FC236}">
                <a16:creationId xmlns:a16="http://schemas.microsoft.com/office/drawing/2014/main" id="{EEB95018-D1F3-8436-EF3C-C09925905DC3}"/>
              </a:ext>
            </a:extLst>
          </p:cNvPr>
          <p:cNvPicPr>
            <a:picLocks noChangeAspect="1"/>
          </p:cNvPicPr>
          <p:nvPr/>
        </p:nvPicPr>
        <p:blipFill>
          <a:blip r:embed="rId2"/>
          <a:stretch>
            <a:fillRect/>
          </a:stretch>
        </p:blipFill>
        <p:spPr>
          <a:xfrm>
            <a:off x="1720030" y="1550816"/>
            <a:ext cx="4750802" cy="4575347"/>
          </a:xfrm>
          <a:prstGeom prst="rect">
            <a:avLst/>
          </a:prstGeom>
        </p:spPr>
      </p:pic>
      <p:sp>
        <p:nvSpPr>
          <p:cNvPr id="4" name="TextBox 3">
            <a:extLst>
              <a:ext uri="{FF2B5EF4-FFF2-40B4-BE49-F238E27FC236}">
                <a16:creationId xmlns:a16="http://schemas.microsoft.com/office/drawing/2014/main" id="{3241E021-C616-55A9-9807-DD2313B32E2A}"/>
              </a:ext>
            </a:extLst>
          </p:cNvPr>
          <p:cNvSpPr txBox="1"/>
          <p:nvPr/>
        </p:nvSpPr>
        <p:spPr>
          <a:xfrm>
            <a:off x="6372213" y="1828586"/>
            <a:ext cx="1120877" cy="369332"/>
          </a:xfrm>
          <a:prstGeom prst="rect">
            <a:avLst/>
          </a:prstGeom>
          <a:noFill/>
        </p:spPr>
        <p:txBody>
          <a:bodyPr wrap="square" rtlCol="0">
            <a:spAutoFit/>
          </a:bodyPr>
          <a:lstStyle/>
          <a:p>
            <a:r>
              <a:rPr lang="en-US" dirty="0"/>
              <a:t>$353.74</a:t>
            </a:r>
          </a:p>
        </p:txBody>
      </p:sp>
      <p:sp>
        <p:nvSpPr>
          <p:cNvPr id="5" name="TextBox 4">
            <a:extLst>
              <a:ext uri="{FF2B5EF4-FFF2-40B4-BE49-F238E27FC236}">
                <a16:creationId xmlns:a16="http://schemas.microsoft.com/office/drawing/2014/main" id="{61DC5C77-F908-3DDF-9040-4D12D27D694B}"/>
              </a:ext>
            </a:extLst>
          </p:cNvPr>
          <p:cNvSpPr txBox="1"/>
          <p:nvPr/>
        </p:nvSpPr>
        <p:spPr>
          <a:xfrm>
            <a:off x="6372214" y="4689043"/>
            <a:ext cx="1120877" cy="369332"/>
          </a:xfrm>
          <a:prstGeom prst="rect">
            <a:avLst/>
          </a:prstGeom>
          <a:noFill/>
        </p:spPr>
        <p:txBody>
          <a:bodyPr wrap="square" rtlCol="0">
            <a:spAutoFit/>
          </a:bodyPr>
          <a:lstStyle/>
          <a:p>
            <a:r>
              <a:rPr lang="en-US" dirty="0"/>
              <a:t>$4.73</a:t>
            </a:r>
          </a:p>
        </p:txBody>
      </p:sp>
      <p:cxnSp>
        <p:nvCxnSpPr>
          <p:cNvPr id="12" name="Straight Arrow Connector 11">
            <a:extLst>
              <a:ext uri="{FF2B5EF4-FFF2-40B4-BE49-F238E27FC236}">
                <a16:creationId xmlns:a16="http://schemas.microsoft.com/office/drawing/2014/main" id="{95C08D3C-CD86-0B85-7B53-B0C457AC54ED}"/>
              </a:ext>
            </a:extLst>
          </p:cNvPr>
          <p:cNvCxnSpPr>
            <a:cxnSpLocks/>
          </p:cNvCxnSpPr>
          <p:nvPr/>
        </p:nvCxnSpPr>
        <p:spPr>
          <a:xfrm flipH="1">
            <a:off x="5860938" y="2025446"/>
            <a:ext cx="511275"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9B8E9612-8BCB-FCB5-9D71-DD253B939B9A}"/>
              </a:ext>
            </a:extLst>
          </p:cNvPr>
          <p:cNvCxnSpPr>
            <a:cxnSpLocks/>
          </p:cNvCxnSpPr>
          <p:nvPr/>
        </p:nvCxnSpPr>
        <p:spPr>
          <a:xfrm flipH="1">
            <a:off x="3678177" y="4862053"/>
            <a:ext cx="2694036"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76750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A8B8D-9E36-A616-D08F-8A5B7E7563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C07149-9278-C942-12A2-8B7CF11BD527}"/>
              </a:ext>
            </a:extLst>
          </p:cNvPr>
          <p:cNvSpPr>
            <a:spLocks noGrp="1"/>
          </p:cNvSpPr>
          <p:nvPr>
            <p:ph idx="1"/>
          </p:nvPr>
        </p:nvSpPr>
        <p:spPr>
          <a:xfrm>
            <a:off x="2485017" y="2506662"/>
            <a:ext cx="4464424" cy="4351338"/>
          </a:xfrm>
        </p:spPr>
        <p:txBody>
          <a:bodyPr/>
          <a:lstStyle/>
          <a:p>
            <a:pPr marL="0" indent="0">
              <a:buNone/>
            </a:pPr>
            <a:r>
              <a:rPr lang="en-US" dirty="0"/>
              <a:t>Publicly-financed drug development could allow drug provision close to the cost of production.</a:t>
            </a:r>
          </a:p>
        </p:txBody>
      </p:sp>
    </p:spTree>
    <p:extLst>
      <p:ext uri="{BB962C8B-B14F-4D97-AF65-F5344CB8AC3E}">
        <p14:creationId xmlns:p14="http://schemas.microsoft.com/office/powerpoint/2010/main" val="1891341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ECDEF2-D798-F103-E921-DD06FFC6464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A46FA-7FA7-61AC-4354-D1D7C66EDE69}"/>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Reproductive Healthcare</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6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2A1D-B746-3743-BB18-8A354BAC9777}"/>
              </a:ext>
            </a:extLst>
          </p:cNvPr>
          <p:cNvSpPr>
            <a:spLocks noGrp="1"/>
          </p:cNvSpPr>
          <p:nvPr>
            <p:ph type="title"/>
          </p:nvPr>
        </p:nvSpPr>
        <p:spPr/>
        <p:txBody>
          <a:bodyPr>
            <a:normAutofit/>
          </a:bodyPr>
          <a:lstStyle/>
          <a:p>
            <a:r>
              <a:rPr lang="en-US" sz="3000" dirty="0"/>
              <a:t>Distance to closest abortion provider before and after </a:t>
            </a:r>
            <a:r>
              <a:rPr lang="en-US" sz="3000" i="1" dirty="0"/>
              <a:t>Dobbs, </a:t>
            </a:r>
            <a:r>
              <a:rPr lang="en-US" sz="3000" dirty="0"/>
              <a:t>January 2009 – October 2024</a:t>
            </a:r>
          </a:p>
        </p:txBody>
      </p:sp>
      <p:pic>
        <p:nvPicPr>
          <p:cNvPr id="7" name="Content Placeholder 6">
            <a:extLst>
              <a:ext uri="{FF2B5EF4-FFF2-40B4-BE49-F238E27FC236}">
                <a16:creationId xmlns:a16="http://schemas.microsoft.com/office/drawing/2014/main" id="{A2C9FAEC-895B-6DB9-880B-99CF23084341}"/>
              </a:ext>
            </a:extLst>
          </p:cNvPr>
          <p:cNvPicPr>
            <a:picLocks noGrp="1" noChangeAspect="1"/>
          </p:cNvPicPr>
          <p:nvPr>
            <p:ph idx="1"/>
          </p:nvPr>
        </p:nvPicPr>
        <p:blipFill>
          <a:blip r:embed="rId2"/>
          <a:stretch>
            <a:fillRect/>
          </a:stretch>
        </p:blipFill>
        <p:spPr>
          <a:xfrm>
            <a:off x="457200" y="1485900"/>
            <a:ext cx="8058150" cy="5372100"/>
          </a:xfrm>
        </p:spPr>
      </p:pic>
    </p:spTree>
    <p:extLst>
      <p:ext uri="{BB962C8B-B14F-4D97-AF65-F5344CB8AC3E}">
        <p14:creationId xmlns:p14="http://schemas.microsoft.com/office/powerpoint/2010/main" val="2699209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903D-18D5-B257-CF33-22FD7A737ECF}"/>
              </a:ext>
            </a:extLst>
          </p:cNvPr>
          <p:cNvSpPr>
            <a:spLocks noGrp="1"/>
          </p:cNvSpPr>
          <p:nvPr>
            <p:ph type="title"/>
          </p:nvPr>
        </p:nvSpPr>
        <p:spPr/>
        <p:txBody>
          <a:bodyPr>
            <a:normAutofit/>
          </a:bodyPr>
          <a:lstStyle/>
          <a:p>
            <a:r>
              <a:rPr lang="en-US" dirty="0"/>
              <a:t>Post-Dobbs Change in Infant Mortality, Overall and with Congenital Anomalies</a:t>
            </a:r>
            <a:br>
              <a:rPr lang="en-US" dirty="0"/>
            </a:br>
            <a:r>
              <a:rPr lang="en-US" i="1" dirty="0"/>
              <a:t>Through June 2023</a:t>
            </a:r>
          </a:p>
        </p:txBody>
      </p:sp>
      <p:graphicFrame>
        <p:nvGraphicFramePr>
          <p:cNvPr id="4" name="Content Placeholder 3">
            <a:extLst>
              <a:ext uri="{FF2B5EF4-FFF2-40B4-BE49-F238E27FC236}">
                <a16:creationId xmlns:a16="http://schemas.microsoft.com/office/drawing/2014/main" id="{418B8D97-4639-7B0C-F399-7B0E16D5BB90}"/>
              </a:ext>
            </a:extLst>
          </p:cNvPr>
          <p:cNvGraphicFramePr>
            <a:graphicFrameLocks noGrp="1"/>
          </p:cNvGraphicFramePr>
          <p:nvPr>
            <p:ph idx="1"/>
            <p:extLst>
              <p:ext uri="{D42A27DB-BD31-4B8C-83A1-F6EECF244321}">
                <p14:modId xmlns:p14="http://schemas.microsoft.com/office/powerpoint/2010/main" val="93313837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41E553B-F71F-AD84-9CEC-8DFF35B5AAC4}"/>
              </a:ext>
            </a:extLst>
          </p:cNvPr>
          <p:cNvSpPr txBox="1"/>
          <p:nvPr/>
        </p:nvSpPr>
        <p:spPr>
          <a:xfrm>
            <a:off x="457200" y="6126163"/>
            <a:ext cx="8229599" cy="646331"/>
          </a:xfrm>
          <a:prstGeom prst="rect">
            <a:avLst/>
          </a:prstGeom>
          <a:noFill/>
        </p:spPr>
        <p:txBody>
          <a:bodyPr wrap="square">
            <a:spAutoFit/>
          </a:bodyPr>
          <a:lstStyle/>
          <a:p>
            <a:r>
              <a:rPr lang="en-US" dirty="0">
                <a:effectLst/>
                <a:latin typeface="Garamond" panose="02020404030301010803" pitchFamily="18" charset="0"/>
              </a:rPr>
              <a:t>Source: Singh, Parvati, and Maria F. Gallo. “National Trends in Infant Mortality in the US After Dobbs.” </a:t>
            </a:r>
            <a:r>
              <a:rPr lang="en-US" i="1" dirty="0">
                <a:effectLst/>
                <a:latin typeface="Garamond" panose="02020404030301010803" pitchFamily="18" charset="0"/>
              </a:rPr>
              <a:t>JAMA Pediatrics</a:t>
            </a:r>
            <a:r>
              <a:rPr lang="en-US" dirty="0">
                <a:effectLst/>
                <a:latin typeface="Garamond" panose="02020404030301010803" pitchFamily="18" charset="0"/>
              </a:rPr>
              <a:t>, October 21, 2024.</a:t>
            </a:r>
          </a:p>
        </p:txBody>
      </p:sp>
    </p:spTree>
    <p:extLst>
      <p:ext uri="{BB962C8B-B14F-4D97-AF65-F5344CB8AC3E}">
        <p14:creationId xmlns:p14="http://schemas.microsoft.com/office/powerpoint/2010/main" val="1288441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A3C4-A00F-B6F9-F0D2-FD3525160375}"/>
              </a:ext>
            </a:extLst>
          </p:cNvPr>
          <p:cNvSpPr>
            <a:spLocks noGrp="1"/>
          </p:cNvSpPr>
          <p:nvPr>
            <p:ph type="title"/>
          </p:nvPr>
        </p:nvSpPr>
        <p:spPr>
          <a:xfrm>
            <a:off x="628649" y="198754"/>
            <a:ext cx="7886700" cy="1325563"/>
          </a:xfrm>
        </p:spPr>
        <p:txBody>
          <a:bodyPr>
            <a:noAutofit/>
          </a:bodyPr>
          <a:lstStyle/>
          <a:p>
            <a:r>
              <a:rPr lang="en-US" sz="2800" dirty="0"/>
              <a:t>Catastrophic Health Expenditures (CHE) </a:t>
            </a:r>
            <a:br>
              <a:rPr lang="en-US" sz="2800" dirty="0"/>
            </a:br>
            <a:r>
              <a:rPr lang="en-US" sz="2800" dirty="0"/>
              <a:t>For Abortion Care and Related (e.g. Travel) Expenses: </a:t>
            </a:r>
            <a:br>
              <a:rPr lang="en-US" sz="2800" dirty="0"/>
            </a:br>
            <a:r>
              <a:rPr lang="en-US" sz="2800" dirty="0"/>
              <a:t>Results of a Three State Survey</a:t>
            </a:r>
            <a:br>
              <a:rPr lang="en-US" sz="2800" dirty="0"/>
            </a:br>
            <a:r>
              <a:rPr lang="en-US" sz="2400" i="1" dirty="0"/>
              <a:t>CHE Associated with Anxiety, Depression</a:t>
            </a:r>
            <a:endParaRPr lang="en-US" sz="2400" dirty="0"/>
          </a:p>
        </p:txBody>
      </p:sp>
      <p:graphicFrame>
        <p:nvGraphicFramePr>
          <p:cNvPr id="4" name="Content Placeholder 3">
            <a:extLst>
              <a:ext uri="{FF2B5EF4-FFF2-40B4-BE49-F238E27FC236}">
                <a16:creationId xmlns:a16="http://schemas.microsoft.com/office/drawing/2014/main" id="{19ACE906-D620-7DD5-9509-DDDB99EA2B40}"/>
              </a:ext>
            </a:extLst>
          </p:cNvPr>
          <p:cNvGraphicFramePr>
            <a:graphicFrameLocks noGrp="1"/>
          </p:cNvGraphicFramePr>
          <p:nvPr>
            <p:ph idx="1"/>
            <p:extLst>
              <p:ext uri="{D42A27DB-BD31-4B8C-83A1-F6EECF244321}">
                <p14:modId xmlns:p14="http://schemas.microsoft.com/office/powerpoint/2010/main" val="522684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4F229BD-D9C7-8D8C-4FFA-16A8A4FECBF5}"/>
              </a:ext>
            </a:extLst>
          </p:cNvPr>
          <p:cNvSpPr txBox="1"/>
          <p:nvPr/>
        </p:nvSpPr>
        <p:spPr>
          <a:xfrm>
            <a:off x="457200" y="6126163"/>
            <a:ext cx="8229599" cy="738664"/>
          </a:xfrm>
          <a:prstGeom prst="rect">
            <a:avLst/>
          </a:prstGeom>
          <a:noFill/>
        </p:spPr>
        <p:txBody>
          <a:bodyPr wrap="square">
            <a:spAutoFit/>
          </a:bodyPr>
          <a:lstStyle/>
          <a:p>
            <a:r>
              <a:rPr lang="en-US" sz="1400" dirty="0">
                <a:effectLst/>
              </a:rPr>
              <a:t>CHE defined as &gt;= 40% of monthly income after food/housing.  Wasser, </a:t>
            </a:r>
            <a:r>
              <a:rPr lang="en-US" sz="1400" dirty="0" err="1">
                <a:effectLst/>
              </a:rPr>
              <a:t>Ortal</a:t>
            </a:r>
            <a:r>
              <a:rPr lang="en-US" sz="1400" dirty="0">
                <a:effectLst/>
              </a:rPr>
              <a:t>, Lauren J. Ralph, Shelly Kaller, and M. Antonia Biggs. “Catastrophic Health Expenditures for In-State and Out-of-State Abortion Care.” </a:t>
            </a:r>
            <a:r>
              <a:rPr lang="en-US" sz="1400" i="1" dirty="0">
                <a:effectLst/>
              </a:rPr>
              <a:t>JAMA Network Open</a:t>
            </a:r>
            <a:r>
              <a:rPr lang="en-US" sz="1400" dirty="0">
                <a:effectLst/>
              </a:rPr>
              <a:t> 7, no. 11 (November 8, 2024): e2444146.</a:t>
            </a:r>
          </a:p>
        </p:txBody>
      </p:sp>
    </p:spTree>
    <p:extLst>
      <p:ext uri="{BB962C8B-B14F-4D97-AF65-F5344CB8AC3E}">
        <p14:creationId xmlns:p14="http://schemas.microsoft.com/office/powerpoint/2010/main" val="1993928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49361-B589-7B82-D9AD-221F3026B43C}"/>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Immigrants &amp; Health</a:t>
            </a:r>
          </a:p>
        </p:txBody>
      </p:sp>
      <p:sp>
        <p:nvSpPr>
          <p:cNvPr id="9" name="Rectangle 8">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40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79DC-F4C3-4BB3-23F4-EF21B8E72C08}"/>
              </a:ext>
            </a:extLst>
          </p:cNvPr>
          <p:cNvSpPr>
            <a:spLocks noGrp="1"/>
          </p:cNvSpPr>
          <p:nvPr>
            <p:ph type="title"/>
          </p:nvPr>
        </p:nvSpPr>
        <p:spPr/>
        <p:txBody>
          <a:bodyPr>
            <a:normAutofit fontScale="90000"/>
          </a:bodyPr>
          <a:lstStyle/>
          <a:p>
            <a:r>
              <a:rPr lang="en-US" dirty="0"/>
              <a:t>Immigration Enforcement and Infant Health: </a:t>
            </a:r>
            <a:br>
              <a:rPr lang="en-US" dirty="0"/>
            </a:br>
            <a:r>
              <a:rPr lang="en-US" dirty="0"/>
              <a:t>Effects of “Secure Communities” (450,000 deportations) on Birth Outcomes </a:t>
            </a:r>
            <a:br>
              <a:rPr lang="en-US" dirty="0"/>
            </a:br>
            <a:r>
              <a:rPr lang="en-US" sz="2700" i="1" dirty="0"/>
              <a:t>Nutrition, Psychosocial stress may be mediators</a:t>
            </a:r>
            <a:endParaRPr lang="en-US" sz="2700" dirty="0"/>
          </a:p>
        </p:txBody>
      </p:sp>
      <p:graphicFrame>
        <p:nvGraphicFramePr>
          <p:cNvPr id="4" name="Content Placeholder 3">
            <a:extLst>
              <a:ext uri="{FF2B5EF4-FFF2-40B4-BE49-F238E27FC236}">
                <a16:creationId xmlns:a16="http://schemas.microsoft.com/office/drawing/2014/main" id="{81E7E9D0-B44E-FE23-FD32-D22BE6EEF144}"/>
              </a:ext>
            </a:extLst>
          </p:cNvPr>
          <p:cNvGraphicFramePr>
            <a:graphicFrameLocks noGrp="1"/>
          </p:cNvGraphicFramePr>
          <p:nvPr>
            <p:ph idx="1"/>
            <p:extLst>
              <p:ext uri="{D42A27DB-BD31-4B8C-83A1-F6EECF244321}">
                <p14:modId xmlns:p14="http://schemas.microsoft.com/office/powerpoint/2010/main" val="417617379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DFE4981-E5D3-CD08-0DE1-890B3E1725F4}"/>
              </a:ext>
            </a:extLst>
          </p:cNvPr>
          <p:cNvSpPr txBox="1"/>
          <p:nvPr/>
        </p:nvSpPr>
        <p:spPr>
          <a:xfrm>
            <a:off x="457200" y="6119336"/>
            <a:ext cx="8229600" cy="523220"/>
          </a:xfrm>
          <a:prstGeom prst="rect">
            <a:avLst/>
          </a:prstGeom>
          <a:noFill/>
        </p:spPr>
        <p:txBody>
          <a:bodyPr wrap="square">
            <a:spAutoFit/>
          </a:bodyPr>
          <a:lstStyle/>
          <a:p>
            <a:r>
              <a:rPr lang="en-US" sz="1400" dirty="0">
                <a:effectLst/>
                <a:latin typeface="Garamond" panose="02020404030301010803" pitchFamily="18" charset="0"/>
              </a:rPr>
              <a:t>Vu, Hoa. “I Wish I Were Born in Another Time: Unintended Consequences of Immigration Enforcement on Birth Outcomes.” </a:t>
            </a:r>
            <a:r>
              <a:rPr lang="en-US" sz="1400" i="1" dirty="0">
                <a:effectLst/>
                <a:latin typeface="Garamond" panose="02020404030301010803" pitchFamily="18" charset="0"/>
              </a:rPr>
              <a:t>Health Economics</a:t>
            </a:r>
            <a:r>
              <a:rPr lang="en-US" sz="1400" dirty="0">
                <a:effectLst/>
                <a:latin typeface="Garamond" panose="02020404030301010803" pitchFamily="18" charset="0"/>
              </a:rPr>
              <a:t> 33, no. 2 (2024): 345–62.</a:t>
            </a:r>
          </a:p>
        </p:txBody>
      </p:sp>
    </p:spTree>
    <p:extLst>
      <p:ext uri="{BB962C8B-B14F-4D97-AF65-F5344CB8AC3E}">
        <p14:creationId xmlns:p14="http://schemas.microsoft.com/office/powerpoint/2010/main" val="3087056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9546-FE3A-8841-9939-5A260D420877}"/>
              </a:ext>
            </a:extLst>
          </p:cNvPr>
          <p:cNvSpPr>
            <a:spLocks noGrp="1"/>
          </p:cNvSpPr>
          <p:nvPr>
            <p:ph type="title"/>
          </p:nvPr>
        </p:nvSpPr>
        <p:spPr/>
        <p:txBody>
          <a:bodyPr>
            <a:normAutofit/>
          </a:bodyPr>
          <a:lstStyle/>
          <a:p>
            <a:r>
              <a:rPr lang="en-US" dirty="0"/>
              <a:t>Number of ICE Detainee Requests Associated with Reduced Medicaid Uptake When SC Active, 2019</a:t>
            </a:r>
          </a:p>
        </p:txBody>
      </p:sp>
      <p:sp>
        <p:nvSpPr>
          <p:cNvPr id="6" name="TextBox 5">
            <a:extLst>
              <a:ext uri="{FF2B5EF4-FFF2-40B4-BE49-F238E27FC236}">
                <a16:creationId xmlns:a16="http://schemas.microsoft.com/office/drawing/2014/main" id="{8AF2EAF6-9CAF-2302-5298-26953062A4DE}"/>
              </a:ext>
            </a:extLst>
          </p:cNvPr>
          <p:cNvSpPr txBox="1"/>
          <p:nvPr/>
        </p:nvSpPr>
        <p:spPr>
          <a:xfrm>
            <a:off x="403934" y="5842337"/>
            <a:ext cx="8336132" cy="1015663"/>
          </a:xfrm>
          <a:prstGeom prst="rect">
            <a:avLst/>
          </a:prstGeom>
          <a:noFill/>
        </p:spPr>
        <p:txBody>
          <a:bodyPr wrap="square">
            <a:spAutoFit/>
          </a:bodyPr>
          <a:lstStyle/>
          <a:p>
            <a:r>
              <a:rPr lang="en-US" sz="1200" dirty="0">
                <a:latin typeface="Garamond" panose="02020404030301010803" pitchFamily="18" charset="0"/>
              </a:rPr>
              <a:t>Quartiles = quartile of county-level ICE detainee requests to local law enforcement.  Data shown is for immigrant families only, which are more marked compared to non-immigrant households.  Regressions adjusted for potential confounders.  Only year 2019 data shown here.  Source: </a:t>
            </a:r>
            <a:r>
              <a:rPr lang="en-US" sz="1200" dirty="0">
                <a:effectLst/>
                <a:latin typeface="Garamond" panose="02020404030301010803" pitchFamily="18" charset="0"/>
              </a:rPr>
              <a:t>Kravitz, Caroline, Amy H. Auchincloss, M. Pia Chaparro, Sofia </a:t>
            </a:r>
            <a:r>
              <a:rPr lang="en-US" sz="1200" dirty="0" err="1">
                <a:effectLst/>
                <a:latin typeface="Garamond" panose="02020404030301010803" pitchFamily="18" charset="0"/>
              </a:rPr>
              <a:t>Argibay</a:t>
            </a:r>
            <a:r>
              <a:rPr lang="en-US" sz="1200" dirty="0">
                <a:effectLst/>
                <a:latin typeface="Garamond" panose="02020404030301010803" pitchFamily="18" charset="0"/>
              </a:rPr>
              <a:t>, Alexandra </a:t>
            </a:r>
            <a:r>
              <a:rPr lang="en-US" sz="1200" dirty="0" err="1">
                <a:effectLst/>
                <a:latin typeface="Garamond" panose="02020404030301010803" pitchFamily="18" charset="0"/>
              </a:rPr>
              <a:t>Eastus</a:t>
            </a:r>
            <a:r>
              <a:rPr lang="en-US" sz="1200" dirty="0">
                <a:effectLst/>
                <a:latin typeface="Garamond" panose="02020404030301010803" pitchFamily="18" charset="0"/>
              </a:rPr>
              <a:t>, and Brent A. </a:t>
            </a:r>
            <a:r>
              <a:rPr lang="en-US" sz="1200" dirty="0" err="1">
                <a:effectLst/>
                <a:latin typeface="Garamond" panose="02020404030301010803" pitchFamily="18" charset="0"/>
              </a:rPr>
              <a:t>Langellier</a:t>
            </a:r>
            <a:r>
              <a:rPr lang="en-US" sz="1200" dirty="0">
                <a:effectLst/>
                <a:latin typeface="Garamond" panose="02020404030301010803" pitchFamily="18" charset="0"/>
              </a:rPr>
              <a:t>. “ICE Detainer Requests Were Associated With Lower Medicaid And SNAP Enrollment Among Eligible Adults, 2011–19.” </a:t>
            </a:r>
            <a:r>
              <a:rPr lang="en-US" sz="1200" i="1" dirty="0">
                <a:effectLst/>
                <a:latin typeface="Garamond" panose="02020404030301010803" pitchFamily="18" charset="0"/>
              </a:rPr>
              <a:t>Health Affairs</a:t>
            </a:r>
            <a:r>
              <a:rPr lang="en-US" sz="1200" dirty="0">
                <a:effectLst/>
                <a:latin typeface="Garamond" panose="02020404030301010803" pitchFamily="18" charset="0"/>
              </a:rPr>
              <a:t> 43, no. 9 (September 2024): 1244–53. </a:t>
            </a:r>
          </a:p>
        </p:txBody>
      </p:sp>
      <p:graphicFrame>
        <p:nvGraphicFramePr>
          <p:cNvPr id="7" name="Content Placeholder 6">
            <a:extLst>
              <a:ext uri="{FF2B5EF4-FFF2-40B4-BE49-F238E27FC236}">
                <a16:creationId xmlns:a16="http://schemas.microsoft.com/office/drawing/2014/main" id="{7AEA358D-1636-A811-71CA-6E563723DD84}"/>
              </a:ext>
            </a:extLst>
          </p:cNvPr>
          <p:cNvGraphicFramePr>
            <a:graphicFrameLocks noGrp="1"/>
          </p:cNvGraphicFramePr>
          <p:nvPr>
            <p:ph idx="1"/>
            <p:extLst>
              <p:ext uri="{D42A27DB-BD31-4B8C-83A1-F6EECF244321}">
                <p14:modId xmlns:p14="http://schemas.microsoft.com/office/powerpoint/2010/main" val="2101601004"/>
              </p:ext>
            </p:extLst>
          </p:nvPr>
        </p:nvGraphicFramePr>
        <p:xfrm>
          <a:off x="628650" y="1558490"/>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89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1C51-4CEE-32C9-F57C-E18DFA7A3F23}"/>
              </a:ext>
            </a:extLst>
          </p:cNvPr>
          <p:cNvSpPr>
            <a:spLocks noGrp="1"/>
          </p:cNvSpPr>
          <p:nvPr>
            <p:ph type="title"/>
          </p:nvPr>
        </p:nvSpPr>
        <p:spPr/>
        <p:txBody>
          <a:bodyPr>
            <a:normAutofit/>
          </a:bodyPr>
          <a:lstStyle/>
          <a:p>
            <a:r>
              <a:rPr lang="en-US" dirty="0"/>
              <a:t>Immigrant Share of Care Workers Relied on Older and Disabled Adults, 2021</a:t>
            </a:r>
          </a:p>
        </p:txBody>
      </p:sp>
      <p:graphicFrame>
        <p:nvGraphicFramePr>
          <p:cNvPr id="4" name="Content Placeholder 3">
            <a:extLst>
              <a:ext uri="{FF2B5EF4-FFF2-40B4-BE49-F238E27FC236}">
                <a16:creationId xmlns:a16="http://schemas.microsoft.com/office/drawing/2014/main" id="{525E1F8F-7158-F520-727F-F03FF62C8E8A}"/>
              </a:ext>
            </a:extLst>
          </p:cNvPr>
          <p:cNvGraphicFramePr>
            <a:graphicFrameLocks noGrp="1"/>
          </p:cNvGraphicFramePr>
          <p:nvPr>
            <p:ph idx="1"/>
            <p:extLst>
              <p:ext uri="{D42A27DB-BD31-4B8C-83A1-F6EECF244321}">
                <p14:modId xmlns:p14="http://schemas.microsoft.com/office/powerpoint/2010/main" val="3207977315"/>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A065CDF-A535-615C-145F-C7F8EBF1AA5A}"/>
              </a:ext>
            </a:extLst>
          </p:cNvPr>
          <p:cNvSpPr txBox="1"/>
          <p:nvPr/>
        </p:nvSpPr>
        <p:spPr>
          <a:xfrm>
            <a:off x="628650" y="6237923"/>
            <a:ext cx="7886700" cy="646331"/>
          </a:xfrm>
          <a:prstGeom prst="rect">
            <a:avLst/>
          </a:prstGeom>
          <a:noFill/>
        </p:spPr>
        <p:txBody>
          <a:bodyPr wrap="square">
            <a:spAutoFit/>
          </a:bodyPr>
          <a:lstStyle/>
          <a:p>
            <a:r>
              <a:rPr lang="en-US" dirty="0">
                <a:latin typeface="Garamond" panose="02020404030301010803" pitchFamily="18" charset="0"/>
              </a:rPr>
              <a:t>Data from: https://</a:t>
            </a:r>
            <a:r>
              <a:rPr lang="en-US" dirty="0" err="1">
                <a:latin typeface="Garamond" panose="02020404030301010803" pitchFamily="18" charset="0"/>
              </a:rPr>
              <a:t>www.migrationpolicy.org</a:t>
            </a:r>
            <a:r>
              <a:rPr lang="en-US" dirty="0">
                <a:latin typeface="Garamond" panose="02020404030301010803" pitchFamily="18" charset="0"/>
              </a:rPr>
              <a:t>/article/immigrant-health-care-workers-united-states</a:t>
            </a:r>
          </a:p>
        </p:txBody>
      </p:sp>
    </p:spTree>
    <p:extLst>
      <p:ext uri="{BB962C8B-B14F-4D97-AF65-F5344CB8AC3E}">
        <p14:creationId xmlns:p14="http://schemas.microsoft.com/office/powerpoint/2010/main" val="191341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3E67942-D70C-BC4C-3118-5CBE493BB152}"/>
              </a:ext>
            </a:extLst>
          </p:cNvPr>
          <p:cNvSpPr>
            <a:spLocks noGrp="1"/>
          </p:cNvSpPr>
          <p:nvPr>
            <p:ph idx="1"/>
          </p:nvPr>
        </p:nvSpPr>
        <p:spPr>
          <a:xfrm>
            <a:off x="2339788" y="2506662"/>
            <a:ext cx="4464424" cy="4351338"/>
          </a:xfrm>
        </p:spPr>
        <p:txBody>
          <a:bodyPr/>
          <a:lstStyle/>
          <a:p>
            <a:pPr marL="0" indent="0">
              <a:buNone/>
            </a:pPr>
            <a:r>
              <a:rPr lang="en-US" dirty="0"/>
              <a:t>Even with the COVID-19 receding, US health is faltering — particularly among younger adults.  </a:t>
            </a:r>
          </a:p>
        </p:txBody>
      </p:sp>
    </p:spTree>
    <p:extLst>
      <p:ext uri="{BB962C8B-B14F-4D97-AF65-F5344CB8AC3E}">
        <p14:creationId xmlns:p14="http://schemas.microsoft.com/office/powerpoint/2010/main" val="9087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5ED27-67BC-4881-FC49-79AF537B0FBC}"/>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a:solidFill>
                  <a:schemeClr val="tx1"/>
                </a:solidFill>
                <a:latin typeface="+mj-lt"/>
                <a:ea typeface="+mj-ea"/>
                <a:cs typeface="+mj-cs"/>
              </a:rPr>
              <a:t>International Developments</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30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DBD3-6682-7DA3-0A47-A1F379C09950}"/>
              </a:ext>
            </a:extLst>
          </p:cNvPr>
          <p:cNvSpPr>
            <a:spLocks noGrp="1"/>
          </p:cNvSpPr>
          <p:nvPr>
            <p:ph type="title"/>
          </p:nvPr>
        </p:nvSpPr>
        <p:spPr/>
        <p:txBody>
          <a:bodyPr>
            <a:normAutofit/>
          </a:bodyPr>
          <a:lstStyle/>
          <a:p>
            <a:r>
              <a:rPr lang="en-US" dirty="0"/>
              <a:t>NHS-Funded Primary Hip Replacement Surgery Provided by NHS vs. Private Providers, Fiscal Years 1998-2019</a:t>
            </a:r>
          </a:p>
        </p:txBody>
      </p:sp>
      <p:graphicFrame>
        <p:nvGraphicFramePr>
          <p:cNvPr id="4" name="Content Placeholder 3">
            <a:extLst>
              <a:ext uri="{FF2B5EF4-FFF2-40B4-BE49-F238E27FC236}">
                <a16:creationId xmlns:a16="http://schemas.microsoft.com/office/drawing/2014/main" id="{C09B9D83-40E5-1223-1E81-AEE640D6FD33}"/>
              </a:ext>
            </a:extLst>
          </p:cNvPr>
          <p:cNvGraphicFramePr>
            <a:graphicFrameLocks noGrp="1"/>
          </p:cNvGraphicFramePr>
          <p:nvPr>
            <p:ph idx="1"/>
            <p:extLst>
              <p:ext uri="{D42A27DB-BD31-4B8C-83A1-F6EECF244321}">
                <p14:modId xmlns:p14="http://schemas.microsoft.com/office/powerpoint/2010/main" val="2759474069"/>
              </p:ext>
            </p:extLst>
          </p:nvPr>
        </p:nvGraphicFramePr>
        <p:xfrm>
          <a:off x="502024" y="1593373"/>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AF439ED-6CC1-67FF-C2AD-C5DE31DEFDF2}"/>
              </a:ext>
            </a:extLst>
          </p:cNvPr>
          <p:cNvSpPr txBox="1"/>
          <p:nvPr/>
        </p:nvSpPr>
        <p:spPr>
          <a:xfrm>
            <a:off x="457200" y="6119336"/>
            <a:ext cx="8229599" cy="738664"/>
          </a:xfrm>
          <a:prstGeom prst="rect">
            <a:avLst/>
          </a:prstGeom>
          <a:noFill/>
        </p:spPr>
        <p:txBody>
          <a:bodyPr wrap="square">
            <a:spAutoFit/>
          </a:bodyPr>
          <a:lstStyle/>
          <a:p>
            <a:r>
              <a:rPr lang="en-US" sz="1400" dirty="0">
                <a:effectLst/>
                <a:latin typeface="Garamond" panose="02020404030301010803" pitchFamily="18" charset="0"/>
              </a:rPr>
              <a:t>Kirkwood, Graham, Allyson M Pollock, and Peter Roderick. “Private Sector Expansion and the Widening NHS Treatment Gap between Rich and Poor in England: Admissions for NHS-Funded Elective Primary Hip and Knee Replacements between 1997/98 and 2018/19.” </a:t>
            </a:r>
            <a:r>
              <a:rPr lang="en-US" sz="1400" i="1" dirty="0">
                <a:effectLst/>
                <a:latin typeface="Garamond" panose="02020404030301010803" pitchFamily="18" charset="0"/>
              </a:rPr>
              <a:t>Health Policy</a:t>
            </a:r>
            <a:r>
              <a:rPr lang="en-US" sz="1400" dirty="0">
                <a:effectLst/>
                <a:latin typeface="Garamond" panose="02020404030301010803" pitchFamily="18" charset="0"/>
              </a:rPr>
              <a:t> 146 (August 1, 2024): 105118.</a:t>
            </a:r>
          </a:p>
        </p:txBody>
      </p:sp>
    </p:spTree>
    <p:extLst>
      <p:ext uri="{BB962C8B-B14F-4D97-AF65-F5344CB8AC3E}">
        <p14:creationId xmlns:p14="http://schemas.microsoft.com/office/powerpoint/2010/main" val="3416246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19B18-DF80-D2BE-3EF3-32EB2E211A4C}"/>
              </a:ext>
            </a:extLst>
          </p:cNvPr>
          <p:cNvSpPr>
            <a:spLocks noGrp="1"/>
          </p:cNvSpPr>
          <p:nvPr>
            <p:ph type="title"/>
          </p:nvPr>
        </p:nvSpPr>
        <p:spPr/>
        <p:txBody>
          <a:bodyPr>
            <a:normAutofit/>
          </a:bodyPr>
          <a:lstStyle/>
          <a:p>
            <a:r>
              <a:rPr lang="en-US" dirty="0"/>
              <a:t>Number undergoing NHS-funded hip/knee replacement from least deprived quartile per 10 from most deprived quintile: 1998 and 2019</a:t>
            </a:r>
          </a:p>
        </p:txBody>
      </p:sp>
      <p:sp>
        <p:nvSpPr>
          <p:cNvPr id="4" name="TextBox 3">
            <a:extLst>
              <a:ext uri="{FF2B5EF4-FFF2-40B4-BE49-F238E27FC236}">
                <a16:creationId xmlns:a16="http://schemas.microsoft.com/office/drawing/2014/main" id="{518031DB-D4A2-A2CE-5305-E6D039B659F7}"/>
              </a:ext>
            </a:extLst>
          </p:cNvPr>
          <p:cNvSpPr txBox="1"/>
          <p:nvPr/>
        </p:nvSpPr>
        <p:spPr>
          <a:xfrm>
            <a:off x="457200" y="6119336"/>
            <a:ext cx="8229599" cy="738664"/>
          </a:xfrm>
          <a:prstGeom prst="rect">
            <a:avLst/>
          </a:prstGeom>
          <a:noFill/>
        </p:spPr>
        <p:txBody>
          <a:bodyPr wrap="square">
            <a:spAutoFit/>
          </a:bodyPr>
          <a:lstStyle/>
          <a:p>
            <a:r>
              <a:rPr lang="en-US" sz="1400" dirty="0">
                <a:effectLst/>
              </a:rPr>
              <a:t>Kirkwood, Graham, Allyson M Pollock, and Peter Roderick. “Private Sector Expansion and the Widening NHS Treatment Gap between Rich and Poor in England: Admissions for NHS-Funded Elective Primary Hip and Knee Replacements between 1997/98 and 2018/19.” </a:t>
            </a:r>
            <a:r>
              <a:rPr lang="en-US" sz="1400" i="1" dirty="0">
                <a:effectLst/>
              </a:rPr>
              <a:t>Health Policy</a:t>
            </a:r>
            <a:r>
              <a:rPr lang="en-US" sz="1400" dirty="0">
                <a:effectLst/>
              </a:rPr>
              <a:t> 146 (August 1, 2024): 105118.</a:t>
            </a:r>
          </a:p>
        </p:txBody>
      </p:sp>
      <p:graphicFrame>
        <p:nvGraphicFramePr>
          <p:cNvPr id="5" name="Content Placeholder 4">
            <a:extLst>
              <a:ext uri="{FF2B5EF4-FFF2-40B4-BE49-F238E27FC236}">
                <a16:creationId xmlns:a16="http://schemas.microsoft.com/office/drawing/2014/main" id="{ADFC7CD1-9D85-3230-673F-113C8DA0E7B3}"/>
              </a:ext>
            </a:extLst>
          </p:cNvPr>
          <p:cNvGraphicFramePr>
            <a:graphicFrameLocks noGrp="1"/>
          </p:cNvGraphicFramePr>
          <p:nvPr>
            <p:ph idx="1"/>
            <p:extLst>
              <p:ext uri="{D42A27DB-BD31-4B8C-83A1-F6EECF244321}">
                <p14:modId xmlns:p14="http://schemas.microsoft.com/office/powerpoint/2010/main" val="184339244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38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7B83-D473-BAE9-5F89-856A6013DEC1}"/>
              </a:ext>
            </a:extLst>
          </p:cNvPr>
          <p:cNvSpPr>
            <a:spLocks noGrp="1"/>
          </p:cNvSpPr>
          <p:nvPr>
            <p:ph type="title"/>
          </p:nvPr>
        </p:nvSpPr>
        <p:spPr/>
        <p:txBody>
          <a:bodyPr>
            <a:noAutofit/>
          </a:bodyPr>
          <a:lstStyle/>
          <a:p>
            <a:r>
              <a:rPr lang="en-US" sz="3000" dirty="0"/>
              <a:t>Outsourcing healthcare services to the private sector associated with a rise in treatable mortality rates in England: 2013-2020</a:t>
            </a:r>
          </a:p>
        </p:txBody>
      </p:sp>
      <p:pic>
        <p:nvPicPr>
          <p:cNvPr id="4" name="Content Placeholder 3">
            <a:extLst>
              <a:ext uri="{FF2B5EF4-FFF2-40B4-BE49-F238E27FC236}">
                <a16:creationId xmlns:a16="http://schemas.microsoft.com/office/drawing/2014/main" id="{D5A386D6-344D-DFF9-3C17-ACBE60843007}"/>
              </a:ext>
            </a:extLst>
          </p:cNvPr>
          <p:cNvPicPr>
            <a:picLocks noGrp="1" noChangeAspect="1"/>
          </p:cNvPicPr>
          <p:nvPr>
            <p:ph idx="1"/>
          </p:nvPr>
        </p:nvPicPr>
        <p:blipFill>
          <a:blip r:embed="rId2"/>
          <a:stretch>
            <a:fillRect/>
          </a:stretch>
        </p:blipFill>
        <p:spPr>
          <a:xfrm>
            <a:off x="1825138" y="1690689"/>
            <a:ext cx="5493724" cy="4277698"/>
          </a:xfrm>
          <a:prstGeom prst="rect">
            <a:avLst/>
          </a:prstGeom>
        </p:spPr>
      </p:pic>
      <p:sp>
        <p:nvSpPr>
          <p:cNvPr id="6" name="TextBox 5">
            <a:extLst>
              <a:ext uri="{FF2B5EF4-FFF2-40B4-BE49-F238E27FC236}">
                <a16:creationId xmlns:a16="http://schemas.microsoft.com/office/drawing/2014/main" id="{08CC6870-BF5A-3BA8-2B11-3ED7E2ABAF89}"/>
              </a:ext>
            </a:extLst>
          </p:cNvPr>
          <p:cNvSpPr txBox="1"/>
          <p:nvPr/>
        </p:nvSpPr>
        <p:spPr>
          <a:xfrm>
            <a:off x="457200" y="6127656"/>
            <a:ext cx="8229600" cy="738664"/>
          </a:xfrm>
          <a:prstGeom prst="rect">
            <a:avLst/>
          </a:prstGeom>
          <a:noFill/>
        </p:spPr>
        <p:txBody>
          <a:bodyPr wrap="square">
            <a:spAutoFit/>
          </a:bodyPr>
          <a:lstStyle/>
          <a:p>
            <a:r>
              <a:rPr lang="en-US" sz="1400" dirty="0" err="1">
                <a:effectLst/>
              </a:rPr>
              <a:t>Goodair</a:t>
            </a:r>
            <a:r>
              <a:rPr lang="en-US" sz="1400" dirty="0">
                <a:effectLst/>
              </a:rPr>
              <a:t>, Benjamin, and Aaron Reeves. “Outsourcing Health-Care Services to the Private Sector and Treatable Mortality Rates in England, 2013-20: An Observational Study of NHS </a:t>
            </a:r>
            <a:r>
              <a:rPr lang="en-US" sz="1400" dirty="0" err="1">
                <a:effectLst/>
              </a:rPr>
              <a:t>Privatisation</a:t>
            </a:r>
            <a:r>
              <a:rPr lang="en-US" sz="1400" dirty="0">
                <a:effectLst/>
              </a:rPr>
              <a:t>.” </a:t>
            </a:r>
            <a:r>
              <a:rPr lang="en-US" sz="1400" i="1" dirty="0">
                <a:effectLst/>
              </a:rPr>
              <a:t>The Lancet. Public Health</a:t>
            </a:r>
            <a:r>
              <a:rPr lang="en-US" sz="1400" dirty="0">
                <a:effectLst/>
              </a:rPr>
              <a:t> 7, no. 7 (July 2022): e638–46.</a:t>
            </a:r>
          </a:p>
        </p:txBody>
      </p:sp>
    </p:spTree>
    <p:extLst>
      <p:ext uri="{BB962C8B-B14F-4D97-AF65-F5344CB8AC3E}">
        <p14:creationId xmlns:p14="http://schemas.microsoft.com/office/powerpoint/2010/main" val="4010020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235DEE-0FF8-0D4F-B1F8-3781C0C1F73C}"/>
              </a:ext>
            </a:extLst>
          </p:cNvPr>
          <p:cNvSpPr txBox="1"/>
          <p:nvPr/>
        </p:nvSpPr>
        <p:spPr>
          <a:xfrm>
            <a:off x="4710947" y="5209148"/>
            <a:ext cx="23417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Parallel private healthcare sector</a:t>
            </a:r>
          </a:p>
        </p:txBody>
      </p:sp>
      <p:sp>
        <p:nvSpPr>
          <p:cNvPr id="7" name="TextBox 6">
            <a:extLst>
              <a:ext uri="{FF2B5EF4-FFF2-40B4-BE49-F238E27FC236}">
                <a16:creationId xmlns:a16="http://schemas.microsoft.com/office/drawing/2014/main" id="{9CAD3383-7EC7-0A4F-AC32-D7C6D4CAA7BD}"/>
              </a:ext>
            </a:extLst>
          </p:cNvPr>
          <p:cNvSpPr txBox="1"/>
          <p:nvPr/>
        </p:nvSpPr>
        <p:spPr>
          <a:xfrm>
            <a:off x="380244" y="1803400"/>
            <a:ext cx="260425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Financial resources</a:t>
            </a:r>
          </a:p>
        </p:txBody>
      </p:sp>
      <p:sp>
        <p:nvSpPr>
          <p:cNvPr id="8" name="TextBox 7">
            <a:extLst>
              <a:ext uri="{FF2B5EF4-FFF2-40B4-BE49-F238E27FC236}">
                <a16:creationId xmlns:a16="http://schemas.microsoft.com/office/drawing/2014/main" id="{2ECD303A-444D-974D-926E-EB52E2C385E9}"/>
              </a:ext>
            </a:extLst>
          </p:cNvPr>
          <p:cNvSpPr txBox="1"/>
          <p:nvPr/>
        </p:nvSpPr>
        <p:spPr>
          <a:xfrm>
            <a:off x="380246" y="2648624"/>
            <a:ext cx="26042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Professional resources</a:t>
            </a:r>
          </a:p>
        </p:txBody>
      </p:sp>
      <p:sp>
        <p:nvSpPr>
          <p:cNvPr id="9" name="TextBox 8">
            <a:extLst>
              <a:ext uri="{FF2B5EF4-FFF2-40B4-BE49-F238E27FC236}">
                <a16:creationId xmlns:a16="http://schemas.microsoft.com/office/drawing/2014/main" id="{F8E12A7D-3F13-1D48-9510-B8F5E13E758D}"/>
              </a:ext>
            </a:extLst>
          </p:cNvPr>
          <p:cNvSpPr txBox="1"/>
          <p:nvPr/>
        </p:nvSpPr>
        <p:spPr>
          <a:xfrm>
            <a:off x="380246" y="3535327"/>
            <a:ext cx="260425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Political support </a:t>
            </a:r>
          </a:p>
        </p:txBody>
      </p:sp>
      <p:sp>
        <p:nvSpPr>
          <p:cNvPr id="10" name="TextBox 9">
            <a:extLst>
              <a:ext uri="{FF2B5EF4-FFF2-40B4-BE49-F238E27FC236}">
                <a16:creationId xmlns:a16="http://schemas.microsoft.com/office/drawing/2014/main" id="{56296F90-84CD-F74D-9820-761EB9E4D683}"/>
              </a:ext>
            </a:extLst>
          </p:cNvPr>
          <p:cNvSpPr txBox="1"/>
          <p:nvPr/>
        </p:nvSpPr>
        <p:spPr>
          <a:xfrm>
            <a:off x="6159502" y="2507037"/>
            <a:ext cx="23417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Public healthcare system</a:t>
            </a:r>
          </a:p>
        </p:txBody>
      </p:sp>
      <p:cxnSp>
        <p:nvCxnSpPr>
          <p:cNvPr id="16" name="Elbow Connector 15">
            <a:extLst>
              <a:ext uri="{FF2B5EF4-FFF2-40B4-BE49-F238E27FC236}">
                <a16:creationId xmlns:a16="http://schemas.microsoft.com/office/drawing/2014/main" id="{1C9F7DB9-FA78-5C44-978E-76424495ADA5}"/>
              </a:ext>
            </a:extLst>
          </p:cNvPr>
          <p:cNvCxnSpPr>
            <a:cxnSpLocks/>
            <a:stCxn id="7" idx="3"/>
            <a:endCxn id="10" idx="1"/>
          </p:cNvCxnSpPr>
          <p:nvPr/>
        </p:nvCxnSpPr>
        <p:spPr>
          <a:xfrm>
            <a:off x="2984498" y="1988066"/>
            <a:ext cx="3175004" cy="84213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Elbow Connector 16">
            <a:extLst>
              <a:ext uri="{FF2B5EF4-FFF2-40B4-BE49-F238E27FC236}">
                <a16:creationId xmlns:a16="http://schemas.microsoft.com/office/drawing/2014/main" id="{ADD241FA-BDAE-4F49-AE3A-905A8C8C63FC}"/>
              </a:ext>
            </a:extLst>
          </p:cNvPr>
          <p:cNvCxnSpPr>
            <a:cxnSpLocks/>
            <a:stCxn id="9" idx="3"/>
            <a:endCxn id="10" idx="1"/>
          </p:cNvCxnSpPr>
          <p:nvPr/>
        </p:nvCxnSpPr>
        <p:spPr>
          <a:xfrm flipV="1">
            <a:off x="2984500" y="2830203"/>
            <a:ext cx="3175002" cy="88979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8B30865-28CF-8F4D-9E1C-4D763C8947D2}"/>
              </a:ext>
            </a:extLst>
          </p:cNvPr>
          <p:cNvCxnSpPr>
            <a:cxnSpLocks/>
          </p:cNvCxnSpPr>
          <p:nvPr/>
        </p:nvCxnSpPr>
        <p:spPr>
          <a:xfrm flipV="1">
            <a:off x="2984500" y="2830203"/>
            <a:ext cx="3175002" cy="9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29">
            <a:extLst>
              <a:ext uri="{FF2B5EF4-FFF2-40B4-BE49-F238E27FC236}">
                <a16:creationId xmlns:a16="http://schemas.microsoft.com/office/drawing/2014/main" id="{B79E1711-08BC-4C40-B53E-26BF242C487F}"/>
              </a:ext>
            </a:extLst>
          </p:cNvPr>
          <p:cNvCxnSpPr>
            <a:cxnSpLocks/>
            <a:stCxn id="7" idx="3"/>
            <a:endCxn id="6" idx="0"/>
          </p:cNvCxnSpPr>
          <p:nvPr/>
        </p:nvCxnSpPr>
        <p:spPr>
          <a:xfrm>
            <a:off x="2984498" y="1988066"/>
            <a:ext cx="2897300" cy="3221082"/>
          </a:xfrm>
          <a:prstGeom prst="curvedConnector2">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Curved Connector 30">
            <a:extLst>
              <a:ext uri="{FF2B5EF4-FFF2-40B4-BE49-F238E27FC236}">
                <a16:creationId xmlns:a16="http://schemas.microsoft.com/office/drawing/2014/main" id="{FA9807CB-FED8-9E40-BCB5-42273A593154}"/>
              </a:ext>
            </a:extLst>
          </p:cNvPr>
          <p:cNvCxnSpPr>
            <a:cxnSpLocks/>
            <a:stCxn id="8" idx="3"/>
            <a:endCxn id="6" idx="0"/>
          </p:cNvCxnSpPr>
          <p:nvPr/>
        </p:nvCxnSpPr>
        <p:spPr>
          <a:xfrm>
            <a:off x="2984499" y="2833290"/>
            <a:ext cx="2897299" cy="2375858"/>
          </a:xfrm>
          <a:prstGeom prst="curvedConnector2">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Curved Connector 33">
            <a:extLst>
              <a:ext uri="{FF2B5EF4-FFF2-40B4-BE49-F238E27FC236}">
                <a16:creationId xmlns:a16="http://schemas.microsoft.com/office/drawing/2014/main" id="{49325474-701A-B146-86D8-92F90CF4CF3B}"/>
              </a:ext>
            </a:extLst>
          </p:cNvPr>
          <p:cNvCxnSpPr>
            <a:cxnSpLocks/>
            <a:stCxn id="9" idx="3"/>
            <a:endCxn id="6" idx="0"/>
          </p:cNvCxnSpPr>
          <p:nvPr/>
        </p:nvCxnSpPr>
        <p:spPr>
          <a:xfrm>
            <a:off x="2984500" y="3719993"/>
            <a:ext cx="2897298" cy="1489155"/>
          </a:xfrm>
          <a:prstGeom prst="curvedConnector2">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angle 44">
            <a:extLst>
              <a:ext uri="{FF2B5EF4-FFF2-40B4-BE49-F238E27FC236}">
                <a16:creationId xmlns:a16="http://schemas.microsoft.com/office/drawing/2014/main" id="{B80A8492-269C-154A-8460-3AA8D9DAE5A0}"/>
              </a:ext>
            </a:extLst>
          </p:cNvPr>
          <p:cNvSpPr/>
          <p:nvPr/>
        </p:nvSpPr>
        <p:spPr>
          <a:xfrm>
            <a:off x="457198" y="6053606"/>
            <a:ext cx="8229599" cy="830997"/>
          </a:xfrm>
          <a:prstGeom prst="rect">
            <a:avLst/>
          </a:prstGeom>
        </p:spPr>
        <p:txBody>
          <a:bodyPr wrap="square">
            <a:spAutoFit/>
          </a:bodyPr>
          <a:lstStyle/>
          <a:p>
            <a:r>
              <a:rPr lang="en-US" sz="1200" dirty="0"/>
              <a:t>The point here draws on: </a:t>
            </a:r>
            <a:r>
              <a:rPr lang="en-US" sz="1200" dirty="0" err="1"/>
              <a:t>Prémont</a:t>
            </a:r>
            <a:r>
              <a:rPr lang="en-US" sz="1200" dirty="0"/>
              <a:t> M-C, </a:t>
            </a:r>
            <a:r>
              <a:rPr lang="en-US" sz="1200" dirty="0" err="1"/>
              <a:t>Verbauwhede</a:t>
            </a:r>
            <a:r>
              <a:rPr lang="en-US" sz="1200" dirty="0"/>
              <a:t> C. Canadian legislatures and the regulation of the private health-care industry. </a:t>
            </a:r>
            <a:r>
              <a:rPr lang="en-US" sz="1200" i="1" dirty="0"/>
              <a:t>University of Toronto Law Journal</a:t>
            </a:r>
            <a:r>
              <a:rPr lang="en-US" sz="1200" dirty="0"/>
              <a:t>. 2018;68(2):231-258; </a:t>
            </a:r>
            <a:r>
              <a:rPr lang="en-US" sz="1200" dirty="0" err="1">
                <a:effectLst/>
              </a:rPr>
              <a:t>Woolhandler</a:t>
            </a:r>
            <a:r>
              <a:rPr lang="en-US" sz="1200" dirty="0">
                <a:effectLst/>
              </a:rPr>
              <a:t>, </a:t>
            </a:r>
            <a:r>
              <a:rPr lang="en-US" sz="1200" dirty="0" err="1">
                <a:effectLst/>
              </a:rPr>
              <a:t>Steffie</a:t>
            </a:r>
            <a:r>
              <a:rPr lang="en-US" sz="1200" dirty="0">
                <a:effectLst/>
              </a:rPr>
              <a:t>, David U. Himmelstein, and Adam Gaffney. Review of </a:t>
            </a:r>
            <a:r>
              <a:rPr lang="en-US" sz="1200" i="1" dirty="0">
                <a:effectLst/>
              </a:rPr>
              <a:t>The Only Way to Fix US Health Care</a:t>
            </a:r>
            <a:r>
              <a:rPr lang="en-US" sz="1200" dirty="0">
                <a:effectLst/>
              </a:rPr>
              <a:t>, by </a:t>
            </a:r>
            <a:r>
              <a:rPr lang="en-US" sz="1200" dirty="0" err="1">
                <a:effectLst/>
              </a:rPr>
              <a:t>Liran</a:t>
            </a:r>
            <a:r>
              <a:rPr lang="en-US" sz="1200" dirty="0">
                <a:effectLst/>
              </a:rPr>
              <a:t> </a:t>
            </a:r>
            <a:r>
              <a:rPr lang="en-US" sz="1200" dirty="0" err="1">
                <a:effectLst/>
              </a:rPr>
              <a:t>Einav</a:t>
            </a:r>
            <a:r>
              <a:rPr lang="en-US" sz="1200" dirty="0">
                <a:effectLst/>
              </a:rPr>
              <a:t> and Amy Finkelstein. </a:t>
            </a:r>
            <a:r>
              <a:rPr lang="en-US" sz="1200" i="1" dirty="0">
                <a:effectLst/>
              </a:rPr>
              <a:t>The New York Review of Books</a:t>
            </a:r>
            <a:r>
              <a:rPr lang="en-US" sz="1200" dirty="0">
                <a:effectLst/>
              </a:rPr>
              <a:t>, November 7, 2024. </a:t>
            </a:r>
          </a:p>
        </p:txBody>
      </p:sp>
      <p:sp>
        <p:nvSpPr>
          <p:cNvPr id="47" name="Title 1">
            <a:extLst>
              <a:ext uri="{FF2B5EF4-FFF2-40B4-BE49-F238E27FC236}">
                <a16:creationId xmlns:a16="http://schemas.microsoft.com/office/drawing/2014/main" id="{84DA618D-CE14-C14D-885F-6DF5ED8C250E}"/>
              </a:ext>
            </a:extLst>
          </p:cNvPr>
          <p:cNvSpPr>
            <a:spLocks noGrp="1"/>
          </p:cNvSpPr>
          <p:nvPr>
            <p:ph type="title"/>
          </p:nvPr>
        </p:nvSpPr>
        <p:spPr>
          <a:xfrm>
            <a:off x="457200" y="274638"/>
            <a:ext cx="8229600" cy="1143000"/>
          </a:xfrm>
        </p:spPr>
        <p:txBody>
          <a:bodyPr>
            <a:normAutofit/>
          </a:bodyPr>
          <a:lstStyle/>
          <a:p>
            <a:r>
              <a:rPr lang="en-US" sz="3300" dirty="0"/>
              <a:t>Why Private Healthcare Undercuts the Public Healthcare</a:t>
            </a:r>
            <a:endParaRPr lang="en-US" sz="2500" dirty="0"/>
          </a:p>
        </p:txBody>
      </p:sp>
      <p:cxnSp>
        <p:nvCxnSpPr>
          <p:cNvPr id="42" name="Straight Arrow Connector 41">
            <a:extLst>
              <a:ext uri="{FF2B5EF4-FFF2-40B4-BE49-F238E27FC236}">
                <a16:creationId xmlns:a16="http://schemas.microsoft.com/office/drawing/2014/main" id="{543DA90D-828D-6D8C-3574-B864B978A9C4}"/>
              </a:ext>
            </a:extLst>
          </p:cNvPr>
          <p:cNvCxnSpPr>
            <a:cxnSpLocks/>
          </p:cNvCxnSpPr>
          <p:nvPr/>
        </p:nvCxnSpPr>
        <p:spPr>
          <a:xfrm flipV="1">
            <a:off x="5980696" y="2830203"/>
            <a:ext cx="0" cy="2378945"/>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1" name="TextBox 50">
            <a:extLst>
              <a:ext uri="{FF2B5EF4-FFF2-40B4-BE49-F238E27FC236}">
                <a16:creationId xmlns:a16="http://schemas.microsoft.com/office/drawing/2014/main" id="{4DD65ABA-A81D-7DE0-6ECF-52E5582B4C7A}"/>
              </a:ext>
            </a:extLst>
          </p:cNvPr>
          <p:cNvSpPr txBox="1"/>
          <p:nvPr/>
        </p:nvSpPr>
        <p:spPr>
          <a:xfrm>
            <a:off x="5980696" y="3673827"/>
            <a:ext cx="1291500" cy="369332"/>
          </a:xfrm>
          <a:prstGeom prst="rect">
            <a:avLst/>
          </a:prstGeom>
          <a:noFill/>
        </p:spPr>
        <p:txBody>
          <a:bodyPr wrap="square" rtlCol="0">
            <a:spAutoFit/>
          </a:bodyPr>
          <a:lstStyle/>
          <a:p>
            <a:r>
              <a:rPr lang="en-US" dirty="0">
                <a:solidFill>
                  <a:srgbClr val="FF0000"/>
                </a:solidFill>
              </a:rPr>
              <a:t>AUSTERITY</a:t>
            </a:r>
          </a:p>
        </p:txBody>
      </p:sp>
    </p:spTree>
    <p:extLst>
      <p:ext uri="{BB962C8B-B14F-4D97-AF65-F5344CB8AC3E}">
        <p14:creationId xmlns:p14="http://schemas.microsoft.com/office/powerpoint/2010/main" val="21366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dissolve">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1"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4EC5E-A290-451D-BE86-AE0C7C56E75B}"/>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The Coming Era of Trump 2</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641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9F92-697E-7045-85B0-67E03AC21456}"/>
              </a:ext>
            </a:extLst>
          </p:cNvPr>
          <p:cNvSpPr>
            <a:spLocks noGrp="1"/>
          </p:cNvSpPr>
          <p:nvPr>
            <p:ph type="title"/>
          </p:nvPr>
        </p:nvSpPr>
        <p:spPr/>
        <p:txBody>
          <a:bodyPr>
            <a:normAutofit/>
          </a:bodyPr>
          <a:lstStyle/>
          <a:p>
            <a:r>
              <a:rPr lang="en-US" sz="3000" b="1" dirty="0"/>
              <a:t>Coverage Worsened under Trump 1 Pre-COVID</a:t>
            </a:r>
            <a:br>
              <a:rPr lang="en-US" dirty="0"/>
            </a:br>
            <a:r>
              <a:rPr lang="en-US" sz="2800" i="1" dirty="0"/>
              <a:t>Uninsurance Rate in American Community Survey, 2016-19</a:t>
            </a:r>
          </a:p>
        </p:txBody>
      </p:sp>
      <p:graphicFrame>
        <p:nvGraphicFramePr>
          <p:cNvPr id="4" name="Content Placeholder 3">
            <a:extLst>
              <a:ext uri="{FF2B5EF4-FFF2-40B4-BE49-F238E27FC236}">
                <a16:creationId xmlns:a16="http://schemas.microsoft.com/office/drawing/2014/main" id="{0FB0C7AC-CD95-9640-9CFD-C5CED2818527}"/>
              </a:ext>
            </a:extLst>
          </p:cNvPr>
          <p:cNvGraphicFramePr>
            <a:graphicFrameLocks noGrp="1"/>
          </p:cNvGraphicFramePr>
          <p:nvPr>
            <p:ph idx="1"/>
            <p:extLst>
              <p:ext uri="{D42A27DB-BD31-4B8C-83A1-F6EECF244321}">
                <p14:modId xmlns:p14="http://schemas.microsoft.com/office/powerpoint/2010/main" val="655976285"/>
              </p:ext>
            </p:extLst>
          </p:nvPr>
        </p:nvGraphicFramePr>
        <p:xfrm>
          <a:off x="457199" y="134427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94D1ACEA-DC5C-C548-8F17-5E7FBAE6ADD2}"/>
              </a:ext>
            </a:extLst>
          </p:cNvPr>
          <p:cNvSpPr/>
          <p:nvPr/>
        </p:nvSpPr>
        <p:spPr>
          <a:xfrm>
            <a:off x="246412" y="5786929"/>
            <a:ext cx="8651173" cy="1077218"/>
          </a:xfrm>
          <a:prstGeom prst="rect">
            <a:avLst/>
          </a:prstGeom>
        </p:spPr>
        <p:txBody>
          <a:bodyPr wrap="square">
            <a:spAutoFit/>
          </a:bodyPr>
          <a:lstStyle/>
          <a:p>
            <a:r>
              <a:rPr lang="en-US" sz="600" dirty="0">
                <a:latin typeface="Garamond" panose="02020404030301010803" pitchFamily="18" charset="0"/>
                <a:ea typeface="Times New Roman" panose="02020603050405020304" pitchFamily="18" charset="0"/>
                <a:cs typeface="Times New Roman" panose="02020603050405020304" pitchFamily="18" charset="0"/>
              </a:rPr>
              <a:t>2016 </a:t>
            </a:r>
            <a:r>
              <a:rPr lang="en-US" sz="800" dirty="0">
                <a:latin typeface="Garamond" panose="02020404030301010803" pitchFamily="18" charset="0"/>
                <a:ea typeface="Times New Roman" panose="02020603050405020304" pitchFamily="18" charset="0"/>
                <a:cs typeface="Times New Roman" panose="02020603050405020304" pitchFamily="18" charset="0"/>
              </a:rPr>
              <a:t>CPS Estimate:  </a:t>
            </a:r>
            <a:r>
              <a:rPr lang="en-US" sz="800" dirty="0" err="1">
                <a:latin typeface="Garamond" panose="02020404030301010803" pitchFamily="18" charset="0"/>
                <a:ea typeface="Times New Roman" panose="02020603050405020304" pitchFamily="18" charset="0"/>
                <a:cs typeface="Times New Roman" panose="02020603050405020304" pitchFamily="18" charset="0"/>
              </a:rPr>
              <a:t>Berchick</a:t>
            </a:r>
            <a:r>
              <a:rPr lang="en-US" sz="800" dirty="0">
                <a:latin typeface="Garamond" panose="02020404030301010803" pitchFamily="18" charset="0"/>
                <a:ea typeface="Times New Roman" panose="02020603050405020304" pitchFamily="18" charset="0"/>
                <a:cs typeface="Times New Roman" panose="02020603050405020304" pitchFamily="18" charset="0"/>
              </a:rPr>
              <a:t> ER, Jackson HM. Health Insurance Coverage in the 2017 CPS ASEC Research File. </a:t>
            </a:r>
            <a:r>
              <a:rPr lang="en-US" sz="800" i="1" dirty="0">
                <a:latin typeface="Garamond" panose="02020404030301010803" pitchFamily="18" charset="0"/>
                <a:ea typeface="Times New Roman" panose="02020603050405020304" pitchFamily="18" charset="0"/>
                <a:cs typeface="Times New Roman" panose="02020603050405020304" pitchFamily="18" charset="0"/>
              </a:rPr>
              <a:t>US Census Bureau</a:t>
            </a:r>
            <a:r>
              <a:rPr lang="en-US" sz="800" dirty="0">
                <a:latin typeface="Garamond" panose="02020404030301010803" pitchFamily="18" charset="0"/>
                <a:ea typeface="Times New Roman" panose="02020603050405020304" pitchFamily="18" charset="0"/>
                <a:cs typeface="Times New Roman" panose="02020603050405020304" pitchFamily="18" charset="0"/>
              </a:rPr>
              <a:t> 2019. </a:t>
            </a:r>
            <a:r>
              <a:rPr lang="en-US" sz="800" u="sng" dirty="0">
                <a:solidFill>
                  <a:srgbClr val="0563C1"/>
                </a:solidFill>
                <a:latin typeface="Garamond" panose="02020404030301010803" pitchFamily="18" charset="0"/>
                <a:ea typeface="Times New Roman" panose="02020603050405020304" pitchFamily="18" charset="0"/>
                <a:cs typeface="Times New Roman" panose="02020603050405020304" pitchFamily="18" charset="0"/>
                <a:hlinkClick r:id="rId3"/>
              </a:rPr>
              <a:t>https://www.census.gov/content/dam/Census/library/working-papers/2019/demo/sehsd-wp2019-01.pdf</a:t>
            </a:r>
            <a:r>
              <a:rPr lang="en-US" sz="800" dirty="0">
                <a:latin typeface="Garamond" panose="02020404030301010803" pitchFamily="18" charset="0"/>
                <a:ea typeface="Times New Roman" panose="02020603050405020304" pitchFamily="18" charset="0"/>
                <a:cs typeface="Times New Roman" panose="02020603050405020304" pitchFamily="18" charset="0"/>
              </a:rPr>
              <a:t>.</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Garamond" panose="02020404030301010803" pitchFamily="18" charset="0"/>
                <a:ea typeface="Calibri" panose="020F0502020204030204" pitchFamily="34" charset="0"/>
                <a:cs typeface="Times New Roman" panose="02020603050405020304" pitchFamily="18" charset="0"/>
              </a:rPr>
              <a:t>2017 CPS Estimate: </a:t>
            </a:r>
            <a:r>
              <a:rPr lang="en-US" sz="800" dirty="0" err="1">
                <a:latin typeface="Garamond" panose="02020404030301010803" pitchFamily="18" charset="0"/>
                <a:ea typeface="Calibri" panose="020F0502020204030204" pitchFamily="34" charset="0"/>
                <a:cs typeface="Times New Roman" panose="02020603050405020304" pitchFamily="18" charset="0"/>
              </a:rPr>
              <a:t>Berchick</a:t>
            </a:r>
            <a:r>
              <a:rPr lang="en-US" sz="800" dirty="0">
                <a:latin typeface="Garamond" panose="02020404030301010803" pitchFamily="18" charset="0"/>
                <a:ea typeface="Calibri" panose="020F0502020204030204" pitchFamily="34" charset="0"/>
                <a:cs typeface="Times New Roman" panose="02020603050405020304" pitchFamily="18" charset="0"/>
              </a:rPr>
              <a:t> ER, Barnett JC, Upton RD. Health Insurance Coverage in the United States: 2018. </a:t>
            </a:r>
            <a:r>
              <a:rPr lang="en-US" sz="800" i="1" dirty="0">
                <a:latin typeface="Garamond" panose="02020404030301010803" pitchFamily="18" charset="0"/>
                <a:ea typeface="Calibri" panose="020F0502020204030204" pitchFamily="34" charset="0"/>
                <a:cs typeface="Times New Roman" panose="02020603050405020304" pitchFamily="18" charset="0"/>
              </a:rPr>
              <a:t>US Census Bureau</a:t>
            </a:r>
            <a:r>
              <a:rPr lang="en-US" sz="800" dirty="0">
                <a:latin typeface="Garamond" panose="02020404030301010803" pitchFamily="18" charset="0"/>
                <a:ea typeface="Calibri" panose="020F0502020204030204" pitchFamily="34" charset="0"/>
                <a:cs typeface="Times New Roman" panose="02020603050405020304" pitchFamily="18" charset="0"/>
              </a:rPr>
              <a:t> 2019. </a:t>
            </a:r>
            <a:r>
              <a:rPr lang="en-US" sz="800" u="sng" dirty="0">
                <a:solidFill>
                  <a:srgbClr val="0563C1"/>
                </a:solidFill>
                <a:latin typeface="Garamond" panose="02020404030301010803" pitchFamily="18" charset="0"/>
                <a:ea typeface="Calibri" panose="020F0502020204030204" pitchFamily="34" charset="0"/>
                <a:cs typeface="Times New Roman" panose="02020603050405020304" pitchFamily="18" charset="0"/>
                <a:hlinkClick r:id="rId4"/>
              </a:rPr>
              <a:t>https://www.census.gov/content/dam/Census/library/publications/2019/demo/p60-267.pdf</a:t>
            </a:r>
            <a:r>
              <a:rPr lang="en-US" sz="800" dirty="0">
                <a:latin typeface="Garamond" panose="02020404030301010803" pitchFamily="18" charset="0"/>
                <a:ea typeface="Calibri" panose="020F0502020204030204" pitchFamily="34" charset="0"/>
                <a:cs typeface="Times New Roman" panose="02020603050405020304" pitchFamily="18" charset="0"/>
              </a:rPr>
              <a:t>.</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Garamond" panose="02020404030301010803" pitchFamily="18" charset="0"/>
                <a:ea typeface="Calibri" panose="020F0502020204030204" pitchFamily="34" charset="0"/>
                <a:cs typeface="Times New Roman" panose="02020603050405020304" pitchFamily="18" charset="0"/>
              </a:rPr>
              <a:t>2018-19 CPS Estimate: US Census Bureau. Health Insurance Coverage in the United States: 2019. </a:t>
            </a:r>
            <a:r>
              <a:rPr lang="en-US" sz="800" u="sng" dirty="0">
                <a:solidFill>
                  <a:srgbClr val="0563C1"/>
                </a:solidFill>
                <a:latin typeface="Garamond" panose="02020404030301010803" pitchFamily="18" charset="0"/>
                <a:ea typeface="Calibri" panose="020F0502020204030204" pitchFamily="34" charset="0"/>
                <a:cs typeface="Times New Roman" panose="02020603050405020304" pitchFamily="18" charset="0"/>
                <a:hlinkClick r:id="rId5"/>
              </a:rPr>
              <a:t>https://www.census.gov/library/publications/2020/demo/p60-271.html</a:t>
            </a:r>
            <a:r>
              <a:rPr lang="en-US" sz="800" dirty="0">
                <a:latin typeface="Garamond" panose="02020404030301010803" pitchFamily="18" charset="0"/>
                <a:ea typeface="Calibri" panose="020F0502020204030204" pitchFamily="34" charset="0"/>
                <a:cs typeface="Times New Roman" panose="02020603050405020304" pitchFamily="18" charset="0"/>
              </a:rPr>
              <a:t> (accessed Sept 15, 2020).</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Garamond" panose="02020404030301010803" pitchFamily="18" charset="0"/>
                <a:ea typeface="Calibri" panose="020F0502020204030204" pitchFamily="34" charset="0"/>
                <a:cs typeface="Times New Roman" panose="02020603050405020304" pitchFamily="18" charset="0"/>
              </a:rPr>
              <a:t>NHIS Estimates: Health Insurance Coverage: Estimates from the National Health Interview Survey. </a:t>
            </a:r>
            <a:r>
              <a:rPr lang="en-US" sz="800" u="sng" dirty="0">
                <a:solidFill>
                  <a:srgbClr val="0563C1"/>
                </a:solidFill>
                <a:latin typeface="Garamond" panose="02020404030301010803" pitchFamily="18" charset="0"/>
                <a:ea typeface="Calibri" panose="020F0502020204030204" pitchFamily="34" charset="0"/>
                <a:cs typeface="Times New Roman" panose="02020603050405020304" pitchFamily="18" charset="0"/>
                <a:hlinkClick r:id="rId6"/>
              </a:rPr>
              <a:t>https://www.cdc.gov/nchs/nhis/healthinsurancecoverage.htm</a:t>
            </a:r>
            <a:r>
              <a:rPr lang="en-US" sz="800" dirty="0">
                <a:latin typeface="Garamond" panose="02020404030301010803" pitchFamily="18" charset="0"/>
                <a:ea typeface="Calibri" panose="020F0502020204030204" pitchFamily="34" charset="0"/>
                <a:cs typeface="Times New Roman" panose="02020603050405020304" pitchFamily="18" charset="0"/>
              </a:rPr>
              <a:t> (accessed Sept 16, 2020).</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Garamond" panose="02020404030301010803" pitchFamily="18" charset="0"/>
                <a:ea typeface="Calibri" panose="020F0502020204030204" pitchFamily="34" charset="0"/>
                <a:cs typeface="Times New Roman" panose="02020603050405020304" pitchFamily="18" charset="0"/>
              </a:rPr>
              <a:t>American Community Survey Estimates: Census Bureau. American Community Survey Tables for Health Insurance Coverage. The United States Census Bureau. </a:t>
            </a:r>
            <a:r>
              <a:rPr lang="en-US" sz="800" u="sng" dirty="0">
                <a:solidFill>
                  <a:srgbClr val="0563C1"/>
                </a:solidFill>
                <a:latin typeface="Garamond" panose="02020404030301010803" pitchFamily="18" charset="0"/>
                <a:ea typeface="Calibri" panose="020F0502020204030204" pitchFamily="34" charset="0"/>
                <a:cs typeface="Times New Roman" panose="02020603050405020304" pitchFamily="18" charset="0"/>
                <a:hlinkClick r:id="rId7"/>
              </a:rPr>
              <a:t>https://www.census.gov/data/tables/time-series/demo/health-insurance/acs-hi.html</a:t>
            </a:r>
            <a:r>
              <a:rPr lang="en-US" sz="800" dirty="0">
                <a:latin typeface="Garamond" panose="02020404030301010803" pitchFamily="18" charset="0"/>
                <a:ea typeface="Calibri" panose="020F0502020204030204" pitchFamily="34" charset="0"/>
                <a:cs typeface="Times New Roman" panose="02020603050405020304" pitchFamily="18" charset="0"/>
              </a:rPr>
              <a:t> (accessed Sept 15, 2020).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5132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71DB-033D-EE42-B38A-3922FAD2CFF3}"/>
              </a:ext>
            </a:extLst>
          </p:cNvPr>
          <p:cNvSpPr>
            <a:spLocks noGrp="1"/>
          </p:cNvSpPr>
          <p:nvPr>
            <p:ph type="title"/>
          </p:nvPr>
        </p:nvSpPr>
        <p:spPr/>
        <p:txBody>
          <a:bodyPr>
            <a:normAutofit/>
          </a:bodyPr>
          <a:lstStyle/>
          <a:p>
            <a:r>
              <a:rPr lang="en-US" sz="3000" dirty="0"/>
              <a:t>Uninsurance and Underinsurance among Children Worsened Under Trump 1, 2016-2019</a:t>
            </a:r>
          </a:p>
        </p:txBody>
      </p:sp>
      <p:graphicFrame>
        <p:nvGraphicFramePr>
          <p:cNvPr id="4" name="Content Placeholder 3">
            <a:extLst>
              <a:ext uri="{FF2B5EF4-FFF2-40B4-BE49-F238E27FC236}">
                <a16:creationId xmlns:a16="http://schemas.microsoft.com/office/drawing/2014/main" id="{AEC1D700-4126-9F4A-960A-28D5A8C3DCBE}"/>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FC31CDF-46FC-E240-A09A-201481FBB39E}"/>
              </a:ext>
            </a:extLst>
          </p:cNvPr>
          <p:cNvSpPr/>
          <p:nvPr/>
        </p:nvSpPr>
        <p:spPr>
          <a:xfrm>
            <a:off x="805375" y="6027003"/>
            <a:ext cx="7533249" cy="830997"/>
          </a:xfrm>
          <a:prstGeom prst="rect">
            <a:avLst/>
          </a:prstGeom>
        </p:spPr>
        <p:txBody>
          <a:bodyPr wrap="square">
            <a:spAutoFit/>
          </a:bodyPr>
          <a:lstStyle/>
          <a:p>
            <a:pPr algn="r"/>
            <a:r>
              <a:rPr lang="en-US" sz="1200" dirty="0">
                <a:latin typeface="Garamond" panose="02020404030301010803" pitchFamily="18" charset="0"/>
              </a:rPr>
              <a:t> </a:t>
            </a:r>
          </a:p>
          <a:p>
            <a:pPr>
              <a:spcBef>
                <a:spcPts val="0"/>
              </a:spcBef>
              <a:spcAft>
                <a:spcPts val="0"/>
              </a:spcAft>
            </a:pPr>
            <a:r>
              <a:rPr lang="en-US" sz="1200" dirty="0">
                <a:latin typeface="Garamond" panose="02020404030301010803" pitchFamily="18" charset="0"/>
              </a:rPr>
              <a:t>Data from: Gaffney A, Dickman S, Cai C, McCormick D, Himmelstein DU, </a:t>
            </a:r>
            <a:r>
              <a:rPr lang="en-US" sz="1200" dirty="0" err="1">
                <a:latin typeface="Garamond" panose="02020404030301010803" pitchFamily="18" charset="0"/>
              </a:rPr>
              <a:t>Woolhandler</a:t>
            </a:r>
            <a:r>
              <a:rPr lang="en-US" sz="1200" dirty="0">
                <a:latin typeface="Garamond" panose="02020404030301010803" pitchFamily="18" charset="0"/>
              </a:rPr>
              <a:t> S. Medical </a:t>
            </a:r>
            <a:r>
              <a:rPr lang="en-US" sz="1200" dirty="0" err="1">
                <a:latin typeface="Garamond" panose="02020404030301010803" pitchFamily="18" charset="0"/>
              </a:rPr>
              <a:t>Uninsurance</a:t>
            </a:r>
            <a:r>
              <a:rPr lang="en-US" sz="1200" dirty="0">
                <a:latin typeface="Garamond" panose="02020404030301010803" pitchFamily="18" charset="0"/>
              </a:rPr>
              <a:t> and Underinsurance Among US Children: Findings From the National Survey of Children’s Health, 2016-2019. JAMA Pediatrics. 2021.  </a:t>
            </a:r>
            <a:r>
              <a:rPr lang="en-US" sz="1200" dirty="0" err="1">
                <a:latin typeface="Garamond" panose="02020404030301010803" pitchFamily="18" charset="0"/>
              </a:rPr>
              <a:t>Uninsurance</a:t>
            </a:r>
            <a:r>
              <a:rPr lang="en-US" sz="1200" dirty="0">
                <a:latin typeface="Garamond" panose="02020404030301010803" pitchFamily="18" charset="0"/>
              </a:rPr>
              <a:t> includes those currently uninsured and those with a lapse of coverage in past year.</a:t>
            </a:r>
            <a:endParaRPr lang="en-US" sz="1200" dirty="0">
              <a:effectLst/>
              <a:latin typeface="Garamond" panose="02020404030301010803" pitchFamily="18" charset="0"/>
            </a:endParaRPr>
          </a:p>
        </p:txBody>
      </p:sp>
    </p:spTree>
    <p:extLst>
      <p:ext uri="{BB962C8B-B14F-4D97-AF65-F5344CB8AC3E}">
        <p14:creationId xmlns:p14="http://schemas.microsoft.com/office/powerpoint/2010/main" val="4156258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310B-555E-D38A-10D9-FFF790C57E1C}"/>
              </a:ext>
            </a:extLst>
          </p:cNvPr>
          <p:cNvSpPr>
            <a:spLocks noGrp="1"/>
          </p:cNvSpPr>
          <p:nvPr>
            <p:ph type="title"/>
          </p:nvPr>
        </p:nvSpPr>
        <p:spPr>
          <a:xfrm>
            <a:off x="628650" y="0"/>
            <a:ext cx="7886700" cy="1325563"/>
          </a:xfrm>
        </p:spPr>
        <p:txBody>
          <a:bodyPr>
            <a:noAutofit/>
          </a:bodyPr>
          <a:lstStyle/>
          <a:p>
            <a:r>
              <a:rPr lang="en-US" sz="2700" dirty="0">
                <a:effectLst/>
                <a:latin typeface="Garamond" panose="02020404030301010803" pitchFamily="18" charset="0"/>
                <a:ea typeface="DengXian" panose="02010600030101010101" pitchFamily="2" charset="-122"/>
                <a:cs typeface="Arial" panose="020B0604020202020204" pitchFamily="34" charset="0"/>
              </a:rPr>
              <a:t>Projected </a:t>
            </a:r>
            <a:r>
              <a:rPr lang="en-US" sz="2700" dirty="0">
                <a:solidFill>
                  <a:srgbClr val="FF0000"/>
                </a:solidFill>
                <a:effectLst/>
                <a:latin typeface="Garamond" panose="02020404030301010803" pitchFamily="18" charset="0"/>
                <a:ea typeface="DengXian" panose="02010600030101010101" pitchFamily="2" charset="-122"/>
                <a:cs typeface="Arial" panose="020B0604020202020204" pitchFamily="34" charset="0"/>
              </a:rPr>
              <a:t>coverage losses </a:t>
            </a:r>
            <a:r>
              <a:rPr lang="en-US" sz="2700" dirty="0">
                <a:effectLst/>
                <a:latin typeface="Garamond" panose="02020404030301010803" pitchFamily="18" charset="0"/>
                <a:ea typeface="DengXian" panose="02010600030101010101" pitchFamily="2" charset="-122"/>
                <a:cs typeface="Arial" panose="020B0604020202020204" pitchFamily="34" charset="0"/>
              </a:rPr>
              <a:t>and associated </a:t>
            </a:r>
            <a:r>
              <a:rPr lang="en-US" sz="2700" dirty="0">
                <a:solidFill>
                  <a:schemeClr val="tx2">
                    <a:lumMod val="50000"/>
                    <a:lumOff val="50000"/>
                  </a:schemeClr>
                </a:solidFill>
                <a:effectLst/>
                <a:latin typeface="Garamond" panose="02020404030301010803" pitchFamily="18" charset="0"/>
                <a:ea typeface="DengXian" panose="02010600030101010101" pitchFamily="2" charset="-122"/>
                <a:cs typeface="Arial" panose="020B0604020202020204" pitchFamily="34" charset="0"/>
              </a:rPr>
              <a:t>deaths</a:t>
            </a:r>
            <a:r>
              <a:rPr lang="en-US" sz="2700" dirty="0">
                <a:effectLst/>
                <a:latin typeface="Garamond" panose="02020404030301010803" pitchFamily="18" charset="0"/>
                <a:ea typeface="DengXian" panose="02010600030101010101" pitchFamily="2" charset="-122"/>
                <a:cs typeface="Arial" panose="020B0604020202020204" pitchFamily="34" charset="0"/>
              </a:rPr>
              <a:t> under policies that may be enacted during a second Trump administration</a:t>
            </a:r>
            <a:r>
              <a:rPr lang="en-US" sz="2700" dirty="0">
                <a:effectLst/>
              </a:rPr>
              <a:t> </a:t>
            </a:r>
            <a:endParaRPr lang="en-US" sz="2700" dirty="0"/>
          </a:p>
        </p:txBody>
      </p:sp>
      <p:graphicFrame>
        <p:nvGraphicFramePr>
          <p:cNvPr id="4" name="Content Placeholder 3">
            <a:extLst>
              <a:ext uri="{FF2B5EF4-FFF2-40B4-BE49-F238E27FC236}">
                <a16:creationId xmlns:a16="http://schemas.microsoft.com/office/drawing/2014/main" id="{D9D16322-D727-B0D9-DA0B-36E3268B3628}"/>
              </a:ext>
            </a:extLst>
          </p:cNvPr>
          <p:cNvGraphicFramePr>
            <a:graphicFrameLocks noGrp="1"/>
          </p:cNvGraphicFramePr>
          <p:nvPr>
            <p:ph idx="1"/>
            <p:extLst>
              <p:ext uri="{D42A27DB-BD31-4B8C-83A1-F6EECF244321}">
                <p14:modId xmlns:p14="http://schemas.microsoft.com/office/powerpoint/2010/main" val="2259787985"/>
              </p:ext>
            </p:extLst>
          </p:nvPr>
        </p:nvGraphicFramePr>
        <p:xfrm>
          <a:off x="552892" y="1265274"/>
          <a:ext cx="8133908" cy="380762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42631C8-04C9-4D05-D489-4D239B2014E8}"/>
              </a:ext>
            </a:extLst>
          </p:cNvPr>
          <p:cNvSpPr txBox="1"/>
          <p:nvPr/>
        </p:nvSpPr>
        <p:spPr>
          <a:xfrm>
            <a:off x="457200" y="5072896"/>
            <a:ext cx="8229600" cy="1785104"/>
          </a:xfrm>
          <a:prstGeom prst="rect">
            <a:avLst/>
          </a:prstGeom>
          <a:noFill/>
        </p:spPr>
        <p:txBody>
          <a:bodyPr wrap="square">
            <a:spAutoFit/>
          </a:bodyPr>
          <a:lstStyle/>
          <a:p>
            <a:r>
              <a:rPr lang="en-US" sz="1000" dirty="0">
                <a:effectLst/>
                <a:latin typeface="Garamond" panose="02020404030301010803" pitchFamily="18" charset="0"/>
                <a:ea typeface="DengXian" panose="02010600030101010101" pitchFamily="2" charset="-122"/>
                <a:cs typeface="Arial" panose="020B0604020202020204" pitchFamily="34" charset="0"/>
              </a:rPr>
              <a:t>Sources for coverage losses: (a) Coverage losses among non-elderly adults during </a:t>
            </a:r>
            <a:r>
              <a:rPr lang="en-US" sz="1000" dirty="0">
                <a:latin typeface="Garamond" panose="02020404030301010803" pitchFamily="18" charset="0"/>
                <a:ea typeface="DengXian" panose="02010600030101010101" pitchFamily="2" charset="-122"/>
                <a:cs typeface="Arial" panose="020B0604020202020204" pitchFamily="34" charset="0"/>
              </a:rPr>
              <a:t>first Trump administration, from </a:t>
            </a:r>
            <a:r>
              <a:rPr lang="en-US" sz="1000" dirty="0">
                <a:effectLst/>
                <a:latin typeface="Garamond" panose="02020404030301010803" pitchFamily="18" charset="0"/>
                <a:ea typeface="DengXian" panose="02010600030101010101" pitchFamily="2" charset="-122"/>
                <a:cs typeface="Arial" panose="020B0604020202020204" pitchFamily="34" charset="0"/>
              </a:rPr>
              <a:t>2016-19, according to the American Community Survey (see: Gaffney A, Himmelstein D, </a:t>
            </a:r>
            <a:r>
              <a:rPr lang="en-US" sz="1000" dirty="0" err="1">
                <a:effectLst/>
                <a:latin typeface="Garamond" panose="02020404030301010803" pitchFamily="18" charset="0"/>
                <a:ea typeface="DengXian" panose="02010600030101010101" pitchFamily="2" charset="-122"/>
                <a:cs typeface="Arial" panose="020B0604020202020204" pitchFamily="34" charset="0"/>
              </a:rPr>
              <a:t>Woolhandler</a:t>
            </a:r>
            <a:r>
              <a:rPr lang="en-US" sz="1000" dirty="0">
                <a:effectLst/>
                <a:latin typeface="Garamond" panose="02020404030301010803" pitchFamily="18" charset="0"/>
                <a:ea typeface="DengXian" panose="02010600030101010101" pitchFamily="2" charset="-122"/>
                <a:cs typeface="Arial" panose="020B0604020202020204" pitchFamily="34" charset="0"/>
              </a:rPr>
              <a:t> S. How Much Has The Number of Uninsured Risen Since 2016 — And At What Cost To Health And Life? Health Affairs Blog. October 29, 2020.  (b) Congressional Budget Office. Budgetary Outcomes Under Alternative Assumptions About Spending and Revenues. Published online May 2024. Accessed November 12, 2024. </a:t>
            </a:r>
            <a:r>
              <a:rPr lang="en-US" sz="1000" dirty="0">
                <a:effectLst/>
                <a:latin typeface="Garamond" panose="02020404030301010803" pitchFamily="18" charset="0"/>
                <a:ea typeface="DengXian" panose="02010600030101010101" pitchFamily="2" charset="-122"/>
                <a:cs typeface="Arial" panose="020B0604020202020204" pitchFamily="34" charset="0"/>
                <a:hlinkClick r:id="rId3"/>
              </a:rPr>
              <a:t>https://www.cbo.gov/system/files/2024-05/60114-Budgetary-Outcomes.pdf</a:t>
            </a:r>
            <a:r>
              <a:rPr lang="en-US" sz="1000" dirty="0">
                <a:effectLst/>
                <a:latin typeface="Garamond" panose="02020404030301010803" pitchFamily="18" charset="0"/>
                <a:ea typeface="DengXian" panose="02010600030101010101" pitchFamily="2" charset="-122"/>
                <a:cs typeface="Arial" panose="020B0604020202020204" pitchFamily="34" charset="0"/>
              </a:rPr>
              <a:t>.  </a:t>
            </a:r>
            <a:r>
              <a:rPr lang="en-US" sz="1000" dirty="0">
                <a:latin typeface="Garamond" panose="02020404030301010803" pitchFamily="18" charset="0"/>
                <a:ea typeface="DengXian" panose="02010600030101010101" pitchFamily="2" charset="-122"/>
                <a:cs typeface="Arial" panose="020B0604020202020204" pitchFamily="34" charset="0"/>
              </a:rPr>
              <a:t>(c) CBO’s projections of impacts of the Senate’s 2017 ACA repeal bill, Senate’s 2017 Better Care Reconciliation Act (BRCA).   </a:t>
            </a:r>
            <a:r>
              <a:rPr lang="en-US" sz="1000" dirty="0">
                <a:effectLst/>
                <a:latin typeface="Garamond" panose="02020404030301010803" pitchFamily="18" charset="0"/>
                <a:ea typeface="DengXian" panose="02010600030101010101" pitchFamily="2" charset="-122"/>
                <a:cs typeface="Arial" panose="020B0604020202020204" pitchFamily="34" charset="0"/>
              </a:rPr>
              <a:t>To estimate number of deaths projected to follow from each policy, we abstracted or derived the “number needed to insure” (NNI) to prevent one death annually from three quasi-experiment analyses that examined the effect of ACA or pre-ACA coverage expansions on mortality; we then divided coverage losses by the NNI from each study.  Finally, to produce the death estimates provided above, we averaged these three death estimates. </a:t>
            </a:r>
            <a:r>
              <a:rPr lang="en-US" sz="1000" dirty="0">
                <a:latin typeface="Garamond" panose="02020404030301010803" pitchFamily="18" charset="0"/>
                <a:ea typeface="DengXian" panose="02010600030101010101" pitchFamily="2" charset="-122"/>
                <a:cs typeface="Arial" panose="020B0604020202020204" pitchFamily="34" charset="0"/>
              </a:rPr>
              <a:t> </a:t>
            </a:r>
            <a:r>
              <a:rPr lang="en-US" sz="1000" dirty="0">
                <a:effectLst/>
                <a:latin typeface="Garamond" panose="02020404030301010803" pitchFamily="18" charset="0"/>
                <a:ea typeface="DengXian" panose="02010600030101010101" pitchFamily="2" charset="-122"/>
                <a:cs typeface="Arial" panose="020B0604020202020204" pitchFamily="34" charset="0"/>
              </a:rPr>
              <a:t>Sommers BD. State Medicaid Expansions and Mortality, Revisited: A Cost-Benefit Analysis. American Journal of Health Economics. 2017;3(3):392-421;  Miller S, Johnson N, Wherry LR. Medicaid and Mortality: New Evidence From Linked Survey and Administrative Data*. The Quarterly Journal of Economics. 2021; Sommers BD, Long SK, Baicker K. Changes in mortality after </a:t>
            </a:r>
            <a:r>
              <a:rPr lang="en-US" sz="1000" dirty="0" err="1">
                <a:effectLst/>
                <a:latin typeface="Garamond" panose="02020404030301010803" pitchFamily="18" charset="0"/>
                <a:ea typeface="DengXian" panose="02010600030101010101" pitchFamily="2" charset="-122"/>
                <a:cs typeface="Arial" panose="020B0604020202020204" pitchFamily="34" charset="0"/>
              </a:rPr>
              <a:t>massachusetts</a:t>
            </a:r>
            <a:r>
              <a:rPr lang="en-US" sz="1000" dirty="0">
                <a:effectLst/>
                <a:latin typeface="Garamond" panose="02020404030301010803" pitchFamily="18" charset="0"/>
                <a:ea typeface="DengXian" panose="02010600030101010101" pitchFamily="2" charset="-122"/>
                <a:cs typeface="Arial" panose="020B0604020202020204" pitchFamily="34" charset="0"/>
              </a:rPr>
              <a:t> health care reform: A quasi-experimental study. Annals of internal medicine. 2014;160(9):585-593. </a:t>
            </a:r>
          </a:p>
        </p:txBody>
      </p:sp>
    </p:spTree>
    <p:extLst>
      <p:ext uri="{BB962C8B-B14F-4D97-AF65-F5344CB8AC3E}">
        <p14:creationId xmlns:p14="http://schemas.microsoft.com/office/powerpoint/2010/main" val="3147047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AD82-A9EE-363D-E74B-1FC4ACFE5A74}"/>
              </a:ext>
            </a:extLst>
          </p:cNvPr>
          <p:cNvSpPr>
            <a:spLocks noGrp="1"/>
          </p:cNvSpPr>
          <p:nvPr>
            <p:ph type="title"/>
          </p:nvPr>
        </p:nvSpPr>
        <p:spPr/>
        <p:txBody>
          <a:bodyPr>
            <a:normAutofit/>
          </a:bodyPr>
          <a:lstStyle/>
          <a:p>
            <a:r>
              <a:rPr lang="en-US" dirty="0"/>
              <a:t>More than 100 Environment Rules Rolled Back During the First Administration</a:t>
            </a:r>
          </a:p>
        </p:txBody>
      </p:sp>
      <p:graphicFrame>
        <p:nvGraphicFramePr>
          <p:cNvPr id="4" name="Content Placeholder 3">
            <a:extLst>
              <a:ext uri="{FF2B5EF4-FFF2-40B4-BE49-F238E27FC236}">
                <a16:creationId xmlns:a16="http://schemas.microsoft.com/office/drawing/2014/main" id="{16C29C1E-E38C-9C01-1B31-AA9B8AA39F77}"/>
              </a:ext>
            </a:extLst>
          </p:cNvPr>
          <p:cNvGraphicFramePr>
            <a:graphicFrameLocks noGrp="1"/>
          </p:cNvGraphicFramePr>
          <p:nvPr>
            <p:ph idx="1"/>
            <p:extLst>
              <p:ext uri="{D42A27DB-BD31-4B8C-83A1-F6EECF244321}">
                <p14:modId xmlns:p14="http://schemas.microsoft.com/office/powerpoint/2010/main" val="3941687235"/>
              </p:ext>
            </p:extLst>
          </p:nvPr>
        </p:nvGraphicFramePr>
        <p:xfrm>
          <a:off x="628650" y="1573377"/>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A125B2A-88F3-8BBD-AF0D-7AB01A8D2BEF}"/>
              </a:ext>
            </a:extLst>
          </p:cNvPr>
          <p:cNvSpPr txBox="1"/>
          <p:nvPr/>
        </p:nvSpPr>
        <p:spPr>
          <a:xfrm>
            <a:off x="628650" y="6007928"/>
            <a:ext cx="7886700" cy="738664"/>
          </a:xfrm>
          <a:prstGeom prst="rect">
            <a:avLst/>
          </a:prstGeom>
          <a:noFill/>
        </p:spPr>
        <p:txBody>
          <a:bodyPr wrap="square">
            <a:spAutoFit/>
          </a:bodyPr>
          <a:lstStyle/>
          <a:p>
            <a:r>
              <a:rPr lang="en-US" sz="1400" dirty="0">
                <a:effectLst/>
                <a:latin typeface="Garamond" panose="02020404030301010803" pitchFamily="18" charset="0"/>
              </a:rPr>
              <a:t>Popovich N, Albeck-</a:t>
            </a:r>
            <a:r>
              <a:rPr lang="en-US" sz="1400" dirty="0" err="1">
                <a:effectLst/>
                <a:latin typeface="Garamond" panose="02020404030301010803" pitchFamily="18" charset="0"/>
              </a:rPr>
              <a:t>Ripka</a:t>
            </a:r>
            <a:r>
              <a:rPr lang="en-US" sz="1400" dirty="0">
                <a:effectLst/>
                <a:latin typeface="Garamond" panose="02020404030301010803" pitchFamily="18" charset="0"/>
              </a:rPr>
              <a:t> L, Pierre-Louis K. The Trump Administration Rolled Back More Than 100 Environmental Rules. Here’s the Full List. [Internet]. The New York Times. 2021.  From: </a:t>
            </a:r>
            <a:r>
              <a:rPr lang="en-US" sz="1400" dirty="0">
                <a:effectLst/>
                <a:latin typeface="Garamond" panose="02020404030301010803" pitchFamily="18" charset="0"/>
                <a:hlinkClick r:id="rId3"/>
              </a:rPr>
              <a:t>https://www.nytimes.com/interactive/2020/climate/trump-environment-rollbacks-list.html, </a:t>
            </a:r>
            <a:endParaRPr lang="en-US" sz="1400" dirty="0">
              <a:effectLst/>
              <a:latin typeface="Garamond" panose="02020404030301010803" pitchFamily="18" charset="0"/>
            </a:endParaRPr>
          </a:p>
        </p:txBody>
      </p:sp>
    </p:spTree>
    <p:extLst>
      <p:ext uri="{BB962C8B-B14F-4D97-AF65-F5344CB8AC3E}">
        <p14:creationId xmlns:p14="http://schemas.microsoft.com/office/powerpoint/2010/main" val="189860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914D9-F5B9-AE06-7049-07DF2044B806}"/>
              </a:ext>
            </a:extLst>
          </p:cNvPr>
          <p:cNvSpPr>
            <a:spLocks noGrp="1"/>
          </p:cNvSpPr>
          <p:nvPr>
            <p:ph type="title"/>
          </p:nvPr>
        </p:nvSpPr>
        <p:spPr>
          <a:xfrm>
            <a:off x="628649" y="1093788"/>
            <a:ext cx="7879841" cy="2967208"/>
          </a:xfrm>
        </p:spPr>
        <p:txBody>
          <a:bodyPr vert="horz" lIns="91440" tIns="45720" rIns="91440" bIns="45720" rtlCol="0" anchor="b">
            <a:normAutofit/>
          </a:bodyPr>
          <a:lstStyle/>
          <a:p>
            <a:r>
              <a:rPr lang="en-US" sz="7000" kern="1200" dirty="0">
                <a:solidFill>
                  <a:schemeClr val="tx1"/>
                </a:solidFill>
                <a:latin typeface="+mj-lt"/>
                <a:ea typeface="+mj-ea"/>
                <a:cs typeface="+mj-cs"/>
              </a:rPr>
              <a:t>Coverage and Access to Care</a:t>
            </a:r>
          </a:p>
        </p:txBody>
      </p:sp>
      <p:sp>
        <p:nvSpPr>
          <p:cNvPr id="23" name="Rectangle 22">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7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64BF-6993-E88A-91C4-EE4B4C625053}"/>
              </a:ext>
            </a:extLst>
          </p:cNvPr>
          <p:cNvSpPr>
            <a:spLocks noGrp="1"/>
          </p:cNvSpPr>
          <p:nvPr>
            <p:ph type="title"/>
          </p:nvPr>
        </p:nvSpPr>
        <p:spPr/>
        <p:txBody>
          <a:bodyPr/>
          <a:lstStyle/>
          <a:p>
            <a:r>
              <a:rPr lang="en-US" dirty="0"/>
              <a:t>Universal coverage, Medicaid, &amp; Medicare Are Popular.</a:t>
            </a:r>
            <a:br>
              <a:rPr lang="en-US" dirty="0"/>
            </a:br>
            <a:r>
              <a:rPr lang="en-US" dirty="0"/>
              <a:t>The Trump Healthcare Agenda is Not. </a:t>
            </a:r>
          </a:p>
        </p:txBody>
      </p:sp>
      <p:graphicFrame>
        <p:nvGraphicFramePr>
          <p:cNvPr id="4" name="Content Placeholder 3">
            <a:extLst>
              <a:ext uri="{FF2B5EF4-FFF2-40B4-BE49-F238E27FC236}">
                <a16:creationId xmlns:a16="http://schemas.microsoft.com/office/drawing/2014/main" id="{3B6FF8FB-7C6A-F7B8-3326-7B12FABE10F2}"/>
              </a:ext>
            </a:extLst>
          </p:cNvPr>
          <p:cNvGraphicFramePr>
            <a:graphicFrameLocks noGrp="1"/>
          </p:cNvGraphicFramePr>
          <p:nvPr>
            <p:ph idx="1"/>
            <p:extLst>
              <p:ext uri="{D42A27DB-BD31-4B8C-83A1-F6EECF244321}">
                <p14:modId xmlns:p14="http://schemas.microsoft.com/office/powerpoint/2010/main" val="1612988833"/>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5E7C4B3-2200-25A4-A765-7E863472E291}"/>
              </a:ext>
            </a:extLst>
          </p:cNvPr>
          <p:cNvSpPr txBox="1"/>
          <p:nvPr/>
        </p:nvSpPr>
        <p:spPr>
          <a:xfrm>
            <a:off x="628650" y="6311899"/>
            <a:ext cx="7886700" cy="461665"/>
          </a:xfrm>
          <a:prstGeom prst="rect">
            <a:avLst/>
          </a:prstGeom>
          <a:noFill/>
        </p:spPr>
        <p:txBody>
          <a:bodyPr wrap="square">
            <a:spAutoFit/>
          </a:bodyPr>
          <a:lstStyle/>
          <a:p>
            <a:r>
              <a:rPr lang="en-US" sz="1200" dirty="0" err="1">
                <a:effectLst/>
              </a:rPr>
              <a:t>Blendon</a:t>
            </a:r>
            <a:r>
              <a:rPr lang="en-US" sz="1200" dirty="0">
                <a:effectLst/>
              </a:rPr>
              <a:t>, Robert J., John M. Benson, and Natalie B. Le. “Implications of the 2024 Election Outcome for U.S. Health Policy.” </a:t>
            </a:r>
            <a:r>
              <a:rPr lang="en-US" sz="1200" i="1" dirty="0">
                <a:effectLst/>
              </a:rPr>
              <a:t>New England Journal of Medicine</a:t>
            </a:r>
            <a:r>
              <a:rPr lang="en-US" sz="1200" dirty="0">
                <a:effectLst/>
              </a:rPr>
              <a:t> 391, no. 15 (October 16, 2024): e33. </a:t>
            </a:r>
          </a:p>
        </p:txBody>
      </p:sp>
    </p:spTree>
    <p:extLst>
      <p:ext uri="{BB962C8B-B14F-4D97-AF65-F5344CB8AC3E}">
        <p14:creationId xmlns:p14="http://schemas.microsoft.com/office/powerpoint/2010/main" val="1995536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BEE08-665A-5FCD-53F6-7A29302C2E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D893EA-CDBD-687B-3B35-1C021BB57748}"/>
              </a:ext>
            </a:extLst>
          </p:cNvPr>
          <p:cNvSpPr>
            <a:spLocks noGrp="1"/>
          </p:cNvSpPr>
          <p:nvPr>
            <p:ph idx="1"/>
          </p:nvPr>
        </p:nvSpPr>
        <p:spPr>
          <a:xfrm>
            <a:off x="2339788" y="1732111"/>
            <a:ext cx="4464424" cy="4351338"/>
          </a:xfrm>
        </p:spPr>
        <p:txBody>
          <a:bodyPr/>
          <a:lstStyle/>
          <a:p>
            <a:pPr marL="0" indent="0">
              <a:buNone/>
            </a:pPr>
            <a:r>
              <a:rPr lang="en-US" dirty="0"/>
              <a:t>Need to fight back against the degradation of healthcare, and broader threats to health, is urgent.</a:t>
            </a:r>
          </a:p>
          <a:p>
            <a:pPr marL="0" indent="0">
              <a:buNone/>
            </a:pPr>
            <a:endParaRPr lang="en-US" dirty="0"/>
          </a:p>
          <a:p>
            <a:pPr marL="0" indent="0">
              <a:buNone/>
            </a:pPr>
            <a:r>
              <a:rPr lang="en-US" dirty="0"/>
              <a:t>But defense, alone, is a losing battle.  </a:t>
            </a:r>
          </a:p>
        </p:txBody>
      </p:sp>
    </p:spTree>
    <p:extLst>
      <p:ext uri="{BB962C8B-B14F-4D97-AF65-F5344CB8AC3E}">
        <p14:creationId xmlns:p14="http://schemas.microsoft.com/office/powerpoint/2010/main" val="299635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Uninsured in the US: 1963 to 2023</a:t>
            </a:r>
          </a:p>
        </p:txBody>
      </p:sp>
      <p:sp>
        <p:nvSpPr>
          <p:cNvPr id="5" name="Rectangle 4"/>
          <p:cNvSpPr/>
          <p:nvPr/>
        </p:nvSpPr>
        <p:spPr>
          <a:xfrm>
            <a:off x="0" y="5676944"/>
            <a:ext cx="9144000" cy="1292662"/>
          </a:xfrm>
          <a:prstGeom prst="rect">
            <a:avLst/>
          </a:prstGeom>
        </p:spPr>
        <p:txBody>
          <a:bodyPr wrap="square">
            <a:spAutoFit/>
          </a:bodyPr>
          <a:lstStyle/>
          <a:p>
            <a:r>
              <a:rPr lang="en-US" sz="1200" dirty="0"/>
              <a:t>Source for data before 2010: Council of Economic Advisers, “Methodological Appendix: Methods Used to Construct a Consistent Historical Time Series of Health Insurance Coverage,” 2014,  </a:t>
            </a:r>
            <a:r>
              <a:rPr lang="en-US" sz="1200" u="sng" dirty="0">
                <a:hlinkClick r:id="rId2"/>
              </a:rPr>
              <a:t>https://obamawhitehouse.archives.gov/sites/default/files/docs/longtermhealthinsuranceseriesmethodologyfinal.pdf</a:t>
            </a:r>
            <a:r>
              <a:rPr lang="en-US" sz="1200" dirty="0"/>
              <a:t>.  </a:t>
            </a:r>
          </a:p>
          <a:p>
            <a:r>
              <a:rPr lang="en-US" sz="1200" dirty="0"/>
              <a:t>Source for data from 2010 – 2021: Early Release Estimates from the National Health Interview Survey, multiple years.  Available at: </a:t>
            </a:r>
            <a:r>
              <a:rPr lang="en-US" sz="1200" dirty="0">
                <a:hlinkClick r:id="rId3"/>
              </a:rPr>
              <a:t>https://www.cdc.gov/nchs/data/nhis/earlyrelease.pdf</a:t>
            </a:r>
            <a:r>
              <a:rPr lang="en-US" sz="1200" dirty="0"/>
              <a:t>.  Note that there was a change in survey methodology in 2019.  </a:t>
            </a:r>
          </a:p>
          <a:p>
            <a:endParaRPr lang="en-US" dirty="0"/>
          </a:p>
        </p:txBody>
      </p:sp>
      <p:graphicFrame>
        <p:nvGraphicFramePr>
          <p:cNvPr id="4" name="Chart 3">
            <a:extLst>
              <a:ext uri="{FF2B5EF4-FFF2-40B4-BE49-F238E27FC236}">
                <a16:creationId xmlns:a16="http://schemas.microsoft.com/office/drawing/2014/main" id="{6491A0F3-B399-9942-8D31-FE1958ED2015}"/>
              </a:ext>
            </a:extLst>
          </p:cNvPr>
          <p:cNvGraphicFramePr>
            <a:graphicFrameLocks/>
          </p:cNvGraphicFramePr>
          <p:nvPr>
            <p:extLst>
              <p:ext uri="{D42A27DB-BD31-4B8C-83A1-F6EECF244321}">
                <p14:modId xmlns:p14="http://schemas.microsoft.com/office/powerpoint/2010/main" val="3812327784"/>
              </p:ext>
            </p:extLst>
          </p:nvPr>
        </p:nvGraphicFramePr>
        <p:xfrm>
          <a:off x="457200" y="1299347"/>
          <a:ext cx="8229600" cy="42593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3074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3754</TotalTime>
  <Words>5218</Words>
  <Application>Microsoft Macintosh PowerPoint</Application>
  <PresentationFormat>On-screen Show (4:3)</PresentationFormat>
  <Paragraphs>234</Paragraphs>
  <Slides>81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Aptos</vt:lpstr>
      <vt:lpstr>Aptos Display</vt:lpstr>
      <vt:lpstr>Arial</vt:lpstr>
      <vt:lpstr>Calibri</vt:lpstr>
      <vt:lpstr>Garamond</vt:lpstr>
      <vt:lpstr>Office Theme</vt:lpstr>
      <vt:lpstr>Update in Health Policy: Physicians for a National Health Program 2024 Annual Conference</vt:lpstr>
      <vt:lpstr>US Health</vt:lpstr>
      <vt:lpstr>Life Expectancy At Birth in the US:  1960-2022</vt:lpstr>
      <vt:lpstr>Life Expectancy At Birth in the US among Black and White Individuals, 1950-2022</vt:lpstr>
      <vt:lpstr>Economic disparities in hypertension control among hypertensive US adults is widening, 2013-23</vt:lpstr>
      <vt:lpstr>Cases of Congenital Syphilis in the US Increased More than 10 Times Between 2012 and 2022</vt:lpstr>
      <vt:lpstr>PowerPoint Presentation</vt:lpstr>
      <vt:lpstr>Coverage and Access to Care</vt:lpstr>
      <vt:lpstr>Uninsured in the US: 1963 to 2023</vt:lpstr>
      <vt:lpstr>Medicaid Unwinding Continues: Enrollment Fell by 13 Million from April 2023 to July 2024</vt:lpstr>
      <vt:lpstr>Medicaid “Unwinding” Projected to Increase Number Uninsured by ~6 Million — But Many Believe They Were Already Uninsured</vt:lpstr>
      <vt:lpstr>Uninsured will Rise to 32 million by 2027 New CBO Projections</vt:lpstr>
      <vt:lpstr>Employer-Sponsored Insurance, Family Coverage 2024 Deductibles</vt:lpstr>
      <vt:lpstr>ACA Marketplace Plan Average Deductibles, 2024</vt:lpstr>
      <vt:lpstr>Mandatory Transition to High-Deductible Health Plan (HDHP) Increases Risk of Diabetes Complications</vt:lpstr>
      <vt:lpstr>Cost Barriers to Care Among Non-Elderly Adults:  1997-2023</vt:lpstr>
      <vt:lpstr>Medical Debt After Childbirth A 6 State + NYC Survey of Postpartum People</vt:lpstr>
      <vt:lpstr>Job Lock among Parents of Children with and without Cystic Fibrosis</vt:lpstr>
      <vt:lpstr>Risk of no health care clinician visits among those US prisoners with a chronic medical condition</vt:lpstr>
      <vt:lpstr>PowerPoint Presentation</vt:lpstr>
      <vt:lpstr>Medicare Advantage</vt:lpstr>
      <vt:lpstr>Medicare Advantage Penetration Reached 54% in 2024 Projected to Rise to 63.5% by 2034</vt:lpstr>
      <vt:lpstr>Overpayments to Medicare Advantage plans totaled $591 billion from 2007-2024  Total Medicare Advantage Administrative Costs Closely Similar </vt:lpstr>
      <vt:lpstr>In-home health risk assessments and chart reviews inflate MA enrollees risk scores Translates to $3-15 billion in increased payments in 2021</vt:lpstr>
      <vt:lpstr>Differences in Home Care Utilization:  Medicare Advantage vs. Traditional Medicare Beneficiaries</vt:lpstr>
      <vt:lpstr>Enrollment of Veterans in MA Plans and Veteran-focused “High-Veteran” MA Plans, 2016 and 2022</vt:lpstr>
      <vt:lpstr>Total and OOP Dental Expenditures per Year:  TM vs. MA Beneficiaries </vt:lpstr>
      <vt:lpstr>Transition to MA (vs. staying in TM) does not lead to any improvement in financial protection</vt:lpstr>
      <vt:lpstr>Beneficiary Characteristics by Enrollment:  MA Zero-Premium, MA Non-Zero Premium, and FFS</vt:lpstr>
      <vt:lpstr>PowerPoint Presentation</vt:lpstr>
      <vt:lpstr>Supply and Capital</vt:lpstr>
      <vt:lpstr>US has Second Highest Supply of Specialists but Lowest Supply of Primary Care Doctors vs. 4 Peer Nations</vt:lpstr>
      <vt:lpstr>Surgeries that should be performed electively are more likely to required emergently in PCP shortage areas Emergent provision also increases complication rate</vt:lpstr>
      <vt:lpstr>Black Communities More Likely to Lose Their Hospitals Risk of Hospital Closure (2007-2018) by Region’s Black Population Share</vt:lpstr>
      <vt:lpstr>Hospitals Unlikely to Start PCI Service Lines in Black &amp; Segregated Communities Hospital adoption of percutaneous coronary intervention service by community characteristics, 2000-20</vt:lpstr>
      <vt:lpstr>Capital, Health, and Healthcare:  A Population-Based Study of US Counties</vt:lpstr>
      <vt:lpstr>Hospital NICU Capacity is Associated with Higher NICU Admission for Lower Need but NOT Higher Need Neonates And no correlation between capacity and improved outcome</vt:lpstr>
      <vt:lpstr>Major Capital Investment Program by the  Duke Endowment (1927-41) Expanded Regional Health Infrastructure and Improved Health</vt:lpstr>
      <vt:lpstr>PowerPoint Presentation</vt:lpstr>
      <vt:lpstr>For-Profit Care</vt:lpstr>
      <vt:lpstr>PowerPoint Presentation</vt:lpstr>
      <vt:lpstr>Steward Healthcare: How PE Loots Communities</vt:lpstr>
      <vt:lpstr>PowerPoint Presentation</vt:lpstr>
      <vt:lpstr>PowerPoint Presentation</vt:lpstr>
      <vt:lpstr>In the two years following PE Acquisition, Hospitals Lost 24% of their Capital</vt:lpstr>
      <vt:lpstr>After Private Equity (PE) Acquisition, Hospitals See Sharp Rise in Complication Rates</vt:lpstr>
      <vt:lpstr>PE acquired 41 cardiology practices across 342 clinic sites (2.9% of all clinics) from 2013-2022 </vt:lpstr>
      <vt:lpstr>PE-Acquired Physician Practices: Most Sold to Larger PE Firms within 3 Years</vt:lpstr>
      <vt:lpstr>"Rollup": Median 595% Increase in  Practice Sites Before PE Exit</vt:lpstr>
      <vt:lpstr>PE acquired 2,806 behavioral health facilities (~7% of all facilities): 2010-2021</vt:lpstr>
      <vt:lpstr>124 hospices were taken over by 47 PE-firms from 2015-2022</vt:lpstr>
      <vt:lpstr>PowerPoint Presentation</vt:lpstr>
      <vt:lpstr>Administrative Waste</vt:lpstr>
      <vt:lpstr>Administrative Spending as a Share of NHE :  Public vs. Private, 1960-2022 Total public+private administrative spending = $334 billion in 2022</vt:lpstr>
      <vt:lpstr>Share of Healthcare Workforce in Administrative Occupations: Private Sector vs. Veterans Health Administration (VA or VHA)</vt:lpstr>
      <vt:lpstr>“A Denial a Day Keeps the Doctor Away”: Haggling Costs" of Typical Visit are High, Especially for Medicaid Costs Also Associated with Reduced Physician Medicaid Acceptance</vt:lpstr>
      <vt:lpstr>PowerPoint Presentation</vt:lpstr>
      <vt:lpstr>Pharmaceuticals</vt:lpstr>
      <vt:lpstr>Medicare Drug Negotiation Achieved Reduced Prices for 10 Negotiated Drugs</vt:lpstr>
      <vt:lpstr>Semaglutide Prices: Higher in the US, Orders of Magnitude Higher Than the Cost of Production</vt:lpstr>
      <vt:lpstr>PowerPoint Presentation</vt:lpstr>
      <vt:lpstr>Reproductive Healthcare</vt:lpstr>
      <vt:lpstr>Distance to closest abortion provider before and after Dobbs, January 2009 – October 2024</vt:lpstr>
      <vt:lpstr>Post-Dobbs Change in Infant Mortality, Overall and with Congenital Anomalies Through June 2023</vt:lpstr>
      <vt:lpstr>Catastrophic Health Expenditures (CHE)  For Abortion Care and Related (e.g. Travel) Expenses:  Results of a Three State Survey CHE Associated with Anxiety, Depression</vt:lpstr>
      <vt:lpstr>Immigrants &amp; Health</vt:lpstr>
      <vt:lpstr>Immigration Enforcement and Infant Health:  Effects of “Secure Communities” (450,000 deportations) on Birth Outcomes  Nutrition, Psychosocial stress may be mediators</vt:lpstr>
      <vt:lpstr>Number of ICE Detainee Requests Associated with Reduced Medicaid Uptake When SC Active, 2019</vt:lpstr>
      <vt:lpstr>Immigrant Share of Care Workers Relied on Older and Disabled Adults, 2021</vt:lpstr>
      <vt:lpstr>International Developments</vt:lpstr>
      <vt:lpstr>NHS-Funded Primary Hip Replacement Surgery Provided by NHS vs. Private Providers, Fiscal Years 1998-2019</vt:lpstr>
      <vt:lpstr>Number undergoing NHS-funded hip/knee replacement from least deprived quartile per 10 from most deprived quintile: 1998 and 2019</vt:lpstr>
      <vt:lpstr>Outsourcing healthcare services to the private sector associated with a rise in treatable mortality rates in England: 2013-2020</vt:lpstr>
      <vt:lpstr>Why Private Healthcare Undercuts the Public Healthcare</vt:lpstr>
      <vt:lpstr>The Coming Era of Trump 2</vt:lpstr>
      <vt:lpstr>Coverage Worsened under Trump 1 Pre-COVID Uninsurance Rate in American Community Survey, 2016-19</vt:lpstr>
      <vt:lpstr>Uninsurance and Underinsurance among Children Worsened Under Trump 1, 2016-2019</vt:lpstr>
      <vt:lpstr>Projected coverage losses and associated deaths under policies that may be enacted during a second Trump administration </vt:lpstr>
      <vt:lpstr>More than 100 Environment Rules Rolled Back During the First Administration</vt:lpstr>
      <vt:lpstr>Universal coverage, Medicaid, &amp; Medicare Are Popular. The Trump Healthcare Agenda is Not.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Gaffney, Adam W</dc:creator>
  <cp:lastModifiedBy>Ed Weisbart</cp:lastModifiedBy>
  <cp:revision>220</cp:revision>
  <dcterms:created xsi:type="dcterms:W3CDTF">2024-11-11T12:21:09Z</dcterms:created>
  <dcterms:modified xsi:type="dcterms:W3CDTF">2024-11-17T08:05:18Z</dcterms:modified>
</cp:coreProperties>
</file>