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sldIdLst>
    <p:sldId id="256" r:id="rId2"/>
    <p:sldId id="1619" r:id="rId3"/>
    <p:sldId id="1283" r:id="rId4"/>
    <p:sldId id="1615" r:id="rId5"/>
    <p:sldId id="1662" r:id="rId6"/>
    <p:sldId id="1647" r:id="rId7"/>
    <p:sldId id="1673" r:id="rId8"/>
    <p:sldId id="1627" r:id="rId9"/>
    <p:sldId id="1415" r:id="rId10"/>
    <p:sldId id="1628" r:id="rId11"/>
    <p:sldId id="1637" r:id="rId12"/>
    <p:sldId id="1504" r:id="rId13"/>
    <p:sldId id="1661" r:id="rId14"/>
    <p:sldId id="1655" r:id="rId15"/>
    <p:sldId id="1646" r:id="rId16"/>
    <p:sldId id="1689" r:id="rId17"/>
    <p:sldId id="1656" r:id="rId18"/>
    <p:sldId id="1640" r:id="rId19"/>
    <p:sldId id="1674" r:id="rId20"/>
    <p:sldId id="1621" r:id="rId21"/>
    <p:sldId id="1142" r:id="rId22"/>
    <p:sldId id="1663" r:id="rId23"/>
    <p:sldId id="1677" r:id="rId24"/>
    <p:sldId id="1680" r:id="rId25"/>
    <p:sldId id="1681" r:id="rId26"/>
    <p:sldId id="1579" r:id="rId27"/>
    <p:sldId id="1672" r:id="rId28"/>
    <p:sldId id="1632" r:id="rId29"/>
    <p:sldId id="1070" r:id="rId30"/>
    <p:sldId id="1682" r:id="rId31"/>
    <p:sldId id="1571" r:id="rId32"/>
    <p:sldId id="1654" r:id="rId33"/>
    <p:sldId id="1671" r:id="rId34"/>
    <p:sldId id="1622" r:id="rId35"/>
    <p:sldId id="1667" r:id="rId36"/>
    <p:sldId id="1685" r:id="rId37"/>
    <p:sldId id="1684" r:id="rId38"/>
    <p:sldId id="1686" r:id="rId39"/>
    <p:sldId id="1687" r:id="rId40"/>
    <p:sldId id="1639" r:id="rId41"/>
    <p:sldId id="1566" r:id="rId42"/>
    <p:sldId id="1595" r:id="rId43"/>
    <p:sldId id="1576" r:id="rId44"/>
    <p:sldId id="1596" r:id="rId45"/>
    <p:sldId id="1631" r:id="rId46"/>
    <p:sldId id="1670" r:id="rId47"/>
    <p:sldId id="1624" r:id="rId48"/>
    <p:sldId id="1665" r:id="rId49"/>
    <p:sldId id="1642" r:id="rId50"/>
    <p:sldId id="1676" r:id="rId51"/>
    <p:sldId id="1623" r:id="rId52"/>
    <p:sldId id="1618" r:id="rId53"/>
    <p:sldId id="1649" r:id="rId54"/>
    <p:sldId id="1675" r:id="rId55"/>
    <p:sldId id="1638" r:id="rId56"/>
    <p:sldId id="1543" r:id="rId57"/>
    <p:sldId id="1650" r:id="rId58"/>
    <p:sldId id="1652" r:id="rId59"/>
    <p:sldId id="1636" r:id="rId60"/>
    <p:sldId id="1657" r:id="rId61"/>
    <p:sldId id="1660" r:id="rId62"/>
    <p:sldId id="167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418"/>
    <a:srgbClr val="5797D6"/>
    <a:srgbClr val="F74A4C"/>
    <a:srgbClr val="4F2C99"/>
    <a:srgbClr val="FFD500"/>
    <a:srgbClr val="00C07F"/>
    <a:srgbClr val="D51059"/>
    <a:srgbClr val="1985FF"/>
    <a:srgbClr val="FFFFFF"/>
    <a:srgbClr val="A09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8"/>
    <p:restoredTop sz="96625" autoAdjust="0"/>
  </p:normalViewPr>
  <p:slideViewPr>
    <p:cSldViewPr snapToGrid="0" snapToObjects="1">
      <p:cViewPr varScale="1">
        <p:scale>
          <a:sx n="90" d="100"/>
          <a:sy n="90" d="100"/>
        </p:scale>
        <p:origin x="240" y="1184"/>
      </p:cViewPr>
      <p:guideLst/>
    </p:cSldViewPr>
  </p:slideViewPr>
  <p:outlineViewPr>
    <p:cViewPr>
      <p:scale>
        <a:sx n="33" d="100"/>
        <a:sy n="33" d="100"/>
      </p:scale>
      <p:origin x="0" y="-4732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damgaffney/Dropbox/Charts%20and%20Data/NEW%20DATA%20FOLDER%20WITH%20DATA%20FOR%20SLIDES/Medicare%20Advantage%20Overpay%20+%20Admin/Analytic%20Spreadsheet.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adamgaffney/Dropbox/Charts%20and%20Data/NEW%20DATA%20FOLDER%20WITH%20DATA%20FOR%20SLIDES/NHEA/Historical%20through%202022/Overhead%20Spending/Overhead%20Spending%20Calculations,%201960-2022/Overhead%20Spending%20196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damgaffney/Dropbox/Charts%20and%20Data/Master/Master%20Charts%20Fil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76200" cap="rnd">
              <a:solidFill>
                <a:schemeClr val="bg1"/>
              </a:solidFill>
              <a:round/>
            </a:ln>
            <a:effectLst>
              <a:outerShdw blurRad="50800" dist="38100" dir="2700000" algn="tl" rotWithShape="0">
                <a:prstClr val="black">
                  <a:alpha val="40000"/>
                </a:prstClr>
              </a:outerShdw>
            </a:effectLst>
          </c:spPr>
          <c:marker>
            <c:symbol val="none"/>
          </c:marker>
          <c:cat>
            <c:numRef>
              <c:f>Sheet1!$A$2:$A$64</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Sheet1!$B$2:$B$64</c:f>
              <c:numCache>
                <c:formatCode>General</c:formatCode>
                <c:ptCount val="63"/>
                <c:pt idx="0">
                  <c:v>69.7</c:v>
                </c:pt>
                <c:pt idx="1">
                  <c:v>70.2</c:v>
                </c:pt>
                <c:pt idx="2">
                  <c:v>70.099999999999994</c:v>
                </c:pt>
                <c:pt idx="3">
                  <c:v>69.900000000000006</c:v>
                </c:pt>
                <c:pt idx="4">
                  <c:v>70.2</c:v>
                </c:pt>
                <c:pt idx="5">
                  <c:v>70.2</c:v>
                </c:pt>
                <c:pt idx="6">
                  <c:v>70.2</c:v>
                </c:pt>
                <c:pt idx="7">
                  <c:v>70.5</c:v>
                </c:pt>
                <c:pt idx="8">
                  <c:v>70.2</c:v>
                </c:pt>
                <c:pt idx="9">
                  <c:v>70.5</c:v>
                </c:pt>
                <c:pt idx="10">
                  <c:v>70.8</c:v>
                </c:pt>
                <c:pt idx="11">
                  <c:v>71.099999999999994</c:v>
                </c:pt>
                <c:pt idx="12">
                  <c:v>71.2</c:v>
                </c:pt>
                <c:pt idx="13">
                  <c:v>71.400000000000006</c:v>
                </c:pt>
                <c:pt idx="14">
                  <c:v>72</c:v>
                </c:pt>
                <c:pt idx="15">
                  <c:v>72.599999999999994</c:v>
                </c:pt>
                <c:pt idx="16">
                  <c:v>72.900000000000006</c:v>
                </c:pt>
                <c:pt idx="17">
                  <c:v>73.3</c:v>
                </c:pt>
                <c:pt idx="18">
                  <c:v>73.5</c:v>
                </c:pt>
                <c:pt idx="19">
                  <c:v>73.900000000000006</c:v>
                </c:pt>
                <c:pt idx="20">
                  <c:v>73.7</c:v>
                </c:pt>
                <c:pt idx="21">
                  <c:v>74.099999999999994</c:v>
                </c:pt>
                <c:pt idx="22">
                  <c:v>74.5</c:v>
                </c:pt>
                <c:pt idx="23">
                  <c:v>74.599999999999994</c:v>
                </c:pt>
                <c:pt idx="24">
                  <c:v>74.7</c:v>
                </c:pt>
                <c:pt idx="25">
                  <c:v>74.7</c:v>
                </c:pt>
                <c:pt idx="26">
                  <c:v>74.7</c:v>
                </c:pt>
                <c:pt idx="27">
                  <c:v>74.900000000000006</c:v>
                </c:pt>
                <c:pt idx="28">
                  <c:v>74.900000000000006</c:v>
                </c:pt>
                <c:pt idx="29">
                  <c:v>75.099999999999994</c:v>
                </c:pt>
                <c:pt idx="30">
                  <c:v>75.400000000000006</c:v>
                </c:pt>
                <c:pt idx="31">
                  <c:v>75.5</c:v>
                </c:pt>
                <c:pt idx="32">
                  <c:v>75.8</c:v>
                </c:pt>
                <c:pt idx="33">
                  <c:v>75.5</c:v>
                </c:pt>
                <c:pt idx="34">
                  <c:v>75.7</c:v>
                </c:pt>
                <c:pt idx="35">
                  <c:v>75.8</c:v>
                </c:pt>
                <c:pt idx="36">
                  <c:v>76.099999999999994</c:v>
                </c:pt>
                <c:pt idx="37">
                  <c:v>76.5</c:v>
                </c:pt>
                <c:pt idx="38">
                  <c:v>76.7</c:v>
                </c:pt>
                <c:pt idx="39">
                  <c:v>76.7</c:v>
                </c:pt>
                <c:pt idx="40">
                  <c:v>76.8</c:v>
                </c:pt>
                <c:pt idx="41">
                  <c:v>77</c:v>
                </c:pt>
                <c:pt idx="42">
                  <c:v>77</c:v>
                </c:pt>
                <c:pt idx="43">
                  <c:v>77.599999999999994</c:v>
                </c:pt>
                <c:pt idx="44">
                  <c:v>77.5</c:v>
                </c:pt>
                <c:pt idx="45">
                  <c:v>77.599999999999994</c:v>
                </c:pt>
                <c:pt idx="46">
                  <c:v>77.8</c:v>
                </c:pt>
                <c:pt idx="47">
                  <c:v>78.099999999999994</c:v>
                </c:pt>
                <c:pt idx="48">
                  <c:v>78.2</c:v>
                </c:pt>
                <c:pt idx="49">
                  <c:v>78.5</c:v>
                </c:pt>
                <c:pt idx="50">
                  <c:v>78.7</c:v>
                </c:pt>
                <c:pt idx="51">
                  <c:v>78.7</c:v>
                </c:pt>
                <c:pt idx="52">
                  <c:v>78.8</c:v>
                </c:pt>
                <c:pt idx="53">
                  <c:v>78.8</c:v>
                </c:pt>
                <c:pt idx="54">
                  <c:v>78.900000000000006</c:v>
                </c:pt>
                <c:pt idx="55">
                  <c:v>78.7</c:v>
                </c:pt>
                <c:pt idx="56">
                  <c:v>78.7</c:v>
                </c:pt>
                <c:pt idx="57">
                  <c:v>78.599999999999994</c:v>
                </c:pt>
                <c:pt idx="58">
                  <c:v>78.7</c:v>
                </c:pt>
                <c:pt idx="59">
                  <c:v>78.8</c:v>
                </c:pt>
                <c:pt idx="60">
                  <c:v>77</c:v>
                </c:pt>
                <c:pt idx="61">
                  <c:v>76.400000000000006</c:v>
                </c:pt>
                <c:pt idx="62">
                  <c:v>77.5</c:v>
                </c:pt>
              </c:numCache>
            </c:numRef>
          </c:val>
          <c:smooth val="0"/>
          <c:extLst>
            <c:ext xmlns:c16="http://schemas.microsoft.com/office/drawing/2014/chart" uri="{C3380CC4-5D6E-409C-BE32-E72D297353CC}">
              <c16:uniqueId val="{00000000-2A24-034C-A2C5-21792523D232}"/>
            </c:ext>
          </c:extLst>
        </c:ser>
        <c:dLbls>
          <c:showLegendKey val="0"/>
          <c:showVal val="0"/>
          <c:showCatName val="0"/>
          <c:showSerName val="0"/>
          <c:showPercent val="0"/>
          <c:showBubbleSize val="0"/>
        </c:dLbls>
        <c:smooth val="0"/>
        <c:axId val="61285856"/>
        <c:axId val="61274000"/>
      </c:lineChart>
      <c:catAx>
        <c:axId val="6128585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1274000"/>
        <c:crosses val="autoZero"/>
        <c:auto val="1"/>
        <c:lblAlgn val="ctr"/>
        <c:lblOffset val="100"/>
        <c:tickLblSkip val="2"/>
        <c:noMultiLvlLbl val="0"/>
      </c:catAx>
      <c:valAx>
        <c:axId val="61274000"/>
        <c:scaling>
          <c:orientation val="minMax"/>
          <c:max val="79"/>
          <c:min val="65"/>
        </c:scaling>
        <c:delete val="0"/>
        <c:axPos val="l"/>
        <c:majorGridlines>
          <c:spPr>
            <a:ln w="9525" cap="flat" cmpd="sng" algn="ctr">
              <a:solidFill>
                <a:schemeClr val="bg1"/>
              </a:solidFill>
              <a:prstDash val="sysDot"/>
              <a:round/>
            </a:ln>
            <a:effectLst/>
          </c:spPr>
        </c:majorGridlines>
        <c:numFmt formatCode="General" sourceLinked="1"/>
        <c:majorTickMark val="none"/>
        <c:minorTickMark val="none"/>
        <c:tickLblPos val="nextTo"/>
        <c:spPr>
          <a:noFill/>
          <a:ln w="19050">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128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No Cost-Sharing Reduction </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3"/>
                <c:pt idx="0">
                  <c:v>Gold
</c:v>
                </c:pt>
                <c:pt idx="1">
                  <c:v>Silver
</c:v>
                </c:pt>
                <c:pt idx="2">
                  <c:v>Bronze
</c:v>
                </c:pt>
              </c:strCache>
            </c:strRef>
          </c:cat>
          <c:val>
            <c:numRef>
              <c:f>Sheet1!$B$2:$B$7</c:f>
              <c:numCache>
                <c:formatCode>_("$"* #,##0_);_("$"* \(#,##0\);_("$"* "-"??_);_(@_)</c:formatCode>
                <c:ptCount val="3"/>
                <c:pt idx="0">
                  <c:v>1430</c:v>
                </c:pt>
                <c:pt idx="1">
                  <c:v>5241</c:v>
                </c:pt>
                <c:pt idx="2">
                  <c:v>7258</c:v>
                </c:pt>
              </c:numCache>
            </c:numRef>
          </c:val>
          <c:extLst>
            <c:ext xmlns:c16="http://schemas.microsoft.com/office/drawing/2014/chart" uri="{C3380CC4-5D6E-409C-BE32-E72D297353CC}">
              <c16:uniqueId val="{00000000-6434-594C-A7B1-ACC1A40F72AB}"/>
            </c:ext>
          </c:extLst>
        </c:ser>
        <c:dLbls>
          <c:showLegendKey val="0"/>
          <c:showVal val="0"/>
          <c:showCatName val="0"/>
          <c:showSerName val="0"/>
          <c:showPercent val="0"/>
          <c:showBubbleSize val="0"/>
        </c:dLbls>
        <c:gapWidth val="24"/>
        <c:overlap val="-27"/>
        <c:axId val="1444569855"/>
        <c:axId val="1444571567"/>
      </c:barChart>
      <c:catAx>
        <c:axId val="144456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444571567"/>
        <c:crosses val="autoZero"/>
        <c:auto val="1"/>
        <c:lblAlgn val="ctr"/>
        <c:lblOffset val="100"/>
        <c:noMultiLvlLbl val="0"/>
      </c:catAx>
      <c:valAx>
        <c:axId val="1444571567"/>
        <c:scaling>
          <c:orientation val="minMax"/>
          <c:max val="7300"/>
          <c:min val="0"/>
        </c:scaling>
        <c:delete val="1"/>
        <c:axPos val="l"/>
        <c:majorGridlines>
          <c:spPr>
            <a:ln w="9525" cap="flat" cmpd="sng" algn="ctr">
              <a:solidFill>
                <a:schemeClr val="bg1"/>
              </a:solidFill>
              <a:prstDash val="sysDot"/>
              <a:round/>
            </a:ln>
            <a:effectLst/>
          </c:spPr>
        </c:majorGridlines>
        <c:numFmt formatCode="_(&quot;$&quot;* #,##0_);_(&quot;$&quot;* \(#,##0\);_(&quot;$&quot;* &quot;-&quot;??_);_(@_)" sourceLinked="1"/>
        <c:majorTickMark val="none"/>
        <c:minorTickMark val="none"/>
        <c:tickLblPos val="nextTo"/>
        <c:crossAx val="1444569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No Cost-Sharing Reduction </c:v>
                </c:pt>
              </c:strCache>
            </c:strRef>
          </c:tx>
          <c:spPr>
            <a:solidFill>
              <a:schemeClr val="accent1"/>
            </a:solidFill>
            <a:ln>
              <a:solidFill>
                <a:schemeClr val="bg1"/>
              </a:solidFill>
            </a:ln>
            <a:effectLst/>
          </c:spPr>
          <c:invertIfNegative val="0"/>
          <c:dLbls>
            <c:dLbl>
              <c:idx val="1"/>
              <c:layout>
                <c:manualLayout>
                  <c:x val="0"/>
                  <c:y val="8.5149943469266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59-0248-B0BE-D0976F663B70}"/>
                </c:ext>
              </c:extLst>
            </c:dLbl>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3"/>
                <c:pt idx="0">
                  <c:v>94% 
Actuarial
Value</c:v>
                </c:pt>
                <c:pt idx="1">
                  <c:v>87%
Actuarial
Value</c:v>
                </c:pt>
                <c:pt idx="2">
                  <c:v>73%
Actuarial
Value</c:v>
                </c:pt>
              </c:strCache>
            </c:strRef>
          </c:cat>
          <c:val>
            <c:numRef>
              <c:f>Sheet1!$B$2:$B$7</c:f>
              <c:numCache>
                <c:formatCode>_("$"* #,##0_);_("$"* \(#,##0\);_("$"* "-"??_);_(@_)</c:formatCode>
                <c:ptCount val="3"/>
                <c:pt idx="0">
                  <c:v>90</c:v>
                </c:pt>
                <c:pt idx="1">
                  <c:v>737</c:v>
                </c:pt>
                <c:pt idx="2">
                  <c:v>4527</c:v>
                </c:pt>
              </c:numCache>
            </c:numRef>
          </c:val>
          <c:extLst>
            <c:ext xmlns:c16="http://schemas.microsoft.com/office/drawing/2014/chart" uri="{C3380CC4-5D6E-409C-BE32-E72D297353CC}">
              <c16:uniqueId val="{00000000-D159-0248-B0BE-D0976F663B70}"/>
            </c:ext>
          </c:extLst>
        </c:ser>
        <c:dLbls>
          <c:showLegendKey val="0"/>
          <c:showVal val="0"/>
          <c:showCatName val="0"/>
          <c:showSerName val="0"/>
          <c:showPercent val="0"/>
          <c:showBubbleSize val="0"/>
        </c:dLbls>
        <c:gapWidth val="24"/>
        <c:overlap val="-27"/>
        <c:axId val="1444569855"/>
        <c:axId val="1444571567"/>
      </c:barChart>
      <c:catAx>
        <c:axId val="1444569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444571567"/>
        <c:crosses val="autoZero"/>
        <c:auto val="1"/>
        <c:lblAlgn val="ctr"/>
        <c:lblOffset val="100"/>
        <c:noMultiLvlLbl val="0"/>
      </c:catAx>
      <c:valAx>
        <c:axId val="1444571567"/>
        <c:scaling>
          <c:orientation val="minMax"/>
          <c:max val="7300"/>
          <c:min val="0"/>
        </c:scaling>
        <c:delete val="1"/>
        <c:axPos val="l"/>
        <c:majorGridlines>
          <c:spPr>
            <a:ln w="9525" cap="flat" cmpd="sng" algn="ctr">
              <a:solidFill>
                <a:schemeClr val="bg1"/>
              </a:solidFill>
              <a:prstDash val="sysDot"/>
              <a:round/>
            </a:ln>
            <a:effectLst/>
          </c:spPr>
        </c:majorGridlines>
        <c:numFmt formatCode="_(&quot;$&quot;* #,##0_);_(&quot;$&quot;* \(#,##0\);_(&quot;$&quot;* &quot;-&quot;??_);_(@_)" sourceLinked="1"/>
        <c:majorTickMark val="none"/>
        <c:minorTickMark val="none"/>
        <c:tickLblPos val="nextTo"/>
        <c:crossAx val="1444569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'Cost-Sharing'!$D$963</c:f>
              <c:strCache>
                <c:ptCount val="1"/>
                <c:pt idx="0">
                  <c:v>Odds Ratio</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'Cost-Sharing'!$C$964:$C$971</c:f>
              <c:strCache>
                <c:ptCount val="8"/>
                <c:pt idx="0">
                  <c:v>Myocardia Infarction</c:v>
                </c:pt>
                <c:pt idx="1">
                  <c:v>Stroke</c:v>
                </c:pt>
                <c:pt idx="2">
                  <c:v>CHF Hospitalization</c:v>
                </c:pt>
                <c:pt idx="3">
                  <c:v>ESKD</c:v>
                </c:pt>
                <c:pt idx="4">
                  <c:v>Lower-extremity complication</c:v>
                </c:pt>
                <c:pt idx="5">
                  <c:v>Proliferative retinopathy</c:v>
                </c:pt>
                <c:pt idx="6">
                  <c:v>Blindness</c:v>
                </c:pt>
                <c:pt idx="7">
                  <c:v>Treatment for retinopathy</c:v>
                </c:pt>
              </c:strCache>
            </c:strRef>
          </c:cat>
          <c:val>
            <c:numRef>
              <c:f>'Cost-Sharing'!$D$964:$D$971</c:f>
              <c:numCache>
                <c:formatCode>General</c:formatCode>
                <c:ptCount val="8"/>
                <c:pt idx="0">
                  <c:v>1.1100000000000001</c:v>
                </c:pt>
                <c:pt idx="1">
                  <c:v>1.1499999999999999</c:v>
                </c:pt>
                <c:pt idx="2">
                  <c:v>1.35</c:v>
                </c:pt>
                <c:pt idx="3">
                  <c:v>2.5299999999999998</c:v>
                </c:pt>
                <c:pt idx="4">
                  <c:v>2.23</c:v>
                </c:pt>
                <c:pt idx="5">
                  <c:v>1.17</c:v>
                </c:pt>
                <c:pt idx="6">
                  <c:v>2.35</c:v>
                </c:pt>
                <c:pt idx="7">
                  <c:v>2.2799999999999998</c:v>
                </c:pt>
              </c:numCache>
            </c:numRef>
          </c:val>
          <c:extLst>
            <c:ext xmlns:c16="http://schemas.microsoft.com/office/drawing/2014/chart" uri="{C3380CC4-5D6E-409C-BE32-E72D297353CC}">
              <c16:uniqueId val="{00000000-4796-8A4C-B26D-A7A17B9510E6}"/>
            </c:ext>
          </c:extLst>
        </c:ser>
        <c:dLbls>
          <c:dLblPos val="outEnd"/>
          <c:showLegendKey val="0"/>
          <c:showVal val="1"/>
          <c:showCatName val="0"/>
          <c:showSerName val="0"/>
          <c:showPercent val="0"/>
          <c:showBubbleSize val="0"/>
        </c:dLbls>
        <c:gapWidth val="36"/>
        <c:axId val="405918527"/>
        <c:axId val="405920239"/>
      </c:barChart>
      <c:catAx>
        <c:axId val="40591852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05920239"/>
        <c:crosses val="autoZero"/>
        <c:auto val="1"/>
        <c:lblAlgn val="ctr"/>
        <c:lblOffset val="100"/>
        <c:noMultiLvlLbl val="0"/>
      </c:catAx>
      <c:valAx>
        <c:axId val="405920239"/>
        <c:scaling>
          <c:orientation val="minMax"/>
          <c:max val="2.6"/>
          <c:min val="0"/>
        </c:scaling>
        <c:delete val="1"/>
        <c:axPos val="t"/>
        <c:majorGridlines>
          <c:spPr>
            <a:ln w="9525" cap="flat" cmpd="sng" algn="ctr">
              <a:solidFill>
                <a:schemeClr val="bg1"/>
              </a:solidFill>
              <a:prstDash val="sysDot"/>
              <a:round/>
            </a:ln>
            <a:effectLst/>
          </c:spPr>
        </c:majorGridlines>
        <c:title>
          <c:tx>
            <c:rich>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a:t>Odds Ratio</a:t>
                </a:r>
              </a:p>
            </c:rich>
          </c:tx>
          <c:layout>
            <c:manualLayout>
              <c:xMode val="edge"/>
              <c:yMode val="edge"/>
              <c:x val="0.533602457301533"/>
              <c:y val="3.2105067452815661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405918527"/>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47595672692752"/>
          <c:y val="4.1237386982029965E-2"/>
          <c:w val="0.62001220832908388"/>
          <c:h val="0.85612124980555526"/>
        </c:manualLayout>
      </c:layout>
      <c:lineChart>
        <c:grouping val="standard"/>
        <c:varyColors val="0"/>
        <c:ser>
          <c:idx val="0"/>
          <c:order val="0"/>
          <c:tx>
            <c:strRef>
              <c:f>Sheet1!$B$1</c:f>
              <c:strCache>
                <c:ptCount val="1"/>
                <c:pt idx="0">
                  <c:v>Foregone medical care due to cost</c:v>
                </c:pt>
              </c:strCache>
            </c:strRef>
          </c:tx>
          <c:spPr>
            <a:ln w="28575" cap="rnd">
              <a:solidFill>
                <a:schemeClr val="accent1"/>
              </a:solidFill>
              <a:round/>
            </a:ln>
            <a:effectLst/>
          </c:spPr>
          <c:marker>
            <c:symbol val="none"/>
          </c:marker>
          <c:cat>
            <c:numRef>
              <c:f>Sheet1!$A$2:$A$29</c:f>
              <c:numCache>
                <c:formatCode>0</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Sheet1!$B$2:$B$29</c:f>
            </c:numRef>
          </c:val>
          <c:smooth val="0"/>
          <c:extLst>
            <c:ext xmlns:c16="http://schemas.microsoft.com/office/drawing/2014/chart" uri="{C3380CC4-5D6E-409C-BE32-E72D297353CC}">
              <c16:uniqueId val="{00000000-9F84-654A-B69B-65132AECFB04}"/>
            </c:ext>
          </c:extLst>
        </c:ser>
        <c:ser>
          <c:idx val="1"/>
          <c:order val="1"/>
          <c:tx>
            <c:strRef>
              <c:f>Sheet1!$C$1</c:f>
              <c:strCache>
                <c:ptCount val="1"/>
                <c:pt idx="0">
                  <c:v>Foregone medicine due to cost</c:v>
                </c:pt>
              </c:strCache>
            </c:strRef>
          </c:tx>
          <c:spPr>
            <a:ln w="28575" cap="rnd">
              <a:solidFill>
                <a:schemeClr val="accent2"/>
              </a:solidFill>
              <a:round/>
            </a:ln>
            <a:effectLst/>
          </c:spPr>
          <c:marker>
            <c:symbol val="none"/>
          </c:marker>
          <c:cat>
            <c:numRef>
              <c:f>Sheet1!$A$2:$A$29</c:f>
              <c:numCache>
                <c:formatCode>0</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Sheet1!$C$2:$C$29</c:f>
            </c:numRef>
          </c:val>
          <c:smooth val="0"/>
          <c:extLst>
            <c:ext xmlns:c16="http://schemas.microsoft.com/office/drawing/2014/chart" uri="{C3380CC4-5D6E-409C-BE32-E72D297353CC}">
              <c16:uniqueId val="{00000001-9F84-654A-B69B-65132AECFB04}"/>
            </c:ext>
          </c:extLst>
        </c:ser>
        <c:ser>
          <c:idx val="2"/>
          <c:order val="2"/>
          <c:tx>
            <c:strRef>
              <c:f>Sheet1!$D$1</c:f>
              <c:strCache>
                <c:ptCount val="1"/>
                <c:pt idx="0">
                  <c:v>Foregone mental healthcare due to cost</c:v>
                </c:pt>
              </c:strCache>
            </c:strRef>
          </c:tx>
          <c:spPr>
            <a:ln w="28575" cap="rnd">
              <a:solidFill>
                <a:schemeClr val="accent3"/>
              </a:solidFill>
              <a:round/>
            </a:ln>
            <a:effectLst/>
          </c:spPr>
          <c:marker>
            <c:symbol val="none"/>
          </c:marker>
          <c:cat>
            <c:numRef>
              <c:f>Sheet1!$A$2:$A$29</c:f>
              <c:numCache>
                <c:formatCode>0</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Sheet1!$D$2:$D$29</c:f>
            </c:numRef>
          </c:val>
          <c:smooth val="0"/>
          <c:extLst>
            <c:ext xmlns:c16="http://schemas.microsoft.com/office/drawing/2014/chart" uri="{C3380CC4-5D6E-409C-BE32-E72D297353CC}">
              <c16:uniqueId val="{00000002-9F84-654A-B69B-65132AECFB04}"/>
            </c:ext>
          </c:extLst>
        </c:ser>
        <c:ser>
          <c:idx val="3"/>
          <c:order val="3"/>
          <c:tx>
            <c:strRef>
              <c:f>Sheet1!$E$1</c:f>
              <c:strCache>
                <c:ptCount val="1"/>
                <c:pt idx="0">
                  <c:v>Any foregone care in last year</c:v>
                </c:pt>
              </c:strCache>
            </c:strRef>
          </c:tx>
          <c:spPr>
            <a:ln w="28575" cap="rnd">
              <a:solidFill>
                <a:schemeClr val="accent4"/>
              </a:solidFill>
              <a:round/>
            </a:ln>
            <a:effectLst/>
          </c:spPr>
          <c:marker>
            <c:symbol val="none"/>
          </c:marker>
          <c:cat>
            <c:numRef>
              <c:f>Sheet1!$A$2:$A$29</c:f>
              <c:numCache>
                <c:formatCode>0</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Sheet1!$E$2:$E$29</c:f>
            </c:numRef>
          </c:val>
          <c:smooth val="0"/>
          <c:extLst>
            <c:ext xmlns:c16="http://schemas.microsoft.com/office/drawing/2014/chart" uri="{C3380CC4-5D6E-409C-BE32-E72D297353CC}">
              <c16:uniqueId val="{00000003-9F84-654A-B69B-65132AECFB04}"/>
            </c:ext>
          </c:extLst>
        </c:ser>
        <c:ser>
          <c:idx val="4"/>
          <c:order val="4"/>
          <c:tx>
            <c:strRef>
              <c:f>Sheet1!$F$1</c:f>
              <c:strCache>
                <c:ptCount val="1"/>
                <c:pt idx="0">
                  <c:v> Foregone medical care due to cost </c:v>
                </c:pt>
              </c:strCache>
            </c:strRef>
          </c:tx>
          <c:spPr>
            <a:ln w="76200" cap="rnd">
              <a:solidFill>
                <a:srgbClr val="FFFF00"/>
              </a:solidFill>
              <a:round/>
            </a:ln>
            <a:effectLst/>
          </c:spPr>
          <c:marker>
            <c:symbol val="none"/>
          </c:marker>
          <c:cat>
            <c:numRef>
              <c:f>Sheet1!$A$2:$A$29</c:f>
              <c:numCache>
                <c:formatCode>0</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Sheet1!$F$2:$F$29</c:f>
              <c:numCache>
                <c:formatCode>General</c:formatCode>
                <c:ptCount val="28"/>
                <c:pt idx="2" formatCode="0.00%">
                  <c:v>6.3607723163456573E-2</c:v>
                </c:pt>
                <c:pt idx="3" formatCode="0.00%">
                  <c:v>5.9772824718622629E-2</c:v>
                </c:pt>
                <c:pt idx="4" formatCode="0.00%">
                  <c:v>6.0951642178950619E-2</c:v>
                </c:pt>
                <c:pt idx="5" formatCode="0.00%">
                  <c:v>6.2076489723259062E-2</c:v>
                </c:pt>
                <c:pt idx="6" formatCode="0.00%">
                  <c:v>6.7521739385486168E-2</c:v>
                </c:pt>
                <c:pt idx="7" formatCode="0.00%">
                  <c:v>6.7496709163552229E-2</c:v>
                </c:pt>
                <c:pt idx="8" formatCode="0.00%">
                  <c:v>7.6270803390484851E-2</c:v>
                </c:pt>
                <c:pt idx="9" formatCode="0.00%">
                  <c:v>7.7891993483558741E-2</c:v>
                </c:pt>
                <c:pt idx="10" formatCode="0.00%">
                  <c:v>7.944246222654823E-2</c:v>
                </c:pt>
                <c:pt idx="11" formatCode="0.00%">
                  <c:v>8.3570416580989418E-2</c:v>
                </c:pt>
                <c:pt idx="12" formatCode="0.00%">
                  <c:v>8.996271916530095E-2</c:v>
                </c:pt>
                <c:pt idx="13" formatCode="0.00%">
                  <c:v>9.8038266811735136E-2</c:v>
                </c:pt>
                <c:pt idx="14" formatCode="0.00%">
                  <c:v>0.10205387513363505</c:v>
                </c:pt>
                <c:pt idx="15" formatCode="0.00%">
                  <c:v>0.10243501783284523</c:v>
                </c:pt>
                <c:pt idx="16" formatCode="0.00%">
                  <c:v>9.9337893072426922E-2</c:v>
                </c:pt>
                <c:pt idx="17" formatCode="0.00%">
                  <c:v>9.7827416456895605E-2</c:v>
                </c:pt>
                <c:pt idx="18" formatCode="0.00%">
                  <c:v>8.974852667536308E-2</c:v>
                </c:pt>
                <c:pt idx="19" formatCode="0.00%">
                  <c:v>8.0025308199510661E-2</c:v>
                </c:pt>
                <c:pt idx="20" formatCode="0.00%">
                  <c:v>6.8932306483511438E-2</c:v>
                </c:pt>
                <c:pt idx="21" formatCode="0.00%">
                  <c:v>6.8765320145351527E-2</c:v>
                </c:pt>
                <c:pt idx="22" formatCode="0.00%">
                  <c:v>6.5804488149583354E-2</c:v>
                </c:pt>
                <c:pt idx="23" formatCode="0.00%">
                  <c:v>7.2593022847637217E-2</c:v>
                </c:pt>
                <c:pt idx="24" formatCode="0.00%">
                  <c:v>9.5998257758669367E-2</c:v>
                </c:pt>
                <c:pt idx="25" formatCode="0.00%">
                  <c:v>7.8317132528244016E-2</c:v>
                </c:pt>
                <c:pt idx="26" formatCode="0.00%">
                  <c:v>7.1923592770299152E-2</c:v>
                </c:pt>
                <c:pt idx="27" formatCode="0.00%">
                  <c:v>7.3407554174776221E-2</c:v>
                </c:pt>
              </c:numCache>
            </c:numRef>
          </c:val>
          <c:smooth val="0"/>
          <c:extLst>
            <c:ext xmlns:c16="http://schemas.microsoft.com/office/drawing/2014/chart" uri="{C3380CC4-5D6E-409C-BE32-E72D297353CC}">
              <c16:uniqueId val="{00000004-209D-1D4A-A12F-24EF894D700F}"/>
            </c:ext>
          </c:extLst>
        </c:ser>
        <c:ser>
          <c:idx val="5"/>
          <c:order val="5"/>
          <c:tx>
            <c:strRef>
              <c:f>Sheet1!$G$1</c:f>
              <c:strCache>
                <c:ptCount val="1"/>
                <c:pt idx="0">
                  <c:v> Foregone medicine due to cost </c:v>
                </c:pt>
              </c:strCache>
            </c:strRef>
          </c:tx>
          <c:spPr>
            <a:ln w="76200" cap="rnd">
              <a:solidFill>
                <a:schemeClr val="accent2">
                  <a:lumMod val="40000"/>
                  <a:lumOff val="60000"/>
                </a:schemeClr>
              </a:solidFill>
              <a:round/>
            </a:ln>
            <a:effectLst/>
          </c:spPr>
          <c:marker>
            <c:symbol val="none"/>
          </c:marker>
          <c:cat>
            <c:numRef>
              <c:f>Sheet1!$A$2:$A$29</c:f>
              <c:numCache>
                <c:formatCode>0</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Sheet1!$G$2:$G$29</c:f>
              <c:numCache>
                <c:formatCode>General</c:formatCode>
                <c:ptCount val="28"/>
                <c:pt idx="2" formatCode="0.00%">
                  <c:v>6.2956558852187067E-2</c:v>
                </c:pt>
                <c:pt idx="3" formatCode="0.00%">
                  <c:v>5.412803570955451E-2</c:v>
                </c:pt>
                <c:pt idx="4" formatCode="0.00%">
                  <c:v>5.5756916038856616E-2</c:v>
                </c:pt>
                <c:pt idx="5" formatCode="0.00%">
                  <c:v>6.5484588393234969E-2</c:v>
                </c:pt>
                <c:pt idx="6" formatCode="0.00%">
                  <c:v>6.9868155855842357E-2</c:v>
                </c:pt>
                <c:pt idx="7" formatCode="0.00%">
                  <c:v>7.5871848439927239E-2</c:v>
                </c:pt>
                <c:pt idx="8" formatCode="0.00%">
                  <c:v>8.0806367106721566E-2</c:v>
                </c:pt>
                <c:pt idx="9" formatCode="0.00%">
                  <c:v>9.1524376354021039E-2</c:v>
                </c:pt>
                <c:pt idx="10" formatCode="0.00%">
                  <c:v>9.3545869650410882E-2</c:v>
                </c:pt>
                <c:pt idx="11" formatCode="0.00%">
                  <c:v>9.2521213698075852E-2</c:v>
                </c:pt>
                <c:pt idx="12" formatCode="0.00%">
                  <c:v>9.6326935321214099E-2</c:v>
                </c:pt>
                <c:pt idx="13" formatCode="0.00%">
                  <c:v>0.1073485246658451</c:v>
                </c:pt>
                <c:pt idx="14" formatCode="0.00%">
                  <c:v>0.11218282297949998</c:v>
                </c:pt>
                <c:pt idx="15" formatCode="0.00%">
                  <c:v>0.11200857157923841</c:v>
                </c:pt>
                <c:pt idx="16" formatCode="0.00%">
                  <c:v>0.10503861007037445</c:v>
                </c:pt>
                <c:pt idx="17" formatCode="0.00%">
                  <c:v>9.3509728549433971E-2</c:v>
                </c:pt>
                <c:pt idx="18" formatCode="0.00%">
                  <c:v>8.8114155263026753E-2</c:v>
                </c:pt>
                <c:pt idx="19" formatCode="0.00%">
                  <c:v>7.6252182696841961E-2</c:v>
                </c:pt>
                <c:pt idx="20" formatCode="0.00%">
                  <c:v>6.9258405221972227E-2</c:v>
                </c:pt>
                <c:pt idx="21" formatCode="0.00%">
                  <c:v>6.6568358345995837E-2</c:v>
                </c:pt>
                <c:pt idx="22" formatCode="0.00%">
                  <c:v>6.5370604069062296E-2</c:v>
                </c:pt>
                <c:pt idx="23" formatCode="0.00%">
                  <c:v>6.6918282650902064E-2</c:v>
                </c:pt>
                <c:pt idx="24" formatCode="0.00%">
                  <c:v>7.6661766765527106E-2</c:v>
                </c:pt>
                <c:pt idx="25" formatCode="0.00%">
                  <c:v>6.2568718710845475E-2</c:v>
                </c:pt>
                <c:pt idx="26" formatCode="0.00%">
                  <c:v>5.152742944147673E-2</c:v>
                </c:pt>
                <c:pt idx="27" formatCode="0.00%">
                  <c:v>5.8085731863324615E-2</c:v>
                </c:pt>
              </c:numCache>
            </c:numRef>
          </c:val>
          <c:smooth val="0"/>
          <c:extLst>
            <c:ext xmlns:c16="http://schemas.microsoft.com/office/drawing/2014/chart" uri="{C3380CC4-5D6E-409C-BE32-E72D297353CC}">
              <c16:uniqueId val="{00000005-209D-1D4A-A12F-24EF894D700F}"/>
            </c:ext>
          </c:extLst>
        </c:ser>
        <c:ser>
          <c:idx val="6"/>
          <c:order val="6"/>
          <c:tx>
            <c:strRef>
              <c:f>Sheet1!$H$1</c:f>
              <c:strCache>
                <c:ptCount val="1"/>
                <c:pt idx="0">
                  <c:v> Foregone mental healthcare due to cost </c:v>
                </c:pt>
              </c:strCache>
            </c:strRef>
          </c:tx>
          <c:spPr>
            <a:ln w="76200" cap="rnd">
              <a:solidFill>
                <a:schemeClr val="accent1">
                  <a:lumMod val="40000"/>
                  <a:lumOff val="60000"/>
                </a:schemeClr>
              </a:solidFill>
              <a:round/>
            </a:ln>
            <a:effectLst/>
          </c:spPr>
          <c:marker>
            <c:symbol val="none"/>
          </c:marker>
          <c:cat>
            <c:numRef>
              <c:f>Sheet1!$A$2:$A$29</c:f>
              <c:numCache>
                <c:formatCode>0</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Sheet1!$H$2:$H$29</c:f>
              <c:numCache>
                <c:formatCode>General</c:formatCode>
                <c:ptCount val="28"/>
                <c:pt idx="2" formatCode="0.00%">
                  <c:v>2.1557694757205748E-2</c:v>
                </c:pt>
                <c:pt idx="3" formatCode="0.00%">
                  <c:v>1.7789699475653082E-2</c:v>
                </c:pt>
                <c:pt idx="4" formatCode="0.00%">
                  <c:v>2.0670403181951059E-2</c:v>
                </c:pt>
                <c:pt idx="5" formatCode="0.00%">
                  <c:v>1.9216258950171518E-2</c:v>
                </c:pt>
                <c:pt idx="6" formatCode="0.00%">
                  <c:v>2.0886164564445447E-2</c:v>
                </c:pt>
                <c:pt idx="7" formatCode="0.00%">
                  <c:v>2.3609833093117524E-2</c:v>
                </c:pt>
                <c:pt idx="8" formatCode="0.00%">
                  <c:v>2.4459608846166249E-2</c:v>
                </c:pt>
                <c:pt idx="9" formatCode="0.00%">
                  <c:v>2.5951269517214551E-2</c:v>
                </c:pt>
                <c:pt idx="10" formatCode="0.00%">
                  <c:v>2.9395399679665663E-2</c:v>
                </c:pt>
                <c:pt idx="11" formatCode="0.00%">
                  <c:v>2.7967943318008583E-2</c:v>
                </c:pt>
                <c:pt idx="12" formatCode="0.00%">
                  <c:v>2.9348682381690808E-2</c:v>
                </c:pt>
                <c:pt idx="13" formatCode="0.00%">
                  <c:v>3.3500685056245406E-2</c:v>
                </c:pt>
                <c:pt idx="14" formatCode="0.00%">
                  <c:v>3.3030512126904915E-2</c:v>
                </c:pt>
                <c:pt idx="15" formatCode="0.00%">
                  <c:v>3.3573102494557E-2</c:v>
                </c:pt>
                <c:pt idx="16" formatCode="0.00%">
                  <c:v>3.3910248253868944E-2</c:v>
                </c:pt>
                <c:pt idx="17" formatCode="0.00%">
                  <c:v>2.9879118230306454E-2</c:v>
                </c:pt>
                <c:pt idx="18" formatCode="0.00%">
                  <c:v>2.4629211455289526E-2</c:v>
                </c:pt>
                <c:pt idx="19" formatCode="0.00%">
                  <c:v>2.2582672372714413E-2</c:v>
                </c:pt>
                <c:pt idx="20" formatCode="0.00%">
                  <c:v>2.2426837778723945E-2</c:v>
                </c:pt>
                <c:pt idx="21" formatCode="0.00%">
                  <c:v>2.2924311561959423E-2</c:v>
                </c:pt>
                <c:pt idx="22" formatCode="0.00%">
                  <c:v>2.490735852926643E-2</c:v>
                </c:pt>
                <c:pt idx="23" formatCode="0.00%">
                  <c:v>3.1556327125131262E-2</c:v>
                </c:pt>
                <c:pt idx="24" formatCode="0.00%">
                  <c:v>5.1519112441856481E-2</c:v>
                </c:pt>
                <c:pt idx="25" formatCode="0.00%">
                  <c:v>5.1507081292444197E-2</c:v>
                </c:pt>
                <c:pt idx="26" formatCode="0.00%">
                  <c:v>5.142340048751267E-2</c:v>
                </c:pt>
                <c:pt idx="27" formatCode="0.00%">
                  <c:v>6.1339807558678371E-2</c:v>
                </c:pt>
              </c:numCache>
            </c:numRef>
          </c:val>
          <c:smooth val="0"/>
          <c:extLst>
            <c:ext xmlns:c16="http://schemas.microsoft.com/office/drawing/2014/chart" uri="{C3380CC4-5D6E-409C-BE32-E72D297353CC}">
              <c16:uniqueId val="{00000006-209D-1D4A-A12F-24EF894D700F}"/>
            </c:ext>
          </c:extLst>
        </c:ser>
        <c:ser>
          <c:idx val="7"/>
          <c:order val="7"/>
          <c:tx>
            <c:strRef>
              <c:f>Sheet1!$I$1</c:f>
              <c:strCache>
                <c:ptCount val="1"/>
                <c:pt idx="0">
                  <c:v> Any foregone care in last year </c:v>
                </c:pt>
              </c:strCache>
            </c:strRef>
          </c:tx>
          <c:spPr>
            <a:ln w="76200" cap="rnd">
              <a:solidFill>
                <a:schemeClr val="bg1"/>
              </a:solidFill>
              <a:round/>
            </a:ln>
            <a:effectLst/>
          </c:spPr>
          <c:marker>
            <c:symbol val="none"/>
          </c:marker>
          <c:cat>
            <c:numRef>
              <c:f>Sheet1!$A$2:$A$29</c:f>
              <c:numCache>
                <c:formatCode>0</c:formatCod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numCache>
            </c:numRef>
          </c:cat>
          <c:val>
            <c:numRef>
              <c:f>Sheet1!$I$2:$I$29</c:f>
              <c:numCache>
                <c:formatCode>General</c:formatCode>
                <c:ptCount val="28"/>
                <c:pt idx="2" formatCode="0.00%">
                  <c:v>0.10495745568943131</c:v>
                </c:pt>
                <c:pt idx="3" formatCode="0.00%">
                  <c:v>9.3816985792093854E-2</c:v>
                </c:pt>
                <c:pt idx="4" formatCode="0.00%">
                  <c:v>9.6261924454426301E-2</c:v>
                </c:pt>
                <c:pt idx="5" formatCode="0.00%">
                  <c:v>0.10311221819913367</c:v>
                </c:pt>
                <c:pt idx="6" formatCode="0.00%">
                  <c:v>0.10964770350558121</c:v>
                </c:pt>
                <c:pt idx="7" formatCode="0.00%">
                  <c:v>0.11551855603297187</c:v>
                </c:pt>
                <c:pt idx="8" formatCode="0.00%">
                  <c:v>0.12522935349068429</c:v>
                </c:pt>
                <c:pt idx="9" formatCode="0.00%">
                  <c:v>0.13517227824850939</c:v>
                </c:pt>
                <c:pt idx="10" formatCode="0.00%">
                  <c:v>0.1385179114719482</c:v>
                </c:pt>
                <c:pt idx="11" formatCode="0.00%">
                  <c:v>0.13898838234676297</c:v>
                </c:pt>
                <c:pt idx="12" formatCode="0.00%">
                  <c:v>0.14747773617766946</c:v>
                </c:pt>
                <c:pt idx="13" formatCode="0.00%">
                  <c:v>0.1603927259822486</c:v>
                </c:pt>
                <c:pt idx="14" formatCode="0.00%">
                  <c:v>0.17164786582359193</c:v>
                </c:pt>
                <c:pt idx="15" formatCode="0.00%">
                  <c:v>0.17149548232125392</c:v>
                </c:pt>
                <c:pt idx="16" formatCode="0.00%">
                  <c:v>0.16434854572676691</c:v>
                </c:pt>
                <c:pt idx="17" formatCode="0.00%">
                  <c:v>0.15654416489881473</c:v>
                </c:pt>
                <c:pt idx="18" formatCode="0.00%">
                  <c:v>0.14389430127470501</c:v>
                </c:pt>
                <c:pt idx="19" formatCode="0.00%">
                  <c:v>0.1290835082689297</c:v>
                </c:pt>
                <c:pt idx="20" formatCode="0.00%">
                  <c:v>0.11834573484374476</c:v>
                </c:pt>
                <c:pt idx="21" formatCode="0.00%">
                  <c:v>0.11702788320449656</c:v>
                </c:pt>
                <c:pt idx="22" formatCode="0.00%">
                  <c:v>0.1141687478563758</c:v>
                </c:pt>
                <c:pt idx="23" formatCode="0.00%">
                  <c:v>0.12200116307048799</c:v>
                </c:pt>
                <c:pt idx="24" formatCode="0.00%">
                  <c:v>0.152808819843293</c:v>
                </c:pt>
                <c:pt idx="25" formatCode="0.00%">
                  <c:v>0.13368306054345103</c:v>
                </c:pt>
                <c:pt idx="26" formatCode="0.00%">
                  <c:v>0.12588072683252585</c:v>
                </c:pt>
                <c:pt idx="27" formatCode="0.00%">
                  <c:v>0.14191466205038114</c:v>
                </c:pt>
              </c:numCache>
            </c:numRef>
          </c:val>
          <c:smooth val="0"/>
          <c:extLst>
            <c:ext xmlns:c16="http://schemas.microsoft.com/office/drawing/2014/chart" uri="{C3380CC4-5D6E-409C-BE32-E72D297353CC}">
              <c16:uniqueId val="{00000007-209D-1D4A-A12F-24EF894D700F}"/>
            </c:ext>
          </c:extLst>
        </c:ser>
        <c:dLbls>
          <c:showLegendKey val="0"/>
          <c:showVal val="0"/>
          <c:showCatName val="0"/>
          <c:showSerName val="0"/>
          <c:showPercent val="0"/>
          <c:showBubbleSize val="0"/>
        </c:dLbls>
        <c:smooth val="0"/>
        <c:axId val="1510831776"/>
        <c:axId val="2099561391"/>
      </c:lineChart>
      <c:catAx>
        <c:axId val="1510831776"/>
        <c:scaling>
          <c:orientation val="minMax"/>
        </c:scaling>
        <c:delete val="0"/>
        <c:axPos val="b"/>
        <c:numFmt formatCode="0" sourceLinked="1"/>
        <c:majorTickMark val="out"/>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2099561391"/>
        <c:crosses val="autoZero"/>
        <c:auto val="1"/>
        <c:lblAlgn val="ctr"/>
        <c:lblOffset val="100"/>
        <c:tickLblSkip val="5"/>
        <c:noMultiLvlLbl val="0"/>
      </c:catAx>
      <c:valAx>
        <c:axId val="2099561391"/>
        <c:scaling>
          <c:orientation val="minMax"/>
          <c:max val="0.18"/>
          <c:min val="0"/>
        </c:scaling>
        <c:delete val="0"/>
        <c:axPos val="l"/>
        <c:majorGridlines>
          <c:spPr>
            <a:ln w="9525" cap="flat" cmpd="sng" algn="ctr">
              <a:solidFill>
                <a:schemeClr val="bg1"/>
              </a:solidFill>
              <a:prstDash val="sysDot"/>
              <a:round/>
            </a:ln>
            <a:effectLst/>
          </c:spPr>
        </c:majorGridlines>
        <c:numFmt formatCode="0%" sourceLinked="0"/>
        <c:majorTickMark val="out"/>
        <c:minorTickMark val="none"/>
        <c:tickLblPos val="nextTo"/>
        <c:spPr>
          <a:noFill/>
          <a:ln w="19050">
            <a:solidFill>
              <a:schemeClr val="bg1"/>
            </a:solidFill>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510831776"/>
        <c:crosses val="autoZero"/>
        <c:crossBetween val="midCat"/>
        <c:majorUnit val="0.05"/>
      </c:valAx>
      <c:spPr>
        <a:noFill/>
        <a:ln>
          <a:noFill/>
        </a:ln>
        <a:effectLst/>
      </c:spPr>
    </c:plotArea>
    <c:legend>
      <c:legendPos val="r"/>
      <c:layout>
        <c:manualLayout>
          <c:xMode val="edge"/>
          <c:yMode val="edge"/>
          <c:x val="0.7555109323943231"/>
          <c:y val="0.1120234701541081"/>
          <c:w val="0.24330297688225128"/>
          <c:h val="0.7677327668024526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solidFill>
            <a:schemeClr val="bg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99023571492888"/>
          <c:y val="6.7635166520363221E-2"/>
          <c:w val="0.78267948766746098"/>
          <c:h val="0.69901952547466539"/>
        </c:manualLayout>
      </c:layout>
      <c:barChart>
        <c:barDir val="col"/>
        <c:grouping val="clustered"/>
        <c:varyColors val="0"/>
        <c:ser>
          <c:idx val="0"/>
          <c:order val="0"/>
          <c:tx>
            <c:strRef>
              <c:f>Sheet1!$B$1</c:f>
              <c:strCache>
                <c:ptCount val="1"/>
                <c:pt idx="0">
                  <c:v>Private insurance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Medical debt in collection
since childbirth</c:v>
                </c:pt>
                <c:pt idx="1">
                  <c:v>Still owe money for childbirth
costs 12 months postpartum</c:v>
                </c:pt>
              </c:strCache>
            </c:strRef>
          </c:cat>
          <c:val>
            <c:numRef>
              <c:f>Sheet1!$B$2:$B$3</c:f>
              <c:numCache>
                <c:formatCode>0%</c:formatCode>
                <c:ptCount val="2"/>
                <c:pt idx="0">
                  <c:v>0.12</c:v>
                </c:pt>
                <c:pt idx="1">
                  <c:v>0.26</c:v>
                </c:pt>
              </c:numCache>
            </c:numRef>
          </c:val>
          <c:extLst>
            <c:ext xmlns:c16="http://schemas.microsoft.com/office/drawing/2014/chart" uri="{C3380CC4-5D6E-409C-BE32-E72D297353CC}">
              <c16:uniqueId val="{00000000-A9D8-DA43-A9E1-71D343BDEEDB}"/>
            </c:ext>
          </c:extLst>
        </c:ser>
        <c:ser>
          <c:idx val="1"/>
          <c:order val="1"/>
          <c:tx>
            <c:strRef>
              <c:f>Sheet1!$C$1</c:f>
              <c:strCache>
                <c:ptCount val="1"/>
                <c:pt idx="0">
                  <c:v>Medicaid</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Medical debt in collection
since childbirth</c:v>
                </c:pt>
                <c:pt idx="1">
                  <c:v>Still owe money for childbirth
costs 12 months postpartum</c:v>
                </c:pt>
              </c:strCache>
            </c:strRef>
          </c:cat>
          <c:val>
            <c:numRef>
              <c:f>Sheet1!$C$2:$C$3</c:f>
              <c:numCache>
                <c:formatCode>0%</c:formatCode>
                <c:ptCount val="2"/>
                <c:pt idx="0">
                  <c:v>0.1</c:v>
                </c:pt>
                <c:pt idx="1">
                  <c:v>0.32</c:v>
                </c:pt>
              </c:numCache>
            </c:numRef>
          </c:val>
          <c:extLst>
            <c:ext xmlns:c16="http://schemas.microsoft.com/office/drawing/2014/chart" uri="{C3380CC4-5D6E-409C-BE32-E72D297353CC}">
              <c16:uniqueId val="{00000001-A9D8-DA43-A9E1-71D343BDEEDB}"/>
            </c:ext>
          </c:extLst>
        </c:ser>
        <c:dLbls>
          <c:showLegendKey val="0"/>
          <c:showVal val="0"/>
          <c:showCatName val="0"/>
          <c:showSerName val="0"/>
          <c:showPercent val="0"/>
          <c:showBubbleSize val="0"/>
        </c:dLbls>
        <c:gapWidth val="71"/>
        <c:overlap val="-8"/>
        <c:axId val="1444419391"/>
        <c:axId val="1444421103"/>
      </c:barChart>
      <c:catAx>
        <c:axId val="1444419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444421103"/>
        <c:crosses val="autoZero"/>
        <c:auto val="1"/>
        <c:lblAlgn val="ctr"/>
        <c:lblOffset val="100"/>
        <c:noMultiLvlLbl val="0"/>
      </c:catAx>
      <c:valAx>
        <c:axId val="1444421103"/>
        <c:scaling>
          <c:orientation val="minMax"/>
          <c:max val="0.33"/>
          <c:min val="0"/>
        </c:scaling>
        <c:delete val="1"/>
        <c:axPos val="l"/>
        <c:majorGridlines>
          <c:spPr>
            <a:ln w="9525" cap="flat" cmpd="sng" algn="ctr">
              <a:solidFill>
                <a:schemeClr val="bg1"/>
              </a:solidFill>
              <a:prstDash val="sysDot"/>
              <a:round/>
            </a:ln>
            <a:effectLst/>
          </c:spPr>
        </c:majorGridlines>
        <c:numFmt formatCode="0%" sourceLinked="1"/>
        <c:majorTickMark val="none"/>
        <c:minorTickMark val="none"/>
        <c:tickLblPos val="nextTo"/>
        <c:crossAx val="1444419391"/>
        <c:crosses val="autoZero"/>
        <c:crossBetween val="between"/>
      </c:valAx>
      <c:spPr>
        <a:noFill/>
        <a:ln>
          <a:noFill/>
        </a:ln>
        <a:effectLst/>
      </c:spPr>
    </c:plotArea>
    <c:legend>
      <c:legendPos val="l"/>
      <c:layout>
        <c:manualLayout>
          <c:xMode val="edge"/>
          <c:yMode val="edge"/>
          <c:x val="0"/>
          <c:y val="0.29904231597875075"/>
          <c:w val="0.20610850845428516"/>
          <c:h val="0.4540389891445738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Parent has child
without Cystic Fibrosis</c:v>
                </c:pt>
                <c:pt idx="1">
                  <c:v>Parent has child
with Cystic Fibrosis</c:v>
                </c:pt>
              </c:strCache>
            </c:strRef>
          </c:cat>
          <c:val>
            <c:numRef>
              <c:f>Sheet1!$B$2:$B$3</c:f>
              <c:numCache>
                <c:formatCode>0.0%</c:formatCode>
                <c:ptCount val="2"/>
                <c:pt idx="0">
                  <c:v>6.6000000000000003E-2</c:v>
                </c:pt>
                <c:pt idx="1">
                  <c:v>0.16500000000000001</c:v>
                </c:pt>
              </c:numCache>
            </c:numRef>
          </c:val>
          <c:extLst>
            <c:ext xmlns:c16="http://schemas.microsoft.com/office/drawing/2014/chart" uri="{C3380CC4-5D6E-409C-BE32-E72D297353CC}">
              <c16:uniqueId val="{00000000-6673-8346-B587-DA3A7796D0FD}"/>
            </c:ext>
          </c:extLst>
        </c:ser>
        <c:dLbls>
          <c:showLegendKey val="0"/>
          <c:showVal val="0"/>
          <c:showCatName val="0"/>
          <c:showSerName val="0"/>
          <c:showPercent val="0"/>
          <c:showBubbleSize val="0"/>
        </c:dLbls>
        <c:gapWidth val="89"/>
        <c:overlap val="-27"/>
        <c:axId val="2028483520"/>
        <c:axId val="2028485232"/>
      </c:barChart>
      <c:catAx>
        <c:axId val="202848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28485232"/>
        <c:crosses val="autoZero"/>
        <c:auto val="1"/>
        <c:lblAlgn val="ctr"/>
        <c:lblOffset val="100"/>
        <c:noMultiLvlLbl val="0"/>
      </c:catAx>
      <c:valAx>
        <c:axId val="2028485232"/>
        <c:scaling>
          <c:orientation val="minMax"/>
          <c:max val="0.17"/>
          <c:min val="0"/>
        </c:scaling>
        <c:delete val="1"/>
        <c:axPos val="l"/>
        <c:majorGridlines>
          <c:spPr>
            <a:ln w="9525" cap="flat" cmpd="sng" algn="ctr">
              <a:solidFill>
                <a:schemeClr val="tx1">
                  <a:lumMod val="15000"/>
                  <a:lumOff val="85000"/>
                </a:schemeClr>
              </a:solidFill>
              <a:prstDash val="sysDot"/>
              <a:round/>
            </a:ln>
            <a:effectLst/>
          </c:spPr>
        </c:majorGridlines>
        <c:numFmt formatCode="0.0%" sourceLinked="1"/>
        <c:majorTickMark val="none"/>
        <c:minorTickMark val="none"/>
        <c:tickLblPos val="nextTo"/>
        <c:crossAx val="2028483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'Medicare Advantage'!$C$421</c:f>
              <c:strCache>
                <c:ptCount val="1"/>
                <c:pt idx="0">
                  <c:v>Historical</c:v>
                </c:pt>
              </c:strCache>
            </c:strRef>
          </c:tx>
          <c:spPr>
            <a:ln w="76200" cap="rnd">
              <a:solidFill>
                <a:schemeClr val="accent1"/>
              </a:solidFill>
              <a:round/>
            </a:ln>
            <a:effectLst>
              <a:glow rad="50800">
                <a:schemeClr val="bg1"/>
              </a:glow>
            </a:effectLst>
          </c:spPr>
          <c:marker>
            <c:symbol val="circle"/>
            <c:size val="5"/>
            <c:spPr>
              <a:solidFill>
                <a:schemeClr val="accent1"/>
              </a:solidFill>
              <a:ln w="9525">
                <a:solidFill>
                  <a:schemeClr val="accent1"/>
                </a:solidFill>
              </a:ln>
              <a:effectLst>
                <a:glow rad="50800">
                  <a:schemeClr val="bg1"/>
                </a:glow>
              </a:effectLst>
            </c:spPr>
          </c:marker>
          <c:dLbls>
            <c:delete val="1"/>
          </c:dLbls>
          <c:cat>
            <c:numRef>
              <c:f>'Medicare Advantage'!$B$422:$B$449</c:f>
              <c:numCache>
                <c:formatCode>General</c:formatCode>
                <c:ptCount val="2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numCache>
            </c:numRef>
          </c:cat>
          <c:val>
            <c:numRef>
              <c:f>'Medicare Advantage'!$C$422:$C$449</c:f>
              <c:numCache>
                <c:formatCode>0%</c:formatCode>
                <c:ptCount val="28"/>
                <c:pt idx="0">
                  <c:v>0.19</c:v>
                </c:pt>
                <c:pt idx="1">
                  <c:v>0.22</c:v>
                </c:pt>
                <c:pt idx="2">
                  <c:v>0.24</c:v>
                </c:pt>
                <c:pt idx="3">
                  <c:v>0.25</c:v>
                </c:pt>
                <c:pt idx="4">
                  <c:v>0.26</c:v>
                </c:pt>
                <c:pt idx="5">
                  <c:v>0.27</c:v>
                </c:pt>
                <c:pt idx="6">
                  <c:v>0.28999999999999998</c:v>
                </c:pt>
                <c:pt idx="7">
                  <c:v>0.31</c:v>
                </c:pt>
                <c:pt idx="8">
                  <c:v>0.32</c:v>
                </c:pt>
                <c:pt idx="9">
                  <c:v>0.33</c:v>
                </c:pt>
                <c:pt idx="10">
                  <c:v>0.35</c:v>
                </c:pt>
                <c:pt idx="11">
                  <c:v>0.37</c:v>
                </c:pt>
                <c:pt idx="12">
                  <c:v>0.39</c:v>
                </c:pt>
                <c:pt idx="13">
                  <c:v>0.42</c:v>
                </c:pt>
                <c:pt idx="14">
                  <c:v>0.46</c:v>
                </c:pt>
                <c:pt idx="15">
                  <c:v>0.48</c:v>
                </c:pt>
                <c:pt idx="16">
                  <c:v>0.51</c:v>
                </c:pt>
                <c:pt idx="17">
                  <c:v>0.54</c:v>
                </c:pt>
              </c:numCache>
            </c:numRef>
          </c:val>
          <c:smooth val="0"/>
          <c:extLst>
            <c:ext xmlns:c16="http://schemas.microsoft.com/office/drawing/2014/chart" uri="{C3380CC4-5D6E-409C-BE32-E72D297353CC}">
              <c16:uniqueId val="{00000000-C5EB-D148-AB75-6CE6FAD47F71}"/>
            </c:ext>
          </c:extLst>
        </c:ser>
        <c:ser>
          <c:idx val="1"/>
          <c:order val="1"/>
          <c:tx>
            <c:strRef>
              <c:f>'Medicare Advantage'!$D$421</c:f>
              <c:strCache>
                <c:ptCount val="1"/>
                <c:pt idx="0">
                  <c:v>Projected</c:v>
                </c:pt>
              </c:strCache>
            </c:strRef>
          </c:tx>
          <c:spPr>
            <a:ln w="76200" cap="rnd">
              <a:solidFill>
                <a:schemeClr val="accent2"/>
              </a:solidFill>
              <a:round/>
            </a:ln>
            <a:effectLst>
              <a:glow rad="50800">
                <a:schemeClr val="bg1"/>
              </a:glow>
            </a:effectLst>
          </c:spPr>
          <c:marker>
            <c:symbol val="circle"/>
            <c:size val="5"/>
            <c:spPr>
              <a:solidFill>
                <a:schemeClr val="accent2"/>
              </a:solidFill>
              <a:ln w="9525">
                <a:solidFill>
                  <a:schemeClr val="accent2"/>
                </a:solidFill>
              </a:ln>
              <a:effectLst>
                <a:glow rad="50800">
                  <a:schemeClr val="bg1"/>
                </a:glow>
              </a:effectLst>
            </c:spPr>
          </c:marker>
          <c:dLbls>
            <c:delete val="1"/>
          </c:dLbls>
          <c:cat>
            <c:numRef>
              <c:f>'Medicare Advantage'!$B$422:$B$449</c:f>
              <c:numCache>
                <c:formatCode>General</c:formatCode>
                <c:ptCount val="2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2025</c:v>
                </c:pt>
                <c:pt idx="19">
                  <c:v>2026</c:v>
                </c:pt>
                <c:pt idx="20">
                  <c:v>2027</c:v>
                </c:pt>
                <c:pt idx="21">
                  <c:v>2028</c:v>
                </c:pt>
                <c:pt idx="22">
                  <c:v>2029</c:v>
                </c:pt>
                <c:pt idx="23">
                  <c:v>2030</c:v>
                </c:pt>
                <c:pt idx="24">
                  <c:v>2031</c:v>
                </c:pt>
                <c:pt idx="25">
                  <c:v>2032</c:v>
                </c:pt>
                <c:pt idx="26">
                  <c:v>2033</c:v>
                </c:pt>
                <c:pt idx="27">
                  <c:v>2034</c:v>
                </c:pt>
              </c:numCache>
            </c:numRef>
          </c:cat>
          <c:val>
            <c:numRef>
              <c:f>'Medicare Advantage'!$D$422:$D$449</c:f>
              <c:numCache>
                <c:formatCode>General</c:formatCode>
                <c:ptCount val="28"/>
                <c:pt idx="18" formatCode="0.0%">
                  <c:v>0.5714285714285714</c:v>
                </c:pt>
                <c:pt idx="19" formatCode="0.0%">
                  <c:v>0.578125</c:v>
                </c:pt>
                <c:pt idx="20" formatCode="0.0%">
                  <c:v>0.59090909090909094</c:v>
                </c:pt>
                <c:pt idx="21" formatCode="0.0%">
                  <c:v>0.61194029850746268</c:v>
                </c:pt>
                <c:pt idx="22" formatCode="0.0%">
                  <c:v>0.60869565217391308</c:v>
                </c:pt>
                <c:pt idx="23" formatCode="0.0%">
                  <c:v>0.61428571428571432</c:v>
                </c:pt>
                <c:pt idx="24" formatCode="0.0%">
                  <c:v>0.61971830985915488</c:v>
                </c:pt>
                <c:pt idx="25" formatCode="0.0%">
                  <c:v>0.625</c:v>
                </c:pt>
                <c:pt idx="26" formatCode="0.0%">
                  <c:v>0.63013698630136983</c:v>
                </c:pt>
                <c:pt idx="27" formatCode="0.0%">
                  <c:v>0.63513513513513509</c:v>
                </c:pt>
              </c:numCache>
            </c:numRef>
          </c:val>
          <c:smooth val="0"/>
          <c:extLst>
            <c:ext xmlns:c16="http://schemas.microsoft.com/office/drawing/2014/chart" uri="{C3380CC4-5D6E-409C-BE32-E72D297353CC}">
              <c16:uniqueId val="{00000001-C5EB-D148-AB75-6CE6FAD47F71}"/>
            </c:ext>
          </c:extLst>
        </c:ser>
        <c:dLbls>
          <c:dLblPos val="ctr"/>
          <c:showLegendKey val="0"/>
          <c:showVal val="1"/>
          <c:showCatName val="0"/>
          <c:showSerName val="0"/>
          <c:showPercent val="0"/>
          <c:showBubbleSize val="0"/>
        </c:dLbls>
        <c:marker val="1"/>
        <c:smooth val="0"/>
        <c:axId val="2023137263"/>
        <c:axId val="2021615551"/>
      </c:lineChart>
      <c:catAx>
        <c:axId val="2023137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21615551"/>
        <c:crosses val="autoZero"/>
        <c:auto val="1"/>
        <c:lblAlgn val="ctr"/>
        <c:lblOffset val="100"/>
        <c:tickLblSkip val="3"/>
        <c:noMultiLvlLbl val="0"/>
      </c:catAx>
      <c:valAx>
        <c:axId val="2021615551"/>
        <c:scaling>
          <c:orientation val="minMax"/>
        </c:scaling>
        <c:delete val="0"/>
        <c:axPos val="l"/>
        <c:majorGridlines>
          <c:spPr>
            <a:ln w="9525" cap="flat" cmpd="sng" algn="ctr">
              <a:solidFill>
                <a:schemeClr val="bg1"/>
              </a:solidFill>
              <a:prstDash val="sysDot"/>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20231372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latin typeface="+mn-lt"/>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8338575703226"/>
          <c:y val="5.1647088914357112E-2"/>
          <c:w val="0.68845261104161837"/>
          <c:h val="0.72894443333606873"/>
        </c:manualLayout>
      </c:layout>
      <c:lineChart>
        <c:grouping val="standard"/>
        <c:varyColors val="0"/>
        <c:ser>
          <c:idx val="0"/>
          <c:order val="0"/>
          <c:tx>
            <c:v>Total Overpayment</c:v>
          </c:tx>
          <c:spPr>
            <a:ln w="76200" cap="rnd">
              <a:solidFill>
                <a:schemeClr val="accent1"/>
              </a:solidFill>
              <a:round/>
            </a:ln>
            <a:effectLst>
              <a:glow rad="50800">
                <a:schemeClr val="bg1"/>
              </a:glow>
            </a:effectLst>
          </c:spPr>
          <c:marker>
            <c:symbol val="circle"/>
            <c:size val="5"/>
            <c:spPr>
              <a:solidFill>
                <a:schemeClr val="accent1"/>
              </a:solidFill>
              <a:ln w="9525">
                <a:solidFill>
                  <a:schemeClr val="accent1"/>
                </a:solidFill>
              </a:ln>
              <a:effectLst>
                <a:glow rad="50800">
                  <a:schemeClr val="bg1"/>
                </a:glow>
              </a:effectLst>
            </c:spPr>
          </c:marker>
          <c:dLbls>
            <c:delete val="1"/>
          </c:dLbls>
          <c:cat>
            <c:numRef>
              <c:f>'Main Data'!$A$2:$A$19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'Main Data'!$E$2:$E$19</c:f>
              <c:numCache>
                <c:formatCode>_("$"* #,##0_);_("$"* \(#,##0\);_("$"* "-"??_);_(@_)</c:formatCode>
                <c:ptCount val="18"/>
                <c:pt idx="0">
                  <c:v>11</c:v>
                </c:pt>
                <c:pt idx="1">
                  <c:v>17</c:v>
                </c:pt>
                <c:pt idx="2">
                  <c:v>18</c:v>
                </c:pt>
                <c:pt idx="3">
                  <c:v>19</c:v>
                </c:pt>
                <c:pt idx="4">
                  <c:v>22</c:v>
                </c:pt>
                <c:pt idx="5">
                  <c:v>20</c:v>
                </c:pt>
                <c:pt idx="6">
                  <c:v>19</c:v>
                </c:pt>
                <c:pt idx="7">
                  <c:v>21</c:v>
                </c:pt>
                <c:pt idx="8">
                  <c:v>19</c:v>
                </c:pt>
                <c:pt idx="9">
                  <c:v>15</c:v>
                </c:pt>
                <c:pt idx="10">
                  <c:v>17</c:v>
                </c:pt>
                <c:pt idx="11">
                  <c:v>20</c:v>
                </c:pt>
                <c:pt idx="12">
                  <c:v>35</c:v>
                </c:pt>
                <c:pt idx="13">
                  <c:v>65</c:v>
                </c:pt>
                <c:pt idx="14">
                  <c:v>49</c:v>
                </c:pt>
                <c:pt idx="15">
                  <c:v>63</c:v>
                </c:pt>
                <c:pt idx="16">
                  <c:v>78</c:v>
                </c:pt>
                <c:pt idx="17">
                  <c:v>83</c:v>
                </c:pt>
              </c:numCache>
            </c:numRef>
          </c:val>
          <c:smooth val="0"/>
          <c:extLst>
            <c:ext xmlns:c16="http://schemas.microsoft.com/office/drawing/2014/chart" uri="{C3380CC4-5D6E-409C-BE32-E72D297353CC}">
              <c16:uniqueId val="{00000000-F296-9A4A-84A6-B9146A1FD620}"/>
            </c:ext>
          </c:extLst>
        </c:ser>
        <c:ser>
          <c:idx val="1"/>
          <c:order val="1"/>
          <c:tx>
            <c:v>Administrative Spending</c:v>
          </c:tx>
          <c:spPr>
            <a:ln w="76200" cap="rnd">
              <a:solidFill>
                <a:schemeClr val="accent2"/>
              </a:solidFill>
              <a:round/>
            </a:ln>
            <a:effectLst>
              <a:glow rad="50800">
                <a:schemeClr val="bg1"/>
              </a:glow>
            </a:effectLst>
          </c:spPr>
          <c:marker>
            <c:symbol val="circle"/>
            <c:size val="5"/>
            <c:spPr>
              <a:solidFill>
                <a:schemeClr val="accent2"/>
              </a:solidFill>
              <a:ln w="9525">
                <a:solidFill>
                  <a:schemeClr val="accent2"/>
                </a:solidFill>
              </a:ln>
              <a:effectLst>
                <a:glow rad="50800">
                  <a:schemeClr val="bg1"/>
                </a:glow>
              </a:effectLst>
            </c:spPr>
          </c:marker>
          <c:dLbls>
            <c:delete val="1"/>
          </c:dLbls>
          <c:cat>
            <c:numRef>
              <c:f>'Main Data'!$A$2:$A$19</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'Main Data'!$I$2:$I$19</c:f>
              <c:numCache>
                <c:formatCode>_("$"* #,##0.0_);_("$"* \(#,##0.0\);_("$"* "-"??_);_(@_)</c:formatCode>
                <c:ptCount val="18"/>
                <c:pt idx="0">
                  <c:v>12.992600000000003</c:v>
                </c:pt>
                <c:pt idx="1">
                  <c:v>16.399400000000004</c:v>
                </c:pt>
                <c:pt idx="2">
                  <c:v>18.820900000000005</c:v>
                </c:pt>
                <c:pt idx="3">
                  <c:v>19.355300000000007</c:v>
                </c:pt>
                <c:pt idx="4">
                  <c:v>16.946900000000003</c:v>
                </c:pt>
                <c:pt idx="5">
                  <c:v>18.659400000000002</c:v>
                </c:pt>
                <c:pt idx="6">
                  <c:v>19.988300000000002</c:v>
                </c:pt>
                <c:pt idx="7">
                  <c:v>21.878900000000002</c:v>
                </c:pt>
                <c:pt idx="8">
                  <c:v>22.743600000000004</c:v>
                </c:pt>
                <c:pt idx="9">
                  <c:v>29.233000000000004</c:v>
                </c:pt>
                <c:pt idx="10">
                  <c:v>29.987100000000002</c:v>
                </c:pt>
                <c:pt idx="11">
                  <c:v>34.439600000000006</c:v>
                </c:pt>
                <c:pt idx="12">
                  <c:v>39.427200000000006</c:v>
                </c:pt>
                <c:pt idx="13">
                  <c:v>54.858300000000014</c:v>
                </c:pt>
                <c:pt idx="14">
                  <c:v>45.137099999999997</c:v>
                </c:pt>
                <c:pt idx="15">
                  <c:v>56.46200000000001</c:v>
                </c:pt>
                <c:pt idx="16">
                  <c:v>64.38600000000001</c:v>
                </c:pt>
                <c:pt idx="17">
                  <c:v>70.784000000000006</c:v>
                </c:pt>
              </c:numCache>
            </c:numRef>
          </c:val>
          <c:smooth val="0"/>
          <c:extLst>
            <c:ext xmlns:c16="http://schemas.microsoft.com/office/drawing/2014/chart" uri="{C3380CC4-5D6E-409C-BE32-E72D297353CC}">
              <c16:uniqueId val="{00000001-F296-9A4A-84A6-B9146A1FD620}"/>
            </c:ext>
          </c:extLst>
        </c:ser>
        <c:dLbls>
          <c:dLblPos val="ctr"/>
          <c:showLegendKey val="0"/>
          <c:showVal val="1"/>
          <c:showCatName val="0"/>
          <c:showSerName val="0"/>
          <c:showPercent val="0"/>
          <c:showBubbleSize val="0"/>
        </c:dLbls>
        <c:marker val="1"/>
        <c:smooth val="0"/>
        <c:axId val="45550655"/>
        <c:axId val="45933167"/>
      </c:lineChart>
      <c:catAx>
        <c:axId val="45550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crossAx val="45933167"/>
        <c:crosses val="autoZero"/>
        <c:auto val="1"/>
        <c:lblAlgn val="ctr"/>
        <c:lblOffset val="100"/>
        <c:tickLblSkip val="3"/>
        <c:noMultiLvlLbl val="0"/>
      </c:catAx>
      <c:valAx>
        <c:axId val="45933167"/>
        <c:scaling>
          <c:orientation val="minMax"/>
        </c:scaling>
        <c:delete val="0"/>
        <c:axPos val="l"/>
        <c:majorGridlines>
          <c:spPr>
            <a:ln w="9525" cap="flat" cmpd="sng" algn="ctr">
              <a:solidFill>
                <a:schemeClr val="bg1"/>
              </a:solidFill>
              <a:prstDash val="sysDot"/>
              <a:round/>
            </a:ln>
            <a:effectLst/>
          </c:spPr>
        </c:majorGridlines>
        <c:title>
          <c:tx>
            <c:rich>
              <a:bodyPr rot="0" spcFirstLastPara="1" vertOverflow="ellipsis" wrap="square" anchor="ctr" anchorCtr="1"/>
              <a:lstStyle/>
              <a:p>
                <a:pPr>
                  <a:defRPr sz="2400" b="0" i="0" u="none" strike="noStrike" kern="1200" baseline="0">
                    <a:solidFill>
                      <a:schemeClr val="bg1"/>
                    </a:solidFill>
                    <a:latin typeface="+mn-lt"/>
                    <a:ea typeface="+mn-ea"/>
                    <a:cs typeface="+mn-cs"/>
                  </a:defRPr>
                </a:pPr>
                <a:r>
                  <a:rPr lang="en-US" sz="2400" dirty="0"/>
                  <a:t>Billions in current year dollars</a:t>
                </a:r>
              </a:p>
            </c:rich>
          </c:tx>
          <c:layout>
            <c:manualLayout>
              <c:xMode val="edge"/>
              <c:yMode val="edge"/>
              <c:x val="1.9561674310237198E-2"/>
              <c:y val="0.21505363419181175"/>
            </c:manualLayout>
          </c:layout>
          <c:overlay val="0"/>
          <c:spPr>
            <a:noFill/>
            <a:ln>
              <a:noFill/>
            </a:ln>
            <a:effectLst/>
          </c:spPr>
          <c:txPr>
            <a:bodyPr rot="0" spcFirstLastPara="1" vertOverflow="ellipsis" wrap="square" anchor="ctr" anchorCtr="1"/>
            <a:lstStyle/>
            <a:p>
              <a:pPr>
                <a:defRPr sz="2400" b="0" i="0" u="none" strike="noStrike" kern="1200" baseline="0">
                  <a:solidFill>
                    <a:schemeClr val="bg1"/>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5550655"/>
        <c:crosses val="autoZero"/>
        <c:crossBetween val="between"/>
      </c:valAx>
      <c:spPr>
        <a:noFill/>
        <a:ln>
          <a:noFill/>
        </a:ln>
        <a:effectLst/>
      </c:spPr>
    </c:plotArea>
    <c:legend>
      <c:legendPos val="l"/>
      <c:layout>
        <c:manualLayout>
          <c:xMode val="edge"/>
          <c:yMode val="edge"/>
          <c:x val="7.1866256331091808E-3"/>
          <c:y val="0.47910768793349151"/>
          <c:w val="0.19127883173761007"/>
          <c:h val="0.37058204164754799"/>
        </c:manualLayout>
      </c:layout>
      <c:overlay val="0"/>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678826279527559"/>
          <c:y val="4.1099696583454803E-2"/>
          <c:w val="0.75549581692913381"/>
          <c:h val="0.82740069152897811"/>
        </c:manualLayout>
      </c:layout>
      <c:barChart>
        <c:barDir val="col"/>
        <c:grouping val="clustered"/>
        <c:varyColors val="0"/>
        <c:ser>
          <c:idx val="0"/>
          <c:order val="0"/>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'Medicare Advantage'!$C$455:$C$456</c:f>
              <c:numCache>
                <c:formatCode>General</c:formatCode>
                <c:ptCount val="2"/>
                <c:pt idx="0">
                  <c:v>2016</c:v>
                </c:pt>
                <c:pt idx="1">
                  <c:v>2021</c:v>
                </c:pt>
              </c:numCache>
            </c:numRef>
          </c:cat>
          <c:val>
            <c:numRef>
              <c:f>'Medicare Advantage'!$D$455:$D$456</c:f>
              <c:numCache>
                <c:formatCode>0.0%</c:formatCode>
                <c:ptCount val="2"/>
                <c:pt idx="0">
                  <c:v>6.6000000000000003E-2</c:v>
                </c:pt>
                <c:pt idx="1">
                  <c:v>7.3999999999999996E-2</c:v>
                </c:pt>
              </c:numCache>
            </c:numRef>
          </c:val>
          <c:extLst>
            <c:ext xmlns:c16="http://schemas.microsoft.com/office/drawing/2014/chart" uri="{C3380CC4-5D6E-409C-BE32-E72D297353CC}">
              <c16:uniqueId val="{00000000-60AA-E644-A721-40FA80FA7E94}"/>
            </c:ext>
          </c:extLst>
        </c:ser>
        <c:dLbls>
          <c:dLblPos val="outEnd"/>
          <c:showLegendKey val="0"/>
          <c:showVal val="1"/>
          <c:showCatName val="0"/>
          <c:showSerName val="0"/>
          <c:showPercent val="0"/>
          <c:showBubbleSize val="0"/>
        </c:dLbls>
        <c:gapWidth val="62"/>
        <c:overlap val="-27"/>
        <c:axId val="1549134687"/>
        <c:axId val="1022666367"/>
      </c:barChart>
      <c:catAx>
        <c:axId val="1549134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022666367"/>
        <c:crosses val="autoZero"/>
        <c:auto val="1"/>
        <c:lblAlgn val="ctr"/>
        <c:lblOffset val="100"/>
        <c:noMultiLvlLbl val="0"/>
      </c:catAx>
      <c:valAx>
        <c:axId val="1022666367"/>
        <c:scaling>
          <c:orientation val="minMax"/>
          <c:max val="7.4999999999999997E-2"/>
          <c:min val="0"/>
        </c:scaling>
        <c:delete val="1"/>
        <c:axPos val="l"/>
        <c:majorGridlines>
          <c:spPr>
            <a:ln w="9525" cap="flat" cmpd="sng" algn="ctr">
              <a:solidFill>
                <a:schemeClr val="bg1"/>
              </a:solidFill>
              <a:prstDash val="sysDot"/>
              <a:round/>
            </a:ln>
            <a:effectLst/>
          </c:spPr>
        </c:majorGridlines>
        <c:title>
          <c:tx>
            <c:rich>
              <a:bodyPr rot="0" spcFirstLastPara="1" vertOverflow="ellipsis" wrap="square" anchor="ctr" anchorCtr="1"/>
              <a:lstStyle/>
              <a:p>
                <a:pPr>
                  <a:defRPr sz="2400" b="0" i="0" u="none" strike="noStrike" kern="1200" baseline="0">
                    <a:solidFill>
                      <a:schemeClr val="bg1"/>
                    </a:solidFill>
                    <a:latin typeface="+mn-lt"/>
                    <a:ea typeface="+mn-ea"/>
                    <a:cs typeface="+mn-cs"/>
                  </a:defRPr>
                </a:pPr>
                <a:r>
                  <a:rPr lang="en-US"/>
                  <a:t>Percent increase</a:t>
                </a:r>
              </a:p>
            </c:rich>
          </c:tx>
          <c:layout>
            <c:manualLayout>
              <c:xMode val="edge"/>
              <c:yMode val="edge"/>
              <c:x val="2.0061728395061727E-2"/>
              <c:y val="0.3693859501912361"/>
            </c:manualLayout>
          </c:layout>
          <c:overlay val="0"/>
          <c:spPr>
            <a:noFill/>
            <a:ln>
              <a:noFill/>
            </a:ln>
            <a:effectLst/>
          </c:spPr>
          <c:txPr>
            <a:bodyPr rot="0" spcFirstLastPara="1" vertOverflow="ellipsis" wrap="square" anchor="ctr" anchorCtr="1"/>
            <a:lstStyle/>
            <a:p>
              <a:pPr>
                <a:defRPr sz="2400" b="0" i="0" u="none" strike="noStrike" kern="1200" baseline="0">
                  <a:solidFill>
                    <a:schemeClr val="bg1"/>
                  </a:solidFill>
                  <a:latin typeface="+mn-lt"/>
                  <a:ea typeface="+mn-ea"/>
                  <a:cs typeface="+mn-cs"/>
                </a:defRPr>
              </a:pPr>
              <a:endParaRPr lang="en-US"/>
            </a:p>
          </c:txPr>
        </c:title>
        <c:numFmt formatCode="0.0%" sourceLinked="1"/>
        <c:majorTickMark val="out"/>
        <c:minorTickMark val="none"/>
        <c:tickLblPos val="nextTo"/>
        <c:crossAx val="1549134687"/>
        <c:crosses val="autoZero"/>
        <c:crossBetween val="between"/>
        <c:majorUnit val="0.02"/>
      </c:valAx>
      <c:spPr>
        <a:noFill/>
        <a:ln>
          <a:noFill/>
        </a:ln>
        <a:effectLst/>
      </c:spPr>
    </c:plotArea>
    <c:plotVisOnly val="1"/>
    <c:dispBlanksAs val="gap"/>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Length
of Stay</c:v>
                </c:pt>
                <c:pt idx="1">
                  <c:v>Nursing
Visits</c:v>
                </c:pt>
                <c:pt idx="2">
                  <c:v>Physical Therapy
Visits</c:v>
                </c:pt>
                <c:pt idx="3">
                  <c:v>Occupational Therapy
Visits</c:v>
                </c:pt>
                <c:pt idx="4">
                  <c:v>Speech Therapy
Visits</c:v>
                </c:pt>
                <c:pt idx="5">
                  <c:v>Home Health
Aide Visits</c:v>
                </c:pt>
              </c:strCache>
            </c:strRef>
          </c:cat>
          <c:val>
            <c:numRef>
              <c:f>Sheet1!$B$2:$B$7</c:f>
              <c:numCache>
                <c:formatCode>0.0%</c:formatCode>
                <c:ptCount val="6"/>
                <c:pt idx="0">
                  <c:v>-3.5000000000000003E-2</c:v>
                </c:pt>
                <c:pt idx="1">
                  <c:v>-4.9000000000000002E-2</c:v>
                </c:pt>
                <c:pt idx="2">
                  <c:v>-2.7E-2</c:v>
                </c:pt>
                <c:pt idx="3">
                  <c:v>-2.9000000000000001E-2</c:v>
                </c:pt>
                <c:pt idx="4">
                  <c:v>-0.05</c:v>
                </c:pt>
                <c:pt idx="5">
                  <c:v>-0.05</c:v>
                </c:pt>
              </c:numCache>
            </c:numRef>
          </c:val>
          <c:extLst>
            <c:ext xmlns:c16="http://schemas.microsoft.com/office/drawing/2014/chart" uri="{C3380CC4-5D6E-409C-BE32-E72D297353CC}">
              <c16:uniqueId val="{00000000-AD6B-CF49-A8DD-60D496D1E2AB}"/>
            </c:ext>
          </c:extLst>
        </c:ser>
        <c:dLbls>
          <c:showLegendKey val="0"/>
          <c:showVal val="0"/>
          <c:showCatName val="0"/>
          <c:showSerName val="0"/>
          <c:showPercent val="0"/>
          <c:showBubbleSize val="0"/>
        </c:dLbls>
        <c:gapWidth val="56"/>
        <c:overlap val="-27"/>
        <c:axId val="1635710768"/>
        <c:axId val="1635691968"/>
      </c:barChart>
      <c:catAx>
        <c:axId val="1635710768"/>
        <c:scaling>
          <c:orientation val="minMax"/>
        </c:scaling>
        <c:delete val="0"/>
        <c:axPos val="b"/>
        <c:numFmt formatCode="General" sourceLinked="1"/>
        <c:majorTickMark val="none"/>
        <c:minorTickMark val="none"/>
        <c:tickLblPos val="high"/>
        <c:spPr>
          <a:noFill/>
          <a:ln w="1905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35691968"/>
        <c:crosses val="autoZero"/>
        <c:auto val="1"/>
        <c:lblAlgn val="ctr"/>
        <c:lblOffset val="0"/>
        <c:noMultiLvlLbl val="0"/>
      </c:catAx>
      <c:valAx>
        <c:axId val="1635691968"/>
        <c:scaling>
          <c:orientation val="minMax"/>
          <c:min val="-0.05"/>
        </c:scaling>
        <c:delete val="1"/>
        <c:axPos val="l"/>
        <c:numFmt formatCode="0.0%" sourceLinked="1"/>
        <c:majorTickMark val="none"/>
        <c:minorTickMark val="none"/>
        <c:tickLblPos val="nextTo"/>
        <c:crossAx val="1635710768"/>
        <c:crosses val="autoZero"/>
        <c:crossBetween val="between"/>
        <c:majorUnit val="0.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White</c:v>
                </c:pt>
              </c:strCache>
            </c:strRef>
          </c:tx>
          <c:spPr>
            <a:ln w="76200" cap="rnd">
              <a:solidFill>
                <a:schemeClr val="bg1"/>
              </a:solidFill>
              <a:round/>
            </a:ln>
            <a:effectLst>
              <a:outerShdw blurRad="50800" dist="38100" dir="2700000" algn="tl" rotWithShape="0">
                <a:prstClr val="black">
                  <a:alpha val="40000"/>
                </a:prstClr>
              </a:outerShdw>
            </a:effectLst>
          </c:spPr>
          <c:marker>
            <c:symbol val="none"/>
          </c:marker>
          <c:cat>
            <c:numRef>
              <c:f>Sheet1!$A$2:$A$74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Sheet1!$B$2:$B$74</c:f>
              <c:numCache>
                <c:formatCode>General</c:formatCode>
                <c:ptCount val="73"/>
                <c:pt idx="0">
                  <c:v>69.099999999999994</c:v>
                </c:pt>
                <c:pt idx="1">
                  <c:v>69.3</c:v>
                </c:pt>
                <c:pt idx="2">
                  <c:v>69.5</c:v>
                </c:pt>
                <c:pt idx="3">
                  <c:v>69.7</c:v>
                </c:pt>
                <c:pt idx="4">
                  <c:v>70.5</c:v>
                </c:pt>
                <c:pt idx="5">
                  <c:v>70.5</c:v>
                </c:pt>
                <c:pt idx="6">
                  <c:v>70.5</c:v>
                </c:pt>
                <c:pt idx="7">
                  <c:v>70.3</c:v>
                </c:pt>
                <c:pt idx="8">
                  <c:v>70.5</c:v>
                </c:pt>
                <c:pt idx="9">
                  <c:v>70.7</c:v>
                </c:pt>
                <c:pt idx="10">
                  <c:v>70.599999999999994</c:v>
                </c:pt>
                <c:pt idx="11">
                  <c:v>71</c:v>
                </c:pt>
                <c:pt idx="12">
                  <c:v>70.900000000000006</c:v>
                </c:pt>
                <c:pt idx="13">
                  <c:v>70.8</c:v>
                </c:pt>
                <c:pt idx="14">
                  <c:v>71</c:v>
                </c:pt>
                <c:pt idx="15">
                  <c:v>71.099999999999994</c:v>
                </c:pt>
                <c:pt idx="16">
                  <c:v>71.099999999999994</c:v>
                </c:pt>
                <c:pt idx="17">
                  <c:v>71.400000000000006</c:v>
                </c:pt>
                <c:pt idx="18">
                  <c:v>71.099999999999994</c:v>
                </c:pt>
                <c:pt idx="19">
                  <c:v>71.400000000000006</c:v>
                </c:pt>
                <c:pt idx="20">
                  <c:v>71.7</c:v>
                </c:pt>
                <c:pt idx="21">
                  <c:v>72</c:v>
                </c:pt>
                <c:pt idx="22">
                  <c:v>72</c:v>
                </c:pt>
                <c:pt idx="23">
                  <c:v>72.2</c:v>
                </c:pt>
                <c:pt idx="24">
                  <c:v>72.8</c:v>
                </c:pt>
                <c:pt idx="25">
                  <c:v>73.400000000000006</c:v>
                </c:pt>
                <c:pt idx="26">
                  <c:v>73.599999999999994</c:v>
                </c:pt>
                <c:pt idx="27">
                  <c:v>74</c:v>
                </c:pt>
                <c:pt idx="28">
                  <c:v>74.099999999999994</c:v>
                </c:pt>
                <c:pt idx="29">
                  <c:v>74.599999999999994</c:v>
                </c:pt>
                <c:pt idx="30">
                  <c:v>74.400000000000006</c:v>
                </c:pt>
                <c:pt idx="31">
                  <c:v>74.8</c:v>
                </c:pt>
                <c:pt idx="32">
                  <c:v>75.099999999999994</c:v>
                </c:pt>
                <c:pt idx="33">
                  <c:v>75.2</c:v>
                </c:pt>
                <c:pt idx="34">
                  <c:v>75.3</c:v>
                </c:pt>
                <c:pt idx="35">
                  <c:v>75.3</c:v>
                </c:pt>
                <c:pt idx="36">
                  <c:v>75.400000000000006</c:v>
                </c:pt>
                <c:pt idx="37">
                  <c:v>75.599999999999994</c:v>
                </c:pt>
                <c:pt idx="38">
                  <c:v>75.599999999999994</c:v>
                </c:pt>
                <c:pt idx="39">
                  <c:v>75.900000000000006</c:v>
                </c:pt>
                <c:pt idx="40">
                  <c:v>76.099999999999994</c:v>
                </c:pt>
                <c:pt idx="41">
                  <c:v>76.3</c:v>
                </c:pt>
                <c:pt idx="42">
                  <c:v>76.5</c:v>
                </c:pt>
                <c:pt idx="43">
                  <c:v>76.3</c:v>
                </c:pt>
                <c:pt idx="44">
                  <c:v>76.5</c:v>
                </c:pt>
                <c:pt idx="45">
                  <c:v>76.5</c:v>
                </c:pt>
                <c:pt idx="46">
                  <c:v>76.8</c:v>
                </c:pt>
                <c:pt idx="47">
                  <c:v>77.099999999999994</c:v>
                </c:pt>
                <c:pt idx="48">
                  <c:v>77.3</c:v>
                </c:pt>
                <c:pt idx="49">
                  <c:v>77.3</c:v>
                </c:pt>
                <c:pt idx="50">
                  <c:v>77.3</c:v>
                </c:pt>
                <c:pt idx="51">
                  <c:v>77.5</c:v>
                </c:pt>
                <c:pt idx="52">
                  <c:v>77.5</c:v>
                </c:pt>
                <c:pt idx="53">
                  <c:v>77.7</c:v>
                </c:pt>
                <c:pt idx="54">
                  <c:v>78.099999999999994</c:v>
                </c:pt>
                <c:pt idx="55">
                  <c:v>78</c:v>
                </c:pt>
              </c:numCache>
            </c:numRef>
          </c:val>
          <c:smooth val="0"/>
          <c:extLst>
            <c:ext xmlns:c16="http://schemas.microsoft.com/office/drawing/2014/chart" uri="{C3380CC4-5D6E-409C-BE32-E72D297353CC}">
              <c16:uniqueId val="{00000000-AC8D-CC49-8980-6B4A3C76550E}"/>
            </c:ext>
          </c:extLst>
        </c:ser>
        <c:ser>
          <c:idx val="1"/>
          <c:order val="1"/>
          <c:tx>
            <c:strRef>
              <c:f>Sheet1!$C$1</c:f>
              <c:strCache>
                <c:ptCount val="1"/>
                <c:pt idx="0">
                  <c:v>Black</c:v>
                </c:pt>
              </c:strCache>
            </c:strRef>
          </c:tx>
          <c:spPr>
            <a:ln w="76200" cap="rnd">
              <a:solidFill>
                <a:srgbClr val="FFFF00"/>
              </a:solidFill>
              <a:round/>
            </a:ln>
            <a:effectLst>
              <a:outerShdw blurRad="50800" dist="38100" dir="2700000" algn="tl" rotWithShape="0">
                <a:prstClr val="black">
                  <a:alpha val="40000"/>
                </a:prstClr>
              </a:outerShdw>
            </a:effectLst>
          </c:spPr>
          <c:marker>
            <c:symbol val="none"/>
          </c:marker>
          <c:dPt>
            <c:idx val="38"/>
            <c:marker>
              <c:symbol val="none"/>
            </c:marker>
            <c:bubble3D val="0"/>
            <c:extLst>
              <c:ext xmlns:c16="http://schemas.microsoft.com/office/drawing/2014/chart" uri="{C3380CC4-5D6E-409C-BE32-E72D297353CC}">
                <c16:uniqueId val="{00000026-AC8D-CC49-8980-6B4A3C76550E}"/>
              </c:ext>
            </c:extLst>
          </c:dPt>
          <c:dPt>
            <c:idx val="55"/>
            <c:marker>
              <c:symbol val="none"/>
            </c:marker>
            <c:bubble3D val="0"/>
            <c:extLst>
              <c:ext xmlns:c16="http://schemas.microsoft.com/office/drawing/2014/chart" uri="{C3380CC4-5D6E-409C-BE32-E72D297353CC}">
                <c16:uniqueId val="{0000000E-AC8D-CC49-8980-6B4A3C76550E}"/>
              </c:ext>
            </c:extLst>
          </c:dPt>
          <c:dPt>
            <c:idx val="56"/>
            <c:marker>
              <c:symbol val="none"/>
            </c:marker>
            <c:bubble3D val="0"/>
            <c:extLst>
              <c:ext xmlns:c16="http://schemas.microsoft.com/office/drawing/2014/chart" uri="{C3380CC4-5D6E-409C-BE32-E72D297353CC}">
                <c16:uniqueId val="{0000000F-AC8D-CC49-8980-6B4A3C76550E}"/>
              </c:ext>
            </c:extLst>
          </c:dPt>
          <c:dPt>
            <c:idx val="57"/>
            <c:marker>
              <c:symbol val="none"/>
            </c:marker>
            <c:bubble3D val="0"/>
            <c:extLst>
              <c:ext xmlns:c16="http://schemas.microsoft.com/office/drawing/2014/chart" uri="{C3380CC4-5D6E-409C-BE32-E72D297353CC}">
                <c16:uniqueId val="{00000010-AC8D-CC49-8980-6B4A3C76550E}"/>
              </c:ext>
            </c:extLst>
          </c:dPt>
          <c:dPt>
            <c:idx val="58"/>
            <c:marker>
              <c:symbol val="none"/>
            </c:marker>
            <c:bubble3D val="0"/>
            <c:extLst>
              <c:ext xmlns:c16="http://schemas.microsoft.com/office/drawing/2014/chart" uri="{C3380CC4-5D6E-409C-BE32-E72D297353CC}">
                <c16:uniqueId val="{00000011-AC8D-CC49-8980-6B4A3C76550E}"/>
              </c:ext>
            </c:extLst>
          </c:dPt>
          <c:dPt>
            <c:idx val="59"/>
            <c:marker>
              <c:symbol val="none"/>
            </c:marker>
            <c:bubble3D val="0"/>
            <c:extLst>
              <c:ext xmlns:c16="http://schemas.microsoft.com/office/drawing/2014/chart" uri="{C3380CC4-5D6E-409C-BE32-E72D297353CC}">
                <c16:uniqueId val="{00000012-AC8D-CC49-8980-6B4A3C76550E}"/>
              </c:ext>
            </c:extLst>
          </c:dPt>
          <c:dPt>
            <c:idx val="60"/>
            <c:marker>
              <c:symbol val="none"/>
            </c:marker>
            <c:bubble3D val="0"/>
            <c:extLst>
              <c:ext xmlns:c16="http://schemas.microsoft.com/office/drawing/2014/chart" uri="{C3380CC4-5D6E-409C-BE32-E72D297353CC}">
                <c16:uniqueId val="{00000013-AC8D-CC49-8980-6B4A3C76550E}"/>
              </c:ext>
            </c:extLst>
          </c:dPt>
          <c:dPt>
            <c:idx val="61"/>
            <c:marker>
              <c:symbol val="none"/>
            </c:marker>
            <c:bubble3D val="0"/>
            <c:extLst>
              <c:ext xmlns:c16="http://schemas.microsoft.com/office/drawing/2014/chart" uri="{C3380CC4-5D6E-409C-BE32-E72D297353CC}">
                <c16:uniqueId val="{00000014-AC8D-CC49-8980-6B4A3C76550E}"/>
              </c:ext>
            </c:extLst>
          </c:dPt>
          <c:dPt>
            <c:idx val="62"/>
            <c:marker>
              <c:symbol val="none"/>
            </c:marker>
            <c:bubble3D val="0"/>
            <c:extLst>
              <c:ext xmlns:c16="http://schemas.microsoft.com/office/drawing/2014/chart" uri="{C3380CC4-5D6E-409C-BE32-E72D297353CC}">
                <c16:uniqueId val="{00000015-AC8D-CC49-8980-6B4A3C76550E}"/>
              </c:ext>
            </c:extLst>
          </c:dPt>
          <c:dPt>
            <c:idx val="63"/>
            <c:marker>
              <c:symbol val="none"/>
            </c:marker>
            <c:bubble3D val="0"/>
            <c:extLst>
              <c:ext xmlns:c16="http://schemas.microsoft.com/office/drawing/2014/chart" uri="{C3380CC4-5D6E-409C-BE32-E72D297353CC}">
                <c16:uniqueId val="{00000016-AC8D-CC49-8980-6B4A3C76550E}"/>
              </c:ext>
            </c:extLst>
          </c:dPt>
          <c:dPt>
            <c:idx val="64"/>
            <c:marker>
              <c:symbol val="none"/>
            </c:marker>
            <c:bubble3D val="0"/>
            <c:extLst>
              <c:ext xmlns:c16="http://schemas.microsoft.com/office/drawing/2014/chart" uri="{C3380CC4-5D6E-409C-BE32-E72D297353CC}">
                <c16:uniqueId val="{00000017-AC8D-CC49-8980-6B4A3C76550E}"/>
              </c:ext>
            </c:extLst>
          </c:dPt>
          <c:dPt>
            <c:idx val="65"/>
            <c:marker>
              <c:symbol val="none"/>
            </c:marker>
            <c:bubble3D val="0"/>
            <c:extLst>
              <c:ext xmlns:c16="http://schemas.microsoft.com/office/drawing/2014/chart" uri="{C3380CC4-5D6E-409C-BE32-E72D297353CC}">
                <c16:uniqueId val="{00000018-AC8D-CC49-8980-6B4A3C76550E}"/>
              </c:ext>
            </c:extLst>
          </c:dPt>
          <c:dPt>
            <c:idx val="66"/>
            <c:marker>
              <c:symbol val="none"/>
            </c:marker>
            <c:bubble3D val="0"/>
            <c:extLst>
              <c:ext xmlns:c16="http://schemas.microsoft.com/office/drawing/2014/chart" uri="{C3380CC4-5D6E-409C-BE32-E72D297353CC}">
                <c16:uniqueId val="{00000019-AC8D-CC49-8980-6B4A3C76550E}"/>
              </c:ext>
            </c:extLst>
          </c:dPt>
          <c:dPt>
            <c:idx val="67"/>
            <c:marker>
              <c:symbol val="none"/>
            </c:marker>
            <c:bubble3D val="0"/>
            <c:extLst>
              <c:ext xmlns:c16="http://schemas.microsoft.com/office/drawing/2014/chart" uri="{C3380CC4-5D6E-409C-BE32-E72D297353CC}">
                <c16:uniqueId val="{0000001A-AC8D-CC49-8980-6B4A3C76550E}"/>
              </c:ext>
            </c:extLst>
          </c:dPt>
          <c:dPt>
            <c:idx val="68"/>
            <c:marker>
              <c:symbol val="none"/>
            </c:marker>
            <c:bubble3D val="0"/>
            <c:extLst>
              <c:ext xmlns:c16="http://schemas.microsoft.com/office/drawing/2014/chart" uri="{C3380CC4-5D6E-409C-BE32-E72D297353CC}">
                <c16:uniqueId val="{0000001B-AC8D-CC49-8980-6B4A3C76550E}"/>
              </c:ext>
            </c:extLst>
          </c:dPt>
          <c:dPt>
            <c:idx val="69"/>
            <c:marker>
              <c:symbol val="none"/>
            </c:marker>
            <c:bubble3D val="0"/>
            <c:extLst>
              <c:ext xmlns:c16="http://schemas.microsoft.com/office/drawing/2014/chart" uri="{C3380CC4-5D6E-409C-BE32-E72D297353CC}">
                <c16:uniqueId val="{0000001C-AC8D-CC49-8980-6B4A3C76550E}"/>
              </c:ext>
            </c:extLst>
          </c:dPt>
          <c:dPt>
            <c:idx val="70"/>
            <c:marker>
              <c:symbol val="none"/>
            </c:marker>
            <c:bubble3D val="0"/>
            <c:extLst>
              <c:ext xmlns:c16="http://schemas.microsoft.com/office/drawing/2014/chart" uri="{C3380CC4-5D6E-409C-BE32-E72D297353CC}">
                <c16:uniqueId val="{0000001D-AC8D-CC49-8980-6B4A3C76550E}"/>
              </c:ext>
            </c:extLst>
          </c:dPt>
          <c:dPt>
            <c:idx val="71"/>
            <c:marker>
              <c:symbol val="none"/>
            </c:marker>
            <c:bubble3D val="0"/>
            <c:extLst>
              <c:ext xmlns:c16="http://schemas.microsoft.com/office/drawing/2014/chart" uri="{C3380CC4-5D6E-409C-BE32-E72D297353CC}">
                <c16:uniqueId val="{0000001E-AC8D-CC49-8980-6B4A3C76550E}"/>
              </c:ext>
            </c:extLst>
          </c:dPt>
          <c:cat>
            <c:numRef>
              <c:f>Sheet1!$A$2:$A$74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Sheet1!$C$2:$C$74</c:f>
              <c:numCache>
                <c:formatCode>General</c:formatCode>
                <c:ptCount val="73"/>
                <c:pt idx="0">
                  <c:v>60.8</c:v>
                </c:pt>
                <c:pt idx="1">
                  <c:v>61.2</c:v>
                </c:pt>
                <c:pt idx="2">
                  <c:v>61.4</c:v>
                </c:pt>
                <c:pt idx="3">
                  <c:v>62</c:v>
                </c:pt>
                <c:pt idx="4">
                  <c:v>63.4</c:v>
                </c:pt>
                <c:pt idx="5">
                  <c:v>63.7</c:v>
                </c:pt>
                <c:pt idx="6">
                  <c:v>63.6</c:v>
                </c:pt>
                <c:pt idx="7">
                  <c:v>63</c:v>
                </c:pt>
                <c:pt idx="8">
                  <c:v>63.4</c:v>
                </c:pt>
                <c:pt idx="9">
                  <c:v>63.9</c:v>
                </c:pt>
                <c:pt idx="10">
                  <c:v>63.6</c:v>
                </c:pt>
                <c:pt idx="11">
                  <c:v>64.5</c:v>
                </c:pt>
                <c:pt idx="12">
                  <c:v>64.2</c:v>
                </c:pt>
                <c:pt idx="13">
                  <c:v>63.7</c:v>
                </c:pt>
                <c:pt idx="14">
                  <c:v>64.2</c:v>
                </c:pt>
                <c:pt idx="15">
                  <c:v>64.3</c:v>
                </c:pt>
                <c:pt idx="16">
                  <c:v>64.2</c:v>
                </c:pt>
                <c:pt idx="17">
                  <c:v>64.900000000000006</c:v>
                </c:pt>
                <c:pt idx="18">
                  <c:v>64.099999999999994</c:v>
                </c:pt>
                <c:pt idx="19">
                  <c:v>64.5</c:v>
                </c:pt>
                <c:pt idx="20">
                  <c:v>64.099999999999994</c:v>
                </c:pt>
                <c:pt idx="21">
                  <c:v>64.599999999999994</c:v>
                </c:pt>
                <c:pt idx="22">
                  <c:v>64.7</c:v>
                </c:pt>
                <c:pt idx="23">
                  <c:v>65</c:v>
                </c:pt>
                <c:pt idx="24">
                  <c:v>66</c:v>
                </c:pt>
                <c:pt idx="25">
                  <c:v>66.8</c:v>
                </c:pt>
                <c:pt idx="26">
                  <c:v>67.2</c:v>
                </c:pt>
                <c:pt idx="27">
                  <c:v>67.7</c:v>
                </c:pt>
                <c:pt idx="28">
                  <c:v>68.099999999999994</c:v>
                </c:pt>
                <c:pt idx="29">
                  <c:v>68.5</c:v>
                </c:pt>
                <c:pt idx="30">
                  <c:v>68.099999999999994</c:v>
                </c:pt>
                <c:pt idx="31">
                  <c:v>68.900000000000006</c:v>
                </c:pt>
                <c:pt idx="32">
                  <c:v>69.400000000000006</c:v>
                </c:pt>
                <c:pt idx="33">
                  <c:v>69.400000000000006</c:v>
                </c:pt>
                <c:pt idx="34">
                  <c:v>69.5</c:v>
                </c:pt>
                <c:pt idx="35">
                  <c:v>69.3</c:v>
                </c:pt>
                <c:pt idx="36">
                  <c:v>69.099999999999994</c:v>
                </c:pt>
                <c:pt idx="37">
                  <c:v>69.099999999999994</c:v>
                </c:pt>
                <c:pt idx="38">
                  <c:v>68.900000000000006</c:v>
                </c:pt>
                <c:pt idx="39">
                  <c:v>68.8</c:v>
                </c:pt>
                <c:pt idx="40">
                  <c:v>69.099999999999994</c:v>
                </c:pt>
                <c:pt idx="41">
                  <c:v>69.3</c:v>
                </c:pt>
                <c:pt idx="42">
                  <c:v>69.599999999999994</c:v>
                </c:pt>
                <c:pt idx="43">
                  <c:v>69.2</c:v>
                </c:pt>
                <c:pt idx="44">
                  <c:v>69.5</c:v>
                </c:pt>
                <c:pt idx="45">
                  <c:v>69.599999999999994</c:v>
                </c:pt>
                <c:pt idx="46">
                  <c:v>70.2</c:v>
                </c:pt>
                <c:pt idx="47">
                  <c:v>71.099999999999994</c:v>
                </c:pt>
                <c:pt idx="48">
                  <c:v>71.3</c:v>
                </c:pt>
                <c:pt idx="49">
                  <c:v>71.400000000000006</c:v>
                </c:pt>
                <c:pt idx="50">
                  <c:v>71.8</c:v>
                </c:pt>
                <c:pt idx="51">
                  <c:v>72</c:v>
                </c:pt>
                <c:pt idx="52">
                  <c:v>72.2</c:v>
                </c:pt>
                <c:pt idx="53">
                  <c:v>72.400000000000006</c:v>
                </c:pt>
                <c:pt idx="54">
                  <c:v>72.900000000000006</c:v>
                </c:pt>
                <c:pt idx="55">
                  <c:v>73</c:v>
                </c:pt>
              </c:numCache>
            </c:numRef>
          </c:val>
          <c:smooth val="0"/>
          <c:extLst>
            <c:ext xmlns:c16="http://schemas.microsoft.com/office/drawing/2014/chart" uri="{C3380CC4-5D6E-409C-BE32-E72D297353CC}">
              <c16:uniqueId val="{00000001-AC8D-CC49-8980-6B4A3C76550E}"/>
            </c:ext>
          </c:extLst>
        </c:ser>
        <c:ser>
          <c:idx val="2"/>
          <c:order val="2"/>
          <c:tx>
            <c:strRef>
              <c:f>Sheet1!$D$1</c:f>
              <c:strCache>
                <c:ptCount val="1"/>
                <c:pt idx="0">
                  <c:v>White  2006+</c:v>
                </c:pt>
              </c:strCache>
            </c:strRef>
          </c:tx>
          <c:spPr>
            <a:ln w="76200" cap="rnd">
              <a:solidFill>
                <a:schemeClr val="bg1"/>
              </a:solidFill>
              <a:prstDash val="sysDash"/>
              <a:round/>
            </a:ln>
            <a:effectLst>
              <a:outerShdw blurRad="50800" dist="38100" dir="2700000" algn="tl" rotWithShape="0">
                <a:prstClr val="black">
                  <a:alpha val="40000"/>
                </a:prstClr>
              </a:outerShdw>
            </a:effectLst>
          </c:spPr>
          <c:marker>
            <c:symbol val="none"/>
          </c:marker>
          <c:cat>
            <c:numRef>
              <c:f>Sheet1!$A$2:$A$74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Sheet1!$D$2:$D$74</c:f>
              <c:numCache>
                <c:formatCode>General</c:formatCode>
                <c:ptCount val="73"/>
                <c:pt idx="0">
                  <c:v>2</c:v>
                </c:pt>
                <c:pt idx="1">
                  <c:v>2</c:v>
                </c:pt>
                <c:pt idx="2">
                  <c:v>3</c:v>
                </c:pt>
                <c:pt idx="3">
                  <c:v>5</c:v>
                </c:pt>
                <c:pt idx="56">
                  <c:v>78.3</c:v>
                </c:pt>
                <c:pt idx="57">
                  <c:v>78.5</c:v>
                </c:pt>
                <c:pt idx="58">
                  <c:v>78.5</c:v>
                </c:pt>
                <c:pt idx="59">
                  <c:v>78.8</c:v>
                </c:pt>
                <c:pt idx="60">
                  <c:v>78.900000000000006</c:v>
                </c:pt>
                <c:pt idx="61">
                  <c:v>79</c:v>
                </c:pt>
                <c:pt idx="62">
                  <c:v>79.099999999999994</c:v>
                </c:pt>
                <c:pt idx="63">
                  <c:v>79.099999999999994</c:v>
                </c:pt>
                <c:pt idx="64">
                  <c:v>79.099999999999994</c:v>
                </c:pt>
                <c:pt idx="65">
                  <c:v>78.900000000000006</c:v>
                </c:pt>
                <c:pt idx="66">
                  <c:v>78.900000000000006</c:v>
                </c:pt>
                <c:pt idx="67">
                  <c:v>78.8</c:v>
                </c:pt>
                <c:pt idx="68">
                  <c:v>78.599999999999994</c:v>
                </c:pt>
                <c:pt idx="69">
                  <c:v>78.8</c:v>
                </c:pt>
                <c:pt idx="70">
                  <c:v>77.400000000000006</c:v>
                </c:pt>
                <c:pt idx="71">
                  <c:v>76.7</c:v>
                </c:pt>
                <c:pt idx="72">
                  <c:v>77.5</c:v>
                </c:pt>
              </c:numCache>
            </c:numRef>
          </c:val>
          <c:smooth val="0"/>
          <c:extLst>
            <c:ext xmlns:c16="http://schemas.microsoft.com/office/drawing/2014/chart" uri="{C3380CC4-5D6E-409C-BE32-E72D297353CC}">
              <c16:uniqueId val="{0000004B-AC8D-CC49-8980-6B4A3C76550E}"/>
            </c:ext>
          </c:extLst>
        </c:ser>
        <c:ser>
          <c:idx val="3"/>
          <c:order val="3"/>
          <c:tx>
            <c:strRef>
              <c:f>Sheet1!$E$1</c:f>
              <c:strCache>
                <c:ptCount val="1"/>
                <c:pt idx="0">
                  <c:v>Black 2006+</c:v>
                </c:pt>
              </c:strCache>
            </c:strRef>
          </c:tx>
          <c:spPr>
            <a:ln w="76200" cap="rnd">
              <a:solidFill>
                <a:srgbClr val="FFFF00"/>
              </a:solidFill>
              <a:prstDash val="sysDash"/>
              <a:round/>
            </a:ln>
            <a:effectLst>
              <a:outerShdw blurRad="50800" dist="38100" dir="2700000" algn="tl" rotWithShape="0">
                <a:prstClr val="black">
                  <a:alpha val="40000"/>
                </a:prstClr>
              </a:outerShdw>
            </a:effectLst>
          </c:spPr>
          <c:marker>
            <c:symbol val="none"/>
          </c:marker>
          <c:cat>
            <c:numRef>
              <c:f>Sheet1!$A$2:$A$74</c:f>
              <c:numCache>
                <c:formatCode>General</c:formatCode>
                <c:ptCount val="73"/>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numCache>
            </c:numRef>
          </c:cat>
          <c:val>
            <c:numRef>
              <c:f>Sheet1!$E$2:$E$74</c:f>
              <c:numCache>
                <c:formatCode>General</c:formatCode>
                <c:ptCount val="73"/>
                <c:pt idx="56">
                  <c:v>73.400000000000006</c:v>
                </c:pt>
                <c:pt idx="57">
                  <c:v>73.8</c:v>
                </c:pt>
                <c:pt idx="58">
                  <c:v>74.3</c:v>
                </c:pt>
                <c:pt idx="59">
                  <c:v>74.7</c:v>
                </c:pt>
                <c:pt idx="60">
                  <c:v>75.099999999999994</c:v>
                </c:pt>
                <c:pt idx="61">
                  <c:v>75.3</c:v>
                </c:pt>
                <c:pt idx="62">
                  <c:v>75.5</c:v>
                </c:pt>
                <c:pt idx="63">
                  <c:v>75.5</c:v>
                </c:pt>
                <c:pt idx="64">
                  <c:v>75.599999999999994</c:v>
                </c:pt>
                <c:pt idx="65">
                  <c:v>75.5</c:v>
                </c:pt>
                <c:pt idx="66">
                  <c:v>75.3</c:v>
                </c:pt>
                <c:pt idx="67">
                  <c:v>75.3</c:v>
                </c:pt>
                <c:pt idx="68">
                  <c:v>74.7</c:v>
                </c:pt>
                <c:pt idx="69">
                  <c:v>74.8</c:v>
                </c:pt>
                <c:pt idx="70">
                  <c:v>71.5</c:v>
                </c:pt>
                <c:pt idx="71">
                  <c:v>71.2</c:v>
                </c:pt>
                <c:pt idx="72">
                  <c:v>72.8</c:v>
                </c:pt>
              </c:numCache>
            </c:numRef>
          </c:val>
          <c:smooth val="0"/>
          <c:extLst>
            <c:ext xmlns:c16="http://schemas.microsoft.com/office/drawing/2014/chart" uri="{C3380CC4-5D6E-409C-BE32-E72D297353CC}">
              <c16:uniqueId val="{0000004C-AC8D-CC49-8980-6B4A3C76550E}"/>
            </c:ext>
          </c:extLst>
        </c:ser>
        <c:dLbls>
          <c:showLegendKey val="0"/>
          <c:showVal val="0"/>
          <c:showCatName val="0"/>
          <c:showSerName val="0"/>
          <c:showPercent val="0"/>
          <c:showBubbleSize val="0"/>
        </c:dLbls>
        <c:smooth val="0"/>
        <c:axId val="1671872191"/>
        <c:axId val="673005471"/>
      </c:lineChart>
      <c:catAx>
        <c:axId val="1671872191"/>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73005471"/>
        <c:crosses val="autoZero"/>
        <c:auto val="1"/>
        <c:lblAlgn val="ctr"/>
        <c:lblOffset val="100"/>
        <c:tickLblSkip val="10"/>
        <c:noMultiLvlLbl val="0"/>
      </c:catAx>
      <c:valAx>
        <c:axId val="673005471"/>
        <c:scaling>
          <c:orientation val="minMax"/>
          <c:max val="79.900000000000006"/>
          <c:min val="60"/>
        </c:scaling>
        <c:delete val="0"/>
        <c:axPos val="l"/>
        <c:majorGridlines>
          <c:spPr>
            <a:ln w="9525" cap="flat" cmpd="sng" algn="ctr">
              <a:solidFill>
                <a:schemeClr val="bg1"/>
              </a:solidFill>
              <a:prstDash val="sysDot"/>
              <a:round/>
            </a:ln>
            <a:effectLst/>
          </c:spPr>
        </c:majorGridlines>
        <c:numFmt formatCode="General" sourceLinked="1"/>
        <c:majorTickMark val="none"/>
        <c:minorTickMark val="none"/>
        <c:tickLblPos val="nextTo"/>
        <c:spPr>
          <a:noFill/>
          <a:ln w="19050">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71872191"/>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7126096822687"/>
          <c:y val="3.2942806618650816E-2"/>
          <c:w val="0.75862472790458324"/>
          <c:h val="0.84453990076598506"/>
        </c:manualLayout>
      </c:layout>
      <c:barChart>
        <c:barDir val="col"/>
        <c:grouping val="clustered"/>
        <c:varyColors val="0"/>
        <c:ser>
          <c:idx val="0"/>
          <c:order val="0"/>
          <c:tx>
            <c:strRef>
              <c:f>Sheet1!$B$1</c:f>
              <c:strCache>
                <c:ptCount val="1"/>
                <c:pt idx="0">
                  <c:v> Traditional Medicare </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Dental Expenses</c:v>
                </c:pt>
                <c:pt idx="1">
                  <c:v>Out-of-pocket Dental Expenses</c:v>
                </c:pt>
              </c:strCache>
            </c:strRef>
          </c:cat>
          <c:val>
            <c:numRef>
              <c:f>Sheet1!$B$2:$B$3</c:f>
              <c:numCache>
                <c:formatCode>_("$"* #,##0_);_("$"* \(#,##0\);_("$"* "-"??_);_(@_)</c:formatCode>
                <c:ptCount val="2"/>
                <c:pt idx="0">
                  <c:v>485</c:v>
                </c:pt>
                <c:pt idx="1">
                  <c:v>302</c:v>
                </c:pt>
              </c:numCache>
            </c:numRef>
          </c:val>
          <c:extLst>
            <c:ext xmlns:c16="http://schemas.microsoft.com/office/drawing/2014/chart" uri="{C3380CC4-5D6E-409C-BE32-E72D297353CC}">
              <c16:uniqueId val="{00000000-20F0-2F4E-A843-6177DEF40055}"/>
            </c:ext>
          </c:extLst>
        </c:ser>
        <c:ser>
          <c:idx val="1"/>
          <c:order val="1"/>
          <c:tx>
            <c:strRef>
              <c:f>Sheet1!$C$1</c:f>
              <c:strCache>
                <c:ptCount val="1"/>
                <c:pt idx="0">
                  <c:v> Medicare Advantage </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Total Dental Expenses</c:v>
                </c:pt>
                <c:pt idx="1">
                  <c:v>Out-of-pocket Dental Expenses</c:v>
                </c:pt>
              </c:strCache>
            </c:strRef>
          </c:cat>
          <c:val>
            <c:numRef>
              <c:f>Sheet1!$C$2:$C$3</c:f>
              <c:numCache>
                <c:formatCode>_("$"* #,##0_);_("$"* \(#,##0\);_("$"* "-"??_);_(@_)</c:formatCode>
                <c:ptCount val="2"/>
                <c:pt idx="0">
                  <c:v>502</c:v>
                </c:pt>
                <c:pt idx="1">
                  <c:v>328</c:v>
                </c:pt>
              </c:numCache>
            </c:numRef>
          </c:val>
          <c:extLst>
            <c:ext xmlns:c16="http://schemas.microsoft.com/office/drawing/2014/chart" uri="{C3380CC4-5D6E-409C-BE32-E72D297353CC}">
              <c16:uniqueId val="{00000001-20F0-2F4E-A843-6177DEF40055}"/>
            </c:ext>
          </c:extLst>
        </c:ser>
        <c:dLbls>
          <c:showLegendKey val="0"/>
          <c:showVal val="0"/>
          <c:showCatName val="0"/>
          <c:showSerName val="0"/>
          <c:showPercent val="0"/>
          <c:showBubbleSize val="0"/>
        </c:dLbls>
        <c:gapWidth val="80"/>
        <c:overlap val="-8"/>
        <c:axId val="125992368"/>
        <c:axId val="125977936"/>
      </c:barChart>
      <c:catAx>
        <c:axId val="12599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25977936"/>
        <c:crosses val="autoZero"/>
        <c:auto val="1"/>
        <c:lblAlgn val="ctr"/>
        <c:lblOffset val="100"/>
        <c:noMultiLvlLbl val="0"/>
      </c:catAx>
      <c:valAx>
        <c:axId val="125977936"/>
        <c:scaling>
          <c:orientation val="minMax"/>
          <c:max val="505"/>
          <c:min val="0"/>
        </c:scaling>
        <c:delete val="1"/>
        <c:axPos val="l"/>
        <c:majorGridlines>
          <c:spPr>
            <a:ln w="9525" cap="flat" cmpd="sng" algn="ctr">
              <a:solidFill>
                <a:schemeClr val="bg1"/>
              </a:solidFill>
              <a:prstDash val="sysDot"/>
              <a:round/>
            </a:ln>
            <a:effectLst/>
          </c:spPr>
        </c:majorGridlines>
        <c:numFmt formatCode="_(&quot;$&quot;* #,##0_);_(&quot;$&quot;* \(#,##0\);_(&quot;$&quot;* &quot;-&quot;??_);_(@_)" sourceLinked="1"/>
        <c:majorTickMark val="none"/>
        <c:minorTickMark val="none"/>
        <c:tickLblPos val="nextTo"/>
        <c:crossAx val="125992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bg1"/>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25788518971044"/>
          <c:y val="2.9280772425518999E-2"/>
          <c:w val="0.72794494707908552"/>
          <c:h val="0.76868168824088801"/>
        </c:manualLayout>
      </c:layout>
      <c:barChart>
        <c:barDir val="col"/>
        <c:grouping val="clustered"/>
        <c:varyColors val="0"/>
        <c:ser>
          <c:idx val="0"/>
          <c:order val="0"/>
          <c:tx>
            <c:strRef>
              <c:f>Sheet1!$B$1</c:f>
              <c:strCache>
                <c:ptCount val="1"/>
                <c:pt idx="0">
                  <c:v>MA Zero Premium</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Non-White</c:v>
                </c:pt>
                <c:pt idx="1">
                  <c:v>Low-Income
Neighborhood</c:v>
                </c:pt>
              </c:strCache>
            </c:strRef>
          </c:cat>
          <c:val>
            <c:numRef>
              <c:f>Sheet1!$B$2:$B$3</c:f>
              <c:numCache>
                <c:formatCode>0.0%</c:formatCode>
                <c:ptCount val="2"/>
                <c:pt idx="0">
                  <c:v>0.14799999999999999</c:v>
                </c:pt>
                <c:pt idx="1">
                  <c:v>0.32400000000000001</c:v>
                </c:pt>
              </c:numCache>
            </c:numRef>
          </c:val>
          <c:extLst>
            <c:ext xmlns:c16="http://schemas.microsoft.com/office/drawing/2014/chart" uri="{C3380CC4-5D6E-409C-BE32-E72D297353CC}">
              <c16:uniqueId val="{00000000-1603-1B4A-A52C-8D76659BB8E3}"/>
            </c:ext>
          </c:extLst>
        </c:ser>
        <c:ser>
          <c:idx val="1"/>
          <c:order val="1"/>
          <c:tx>
            <c:strRef>
              <c:f>Sheet1!$C$1</c:f>
              <c:strCache>
                <c:ptCount val="1"/>
                <c:pt idx="0">
                  <c:v>MA Non-Zero Premium</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Non-White</c:v>
                </c:pt>
                <c:pt idx="1">
                  <c:v>Low-Income
Neighborhood</c:v>
                </c:pt>
              </c:strCache>
            </c:strRef>
          </c:cat>
          <c:val>
            <c:numRef>
              <c:f>Sheet1!$C$2:$C$3</c:f>
              <c:numCache>
                <c:formatCode>0.0%</c:formatCode>
                <c:ptCount val="2"/>
                <c:pt idx="0">
                  <c:v>4.7E-2</c:v>
                </c:pt>
                <c:pt idx="1">
                  <c:v>0.28499999999999998</c:v>
                </c:pt>
              </c:numCache>
            </c:numRef>
          </c:val>
          <c:extLst>
            <c:ext xmlns:c16="http://schemas.microsoft.com/office/drawing/2014/chart" uri="{C3380CC4-5D6E-409C-BE32-E72D297353CC}">
              <c16:uniqueId val="{00000001-1603-1B4A-A52C-8D76659BB8E3}"/>
            </c:ext>
          </c:extLst>
        </c:ser>
        <c:ser>
          <c:idx val="2"/>
          <c:order val="2"/>
          <c:tx>
            <c:strRef>
              <c:f>Sheet1!$D$1</c:f>
              <c:strCache>
                <c:ptCount val="1"/>
                <c:pt idx="0">
                  <c:v>Traditional Medicare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Non-White</c:v>
                </c:pt>
                <c:pt idx="1">
                  <c:v>Low-Income
Neighborhood</c:v>
                </c:pt>
              </c:strCache>
            </c:strRef>
          </c:cat>
          <c:val>
            <c:numRef>
              <c:f>Sheet1!$D$2:$D$3</c:f>
              <c:numCache>
                <c:formatCode>0.0%</c:formatCode>
                <c:ptCount val="2"/>
                <c:pt idx="0">
                  <c:v>0.04</c:v>
                </c:pt>
                <c:pt idx="1">
                  <c:v>0.251</c:v>
                </c:pt>
              </c:numCache>
            </c:numRef>
          </c:val>
          <c:extLst>
            <c:ext xmlns:c16="http://schemas.microsoft.com/office/drawing/2014/chart" uri="{C3380CC4-5D6E-409C-BE32-E72D297353CC}">
              <c16:uniqueId val="{00000002-1603-1B4A-A52C-8D76659BB8E3}"/>
            </c:ext>
          </c:extLst>
        </c:ser>
        <c:dLbls>
          <c:showLegendKey val="0"/>
          <c:showVal val="0"/>
          <c:showCatName val="0"/>
          <c:showSerName val="0"/>
          <c:showPercent val="0"/>
          <c:showBubbleSize val="0"/>
        </c:dLbls>
        <c:gapWidth val="60"/>
        <c:overlap val="-11"/>
        <c:axId val="1636360416"/>
        <c:axId val="1636362128"/>
      </c:barChart>
      <c:catAx>
        <c:axId val="1636360416"/>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636362128"/>
        <c:crosses val="autoZero"/>
        <c:auto val="1"/>
        <c:lblAlgn val="ctr"/>
        <c:lblOffset val="100"/>
        <c:noMultiLvlLbl val="0"/>
      </c:catAx>
      <c:valAx>
        <c:axId val="1636362128"/>
        <c:scaling>
          <c:orientation val="minMax"/>
          <c:max val="0.33"/>
          <c:min val="0"/>
        </c:scaling>
        <c:delete val="1"/>
        <c:axPos val="l"/>
        <c:majorGridlines>
          <c:spPr>
            <a:ln w="9525" cap="flat" cmpd="sng" algn="ctr">
              <a:solidFill>
                <a:schemeClr val="bg1"/>
              </a:solidFill>
              <a:prstDash val="sysDot"/>
              <a:round/>
            </a:ln>
            <a:effectLst/>
          </c:spPr>
        </c:majorGridlines>
        <c:numFmt formatCode="0.0%" sourceLinked="1"/>
        <c:majorTickMark val="none"/>
        <c:minorTickMark val="none"/>
        <c:tickLblPos val="nextTo"/>
        <c:crossAx val="1636360416"/>
        <c:crosses val="autoZero"/>
        <c:crossBetween val="between"/>
      </c:valAx>
      <c:spPr>
        <a:noFill/>
        <a:ln>
          <a:noFill/>
        </a:ln>
        <a:effectLst/>
      </c:spPr>
    </c:plotArea>
    <c:legend>
      <c:legendPos val="l"/>
      <c:layout>
        <c:manualLayout>
          <c:xMode val="edge"/>
          <c:yMode val="edge"/>
          <c:x val="7.246376811594203E-3"/>
          <c:y val="0.17478399404407707"/>
          <c:w val="0.2406106621567872"/>
          <c:h val="0.58122291345152821"/>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3954695880406254"/>
          <c:y val="3.2292626208806387E-2"/>
          <c:w val="0.83115789874091828"/>
          <c:h val="0.74485889601751232"/>
        </c:manualLayout>
      </c:layout>
      <c:barChart>
        <c:barDir val="col"/>
        <c:grouping val="clustered"/>
        <c:varyColors val="0"/>
        <c:ser>
          <c:idx val="0"/>
          <c:order val="0"/>
          <c:tx>
            <c:strRef>
              <c:f>Supply!$D$831</c:f>
              <c:strCache>
                <c:ptCount val="1"/>
                <c:pt idx="0">
                  <c:v>Very mild</c:v>
                </c:pt>
              </c:strCache>
            </c:strRef>
          </c:tx>
          <c:spPr>
            <a:solidFill>
              <a:schemeClr val="accent1">
                <a:lumMod val="5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Supply!$E$830:$G$830</c:f>
              <c:strCache>
                <c:ptCount val="3"/>
                <c:pt idx="0">
                  <c:v>AAA repair</c:v>
                </c:pt>
                <c:pt idx="1">
                  <c:v>Colectomy for cancer</c:v>
                </c:pt>
                <c:pt idx="2">
                  <c:v>Incisional hernia repair</c:v>
                </c:pt>
              </c:strCache>
            </c:strRef>
          </c:cat>
          <c:val>
            <c:numRef>
              <c:f>Supply!$E$831:$G$831</c:f>
              <c:numCache>
                <c:formatCode>0</c:formatCode>
                <c:ptCount val="3"/>
                <c:pt idx="0">
                  <c:v>11.5</c:v>
                </c:pt>
                <c:pt idx="1">
                  <c:v>30.6</c:v>
                </c:pt>
                <c:pt idx="2">
                  <c:v>46.8</c:v>
                </c:pt>
              </c:numCache>
            </c:numRef>
          </c:val>
          <c:extLst>
            <c:ext xmlns:c16="http://schemas.microsoft.com/office/drawing/2014/chart" uri="{C3380CC4-5D6E-409C-BE32-E72D297353CC}">
              <c16:uniqueId val="{00000000-7C05-254A-B739-8843E3967BCE}"/>
            </c:ext>
          </c:extLst>
        </c:ser>
        <c:ser>
          <c:idx val="1"/>
          <c:order val="1"/>
          <c:tx>
            <c:strRef>
              <c:f>Supply!$D$832</c:f>
              <c:strCache>
                <c:ptCount val="1"/>
                <c:pt idx="0">
                  <c:v>Mild</c:v>
                </c:pt>
              </c:strCache>
            </c:strRef>
          </c:tx>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Supply!$E$830:$G$830</c:f>
              <c:strCache>
                <c:ptCount val="3"/>
                <c:pt idx="0">
                  <c:v>AAA repair</c:v>
                </c:pt>
                <c:pt idx="1">
                  <c:v>Colectomy for cancer</c:v>
                </c:pt>
                <c:pt idx="2">
                  <c:v>Incisional hernia repair</c:v>
                </c:pt>
              </c:strCache>
            </c:strRef>
          </c:cat>
          <c:val>
            <c:numRef>
              <c:f>Supply!$E$832:$G$832</c:f>
              <c:numCache>
                <c:formatCode>0</c:formatCode>
                <c:ptCount val="3"/>
                <c:pt idx="0">
                  <c:v>16.7</c:v>
                </c:pt>
                <c:pt idx="1">
                  <c:v>32.299999999999997</c:v>
                </c:pt>
                <c:pt idx="2">
                  <c:v>46.6</c:v>
                </c:pt>
              </c:numCache>
            </c:numRef>
          </c:val>
          <c:extLst>
            <c:ext xmlns:c16="http://schemas.microsoft.com/office/drawing/2014/chart" uri="{C3380CC4-5D6E-409C-BE32-E72D297353CC}">
              <c16:uniqueId val="{00000001-7C05-254A-B739-8843E3967BCE}"/>
            </c:ext>
          </c:extLst>
        </c:ser>
        <c:ser>
          <c:idx val="2"/>
          <c:order val="2"/>
          <c:tx>
            <c:strRef>
              <c:f>Supply!$D$833</c:f>
              <c:strCache>
                <c:ptCount val="1"/>
                <c:pt idx="0">
                  <c:v>Moderate</c:v>
                </c:pt>
              </c:strCache>
            </c:strRef>
          </c:tx>
          <c:spPr>
            <a:solidFill>
              <a:schemeClr val="accent2">
                <a:lumMod val="40000"/>
                <a:lumOff val="6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Supply!$E$830:$G$830</c:f>
              <c:strCache>
                <c:ptCount val="3"/>
                <c:pt idx="0">
                  <c:v>AAA repair</c:v>
                </c:pt>
                <c:pt idx="1">
                  <c:v>Colectomy for cancer</c:v>
                </c:pt>
                <c:pt idx="2">
                  <c:v>Incisional hernia repair</c:v>
                </c:pt>
              </c:strCache>
            </c:strRef>
          </c:cat>
          <c:val>
            <c:numRef>
              <c:f>Supply!$E$833:$G$833</c:f>
              <c:numCache>
                <c:formatCode>0</c:formatCode>
                <c:ptCount val="3"/>
                <c:pt idx="0">
                  <c:v>18.7</c:v>
                </c:pt>
                <c:pt idx="1">
                  <c:v>34.4</c:v>
                </c:pt>
                <c:pt idx="2">
                  <c:v>47.6</c:v>
                </c:pt>
              </c:numCache>
            </c:numRef>
          </c:val>
          <c:extLst>
            <c:ext xmlns:c16="http://schemas.microsoft.com/office/drawing/2014/chart" uri="{C3380CC4-5D6E-409C-BE32-E72D297353CC}">
              <c16:uniqueId val="{00000002-7C05-254A-B739-8843E3967BCE}"/>
            </c:ext>
          </c:extLst>
        </c:ser>
        <c:ser>
          <c:idx val="3"/>
          <c:order val="3"/>
          <c:tx>
            <c:strRef>
              <c:f>Supply!$D$834</c:f>
              <c:strCache>
                <c:ptCount val="1"/>
                <c:pt idx="0">
                  <c:v>Severe</c:v>
                </c:pt>
              </c:strCache>
            </c:strRef>
          </c:tx>
          <c:spPr>
            <a:solidFill>
              <a:schemeClr val="accent2">
                <a:lumMod val="60000"/>
                <a:lumOff val="40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Supply!$E$830:$G$830</c:f>
              <c:strCache>
                <c:ptCount val="3"/>
                <c:pt idx="0">
                  <c:v>AAA repair</c:v>
                </c:pt>
                <c:pt idx="1">
                  <c:v>Colectomy for cancer</c:v>
                </c:pt>
                <c:pt idx="2">
                  <c:v>Incisional hernia repair</c:v>
                </c:pt>
              </c:strCache>
            </c:strRef>
          </c:cat>
          <c:val>
            <c:numRef>
              <c:f>Supply!$E$834:$G$834</c:f>
              <c:numCache>
                <c:formatCode>0</c:formatCode>
                <c:ptCount val="3"/>
                <c:pt idx="0">
                  <c:v>19.2</c:v>
                </c:pt>
                <c:pt idx="1">
                  <c:v>35.5</c:v>
                </c:pt>
                <c:pt idx="2">
                  <c:v>48.6</c:v>
                </c:pt>
              </c:numCache>
            </c:numRef>
          </c:val>
          <c:extLst>
            <c:ext xmlns:c16="http://schemas.microsoft.com/office/drawing/2014/chart" uri="{C3380CC4-5D6E-409C-BE32-E72D297353CC}">
              <c16:uniqueId val="{00000003-7C05-254A-B739-8843E3967BCE}"/>
            </c:ext>
          </c:extLst>
        </c:ser>
        <c:ser>
          <c:idx val="4"/>
          <c:order val="4"/>
          <c:tx>
            <c:strRef>
              <c:f>Supply!$D$835</c:f>
              <c:strCache>
                <c:ptCount val="1"/>
                <c:pt idx="0">
                  <c:v>Very severe</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Supply!$E$830:$G$830</c:f>
              <c:strCache>
                <c:ptCount val="3"/>
                <c:pt idx="0">
                  <c:v>AAA repair</c:v>
                </c:pt>
                <c:pt idx="1">
                  <c:v>Colectomy for cancer</c:v>
                </c:pt>
                <c:pt idx="2">
                  <c:v>Incisional hernia repair</c:v>
                </c:pt>
              </c:strCache>
            </c:strRef>
          </c:cat>
          <c:val>
            <c:numRef>
              <c:f>Supply!$E$835:$G$835</c:f>
              <c:numCache>
                <c:formatCode>0</c:formatCode>
                <c:ptCount val="3"/>
                <c:pt idx="0">
                  <c:v>18.100000000000001</c:v>
                </c:pt>
                <c:pt idx="1">
                  <c:v>36.9</c:v>
                </c:pt>
                <c:pt idx="2">
                  <c:v>52.4</c:v>
                </c:pt>
              </c:numCache>
            </c:numRef>
          </c:val>
          <c:extLst>
            <c:ext xmlns:c16="http://schemas.microsoft.com/office/drawing/2014/chart" uri="{C3380CC4-5D6E-409C-BE32-E72D297353CC}">
              <c16:uniqueId val="{00000004-7C05-254A-B739-8843E3967BCE}"/>
            </c:ext>
          </c:extLst>
        </c:ser>
        <c:dLbls>
          <c:dLblPos val="outEnd"/>
          <c:showLegendKey val="0"/>
          <c:showVal val="1"/>
          <c:showCatName val="0"/>
          <c:showSerName val="0"/>
          <c:showPercent val="0"/>
          <c:showBubbleSize val="0"/>
        </c:dLbls>
        <c:gapWidth val="219"/>
        <c:overlap val="-27"/>
        <c:axId val="520957024"/>
        <c:axId val="520958736"/>
      </c:barChart>
      <c:catAx>
        <c:axId val="520957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20958736"/>
        <c:crosses val="autoZero"/>
        <c:auto val="1"/>
        <c:lblAlgn val="ctr"/>
        <c:lblOffset val="100"/>
        <c:noMultiLvlLbl val="0"/>
      </c:catAx>
      <c:valAx>
        <c:axId val="520958736"/>
        <c:scaling>
          <c:orientation val="minMax"/>
          <c:max val="53"/>
          <c:min val="0"/>
        </c:scaling>
        <c:delete val="1"/>
        <c:axPos val="l"/>
        <c:numFmt formatCode="0" sourceLinked="1"/>
        <c:majorTickMark val="out"/>
        <c:minorTickMark val="none"/>
        <c:tickLblPos val="nextTo"/>
        <c:crossAx val="520957024"/>
        <c:crosses val="autoZero"/>
        <c:crossBetween val="between"/>
      </c:valAx>
      <c:spPr>
        <a:noFill/>
        <a:ln>
          <a:noFill/>
        </a:ln>
        <a:effectLst/>
      </c:spPr>
    </c:plotArea>
    <c:legend>
      <c:legendPos val="b"/>
      <c:layout>
        <c:manualLayout>
          <c:xMode val="edge"/>
          <c:yMode val="edge"/>
          <c:x val="3.4914603065921104E-2"/>
          <c:y val="0.89984408463580645"/>
          <c:w val="0.93862490014835098"/>
          <c:h val="8.254175561393552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36816022213089"/>
          <c:y val="3.6686560803030253E-2"/>
          <c:w val="0.81234681688664301"/>
          <c:h val="0.7548949612343692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c:v>
                </c:pt>
                <c:pt idx="1">
                  <c:v>Q2</c:v>
                </c:pt>
                <c:pt idx="2">
                  <c:v>Q3</c:v>
                </c:pt>
                <c:pt idx="3">
                  <c:v>Q4</c:v>
                </c:pt>
              </c:strCache>
            </c:strRef>
          </c:cat>
          <c:val>
            <c:numRef>
              <c:f>Sheet1!$B$2:$B$5</c:f>
              <c:numCache>
                <c:formatCode>General</c:formatCode>
                <c:ptCount val="4"/>
                <c:pt idx="0" formatCode="0.00">
                  <c:v>1</c:v>
                </c:pt>
                <c:pt idx="1">
                  <c:v>2.5499999999999998</c:v>
                </c:pt>
                <c:pt idx="2">
                  <c:v>2.79</c:v>
                </c:pt>
                <c:pt idx="3">
                  <c:v>4.03</c:v>
                </c:pt>
              </c:numCache>
            </c:numRef>
          </c:val>
          <c:extLst>
            <c:ext xmlns:c16="http://schemas.microsoft.com/office/drawing/2014/chart" uri="{C3380CC4-5D6E-409C-BE32-E72D297353CC}">
              <c16:uniqueId val="{00000000-7358-694D-9967-C943B719FE01}"/>
            </c:ext>
          </c:extLst>
        </c:ser>
        <c:dLbls>
          <c:showLegendKey val="0"/>
          <c:showVal val="0"/>
          <c:showCatName val="0"/>
          <c:showSerName val="0"/>
          <c:showPercent val="0"/>
          <c:showBubbleSize val="0"/>
        </c:dLbls>
        <c:gapWidth val="67"/>
        <c:overlap val="-27"/>
        <c:axId val="337545536"/>
        <c:axId val="1172204239"/>
      </c:barChart>
      <c:catAx>
        <c:axId val="337545536"/>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a:t>Quartile of Black Population Share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172204239"/>
        <c:crosses val="autoZero"/>
        <c:auto val="1"/>
        <c:lblAlgn val="ctr"/>
        <c:lblOffset val="0"/>
        <c:noMultiLvlLbl val="0"/>
      </c:catAx>
      <c:valAx>
        <c:axId val="1172204239"/>
        <c:scaling>
          <c:orientation val="minMax"/>
          <c:max val="4.05"/>
          <c:min val="0"/>
        </c:scaling>
        <c:delete val="0"/>
        <c:axPos val="l"/>
        <c:majorGridlines>
          <c:spPr>
            <a:ln w="9525" cap="flat" cmpd="sng" algn="ctr">
              <a:solidFill>
                <a:schemeClr val="bg1"/>
              </a:solidFill>
              <a:prstDash val="sysDot"/>
              <a:round/>
            </a:ln>
            <a:effectLst/>
          </c:spPr>
        </c:majorGridlines>
        <c:title>
          <c:tx>
            <c:rich>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a:t>Odds Ratio</a:t>
                </a:r>
              </a:p>
            </c:rich>
          </c:tx>
          <c:layout>
            <c:manualLayout>
              <c:xMode val="edge"/>
              <c:yMode val="edge"/>
              <c:x val="5.9397460972511376E-4"/>
              <c:y val="0.3843233678065046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spPr>
          <a:noFill/>
          <a:ln w="19050">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337545536"/>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Hospital-acquired
Conditions</c:v>
                </c:pt>
                <c:pt idx="1">
                  <c:v>Falls</c:v>
                </c:pt>
                <c:pt idx="2">
                  <c:v>Central Venous
Line Infections</c:v>
                </c:pt>
              </c:strCache>
            </c:strRef>
          </c:cat>
          <c:val>
            <c:numRef>
              <c:f>Sheet1!$B$2:$B$4</c:f>
              <c:numCache>
                <c:formatCode>0%</c:formatCode>
                <c:ptCount val="3"/>
                <c:pt idx="0">
                  <c:v>0.25</c:v>
                </c:pt>
                <c:pt idx="1">
                  <c:v>0.27</c:v>
                </c:pt>
                <c:pt idx="2">
                  <c:v>0.38</c:v>
                </c:pt>
              </c:numCache>
            </c:numRef>
          </c:val>
          <c:extLst>
            <c:ext xmlns:c16="http://schemas.microsoft.com/office/drawing/2014/chart" uri="{C3380CC4-5D6E-409C-BE32-E72D297353CC}">
              <c16:uniqueId val="{00000000-508F-4347-9008-1E67DA93D523}"/>
            </c:ext>
          </c:extLst>
        </c:ser>
        <c:dLbls>
          <c:showLegendKey val="0"/>
          <c:showVal val="0"/>
          <c:showCatName val="0"/>
          <c:showSerName val="0"/>
          <c:showPercent val="0"/>
          <c:showBubbleSize val="0"/>
        </c:dLbls>
        <c:gapWidth val="82"/>
        <c:overlap val="-27"/>
        <c:axId val="494321455"/>
        <c:axId val="683876335"/>
      </c:barChart>
      <c:catAx>
        <c:axId val="494321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83876335"/>
        <c:crosses val="autoZero"/>
        <c:auto val="1"/>
        <c:lblAlgn val="ctr"/>
        <c:lblOffset val="100"/>
        <c:noMultiLvlLbl val="0"/>
      </c:catAx>
      <c:valAx>
        <c:axId val="683876335"/>
        <c:scaling>
          <c:orientation val="minMax"/>
          <c:max val="0.39"/>
          <c:min val="0"/>
        </c:scaling>
        <c:delete val="1"/>
        <c:axPos val="l"/>
        <c:majorGridlines>
          <c:spPr>
            <a:ln w="9525" cap="flat" cmpd="sng" algn="ctr">
              <a:solidFill>
                <a:schemeClr val="bg1"/>
              </a:solidFill>
              <a:prstDash val="sysDot"/>
              <a:round/>
            </a:ln>
            <a:effectLst/>
          </c:spPr>
        </c:majorGridlines>
        <c:numFmt formatCode="0%" sourceLinked="1"/>
        <c:majorTickMark val="none"/>
        <c:minorTickMark val="none"/>
        <c:tickLblPos val="nextTo"/>
        <c:crossAx val="494321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74641790671529"/>
          <c:y val="4.8925520205461502E-2"/>
          <c:w val="0.7912664109455172"/>
          <c:h val="0.76024353287050495"/>
        </c:manualLayout>
      </c:layout>
      <c:lineChart>
        <c:grouping val="standard"/>
        <c:varyColors val="0"/>
        <c:ser>
          <c:idx val="0"/>
          <c:order val="0"/>
          <c:tx>
            <c:strRef>
              <c:f>'NHE22'!$A$629</c:f>
              <c:strCache>
                <c:ptCount val="1"/>
                <c:pt idx="0">
                  <c:v>Public</c:v>
                </c:pt>
              </c:strCache>
            </c:strRef>
          </c:tx>
          <c:spPr>
            <a:ln w="76200" cap="rnd">
              <a:solidFill>
                <a:schemeClr val="accent1"/>
              </a:solidFill>
              <a:round/>
            </a:ln>
            <a:effectLst>
              <a:glow rad="50800">
                <a:schemeClr val="bg1"/>
              </a:glow>
            </a:effectLst>
          </c:spPr>
          <c:marker>
            <c:symbol val="circle"/>
            <c:size val="5"/>
            <c:spPr>
              <a:solidFill>
                <a:schemeClr val="accent1"/>
              </a:solidFill>
              <a:ln w="9525">
                <a:solidFill>
                  <a:schemeClr val="accent1"/>
                </a:solidFill>
              </a:ln>
              <a:effectLst>
                <a:glow rad="50800">
                  <a:schemeClr val="bg1"/>
                </a:glow>
              </a:effectLst>
            </c:spPr>
          </c:marker>
          <c:cat>
            <c:numRef>
              <c:f>'NHE22'!$B$628:$BL$628</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'NHE22'!$B$629:$BL$629</c:f>
              <c:numCache>
                <c:formatCode>0%</c:formatCode>
                <c:ptCount val="63"/>
                <c:pt idx="0">
                  <c:v>1.9910036133028537E-3</c:v>
                </c:pt>
                <c:pt idx="1">
                  <c:v>2.3055746730901582E-3</c:v>
                </c:pt>
                <c:pt idx="2">
                  <c:v>2.4870140091295453E-3</c:v>
                </c:pt>
                <c:pt idx="3">
                  <c:v>2.3728225013021588E-3</c:v>
                </c:pt>
                <c:pt idx="4">
                  <c:v>3.7129036475356254E-3</c:v>
                </c:pt>
                <c:pt idx="5">
                  <c:v>5.6934201359694426E-3</c:v>
                </c:pt>
                <c:pt idx="6">
                  <c:v>7.3002273124672147E-3</c:v>
                </c:pt>
                <c:pt idx="7">
                  <c:v>8.224905247528622E-3</c:v>
                </c:pt>
                <c:pt idx="8">
                  <c:v>9.6354391105748505E-3</c:v>
                </c:pt>
                <c:pt idx="9">
                  <c:v>9.5846645367412137E-3</c:v>
                </c:pt>
                <c:pt idx="10">
                  <c:v>9.9896054105862823E-3</c:v>
                </c:pt>
                <c:pt idx="11">
                  <c:v>9.638261714008254E-3</c:v>
                </c:pt>
                <c:pt idx="12">
                  <c:v>1.0055744980245711E-2</c:v>
                </c:pt>
                <c:pt idx="13">
                  <c:v>1.0579227307265182E-2</c:v>
                </c:pt>
                <c:pt idx="14">
                  <c:v>1.1242522175617135E-2</c:v>
                </c:pt>
                <c:pt idx="15">
                  <c:v>1.1253825396107519E-2</c:v>
                </c:pt>
                <c:pt idx="16">
                  <c:v>1.2241166100981398E-2</c:v>
                </c:pt>
                <c:pt idx="17">
                  <c:v>1.1248189979727773E-2</c:v>
                </c:pt>
                <c:pt idx="18">
                  <c:v>1.1991916025654244E-2</c:v>
                </c:pt>
                <c:pt idx="19">
                  <c:v>1.1411794159819742E-2</c:v>
                </c:pt>
                <c:pt idx="20">
                  <c:v>1.0938585960700069E-2</c:v>
                </c:pt>
                <c:pt idx="21">
                  <c:v>1.0743531399452264E-2</c:v>
                </c:pt>
                <c:pt idx="22">
                  <c:v>9.7813770075694615E-3</c:v>
                </c:pt>
                <c:pt idx="23">
                  <c:v>9.8463292818648813E-3</c:v>
                </c:pt>
                <c:pt idx="24">
                  <c:v>9.9950733768269569E-3</c:v>
                </c:pt>
                <c:pt idx="25">
                  <c:v>1.0311973574431034E-2</c:v>
                </c:pt>
                <c:pt idx="26">
                  <c:v>1.0095705937155924E-2</c:v>
                </c:pt>
                <c:pt idx="27">
                  <c:v>9.9324940278692955E-3</c:v>
                </c:pt>
                <c:pt idx="28">
                  <c:v>1.0141351151220239E-2</c:v>
                </c:pt>
                <c:pt idx="29">
                  <c:v>1.0173207698189128E-2</c:v>
                </c:pt>
                <c:pt idx="30">
                  <c:v>9.9940172248271248E-3</c:v>
                </c:pt>
                <c:pt idx="31">
                  <c:v>1.0116226549528286E-2</c:v>
                </c:pt>
                <c:pt idx="32">
                  <c:v>1.0132609871637962E-2</c:v>
                </c:pt>
                <c:pt idx="33">
                  <c:v>1.0092133207851161E-2</c:v>
                </c:pt>
                <c:pt idx="34">
                  <c:v>1.1320727382604368E-2</c:v>
                </c:pt>
                <c:pt idx="35">
                  <c:v>1.1439996863606069E-2</c:v>
                </c:pt>
                <c:pt idx="36">
                  <c:v>1.0086087570489904E-2</c:v>
                </c:pt>
                <c:pt idx="37">
                  <c:v>1.0781616439250909E-2</c:v>
                </c:pt>
                <c:pt idx="38">
                  <c:v>1.1057680674007858E-2</c:v>
                </c:pt>
                <c:pt idx="39">
                  <c:v>1.1365733777459074E-2</c:v>
                </c:pt>
                <c:pt idx="40">
                  <c:v>1.2575411841443515E-2</c:v>
                </c:pt>
                <c:pt idx="41">
                  <c:v>1.3301020614525892E-2</c:v>
                </c:pt>
                <c:pt idx="42">
                  <c:v>1.3940347794418342E-2</c:v>
                </c:pt>
                <c:pt idx="43">
                  <c:v>1.4327997379093753E-2</c:v>
                </c:pt>
                <c:pt idx="44">
                  <c:v>1.4409805972717321E-2</c:v>
                </c:pt>
                <c:pt idx="45">
                  <c:v>1.403796354047418E-2</c:v>
                </c:pt>
                <c:pt idx="46">
                  <c:v>1.3379963909338263E-2</c:v>
                </c:pt>
                <c:pt idx="47">
                  <c:v>1.2722048123529348E-2</c:v>
                </c:pt>
                <c:pt idx="48">
                  <c:v>1.2242534638826288E-2</c:v>
                </c:pt>
                <c:pt idx="49">
                  <c:v>1.1925006368481332E-2</c:v>
                </c:pt>
                <c:pt idx="50">
                  <c:v>1.1691186777482456E-2</c:v>
                </c:pt>
                <c:pt idx="51">
                  <c:v>1.232782387157782E-2</c:v>
                </c:pt>
                <c:pt idx="52">
                  <c:v>1.2324396570927617E-2</c:v>
                </c:pt>
                <c:pt idx="53">
                  <c:v>1.3134078112519484E-2</c:v>
                </c:pt>
                <c:pt idx="54">
                  <c:v>1.3930938630179336E-2</c:v>
                </c:pt>
                <c:pt idx="55">
                  <c:v>1.3208962371051416E-2</c:v>
                </c:pt>
                <c:pt idx="56">
                  <c:v>1.3348682210177758E-2</c:v>
                </c:pt>
                <c:pt idx="57">
                  <c:v>1.2791648868222205E-2</c:v>
                </c:pt>
                <c:pt idx="58">
                  <c:v>1.2918699083142518E-2</c:v>
                </c:pt>
                <c:pt idx="59">
                  <c:v>1.2673678404245804E-2</c:v>
                </c:pt>
                <c:pt idx="60">
                  <c:v>1.1596089324317334E-2</c:v>
                </c:pt>
                <c:pt idx="61">
                  <c:v>1.2124159676502558E-2</c:v>
                </c:pt>
                <c:pt idx="62">
                  <c:v>1.2138674851995924E-2</c:v>
                </c:pt>
              </c:numCache>
            </c:numRef>
          </c:val>
          <c:smooth val="0"/>
          <c:extLst>
            <c:ext xmlns:c16="http://schemas.microsoft.com/office/drawing/2014/chart" uri="{C3380CC4-5D6E-409C-BE32-E72D297353CC}">
              <c16:uniqueId val="{00000000-B9D8-8E4D-A1DD-B4407DBF7EBC}"/>
            </c:ext>
          </c:extLst>
        </c:ser>
        <c:ser>
          <c:idx val="1"/>
          <c:order val="1"/>
          <c:tx>
            <c:strRef>
              <c:f>'NHE22'!$A$630</c:f>
              <c:strCache>
                <c:ptCount val="1"/>
                <c:pt idx="0">
                  <c:v>Private</c:v>
                </c:pt>
              </c:strCache>
            </c:strRef>
          </c:tx>
          <c:spPr>
            <a:ln w="76200" cap="rnd">
              <a:solidFill>
                <a:schemeClr val="accent2"/>
              </a:solidFill>
              <a:round/>
            </a:ln>
            <a:effectLst>
              <a:glow rad="50800">
                <a:schemeClr val="bg1"/>
              </a:glow>
            </a:effectLst>
          </c:spPr>
          <c:marker>
            <c:symbol val="circle"/>
            <c:size val="5"/>
            <c:spPr>
              <a:solidFill>
                <a:schemeClr val="accent2"/>
              </a:solidFill>
              <a:ln w="9525">
                <a:solidFill>
                  <a:schemeClr val="accent2"/>
                </a:solidFill>
              </a:ln>
              <a:effectLst>
                <a:glow rad="50800">
                  <a:schemeClr val="bg1"/>
                </a:glow>
              </a:effectLst>
            </c:spPr>
          </c:marker>
          <c:cat>
            <c:numRef>
              <c:f>'NHE22'!$B$628:$BL$628</c:f>
              <c:numCache>
                <c:formatCode>General</c:formatCode>
                <c:ptCount val="63"/>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pt idx="62">
                  <c:v>2022</c:v>
                </c:pt>
              </c:numCache>
            </c:numRef>
          </c:cat>
          <c:val>
            <c:numRef>
              <c:f>'NHE22'!$B$630:$BL$630</c:f>
              <c:numCache>
                <c:formatCode>0%</c:formatCode>
                <c:ptCount val="63"/>
                <c:pt idx="0">
                  <c:v>3.7054789469803111E-2</c:v>
                </c:pt>
                <c:pt idx="1">
                  <c:v>3.7370956641431523E-2</c:v>
                </c:pt>
                <c:pt idx="2">
                  <c:v>3.7714465606799939E-2</c:v>
                </c:pt>
                <c:pt idx="3">
                  <c:v>3.5737021818392271E-2</c:v>
                </c:pt>
                <c:pt idx="4">
                  <c:v>3.5507909530657605E-2</c:v>
                </c:pt>
                <c:pt idx="5">
                  <c:v>3.8100271458428425E-2</c:v>
                </c:pt>
                <c:pt idx="6">
                  <c:v>3.7375415282392029E-2</c:v>
                </c:pt>
                <c:pt idx="7">
                  <c:v>3.315359668659399E-2</c:v>
                </c:pt>
                <c:pt idx="8">
                  <c:v>3.4560027579074379E-2</c:v>
                </c:pt>
                <c:pt idx="9">
                  <c:v>2.6950181145573779E-2</c:v>
                </c:pt>
                <c:pt idx="10">
                  <c:v>2.5203504461573767E-2</c:v>
                </c:pt>
                <c:pt idx="11">
                  <c:v>2.9096868171886382E-2</c:v>
                </c:pt>
                <c:pt idx="12">
                  <c:v>3.6272122097743137E-2</c:v>
                </c:pt>
                <c:pt idx="13">
                  <c:v>3.5790129951097864E-2</c:v>
                </c:pt>
                <c:pt idx="14">
                  <c:v>2.7186618991954892E-2</c:v>
                </c:pt>
                <c:pt idx="15">
                  <c:v>2.5469977236066511E-2</c:v>
                </c:pt>
                <c:pt idx="16">
                  <c:v>3.1777041071381587E-2</c:v>
                </c:pt>
                <c:pt idx="17">
                  <c:v>4.2826527657109759E-2</c:v>
                </c:pt>
                <c:pt idx="18">
                  <c:v>4.5085686003588296E-2</c:v>
                </c:pt>
                <c:pt idx="19">
                  <c:v>4.2793090106288546E-2</c:v>
                </c:pt>
                <c:pt idx="20">
                  <c:v>3.6089435774309724E-2</c:v>
                </c:pt>
                <c:pt idx="21">
                  <c:v>3.6675841020260787E-2</c:v>
                </c:pt>
                <c:pt idx="22">
                  <c:v>3.8929094837354766E-2</c:v>
                </c:pt>
                <c:pt idx="23">
                  <c:v>4.0202189656968361E-2</c:v>
                </c:pt>
                <c:pt idx="24">
                  <c:v>4.7852937810091117E-2</c:v>
                </c:pt>
                <c:pt idx="25">
                  <c:v>4.6267479318082103E-2</c:v>
                </c:pt>
                <c:pt idx="26">
                  <c:v>3.6942068264588804E-2</c:v>
                </c:pt>
                <c:pt idx="27">
                  <c:v>3.0518608362343602E-2</c:v>
                </c:pt>
                <c:pt idx="28">
                  <c:v>3.5725371933359805E-2</c:v>
                </c:pt>
                <c:pt idx="29">
                  <c:v>4.2234461838402806E-2</c:v>
                </c:pt>
                <c:pt idx="30">
                  <c:v>4.3247116441500984E-2</c:v>
                </c:pt>
                <c:pt idx="31">
                  <c:v>3.9757495562779514E-2</c:v>
                </c:pt>
                <c:pt idx="32">
                  <c:v>3.9690260138770403E-2</c:v>
                </c:pt>
                <c:pt idx="33">
                  <c:v>4.6445892371711421E-2</c:v>
                </c:pt>
                <c:pt idx="34">
                  <c:v>4.612316827216105E-2</c:v>
                </c:pt>
                <c:pt idx="35">
                  <c:v>4.4661269455443603E-2</c:v>
                </c:pt>
                <c:pt idx="36">
                  <c:v>4.5292382898734863E-2</c:v>
                </c:pt>
                <c:pt idx="37">
                  <c:v>4.2919924762588185E-2</c:v>
                </c:pt>
                <c:pt idx="38">
                  <c:v>4.1719964987905138E-2</c:v>
                </c:pt>
                <c:pt idx="39">
                  <c:v>4.3068991598420689E-2</c:v>
                </c:pt>
                <c:pt idx="40">
                  <c:v>4.6538101418815092E-2</c:v>
                </c:pt>
                <c:pt idx="41">
                  <c:v>4.7450486039017942E-2</c:v>
                </c:pt>
                <c:pt idx="42">
                  <c:v>5.465840108741702E-2</c:v>
                </c:pt>
                <c:pt idx="43">
                  <c:v>6.0080321738835728E-2</c:v>
                </c:pt>
                <c:pt idx="44">
                  <c:v>5.9711867215712186E-2</c:v>
                </c:pt>
                <c:pt idx="45">
                  <c:v>5.9960248221630964E-2</c:v>
                </c:pt>
                <c:pt idx="46">
                  <c:v>6.2718956095853179E-2</c:v>
                </c:pt>
                <c:pt idx="47">
                  <c:v>6.1817156612918964E-2</c:v>
                </c:pt>
                <c:pt idx="48">
                  <c:v>5.7428897060476318E-2</c:v>
                </c:pt>
                <c:pt idx="49">
                  <c:v>5.4623718029722254E-2</c:v>
                </c:pt>
                <c:pt idx="50">
                  <c:v>5.8341246264446492E-2</c:v>
                </c:pt>
                <c:pt idx="51">
                  <c:v>5.8463385847511741E-2</c:v>
                </c:pt>
                <c:pt idx="52">
                  <c:v>5.83517170512277E-2</c:v>
                </c:pt>
                <c:pt idx="53">
                  <c:v>5.9196323424616233E-2</c:v>
                </c:pt>
                <c:pt idx="54">
                  <c:v>6.3200761159542346E-2</c:v>
                </c:pt>
                <c:pt idx="55">
                  <c:v>6.3342332116743338E-2</c:v>
                </c:pt>
                <c:pt idx="56">
                  <c:v>6.3936139797812333E-2</c:v>
                </c:pt>
                <c:pt idx="57">
                  <c:v>6.4540474896860975E-2</c:v>
                </c:pt>
                <c:pt idx="58">
                  <c:v>6.9029499496558663E-2</c:v>
                </c:pt>
                <c:pt idx="59">
                  <c:v>6.2612076346087495E-2</c:v>
                </c:pt>
                <c:pt idx="60">
                  <c:v>7.1423123608292435E-2</c:v>
                </c:pt>
                <c:pt idx="61">
                  <c:v>6.0034897585100166E-2</c:v>
                </c:pt>
                <c:pt idx="62">
                  <c:v>6.2588964274970973E-2</c:v>
                </c:pt>
              </c:numCache>
            </c:numRef>
          </c:val>
          <c:smooth val="0"/>
          <c:extLst>
            <c:ext xmlns:c16="http://schemas.microsoft.com/office/drawing/2014/chart" uri="{C3380CC4-5D6E-409C-BE32-E72D297353CC}">
              <c16:uniqueId val="{00000001-B9D8-8E4D-A1DD-B4407DBF7EBC}"/>
            </c:ext>
          </c:extLst>
        </c:ser>
        <c:dLbls>
          <c:showLegendKey val="0"/>
          <c:showVal val="0"/>
          <c:showCatName val="0"/>
          <c:showSerName val="0"/>
          <c:showPercent val="0"/>
          <c:showBubbleSize val="0"/>
        </c:dLbls>
        <c:marker val="1"/>
        <c:smooth val="0"/>
        <c:axId val="1903452463"/>
        <c:axId val="448827375"/>
      </c:lineChart>
      <c:catAx>
        <c:axId val="1903452463"/>
        <c:scaling>
          <c:orientation val="minMax"/>
        </c:scaling>
        <c:delete val="0"/>
        <c:axPos val="b"/>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48827375"/>
        <c:crosses val="autoZero"/>
        <c:auto val="1"/>
        <c:lblAlgn val="ctr"/>
        <c:lblOffset val="0"/>
        <c:tickLblSkip val="5"/>
        <c:noMultiLvlLbl val="0"/>
      </c:catAx>
      <c:valAx>
        <c:axId val="448827375"/>
        <c:scaling>
          <c:orientation val="minMax"/>
          <c:max val="7.9000000000000001E-2"/>
          <c:min val="0"/>
        </c:scaling>
        <c:delete val="0"/>
        <c:axPos val="l"/>
        <c:majorGridlines>
          <c:spPr>
            <a:ln w="9525" cap="flat" cmpd="sng" algn="ctr">
              <a:solidFill>
                <a:schemeClr val="bg1"/>
              </a:solidFill>
              <a:prstDash val="sysDot"/>
              <a:round/>
            </a:ln>
            <a:effectLst/>
          </c:spPr>
        </c:majorGridlines>
        <c:title>
          <c:tx>
            <c:rich>
              <a:bodyPr rot="0" spcFirstLastPara="1" vertOverflow="ellipsis" wrap="square" anchor="ctr" anchorCtr="1"/>
              <a:lstStyle/>
              <a:p>
                <a:pPr>
                  <a:defRPr sz="2000" b="0" i="0" u="none" strike="noStrike" kern="1200" baseline="0">
                    <a:solidFill>
                      <a:schemeClr val="bg1"/>
                    </a:solidFill>
                    <a:latin typeface="+mn-lt"/>
                    <a:ea typeface="+mn-ea"/>
                    <a:cs typeface="+mn-cs"/>
                  </a:defRPr>
                </a:pPr>
                <a:r>
                  <a:rPr lang="en-US" dirty="0"/>
                  <a:t>Percent </a:t>
                </a:r>
              </a:p>
              <a:p>
                <a:pPr>
                  <a:defRPr/>
                </a:pPr>
                <a:r>
                  <a:rPr lang="en-US" dirty="0"/>
                  <a:t>of NHE</a:t>
                </a:r>
              </a:p>
            </c:rich>
          </c:tx>
          <c:layout>
            <c:manualLayout>
              <c:xMode val="edge"/>
              <c:yMode val="edge"/>
              <c:x val="1.1806519225243193E-3"/>
              <c:y val="0.30823180174299208"/>
            </c:manualLayout>
          </c:layout>
          <c:overlay val="0"/>
          <c:spPr>
            <a:noFill/>
            <a:ln>
              <a:noFill/>
            </a:ln>
            <a:effectLst/>
          </c:spPr>
          <c:txPr>
            <a:bodyPr rot="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0345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VA!$C$66:$C$67</c:f>
              <c:strCache>
                <c:ptCount val="2"/>
                <c:pt idx="0">
                  <c:v>Private Sector</c:v>
                </c:pt>
                <c:pt idx="1">
                  <c:v>VHA</c:v>
                </c:pt>
              </c:strCache>
            </c:strRef>
          </c:cat>
          <c:val>
            <c:numRef>
              <c:f>VA!$D$66:$D$67</c:f>
              <c:numCache>
                <c:formatCode>0.0%</c:formatCode>
                <c:ptCount val="2"/>
                <c:pt idx="0">
                  <c:v>0.29299999999999998</c:v>
                </c:pt>
                <c:pt idx="1">
                  <c:v>0.22500000000000001</c:v>
                </c:pt>
              </c:numCache>
            </c:numRef>
          </c:val>
          <c:extLst>
            <c:ext xmlns:c16="http://schemas.microsoft.com/office/drawing/2014/chart" uri="{C3380CC4-5D6E-409C-BE32-E72D297353CC}">
              <c16:uniqueId val="{00000000-AD5A-CB4C-9A51-D01AFFB0A011}"/>
            </c:ext>
          </c:extLst>
        </c:ser>
        <c:dLbls>
          <c:dLblPos val="outEnd"/>
          <c:showLegendKey val="0"/>
          <c:showVal val="1"/>
          <c:showCatName val="0"/>
          <c:showSerName val="0"/>
          <c:showPercent val="0"/>
          <c:showBubbleSize val="0"/>
        </c:dLbls>
        <c:gapWidth val="77"/>
        <c:overlap val="-27"/>
        <c:axId val="555198032"/>
        <c:axId val="1951866223"/>
      </c:barChart>
      <c:catAx>
        <c:axId val="555198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951866223"/>
        <c:crosses val="autoZero"/>
        <c:auto val="1"/>
        <c:lblAlgn val="ctr"/>
        <c:lblOffset val="100"/>
        <c:noMultiLvlLbl val="0"/>
      </c:catAx>
      <c:valAx>
        <c:axId val="1951866223"/>
        <c:scaling>
          <c:orientation val="minMax"/>
          <c:max val="0.29499999999999998"/>
          <c:min val="0"/>
        </c:scaling>
        <c:delete val="1"/>
        <c:axPos val="l"/>
        <c:majorGridlines>
          <c:spPr>
            <a:ln w="9525" cap="flat" cmpd="sng" algn="ctr">
              <a:solidFill>
                <a:schemeClr val="tx1">
                  <a:lumMod val="15000"/>
                  <a:lumOff val="85000"/>
                </a:schemeClr>
              </a:solidFill>
              <a:prstDash val="sysDot"/>
              <a:round/>
            </a:ln>
            <a:effectLst/>
          </c:spPr>
        </c:majorGridlines>
        <c:numFmt formatCode="0.0%" sourceLinked="1"/>
        <c:majorTickMark val="out"/>
        <c:minorTickMark val="none"/>
        <c:tickLblPos val="nextTo"/>
        <c:crossAx val="555198032"/>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b" anchorCtr="0"/>
          <a:lstStyle/>
          <a:p>
            <a:pPr>
              <a:defRPr sz="2000" b="0" i="0" u="none" strike="noStrike" kern="1200" spc="0" baseline="0">
                <a:solidFill>
                  <a:schemeClr val="bg1"/>
                </a:solidFill>
                <a:latin typeface="+mn-lt"/>
                <a:ea typeface="+mn-ea"/>
                <a:cs typeface="+mn-cs"/>
              </a:defRPr>
            </a:pPr>
            <a:r>
              <a:rPr lang="en-US" sz="2000" dirty="0"/>
              <a:t>% off of List Price</a:t>
            </a:r>
          </a:p>
        </c:rich>
      </c:tx>
      <c:layout>
        <c:manualLayout>
          <c:xMode val="edge"/>
          <c:yMode val="edge"/>
          <c:x val="0.42910628019323671"/>
          <c:y val="0.92337822092035415"/>
        </c:manualLayout>
      </c:layout>
      <c:overlay val="0"/>
      <c:spPr>
        <a:noFill/>
        <a:ln>
          <a:noFill/>
        </a:ln>
        <a:effectLst/>
      </c:spPr>
      <c:txPr>
        <a:bodyPr rot="0" spcFirstLastPara="1" vertOverflow="ellipsis" vert="horz" wrap="square" anchor="b" anchorCtr="0"/>
        <a:lstStyle/>
        <a:p>
          <a:pPr>
            <a:defRPr sz="20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23404646430065806"/>
          <c:y val="1.6802917294989717E-2"/>
          <c:w val="0.72849281068127358"/>
          <c:h val="0.86894630390959637"/>
        </c:manualLayout>
      </c:layout>
      <c:barChart>
        <c:barDir val="bar"/>
        <c:grouping val="clustered"/>
        <c:varyColors val="0"/>
        <c:ser>
          <c:idx val="0"/>
          <c:order val="0"/>
          <c:tx>
            <c:strRef>
              <c:f>Pharma!$K$636</c:f>
              <c:strCache>
                <c:ptCount val="1"/>
                <c:pt idx="0">
                  <c:v>% of List Price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Pharma!$J$637:$J$646</c:f>
              <c:strCache>
                <c:ptCount val="10"/>
                <c:pt idx="0">
                  <c:v>Apixaban</c:v>
                </c:pt>
                <c:pt idx="1">
                  <c:v>Dapaglifozin</c:v>
                </c:pt>
                <c:pt idx="2">
                  <c:v>Empaglifozin</c:v>
                </c:pt>
                <c:pt idx="3">
                  <c:v>Etanercept</c:v>
                </c:pt>
                <c:pt idx="4">
                  <c:v>Ibrutinib</c:v>
                </c:pt>
                <c:pt idx="5">
                  <c:v>Insulin aspart</c:v>
                </c:pt>
                <c:pt idx="6">
                  <c:v>Rivaroxaban</c:v>
                </c:pt>
                <c:pt idx="7">
                  <c:v>Sacubitril-valsartan</c:v>
                </c:pt>
                <c:pt idx="8">
                  <c:v>Sitagliptin</c:v>
                </c:pt>
                <c:pt idx="9">
                  <c:v>Ustekinumab</c:v>
                </c:pt>
              </c:strCache>
            </c:strRef>
          </c:cat>
          <c:val>
            <c:numRef>
              <c:f>Pharma!$K$637:$K$646</c:f>
              <c:numCache>
                <c:formatCode>0%</c:formatCode>
                <c:ptCount val="10"/>
                <c:pt idx="0">
                  <c:v>0.41919191919191917</c:v>
                </c:pt>
                <c:pt idx="1">
                  <c:v>0.3127147766323024</c:v>
                </c:pt>
                <c:pt idx="2">
                  <c:v>0.33387888707037644</c:v>
                </c:pt>
                <c:pt idx="3">
                  <c:v>0.31547093683016014</c:v>
                </c:pt>
                <c:pt idx="4">
                  <c:v>0.6046577838514976</c:v>
                </c:pt>
                <c:pt idx="5">
                  <c:v>0.9553571428571429</c:v>
                </c:pt>
                <c:pt idx="6">
                  <c:v>0.36140350877192984</c:v>
                </c:pt>
                <c:pt idx="7">
                  <c:v>0.45639534883720928</c:v>
                </c:pt>
                <c:pt idx="8">
                  <c:v>0.20418848167539266</c:v>
                </c:pt>
                <c:pt idx="9">
                  <c:v>0.32253955484043978</c:v>
                </c:pt>
              </c:numCache>
            </c:numRef>
          </c:val>
          <c:extLst>
            <c:ext xmlns:c16="http://schemas.microsoft.com/office/drawing/2014/chart" uri="{C3380CC4-5D6E-409C-BE32-E72D297353CC}">
              <c16:uniqueId val="{00000000-CE20-C742-B0B2-DFF52B68D8A9}"/>
            </c:ext>
          </c:extLst>
        </c:ser>
        <c:dLbls>
          <c:showLegendKey val="0"/>
          <c:showVal val="0"/>
          <c:showCatName val="0"/>
          <c:showSerName val="0"/>
          <c:showPercent val="0"/>
          <c:showBubbleSize val="0"/>
        </c:dLbls>
        <c:gapWidth val="28"/>
        <c:axId val="1724590271"/>
        <c:axId val="1706666047"/>
      </c:barChart>
      <c:catAx>
        <c:axId val="1724590271"/>
        <c:scaling>
          <c:orientation val="minMax"/>
        </c:scaling>
        <c:delete val="0"/>
        <c:axPos val="l"/>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706666047"/>
        <c:crosses val="autoZero"/>
        <c:auto val="1"/>
        <c:lblAlgn val="ctr"/>
        <c:lblOffset val="100"/>
        <c:noMultiLvlLbl val="0"/>
      </c:catAx>
      <c:valAx>
        <c:axId val="1706666047"/>
        <c:scaling>
          <c:orientation val="minMax"/>
          <c:max val="0.99"/>
          <c:min val="0"/>
        </c:scaling>
        <c:delete val="1"/>
        <c:axPos val="b"/>
        <c:majorGridlines>
          <c:spPr>
            <a:ln w="9525" cap="flat" cmpd="sng" algn="ctr">
              <a:solidFill>
                <a:schemeClr val="bg1"/>
              </a:solidFill>
              <a:prstDash val="sysDot"/>
              <a:round/>
            </a:ln>
            <a:effectLst/>
          </c:spPr>
        </c:majorGridlines>
        <c:numFmt formatCode="0%" sourceLinked="1"/>
        <c:majorTickMark val="none"/>
        <c:minorTickMark val="none"/>
        <c:tickLblPos val="nextTo"/>
        <c:crossAx val="1724590271"/>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48612336385081"/>
          <c:y val="3.4892454063472293E-2"/>
          <c:w val="0.64660898621376184"/>
          <c:h val="0.83533933723319576"/>
        </c:manualLayout>
      </c:layout>
      <c:barChart>
        <c:barDir val="bar"/>
        <c:grouping val="clustered"/>
        <c:varyColors val="0"/>
        <c:ser>
          <c:idx val="0"/>
          <c:order val="0"/>
          <c:tx>
            <c:strRef>
              <c:f>Sheet1!$B$1</c:f>
              <c:strCache>
                <c:ptCount val="1"/>
                <c:pt idx="0">
                  <c:v> Series 1 </c:v>
                </c:pt>
              </c:strCache>
            </c:strRef>
          </c:tx>
          <c:spPr>
            <a:solidFill>
              <a:schemeClr val="accent1"/>
            </a:solidFill>
            <a:ln w="19050">
              <a:solidFill>
                <a:srgbClr val="FFFF00"/>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EEE-F349-B0B2-69D5029CA416}"/>
                </c:ext>
              </c:extLst>
            </c:dLbl>
            <c:dLbl>
              <c:idx val="7"/>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FF00"/>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EEE-F349-B0B2-69D5029CA416}"/>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 </c:v>
                </c:pt>
                <c:pt idx="1">
                  <c:v>Bangladesh</c:v>
                </c:pt>
                <c:pt idx="2">
                  <c:v>UK</c:v>
                </c:pt>
                <c:pt idx="3">
                  <c:v>Brazil</c:v>
                </c:pt>
                <c:pt idx="4">
                  <c:v>S. Africa</c:v>
                </c:pt>
                <c:pt idx="5">
                  <c:v>France</c:v>
                </c:pt>
                <c:pt idx="6">
                  <c:v>Latvia</c:v>
                </c:pt>
                <c:pt idx="7">
                  <c:v>US</c:v>
                </c:pt>
              </c:strCache>
            </c:strRef>
          </c:cat>
          <c:val>
            <c:numRef>
              <c:f>Sheet1!$B$2:$B$9</c:f>
              <c:numCache>
                <c:formatCode>General</c:formatCode>
                <c:ptCount val="8"/>
                <c:pt idx="0" formatCode="_(&quot;$&quot;* #,##0.00_);_(&quot;$&quot;* \(#,##0.00\);_(&quot;$&quot;* &quot;-&quot;??_);_(@_)">
                  <c:v>4.7300000000000004</c:v>
                </c:pt>
                <c:pt idx="7" formatCode="_(&quot;$&quot;* #,##0.00_);_(&quot;$&quot;* \(#,##0.00\);_(&quot;$&quot;* &quot;-&quot;??_);_(@_)">
                  <c:v>353.74</c:v>
                </c:pt>
              </c:numCache>
            </c:numRef>
          </c:val>
          <c:extLst>
            <c:ext xmlns:c16="http://schemas.microsoft.com/office/drawing/2014/chart" uri="{C3380CC4-5D6E-409C-BE32-E72D297353CC}">
              <c16:uniqueId val="{00000000-0EEE-F349-B0B2-69D5029CA416}"/>
            </c:ext>
          </c:extLst>
        </c:ser>
        <c:dLbls>
          <c:showLegendKey val="0"/>
          <c:showVal val="0"/>
          <c:showCatName val="0"/>
          <c:showSerName val="0"/>
          <c:showPercent val="0"/>
          <c:showBubbleSize val="0"/>
        </c:dLbls>
        <c:gapWidth val="29"/>
        <c:axId val="1860652000"/>
        <c:axId val="1675224079"/>
      </c:barChart>
      <c:catAx>
        <c:axId val="1860652000"/>
        <c:scaling>
          <c:orientation val="minMax"/>
        </c:scaling>
        <c:delete val="0"/>
        <c:axPos val="l"/>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75224079"/>
        <c:crosses val="autoZero"/>
        <c:auto val="1"/>
        <c:lblAlgn val="ctr"/>
        <c:lblOffset val="100"/>
        <c:noMultiLvlLbl val="0"/>
      </c:catAx>
      <c:valAx>
        <c:axId val="1675224079"/>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w="15875">
            <a:solidFill>
              <a:schemeClr val="bg1"/>
            </a:solid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86065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Increase in overall 
infant mortality</c:v>
                </c:pt>
                <c:pt idx="1">
                  <c:v>Increase in infant mortality 
with congenital anomalies</c:v>
                </c:pt>
              </c:strCache>
            </c:strRef>
          </c:cat>
          <c:val>
            <c:numRef>
              <c:f>Sheet1!$B$2:$B$3</c:f>
              <c:numCache>
                <c:formatCode>0%</c:formatCode>
                <c:ptCount val="2"/>
                <c:pt idx="0">
                  <c:v>7.0000000000000007E-2</c:v>
                </c:pt>
                <c:pt idx="1">
                  <c:v>0.1</c:v>
                </c:pt>
              </c:numCache>
            </c:numRef>
          </c:val>
          <c:extLst>
            <c:ext xmlns:c16="http://schemas.microsoft.com/office/drawing/2014/chart" uri="{C3380CC4-5D6E-409C-BE32-E72D297353CC}">
              <c16:uniqueId val="{00000000-0E3B-FD4C-B7F7-AAAF0718F960}"/>
            </c:ext>
          </c:extLst>
        </c:ser>
        <c:dLbls>
          <c:showLegendKey val="0"/>
          <c:showVal val="0"/>
          <c:showCatName val="0"/>
          <c:showSerName val="0"/>
          <c:showPercent val="0"/>
          <c:showBubbleSize val="0"/>
        </c:dLbls>
        <c:gapWidth val="136"/>
        <c:overlap val="-27"/>
        <c:axId val="1573464319"/>
        <c:axId val="682784335"/>
      </c:barChart>
      <c:catAx>
        <c:axId val="1573464319"/>
        <c:scaling>
          <c:orientation val="minMax"/>
        </c:scaling>
        <c:delete val="0"/>
        <c:axPos val="b"/>
        <c:numFmt formatCode="General" sourceLinked="1"/>
        <c:majorTickMark val="none"/>
        <c:minorTickMark val="none"/>
        <c:tickLblPos val="nextTo"/>
        <c:spPr>
          <a:noFill/>
          <a:ln w="1905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682784335"/>
        <c:crosses val="autoZero"/>
        <c:auto val="1"/>
        <c:lblAlgn val="ctr"/>
        <c:lblOffset val="100"/>
        <c:noMultiLvlLbl val="0"/>
      </c:catAx>
      <c:valAx>
        <c:axId val="682784335"/>
        <c:scaling>
          <c:orientation val="minMax"/>
          <c:max val="0.11"/>
          <c:min val="0"/>
        </c:scaling>
        <c:delete val="1"/>
        <c:axPos val="l"/>
        <c:majorGridlines>
          <c:spPr>
            <a:ln w="9525" cap="flat" cmpd="sng" algn="ctr">
              <a:solidFill>
                <a:schemeClr val="bg1"/>
              </a:solidFill>
              <a:prstDash val="sysDot"/>
              <a:round/>
            </a:ln>
            <a:effectLst/>
          </c:spPr>
        </c:majorGridlines>
        <c:numFmt formatCode="0%" sourceLinked="1"/>
        <c:majorTickMark val="none"/>
        <c:minorTickMark val="none"/>
        <c:tickLblPos val="nextTo"/>
        <c:crossAx val="1573464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75407002492205"/>
          <c:y val="3.3463413710168054E-2"/>
          <c:w val="0.68758213393264611"/>
          <c:h val="0.88894701641195539"/>
        </c:manualLayout>
      </c:layout>
      <c:lineChart>
        <c:grouping val="standard"/>
        <c:varyColors val="0"/>
        <c:ser>
          <c:idx val="0"/>
          <c:order val="0"/>
          <c:tx>
            <c:strRef>
              <c:f>Sheet1!$B$1</c:f>
              <c:strCache>
                <c:ptCount val="1"/>
                <c:pt idx="0">
                  <c:v> &lt;100% FPL</c:v>
                </c:pt>
              </c:strCache>
            </c:strRef>
          </c:tx>
          <c:spPr>
            <a:ln w="76200" cap="rnd">
              <a:solidFill>
                <a:schemeClr val="accent1"/>
              </a:solidFill>
              <a:round/>
            </a:ln>
            <a:effectLst>
              <a:glow rad="50800">
                <a:schemeClr val="bg1"/>
              </a:glow>
            </a:effectLst>
          </c:spPr>
          <c:marker>
            <c:symbol val="none"/>
          </c:marker>
          <c:cat>
            <c:strRef>
              <c:f>Sheet1!$A$2:$A$5</c:f>
              <c:strCache>
                <c:ptCount val="4"/>
                <c:pt idx="0">
                  <c:v>2013 - 2014</c:v>
                </c:pt>
                <c:pt idx="1">
                  <c:v>2015 - 2016</c:v>
                </c:pt>
                <c:pt idx="2">
                  <c:v>2017 - 2020</c:v>
                </c:pt>
                <c:pt idx="3">
                  <c:v>2021 - 2023</c:v>
                </c:pt>
              </c:strCache>
            </c:strRef>
          </c:cat>
          <c:val>
            <c:numRef>
              <c:f>Sheet1!$B$2:$B$5</c:f>
              <c:numCache>
                <c:formatCode>0.0%</c:formatCode>
                <c:ptCount val="4"/>
                <c:pt idx="0">
                  <c:v>0.504</c:v>
                </c:pt>
                <c:pt idx="1">
                  <c:v>0.49299999999999999</c:v>
                </c:pt>
                <c:pt idx="2">
                  <c:v>0.38300000000000001</c:v>
                </c:pt>
                <c:pt idx="3">
                  <c:v>0.43</c:v>
                </c:pt>
              </c:numCache>
            </c:numRef>
          </c:val>
          <c:smooth val="0"/>
          <c:extLst>
            <c:ext xmlns:c16="http://schemas.microsoft.com/office/drawing/2014/chart" uri="{C3380CC4-5D6E-409C-BE32-E72D297353CC}">
              <c16:uniqueId val="{00000000-91AC-8642-9320-13B975A10773}"/>
            </c:ext>
          </c:extLst>
        </c:ser>
        <c:ser>
          <c:idx val="1"/>
          <c:order val="1"/>
          <c:tx>
            <c:strRef>
              <c:f>Sheet1!$C$1</c:f>
              <c:strCache>
                <c:ptCount val="1"/>
                <c:pt idx="0">
                  <c:v> 100-199% FPL</c:v>
                </c:pt>
              </c:strCache>
            </c:strRef>
          </c:tx>
          <c:spPr>
            <a:ln w="76200" cap="rnd">
              <a:solidFill>
                <a:schemeClr val="accent2"/>
              </a:solidFill>
              <a:round/>
            </a:ln>
            <a:effectLst>
              <a:glow rad="50800">
                <a:schemeClr val="bg1"/>
              </a:glow>
            </a:effectLst>
          </c:spPr>
          <c:marker>
            <c:symbol val="none"/>
          </c:marker>
          <c:cat>
            <c:strRef>
              <c:f>Sheet1!$A$2:$A$5</c:f>
              <c:strCache>
                <c:ptCount val="4"/>
                <c:pt idx="0">
                  <c:v>2013 - 2014</c:v>
                </c:pt>
                <c:pt idx="1">
                  <c:v>2015 - 2016</c:v>
                </c:pt>
                <c:pt idx="2">
                  <c:v>2017 - 2020</c:v>
                </c:pt>
                <c:pt idx="3">
                  <c:v>2021 - 2023</c:v>
                </c:pt>
              </c:strCache>
            </c:strRef>
          </c:cat>
          <c:val>
            <c:numRef>
              <c:f>Sheet1!$C$2:$C$5</c:f>
              <c:numCache>
                <c:formatCode>0.0%</c:formatCode>
                <c:ptCount val="4"/>
                <c:pt idx="0">
                  <c:v>0.54100000000000004</c:v>
                </c:pt>
                <c:pt idx="1">
                  <c:v>0.47499999999999998</c:v>
                </c:pt>
                <c:pt idx="2">
                  <c:v>0.433</c:v>
                </c:pt>
                <c:pt idx="3">
                  <c:v>0.5</c:v>
                </c:pt>
              </c:numCache>
            </c:numRef>
          </c:val>
          <c:smooth val="0"/>
          <c:extLst>
            <c:ext xmlns:c16="http://schemas.microsoft.com/office/drawing/2014/chart" uri="{C3380CC4-5D6E-409C-BE32-E72D297353CC}">
              <c16:uniqueId val="{00000001-91AC-8642-9320-13B975A10773}"/>
            </c:ext>
          </c:extLst>
        </c:ser>
        <c:ser>
          <c:idx val="2"/>
          <c:order val="2"/>
          <c:tx>
            <c:strRef>
              <c:f>Sheet1!$D$1</c:f>
              <c:strCache>
                <c:ptCount val="1"/>
                <c:pt idx="0">
                  <c:v> 200-399% FPL</c:v>
                </c:pt>
              </c:strCache>
            </c:strRef>
          </c:tx>
          <c:spPr>
            <a:ln w="76200" cap="rnd">
              <a:solidFill>
                <a:schemeClr val="accent3"/>
              </a:solidFill>
              <a:round/>
            </a:ln>
            <a:effectLst>
              <a:glow rad="50800">
                <a:schemeClr val="bg1"/>
              </a:glow>
            </a:effectLst>
          </c:spPr>
          <c:marker>
            <c:symbol val="none"/>
          </c:marker>
          <c:cat>
            <c:strRef>
              <c:f>Sheet1!$A$2:$A$5</c:f>
              <c:strCache>
                <c:ptCount val="4"/>
                <c:pt idx="0">
                  <c:v>2013 - 2014</c:v>
                </c:pt>
                <c:pt idx="1">
                  <c:v>2015 - 2016</c:v>
                </c:pt>
                <c:pt idx="2">
                  <c:v>2017 - 2020</c:v>
                </c:pt>
                <c:pt idx="3">
                  <c:v>2021 - 2023</c:v>
                </c:pt>
              </c:strCache>
            </c:strRef>
          </c:cat>
          <c:val>
            <c:numRef>
              <c:f>Sheet1!$D$2:$D$5</c:f>
              <c:numCache>
                <c:formatCode>0.0%</c:formatCode>
                <c:ptCount val="4"/>
                <c:pt idx="0">
                  <c:v>0.55200000000000005</c:v>
                </c:pt>
                <c:pt idx="1">
                  <c:v>0.50900000000000001</c:v>
                </c:pt>
                <c:pt idx="2">
                  <c:v>0.48099999999999998</c:v>
                </c:pt>
                <c:pt idx="3">
                  <c:v>0.495</c:v>
                </c:pt>
              </c:numCache>
            </c:numRef>
          </c:val>
          <c:smooth val="0"/>
          <c:extLst>
            <c:ext xmlns:c16="http://schemas.microsoft.com/office/drawing/2014/chart" uri="{C3380CC4-5D6E-409C-BE32-E72D297353CC}">
              <c16:uniqueId val="{00000002-91AC-8642-9320-13B975A10773}"/>
            </c:ext>
          </c:extLst>
        </c:ser>
        <c:ser>
          <c:idx val="3"/>
          <c:order val="3"/>
          <c:tx>
            <c:strRef>
              <c:f>Sheet1!$E$1</c:f>
              <c:strCache>
                <c:ptCount val="1"/>
                <c:pt idx="0">
                  <c:v> &gt;399% FPL</c:v>
                </c:pt>
              </c:strCache>
            </c:strRef>
          </c:tx>
          <c:spPr>
            <a:ln w="76200" cap="rnd">
              <a:solidFill>
                <a:schemeClr val="accent4"/>
              </a:solidFill>
              <a:round/>
            </a:ln>
            <a:effectLst>
              <a:glow rad="50800">
                <a:schemeClr val="bg1"/>
              </a:glow>
            </a:effectLst>
          </c:spPr>
          <c:marker>
            <c:symbol val="none"/>
          </c:marker>
          <c:cat>
            <c:strRef>
              <c:f>Sheet1!$A$2:$A$5</c:f>
              <c:strCache>
                <c:ptCount val="4"/>
                <c:pt idx="0">
                  <c:v>2013 - 2014</c:v>
                </c:pt>
                <c:pt idx="1">
                  <c:v>2015 - 2016</c:v>
                </c:pt>
                <c:pt idx="2">
                  <c:v>2017 - 2020</c:v>
                </c:pt>
                <c:pt idx="3">
                  <c:v>2021 - 2023</c:v>
                </c:pt>
              </c:strCache>
            </c:strRef>
          </c:cat>
          <c:val>
            <c:numRef>
              <c:f>Sheet1!$E$2:$E$5</c:f>
              <c:numCache>
                <c:formatCode>0.0%</c:formatCode>
                <c:ptCount val="4"/>
                <c:pt idx="0">
                  <c:v>0.55200000000000005</c:v>
                </c:pt>
                <c:pt idx="1">
                  <c:v>0.50600000000000001</c:v>
                </c:pt>
                <c:pt idx="2">
                  <c:v>0.54400000000000004</c:v>
                </c:pt>
                <c:pt idx="3">
                  <c:v>0.54600000000000004</c:v>
                </c:pt>
              </c:numCache>
            </c:numRef>
          </c:val>
          <c:smooth val="0"/>
          <c:extLst>
            <c:ext xmlns:c16="http://schemas.microsoft.com/office/drawing/2014/chart" uri="{C3380CC4-5D6E-409C-BE32-E72D297353CC}">
              <c16:uniqueId val="{00000003-91AC-8642-9320-13B975A10773}"/>
            </c:ext>
          </c:extLst>
        </c:ser>
        <c:dLbls>
          <c:showLegendKey val="0"/>
          <c:showVal val="0"/>
          <c:showCatName val="0"/>
          <c:showSerName val="0"/>
          <c:showPercent val="0"/>
          <c:showBubbleSize val="0"/>
        </c:dLbls>
        <c:smooth val="0"/>
        <c:axId val="109399536"/>
        <c:axId val="109401248"/>
      </c:lineChart>
      <c:catAx>
        <c:axId val="10939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9401248"/>
        <c:crosses val="autoZero"/>
        <c:auto val="1"/>
        <c:lblAlgn val="ctr"/>
        <c:lblOffset val="100"/>
        <c:noMultiLvlLbl val="0"/>
      </c:catAx>
      <c:valAx>
        <c:axId val="109401248"/>
        <c:scaling>
          <c:orientation val="minMax"/>
          <c:max val="0.6"/>
          <c:min val="0.3"/>
        </c:scaling>
        <c:delete val="0"/>
        <c:axPos val="l"/>
        <c:majorGridlines>
          <c:spPr>
            <a:ln w="9525" cap="flat" cmpd="sng" algn="ctr">
              <a:solidFill>
                <a:schemeClr val="bg1"/>
              </a:solidFill>
              <a:prstDash val="sysDot"/>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09399536"/>
        <c:crosses val="autoZero"/>
        <c:crossBetween val="between"/>
        <c:majorUnit val="0.1"/>
      </c:valAx>
      <c:spPr>
        <a:noFill/>
        <a:ln>
          <a:noFill/>
        </a:ln>
        <a:effectLst/>
      </c:spPr>
    </c:plotArea>
    <c:legend>
      <c:legendPos val="l"/>
      <c:overlay val="0"/>
      <c:spPr>
        <a:solidFill>
          <a:schemeClr val="bg1"/>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In-state
abortions</c:v>
                </c:pt>
                <c:pt idx="1">
                  <c:v>Out-of-state
abortions</c:v>
                </c:pt>
              </c:strCache>
            </c:strRef>
          </c:cat>
          <c:val>
            <c:numRef>
              <c:f>Sheet1!$B$2:$B$3</c:f>
              <c:numCache>
                <c:formatCode>0%</c:formatCode>
                <c:ptCount val="2"/>
                <c:pt idx="0">
                  <c:v>0.32</c:v>
                </c:pt>
                <c:pt idx="1">
                  <c:v>0.65</c:v>
                </c:pt>
              </c:numCache>
            </c:numRef>
          </c:val>
          <c:extLst>
            <c:ext xmlns:c16="http://schemas.microsoft.com/office/drawing/2014/chart" uri="{C3380CC4-5D6E-409C-BE32-E72D297353CC}">
              <c16:uniqueId val="{00000000-4B62-6146-9829-5051CF653026}"/>
            </c:ext>
          </c:extLst>
        </c:ser>
        <c:dLbls>
          <c:showLegendKey val="0"/>
          <c:showVal val="0"/>
          <c:showCatName val="0"/>
          <c:showSerName val="0"/>
          <c:showPercent val="0"/>
          <c:showBubbleSize val="0"/>
        </c:dLbls>
        <c:gapWidth val="104"/>
        <c:overlap val="-27"/>
        <c:axId val="1693597583"/>
        <c:axId val="1687998943"/>
      </c:barChart>
      <c:catAx>
        <c:axId val="1693597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687998943"/>
        <c:crosses val="autoZero"/>
        <c:auto val="1"/>
        <c:lblAlgn val="ctr"/>
        <c:lblOffset val="100"/>
        <c:noMultiLvlLbl val="0"/>
      </c:catAx>
      <c:valAx>
        <c:axId val="1687998943"/>
        <c:scaling>
          <c:orientation val="minMax"/>
          <c:max val="0.66"/>
          <c:min val="0"/>
        </c:scaling>
        <c:delete val="1"/>
        <c:axPos val="l"/>
        <c:majorGridlines>
          <c:spPr>
            <a:ln w="9525" cap="flat" cmpd="sng" algn="ctr">
              <a:solidFill>
                <a:schemeClr val="bg1"/>
              </a:solidFill>
              <a:prstDash val="sysDot"/>
              <a:round/>
            </a:ln>
            <a:effectLst/>
          </c:spPr>
        </c:majorGridlines>
        <c:numFmt formatCode="0%" sourceLinked="1"/>
        <c:majorTickMark val="none"/>
        <c:minorTickMark val="none"/>
        <c:tickLblPos val="nextTo"/>
        <c:crossAx val="16935975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Pollution!$D$10</c:f>
              <c:strCache>
                <c:ptCount val="1"/>
                <c:pt idx="0">
                  <c:v>Completed</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Pollution!$C$11:$C$17</c:f>
              <c:strCache>
                <c:ptCount val="7"/>
                <c:pt idx="0">
                  <c:v>Air pollution and emissions</c:v>
                </c:pt>
                <c:pt idx="1">
                  <c:v>Drilling and extraction</c:v>
                </c:pt>
                <c:pt idx="2">
                  <c:v>Infrastructure and planning</c:v>
                </c:pt>
                <c:pt idx="3">
                  <c:v>Animals</c:v>
                </c:pt>
                <c:pt idx="4">
                  <c:v>Water pollution</c:v>
                </c:pt>
                <c:pt idx="5">
                  <c:v>Toxic substances and safety</c:v>
                </c:pt>
                <c:pt idx="6">
                  <c:v>Other</c:v>
                </c:pt>
              </c:strCache>
            </c:strRef>
          </c:cat>
          <c:val>
            <c:numRef>
              <c:f>Pollution!$D$11:$D$17</c:f>
              <c:numCache>
                <c:formatCode>General</c:formatCode>
                <c:ptCount val="7"/>
                <c:pt idx="0">
                  <c:v>28</c:v>
                </c:pt>
                <c:pt idx="1">
                  <c:v>12</c:v>
                </c:pt>
                <c:pt idx="2">
                  <c:v>14</c:v>
                </c:pt>
                <c:pt idx="3">
                  <c:v>15</c:v>
                </c:pt>
                <c:pt idx="4">
                  <c:v>8</c:v>
                </c:pt>
                <c:pt idx="5">
                  <c:v>9</c:v>
                </c:pt>
                <c:pt idx="6">
                  <c:v>12</c:v>
                </c:pt>
              </c:numCache>
            </c:numRef>
          </c:val>
          <c:extLst>
            <c:ext xmlns:c16="http://schemas.microsoft.com/office/drawing/2014/chart" uri="{C3380CC4-5D6E-409C-BE32-E72D297353CC}">
              <c16:uniqueId val="{00000000-1641-DF4C-A497-BCD460B316E9}"/>
            </c:ext>
          </c:extLst>
        </c:ser>
        <c:ser>
          <c:idx val="1"/>
          <c:order val="1"/>
          <c:tx>
            <c:strRef>
              <c:f>Pollution!$E$10</c:f>
              <c:strCache>
                <c:ptCount val="1"/>
                <c:pt idx="0">
                  <c:v>In progress</c:v>
                </c:pt>
              </c:strCache>
            </c:strRef>
          </c:tx>
          <c:spPr>
            <a:solidFill>
              <a:schemeClr val="accent1">
                <a:lumMod val="75000"/>
              </a:schemeClr>
            </a:solidFill>
            <a:ln>
              <a:solidFill>
                <a:schemeClr val="bg1"/>
              </a:solidFill>
            </a:ln>
            <a:effectLst/>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0F-6044-935A-5C8E1DB5883B}"/>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00F-6044-935A-5C8E1DB5883B}"/>
                </c:ext>
              </c:extLst>
            </c:dLbl>
            <c:dLbl>
              <c:idx val="2"/>
              <c:delete val="1"/>
              <c:extLst>
                <c:ext xmlns:c15="http://schemas.microsoft.com/office/drawing/2012/chart" uri="{CE6537A1-D6FC-4f65-9D91-7224C49458BB}"/>
                <c:ext xmlns:c16="http://schemas.microsoft.com/office/drawing/2014/chart" uri="{C3380CC4-5D6E-409C-BE32-E72D297353CC}">
                  <c16:uniqueId val="{00000000-100F-6044-935A-5C8E1DB5883B}"/>
                </c:ext>
              </c:extLst>
            </c:dLbl>
            <c:dLbl>
              <c:idx val="6"/>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0F-6044-935A-5C8E1DB5883B}"/>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Pollution!$C$11:$C$17</c:f>
              <c:strCache>
                <c:ptCount val="7"/>
                <c:pt idx="0">
                  <c:v>Air pollution and emissions</c:v>
                </c:pt>
                <c:pt idx="1">
                  <c:v>Drilling and extraction</c:v>
                </c:pt>
                <c:pt idx="2">
                  <c:v>Infrastructure and planning</c:v>
                </c:pt>
                <c:pt idx="3">
                  <c:v>Animals</c:v>
                </c:pt>
                <c:pt idx="4">
                  <c:v>Water pollution</c:v>
                </c:pt>
                <c:pt idx="5">
                  <c:v>Toxic substances and safety</c:v>
                </c:pt>
                <c:pt idx="6">
                  <c:v>Other</c:v>
                </c:pt>
              </c:strCache>
            </c:strRef>
          </c:cat>
          <c:val>
            <c:numRef>
              <c:f>Pollution!$E$11:$E$17</c:f>
              <c:numCache>
                <c:formatCode>General</c:formatCode>
                <c:ptCount val="7"/>
                <c:pt idx="0">
                  <c:v>2</c:v>
                </c:pt>
                <c:pt idx="1">
                  <c:v>7</c:v>
                </c:pt>
                <c:pt idx="2">
                  <c:v>0</c:v>
                </c:pt>
                <c:pt idx="3">
                  <c:v>1</c:v>
                </c:pt>
                <c:pt idx="4">
                  <c:v>1</c:v>
                </c:pt>
                <c:pt idx="5">
                  <c:v>1</c:v>
                </c:pt>
                <c:pt idx="6">
                  <c:v>2</c:v>
                </c:pt>
              </c:numCache>
            </c:numRef>
          </c:val>
          <c:extLst>
            <c:ext xmlns:c16="http://schemas.microsoft.com/office/drawing/2014/chart" uri="{C3380CC4-5D6E-409C-BE32-E72D297353CC}">
              <c16:uniqueId val="{00000001-1641-DF4C-A497-BCD460B316E9}"/>
            </c:ext>
          </c:extLst>
        </c:ser>
        <c:dLbls>
          <c:showLegendKey val="0"/>
          <c:showVal val="0"/>
          <c:showCatName val="0"/>
          <c:showSerName val="0"/>
          <c:showPercent val="0"/>
          <c:showBubbleSize val="0"/>
        </c:dLbls>
        <c:gapWidth val="41"/>
        <c:overlap val="100"/>
        <c:axId val="2009253039"/>
        <c:axId val="2002424527"/>
      </c:barChart>
      <c:catAx>
        <c:axId val="20092530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002424527"/>
        <c:crosses val="autoZero"/>
        <c:auto val="1"/>
        <c:lblAlgn val="ctr"/>
        <c:lblOffset val="100"/>
        <c:noMultiLvlLbl val="0"/>
      </c:catAx>
      <c:valAx>
        <c:axId val="2002424527"/>
        <c:scaling>
          <c:orientation val="minMax"/>
          <c:max val="31"/>
          <c:min val="0"/>
        </c:scaling>
        <c:delete val="1"/>
        <c:axPos val="t"/>
        <c:title>
          <c:tx>
            <c:rich>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r>
                  <a:rPr lang="en-US"/>
                  <a:t>Number of rules</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title>
        <c:numFmt formatCode="#,##0" sourceLinked="0"/>
        <c:majorTickMark val="none"/>
        <c:minorTickMark val="none"/>
        <c:tickLblPos val="nextTo"/>
        <c:crossAx val="2009253039"/>
        <c:crosses val="autoZero"/>
        <c:crossBetween val="between"/>
      </c:valAx>
      <c:spPr>
        <a:noFill/>
        <a:ln>
          <a:noFill/>
        </a:ln>
        <a:effectLst/>
      </c:spPr>
    </c:plotArea>
    <c:legend>
      <c:legendPos val="b"/>
      <c:layout>
        <c:manualLayout>
          <c:xMode val="edge"/>
          <c:yMode val="edge"/>
          <c:x val="0.32826251742768053"/>
          <c:y val="0.90042577718066885"/>
          <c:w val="0.39903052598335104"/>
          <c:h val="8.206236382059123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bg1"/>
              </a:solidFill>
            </a:ln>
            <a:effectLst/>
          </c:spPr>
          <c:invertIfNegative val="0"/>
          <c:dLbls>
            <c:dLbl>
              <c:idx val="0"/>
              <c:layout>
                <c:manualLayout>
                  <c:x val="0"/>
                  <c:y val="8.741364125825178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8.8949527947513263E-2"/>
                      <c:h val="8.205057643288069E-2"/>
                    </c:manualLayout>
                  </c15:layout>
                </c:ext>
                <c:ext xmlns:c16="http://schemas.microsoft.com/office/drawing/2014/chart" uri="{C3380CC4-5D6E-409C-BE32-E72D297353CC}">
                  <c16:uniqueId val="{00000000-CCBC-9F42-8855-AFD7DF614E9D}"/>
                </c:ext>
              </c:extLst>
            </c:dLbl>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'Repro Healthcare'!$C$220:$C$221</c:f>
              <c:numCache>
                <c:formatCode>General</c:formatCode>
                <c:ptCount val="2"/>
                <c:pt idx="0">
                  <c:v>2012</c:v>
                </c:pt>
                <c:pt idx="1">
                  <c:v>2022</c:v>
                </c:pt>
              </c:numCache>
            </c:numRef>
          </c:cat>
          <c:val>
            <c:numRef>
              <c:f>'Repro Healthcare'!$D$220:$D$221</c:f>
              <c:numCache>
                <c:formatCode>_(* #,##0_);_(* \(#,##0\);_(* "-"??_);_(@_)</c:formatCode>
                <c:ptCount val="2"/>
                <c:pt idx="0">
                  <c:v>334</c:v>
                </c:pt>
                <c:pt idx="1">
                  <c:v>3761</c:v>
                </c:pt>
              </c:numCache>
            </c:numRef>
          </c:val>
          <c:extLst>
            <c:ext xmlns:c16="http://schemas.microsoft.com/office/drawing/2014/chart" uri="{C3380CC4-5D6E-409C-BE32-E72D297353CC}">
              <c16:uniqueId val="{00000000-2661-7B48-9DCB-77BB095325EC}"/>
            </c:ext>
          </c:extLst>
        </c:ser>
        <c:dLbls>
          <c:dLblPos val="outEnd"/>
          <c:showLegendKey val="0"/>
          <c:showVal val="1"/>
          <c:showCatName val="0"/>
          <c:showSerName val="0"/>
          <c:showPercent val="0"/>
          <c:showBubbleSize val="0"/>
        </c:dLbls>
        <c:gapWidth val="91"/>
        <c:overlap val="-27"/>
        <c:axId val="1937921631"/>
        <c:axId val="1954347455"/>
      </c:barChart>
      <c:catAx>
        <c:axId val="1937921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1954347455"/>
        <c:crosses val="autoZero"/>
        <c:auto val="1"/>
        <c:lblAlgn val="ctr"/>
        <c:lblOffset val="100"/>
        <c:noMultiLvlLbl val="0"/>
      </c:catAx>
      <c:valAx>
        <c:axId val="1954347455"/>
        <c:scaling>
          <c:orientation val="minMax"/>
          <c:max val="3800"/>
          <c:min val="0"/>
        </c:scaling>
        <c:delete val="1"/>
        <c:axPos val="l"/>
        <c:majorGridlines>
          <c:spPr>
            <a:ln w="9525" cap="flat" cmpd="sng" algn="ctr">
              <a:solidFill>
                <a:schemeClr val="bg1"/>
              </a:solidFill>
              <a:prstDash val="sysDot"/>
              <a:round/>
            </a:ln>
            <a:effectLst/>
          </c:spPr>
        </c:majorGridlines>
        <c:numFmt formatCode="_(* #,##0_);_(* \(#,##0\);_(* &quot;-&quot;??_);_(@_)" sourceLinked="1"/>
        <c:majorTickMark val="out"/>
        <c:minorTickMark val="none"/>
        <c:tickLblPos val="nextTo"/>
        <c:crossAx val="1937921631"/>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48452463159876"/>
          <c:y val="4.8214192640772931E-2"/>
          <c:w val="0.76442430280135165"/>
          <c:h val="0.76372934933531422"/>
        </c:manualLayout>
      </c:layout>
      <c:lineChart>
        <c:grouping val="standard"/>
        <c:varyColors val="0"/>
        <c:ser>
          <c:idx val="0"/>
          <c:order val="0"/>
          <c:tx>
            <c:strRef>
              <c:f>'Insurance and Access'!$D$498</c:f>
              <c:strCache>
                <c:ptCount val="1"/>
                <c:pt idx="0">
                  <c:v>Uninsured rate</c:v>
                </c:pt>
              </c:strCache>
            </c:strRef>
          </c:tx>
          <c:spPr>
            <a:ln w="76200" cap="rnd">
              <a:solidFill>
                <a:schemeClr val="bg1"/>
              </a:solidFill>
              <a:round/>
            </a:ln>
            <a:effectLst/>
          </c:spPr>
          <c:marker>
            <c:symbol val="none"/>
          </c:marker>
          <c:cat>
            <c:numRef>
              <c:f>'Insurance and Access'!$C$499:$C$559</c:f>
              <c:numCache>
                <c:formatCode>General</c:formatCode>
                <c:ptCount val="61"/>
                <c:pt idx="0">
                  <c:v>1963</c:v>
                </c:pt>
                <c:pt idx="1">
                  <c:v>1964</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pt idx="33">
                  <c:v>1996</c:v>
                </c:pt>
                <c:pt idx="34">
                  <c:v>1997</c:v>
                </c:pt>
                <c:pt idx="35">
                  <c:v>1998</c:v>
                </c:pt>
                <c:pt idx="36">
                  <c:v>1999</c:v>
                </c:pt>
                <c:pt idx="37">
                  <c:v>2000</c:v>
                </c:pt>
                <c:pt idx="38">
                  <c:v>2001</c:v>
                </c:pt>
                <c:pt idx="39">
                  <c:v>2002</c:v>
                </c:pt>
                <c:pt idx="40">
                  <c:v>2003</c:v>
                </c:pt>
                <c:pt idx="41">
                  <c:v>2004</c:v>
                </c:pt>
                <c:pt idx="42">
                  <c:v>2005</c:v>
                </c:pt>
                <c:pt idx="43">
                  <c:v>2006</c:v>
                </c:pt>
                <c:pt idx="44">
                  <c:v>2007</c:v>
                </c:pt>
                <c:pt idx="45">
                  <c:v>2008</c:v>
                </c:pt>
                <c:pt idx="46">
                  <c:v>2009</c:v>
                </c:pt>
                <c:pt idx="47">
                  <c:v>2010</c:v>
                </c:pt>
                <c:pt idx="48">
                  <c:v>2011</c:v>
                </c:pt>
                <c:pt idx="49">
                  <c:v>2012</c:v>
                </c:pt>
                <c:pt idx="50">
                  <c:v>2013</c:v>
                </c:pt>
                <c:pt idx="51">
                  <c:v>2014</c:v>
                </c:pt>
                <c:pt idx="52">
                  <c:v>2015</c:v>
                </c:pt>
                <c:pt idx="53">
                  <c:v>2016</c:v>
                </c:pt>
                <c:pt idx="54">
                  <c:v>2017</c:v>
                </c:pt>
                <c:pt idx="55">
                  <c:v>2018</c:v>
                </c:pt>
                <c:pt idx="56">
                  <c:v>2019</c:v>
                </c:pt>
                <c:pt idx="57">
                  <c:v>2020</c:v>
                </c:pt>
                <c:pt idx="58">
                  <c:v>2021</c:v>
                </c:pt>
                <c:pt idx="59">
                  <c:v>2022</c:v>
                </c:pt>
                <c:pt idx="60">
                  <c:v>2023</c:v>
                </c:pt>
              </c:numCache>
            </c:numRef>
          </c:cat>
          <c:val>
            <c:numRef>
              <c:f>'Insurance and Access'!$D$499:$D$559</c:f>
              <c:numCache>
                <c:formatCode>General</c:formatCode>
                <c:ptCount val="61"/>
                <c:pt idx="0">
                  <c:v>24.3</c:v>
                </c:pt>
                <c:pt idx="5">
                  <c:v>14.5</c:v>
                </c:pt>
                <c:pt idx="7">
                  <c:v>14.6</c:v>
                </c:pt>
                <c:pt idx="9">
                  <c:v>13.2</c:v>
                </c:pt>
                <c:pt idx="11">
                  <c:v>11.4</c:v>
                </c:pt>
                <c:pt idx="13">
                  <c:v>12.7</c:v>
                </c:pt>
                <c:pt idx="15">
                  <c:v>11.4</c:v>
                </c:pt>
                <c:pt idx="17">
                  <c:v>11.4</c:v>
                </c:pt>
                <c:pt idx="19">
                  <c:v>12.5</c:v>
                </c:pt>
                <c:pt idx="20">
                  <c:v>13.1</c:v>
                </c:pt>
                <c:pt idx="21">
                  <c:v>12.9</c:v>
                </c:pt>
                <c:pt idx="23">
                  <c:v>13.3</c:v>
                </c:pt>
                <c:pt idx="26">
                  <c:v>13.9</c:v>
                </c:pt>
                <c:pt idx="27">
                  <c:v>15.2</c:v>
                </c:pt>
                <c:pt idx="28">
                  <c:v>14.5</c:v>
                </c:pt>
                <c:pt idx="29">
                  <c:v>14.8</c:v>
                </c:pt>
                <c:pt idx="30">
                  <c:v>15.4</c:v>
                </c:pt>
                <c:pt idx="31">
                  <c:v>15.8</c:v>
                </c:pt>
                <c:pt idx="32">
                  <c:v>14.4</c:v>
                </c:pt>
                <c:pt idx="33">
                  <c:v>14.8</c:v>
                </c:pt>
                <c:pt idx="34">
                  <c:v>15.5</c:v>
                </c:pt>
                <c:pt idx="35">
                  <c:v>14.7</c:v>
                </c:pt>
                <c:pt idx="36">
                  <c:v>14.3</c:v>
                </c:pt>
                <c:pt idx="37">
                  <c:v>15</c:v>
                </c:pt>
                <c:pt idx="38">
                  <c:v>14.3</c:v>
                </c:pt>
                <c:pt idx="39">
                  <c:v>14.7</c:v>
                </c:pt>
                <c:pt idx="40">
                  <c:v>14.7</c:v>
                </c:pt>
                <c:pt idx="41">
                  <c:v>14.6</c:v>
                </c:pt>
                <c:pt idx="42">
                  <c:v>14.5</c:v>
                </c:pt>
                <c:pt idx="43">
                  <c:v>15</c:v>
                </c:pt>
                <c:pt idx="44">
                  <c:v>14.7</c:v>
                </c:pt>
                <c:pt idx="45">
                  <c:v>14.8</c:v>
                </c:pt>
                <c:pt idx="46">
                  <c:v>15.4</c:v>
                </c:pt>
                <c:pt idx="47">
                  <c:v>16</c:v>
                </c:pt>
                <c:pt idx="48">
                  <c:v>15.1</c:v>
                </c:pt>
                <c:pt idx="49">
                  <c:v>14.7</c:v>
                </c:pt>
                <c:pt idx="50">
                  <c:v>14.4</c:v>
                </c:pt>
                <c:pt idx="51">
                  <c:v>11.5</c:v>
                </c:pt>
                <c:pt idx="52">
                  <c:v>9.1</c:v>
                </c:pt>
                <c:pt idx="53">
                  <c:v>9</c:v>
                </c:pt>
                <c:pt idx="54">
                  <c:v>9.1</c:v>
                </c:pt>
                <c:pt idx="55">
                  <c:v>9.4</c:v>
                </c:pt>
                <c:pt idx="56">
                  <c:v>10.3</c:v>
                </c:pt>
                <c:pt idx="57">
                  <c:v>9.6999999999999993</c:v>
                </c:pt>
                <c:pt idx="58">
                  <c:v>9.1999999999999993</c:v>
                </c:pt>
                <c:pt idx="59">
                  <c:v>8.4</c:v>
                </c:pt>
                <c:pt idx="60">
                  <c:v>7.6</c:v>
                </c:pt>
              </c:numCache>
            </c:numRef>
          </c:val>
          <c:smooth val="0"/>
          <c:extLst>
            <c:ext xmlns:c16="http://schemas.microsoft.com/office/drawing/2014/chart" uri="{C3380CC4-5D6E-409C-BE32-E72D297353CC}">
              <c16:uniqueId val="{00000000-22F5-2B44-AE37-1AD379652ADA}"/>
            </c:ext>
          </c:extLst>
        </c:ser>
        <c:dLbls>
          <c:showLegendKey val="0"/>
          <c:showVal val="0"/>
          <c:showCatName val="0"/>
          <c:showSerName val="0"/>
          <c:showPercent val="0"/>
          <c:showBubbleSize val="0"/>
        </c:dLbls>
        <c:smooth val="0"/>
        <c:axId val="441768543"/>
        <c:axId val="441769791"/>
      </c:lineChart>
      <c:catAx>
        <c:axId val="44176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441769791"/>
        <c:crosses val="autoZero"/>
        <c:auto val="1"/>
        <c:lblAlgn val="ctr"/>
        <c:lblOffset val="100"/>
        <c:noMultiLvlLbl val="0"/>
      </c:catAx>
      <c:valAx>
        <c:axId val="441769791"/>
        <c:scaling>
          <c:orientation val="minMax"/>
          <c:max val="25"/>
        </c:scaling>
        <c:delete val="0"/>
        <c:axPos val="l"/>
        <c:majorGridlines>
          <c:spPr>
            <a:ln w="9525" cap="flat" cmpd="sng" algn="ctr">
              <a:solidFill>
                <a:schemeClr val="bg1"/>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bg1"/>
                </a:solidFill>
                <a:latin typeface="+mn-lt"/>
                <a:ea typeface="+mn-ea"/>
                <a:cs typeface="+mn-cs"/>
              </a:defRPr>
            </a:pPr>
            <a:endParaRPr lang="en-US"/>
          </a:p>
        </c:txPr>
        <c:crossAx val="441768543"/>
        <c:crosses val="autoZero"/>
        <c:crossBetween val="between"/>
      </c:valAx>
      <c:spPr>
        <a:noFill/>
        <a:ln>
          <a:noFill/>
        </a:ln>
        <a:effectLst/>
      </c:spPr>
    </c:plotArea>
    <c:plotVisOnly val="1"/>
    <c:dispBlanksAs val="span"/>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20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'Insurance and Access'!$DJ$1925:$DY$1925</c:f>
              <c:numCache>
                <c:formatCode>mmm\-yy</c:formatCode>
                <c:ptCount val="16"/>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pt idx="14">
                  <c:v>45444</c:v>
                </c:pt>
                <c:pt idx="15">
                  <c:v>45474</c:v>
                </c:pt>
              </c:numCache>
            </c:numRef>
          </c:cat>
          <c:val>
            <c:numRef>
              <c:f>'Insurance and Access'!$DJ$1927:$DY$1927</c:f>
              <c:numCache>
                <c:formatCode>_(* #,##0_);_(* \(#,##0\);_(* "-"??_);_(@_)</c:formatCode>
                <c:ptCount val="16"/>
                <c:pt idx="0">
                  <c:v>94.560175000000001</c:v>
                </c:pt>
                <c:pt idx="1">
                  <c:v>94.222181000000006</c:v>
                </c:pt>
                <c:pt idx="2">
                  <c:v>93.178375000000003</c:v>
                </c:pt>
                <c:pt idx="3">
                  <c:v>92.147828000000004</c:v>
                </c:pt>
                <c:pt idx="4">
                  <c:v>90.802424000000002</c:v>
                </c:pt>
                <c:pt idx="5">
                  <c:v>89.229686000000001</c:v>
                </c:pt>
                <c:pt idx="6">
                  <c:v>88.085560999999998</c:v>
                </c:pt>
                <c:pt idx="7">
                  <c:v>86.592427000000001</c:v>
                </c:pt>
                <c:pt idx="8">
                  <c:v>85.620361000000003</c:v>
                </c:pt>
                <c:pt idx="9">
                  <c:v>84.680138999999997</c:v>
                </c:pt>
                <c:pt idx="10">
                  <c:v>84.038111999999998</c:v>
                </c:pt>
                <c:pt idx="11">
                  <c:v>83.330731999999998</c:v>
                </c:pt>
                <c:pt idx="12">
                  <c:v>82.279860999999997</c:v>
                </c:pt>
                <c:pt idx="13">
                  <c:v>81.369763000000006</c:v>
                </c:pt>
                <c:pt idx="14">
                  <c:v>80.429726000000002</c:v>
                </c:pt>
                <c:pt idx="15">
                  <c:v>79.560395999999997</c:v>
                </c:pt>
              </c:numCache>
            </c:numRef>
          </c:val>
          <c:extLst>
            <c:ext xmlns:c16="http://schemas.microsoft.com/office/drawing/2014/chart" uri="{C3380CC4-5D6E-409C-BE32-E72D297353CC}">
              <c16:uniqueId val="{00000000-AC33-B346-903E-0EFE9C41E98D}"/>
            </c:ext>
          </c:extLst>
        </c:ser>
        <c:dLbls>
          <c:dLblPos val="outEnd"/>
          <c:showLegendKey val="0"/>
          <c:showVal val="1"/>
          <c:showCatName val="0"/>
          <c:showSerName val="0"/>
          <c:showPercent val="0"/>
          <c:showBubbleSize val="0"/>
        </c:dLbls>
        <c:gapWidth val="28"/>
        <c:overlap val="-27"/>
        <c:axId val="2053888751"/>
        <c:axId val="2053299263"/>
      </c:barChart>
      <c:dateAx>
        <c:axId val="205388875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2000" b="0" i="0" u="none" strike="noStrike" kern="1200" baseline="0">
                <a:solidFill>
                  <a:schemeClr val="bg1"/>
                </a:solidFill>
                <a:latin typeface="+mn-lt"/>
                <a:ea typeface="+mn-ea"/>
                <a:cs typeface="+mn-cs"/>
              </a:defRPr>
            </a:pPr>
            <a:endParaRPr lang="en-US"/>
          </a:p>
        </c:txPr>
        <c:crossAx val="2053299263"/>
        <c:crosses val="autoZero"/>
        <c:auto val="1"/>
        <c:lblOffset val="100"/>
        <c:baseTimeUnit val="months"/>
      </c:dateAx>
      <c:valAx>
        <c:axId val="2053299263"/>
        <c:scaling>
          <c:orientation val="minMax"/>
          <c:max val="94.9"/>
          <c:min val="70"/>
        </c:scaling>
        <c:delete val="1"/>
        <c:axPos val="l"/>
        <c:majorGridlines>
          <c:spPr>
            <a:ln w="9525" cap="flat" cmpd="sng" algn="ctr">
              <a:solidFill>
                <a:schemeClr val="bg1"/>
              </a:solidFill>
              <a:prstDash val="sysDot"/>
              <a:round/>
            </a:ln>
            <a:effectLst/>
          </c:spPr>
        </c:majorGridlines>
        <c:numFmt formatCode="_(* #,##0_);_(* \(#,##0\);_(* &quot;-&quot;??_);_(@_)" sourceLinked="1"/>
        <c:majorTickMark val="out"/>
        <c:minorTickMark val="none"/>
        <c:tickLblPos val="low"/>
        <c:crossAx val="2053888751"/>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solidFill>
                <a:schemeClr val="bg1"/>
              </a:solidFill>
            </a:ln>
            <a:effectLst/>
          </c:spPr>
          <c:invertIfNegative val="0"/>
          <c:dLbls>
            <c:delete val="1"/>
          </c:dLbls>
          <c:cat>
            <c:strRef>
              <c:f>'Insurance and Access'!$B$1961:$B$1962</c:f>
              <c:strCache>
                <c:ptCount val="2"/>
                <c:pt idx="0">
                  <c:v>Number estimated to become uninsured </c:v>
                </c:pt>
                <c:pt idx="1">
                  <c:v>Number who already believed they were uninsured in 2022</c:v>
                </c:pt>
              </c:strCache>
            </c:strRef>
          </c:cat>
          <c:val>
            <c:numRef>
              <c:f>'Insurance and Access'!$C$1961:$C$1962</c:f>
              <c:numCache>
                <c:formatCode>General</c:formatCode>
                <c:ptCount val="2"/>
                <c:pt idx="0">
                  <c:v>5.9</c:v>
                </c:pt>
                <c:pt idx="1">
                  <c:v>2.7</c:v>
                </c:pt>
              </c:numCache>
            </c:numRef>
          </c:val>
          <c:extLst>
            <c:ext xmlns:c16="http://schemas.microsoft.com/office/drawing/2014/chart" uri="{C3380CC4-5D6E-409C-BE32-E72D297353CC}">
              <c16:uniqueId val="{00000000-FE45-F64C-B48C-F38126CCC1CF}"/>
            </c:ext>
          </c:extLst>
        </c:ser>
        <c:dLbls>
          <c:dLblPos val="outEnd"/>
          <c:showLegendKey val="0"/>
          <c:showVal val="1"/>
          <c:showCatName val="0"/>
          <c:showSerName val="0"/>
          <c:showPercent val="0"/>
          <c:showBubbleSize val="0"/>
        </c:dLbls>
        <c:gapWidth val="35"/>
        <c:axId val="599033200"/>
        <c:axId val="536421808"/>
      </c:barChart>
      <c:catAx>
        <c:axId val="599033200"/>
        <c:scaling>
          <c:orientation val="minMax"/>
        </c:scaling>
        <c:delete val="1"/>
        <c:axPos val="l"/>
        <c:numFmt formatCode="General" sourceLinked="1"/>
        <c:majorTickMark val="out"/>
        <c:minorTickMark val="none"/>
        <c:tickLblPos val="nextTo"/>
        <c:crossAx val="536421808"/>
        <c:crosses val="autoZero"/>
        <c:auto val="1"/>
        <c:lblAlgn val="ctr"/>
        <c:lblOffset val="100"/>
        <c:noMultiLvlLbl val="0"/>
      </c:catAx>
      <c:valAx>
        <c:axId val="536421808"/>
        <c:scaling>
          <c:orientation val="minMax"/>
          <c:max val="5.99"/>
          <c:min val="0"/>
        </c:scaling>
        <c:delete val="1"/>
        <c:axPos val="b"/>
        <c:majorGridlines>
          <c:spPr>
            <a:ln w="9525" cap="flat" cmpd="sng" algn="ctr">
              <a:solidFill>
                <a:schemeClr val="bg1"/>
              </a:solidFill>
              <a:prstDash val="sysDot"/>
              <a:round/>
            </a:ln>
            <a:effectLst/>
          </c:spPr>
        </c:majorGridlines>
        <c:numFmt formatCode="General" sourceLinked="1"/>
        <c:majorTickMark val="out"/>
        <c:minorTickMark val="none"/>
        <c:tickLblPos val="nextTo"/>
        <c:crossAx val="59903320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'US Health'!$D$98</c:f>
              <c:strCache>
                <c:ptCount val="1"/>
                <c:pt idx="0">
                  <c:v>Number</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'US Health'!$B$99:$B$109</c:f>
              <c:numCache>
                <c:formatCode>General</c:formatCode>
                <c:ptCount val="11"/>
                <c:pt idx="0">
                  <c:v>2024</c:v>
                </c:pt>
                <c:pt idx="1">
                  <c:v>2025</c:v>
                </c:pt>
                <c:pt idx="2">
                  <c:v>2026</c:v>
                </c:pt>
                <c:pt idx="3">
                  <c:v>2027</c:v>
                </c:pt>
                <c:pt idx="4">
                  <c:v>2028</c:v>
                </c:pt>
                <c:pt idx="5">
                  <c:v>2029</c:v>
                </c:pt>
                <c:pt idx="6">
                  <c:v>2030</c:v>
                </c:pt>
                <c:pt idx="7">
                  <c:v>2031</c:v>
                </c:pt>
                <c:pt idx="8">
                  <c:v>2032</c:v>
                </c:pt>
                <c:pt idx="9">
                  <c:v>2033</c:v>
                </c:pt>
                <c:pt idx="10">
                  <c:v>2034</c:v>
                </c:pt>
              </c:numCache>
            </c:numRef>
          </c:cat>
          <c:val>
            <c:numRef>
              <c:f>'US Health'!$D$99:$D$109</c:f>
              <c:numCache>
                <c:formatCode>General</c:formatCode>
                <c:ptCount val="11"/>
                <c:pt idx="0">
                  <c:v>26</c:v>
                </c:pt>
                <c:pt idx="1">
                  <c:v>27</c:v>
                </c:pt>
                <c:pt idx="2">
                  <c:v>30</c:v>
                </c:pt>
                <c:pt idx="3">
                  <c:v>32</c:v>
                </c:pt>
                <c:pt idx="4">
                  <c:v>32</c:v>
                </c:pt>
                <c:pt idx="5">
                  <c:v>32</c:v>
                </c:pt>
                <c:pt idx="6">
                  <c:v>32</c:v>
                </c:pt>
                <c:pt idx="7">
                  <c:v>32</c:v>
                </c:pt>
                <c:pt idx="8">
                  <c:v>32</c:v>
                </c:pt>
                <c:pt idx="9">
                  <c:v>32</c:v>
                </c:pt>
                <c:pt idx="10">
                  <c:v>32</c:v>
                </c:pt>
              </c:numCache>
            </c:numRef>
          </c:val>
          <c:extLst>
            <c:ext xmlns:c16="http://schemas.microsoft.com/office/drawing/2014/chart" uri="{C3380CC4-5D6E-409C-BE32-E72D297353CC}">
              <c16:uniqueId val="{00000000-433F-6041-AF21-509D71CAD298}"/>
            </c:ext>
          </c:extLst>
        </c:ser>
        <c:dLbls>
          <c:dLblPos val="outEnd"/>
          <c:showLegendKey val="0"/>
          <c:showVal val="1"/>
          <c:showCatName val="0"/>
          <c:showSerName val="0"/>
          <c:showPercent val="0"/>
          <c:showBubbleSize val="0"/>
        </c:dLbls>
        <c:gapWidth val="29"/>
        <c:axId val="51193855"/>
        <c:axId val="554308384"/>
      </c:barChart>
      <c:catAx>
        <c:axId val="51193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554308384"/>
        <c:crosses val="autoZero"/>
        <c:auto val="1"/>
        <c:lblAlgn val="ctr"/>
        <c:lblOffset val="100"/>
        <c:noMultiLvlLbl val="0"/>
      </c:catAx>
      <c:valAx>
        <c:axId val="554308384"/>
        <c:scaling>
          <c:orientation val="minMax"/>
          <c:max val="33"/>
          <c:min val="0"/>
        </c:scaling>
        <c:delete val="1"/>
        <c:axPos val="l"/>
        <c:majorGridlines>
          <c:spPr>
            <a:ln w="9525" cap="flat" cmpd="sng" algn="ctr">
              <a:solidFill>
                <a:schemeClr val="bg1"/>
              </a:solidFill>
              <a:prstDash val="sysDot"/>
              <a:round/>
            </a:ln>
            <a:effectLst/>
          </c:spPr>
        </c:majorGridlines>
        <c:title>
          <c:tx>
            <c:rich>
              <a:bodyPr rot="0" spcFirstLastPara="1" vertOverflow="ellipsis" wrap="square" anchor="ctr" anchorCtr="1"/>
              <a:lstStyle/>
              <a:p>
                <a:pPr>
                  <a:defRPr sz="2400" b="0" i="0" u="none" strike="noStrike" kern="1200" baseline="0">
                    <a:solidFill>
                      <a:schemeClr val="bg1"/>
                    </a:solidFill>
                    <a:latin typeface="+mn-lt"/>
                    <a:ea typeface="+mn-ea"/>
                    <a:cs typeface="+mn-cs"/>
                  </a:defRPr>
                </a:pPr>
                <a:r>
                  <a:rPr lang="en-US" sz="2400" dirty="0"/>
                  <a:t>Millions Uninsured</a:t>
                </a:r>
              </a:p>
            </c:rich>
          </c:tx>
          <c:layout>
            <c:manualLayout>
              <c:xMode val="edge"/>
              <c:yMode val="edge"/>
              <c:x val="0"/>
              <c:y val="0.37304651598710487"/>
            </c:manualLayout>
          </c:layout>
          <c:overlay val="0"/>
          <c:spPr>
            <a:noFill/>
            <a:ln>
              <a:noFill/>
            </a:ln>
            <a:effectLst/>
          </c:spPr>
          <c:txPr>
            <a:bodyPr rot="0" spcFirstLastPara="1" vertOverflow="ellipsis" wrap="square" anchor="ctr" anchorCtr="1"/>
            <a:lstStyle/>
            <a:p>
              <a:pPr>
                <a:defRPr sz="24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crossAx val="51193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bg1"/>
                    </a:solidFill>
                    <a:effectLst>
                      <a:outerShdw blurRad="50800" dist="38100" dir="2700000" algn="tl" rotWithShape="0">
                        <a:prstClr val="black">
                          <a:alpha val="40000"/>
                        </a:prstClr>
                      </a:outerShdw>
                    </a:effectLst>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'Cost-Sharing'!$C$994:$C$997</c:f>
              <c:strCache>
                <c:ptCount val="4"/>
                <c:pt idx="0">
                  <c:v>Preferred Provider Organization (PPO)</c:v>
                </c:pt>
                <c:pt idx="1">
                  <c:v>Health Maintenance Organization (HMO)</c:v>
                </c:pt>
                <c:pt idx="2">
                  <c:v>Point of Service (POS)</c:v>
                </c:pt>
                <c:pt idx="3">
                  <c:v>High-Deductible Health Plan (HDHP)</c:v>
                </c:pt>
              </c:strCache>
            </c:strRef>
          </c:cat>
          <c:val>
            <c:numRef>
              <c:f>'Cost-Sharing'!$D$994:$D$997</c:f>
              <c:numCache>
                <c:formatCode>_("$"* #,##0_);_("$"* \(#,##0\);_("$"* "-"??_);_(@_)</c:formatCode>
                <c:ptCount val="4"/>
                <c:pt idx="0">
                  <c:v>2770</c:v>
                </c:pt>
                <c:pt idx="1">
                  <c:v>3777</c:v>
                </c:pt>
                <c:pt idx="2">
                  <c:v>4217</c:v>
                </c:pt>
                <c:pt idx="3">
                  <c:v>4991</c:v>
                </c:pt>
              </c:numCache>
            </c:numRef>
          </c:val>
          <c:extLst>
            <c:ext xmlns:c16="http://schemas.microsoft.com/office/drawing/2014/chart" uri="{C3380CC4-5D6E-409C-BE32-E72D297353CC}">
              <c16:uniqueId val="{00000000-4115-C447-BC26-6369117BD8CA}"/>
            </c:ext>
          </c:extLst>
        </c:ser>
        <c:dLbls>
          <c:dLblPos val="outEnd"/>
          <c:showLegendKey val="0"/>
          <c:showVal val="1"/>
          <c:showCatName val="0"/>
          <c:showSerName val="0"/>
          <c:showPercent val="0"/>
          <c:showBubbleSize val="0"/>
        </c:dLbls>
        <c:gapWidth val="42"/>
        <c:axId val="581826304"/>
        <c:axId val="1482626159"/>
      </c:barChart>
      <c:catAx>
        <c:axId val="581826304"/>
        <c:scaling>
          <c:orientation val="minMax"/>
        </c:scaling>
        <c:delete val="0"/>
        <c:axPos val="l"/>
        <c:numFmt formatCode="General" sourceLinked="1"/>
        <c:majorTickMark val="none"/>
        <c:minorTickMark val="none"/>
        <c:tickLblPos val="nextTo"/>
        <c:spPr>
          <a:noFill/>
          <a:ln w="12700"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482626159"/>
        <c:crosses val="autoZero"/>
        <c:auto val="1"/>
        <c:lblAlgn val="ctr"/>
        <c:lblOffset val="100"/>
        <c:noMultiLvlLbl val="0"/>
      </c:catAx>
      <c:valAx>
        <c:axId val="1482626159"/>
        <c:scaling>
          <c:orientation val="minMax"/>
          <c:max val="4999"/>
          <c:min val="0"/>
        </c:scaling>
        <c:delete val="1"/>
        <c:axPos val="b"/>
        <c:majorGridlines>
          <c:spPr>
            <a:ln w="9525" cap="flat" cmpd="sng" algn="ctr">
              <a:solidFill>
                <a:schemeClr val="bg1"/>
              </a:solidFill>
              <a:prstDash val="sysDot"/>
              <a:round/>
            </a:ln>
            <a:effectLst/>
          </c:spPr>
        </c:majorGridlines>
        <c:numFmt formatCode="_(&quot;$&quot;* #,##0_);_(&quot;$&quot;* \(#,##0\);_(&quot;$&quot;* &quot;-&quot;??_);_(@_)" sourceLinked="1"/>
        <c:majorTickMark val="out"/>
        <c:minorTickMark val="none"/>
        <c:tickLblPos val="nextTo"/>
        <c:crossAx val="581826304"/>
        <c:crosses val="autoZero"/>
        <c:crossBetween val="between"/>
      </c:valAx>
      <c:spPr>
        <a:noFill/>
        <a:ln>
          <a:noFill/>
        </a:ln>
        <a:effectLst/>
      </c:spPr>
    </c:plotArea>
    <c:plotVisOnly val="1"/>
    <c:dispBlanksAs val="gap"/>
    <c:showDLblsOverMax val="0"/>
  </c:chart>
  <c:spPr>
    <a:noFill/>
    <a:ln>
      <a:noFill/>
    </a:ln>
    <a:effectLst/>
  </c:spPr>
  <c:txPr>
    <a:bodyPr/>
    <a:lstStyle/>
    <a:p>
      <a:pPr>
        <a:defRPr sz="2000">
          <a:solidFill>
            <a:schemeClr val="bg1"/>
          </a:solidFill>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3DF59-4D50-234B-91B6-3257350D104E}"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22042-ED39-0845-84FD-FD22A69983FA}" type="slidenum">
              <a:rPr lang="en-US" smtClean="0"/>
              <a:t>‹#›</a:t>
            </a:fld>
            <a:endParaRPr lang="en-US"/>
          </a:p>
        </p:txBody>
      </p:sp>
    </p:spTree>
    <p:extLst>
      <p:ext uri="{BB962C8B-B14F-4D97-AF65-F5344CB8AC3E}">
        <p14:creationId xmlns:p14="http://schemas.microsoft.com/office/powerpoint/2010/main" val="213250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0FE62-02CE-76D4-DC09-F2A42E5C1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13802-06BA-8742-E381-CD8B6F9C08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A80EFA-CF2C-046C-B7E8-5BC3827F3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D1F8B6-11CC-501B-D31A-373F6E3A0730}"/>
              </a:ext>
            </a:extLst>
          </p:cNvPr>
          <p:cNvSpPr>
            <a:spLocks noGrp="1"/>
          </p:cNvSpPr>
          <p:nvPr>
            <p:ph type="sldNum" sz="quarter" idx="5"/>
          </p:nvPr>
        </p:nvSpPr>
        <p:spPr/>
        <p:txBody>
          <a:bodyPr/>
          <a:lstStyle/>
          <a:p>
            <a:fld id="{E533DABF-F4CA-5543-AC3F-58A2C4A45E0B}" type="slidenum">
              <a:rPr lang="en-US" smtClean="0"/>
              <a:t>16</a:t>
            </a:fld>
            <a:endParaRPr lang="en-US"/>
          </a:p>
        </p:txBody>
      </p:sp>
    </p:spTree>
    <p:extLst>
      <p:ext uri="{BB962C8B-B14F-4D97-AF65-F5344CB8AC3E}">
        <p14:creationId xmlns:p14="http://schemas.microsoft.com/office/powerpoint/2010/main" val="71626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564888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1300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56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567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65041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489325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1"/>
          <p:cNvSpPr>
            <a:spLocks noGrp="1"/>
          </p:cNvSpPr>
          <p:nvPr>
            <p:ph type="body" idx="10" hasCustomPrompt="1"/>
          </p:nvPr>
        </p:nvSpPr>
        <p:spPr>
          <a:xfrm>
            <a:off x="0" y="6016753"/>
            <a:ext cx="82296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37877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8038"/>
          </a:xfrm>
        </p:spPr>
        <p:txBody>
          <a:bodyPr/>
          <a:lstStyle/>
          <a:p>
            <a:r>
              <a:rPr lang="en-US"/>
              <a:t>Click to edit Master title style</a:t>
            </a:r>
          </a:p>
        </p:txBody>
      </p:sp>
      <p:sp>
        <p:nvSpPr>
          <p:cNvPr id="3" name="Content Placeholder 2"/>
          <p:cNvSpPr>
            <a:spLocks noGrp="1"/>
          </p:cNvSpPr>
          <p:nvPr>
            <p:ph sz="half" idx="1"/>
          </p:nvPr>
        </p:nvSpPr>
        <p:spPr>
          <a:xfrm>
            <a:off x="508000" y="1219201"/>
            <a:ext cx="5486400" cy="1687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219201"/>
            <a:ext cx="5486400" cy="766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2138363"/>
            <a:ext cx="5486400" cy="76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0F9870DE-049C-1649-A311-F8E2FA15898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D5E91C31-6150-7E4B-8AC2-2A6DE7F67E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33C58EDC-08E0-494E-9FE2-38A1FC7C8B22}"/>
              </a:ext>
            </a:extLst>
          </p:cNvPr>
          <p:cNvSpPr>
            <a:spLocks noGrp="1" noChangeArrowheads="1"/>
          </p:cNvSpPr>
          <p:nvPr>
            <p:ph type="sldNum" sz="quarter" idx="12"/>
          </p:nvPr>
        </p:nvSpPr>
        <p:spPr>
          <a:ln/>
        </p:spPr>
        <p:txBody>
          <a:bodyPr/>
          <a:lstStyle>
            <a:lvl1pPr>
              <a:defRPr/>
            </a:lvl1pPr>
          </a:lstStyle>
          <a:p>
            <a:fld id="{4768EC42-4CC3-9643-AC7B-A8F6E4360D49}" type="slidenum">
              <a:rPr lang="en-US" altLang="en-US"/>
              <a:pPr/>
              <a:t>‹#›</a:t>
            </a:fld>
            <a:endParaRPr lang="en-US" altLang="en-US"/>
          </a:p>
        </p:txBody>
      </p:sp>
    </p:spTree>
    <p:extLst>
      <p:ext uri="{BB962C8B-B14F-4D97-AF65-F5344CB8AC3E}">
        <p14:creationId xmlns:p14="http://schemas.microsoft.com/office/powerpoint/2010/main" val="315976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811B88-6A66-424E-AE04-1E1B6A7470A0}"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79EB-D95D-8A4C-9B03-FDCE3E3A3310}" type="slidenum">
              <a:rPr lang="en-US" smtClean="0"/>
              <a:t>‹#›</a:t>
            </a:fld>
            <a:endParaRPr lang="en-US"/>
          </a:p>
        </p:txBody>
      </p:sp>
    </p:spTree>
    <p:extLst>
      <p:ext uri="{BB962C8B-B14F-4D97-AF65-F5344CB8AC3E}">
        <p14:creationId xmlns:p14="http://schemas.microsoft.com/office/powerpoint/2010/main" val="894477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atin typeface="Garamond" panose="02020404030301010803"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811B88-6A66-424E-AE04-1E1B6A7470A0}"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B479EB-D95D-8A4C-9B03-FDCE3E3A3310}" type="slidenum">
              <a:rPr lang="en-US" smtClean="0"/>
              <a:t>‹#›</a:t>
            </a:fld>
            <a:endParaRPr lang="en-US"/>
          </a:p>
        </p:txBody>
      </p:sp>
    </p:spTree>
    <p:extLst>
      <p:ext uri="{BB962C8B-B14F-4D97-AF65-F5344CB8AC3E}">
        <p14:creationId xmlns:p14="http://schemas.microsoft.com/office/powerpoint/2010/main" val="372207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A69A">
                <a:lumMod val="0"/>
              </a:srgbClr>
            </a:gs>
            <a:gs pos="52000">
              <a:srgbClr val="00322E">
                <a:lumMod val="60000"/>
              </a:srgbClr>
            </a:gs>
            <a:gs pos="100000">
              <a:srgbClr val="00A69A">
                <a:lumMod val="58000"/>
              </a:srgb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805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a:extLst>
              <a:ext uri="{FF2B5EF4-FFF2-40B4-BE49-F238E27FC236}">
                <a16:creationId xmlns:a16="http://schemas.microsoft.com/office/drawing/2014/main" id="{32D1F6E5-3D59-4641-A4E4-763294AB9AFD}"/>
              </a:ext>
            </a:extLst>
          </p:cNvPr>
          <p:cNvPicPr>
            <a:picLocks noChangeAspect="1"/>
          </p:cNvPicPr>
          <p:nvPr userDrawn="1"/>
        </p:nvPicPr>
        <p:blipFill>
          <a:blip r:embed="rId10"/>
          <a:stretch>
            <a:fillRect/>
          </a:stretch>
        </p:blipFill>
        <p:spPr>
          <a:xfrm>
            <a:off x="8521102" y="6016752"/>
            <a:ext cx="3670898" cy="841248"/>
          </a:xfrm>
          <a:prstGeom prst="rect">
            <a:avLst/>
          </a:prstGeom>
        </p:spPr>
      </p:pic>
    </p:spTree>
    <p:extLst>
      <p:ext uri="{BB962C8B-B14F-4D97-AF65-F5344CB8AC3E}">
        <p14:creationId xmlns:p14="http://schemas.microsoft.com/office/powerpoint/2010/main" val="11402130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62" r:id="rId6"/>
    <p:sldLayoutId id="2147483663" r:id="rId7"/>
    <p:sldLayoutId id="2147483664" r:id="rId8"/>
  </p:sldLayoutIdLst>
  <p:hf sldNum="0" hdr="0" dt="0"/>
  <p:txStyles>
    <p:titleStyle>
      <a:lvl1pPr algn="l" defTabSz="914400" rtl="0" eaLnBrk="1" latinLnBrk="0" hangingPunct="1">
        <a:lnSpc>
          <a:spcPct val="90000"/>
        </a:lnSpc>
        <a:spcBef>
          <a:spcPct val="0"/>
        </a:spcBef>
        <a:buNone/>
        <a:defRPr sz="4400" b="1"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8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4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20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4F0C-9CFB-EEE4-442C-A6F603FE8EA8}"/>
              </a:ext>
            </a:extLst>
          </p:cNvPr>
          <p:cNvSpPr>
            <a:spLocks noGrp="1"/>
          </p:cNvSpPr>
          <p:nvPr>
            <p:ph type="ctrTitle"/>
          </p:nvPr>
        </p:nvSpPr>
        <p:spPr>
          <a:xfrm>
            <a:off x="1075930" y="1093788"/>
            <a:ext cx="10506470" cy="2967208"/>
          </a:xfrm>
        </p:spPr>
        <p:txBody>
          <a:bodyPr>
            <a:normAutofit/>
          </a:bodyPr>
          <a:lstStyle/>
          <a:p>
            <a:pPr algn="l"/>
            <a:r>
              <a:rPr lang="en-US" sz="2400" dirty="0">
                <a:latin typeface="+mn-lt"/>
              </a:rPr>
              <a:t>Physicians for a National Health Program </a:t>
            </a:r>
            <a:br>
              <a:rPr lang="en-US" sz="2400" dirty="0">
                <a:latin typeface="+mn-lt"/>
              </a:rPr>
            </a:br>
            <a:r>
              <a:rPr lang="en-US" sz="2400" dirty="0">
                <a:latin typeface="+mn-lt"/>
              </a:rPr>
              <a:t>2024 Annual Conference</a:t>
            </a:r>
            <a:br>
              <a:rPr lang="en-US" sz="5400" dirty="0">
                <a:latin typeface="+mn-lt"/>
              </a:rPr>
            </a:br>
            <a:r>
              <a:rPr lang="en-US" sz="4900" dirty="0">
                <a:latin typeface="+mn-lt"/>
              </a:rPr>
              <a:t>Update in Health Policy</a:t>
            </a:r>
          </a:p>
        </p:txBody>
      </p:sp>
      <p:sp>
        <p:nvSpPr>
          <p:cNvPr id="3" name="Subtitle 2">
            <a:extLst>
              <a:ext uri="{FF2B5EF4-FFF2-40B4-BE49-F238E27FC236}">
                <a16:creationId xmlns:a16="http://schemas.microsoft.com/office/drawing/2014/main" id="{2A44416E-E0BB-CF85-2364-86574C02AC10}"/>
              </a:ext>
            </a:extLst>
          </p:cNvPr>
          <p:cNvSpPr>
            <a:spLocks noGrp="1"/>
          </p:cNvSpPr>
          <p:nvPr>
            <p:ph type="subTitle" idx="1"/>
          </p:nvPr>
        </p:nvSpPr>
        <p:spPr>
          <a:xfrm>
            <a:off x="1075930" y="4725987"/>
            <a:ext cx="6696470" cy="1038225"/>
          </a:xfrm>
        </p:spPr>
        <p:txBody>
          <a:bodyPr>
            <a:noAutofit/>
          </a:bodyPr>
          <a:lstStyle/>
          <a:p>
            <a:pPr algn="l">
              <a:lnSpc>
                <a:spcPct val="100000"/>
              </a:lnSpc>
              <a:spcBef>
                <a:spcPts val="0"/>
              </a:spcBef>
            </a:pPr>
            <a:r>
              <a:rPr lang="en-US" sz="2000" b="1" dirty="0">
                <a:latin typeface="+mn-lt"/>
              </a:rPr>
              <a:t>Adam Gaffney, MD MPH</a:t>
            </a:r>
          </a:p>
          <a:p>
            <a:pPr algn="l">
              <a:lnSpc>
                <a:spcPct val="100000"/>
              </a:lnSpc>
              <a:spcBef>
                <a:spcPts val="0"/>
              </a:spcBef>
            </a:pPr>
            <a:r>
              <a:rPr lang="en-US" sz="1600" dirty="0">
                <a:latin typeface="+mn-lt"/>
              </a:rPr>
              <a:t>Assistant Professor, Harvard Medical School</a:t>
            </a:r>
          </a:p>
          <a:p>
            <a:pPr algn="l">
              <a:lnSpc>
                <a:spcPct val="100000"/>
              </a:lnSpc>
              <a:spcBef>
                <a:spcPts val="0"/>
              </a:spcBef>
            </a:pPr>
            <a:r>
              <a:rPr lang="en-US" sz="1600" dirty="0">
                <a:latin typeface="+mn-lt"/>
              </a:rPr>
              <a:t>Pulmonary &amp; Critical Care Medicine, Cambridge Health Alliance</a:t>
            </a:r>
          </a:p>
          <a:p>
            <a:pPr algn="l">
              <a:lnSpc>
                <a:spcPct val="100000"/>
              </a:lnSpc>
              <a:spcBef>
                <a:spcPts val="0"/>
              </a:spcBef>
            </a:pPr>
            <a:r>
              <a:rPr lang="en-US" sz="1600" dirty="0">
                <a:latin typeface="+mn-lt"/>
              </a:rPr>
              <a:t>Past President, Physicians for a National Health Program</a:t>
            </a:r>
          </a:p>
        </p:txBody>
      </p:sp>
    </p:spTree>
    <p:extLst>
      <p:ext uri="{BB962C8B-B14F-4D97-AF65-F5344CB8AC3E}">
        <p14:creationId xmlns:p14="http://schemas.microsoft.com/office/powerpoint/2010/main" val="2126514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EFACB-7C25-3E81-5E79-6D3C965BCFFB}"/>
              </a:ext>
            </a:extLst>
          </p:cNvPr>
          <p:cNvSpPr>
            <a:spLocks noGrp="1"/>
          </p:cNvSpPr>
          <p:nvPr>
            <p:ph type="title"/>
          </p:nvPr>
        </p:nvSpPr>
        <p:spPr/>
        <p:txBody>
          <a:bodyPr>
            <a:normAutofit fontScale="90000"/>
          </a:bodyPr>
          <a:lstStyle/>
          <a:p>
            <a:r>
              <a:rPr lang="en-US" dirty="0"/>
              <a:t>Medicaid Unwinding Continues:</a:t>
            </a:r>
            <a:br>
              <a:rPr lang="en-US" dirty="0"/>
            </a:br>
            <a:r>
              <a:rPr lang="en-US" sz="3100" dirty="0"/>
              <a:t>Enrollment fell by 13 million from April 2023 to July 2024</a:t>
            </a:r>
            <a:endParaRPr lang="en-US" dirty="0"/>
          </a:p>
        </p:txBody>
      </p:sp>
      <p:sp>
        <p:nvSpPr>
          <p:cNvPr id="3" name="Text Placeholder 2">
            <a:extLst>
              <a:ext uri="{FF2B5EF4-FFF2-40B4-BE49-F238E27FC236}">
                <a16:creationId xmlns:a16="http://schemas.microsoft.com/office/drawing/2014/main" id="{9568D602-853B-B854-1DBC-5891317BC86E}"/>
              </a:ext>
            </a:extLst>
          </p:cNvPr>
          <p:cNvSpPr>
            <a:spLocks noGrp="1"/>
          </p:cNvSpPr>
          <p:nvPr>
            <p:ph type="body" idx="10"/>
          </p:nvPr>
        </p:nvSpPr>
        <p:spPr>
          <a:xfrm>
            <a:off x="-1" y="6016753"/>
            <a:ext cx="8497957" cy="841248"/>
          </a:xfrm>
        </p:spPr>
        <p:txBody>
          <a:bodyPr>
            <a:normAutofit fontScale="92500"/>
          </a:bodyPr>
          <a:lstStyle/>
          <a:p>
            <a:pPr>
              <a:lnSpc>
                <a:spcPct val="110000"/>
              </a:lnSpc>
            </a:pPr>
            <a:r>
              <a:rPr lang="en-US" dirty="0"/>
              <a:t>Data source: Kaiser Family Foundation https://</a:t>
            </a:r>
            <a:r>
              <a:rPr lang="en-US" dirty="0" err="1"/>
              <a:t>www.kff.org</a:t>
            </a:r>
            <a:r>
              <a:rPr lang="en-US" dirty="0"/>
              <a:t>/affordable-care-act/state-indicator/total-monthly-</a:t>
            </a:r>
            <a:r>
              <a:rPr lang="en-US" dirty="0" err="1"/>
              <a:t>medicaid</a:t>
            </a:r>
            <a:r>
              <a:rPr lang="en-US" dirty="0"/>
              <a:t>-and-chip-enrollment/?</a:t>
            </a:r>
            <a:r>
              <a:rPr lang="en-US" dirty="0" err="1"/>
              <a:t>activeTab</a:t>
            </a:r>
            <a:r>
              <a:rPr lang="en-US" dirty="0"/>
              <a:t>=</a:t>
            </a:r>
            <a:r>
              <a:rPr lang="en-US" dirty="0" err="1"/>
              <a:t>graph&amp;currentTimeframe</a:t>
            </a:r>
            <a:r>
              <a:rPr lang="en-US" dirty="0"/>
              <a:t>=0&amp;startTimeframe=126&amp;selectedDistributions=</a:t>
            </a:r>
            <a:r>
              <a:rPr lang="en-US" dirty="0" err="1"/>
              <a:t>total-monthly-medicaidchip-enrollment&amp;selectedRows</a:t>
            </a:r>
            <a:r>
              <a:rPr lang="en-US" dirty="0"/>
              <a:t>=%7B%22wrapups%22:%7B%22united-states%22:%7B%7D%7D%7D&amp;sortModel=%7B%22colId%22:%22Location%22,%22sort%22:%22desc%22%7D [Access 11-11-24]</a:t>
            </a:r>
          </a:p>
        </p:txBody>
      </p:sp>
      <p:graphicFrame>
        <p:nvGraphicFramePr>
          <p:cNvPr id="7" name="Content Placeholder 6">
            <a:extLst>
              <a:ext uri="{FF2B5EF4-FFF2-40B4-BE49-F238E27FC236}">
                <a16:creationId xmlns:a16="http://schemas.microsoft.com/office/drawing/2014/main" id="{9C79E907-68BB-256A-95C5-BAD321208D07}"/>
              </a:ext>
            </a:extLst>
          </p:cNvPr>
          <p:cNvGraphicFramePr>
            <a:graphicFrameLocks noGrp="1"/>
          </p:cNvGraphicFramePr>
          <p:nvPr>
            <p:ph idx="4294967295"/>
            <p:extLst>
              <p:ext uri="{D42A27DB-BD31-4B8C-83A1-F6EECF244321}">
                <p14:modId xmlns:p14="http://schemas.microsoft.com/office/powerpoint/2010/main" val="2636910443"/>
              </p:ext>
            </p:extLst>
          </p:nvPr>
        </p:nvGraphicFramePr>
        <p:xfrm>
          <a:off x="2126975" y="1580322"/>
          <a:ext cx="9332843" cy="443643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4CA7DD7-69F9-3D4F-74C5-D4672A0CCD00}"/>
              </a:ext>
            </a:extLst>
          </p:cNvPr>
          <p:cNvSpPr txBox="1"/>
          <p:nvPr/>
        </p:nvSpPr>
        <p:spPr>
          <a:xfrm>
            <a:off x="437321" y="2754120"/>
            <a:ext cx="2365513" cy="1200329"/>
          </a:xfrm>
          <a:prstGeom prst="rect">
            <a:avLst/>
          </a:prstGeom>
          <a:noFill/>
        </p:spPr>
        <p:txBody>
          <a:bodyPr wrap="square" rtlCol="0">
            <a:spAutoFit/>
          </a:bodyPr>
          <a:lstStyle/>
          <a:p>
            <a:pPr>
              <a:spcAft>
                <a:spcPts val="1200"/>
              </a:spcAft>
            </a:pPr>
            <a:r>
              <a:rPr lang="en-US" sz="2400" dirty="0">
                <a:solidFill>
                  <a:schemeClr val="bg1"/>
                </a:solidFill>
              </a:rPr>
              <a:t>Medicaid Enrollees (Millions)</a:t>
            </a:r>
          </a:p>
        </p:txBody>
      </p:sp>
    </p:spTree>
    <p:extLst>
      <p:ext uri="{BB962C8B-B14F-4D97-AF65-F5344CB8AC3E}">
        <p14:creationId xmlns:p14="http://schemas.microsoft.com/office/powerpoint/2010/main" val="1179172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4772-106F-FBE4-D0E6-7C50A24210B0}"/>
              </a:ext>
            </a:extLst>
          </p:cNvPr>
          <p:cNvSpPr>
            <a:spLocks noGrp="1"/>
          </p:cNvSpPr>
          <p:nvPr>
            <p:ph type="title"/>
          </p:nvPr>
        </p:nvSpPr>
        <p:spPr>
          <a:xfrm>
            <a:off x="838200" y="365125"/>
            <a:ext cx="10939670" cy="1325563"/>
          </a:xfrm>
        </p:spPr>
        <p:txBody>
          <a:bodyPr>
            <a:noAutofit/>
          </a:bodyPr>
          <a:lstStyle/>
          <a:p>
            <a:r>
              <a:rPr lang="en-US" sz="2000" dirty="0"/>
              <a:t>Medicaid “unwinding” projected to increase number uninsured by ~6 million,</a:t>
            </a:r>
            <a:br>
              <a:rPr lang="en-US" sz="2400" dirty="0"/>
            </a:br>
            <a:r>
              <a:rPr lang="en-US" sz="3600" dirty="0"/>
              <a:t>But Many Believe They Were Already Uninsured</a:t>
            </a:r>
          </a:p>
        </p:txBody>
      </p:sp>
      <p:sp>
        <p:nvSpPr>
          <p:cNvPr id="3" name="Text Placeholder 2">
            <a:extLst>
              <a:ext uri="{FF2B5EF4-FFF2-40B4-BE49-F238E27FC236}">
                <a16:creationId xmlns:a16="http://schemas.microsoft.com/office/drawing/2014/main" id="{A52F52B0-8052-B41B-0D16-BBEBB346EC10}"/>
              </a:ext>
            </a:extLst>
          </p:cNvPr>
          <p:cNvSpPr>
            <a:spLocks noGrp="1"/>
          </p:cNvSpPr>
          <p:nvPr>
            <p:ph type="body" idx="10"/>
          </p:nvPr>
        </p:nvSpPr>
        <p:spPr>
          <a:xfrm>
            <a:off x="-1" y="6016753"/>
            <a:ext cx="8448261" cy="841248"/>
          </a:xfrm>
        </p:spPr>
        <p:txBody>
          <a:bodyPr/>
          <a:lstStyle/>
          <a:p>
            <a:pPr>
              <a:lnSpc>
                <a:spcPct val="100000"/>
              </a:lnSpc>
            </a:pPr>
            <a:r>
              <a:rPr lang="en-US" dirty="0"/>
              <a:t>Ding, Dong, Benjamin D. Sommers, and Sherry A. </a:t>
            </a:r>
            <a:r>
              <a:rPr lang="en-US" dirty="0" err="1"/>
              <a:t>Glied</a:t>
            </a:r>
            <a:r>
              <a:rPr lang="en-US" dirty="0"/>
              <a:t>. “Unwinding And The Medicaid Undercount: Millions Enrolled In Medicaid During The Pandemic Thought They Were Uninsured.” Health Affairs 43, no. 5 (May 2024): 725–31.</a:t>
            </a:r>
          </a:p>
        </p:txBody>
      </p:sp>
      <p:graphicFrame>
        <p:nvGraphicFramePr>
          <p:cNvPr id="4" name="Content Placeholder 3">
            <a:extLst>
              <a:ext uri="{FF2B5EF4-FFF2-40B4-BE49-F238E27FC236}">
                <a16:creationId xmlns:a16="http://schemas.microsoft.com/office/drawing/2014/main" id="{EC237BCD-3335-5249-ACF2-7FFE3372447B}"/>
              </a:ext>
            </a:extLst>
          </p:cNvPr>
          <p:cNvGraphicFramePr>
            <a:graphicFrameLocks noGrp="1"/>
          </p:cNvGraphicFramePr>
          <p:nvPr>
            <p:ph idx="4294967295"/>
            <p:extLst>
              <p:ext uri="{D42A27DB-BD31-4B8C-83A1-F6EECF244321}">
                <p14:modId xmlns:p14="http://schemas.microsoft.com/office/powerpoint/2010/main" val="852158685"/>
              </p:ext>
            </p:extLst>
          </p:nvPr>
        </p:nvGraphicFramePr>
        <p:xfrm>
          <a:off x="4890052" y="1469759"/>
          <a:ext cx="6463748" cy="44229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306C37A-C337-ED34-0AF2-375C7739A7AE}"/>
              </a:ext>
            </a:extLst>
          </p:cNvPr>
          <p:cNvSpPr txBox="1"/>
          <p:nvPr/>
        </p:nvSpPr>
        <p:spPr>
          <a:xfrm>
            <a:off x="5960165" y="2436339"/>
            <a:ext cx="1742661" cy="461665"/>
          </a:xfrm>
          <a:prstGeom prst="rect">
            <a:avLst/>
          </a:prstGeom>
          <a:noFill/>
        </p:spPr>
        <p:txBody>
          <a:bodyPr wrap="square" rtlCol="0">
            <a:spAutoFit/>
          </a:bodyPr>
          <a:lstStyle/>
          <a:p>
            <a:pPr algn="r">
              <a:spcAft>
                <a:spcPts val="1200"/>
              </a:spcAft>
            </a:pPr>
            <a:r>
              <a:rPr lang="en-US" sz="2400" dirty="0">
                <a:solidFill>
                  <a:schemeClr val="bg1"/>
                </a:solidFill>
                <a:effectLst>
                  <a:outerShdw blurRad="50800" dist="38100" dir="2700000" algn="tl" rotWithShape="0">
                    <a:prstClr val="black">
                      <a:alpha val="40000"/>
                    </a:prstClr>
                  </a:outerShdw>
                </a:effectLst>
              </a:rPr>
              <a:t>2.7 million</a:t>
            </a:r>
          </a:p>
        </p:txBody>
      </p:sp>
      <p:sp>
        <p:nvSpPr>
          <p:cNvPr id="7" name="TextBox 6">
            <a:extLst>
              <a:ext uri="{FF2B5EF4-FFF2-40B4-BE49-F238E27FC236}">
                <a16:creationId xmlns:a16="http://schemas.microsoft.com/office/drawing/2014/main" id="{4827691A-1129-E118-9466-EF66AEA4F739}"/>
              </a:ext>
            </a:extLst>
          </p:cNvPr>
          <p:cNvSpPr txBox="1"/>
          <p:nvPr/>
        </p:nvSpPr>
        <p:spPr>
          <a:xfrm>
            <a:off x="9203635" y="4474653"/>
            <a:ext cx="1742661" cy="461665"/>
          </a:xfrm>
          <a:prstGeom prst="rect">
            <a:avLst/>
          </a:prstGeom>
          <a:noFill/>
        </p:spPr>
        <p:txBody>
          <a:bodyPr wrap="square" rtlCol="0">
            <a:spAutoFit/>
          </a:bodyPr>
          <a:lstStyle/>
          <a:p>
            <a:pPr algn="r">
              <a:spcAft>
                <a:spcPts val="1200"/>
              </a:spcAft>
            </a:pPr>
            <a:r>
              <a:rPr lang="en-US" sz="2400" dirty="0">
                <a:solidFill>
                  <a:schemeClr val="bg1"/>
                </a:solidFill>
                <a:effectLst>
                  <a:outerShdw blurRad="50800" dist="38100" dir="2700000" algn="tl" rotWithShape="0">
                    <a:prstClr val="black">
                      <a:alpha val="40000"/>
                    </a:prstClr>
                  </a:outerShdw>
                </a:effectLst>
              </a:rPr>
              <a:t>5.9 million</a:t>
            </a:r>
          </a:p>
        </p:txBody>
      </p:sp>
      <p:sp>
        <p:nvSpPr>
          <p:cNvPr id="8" name="TextBox 7">
            <a:extLst>
              <a:ext uri="{FF2B5EF4-FFF2-40B4-BE49-F238E27FC236}">
                <a16:creationId xmlns:a16="http://schemas.microsoft.com/office/drawing/2014/main" id="{4A143F89-F09C-221B-A657-C167D483C6B7}"/>
              </a:ext>
            </a:extLst>
          </p:cNvPr>
          <p:cNvSpPr txBox="1"/>
          <p:nvPr/>
        </p:nvSpPr>
        <p:spPr>
          <a:xfrm>
            <a:off x="248479" y="2251673"/>
            <a:ext cx="4711148" cy="830997"/>
          </a:xfrm>
          <a:prstGeom prst="rect">
            <a:avLst/>
          </a:prstGeom>
          <a:noFill/>
        </p:spPr>
        <p:txBody>
          <a:bodyPr wrap="square" rtlCol="0">
            <a:spAutoFit/>
          </a:bodyPr>
          <a:lstStyle/>
          <a:p>
            <a:pPr algn="r">
              <a:spcAft>
                <a:spcPts val="1200"/>
              </a:spcAft>
            </a:pPr>
            <a:r>
              <a:rPr lang="en-US" sz="2400" dirty="0">
                <a:solidFill>
                  <a:schemeClr val="bg1"/>
                </a:solidFill>
                <a:effectLst>
                  <a:outerShdw blurRad="50800" dist="38100" dir="2700000" algn="tl" rotWithShape="0">
                    <a:prstClr val="black">
                      <a:alpha val="40000"/>
                    </a:prstClr>
                  </a:outerShdw>
                </a:effectLst>
              </a:rPr>
              <a:t>Number who </a:t>
            </a:r>
            <a:r>
              <a:rPr lang="en-US" sz="2400" i="1" dirty="0">
                <a:solidFill>
                  <a:schemeClr val="bg1"/>
                </a:solidFill>
                <a:effectLst>
                  <a:outerShdw blurRad="50800" dist="38100" dir="2700000" algn="tl" rotWithShape="0">
                    <a:prstClr val="black">
                      <a:alpha val="40000"/>
                    </a:prstClr>
                  </a:outerShdw>
                </a:effectLst>
              </a:rPr>
              <a:t>already believed </a:t>
            </a:r>
            <a:r>
              <a:rPr lang="en-US" sz="2400" dirty="0">
                <a:solidFill>
                  <a:schemeClr val="bg1"/>
                </a:solidFill>
                <a:effectLst>
                  <a:outerShdw blurRad="50800" dist="38100" dir="2700000" algn="tl" rotWithShape="0">
                    <a:prstClr val="black">
                      <a:alpha val="40000"/>
                    </a:prstClr>
                  </a:outerShdw>
                </a:effectLst>
              </a:rPr>
              <a:t>they were uninsured in 2022</a:t>
            </a:r>
          </a:p>
        </p:txBody>
      </p:sp>
      <p:sp>
        <p:nvSpPr>
          <p:cNvPr id="9" name="TextBox 8">
            <a:extLst>
              <a:ext uri="{FF2B5EF4-FFF2-40B4-BE49-F238E27FC236}">
                <a16:creationId xmlns:a16="http://schemas.microsoft.com/office/drawing/2014/main" id="{590520E9-45C5-2982-0F73-00B951E3E112}"/>
              </a:ext>
            </a:extLst>
          </p:cNvPr>
          <p:cNvSpPr txBox="1"/>
          <p:nvPr/>
        </p:nvSpPr>
        <p:spPr>
          <a:xfrm>
            <a:off x="1050235" y="4289987"/>
            <a:ext cx="3909392" cy="830997"/>
          </a:xfrm>
          <a:prstGeom prst="rect">
            <a:avLst/>
          </a:prstGeom>
          <a:noFill/>
        </p:spPr>
        <p:txBody>
          <a:bodyPr wrap="square" rtlCol="0">
            <a:spAutoFit/>
          </a:bodyPr>
          <a:lstStyle/>
          <a:p>
            <a:pPr algn="r">
              <a:spcAft>
                <a:spcPts val="1200"/>
              </a:spcAft>
            </a:pPr>
            <a:r>
              <a:rPr lang="en-US" sz="2400" dirty="0">
                <a:solidFill>
                  <a:schemeClr val="bg1"/>
                </a:solidFill>
                <a:effectLst>
                  <a:outerShdw blurRad="50800" dist="38100" dir="2700000" algn="tl" rotWithShape="0">
                    <a:prstClr val="black">
                      <a:alpha val="40000"/>
                    </a:prstClr>
                  </a:outerShdw>
                </a:effectLst>
              </a:rPr>
              <a:t>Number estimated to become uninsured</a:t>
            </a:r>
          </a:p>
        </p:txBody>
      </p:sp>
    </p:spTree>
    <p:extLst>
      <p:ext uri="{BB962C8B-B14F-4D97-AF65-F5344CB8AC3E}">
        <p14:creationId xmlns:p14="http://schemas.microsoft.com/office/powerpoint/2010/main" val="155525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11" dur="500"/>
                                        <p:tgtEl>
                                          <p:spTgt spid="4">
                                            <p:graphicEl>
                                              <a:chart seriesIdx="0" categoryIdx="1" bldStep="ptInCategory"/>
                                            </p:graphic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El"/>
        </p:bldSub>
      </p:bldGraphic>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1210-7882-5859-58EA-D541C2301C4F}"/>
              </a:ext>
            </a:extLst>
          </p:cNvPr>
          <p:cNvSpPr>
            <a:spLocks noGrp="1"/>
          </p:cNvSpPr>
          <p:nvPr>
            <p:ph type="title"/>
          </p:nvPr>
        </p:nvSpPr>
        <p:spPr/>
        <p:txBody>
          <a:bodyPr>
            <a:normAutofit/>
          </a:bodyPr>
          <a:lstStyle/>
          <a:p>
            <a:r>
              <a:rPr lang="en-US" sz="2800" i="1" dirty="0"/>
              <a:t>July 2024 CBO projections (pre-election):</a:t>
            </a:r>
            <a:br>
              <a:rPr lang="en-US" sz="2800" i="1" dirty="0"/>
            </a:br>
            <a:r>
              <a:rPr lang="en-US" sz="4000" dirty="0"/>
              <a:t>Uninsured Will Rise to 32 Million by 2027</a:t>
            </a:r>
            <a:endParaRPr lang="en-US" sz="3000" dirty="0"/>
          </a:p>
        </p:txBody>
      </p:sp>
      <p:sp>
        <p:nvSpPr>
          <p:cNvPr id="3" name="Text Placeholder 2">
            <a:extLst>
              <a:ext uri="{FF2B5EF4-FFF2-40B4-BE49-F238E27FC236}">
                <a16:creationId xmlns:a16="http://schemas.microsoft.com/office/drawing/2014/main" id="{7A7C1AE9-FBFC-370C-1111-F2F5727991CF}"/>
              </a:ext>
            </a:extLst>
          </p:cNvPr>
          <p:cNvSpPr>
            <a:spLocks noGrp="1"/>
          </p:cNvSpPr>
          <p:nvPr>
            <p:ph type="body" idx="10"/>
          </p:nvPr>
        </p:nvSpPr>
        <p:spPr/>
        <p:txBody>
          <a:bodyPr/>
          <a:lstStyle/>
          <a:p>
            <a:pPr>
              <a:lnSpc>
                <a:spcPct val="100000"/>
              </a:lnSpc>
            </a:pPr>
            <a:r>
              <a:rPr lang="en-US" dirty="0"/>
              <a:t>Hale, Jessica, </a:t>
            </a:r>
            <a:r>
              <a:rPr lang="en-US" dirty="0" err="1"/>
              <a:t>Nianyi</a:t>
            </a:r>
            <a:r>
              <a:rPr lang="en-US" dirty="0"/>
              <a:t> Hong, Ben Hopkins, Sean Lyons, Eamon Molloy, and The Congressional Budget Office Coverage Team. “Health Insurance Coverage Projections For The US Population And Sources Of Coverage, By Age, 2024–34.” Health Affairs 43, no. 7 (July 2024): 922–32.</a:t>
            </a:r>
          </a:p>
        </p:txBody>
      </p:sp>
      <p:graphicFrame>
        <p:nvGraphicFramePr>
          <p:cNvPr id="9" name="Content Placeholder 8">
            <a:extLst>
              <a:ext uri="{FF2B5EF4-FFF2-40B4-BE49-F238E27FC236}">
                <a16:creationId xmlns:a16="http://schemas.microsoft.com/office/drawing/2014/main" id="{B0E9C917-C7AC-53E8-2E4F-BA725773374F}"/>
              </a:ext>
            </a:extLst>
          </p:cNvPr>
          <p:cNvGraphicFramePr>
            <a:graphicFrameLocks noGrp="1"/>
          </p:cNvGraphicFramePr>
          <p:nvPr>
            <p:ph idx="4294967295"/>
            <p:extLst>
              <p:ext uri="{D42A27DB-BD31-4B8C-83A1-F6EECF244321}">
                <p14:modId xmlns:p14="http://schemas.microsoft.com/office/powerpoint/2010/main" val="203766352"/>
              </p:ext>
            </p:extLst>
          </p:nvPr>
        </p:nvGraphicFramePr>
        <p:xfrm>
          <a:off x="838200" y="1610139"/>
          <a:ext cx="10515600" cy="4406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1835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7442C-6991-563D-BD16-82F8D1699BA8}"/>
              </a:ext>
            </a:extLst>
          </p:cNvPr>
          <p:cNvSpPr>
            <a:spLocks noGrp="1"/>
          </p:cNvSpPr>
          <p:nvPr>
            <p:ph type="title"/>
          </p:nvPr>
        </p:nvSpPr>
        <p:spPr/>
        <p:txBody>
          <a:bodyPr>
            <a:normAutofit/>
          </a:bodyPr>
          <a:lstStyle/>
          <a:p>
            <a:r>
              <a:rPr lang="en-US" sz="2800" dirty="0"/>
              <a:t>2024 Employer-sponsored</a:t>
            </a:r>
            <a:r>
              <a:rPr lang="en-US" sz="2800" baseline="0" dirty="0"/>
              <a:t> insurance</a:t>
            </a:r>
            <a:br>
              <a:rPr lang="en-US" sz="2800" baseline="0" dirty="0"/>
            </a:br>
            <a:r>
              <a:rPr lang="en-US" baseline="0" dirty="0"/>
              <a:t>Family Coverage Deductibles</a:t>
            </a:r>
            <a:endParaRPr lang="en-US" dirty="0"/>
          </a:p>
        </p:txBody>
      </p:sp>
      <p:sp>
        <p:nvSpPr>
          <p:cNvPr id="3" name="Text Placeholder 2">
            <a:extLst>
              <a:ext uri="{FF2B5EF4-FFF2-40B4-BE49-F238E27FC236}">
                <a16:creationId xmlns:a16="http://schemas.microsoft.com/office/drawing/2014/main" id="{A31BAF75-69B4-BC6B-BA82-517A828A9E64}"/>
              </a:ext>
            </a:extLst>
          </p:cNvPr>
          <p:cNvSpPr>
            <a:spLocks noGrp="1"/>
          </p:cNvSpPr>
          <p:nvPr>
            <p:ph type="body" idx="10"/>
          </p:nvPr>
        </p:nvSpPr>
        <p:spPr/>
        <p:txBody>
          <a:bodyPr/>
          <a:lstStyle/>
          <a:p>
            <a:r>
              <a:rPr lang="en-US" dirty="0"/>
              <a:t>Source: Kaiser Family Foundation, 2024 Employer Health Benefits Survey.</a:t>
            </a:r>
          </a:p>
        </p:txBody>
      </p:sp>
      <p:graphicFrame>
        <p:nvGraphicFramePr>
          <p:cNvPr id="4" name="Content Placeholder 3">
            <a:extLst>
              <a:ext uri="{FF2B5EF4-FFF2-40B4-BE49-F238E27FC236}">
                <a16:creationId xmlns:a16="http://schemas.microsoft.com/office/drawing/2014/main" id="{F0A5171D-83E3-B71B-0348-88EB98A699FF}"/>
              </a:ext>
            </a:extLst>
          </p:cNvPr>
          <p:cNvGraphicFramePr>
            <a:graphicFrameLocks noGrp="1"/>
          </p:cNvGraphicFramePr>
          <p:nvPr>
            <p:ph idx="4294967295"/>
            <p:extLst>
              <p:ext uri="{D42A27DB-BD31-4B8C-83A1-F6EECF244321}">
                <p14:modId xmlns:p14="http://schemas.microsoft.com/office/powerpoint/2010/main" val="1763031571"/>
              </p:ext>
            </p:extLst>
          </p:nvPr>
        </p:nvGraphicFramePr>
        <p:xfrm>
          <a:off x="1003852" y="1690688"/>
          <a:ext cx="10349948" cy="4326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269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3E23-9C36-F7B4-8BA3-8849B6EFFA07}"/>
              </a:ext>
            </a:extLst>
          </p:cNvPr>
          <p:cNvSpPr>
            <a:spLocks noGrp="1"/>
          </p:cNvSpPr>
          <p:nvPr>
            <p:ph type="title"/>
          </p:nvPr>
        </p:nvSpPr>
        <p:spPr/>
        <p:txBody>
          <a:bodyPr>
            <a:normAutofit/>
          </a:bodyPr>
          <a:lstStyle/>
          <a:p>
            <a:r>
              <a:rPr lang="en-US" sz="2800" dirty="0"/>
              <a:t>2024 ACA Marketplace plan </a:t>
            </a:r>
            <a:br>
              <a:rPr lang="en-US" sz="4800" dirty="0"/>
            </a:br>
            <a:r>
              <a:rPr lang="en-US" dirty="0"/>
              <a:t>Average Deductibles</a:t>
            </a:r>
            <a:endParaRPr lang="en-US" sz="4800" dirty="0"/>
          </a:p>
        </p:txBody>
      </p:sp>
      <p:sp>
        <p:nvSpPr>
          <p:cNvPr id="3" name="Text Placeholder 2">
            <a:extLst>
              <a:ext uri="{FF2B5EF4-FFF2-40B4-BE49-F238E27FC236}">
                <a16:creationId xmlns:a16="http://schemas.microsoft.com/office/drawing/2014/main" id="{E5BD615E-7053-B897-B935-A3E068A135E2}"/>
              </a:ext>
            </a:extLst>
          </p:cNvPr>
          <p:cNvSpPr>
            <a:spLocks noGrp="1"/>
          </p:cNvSpPr>
          <p:nvPr>
            <p:ph type="body" idx="10"/>
          </p:nvPr>
        </p:nvSpPr>
        <p:spPr>
          <a:xfrm>
            <a:off x="-1" y="6016753"/>
            <a:ext cx="8455843" cy="841248"/>
          </a:xfrm>
        </p:spPr>
        <p:txBody>
          <a:bodyPr>
            <a:normAutofit fontScale="92500"/>
          </a:bodyPr>
          <a:lstStyle/>
          <a:p>
            <a:pPr>
              <a:lnSpc>
                <a:spcPct val="110000"/>
              </a:lnSpc>
            </a:pPr>
            <a:r>
              <a:rPr lang="en-US" dirty="0"/>
              <a:t>KFF. Deductibles in ACA Marketplace Plans, 2014-2024.  December 22, 2023. https://</a:t>
            </a:r>
            <a:r>
              <a:rPr lang="en-US" dirty="0" err="1"/>
              <a:t>www.kff.org</a:t>
            </a:r>
            <a:r>
              <a:rPr lang="en-US" dirty="0"/>
              <a:t>/affordable-care-act/issue-brief/deductibles-in-aca-marketplace-plans/.  94% AV plan available for those with family income 100-150% FPL; 87% AV plan 151-200%FPL; and 73% AV 201-250% FPL.  For 2025, for a family of 4, these FPLs correspond to family income of $31,200 - $46,800; $46,801 - $62,400; and $62,400 - $78,000, respectively (https://</a:t>
            </a:r>
            <a:r>
              <a:rPr lang="en-US" dirty="0" err="1"/>
              <a:t>aspe.hhs.gov</a:t>
            </a:r>
            <a:r>
              <a:rPr lang="en-US" dirty="0"/>
              <a:t>/topics/poverty-economic-mobility/poverty-guidelines).</a:t>
            </a:r>
          </a:p>
        </p:txBody>
      </p:sp>
      <p:graphicFrame>
        <p:nvGraphicFramePr>
          <p:cNvPr id="8" name="Chart 7">
            <a:extLst>
              <a:ext uri="{FF2B5EF4-FFF2-40B4-BE49-F238E27FC236}">
                <a16:creationId xmlns:a16="http://schemas.microsoft.com/office/drawing/2014/main" id="{A23CDC82-EAA2-628B-9DD7-BC9E8CDED2FD}"/>
              </a:ext>
            </a:extLst>
          </p:cNvPr>
          <p:cNvGraphicFramePr/>
          <p:nvPr>
            <p:extLst>
              <p:ext uri="{D42A27DB-BD31-4B8C-83A1-F6EECF244321}">
                <p14:modId xmlns:p14="http://schemas.microsoft.com/office/powerpoint/2010/main" val="2964319502"/>
              </p:ext>
            </p:extLst>
          </p:nvPr>
        </p:nvGraphicFramePr>
        <p:xfrm>
          <a:off x="909557" y="2001078"/>
          <a:ext cx="5013552" cy="333954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AE3461A7-4E75-1590-662F-F8D4F075F6D2}"/>
              </a:ext>
            </a:extLst>
          </p:cNvPr>
          <p:cNvSpPr txBox="1"/>
          <p:nvPr/>
        </p:nvSpPr>
        <p:spPr>
          <a:xfrm>
            <a:off x="1448487" y="1677213"/>
            <a:ext cx="3935693" cy="461665"/>
          </a:xfrm>
          <a:prstGeom prst="rect">
            <a:avLst/>
          </a:prstGeom>
          <a:noFill/>
        </p:spPr>
        <p:txBody>
          <a:bodyPr wrap="none" rtlCol="0">
            <a:spAutoFit/>
          </a:bodyPr>
          <a:lstStyle/>
          <a:p>
            <a:pPr>
              <a:spcAft>
                <a:spcPts val="1200"/>
              </a:spcAft>
            </a:pPr>
            <a:r>
              <a:rPr lang="en-US" sz="2400" dirty="0">
                <a:solidFill>
                  <a:schemeClr val="bg1"/>
                </a:solidFill>
              </a:rPr>
              <a:t>No Cost-Sharing Reduction</a:t>
            </a:r>
          </a:p>
        </p:txBody>
      </p:sp>
      <p:grpSp>
        <p:nvGrpSpPr>
          <p:cNvPr id="14" name="Group 13">
            <a:extLst>
              <a:ext uri="{FF2B5EF4-FFF2-40B4-BE49-F238E27FC236}">
                <a16:creationId xmlns:a16="http://schemas.microsoft.com/office/drawing/2014/main" id="{0AC2A08C-F90C-5D08-EDA2-9012CD8A063A}"/>
              </a:ext>
            </a:extLst>
          </p:cNvPr>
          <p:cNvGrpSpPr/>
          <p:nvPr/>
        </p:nvGrpSpPr>
        <p:grpSpPr>
          <a:xfrm>
            <a:off x="6268892" y="1677213"/>
            <a:ext cx="5013552" cy="4246509"/>
            <a:chOff x="6197535" y="1677213"/>
            <a:chExt cx="5013552" cy="4246509"/>
          </a:xfrm>
        </p:grpSpPr>
        <p:sp>
          <p:nvSpPr>
            <p:cNvPr id="10" name="TextBox 9">
              <a:extLst>
                <a:ext uri="{FF2B5EF4-FFF2-40B4-BE49-F238E27FC236}">
                  <a16:creationId xmlns:a16="http://schemas.microsoft.com/office/drawing/2014/main" id="{2C40C0B2-840E-CB9E-5B9C-DB93B0A3DEE5}"/>
                </a:ext>
              </a:extLst>
            </p:cNvPr>
            <p:cNvSpPr txBox="1"/>
            <p:nvPr/>
          </p:nvSpPr>
          <p:spPr>
            <a:xfrm>
              <a:off x="6197535" y="1677213"/>
              <a:ext cx="5013552" cy="461665"/>
            </a:xfrm>
            <a:prstGeom prst="rect">
              <a:avLst/>
            </a:prstGeom>
            <a:noFill/>
          </p:spPr>
          <p:txBody>
            <a:bodyPr wrap="none" rtlCol="0">
              <a:spAutoFit/>
            </a:bodyPr>
            <a:lstStyle/>
            <a:p>
              <a:pPr>
                <a:spcAft>
                  <a:spcPts val="1200"/>
                </a:spcAft>
              </a:pPr>
              <a:r>
                <a:rPr lang="en-US" sz="2400" dirty="0">
                  <a:solidFill>
                    <a:schemeClr val="bg1"/>
                  </a:solidFill>
                </a:rPr>
                <a:t>Silver, with Cost-Sharing Reduction</a:t>
              </a:r>
            </a:p>
          </p:txBody>
        </p:sp>
        <p:graphicFrame>
          <p:nvGraphicFramePr>
            <p:cNvPr id="11" name="Chart 10">
              <a:extLst>
                <a:ext uri="{FF2B5EF4-FFF2-40B4-BE49-F238E27FC236}">
                  <a16:creationId xmlns:a16="http://schemas.microsoft.com/office/drawing/2014/main" id="{2A4CCB97-4F6F-A341-E7B4-2A589846DA83}"/>
                </a:ext>
              </a:extLst>
            </p:cNvPr>
            <p:cNvGraphicFramePr/>
            <p:nvPr>
              <p:extLst>
                <p:ext uri="{D42A27DB-BD31-4B8C-83A1-F6EECF244321}">
                  <p14:modId xmlns:p14="http://schemas.microsoft.com/office/powerpoint/2010/main" val="255635796"/>
                </p:ext>
              </p:extLst>
            </p:nvPr>
          </p:nvGraphicFramePr>
          <p:xfrm>
            <a:off x="6197535" y="2001077"/>
            <a:ext cx="5013552" cy="3922645"/>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931428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6687DEB-5C6D-75F8-7E66-D92F9286A4FC}"/>
              </a:ext>
            </a:extLst>
          </p:cNvPr>
          <p:cNvCxnSpPr>
            <a:cxnSpLocks/>
          </p:cNvCxnSpPr>
          <p:nvPr/>
        </p:nvCxnSpPr>
        <p:spPr>
          <a:xfrm>
            <a:off x="7041822" y="2109248"/>
            <a:ext cx="0" cy="3754224"/>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16B8C8A-7760-2839-C1C8-74E26245ADCE}"/>
              </a:ext>
            </a:extLst>
          </p:cNvPr>
          <p:cNvSpPr>
            <a:spLocks noGrp="1"/>
          </p:cNvSpPr>
          <p:nvPr>
            <p:ph type="title"/>
          </p:nvPr>
        </p:nvSpPr>
        <p:spPr/>
        <p:txBody>
          <a:bodyPr>
            <a:noAutofit/>
          </a:bodyPr>
          <a:lstStyle/>
          <a:p>
            <a:r>
              <a:rPr lang="en-US" sz="3200" dirty="0"/>
              <a:t>Mandatory Transition to High-Deductible Health Plan Increases Risk of Diabetes Complications</a:t>
            </a:r>
          </a:p>
        </p:txBody>
      </p:sp>
      <p:sp>
        <p:nvSpPr>
          <p:cNvPr id="3" name="Text Placeholder 2">
            <a:extLst>
              <a:ext uri="{FF2B5EF4-FFF2-40B4-BE49-F238E27FC236}">
                <a16:creationId xmlns:a16="http://schemas.microsoft.com/office/drawing/2014/main" id="{FEC0E94E-5F07-B8B8-AF92-2A472B5CE494}"/>
              </a:ext>
            </a:extLst>
          </p:cNvPr>
          <p:cNvSpPr>
            <a:spLocks noGrp="1"/>
          </p:cNvSpPr>
          <p:nvPr>
            <p:ph type="body" idx="10"/>
          </p:nvPr>
        </p:nvSpPr>
        <p:spPr/>
        <p:txBody>
          <a:bodyPr/>
          <a:lstStyle/>
          <a:p>
            <a:pPr>
              <a:lnSpc>
                <a:spcPct val="100000"/>
              </a:lnSpc>
            </a:pPr>
            <a:r>
              <a:rPr lang="en-US" dirty="0"/>
              <a:t>McCoy, </a:t>
            </a:r>
            <a:r>
              <a:rPr lang="en-US" dirty="0" err="1"/>
              <a:t>Rozalina</a:t>
            </a:r>
            <a:r>
              <a:rPr lang="en-US" dirty="0"/>
              <a:t> G., Kavya S. Swarna, David H. Jiang, Holly K. Van Houten, Jie Chen, Esa M. Davis, and Jeph Herrin. “Enrollment in High-Deductible Health Plans and Incident Diabetes Complications.” JAMA Network Open 7, no. 3 (March 22, 2024): e243394.  All differences statistically significant p&lt;0.01.</a:t>
            </a:r>
          </a:p>
        </p:txBody>
      </p:sp>
      <p:graphicFrame>
        <p:nvGraphicFramePr>
          <p:cNvPr id="4" name="Content Placeholder 3">
            <a:extLst>
              <a:ext uri="{FF2B5EF4-FFF2-40B4-BE49-F238E27FC236}">
                <a16:creationId xmlns:a16="http://schemas.microsoft.com/office/drawing/2014/main" id="{7F41F511-2754-04C4-2BE8-D52803E90C10}"/>
              </a:ext>
            </a:extLst>
          </p:cNvPr>
          <p:cNvGraphicFramePr>
            <a:graphicFrameLocks noGrp="1"/>
          </p:cNvGraphicFramePr>
          <p:nvPr>
            <p:ph idx="4294967295"/>
            <p:extLst>
              <p:ext uri="{D42A27DB-BD31-4B8C-83A1-F6EECF244321}">
                <p14:modId xmlns:p14="http://schemas.microsoft.com/office/powerpoint/2010/main" val="3466875202"/>
              </p:ext>
            </p:extLst>
          </p:nvPr>
        </p:nvGraphicFramePr>
        <p:xfrm>
          <a:off x="838200" y="166541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2902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D4D59-93CA-3E77-5244-DCC6DF643B09}"/>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62D293A-EB2E-B209-C623-55F48FC3538B}"/>
              </a:ext>
            </a:extLst>
          </p:cNvPr>
          <p:cNvGraphicFramePr/>
          <p:nvPr>
            <p:extLst>
              <p:ext uri="{D42A27DB-BD31-4B8C-83A1-F6EECF244321}">
                <p14:modId xmlns:p14="http://schemas.microsoft.com/office/powerpoint/2010/main" val="737971281"/>
              </p:ext>
            </p:extLst>
          </p:nvPr>
        </p:nvGraphicFramePr>
        <p:xfrm>
          <a:off x="742278" y="1381760"/>
          <a:ext cx="10707444" cy="463499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DB485103-0640-7442-E077-A51629481B17}"/>
              </a:ext>
            </a:extLst>
          </p:cNvPr>
          <p:cNvSpPr>
            <a:spLocks noGrp="1"/>
          </p:cNvSpPr>
          <p:nvPr>
            <p:ph type="title"/>
          </p:nvPr>
        </p:nvSpPr>
        <p:spPr/>
        <p:txBody>
          <a:bodyPr vert="horz" lIns="91440" tIns="45720" rIns="91440" bIns="45720" rtlCol="0" anchor="ctr">
            <a:normAutofit/>
          </a:bodyPr>
          <a:lstStyle/>
          <a:p>
            <a:r>
              <a:rPr lang="en-US" sz="3200" kern="1200" dirty="0"/>
              <a:t>Cost Barriers to Care Among Non-Elderly Adults</a:t>
            </a:r>
            <a:endParaRPr lang="en-US" sz="3200" i="1" kern="1200" dirty="0"/>
          </a:p>
        </p:txBody>
      </p:sp>
      <p:sp>
        <p:nvSpPr>
          <p:cNvPr id="2" name="Text Placeholder 1">
            <a:extLst>
              <a:ext uri="{FF2B5EF4-FFF2-40B4-BE49-F238E27FC236}">
                <a16:creationId xmlns:a16="http://schemas.microsoft.com/office/drawing/2014/main" id="{B9609D42-7028-85C7-A7CD-9DF409205F36}"/>
              </a:ext>
            </a:extLst>
          </p:cNvPr>
          <p:cNvSpPr>
            <a:spLocks noGrp="1"/>
          </p:cNvSpPr>
          <p:nvPr>
            <p:ph type="body" idx="10"/>
          </p:nvPr>
        </p:nvSpPr>
        <p:spPr/>
        <p:txBody>
          <a:bodyPr/>
          <a:lstStyle/>
          <a:p>
            <a:pPr>
              <a:lnSpc>
                <a:spcPct val="100000"/>
              </a:lnSpc>
              <a:spcBef>
                <a:spcPts val="0"/>
              </a:spcBef>
            </a:pPr>
            <a:r>
              <a:rPr lang="en-US" dirty="0"/>
              <a:t>Dotted vertical line indicates change in survey; trends across this line should be interpreted cautiously.</a:t>
            </a:r>
          </a:p>
          <a:p>
            <a:pPr>
              <a:lnSpc>
                <a:spcPct val="100000"/>
              </a:lnSpc>
              <a:spcBef>
                <a:spcPts val="0"/>
              </a:spcBef>
            </a:pPr>
            <a:r>
              <a:rPr lang="en-US" dirty="0"/>
              <a:t>Source: National Health Interview Survey analysis by Adam Gaffney</a:t>
            </a:r>
          </a:p>
        </p:txBody>
      </p:sp>
      <p:sp>
        <p:nvSpPr>
          <p:cNvPr id="3" name="TextBox 2">
            <a:extLst>
              <a:ext uri="{FF2B5EF4-FFF2-40B4-BE49-F238E27FC236}">
                <a16:creationId xmlns:a16="http://schemas.microsoft.com/office/drawing/2014/main" id="{6797DD75-0543-EF20-3FFF-9692764C6D5D}"/>
              </a:ext>
            </a:extLst>
          </p:cNvPr>
          <p:cNvSpPr txBox="1"/>
          <p:nvPr/>
        </p:nvSpPr>
        <p:spPr>
          <a:xfrm rot="16200000">
            <a:off x="-782353" y="3330561"/>
            <a:ext cx="3891248" cy="400110"/>
          </a:xfrm>
          <a:prstGeom prst="rect">
            <a:avLst/>
          </a:prstGeom>
          <a:noFill/>
        </p:spPr>
        <p:txBody>
          <a:bodyPr wrap="square" rtlCol="0">
            <a:spAutoFit/>
          </a:bodyPr>
          <a:lstStyle/>
          <a:p>
            <a:pPr algn="ctr">
              <a:spcAft>
                <a:spcPts val="1200"/>
              </a:spcAft>
            </a:pPr>
            <a:r>
              <a:rPr lang="en-US" sz="2000" dirty="0">
                <a:solidFill>
                  <a:schemeClr val="bg1"/>
                </a:solidFill>
              </a:rPr>
              <a:t>Percent of non-elderly adults</a:t>
            </a:r>
          </a:p>
        </p:txBody>
      </p:sp>
      <p:cxnSp>
        <p:nvCxnSpPr>
          <p:cNvPr id="6" name="Straight Connector 5">
            <a:extLst>
              <a:ext uri="{FF2B5EF4-FFF2-40B4-BE49-F238E27FC236}">
                <a16:creationId xmlns:a16="http://schemas.microsoft.com/office/drawing/2014/main" id="{91EBC464-9606-C773-74AC-C2C95F1A2CF0}"/>
              </a:ext>
            </a:extLst>
          </p:cNvPr>
          <p:cNvCxnSpPr>
            <a:cxnSpLocks/>
          </p:cNvCxnSpPr>
          <p:nvPr/>
        </p:nvCxnSpPr>
        <p:spPr>
          <a:xfrm>
            <a:off x="7792872" y="1639584"/>
            <a:ext cx="0" cy="3891248"/>
          </a:xfrm>
          <a:prstGeom prst="line">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449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A818-78AD-5556-5B48-1AC8036BBFAE}"/>
              </a:ext>
            </a:extLst>
          </p:cNvPr>
          <p:cNvSpPr>
            <a:spLocks noGrp="1"/>
          </p:cNvSpPr>
          <p:nvPr>
            <p:ph type="title"/>
          </p:nvPr>
        </p:nvSpPr>
        <p:spPr/>
        <p:txBody>
          <a:bodyPr>
            <a:noAutofit/>
          </a:bodyPr>
          <a:lstStyle/>
          <a:p>
            <a:r>
              <a:rPr lang="en-US" sz="2400" dirty="0"/>
              <a:t>Survey of postpartum people in six states + New York City</a:t>
            </a:r>
            <a:br>
              <a:rPr lang="en-US" sz="3600" dirty="0"/>
            </a:br>
            <a:r>
              <a:rPr lang="en-US" sz="4000" dirty="0"/>
              <a:t>Medical Debt After Childbirth</a:t>
            </a:r>
            <a:endParaRPr lang="en-US" sz="3600" dirty="0"/>
          </a:p>
        </p:txBody>
      </p:sp>
      <p:sp>
        <p:nvSpPr>
          <p:cNvPr id="3" name="Text Placeholder 2">
            <a:extLst>
              <a:ext uri="{FF2B5EF4-FFF2-40B4-BE49-F238E27FC236}">
                <a16:creationId xmlns:a16="http://schemas.microsoft.com/office/drawing/2014/main" id="{66923E91-D59A-545F-C59B-67C80158FF42}"/>
              </a:ext>
            </a:extLst>
          </p:cNvPr>
          <p:cNvSpPr>
            <a:spLocks noGrp="1"/>
          </p:cNvSpPr>
          <p:nvPr>
            <p:ph type="body" idx="10"/>
          </p:nvPr>
        </p:nvSpPr>
        <p:spPr/>
        <p:txBody>
          <a:bodyPr/>
          <a:lstStyle/>
          <a:p>
            <a:pPr>
              <a:lnSpc>
                <a:spcPct val="100000"/>
              </a:lnSpc>
            </a:pPr>
            <a:r>
              <a:rPr lang="en-US" dirty="0"/>
              <a:t>Allen H, </a:t>
            </a:r>
            <a:r>
              <a:rPr lang="en-US" dirty="0" err="1"/>
              <a:t>Spishak</a:t>
            </a:r>
            <a:r>
              <a:rPr lang="en-US" dirty="0"/>
              <a:t>-Thomas M, Underhill K, Liu C, Daw JR. When the Bough Breaks: The Financial Burden of Childbirth and Postpartum Care by Insurance Type. The Milbank Quarterly.  2024.</a:t>
            </a:r>
          </a:p>
        </p:txBody>
      </p:sp>
      <p:graphicFrame>
        <p:nvGraphicFramePr>
          <p:cNvPr id="5" name="Chart 4">
            <a:extLst>
              <a:ext uri="{FF2B5EF4-FFF2-40B4-BE49-F238E27FC236}">
                <a16:creationId xmlns:a16="http://schemas.microsoft.com/office/drawing/2014/main" id="{A2423C58-584E-A76F-2E3B-AE18D694A884}"/>
              </a:ext>
            </a:extLst>
          </p:cNvPr>
          <p:cNvGraphicFramePr/>
          <p:nvPr>
            <p:extLst>
              <p:ext uri="{D42A27DB-BD31-4B8C-83A1-F6EECF244321}">
                <p14:modId xmlns:p14="http://schemas.microsoft.com/office/powerpoint/2010/main" val="2759663404"/>
              </p:ext>
            </p:extLst>
          </p:nvPr>
        </p:nvGraphicFramePr>
        <p:xfrm>
          <a:off x="838199" y="1399309"/>
          <a:ext cx="10771910" cy="443345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A69A0D15-7653-6B6B-72ED-5FFA3E8FBF8B}"/>
              </a:ext>
            </a:extLst>
          </p:cNvPr>
          <p:cNvSpPr>
            <a:spLocks noChangeAspect="1"/>
          </p:cNvSpPr>
          <p:nvPr/>
        </p:nvSpPr>
        <p:spPr>
          <a:xfrm>
            <a:off x="1094509" y="2895599"/>
            <a:ext cx="274320" cy="27432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C2E0C61-B23D-6001-649B-A5AC35390B5D}"/>
              </a:ext>
            </a:extLst>
          </p:cNvPr>
          <p:cNvSpPr>
            <a:spLocks noChangeAspect="1"/>
          </p:cNvSpPr>
          <p:nvPr/>
        </p:nvSpPr>
        <p:spPr>
          <a:xfrm>
            <a:off x="1094509" y="3915928"/>
            <a:ext cx="274320" cy="27432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821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C360-B21D-5B45-6B7C-B4D439F375C1}"/>
              </a:ext>
            </a:extLst>
          </p:cNvPr>
          <p:cNvSpPr>
            <a:spLocks noGrp="1"/>
          </p:cNvSpPr>
          <p:nvPr>
            <p:ph type="title"/>
          </p:nvPr>
        </p:nvSpPr>
        <p:spPr/>
        <p:txBody>
          <a:bodyPr/>
          <a:lstStyle/>
          <a:p>
            <a:r>
              <a:rPr lang="en-US" sz="2800" dirty="0"/>
              <a:t>Job lock among parents of children </a:t>
            </a:r>
            <a:br>
              <a:rPr lang="en-US" sz="2800" dirty="0"/>
            </a:br>
            <a:r>
              <a:rPr lang="en-US" dirty="0"/>
              <a:t>With and Without Cystic Fibrosis</a:t>
            </a:r>
          </a:p>
        </p:txBody>
      </p:sp>
      <p:sp>
        <p:nvSpPr>
          <p:cNvPr id="3" name="Text Placeholder 2">
            <a:extLst>
              <a:ext uri="{FF2B5EF4-FFF2-40B4-BE49-F238E27FC236}">
                <a16:creationId xmlns:a16="http://schemas.microsoft.com/office/drawing/2014/main" id="{F4FD1D89-D40C-F9D2-BA4B-1CAE811820A4}"/>
              </a:ext>
            </a:extLst>
          </p:cNvPr>
          <p:cNvSpPr>
            <a:spLocks noGrp="1"/>
          </p:cNvSpPr>
          <p:nvPr>
            <p:ph type="body" idx="10"/>
          </p:nvPr>
        </p:nvSpPr>
        <p:spPr/>
        <p:txBody>
          <a:bodyPr/>
          <a:lstStyle/>
          <a:p>
            <a:pPr>
              <a:lnSpc>
                <a:spcPct val="100000"/>
              </a:lnSpc>
            </a:pPr>
            <a:r>
              <a:rPr lang="en-US" dirty="0"/>
              <a:t>Difference statistically significant in unadjusted and adjusted analyses.  </a:t>
            </a:r>
            <a:r>
              <a:rPr lang="en-US" dirty="0" err="1"/>
              <a:t>Azaroff</a:t>
            </a:r>
            <a:r>
              <a:rPr lang="en-US" dirty="0"/>
              <a:t>, Lenore S., Steffie Woolhandler, Danny McCormick, David U. Himmelstein, David </a:t>
            </a:r>
            <a:r>
              <a:rPr lang="en-US" dirty="0" err="1"/>
              <a:t>Bor</a:t>
            </a:r>
            <a:r>
              <a:rPr lang="en-US" dirty="0"/>
              <a:t>, Samuel Dickman, and Adam Gaffney. “Job Lock and Parents of Children With Cystic Fibrosis.” JAMA Pediatrics, October 28, 2024. </a:t>
            </a:r>
          </a:p>
        </p:txBody>
      </p:sp>
      <p:graphicFrame>
        <p:nvGraphicFramePr>
          <p:cNvPr id="4" name="Chart 3">
            <a:extLst>
              <a:ext uri="{FF2B5EF4-FFF2-40B4-BE49-F238E27FC236}">
                <a16:creationId xmlns:a16="http://schemas.microsoft.com/office/drawing/2014/main" id="{CC65C9B7-EB6B-1BB7-C3A2-BECE50731DF6}"/>
              </a:ext>
            </a:extLst>
          </p:cNvPr>
          <p:cNvGraphicFramePr/>
          <p:nvPr>
            <p:extLst>
              <p:ext uri="{D42A27DB-BD31-4B8C-83A1-F6EECF244321}">
                <p14:modId xmlns:p14="http://schemas.microsoft.com/office/powerpoint/2010/main" val="1286166208"/>
              </p:ext>
            </p:extLst>
          </p:nvPr>
        </p:nvGraphicFramePr>
        <p:xfrm>
          <a:off x="2995492" y="1605847"/>
          <a:ext cx="7483061" cy="420652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DE60EDF-0079-4D51-29C1-A740E156CC5A}"/>
              </a:ext>
            </a:extLst>
          </p:cNvPr>
          <p:cNvSpPr txBox="1"/>
          <p:nvPr/>
        </p:nvSpPr>
        <p:spPr>
          <a:xfrm>
            <a:off x="838200" y="2687646"/>
            <a:ext cx="2014330" cy="1200329"/>
          </a:xfrm>
          <a:prstGeom prst="rect">
            <a:avLst/>
          </a:prstGeom>
          <a:noFill/>
        </p:spPr>
        <p:txBody>
          <a:bodyPr wrap="square" rtlCol="0">
            <a:spAutoFit/>
          </a:bodyPr>
          <a:lstStyle/>
          <a:p>
            <a:pPr>
              <a:spcAft>
                <a:spcPts val="1200"/>
              </a:spcAft>
            </a:pPr>
            <a:r>
              <a:rPr lang="en-US" sz="2400" dirty="0">
                <a:solidFill>
                  <a:schemeClr val="bg1"/>
                </a:solidFill>
              </a:rPr>
              <a:t>Percent of parents with “job lock”</a:t>
            </a:r>
          </a:p>
        </p:txBody>
      </p:sp>
    </p:spTree>
    <p:extLst>
      <p:ext uri="{BB962C8B-B14F-4D97-AF65-F5344CB8AC3E}">
        <p14:creationId xmlns:p14="http://schemas.microsoft.com/office/powerpoint/2010/main" val="103148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8D7C6-CC4F-7956-1A74-8EEDD0E7A14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D5922E-6C0D-6047-E846-CE5D0B7E15FC}"/>
              </a:ext>
            </a:extLst>
          </p:cNvPr>
          <p:cNvSpPr txBox="1"/>
          <p:nvPr/>
        </p:nvSpPr>
        <p:spPr>
          <a:xfrm>
            <a:off x="1179443" y="1759749"/>
            <a:ext cx="9833113" cy="28469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a:cs typeface="Arial" charset="0"/>
              </a:rPr>
              <a:t>Even with uninsurance rates at historically low levels, </a:t>
            </a:r>
          </a:p>
          <a:p>
            <a:pPr marL="0" marR="0" lvl="0" indent="0" algn="l" defTabSz="914400" rtl="0" eaLnBrk="1" fontAlgn="auto" latinLnBrk="0" hangingPunct="1">
              <a:lnSpc>
                <a:spcPct val="100000"/>
              </a:lnSpc>
              <a:spcBef>
                <a:spcPts val="0"/>
              </a:spcBef>
              <a:spcAft>
                <a:spcPts val="1800"/>
              </a:spcAft>
              <a:buClrTx/>
              <a:buSzTx/>
              <a:buFont typeface="Arial"/>
              <a:buNone/>
              <a:tabLst/>
              <a:defRPr/>
            </a:pPr>
            <a:r>
              <a:rPr kumimoji="0" lang="en-US" sz="2800" b="0" i="0" u="none" strike="noStrike" kern="1200" cap="none" spc="0" normalizeH="0" baseline="0" noProof="0" dirty="0">
                <a:ln>
                  <a:noFill/>
                </a:ln>
                <a:solidFill>
                  <a:srgbClr val="FFFFFF"/>
                </a:solidFill>
                <a:effectLst/>
                <a:uLnTx/>
                <a:uFillTx/>
                <a:latin typeface="Arial" panose="020B0604020202020204"/>
                <a:cs typeface="Arial" charset="0"/>
              </a:rPr>
              <a:t>we remain very far from </a:t>
            </a:r>
            <a:r>
              <a:rPr kumimoji="0" lang="en-US" sz="2800" i="0" u="none" strike="noStrike" kern="1200" cap="none" spc="0" normalizeH="0" baseline="0" noProof="0" dirty="0">
                <a:ln>
                  <a:noFill/>
                </a:ln>
                <a:solidFill>
                  <a:srgbClr val="FFFFFF"/>
                </a:solidFill>
                <a:effectLst/>
                <a:uLnTx/>
                <a:uFillTx/>
                <a:latin typeface="Arial" panose="020B0604020202020204"/>
                <a:cs typeface="Arial" charset="0"/>
              </a:rPr>
              <a:t>true universal healthcare: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panose="020B0604020202020204"/>
                <a:cs typeface="Arial" charset="0"/>
              </a:rPr>
              <a:t>Single-tier seamless care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panose="020B0604020202020204"/>
                <a:cs typeface="Arial" charset="0"/>
              </a:rPr>
              <a:t>without financial barriers </a:t>
            </a:r>
          </a:p>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panose="020B0604020202020204"/>
                <a:cs typeface="Arial" charset="0"/>
              </a:rPr>
              <a:t>over the lifespan </a:t>
            </a:r>
            <a:r>
              <a:rPr kumimoji="0" lang="en-US" sz="3600" b="1" i="1"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Arial" panose="020B0604020202020204"/>
                <a:cs typeface="Arial" charset="0"/>
              </a:rPr>
              <a:t>for all.</a:t>
            </a:r>
            <a:endParaRPr lang="en-US" sz="2400" b="1" i="1"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93691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50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63CD-6DA2-215A-9DA6-3DDA9FE67559}"/>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US Health</a:t>
            </a:r>
          </a:p>
        </p:txBody>
      </p:sp>
    </p:spTree>
    <p:extLst>
      <p:ext uri="{BB962C8B-B14F-4D97-AF65-F5344CB8AC3E}">
        <p14:creationId xmlns:p14="http://schemas.microsoft.com/office/powerpoint/2010/main" val="2026133493"/>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CCA8-3D10-820F-D80D-B6EE67954CB2}"/>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a:latin typeface="+mj-lt"/>
                <a:ea typeface="+mj-ea"/>
                <a:cs typeface="+mj-cs"/>
              </a:rPr>
              <a:t>Medicare Advantage</a:t>
            </a:r>
          </a:p>
        </p:txBody>
      </p:sp>
    </p:spTree>
    <p:extLst>
      <p:ext uri="{BB962C8B-B14F-4D97-AF65-F5344CB8AC3E}">
        <p14:creationId xmlns:p14="http://schemas.microsoft.com/office/powerpoint/2010/main" val="323768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8D14-10B9-C749-8CFC-030EE8B7D037}"/>
              </a:ext>
            </a:extLst>
          </p:cNvPr>
          <p:cNvSpPr>
            <a:spLocks noGrp="1"/>
          </p:cNvSpPr>
          <p:nvPr>
            <p:ph type="title"/>
          </p:nvPr>
        </p:nvSpPr>
        <p:spPr/>
        <p:txBody>
          <a:bodyPr>
            <a:normAutofit/>
          </a:bodyPr>
          <a:lstStyle/>
          <a:p>
            <a:r>
              <a:rPr lang="en-US" dirty="0"/>
              <a:t>MA Penetration Reached 54% in 2024 </a:t>
            </a:r>
            <a:r>
              <a:rPr lang="en-US" sz="2400" i="1" dirty="0"/>
              <a:t>Projected to Rise to 63.5% by 2034 (Projections prior to 2024 election)</a:t>
            </a:r>
          </a:p>
        </p:txBody>
      </p:sp>
      <p:sp>
        <p:nvSpPr>
          <p:cNvPr id="3" name="Text Placeholder 2">
            <a:extLst>
              <a:ext uri="{FF2B5EF4-FFF2-40B4-BE49-F238E27FC236}">
                <a16:creationId xmlns:a16="http://schemas.microsoft.com/office/drawing/2014/main" id="{86F1BE72-A958-8CE0-AB18-F8D4FA671B23}"/>
              </a:ext>
            </a:extLst>
          </p:cNvPr>
          <p:cNvSpPr>
            <a:spLocks noGrp="1"/>
          </p:cNvSpPr>
          <p:nvPr>
            <p:ph type="body" idx="10"/>
          </p:nvPr>
        </p:nvSpPr>
        <p:spPr/>
        <p:txBody>
          <a:bodyPr>
            <a:normAutofit fontScale="70000" lnSpcReduction="20000"/>
          </a:bodyPr>
          <a:lstStyle/>
          <a:p>
            <a:pPr>
              <a:lnSpc>
                <a:spcPct val="120000"/>
              </a:lnSpc>
            </a:pPr>
            <a:r>
              <a:rPr lang="en-US" dirty="0"/>
              <a:t>Historical Data: Medicare Advantage in 2024: Enrollment Update and Key Trends.  URL: https://</a:t>
            </a:r>
            <a:r>
              <a:rPr lang="en-US" dirty="0" err="1"/>
              <a:t>www.kff.org</a:t>
            </a:r>
            <a:r>
              <a:rPr lang="en-US" dirty="0"/>
              <a:t>/</a:t>
            </a:r>
            <a:r>
              <a:rPr lang="en-US" dirty="0" err="1"/>
              <a:t>medicare</a:t>
            </a:r>
            <a:r>
              <a:rPr lang="en-US" dirty="0"/>
              <a:t>/issue-brief/medicare-advantage-in-2024-enrollment-update-and-key-trends/.  Downloaded 11-11-24.</a:t>
            </a:r>
          </a:p>
          <a:p>
            <a:pPr>
              <a:lnSpc>
                <a:spcPct val="120000"/>
              </a:lnSpc>
            </a:pPr>
            <a:r>
              <a:rPr lang="en-US" dirty="0"/>
              <a:t>Projections: Estimated from CBO’s Projected A+B Enrollment (Hale, Jessica, </a:t>
            </a:r>
            <a:r>
              <a:rPr lang="en-US" dirty="0" err="1"/>
              <a:t>Nianyi</a:t>
            </a:r>
            <a:r>
              <a:rPr lang="en-US" dirty="0"/>
              <a:t> Hong, Ben Hopkins, Sean Lyons, Eamon Molloy, and The Congressional Budget Office Coverage Team. “Health Insurance Coverage Projections For The US Population And Sources Of Coverage, By Age, 2024–34.” Health Affairs 43, no. 7 (July 2024): 922–32 and Managed Medicare Enrollment projections (CBO Baseline Projections, Medicare, June 2024, https://</a:t>
            </a:r>
            <a:r>
              <a:rPr lang="en-US" dirty="0" err="1"/>
              <a:t>www.cbo.gov</a:t>
            </a:r>
            <a:r>
              <a:rPr lang="en-US" dirty="0"/>
              <a:t>/system/files/2024-06/51302-2024-06-medicare.pdf).  </a:t>
            </a:r>
          </a:p>
        </p:txBody>
      </p:sp>
      <p:graphicFrame>
        <p:nvGraphicFramePr>
          <p:cNvPr id="7" name="Content Placeholder 6">
            <a:extLst>
              <a:ext uri="{FF2B5EF4-FFF2-40B4-BE49-F238E27FC236}">
                <a16:creationId xmlns:a16="http://schemas.microsoft.com/office/drawing/2014/main" id="{42622C20-FFCC-A7B0-710C-3897A347CEC5}"/>
              </a:ext>
            </a:extLst>
          </p:cNvPr>
          <p:cNvGraphicFramePr>
            <a:graphicFrameLocks noGrp="1"/>
          </p:cNvGraphicFramePr>
          <p:nvPr>
            <p:ph idx="4294967295"/>
            <p:extLst>
              <p:ext uri="{D42A27DB-BD31-4B8C-83A1-F6EECF244321}">
                <p14:modId xmlns:p14="http://schemas.microsoft.com/office/powerpoint/2010/main" val="2659142141"/>
              </p:ext>
            </p:extLst>
          </p:nvPr>
        </p:nvGraphicFramePr>
        <p:xfrm>
          <a:off x="838200" y="1798655"/>
          <a:ext cx="10515600" cy="421809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D601949-5959-386A-E30F-F678B152B1A8}"/>
              </a:ext>
            </a:extLst>
          </p:cNvPr>
          <p:cNvSpPr txBox="1"/>
          <p:nvPr/>
        </p:nvSpPr>
        <p:spPr>
          <a:xfrm>
            <a:off x="4585254" y="3021755"/>
            <a:ext cx="1452642" cy="461665"/>
          </a:xfrm>
          <a:prstGeom prst="rect">
            <a:avLst/>
          </a:prstGeom>
          <a:noFill/>
        </p:spPr>
        <p:txBody>
          <a:bodyPr wrap="none" rtlCol="0">
            <a:spAutoFit/>
          </a:bodyPr>
          <a:lstStyle/>
          <a:p>
            <a:pPr>
              <a:spcAft>
                <a:spcPts val="1200"/>
              </a:spcAft>
            </a:pPr>
            <a:r>
              <a:rPr lang="en-US" sz="2400" dirty="0">
                <a:solidFill>
                  <a:schemeClr val="bg1"/>
                </a:solidFill>
              </a:rPr>
              <a:t>Historical</a:t>
            </a:r>
          </a:p>
        </p:txBody>
      </p:sp>
      <p:sp>
        <p:nvSpPr>
          <p:cNvPr id="6" name="TextBox 5">
            <a:extLst>
              <a:ext uri="{FF2B5EF4-FFF2-40B4-BE49-F238E27FC236}">
                <a16:creationId xmlns:a16="http://schemas.microsoft.com/office/drawing/2014/main" id="{8FBD5AF6-3C04-C6BC-B013-F1A949358134}"/>
              </a:ext>
            </a:extLst>
          </p:cNvPr>
          <p:cNvSpPr txBox="1"/>
          <p:nvPr/>
        </p:nvSpPr>
        <p:spPr>
          <a:xfrm>
            <a:off x="8792816" y="2536900"/>
            <a:ext cx="1486304" cy="461665"/>
          </a:xfrm>
          <a:prstGeom prst="rect">
            <a:avLst/>
          </a:prstGeom>
          <a:noFill/>
        </p:spPr>
        <p:txBody>
          <a:bodyPr wrap="none" rtlCol="0">
            <a:spAutoFit/>
          </a:bodyPr>
          <a:lstStyle/>
          <a:p>
            <a:pPr>
              <a:spcAft>
                <a:spcPts val="1200"/>
              </a:spcAft>
            </a:pPr>
            <a:r>
              <a:rPr lang="en-US" sz="2400" dirty="0">
                <a:solidFill>
                  <a:schemeClr val="bg1"/>
                </a:solidFill>
              </a:rPr>
              <a:t>Projected</a:t>
            </a:r>
          </a:p>
        </p:txBody>
      </p:sp>
    </p:spTree>
    <p:extLst>
      <p:ext uri="{BB962C8B-B14F-4D97-AF65-F5344CB8AC3E}">
        <p14:creationId xmlns:p14="http://schemas.microsoft.com/office/powerpoint/2010/main" val="370833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77F71-1C28-05D1-941C-07F6347304B1}"/>
              </a:ext>
            </a:extLst>
          </p:cNvPr>
          <p:cNvSpPr>
            <a:spLocks noGrp="1"/>
          </p:cNvSpPr>
          <p:nvPr>
            <p:ph type="title"/>
          </p:nvPr>
        </p:nvSpPr>
        <p:spPr/>
        <p:txBody>
          <a:bodyPr>
            <a:normAutofit fontScale="90000"/>
          </a:bodyPr>
          <a:lstStyle/>
          <a:p>
            <a:pPr>
              <a:lnSpc>
                <a:spcPct val="100000"/>
              </a:lnSpc>
            </a:pPr>
            <a:r>
              <a:rPr lang="en-US" sz="2700" dirty="0"/>
              <a:t>2007-2024: Overpayments to MA plans </a:t>
            </a:r>
            <a:br>
              <a:rPr lang="en-US" sz="4000" dirty="0"/>
            </a:br>
            <a:r>
              <a:rPr lang="en-US" sz="4000" dirty="0"/>
              <a:t>Totaled $591 Billion</a:t>
            </a:r>
            <a:br>
              <a:rPr lang="en-US" dirty="0"/>
            </a:br>
            <a:r>
              <a:rPr lang="en-US" sz="2200" dirty="0"/>
              <a:t>Total MA Administrative Costs Closely Similar </a:t>
            </a:r>
            <a:endParaRPr lang="en-US" sz="2400" dirty="0"/>
          </a:p>
        </p:txBody>
      </p:sp>
      <p:sp>
        <p:nvSpPr>
          <p:cNvPr id="7" name="Text Placeholder 6">
            <a:extLst>
              <a:ext uri="{FF2B5EF4-FFF2-40B4-BE49-F238E27FC236}">
                <a16:creationId xmlns:a16="http://schemas.microsoft.com/office/drawing/2014/main" id="{81B40B83-C565-CFD7-64E3-D2AB1E97A041}"/>
              </a:ext>
            </a:extLst>
          </p:cNvPr>
          <p:cNvSpPr>
            <a:spLocks noGrp="1"/>
          </p:cNvSpPr>
          <p:nvPr>
            <p:ph type="body" idx="10"/>
          </p:nvPr>
        </p:nvSpPr>
        <p:spPr>
          <a:xfrm>
            <a:off x="-1" y="6016753"/>
            <a:ext cx="8499107" cy="841248"/>
          </a:xfrm>
        </p:spPr>
        <p:txBody>
          <a:bodyPr>
            <a:normAutofit fontScale="92500"/>
          </a:bodyPr>
          <a:lstStyle/>
          <a:p>
            <a:pPr>
              <a:lnSpc>
                <a:spcPct val="110000"/>
              </a:lnSpc>
            </a:pPr>
            <a:r>
              <a:rPr lang="en-US" dirty="0"/>
              <a:t>Overpayment estimates were drawn from MedPAC, Report to the Congress, Medicare Payment Policy, March 2024.  Administrative spending was calculated from MLR estimates drawn from a 2008 GAO Report (years 2006-10); a 2013 GAO report (20111-2014), and estimates from Milliman (2015-2022; 2022 estimate applied to 2023 and 2024).  These MLR percentages were then multiplied by total (reported or [for 2023-24] projected ) Medicare Advantage expenditures from the 2008-2023 Trustees’ Reports. </a:t>
            </a:r>
          </a:p>
        </p:txBody>
      </p:sp>
      <p:graphicFrame>
        <p:nvGraphicFramePr>
          <p:cNvPr id="4" name="Content Placeholder 3">
            <a:extLst>
              <a:ext uri="{FF2B5EF4-FFF2-40B4-BE49-F238E27FC236}">
                <a16:creationId xmlns:a16="http://schemas.microsoft.com/office/drawing/2014/main" id="{699765B8-BB0A-AB44-9D28-F473B05C3EED}"/>
              </a:ext>
            </a:extLst>
          </p:cNvPr>
          <p:cNvGraphicFramePr>
            <a:graphicFrameLocks noGrp="1"/>
          </p:cNvGraphicFramePr>
          <p:nvPr>
            <p:ph idx="4294967295"/>
            <p:extLst>
              <p:ext uri="{D42A27DB-BD31-4B8C-83A1-F6EECF244321}">
                <p14:modId xmlns:p14="http://schemas.microsoft.com/office/powerpoint/2010/main" val="553051616"/>
              </p:ext>
            </p:extLst>
          </p:nvPr>
        </p:nvGraphicFramePr>
        <p:xfrm>
          <a:off x="838200" y="1690688"/>
          <a:ext cx="10603029" cy="43260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454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FB29-11F8-6C6C-1794-8F16BAFA3939}"/>
              </a:ext>
            </a:extLst>
          </p:cNvPr>
          <p:cNvSpPr>
            <a:spLocks noGrp="1"/>
          </p:cNvSpPr>
          <p:nvPr>
            <p:ph type="title"/>
          </p:nvPr>
        </p:nvSpPr>
        <p:spPr/>
        <p:txBody>
          <a:bodyPr>
            <a:noAutofit/>
          </a:bodyPr>
          <a:lstStyle/>
          <a:p>
            <a:r>
              <a:rPr lang="en-US" sz="2400" dirty="0"/>
              <a:t>In-home health risk assessments and chart reviews </a:t>
            </a:r>
            <a:br>
              <a:rPr lang="en-US" sz="2400" dirty="0"/>
            </a:br>
            <a:r>
              <a:rPr lang="en-US" sz="4000" dirty="0"/>
              <a:t>Inflate MA Enrollees Risk Scores</a:t>
            </a:r>
            <a:endParaRPr lang="en-US" sz="2400" i="1" dirty="0"/>
          </a:p>
        </p:txBody>
      </p:sp>
      <p:sp>
        <p:nvSpPr>
          <p:cNvPr id="3" name="Text Placeholder 2">
            <a:extLst>
              <a:ext uri="{FF2B5EF4-FFF2-40B4-BE49-F238E27FC236}">
                <a16:creationId xmlns:a16="http://schemas.microsoft.com/office/drawing/2014/main" id="{DE660A46-F4F6-4632-35AE-BE5B01D37F38}"/>
              </a:ext>
            </a:extLst>
          </p:cNvPr>
          <p:cNvSpPr>
            <a:spLocks noGrp="1"/>
          </p:cNvSpPr>
          <p:nvPr>
            <p:ph type="body" idx="10"/>
          </p:nvPr>
        </p:nvSpPr>
        <p:spPr>
          <a:xfrm>
            <a:off x="-1" y="6016753"/>
            <a:ext cx="8499107" cy="841248"/>
          </a:xfrm>
        </p:spPr>
        <p:txBody>
          <a:bodyPr/>
          <a:lstStyle/>
          <a:p>
            <a:pPr>
              <a:lnSpc>
                <a:spcPct val="100000"/>
              </a:lnSpc>
            </a:pPr>
            <a:r>
              <a:rPr lang="en-US" dirty="0"/>
              <a:t>Jacobs, Paul D. “In-Home Health Risk Assessments And Chart Reviews Contribute To Coding Intensity In Medicare Advantage.” Health Affairs 43, no. 7 (July 2024): 942–49.  $15 billion is gross increased payments; $3 billion figure is if the CMS’s entire statutory MA risk score adjustment were applied solely to risk assessment/chart review payment increase</a:t>
            </a:r>
          </a:p>
        </p:txBody>
      </p:sp>
      <p:graphicFrame>
        <p:nvGraphicFramePr>
          <p:cNvPr id="4" name="Content Placeholder 3">
            <a:extLst>
              <a:ext uri="{FF2B5EF4-FFF2-40B4-BE49-F238E27FC236}">
                <a16:creationId xmlns:a16="http://schemas.microsoft.com/office/drawing/2014/main" id="{A05967EE-4030-093B-006E-F08F69799068}"/>
              </a:ext>
            </a:extLst>
          </p:cNvPr>
          <p:cNvGraphicFramePr>
            <a:graphicFrameLocks noGrp="1"/>
          </p:cNvGraphicFramePr>
          <p:nvPr>
            <p:ph idx="4294967295"/>
            <p:extLst>
              <p:ext uri="{D42A27DB-BD31-4B8C-83A1-F6EECF244321}">
                <p14:modId xmlns:p14="http://schemas.microsoft.com/office/powerpoint/2010/main" val="561311328"/>
              </p:ext>
            </p:extLst>
          </p:nvPr>
        </p:nvGraphicFramePr>
        <p:xfrm>
          <a:off x="532999" y="1690687"/>
          <a:ext cx="6502400" cy="43260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258E200-7D8C-EA92-575D-4708CAB8BD8A}"/>
              </a:ext>
            </a:extLst>
          </p:cNvPr>
          <p:cNvSpPr txBox="1"/>
          <p:nvPr/>
        </p:nvSpPr>
        <p:spPr>
          <a:xfrm>
            <a:off x="7150100" y="2321004"/>
            <a:ext cx="4318401" cy="2215991"/>
          </a:xfrm>
          <a:prstGeom prst="rect">
            <a:avLst/>
          </a:prstGeom>
          <a:solidFill>
            <a:schemeClr val="accent2">
              <a:lumMod val="75000"/>
            </a:schemeClr>
          </a:solidFill>
          <a:ln>
            <a:solidFill>
              <a:schemeClr val="bg1"/>
            </a:solidFill>
          </a:ln>
        </p:spPr>
        <p:txBody>
          <a:bodyPr wrap="square" tIns="182880" bIns="182880" rtlCol="0" anchor="ctr" anchorCtr="0">
            <a:spAutoFit/>
          </a:bodyPr>
          <a:lstStyle/>
          <a:p>
            <a:pPr algn="ctr"/>
            <a:r>
              <a:rPr lang="en-US" sz="2800" dirty="0">
                <a:solidFill>
                  <a:schemeClr val="bg1"/>
                </a:solidFill>
                <a:effectLst>
                  <a:outerShdw blurRad="50800" dist="38100" dir="2700000" algn="tl" rotWithShape="0">
                    <a:prstClr val="black">
                      <a:alpha val="40000"/>
                    </a:prstClr>
                  </a:outerShdw>
                </a:effectLst>
              </a:rPr>
              <a:t>Translates to </a:t>
            </a:r>
          </a:p>
          <a:p>
            <a:pPr algn="ctr"/>
            <a:r>
              <a:rPr lang="en-US" sz="3600" b="1" dirty="0">
                <a:solidFill>
                  <a:schemeClr val="bg1"/>
                </a:solidFill>
                <a:effectLst>
                  <a:outerShdw blurRad="50800" dist="38100" dir="2700000" algn="tl" rotWithShape="0">
                    <a:prstClr val="black">
                      <a:alpha val="40000"/>
                    </a:prstClr>
                  </a:outerShdw>
                </a:effectLst>
              </a:rPr>
              <a:t>$3-15 billion</a:t>
            </a:r>
          </a:p>
          <a:p>
            <a:pPr algn="ctr"/>
            <a:r>
              <a:rPr lang="en-US" sz="2800" dirty="0">
                <a:solidFill>
                  <a:schemeClr val="bg1"/>
                </a:solidFill>
                <a:effectLst>
                  <a:outerShdw blurRad="50800" dist="38100" dir="2700000" algn="tl" rotWithShape="0">
                    <a:prstClr val="black">
                      <a:alpha val="40000"/>
                    </a:prstClr>
                  </a:outerShdw>
                </a:effectLst>
              </a:rPr>
              <a:t>in increased payments </a:t>
            </a:r>
          </a:p>
          <a:p>
            <a:pPr algn="ctr"/>
            <a:r>
              <a:rPr lang="en-US" sz="2800" dirty="0">
                <a:solidFill>
                  <a:schemeClr val="bg1"/>
                </a:solidFill>
                <a:effectLst>
                  <a:outerShdw blurRad="50800" dist="38100" dir="2700000" algn="tl" rotWithShape="0">
                    <a:prstClr val="black">
                      <a:alpha val="40000"/>
                    </a:prstClr>
                  </a:outerShdw>
                </a:effectLst>
              </a:rPr>
              <a:t>just in 2021</a:t>
            </a:r>
          </a:p>
        </p:txBody>
      </p:sp>
    </p:spTree>
    <p:extLst>
      <p:ext uri="{BB962C8B-B14F-4D97-AF65-F5344CB8AC3E}">
        <p14:creationId xmlns:p14="http://schemas.microsoft.com/office/powerpoint/2010/main" val="1424874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688FA-F2A3-0804-8CDF-C636FAE82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0303FB-A7F2-8ADF-6615-338F8EB56C80}"/>
              </a:ext>
            </a:extLst>
          </p:cNvPr>
          <p:cNvSpPr>
            <a:spLocks noGrp="1"/>
          </p:cNvSpPr>
          <p:nvPr>
            <p:ph type="title"/>
          </p:nvPr>
        </p:nvSpPr>
        <p:spPr/>
        <p:txBody>
          <a:bodyPr>
            <a:noAutofit/>
          </a:bodyPr>
          <a:lstStyle/>
          <a:p>
            <a:r>
              <a:rPr lang="en-US" sz="2800" dirty="0"/>
              <a:t>Differences in home care utilization: </a:t>
            </a:r>
            <a:br>
              <a:rPr lang="en-US" sz="3600" dirty="0"/>
            </a:br>
            <a:r>
              <a:rPr lang="en-US" sz="4000" dirty="0"/>
              <a:t>MA vs. Traditional Medicare Beneficiaries</a:t>
            </a:r>
            <a:endParaRPr lang="en-US" sz="3600" dirty="0"/>
          </a:p>
        </p:txBody>
      </p:sp>
      <p:sp>
        <p:nvSpPr>
          <p:cNvPr id="3" name="Text Placeholder 2">
            <a:extLst>
              <a:ext uri="{FF2B5EF4-FFF2-40B4-BE49-F238E27FC236}">
                <a16:creationId xmlns:a16="http://schemas.microsoft.com/office/drawing/2014/main" id="{5F55F5A7-7EC3-A84A-F7ED-F8D3B5474CEF}"/>
              </a:ext>
            </a:extLst>
          </p:cNvPr>
          <p:cNvSpPr>
            <a:spLocks noGrp="1"/>
          </p:cNvSpPr>
          <p:nvPr>
            <p:ph type="body" idx="10"/>
          </p:nvPr>
        </p:nvSpPr>
        <p:spPr/>
        <p:txBody>
          <a:bodyPr/>
          <a:lstStyle/>
          <a:p>
            <a:pPr>
              <a:lnSpc>
                <a:spcPct val="100000"/>
              </a:lnSpc>
            </a:pPr>
            <a:r>
              <a:rPr lang="en-US" dirty="0"/>
              <a:t>Data from:  </a:t>
            </a:r>
            <a:r>
              <a:rPr lang="en-US" dirty="0" err="1"/>
              <a:t>Prusynski</a:t>
            </a:r>
            <a:r>
              <a:rPr lang="en-US" dirty="0"/>
              <a:t> RA, </a:t>
            </a:r>
            <a:r>
              <a:rPr lang="en-US" dirty="0" err="1"/>
              <a:t>D’Alonzo</a:t>
            </a:r>
            <a:r>
              <a:rPr lang="en-US" dirty="0"/>
              <a:t> A, Johnson MP, Mroz TM, Leland NE. Differences in Home Health Services and Outcomes Between Traditional Medicare and Medicare Advantage. JAMA Health Forum 2024;5(3):e235454.  Differences are adjusted.</a:t>
            </a:r>
          </a:p>
        </p:txBody>
      </p:sp>
      <p:graphicFrame>
        <p:nvGraphicFramePr>
          <p:cNvPr id="5" name="Chart 4">
            <a:extLst>
              <a:ext uri="{FF2B5EF4-FFF2-40B4-BE49-F238E27FC236}">
                <a16:creationId xmlns:a16="http://schemas.microsoft.com/office/drawing/2014/main" id="{33E9ACF5-B3E5-0E5D-5141-7B54C60595B2}"/>
              </a:ext>
            </a:extLst>
          </p:cNvPr>
          <p:cNvGraphicFramePr/>
          <p:nvPr>
            <p:extLst>
              <p:ext uri="{D42A27DB-BD31-4B8C-83A1-F6EECF244321}">
                <p14:modId xmlns:p14="http://schemas.microsoft.com/office/powerpoint/2010/main" val="2625586014"/>
              </p:ext>
            </p:extLst>
          </p:nvPr>
        </p:nvGraphicFramePr>
        <p:xfrm>
          <a:off x="604576" y="1690688"/>
          <a:ext cx="10982848" cy="4237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8780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F4A24-7327-8EC3-D870-843B21C4A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14CB5-E73F-5C5C-D529-5ADC2C7076E3}"/>
              </a:ext>
            </a:extLst>
          </p:cNvPr>
          <p:cNvSpPr>
            <a:spLocks noGrp="1"/>
          </p:cNvSpPr>
          <p:nvPr>
            <p:ph type="title"/>
          </p:nvPr>
        </p:nvSpPr>
        <p:spPr/>
        <p:txBody>
          <a:bodyPr>
            <a:normAutofit/>
          </a:bodyPr>
          <a:lstStyle/>
          <a:p>
            <a:r>
              <a:rPr lang="en-US" sz="2400" dirty="0"/>
              <a:t>TM vs. MA beneficiaries 2010-2021: </a:t>
            </a:r>
            <a:br>
              <a:rPr lang="en-US" sz="3200" dirty="0"/>
            </a:br>
            <a:r>
              <a:rPr lang="en-US" dirty="0"/>
              <a:t>Annual Dental Expenditures</a:t>
            </a:r>
            <a:endParaRPr lang="en-US" sz="3200" dirty="0"/>
          </a:p>
        </p:txBody>
      </p:sp>
      <p:sp>
        <p:nvSpPr>
          <p:cNvPr id="3" name="Text Placeholder 2">
            <a:extLst>
              <a:ext uri="{FF2B5EF4-FFF2-40B4-BE49-F238E27FC236}">
                <a16:creationId xmlns:a16="http://schemas.microsoft.com/office/drawing/2014/main" id="{B268F3C0-6440-626C-8CBB-A3FE2CCC19D3}"/>
              </a:ext>
            </a:extLst>
          </p:cNvPr>
          <p:cNvSpPr>
            <a:spLocks noGrp="1"/>
          </p:cNvSpPr>
          <p:nvPr>
            <p:ph type="body" idx="10"/>
          </p:nvPr>
        </p:nvSpPr>
        <p:spPr>
          <a:xfrm>
            <a:off x="0" y="6016753"/>
            <a:ext cx="8507896" cy="841248"/>
          </a:xfrm>
        </p:spPr>
        <p:txBody>
          <a:bodyPr/>
          <a:lstStyle/>
          <a:p>
            <a:pPr>
              <a:lnSpc>
                <a:spcPct val="100000"/>
              </a:lnSpc>
              <a:spcBef>
                <a:spcPts val="0"/>
              </a:spcBef>
            </a:pPr>
            <a:r>
              <a:rPr lang="en-US" dirty="0"/>
              <a:t>Converted to 2021 dollars</a:t>
            </a:r>
          </a:p>
          <a:p>
            <a:pPr>
              <a:lnSpc>
                <a:spcPct val="100000"/>
              </a:lnSpc>
              <a:spcBef>
                <a:spcPts val="0"/>
              </a:spcBef>
            </a:pPr>
            <a:r>
              <a:rPr lang="en-US" dirty="0"/>
              <a:t>OOP difference is statistically significant only (p=0.04).  Data from: Simon L, Cai C. Dental Use and Spending in Medicare Advantage and Traditional Medicare, 2010-2021. JAMA </a:t>
            </a:r>
            <a:r>
              <a:rPr lang="en-US" dirty="0" err="1"/>
              <a:t>Netw</a:t>
            </a:r>
            <a:r>
              <a:rPr lang="en-US" dirty="0"/>
              <a:t> Open 2024;7(2):e240401.</a:t>
            </a:r>
          </a:p>
        </p:txBody>
      </p:sp>
      <p:graphicFrame>
        <p:nvGraphicFramePr>
          <p:cNvPr id="5" name="Chart 4">
            <a:extLst>
              <a:ext uri="{FF2B5EF4-FFF2-40B4-BE49-F238E27FC236}">
                <a16:creationId xmlns:a16="http://schemas.microsoft.com/office/drawing/2014/main" id="{D4DD6D9F-CC42-C76F-EADF-91DA52A0FB7F}"/>
              </a:ext>
            </a:extLst>
          </p:cNvPr>
          <p:cNvGraphicFramePr/>
          <p:nvPr>
            <p:extLst>
              <p:ext uri="{D42A27DB-BD31-4B8C-83A1-F6EECF244321}">
                <p14:modId xmlns:p14="http://schemas.microsoft.com/office/powerpoint/2010/main" val="1579893783"/>
              </p:ext>
            </p:extLst>
          </p:nvPr>
        </p:nvGraphicFramePr>
        <p:xfrm>
          <a:off x="838200" y="1484256"/>
          <a:ext cx="11032435" cy="424068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C11BA64-7D98-A0A9-4FA7-3B9230BEE973}"/>
              </a:ext>
            </a:extLst>
          </p:cNvPr>
          <p:cNvSpPr txBox="1"/>
          <p:nvPr/>
        </p:nvSpPr>
        <p:spPr>
          <a:xfrm>
            <a:off x="1112520" y="2704350"/>
            <a:ext cx="1931504" cy="1800493"/>
          </a:xfrm>
          <a:prstGeom prst="rect">
            <a:avLst/>
          </a:prstGeom>
          <a:noFill/>
        </p:spPr>
        <p:txBody>
          <a:bodyPr wrap="square" rtlCol="0">
            <a:spAutoFit/>
          </a:bodyPr>
          <a:lstStyle/>
          <a:p>
            <a:pPr>
              <a:spcAft>
                <a:spcPts val="1800"/>
              </a:spcAft>
            </a:pPr>
            <a:r>
              <a:rPr lang="en-US" sz="2400" dirty="0">
                <a:solidFill>
                  <a:schemeClr val="bg1"/>
                </a:solidFill>
              </a:rPr>
              <a:t>Traditional Medicare</a:t>
            </a:r>
          </a:p>
          <a:p>
            <a:pPr>
              <a:spcAft>
                <a:spcPts val="1800"/>
              </a:spcAft>
            </a:pPr>
            <a:r>
              <a:rPr lang="en-US" sz="2400" dirty="0">
                <a:solidFill>
                  <a:schemeClr val="bg1"/>
                </a:solidFill>
              </a:rPr>
              <a:t>Medicare Advantage</a:t>
            </a:r>
          </a:p>
        </p:txBody>
      </p:sp>
      <p:sp>
        <p:nvSpPr>
          <p:cNvPr id="8" name="Rectangle 7">
            <a:extLst>
              <a:ext uri="{FF2B5EF4-FFF2-40B4-BE49-F238E27FC236}">
                <a16:creationId xmlns:a16="http://schemas.microsoft.com/office/drawing/2014/main" id="{AC1C3EBA-B242-8BDB-B80E-DE366702FA25}"/>
              </a:ext>
            </a:extLst>
          </p:cNvPr>
          <p:cNvSpPr>
            <a:spLocks noChangeAspect="1"/>
          </p:cNvSpPr>
          <p:nvPr/>
        </p:nvSpPr>
        <p:spPr>
          <a:xfrm>
            <a:off x="838200" y="2799112"/>
            <a:ext cx="274320" cy="274320"/>
          </a:xfrm>
          <a:prstGeom prst="rect">
            <a:avLst/>
          </a:prstGeom>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25CF94-EF9B-A239-9CCD-42A05150543F}"/>
              </a:ext>
            </a:extLst>
          </p:cNvPr>
          <p:cNvSpPr>
            <a:spLocks noChangeAspect="1"/>
          </p:cNvSpPr>
          <p:nvPr/>
        </p:nvSpPr>
        <p:spPr>
          <a:xfrm>
            <a:off x="838200" y="3756993"/>
            <a:ext cx="274320" cy="274320"/>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306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35FF4-8527-1806-88E9-E11FC4E9E318}"/>
              </a:ext>
            </a:extLst>
          </p:cNvPr>
          <p:cNvSpPr>
            <a:spLocks noGrp="1"/>
          </p:cNvSpPr>
          <p:nvPr>
            <p:ph type="title"/>
          </p:nvPr>
        </p:nvSpPr>
        <p:spPr/>
        <p:txBody>
          <a:bodyPr>
            <a:noAutofit/>
          </a:bodyPr>
          <a:lstStyle/>
          <a:p>
            <a:r>
              <a:rPr lang="en-US" sz="4000" dirty="0"/>
              <a:t>Beneficiary Characteristics by Enrollment</a:t>
            </a:r>
          </a:p>
        </p:txBody>
      </p:sp>
      <p:sp>
        <p:nvSpPr>
          <p:cNvPr id="3" name="Text Placeholder 2">
            <a:extLst>
              <a:ext uri="{FF2B5EF4-FFF2-40B4-BE49-F238E27FC236}">
                <a16:creationId xmlns:a16="http://schemas.microsoft.com/office/drawing/2014/main" id="{26A23302-EBA5-3C40-3F2F-0C9E1AC931AB}"/>
              </a:ext>
            </a:extLst>
          </p:cNvPr>
          <p:cNvSpPr>
            <a:spLocks noGrp="1"/>
          </p:cNvSpPr>
          <p:nvPr>
            <p:ph type="body" idx="10"/>
          </p:nvPr>
        </p:nvSpPr>
        <p:spPr>
          <a:xfrm>
            <a:off x="-1" y="6016753"/>
            <a:ext cx="8454887" cy="841248"/>
          </a:xfrm>
        </p:spPr>
        <p:txBody>
          <a:bodyPr>
            <a:normAutofit lnSpcReduction="10000"/>
          </a:bodyPr>
          <a:lstStyle/>
          <a:p>
            <a:pPr>
              <a:lnSpc>
                <a:spcPct val="110000"/>
              </a:lnSpc>
              <a:spcBef>
                <a:spcPts val="0"/>
              </a:spcBef>
            </a:pPr>
            <a:r>
              <a:rPr lang="en-US" dirty="0"/>
              <a:t>Data from: Harvard-</a:t>
            </a:r>
            <a:r>
              <a:rPr lang="en-US" dirty="0" err="1"/>
              <a:t>Inovalon</a:t>
            </a:r>
            <a:r>
              <a:rPr lang="en-US" dirty="0"/>
              <a:t> Medicare Study: The Importance of Plan Design in Medicare Advantage [Internet]. </a:t>
            </a:r>
            <a:r>
              <a:rPr lang="en-US" dirty="0" err="1"/>
              <a:t>Inovalon</a:t>
            </a:r>
            <a:r>
              <a:rPr lang="en-US" dirty="0"/>
              <a:t>. [cited 2024 Apr 22];Available from: https://</a:t>
            </a:r>
            <a:r>
              <a:rPr lang="en-US" dirty="0" err="1"/>
              <a:t>www.inovalon.com</a:t>
            </a:r>
            <a:r>
              <a:rPr lang="en-US" dirty="0"/>
              <a:t>/resource/harvard-inovalon-medicare-study-the-importance-of-plan-design-in-medicare-advantage/</a:t>
            </a:r>
          </a:p>
          <a:p>
            <a:pPr>
              <a:lnSpc>
                <a:spcPct val="110000"/>
              </a:lnSpc>
              <a:spcBef>
                <a:spcPts val="0"/>
              </a:spcBef>
            </a:pPr>
            <a:r>
              <a:rPr lang="en-US" dirty="0"/>
              <a:t>“Low income neighborhood” defined as &lt;300% FPL</a:t>
            </a:r>
          </a:p>
        </p:txBody>
      </p:sp>
      <p:graphicFrame>
        <p:nvGraphicFramePr>
          <p:cNvPr id="5" name="Chart 4">
            <a:extLst>
              <a:ext uri="{FF2B5EF4-FFF2-40B4-BE49-F238E27FC236}">
                <a16:creationId xmlns:a16="http://schemas.microsoft.com/office/drawing/2014/main" id="{15D2818E-BB3A-9158-1FBA-92AA9E67B0D7}"/>
              </a:ext>
            </a:extLst>
          </p:cNvPr>
          <p:cNvGraphicFramePr/>
          <p:nvPr>
            <p:extLst>
              <p:ext uri="{D42A27DB-BD31-4B8C-83A1-F6EECF244321}">
                <p14:modId xmlns:p14="http://schemas.microsoft.com/office/powerpoint/2010/main" val="3058803250"/>
              </p:ext>
            </p:extLst>
          </p:nvPr>
        </p:nvGraphicFramePr>
        <p:xfrm>
          <a:off x="533400" y="1245704"/>
          <a:ext cx="10916478" cy="477104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a:extLst>
              <a:ext uri="{FF2B5EF4-FFF2-40B4-BE49-F238E27FC236}">
                <a16:creationId xmlns:a16="http://schemas.microsoft.com/office/drawing/2014/main" id="{44EC5DCE-4C8C-F812-AD5D-A3BD38E0EBF3}"/>
              </a:ext>
            </a:extLst>
          </p:cNvPr>
          <p:cNvSpPr>
            <a:spLocks noChangeAspect="1"/>
          </p:cNvSpPr>
          <p:nvPr/>
        </p:nvSpPr>
        <p:spPr>
          <a:xfrm>
            <a:off x="838200" y="4081670"/>
            <a:ext cx="274320" cy="27432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FEB6BAA-3096-9A63-FB44-D58868BF4D49}"/>
              </a:ext>
            </a:extLst>
          </p:cNvPr>
          <p:cNvSpPr>
            <a:spLocks noChangeAspect="1"/>
          </p:cNvSpPr>
          <p:nvPr/>
        </p:nvSpPr>
        <p:spPr>
          <a:xfrm>
            <a:off x="824285" y="3150705"/>
            <a:ext cx="274320" cy="274320"/>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B2114F-2DD9-3C20-8CCE-FA3F6F89DBB8}"/>
              </a:ext>
            </a:extLst>
          </p:cNvPr>
          <p:cNvSpPr>
            <a:spLocks noChangeAspect="1"/>
          </p:cNvSpPr>
          <p:nvPr/>
        </p:nvSpPr>
        <p:spPr>
          <a:xfrm>
            <a:off x="838200" y="2210173"/>
            <a:ext cx="274320" cy="274320"/>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570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E241EDB-9F12-2B79-8B3F-0C9FE0BD3A57}"/>
              </a:ext>
            </a:extLst>
          </p:cNvPr>
          <p:cNvSpPr>
            <a:spLocks noGrp="1"/>
          </p:cNvSpPr>
          <p:nvPr>
            <p:ph idx="1"/>
          </p:nvPr>
        </p:nvSpPr>
        <p:spPr>
          <a:xfrm>
            <a:off x="1060174" y="967410"/>
            <a:ext cx="9806609" cy="4558748"/>
          </a:xfrm>
        </p:spPr>
        <p:txBody>
          <a:bodyPr anchor="ctr"/>
          <a:lstStyle/>
          <a:p>
            <a:pPr marL="0" indent="0">
              <a:lnSpc>
                <a:spcPct val="100000"/>
              </a:lnSpc>
              <a:spcBef>
                <a:spcPts val="0"/>
              </a:spcBef>
              <a:spcAft>
                <a:spcPts val="1200"/>
              </a:spcAft>
              <a:buNone/>
            </a:pPr>
            <a:r>
              <a:rPr lang="en-US" sz="2800" dirty="0">
                <a:latin typeface="+mn-lt"/>
              </a:rPr>
              <a:t>Medicare Advantage does not only </a:t>
            </a:r>
            <a:r>
              <a:rPr lang="en-US" sz="2800" i="1" dirty="0">
                <a:latin typeface="+mn-lt"/>
              </a:rPr>
              <a:t>waste money </a:t>
            </a:r>
            <a:r>
              <a:rPr lang="en-US" sz="2800" dirty="0">
                <a:latin typeface="+mn-lt"/>
              </a:rPr>
              <a:t>– </a:t>
            </a:r>
          </a:p>
          <a:p>
            <a:pPr marL="0" indent="0" algn="ctr">
              <a:lnSpc>
                <a:spcPct val="100000"/>
              </a:lnSpc>
              <a:spcBef>
                <a:spcPts val="0"/>
              </a:spcBef>
              <a:buNone/>
            </a:pPr>
            <a:r>
              <a:rPr lang="en-US" b="1" dirty="0">
                <a:latin typeface="+mn-lt"/>
              </a:rPr>
              <a:t>Its business model is </a:t>
            </a:r>
          </a:p>
          <a:p>
            <a:pPr marL="0" indent="0" algn="ctr">
              <a:lnSpc>
                <a:spcPct val="100000"/>
              </a:lnSpc>
              <a:spcBef>
                <a:spcPts val="0"/>
              </a:spcBef>
              <a:spcAft>
                <a:spcPts val="1200"/>
              </a:spcAft>
              <a:buNone/>
            </a:pPr>
            <a:r>
              <a:rPr lang="en-US" b="1" dirty="0">
                <a:latin typeface="+mn-lt"/>
              </a:rPr>
              <a:t>based on care denial, </a:t>
            </a:r>
          </a:p>
          <a:p>
            <a:pPr marL="0" indent="0" algn="ctr">
              <a:lnSpc>
                <a:spcPct val="100000"/>
              </a:lnSpc>
              <a:spcBef>
                <a:spcPts val="0"/>
              </a:spcBef>
              <a:buNone/>
            </a:pPr>
            <a:r>
              <a:rPr lang="en-US" b="1" dirty="0">
                <a:latin typeface="+mn-lt"/>
              </a:rPr>
              <a:t>and it is undermining the idea of </a:t>
            </a:r>
          </a:p>
          <a:p>
            <a:pPr marL="0" indent="0" algn="ctr">
              <a:lnSpc>
                <a:spcPct val="100000"/>
              </a:lnSpc>
              <a:spcBef>
                <a:spcPts val="0"/>
              </a:spcBef>
              <a:buNone/>
            </a:pPr>
            <a:r>
              <a:rPr lang="en-US" b="1" dirty="0">
                <a:latin typeface="+mn-lt"/>
              </a:rPr>
              <a:t>equitable, single-tier for the elderly.</a:t>
            </a:r>
          </a:p>
        </p:txBody>
      </p:sp>
    </p:spTree>
    <p:extLst>
      <p:ext uri="{BB962C8B-B14F-4D97-AF65-F5344CB8AC3E}">
        <p14:creationId xmlns:p14="http://schemas.microsoft.com/office/powerpoint/2010/main" val="14340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500"/>
                                        <p:tgtEl>
                                          <p:spTgt spid="4">
                                            <p:txEl>
                                              <p:pRg st="2" end="2"/>
                                            </p:txEl>
                                          </p:spTgt>
                                        </p:tgtEl>
                                      </p:cBhvr>
                                    </p:animEffect>
                                  </p:childTnLst>
                                </p:cTn>
                              </p:par>
                            </p:childTnLst>
                          </p:cTn>
                        </p:par>
                        <p:par>
                          <p:cTn id="15" fill="hold">
                            <p:stCondLst>
                              <p:cond delay="1500"/>
                            </p:stCondLst>
                            <p:childTnLst>
                              <p:par>
                                <p:cTn id="16" presetID="10" presetClass="entr" presetSubtype="0" fill="hold" grpId="0" nodeType="afterEffect">
                                  <p:stCondLst>
                                    <p:cond delay="50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DB0D6-1C6E-350D-DF1A-56C177C13462}"/>
              </a:ext>
            </a:extLst>
          </p:cNvPr>
          <p:cNvSpPr>
            <a:spLocks noGrp="1"/>
          </p:cNvSpPr>
          <p:nvPr>
            <p:ph type="title"/>
          </p:nvPr>
        </p:nvSpPr>
        <p:spPr>
          <a:xfrm>
            <a:off x="1198493" y="1133545"/>
            <a:ext cx="9522515" cy="2967208"/>
          </a:xfrm>
        </p:spPr>
        <p:txBody>
          <a:bodyPr vert="horz" lIns="91440" tIns="45720" rIns="91440" bIns="45720" rtlCol="0" anchor="b">
            <a:normAutofit/>
          </a:bodyPr>
          <a:lstStyle/>
          <a:p>
            <a:r>
              <a:rPr lang="en-US" sz="7000" dirty="0">
                <a:latin typeface="+mj-lt"/>
                <a:ea typeface="+mj-ea"/>
                <a:cs typeface="+mj-cs"/>
              </a:rPr>
              <a:t>Supply and Capital</a:t>
            </a:r>
          </a:p>
        </p:txBody>
      </p:sp>
    </p:spTree>
    <p:extLst>
      <p:ext uri="{BB962C8B-B14F-4D97-AF65-F5344CB8AC3E}">
        <p14:creationId xmlns:p14="http://schemas.microsoft.com/office/powerpoint/2010/main" val="794587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60A7-6340-604F-8140-FC72EC44D57B}"/>
              </a:ext>
            </a:extLst>
          </p:cNvPr>
          <p:cNvSpPr>
            <a:spLocks noGrp="1"/>
          </p:cNvSpPr>
          <p:nvPr>
            <p:ph type="title"/>
          </p:nvPr>
        </p:nvSpPr>
        <p:spPr/>
        <p:txBody>
          <a:bodyPr>
            <a:noAutofit/>
          </a:bodyPr>
          <a:lstStyle/>
          <a:p>
            <a:r>
              <a:rPr lang="en-US" sz="2800" dirty="0"/>
              <a:t>US Has Second Highest Supply of Specialists but </a:t>
            </a:r>
            <a:br>
              <a:rPr lang="en-US" sz="2800" dirty="0"/>
            </a:br>
            <a:r>
              <a:rPr lang="en-US" sz="2800" dirty="0"/>
              <a:t>Lowest Supply of Primary Care Doctors vs. 4 Peer Nations</a:t>
            </a:r>
          </a:p>
        </p:txBody>
      </p:sp>
      <p:sp>
        <p:nvSpPr>
          <p:cNvPr id="3" name="Text Placeholder 2">
            <a:extLst>
              <a:ext uri="{FF2B5EF4-FFF2-40B4-BE49-F238E27FC236}">
                <a16:creationId xmlns:a16="http://schemas.microsoft.com/office/drawing/2014/main" id="{70DA831A-2EB2-D899-CDB8-8AD6496F172D}"/>
              </a:ext>
            </a:extLst>
          </p:cNvPr>
          <p:cNvSpPr>
            <a:spLocks noGrp="1"/>
          </p:cNvSpPr>
          <p:nvPr>
            <p:ph type="body" idx="10"/>
          </p:nvPr>
        </p:nvSpPr>
        <p:spPr/>
        <p:txBody>
          <a:bodyPr/>
          <a:lstStyle/>
          <a:p>
            <a:pPr>
              <a:lnSpc>
                <a:spcPct val="100000"/>
              </a:lnSpc>
            </a:pPr>
            <a:r>
              <a:rPr lang="en-US" dirty="0"/>
              <a:t>Source: OECD Data Explorer, data downloaded July 2, 2024.  Note: specialists include general pediatricians, obstetricians and gynecologists, psychiatrists, medical group of specialists, surgical group of specialists, other specialists not elsewhere classified. </a:t>
            </a:r>
          </a:p>
        </p:txBody>
      </p:sp>
      <p:sp>
        <p:nvSpPr>
          <p:cNvPr id="7" name="Rectangle 6">
            <a:extLst>
              <a:ext uri="{FF2B5EF4-FFF2-40B4-BE49-F238E27FC236}">
                <a16:creationId xmlns:a16="http://schemas.microsoft.com/office/drawing/2014/main" id="{B8EB003C-1CB2-7C25-D978-FD28BCBA88B4}"/>
              </a:ext>
            </a:extLst>
          </p:cNvPr>
          <p:cNvSpPr/>
          <p:nvPr/>
        </p:nvSpPr>
        <p:spPr>
          <a:xfrm>
            <a:off x="591628" y="1669675"/>
            <a:ext cx="2310598" cy="41093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1200"/>
              </a:spcAft>
            </a:pPr>
            <a:r>
              <a:rPr lang="en-US" sz="2000" dirty="0">
                <a:solidFill>
                  <a:schemeClr val="bg1"/>
                </a:solidFill>
              </a:rPr>
              <a:t>Doctors per 1,000 population</a:t>
            </a:r>
          </a:p>
          <a:p>
            <a:pPr lvl="1">
              <a:spcAft>
                <a:spcPts val="1200"/>
              </a:spcAft>
            </a:pPr>
            <a:r>
              <a:rPr lang="en-US" sz="2000" dirty="0">
                <a:solidFill>
                  <a:schemeClr val="bg1"/>
                </a:solidFill>
              </a:rPr>
              <a:t>Canada</a:t>
            </a:r>
          </a:p>
          <a:p>
            <a:pPr lvl="1">
              <a:spcAft>
                <a:spcPts val="1200"/>
              </a:spcAft>
            </a:pPr>
            <a:r>
              <a:rPr lang="en-US" sz="2000" dirty="0">
                <a:solidFill>
                  <a:schemeClr val="bg1"/>
                </a:solidFill>
              </a:rPr>
              <a:t>France</a:t>
            </a:r>
          </a:p>
          <a:p>
            <a:pPr lvl="1">
              <a:spcAft>
                <a:spcPts val="1200"/>
              </a:spcAft>
            </a:pPr>
            <a:r>
              <a:rPr lang="en-US" sz="2000" dirty="0">
                <a:solidFill>
                  <a:schemeClr val="bg1"/>
                </a:solidFill>
              </a:rPr>
              <a:t>Germany</a:t>
            </a:r>
          </a:p>
          <a:p>
            <a:pPr lvl="1">
              <a:spcAft>
                <a:spcPts val="1200"/>
              </a:spcAft>
            </a:pPr>
            <a:r>
              <a:rPr lang="en-US" sz="2000" dirty="0">
                <a:solidFill>
                  <a:schemeClr val="bg1"/>
                </a:solidFill>
              </a:rPr>
              <a:t>UK</a:t>
            </a:r>
          </a:p>
          <a:p>
            <a:pPr lvl="1">
              <a:spcAft>
                <a:spcPts val="1200"/>
              </a:spcAft>
            </a:pPr>
            <a:r>
              <a:rPr lang="en-US" sz="2000" dirty="0">
                <a:solidFill>
                  <a:schemeClr val="bg1"/>
                </a:solidFill>
              </a:rPr>
              <a:t>USA</a:t>
            </a:r>
          </a:p>
        </p:txBody>
      </p:sp>
      <p:graphicFrame>
        <p:nvGraphicFramePr>
          <p:cNvPr id="11" name="Table 10">
            <a:extLst>
              <a:ext uri="{FF2B5EF4-FFF2-40B4-BE49-F238E27FC236}">
                <a16:creationId xmlns:a16="http://schemas.microsoft.com/office/drawing/2014/main" id="{D71EF6A2-F37B-CC0C-F4A2-5373F40E5E7B}"/>
              </a:ext>
            </a:extLst>
          </p:cNvPr>
          <p:cNvGraphicFramePr>
            <a:graphicFrameLocks noGrp="1"/>
          </p:cNvGraphicFramePr>
          <p:nvPr>
            <p:extLst>
              <p:ext uri="{D42A27DB-BD31-4B8C-83A1-F6EECF244321}">
                <p14:modId xmlns:p14="http://schemas.microsoft.com/office/powerpoint/2010/main" val="3766573819"/>
              </p:ext>
            </p:extLst>
          </p:nvPr>
        </p:nvGraphicFramePr>
        <p:xfrm>
          <a:off x="7652887" y="5607921"/>
          <a:ext cx="4178805" cy="396240"/>
        </p:xfrm>
        <a:graphic>
          <a:graphicData uri="http://schemas.openxmlformats.org/drawingml/2006/table">
            <a:tbl>
              <a:tblPr>
                <a:tableStyleId>{5C22544A-7EE6-4342-B048-85BDC9FD1C3A}</a:tableStyleId>
              </a:tblPr>
              <a:tblGrid>
                <a:gridCol w="835761">
                  <a:extLst>
                    <a:ext uri="{9D8B030D-6E8A-4147-A177-3AD203B41FA5}">
                      <a16:colId xmlns:a16="http://schemas.microsoft.com/office/drawing/2014/main" val="342891760"/>
                    </a:ext>
                  </a:extLst>
                </a:gridCol>
                <a:gridCol w="835761">
                  <a:extLst>
                    <a:ext uri="{9D8B030D-6E8A-4147-A177-3AD203B41FA5}">
                      <a16:colId xmlns:a16="http://schemas.microsoft.com/office/drawing/2014/main" val="4111559655"/>
                    </a:ext>
                  </a:extLst>
                </a:gridCol>
                <a:gridCol w="835761">
                  <a:extLst>
                    <a:ext uri="{9D8B030D-6E8A-4147-A177-3AD203B41FA5}">
                      <a16:colId xmlns:a16="http://schemas.microsoft.com/office/drawing/2014/main" val="2184891069"/>
                    </a:ext>
                  </a:extLst>
                </a:gridCol>
                <a:gridCol w="835761">
                  <a:extLst>
                    <a:ext uri="{9D8B030D-6E8A-4147-A177-3AD203B41FA5}">
                      <a16:colId xmlns:a16="http://schemas.microsoft.com/office/drawing/2014/main" val="3239875267"/>
                    </a:ext>
                  </a:extLst>
                </a:gridCol>
                <a:gridCol w="835761">
                  <a:extLst>
                    <a:ext uri="{9D8B030D-6E8A-4147-A177-3AD203B41FA5}">
                      <a16:colId xmlns:a16="http://schemas.microsoft.com/office/drawing/2014/main" val="2437308373"/>
                    </a:ext>
                  </a:extLst>
                </a:gridCol>
              </a:tblGrid>
              <a:tr h="370840">
                <a:tc>
                  <a:txBody>
                    <a:bodyPr/>
                    <a:lstStyle/>
                    <a:p>
                      <a:pPr algn="r"/>
                      <a:r>
                        <a:rPr lang="en-US" sz="2000" dirty="0">
                          <a:solidFill>
                            <a:schemeClr val="bg1"/>
                          </a:solidFill>
                        </a:rPr>
                        <a:t>2014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771079"/>
                  </a:ext>
                </a:extLst>
              </a:tr>
            </a:tbl>
          </a:graphicData>
        </a:graphic>
      </p:graphicFrame>
      <p:graphicFrame>
        <p:nvGraphicFramePr>
          <p:cNvPr id="12" name="Table 11">
            <a:extLst>
              <a:ext uri="{FF2B5EF4-FFF2-40B4-BE49-F238E27FC236}">
                <a16:creationId xmlns:a16="http://schemas.microsoft.com/office/drawing/2014/main" id="{14DFCA70-D362-6C14-3EAF-44F448C057C8}"/>
              </a:ext>
            </a:extLst>
          </p:cNvPr>
          <p:cNvGraphicFramePr>
            <a:graphicFrameLocks noGrp="1"/>
          </p:cNvGraphicFramePr>
          <p:nvPr>
            <p:extLst>
              <p:ext uri="{D42A27DB-BD31-4B8C-83A1-F6EECF244321}">
                <p14:modId xmlns:p14="http://schemas.microsoft.com/office/powerpoint/2010/main" val="2979564812"/>
              </p:ext>
            </p:extLst>
          </p:nvPr>
        </p:nvGraphicFramePr>
        <p:xfrm>
          <a:off x="2682728" y="1888698"/>
          <a:ext cx="678953" cy="3850536"/>
        </p:xfrm>
        <a:graphic>
          <a:graphicData uri="http://schemas.openxmlformats.org/drawingml/2006/table">
            <a:tbl>
              <a:tblPr>
                <a:tableStyleId>{5C22544A-7EE6-4342-B048-85BDC9FD1C3A}</a:tableStyleId>
              </a:tblPr>
              <a:tblGrid>
                <a:gridCol w="678953">
                  <a:extLst>
                    <a:ext uri="{9D8B030D-6E8A-4147-A177-3AD203B41FA5}">
                      <a16:colId xmlns:a16="http://schemas.microsoft.com/office/drawing/2014/main" val="1001690540"/>
                    </a:ext>
                  </a:extLst>
                </a:gridCol>
              </a:tblGrid>
              <a:tr h="481317">
                <a:tc>
                  <a:txBody>
                    <a:bodyPr/>
                    <a:lstStyle/>
                    <a:p>
                      <a:pPr algn="r"/>
                      <a:r>
                        <a:rPr lang="en-US" sz="2000" dirty="0">
                          <a:solidFill>
                            <a:schemeClr val="bg1"/>
                          </a:solidFill>
                        </a:rPr>
                        <a:t>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6425416"/>
                  </a:ext>
                </a:extLst>
              </a:tr>
              <a:tr h="481317">
                <a:tc>
                  <a:txBody>
                    <a:bodyPr/>
                    <a:lstStyle/>
                    <a:p>
                      <a:pPr algn="r"/>
                      <a:r>
                        <a:rPr lang="en-US" sz="2000" dirty="0">
                          <a:solidFill>
                            <a:schemeClr val="bg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4951271"/>
                  </a:ext>
                </a:extLst>
              </a:tr>
              <a:tr h="481317">
                <a:tc>
                  <a:txBody>
                    <a:bodyPr/>
                    <a:lstStyle/>
                    <a:p>
                      <a:pPr algn="r"/>
                      <a:r>
                        <a:rPr lang="en-US" sz="2000" dirty="0">
                          <a:solidFill>
                            <a:schemeClr val="bg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0245675"/>
                  </a:ext>
                </a:extLst>
              </a:tr>
              <a:tr h="481317">
                <a:tc>
                  <a:txBody>
                    <a:bodyPr/>
                    <a:lstStyle/>
                    <a:p>
                      <a:pPr algn="r"/>
                      <a:r>
                        <a:rPr lang="en-US" sz="2000" dirty="0">
                          <a:solidFill>
                            <a:schemeClr val="bg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3391705"/>
                  </a:ext>
                </a:extLst>
              </a:tr>
              <a:tr h="481317">
                <a:tc>
                  <a:txBody>
                    <a:bodyPr/>
                    <a:lstStyle/>
                    <a:p>
                      <a:pPr algn="r"/>
                      <a:r>
                        <a:rPr lang="en-US" sz="2000" dirty="0">
                          <a:solidFill>
                            <a:schemeClr val="bg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8250702"/>
                  </a:ext>
                </a:extLst>
              </a:tr>
              <a:tr h="481317">
                <a:tc>
                  <a:txBody>
                    <a:bodyPr/>
                    <a:lstStyle/>
                    <a:p>
                      <a:pPr algn="r"/>
                      <a:r>
                        <a:rPr lang="en-US" sz="2000" dirty="0">
                          <a:solidFill>
                            <a:schemeClr val="bg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056443"/>
                  </a:ext>
                </a:extLst>
              </a:tr>
              <a:tr h="481317">
                <a:tc>
                  <a:txBody>
                    <a:bodyPr/>
                    <a:lstStyle/>
                    <a:p>
                      <a:pPr algn="r"/>
                      <a:r>
                        <a:rPr lang="en-US" sz="2000" dirty="0">
                          <a:solidFill>
                            <a:schemeClr val="bg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3746317"/>
                  </a:ext>
                </a:extLst>
              </a:tr>
              <a:tr h="481317">
                <a:tc>
                  <a:txBody>
                    <a:bodyPr/>
                    <a:lstStyle/>
                    <a:p>
                      <a:pPr algn="r"/>
                      <a:r>
                        <a:rPr lang="en-US" sz="2000" dirty="0">
                          <a:solidFill>
                            <a:schemeClr val="bg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17888"/>
                  </a:ext>
                </a:extLst>
              </a:tr>
            </a:tbl>
          </a:graphicData>
        </a:graphic>
      </p:graphicFrame>
      <p:graphicFrame>
        <p:nvGraphicFramePr>
          <p:cNvPr id="13" name="Table 12">
            <a:extLst>
              <a:ext uri="{FF2B5EF4-FFF2-40B4-BE49-F238E27FC236}">
                <a16:creationId xmlns:a16="http://schemas.microsoft.com/office/drawing/2014/main" id="{1B29021B-D5E2-301F-62AB-985B218C1BFA}"/>
              </a:ext>
            </a:extLst>
          </p:cNvPr>
          <p:cNvGraphicFramePr>
            <a:graphicFrameLocks noGrp="1"/>
          </p:cNvGraphicFramePr>
          <p:nvPr>
            <p:extLst>
              <p:ext uri="{D42A27DB-BD31-4B8C-83A1-F6EECF244321}">
                <p14:modId xmlns:p14="http://schemas.microsoft.com/office/powerpoint/2010/main" val="1879904292"/>
              </p:ext>
            </p:extLst>
          </p:nvPr>
        </p:nvGraphicFramePr>
        <p:xfrm>
          <a:off x="3003877" y="5607921"/>
          <a:ext cx="4178805" cy="396240"/>
        </p:xfrm>
        <a:graphic>
          <a:graphicData uri="http://schemas.openxmlformats.org/drawingml/2006/table">
            <a:tbl>
              <a:tblPr>
                <a:tableStyleId>{5C22544A-7EE6-4342-B048-85BDC9FD1C3A}</a:tableStyleId>
              </a:tblPr>
              <a:tblGrid>
                <a:gridCol w="835761">
                  <a:extLst>
                    <a:ext uri="{9D8B030D-6E8A-4147-A177-3AD203B41FA5}">
                      <a16:colId xmlns:a16="http://schemas.microsoft.com/office/drawing/2014/main" val="342891760"/>
                    </a:ext>
                  </a:extLst>
                </a:gridCol>
                <a:gridCol w="835761">
                  <a:extLst>
                    <a:ext uri="{9D8B030D-6E8A-4147-A177-3AD203B41FA5}">
                      <a16:colId xmlns:a16="http://schemas.microsoft.com/office/drawing/2014/main" val="4111559655"/>
                    </a:ext>
                  </a:extLst>
                </a:gridCol>
                <a:gridCol w="835761">
                  <a:extLst>
                    <a:ext uri="{9D8B030D-6E8A-4147-A177-3AD203B41FA5}">
                      <a16:colId xmlns:a16="http://schemas.microsoft.com/office/drawing/2014/main" val="2184891069"/>
                    </a:ext>
                  </a:extLst>
                </a:gridCol>
                <a:gridCol w="835761">
                  <a:extLst>
                    <a:ext uri="{9D8B030D-6E8A-4147-A177-3AD203B41FA5}">
                      <a16:colId xmlns:a16="http://schemas.microsoft.com/office/drawing/2014/main" val="3239875267"/>
                    </a:ext>
                  </a:extLst>
                </a:gridCol>
                <a:gridCol w="835761">
                  <a:extLst>
                    <a:ext uri="{9D8B030D-6E8A-4147-A177-3AD203B41FA5}">
                      <a16:colId xmlns:a16="http://schemas.microsoft.com/office/drawing/2014/main" val="2437308373"/>
                    </a:ext>
                  </a:extLst>
                </a:gridCol>
              </a:tblGrid>
              <a:tr h="370840">
                <a:tc>
                  <a:txBody>
                    <a:bodyPr/>
                    <a:lstStyle/>
                    <a:p>
                      <a:pPr algn="r"/>
                      <a:r>
                        <a:rPr lang="en-US" sz="2000" dirty="0">
                          <a:solidFill>
                            <a:schemeClr val="bg1"/>
                          </a:solidFill>
                        </a:rPr>
                        <a:t>2014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sz="2000" dirty="0">
                          <a:solidFill>
                            <a:schemeClr val="bg1"/>
                          </a:solidFill>
                        </a:rPr>
                        <a:t>2022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6771079"/>
                  </a:ext>
                </a:extLst>
              </a:tr>
            </a:tbl>
          </a:graphicData>
        </a:graphic>
      </p:graphicFrame>
      <p:sp>
        <p:nvSpPr>
          <p:cNvPr id="14" name="Rectangle 13">
            <a:extLst>
              <a:ext uri="{FF2B5EF4-FFF2-40B4-BE49-F238E27FC236}">
                <a16:creationId xmlns:a16="http://schemas.microsoft.com/office/drawing/2014/main" id="{225C4B87-A38E-25A1-FC3F-41E88C33C816}"/>
              </a:ext>
            </a:extLst>
          </p:cNvPr>
          <p:cNvSpPr>
            <a:spLocks noChangeAspect="1"/>
          </p:cNvSpPr>
          <p:nvPr/>
        </p:nvSpPr>
        <p:spPr>
          <a:xfrm>
            <a:off x="791154" y="3056316"/>
            <a:ext cx="274320" cy="274320"/>
          </a:xfrm>
          <a:prstGeom prst="rect">
            <a:avLst/>
          </a:prstGeom>
          <a:solidFill>
            <a:srgbClr val="1985F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03C5AFFA-6E22-0B0E-7F09-F9D9DC0648DB}"/>
              </a:ext>
            </a:extLst>
          </p:cNvPr>
          <p:cNvSpPr>
            <a:spLocks noChangeAspect="1"/>
          </p:cNvSpPr>
          <p:nvPr/>
        </p:nvSpPr>
        <p:spPr>
          <a:xfrm>
            <a:off x="791154" y="3512594"/>
            <a:ext cx="274320" cy="274320"/>
          </a:xfrm>
          <a:prstGeom prst="rect">
            <a:avLst/>
          </a:prstGeom>
          <a:solidFill>
            <a:srgbClr val="D5105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ectangle 15">
            <a:extLst>
              <a:ext uri="{FF2B5EF4-FFF2-40B4-BE49-F238E27FC236}">
                <a16:creationId xmlns:a16="http://schemas.microsoft.com/office/drawing/2014/main" id="{96DAA3DA-4DFA-634E-6C95-267C7BA53383}"/>
              </a:ext>
            </a:extLst>
          </p:cNvPr>
          <p:cNvSpPr>
            <a:spLocks noChangeAspect="1"/>
          </p:cNvSpPr>
          <p:nvPr/>
        </p:nvSpPr>
        <p:spPr>
          <a:xfrm>
            <a:off x="791154" y="3968872"/>
            <a:ext cx="274320" cy="274320"/>
          </a:xfrm>
          <a:prstGeom prst="rect">
            <a:avLst/>
          </a:prstGeom>
          <a:solidFill>
            <a:srgbClr val="00C0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Rectangle 16">
            <a:extLst>
              <a:ext uri="{FF2B5EF4-FFF2-40B4-BE49-F238E27FC236}">
                <a16:creationId xmlns:a16="http://schemas.microsoft.com/office/drawing/2014/main" id="{E61B90E8-BD57-37F8-C1DC-A08EF43E2245}"/>
              </a:ext>
            </a:extLst>
          </p:cNvPr>
          <p:cNvSpPr>
            <a:spLocks noChangeAspect="1"/>
          </p:cNvSpPr>
          <p:nvPr/>
        </p:nvSpPr>
        <p:spPr>
          <a:xfrm>
            <a:off x="791154" y="4425150"/>
            <a:ext cx="274320" cy="274320"/>
          </a:xfrm>
          <a:prstGeom prst="rect">
            <a:avLst/>
          </a:prstGeom>
          <a:solidFill>
            <a:srgbClr val="FFD5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Rectangle 17">
            <a:extLst>
              <a:ext uri="{FF2B5EF4-FFF2-40B4-BE49-F238E27FC236}">
                <a16:creationId xmlns:a16="http://schemas.microsoft.com/office/drawing/2014/main" id="{85F09AF8-8B72-A317-3FED-118A5DBD5A82}"/>
              </a:ext>
            </a:extLst>
          </p:cNvPr>
          <p:cNvSpPr>
            <a:spLocks noChangeAspect="1"/>
          </p:cNvSpPr>
          <p:nvPr/>
        </p:nvSpPr>
        <p:spPr>
          <a:xfrm>
            <a:off x="791154" y="4881428"/>
            <a:ext cx="274320" cy="274320"/>
          </a:xfrm>
          <a:prstGeom prst="rect">
            <a:avLst/>
          </a:prstGeom>
          <a:solidFill>
            <a:srgbClr val="4F2C9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8" name="Content Placeholder 7" descr="A graph of different colored lines&#10;&#10;Description automatically generated">
            <a:extLst>
              <a:ext uri="{FF2B5EF4-FFF2-40B4-BE49-F238E27FC236}">
                <a16:creationId xmlns:a16="http://schemas.microsoft.com/office/drawing/2014/main" id="{0D8446E5-BC65-2A4E-BD25-6B76A47424C6}"/>
              </a:ext>
            </a:extLst>
          </p:cNvPr>
          <p:cNvPicPr>
            <a:picLocks noGrp="1" noChangeAspect="1"/>
          </p:cNvPicPr>
          <p:nvPr>
            <p:ph idx="4294967295"/>
          </p:nvPr>
        </p:nvPicPr>
        <p:blipFill>
          <a:blip r:embed="rId2"/>
          <a:srcRect l="9763" t="9788" r="50950" b="38403"/>
          <a:stretch/>
        </p:blipFill>
        <p:spPr>
          <a:xfrm>
            <a:off x="3463332" y="2020291"/>
            <a:ext cx="3488030" cy="3566160"/>
          </a:xfrm>
        </p:spPr>
      </p:pic>
      <p:sp>
        <p:nvSpPr>
          <p:cNvPr id="9" name="TextBox 8">
            <a:extLst>
              <a:ext uri="{FF2B5EF4-FFF2-40B4-BE49-F238E27FC236}">
                <a16:creationId xmlns:a16="http://schemas.microsoft.com/office/drawing/2014/main" id="{F986BB98-5C0D-531D-259B-575C617E0A59}"/>
              </a:ext>
            </a:extLst>
          </p:cNvPr>
          <p:cNvSpPr txBox="1"/>
          <p:nvPr/>
        </p:nvSpPr>
        <p:spPr>
          <a:xfrm>
            <a:off x="3463333" y="1569586"/>
            <a:ext cx="3488030" cy="461665"/>
          </a:xfrm>
          <a:prstGeom prst="rect">
            <a:avLst/>
          </a:prstGeom>
          <a:noFill/>
        </p:spPr>
        <p:txBody>
          <a:bodyPr wrap="square" rtlCol="0">
            <a:spAutoFit/>
          </a:bodyPr>
          <a:lstStyle/>
          <a:p>
            <a:pPr algn="ctr">
              <a:spcAft>
                <a:spcPts val="1200"/>
              </a:spcAft>
            </a:pPr>
            <a:r>
              <a:rPr lang="en-US" sz="2400" dirty="0">
                <a:solidFill>
                  <a:schemeClr val="bg1"/>
                </a:solidFill>
              </a:rPr>
              <a:t>Generalist Physicians</a:t>
            </a:r>
          </a:p>
        </p:txBody>
      </p:sp>
      <p:pic>
        <p:nvPicPr>
          <p:cNvPr id="21" name="Content Placeholder 7" descr="A graph of different colored lines&#10;&#10;Description automatically generated">
            <a:extLst>
              <a:ext uri="{FF2B5EF4-FFF2-40B4-BE49-F238E27FC236}">
                <a16:creationId xmlns:a16="http://schemas.microsoft.com/office/drawing/2014/main" id="{A038ADAC-018D-507F-5EAA-B3ECF00508E6}"/>
              </a:ext>
            </a:extLst>
          </p:cNvPr>
          <p:cNvPicPr>
            <a:picLocks noChangeAspect="1"/>
          </p:cNvPicPr>
          <p:nvPr/>
        </p:nvPicPr>
        <p:blipFill>
          <a:blip r:embed="rId2"/>
          <a:srcRect l="58050" t="9788" r="2663" b="38403"/>
          <a:stretch/>
        </p:blipFill>
        <p:spPr>
          <a:xfrm>
            <a:off x="8020263" y="2020291"/>
            <a:ext cx="3488030" cy="3566160"/>
          </a:xfrm>
          <a:prstGeom prst="rect">
            <a:avLst/>
          </a:prstGeom>
        </p:spPr>
      </p:pic>
      <p:sp>
        <p:nvSpPr>
          <p:cNvPr id="10" name="TextBox 9">
            <a:extLst>
              <a:ext uri="{FF2B5EF4-FFF2-40B4-BE49-F238E27FC236}">
                <a16:creationId xmlns:a16="http://schemas.microsoft.com/office/drawing/2014/main" id="{B116BFE5-6624-381A-05A6-8AEE72D1A98A}"/>
              </a:ext>
            </a:extLst>
          </p:cNvPr>
          <p:cNvSpPr txBox="1"/>
          <p:nvPr/>
        </p:nvSpPr>
        <p:spPr>
          <a:xfrm>
            <a:off x="8020264" y="1569586"/>
            <a:ext cx="3488030" cy="461665"/>
          </a:xfrm>
          <a:prstGeom prst="rect">
            <a:avLst/>
          </a:prstGeom>
          <a:noFill/>
        </p:spPr>
        <p:txBody>
          <a:bodyPr wrap="square" rtlCol="0">
            <a:spAutoFit/>
          </a:bodyPr>
          <a:lstStyle/>
          <a:p>
            <a:pPr algn="ctr">
              <a:spcAft>
                <a:spcPts val="1200"/>
              </a:spcAft>
            </a:pPr>
            <a:r>
              <a:rPr lang="en-US" sz="2400" dirty="0">
                <a:solidFill>
                  <a:schemeClr val="bg1"/>
                </a:solidFill>
              </a:rPr>
              <a:t>Specialist Physicians</a:t>
            </a:r>
          </a:p>
        </p:txBody>
      </p:sp>
      <p:graphicFrame>
        <p:nvGraphicFramePr>
          <p:cNvPr id="22" name="Table 21">
            <a:extLst>
              <a:ext uri="{FF2B5EF4-FFF2-40B4-BE49-F238E27FC236}">
                <a16:creationId xmlns:a16="http://schemas.microsoft.com/office/drawing/2014/main" id="{71BF6B93-5C18-E7B3-8AC0-17BC0311CB93}"/>
              </a:ext>
            </a:extLst>
          </p:cNvPr>
          <p:cNvGraphicFramePr>
            <a:graphicFrameLocks noGrp="1"/>
          </p:cNvGraphicFramePr>
          <p:nvPr>
            <p:extLst>
              <p:ext uri="{D42A27DB-BD31-4B8C-83A1-F6EECF244321}">
                <p14:modId xmlns:p14="http://schemas.microsoft.com/office/powerpoint/2010/main" val="332828292"/>
              </p:ext>
            </p:extLst>
          </p:nvPr>
        </p:nvGraphicFramePr>
        <p:xfrm>
          <a:off x="7261996" y="1888698"/>
          <a:ext cx="678953" cy="3850536"/>
        </p:xfrm>
        <a:graphic>
          <a:graphicData uri="http://schemas.openxmlformats.org/drawingml/2006/table">
            <a:tbl>
              <a:tblPr>
                <a:tableStyleId>{5C22544A-7EE6-4342-B048-85BDC9FD1C3A}</a:tableStyleId>
              </a:tblPr>
              <a:tblGrid>
                <a:gridCol w="678953">
                  <a:extLst>
                    <a:ext uri="{9D8B030D-6E8A-4147-A177-3AD203B41FA5}">
                      <a16:colId xmlns:a16="http://schemas.microsoft.com/office/drawing/2014/main" val="1001690540"/>
                    </a:ext>
                  </a:extLst>
                </a:gridCol>
              </a:tblGrid>
              <a:tr h="481317">
                <a:tc>
                  <a:txBody>
                    <a:bodyPr/>
                    <a:lstStyle/>
                    <a:p>
                      <a:pPr algn="r"/>
                      <a:r>
                        <a:rPr lang="en-US" sz="2000" dirty="0">
                          <a:solidFill>
                            <a:schemeClr val="bg1"/>
                          </a:solidFill>
                        </a:rPr>
                        <a:t>3.5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6425416"/>
                  </a:ext>
                </a:extLst>
              </a:tr>
              <a:tr h="481317">
                <a:tc>
                  <a:txBody>
                    <a:bodyPr/>
                    <a:lstStyle/>
                    <a:p>
                      <a:pPr algn="r"/>
                      <a:r>
                        <a:rPr lang="en-US" sz="2000" dirty="0">
                          <a:solidFill>
                            <a:schemeClr val="bg1"/>
                          </a:solidFill>
                        </a:rPr>
                        <a:t>3.0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4951271"/>
                  </a:ext>
                </a:extLst>
              </a:tr>
              <a:tr h="481317">
                <a:tc>
                  <a:txBody>
                    <a:bodyPr/>
                    <a:lstStyle/>
                    <a:p>
                      <a:pPr algn="r"/>
                      <a:r>
                        <a:rPr lang="en-US" sz="2000" dirty="0">
                          <a:solidFill>
                            <a:schemeClr val="bg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0245675"/>
                  </a:ext>
                </a:extLst>
              </a:tr>
              <a:tr h="481317">
                <a:tc>
                  <a:txBody>
                    <a:bodyPr/>
                    <a:lstStyle/>
                    <a:p>
                      <a:pPr algn="r"/>
                      <a:r>
                        <a:rPr lang="en-US" sz="2000" dirty="0">
                          <a:solidFill>
                            <a:schemeClr val="bg1"/>
                          </a:solidFill>
                        </a:rPr>
                        <a:t>2.0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3391705"/>
                  </a:ext>
                </a:extLst>
              </a:tr>
              <a:tr h="481317">
                <a:tc>
                  <a:txBody>
                    <a:bodyPr/>
                    <a:lstStyle/>
                    <a:p>
                      <a:pPr algn="r"/>
                      <a:r>
                        <a:rPr lang="en-US" sz="2000" dirty="0">
                          <a:solidFill>
                            <a:schemeClr val="bg1"/>
                          </a:solidFill>
                        </a:rPr>
                        <a:t>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8250702"/>
                  </a:ext>
                </a:extLst>
              </a:tr>
              <a:tr h="481317">
                <a:tc>
                  <a:txBody>
                    <a:bodyPr/>
                    <a:lstStyle/>
                    <a:p>
                      <a:pPr algn="r"/>
                      <a:r>
                        <a:rPr lang="en-US" sz="2000" dirty="0">
                          <a:solidFill>
                            <a:schemeClr val="bg1"/>
                          </a:solidFill>
                        </a:rPr>
                        <a:t>1.0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0056443"/>
                  </a:ext>
                </a:extLst>
              </a:tr>
              <a:tr h="481317">
                <a:tc>
                  <a:txBody>
                    <a:bodyPr/>
                    <a:lstStyle/>
                    <a:p>
                      <a:pPr algn="r"/>
                      <a:r>
                        <a:rPr lang="en-US" sz="2000" dirty="0">
                          <a:solidFill>
                            <a:schemeClr val="bg1"/>
                          </a:solidFill>
                        </a:rPr>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3746317"/>
                  </a:ext>
                </a:extLst>
              </a:tr>
              <a:tr h="481317">
                <a:tc>
                  <a:txBody>
                    <a:bodyPr/>
                    <a:lstStyle/>
                    <a:p>
                      <a:pPr algn="r"/>
                      <a:r>
                        <a:rPr lang="en-US" sz="2000" dirty="0">
                          <a:solidFill>
                            <a:schemeClr val="bg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17888"/>
                  </a:ext>
                </a:extLst>
              </a:tr>
            </a:tbl>
          </a:graphicData>
        </a:graphic>
      </p:graphicFrame>
    </p:spTree>
    <p:extLst>
      <p:ext uri="{BB962C8B-B14F-4D97-AF65-F5344CB8AC3E}">
        <p14:creationId xmlns:p14="http://schemas.microsoft.com/office/powerpoint/2010/main" val="2320561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730A-2C3C-3743-94E5-E0DAF43CFCAB}"/>
              </a:ext>
            </a:extLst>
          </p:cNvPr>
          <p:cNvSpPr>
            <a:spLocks noGrp="1"/>
          </p:cNvSpPr>
          <p:nvPr>
            <p:ph type="title"/>
          </p:nvPr>
        </p:nvSpPr>
        <p:spPr/>
        <p:txBody>
          <a:bodyPr>
            <a:normAutofit/>
          </a:bodyPr>
          <a:lstStyle/>
          <a:p>
            <a:r>
              <a:rPr lang="en-US" sz="3300" dirty="0"/>
              <a:t>Life Expectancy At Birth in the US (1960-2022)</a:t>
            </a:r>
            <a:endParaRPr lang="en-US" sz="2200" dirty="0"/>
          </a:p>
        </p:txBody>
      </p:sp>
      <p:sp>
        <p:nvSpPr>
          <p:cNvPr id="3" name="Text Placeholder 2">
            <a:extLst>
              <a:ext uri="{FF2B5EF4-FFF2-40B4-BE49-F238E27FC236}">
                <a16:creationId xmlns:a16="http://schemas.microsoft.com/office/drawing/2014/main" id="{E3BFB1EC-B3F5-1BDB-A17F-F5F1A54622CC}"/>
              </a:ext>
            </a:extLst>
          </p:cNvPr>
          <p:cNvSpPr>
            <a:spLocks noGrp="1"/>
          </p:cNvSpPr>
          <p:nvPr>
            <p:ph type="body" idx="10"/>
          </p:nvPr>
        </p:nvSpPr>
        <p:spPr>
          <a:xfrm>
            <a:off x="0" y="6016753"/>
            <a:ext cx="8392886" cy="841248"/>
          </a:xfrm>
        </p:spPr>
        <p:txBody>
          <a:bodyPr>
            <a:normAutofit fontScale="85000" lnSpcReduction="10000"/>
          </a:bodyPr>
          <a:lstStyle/>
          <a:p>
            <a:pPr>
              <a:lnSpc>
                <a:spcPct val="110000"/>
              </a:lnSpc>
              <a:spcBef>
                <a:spcPts val="0"/>
              </a:spcBef>
            </a:pPr>
            <a:r>
              <a:rPr lang="en-US" dirty="0"/>
              <a:t>1960-2018:NCHS - Death rates and life expectancy at birth, available at https://</a:t>
            </a:r>
            <a:r>
              <a:rPr lang="en-US" dirty="0" err="1"/>
              <a:t>data.cdc.gov</a:t>
            </a:r>
            <a:r>
              <a:rPr lang="en-US" dirty="0"/>
              <a:t>/NCHS/NCHS-Death-rates-and-life-expectancy-at-birth/w9j2-ggv5/</a:t>
            </a:r>
            <a:r>
              <a:rPr lang="en-US" dirty="0" err="1"/>
              <a:t>about_data</a:t>
            </a:r>
            <a:r>
              <a:rPr lang="en-US" dirty="0"/>
              <a:t>. [</a:t>
            </a:r>
            <a:r>
              <a:rPr lang="en-US" dirty="0" err="1"/>
              <a:t>Downlaoded</a:t>
            </a:r>
            <a:r>
              <a:rPr lang="en-US" dirty="0"/>
              <a:t> 11-11-2024]</a:t>
            </a:r>
          </a:p>
          <a:p>
            <a:pPr>
              <a:lnSpc>
                <a:spcPct val="110000"/>
              </a:lnSpc>
              <a:spcBef>
                <a:spcPts val="0"/>
              </a:spcBef>
            </a:pPr>
            <a:r>
              <a:rPr lang="en-US" dirty="0"/>
              <a:t>2019-2021:  NVSS, National Vital Statistics Reports, United States Life Tables 2019, 2020, and 2021</a:t>
            </a:r>
          </a:p>
          <a:p>
            <a:pPr>
              <a:lnSpc>
                <a:spcPct val="110000"/>
              </a:lnSpc>
              <a:spcBef>
                <a:spcPts val="0"/>
              </a:spcBef>
            </a:pPr>
            <a:r>
              <a:rPr lang="en-US" dirty="0"/>
              <a:t>2022:. NCHS Data Brief No. 492. March 2024.  Mortality in the United States, 2022. https://</a:t>
            </a:r>
            <a:r>
              <a:rPr lang="en-US" dirty="0" err="1"/>
              <a:t>www.cdc.gov</a:t>
            </a:r>
            <a:r>
              <a:rPr lang="en-US" dirty="0"/>
              <a:t>/</a:t>
            </a:r>
            <a:r>
              <a:rPr lang="en-US" dirty="0" err="1"/>
              <a:t>nchs</a:t>
            </a:r>
            <a:r>
              <a:rPr lang="en-US" dirty="0"/>
              <a:t>/data/</a:t>
            </a:r>
            <a:r>
              <a:rPr lang="en-US" dirty="0" err="1"/>
              <a:t>databriefs</a:t>
            </a:r>
            <a:r>
              <a:rPr lang="en-US" dirty="0"/>
              <a:t>/db492.pdf.</a:t>
            </a:r>
          </a:p>
        </p:txBody>
      </p:sp>
      <p:graphicFrame>
        <p:nvGraphicFramePr>
          <p:cNvPr id="4" name="Chart 3">
            <a:extLst>
              <a:ext uri="{FF2B5EF4-FFF2-40B4-BE49-F238E27FC236}">
                <a16:creationId xmlns:a16="http://schemas.microsoft.com/office/drawing/2014/main" id="{281F11C6-F6E0-E38A-3A35-155EBF40D79F}"/>
              </a:ext>
            </a:extLst>
          </p:cNvPr>
          <p:cNvGraphicFramePr/>
          <p:nvPr>
            <p:extLst>
              <p:ext uri="{D42A27DB-BD31-4B8C-83A1-F6EECF244321}">
                <p14:modId xmlns:p14="http://schemas.microsoft.com/office/powerpoint/2010/main" val="369627819"/>
              </p:ext>
            </p:extLst>
          </p:nvPr>
        </p:nvGraphicFramePr>
        <p:xfrm>
          <a:off x="955964" y="1496290"/>
          <a:ext cx="10515600" cy="4520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6328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1FE0C-9F67-2BD1-BA3F-398CA491F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78E50-0ECB-F64A-95FC-D7ABB728EF1A}"/>
              </a:ext>
            </a:extLst>
          </p:cNvPr>
          <p:cNvSpPr>
            <a:spLocks noGrp="1"/>
          </p:cNvSpPr>
          <p:nvPr>
            <p:ph type="title"/>
          </p:nvPr>
        </p:nvSpPr>
        <p:spPr>
          <a:xfrm>
            <a:off x="838199" y="365125"/>
            <a:ext cx="10956235" cy="1325563"/>
          </a:xfrm>
        </p:spPr>
        <p:txBody>
          <a:bodyPr>
            <a:noAutofit/>
          </a:bodyPr>
          <a:lstStyle/>
          <a:p>
            <a:r>
              <a:rPr lang="en-US" sz="2800" dirty="0"/>
              <a:t>Surgeries That Should Be Performed Electively Are </a:t>
            </a:r>
            <a:br>
              <a:rPr lang="en-US" sz="2800" dirty="0"/>
            </a:br>
            <a:r>
              <a:rPr lang="en-US" sz="2800" dirty="0"/>
              <a:t>More Likely To Be Required Emergently in PCP Shortage Areas</a:t>
            </a:r>
            <a:br>
              <a:rPr lang="en-US" sz="2800" dirty="0"/>
            </a:br>
            <a:r>
              <a:rPr lang="en-US" sz="2400" i="1" dirty="0"/>
              <a:t>Performing surgeries emergently increases complication rate</a:t>
            </a:r>
            <a:endParaRPr lang="en-US" sz="2800" dirty="0"/>
          </a:p>
        </p:txBody>
      </p:sp>
      <p:sp>
        <p:nvSpPr>
          <p:cNvPr id="3" name="Text Placeholder 2">
            <a:extLst>
              <a:ext uri="{FF2B5EF4-FFF2-40B4-BE49-F238E27FC236}">
                <a16:creationId xmlns:a16="http://schemas.microsoft.com/office/drawing/2014/main" id="{D2BEA872-22F7-C1AC-F123-6E973DD2C277}"/>
              </a:ext>
            </a:extLst>
          </p:cNvPr>
          <p:cNvSpPr>
            <a:spLocks noGrp="1"/>
          </p:cNvSpPr>
          <p:nvPr>
            <p:ph type="body" idx="10"/>
          </p:nvPr>
        </p:nvSpPr>
        <p:spPr>
          <a:xfrm>
            <a:off x="0" y="6016753"/>
            <a:ext cx="8507896" cy="841248"/>
          </a:xfrm>
        </p:spPr>
        <p:txBody>
          <a:bodyPr>
            <a:normAutofit lnSpcReduction="10000"/>
          </a:bodyPr>
          <a:lstStyle/>
          <a:p>
            <a:pPr>
              <a:lnSpc>
                <a:spcPct val="110000"/>
              </a:lnSpc>
              <a:spcBef>
                <a:spcPts val="0"/>
              </a:spcBef>
            </a:pPr>
            <a:r>
              <a:rPr lang="en-US" dirty="0"/>
              <a:t>Very mild = HPSA severity score 1-5; mild = 6-10; moderate == 11-15; severe = 16-20; very severe = 21-25.  </a:t>
            </a:r>
          </a:p>
          <a:p>
            <a:pPr>
              <a:lnSpc>
                <a:spcPct val="110000"/>
              </a:lnSpc>
              <a:spcBef>
                <a:spcPts val="0"/>
              </a:spcBef>
            </a:pPr>
            <a:r>
              <a:rPr lang="en-US" dirty="0"/>
              <a:t>Data from: Schaefer, Sara L., Shukri H. A. </a:t>
            </a:r>
            <a:r>
              <a:rPr lang="en-US" dirty="0" err="1"/>
              <a:t>Dualeh</a:t>
            </a:r>
            <a:r>
              <a:rPr lang="en-US" dirty="0"/>
              <a:t>, Nicholas </a:t>
            </a:r>
            <a:r>
              <a:rPr lang="en-US" dirty="0" err="1"/>
              <a:t>Kunnath</a:t>
            </a:r>
            <a:r>
              <a:rPr lang="en-US" dirty="0"/>
              <a:t>, John W. Scott, and Andrew M. Ibrahim. “Higher Rates Of Emergency Surgery, Serious Complications, And Readmissions In Primary Care Shortage Areas, 2015–19.” Health Affairs 43, no. 3 (March 2024): 363–71.</a:t>
            </a:r>
          </a:p>
        </p:txBody>
      </p:sp>
      <p:graphicFrame>
        <p:nvGraphicFramePr>
          <p:cNvPr id="7" name="Content Placeholder 6">
            <a:extLst>
              <a:ext uri="{FF2B5EF4-FFF2-40B4-BE49-F238E27FC236}">
                <a16:creationId xmlns:a16="http://schemas.microsoft.com/office/drawing/2014/main" id="{2B8B402B-EE93-3BB0-5642-B97E1CE3E622}"/>
              </a:ext>
            </a:extLst>
          </p:cNvPr>
          <p:cNvGraphicFramePr>
            <a:graphicFrameLocks noGrp="1"/>
          </p:cNvGraphicFramePr>
          <p:nvPr>
            <p:ph idx="4294967295"/>
            <p:extLst>
              <p:ext uri="{D42A27DB-BD31-4B8C-83A1-F6EECF244321}">
                <p14:modId xmlns:p14="http://schemas.microsoft.com/office/powerpoint/2010/main" val="964363755"/>
              </p:ext>
            </p:extLst>
          </p:nvPr>
        </p:nvGraphicFramePr>
        <p:xfrm>
          <a:off x="838200" y="1690688"/>
          <a:ext cx="10515600" cy="432606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BCAACE9-31C3-9AAF-E76C-2C5CC59A1D22}"/>
              </a:ext>
            </a:extLst>
          </p:cNvPr>
          <p:cNvSpPr txBox="1"/>
          <p:nvPr/>
        </p:nvSpPr>
        <p:spPr>
          <a:xfrm>
            <a:off x="599666" y="2506339"/>
            <a:ext cx="2779639" cy="1569660"/>
          </a:xfrm>
          <a:prstGeom prst="rect">
            <a:avLst/>
          </a:prstGeom>
          <a:noFill/>
        </p:spPr>
        <p:txBody>
          <a:bodyPr wrap="square" rtlCol="0">
            <a:spAutoFit/>
          </a:bodyPr>
          <a:lstStyle/>
          <a:p>
            <a:pPr>
              <a:spcAft>
                <a:spcPts val="1200"/>
              </a:spcAft>
            </a:pPr>
            <a:r>
              <a:rPr lang="en-US" sz="2400" dirty="0">
                <a:solidFill>
                  <a:schemeClr val="bg1"/>
                </a:solidFill>
              </a:rPr>
              <a:t>Percent of surgeries performed emergently</a:t>
            </a:r>
          </a:p>
        </p:txBody>
      </p:sp>
    </p:spTree>
    <p:extLst>
      <p:ext uri="{BB962C8B-B14F-4D97-AF65-F5344CB8AC3E}">
        <p14:creationId xmlns:p14="http://schemas.microsoft.com/office/powerpoint/2010/main" val="4173927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09B668C-990D-670E-359F-CB57B4C80E60}"/>
              </a:ext>
            </a:extLst>
          </p:cNvPr>
          <p:cNvCxnSpPr>
            <a:cxnSpLocks/>
          </p:cNvCxnSpPr>
          <p:nvPr/>
        </p:nvCxnSpPr>
        <p:spPr>
          <a:xfrm>
            <a:off x="2657686" y="4337951"/>
            <a:ext cx="8653669"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E5791EBD-86C1-8A85-3C97-792799422805}"/>
              </a:ext>
            </a:extLst>
          </p:cNvPr>
          <p:cNvGraphicFramePr/>
          <p:nvPr>
            <p:extLst>
              <p:ext uri="{D42A27DB-BD31-4B8C-83A1-F6EECF244321}">
                <p14:modId xmlns:p14="http://schemas.microsoft.com/office/powerpoint/2010/main" val="3171372602"/>
              </p:ext>
            </p:extLst>
          </p:nvPr>
        </p:nvGraphicFramePr>
        <p:xfrm>
          <a:off x="838198" y="1814513"/>
          <a:ext cx="10515601" cy="42022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C8DE819-A536-8883-A4A8-DC7EEC26225F}"/>
              </a:ext>
            </a:extLst>
          </p:cNvPr>
          <p:cNvSpPr>
            <a:spLocks noGrp="1"/>
          </p:cNvSpPr>
          <p:nvPr>
            <p:ph type="title"/>
          </p:nvPr>
        </p:nvSpPr>
        <p:spPr/>
        <p:txBody>
          <a:bodyPr>
            <a:normAutofit fontScale="90000"/>
          </a:bodyPr>
          <a:lstStyle/>
          <a:p>
            <a:r>
              <a:rPr lang="en-US" dirty="0"/>
              <a:t>Black Communities Are</a:t>
            </a:r>
            <a:br>
              <a:rPr lang="en-US" dirty="0"/>
            </a:br>
            <a:r>
              <a:rPr lang="en-US" dirty="0"/>
              <a:t>More Likely to Lose Their Hospitals</a:t>
            </a:r>
            <a:br>
              <a:rPr lang="en-US" dirty="0"/>
            </a:br>
            <a:r>
              <a:rPr lang="en-US" sz="2400" i="1" dirty="0"/>
              <a:t>Risk of Hospital Closure (2007-2018) by Region’s Black Population Share</a:t>
            </a:r>
          </a:p>
        </p:txBody>
      </p:sp>
      <p:sp>
        <p:nvSpPr>
          <p:cNvPr id="3" name="Text Placeholder 2">
            <a:extLst>
              <a:ext uri="{FF2B5EF4-FFF2-40B4-BE49-F238E27FC236}">
                <a16:creationId xmlns:a16="http://schemas.microsoft.com/office/drawing/2014/main" id="{438BAB64-77C2-10F4-19F1-BCE3C82E4C3A}"/>
              </a:ext>
            </a:extLst>
          </p:cNvPr>
          <p:cNvSpPr>
            <a:spLocks noGrp="1"/>
          </p:cNvSpPr>
          <p:nvPr>
            <p:ph type="body" idx="10"/>
          </p:nvPr>
        </p:nvSpPr>
        <p:spPr/>
        <p:txBody>
          <a:bodyPr/>
          <a:lstStyle/>
          <a:p>
            <a:pPr>
              <a:lnSpc>
                <a:spcPct val="100000"/>
              </a:lnSpc>
            </a:pPr>
            <a:r>
              <a:rPr lang="en-US" dirty="0"/>
              <a:t>Tung EL, Bruch JD, Chin MH, Menconi M, Peek ME, Huang ES. Associations of U.S. Hospital Closure (2007-2018) with Area Socioeconomic Disadvantage and Racial/Ethnic Composition. Annals of Epidemiology 2024.</a:t>
            </a:r>
          </a:p>
        </p:txBody>
      </p:sp>
    </p:spTree>
    <p:extLst>
      <p:ext uri="{BB962C8B-B14F-4D97-AF65-F5344CB8AC3E}">
        <p14:creationId xmlns:p14="http://schemas.microsoft.com/office/powerpoint/2010/main" val="4132811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20803F6-C2B6-90F9-C1E5-ACDA34CFE0FE}"/>
              </a:ext>
            </a:extLst>
          </p:cNvPr>
          <p:cNvSpPr txBox="1"/>
          <p:nvPr/>
        </p:nvSpPr>
        <p:spPr>
          <a:xfrm>
            <a:off x="954157" y="1902989"/>
            <a:ext cx="4996070" cy="3662541"/>
          </a:xfrm>
          <a:prstGeom prst="rect">
            <a:avLst/>
          </a:prstGeom>
          <a:noFill/>
        </p:spPr>
        <p:txBody>
          <a:bodyPr wrap="square" rtlCol="0" anchor="ctr">
            <a:spAutoFit/>
          </a:bodyPr>
          <a:lstStyle/>
          <a:p>
            <a:pPr>
              <a:spcAft>
                <a:spcPts val="1200"/>
              </a:spcAft>
            </a:pPr>
            <a:r>
              <a:rPr lang="en-US" sz="2400" dirty="0">
                <a:solidFill>
                  <a:schemeClr val="bg1"/>
                </a:solidFill>
              </a:rPr>
              <a:t>Regional hospital capital is (+) associated with:</a:t>
            </a:r>
          </a:p>
          <a:p>
            <a:pPr marL="687388" lvl="1" indent="-230188">
              <a:spcAft>
                <a:spcPts val="1200"/>
              </a:spcAft>
              <a:buFont typeface="Arial" panose="020B0604020202020204" pitchFamily="34" charset="0"/>
              <a:buChar char="•"/>
            </a:pPr>
            <a:r>
              <a:rPr lang="en-US" sz="2400" dirty="0">
                <a:solidFill>
                  <a:schemeClr val="bg1"/>
                </a:solidFill>
              </a:rPr>
              <a:t>Population health</a:t>
            </a:r>
          </a:p>
          <a:p>
            <a:pPr marL="687388" lvl="1" indent="-230188">
              <a:spcAft>
                <a:spcPts val="1200"/>
              </a:spcAft>
              <a:buFont typeface="Arial" panose="020B0604020202020204" pitchFamily="34" charset="0"/>
              <a:buChar char="•"/>
            </a:pPr>
            <a:r>
              <a:rPr lang="en-US" sz="2400" dirty="0">
                <a:solidFill>
                  <a:schemeClr val="bg1"/>
                </a:solidFill>
              </a:rPr>
              <a:t>Population income and healthcare coverage</a:t>
            </a:r>
          </a:p>
          <a:p>
            <a:pPr marL="687388" lvl="1" indent="-230188">
              <a:spcAft>
                <a:spcPts val="1200"/>
              </a:spcAft>
              <a:buFont typeface="Arial" panose="020B0604020202020204" pitchFamily="34" charset="0"/>
              <a:buChar char="•"/>
            </a:pPr>
            <a:r>
              <a:rPr lang="en-US" sz="2400" dirty="0">
                <a:solidFill>
                  <a:schemeClr val="bg1"/>
                </a:solidFill>
              </a:rPr>
              <a:t>Hospital utilization (explainable by bed density)</a:t>
            </a:r>
          </a:p>
          <a:p>
            <a:pPr marL="687388" lvl="1" indent="-230188">
              <a:spcAft>
                <a:spcPts val="1200"/>
              </a:spcAft>
              <a:buFont typeface="Arial" panose="020B0604020202020204" pitchFamily="34" charset="0"/>
              <a:buChar char="•"/>
            </a:pPr>
            <a:r>
              <a:rPr lang="en-US" sz="2400" dirty="0">
                <a:solidFill>
                  <a:schemeClr val="bg1"/>
                </a:solidFill>
              </a:rPr>
              <a:t>Hospitalization costs</a:t>
            </a:r>
          </a:p>
        </p:txBody>
      </p:sp>
      <p:sp>
        <p:nvSpPr>
          <p:cNvPr id="6" name="Title 5">
            <a:extLst>
              <a:ext uri="{FF2B5EF4-FFF2-40B4-BE49-F238E27FC236}">
                <a16:creationId xmlns:a16="http://schemas.microsoft.com/office/drawing/2014/main" id="{10620FE2-29BF-68B1-0F41-5CB10839C935}"/>
              </a:ext>
            </a:extLst>
          </p:cNvPr>
          <p:cNvSpPr>
            <a:spLocks noGrp="1"/>
          </p:cNvSpPr>
          <p:nvPr>
            <p:ph type="title"/>
          </p:nvPr>
        </p:nvSpPr>
        <p:spPr/>
        <p:txBody>
          <a:bodyPr>
            <a:normAutofit fontScale="90000"/>
          </a:bodyPr>
          <a:lstStyle/>
          <a:p>
            <a:r>
              <a:rPr lang="en-US" sz="4400" dirty="0">
                <a:solidFill>
                  <a:schemeClr val="bg1"/>
                </a:solidFill>
              </a:rPr>
              <a:t>Capital, Health, and Healthcare: </a:t>
            </a:r>
            <a:br>
              <a:rPr lang="en-US" sz="4400" dirty="0">
                <a:solidFill>
                  <a:schemeClr val="bg1"/>
                </a:solidFill>
              </a:rPr>
            </a:br>
            <a:r>
              <a:rPr lang="en-US" sz="4400" dirty="0">
                <a:solidFill>
                  <a:schemeClr val="bg1"/>
                </a:solidFill>
              </a:rPr>
              <a:t>A Population-Based Study of US Counties</a:t>
            </a:r>
            <a:endParaRPr lang="en-US" dirty="0"/>
          </a:p>
        </p:txBody>
      </p:sp>
      <p:sp>
        <p:nvSpPr>
          <p:cNvPr id="7" name="Text Placeholder 6">
            <a:extLst>
              <a:ext uri="{FF2B5EF4-FFF2-40B4-BE49-F238E27FC236}">
                <a16:creationId xmlns:a16="http://schemas.microsoft.com/office/drawing/2014/main" id="{8591998F-F2EA-E85E-A3B1-7B7EC197A374}"/>
              </a:ext>
            </a:extLst>
          </p:cNvPr>
          <p:cNvSpPr>
            <a:spLocks noGrp="1"/>
          </p:cNvSpPr>
          <p:nvPr>
            <p:ph type="body" idx="10"/>
          </p:nvPr>
        </p:nvSpPr>
        <p:spPr/>
        <p:txBody>
          <a:bodyPr/>
          <a:lstStyle/>
          <a:p>
            <a:pPr>
              <a:lnSpc>
                <a:spcPct val="100000"/>
              </a:lnSpc>
            </a:pPr>
            <a:r>
              <a:rPr lang="en-US" dirty="0"/>
              <a:t>Gaffney A, McCormick D, </a:t>
            </a:r>
            <a:r>
              <a:rPr lang="en-US" dirty="0" err="1"/>
              <a:t>Bor</a:t>
            </a:r>
            <a:r>
              <a:rPr lang="en-US" dirty="0"/>
              <a:t> D, Woolhandler S, Himmelstein DU. Hospital Capital Assets, Community Health, and the Utilization and Cost of Inpatient Care: A Population-Based Study of US Counties. Medical Care 2024;10.1097/MLR.0000000000001999.</a:t>
            </a:r>
          </a:p>
        </p:txBody>
      </p:sp>
      <p:sp>
        <p:nvSpPr>
          <p:cNvPr id="8" name="Rectangle 7">
            <a:extLst>
              <a:ext uri="{FF2B5EF4-FFF2-40B4-BE49-F238E27FC236}">
                <a16:creationId xmlns:a16="http://schemas.microsoft.com/office/drawing/2014/main" id="{3EAEBD14-7519-ECB8-005E-EAF42AAE2A07}"/>
              </a:ext>
            </a:extLst>
          </p:cNvPr>
          <p:cNvSpPr/>
          <p:nvPr/>
        </p:nvSpPr>
        <p:spPr>
          <a:xfrm>
            <a:off x="6453809" y="2194345"/>
            <a:ext cx="4784034" cy="3079829"/>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182880" rIns="182880" rtlCol="0" anchor="ctr"/>
          <a:lstStyle/>
          <a:p>
            <a:pPr>
              <a:spcAft>
                <a:spcPts val="1200"/>
              </a:spcAft>
            </a:pPr>
            <a:r>
              <a:rPr lang="en-US" sz="2400" dirty="0">
                <a:solidFill>
                  <a:schemeClr val="bg1"/>
                </a:solidFill>
                <a:effectLst>
                  <a:outerShdw blurRad="50800" dist="38100" dir="2700000" algn="tl" rotWithShape="0">
                    <a:prstClr val="black">
                      <a:alpha val="40000"/>
                    </a:prstClr>
                  </a:outerShdw>
                </a:effectLst>
              </a:rPr>
              <a:t>Takeaway: </a:t>
            </a:r>
          </a:p>
          <a:p>
            <a:r>
              <a:rPr lang="en-US" sz="2800" dirty="0">
                <a:solidFill>
                  <a:schemeClr val="bg1"/>
                </a:solidFill>
                <a:effectLst>
                  <a:outerShdw blurRad="50800" dist="38100" dir="2700000" algn="tl" rotWithShape="0">
                    <a:prstClr val="black">
                      <a:alpha val="40000"/>
                    </a:prstClr>
                  </a:outerShdw>
                </a:effectLst>
              </a:rPr>
              <a:t>Investment in hospitals is associated with community wealth but not with the needs of the population –  and may drive use/costs.</a:t>
            </a:r>
          </a:p>
        </p:txBody>
      </p:sp>
    </p:spTree>
    <p:extLst>
      <p:ext uri="{BB962C8B-B14F-4D97-AF65-F5344CB8AC3E}">
        <p14:creationId xmlns:p14="http://schemas.microsoft.com/office/powerpoint/2010/main" val="5736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8">
                                            <p:bg/>
                                          </p:spTgt>
                                        </p:tgtEl>
                                        <p:attrNameLst>
                                          <p:attrName>style.visibility</p:attrName>
                                        </p:attrNameLst>
                                      </p:cBhvr>
                                      <p:to>
                                        <p:strVal val="visible"/>
                                      </p:to>
                                    </p:set>
                                    <p:animEffect transition="in" filter="fade">
                                      <p:cBhvr>
                                        <p:cTn id="26" dur="500"/>
                                        <p:tgtEl>
                                          <p:spTgt spid="8">
                                            <p:bg/>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500"/>
                                        <p:tgtEl>
                                          <p:spTgt spid="8">
                                            <p:txEl>
                                              <p:pRg st="0" end="0"/>
                                            </p:txEl>
                                          </p:spTgt>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0E5B1-8903-310C-0E60-A4D0C7BDE0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8F9FC4C-6ECE-793F-CBC4-EEC221693D34}"/>
              </a:ext>
            </a:extLst>
          </p:cNvPr>
          <p:cNvSpPr txBox="1"/>
          <p:nvPr/>
        </p:nvSpPr>
        <p:spPr>
          <a:xfrm>
            <a:off x="6096000" y="1684540"/>
            <a:ext cx="5261111" cy="2985433"/>
          </a:xfrm>
          <a:prstGeom prst="rect">
            <a:avLst/>
          </a:prstGeom>
          <a:solidFill>
            <a:schemeClr val="accent1">
              <a:lumMod val="75000"/>
            </a:schemeClr>
          </a:solidFill>
          <a:ln>
            <a:solidFill>
              <a:schemeClr val="bg1"/>
            </a:solidFill>
          </a:ln>
        </p:spPr>
        <p:txBody>
          <a:bodyPr wrap="square" lIns="182880" tIns="182880" rIns="182880" bIns="182880" rtlCol="0" anchor="ctr" anchorCtr="0">
            <a:spAutoFit/>
          </a:bodyPr>
          <a:lstStyle/>
          <a:p>
            <a:pPr>
              <a:spcAft>
                <a:spcPts val="1200"/>
              </a:spcAft>
            </a:pPr>
            <a:r>
              <a:rPr lang="en-US" sz="2000" dirty="0">
                <a:solidFill>
                  <a:schemeClr val="bg1"/>
                </a:solidFill>
                <a:effectLst>
                  <a:outerShdw blurRad="50800" dist="38100" dir="2700000" algn="tl" rotWithShape="0">
                    <a:prstClr val="black">
                      <a:alpha val="40000"/>
                    </a:prstClr>
                  </a:outerShdw>
                </a:effectLst>
              </a:rPr>
              <a:t>“…the availability of good medical care tends to vary inversely with the need of the population served.”</a:t>
            </a:r>
          </a:p>
          <a:p>
            <a:pPr>
              <a:spcAft>
                <a:spcPts val="1200"/>
              </a:spcAft>
            </a:pPr>
            <a:r>
              <a:rPr lang="en-US" sz="2000" dirty="0">
                <a:solidFill>
                  <a:schemeClr val="bg1"/>
                </a:solidFill>
                <a:effectLst>
                  <a:outerShdw blurRad="50800" dist="38100" dir="2700000" algn="tl" rotWithShape="0">
                    <a:prstClr val="black">
                      <a:alpha val="40000"/>
                    </a:prstClr>
                  </a:outerShdw>
                </a:effectLst>
              </a:rPr>
              <a:t>“The more health services are removed from the force of the market, the more successful we can be in redistributing care away from its ‘natural’ distribution in a market economy.”</a:t>
            </a:r>
          </a:p>
        </p:txBody>
      </p:sp>
      <p:sp>
        <p:nvSpPr>
          <p:cNvPr id="5" name="TextBox 4">
            <a:extLst>
              <a:ext uri="{FF2B5EF4-FFF2-40B4-BE49-F238E27FC236}">
                <a16:creationId xmlns:a16="http://schemas.microsoft.com/office/drawing/2014/main" id="{DA8F737A-653E-12F0-EF1F-7E146BB125A4}"/>
              </a:ext>
            </a:extLst>
          </p:cNvPr>
          <p:cNvSpPr txBox="1"/>
          <p:nvPr/>
        </p:nvSpPr>
        <p:spPr>
          <a:xfrm>
            <a:off x="914400" y="1638374"/>
            <a:ext cx="4890052" cy="3077766"/>
          </a:xfrm>
          <a:prstGeom prst="rect">
            <a:avLst/>
          </a:prstGeom>
          <a:noFill/>
        </p:spPr>
        <p:txBody>
          <a:bodyPr wrap="square" rtlCol="0">
            <a:spAutoFit/>
          </a:bodyPr>
          <a:lstStyle/>
          <a:p>
            <a:pPr marL="0" indent="0">
              <a:spcAft>
                <a:spcPts val="1200"/>
              </a:spcAft>
              <a:buNone/>
            </a:pPr>
            <a:r>
              <a:rPr lang="en-US" sz="2800" dirty="0">
                <a:solidFill>
                  <a:schemeClr val="bg1"/>
                </a:solidFill>
                <a:latin typeface="+mn-lt"/>
              </a:rPr>
              <a:t>Healthcare capital should be allocated on the basis of community need – not wealth.  </a:t>
            </a:r>
            <a:endParaRPr lang="en-US" sz="2800" dirty="0">
              <a:solidFill>
                <a:schemeClr val="bg1"/>
              </a:solidFill>
            </a:endParaRPr>
          </a:p>
          <a:p>
            <a:pPr marL="0" indent="0">
              <a:buNone/>
            </a:pPr>
            <a:r>
              <a:rPr lang="en-US" sz="2800" dirty="0">
                <a:solidFill>
                  <a:schemeClr val="bg1"/>
                </a:solidFill>
                <a:latin typeface="+mn-lt"/>
              </a:rPr>
              <a:t>Market allocation underlies the “inverse care law.”</a:t>
            </a:r>
          </a:p>
          <a:p>
            <a:pPr>
              <a:spcAft>
                <a:spcPts val="1200"/>
              </a:spcAft>
            </a:pPr>
            <a:endParaRPr lang="en-US" sz="1600" dirty="0">
              <a:solidFill>
                <a:schemeClr val="bg1"/>
              </a:solidFill>
            </a:endParaRPr>
          </a:p>
        </p:txBody>
      </p:sp>
      <p:sp>
        <p:nvSpPr>
          <p:cNvPr id="7" name="Text Placeholder 6">
            <a:extLst>
              <a:ext uri="{FF2B5EF4-FFF2-40B4-BE49-F238E27FC236}">
                <a16:creationId xmlns:a16="http://schemas.microsoft.com/office/drawing/2014/main" id="{38476BAD-D914-5297-6916-07FAC42B6E6F}"/>
              </a:ext>
            </a:extLst>
          </p:cNvPr>
          <p:cNvSpPr>
            <a:spLocks noGrp="1"/>
          </p:cNvSpPr>
          <p:nvPr>
            <p:ph type="body" idx="10"/>
          </p:nvPr>
        </p:nvSpPr>
        <p:spPr/>
        <p:txBody>
          <a:bodyPr/>
          <a:lstStyle/>
          <a:p>
            <a:r>
              <a:rPr lang="en-US" dirty="0"/>
              <a:t>Tudor Hart J. The Inverse Care Law. The Lancet 1971; 297: 405–12.</a:t>
            </a:r>
          </a:p>
        </p:txBody>
      </p:sp>
    </p:spTree>
    <p:extLst>
      <p:ext uri="{BB962C8B-B14F-4D97-AF65-F5344CB8AC3E}">
        <p14:creationId xmlns:p14="http://schemas.microsoft.com/office/powerpoint/2010/main" val="419659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fade">
                                      <p:cBhvr>
                                        <p:cTn id="16" dur="500"/>
                                        <p:tgtEl>
                                          <p:spTgt spid="2">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par>
                          <p:cTn id="20" fill="hold">
                            <p:stCondLst>
                              <p:cond delay="500"/>
                            </p:stCondLst>
                            <p:childTnLst>
                              <p:par>
                                <p:cTn id="21" presetID="10" presetClass="entr" presetSubtype="0" fill="hold" grpId="0" nodeType="afterEffect">
                                  <p:stCondLst>
                                    <p:cond delay="100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fade">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5"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32DE1-5AD5-9B15-7F66-1F82DBB052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0A2BB0-C062-439E-9F51-0608FD90B7D7}"/>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For-Profit Care</a:t>
            </a:r>
          </a:p>
        </p:txBody>
      </p:sp>
    </p:spTree>
    <p:extLst>
      <p:ext uri="{BB962C8B-B14F-4D97-AF65-F5344CB8AC3E}">
        <p14:creationId xmlns:p14="http://schemas.microsoft.com/office/powerpoint/2010/main" val="54884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D4F84-4C76-151C-C0DA-72D6D5E628BC}"/>
              </a:ext>
            </a:extLst>
          </p:cNvPr>
          <p:cNvSpPr>
            <a:spLocks noGrp="1"/>
          </p:cNvSpPr>
          <p:nvPr>
            <p:ph type="title"/>
          </p:nvPr>
        </p:nvSpPr>
        <p:spPr/>
        <p:txBody>
          <a:bodyPr/>
          <a:lstStyle/>
          <a:p>
            <a:r>
              <a:rPr lang="en-US" sz="2800" dirty="0"/>
              <a:t>Steward Healthcare: </a:t>
            </a:r>
            <a:br>
              <a:rPr lang="en-US" dirty="0"/>
            </a:br>
            <a:r>
              <a:rPr lang="en-US" dirty="0"/>
              <a:t>How PE Loots Communities</a:t>
            </a:r>
          </a:p>
        </p:txBody>
      </p:sp>
      <p:pic>
        <p:nvPicPr>
          <p:cNvPr id="39" name="Picture 38">
            <a:extLst>
              <a:ext uri="{FF2B5EF4-FFF2-40B4-BE49-F238E27FC236}">
                <a16:creationId xmlns:a16="http://schemas.microsoft.com/office/drawing/2014/main" id="{FBEB9084-D179-5F2A-9D2F-5EA89383C7F7}"/>
              </a:ext>
            </a:extLst>
          </p:cNvPr>
          <p:cNvPicPr>
            <a:picLocks noChangeAspect="1"/>
          </p:cNvPicPr>
          <p:nvPr/>
        </p:nvPicPr>
        <p:blipFill>
          <a:blip r:embed="rId2"/>
          <a:stretch>
            <a:fillRect/>
          </a:stretch>
        </p:blipFill>
        <p:spPr>
          <a:xfrm>
            <a:off x="2293282" y="1519007"/>
            <a:ext cx="3829879" cy="4973868"/>
          </a:xfrm>
          <a:prstGeom prst="rect">
            <a:avLst/>
          </a:prstGeom>
          <a:ln>
            <a:solidFill>
              <a:schemeClr val="bg1"/>
            </a:solidFill>
          </a:ln>
          <a:effectLst>
            <a:outerShdw blurRad="63500" sx="102000" sy="102000" algn="ctr" rotWithShape="0">
              <a:prstClr val="black">
                <a:alpha val="40000"/>
              </a:prstClr>
            </a:outerShdw>
          </a:effectLst>
        </p:spPr>
      </p:pic>
      <p:pic>
        <p:nvPicPr>
          <p:cNvPr id="40" name="Picture 39">
            <a:extLst>
              <a:ext uri="{FF2B5EF4-FFF2-40B4-BE49-F238E27FC236}">
                <a16:creationId xmlns:a16="http://schemas.microsoft.com/office/drawing/2014/main" id="{9D3861B9-BE3A-DAC7-D346-D419DB39061B}"/>
              </a:ext>
            </a:extLst>
          </p:cNvPr>
          <p:cNvPicPr>
            <a:picLocks noChangeAspect="1"/>
          </p:cNvPicPr>
          <p:nvPr/>
        </p:nvPicPr>
        <p:blipFill>
          <a:blip r:embed="rId3"/>
          <a:stretch>
            <a:fillRect/>
          </a:stretch>
        </p:blipFill>
        <p:spPr>
          <a:xfrm>
            <a:off x="5962791" y="1791515"/>
            <a:ext cx="3935927" cy="4132208"/>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2227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4B443-4848-9940-C331-1DAFBD18A8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84448-9865-6D10-9EEF-A69826B8F510}"/>
              </a:ext>
            </a:extLst>
          </p:cNvPr>
          <p:cNvSpPr>
            <a:spLocks noGrp="1"/>
          </p:cNvSpPr>
          <p:nvPr>
            <p:ph type="title"/>
          </p:nvPr>
        </p:nvSpPr>
        <p:spPr/>
        <p:txBody>
          <a:bodyPr/>
          <a:lstStyle/>
          <a:p>
            <a:r>
              <a:rPr lang="en-US" sz="2800" dirty="0"/>
              <a:t>Steward Healthcare: </a:t>
            </a:r>
            <a:br>
              <a:rPr lang="en-US" dirty="0"/>
            </a:br>
            <a:r>
              <a:rPr lang="en-US" dirty="0"/>
              <a:t>How PE Loots Communities</a:t>
            </a:r>
          </a:p>
        </p:txBody>
      </p:sp>
      <p:sp>
        <p:nvSpPr>
          <p:cNvPr id="7" name="Text Placeholder 6">
            <a:extLst>
              <a:ext uri="{FF2B5EF4-FFF2-40B4-BE49-F238E27FC236}">
                <a16:creationId xmlns:a16="http://schemas.microsoft.com/office/drawing/2014/main" id="{90F62479-FD8B-D5B2-75C4-14A5EBED0526}"/>
              </a:ext>
            </a:extLst>
          </p:cNvPr>
          <p:cNvSpPr>
            <a:spLocks noGrp="1"/>
          </p:cNvSpPr>
          <p:nvPr>
            <p:ph type="body" idx="10"/>
          </p:nvPr>
        </p:nvSpPr>
        <p:spPr/>
        <p:txBody>
          <a:bodyPr/>
          <a:lstStyle/>
          <a:p>
            <a:pPr>
              <a:lnSpc>
                <a:spcPct val="100000"/>
              </a:lnSpc>
            </a:pPr>
            <a:r>
              <a:rPr lang="en-US" dirty="0"/>
              <a:t>Note: </a:t>
            </a:r>
            <a:r>
              <a:rPr lang="en-US" dirty="0" err="1"/>
              <a:t>Cerebrus</a:t>
            </a:r>
            <a:r>
              <a:rPr lang="en-US" dirty="0"/>
              <a:t> is a for-profit private equity firm</a:t>
            </a:r>
          </a:p>
          <a:p>
            <a:pPr>
              <a:lnSpc>
                <a:spcPct val="100000"/>
              </a:lnSpc>
            </a:pPr>
            <a:r>
              <a:rPr lang="en-US" dirty="0"/>
              <a:t>Drawn from: PE Stakeholder Project. “The Pillaging of Steward Health Care.” Private Equity Stakeholder Project PESP, June 26, 2024. https://</a:t>
            </a:r>
            <a:r>
              <a:rPr lang="en-US" dirty="0" err="1"/>
              <a:t>pestakeholder.org</a:t>
            </a:r>
            <a:r>
              <a:rPr lang="en-US" dirty="0"/>
              <a:t>/reports/the-pillaging-of-steward-health-care/.</a:t>
            </a:r>
          </a:p>
        </p:txBody>
      </p:sp>
      <p:sp>
        <p:nvSpPr>
          <p:cNvPr id="28" name="TextBox 27">
            <a:extLst>
              <a:ext uri="{FF2B5EF4-FFF2-40B4-BE49-F238E27FC236}">
                <a16:creationId xmlns:a16="http://schemas.microsoft.com/office/drawing/2014/main" id="{1526A0A9-138A-3666-2D1B-B86F267512C4}"/>
              </a:ext>
            </a:extLst>
          </p:cNvPr>
          <p:cNvSpPr txBox="1"/>
          <p:nvPr/>
        </p:nvSpPr>
        <p:spPr>
          <a:xfrm>
            <a:off x="1815549" y="1726221"/>
            <a:ext cx="10018642" cy="492443"/>
          </a:xfrm>
          <a:prstGeom prst="rect">
            <a:avLst/>
          </a:prstGeom>
          <a:solidFill>
            <a:schemeClr val="bg1"/>
          </a:solidFill>
          <a:ln>
            <a:solidFill>
              <a:schemeClr val="bg1"/>
            </a:solidFill>
          </a:ln>
        </p:spPr>
        <p:txBody>
          <a:bodyPr wrap="square" lIns="182880" tIns="91440" rIns="91440" bIns="91440" rtlCol="0" anchor="ctr" anchorCtr="0">
            <a:spAutoFit/>
          </a:bodyPr>
          <a:lstStyle/>
          <a:p>
            <a:pPr>
              <a:spcAft>
                <a:spcPts val="600"/>
              </a:spcAft>
            </a:pPr>
            <a:r>
              <a:rPr lang="en-US" sz="2000" kern="1200" dirty="0"/>
              <a:t>Boston Archdiocese sells its hospitals to </a:t>
            </a:r>
            <a:r>
              <a:rPr lang="en-US" sz="2000" kern="1200" dirty="0" err="1"/>
              <a:t>Cerebrus</a:t>
            </a:r>
            <a:r>
              <a:rPr lang="en-US" sz="2000" kern="1200" dirty="0"/>
              <a:t> against opposition from community</a:t>
            </a:r>
          </a:p>
        </p:txBody>
      </p:sp>
      <p:sp>
        <p:nvSpPr>
          <p:cNvPr id="25" name="TextBox 24">
            <a:extLst>
              <a:ext uri="{FF2B5EF4-FFF2-40B4-BE49-F238E27FC236}">
                <a16:creationId xmlns:a16="http://schemas.microsoft.com/office/drawing/2014/main" id="{4F6EFC8D-88D5-1A18-147B-7A6856D9762D}"/>
              </a:ext>
            </a:extLst>
          </p:cNvPr>
          <p:cNvSpPr txBox="1"/>
          <p:nvPr/>
        </p:nvSpPr>
        <p:spPr>
          <a:xfrm>
            <a:off x="357809" y="1772387"/>
            <a:ext cx="1524000" cy="40011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spcAft>
                <a:spcPts val="1200"/>
              </a:spcAft>
            </a:pPr>
            <a:r>
              <a:rPr lang="en-US" sz="2000" b="1" dirty="0">
                <a:solidFill>
                  <a:schemeClr val="bg1"/>
                </a:solidFill>
                <a:effectLst>
                  <a:outerShdw blurRad="50800" dist="38100" dir="2700000" algn="tl" rotWithShape="0">
                    <a:prstClr val="black">
                      <a:alpha val="40000"/>
                    </a:prstClr>
                  </a:outerShdw>
                </a:effectLst>
              </a:rPr>
              <a:t>2010</a:t>
            </a:r>
          </a:p>
        </p:txBody>
      </p:sp>
      <p:sp>
        <p:nvSpPr>
          <p:cNvPr id="30" name="TextBox 29">
            <a:extLst>
              <a:ext uri="{FF2B5EF4-FFF2-40B4-BE49-F238E27FC236}">
                <a16:creationId xmlns:a16="http://schemas.microsoft.com/office/drawing/2014/main" id="{4393140F-8950-FEAD-D96D-6A0D6AE070AD}"/>
              </a:ext>
            </a:extLst>
          </p:cNvPr>
          <p:cNvSpPr txBox="1"/>
          <p:nvPr/>
        </p:nvSpPr>
        <p:spPr>
          <a:xfrm>
            <a:off x="1815549" y="2423748"/>
            <a:ext cx="10018642" cy="877163"/>
          </a:xfrm>
          <a:prstGeom prst="rect">
            <a:avLst/>
          </a:prstGeom>
          <a:solidFill>
            <a:schemeClr val="bg1"/>
          </a:solidFill>
          <a:ln>
            <a:solidFill>
              <a:schemeClr val="bg1"/>
            </a:solidFill>
          </a:ln>
        </p:spPr>
        <p:txBody>
          <a:bodyPr wrap="square" lIns="182880" tIns="91440" rIns="91440" bIns="91440" rtlCol="0" anchor="ctr" anchorCtr="0">
            <a:spAutoFit/>
          </a:bodyPr>
          <a:lstStyle/>
          <a:p>
            <a:pPr marL="57150" lvl="1" indent="-57150" algn="l" defTabSz="355600">
              <a:spcAft>
                <a:spcPts val="600"/>
              </a:spcAft>
              <a:buChar char="•"/>
            </a:pPr>
            <a:r>
              <a:rPr lang="en-US" sz="2000" kern="1200" dirty="0"/>
              <a:t>Sells medical office buildings; closes a pediatric ward;</a:t>
            </a:r>
          </a:p>
          <a:p>
            <a:pPr marL="57150" lvl="1" indent="-57150" algn="l" defTabSz="355600">
              <a:spcAft>
                <a:spcPts val="600"/>
              </a:spcAft>
              <a:buChar char="•"/>
            </a:pPr>
            <a:r>
              <a:rPr lang="en-US" sz="2000" kern="1200" dirty="0"/>
              <a:t>Sells off laboratory testing / cytology business; mostly closes Quincy Medical Center</a:t>
            </a:r>
          </a:p>
        </p:txBody>
      </p:sp>
      <p:sp>
        <p:nvSpPr>
          <p:cNvPr id="24" name="TextBox 23">
            <a:extLst>
              <a:ext uri="{FF2B5EF4-FFF2-40B4-BE49-F238E27FC236}">
                <a16:creationId xmlns:a16="http://schemas.microsoft.com/office/drawing/2014/main" id="{B4A7E902-606D-D698-BA8E-13954F6AA84E}"/>
              </a:ext>
            </a:extLst>
          </p:cNvPr>
          <p:cNvSpPr txBox="1"/>
          <p:nvPr/>
        </p:nvSpPr>
        <p:spPr>
          <a:xfrm>
            <a:off x="357809" y="2662274"/>
            <a:ext cx="1524000" cy="40011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spcAft>
                <a:spcPts val="1200"/>
              </a:spcAft>
            </a:pPr>
            <a:r>
              <a:rPr lang="en-US" sz="2000" b="1" dirty="0">
                <a:solidFill>
                  <a:schemeClr val="bg1"/>
                </a:solidFill>
                <a:effectLst>
                  <a:outerShdw blurRad="50800" dist="38100" dir="2700000" algn="tl" rotWithShape="0">
                    <a:prstClr val="black">
                      <a:alpha val="40000"/>
                    </a:prstClr>
                  </a:outerShdw>
                </a:effectLst>
              </a:rPr>
              <a:t>2010-2016</a:t>
            </a:r>
          </a:p>
        </p:txBody>
      </p:sp>
      <p:sp>
        <p:nvSpPr>
          <p:cNvPr id="31" name="TextBox 30">
            <a:extLst>
              <a:ext uri="{FF2B5EF4-FFF2-40B4-BE49-F238E27FC236}">
                <a16:creationId xmlns:a16="http://schemas.microsoft.com/office/drawing/2014/main" id="{003D8B87-6DC4-C3D9-4C9B-4A623A6A4581}"/>
              </a:ext>
            </a:extLst>
          </p:cNvPr>
          <p:cNvSpPr txBox="1"/>
          <p:nvPr/>
        </p:nvSpPr>
        <p:spPr>
          <a:xfrm>
            <a:off x="1815549" y="3505995"/>
            <a:ext cx="10018642" cy="1184940"/>
          </a:xfrm>
          <a:prstGeom prst="rect">
            <a:avLst/>
          </a:prstGeom>
          <a:solidFill>
            <a:schemeClr val="bg1"/>
          </a:solidFill>
          <a:ln>
            <a:solidFill>
              <a:schemeClr val="bg1"/>
            </a:solidFill>
          </a:ln>
        </p:spPr>
        <p:txBody>
          <a:bodyPr wrap="square" lIns="182880" tIns="91440" rIns="91440" bIns="91440" rtlCol="0" anchor="ctr" anchorCtr="0">
            <a:spAutoFit/>
          </a:bodyPr>
          <a:lstStyle/>
          <a:p>
            <a:pPr marL="57150" lvl="1" indent="-57150" algn="l" defTabSz="355600">
              <a:spcAft>
                <a:spcPts val="600"/>
              </a:spcAft>
              <a:buChar char="•"/>
            </a:pPr>
            <a:r>
              <a:rPr lang="en-US" sz="2000" kern="1200" dirty="0"/>
              <a:t>Sells off its real estate to Medical Properties Trust (MPT) Real Estate Investment Trust (REIT), generating $1.2 billion payoff and $484 million in dividends to investors.</a:t>
            </a:r>
          </a:p>
          <a:p>
            <a:pPr marL="57150" lvl="1" indent="-57150" algn="l" defTabSz="355600">
              <a:spcAft>
                <a:spcPts val="600"/>
              </a:spcAft>
              <a:buChar char="•"/>
            </a:pPr>
            <a:r>
              <a:rPr lang="en-US" sz="2000" b="1" kern="1200" dirty="0"/>
              <a:t>Hospitals saddled with unaffordable rent.</a:t>
            </a:r>
          </a:p>
        </p:txBody>
      </p:sp>
      <p:sp>
        <p:nvSpPr>
          <p:cNvPr id="26" name="TextBox 25">
            <a:extLst>
              <a:ext uri="{FF2B5EF4-FFF2-40B4-BE49-F238E27FC236}">
                <a16:creationId xmlns:a16="http://schemas.microsoft.com/office/drawing/2014/main" id="{965E273F-829D-60AC-28F3-C7D2E178FFAB}"/>
              </a:ext>
            </a:extLst>
          </p:cNvPr>
          <p:cNvSpPr txBox="1"/>
          <p:nvPr/>
        </p:nvSpPr>
        <p:spPr>
          <a:xfrm>
            <a:off x="357809" y="3898410"/>
            <a:ext cx="1524000" cy="40011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spcAft>
                <a:spcPts val="1200"/>
              </a:spcAft>
            </a:pPr>
            <a:r>
              <a:rPr lang="en-US" sz="2000" b="1" dirty="0">
                <a:solidFill>
                  <a:schemeClr val="bg1"/>
                </a:solidFill>
                <a:effectLst>
                  <a:outerShdw blurRad="50800" dist="38100" dir="2700000" algn="tl" rotWithShape="0">
                    <a:prstClr val="black">
                      <a:alpha val="40000"/>
                    </a:prstClr>
                  </a:outerShdw>
                </a:effectLst>
              </a:rPr>
              <a:t>2016</a:t>
            </a:r>
          </a:p>
        </p:txBody>
      </p:sp>
      <p:sp>
        <p:nvSpPr>
          <p:cNvPr id="32" name="TextBox 31">
            <a:extLst>
              <a:ext uri="{FF2B5EF4-FFF2-40B4-BE49-F238E27FC236}">
                <a16:creationId xmlns:a16="http://schemas.microsoft.com/office/drawing/2014/main" id="{EAB1F888-628D-241F-3870-84B1DD32B342}"/>
              </a:ext>
            </a:extLst>
          </p:cNvPr>
          <p:cNvSpPr txBox="1"/>
          <p:nvPr/>
        </p:nvSpPr>
        <p:spPr>
          <a:xfrm>
            <a:off x="1815549" y="4896020"/>
            <a:ext cx="10018642" cy="877163"/>
          </a:xfrm>
          <a:prstGeom prst="rect">
            <a:avLst/>
          </a:prstGeom>
          <a:solidFill>
            <a:schemeClr val="bg1"/>
          </a:solidFill>
          <a:ln>
            <a:solidFill>
              <a:schemeClr val="bg1"/>
            </a:solidFill>
          </a:ln>
        </p:spPr>
        <p:txBody>
          <a:bodyPr wrap="square" lIns="182880" tIns="91440" rIns="91440" bIns="91440" rtlCol="0" anchor="ctr" anchorCtr="0">
            <a:spAutoFit/>
          </a:bodyPr>
          <a:lstStyle/>
          <a:p>
            <a:pPr marL="57150" lvl="1" indent="-57150" algn="l" defTabSz="355600">
              <a:spcAft>
                <a:spcPts val="600"/>
              </a:spcAft>
              <a:buChar char="•"/>
            </a:pPr>
            <a:r>
              <a:rPr lang="en-US" sz="2000" kern="1200" dirty="0"/>
              <a:t>Buys up distressed hospitals outside MA to 37-hospital system. </a:t>
            </a:r>
          </a:p>
          <a:p>
            <a:pPr marL="57150" lvl="1" indent="-57150" algn="l" defTabSz="355600">
              <a:spcAft>
                <a:spcPts val="600"/>
              </a:spcAft>
              <a:buChar char="•"/>
            </a:pPr>
            <a:r>
              <a:rPr lang="en-US" sz="2000" b="1" kern="1200" dirty="0"/>
              <a:t>Closes 2 of these soon after.</a:t>
            </a:r>
          </a:p>
        </p:txBody>
      </p:sp>
      <p:sp>
        <p:nvSpPr>
          <p:cNvPr id="27" name="TextBox 26">
            <a:extLst>
              <a:ext uri="{FF2B5EF4-FFF2-40B4-BE49-F238E27FC236}">
                <a16:creationId xmlns:a16="http://schemas.microsoft.com/office/drawing/2014/main" id="{E7C1783C-A888-A10B-8451-40C3BC68F496}"/>
              </a:ext>
            </a:extLst>
          </p:cNvPr>
          <p:cNvSpPr txBox="1"/>
          <p:nvPr/>
        </p:nvSpPr>
        <p:spPr>
          <a:xfrm>
            <a:off x="357809" y="5134546"/>
            <a:ext cx="1524000" cy="40011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spcAft>
                <a:spcPts val="1200"/>
              </a:spcAft>
            </a:pPr>
            <a:r>
              <a:rPr lang="en-US" sz="2000" b="1" dirty="0">
                <a:solidFill>
                  <a:schemeClr val="bg1"/>
                </a:solidFill>
                <a:effectLst>
                  <a:outerShdw blurRad="50800" dist="38100" dir="2700000" algn="tl" rotWithShape="0">
                    <a:prstClr val="black">
                      <a:alpha val="40000"/>
                    </a:prstClr>
                  </a:outerShdw>
                </a:effectLst>
              </a:rPr>
              <a:t>2017</a:t>
            </a:r>
          </a:p>
        </p:txBody>
      </p:sp>
    </p:spTree>
    <p:extLst>
      <p:ext uri="{BB962C8B-B14F-4D97-AF65-F5344CB8AC3E}">
        <p14:creationId xmlns:p14="http://schemas.microsoft.com/office/powerpoint/2010/main" val="123483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bg/>
                                          </p:spTgt>
                                        </p:tgtEl>
                                        <p:attrNameLst>
                                          <p:attrName>style.visibility</p:attrName>
                                        </p:attrNameLst>
                                      </p:cBhvr>
                                      <p:to>
                                        <p:strVal val="visible"/>
                                      </p:to>
                                    </p:set>
                                    <p:animEffect transition="in" filter="fade">
                                      <p:cBhvr>
                                        <p:cTn id="11" dur="500"/>
                                        <p:tgtEl>
                                          <p:spTgt spid="28">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fade">
                                      <p:cBhvr>
                                        <p:cTn id="14" dur="500"/>
                                        <p:tgtEl>
                                          <p:spTgt spid="2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0">
                                            <p:bg/>
                                          </p:spTgt>
                                        </p:tgtEl>
                                        <p:attrNameLst>
                                          <p:attrName>style.visibility</p:attrName>
                                        </p:attrNameLst>
                                      </p:cBhvr>
                                      <p:to>
                                        <p:strVal val="visible"/>
                                      </p:to>
                                    </p:set>
                                    <p:animEffect transition="in" filter="fade">
                                      <p:cBhvr>
                                        <p:cTn id="23" dur="500"/>
                                        <p:tgtEl>
                                          <p:spTgt spid="30">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
                                            <p:txEl>
                                              <p:pRg st="0" end="0"/>
                                            </p:txEl>
                                          </p:spTgt>
                                        </p:tgtEl>
                                        <p:attrNameLst>
                                          <p:attrName>style.visibility</p:attrName>
                                        </p:attrNameLst>
                                      </p:cBhvr>
                                      <p:to>
                                        <p:strVal val="visible"/>
                                      </p:to>
                                    </p:set>
                                    <p:animEffect transition="in" filter="fade">
                                      <p:cBhvr>
                                        <p:cTn id="26" dur="500"/>
                                        <p:tgtEl>
                                          <p:spTgt spid="30">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30">
                                            <p:txEl>
                                              <p:pRg st="1" end="1"/>
                                            </p:txEl>
                                          </p:spTgt>
                                        </p:tgtEl>
                                        <p:attrNameLst>
                                          <p:attrName>style.visibility</p:attrName>
                                        </p:attrNameLst>
                                      </p:cBhvr>
                                      <p:to>
                                        <p:strVal val="visible"/>
                                      </p:to>
                                    </p:set>
                                    <p:animEffect transition="in" filter="fade">
                                      <p:cBhvr>
                                        <p:cTn id="30" dur="500"/>
                                        <p:tgtEl>
                                          <p:spTgt spid="3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31">
                                            <p:bg/>
                                          </p:spTgt>
                                        </p:tgtEl>
                                        <p:attrNameLst>
                                          <p:attrName>style.visibility</p:attrName>
                                        </p:attrNameLst>
                                      </p:cBhvr>
                                      <p:to>
                                        <p:strVal val="visible"/>
                                      </p:to>
                                    </p:set>
                                    <p:animEffect transition="in" filter="fade">
                                      <p:cBhvr>
                                        <p:cTn id="39" dur="500"/>
                                        <p:tgtEl>
                                          <p:spTgt spid="31">
                                            <p:bg/>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1">
                                            <p:txEl>
                                              <p:pRg st="0" end="0"/>
                                            </p:txEl>
                                          </p:spTgt>
                                        </p:tgtEl>
                                        <p:attrNameLst>
                                          <p:attrName>style.visibility</p:attrName>
                                        </p:attrNameLst>
                                      </p:cBhvr>
                                      <p:to>
                                        <p:strVal val="visible"/>
                                      </p:to>
                                    </p:set>
                                    <p:animEffect transition="in" filter="fade">
                                      <p:cBhvr>
                                        <p:cTn id="42" dur="500"/>
                                        <p:tgtEl>
                                          <p:spTgt spid="31">
                                            <p:txEl>
                                              <p:pRg st="0" end="0"/>
                                            </p:txEl>
                                          </p:spTgt>
                                        </p:tgtEl>
                                      </p:cBhvr>
                                    </p:animEffect>
                                  </p:childTnLst>
                                </p:cTn>
                              </p:par>
                            </p:childTnLst>
                          </p:cTn>
                        </p:par>
                        <p:par>
                          <p:cTn id="43" fill="hold">
                            <p:stCondLst>
                              <p:cond delay="1000"/>
                            </p:stCondLst>
                            <p:childTnLst>
                              <p:par>
                                <p:cTn id="44" presetID="10" presetClass="entr" presetSubtype="0" fill="hold" grpId="0" nodeType="afterEffect">
                                  <p:stCondLst>
                                    <p:cond delay="500"/>
                                  </p:stCondLst>
                                  <p:childTnLst>
                                    <p:set>
                                      <p:cBhvr>
                                        <p:cTn id="45" dur="1" fill="hold">
                                          <p:stCondLst>
                                            <p:cond delay="0"/>
                                          </p:stCondLst>
                                        </p:cTn>
                                        <p:tgtEl>
                                          <p:spTgt spid="31">
                                            <p:txEl>
                                              <p:pRg st="1" end="1"/>
                                            </p:txEl>
                                          </p:spTgt>
                                        </p:tgtEl>
                                        <p:attrNameLst>
                                          <p:attrName>style.visibility</p:attrName>
                                        </p:attrNameLst>
                                      </p:cBhvr>
                                      <p:to>
                                        <p:strVal val="visible"/>
                                      </p:to>
                                    </p:set>
                                    <p:animEffect transition="in" filter="fade">
                                      <p:cBhvr>
                                        <p:cTn id="46" dur="500"/>
                                        <p:tgtEl>
                                          <p:spTgt spid="31">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32">
                                            <p:bg/>
                                          </p:spTgt>
                                        </p:tgtEl>
                                        <p:attrNameLst>
                                          <p:attrName>style.visibility</p:attrName>
                                        </p:attrNameLst>
                                      </p:cBhvr>
                                      <p:to>
                                        <p:strVal val="visible"/>
                                      </p:to>
                                    </p:set>
                                    <p:animEffect transition="in" filter="fade">
                                      <p:cBhvr>
                                        <p:cTn id="55" dur="500"/>
                                        <p:tgtEl>
                                          <p:spTgt spid="32">
                                            <p:bg/>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xEl>
                                              <p:pRg st="0" end="0"/>
                                            </p:txEl>
                                          </p:spTgt>
                                        </p:tgtEl>
                                        <p:attrNameLst>
                                          <p:attrName>style.visibility</p:attrName>
                                        </p:attrNameLst>
                                      </p:cBhvr>
                                      <p:to>
                                        <p:strVal val="visible"/>
                                      </p:to>
                                    </p:set>
                                    <p:animEffect transition="in" filter="fade">
                                      <p:cBhvr>
                                        <p:cTn id="58" dur="500"/>
                                        <p:tgtEl>
                                          <p:spTgt spid="32">
                                            <p:txEl>
                                              <p:pRg st="0" end="0"/>
                                            </p:txEl>
                                          </p:spTgt>
                                        </p:tgtEl>
                                      </p:cBhvr>
                                    </p:animEffect>
                                  </p:childTnLst>
                                </p:cTn>
                              </p:par>
                            </p:childTnLst>
                          </p:cTn>
                        </p:par>
                        <p:par>
                          <p:cTn id="59" fill="hold">
                            <p:stCondLst>
                              <p:cond delay="1000"/>
                            </p:stCondLst>
                            <p:childTnLst>
                              <p:par>
                                <p:cTn id="60" presetID="10" presetClass="entr" presetSubtype="0" fill="hold" grpId="0" nodeType="afterEffect">
                                  <p:stCondLst>
                                    <p:cond delay="500"/>
                                  </p:stCondLst>
                                  <p:childTnLst>
                                    <p:set>
                                      <p:cBhvr>
                                        <p:cTn id="61" dur="1" fill="hold">
                                          <p:stCondLst>
                                            <p:cond delay="0"/>
                                          </p:stCondLst>
                                        </p:cTn>
                                        <p:tgtEl>
                                          <p:spTgt spid="32">
                                            <p:txEl>
                                              <p:pRg st="1" end="1"/>
                                            </p:txEl>
                                          </p:spTgt>
                                        </p:tgtEl>
                                        <p:attrNameLst>
                                          <p:attrName>style.visibility</p:attrName>
                                        </p:attrNameLst>
                                      </p:cBhvr>
                                      <p:to>
                                        <p:strVal val="visible"/>
                                      </p:to>
                                    </p:set>
                                    <p:animEffect transition="in" filter="fade">
                                      <p:cBhvr>
                                        <p:cTn id="62"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animBg="1"/>
      <p:bldP spid="25" grpId="0" animBg="1"/>
      <p:bldP spid="30" grpId="0" uiExpand="1" build="p" animBg="1"/>
      <p:bldP spid="24" grpId="0" animBg="1"/>
      <p:bldP spid="31" grpId="0" uiExpand="1" build="p" animBg="1"/>
      <p:bldP spid="26" grpId="0" animBg="1"/>
      <p:bldP spid="32" grpId="0" uiExpand="1" build="p" animBg="1"/>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F30C3-E3F1-C854-2CB2-BE60B6BE7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22FC1-E236-5B2B-63F3-0B1BC51A92AE}"/>
              </a:ext>
            </a:extLst>
          </p:cNvPr>
          <p:cNvSpPr>
            <a:spLocks noGrp="1"/>
          </p:cNvSpPr>
          <p:nvPr>
            <p:ph type="title"/>
          </p:nvPr>
        </p:nvSpPr>
        <p:spPr/>
        <p:txBody>
          <a:bodyPr/>
          <a:lstStyle/>
          <a:p>
            <a:r>
              <a:rPr lang="en-US" sz="2800" dirty="0"/>
              <a:t>Steward Healthcare: </a:t>
            </a:r>
            <a:br>
              <a:rPr lang="en-US" dirty="0"/>
            </a:br>
            <a:r>
              <a:rPr lang="en-US" dirty="0"/>
              <a:t>How PE Loots Communities</a:t>
            </a:r>
          </a:p>
        </p:txBody>
      </p:sp>
      <p:sp>
        <p:nvSpPr>
          <p:cNvPr id="7" name="Text Placeholder 6">
            <a:extLst>
              <a:ext uri="{FF2B5EF4-FFF2-40B4-BE49-F238E27FC236}">
                <a16:creationId xmlns:a16="http://schemas.microsoft.com/office/drawing/2014/main" id="{131D4E8F-E92A-7EDF-9552-5D474E32E59A}"/>
              </a:ext>
            </a:extLst>
          </p:cNvPr>
          <p:cNvSpPr>
            <a:spLocks noGrp="1"/>
          </p:cNvSpPr>
          <p:nvPr>
            <p:ph type="body" idx="10"/>
          </p:nvPr>
        </p:nvSpPr>
        <p:spPr/>
        <p:txBody>
          <a:bodyPr/>
          <a:lstStyle/>
          <a:p>
            <a:pPr>
              <a:lnSpc>
                <a:spcPct val="100000"/>
              </a:lnSpc>
            </a:pPr>
            <a:r>
              <a:rPr lang="en-US" dirty="0"/>
              <a:t>Drawn from: PE Stakeholder Project. “The Pillaging of Steward Health Care.” Private Equity Stakeholder Project PESP, June 26, 2024. https://</a:t>
            </a:r>
            <a:r>
              <a:rPr lang="en-US" dirty="0" err="1"/>
              <a:t>pestakeholder.org</a:t>
            </a:r>
            <a:r>
              <a:rPr lang="en-US" dirty="0"/>
              <a:t>/reports/the-pillaging-of-steward-health-care/.</a:t>
            </a:r>
          </a:p>
        </p:txBody>
      </p:sp>
      <p:sp>
        <p:nvSpPr>
          <p:cNvPr id="30" name="TextBox 29">
            <a:extLst>
              <a:ext uri="{FF2B5EF4-FFF2-40B4-BE49-F238E27FC236}">
                <a16:creationId xmlns:a16="http://schemas.microsoft.com/office/drawing/2014/main" id="{12E069F8-9BDA-4D8E-0C45-26ABEB906068}"/>
              </a:ext>
            </a:extLst>
          </p:cNvPr>
          <p:cNvSpPr txBox="1"/>
          <p:nvPr/>
        </p:nvSpPr>
        <p:spPr>
          <a:xfrm>
            <a:off x="1815549" y="3921069"/>
            <a:ext cx="10018642" cy="800219"/>
          </a:xfrm>
          <a:prstGeom prst="rect">
            <a:avLst/>
          </a:prstGeom>
          <a:solidFill>
            <a:schemeClr val="bg1"/>
          </a:solidFill>
          <a:ln>
            <a:solidFill>
              <a:schemeClr val="bg1"/>
            </a:solidFill>
          </a:ln>
        </p:spPr>
        <p:txBody>
          <a:bodyPr wrap="square" lIns="182880" tIns="91440" rIns="91440" bIns="91440" rtlCol="0" anchor="ctr" anchorCtr="0">
            <a:spAutoFit/>
          </a:bodyPr>
          <a:lstStyle/>
          <a:p>
            <a:pPr marL="57150" lvl="1" indent="-57150" algn="l" defTabSz="355600">
              <a:spcBef>
                <a:spcPct val="0"/>
              </a:spcBef>
              <a:spcAft>
                <a:spcPts val="600"/>
              </a:spcAft>
              <a:buChar char="•"/>
            </a:pPr>
            <a:r>
              <a:rPr lang="en-US" sz="2000" kern="1200" dirty="0"/>
              <a:t>Spiraling finances, deteriorating care, unpaid bills, equipment shortages, hospital closures, understaffing</a:t>
            </a:r>
          </a:p>
        </p:txBody>
      </p:sp>
      <p:sp>
        <p:nvSpPr>
          <p:cNvPr id="24" name="TextBox 23">
            <a:extLst>
              <a:ext uri="{FF2B5EF4-FFF2-40B4-BE49-F238E27FC236}">
                <a16:creationId xmlns:a16="http://schemas.microsoft.com/office/drawing/2014/main" id="{235910FD-8FD8-2682-394A-AAE4CBFFB62D}"/>
              </a:ext>
            </a:extLst>
          </p:cNvPr>
          <p:cNvSpPr txBox="1"/>
          <p:nvPr/>
        </p:nvSpPr>
        <p:spPr>
          <a:xfrm>
            <a:off x="357809" y="4121123"/>
            <a:ext cx="1524000" cy="40011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spcAft>
                <a:spcPts val="1200"/>
              </a:spcAft>
            </a:pPr>
            <a:r>
              <a:rPr lang="en-US" sz="2000" b="1" dirty="0">
                <a:solidFill>
                  <a:schemeClr val="bg1"/>
                </a:solidFill>
                <a:effectLst>
                  <a:outerShdw blurRad="50800" dist="38100" dir="2700000" algn="tl" rotWithShape="0">
                    <a:prstClr val="black">
                      <a:alpha val="40000"/>
                    </a:prstClr>
                  </a:outerShdw>
                </a:effectLst>
              </a:rPr>
              <a:t>2020-2024</a:t>
            </a:r>
          </a:p>
        </p:txBody>
      </p:sp>
      <p:sp>
        <p:nvSpPr>
          <p:cNvPr id="28" name="TextBox 27">
            <a:extLst>
              <a:ext uri="{FF2B5EF4-FFF2-40B4-BE49-F238E27FC236}">
                <a16:creationId xmlns:a16="http://schemas.microsoft.com/office/drawing/2014/main" id="{C5D0D0A4-9BFC-C957-E882-1457A8198466}"/>
              </a:ext>
            </a:extLst>
          </p:cNvPr>
          <p:cNvSpPr txBox="1"/>
          <p:nvPr/>
        </p:nvSpPr>
        <p:spPr>
          <a:xfrm>
            <a:off x="1815549" y="1612729"/>
            <a:ext cx="10018642" cy="1954381"/>
          </a:xfrm>
          <a:prstGeom prst="rect">
            <a:avLst/>
          </a:prstGeom>
          <a:solidFill>
            <a:schemeClr val="bg1"/>
          </a:solidFill>
          <a:ln>
            <a:solidFill>
              <a:schemeClr val="bg1"/>
            </a:solidFill>
          </a:ln>
        </p:spPr>
        <p:txBody>
          <a:bodyPr wrap="square" lIns="182880" tIns="91440" rIns="91440" bIns="91440" rtlCol="0" anchor="ctr" anchorCtr="0">
            <a:spAutoFit/>
          </a:bodyPr>
          <a:lstStyle/>
          <a:p>
            <a:pPr marL="57150" lvl="1" indent="-57150" algn="l" defTabSz="355600">
              <a:spcBef>
                <a:spcPct val="0"/>
              </a:spcBef>
              <a:spcAft>
                <a:spcPts val="600"/>
              </a:spcAft>
              <a:buChar char="•"/>
            </a:pPr>
            <a:r>
              <a:rPr lang="en-US" sz="2000" kern="1200" dirty="0"/>
              <a:t>More debt acquisition allows </a:t>
            </a:r>
            <a:r>
              <a:rPr lang="en-US" sz="2000" kern="1200" dirty="0" err="1"/>
              <a:t>Cerebrus</a:t>
            </a:r>
            <a:r>
              <a:rPr lang="en-US" sz="2000" kern="1200" dirty="0"/>
              <a:t> to sell off Steward to new physician owners, including CEO Ralph de la Torre.</a:t>
            </a:r>
          </a:p>
          <a:p>
            <a:pPr marL="57150" lvl="1" indent="-57150" algn="l" defTabSz="355600">
              <a:spcBef>
                <a:spcPct val="0"/>
              </a:spcBef>
              <a:spcAft>
                <a:spcPts val="600"/>
              </a:spcAft>
              <a:buChar char="•"/>
            </a:pPr>
            <a:r>
              <a:rPr lang="en-US" sz="2000" kern="1200" dirty="0" err="1"/>
              <a:t>Cerebrus</a:t>
            </a:r>
            <a:r>
              <a:rPr lang="en-US" sz="2000" kern="1200" dirty="0"/>
              <a:t> made $800 million+ off the system.</a:t>
            </a:r>
          </a:p>
          <a:p>
            <a:pPr marL="57150" lvl="1" indent="-57150" algn="l" defTabSz="355600">
              <a:spcBef>
                <a:spcPct val="0"/>
              </a:spcBef>
              <a:spcAft>
                <a:spcPts val="600"/>
              </a:spcAft>
              <a:buChar char="•"/>
            </a:pPr>
            <a:r>
              <a:rPr lang="en-US" sz="2000" kern="1200" dirty="0"/>
              <a:t>New owners receive $111 million in dividends.</a:t>
            </a:r>
          </a:p>
          <a:p>
            <a:pPr marL="57150" lvl="1" indent="-57150" algn="l" defTabSz="355600">
              <a:spcBef>
                <a:spcPct val="0"/>
              </a:spcBef>
              <a:spcAft>
                <a:spcPts val="600"/>
              </a:spcAft>
              <a:buChar char="•"/>
            </a:pPr>
            <a:r>
              <a:rPr lang="en-US" sz="2000" b="1" kern="1200" dirty="0"/>
              <a:t>CEO Ralph de la Torre buys a $40 million yacht.</a:t>
            </a:r>
          </a:p>
        </p:txBody>
      </p:sp>
      <p:sp>
        <p:nvSpPr>
          <p:cNvPr id="25" name="TextBox 24">
            <a:extLst>
              <a:ext uri="{FF2B5EF4-FFF2-40B4-BE49-F238E27FC236}">
                <a16:creationId xmlns:a16="http://schemas.microsoft.com/office/drawing/2014/main" id="{4E4E7734-348C-F556-5E83-B523C5214341}"/>
              </a:ext>
            </a:extLst>
          </p:cNvPr>
          <p:cNvSpPr txBox="1"/>
          <p:nvPr/>
        </p:nvSpPr>
        <p:spPr>
          <a:xfrm>
            <a:off x="357809" y="2389864"/>
            <a:ext cx="1524000" cy="40011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spcAft>
                <a:spcPts val="1200"/>
              </a:spcAft>
            </a:pPr>
            <a:r>
              <a:rPr lang="en-US" sz="2000" b="1" dirty="0">
                <a:solidFill>
                  <a:schemeClr val="bg1"/>
                </a:solidFill>
                <a:effectLst>
                  <a:outerShdw blurRad="50800" dist="38100" dir="2700000" algn="tl" rotWithShape="0">
                    <a:prstClr val="black">
                      <a:alpha val="40000"/>
                    </a:prstClr>
                  </a:outerShdw>
                </a:effectLst>
              </a:rPr>
              <a:t>2020</a:t>
            </a:r>
          </a:p>
        </p:txBody>
      </p:sp>
      <p:sp>
        <p:nvSpPr>
          <p:cNvPr id="31" name="TextBox 30">
            <a:extLst>
              <a:ext uri="{FF2B5EF4-FFF2-40B4-BE49-F238E27FC236}">
                <a16:creationId xmlns:a16="http://schemas.microsoft.com/office/drawing/2014/main" id="{CC4F96C0-3150-8888-7785-D63D8F5C45AB}"/>
              </a:ext>
            </a:extLst>
          </p:cNvPr>
          <p:cNvSpPr txBox="1"/>
          <p:nvPr/>
        </p:nvSpPr>
        <p:spPr>
          <a:xfrm>
            <a:off x="1815549" y="5036774"/>
            <a:ext cx="10018642" cy="877163"/>
          </a:xfrm>
          <a:prstGeom prst="rect">
            <a:avLst/>
          </a:prstGeom>
          <a:solidFill>
            <a:schemeClr val="bg1"/>
          </a:solidFill>
          <a:ln>
            <a:solidFill>
              <a:schemeClr val="bg1"/>
            </a:solidFill>
          </a:ln>
        </p:spPr>
        <p:txBody>
          <a:bodyPr wrap="square" lIns="182880" tIns="91440" rIns="91440" bIns="91440" rtlCol="0" anchor="ctr" anchorCtr="0">
            <a:spAutoFit/>
          </a:bodyPr>
          <a:lstStyle/>
          <a:p>
            <a:pPr marL="57150" lvl="1" indent="-57150" algn="l" defTabSz="355600">
              <a:spcBef>
                <a:spcPct val="0"/>
              </a:spcBef>
              <a:spcAft>
                <a:spcPts val="600"/>
              </a:spcAft>
              <a:buChar char="•"/>
            </a:pPr>
            <a:r>
              <a:rPr lang="en-US" sz="2000" b="1" kern="1200" dirty="0"/>
              <a:t>Files for bankruptcy in Texas</a:t>
            </a:r>
            <a:endParaRPr lang="en-US" sz="2000" kern="1200" dirty="0"/>
          </a:p>
          <a:p>
            <a:pPr marL="57150" lvl="1" indent="-57150" algn="l" defTabSz="355600">
              <a:spcBef>
                <a:spcPct val="0"/>
              </a:spcBef>
              <a:spcAft>
                <a:spcPts val="600"/>
              </a:spcAft>
              <a:buChar char="•"/>
            </a:pPr>
            <a:r>
              <a:rPr lang="en-US" sz="2000" kern="1200" dirty="0"/>
              <a:t>$9 billion in liabilities mostly lease liabilities, $90 million in unpaid compensation</a:t>
            </a:r>
          </a:p>
        </p:txBody>
      </p:sp>
      <p:sp>
        <p:nvSpPr>
          <p:cNvPr id="26" name="TextBox 25">
            <a:extLst>
              <a:ext uri="{FF2B5EF4-FFF2-40B4-BE49-F238E27FC236}">
                <a16:creationId xmlns:a16="http://schemas.microsoft.com/office/drawing/2014/main" id="{D70475D6-92F5-059B-514F-8A73506E7AAD}"/>
              </a:ext>
            </a:extLst>
          </p:cNvPr>
          <p:cNvSpPr txBox="1"/>
          <p:nvPr/>
        </p:nvSpPr>
        <p:spPr>
          <a:xfrm>
            <a:off x="357809" y="5275300"/>
            <a:ext cx="1524000" cy="400110"/>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txBody>
          <a:bodyPr wrap="square" rtlCol="0">
            <a:spAutoFit/>
          </a:bodyPr>
          <a:lstStyle/>
          <a:p>
            <a:pPr algn="ctr">
              <a:spcAft>
                <a:spcPts val="1200"/>
              </a:spcAft>
            </a:pPr>
            <a:r>
              <a:rPr lang="en-US" sz="2000" b="1" dirty="0">
                <a:solidFill>
                  <a:schemeClr val="bg1"/>
                </a:solidFill>
                <a:effectLst>
                  <a:outerShdw blurRad="50800" dist="38100" dir="2700000" algn="tl" rotWithShape="0">
                    <a:prstClr val="black">
                      <a:alpha val="40000"/>
                    </a:prstClr>
                  </a:outerShdw>
                </a:effectLst>
              </a:rPr>
              <a:t>2024</a:t>
            </a:r>
          </a:p>
        </p:txBody>
      </p:sp>
    </p:spTree>
    <p:extLst>
      <p:ext uri="{BB962C8B-B14F-4D97-AF65-F5344CB8AC3E}">
        <p14:creationId xmlns:p14="http://schemas.microsoft.com/office/powerpoint/2010/main" val="218043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bg/>
                                          </p:spTgt>
                                        </p:tgtEl>
                                        <p:attrNameLst>
                                          <p:attrName>style.visibility</p:attrName>
                                        </p:attrNameLst>
                                      </p:cBhvr>
                                      <p:to>
                                        <p:strVal val="visible"/>
                                      </p:to>
                                    </p:set>
                                    <p:animEffect transition="in" filter="fade">
                                      <p:cBhvr>
                                        <p:cTn id="11" dur="500"/>
                                        <p:tgtEl>
                                          <p:spTgt spid="28">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fade">
                                      <p:cBhvr>
                                        <p:cTn id="14" dur="500"/>
                                        <p:tgtEl>
                                          <p:spTgt spid="28">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500"/>
                                  </p:stCondLst>
                                  <p:childTnLst>
                                    <p:set>
                                      <p:cBhvr>
                                        <p:cTn id="17" dur="1" fill="hold">
                                          <p:stCondLst>
                                            <p:cond delay="0"/>
                                          </p:stCondLst>
                                        </p:cTn>
                                        <p:tgtEl>
                                          <p:spTgt spid="28">
                                            <p:txEl>
                                              <p:pRg st="1" end="1"/>
                                            </p:txEl>
                                          </p:spTgt>
                                        </p:tgtEl>
                                        <p:attrNameLst>
                                          <p:attrName>style.visibility</p:attrName>
                                        </p:attrNameLst>
                                      </p:cBhvr>
                                      <p:to>
                                        <p:strVal val="visible"/>
                                      </p:to>
                                    </p:set>
                                    <p:animEffect transition="in" filter="fade">
                                      <p:cBhvr>
                                        <p:cTn id="18" dur="500"/>
                                        <p:tgtEl>
                                          <p:spTgt spid="28">
                                            <p:txEl>
                                              <p:pRg st="1" end="1"/>
                                            </p:txEl>
                                          </p:spTgt>
                                        </p:tgtEl>
                                      </p:cBhvr>
                                    </p:animEffect>
                                  </p:childTnLst>
                                </p:cTn>
                              </p:par>
                            </p:childTnLst>
                          </p:cTn>
                        </p:par>
                        <p:par>
                          <p:cTn id="19" fill="hold">
                            <p:stCondLst>
                              <p:cond delay="2000"/>
                            </p:stCondLst>
                            <p:childTnLst>
                              <p:par>
                                <p:cTn id="20" presetID="10" presetClass="entr" presetSubtype="0" fill="hold" grpId="0" nodeType="afterEffect">
                                  <p:stCondLst>
                                    <p:cond delay="500"/>
                                  </p:stCondLst>
                                  <p:childTnLst>
                                    <p:set>
                                      <p:cBhvr>
                                        <p:cTn id="21" dur="1" fill="hold">
                                          <p:stCondLst>
                                            <p:cond delay="0"/>
                                          </p:stCondLst>
                                        </p:cTn>
                                        <p:tgtEl>
                                          <p:spTgt spid="28">
                                            <p:txEl>
                                              <p:pRg st="2" end="2"/>
                                            </p:txEl>
                                          </p:spTgt>
                                        </p:tgtEl>
                                        <p:attrNameLst>
                                          <p:attrName>style.visibility</p:attrName>
                                        </p:attrNameLst>
                                      </p:cBhvr>
                                      <p:to>
                                        <p:strVal val="visible"/>
                                      </p:to>
                                    </p:set>
                                    <p:animEffect transition="in" filter="fade">
                                      <p:cBhvr>
                                        <p:cTn id="22" dur="500"/>
                                        <p:tgtEl>
                                          <p:spTgt spid="28">
                                            <p:txEl>
                                              <p:pRg st="2" end="2"/>
                                            </p:txEl>
                                          </p:spTgt>
                                        </p:tgtEl>
                                      </p:cBhvr>
                                    </p:animEffect>
                                  </p:childTnLst>
                                </p:cTn>
                              </p:par>
                            </p:childTnLst>
                          </p:cTn>
                        </p:par>
                        <p:par>
                          <p:cTn id="23" fill="hold">
                            <p:stCondLst>
                              <p:cond delay="3000"/>
                            </p:stCondLst>
                            <p:childTnLst>
                              <p:par>
                                <p:cTn id="24" presetID="10" presetClass="entr" presetSubtype="0" fill="hold" grpId="0" nodeType="afterEffect">
                                  <p:stCondLst>
                                    <p:cond delay="500"/>
                                  </p:stCondLst>
                                  <p:childTnLst>
                                    <p:set>
                                      <p:cBhvr>
                                        <p:cTn id="25" dur="1" fill="hold">
                                          <p:stCondLst>
                                            <p:cond delay="0"/>
                                          </p:stCondLst>
                                        </p:cTn>
                                        <p:tgtEl>
                                          <p:spTgt spid="28">
                                            <p:txEl>
                                              <p:pRg st="3" end="3"/>
                                            </p:txEl>
                                          </p:spTgt>
                                        </p:tgtEl>
                                        <p:attrNameLst>
                                          <p:attrName>style.visibility</p:attrName>
                                        </p:attrNameLst>
                                      </p:cBhvr>
                                      <p:to>
                                        <p:strVal val="visible"/>
                                      </p:to>
                                    </p:set>
                                    <p:animEffect transition="in" filter="fade">
                                      <p:cBhvr>
                                        <p:cTn id="26" dur="500"/>
                                        <p:tgtEl>
                                          <p:spTgt spid="2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30">
                                            <p:bg/>
                                          </p:spTgt>
                                        </p:tgtEl>
                                        <p:attrNameLst>
                                          <p:attrName>style.visibility</p:attrName>
                                        </p:attrNameLst>
                                      </p:cBhvr>
                                      <p:to>
                                        <p:strVal val="visible"/>
                                      </p:to>
                                    </p:set>
                                    <p:animEffect transition="in" filter="fade">
                                      <p:cBhvr>
                                        <p:cTn id="35" dur="500"/>
                                        <p:tgtEl>
                                          <p:spTgt spid="30">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xEl>
                                              <p:pRg st="0" end="0"/>
                                            </p:txEl>
                                          </p:spTgt>
                                        </p:tgtEl>
                                        <p:attrNameLst>
                                          <p:attrName>style.visibility</p:attrName>
                                        </p:attrNameLst>
                                      </p:cBhvr>
                                      <p:to>
                                        <p:strVal val="visible"/>
                                      </p:to>
                                    </p:set>
                                    <p:animEffect transition="in" filter="fade">
                                      <p:cBhvr>
                                        <p:cTn id="38" dur="500"/>
                                        <p:tgtEl>
                                          <p:spTgt spid="3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31">
                                            <p:bg/>
                                          </p:spTgt>
                                        </p:tgtEl>
                                        <p:attrNameLst>
                                          <p:attrName>style.visibility</p:attrName>
                                        </p:attrNameLst>
                                      </p:cBhvr>
                                      <p:to>
                                        <p:strVal val="visible"/>
                                      </p:to>
                                    </p:set>
                                    <p:animEffect transition="in" filter="fade">
                                      <p:cBhvr>
                                        <p:cTn id="47" dur="500"/>
                                        <p:tgtEl>
                                          <p:spTgt spid="31">
                                            <p:bg/>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
                                            <p:txEl>
                                              <p:pRg st="0" end="0"/>
                                            </p:txEl>
                                          </p:spTgt>
                                        </p:tgtEl>
                                        <p:attrNameLst>
                                          <p:attrName>style.visibility</p:attrName>
                                        </p:attrNameLst>
                                      </p:cBhvr>
                                      <p:to>
                                        <p:strVal val="visible"/>
                                      </p:to>
                                    </p:set>
                                    <p:animEffect transition="in" filter="fade">
                                      <p:cBhvr>
                                        <p:cTn id="50" dur="500"/>
                                        <p:tgtEl>
                                          <p:spTgt spid="31">
                                            <p:txEl>
                                              <p:pRg st="0" end="0"/>
                                            </p:txEl>
                                          </p:spTgt>
                                        </p:tgtEl>
                                      </p:cBhvr>
                                    </p:animEffect>
                                  </p:childTnLst>
                                </p:cTn>
                              </p:par>
                            </p:childTnLst>
                          </p:cTn>
                        </p:par>
                        <p:par>
                          <p:cTn id="51" fill="hold">
                            <p:stCondLst>
                              <p:cond delay="1000"/>
                            </p:stCondLst>
                            <p:childTnLst>
                              <p:par>
                                <p:cTn id="52" presetID="10" presetClass="entr" presetSubtype="0" fill="hold" grpId="0" nodeType="afterEffect">
                                  <p:stCondLst>
                                    <p:cond delay="500"/>
                                  </p:stCondLst>
                                  <p:childTnLst>
                                    <p:set>
                                      <p:cBhvr>
                                        <p:cTn id="53" dur="1" fill="hold">
                                          <p:stCondLst>
                                            <p:cond delay="0"/>
                                          </p:stCondLst>
                                        </p:cTn>
                                        <p:tgtEl>
                                          <p:spTgt spid="31">
                                            <p:txEl>
                                              <p:pRg st="1" end="1"/>
                                            </p:txEl>
                                          </p:spTgt>
                                        </p:tgtEl>
                                        <p:attrNameLst>
                                          <p:attrName>style.visibility</p:attrName>
                                        </p:attrNameLst>
                                      </p:cBhvr>
                                      <p:to>
                                        <p:strVal val="visible"/>
                                      </p:to>
                                    </p:set>
                                    <p:animEffect transition="in" filter="fade">
                                      <p:cBhvr>
                                        <p:cTn id="54" dur="500"/>
                                        <p:tgtEl>
                                          <p:spTgt spid="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build="p" animBg="1"/>
      <p:bldP spid="24" grpId="0" animBg="1"/>
      <p:bldP spid="28" grpId="0" uiExpand="1" build="p" animBg="1"/>
      <p:bldP spid="25" grpId="0" animBg="1"/>
      <p:bldP spid="31" grpId="0" uiExpand="1" build="p"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5B17B-26DE-4DA1-ADAA-80C15EC6A5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3FBF30-C7AC-C0FC-8100-85B20FAFB551}"/>
              </a:ext>
            </a:extLst>
          </p:cNvPr>
          <p:cNvSpPr>
            <a:spLocks noGrp="1"/>
          </p:cNvSpPr>
          <p:nvPr>
            <p:ph type="title"/>
          </p:nvPr>
        </p:nvSpPr>
        <p:spPr/>
        <p:txBody>
          <a:bodyPr/>
          <a:lstStyle/>
          <a:p>
            <a:r>
              <a:rPr lang="en-US" sz="2800" dirty="0"/>
              <a:t>Steward Healthcare: </a:t>
            </a:r>
            <a:br>
              <a:rPr lang="en-US" dirty="0"/>
            </a:br>
            <a:r>
              <a:rPr lang="en-US" dirty="0"/>
              <a:t>How PE Loots Communities</a:t>
            </a:r>
          </a:p>
        </p:txBody>
      </p:sp>
      <p:pic>
        <p:nvPicPr>
          <p:cNvPr id="5" name="Picture 4">
            <a:extLst>
              <a:ext uri="{FF2B5EF4-FFF2-40B4-BE49-F238E27FC236}">
                <a16:creationId xmlns:a16="http://schemas.microsoft.com/office/drawing/2014/main" id="{77E97C9A-AA09-FEC3-B203-3EA3DB1FC6B6}"/>
              </a:ext>
            </a:extLst>
          </p:cNvPr>
          <p:cNvPicPr>
            <a:picLocks noChangeAspect="1"/>
          </p:cNvPicPr>
          <p:nvPr/>
        </p:nvPicPr>
        <p:blipFill>
          <a:blip r:embed="rId2"/>
          <a:srcRect b="28516"/>
          <a:stretch/>
        </p:blipFill>
        <p:spPr>
          <a:xfrm>
            <a:off x="6409626" y="1569115"/>
            <a:ext cx="5350908" cy="4261842"/>
          </a:xfrm>
          <a:prstGeom prst="rect">
            <a:avLst/>
          </a:prstGeom>
          <a:ln w="12700">
            <a:solidFill>
              <a:schemeClr val="bg1"/>
            </a:solidFill>
          </a:ln>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8A52E45B-00A5-02F5-97C3-9068B0CE5701}"/>
              </a:ext>
            </a:extLst>
          </p:cNvPr>
          <p:cNvPicPr>
            <a:picLocks noChangeAspect="1"/>
          </p:cNvPicPr>
          <p:nvPr/>
        </p:nvPicPr>
        <p:blipFill>
          <a:blip r:embed="rId3"/>
          <a:srcRect t="5925" b="21581"/>
          <a:stretch/>
        </p:blipFill>
        <p:spPr>
          <a:xfrm>
            <a:off x="431466" y="1569115"/>
            <a:ext cx="5863188" cy="3177219"/>
          </a:xfrm>
          <a:prstGeom prst="rect">
            <a:avLst/>
          </a:prstGeom>
          <a:ln w="12700">
            <a:solidFill>
              <a:schemeClr val="bg1"/>
            </a:solidFill>
          </a:ln>
          <a:effectLst>
            <a:outerShdw blurRad="63500" sx="102000" sy="102000" algn="ctr" rotWithShape="0">
              <a:prstClr val="black">
                <a:alpha val="40000"/>
              </a:prstClr>
            </a:outerShdw>
          </a:effectLst>
        </p:spPr>
      </p:pic>
      <p:pic>
        <p:nvPicPr>
          <p:cNvPr id="8" name="Picture 2" descr="undefined">
            <a:extLst>
              <a:ext uri="{FF2B5EF4-FFF2-40B4-BE49-F238E27FC236}">
                <a16:creationId xmlns:a16="http://schemas.microsoft.com/office/drawing/2014/main" id="{4EC15773-BDD0-9973-40ED-FEB3364FFD7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99289" y="3429000"/>
            <a:ext cx="5126695" cy="3281084"/>
          </a:xfrm>
          <a:prstGeom prst="rect">
            <a:avLst/>
          </a:prstGeom>
          <a:noFill/>
          <a:ln w="127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99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E3647-0DD2-AD12-5629-B42A79DBF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83B80B-1340-684A-6216-0408ED1542D8}"/>
              </a:ext>
            </a:extLst>
          </p:cNvPr>
          <p:cNvSpPr>
            <a:spLocks noGrp="1"/>
          </p:cNvSpPr>
          <p:nvPr>
            <p:ph type="title"/>
          </p:nvPr>
        </p:nvSpPr>
        <p:spPr/>
        <p:txBody>
          <a:bodyPr/>
          <a:lstStyle/>
          <a:p>
            <a:r>
              <a:rPr lang="en-US" sz="2800" dirty="0"/>
              <a:t>Steward Healthcare: </a:t>
            </a:r>
            <a:br>
              <a:rPr lang="en-US" dirty="0"/>
            </a:br>
            <a:r>
              <a:rPr lang="en-US" dirty="0"/>
              <a:t>How PE Loots Communities</a:t>
            </a:r>
          </a:p>
        </p:txBody>
      </p:sp>
      <p:pic>
        <p:nvPicPr>
          <p:cNvPr id="4" name="Picture 3">
            <a:extLst>
              <a:ext uri="{FF2B5EF4-FFF2-40B4-BE49-F238E27FC236}">
                <a16:creationId xmlns:a16="http://schemas.microsoft.com/office/drawing/2014/main" id="{F2BD0D4E-3A8B-D667-DD4E-039E108E4D20}"/>
              </a:ext>
            </a:extLst>
          </p:cNvPr>
          <p:cNvPicPr>
            <a:picLocks noChangeAspect="1"/>
          </p:cNvPicPr>
          <p:nvPr/>
        </p:nvPicPr>
        <p:blipFill>
          <a:blip r:embed="rId2"/>
          <a:srcRect l="3850" t="23204" r="1632" b="7364"/>
          <a:stretch/>
        </p:blipFill>
        <p:spPr>
          <a:xfrm>
            <a:off x="688769" y="1690688"/>
            <a:ext cx="6977958" cy="4617346"/>
          </a:xfrm>
          <a:prstGeom prst="rect">
            <a:avLst/>
          </a:prstGeom>
          <a:ln>
            <a:solidFill>
              <a:schemeClr val="bg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A80EF5E1-C738-2BB7-A654-70BFFDFEB9EC}"/>
              </a:ext>
            </a:extLst>
          </p:cNvPr>
          <p:cNvPicPr>
            <a:picLocks noChangeAspect="1"/>
          </p:cNvPicPr>
          <p:nvPr/>
        </p:nvPicPr>
        <p:blipFill>
          <a:blip r:embed="rId2"/>
          <a:srcRect b="81608"/>
          <a:stretch/>
        </p:blipFill>
        <p:spPr>
          <a:xfrm>
            <a:off x="3789878" y="2071689"/>
            <a:ext cx="8001269" cy="132556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0489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E08C5-F269-3B5A-6DA4-64FEE007C877}"/>
              </a:ext>
            </a:extLst>
          </p:cNvPr>
          <p:cNvSpPr>
            <a:spLocks noGrp="1"/>
          </p:cNvSpPr>
          <p:nvPr>
            <p:ph type="title"/>
          </p:nvPr>
        </p:nvSpPr>
        <p:spPr/>
        <p:txBody>
          <a:bodyPr>
            <a:normAutofit/>
          </a:bodyPr>
          <a:lstStyle/>
          <a:p>
            <a:r>
              <a:rPr lang="en-US" sz="3200" dirty="0"/>
              <a:t>Life Expectancy At Birth in the US </a:t>
            </a:r>
            <a:br>
              <a:rPr lang="en-US" sz="3200" dirty="0"/>
            </a:br>
            <a:r>
              <a:rPr lang="en-US" sz="3200" dirty="0"/>
              <a:t>Among Black and White Individuals, 1950-2022</a:t>
            </a:r>
            <a:endParaRPr lang="en-US" dirty="0"/>
          </a:p>
        </p:txBody>
      </p:sp>
      <p:sp>
        <p:nvSpPr>
          <p:cNvPr id="3" name="Text Placeholder 2">
            <a:extLst>
              <a:ext uri="{FF2B5EF4-FFF2-40B4-BE49-F238E27FC236}">
                <a16:creationId xmlns:a16="http://schemas.microsoft.com/office/drawing/2014/main" id="{C20D60D9-89CC-DE93-BCCF-11B81F0D815A}"/>
              </a:ext>
            </a:extLst>
          </p:cNvPr>
          <p:cNvSpPr>
            <a:spLocks noGrp="1"/>
          </p:cNvSpPr>
          <p:nvPr>
            <p:ph type="body" idx="10"/>
          </p:nvPr>
        </p:nvSpPr>
        <p:spPr>
          <a:xfrm>
            <a:off x="0" y="6016753"/>
            <a:ext cx="8470900" cy="841248"/>
          </a:xfrm>
        </p:spPr>
        <p:txBody>
          <a:bodyPr>
            <a:normAutofit fontScale="77500" lnSpcReduction="20000"/>
          </a:bodyPr>
          <a:lstStyle/>
          <a:p>
            <a:pPr>
              <a:lnSpc>
                <a:spcPct val="120000"/>
              </a:lnSpc>
              <a:spcBef>
                <a:spcPts val="0"/>
              </a:spcBef>
            </a:pPr>
            <a:r>
              <a:rPr lang="en-US" dirty="0"/>
              <a:t>1950-2005:NCHS - Death rates and life expectancy at birth dataset, available at https://</a:t>
            </a:r>
            <a:r>
              <a:rPr lang="en-US" dirty="0" err="1"/>
              <a:t>data.cdc.gov</a:t>
            </a:r>
            <a:r>
              <a:rPr lang="en-US" dirty="0"/>
              <a:t>/NCHS/NCHS-Death-rates-and-life-expectancy-at-birth/w9j2-ggv5/</a:t>
            </a:r>
            <a:r>
              <a:rPr lang="en-US" dirty="0" err="1"/>
              <a:t>about_data</a:t>
            </a:r>
            <a:r>
              <a:rPr lang="en-US" dirty="0"/>
              <a:t>. [Downloaded 11-11-2024] and 2022 data from https://</a:t>
            </a:r>
            <a:r>
              <a:rPr lang="en-US" dirty="0" err="1"/>
              <a:t>www.cdc.gov</a:t>
            </a:r>
            <a:r>
              <a:rPr lang="en-US" dirty="0"/>
              <a:t>/</a:t>
            </a:r>
            <a:r>
              <a:rPr lang="en-US" dirty="0" err="1"/>
              <a:t>nchs</a:t>
            </a:r>
            <a:r>
              <a:rPr lang="en-US" dirty="0"/>
              <a:t>/data/</a:t>
            </a:r>
            <a:r>
              <a:rPr lang="en-US" dirty="0" err="1"/>
              <a:t>vsrr</a:t>
            </a:r>
            <a:r>
              <a:rPr lang="en-US" dirty="0"/>
              <a:t>/vsrr031.pdf downloaded Dec 4 2024</a:t>
            </a:r>
          </a:p>
          <a:p>
            <a:pPr>
              <a:lnSpc>
                <a:spcPct val="120000"/>
              </a:lnSpc>
              <a:spcBef>
                <a:spcPts val="0"/>
              </a:spcBef>
            </a:pPr>
            <a:r>
              <a:rPr lang="en-US" dirty="0"/>
              <a:t>2006-2021: NVSS, National Vital Statistics Reports, United States Life Tables 2021 (Table 19).  Note that before 2006, data is for Black and White individuals of both Hispanic and non-Hispanic ethnicity.  However, from 2006 onward (indicated by dashed line), life expectancy is that of non-Hispanic Blacks and non-Hispanic Whites only.  Race indicator is the CDC’s “Single Race” variable from 2018 onward, and before that “Bridge Race”; these categorizations are not fully comparable.  </a:t>
            </a:r>
          </a:p>
        </p:txBody>
      </p:sp>
      <p:graphicFrame>
        <p:nvGraphicFramePr>
          <p:cNvPr id="4" name="Chart 3">
            <a:extLst>
              <a:ext uri="{FF2B5EF4-FFF2-40B4-BE49-F238E27FC236}">
                <a16:creationId xmlns:a16="http://schemas.microsoft.com/office/drawing/2014/main" id="{1559C4D6-DF78-F304-531E-6B8F97BFC0FE}"/>
              </a:ext>
            </a:extLst>
          </p:cNvPr>
          <p:cNvGraphicFramePr/>
          <p:nvPr>
            <p:extLst>
              <p:ext uri="{D42A27DB-BD31-4B8C-83A1-F6EECF244321}">
                <p14:modId xmlns:p14="http://schemas.microsoft.com/office/powerpoint/2010/main" val="323195014"/>
              </p:ext>
            </p:extLst>
          </p:nvPr>
        </p:nvGraphicFramePr>
        <p:xfrm>
          <a:off x="288759" y="1424540"/>
          <a:ext cx="11501920" cy="441799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BA6CE53-79B6-B8C4-DA61-B83D1F7EAB47}"/>
              </a:ext>
            </a:extLst>
          </p:cNvPr>
          <p:cNvSpPr txBox="1"/>
          <p:nvPr/>
        </p:nvSpPr>
        <p:spPr>
          <a:xfrm>
            <a:off x="3279295" y="2740137"/>
            <a:ext cx="840295" cy="400110"/>
          </a:xfrm>
          <a:prstGeom prst="rect">
            <a:avLst/>
          </a:prstGeom>
          <a:noFill/>
        </p:spPr>
        <p:txBody>
          <a:bodyPr wrap="none" rtlCol="0">
            <a:spAutoFit/>
          </a:bodyPr>
          <a:lstStyle/>
          <a:p>
            <a:pPr>
              <a:spcAft>
                <a:spcPts val="1200"/>
              </a:spcAft>
            </a:pPr>
            <a:r>
              <a:rPr lang="en-US" sz="2000" dirty="0">
                <a:solidFill>
                  <a:schemeClr val="bg1"/>
                </a:solidFill>
              </a:rPr>
              <a:t>White</a:t>
            </a:r>
          </a:p>
        </p:txBody>
      </p:sp>
      <p:sp>
        <p:nvSpPr>
          <p:cNvPr id="6" name="TextBox 5">
            <a:extLst>
              <a:ext uri="{FF2B5EF4-FFF2-40B4-BE49-F238E27FC236}">
                <a16:creationId xmlns:a16="http://schemas.microsoft.com/office/drawing/2014/main" id="{0A672898-2D45-43B7-9FAB-F01220DF9A47}"/>
              </a:ext>
            </a:extLst>
          </p:cNvPr>
          <p:cNvSpPr txBox="1"/>
          <p:nvPr/>
        </p:nvSpPr>
        <p:spPr>
          <a:xfrm>
            <a:off x="3279295" y="4524134"/>
            <a:ext cx="813043" cy="400110"/>
          </a:xfrm>
          <a:prstGeom prst="rect">
            <a:avLst/>
          </a:prstGeom>
          <a:noFill/>
        </p:spPr>
        <p:txBody>
          <a:bodyPr wrap="none" rtlCol="0">
            <a:spAutoFit/>
          </a:bodyPr>
          <a:lstStyle/>
          <a:p>
            <a:pPr>
              <a:spcAft>
                <a:spcPts val="1200"/>
              </a:spcAft>
            </a:pPr>
            <a:r>
              <a:rPr lang="en-US" sz="2000" dirty="0">
                <a:solidFill>
                  <a:schemeClr val="bg1"/>
                </a:solidFill>
                <a:effectLst/>
              </a:rPr>
              <a:t>Black</a:t>
            </a:r>
          </a:p>
        </p:txBody>
      </p:sp>
    </p:spTree>
    <p:extLst>
      <p:ext uri="{BB962C8B-B14F-4D97-AF65-F5344CB8AC3E}">
        <p14:creationId xmlns:p14="http://schemas.microsoft.com/office/powerpoint/2010/main" val="918762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8C3A9-3FB1-F6A7-6736-1A06C00D1B85}"/>
              </a:ext>
            </a:extLst>
          </p:cNvPr>
          <p:cNvSpPr>
            <a:spLocks noGrp="1"/>
          </p:cNvSpPr>
          <p:nvPr>
            <p:ph type="title"/>
          </p:nvPr>
        </p:nvSpPr>
        <p:spPr/>
        <p:txBody>
          <a:bodyPr>
            <a:normAutofit/>
          </a:bodyPr>
          <a:lstStyle/>
          <a:p>
            <a:r>
              <a:rPr lang="en-US" sz="2800" dirty="0"/>
              <a:t>In the two years following PE acquisition, </a:t>
            </a:r>
            <a:br>
              <a:rPr lang="en-US" sz="2800" dirty="0"/>
            </a:br>
            <a:r>
              <a:rPr lang="en-US" dirty="0"/>
              <a:t>Hospitals Lost 24% of their Capital</a:t>
            </a:r>
          </a:p>
        </p:txBody>
      </p:sp>
      <p:sp>
        <p:nvSpPr>
          <p:cNvPr id="3" name="Text Placeholder 2">
            <a:extLst>
              <a:ext uri="{FF2B5EF4-FFF2-40B4-BE49-F238E27FC236}">
                <a16:creationId xmlns:a16="http://schemas.microsoft.com/office/drawing/2014/main" id="{3232EB9D-A7D9-2508-43DF-7215E93697AB}"/>
              </a:ext>
            </a:extLst>
          </p:cNvPr>
          <p:cNvSpPr>
            <a:spLocks noGrp="1"/>
          </p:cNvSpPr>
          <p:nvPr>
            <p:ph type="body" idx="10"/>
          </p:nvPr>
        </p:nvSpPr>
        <p:spPr/>
        <p:txBody>
          <a:bodyPr/>
          <a:lstStyle/>
          <a:p>
            <a:pPr>
              <a:lnSpc>
                <a:spcPct val="100000"/>
              </a:lnSpc>
            </a:pPr>
            <a:r>
              <a:rPr lang="en-US" dirty="0"/>
              <a:t>Schrier, Elizabeth, Hope E. M. Schwartz, David U. Himmelstein, Adam Gaffney, Danny McCormick, Samuel L. Dickman, and Steffie Woolhandler. “Hospital Assets Before and After Private Equity Acquisition.” JAMA, July 30, 2024. https://</a:t>
            </a:r>
            <a:r>
              <a:rPr lang="en-US" dirty="0" err="1"/>
              <a:t>doi.org</a:t>
            </a:r>
            <a:r>
              <a:rPr lang="en-US" dirty="0"/>
              <a:t>/10.1001/jama.2024.13555.</a:t>
            </a:r>
          </a:p>
        </p:txBody>
      </p:sp>
      <p:sp>
        <p:nvSpPr>
          <p:cNvPr id="5" name="TextBox 4">
            <a:extLst>
              <a:ext uri="{FF2B5EF4-FFF2-40B4-BE49-F238E27FC236}">
                <a16:creationId xmlns:a16="http://schemas.microsoft.com/office/drawing/2014/main" id="{D46B53AC-5B41-E7B0-C7F1-EF759833A31C}"/>
              </a:ext>
            </a:extLst>
          </p:cNvPr>
          <p:cNvSpPr txBox="1"/>
          <p:nvPr/>
        </p:nvSpPr>
        <p:spPr>
          <a:xfrm>
            <a:off x="675332" y="2512088"/>
            <a:ext cx="1145513" cy="1015663"/>
          </a:xfrm>
          <a:prstGeom prst="rect">
            <a:avLst/>
          </a:prstGeom>
          <a:noFill/>
        </p:spPr>
        <p:txBody>
          <a:bodyPr wrap="square" rtlCol="0">
            <a:spAutoFit/>
          </a:bodyPr>
          <a:lstStyle/>
          <a:p>
            <a:pPr>
              <a:spcAft>
                <a:spcPts val="1200"/>
              </a:spcAft>
            </a:pPr>
            <a:r>
              <a:rPr lang="en-US" sz="2000" dirty="0">
                <a:solidFill>
                  <a:schemeClr val="bg1"/>
                </a:solidFill>
              </a:rPr>
              <a:t>Mean capital assets</a:t>
            </a:r>
          </a:p>
        </p:txBody>
      </p:sp>
      <p:sp>
        <p:nvSpPr>
          <p:cNvPr id="7" name="TextBox 6">
            <a:extLst>
              <a:ext uri="{FF2B5EF4-FFF2-40B4-BE49-F238E27FC236}">
                <a16:creationId xmlns:a16="http://schemas.microsoft.com/office/drawing/2014/main" id="{CA233B1F-9D10-6F45-1E01-9E022BFA48EA}"/>
              </a:ext>
            </a:extLst>
          </p:cNvPr>
          <p:cNvSpPr txBox="1"/>
          <p:nvPr/>
        </p:nvSpPr>
        <p:spPr>
          <a:xfrm>
            <a:off x="3463462" y="5463495"/>
            <a:ext cx="8128000" cy="400110"/>
          </a:xfrm>
          <a:prstGeom prst="rect">
            <a:avLst/>
          </a:prstGeom>
          <a:noFill/>
        </p:spPr>
        <p:txBody>
          <a:bodyPr wrap="square" rtlCol="0">
            <a:spAutoFit/>
          </a:bodyPr>
          <a:lstStyle/>
          <a:p>
            <a:pPr algn="ctr">
              <a:spcAft>
                <a:spcPts val="1200"/>
              </a:spcAft>
            </a:pPr>
            <a:r>
              <a:rPr lang="en-US" sz="2000" dirty="0">
                <a:solidFill>
                  <a:schemeClr val="bg1"/>
                </a:solidFill>
              </a:rPr>
              <a:t>Year relative to PE acquisition</a:t>
            </a:r>
          </a:p>
        </p:txBody>
      </p:sp>
      <p:graphicFrame>
        <p:nvGraphicFramePr>
          <p:cNvPr id="8" name="Table 7">
            <a:extLst>
              <a:ext uri="{FF2B5EF4-FFF2-40B4-BE49-F238E27FC236}">
                <a16:creationId xmlns:a16="http://schemas.microsoft.com/office/drawing/2014/main" id="{9300B9CA-91C2-C87E-095B-1A9DC9DB8B54}"/>
              </a:ext>
            </a:extLst>
          </p:cNvPr>
          <p:cNvGraphicFramePr>
            <a:graphicFrameLocks noGrp="1"/>
          </p:cNvGraphicFramePr>
          <p:nvPr>
            <p:extLst>
              <p:ext uri="{D42A27DB-BD31-4B8C-83A1-F6EECF244321}">
                <p14:modId xmlns:p14="http://schemas.microsoft.com/office/powerpoint/2010/main" val="4261531921"/>
              </p:ext>
            </p:extLst>
          </p:nvPr>
        </p:nvGraphicFramePr>
        <p:xfrm>
          <a:off x="1508649" y="1599416"/>
          <a:ext cx="1917002" cy="3879274"/>
        </p:xfrm>
        <a:graphic>
          <a:graphicData uri="http://schemas.openxmlformats.org/drawingml/2006/table">
            <a:tbl>
              <a:tblPr>
                <a:tableStyleId>{5C22544A-7EE6-4342-B048-85BDC9FD1C3A}</a:tableStyleId>
              </a:tblPr>
              <a:tblGrid>
                <a:gridCol w="1917002">
                  <a:extLst>
                    <a:ext uri="{9D8B030D-6E8A-4147-A177-3AD203B41FA5}">
                      <a16:colId xmlns:a16="http://schemas.microsoft.com/office/drawing/2014/main" val="3925336479"/>
                    </a:ext>
                  </a:extLst>
                </a:gridCol>
              </a:tblGrid>
              <a:tr h="554182">
                <a:tc>
                  <a:txBody>
                    <a:bodyPr/>
                    <a:lstStyle/>
                    <a:p>
                      <a:pPr algn="r"/>
                      <a:r>
                        <a:rPr lang="en-US" sz="2000" dirty="0">
                          <a:solidFill>
                            <a:schemeClr val="bg1"/>
                          </a:solidFill>
                        </a:rPr>
                        <a:t>$150,000,000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120419"/>
                  </a:ext>
                </a:extLst>
              </a:tr>
              <a:tr h="554182">
                <a:tc>
                  <a:txBody>
                    <a:bodyPr/>
                    <a:lstStyle/>
                    <a:p>
                      <a:pPr algn="r"/>
                      <a:r>
                        <a:rPr lang="en-US" sz="2000" dirty="0">
                          <a:solidFill>
                            <a:schemeClr val="bg1"/>
                          </a:solidFill>
                        </a:rPr>
                        <a:t>$125,000,000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5629613"/>
                  </a:ext>
                </a:extLst>
              </a:tr>
              <a:tr h="554182">
                <a:tc>
                  <a:txBody>
                    <a:bodyPr/>
                    <a:lstStyle/>
                    <a:p>
                      <a:pPr algn="r"/>
                      <a:r>
                        <a:rPr lang="en-US" sz="2000" dirty="0">
                          <a:solidFill>
                            <a:schemeClr val="bg1"/>
                          </a:solidFill>
                        </a:rPr>
                        <a:t>$100,000,000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4586258"/>
                  </a:ext>
                </a:extLst>
              </a:tr>
              <a:tr h="554182">
                <a:tc>
                  <a:txBody>
                    <a:bodyPr/>
                    <a:lstStyle/>
                    <a:p>
                      <a:pPr algn="r"/>
                      <a:r>
                        <a:rPr lang="en-US" sz="2000" dirty="0">
                          <a:solidFill>
                            <a:schemeClr val="bg1"/>
                          </a:solidFill>
                        </a:rPr>
                        <a:t>$75,000,000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05305406"/>
                  </a:ext>
                </a:extLst>
              </a:tr>
              <a:tr h="554182">
                <a:tc>
                  <a:txBody>
                    <a:bodyPr/>
                    <a:lstStyle/>
                    <a:p>
                      <a:pPr algn="r"/>
                      <a:r>
                        <a:rPr lang="en-US" sz="2000" dirty="0">
                          <a:solidFill>
                            <a:schemeClr val="bg1"/>
                          </a:solidFill>
                        </a:rPr>
                        <a:t>$50,000,000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5658622"/>
                  </a:ext>
                </a:extLst>
              </a:tr>
              <a:tr h="554182">
                <a:tc>
                  <a:txBody>
                    <a:bodyPr/>
                    <a:lstStyle/>
                    <a:p>
                      <a:pPr algn="r"/>
                      <a:r>
                        <a:rPr lang="en-US" sz="2000" dirty="0">
                          <a:solidFill>
                            <a:schemeClr val="bg1"/>
                          </a:solidFill>
                        </a:rPr>
                        <a:t>$25,000,000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6864884"/>
                  </a:ext>
                </a:extLst>
              </a:tr>
              <a:tr h="554182">
                <a:tc>
                  <a:txBody>
                    <a:bodyPr/>
                    <a:lstStyle/>
                    <a:p>
                      <a:pPr algn="r"/>
                      <a:r>
                        <a:rPr lang="en-US" sz="2000" dirty="0">
                          <a:solidFill>
                            <a:schemeClr val="bg1"/>
                          </a:solidFill>
                        </a:rPr>
                        <a:t>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5295755"/>
                  </a:ext>
                </a:extLst>
              </a:tr>
            </a:tbl>
          </a:graphicData>
        </a:graphic>
      </p:graphicFrame>
      <p:graphicFrame>
        <p:nvGraphicFramePr>
          <p:cNvPr id="9" name="Table 8">
            <a:extLst>
              <a:ext uri="{FF2B5EF4-FFF2-40B4-BE49-F238E27FC236}">
                <a16:creationId xmlns:a16="http://schemas.microsoft.com/office/drawing/2014/main" id="{825F1C13-6E0A-6F4D-B38F-9E272C9BE154}"/>
              </a:ext>
            </a:extLst>
          </p:cNvPr>
          <p:cNvGraphicFramePr>
            <a:graphicFrameLocks noGrp="1"/>
          </p:cNvGraphicFramePr>
          <p:nvPr>
            <p:extLst>
              <p:ext uri="{D42A27DB-BD31-4B8C-83A1-F6EECF244321}">
                <p14:modId xmlns:p14="http://schemas.microsoft.com/office/powerpoint/2010/main" val="1992417712"/>
              </p:ext>
            </p:extLst>
          </p:nvPr>
        </p:nvGraphicFramePr>
        <p:xfrm>
          <a:off x="3463463" y="5202618"/>
          <a:ext cx="8128000" cy="396240"/>
        </p:xfrm>
        <a:graphic>
          <a:graphicData uri="http://schemas.openxmlformats.org/drawingml/2006/table">
            <a:tbl>
              <a:tblPr>
                <a:tableStyleId>{5C22544A-7EE6-4342-B048-85BDC9FD1C3A}</a:tableStyleId>
              </a:tblPr>
              <a:tblGrid>
                <a:gridCol w="508000">
                  <a:extLst>
                    <a:ext uri="{9D8B030D-6E8A-4147-A177-3AD203B41FA5}">
                      <a16:colId xmlns:a16="http://schemas.microsoft.com/office/drawing/2014/main" val="3840899399"/>
                    </a:ext>
                  </a:extLst>
                </a:gridCol>
                <a:gridCol w="508000">
                  <a:extLst>
                    <a:ext uri="{9D8B030D-6E8A-4147-A177-3AD203B41FA5}">
                      <a16:colId xmlns:a16="http://schemas.microsoft.com/office/drawing/2014/main" val="284096545"/>
                    </a:ext>
                  </a:extLst>
                </a:gridCol>
                <a:gridCol w="508000">
                  <a:extLst>
                    <a:ext uri="{9D8B030D-6E8A-4147-A177-3AD203B41FA5}">
                      <a16:colId xmlns:a16="http://schemas.microsoft.com/office/drawing/2014/main" val="1436750501"/>
                    </a:ext>
                  </a:extLst>
                </a:gridCol>
                <a:gridCol w="508000">
                  <a:extLst>
                    <a:ext uri="{9D8B030D-6E8A-4147-A177-3AD203B41FA5}">
                      <a16:colId xmlns:a16="http://schemas.microsoft.com/office/drawing/2014/main" val="1579654393"/>
                    </a:ext>
                  </a:extLst>
                </a:gridCol>
                <a:gridCol w="508000">
                  <a:extLst>
                    <a:ext uri="{9D8B030D-6E8A-4147-A177-3AD203B41FA5}">
                      <a16:colId xmlns:a16="http://schemas.microsoft.com/office/drawing/2014/main" val="3845918550"/>
                    </a:ext>
                  </a:extLst>
                </a:gridCol>
                <a:gridCol w="508000">
                  <a:extLst>
                    <a:ext uri="{9D8B030D-6E8A-4147-A177-3AD203B41FA5}">
                      <a16:colId xmlns:a16="http://schemas.microsoft.com/office/drawing/2014/main" val="2975021514"/>
                    </a:ext>
                  </a:extLst>
                </a:gridCol>
                <a:gridCol w="508000">
                  <a:extLst>
                    <a:ext uri="{9D8B030D-6E8A-4147-A177-3AD203B41FA5}">
                      <a16:colId xmlns:a16="http://schemas.microsoft.com/office/drawing/2014/main" val="934873633"/>
                    </a:ext>
                  </a:extLst>
                </a:gridCol>
                <a:gridCol w="508000">
                  <a:extLst>
                    <a:ext uri="{9D8B030D-6E8A-4147-A177-3AD203B41FA5}">
                      <a16:colId xmlns:a16="http://schemas.microsoft.com/office/drawing/2014/main" val="1831084021"/>
                    </a:ext>
                  </a:extLst>
                </a:gridCol>
                <a:gridCol w="508000">
                  <a:extLst>
                    <a:ext uri="{9D8B030D-6E8A-4147-A177-3AD203B41FA5}">
                      <a16:colId xmlns:a16="http://schemas.microsoft.com/office/drawing/2014/main" val="2490741108"/>
                    </a:ext>
                  </a:extLst>
                </a:gridCol>
                <a:gridCol w="508000">
                  <a:extLst>
                    <a:ext uri="{9D8B030D-6E8A-4147-A177-3AD203B41FA5}">
                      <a16:colId xmlns:a16="http://schemas.microsoft.com/office/drawing/2014/main" val="622844384"/>
                    </a:ext>
                  </a:extLst>
                </a:gridCol>
                <a:gridCol w="508000">
                  <a:extLst>
                    <a:ext uri="{9D8B030D-6E8A-4147-A177-3AD203B41FA5}">
                      <a16:colId xmlns:a16="http://schemas.microsoft.com/office/drawing/2014/main" val="1816093921"/>
                    </a:ext>
                  </a:extLst>
                </a:gridCol>
                <a:gridCol w="508000">
                  <a:extLst>
                    <a:ext uri="{9D8B030D-6E8A-4147-A177-3AD203B41FA5}">
                      <a16:colId xmlns:a16="http://schemas.microsoft.com/office/drawing/2014/main" val="2865004995"/>
                    </a:ext>
                  </a:extLst>
                </a:gridCol>
                <a:gridCol w="508000">
                  <a:extLst>
                    <a:ext uri="{9D8B030D-6E8A-4147-A177-3AD203B41FA5}">
                      <a16:colId xmlns:a16="http://schemas.microsoft.com/office/drawing/2014/main" val="541074534"/>
                    </a:ext>
                  </a:extLst>
                </a:gridCol>
                <a:gridCol w="508000">
                  <a:extLst>
                    <a:ext uri="{9D8B030D-6E8A-4147-A177-3AD203B41FA5}">
                      <a16:colId xmlns:a16="http://schemas.microsoft.com/office/drawing/2014/main" val="2640756719"/>
                    </a:ext>
                  </a:extLst>
                </a:gridCol>
                <a:gridCol w="508000">
                  <a:extLst>
                    <a:ext uri="{9D8B030D-6E8A-4147-A177-3AD203B41FA5}">
                      <a16:colId xmlns:a16="http://schemas.microsoft.com/office/drawing/2014/main" val="1229910075"/>
                    </a:ext>
                  </a:extLst>
                </a:gridCol>
                <a:gridCol w="508000">
                  <a:extLst>
                    <a:ext uri="{9D8B030D-6E8A-4147-A177-3AD203B41FA5}">
                      <a16:colId xmlns:a16="http://schemas.microsoft.com/office/drawing/2014/main" val="747954091"/>
                    </a:ext>
                  </a:extLst>
                </a:gridCol>
              </a:tblGrid>
              <a:tr h="370840">
                <a:tc>
                  <a:txBody>
                    <a:bodyPr/>
                    <a:lstStyle/>
                    <a:p>
                      <a:pPr algn="ctr"/>
                      <a:r>
                        <a:rPr lang="en-US" sz="2000" b="0" dirty="0">
                          <a:solidFill>
                            <a:schemeClr val="bg1"/>
                          </a:solidFill>
                        </a:rPr>
                        <a:t>-10</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-9</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-8</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-7</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-6</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-4</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-3</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-2</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0</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1</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2</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3</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4</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bg1"/>
                          </a:solidFill>
                        </a:rPr>
                        <a:t>5</a:t>
                      </a:r>
                    </a:p>
                  </a:txBody>
                  <a:tcPr marL="0"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31189942"/>
                  </a:ext>
                </a:extLst>
              </a:tr>
            </a:tbl>
          </a:graphicData>
        </a:graphic>
      </p:graphicFrame>
      <p:graphicFrame>
        <p:nvGraphicFramePr>
          <p:cNvPr id="10" name="Table 9">
            <a:extLst>
              <a:ext uri="{FF2B5EF4-FFF2-40B4-BE49-F238E27FC236}">
                <a16:creationId xmlns:a16="http://schemas.microsoft.com/office/drawing/2014/main" id="{7FA6A13E-927B-B03C-6FD6-D15FED1FBDF7}"/>
              </a:ext>
            </a:extLst>
          </p:cNvPr>
          <p:cNvGraphicFramePr>
            <a:graphicFrameLocks noGrp="1"/>
          </p:cNvGraphicFramePr>
          <p:nvPr>
            <p:extLst>
              <p:ext uri="{D42A27DB-BD31-4B8C-83A1-F6EECF244321}">
                <p14:modId xmlns:p14="http://schemas.microsoft.com/office/powerpoint/2010/main" val="3351698915"/>
              </p:ext>
            </p:extLst>
          </p:nvPr>
        </p:nvGraphicFramePr>
        <p:xfrm>
          <a:off x="3463463" y="1920595"/>
          <a:ext cx="8128000" cy="3291066"/>
        </p:xfrm>
        <a:graphic>
          <a:graphicData uri="http://schemas.openxmlformats.org/drawingml/2006/table">
            <a:tbl>
              <a:tblPr>
                <a:tableStyleId>{5C22544A-7EE6-4342-B048-85BDC9FD1C3A}</a:tableStyleId>
              </a:tblPr>
              <a:tblGrid>
                <a:gridCol w="8128000">
                  <a:extLst>
                    <a:ext uri="{9D8B030D-6E8A-4147-A177-3AD203B41FA5}">
                      <a16:colId xmlns:a16="http://schemas.microsoft.com/office/drawing/2014/main" val="1657673970"/>
                    </a:ext>
                  </a:extLst>
                </a:gridCol>
              </a:tblGrid>
              <a:tr h="548511">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791200903"/>
                  </a:ext>
                </a:extLst>
              </a:tr>
              <a:tr h="548511">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3120568084"/>
                  </a:ext>
                </a:extLst>
              </a:tr>
              <a:tr h="548511">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733436102"/>
                  </a:ext>
                </a:extLst>
              </a:tr>
              <a:tr h="548511">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3702724727"/>
                  </a:ext>
                </a:extLst>
              </a:tr>
              <a:tr h="548511">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ysDot"/>
                      <a:round/>
                      <a:headEnd type="none" w="med" len="med"/>
                      <a:tailEnd type="none" w="med" len="med"/>
                    </a:lnT>
                    <a:lnB w="9525" cap="flat" cmpd="sng" algn="ctr">
                      <a:solidFill>
                        <a:schemeClr val="bg1"/>
                      </a:solidFill>
                      <a:prstDash val="sysDot"/>
                      <a:round/>
                      <a:headEnd type="none" w="med" len="med"/>
                      <a:tailEnd type="none" w="med" len="med"/>
                    </a:lnB>
                    <a:noFill/>
                  </a:tcPr>
                </a:tc>
                <a:extLst>
                  <a:ext uri="{0D108BD9-81ED-4DB2-BD59-A6C34878D82A}">
                    <a16:rowId xmlns:a16="http://schemas.microsoft.com/office/drawing/2014/main" val="1028935266"/>
                  </a:ext>
                </a:extLst>
              </a:tr>
              <a:tr h="548511">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bg1"/>
                      </a:solidFill>
                      <a:prstDash val="sysDot"/>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85160895"/>
                  </a:ext>
                </a:extLst>
              </a:tr>
            </a:tbl>
          </a:graphicData>
        </a:graphic>
      </p:graphicFrame>
      <p:cxnSp>
        <p:nvCxnSpPr>
          <p:cNvPr id="17" name="Straight Connector 16">
            <a:extLst>
              <a:ext uri="{FF2B5EF4-FFF2-40B4-BE49-F238E27FC236}">
                <a16:creationId xmlns:a16="http://schemas.microsoft.com/office/drawing/2014/main" id="{F56F3380-5F2A-D641-0EF8-389DABFC1756}"/>
              </a:ext>
            </a:extLst>
          </p:cNvPr>
          <p:cNvCxnSpPr/>
          <p:nvPr/>
        </p:nvCxnSpPr>
        <p:spPr>
          <a:xfrm>
            <a:off x="8789286" y="1920595"/>
            <a:ext cx="0" cy="329106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1D5AB96-E78F-F23A-3973-159ADA3854C4}"/>
              </a:ext>
            </a:extLst>
          </p:cNvPr>
          <p:cNvSpPr txBox="1"/>
          <p:nvPr/>
        </p:nvSpPr>
        <p:spPr>
          <a:xfrm>
            <a:off x="8789285" y="2383722"/>
            <a:ext cx="2678051" cy="400110"/>
          </a:xfrm>
          <a:prstGeom prst="rect">
            <a:avLst/>
          </a:prstGeom>
          <a:noFill/>
        </p:spPr>
        <p:txBody>
          <a:bodyPr wrap="square" rtlCol="0">
            <a:spAutoFit/>
          </a:bodyPr>
          <a:lstStyle/>
          <a:p>
            <a:pPr>
              <a:spcAft>
                <a:spcPts val="1200"/>
              </a:spcAft>
            </a:pPr>
            <a:r>
              <a:rPr lang="en-US" sz="2000" dirty="0">
                <a:solidFill>
                  <a:schemeClr val="bg1"/>
                </a:solidFill>
              </a:rPr>
              <a:t>Matched controls</a:t>
            </a:r>
          </a:p>
        </p:txBody>
      </p:sp>
      <p:sp>
        <p:nvSpPr>
          <p:cNvPr id="19" name="TextBox 18">
            <a:extLst>
              <a:ext uri="{FF2B5EF4-FFF2-40B4-BE49-F238E27FC236}">
                <a16:creationId xmlns:a16="http://schemas.microsoft.com/office/drawing/2014/main" id="{A7234B4B-5484-88D8-CBC9-F16E6030D508}"/>
              </a:ext>
            </a:extLst>
          </p:cNvPr>
          <p:cNvSpPr txBox="1"/>
          <p:nvPr/>
        </p:nvSpPr>
        <p:spPr>
          <a:xfrm>
            <a:off x="8789285" y="3728218"/>
            <a:ext cx="2678051" cy="400110"/>
          </a:xfrm>
          <a:prstGeom prst="rect">
            <a:avLst/>
          </a:prstGeom>
          <a:noFill/>
        </p:spPr>
        <p:txBody>
          <a:bodyPr wrap="square" rtlCol="0">
            <a:spAutoFit/>
          </a:bodyPr>
          <a:lstStyle/>
          <a:p>
            <a:pPr>
              <a:spcAft>
                <a:spcPts val="1200"/>
              </a:spcAft>
            </a:pPr>
            <a:r>
              <a:rPr lang="en-US" sz="2000" dirty="0">
                <a:solidFill>
                  <a:schemeClr val="bg1"/>
                </a:solidFill>
              </a:rPr>
              <a:t>Private equity</a:t>
            </a:r>
          </a:p>
        </p:txBody>
      </p:sp>
      <p:sp>
        <p:nvSpPr>
          <p:cNvPr id="21" name="Freeform 20">
            <a:extLst>
              <a:ext uri="{FF2B5EF4-FFF2-40B4-BE49-F238E27FC236}">
                <a16:creationId xmlns:a16="http://schemas.microsoft.com/office/drawing/2014/main" id="{21985229-4370-F247-790E-03565AFAA1C0}"/>
              </a:ext>
            </a:extLst>
          </p:cNvPr>
          <p:cNvSpPr/>
          <p:nvPr/>
        </p:nvSpPr>
        <p:spPr>
          <a:xfrm>
            <a:off x="8899525" y="2470150"/>
            <a:ext cx="2511425" cy="1403350"/>
          </a:xfrm>
          <a:custGeom>
            <a:avLst/>
            <a:gdLst>
              <a:gd name="connsiteX0" fmla="*/ 0 w 2511425"/>
              <a:gd name="connsiteY0" fmla="*/ 603250 h 1403350"/>
              <a:gd name="connsiteX1" fmla="*/ 527050 w 2511425"/>
              <a:gd name="connsiteY1" fmla="*/ 495300 h 1403350"/>
              <a:gd name="connsiteX2" fmla="*/ 1019175 w 2511425"/>
              <a:gd name="connsiteY2" fmla="*/ 431800 h 1403350"/>
              <a:gd name="connsiteX3" fmla="*/ 1536700 w 2511425"/>
              <a:gd name="connsiteY3" fmla="*/ 330200 h 1403350"/>
              <a:gd name="connsiteX4" fmla="*/ 2025650 w 2511425"/>
              <a:gd name="connsiteY4" fmla="*/ 273050 h 1403350"/>
              <a:gd name="connsiteX5" fmla="*/ 2501900 w 2511425"/>
              <a:gd name="connsiteY5" fmla="*/ 0 h 1403350"/>
              <a:gd name="connsiteX6" fmla="*/ 2511425 w 2511425"/>
              <a:gd name="connsiteY6" fmla="*/ 1371600 h 1403350"/>
              <a:gd name="connsiteX7" fmla="*/ 2028825 w 2511425"/>
              <a:gd name="connsiteY7" fmla="*/ 1403350 h 1403350"/>
              <a:gd name="connsiteX8" fmla="*/ 1520825 w 2511425"/>
              <a:gd name="connsiteY8" fmla="*/ 1295400 h 1403350"/>
              <a:gd name="connsiteX9" fmla="*/ 1022350 w 2511425"/>
              <a:gd name="connsiteY9" fmla="*/ 1292225 h 1403350"/>
              <a:gd name="connsiteX10" fmla="*/ 504825 w 2511425"/>
              <a:gd name="connsiteY10" fmla="*/ 1111250 h 1403350"/>
              <a:gd name="connsiteX11" fmla="*/ 3175 w 2511425"/>
              <a:gd name="connsiteY11" fmla="*/ 717550 h 1403350"/>
              <a:gd name="connsiteX12" fmla="*/ 0 w 2511425"/>
              <a:gd name="connsiteY12" fmla="*/ 603250 h 140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1425" h="1403350">
                <a:moveTo>
                  <a:pt x="0" y="603250"/>
                </a:moveTo>
                <a:lnTo>
                  <a:pt x="527050" y="495300"/>
                </a:lnTo>
                <a:lnTo>
                  <a:pt x="1019175" y="431800"/>
                </a:lnTo>
                <a:lnTo>
                  <a:pt x="1536700" y="330200"/>
                </a:lnTo>
                <a:lnTo>
                  <a:pt x="2025650" y="273050"/>
                </a:lnTo>
                <a:lnTo>
                  <a:pt x="2501900" y="0"/>
                </a:lnTo>
                <a:lnTo>
                  <a:pt x="2511425" y="1371600"/>
                </a:lnTo>
                <a:lnTo>
                  <a:pt x="2028825" y="1403350"/>
                </a:lnTo>
                <a:lnTo>
                  <a:pt x="1520825" y="1295400"/>
                </a:lnTo>
                <a:lnTo>
                  <a:pt x="1022350" y="1292225"/>
                </a:lnTo>
                <a:lnTo>
                  <a:pt x="504825" y="1111250"/>
                </a:lnTo>
                <a:lnTo>
                  <a:pt x="3175" y="717550"/>
                </a:lnTo>
                <a:cubicBezTo>
                  <a:pt x="2117" y="679450"/>
                  <a:pt x="1058" y="641350"/>
                  <a:pt x="0" y="603250"/>
                </a:cubicBezTo>
                <a:close/>
              </a:path>
            </a:pathLst>
          </a:custGeom>
          <a:solidFill>
            <a:schemeClr val="accent2">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a:extLst>
              <a:ext uri="{FF2B5EF4-FFF2-40B4-BE49-F238E27FC236}">
                <a16:creationId xmlns:a16="http://schemas.microsoft.com/office/drawing/2014/main" id="{B0592CA2-6AD5-6450-E4F6-E38C0B4886BF}"/>
              </a:ext>
            </a:extLst>
          </p:cNvPr>
          <p:cNvSpPr/>
          <p:nvPr/>
        </p:nvSpPr>
        <p:spPr>
          <a:xfrm>
            <a:off x="3847297" y="2467253"/>
            <a:ext cx="7552706" cy="1128156"/>
          </a:xfrm>
          <a:custGeom>
            <a:avLst/>
            <a:gdLst>
              <a:gd name="connsiteX0" fmla="*/ 0 w 7552706"/>
              <a:gd name="connsiteY0" fmla="*/ 1128156 h 1128156"/>
              <a:gd name="connsiteX1" fmla="*/ 510639 w 7552706"/>
              <a:gd name="connsiteY1" fmla="*/ 1056904 h 1128156"/>
              <a:gd name="connsiteX2" fmla="*/ 1009402 w 7552706"/>
              <a:gd name="connsiteY2" fmla="*/ 967839 h 1128156"/>
              <a:gd name="connsiteX3" fmla="*/ 1520041 w 7552706"/>
              <a:gd name="connsiteY3" fmla="*/ 896587 h 1128156"/>
              <a:gd name="connsiteX4" fmla="*/ 2030680 w 7552706"/>
              <a:gd name="connsiteY4" fmla="*/ 855023 h 1128156"/>
              <a:gd name="connsiteX5" fmla="*/ 2523506 w 7552706"/>
              <a:gd name="connsiteY5" fmla="*/ 813460 h 1128156"/>
              <a:gd name="connsiteX6" fmla="*/ 3022270 w 7552706"/>
              <a:gd name="connsiteY6" fmla="*/ 748145 h 1128156"/>
              <a:gd name="connsiteX7" fmla="*/ 3538847 w 7552706"/>
              <a:gd name="connsiteY7" fmla="*/ 694706 h 1128156"/>
              <a:gd name="connsiteX8" fmla="*/ 4037610 w 7552706"/>
              <a:gd name="connsiteY8" fmla="*/ 647205 h 1128156"/>
              <a:gd name="connsiteX9" fmla="*/ 4542311 w 7552706"/>
              <a:gd name="connsiteY9" fmla="*/ 623454 h 1128156"/>
              <a:gd name="connsiteX10" fmla="*/ 5052950 w 7552706"/>
              <a:gd name="connsiteY10" fmla="*/ 611579 h 1128156"/>
              <a:gd name="connsiteX11" fmla="*/ 5557652 w 7552706"/>
              <a:gd name="connsiteY11" fmla="*/ 504701 h 1128156"/>
              <a:gd name="connsiteX12" fmla="*/ 6050478 w 7552706"/>
              <a:gd name="connsiteY12" fmla="*/ 433449 h 1128156"/>
              <a:gd name="connsiteX13" fmla="*/ 6567054 w 7552706"/>
              <a:gd name="connsiteY13" fmla="*/ 338447 h 1128156"/>
              <a:gd name="connsiteX14" fmla="*/ 7065818 w 7552706"/>
              <a:gd name="connsiteY14" fmla="*/ 279070 h 1128156"/>
              <a:gd name="connsiteX15" fmla="*/ 7552706 w 7552706"/>
              <a:gd name="connsiteY15" fmla="*/ 0 h 1128156"/>
              <a:gd name="connsiteX16" fmla="*/ 7546769 w 7552706"/>
              <a:gd name="connsiteY16" fmla="*/ 5938 h 1128156"/>
              <a:gd name="connsiteX0" fmla="*/ 0 w 7552706"/>
              <a:gd name="connsiteY0" fmla="*/ 1128156 h 1128156"/>
              <a:gd name="connsiteX1" fmla="*/ 510639 w 7552706"/>
              <a:gd name="connsiteY1" fmla="*/ 1056904 h 1128156"/>
              <a:gd name="connsiteX2" fmla="*/ 1009402 w 7552706"/>
              <a:gd name="connsiteY2" fmla="*/ 967839 h 1128156"/>
              <a:gd name="connsiteX3" fmla="*/ 1520041 w 7552706"/>
              <a:gd name="connsiteY3" fmla="*/ 896587 h 1128156"/>
              <a:gd name="connsiteX4" fmla="*/ 2030680 w 7552706"/>
              <a:gd name="connsiteY4" fmla="*/ 855023 h 1128156"/>
              <a:gd name="connsiteX5" fmla="*/ 2523506 w 7552706"/>
              <a:gd name="connsiteY5" fmla="*/ 813460 h 1128156"/>
              <a:gd name="connsiteX6" fmla="*/ 3022270 w 7552706"/>
              <a:gd name="connsiteY6" fmla="*/ 748145 h 1128156"/>
              <a:gd name="connsiteX7" fmla="*/ 3538847 w 7552706"/>
              <a:gd name="connsiteY7" fmla="*/ 694706 h 1128156"/>
              <a:gd name="connsiteX8" fmla="*/ 4037610 w 7552706"/>
              <a:gd name="connsiteY8" fmla="*/ 647205 h 1128156"/>
              <a:gd name="connsiteX9" fmla="*/ 4542311 w 7552706"/>
              <a:gd name="connsiteY9" fmla="*/ 623454 h 1128156"/>
              <a:gd name="connsiteX10" fmla="*/ 5052950 w 7552706"/>
              <a:gd name="connsiteY10" fmla="*/ 611579 h 1128156"/>
              <a:gd name="connsiteX11" fmla="*/ 5557652 w 7552706"/>
              <a:gd name="connsiteY11" fmla="*/ 504701 h 1128156"/>
              <a:gd name="connsiteX12" fmla="*/ 6050478 w 7552706"/>
              <a:gd name="connsiteY12" fmla="*/ 433449 h 1128156"/>
              <a:gd name="connsiteX13" fmla="*/ 6567054 w 7552706"/>
              <a:gd name="connsiteY13" fmla="*/ 338447 h 1128156"/>
              <a:gd name="connsiteX14" fmla="*/ 7065818 w 7552706"/>
              <a:gd name="connsiteY14" fmla="*/ 279070 h 1128156"/>
              <a:gd name="connsiteX15" fmla="*/ 7552706 w 7552706"/>
              <a:gd name="connsiteY15" fmla="*/ 0 h 11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52706" h="1128156">
                <a:moveTo>
                  <a:pt x="0" y="1128156"/>
                </a:moveTo>
                <a:lnTo>
                  <a:pt x="510639" y="1056904"/>
                </a:lnTo>
                <a:lnTo>
                  <a:pt x="1009402" y="967839"/>
                </a:lnTo>
                <a:lnTo>
                  <a:pt x="1520041" y="896587"/>
                </a:lnTo>
                <a:lnTo>
                  <a:pt x="2030680" y="855023"/>
                </a:lnTo>
                <a:lnTo>
                  <a:pt x="2523506" y="813460"/>
                </a:lnTo>
                <a:lnTo>
                  <a:pt x="3022270" y="748145"/>
                </a:lnTo>
                <a:lnTo>
                  <a:pt x="3538847" y="694706"/>
                </a:lnTo>
                <a:lnTo>
                  <a:pt x="4037610" y="647205"/>
                </a:lnTo>
                <a:lnTo>
                  <a:pt x="4542311" y="623454"/>
                </a:lnTo>
                <a:lnTo>
                  <a:pt x="5052950" y="611579"/>
                </a:lnTo>
                <a:lnTo>
                  <a:pt x="5557652" y="504701"/>
                </a:lnTo>
                <a:lnTo>
                  <a:pt x="6050478" y="433449"/>
                </a:lnTo>
                <a:lnTo>
                  <a:pt x="6567054" y="338447"/>
                </a:lnTo>
                <a:lnTo>
                  <a:pt x="7065818" y="279070"/>
                </a:lnTo>
                <a:lnTo>
                  <a:pt x="7552706" y="0"/>
                </a:lnTo>
              </a:path>
            </a:pathLst>
          </a:custGeom>
          <a:noFill/>
          <a:ln w="76200">
            <a:solidFill>
              <a:schemeClr val="accent1">
                <a:lumMod val="75000"/>
              </a:schemeClr>
            </a:solidFill>
          </a:ln>
          <a:effectLst>
            <a:glow rad="508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id="{ABCC2E45-63EC-D4A1-1B20-3E5640FCA65E}"/>
              </a:ext>
            </a:extLst>
          </p:cNvPr>
          <p:cNvSpPr/>
          <p:nvPr/>
        </p:nvSpPr>
        <p:spPr>
          <a:xfrm>
            <a:off x="3829484" y="3185710"/>
            <a:ext cx="7576457" cy="682831"/>
          </a:xfrm>
          <a:custGeom>
            <a:avLst/>
            <a:gdLst>
              <a:gd name="connsiteX0" fmla="*/ 0 w 7576457"/>
              <a:gd name="connsiteY0" fmla="*/ 433449 h 682831"/>
              <a:gd name="connsiteX1" fmla="*/ 528452 w 7576457"/>
              <a:gd name="connsiteY1" fmla="*/ 368135 h 682831"/>
              <a:gd name="connsiteX2" fmla="*/ 1045028 w 7576457"/>
              <a:gd name="connsiteY2" fmla="*/ 314696 h 682831"/>
              <a:gd name="connsiteX3" fmla="*/ 1549730 w 7576457"/>
              <a:gd name="connsiteY3" fmla="*/ 249382 h 682831"/>
              <a:gd name="connsiteX4" fmla="*/ 2048493 w 7576457"/>
              <a:gd name="connsiteY4" fmla="*/ 231569 h 682831"/>
              <a:gd name="connsiteX5" fmla="*/ 2529444 w 7576457"/>
              <a:gd name="connsiteY5" fmla="*/ 213756 h 682831"/>
              <a:gd name="connsiteX6" fmla="*/ 3046021 w 7576457"/>
              <a:gd name="connsiteY6" fmla="*/ 142504 h 682831"/>
              <a:gd name="connsiteX7" fmla="*/ 3568535 w 7576457"/>
              <a:gd name="connsiteY7" fmla="*/ 95003 h 682831"/>
              <a:gd name="connsiteX8" fmla="*/ 4073236 w 7576457"/>
              <a:gd name="connsiteY8" fmla="*/ 160317 h 682831"/>
              <a:gd name="connsiteX9" fmla="*/ 4577937 w 7576457"/>
              <a:gd name="connsiteY9" fmla="*/ 5938 h 682831"/>
              <a:gd name="connsiteX10" fmla="*/ 5070763 w 7576457"/>
              <a:gd name="connsiteY10" fmla="*/ 0 h 682831"/>
              <a:gd name="connsiteX11" fmla="*/ 5575465 w 7576457"/>
              <a:gd name="connsiteY11" fmla="*/ 403761 h 682831"/>
              <a:gd name="connsiteX12" fmla="*/ 6092041 w 7576457"/>
              <a:gd name="connsiteY12" fmla="*/ 570016 h 682831"/>
              <a:gd name="connsiteX13" fmla="*/ 6578930 w 7576457"/>
              <a:gd name="connsiteY13" fmla="*/ 575953 h 682831"/>
              <a:gd name="connsiteX14" fmla="*/ 7089569 w 7576457"/>
              <a:gd name="connsiteY14" fmla="*/ 682831 h 682831"/>
              <a:gd name="connsiteX15" fmla="*/ 7576457 w 7576457"/>
              <a:gd name="connsiteY15" fmla="*/ 653143 h 682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6457" h="682831">
                <a:moveTo>
                  <a:pt x="0" y="433449"/>
                </a:moveTo>
                <a:lnTo>
                  <a:pt x="528452" y="368135"/>
                </a:lnTo>
                <a:lnTo>
                  <a:pt x="1045028" y="314696"/>
                </a:lnTo>
                <a:lnTo>
                  <a:pt x="1549730" y="249382"/>
                </a:lnTo>
                <a:lnTo>
                  <a:pt x="2048493" y="231569"/>
                </a:lnTo>
                <a:lnTo>
                  <a:pt x="2529444" y="213756"/>
                </a:lnTo>
                <a:lnTo>
                  <a:pt x="3046021" y="142504"/>
                </a:lnTo>
                <a:lnTo>
                  <a:pt x="3568535" y="95003"/>
                </a:lnTo>
                <a:lnTo>
                  <a:pt x="4073236" y="160317"/>
                </a:lnTo>
                <a:lnTo>
                  <a:pt x="4577937" y="5938"/>
                </a:lnTo>
                <a:lnTo>
                  <a:pt x="5070763" y="0"/>
                </a:lnTo>
                <a:lnTo>
                  <a:pt x="5575465" y="403761"/>
                </a:lnTo>
                <a:lnTo>
                  <a:pt x="6092041" y="570016"/>
                </a:lnTo>
                <a:lnTo>
                  <a:pt x="6578930" y="575953"/>
                </a:lnTo>
                <a:lnTo>
                  <a:pt x="7089569" y="682831"/>
                </a:lnTo>
                <a:lnTo>
                  <a:pt x="7576457" y="653143"/>
                </a:lnTo>
              </a:path>
            </a:pathLst>
          </a:custGeom>
          <a:noFill/>
          <a:ln w="76200">
            <a:solidFill>
              <a:schemeClr val="accent2"/>
            </a:solidFill>
          </a:ln>
          <a:effectLst>
            <a:glow rad="508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D6A5CEB-3306-AAC0-D3D3-BEC98A4681EE}"/>
              </a:ext>
            </a:extLst>
          </p:cNvPr>
          <p:cNvSpPr txBox="1"/>
          <p:nvPr/>
        </p:nvSpPr>
        <p:spPr>
          <a:xfrm>
            <a:off x="9872304" y="3080350"/>
            <a:ext cx="1481496" cy="400110"/>
          </a:xfrm>
          <a:prstGeom prst="rect">
            <a:avLst/>
          </a:prstGeom>
          <a:noFill/>
        </p:spPr>
        <p:txBody>
          <a:bodyPr wrap="none" rtlCol="0" anchor="ctr">
            <a:spAutoFit/>
          </a:bodyPr>
          <a:lstStyle/>
          <a:p>
            <a:pPr algn="ctr">
              <a:spcAft>
                <a:spcPts val="1200"/>
              </a:spcAft>
            </a:pPr>
            <a:r>
              <a:rPr lang="en-US" sz="2000" dirty="0">
                <a:solidFill>
                  <a:schemeClr val="bg1"/>
                </a:solidFill>
                <a:effectLst>
                  <a:outerShdw blurRad="50800" dist="38100" dir="2700000" algn="tl" rotWithShape="0">
                    <a:prstClr val="black">
                      <a:alpha val="40000"/>
                    </a:prstClr>
                  </a:outerShdw>
                </a:effectLst>
              </a:rPr>
              <a:t>Lost capital</a:t>
            </a:r>
          </a:p>
        </p:txBody>
      </p:sp>
    </p:spTree>
    <p:extLst>
      <p:ext uri="{BB962C8B-B14F-4D97-AF65-F5344CB8AC3E}">
        <p14:creationId xmlns:p14="http://schemas.microsoft.com/office/powerpoint/2010/main" val="379641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E9DB7-1190-4BDF-E887-875DA277170F}"/>
              </a:ext>
            </a:extLst>
          </p:cNvPr>
          <p:cNvSpPr>
            <a:spLocks noGrp="1"/>
          </p:cNvSpPr>
          <p:nvPr>
            <p:ph type="title"/>
          </p:nvPr>
        </p:nvSpPr>
        <p:spPr>
          <a:xfrm>
            <a:off x="838199" y="365125"/>
            <a:ext cx="10898171" cy="1325563"/>
          </a:xfrm>
        </p:spPr>
        <p:txBody>
          <a:bodyPr>
            <a:noAutofit/>
          </a:bodyPr>
          <a:lstStyle/>
          <a:p>
            <a:r>
              <a:rPr lang="en-US" sz="2400" dirty="0"/>
              <a:t>After Private Equity acquisition, </a:t>
            </a:r>
            <a:br>
              <a:rPr lang="en-US" sz="3600" dirty="0"/>
            </a:br>
            <a:r>
              <a:rPr lang="en-US" sz="3600" dirty="0"/>
              <a:t>Hospitals See Sharp Rise in Complication Rates</a:t>
            </a:r>
          </a:p>
        </p:txBody>
      </p:sp>
      <p:sp>
        <p:nvSpPr>
          <p:cNvPr id="3" name="Text Placeholder 2">
            <a:extLst>
              <a:ext uri="{FF2B5EF4-FFF2-40B4-BE49-F238E27FC236}">
                <a16:creationId xmlns:a16="http://schemas.microsoft.com/office/drawing/2014/main" id="{FA3ABA2D-E653-9ADF-BAC2-EA6999F7F0AE}"/>
              </a:ext>
            </a:extLst>
          </p:cNvPr>
          <p:cNvSpPr>
            <a:spLocks noGrp="1"/>
          </p:cNvSpPr>
          <p:nvPr>
            <p:ph type="body" idx="10"/>
          </p:nvPr>
        </p:nvSpPr>
        <p:spPr/>
        <p:txBody>
          <a:bodyPr/>
          <a:lstStyle/>
          <a:p>
            <a:pPr>
              <a:lnSpc>
                <a:spcPct val="100000"/>
              </a:lnSpc>
              <a:spcBef>
                <a:spcPts val="0"/>
              </a:spcBef>
            </a:pPr>
            <a:r>
              <a:rPr lang="en-US" dirty="0"/>
              <a:t>Kannan S, Bruch JD, Song Z. Changes in Hospital Adverse Events and Patient Outcomes Associated With Private Equity Acquisition. JAMA 2023;330(24):2365–75. </a:t>
            </a:r>
          </a:p>
        </p:txBody>
      </p:sp>
      <p:graphicFrame>
        <p:nvGraphicFramePr>
          <p:cNvPr id="5" name="Chart 4">
            <a:extLst>
              <a:ext uri="{FF2B5EF4-FFF2-40B4-BE49-F238E27FC236}">
                <a16:creationId xmlns:a16="http://schemas.microsoft.com/office/drawing/2014/main" id="{A8B1B812-5E6E-431F-AD1F-361D7B810A5A}"/>
              </a:ext>
            </a:extLst>
          </p:cNvPr>
          <p:cNvGraphicFramePr/>
          <p:nvPr>
            <p:extLst>
              <p:ext uri="{D42A27DB-BD31-4B8C-83A1-F6EECF244321}">
                <p14:modId xmlns:p14="http://schemas.microsoft.com/office/powerpoint/2010/main" val="1328653440"/>
              </p:ext>
            </p:extLst>
          </p:nvPr>
        </p:nvGraphicFramePr>
        <p:xfrm>
          <a:off x="2772267" y="1505899"/>
          <a:ext cx="8229600" cy="44260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5E0B81C-20EA-00CF-0C98-9889D9EE1D7F}"/>
              </a:ext>
            </a:extLst>
          </p:cNvPr>
          <p:cNvSpPr txBox="1"/>
          <p:nvPr/>
        </p:nvSpPr>
        <p:spPr>
          <a:xfrm>
            <a:off x="838199" y="2838057"/>
            <a:ext cx="2045617" cy="1015663"/>
          </a:xfrm>
          <a:prstGeom prst="rect">
            <a:avLst/>
          </a:prstGeom>
          <a:noFill/>
        </p:spPr>
        <p:txBody>
          <a:bodyPr wrap="square" rtlCol="0">
            <a:spAutoFit/>
          </a:bodyPr>
          <a:lstStyle/>
          <a:p>
            <a:pPr>
              <a:spcAft>
                <a:spcPts val="1200"/>
              </a:spcAft>
            </a:pPr>
            <a:r>
              <a:rPr lang="en-US" sz="2000" dirty="0">
                <a:solidFill>
                  <a:schemeClr val="bg1"/>
                </a:solidFill>
              </a:rPr>
              <a:t>Percentage increase after PE acquisition</a:t>
            </a:r>
          </a:p>
        </p:txBody>
      </p:sp>
    </p:spTree>
    <p:extLst>
      <p:ext uri="{BB962C8B-B14F-4D97-AF65-F5344CB8AC3E}">
        <p14:creationId xmlns:p14="http://schemas.microsoft.com/office/powerpoint/2010/main" val="3816880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30C3-5E91-5576-2AA7-4B9679AF3730}"/>
              </a:ext>
            </a:extLst>
          </p:cNvPr>
          <p:cNvSpPr>
            <a:spLocks noGrp="1"/>
          </p:cNvSpPr>
          <p:nvPr>
            <p:ph type="title"/>
          </p:nvPr>
        </p:nvSpPr>
        <p:spPr/>
        <p:txBody>
          <a:bodyPr>
            <a:noAutofit/>
          </a:bodyPr>
          <a:lstStyle/>
          <a:p>
            <a:r>
              <a:rPr lang="en-US" sz="2400" dirty="0"/>
              <a:t>2020-2023:</a:t>
            </a:r>
            <a:br>
              <a:rPr lang="en-US" sz="2400" dirty="0"/>
            </a:br>
            <a:r>
              <a:rPr lang="en-US" sz="3600" dirty="0"/>
              <a:t>PE Has Been Rapidly Acquiring Cardiology</a:t>
            </a:r>
          </a:p>
        </p:txBody>
      </p:sp>
      <p:sp>
        <p:nvSpPr>
          <p:cNvPr id="3" name="Text Placeholder 2">
            <a:extLst>
              <a:ext uri="{FF2B5EF4-FFF2-40B4-BE49-F238E27FC236}">
                <a16:creationId xmlns:a16="http://schemas.microsoft.com/office/drawing/2014/main" id="{0FAFBE49-EC9F-25AE-525B-5B2280427233}"/>
              </a:ext>
            </a:extLst>
          </p:cNvPr>
          <p:cNvSpPr>
            <a:spLocks noGrp="1"/>
          </p:cNvSpPr>
          <p:nvPr>
            <p:ph type="body" idx="10"/>
          </p:nvPr>
        </p:nvSpPr>
        <p:spPr/>
        <p:txBody>
          <a:bodyPr/>
          <a:lstStyle/>
          <a:p>
            <a:pPr>
              <a:lnSpc>
                <a:spcPct val="100000"/>
              </a:lnSpc>
            </a:pPr>
            <a:r>
              <a:rPr lang="en-US" dirty="0"/>
              <a:t>Bartlett VL, Liu M, </a:t>
            </a:r>
            <a:r>
              <a:rPr lang="en-US" dirty="0" err="1"/>
              <a:t>Ati</a:t>
            </a:r>
            <a:r>
              <a:rPr lang="en-US" dirty="0"/>
              <a:t> S, Yeh RW, Zheng Z, </a:t>
            </a:r>
            <a:r>
              <a:rPr lang="en-US" dirty="0" err="1"/>
              <a:t>Wadhera</a:t>
            </a:r>
            <a:r>
              <a:rPr lang="en-US" dirty="0"/>
              <a:t> R. Private Equity Acquisitions of Outpatient Cardiology Practices in the United States, 2013-2023. Journal of the American College of Cardiology [Internet] [cited 2024 Jul 2];0(0). Available from: https://</a:t>
            </a:r>
            <a:r>
              <a:rPr lang="en-US" dirty="0" err="1"/>
              <a:t>www.jacc.org</a:t>
            </a:r>
            <a:r>
              <a:rPr lang="en-US" dirty="0"/>
              <a:t>/</a:t>
            </a:r>
            <a:r>
              <a:rPr lang="en-US" dirty="0" err="1"/>
              <a:t>doi</a:t>
            </a:r>
            <a:r>
              <a:rPr lang="en-US" dirty="0"/>
              <a:t>/10.1016/j.jacc.2024.06.011</a:t>
            </a:r>
          </a:p>
        </p:txBody>
      </p:sp>
      <p:sp>
        <p:nvSpPr>
          <p:cNvPr id="7" name="Rectangle 6">
            <a:extLst>
              <a:ext uri="{FF2B5EF4-FFF2-40B4-BE49-F238E27FC236}">
                <a16:creationId xmlns:a16="http://schemas.microsoft.com/office/drawing/2014/main" id="{A1CF2962-E7C6-D081-C768-CD47F5FA6C26}"/>
              </a:ext>
            </a:extLst>
          </p:cNvPr>
          <p:cNvSpPr/>
          <p:nvPr/>
        </p:nvSpPr>
        <p:spPr>
          <a:xfrm>
            <a:off x="754930" y="1666145"/>
            <a:ext cx="5153320" cy="427274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rPr>
              <a:t>2013 – 2022: PE Acquired </a:t>
            </a:r>
          </a:p>
          <a:p>
            <a:pPr algn="ctr"/>
            <a:r>
              <a:rPr lang="en-US" sz="2000" b="1" dirty="0">
                <a:solidFill>
                  <a:schemeClr val="tx1"/>
                </a:solidFill>
              </a:rPr>
              <a:t>41 Cardiology Practices</a:t>
            </a:r>
          </a:p>
        </p:txBody>
      </p:sp>
      <p:sp>
        <p:nvSpPr>
          <p:cNvPr id="8" name="Rectangle 7">
            <a:extLst>
              <a:ext uri="{FF2B5EF4-FFF2-40B4-BE49-F238E27FC236}">
                <a16:creationId xmlns:a16="http://schemas.microsoft.com/office/drawing/2014/main" id="{6BDF70DC-D545-BF07-C123-737EECCC5A09}"/>
              </a:ext>
            </a:extLst>
          </p:cNvPr>
          <p:cNvSpPr/>
          <p:nvPr/>
        </p:nvSpPr>
        <p:spPr>
          <a:xfrm>
            <a:off x="6283750" y="1666145"/>
            <a:ext cx="5153320" cy="427274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tx1"/>
                </a:solidFill>
              </a:rPr>
              <a:t>2013 – 2022: PE Acquired Cardiology Practices Across 342 Clinic Sites</a:t>
            </a:r>
          </a:p>
        </p:txBody>
      </p:sp>
      <p:graphicFrame>
        <p:nvGraphicFramePr>
          <p:cNvPr id="10" name="Table 9">
            <a:extLst>
              <a:ext uri="{FF2B5EF4-FFF2-40B4-BE49-F238E27FC236}">
                <a16:creationId xmlns:a16="http://schemas.microsoft.com/office/drawing/2014/main" id="{B9ECDC2C-0564-EC72-9ACC-DC1DC30D5EB1}"/>
              </a:ext>
            </a:extLst>
          </p:cNvPr>
          <p:cNvGraphicFramePr>
            <a:graphicFrameLocks noGrp="1"/>
          </p:cNvGraphicFramePr>
          <p:nvPr>
            <p:extLst>
              <p:ext uri="{D42A27DB-BD31-4B8C-83A1-F6EECF244321}">
                <p14:modId xmlns:p14="http://schemas.microsoft.com/office/powerpoint/2010/main" val="53307024"/>
              </p:ext>
            </p:extLst>
          </p:nvPr>
        </p:nvGraphicFramePr>
        <p:xfrm>
          <a:off x="6902207" y="5563091"/>
          <a:ext cx="4560222" cy="396240"/>
        </p:xfrm>
        <a:graphic>
          <a:graphicData uri="http://schemas.openxmlformats.org/drawingml/2006/table">
            <a:tbl>
              <a:tblPr>
                <a:tableStyleId>{5C22544A-7EE6-4342-B048-85BDC9FD1C3A}</a:tableStyleId>
              </a:tblPr>
              <a:tblGrid>
                <a:gridCol w="760037">
                  <a:extLst>
                    <a:ext uri="{9D8B030D-6E8A-4147-A177-3AD203B41FA5}">
                      <a16:colId xmlns:a16="http://schemas.microsoft.com/office/drawing/2014/main" val="1885274048"/>
                    </a:ext>
                  </a:extLst>
                </a:gridCol>
                <a:gridCol w="760037">
                  <a:extLst>
                    <a:ext uri="{9D8B030D-6E8A-4147-A177-3AD203B41FA5}">
                      <a16:colId xmlns:a16="http://schemas.microsoft.com/office/drawing/2014/main" val="2911857983"/>
                    </a:ext>
                  </a:extLst>
                </a:gridCol>
                <a:gridCol w="760037">
                  <a:extLst>
                    <a:ext uri="{9D8B030D-6E8A-4147-A177-3AD203B41FA5}">
                      <a16:colId xmlns:a16="http://schemas.microsoft.com/office/drawing/2014/main" val="516988323"/>
                    </a:ext>
                  </a:extLst>
                </a:gridCol>
                <a:gridCol w="760037">
                  <a:extLst>
                    <a:ext uri="{9D8B030D-6E8A-4147-A177-3AD203B41FA5}">
                      <a16:colId xmlns:a16="http://schemas.microsoft.com/office/drawing/2014/main" val="4097193474"/>
                    </a:ext>
                  </a:extLst>
                </a:gridCol>
                <a:gridCol w="760037">
                  <a:extLst>
                    <a:ext uri="{9D8B030D-6E8A-4147-A177-3AD203B41FA5}">
                      <a16:colId xmlns:a16="http://schemas.microsoft.com/office/drawing/2014/main" val="1578568358"/>
                    </a:ext>
                  </a:extLst>
                </a:gridCol>
                <a:gridCol w="760037">
                  <a:extLst>
                    <a:ext uri="{9D8B030D-6E8A-4147-A177-3AD203B41FA5}">
                      <a16:colId xmlns:a16="http://schemas.microsoft.com/office/drawing/2014/main" val="1856071068"/>
                    </a:ext>
                  </a:extLst>
                </a:gridCol>
              </a:tblGrid>
              <a:tr h="370840">
                <a:tc>
                  <a:txBody>
                    <a:bodyPr/>
                    <a:lstStyle/>
                    <a:p>
                      <a:pPr algn="ctr"/>
                      <a:r>
                        <a:rPr lang="en-US" sz="2000" b="0" dirty="0">
                          <a:solidFill>
                            <a:schemeClr val="tx1"/>
                          </a:solidFill>
                        </a:rPr>
                        <a:t>2013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6822340"/>
                  </a:ext>
                </a:extLst>
              </a:tr>
            </a:tbl>
          </a:graphicData>
        </a:graphic>
      </p:graphicFrame>
      <p:graphicFrame>
        <p:nvGraphicFramePr>
          <p:cNvPr id="11" name="Table 10">
            <a:extLst>
              <a:ext uri="{FF2B5EF4-FFF2-40B4-BE49-F238E27FC236}">
                <a16:creationId xmlns:a16="http://schemas.microsoft.com/office/drawing/2014/main" id="{E0773C78-9D48-8024-A02D-F7133F06CE5E}"/>
              </a:ext>
            </a:extLst>
          </p:cNvPr>
          <p:cNvGraphicFramePr>
            <a:graphicFrameLocks noGrp="1"/>
          </p:cNvGraphicFramePr>
          <p:nvPr>
            <p:extLst>
              <p:ext uri="{D42A27DB-BD31-4B8C-83A1-F6EECF244321}">
                <p14:modId xmlns:p14="http://schemas.microsoft.com/office/powerpoint/2010/main" val="3379009900"/>
              </p:ext>
            </p:extLst>
          </p:nvPr>
        </p:nvGraphicFramePr>
        <p:xfrm>
          <a:off x="6070639" y="2195442"/>
          <a:ext cx="859848" cy="3705738"/>
        </p:xfrm>
        <a:graphic>
          <a:graphicData uri="http://schemas.openxmlformats.org/drawingml/2006/table">
            <a:tbl>
              <a:tblPr>
                <a:tableStyleId>{5C22544A-7EE6-4342-B048-85BDC9FD1C3A}</a:tableStyleId>
              </a:tblPr>
              <a:tblGrid>
                <a:gridCol w="859848">
                  <a:extLst>
                    <a:ext uri="{9D8B030D-6E8A-4147-A177-3AD203B41FA5}">
                      <a16:colId xmlns:a16="http://schemas.microsoft.com/office/drawing/2014/main" val="2287900836"/>
                    </a:ext>
                  </a:extLst>
                </a:gridCol>
              </a:tblGrid>
              <a:tr h="617623">
                <a:tc>
                  <a:txBody>
                    <a:bodyPr/>
                    <a:lstStyle/>
                    <a:p>
                      <a:pPr algn="r"/>
                      <a:r>
                        <a:rPr lang="en-US" sz="2000" dirty="0"/>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7789854"/>
                  </a:ext>
                </a:extLst>
              </a:tr>
              <a:tr h="617623">
                <a:tc>
                  <a:txBody>
                    <a:bodyPr/>
                    <a:lstStyle/>
                    <a:p>
                      <a:pPr algn="r"/>
                      <a:r>
                        <a:rPr lang="en-US" sz="2000" dirty="0"/>
                        <a:t>200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806937"/>
                  </a:ext>
                </a:extLst>
              </a:tr>
              <a:tr h="617623">
                <a:tc>
                  <a:txBody>
                    <a:bodyPr/>
                    <a:lstStyle/>
                    <a:p>
                      <a:pPr algn="r"/>
                      <a:r>
                        <a:rPr lang="en-US" sz="2000" dirty="0"/>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605976"/>
                  </a:ext>
                </a:extLst>
              </a:tr>
              <a:tr h="617623">
                <a:tc>
                  <a:txBody>
                    <a:bodyPr/>
                    <a:lstStyle/>
                    <a:p>
                      <a:pPr algn="r"/>
                      <a:r>
                        <a:rPr lang="en-US" sz="2000" dirty="0"/>
                        <a:t>100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847129"/>
                  </a:ext>
                </a:extLst>
              </a:tr>
              <a:tr h="617623">
                <a:tc>
                  <a:txBody>
                    <a:bodyPr/>
                    <a:lstStyle/>
                    <a:p>
                      <a:pPr algn="r"/>
                      <a:r>
                        <a:rPr lang="en-US" sz="2000" dirty="0"/>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863083"/>
                  </a:ext>
                </a:extLst>
              </a:tr>
              <a:tr h="617623">
                <a:tc>
                  <a:txBody>
                    <a:bodyPr/>
                    <a:lstStyle/>
                    <a:p>
                      <a:pPr algn="r"/>
                      <a:r>
                        <a:rPr lang="en-US" sz="2000" dirty="0"/>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204512"/>
                  </a:ext>
                </a:extLst>
              </a:tr>
            </a:tbl>
          </a:graphicData>
        </a:graphic>
      </p:graphicFrame>
      <p:graphicFrame>
        <p:nvGraphicFramePr>
          <p:cNvPr id="12" name="Table 11">
            <a:extLst>
              <a:ext uri="{FF2B5EF4-FFF2-40B4-BE49-F238E27FC236}">
                <a16:creationId xmlns:a16="http://schemas.microsoft.com/office/drawing/2014/main" id="{2B166617-FD3E-BF58-2359-8A20165E002F}"/>
              </a:ext>
            </a:extLst>
          </p:cNvPr>
          <p:cNvGraphicFramePr>
            <a:graphicFrameLocks noGrp="1"/>
          </p:cNvGraphicFramePr>
          <p:nvPr>
            <p:extLst>
              <p:ext uri="{D42A27DB-BD31-4B8C-83A1-F6EECF244321}">
                <p14:modId xmlns:p14="http://schemas.microsoft.com/office/powerpoint/2010/main" val="1208799058"/>
              </p:ext>
            </p:extLst>
          </p:nvPr>
        </p:nvGraphicFramePr>
        <p:xfrm>
          <a:off x="6930487" y="2397948"/>
          <a:ext cx="4166649" cy="3107720"/>
        </p:xfrm>
        <a:graphic>
          <a:graphicData uri="http://schemas.openxmlformats.org/drawingml/2006/table">
            <a:tbl>
              <a:tblPr>
                <a:tableStyleId>{5C22544A-7EE6-4342-B048-85BDC9FD1C3A}</a:tableStyleId>
              </a:tblPr>
              <a:tblGrid>
                <a:gridCol w="4166649">
                  <a:extLst>
                    <a:ext uri="{9D8B030D-6E8A-4147-A177-3AD203B41FA5}">
                      <a16:colId xmlns:a16="http://schemas.microsoft.com/office/drawing/2014/main" val="1698651630"/>
                    </a:ext>
                  </a:extLst>
                </a:gridCol>
              </a:tblGrid>
              <a:tr h="62154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163331712"/>
                  </a:ext>
                </a:extLst>
              </a:tr>
              <a:tr h="62154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273666554"/>
                  </a:ext>
                </a:extLst>
              </a:tr>
              <a:tr h="62154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966656883"/>
                  </a:ext>
                </a:extLst>
              </a:tr>
              <a:tr h="62154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611868724"/>
                  </a:ext>
                </a:extLst>
              </a:tr>
              <a:tr h="62154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526579"/>
                  </a:ext>
                </a:extLst>
              </a:tr>
            </a:tbl>
          </a:graphicData>
        </a:graphic>
      </p:graphicFrame>
      <p:graphicFrame>
        <p:nvGraphicFramePr>
          <p:cNvPr id="13" name="Table 12">
            <a:extLst>
              <a:ext uri="{FF2B5EF4-FFF2-40B4-BE49-F238E27FC236}">
                <a16:creationId xmlns:a16="http://schemas.microsoft.com/office/drawing/2014/main" id="{1F965D34-EECB-236A-A347-608A822B6C71}"/>
              </a:ext>
            </a:extLst>
          </p:cNvPr>
          <p:cNvGraphicFramePr>
            <a:graphicFrameLocks noGrp="1"/>
          </p:cNvGraphicFramePr>
          <p:nvPr>
            <p:extLst>
              <p:ext uri="{D42A27DB-BD31-4B8C-83A1-F6EECF244321}">
                <p14:modId xmlns:p14="http://schemas.microsoft.com/office/powerpoint/2010/main" val="173415931"/>
              </p:ext>
            </p:extLst>
          </p:nvPr>
        </p:nvGraphicFramePr>
        <p:xfrm>
          <a:off x="1351854" y="5563091"/>
          <a:ext cx="4560222" cy="396240"/>
        </p:xfrm>
        <a:graphic>
          <a:graphicData uri="http://schemas.openxmlformats.org/drawingml/2006/table">
            <a:tbl>
              <a:tblPr>
                <a:tableStyleId>{5C22544A-7EE6-4342-B048-85BDC9FD1C3A}</a:tableStyleId>
              </a:tblPr>
              <a:tblGrid>
                <a:gridCol w="760037">
                  <a:extLst>
                    <a:ext uri="{9D8B030D-6E8A-4147-A177-3AD203B41FA5}">
                      <a16:colId xmlns:a16="http://schemas.microsoft.com/office/drawing/2014/main" val="1885274048"/>
                    </a:ext>
                  </a:extLst>
                </a:gridCol>
                <a:gridCol w="760037">
                  <a:extLst>
                    <a:ext uri="{9D8B030D-6E8A-4147-A177-3AD203B41FA5}">
                      <a16:colId xmlns:a16="http://schemas.microsoft.com/office/drawing/2014/main" val="2911857983"/>
                    </a:ext>
                  </a:extLst>
                </a:gridCol>
                <a:gridCol w="760037">
                  <a:extLst>
                    <a:ext uri="{9D8B030D-6E8A-4147-A177-3AD203B41FA5}">
                      <a16:colId xmlns:a16="http://schemas.microsoft.com/office/drawing/2014/main" val="516988323"/>
                    </a:ext>
                  </a:extLst>
                </a:gridCol>
                <a:gridCol w="760037">
                  <a:extLst>
                    <a:ext uri="{9D8B030D-6E8A-4147-A177-3AD203B41FA5}">
                      <a16:colId xmlns:a16="http://schemas.microsoft.com/office/drawing/2014/main" val="4097193474"/>
                    </a:ext>
                  </a:extLst>
                </a:gridCol>
                <a:gridCol w="760037">
                  <a:extLst>
                    <a:ext uri="{9D8B030D-6E8A-4147-A177-3AD203B41FA5}">
                      <a16:colId xmlns:a16="http://schemas.microsoft.com/office/drawing/2014/main" val="1578568358"/>
                    </a:ext>
                  </a:extLst>
                </a:gridCol>
                <a:gridCol w="760037">
                  <a:extLst>
                    <a:ext uri="{9D8B030D-6E8A-4147-A177-3AD203B41FA5}">
                      <a16:colId xmlns:a16="http://schemas.microsoft.com/office/drawing/2014/main" val="1856071068"/>
                    </a:ext>
                  </a:extLst>
                </a:gridCol>
              </a:tblGrid>
              <a:tr h="370840">
                <a:tc>
                  <a:txBody>
                    <a:bodyPr/>
                    <a:lstStyle/>
                    <a:p>
                      <a:pPr algn="ctr"/>
                      <a:r>
                        <a:rPr lang="en-US" sz="2000" b="0" dirty="0">
                          <a:solidFill>
                            <a:schemeClr val="tx1"/>
                          </a:solidFill>
                        </a:rPr>
                        <a:t>2013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0" dirty="0">
                          <a:solidFill>
                            <a:schemeClr val="tx1"/>
                          </a:solidFill>
                        </a:rPr>
                        <a:t>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36822340"/>
                  </a:ext>
                </a:extLst>
              </a:tr>
            </a:tbl>
          </a:graphicData>
        </a:graphic>
      </p:graphicFrame>
      <p:graphicFrame>
        <p:nvGraphicFramePr>
          <p:cNvPr id="14" name="Table 13">
            <a:extLst>
              <a:ext uri="{FF2B5EF4-FFF2-40B4-BE49-F238E27FC236}">
                <a16:creationId xmlns:a16="http://schemas.microsoft.com/office/drawing/2014/main" id="{2A70B082-F4D9-100C-35B2-6064383038C6}"/>
              </a:ext>
            </a:extLst>
          </p:cNvPr>
          <p:cNvGraphicFramePr>
            <a:graphicFrameLocks noGrp="1"/>
          </p:cNvGraphicFramePr>
          <p:nvPr>
            <p:extLst>
              <p:ext uri="{D42A27DB-BD31-4B8C-83A1-F6EECF244321}">
                <p14:modId xmlns:p14="http://schemas.microsoft.com/office/powerpoint/2010/main" val="1794759602"/>
              </p:ext>
            </p:extLst>
          </p:nvPr>
        </p:nvGraphicFramePr>
        <p:xfrm>
          <a:off x="520286" y="2195442"/>
          <a:ext cx="859848" cy="3705738"/>
        </p:xfrm>
        <a:graphic>
          <a:graphicData uri="http://schemas.openxmlformats.org/drawingml/2006/table">
            <a:tbl>
              <a:tblPr>
                <a:tableStyleId>{5C22544A-7EE6-4342-B048-85BDC9FD1C3A}</a:tableStyleId>
              </a:tblPr>
              <a:tblGrid>
                <a:gridCol w="859848">
                  <a:extLst>
                    <a:ext uri="{9D8B030D-6E8A-4147-A177-3AD203B41FA5}">
                      <a16:colId xmlns:a16="http://schemas.microsoft.com/office/drawing/2014/main" val="2287900836"/>
                    </a:ext>
                  </a:extLst>
                </a:gridCol>
              </a:tblGrid>
              <a:tr h="617623">
                <a:tc>
                  <a:txBody>
                    <a:bodyPr/>
                    <a:lstStyle/>
                    <a:p>
                      <a:pPr algn="r"/>
                      <a:r>
                        <a:rPr lang="en-US" sz="2000" dirty="0"/>
                        <a:t>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7789854"/>
                  </a:ext>
                </a:extLst>
              </a:tr>
              <a:tr h="617623">
                <a:tc>
                  <a:txBody>
                    <a:bodyPr/>
                    <a:lstStyle/>
                    <a:p>
                      <a:pPr algn="r"/>
                      <a:r>
                        <a:rPr lang="en-US" sz="2000" dirty="0"/>
                        <a:t>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806937"/>
                  </a:ext>
                </a:extLst>
              </a:tr>
              <a:tr h="617623">
                <a:tc>
                  <a:txBody>
                    <a:bodyPr/>
                    <a:lstStyle/>
                    <a:p>
                      <a:pPr algn="r"/>
                      <a:r>
                        <a:rPr lang="en-US" sz="20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605976"/>
                  </a:ext>
                </a:extLst>
              </a:tr>
              <a:tr h="617623">
                <a:tc>
                  <a:txBody>
                    <a:bodyPr/>
                    <a:lstStyle/>
                    <a:p>
                      <a:pPr algn="r"/>
                      <a:r>
                        <a:rPr lang="en-US" sz="2000" dirty="0"/>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1847129"/>
                  </a:ext>
                </a:extLst>
              </a:tr>
              <a:tr h="617623">
                <a:tc>
                  <a:txBody>
                    <a:bodyPr/>
                    <a:lstStyle/>
                    <a:p>
                      <a:pPr algn="r"/>
                      <a:r>
                        <a:rPr lang="en-US" sz="2000" dirty="0"/>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4863083"/>
                  </a:ext>
                </a:extLst>
              </a:tr>
              <a:tr h="617623">
                <a:tc>
                  <a:txBody>
                    <a:bodyPr/>
                    <a:lstStyle/>
                    <a:p>
                      <a:pPr algn="r"/>
                      <a:r>
                        <a:rPr lang="en-US" sz="2000" dirty="0"/>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5204512"/>
                  </a:ext>
                </a:extLst>
              </a:tr>
            </a:tbl>
          </a:graphicData>
        </a:graphic>
      </p:graphicFrame>
      <p:graphicFrame>
        <p:nvGraphicFramePr>
          <p:cNvPr id="15" name="Table 14">
            <a:extLst>
              <a:ext uri="{FF2B5EF4-FFF2-40B4-BE49-F238E27FC236}">
                <a16:creationId xmlns:a16="http://schemas.microsoft.com/office/drawing/2014/main" id="{0676A7B0-0AC3-64C2-BDB4-4B54ABD28A5A}"/>
              </a:ext>
            </a:extLst>
          </p:cNvPr>
          <p:cNvGraphicFramePr>
            <a:graphicFrameLocks noGrp="1"/>
          </p:cNvGraphicFramePr>
          <p:nvPr>
            <p:extLst>
              <p:ext uri="{D42A27DB-BD31-4B8C-83A1-F6EECF244321}">
                <p14:modId xmlns:p14="http://schemas.microsoft.com/office/powerpoint/2010/main" val="2557673301"/>
              </p:ext>
            </p:extLst>
          </p:nvPr>
        </p:nvGraphicFramePr>
        <p:xfrm>
          <a:off x="1455774" y="2397948"/>
          <a:ext cx="4166649" cy="3107720"/>
        </p:xfrm>
        <a:graphic>
          <a:graphicData uri="http://schemas.openxmlformats.org/drawingml/2006/table">
            <a:tbl>
              <a:tblPr>
                <a:tableStyleId>{5C22544A-7EE6-4342-B048-85BDC9FD1C3A}</a:tableStyleId>
              </a:tblPr>
              <a:tblGrid>
                <a:gridCol w="4166649">
                  <a:extLst>
                    <a:ext uri="{9D8B030D-6E8A-4147-A177-3AD203B41FA5}">
                      <a16:colId xmlns:a16="http://schemas.microsoft.com/office/drawing/2014/main" val="1698651630"/>
                    </a:ext>
                  </a:extLst>
                </a:gridCol>
              </a:tblGrid>
              <a:tr h="62154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163331712"/>
                  </a:ext>
                </a:extLst>
              </a:tr>
              <a:tr h="62154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2273666554"/>
                  </a:ext>
                </a:extLst>
              </a:tr>
              <a:tr h="62154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966656883"/>
                  </a:ext>
                </a:extLst>
              </a:tr>
              <a:tr h="621544">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952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611868724"/>
                  </a:ext>
                </a:extLst>
              </a:tr>
              <a:tr h="62154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526579"/>
                  </a:ext>
                </a:extLst>
              </a:tr>
            </a:tbl>
          </a:graphicData>
        </a:graphic>
      </p:graphicFrame>
      <p:sp>
        <p:nvSpPr>
          <p:cNvPr id="20" name="Freeform 19">
            <a:extLst>
              <a:ext uri="{FF2B5EF4-FFF2-40B4-BE49-F238E27FC236}">
                <a16:creationId xmlns:a16="http://schemas.microsoft.com/office/drawing/2014/main" id="{BBA4D218-C5C6-BA42-7A0D-63BA37330660}"/>
              </a:ext>
            </a:extLst>
          </p:cNvPr>
          <p:cNvSpPr/>
          <p:nvPr/>
        </p:nvSpPr>
        <p:spPr>
          <a:xfrm>
            <a:off x="7114233" y="2783393"/>
            <a:ext cx="3974123" cy="2703007"/>
          </a:xfrm>
          <a:custGeom>
            <a:avLst/>
            <a:gdLst>
              <a:gd name="connsiteX0" fmla="*/ 0 w 3974123"/>
              <a:gd name="connsiteY0" fmla="*/ 2687934 h 2703007"/>
              <a:gd name="connsiteX1" fmla="*/ 823965 w 3974123"/>
              <a:gd name="connsiteY1" fmla="*/ 2697983 h 2703007"/>
              <a:gd name="connsiteX2" fmla="*/ 1200778 w 3974123"/>
              <a:gd name="connsiteY2" fmla="*/ 2587451 h 2703007"/>
              <a:gd name="connsiteX3" fmla="*/ 1612760 w 3974123"/>
              <a:gd name="connsiteY3" fmla="*/ 2703007 h 2703007"/>
              <a:gd name="connsiteX4" fmla="*/ 1989574 w 3974123"/>
              <a:gd name="connsiteY4" fmla="*/ 2612572 h 2703007"/>
              <a:gd name="connsiteX5" fmla="*/ 2386483 w 3974123"/>
              <a:gd name="connsiteY5" fmla="*/ 2703007 h 2703007"/>
              <a:gd name="connsiteX6" fmla="*/ 2783393 w 3974123"/>
              <a:gd name="connsiteY6" fmla="*/ 2682910 h 2703007"/>
              <a:gd name="connsiteX7" fmla="*/ 3175279 w 3974123"/>
              <a:gd name="connsiteY7" fmla="*/ 2024743 h 2703007"/>
              <a:gd name="connsiteX8" fmla="*/ 3567165 w 3974123"/>
              <a:gd name="connsiteY8" fmla="*/ 2044840 h 2703007"/>
              <a:gd name="connsiteX9" fmla="*/ 3974123 w 3974123"/>
              <a:gd name="connsiteY9" fmla="*/ 0 h 2703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23" h="2703007">
                <a:moveTo>
                  <a:pt x="0" y="2687934"/>
                </a:moveTo>
                <a:lnTo>
                  <a:pt x="823965" y="2697983"/>
                </a:lnTo>
                <a:lnTo>
                  <a:pt x="1200778" y="2587451"/>
                </a:lnTo>
                <a:lnTo>
                  <a:pt x="1612760" y="2703007"/>
                </a:lnTo>
                <a:lnTo>
                  <a:pt x="1989574" y="2612572"/>
                </a:lnTo>
                <a:lnTo>
                  <a:pt x="2386483" y="2703007"/>
                </a:lnTo>
                <a:lnTo>
                  <a:pt x="2783393" y="2682910"/>
                </a:lnTo>
                <a:lnTo>
                  <a:pt x="3175279" y="2024743"/>
                </a:lnTo>
                <a:lnTo>
                  <a:pt x="3567165" y="2044840"/>
                </a:lnTo>
                <a:lnTo>
                  <a:pt x="3974123" y="0"/>
                </a:lnTo>
              </a:path>
            </a:pathLst>
          </a:custGeom>
          <a:noFill/>
          <a:ln w="76200">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B4EF8980-93E7-46BB-D1AE-3D2060C12D43}"/>
              </a:ext>
            </a:extLst>
          </p:cNvPr>
          <p:cNvSpPr/>
          <p:nvPr/>
        </p:nvSpPr>
        <p:spPr>
          <a:xfrm>
            <a:off x="1678898" y="4152275"/>
            <a:ext cx="3943525" cy="1341620"/>
          </a:xfrm>
          <a:custGeom>
            <a:avLst/>
            <a:gdLst>
              <a:gd name="connsiteX0" fmla="*/ 0 w 3972394"/>
              <a:gd name="connsiteY0" fmla="*/ 1326630 h 1341620"/>
              <a:gd name="connsiteX1" fmla="*/ 854440 w 3972394"/>
              <a:gd name="connsiteY1" fmla="*/ 1326630 h 1341620"/>
              <a:gd name="connsiteX2" fmla="*/ 1184223 w 3972394"/>
              <a:gd name="connsiteY2" fmla="*/ 1274164 h 1341620"/>
              <a:gd name="connsiteX3" fmla="*/ 1573968 w 3972394"/>
              <a:gd name="connsiteY3" fmla="*/ 1341620 h 1341620"/>
              <a:gd name="connsiteX4" fmla="*/ 2023672 w 3972394"/>
              <a:gd name="connsiteY4" fmla="*/ 1274164 h 1341620"/>
              <a:gd name="connsiteX5" fmla="*/ 2750695 w 3972394"/>
              <a:gd name="connsiteY5" fmla="*/ 1281659 h 1341620"/>
              <a:gd name="connsiteX6" fmla="*/ 3170420 w 3972394"/>
              <a:gd name="connsiteY6" fmla="*/ 1154243 h 1341620"/>
              <a:gd name="connsiteX7" fmla="*/ 3537679 w 3972394"/>
              <a:gd name="connsiteY7" fmla="*/ 727023 h 1341620"/>
              <a:gd name="connsiteX8" fmla="*/ 3972394 w 3972394"/>
              <a:gd name="connsiteY8" fmla="*/ 0 h 1341620"/>
              <a:gd name="connsiteX0" fmla="*/ 0 w 3972394"/>
              <a:gd name="connsiteY0" fmla="*/ 1326630 h 1341620"/>
              <a:gd name="connsiteX1" fmla="*/ 854440 w 3972394"/>
              <a:gd name="connsiteY1" fmla="*/ 1326630 h 1341620"/>
              <a:gd name="connsiteX2" fmla="*/ 1184223 w 3972394"/>
              <a:gd name="connsiteY2" fmla="*/ 1274164 h 1341620"/>
              <a:gd name="connsiteX3" fmla="*/ 1573968 w 3972394"/>
              <a:gd name="connsiteY3" fmla="*/ 1341620 h 1341620"/>
              <a:gd name="connsiteX4" fmla="*/ 2008682 w 3972394"/>
              <a:gd name="connsiteY4" fmla="*/ 1304145 h 1341620"/>
              <a:gd name="connsiteX5" fmla="*/ 2750695 w 3972394"/>
              <a:gd name="connsiteY5" fmla="*/ 1281659 h 1341620"/>
              <a:gd name="connsiteX6" fmla="*/ 3170420 w 3972394"/>
              <a:gd name="connsiteY6" fmla="*/ 1154243 h 1341620"/>
              <a:gd name="connsiteX7" fmla="*/ 3537679 w 3972394"/>
              <a:gd name="connsiteY7" fmla="*/ 727023 h 1341620"/>
              <a:gd name="connsiteX8" fmla="*/ 3972394 w 3972394"/>
              <a:gd name="connsiteY8" fmla="*/ 0 h 134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2394" h="1341620">
                <a:moveTo>
                  <a:pt x="0" y="1326630"/>
                </a:moveTo>
                <a:lnTo>
                  <a:pt x="854440" y="1326630"/>
                </a:lnTo>
                <a:lnTo>
                  <a:pt x="1184223" y="1274164"/>
                </a:lnTo>
                <a:lnTo>
                  <a:pt x="1573968" y="1341620"/>
                </a:lnTo>
                <a:lnTo>
                  <a:pt x="2008682" y="1304145"/>
                </a:lnTo>
                <a:lnTo>
                  <a:pt x="2750695" y="1281659"/>
                </a:lnTo>
                <a:lnTo>
                  <a:pt x="3170420" y="1154243"/>
                </a:lnTo>
                <a:lnTo>
                  <a:pt x="3537679" y="727023"/>
                </a:lnTo>
                <a:lnTo>
                  <a:pt x="3972394" y="0"/>
                </a:lnTo>
              </a:path>
            </a:pathLst>
          </a:custGeom>
          <a:noFill/>
          <a:ln w="76200">
            <a:solidFill>
              <a:schemeClr val="accent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1A9E488-BE01-3DB3-1E3C-4394386700C1}"/>
              </a:ext>
            </a:extLst>
          </p:cNvPr>
          <p:cNvSpPr txBox="1"/>
          <p:nvPr/>
        </p:nvSpPr>
        <p:spPr>
          <a:xfrm>
            <a:off x="7577224" y="2783393"/>
            <a:ext cx="2865748" cy="1231106"/>
          </a:xfrm>
          <a:prstGeom prst="rect">
            <a:avLst/>
          </a:prstGeom>
          <a:solidFill>
            <a:schemeClr val="accent2">
              <a:lumMod val="75000"/>
            </a:schemeClr>
          </a:solidFill>
          <a:effectLst>
            <a:outerShdw blurRad="50800" dist="38100" dir="2700000" algn="tl" rotWithShape="0">
              <a:prstClr val="black">
                <a:alpha val="40000"/>
              </a:prstClr>
            </a:outerShdw>
          </a:effectLst>
        </p:spPr>
        <p:txBody>
          <a:bodyPr wrap="square" tIns="91440" bIns="91440" rtlCol="0" anchor="ctr" anchorCtr="0">
            <a:spAutoFit/>
          </a:bodyPr>
          <a:lstStyle/>
          <a:p>
            <a:pPr algn="ctr"/>
            <a:r>
              <a:rPr lang="en-US" sz="2000" dirty="0">
                <a:solidFill>
                  <a:schemeClr val="bg1"/>
                </a:solidFill>
                <a:effectLst>
                  <a:outerShdw blurRad="50800" dist="38100" dir="2700000" algn="tl" rotWithShape="0">
                    <a:prstClr val="black">
                      <a:alpha val="40000"/>
                    </a:prstClr>
                  </a:outerShdw>
                </a:effectLst>
              </a:rPr>
              <a:t>342 sites =</a:t>
            </a:r>
          </a:p>
          <a:p>
            <a:pPr algn="ctr"/>
            <a:r>
              <a:rPr lang="en-US" sz="2800" b="1" dirty="0">
                <a:solidFill>
                  <a:schemeClr val="bg1"/>
                </a:solidFill>
                <a:effectLst>
                  <a:outerShdw blurRad="50800" dist="38100" dir="2700000" algn="tl" rotWithShape="0">
                    <a:prstClr val="black">
                      <a:alpha val="40000"/>
                    </a:prstClr>
                  </a:outerShdw>
                </a:effectLst>
              </a:rPr>
              <a:t>2.9% of all </a:t>
            </a:r>
          </a:p>
          <a:p>
            <a:pPr algn="ctr"/>
            <a:r>
              <a:rPr lang="en-US" sz="2000" dirty="0">
                <a:solidFill>
                  <a:schemeClr val="bg1"/>
                </a:solidFill>
                <a:effectLst>
                  <a:outerShdw blurRad="50800" dist="38100" dir="2700000" algn="tl" rotWithShape="0">
                    <a:prstClr val="black">
                      <a:alpha val="40000"/>
                    </a:prstClr>
                  </a:outerShdw>
                </a:effectLst>
              </a:rPr>
              <a:t>cardiology clinic sites</a:t>
            </a:r>
          </a:p>
        </p:txBody>
      </p:sp>
    </p:spTree>
    <p:extLst>
      <p:ext uri="{BB962C8B-B14F-4D97-AF65-F5344CB8AC3E}">
        <p14:creationId xmlns:p14="http://schemas.microsoft.com/office/powerpoint/2010/main" val="189320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2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2000"/>
                                        <p:tgtEl>
                                          <p:spTgt spid="20"/>
                                        </p:tgtEl>
                                      </p:cBhvr>
                                    </p:animEffect>
                                  </p:childTnLst>
                                </p:cTn>
                              </p:par>
                            </p:childTnLst>
                          </p:cTn>
                        </p:par>
                        <p:par>
                          <p:cTn id="39" fill="hold">
                            <p:stCondLst>
                              <p:cond delay="2500"/>
                            </p:stCondLst>
                            <p:childTnLst>
                              <p:par>
                                <p:cTn id="40" presetID="10" presetClass="entr" presetSubtype="0" fill="hold" grpId="0" nodeType="afterEffect">
                                  <p:stCondLst>
                                    <p:cond delay="50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 grpId="0" animBg="1"/>
      <p:bldP spid="21"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4F393FE-A283-784A-2819-8A90B65AE296}"/>
              </a:ext>
            </a:extLst>
          </p:cNvPr>
          <p:cNvPicPr>
            <a:picLocks noChangeAspect="1"/>
          </p:cNvPicPr>
          <p:nvPr/>
        </p:nvPicPr>
        <p:blipFill>
          <a:blip r:embed="rId2"/>
          <a:srcRect r="1668"/>
          <a:stretch/>
        </p:blipFill>
        <p:spPr>
          <a:xfrm>
            <a:off x="5548852" y="1939114"/>
            <a:ext cx="6206373" cy="3135194"/>
          </a:xfrm>
          <a:prstGeom prst="rect">
            <a:avLst/>
          </a:prstGeom>
          <a:effectLst>
            <a:outerShdw blurRad="50800" dist="38100" dir="2700000" algn="tl" rotWithShape="0">
              <a:prstClr val="black">
                <a:alpha val="40000"/>
              </a:prstClr>
            </a:outerShdw>
          </a:effectLst>
        </p:spPr>
      </p:pic>
      <p:sp>
        <p:nvSpPr>
          <p:cNvPr id="6" name="Title 5">
            <a:extLst>
              <a:ext uri="{FF2B5EF4-FFF2-40B4-BE49-F238E27FC236}">
                <a16:creationId xmlns:a16="http://schemas.microsoft.com/office/drawing/2014/main" id="{5FAC1B40-EE99-58B1-CE52-837A0A07496C}"/>
              </a:ext>
            </a:extLst>
          </p:cNvPr>
          <p:cNvSpPr>
            <a:spLocks noGrp="1"/>
          </p:cNvSpPr>
          <p:nvPr>
            <p:ph type="title"/>
          </p:nvPr>
        </p:nvSpPr>
        <p:spPr/>
        <p:txBody>
          <a:bodyPr>
            <a:normAutofit/>
          </a:bodyPr>
          <a:lstStyle/>
          <a:p>
            <a:pPr>
              <a:spcAft>
                <a:spcPts val="1200"/>
              </a:spcAft>
            </a:pPr>
            <a:r>
              <a:rPr lang="en-US" sz="2000" dirty="0">
                <a:solidFill>
                  <a:schemeClr val="bg1"/>
                </a:solidFill>
              </a:rPr>
              <a:t>“PE firms acquire and grow physician practices through add-on consolidation, </a:t>
            </a:r>
            <a:r>
              <a:rPr lang="en-US" sz="2800" dirty="0">
                <a:solidFill>
                  <a:schemeClr val="bg1"/>
                </a:solidFill>
              </a:rPr>
              <a:t>Generating </a:t>
            </a:r>
            <a:r>
              <a:rPr lang="en-US" sz="2800" i="1" dirty="0">
                <a:solidFill>
                  <a:schemeClr val="bg1"/>
                </a:solidFill>
              </a:rPr>
              <a:t>Outsized Returns </a:t>
            </a:r>
            <a:r>
              <a:rPr lang="en-US" sz="2800" dirty="0">
                <a:solidFill>
                  <a:schemeClr val="bg1"/>
                </a:solidFill>
              </a:rPr>
              <a:t>on the Sale of the Acquisition”</a:t>
            </a:r>
            <a:endParaRPr lang="en-US" sz="2000" dirty="0">
              <a:solidFill>
                <a:schemeClr val="bg1"/>
              </a:solidFill>
            </a:endParaRPr>
          </a:p>
        </p:txBody>
      </p:sp>
      <p:sp>
        <p:nvSpPr>
          <p:cNvPr id="2" name="Text Placeholder 1">
            <a:extLst>
              <a:ext uri="{FF2B5EF4-FFF2-40B4-BE49-F238E27FC236}">
                <a16:creationId xmlns:a16="http://schemas.microsoft.com/office/drawing/2014/main" id="{1054A5F0-84F0-2BEF-73CD-FFCD7880A37F}"/>
              </a:ext>
            </a:extLst>
          </p:cNvPr>
          <p:cNvSpPr>
            <a:spLocks noGrp="1"/>
          </p:cNvSpPr>
          <p:nvPr>
            <p:ph type="body" idx="10"/>
          </p:nvPr>
        </p:nvSpPr>
        <p:spPr/>
        <p:txBody>
          <a:bodyPr/>
          <a:lstStyle/>
          <a:p>
            <a:pPr>
              <a:lnSpc>
                <a:spcPct val="100000"/>
              </a:lnSpc>
            </a:pPr>
            <a:r>
              <a:rPr lang="en-US" dirty="0"/>
              <a:t>Data from: Singh Y, Reddy M, Zhu JM. Life Cycle of Private Equity Investments in Physician Practices: An Overview of Private Equity Exits. Health Affairs Scholar 2024;qxae047.</a:t>
            </a:r>
          </a:p>
          <a:p>
            <a:pPr>
              <a:lnSpc>
                <a:spcPct val="100000"/>
              </a:lnSpc>
            </a:pPr>
            <a:r>
              <a:rPr lang="en-US" dirty="0"/>
              <a:t>https://</a:t>
            </a:r>
            <a:r>
              <a:rPr lang="en-US" dirty="0" err="1"/>
              <a:t>www.shorecp.com</a:t>
            </a:r>
            <a:r>
              <a:rPr lang="en-US" dirty="0"/>
              <a:t>/industry/healthcare Accessed Nov 25 2024</a:t>
            </a:r>
          </a:p>
        </p:txBody>
      </p:sp>
      <p:graphicFrame>
        <p:nvGraphicFramePr>
          <p:cNvPr id="12" name="Table 11">
            <a:extLst>
              <a:ext uri="{FF2B5EF4-FFF2-40B4-BE49-F238E27FC236}">
                <a16:creationId xmlns:a16="http://schemas.microsoft.com/office/drawing/2014/main" id="{EC7C1BE4-BBC1-7DA9-8509-DC8A200C3CB5}"/>
              </a:ext>
            </a:extLst>
          </p:cNvPr>
          <p:cNvGraphicFramePr>
            <a:graphicFrameLocks noGrp="1"/>
          </p:cNvGraphicFramePr>
          <p:nvPr>
            <p:extLst>
              <p:ext uri="{D42A27DB-BD31-4B8C-83A1-F6EECF244321}">
                <p14:modId xmlns:p14="http://schemas.microsoft.com/office/powerpoint/2010/main" val="1010065388"/>
              </p:ext>
            </p:extLst>
          </p:nvPr>
        </p:nvGraphicFramePr>
        <p:xfrm>
          <a:off x="754930" y="1706288"/>
          <a:ext cx="4601067" cy="3802563"/>
        </p:xfrm>
        <a:graphic>
          <a:graphicData uri="http://schemas.openxmlformats.org/drawingml/2006/table">
            <a:tbl>
              <a:tblPr>
                <a:tableStyleId>{5C22544A-7EE6-4342-B048-85BDC9FD1C3A}</a:tableStyleId>
              </a:tblPr>
              <a:tblGrid>
                <a:gridCol w="3479277">
                  <a:extLst>
                    <a:ext uri="{9D8B030D-6E8A-4147-A177-3AD203B41FA5}">
                      <a16:colId xmlns:a16="http://schemas.microsoft.com/office/drawing/2014/main" val="2667598767"/>
                    </a:ext>
                  </a:extLst>
                </a:gridCol>
                <a:gridCol w="1121790">
                  <a:extLst>
                    <a:ext uri="{9D8B030D-6E8A-4147-A177-3AD203B41FA5}">
                      <a16:colId xmlns:a16="http://schemas.microsoft.com/office/drawing/2014/main" val="3517768553"/>
                    </a:ext>
                  </a:extLst>
                </a:gridCol>
              </a:tblGrid>
              <a:tr h="422507">
                <a:tc>
                  <a:txBody>
                    <a:bodyPr/>
                    <a:lstStyle/>
                    <a:p>
                      <a:pPr algn="r" fontAlgn="b"/>
                      <a:r>
                        <a:rPr lang="en-US" sz="2000" u="none" strike="noStrike" dirty="0">
                          <a:solidFill>
                            <a:schemeClr val="bg1"/>
                          </a:solidFill>
                          <a:effectLst/>
                        </a:rPr>
                        <a:t>Frazier Healthcare Partners</a:t>
                      </a:r>
                      <a:endParaRPr lang="en-US" sz="2000" b="0" i="0" u="none" strike="noStrike" dirty="0">
                        <a:solidFill>
                          <a:schemeClr val="bg1"/>
                        </a:solidFill>
                        <a:effectLst/>
                        <a:latin typeface="Aptos Narrow" panose="020B0004020202020204" pitchFamily="34" charset="0"/>
                      </a:endParaRPr>
                    </a:p>
                  </a:txBody>
                  <a:tcPr marL="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dirty="0">
                          <a:solidFill>
                            <a:schemeClr val="bg1"/>
                          </a:solidFill>
                          <a:effectLst/>
                        </a:rPr>
                        <a:t>33%</a:t>
                      </a:r>
                      <a:endParaRPr lang="en-US" sz="2000" b="0" i="0" u="none" strike="noStrike" dirty="0">
                        <a:solidFill>
                          <a:schemeClr val="bg1"/>
                        </a:solidFill>
                        <a:effectLst/>
                        <a:latin typeface="Aptos Narrow" panose="020B0004020202020204" pitchFamily="34" charset="0"/>
                      </a:endParaRPr>
                    </a:p>
                  </a:txBody>
                  <a:tcPr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0775480"/>
                  </a:ext>
                </a:extLst>
              </a:tr>
              <a:tr h="422507">
                <a:tc>
                  <a:txBody>
                    <a:bodyPr/>
                    <a:lstStyle/>
                    <a:p>
                      <a:pPr algn="r" fontAlgn="b"/>
                      <a:r>
                        <a:rPr lang="en-US" sz="2000" u="none" strike="noStrike" dirty="0">
                          <a:solidFill>
                            <a:schemeClr val="bg1"/>
                          </a:solidFill>
                          <a:effectLst/>
                        </a:rPr>
                        <a:t>ABRY Partners</a:t>
                      </a:r>
                      <a:endParaRPr lang="en-US" sz="2000" b="0" i="0" u="none" strike="noStrike" dirty="0">
                        <a:solidFill>
                          <a:schemeClr val="bg1"/>
                        </a:solidFill>
                        <a:effectLst/>
                        <a:latin typeface="Aptos Narrow" panose="020B0004020202020204" pitchFamily="34" charset="0"/>
                      </a:endParaRPr>
                    </a:p>
                  </a:txBody>
                  <a:tcPr marL="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dirty="0">
                          <a:solidFill>
                            <a:schemeClr val="bg1"/>
                          </a:solidFill>
                          <a:effectLst/>
                        </a:rPr>
                        <a:t>105%</a:t>
                      </a:r>
                      <a:endParaRPr lang="en-US" sz="2000" b="0" i="0" u="none" strike="noStrike" dirty="0">
                        <a:solidFill>
                          <a:schemeClr val="bg1"/>
                        </a:solidFill>
                        <a:effectLst/>
                        <a:latin typeface="Aptos Narrow" panose="020B0004020202020204" pitchFamily="34" charset="0"/>
                      </a:endParaRPr>
                    </a:p>
                  </a:txBody>
                  <a:tcPr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4089656"/>
                  </a:ext>
                </a:extLst>
              </a:tr>
              <a:tr h="422507">
                <a:tc>
                  <a:txBody>
                    <a:bodyPr/>
                    <a:lstStyle/>
                    <a:p>
                      <a:pPr algn="r" fontAlgn="b"/>
                      <a:r>
                        <a:rPr lang="en-US" sz="2000" u="none" strike="noStrike" dirty="0">
                          <a:solidFill>
                            <a:schemeClr val="bg1"/>
                          </a:solidFill>
                          <a:effectLst/>
                        </a:rPr>
                        <a:t>HIG Capital</a:t>
                      </a:r>
                      <a:endParaRPr lang="en-US" sz="2000" b="0" i="0" u="none" strike="noStrike" dirty="0">
                        <a:solidFill>
                          <a:schemeClr val="bg1"/>
                        </a:solidFill>
                        <a:effectLst/>
                        <a:latin typeface="Aptos Narrow" panose="020B0004020202020204" pitchFamily="34" charset="0"/>
                      </a:endParaRPr>
                    </a:p>
                  </a:txBody>
                  <a:tcPr marL="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dirty="0">
                          <a:solidFill>
                            <a:schemeClr val="bg1"/>
                          </a:solidFill>
                          <a:effectLst/>
                        </a:rPr>
                        <a:t>130%</a:t>
                      </a:r>
                      <a:endParaRPr lang="en-US" sz="2000" b="0" i="0" u="none" strike="noStrike" dirty="0">
                        <a:solidFill>
                          <a:schemeClr val="bg1"/>
                        </a:solidFill>
                        <a:effectLst/>
                        <a:latin typeface="Aptos Narrow" panose="020B0004020202020204" pitchFamily="34" charset="0"/>
                      </a:endParaRPr>
                    </a:p>
                  </a:txBody>
                  <a:tcPr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4349847"/>
                  </a:ext>
                </a:extLst>
              </a:tr>
              <a:tr h="422507">
                <a:tc>
                  <a:txBody>
                    <a:bodyPr/>
                    <a:lstStyle/>
                    <a:p>
                      <a:pPr algn="r" fontAlgn="b"/>
                      <a:r>
                        <a:rPr lang="en-US" sz="2000" u="none" strike="noStrike" dirty="0">
                          <a:solidFill>
                            <a:schemeClr val="bg1"/>
                          </a:solidFill>
                          <a:effectLst/>
                        </a:rPr>
                        <a:t> Revelstoke Capital Partners</a:t>
                      </a:r>
                      <a:endParaRPr lang="en-US" sz="2000" b="0" i="0" u="none" strike="noStrike" dirty="0">
                        <a:solidFill>
                          <a:schemeClr val="bg1"/>
                        </a:solidFill>
                        <a:effectLst/>
                        <a:latin typeface="Aptos Narrow" panose="020B0004020202020204" pitchFamily="34" charset="0"/>
                      </a:endParaRPr>
                    </a:p>
                  </a:txBody>
                  <a:tcPr marL="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dirty="0">
                          <a:solidFill>
                            <a:schemeClr val="bg1"/>
                          </a:solidFill>
                          <a:effectLst/>
                        </a:rPr>
                        <a:t>177%</a:t>
                      </a:r>
                      <a:endParaRPr lang="en-US" sz="2000" b="0" i="0" u="none" strike="noStrike" dirty="0">
                        <a:solidFill>
                          <a:schemeClr val="bg1"/>
                        </a:solidFill>
                        <a:effectLst/>
                        <a:latin typeface="Aptos Narrow" panose="020B0004020202020204" pitchFamily="34" charset="0"/>
                      </a:endParaRPr>
                    </a:p>
                  </a:txBody>
                  <a:tcPr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0578494"/>
                  </a:ext>
                </a:extLst>
              </a:tr>
              <a:tr h="422507">
                <a:tc>
                  <a:txBody>
                    <a:bodyPr/>
                    <a:lstStyle/>
                    <a:p>
                      <a:pPr algn="r" fontAlgn="b"/>
                      <a:r>
                        <a:rPr lang="en-US" sz="2000" u="none" strike="noStrike" dirty="0">
                          <a:solidFill>
                            <a:schemeClr val="bg1"/>
                          </a:solidFill>
                          <a:effectLst/>
                        </a:rPr>
                        <a:t>Chicago Pacific Founders</a:t>
                      </a:r>
                      <a:endParaRPr lang="en-US" sz="2000" b="0" i="0" u="none" strike="noStrike" dirty="0">
                        <a:solidFill>
                          <a:schemeClr val="bg1"/>
                        </a:solidFill>
                        <a:effectLst/>
                        <a:latin typeface="Aptos Narrow" panose="020B0004020202020204" pitchFamily="34" charset="0"/>
                      </a:endParaRPr>
                    </a:p>
                  </a:txBody>
                  <a:tcPr marL="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dirty="0">
                          <a:solidFill>
                            <a:schemeClr val="bg1"/>
                          </a:solidFill>
                          <a:effectLst/>
                        </a:rPr>
                        <a:t>267%</a:t>
                      </a:r>
                      <a:endParaRPr lang="en-US" sz="2000" b="0" i="0" u="none" strike="noStrike" dirty="0">
                        <a:solidFill>
                          <a:schemeClr val="bg1"/>
                        </a:solidFill>
                        <a:effectLst/>
                        <a:latin typeface="Aptos Narrow" panose="020B0004020202020204" pitchFamily="34" charset="0"/>
                      </a:endParaRPr>
                    </a:p>
                  </a:txBody>
                  <a:tcPr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9127232"/>
                  </a:ext>
                </a:extLst>
              </a:tr>
              <a:tr h="422507">
                <a:tc>
                  <a:txBody>
                    <a:bodyPr/>
                    <a:lstStyle/>
                    <a:p>
                      <a:pPr algn="r" fontAlgn="b"/>
                      <a:r>
                        <a:rPr lang="en-US" sz="2000" u="none" strike="noStrike" dirty="0" err="1">
                          <a:solidFill>
                            <a:schemeClr val="bg1"/>
                          </a:solidFill>
                          <a:effectLst/>
                        </a:rPr>
                        <a:t>Waud</a:t>
                      </a:r>
                      <a:r>
                        <a:rPr lang="en-US" sz="2000" u="none" strike="noStrike" dirty="0">
                          <a:solidFill>
                            <a:schemeClr val="bg1"/>
                          </a:solidFill>
                          <a:effectLst/>
                        </a:rPr>
                        <a:t> Capital Partners</a:t>
                      </a:r>
                      <a:endParaRPr lang="en-US" sz="2000" b="0" i="0" u="none" strike="noStrike" dirty="0">
                        <a:solidFill>
                          <a:schemeClr val="bg1"/>
                        </a:solidFill>
                        <a:effectLst/>
                        <a:latin typeface="Aptos Narrow" panose="020B0004020202020204" pitchFamily="34" charset="0"/>
                      </a:endParaRPr>
                    </a:p>
                  </a:txBody>
                  <a:tcPr marL="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dirty="0">
                          <a:solidFill>
                            <a:schemeClr val="bg1"/>
                          </a:solidFill>
                          <a:effectLst/>
                        </a:rPr>
                        <a:t>340%</a:t>
                      </a:r>
                      <a:endParaRPr lang="en-US" sz="2000" b="0" i="0" u="none" strike="noStrike" dirty="0">
                        <a:solidFill>
                          <a:schemeClr val="bg1"/>
                        </a:solidFill>
                        <a:effectLst/>
                        <a:latin typeface="Aptos Narrow" panose="020B0004020202020204" pitchFamily="34" charset="0"/>
                      </a:endParaRPr>
                    </a:p>
                  </a:txBody>
                  <a:tcPr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4715140"/>
                  </a:ext>
                </a:extLst>
              </a:tr>
              <a:tr h="422507">
                <a:tc>
                  <a:txBody>
                    <a:bodyPr/>
                    <a:lstStyle/>
                    <a:p>
                      <a:pPr algn="r" fontAlgn="b"/>
                      <a:r>
                        <a:rPr lang="en-US" sz="2000" u="none" strike="noStrike" dirty="0">
                          <a:solidFill>
                            <a:schemeClr val="bg1"/>
                          </a:solidFill>
                          <a:effectLst/>
                        </a:rPr>
                        <a:t>Pantheon Ventures</a:t>
                      </a:r>
                      <a:endParaRPr lang="en-US" sz="2000" b="0" i="0" u="none" strike="noStrike" dirty="0">
                        <a:solidFill>
                          <a:schemeClr val="bg1"/>
                        </a:solidFill>
                        <a:effectLst/>
                        <a:latin typeface="Aptos Narrow" panose="020B0004020202020204" pitchFamily="34" charset="0"/>
                      </a:endParaRPr>
                    </a:p>
                  </a:txBody>
                  <a:tcPr marL="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dirty="0">
                          <a:solidFill>
                            <a:schemeClr val="bg1"/>
                          </a:solidFill>
                          <a:effectLst/>
                        </a:rPr>
                        <a:t>392%</a:t>
                      </a:r>
                      <a:endParaRPr lang="en-US" sz="2000" b="0" i="0" u="none" strike="noStrike" dirty="0">
                        <a:solidFill>
                          <a:schemeClr val="bg1"/>
                        </a:solidFill>
                        <a:effectLst/>
                        <a:latin typeface="Aptos Narrow" panose="020B0004020202020204" pitchFamily="34" charset="0"/>
                      </a:endParaRPr>
                    </a:p>
                  </a:txBody>
                  <a:tcPr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285938"/>
                  </a:ext>
                </a:extLst>
              </a:tr>
              <a:tr h="422507">
                <a:tc>
                  <a:txBody>
                    <a:bodyPr/>
                    <a:lstStyle/>
                    <a:p>
                      <a:pPr algn="r" fontAlgn="b"/>
                      <a:r>
                        <a:rPr lang="en-US" sz="2000" u="none" strike="noStrike" dirty="0">
                          <a:solidFill>
                            <a:schemeClr val="bg1"/>
                          </a:solidFill>
                          <a:effectLst/>
                        </a:rPr>
                        <a:t>Audax Private Equity</a:t>
                      </a:r>
                      <a:endParaRPr lang="en-US" sz="2000" b="0" i="0" u="none" strike="noStrike" dirty="0">
                        <a:solidFill>
                          <a:schemeClr val="bg1"/>
                        </a:solidFill>
                        <a:effectLst/>
                        <a:latin typeface="Aptos Narrow" panose="020B0004020202020204" pitchFamily="34" charset="0"/>
                      </a:endParaRPr>
                    </a:p>
                  </a:txBody>
                  <a:tcPr marL="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dirty="0">
                          <a:solidFill>
                            <a:schemeClr val="bg1"/>
                          </a:solidFill>
                          <a:effectLst/>
                        </a:rPr>
                        <a:t>910%</a:t>
                      </a:r>
                      <a:endParaRPr lang="en-US" sz="2000" b="0" i="0" u="none" strike="noStrike" dirty="0">
                        <a:solidFill>
                          <a:schemeClr val="bg1"/>
                        </a:solidFill>
                        <a:effectLst/>
                        <a:latin typeface="Aptos Narrow" panose="020B0004020202020204" pitchFamily="34" charset="0"/>
                      </a:endParaRPr>
                    </a:p>
                  </a:txBody>
                  <a:tcPr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648006"/>
                  </a:ext>
                </a:extLst>
              </a:tr>
              <a:tr h="422507">
                <a:tc>
                  <a:txBody>
                    <a:bodyPr/>
                    <a:lstStyle/>
                    <a:p>
                      <a:pPr algn="r" fontAlgn="b"/>
                      <a:r>
                        <a:rPr lang="en-US" sz="2000" u="none" strike="noStrike" dirty="0">
                          <a:solidFill>
                            <a:schemeClr val="bg1"/>
                          </a:solidFill>
                          <a:effectLst/>
                        </a:rPr>
                        <a:t>Shore Capital Partners</a:t>
                      </a:r>
                      <a:endParaRPr lang="en-US" sz="2000" b="0" i="0" u="none" strike="noStrike" dirty="0">
                        <a:solidFill>
                          <a:schemeClr val="bg1"/>
                        </a:solidFill>
                        <a:effectLst/>
                        <a:latin typeface="Aptos Narrow" panose="020B0004020202020204" pitchFamily="34" charset="0"/>
                      </a:endParaRPr>
                    </a:p>
                  </a:txBody>
                  <a:tcPr marL="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u="none" strike="noStrike" dirty="0">
                          <a:solidFill>
                            <a:schemeClr val="bg1"/>
                          </a:solidFill>
                          <a:effectLst/>
                        </a:rPr>
                        <a:t>3,000%</a:t>
                      </a:r>
                      <a:endParaRPr lang="en-US" sz="2000" b="0" i="0" u="none" strike="noStrike" dirty="0">
                        <a:solidFill>
                          <a:schemeClr val="bg1"/>
                        </a:solidFill>
                        <a:effectLst/>
                        <a:latin typeface="Aptos Narrow" panose="020B0004020202020204" pitchFamily="34" charset="0"/>
                      </a:endParaRPr>
                    </a:p>
                  </a:txBody>
                  <a:tcPr marR="9525" marT="9525"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679475"/>
                  </a:ext>
                </a:extLst>
              </a:tr>
            </a:tbl>
          </a:graphicData>
        </a:graphic>
      </p:graphicFrame>
      <p:sp>
        <p:nvSpPr>
          <p:cNvPr id="13" name="TextBox 12">
            <a:extLst>
              <a:ext uri="{FF2B5EF4-FFF2-40B4-BE49-F238E27FC236}">
                <a16:creationId xmlns:a16="http://schemas.microsoft.com/office/drawing/2014/main" id="{89E7A1AB-4FBC-61BA-1902-C2F0180FDB84}"/>
              </a:ext>
            </a:extLst>
          </p:cNvPr>
          <p:cNvSpPr txBox="1"/>
          <p:nvPr/>
        </p:nvSpPr>
        <p:spPr>
          <a:xfrm>
            <a:off x="5548852" y="2060161"/>
            <a:ext cx="3953367" cy="1446550"/>
          </a:xfrm>
          <a:prstGeom prst="rect">
            <a:avLst/>
          </a:prstGeom>
          <a:solidFill>
            <a:schemeClr val="accent2">
              <a:lumMod val="75000"/>
            </a:schemeClr>
          </a:solidFill>
          <a:ln>
            <a:solidFill>
              <a:schemeClr val="bg1"/>
            </a:solidFill>
          </a:ln>
          <a:effectLst>
            <a:outerShdw blurRad="50800" dist="38100" dir="2700000" algn="tl" rotWithShape="0">
              <a:prstClr val="black">
                <a:alpha val="40000"/>
              </a:prstClr>
            </a:outerShdw>
          </a:effectLst>
        </p:spPr>
        <p:txBody>
          <a:bodyPr wrap="square" tIns="182880" bIns="274320" rtlCol="0" anchor="ctr" anchorCtr="0">
            <a:spAutoFit/>
          </a:bodyPr>
          <a:lstStyle/>
          <a:p>
            <a:pPr algn="ctr"/>
            <a:r>
              <a:rPr lang="en-US" sz="2400" b="1" dirty="0">
                <a:solidFill>
                  <a:srgbClr val="FFFF00"/>
                </a:solidFill>
                <a:effectLst>
                  <a:outerShdw blurRad="50800" dist="38100" dir="2700000" algn="tl" rotWithShape="0">
                    <a:prstClr val="black">
                      <a:alpha val="40000"/>
                    </a:prstClr>
                  </a:outerShdw>
                </a:effectLst>
              </a:rPr>
              <a:t>595% median increase </a:t>
            </a:r>
          </a:p>
          <a:p>
            <a:pPr algn="ctr"/>
            <a:r>
              <a:rPr lang="en-US" sz="2000" dirty="0">
                <a:solidFill>
                  <a:schemeClr val="bg1"/>
                </a:solidFill>
                <a:effectLst>
                  <a:outerShdw blurRad="50800" dist="38100" dir="2700000" algn="tl" rotWithShape="0">
                    <a:prstClr val="black">
                      <a:alpha val="40000"/>
                    </a:prstClr>
                  </a:outerShdw>
                </a:effectLst>
              </a:rPr>
              <a:t>in practice sites before PE exit  </a:t>
            </a:r>
          </a:p>
          <a:p>
            <a:pPr algn="ctr"/>
            <a:r>
              <a:rPr lang="en-US" sz="2000" dirty="0">
                <a:solidFill>
                  <a:schemeClr val="bg1"/>
                </a:solidFill>
                <a:effectLst>
                  <a:outerShdw blurRad="50800" dist="38100" dir="2700000" algn="tl" rotWithShape="0">
                    <a:prstClr val="black">
                      <a:alpha val="40000"/>
                    </a:prstClr>
                  </a:outerShdw>
                </a:effectLst>
              </a:rPr>
              <a:t>3-8 years after acquisition</a:t>
            </a:r>
          </a:p>
        </p:txBody>
      </p:sp>
      <p:sp>
        <p:nvSpPr>
          <p:cNvPr id="5" name="TextBox 4">
            <a:extLst>
              <a:ext uri="{FF2B5EF4-FFF2-40B4-BE49-F238E27FC236}">
                <a16:creationId xmlns:a16="http://schemas.microsoft.com/office/drawing/2014/main" id="{BD785D9D-85E8-C3FC-EC57-5E23481C4333}"/>
              </a:ext>
            </a:extLst>
          </p:cNvPr>
          <p:cNvSpPr txBox="1"/>
          <p:nvPr/>
        </p:nvSpPr>
        <p:spPr>
          <a:xfrm>
            <a:off x="5828252" y="3400511"/>
            <a:ext cx="5776141" cy="1600438"/>
          </a:xfrm>
          <a:prstGeom prst="rect">
            <a:avLst/>
          </a:prstGeom>
          <a:solidFill>
            <a:schemeClr val="accent2">
              <a:lumMod val="75000"/>
            </a:schemeClr>
          </a:solidFill>
          <a:ln>
            <a:solidFill>
              <a:schemeClr val="bg1"/>
            </a:solidFill>
          </a:ln>
          <a:effectLst>
            <a:outerShdw blurRad="63500" sx="102000" sy="102000" algn="ctr" rotWithShape="0">
              <a:prstClr val="black">
                <a:alpha val="40000"/>
              </a:prstClr>
            </a:outerShdw>
          </a:effectLst>
        </p:spPr>
        <p:txBody>
          <a:bodyPr wrap="square" lIns="182880" tIns="182880" rIns="182880" bIns="182880" rtlCol="0" anchor="ctr" anchorCtr="0">
            <a:spAutoFit/>
          </a:bodyPr>
          <a:lstStyle/>
          <a:p>
            <a:pPr>
              <a:spcAft>
                <a:spcPts val="1200"/>
              </a:spcAft>
            </a:pPr>
            <a:r>
              <a:rPr lang="en-US" sz="2000" dirty="0">
                <a:solidFill>
                  <a:schemeClr val="bg1"/>
                </a:solidFill>
              </a:rPr>
              <a:t>“Private Equity's abbreviated investment timeline and exit incentives may deter long-term investments in care delivery and workforce needed for high-quality care.”</a:t>
            </a:r>
          </a:p>
        </p:txBody>
      </p:sp>
    </p:spTree>
    <p:extLst>
      <p:ext uri="{BB962C8B-B14F-4D97-AF65-F5344CB8AC3E}">
        <p14:creationId xmlns:p14="http://schemas.microsoft.com/office/powerpoint/2010/main" val="148760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37CFC-78BF-4E13-B298-A1F81F432AF9}"/>
              </a:ext>
            </a:extLst>
          </p:cNvPr>
          <p:cNvSpPr>
            <a:spLocks noGrp="1"/>
          </p:cNvSpPr>
          <p:nvPr>
            <p:ph type="title"/>
          </p:nvPr>
        </p:nvSpPr>
        <p:spPr>
          <a:xfrm>
            <a:off x="838200" y="365125"/>
            <a:ext cx="10935878" cy="1325563"/>
          </a:xfrm>
        </p:spPr>
        <p:txBody>
          <a:bodyPr>
            <a:normAutofit/>
          </a:bodyPr>
          <a:lstStyle/>
          <a:p>
            <a:r>
              <a:rPr lang="en-US" sz="4000" dirty="0"/>
              <a:t>2,806 </a:t>
            </a:r>
            <a:r>
              <a:rPr lang="en-US" sz="4000" dirty="0">
                <a:solidFill>
                  <a:srgbClr val="FFFF00"/>
                </a:solidFill>
              </a:rPr>
              <a:t>Behavioral Health </a:t>
            </a:r>
            <a:r>
              <a:rPr lang="en-US" sz="4000" dirty="0"/>
              <a:t>Facilities </a:t>
            </a:r>
            <a:br>
              <a:rPr lang="en-US" sz="3600" dirty="0"/>
            </a:br>
            <a:r>
              <a:rPr lang="en-US" sz="2800" dirty="0"/>
              <a:t>Were acquired by PE 2010-2021</a:t>
            </a:r>
            <a:endParaRPr lang="en-US" sz="3100" dirty="0"/>
          </a:p>
        </p:txBody>
      </p:sp>
      <p:sp>
        <p:nvSpPr>
          <p:cNvPr id="3" name="Text Placeholder 2">
            <a:extLst>
              <a:ext uri="{FF2B5EF4-FFF2-40B4-BE49-F238E27FC236}">
                <a16:creationId xmlns:a16="http://schemas.microsoft.com/office/drawing/2014/main" id="{6C578186-09B9-D528-2ED8-14FBA7E1DF8F}"/>
              </a:ext>
            </a:extLst>
          </p:cNvPr>
          <p:cNvSpPr>
            <a:spLocks noGrp="1"/>
          </p:cNvSpPr>
          <p:nvPr>
            <p:ph type="body" idx="10"/>
          </p:nvPr>
        </p:nvSpPr>
        <p:spPr/>
        <p:txBody>
          <a:bodyPr/>
          <a:lstStyle/>
          <a:p>
            <a:pPr>
              <a:lnSpc>
                <a:spcPct val="100000"/>
              </a:lnSpc>
              <a:spcBef>
                <a:spcPts val="0"/>
              </a:spcBef>
            </a:pPr>
            <a:r>
              <a:rPr lang="en-US" sz="1200" dirty="0"/>
              <a:t>Total represents 7% of all behavioral health facilities</a:t>
            </a:r>
          </a:p>
          <a:p>
            <a:pPr>
              <a:lnSpc>
                <a:spcPct val="100000"/>
              </a:lnSpc>
              <a:spcBef>
                <a:spcPts val="0"/>
              </a:spcBef>
            </a:pPr>
            <a:r>
              <a:rPr lang="en-US" sz="1200" dirty="0"/>
              <a:t>Figure reproduced from: Thornburg B, McGinty EB, </a:t>
            </a:r>
            <a:r>
              <a:rPr lang="en-US" sz="1200" dirty="0" err="1"/>
              <a:t>Eddelbuettel</a:t>
            </a:r>
            <a:r>
              <a:rPr lang="en-US" sz="1200" dirty="0"/>
              <a:t> J, Kennedy-Hendricks A, Braun RT, Eisenberg MD. Acquisitions of behavioral health treatment facilities from 2010 to 2021. Health Affairs Scholar 2024;2(7):qxae080.</a:t>
            </a:r>
          </a:p>
        </p:txBody>
      </p:sp>
      <p:pic>
        <p:nvPicPr>
          <p:cNvPr id="4" name="Content Placeholder 3">
            <a:extLst>
              <a:ext uri="{FF2B5EF4-FFF2-40B4-BE49-F238E27FC236}">
                <a16:creationId xmlns:a16="http://schemas.microsoft.com/office/drawing/2014/main" id="{D5C6547D-FFB9-922B-EC40-BF02B54F29C1}"/>
              </a:ext>
            </a:extLst>
          </p:cNvPr>
          <p:cNvPicPr>
            <a:picLocks noGrp="1" noChangeAspect="1"/>
          </p:cNvPicPr>
          <p:nvPr>
            <p:ph idx="4294967295"/>
          </p:nvPr>
        </p:nvPicPr>
        <p:blipFill>
          <a:blip r:embed="rId2"/>
          <a:srcRect b="2355"/>
          <a:stretch/>
        </p:blipFill>
        <p:spPr>
          <a:xfrm>
            <a:off x="2798976" y="1690688"/>
            <a:ext cx="7978041" cy="4266245"/>
          </a:xfrm>
          <a:prstGeom prst="rect">
            <a:avLst/>
          </a:prstGeom>
        </p:spPr>
      </p:pic>
      <p:grpSp>
        <p:nvGrpSpPr>
          <p:cNvPr id="10" name="Group 9">
            <a:extLst>
              <a:ext uri="{FF2B5EF4-FFF2-40B4-BE49-F238E27FC236}">
                <a16:creationId xmlns:a16="http://schemas.microsoft.com/office/drawing/2014/main" id="{B3434D9D-27E9-B2B0-3AC8-5070FDB3B9EF}"/>
              </a:ext>
            </a:extLst>
          </p:cNvPr>
          <p:cNvGrpSpPr/>
          <p:nvPr/>
        </p:nvGrpSpPr>
        <p:grpSpPr>
          <a:xfrm>
            <a:off x="348793" y="3117802"/>
            <a:ext cx="2818614" cy="1246495"/>
            <a:chOff x="348793" y="3117802"/>
            <a:chExt cx="2818614" cy="1246495"/>
          </a:xfrm>
        </p:grpSpPr>
        <p:sp>
          <p:nvSpPr>
            <p:cNvPr id="7" name="TextBox 6">
              <a:extLst>
                <a:ext uri="{FF2B5EF4-FFF2-40B4-BE49-F238E27FC236}">
                  <a16:creationId xmlns:a16="http://schemas.microsoft.com/office/drawing/2014/main" id="{4178EF19-3171-ACF1-BAB0-405E4A15F16C}"/>
                </a:ext>
              </a:extLst>
            </p:cNvPr>
            <p:cNvSpPr txBox="1"/>
            <p:nvPr/>
          </p:nvSpPr>
          <p:spPr>
            <a:xfrm>
              <a:off x="348793" y="3117802"/>
              <a:ext cx="2818614" cy="1246495"/>
            </a:xfrm>
            <a:prstGeom prst="rect">
              <a:avLst/>
            </a:prstGeom>
            <a:noFill/>
          </p:spPr>
          <p:txBody>
            <a:bodyPr wrap="square" rtlCol="0">
              <a:spAutoFit/>
            </a:bodyPr>
            <a:lstStyle/>
            <a:p>
              <a:pPr>
                <a:spcAft>
                  <a:spcPts val="1200"/>
                </a:spcAft>
              </a:pPr>
              <a:r>
                <a:rPr lang="en-US" sz="2000" b="1" dirty="0">
                  <a:solidFill>
                    <a:schemeClr val="bg1"/>
                  </a:solidFill>
                </a:rPr>
                <a:t>Deal Class</a:t>
              </a:r>
            </a:p>
            <a:p>
              <a:pPr lvl="1">
                <a:spcAft>
                  <a:spcPts val="600"/>
                </a:spcAft>
              </a:pPr>
              <a:r>
                <a:rPr lang="en-US" sz="2000" dirty="0">
                  <a:solidFill>
                    <a:schemeClr val="bg1"/>
                  </a:solidFill>
                </a:rPr>
                <a:t>Private Equity</a:t>
              </a:r>
            </a:p>
            <a:p>
              <a:pPr lvl="1"/>
              <a:r>
                <a:rPr lang="en-US" sz="2000" dirty="0">
                  <a:solidFill>
                    <a:schemeClr val="bg1"/>
                  </a:solidFill>
                </a:rPr>
                <a:t>Other For-Profit</a:t>
              </a:r>
            </a:p>
          </p:txBody>
        </p:sp>
        <p:sp>
          <p:nvSpPr>
            <p:cNvPr id="8" name="Oval 7">
              <a:extLst>
                <a:ext uri="{FF2B5EF4-FFF2-40B4-BE49-F238E27FC236}">
                  <a16:creationId xmlns:a16="http://schemas.microsoft.com/office/drawing/2014/main" id="{F3918691-E7CF-2A9C-972E-E63D6D93B0A9}"/>
                </a:ext>
              </a:extLst>
            </p:cNvPr>
            <p:cNvSpPr/>
            <p:nvPr/>
          </p:nvSpPr>
          <p:spPr>
            <a:xfrm>
              <a:off x="536543" y="3624841"/>
              <a:ext cx="301657" cy="301657"/>
            </a:xfrm>
            <a:prstGeom prst="ellipse">
              <a:avLst/>
            </a:prstGeom>
            <a:solidFill>
              <a:srgbClr val="ED1418"/>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B4C71AB-6693-67AB-249C-87178CAB6E02}"/>
                </a:ext>
              </a:extLst>
            </p:cNvPr>
            <p:cNvSpPr/>
            <p:nvPr/>
          </p:nvSpPr>
          <p:spPr>
            <a:xfrm>
              <a:off x="536543" y="4009498"/>
              <a:ext cx="301657" cy="301657"/>
            </a:xfrm>
            <a:prstGeom prst="ellipse">
              <a:avLst/>
            </a:prstGeom>
            <a:solidFill>
              <a:srgbClr val="5797D6"/>
            </a:solidFill>
            <a:ln>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58861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40FB-D508-723C-5924-5CFD4251BBCA}"/>
              </a:ext>
            </a:extLst>
          </p:cNvPr>
          <p:cNvSpPr>
            <a:spLocks noGrp="1"/>
          </p:cNvSpPr>
          <p:nvPr>
            <p:ph type="title"/>
          </p:nvPr>
        </p:nvSpPr>
        <p:spPr/>
        <p:txBody>
          <a:bodyPr>
            <a:normAutofit/>
          </a:bodyPr>
          <a:lstStyle/>
          <a:p>
            <a:r>
              <a:rPr lang="en-US" sz="4000" dirty="0"/>
              <a:t>124 </a:t>
            </a:r>
            <a:r>
              <a:rPr lang="en-US" sz="4000" dirty="0">
                <a:solidFill>
                  <a:srgbClr val="FFFF00"/>
                </a:solidFill>
              </a:rPr>
              <a:t>Hospices</a:t>
            </a:r>
            <a:br>
              <a:rPr lang="en-US" sz="4000" dirty="0"/>
            </a:br>
            <a:r>
              <a:rPr lang="en-US" sz="2800" dirty="0"/>
              <a:t>Were taken over by 47 PE-firms (2015-2022)</a:t>
            </a:r>
          </a:p>
        </p:txBody>
      </p:sp>
      <p:sp>
        <p:nvSpPr>
          <p:cNvPr id="3" name="Text Placeholder 2">
            <a:extLst>
              <a:ext uri="{FF2B5EF4-FFF2-40B4-BE49-F238E27FC236}">
                <a16:creationId xmlns:a16="http://schemas.microsoft.com/office/drawing/2014/main" id="{D94FFD2C-20FA-8B27-EC13-4FB3B33867F0}"/>
              </a:ext>
            </a:extLst>
          </p:cNvPr>
          <p:cNvSpPr>
            <a:spLocks noGrp="1"/>
          </p:cNvSpPr>
          <p:nvPr>
            <p:ph type="body" idx="10"/>
          </p:nvPr>
        </p:nvSpPr>
        <p:spPr/>
        <p:txBody>
          <a:bodyPr/>
          <a:lstStyle/>
          <a:p>
            <a:pPr>
              <a:lnSpc>
                <a:spcPct val="100000"/>
              </a:lnSpc>
            </a:pPr>
            <a:r>
              <a:rPr lang="en-US" dirty="0"/>
              <a:t>Data source: Aldridge, Melissa D., Lauren J. Hunt, Zelle Halloran, and Krista L. Harrison. “Private Equity Acquisitions Of Hospices Are Increasing; Ownership Remains Opaque.” Health Affairs 43, no. 9 (September 2024): 1306–10. </a:t>
            </a:r>
          </a:p>
        </p:txBody>
      </p:sp>
      <p:pic>
        <p:nvPicPr>
          <p:cNvPr id="4" name="Content Placeholder 3">
            <a:extLst>
              <a:ext uri="{FF2B5EF4-FFF2-40B4-BE49-F238E27FC236}">
                <a16:creationId xmlns:a16="http://schemas.microsoft.com/office/drawing/2014/main" id="{985F6395-AADD-90CA-CCE7-EB0829FF1000}"/>
              </a:ext>
            </a:extLst>
          </p:cNvPr>
          <p:cNvPicPr>
            <a:picLocks noGrp="1" noChangeAspect="1"/>
          </p:cNvPicPr>
          <p:nvPr>
            <p:ph idx="4294967295"/>
          </p:nvPr>
        </p:nvPicPr>
        <p:blipFill>
          <a:blip r:embed="rId2"/>
          <a:stretch>
            <a:fillRect/>
          </a:stretch>
        </p:blipFill>
        <p:spPr>
          <a:xfrm>
            <a:off x="3459637" y="1690688"/>
            <a:ext cx="5609869" cy="4160350"/>
          </a:xfrm>
          <a:prstGeom prst="rect">
            <a:avLst/>
          </a:prstGeom>
        </p:spPr>
      </p:pic>
    </p:spTree>
    <p:extLst>
      <p:ext uri="{BB962C8B-B14F-4D97-AF65-F5344CB8AC3E}">
        <p14:creationId xmlns:p14="http://schemas.microsoft.com/office/powerpoint/2010/main" val="19539235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0B4D6-10EE-A1AE-3A17-9BFBE103AB97}"/>
              </a:ext>
            </a:extLst>
          </p:cNvPr>
          <p:cNvSpPr>
            <a:spLocks noGrp="1"/>
          </p:cNvSpPr>
          <p:nvPr>
            <p:ph idx="1"/>
          </p:nvPr>
        </p:nvSpPr>
        <p:spPr>
          <a:xfrm>
            <a:off x="1415592" y="2017646"/>
            <a:ext cx="9360816" cy="3309677"/>
          </a:xfrm>
        </p:spPr>
        <p:txBody>
          <a:bodyPr>
            <a:normAutofit/>
          </a:bodyPr>
          <a:lstStyle/>
          <a:p>
            <a:pPr marL="0" indent="0" algn="ctr">
              <a:lnSpc>
                <a:spcPct val="100000"/>
              </a:lnSpc>
              <a:spcBef>
                <a:spcPts val="0"/>
              </a:spcBef>
              <a:spcAft>
                <a:spcPts val="600"/>
              </a:spcAft>
              <a:buNone/>
            </a:pPr>
            <a:r>
              <a:rPr lang="en-US" dirty="0">
                <a:latin typeface="+mn-lt"/>
              </a:rPr>
              <a:t>Communities and the public </a:t>
            </a:r>
          </a:p>
          <a:p>
            <a:pPr marL="0" indent="0" algn="ctr">
              <a:lnSpc>
                <a:spcPct val="100000"/>
              </a:lnSpc>
              <a:spcBef>
                <a:spcPts val="0"/>
              </a:spcBef>
              <a:spcAft>
                <a:spcPts val="600"/>
              </a:spcAft>
              <a:buNone/>
            </a:pPr>
            <a:r>
              <a:rPr lang="en-US" b="1" dirty="0">
                <a:latin typeface="+mn-lt"/>
              </a:rPr>
              <a:t>— not profiteers and corporations — </a:t>
            </a:r>
          </a:p>
          <a:p>
            <a:pPr marL="0" indent="0" algn="ctr">
              <a:lnSpc>
                <a:spcPct val="100000"/>
              </a:lnSpc>
              <a:spcBef>
                <a:spcPts val="0"/>
              </a:spcBef>
              <a:buNone/>
            </a:pPr>
            <a:r>
              <a:rPr lang="en-US" dirty="0">
                <a:latin typeface="+mn-lt"/>
              </a:rPr>
              <a:t>should be the owners of </a:t>
            </a:r>
          </a:p>
          <a:p>
            <a:pPr marL="0" indent="0" algn="ctr">
              <a:lnSpc>
                <a:spcPct val="100000"/>
              </a:lnSpc>
              <a:spcBef>
                <a:spcPts val="0"/>
              </a:spcBef>
              <a:spcAft>
                <a:spcPts val="1200"/>
              </a:spcAft>
              <a:buNone/>
            </a:pPr>
            <a:r>
              <a:rPr lang="en-US" dirty="0">
                <a:latin typeface="+mn-lt"/>
              </a:rPr>
              <a:t>our vital healthcare infrastructure.</a:t>
            </a:r>
          </a:p>
          <a:p>
            <a:pPr marL="0" indent="0" algn="r">
              <a:lnSpc>
                <a:spcPct val="100000"/>
              </a:lnSpc>
              <a:spcBef>
                <a:spcPts val="0"/>
              </a:spcBef>
              <a:buNone/>
            </a:pPr>
            <a:r>
              <a:rPr lang="en-US" sz="2800" dirty="0">
                <a:latin typeface="+mn-lt"/>
              </a:rPr>
              <a:t>- Adam Gaffney MD</a:t>
            </a:r>
          </a:p>
        </p:txBody>
      </p:sp>
    </p:spTree>
    <p:extLst>
      <p:ext uri="{BB962C8B-B14F-4D97-AF65-F5344CB8AC3E}">
        <p14:creationId xmlns:p14="http://schemas.microsoft.com/office/powerpoint/2010/main" val="1869226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E887F-86DB-E694-0CE0-EA8B4C0915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6991EF-C6BA-397D-016A-8C6890661399}"/>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Administrative Waste</a:t>
            </a:r>
          </a:p>
        </p:txBody>
      </p:sp>
    </p:spTree>
    <p:extLst>
      <p:ext uri="{BB962C8B-B14F-4D97-AF65-F5344CB8AC3E}">
        <p14:creationId xmlns:p14="http://schemas.microsoft.com/office/powerpoint/2010/main" val="54392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C583-260F-6868-1F63-B87CBE2E7202}"/>
              </a:ext>
            </a:extLst>
          </p:cNvPr>
          <p:cNvSpPr>
            <a:spLocks noGrp="1"/>
          </p:cNvSpPr>
          <p:nvPr>
            <p:ph type="title"/>
          </p:nvPr>
        </p:nvSpPr>
        <p:spPr/>
        <p:txBody>
          <a:bodyPr>
            <a:noAutofit/>
          </a:bodyPr>
          <a:lstStyle/>
          <a:p>
            <a:r>
              <a:rPr lang="en-US" sz="3600" dirty="0"/>
              <a:t>Administrative Spending as a Share of NHE</a:t>
            </a:r>
            <a:br>
              <a:rPr lang="en-US" sz="3600" dirty="0"/>
            </a:br>
            <a:r>
              <a:rPr lang="en-US" sz="2000" i="1" dirty="0"/>
              <a:t>Total public + private administrative spending = </a:t>
            </a:r>
            <a:r>
              <a:rPr lang="en-US" sz="2000" i="1" dirty="0">
                <a:solidFill>
                  <a:srgbClr val="FFFF00"/>
                </a:solidFill>
              </a:rPr>
              <a:t>$334 billion </a:t>
            </a:r>
            <a:r>
              <a:rPr lang="en-US" sz="2000" i="1" dirty="0"/>
              <a:t>in 2022</a:t>
            </a:r>
            <a:endParaRPr lang="en-US" sz="3600" dirty="0"/>
          </a:p>
        </p:txBody>
      </p:sp>
      <p:sp>
        <p:nvSpPr>
          <p:cNvPr id="3" name="Text Placeholder 2">
            <a:extLst>
              <a:ext uri="{FF2B5EF4-FFF2-40B4-BE49-F238E27FC236}">
                <a16:creationId xmlns:a16="http://schemas.microsoft.com/office/drawing/2014/main" id="{32E4775F-8AC4-255D-18E7-C62B6ADAB560}"/>
              </a:ext>
            </a:extLst>
          </p:cNvPr>
          <p:cNvSpPr>
            <a:spLocks noGrp="1"/>
          </p:cNvSpPr>
          <p:nvPr>
            <p:ph type="body" idx="10"/>
          </p:nvPr>
        </p:nvSpPr>
        <p:spPr/>
        <p:txBody>
          <a:bodyPr/>
          <a:lstStyle/>
          <a:p>
            <a:pPr>
              <a:lnSpc>
                <a:spcPct val="100000"/>
              </a:lnSpc>
            </a:pPr>
            <a:r>
              <a:rPr lang="en-US" dirty="0"/>
              <a:t>Source: CMS’ Historical National Health Expenditures Accounts, 1960-2022.  “Private” includes publicly-sponsored private plans, e.g., Managed Care Medicaid and Medicare</a:t>
            </a:r>
          </a:p>
        </p:txBody>
      </p:sp>
      <p:graphicFrame>
        <p:nvGraphicFramePr>
          <p:cNvPr id="4" name="Content Placeholder 3">
            <a:extLst>
              <a:ext uri="{FF2B5EF4-FFF2-40B4-BE49-F238E27FC236}">
                <a16:creationId xmlns:a16="http://schemas.microsoft.com/office/drawing/2014/main" id="{827DC7F4-6CFC-065E-1558-AF12E11C539C}"/>
              </a:ext>
            </a:extLst>
          </p:cNvPr>
          <p:cNvGraphicFramePr>
            <a:graphicFrameLocks noGrp="1"/>
          </p:cNvGraphicFramePr>
          <p:nvPr>
            <p:ph idx="4294967295"/>
            <p:extLst>
              <p:ext uri="{D42A27DB-BD31-4B8C-83A1-F6EECF244321}">
                <p14:modId xmlns:p14="http://schemas.microsoft.com/office/powerpoint/2010/main" val="3055240409"/>
              </p:ext>
            </p:extLst>
          </p:nvPr>
        </p:nvGraphicFramePr>
        <p:xfrm>
          <a:off x="838199" y="1357460"/>
          <a:ext cx="10756769" cy="465929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EE8C4C8-0544-9075-0CB1-450CB00B177C}"/>
              </a:ext>
            </a:extLst>
          </p:cNvPr>
          <p:cNvSpPr txBox="1"/>
          <p:nvPr/>
        </p:nvSpPr>
        <p:spPr>
          <a:xfrm>
            <a:off x="7419815" y="4120739"/>
            <a:ext cx="1024639" cy="461665"/>
          </a:xfrm>
          <a:prstGeom prst="rect">
            <a:avLst/>
          </a:prstGeom>
          <a:noFill/>
        </p:spPr>
        <p:txBody>
          <a:bodyPr wrap="none" rtlCol="0">
            <a:spAutoFit/>
          </a:bodyPr>
          <a:lstStyle/>
          <a:p>
            <a:pPr>
              <a:spcAft>
                <a:spcPts val="1200"/>
              </a:spcAft>
            </a:pPr>
            <a:r>
              <a:rPr lang="en-US" sz="2400" dirty="0">
                <a:solidFill>
                  <a:schemeClr val="bg1"/>
                </a:solidFill>
              </a:rPr>
              <a:t>Public</a:t>
            </a:r>
          </a:p>
        </p:txBody>
      </p:sp>
      <p:sp>
        <p:nvSpPr>
          <p:cNvPr id="8" name="TextBox 7">
            <a:extLst>
              <a:ext uri="{FF2B5EF4-FFF2-40B4-BE49-F238E27FC236}">
                <a16:creationId xmlns:a16="http://schemas.microsoft.com/office/drawing/2014/main" id="{17223815-D850-EE50-96B0-BD912B9AF8DC}"/>
              </a:ext>
            </a:extLst>
          </p:cNvPr>
          <p:cNvSpPr txBox="1"/>
          <p:nvPr/>
        </p:nvSpPr>
        <p:spPr>
          <a:xfrm>
            <a:off x="7360504" y="2452190"/>
            <a:ext cx="1143262" cy="461665"/>
          </a:xfrm>
          <a:prstGeom prst="rect">
            <a:avLst/>
          </a:prstGeom>
          <a:noFill/>
        </p:spPr>
        <p:txBody>
          <a:bodyPr wrap="none" rtlCol="0">
            <a:spAutoFit/>
          </a:bodyPr>
          <a:lstStyle/>
          <a:p>
            <a:pPr>
              <a:spcAft>
                <a:spcPts val="1200"/>
              </a:spcAft>
            </a:pPr>
            <a:r>
              <a:rPr lang="en-US" sz="2400" dirty="0">
                <a:solidFill>
                  <a:schemeClr val="bg1"/>
                </a:solidFill>
              </a:rPr>
              <a:t>Private</a:t>
            </a:r>
          </a:p>
        </p:txBody>
      </p:sp>
    </p:spTree>
    <p:extLst>
      <p:ext uri="{BB962C8B-B14F-4D97-AF65-F5344CB8AC3E}">
        <p14:creationId xmlns:p14="http://schemas.microsoft.com/office/powerpoint/2010/main" val="3862078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5207-1FEF-8D9A-0C27-37A51EE519B1}"/>
              </a:ext>
            </a:extLst>
          </p:cNvPr>
          <p:cNvSpPr>
            <a:spLocks noGrp="1"/>
          </p:cNvSpPr>
          <p:nvPr>
            <p:ph type="title"/>
          </p:nvPr>
        </p:nvSpPr>
        <p:spPr/>
        <p:txBody>
          <a:bodyPr>
            <a:noAutofit/>
          </a:bodyPr>
          <a:lstStyle/>
          <a:p>
            <a:r>
              <a:rPr lang="en-US" sz="3600" dirty="0"/>
              <a:t>The VA Employs Relatively Few Administrators</a:t>
            </a:r>
          </a:p>
        </p:txBody>
      </p:sp>
      <p:sp>
        <p:nvSpPr>
          <p:cNvPr id="3" name="Text Placeholder 2">
            <a:extLst>
              <a:ext uri="{FF2B5EF4-FFF2-40B4-BE49-F238E27FC236}">
                <a16:creationId xmlns:a16="http://schemas.microsoft.com/office/drawing/2014/main" id="{36A8544C-4070-2DE6-3F7E-A17EF4757F13}"/>
              </a:ext>
            </a:extLst>
          </p:cNvPr>
          <p:cNvSpPr>
            <a:spLocks noGrp="1"/>
          </p:cNvSpPr>
          <p:nvPr>
            <p:ph type="body" idx="10"/>
          </p:nvPr>
        </p:nvSpPr>
        <p:spPr/>
        <p:txBody>
          <a:bodyPr/>
          <a:lstStyle/>
          <a:p>
            <a:pPr>
              <a:lnSpc>
                <a:spcPct val="100000"/>
              </a:lnSpc>
            </a:pPr>
            <a:r>
              <a:rPr lang="en-US" dirty="0"/>
              <a:t>Source:  Woolhandler, Steffie, Andrew </a:t>
            </a:r>
            <a:r>
              <a:rPr lang="en-US" dirty="0" err="1"/>
              <a:t>Toporek</a:t>
            </a:r>
            <a:r>
              <a:rPr lang="en-US" dirty="0"/>
              <a:t>, Jian Gao, Eileen Moran, Andrew </a:t>
            </a:r>
            <a:r>
              <a:rPr lang="en-US" dirty="0" err="1"/>
              <a:t>Wilper</a:t>
            </a:r>
            <a:r>
              <a:rPr lang="en-US" dirty="0"/>
              <a:t>, and David U. Himmelstein. “Administration’s Share of Personnel in Veterans Health Administration and Private Sector Care.” JAMA Network Open 7, no. 1 (January 18, 2024): e2352104.</a:t>
            </a:r>
          </a:p>
        </p:txBody>
      </p:sp>
      <p:graphicFrame>
        <p:nvGraphicFramePr>
          <p:cNvPr id="4" name="Content Placeholder 3">
            <a:extLst>
              <a:ext uri="{FF2B5EF4-FFF2-40B4-BE49-F238E27FC236}">
                <a16:creationId xmlns:a16="http://schemas.microsoft.com/office/drawing/2014/main" id="{B1A0D549-CE19-607B-56FA-86BCBDE70C69}"/>
              </a:ext>
            </a:extLst>
          </p:cNvPr>
          <p:cNvGraphicFramePr>
            <a:graphicFrameLocks noGrp="1"/>
          </p:cNvGraphicFramePr>
          <p:nvPr>
            <p:ph idx="4294967295"/>
            <p:extLst>
              <p:ext uri="{D42A27DB-BD31-4B8C-83A1-F6EECF244321}">
                <p14:modId xmlns:p14="http://schemas.microsoft.com/office/powerpoint/2010/main" val="1880170943"/>
              </p:ext>
            </p:extLst>
          </p:nvPr>
        </p:nvGraphicFramePr>
        <p:xfrm>
          <a:off x="3318236" y="1434165"/>
          <a:ext cx="6509158" cy="448633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3516E28-3358-70AC-AC25-CFE78D09C748}"/>
              </a:ext>
            </a:extLst>
          </p:cNvPr>
          <p:cNvSpPr txBox="1"/>
          <p:nvPr/>
        </p:nvSpPr>
        <p:spPr>
          <a:xfrm>
            <a:off x="688158" y="2807953"/>
            <a:ext cx="2630078" cy="1323439"/>
          </a:xfrm>
          <a:prstGeom prst="rect">
            <a:avLst/>
          </a:prstGeom>
          <a:noFill/>
        </p:spPr>
        <p:txBody>
          <a:bodyPr wrap="square" rtlCol="0">
            <a:spAutoFit/>
          </a:bodyPr>
          <a:lstStyle/>
          <a:p>
            <a:pPr>
              <a:spcAft>
                <a:spcPts val="1200"/>
              </a:spcAft>
            </a:pPr>
            <a:r>
              <a:rPr lang="en-US" sz="2000" dirty="0">
                <a:solidFill>
                  <a:schemeClr val="bg1"/>
                </a:solidFill>
              </a:rPr>
              <a:t>Percentage of healthcare workforce in administrative occupations</a:t>
            </a:r>
          </a:p>
        </p:txBody>
      </p:sp>
    </p:spTree>
    <p:extLst>
      <p:ext uri="{BB962C8B-B14F-4D97-AF65-F5344CB8AC3E}">
        <p14:creationId xmlns:p14="http://schemas.microsoft.com/office/powerpoint/2010/main" val="188166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BBF3C-B95C-68C0-4E4F-C7530FEA7078}"/>
              </a:ext>
            </a:extLst>
          </p:cNvPr>
          <p:cNvSpPr>
            <a:spLocks noGrp="1"/>
          </p:cNvSpPr>
          <p:nvPr>
            <p:ph type="title"/>
          </p:nvPr>
        </p:nvSpPr>
        <p:spPr/>
        <p:txBody>
          <a:bodyPr>
            <a:noAutofit/>
          </a:bodyPr>
          <a:lstStyle/>
          <a:p>
            <a:r>
              <a:rPr lang="en-US" sz="3600" dirty="0"/>
              <a:t>Economic Disparities in Hypertension Control Among Hypertensive US Adults Is Widening</a:t>
            </a:r>
          </a:p>
        </p:txBody>
      </p:sp>
      <p:sp>
        <p:nvSpPr>
          <p:cNvPr id="3" name="Text Placeholder 2">
            <a:extLst>
              <a:ext uri="{FF2B5EF4-FFF2-40B4-BE49-F238E27FC236}">
                <a16:creationId xmlns:a16="http://schemas.microsoft.com/office/drawing/2014/main" id="{85FAFE52-BFF7-0BD3-E1E7-C88C696712D5}"/>
              </a:ext>
            </a:extLst>
          </p:cNvPr>
          <p:cNvSpPr>
            <a:spLocks noGrp="1"/>
          </p:cNvSpPr>
          <p:nvPr>
            <p:ph type="body" idx="10"/>
          </p:nvPr>
        </p:nvSpPr>
        <p:spPr/>
        <p:txBody>
          <a:bodyPr/>
          <a:lstStyle/>
          <a:p>
            <a:r>
              <a:rPr lang="en-US" dirty="0"/>
              <a:t>Hardy, Shakia T, Byron C Jaeger, Kathryn Foti, Lama Ghazi, Gregory Wozniak, and Paul </a:t>
            </a:r>
            <a:r>
              <a:rPr lang="en-US" dirty="0" err="1"/>
              <a:t>Muntner</a:t>
            </a:r>
            <a:r>
              <a:rPr lang="en-US" dirty="0"/>
              <a:t>. “Trends in Blood Pressure Control in US Adults with Hypertension, 2013-2014 to 2021-2023.” American Journal of Hypertension, November 6, 2024, hpae141.</a:t>
            </a:r>
          </a:p>
        </p:txBody>
      </p:sp>
      <p:graphicFrame>
        <p:nvGraphicFramePr>
          <p:cNvPr id="5" name="Chart 4">
            <a:extLst>
              <a:ext uri="{FF2B5EF4-FFF2-40B4-BE49-F238E27FC236}">
                <a16:creationId xmlns:a16="http://schemas.microsoft.com/office/drawing/2014/main" id="{1ABB91D2-837A-D183-49B8-8671D3205AFD}"/>
              </a:ext>
            </a:extLst>
          </p:cNvPr>
          <p:cNvGraphicFramePr/>
          <p:nvPr>
            <p:extLst>
              <p:ext uri="{D42A27DB-BD31-4B8C-83A1-F6EECF244321}">
                <p14:modId xmlns:p14="http://schemas.microsoft.com/office/powerpoint/2010/main" val="3751116832"/>
              </p:ext>
            </p:extLst>
          </p:nvPr>
        </p:nvGraphicFramePr>
        <p:xfrm>
          <a:off x="838199" y="1690688"/>
          <a:ext cx="10601740" cy="41833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75833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BE71F-7E79-F150-93DE-B3D6DC9D0F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BD9D2-A367-4538-EF84-6C76A26B39FC}"/>
              </a:ext>
            </a:extLst>
          </p:cNvPr>
          <p:cNvSpPr>
            <a:spLocks noGrp="1"/>
          </p:cNvSpPr>
          <p:nvPr>
            <p:ph idx="1"/>
          </p:nvPr>
        </p:nvSpPr>
        <p:spPr>
          <a:xfrm>
            <a:off x="1714147" y="2164314"/>
            <a:ext cx="8763707" cy="3196121"/>
          </a:xfrm>
        </p:spPr>
        <p:txBody>
          <a:bodyPr>
            <a:normAutofit/>
          </a:bodyPr>
          <a:lstStyle/>
          <a:p>
            <a:pPr marL="0" indent="0" algn="ctr">
              <a:lnSpc>
                <a:spcPct val="100000"/>
              </a:lnSpc>
              <a:spcBef>
                <a:spcPts val="0"/>
              </a:spcBef>
              <a:buNone/>
            </a:pPr>
            <a:r>
              <a:rPr lang="en-US" sz="2800" dirty="0">
                <a:latin typeface="+mn-lt"/>
              </a:rPr>
              <a:t>Single-payer reform</a:t>
            </a:r>
          </a:p>
          <a:p>
            <a:pPr marL="0" indent="0" algn="ctr">
              <a:lnSpc>
                <a:spcPct val="100000"/>
              </a:lnSpc>
              <a:spcBef>
                <a:spcPts val="0"/>
              </a:spcBef>
              <a:buNone/>
            </a:pPr>
            <a:r>
              <a:rPr lang="en-US" sz="2800" dirty="0">
                <a:latin typeface="+mn-lt"/>
              </a:rPr>
              <a:t>– </a:t>
            </a:r>
            <a:r>
              <a:rPr lang="en-US" sz="2800" i="1" dirty="0">
                <a:latin typeface="+mn-lt"/>
              </a:rPr>
              <a:t>and not other reforms </a:t>
            </a:r>
            <a:r>
              <a:rPr lang="en-US" sz="2800" dirty="0">
                <a:latin typeface="+mn-lt"/>
              </a:rPr>
              <a:t>– </a:t>
            </a:r>
          </a:p>
          <a:p>
            <a:pPr marL="0" indent="0" algn="ctr">
              <a:lnSpc>
                <a:spcPct val="100000"/>
              </a:lnSpc>
              <a:spcBef>
                <a:spcPts val="0"/>
              </a:spcBef>
              <a:buNone/>
            </a:pPr>
            <a:r>
              <a:rPr lang="en-US" sz="2800" dirty="0">
                <a:latin typeface="+mn-lt"/>
              </a:rPr>
              <a:t>would allow full re-purposing of </a:t>
            </a:r>
          </a:p>
          <a:p>
            <a:pPr marL="0" indent="0" algn="ctr">
              <a:lnSpc>
                <a:spcPct val="100000"/>
              </a:lnSpc>
              <a:spcBef>
                <a:spcPts val="0"/>
              </a:spcBef>
              <a:buNone/>
            </a:pPr>
            <a:r>
              <a:rPr lang="en-US" sz="2800" dirty="0">
                <a:latin typeface="+mn-lt"/>
              </a:rPr>
              <a:t>hundreds of billions of dollars </a:t>
            </a:r>
          </a:p>
          <a:p>
            <a:pPr marL="0" indent="0" algn="ctr">
              <a:lnSpc>
                <a:spcPct val="100000"/>
              </a:lnSpc>
              <a:spcBef>
                <a:spcPts val="0"/>
              </a:spcBef>
              <a:buNone/>
            </a:pPr>
            <a:r>
              <a:rPr lang="en-US" sz="2800" dirty="0">
                <a:latin typeface="+mn-lt"/>
              </a:rPr>
              <a:t>of administrative waste into care.</a:t>
            </a:r>
          </a:p>
        </p:txBody>
      </p:sp>
    </p:spTree>
    <p:extLst>
      <p:ext uri="{BB962C8B-B14F-4D97-AF65-F5344CB8AC3E}">
        <p14:creationId xmlns:p14="http://schemas.microsoft.com/office/powerpoint/2010/main" val="1063367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E8E1F-4591-9F4B-2D56-06834C17D516}"/>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Pharmaceuticals</a:t>
            </a:r>
          </a:p>
        </p:txBody>
      </p:sp>
    </p:spTree>
    <p:extLst>
      <p:ext uri="{BB962C8B-B14F-4D97-AF65-F5344CB8AC3E}">
        <p14:creationId xmlns:p14="http://schemas.microsoft.com/office/powerpoint/2010/main" val="84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7D523-3E6F-334D-A70C-03D3688B2765}"/>
              </a:ext>
            </a:extLst>
          </p:cNvPr>
          <p:cNvSpPr>
            <a:spLocks noGrp="1"/>
          </p:cNvSpPr>
          <p:nvPr>
            <p:ph type="title"/>
          </p:nvPr>
        </p:nvSpPr>
        <p:spPr/>
        <p:txBody>
          <a:bodyPr>
            <a:normAutofit fontScale="90000"/>
          </a:bodyPr>
          <a:lstStyle/>
          <a:p>
            <a:r>
              <a:rPr lang="en-US" sz="3100" dirty="0"/>
              <a:t>Medicare Drug Negotiation achieved </a:t>
            </a:r>
            <a:br>
              <a:rPr lang="en-US" sz="3100" dirty="0"/>
            </a:br>
            <a:r>
              <a:rPr lang="en-US" dirty="0"/>
              <a:t>Reduced Prices for 10 Negotiated Drugs</a:t>
            </a:r>
          </a:p>
        </p:txBody>
      </p:sp>
      <p:sp>
        <p:nvSpPr>
          <p:cNvPr id="3" name="Text Placeholder 2">
            <a:extLst>
              <a:ext uri="{FF2B5EF4-FFF2-40B4-BE49-F238E27FC236}">
                <a16:creationId xmlns:a16="http://schemas.microsoft.com/office/drawing/2014/main" id="{1F004159-B0FF-B997-1A4C-ADE92297693A}"/>
              </a:ext>
            </a:extLst>
          </p:cNvPr>
          <p:cNvSpPr>
            <a:spLocks noGrp="1"/>
          </p:cNvSpPr>
          <p:nvPr>
            <p:ph type="body" idx="10"/>
          </p:nvPr>
        </p:nvSpPr>
        <p:spPr/>
        <p:txBody>
          <a:bodyPr/>
          <a:lstStyle/>
          <a:p>
            <a:pPr>
              <a:lnSpc>
                <a:spcPct val="100000"/>
              </a:lnSpc>
            </a:pPr>
            <a:r>
              <a:rPr lang="en-US" dirty="0"/>
              <a:t>Calculated from Negotiated and List prices estimated/provided in: Rome, Benjamin N., Aaron S. Kesselheim, and William B. Feldman. “Medicare’s First Round of Drug-Price Negotiation — Measuring Success.” New England Journal of Medicine.  2024.</a:t>
            </a:r>
          </a:p>
        </p:txBody>
      </p:sp>
      <p:graphicFrame>
        <p:nvGraphicFramePr>
          <p:cNvPr id="7" name="Content Placeholder 6">
            <a:extLst>
              <a:ext uri="{FF2B5EF4-FFF2-40B4-BE49-F238E27FC236}">
                <a16:creationId xmlns:a16="http://schemas.microsoft.com/office/drawing/2014/main" id="{3EC6542E-01CC-4A90-7C95-A7882E68E71D}"/>
              </a:ext>
            </a:extLst>
          </p:cNvPr>
          <p:cNvGraphicFramePr>
            <a:graphicFrameLocks noGrp="1"/>
          </p:cNvGraphicFramePr>
          <p:nvPr>
            <p:ph idx="4294967295"/>
            <p:extLst>
              <p:ext uri="{D42A27DB-BD31-4B8C-83A1-F6EECF244321}">
                <p14:modId xmlns:p14="http://schemas.microsoft.com/office/powerpoint/2010/main" val="4234546452"/>
              </p:ext>
            </p:extLst>
          </p:nvPr>
        </p:nvGraphicFramePr>
        <p:xfrm>
          <a:off x="838200" y="1620178"/>
          <a:ext cx="10515600" cy="4396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51769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C39F-B892-B086-2BAF-5FD3F3DDB7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01CAFC-2A76-30CB-B677-7641BC7F4D23}"/>
              </a:ext>
            </a:extLst>
          </p:cNvPr>
          <p:cNvSpPr>
            <a:spLocks noGrp="1"/>
          </p:cNvSpPr>
          <p:nvPr>
            <p:ph type="title"/>
          </p:nvPr>
        </p:nvSpPr>
        <p:spPr>
          <a:xfrm>
            <a:off x="838200" y="365125"/>
            <a:ext cx="10731366" cy="1325563"/>
          </a:xfrm>
        </p:spPr>
        <p:txBody>
          <a:bodyPr>
            <a:noAutofit/>
          </a:bodyPr>
          <a:lstStyle/>
          <a:p>
            <a:r>
              <a:rPr lang="en-US" sz="4000" dirty="0"/>
              <a:t>Semaglutide: Prices Are High in the US </a:t>
            </a:r>
            <a:br>
              <a:rPr lang="en-US" sz="3200" dirty="0"/>
            </a:br>
            <a:r>
              <a:rPr lang="en-US" sz="2000" dirty="0"/>
              <a:t>Orders of magnitude higher than the cost of production</a:t>
            </a:r>
            <a:endParaRPr lang="en-US" sz="3200" dirty="0"/>
          </a:p>
        </p:txBody>
      </p:sp>
      <p:sp>
        <p:nvSpPr>
          <p:cNvPr id="7" name="Text Placeholder 6">
            <a:extLst>
              <a:ext uri="{FF2B5EF4-FFF2-40B4-BE49-F238E27FC236}">
                <a16:creationId xmlns:a16="http://schemas.microsoft.com/office/drawing/2014/main" id="{35546A12-5AF0-DE99-9604-75E3EACC3DF1}"/>
              </a:ext>
            </a:extLst>
          </p:cNvPr>
          <p:cNvSpPr>
            <a:spLocks noGrp="1"/>
          </p:cNvSpPr>
          <p:nvPr>
            <p:ph type="body" idx="10"/>
          </p:nvPr>
        </p:nvSpPr>
        <p:spPr/>
        <p:txBody>
          <a:bodyPr/>
          <a:lstStyle/>
          <a:p>
            <a:pPr>
              <a:lnSpc>
                <a:spcPct val="100000"/>
              </a:lnSpc>
            </a:pPr>
            <a:r>
              <a:rPr lang="en-US" dirty="0"/>
              <a:t>Barber, Melissa J., </a:t>
            </a:r>
            <a:r>
              <a:rPr lang="en-US" dirty="0" err="1"/>
              <a:t>Dzintars</a:t>
            </a:r>
            <a:r>
              <a:rPr lang="en-US" dirty="0"/>
              <a:t> Gotham, Helen Bygrave, and Christa </a:t>
            </a:r>
            <a:r>
              <a:rPr lang="en-US" dirty="0" err="1"/>
              <a:t>Cepuch</a:t>
            </a:r>
            <a:r>
              <a:rPr lang="en-US" dirty="0"/>
              <a:t>. “Estimated Sustainable Cost-Based Prices for Diabetes Medicines.” JAMA Network Open 7, no. 3 (March 27, 2024): e243474.  Cost is estimated monthly cost. </a:t>
            </a:r>
          </a:p>
        </p:txBody>
      </p:sp>
      <p:sp>
        <p:nvSpPr>
          <p:cNvPr id="6" name="TextBox 5">
            <a:extLst>
              <a:ext uri="{FF2B5EF4-FFF2-40B4-BE49-F238E27FC236}">
                <a16:creationId xmlns:a16="http://schemas.microsoft.com/office/drawing/2014/main" id="{E23AA800-A2CB-ACFF-BC73-FEA418E71D7E}"/>
              </a:ext>
            </a:extLst>
          </p:cNvPr>
          <p:cNvSpPr txBox="1"/>
          <p:nvPr/>
        </p:nvSpPr>
        <p:spPr>
          <a:xfrm>
            <a:off x="732429" y="2636314"/>
            <a:ext cx="2107024" cy="1015663"/>
          </a:xfrm>
          <a:prstGeom prst="rect">
            <a:avLst/>
          </a:prstGeom>
          <a:noFill/>
        </p:spPr>
        <p:txBody>
          <a:bodyPr wrap="square" rtlCol="0">
            <a:spAutoFit/>
          </a:bodyPr>
          <a:lstStyle/>
          <a:p>
            <a:pPr>
              <a:spcAft>
                <a:spcPts val="1200"/>
              </a:spcAft>
            </a:pPr>
            <a:r>
              <a:rPr lang="en-US" sz="2000" dirty="0">
                <a:solidFill>
                  <a:schemeClr val="bg1"/>
                </a:solidFill>
              </a:rPr>
              <a:t>Country’s lowest market prices per month (US$)</a:t>
            </a:r>
          </a:p>
        </p:txBody>
      </p:sp>
      <p:graphicFrame>
        <p:nvGraphicFramePr>
          <p:cNvPr id="8" name="Chart 7">
            <a:extLst>
              <a:ext uri="{FF2B5EF4-FFF2-40B4-BE49-F238E27FC236}">
                <a16:creationId xmlns:a16="http://schemas.microsoft.com/office/drawing/2014/main" id="{C03AC23D-58AD-65F7-9F33-892A8FD2C189}"/>
              </a:ext>
            </a:extLst>
          </p:cNvPr>
          <p:cNvGraphicFramePr/>
          <p:nvPr>
            <p:extLst>
              <p:ext uri="{D42A27DB-BD31-4B8C-83A1-F6EECF244321}">
                <p14:modId xmlns:p14="http://schemas.microsoft.com/office/powerpoint/2010/main" val="2052229988"/>
              </p:ext>
            </p:extLst>
          </p:nvPr>
        </p:nvGraphicFramePr>
        <p:xfrm>
          <a:off x="1421296" y="1540566"/>
          <a:ext cx="10038275" cy="420425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8D019C0-A0F9-0790-2E58-C7399587CE97}"/>
              </a:ext>
            </a:extLst>
          </p:cNvPr>
          <p:cNvSpPr txBox="1"/>
          <p:nvPr/>
        </p:nvSpPr>
        <p:spPr>
          <a:xfrm>
            <a:off x="6798137" y="5650913"/>
            <a:ext cx="1508882" cy="400110"/>
          </a:xfrm>
          <a:prstGeom prst="rect">
            <a:avLst/>
          </a:prstGeom>
          <a:noFill/>
        </p:spPr>
        <p:txBody>
          <a:bodyPr wrap="square" rtlCol="0">
            <a:spAutoFit/>
          </a:bodyPr>
          <a:lstStyle/>
          <a:p>
            <a:pPr algn="ctr">
              <a:spcAft>
                <a:spcPts val="1200"/>
              </a:spcAft>
            </a:pPr>
            <a:r>
              <a:rPr lang="en-US" sz="2000" dirty="0">
                <a:solidFill>
                  <a:schemeClr val="bg1"/>
                </a:solidFill>
              </a:rPr>
              <a:t>Cost, US$</a:t>
            </a:r>
          </a:p>
        </p:txBody>
      </p:sp>
      <p:sp>
        <p:nvSpPr>
          <p:cNvPr id="10" name="TextBox 9">
            <a:extLst>
              <a:ext uri="{FF2B5EF4-FFF2-40B4-BE49-F238E27FC236}">
                <a16:creationId xmlns:a16="http://schemas.microsoft.com/office/drawing/2014/main" id="{664C2022-7AD4-D2E9-914D-2416A9D87C9F}"/>
              </a:ext>
            </a:extLst>
          </p:cNvPr>
          <p:cNvSpPr txBox="1"/>
          <p:nvPr/>
        </p:nvSpPr>
        <p:spPr>
          <a:xfrm>
            <a:off x="1133061" y="4762476"/>
            <a:ext cx="3120886" cy="584775"/>
          </a:xfrm>
          <a:prstGeom prst="rect">
            <a:avLst/>
          </a:prstGeom>
          <a:noFill/>
        </p:spPr>
        <p:txBody>
          <a:bodyPr wrap="square" rtlCol="0">
            <a:spAutoFit/>
          </a:bodyPr>
          <a:lstStyle/>
          <a:p>
            <a:pPr algn="r">
              <a:lnSpc>
                <a:spcPct val="80000"/>
              </a:lnSpc>
            </a:pPr>
            <a:r>
              <a:rPr lang="en-US" sz="2000" dirty="0">
                <a:solidFill>
                  <a:schemeClr val="bg1"/>
                </a:solidFill>
              </a:rPr>
              <a:t>Sustainable cost-based price (estimated)</a:t>
            </a:r>
          </a:p>
        </p:txBody>
      </p:sp>
      <p:sp>
        <p:nvSpPr>
          <p:cNvPr id="11" name="Rectangle 10">
            <a:extLst>
              <a:ext uri="{FF2B5EF4-FFF2-40B4-BE49-F238E27FC236}">
                <a16:creationId xmlns:a16="http://schemas.microsoft.com/office/drawing/2014/main" id="{98705F01-3171-6005-BDA2-49DE7801BC90}"/>
              </a:ext>
            </a:extLst>
          </p:cNvPr>
          <p:cNvSpPr/>
          <p:nvPr/>
        </p:nvSpPr>
        <p:spPr>
          <a:xfrm>
            <a:off x="4244007" y="2177631"/>
            <a:ext cx="3766931" cy="327030"/>
          </a:xfrm>
          <a:prstGeom prst="rect">
            <a:avLst/>
          </a:prstGeom>
          <a:solidFill>
            <a:schemeClr val="accent1">
              <a:lumMod val="50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7113C66-AB91-E381-9AA6-F7616E57197B}"/>
              </a:ext>
            </a:extLst>
          </p:cNvPr>
          <p:cNvSpPr/>
          <p:nvPr/>
        </p:nvSpPr>
        <p:spPr>
          <a:xfrm>
            <a:off x="4244007" y="2613081"/>
            <a:ext cx="2216428" cy="327030"/>
          </a:xfrm>
          <a:prstGeom prst="rect">
            <a:avLst/>
          </a:prstGeom>
          <a:solidFill>
            <a:schemeClr val="accent1">
              <a:lumMod val="50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546B0C-150D-C5FD-1201-9B4EE4B39D99}"/>
              </a:ext>
            </a:extLst>
          </p:cNvPr>
          <p:cNvSpPr/>
          <p:nvPr/>
        </p:nvSpPr>
        <p:spPr>
          <a:xfrm>
            <a:off x="4244006" y="3063067"/>
            <a:ext cx="1928193" cy="327030"/>
          </a:xfrm>
          <a:prstGeom prst="rect">
            <a:avLst/>
          </a:prstGeom>
          <a:solidFill>
            <a:schemeClr val="accent1">
              <a:lumMod val="50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341099-3672-9D51-AD3D-6CB2B0BA7FCF}"/>
              </a:ext>
            </a:extLst>
          </p:cNvPr>
          <p:cNvSpPr/>
          <p:nvPr/>
        </p:nvSpPr>
        <p:spPr>
          <a:xfrm>
            <a:off x="4244007" y="3516587"/>
            <a:ext cx="1550506" cy="327030"/>
          </a:xfrm>
          <a:prstGeom prst="rect">
            <a:avLst/>
          </a:prstGeom>
          <a:solidFill>
            <a:schemeClr val="accent1">
              <a:lumMod val="50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1A784EB-FCB6-B1C4-EA52-D5137F258D23}"/>
              </a:ext>
            </a:extLst>
          </p:cNvPr>
          <p:cNvSpPr/>
          <p:nvPr/>
        </p:nvSpPr>
        <p:spPr>
          <a:xfrm>
            <a:off x="4244007" y="3948503"/>
            <a:ext cx="1202637" cy="327030"/>
          </a:xfrm>
          <a:prstGeom prst="rect">
            <a:avLst/>
          </a:prstGeom>
          <a:solidFill>
            <a:schemeClr val="accent1">
              <a:lumMod val="50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F9643C-39D1-0515-1F6C-E8C165DF7AD7}"/>
              </a:ext>
            </a:extLst>
          </p:cNvPr>
          <p:cNvSpPr/>
          <p:nvPr/>
        </p:nvSpPr>
        <p:spPr>
          <a:xfrm>
            <a:off x="4244007" y="4383953"/>
            <a:ext cx="646045" cy="327030"/>
          </a:xfrm>
          <a:prstGeom prst="rect">
            <a:avLst/>
          </a:prstGeom>
          <a:solidFill>
            <a:schemeClr val="accent1">
              <a:lumMod val="50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67509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8B8D-9E36-A616-D08F-8A5B7E75638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07149-9278-C942-12A2-8B7CF11BD527}"/>
              </a:ext>
            </a:extLst>
          </p:cNvPr>
          <p:cNvSpPr>
            <a:spLocks noGrp="1"/>
          </p:cNvSpPr>
          <p:nvPr>
            <p:ph idx="1"/>
          </p:nvPr>
        </p:nvSpPr>
        <p:spPr>
          <a:xfrm>
            <a:off x="2090530" y="2503591"/>
            <a:ext cx="8010939" cy="2403268"/>
          </a:xfrm>
        </p:spPr>
        <p:txBody>
          <a:bodyPr>
            <a:normAutofit/>
          </a:bodyPr>
          <a:lstStyle/>
          <a:p>
            <a:pPr marL="0" indent="0" algn="ctr">
              <a:lnSpc>
                <a:spcPct val="100000"/>
              </a:lnSpc>
              <a:spcBef>
                <a:spcPts val="0"/>
              </a:spcBef>
              <a:buNone/>
            </a:pPr>
            <a:r>
              <a:rPr lang="en-US" sz="2800" dirty="0">
                <a:latin typeface="+mn-lt"/>
              </a:rPr>
              <a:t>Publicly-financed </a:t>
            </a:r>
          </a:p>
          <a:p>
            <a:pPr marL="0" indent="0" algn="ctr">
              <a:lnSpc>
                <a:spcPct val="100000"/>
              </a:lnSpc>
              <a:spcBef>
                <a:spcPts val="0"/>
              </a:spcBef>
              <a:buNone/>
            </a:pPr>
            <a:r>
              <a:rPr lang="en-US" sz="2800" dirty="0">
                <a:latin typeface="+mn-lt"/>
              </a:rPr>
              <a:t>drug development </a:t>
            </a:r>
          </a:p>
          <a:p>
            <a:pPr marL="0" indent="0" algn="ctr">
              <a:lnSpc>
                <a:spcPct val="100000"/>
              </a:lnSpc>
              <a:spcBef>
                <a:spcPts val="0"/>
              </a:spcBef>
              <a:buNone/>
            </a:pPr>
            <a:r>
              <a:rPr lang="en-US" sz="2800" dirty="0">
                <a:latin typeface="+mn-lt"/>
              </a:rPr>
              <a:t>could allow drug provision </a:t>
            </a:r>
          </a:p>
          <a:p>
            <a:pPr marL="0" indent="0" algn="ctr">
              <a:lnSpc>
                <a:spcPct val="100000"/>
              </a:lnSpc>
              <a:spcBef>
                <a:spcPts val="0"/>
              </a:spcBef>
              <a:buNone/>
            </a:pPr>
            <a:r>
              <a:rPr lang="en-US" sz="2800" dirty="0">
                <a:latin typeface="+mn-lt"/>
              </a:rPr>
              <a:t>close to the cost of production.</a:t>
            </a:r>
          </a:p>
        </p:txBody>
      </p:sp>
    </p:spTree>
    <p:extLst>
      <p:ext uri="{BB962C8B-B14F-4D97-AF65-F5344CB8AC3E}">
        <p14:creationId xmlns:p14="http://schemas.microsoft.com/office/powerpoint/2010/main" val="1891341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CDEF2-D798-F103-E921-DD06FFC646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A46FA-7FA7-61AC-4354-D1D7C66EDE69}"/>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Reproductive Healthcare</a:t>
            </a:r>
          </a:p>
        </p:txBody>
      </p:sp>
    </p:spTree>
    <p:extLst>
      <p:ext uri="{BB962C8B-B14F-4D97-AF65-F5344CB8AC3E}">
        <p14:creationId xmlns:p14="http://schemas.microsoft.com/office/powerpoint/2010/main" val="244164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32A1D-B746-3743-BB18-8A354BAC9777}"/>
              </a:ext>
            </a:extLst>
          </p:cNvPr>
          <p:cNvSpPr>
            <a:spLocks noGrp="1"/>
          </p:cNvSpPr>
          <p:nvPr>
            <p:ph type="title"/>
          </p:nvPr>
        </p:nvSpPr>
        <p:spPr/>
        <p:txBody>
          <a:bodyPr>
            <a:normAutofit/>
          </a:bodyPr>
          <a:lstStyle/>
          <a:p>
            <a:r>
              <a:rPr lang="en-US" sz="4000" dirty="0"/>
              <a:t>Distance To Closest Abortion Provider </a:t>
            </a:r>
            <a:br>
              <a:rPr lang="en-US" sz="4000" dirty="0"/>
            </a:br>
            <a:r>
              <a:rPr lang="en-US" sz="2400" dirty="0"/>
              <a:t>Before and after </a:t>
            </a:r>
            <a:r>
              <a:rPr lang="en-US" sz="2400" i="1" dirty="0"/>
              <a:t>Dobbs, </a:t>
            </a:r>
            <a:r>
              <a:rPr lang="en-US" sz="2400" dirty="0"/>
              <a:t>January 2009 – October 2024</a:t>
            </a:r>
            <a:endParaRPr lang="en-US" sz="3000" dirty="0"/>
          </a:p>
        </p:txBody>
      </p:sp>
      <p:sp>
        <p:nvSpPr>
          <p:cNvPr id="3" name="Text Placeholder 2">
            <a:extLst>
              <a:ext uri="{FF2B5EF4-FFF2-40B4-BE49-F238E27FC236}">
                <a16:creationId xmlns:a16="http://schemas.microsoft.com/office/drawing/2014/main" id="{533335DF-2A15-A768-7188-A568DBAA1E70}"/>
              </a:ext>
            </a:extLst>
          </p:cNvPr>
          <p:cNvSpPr>
            <a:spLocks noGrp="1"/>
          </p:cNvSpPr>
          <p:nvPr>
            <p:ph type="body" idx="10"/>
          </p:nvPr>
        </p:nvSpPr>
        <p:spPr>
          <a:xfrm>
            <a:off x="-1" y="6016753"/>
            <a:ext cx="8488017" cy="841248"/>
          </a:xfrm>
        </p:spPr>
        <p:txBody>
          <a:bodyPr>
            <a:normAutofit/>
          </a:bodyPr>
          <a:lstStyle/>
          <a:p>
            <a:pPr>
              <a:lnSpc>
                <a:spcPct val="100000"/>
              </a:lnSpc>
              <a:spcBef>
                <a:spcPts val="0"/>
              </a:spcBef>
            </a:pPr>
            <a:r>
              <a:rPr lang="en-US" sz="1100" dirty="0"/>
              <a:t>Driving distance calculated by Caitlin Myers; data accessed from the Myers Abortion Facility Database.</a:t>
            </a:r>
          </a:p>
          <a:p>
            <a:pPr>
              <a:lnSpc>
                <a:spcPct val="100000"/>
              </a:lnSpc>
              <a:spcBef>
                <a:spcPts val="0"/>
              </a:spcBef>
            </a:pPr>
            <a:r>
              <a:rPr lang="en-US" sz="1100" dirty="0"/>
              <a:t>Caitlin Myers, 2024. County-by-month travel distances to nearest abortion provider, Vintage (11,01,2024). </a:t>
            </a:r>
          </a:p>
          <a:p>
            <a:pPr>
              <a:lnSpc>
                <a:spcPct val="100000"/>
              </a:lnSpc>
              <a:spcBef>
                <a:spcPts val="0"/>
              </a:spcBef>
            </a:pPr>
            <a:r>
              <a:rPr lang="en-US" sz="1100" dirty="0"/>
              <a:t>Retrieved from </a:t>
            </a:r>
            <a:r>
              <a:rPr lang="en-US" sz="1100" dirty="0" err="1"/>
              <a:t>osf.io</a:t>
            </a:r>
            <a:r>
              <a:rPr lang="en-US" sz="1100" dirty="0"/>
              <a:t>/pfxq3</a:t>
            </a:r>
          </a:p>
          <a:p>
            <a:pPr>
              <a:lnSpc>
                <a:spcPct val="100000"/>
              </a:lnSpc>
              <a:spcBef>
                <a:spcPts val="0"/>
              </a:spcBef>
            </a:pPr>
            <a:r>
              <a:rPr lang="en-US" sz="1100" dirty="0"/>
              <a:t>Means calculated by Adam Gaffney with weights = 2010 census population</a:t>
            </a:r>
          </a:p>
        </p:txBody>
      </p:sp>
      <p:sp>
        <p:nvSpPr>
          <p:cNvPr id="5" name="TextBox 4">
            <a:extLst>
              <a:ext uri="{FF2B5EF4-FFF2-40B4-BE49-F238E27FC236}">
                <a16:creationId xmlns:a16="http://schemas.microsoft.com/office/drawing/2014/main" id="{12C6C124-CE95-9470-3626-511424874F13}"/>
              </a:ext>
            </a:extLst>
          </p:cNvPr>
          <p:cNvSpPr txBox="1"/>
          <p:nvPr/>
        </p:nvSpPr>
        <p:spPr>
          <a:xfrm>
            <a:off x="400879" y="2566891"/>
            <a:ext cx="2044147" cy="707886"/>
          </a:xfrm>
          <a:prstGeom prst="rect">
            <a:avLst/>
          </a:prstGeom>
          <a:noFill/>
        </p:spPr>
        <p:txBody>
          <a:bodyPr wrap="square" rtlCol="0">
            <a:spAutoFit/>
          </a:bodyPr>
          <a:lstStyle/>
          <a:p>
            <a:pPr>
              <a:spcAft>
                <a:spcPts val="1200"/>
              </a:spcAft>
            </a:pPr>
            <a:r>
              <a:rPr lang="en-US" sz="2000" dirty="0">
                <a:solidFill>
                  <a:schemeClr val="bg1"/>
                </a:solidFill>
              </a:rPr>
              <a:t>Mean driving distance (miles)</a:t>
            </a:r>
          </a:p>
        </p:txBody>
      </p:sp>
      <p:graphicFrame>
        <p:nvGraphicFramePr>
          <p:cNvPr id="6" name="Table 5">
            <a:extLst>
              <a:ext uri="{FF2B5EF4-FFF2-40B4-BE49-F238E27FC236}">
                <a16:creationId xmlns:a16="http://schemas.microsoft.com/office/drawing/2014/main" id="{7B692E25-3C4B-8452-1B0E-2A7C805BAD7C}"/>
              </a:ext>
            </a:extLst>
          </p:cNvPr>
          <p:cNvGraphicFramePr>
            <a:graphicFrameLocks noGrp="1"/>
          </p:cNvGraphicFramePr>
          <p:nvPr>
            <p:extLst>
              <p:ext uri="{D42A27DB-BD31-4B8C-83A1-F6EECF244321}">
                <p14:modId xmlns:p14="http://schemas.microsoft.com/office/powerpoint/2010/main" val="3917623686"/>
              </p:ext>
            </p:extLst>
          </p:nvPr>
        </p:nvGraphicFramePr>
        <p:xfrm>
          <a:off x="2822712" y="1794234"/>
          <a:ext cx="8672378" cy="3511152"/>
        </p:xfrm>
        <a:graphic>
          <a:graphicData uri="http://schemas.openxmlformats.org/drawingml/2006/table">
            <a:tbl>
              <a:tblPr>
                <a:tableStyleId>{5C22544A-7EE6-4342-B048-85BDC9FD1C3A}</a:tableStyleId>
              </a:tblPr>
              <a:tblGrid>
                <a:gridCol w="8672378">
                  <a:extLst>
                    <a:ext uri="{9D8B030D-6E8A-4147-A177-3AD203B41FA5}">
                      <a16:colId xmlns:a16="http://schemas.microsoft.com/office/drawing/2014/main" val="1094383145"/>
                    </a:ext>
                  </a:extLst>
                </a:gridCol>
              </a:tblGrid>
              <a:tr h="877788">
                <a:tc>
                  <a:txBody>
                    <a:bodyPr/>
                    <a:lstStyle/>
                    <a:p>
                      <a:endParaRPr lang="en-US" dirty="0"/>
                    </a:p>
                  </a:txBody>
                  <a:tcPr>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653953682"/>
                  </a:ext>
                </a:extLst>
              </a:tr>
              <a:tr h="877788">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417799320"/>
                  </a:ext>
                </a:extLst>
              </a:tr>
              <a:tr h="877788">
                <a:tc>
                  <a:txBody>
                    <a:bodyPr/>
                    <a:lstStyle/>
                    <a:p>
                      <a:endParaRPr lang="en-US"/>
                    </a:p>
                  </a:txBody>
                  <a:tcP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3992853452"/>
                  </a:ext>
                </a:extLst>
              </a:tr>
              <a:tr h="877788">
                <a:tc>
                  <a:txBody>
                    <a:bodyPr/>
                    <a:lstStyle/>
                    <a:p>
                      <a:endParaRPr lang="en-US" dirty="0"/>
                    </a:p>
                  </a:txBody>
                  <a:tcPr>
                    <a:lnT w="12700" cap="flat" cmpd="sng" algn="ctr">
                      <a:solidFill>
                        <a:schemeClr val="tx1"/>
                      </a:solidFill>
                      <a:prstDash val="sysDot"/>
                      <a:round/>
                      <a:headEnd type="none" w="med" len="med"/>
                      <a:tailEnd type="none" w="med" len="med"/>
                    </a:lnT>
                    <a:solidFill>
                      <a:schemeClr val="bg1"/>
                    </a:solidFill>
                  </a:tcPr>
                </a:tc>
                <a:extLst>
                  <a:ext uri="{0D108BD9-81ED-4DB2-BD59-A6C34878D82A}">
                    <a16:rowId xmlns:a16="http://schemas.microsoft.com/office/drawing/2014/main" val="117741916"/>
                  </a:ext>
                </a:extLst>
              </a:tr>
            </a:tbl>
          </a:graphicData>
        </a:graphic>
      </p:graphicFrame>
      <p:graphicFrame>
        <p:nvGraphicFramePr>
          <p:cNvPr id="8" name="Table 7">
            <a:extLst>
              <a:ext uri="{FF2B5EF4-FFF2-40B4-BE49-F238E27FC236}">
                <a16:creationId xmlns:a16="http://schemas.microsoft.com/office/drawing/2014/main" id="{866D70C5-C62F-4956-CBB3-FFE2947C29DD}"/>
              </a:ext>
            </a:extLst>
          </p:cNvPr>
          <p:cNvGraphicFramePr>
            <a:graphicFrameLocks noGrp="1"/>
          </p:cNvGraphicFramePr>
          <p:nvPr>
            <p:extLst>
              <p:ext uri="{D42A27DB-BD31-4B8C-83A1-F6EECF244321}">
                <p14:modId xmlns:p14="http://schemas.microsoft.com/office/powerpoint/2010/main" val="504633182"/>
              </p:ext>
            </p:extLst>
          </p:nvPr>
        </p:nvGraphicFramePr>
        <p:xfrm>
          <a:off x="2067339" y="1628769"/>
          <a:ext cx="755373" cy="4248220"/>
        </p:xfrm>
        <a:graphic>
          <a:graphicData uri="http://schemas.openxmlformats.org/drawingml/2006/table">
            <a:tbl>
              <a:tblPr>
                <a:tableStyleId>{5C22544A-7EE6-4342-B048-85BDC9FD1C3A}</a:tableStyleId>
              </a:tblPr>
              <a:tblGrid>
                <a:gridCol w="755373">
                  <a:extLst>
                    <a:ext uri="{9D8B030D-6E8A-4147-A177-3AD203B41FA5}">
                      <a16:colId xmlns:a16="http://schemas.microsoft.com/office/drawing/2014/main" val="2332854736"/>
                    </a:ext>
                  </a:extLst>
                </a:gridCol>
              </a:tblGrid>
              <a:tr h="849644">
                <a:tc>
                  <a:txBody>
                    <a:bodyPr/>
                    <a:lstStyle/>
                    <a:p>
                      <a:pPr algn="r"/>
                      <a:r>
                        <a:rPr lang="en-US" sz="2000" dirty="0">
                          <a:solidFill>
                            <a:schemeClr val="bg1"/>
                          </a:solidFill>
                        </a:rPr>
                        <a:t>100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50267413"/>
                  </a:ext>
                </a:extLst>
              </a:tr>
              <a:tr h="849644">
                <a:tc>
                  <a:txBody>
                    <a:bodyPr/>
                    <a:lstStyle/>
                    <a:p>
                      <a:pPr algn="r"/>
                      <a:r>
                        <a:rPr lang="en-US" sz="2000" dirty="0">
                          <a:solidFill>
                            <a:schemeClr val="bg1"/>
                          </a:solidFill>
                        </a:rPr>
                        <a:t>75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3664656"/>
                  </a:ext>
                </a:extLst>
              </a:tr>
              <a:tr h="849644">
                <a:tc>
                  <a:txBody>
                    <a:bodyPr/>
                    <a:lstStyle/>
                    <a:p>
                      <a:pPr algn="r"/>
                      <a:r>
                        <a:rPr lang="en-US" sz="2000" dirty="0">
                          <a:solidFill>
                            <a:schemeClr val="bg1"/>
                          </a:solidFill>
                        </a:rPr>
                        <a:t>50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8336900"/>
                  </a:ext>
                </a:extLst>
              </a:tr>
              <a:tr h="849644">
                <a:tc>
                  <a:txBody>
                    <a:bodyPr/>
                    <a:lstStyle/>
                    <a:p>
                      <a:pPr algn="r"/>
                      <a:r>
                        <a:rPr lang="en-US" sz="2000" dirty="0">
                          <a:solidFill>
                            <a:schemeClr val="bg1"/>
                          </a:solidFill>
                        </a:rPr>
                        <a:t>25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824385"/>
                  </a:ext>
                </a:extLst>
              </a:tr>
              <a:tr h="849644">
                <a:tc>
                  <a:txBody>
                    <a:bodyPr/>
                    <a:lstStyle/>
                    <a:p>
                      <a:pPr algn="r"/>
                      <a:r>
                        <a:rPr lang="en-US" sz="2000" dirty="0">
                          <a:solidFill>
                            <a:schemeClr val="bg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1922466"/>
                  </a:ext>
                </a:extLst>
              </a:tr>
            </a:tbl>
          </a:graphicData>
        </a:graphic>
      </p:graphicFrame>
      <p:graphicFrame>
        <p:nvGraphicFramePr>
          <p:cNvPr id="9" name="Table 8">
            <a:extLst>
              <a:ext uri="{FF2B5EF4-FFF2-40B4-BE49-F238E27FC236}">
                <a16:creationId xmlns:a16="http://schemas.microsoft.com/office/drawing/2014/main" id="{FDBC5F49-E770-E8BA-C305-3F2C35B14D73}"/>
              </a:ext>
            </a:extLst>
          </p:cNvPr>
          <p:cNvGraphicFramePr>
            <a:graphicFrameLocks noGrp="1"/>
          </p:cNvGraphicFramePr>
          <p:nvPr>
            <p:extLst>
              <p:ext uri="{D42A27DB-BD31-4B8C-83A1-F6EECF244321}">
                <p14:modId xmlns:p14="http://schemas.microsoft.com/office/powerpoint/2010/main" val="1505642700"/>
              </p:ext>
            </p:extLst>
          </p:nvPr>
        </p:nvGraphicFramePr>
        <p:xfrm>
          <a:off x="2723316" y="5300046"/>
          <a:ext cx="8630480" cy="455363"/>
        </p:xfrm>
        <a:graphic>
          <a:graphicData uri="http://schemas.openxmlformats.org/drawingml/2006/table">
            <a:tbl>
              <a:tblPr>
                <a:tableStyleId>{5C22544A-7EE6-4342-B048-85BDC9FD1C3A}</a:tableStyleId>
              </a:tblPr>
              <a:tblGrid>
                <a:gridCol w="1078810">
                  <a:extLst>
                    <a:ext uri="{9D8B030D-6E8A-4147-A177-3AD203B41FA5}">
                      <a16:colId xmlns:a16="http://schemas.microsoft.com/office/drawing/2014/main" val="4155939943"/>
                    </a:ext>
                  </a:extLst>
                </a:gridCol>
                <a:gridCol w="1078810">
                  <a:extLst>
                    <a:ext uri="{9D8B030D-6E8A-4147-A177-3AD203B41FA5}">
                      <a16:colId xmlns:a16="http://schemas.microsoft.com/office/drawing/2014/main" val="2842733463"/>
                    </a:ext>
                  </a:extLst>
                </a:gridCol>
                <a:gridCol w="1078810">
                  <a:extLst>
                    <a:ext uri="{9D8B030D-6E8A-4147-A177-3AD203B41FA5}">
                      <a16:colId xmlns:a16="http://schemas.microsoft.com/office/drawing/2014/main" val="2427352666"/>
                    </a:ext>
                  </a:extLst>
                </a:gridCol>
                <a:gridCol w="1078810">
                  <a:extLst>
                    <a:ext uri="{9D8B030D-6E8A-4147-A177-3AD203B41FA5}">
                      <a16:colId xmlns:a16="http://schemas.microsoft.com/office/drawing/2014/main" val="738370786"/>
                    </a:ext>
                  </a:extLst>
                </a:gridCol>
                <a:gridCol w="1078810">
                  <a:extLst>
                    <a:ext uri="{9D8B030D-6E8A-4147-A177-3AD203B41FA5}">
                      <a16:colId xmlns:a16="http://schemas.microsoft.com/office/drawing/2014/main" val="1701780998"/>
                    </a:ext>
                  </a:extLst>
                </a:gridCol>
                <a:gridCol w="1078810">
                  <a:extLst>
                    <a:ext uri="{9D8B030D-6E8A-4147-A177-3AD203B41FA5}">
                      <a16:colId xmlns:a16="http://schemas.microsoft.com/office/drawing/2014/main" val="1995678716"/>
                    </a:ext>
                  </a:extLst>
                </a:gridCol>
                <a:gridCol w="1078810">
                  <a:extLst>
                    <a:ext uri="{9D8B030D-6E8A-4147-A177-3AD203B41FA5}">
                      <a16:colId xmlns:a16="http://schemas.microsoft.com/office/drawing/2014/main" val="1569632420"/>
                    </a:ext>
                  </a:extLst>
                </a:gridCol>
                <a:gridCol w="1078810">
                  <a:extLst>
                    <a:ext uri="{9D8B030D-6E8A-4147-A177-3AD203B41FA5}">
                      <a16:colId xmlns:a16="http://schemas.microsoft.com/office/drawing/2014/main" val="1353900504"/>
                    </a:ext>
                  </a:extLst>
                </a:gridCol>
              </a:tblGrid>
              <a:tr h="455363">
                <a:tc>
                  <a:txBody>
                    <a:bodyPr/>
                    <a:lstStyle/>
                    <a:p>
                      <a:r>
                        <a:rPr lang="en-US" sz="2000" dirty="0">
                          <a:solidFill>
                            <a:schemeClr val="bg1"/>
                          </a:solidFill>
                        </a:rPr>
                        <a:t>2009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solidFill>
                        </a:rPr>
                        <a:t>2011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solidFill>
                        </a:rPr>
                        <a:t>2013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solidFill>
                        </a:rPr>
                        <a:t>2015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solidFill>
                        </a:rPr>
                        <a:t>2017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solidFill>
                        </a:rPr>
                        <a:t>2019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solidFill>
                        </a:rPr>
                        <a:t>2021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000" dirty="0">
                          <a:solidFill>
                            <a:schemeClr val="bg1"/>
                          </a:solidFill>
                        </a:rPr>
                        <a:t>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54376391"/>
                  </a:ext>
                </a:extLst>
              </a:tr>
            </a:tbl>
          </a:graphicData>
        </a:graphic>
      </p:graphicFrame>
      <p:sp>
        <p:nvSpPr>
          <p:cNvPr id="10" name="TextBox 9">
            <a:extLst>
              <a:ext uri="{FF2B5EF4-FFF2-40B4-BE49-F238E27FC236}">
                <a16:creationId xmlns:a16="http://schemas.microsoft.com/office/drawing/2014/main" id="{08FA0ABF-BD45-AE85-28F9-0FCCD497E43B}"/>
              </a:ext>
            </a:extLst>
          </p:cNvPr>
          <p:cNvSpPr txBox="1"/>
          <p:nvPr/>
        </p:nvSpPr>
        <p:spPr>
          <a:xfrm>
            <a:off x="11118212" y="5306596"/>
            <a:ext cx="470000" cy="400110"/>
          </a:xfrm>
          <a:prstGeom prst="rect">
            <a:avLst/>
          </a:prstGeom>
          <a:noFill/>
        </p:spPr>
        <p:txBody>
          <a:bodyPr vert="horz" wrap="none" rtlCol="0">
            <a:spAutoFit/>
          </a:bodyPr>
          <a:lstStyle/>
          <a:p>
            <a:pPr>
              <a:spcAft>
                <a:spcPts val="1200"/>
              </a:spcAft>
            </a:pPr>
            <a:r>
              <a:rPr lang="en-US" sz="2000" dirty="0">
                <a:solidFill>
                  <a:schemeClr val="bg1"/>
                </a:solidFill>
              </a:rPr>
              <a:t>24</a:t>
            </a:r>
          </a:p>
        </p:txBody>
      </p:sp>
      <p:sp>
        <p:nvSpPr>
          <p:cNvPr id="11" name="Freeform 10">
            <a:extLst>
              <a:ext uri="{FF2B5EF4-FFF2-40B4-BE49-F238E27FC236}">
                <a16:creationId xmlns:a16="http://schemas.microsoft.com/office/drawing/2014/main" id="{977EFFB4-8826-A01F-325F-13D415E5C2D6}"/>
              </a:ext>
            </a:extLst>
          </p:cNvPr>
          <p:cNvSpPr/>
          <p:nvPr/>
        </p:nvSpPr>
        <p:spPr>
          <a:xfrm>
            <a:off x="3117954" y="2046157"/>
            <a:ext cx="8297056" cy="2503358"/>
          </a:xfrm>
          <a:custGeom>
            <a:avLst/>
            <a:gdLst>
              <a:gd name="connsiteX0" fmla="*/ 0 w 8297056"/>
              <a:gd name="connsiteY0" fmla="*/ 2473377 h 2503358"/>
              <a:gd name="connsiteX1" fmla="*/ 164892 w 8297056"/>
              <a:gd name="connsiteY1" fmla="*/ 2495863 h 2503358"/>
              <a:gd name="connsiteX2" fmla="*/ 202367 w 8297056"/>
              <a:gd name="connsiteY2" fmla="*/ 2473377 h 2503358"/>
              <a:gd name="connsiteX3" fmla="*/ 517161 w 8297056"/>
              <a:gd name="connsiteY3" fmla="*/ 2480873 h 2503358"/>
              <a:gd name="connsiteX4" fmla="*/ 614597 w 8297056"/>
              <a:gd name="connsiteY4" fmla="*/ 2473377 h 2503358"/>
              <a:gd name="connsiteX5" fmla="*/ 854439 w 8297056"/>
              <a:gd name="connsiteY5" fmla="*/ 2488368 h 2503358"/>
              <a:gd name="connsiteX6" fmla="*/ 944380 w 8297056"/>
              <a:gd name="connsiteY6" fmla="*/ 2480873 h 2503358"/>
              <a:gd name="connsiteX7" fmla="*/ 1034321 w 8297056"/>
              <a:gd name="connsiteY7" fmla="*/ 2495863 h 2503358"/>
              <a:gd name="connsiteX8" fmla="*/ 1146748 w 8297056"/>
              <a:gd name="connsiteY8" fmla="*/ 2488368 h 2503358"/>
              <a:gd name="connsiteX9" fmla="*/ 1341620 w 8297056"/>
              <a:gd name="connsiteY9" fmla="*/ 2488368 h 2503358"/>
              <a:gd name="connsiteX10" fmla="*/ 1424066 w 8297056"/>
              <a:gd name="connsiteY10" fmla="*/ 2480873 h 2503358"/>
              <a:gd name="connsiteX11" fmla="*/ 1551482 w 8297056"/>
              <a:gd name="connsiteY11" fmla="*/ 2480873 h 2503358"/>
              <a:gd name="connsiteX12" fmla="*/ 1573967 w 8297056"/>
              <a:gd name="connsiteY12" fmla="*/ 2480873 h 2503358"/>
              <a:gd name="connsiteX13" fmla="*/ 1686394 w 8297056"/>
              <a:gd name="connsiteY13" fmla="*/ 2495863 h 2503358"/>
              <a:gd name="connsiteX14" fmla="*/ 1828800 w 8297056"/>
              <a:gd name="connsiteY14" fmla="*/ 2495863 h 2503358"/>
              <a:gd name="connsiteX15" fmla="*/ 1993692 w 8297056"/>
              <a:gd name="connsiteY15" fmla="*/ 2495863 h 2503358"/>
              <a:gd name="connsiteX16" fmla="*/ 2106118 w 8297056"/>
              <a:gd name="connsiteY16" fmla="*/ 2480873 h 2503358"/>
              <a:gd name="connsiteX17" fmla="*/ 2241030 w 8297056"/>
              <a:gd name="connsiteY17" fmla="*/ 2488368 h 2503358"/>
              <a:gd name="connsiteX18" fmla="*/ 2278505 w 8297056"/>
              <a:gd name="connsiteY18" fmla="*/ 2495863 h 2503358"/>
              <a:gd name="connsiteX19" fmla="*/ 2375941 w 8297056"/>
              <a:gd name="connsiteY19" fmla="*/ 2503358 h 2503358"/>
              <a:gd name="connsiteX20" fmla="*/ 2443397 w 8297056"/>
              <a:gd name="connsiteY20" fmla="*/ 2480873 h 2503358"/>
              <a:gd name="connsiteX21" fmla="*/ 2510853 w 8297056"/>
              <a:gd name="connsiteY21" fmla="*/ 2480873 h 2503358"/>
              <a:gd name="connsiteX22" fmla="*/ 2548328 w 8297056"/>
              <a:gd name="connsiteY22" fmla="*/ 2420912 h 2503358"/>
              <a:gd name="connsiteX23" fmla="*/ 2630774 w 8297056"/>
              <a:gd name="connsiteY23" fmla="*/ 2420912 h 2503358"/>
              <a:gd name="connsiteX24" fmla="*/ 2705725 w 8297056"/>
              <a:gd name="connsiteY24" fmla="*/ 2413417 h 2503358"/>
              <a:gd name="connsiteX25" fmla="*/ 2735705 w 8297056"/>
              <a:gd name="connsiteY25" fmla="*/ 2398427 h 2503358"/>
              <a:gd name="connsiteX26" fmla="*/ 2848131 w 8297056"/>
              <a:gd name="connsiteY26" fmla="*/ 2405922 h 2503358"/>
              <a:gd name="connsiteX27" fmla="*/ 2893102 w 8297056"/>
              <a:gd name="connsiteY27" fmla="*/ 2375941 h 2503358"/>
              <a:gd name="connsiteX28" fmla="*/ 2968053 w 8297056"/>
              <a:gd name="connsiteY28" fmla="*/ 2368446 h 2503358"/>
              <a:gd name="connsiteX29" fmla="*/ 3050498 w 8297056"/>
              <a:gd name="connsiteY29" fmla="*/ 2413417 h 2503358"/>
              <a:gd name="connsiteX30" fmla="*/ 3117954 w 8297056"/>
              <a:gd name="connsiteY30" fmla="*/ 2420912 h 2503358"/>
              <a:gd name="connsiteX31" fmla="*/ 3222885 w 8297056"/>
              <a:gd name="connsiteY31" fmla="*/ 2420912 h 2503358"/>
              <a:gd name="connsiteX32" fmla="*/ 3350302 w 8297056"/>
              <a:gd name="connsiteY32" fmla="*/ 2420912 h 2503358"/>
              <a:gd name="connsiteX33" fmla="*/ 3440243 w 8297056"/>
              <a:gd name="connsiteY33" fmla="*/ 2420912 h 2503358"/>
              <a:gd name="connsiteX34" fmla="*/ 3545174 w 8297056"/>
              <a:gd name="connsiteY34" fmla="*/ 2435902 h 2503358"/>
              <a:gd name="connsiteX35" fmla="*/ 3680085 w 8297056"/>
              <a:gd name="connsiteY35" fmla="*/ 2398427 h 2503358"/>
              <a:gd name="connsiteX36" fmla="*/ 3747541 w 8297056"/>
              <a:gd name="connsiteY36" fmla="*/ 2405922 h 2503358"/>
              <a:gd name="connsiteX37" fmla="*/ 3747541 w 8297056"/>
              <a:gd name="connsiteY37" fmla="*/ 2405922 h 2503358"/>
              <a:gd name="connsiteX38" fmla="*/ 3919928 w 8297056"/>
              <a:gd name="connsiteY38" fmla="*/ 2405922 h 2503358"/>
              <a:gd name="connsiteX39" fmla="*/ 4002374 w 8297056"/>
              <a:gd name="connsiteY39" fmla="*/ 2398427 h 2503358"/>
              <a:gd name="connsiteX40" fmla="*/ 4084820 w 8297056"/>
              <a:gd name="connsiteY40" fmla="*/ 2413417 h 2503358"/>
              <a:gd name="connsiteX41" fmla="*/ 4159771 w 8297056"/>
              <a:gd name="connsiteY41" fmla="*/ 2405922 h 2503358"/>
              <a:gd name="connsiteX42" fmla="*/ 4204741 w 8297056"/>
              <a:gd name="connsiteY42" fmla="*/ 2398427 h 2503358"/>
              <a:gd name="connsiteX43" fmla="*/ 4309672 w 8297056"/>
              <a:gd name="connsiteY43" fmla="*/ 2390932 h 2503358"/>
              <a:gd name="connsiteX44" fmla="*/ 4347148 w 8297056"/>
              <a:gd name="connsiteY44" fmla="*/ 2375941 h 2503358"/>
              <a:gd name="connsiteX45" fmla="*/ 4497049 w 8297056"/>
              <a:gd name="connsiteY45" fmla="*/ 2375941 h 2503358"/>
              <a:gd name="connsiteX46" fmla="*/ 4601980 w 8297056"/>
              <a:gd name="connsiteY46" fmla="*/ 2383436 h 2503358"/>
              <a:gd name="connsiteX47" fmla="*/ 4691921 w 8297056"/>
              <a:gd name="connsiteY47" fmla="*/ 2398427 h 2503358"/>
              <a:gd name="connsiteX48" fmla="*/ 4766872 w 8297056"/>
              <a:gd name="connsiteY48" fmla="*/ 2398427 h 2503358"/>
              <a:gd name="connsiteX49" fmla="*/ 4871803 w 8297056"/>
              <a:gd name="connsiteY49" fmla="*/ 2405922 h 2503358"/>
              <a:gd name="connsiteX50" fmla="*/ 4871803 w 8297056"/>
              <a:gd name="connsiteY50" fmla="*/ 2405922 h 2503358"/>
              <a:gd name="connsiteX51" fmla="*/ 4976735 w 8297056"/>
              <a:gd name="connsiteY51" fmla="*/ 2390932 h 2503358"/>
              <a:gd name="connsiteX52" fmla="*/ 5051685 w 8297056"/>
              <a:gd name="connsiteY52" fmla="*/ 2390932 h 2503358"/>
              <a:gd name="connsiteX53" fmla="*/ 5089161 w 8297056"/>
              <a:gd name="connsiteY53" fmla="*/ 2390932 h 2503358"/>
              <a:gd name="connsiteX54" fmla="*/ 5141626 w 8297056"/>
              <a:gd name="connsiteY54" fmla="*/ 2390932 h 2503358"/>
              <a:gd name="connsiteX55" fmla="*/ 5141626 w 8297056"/>
              <a:gd name="connsiteY55" fmla="*/ 2390932 h 2503358"/>
              <a:gd name="connsiteX56" fmla="*/ 5246557 w 8297056"/>
              <a:gd name="connsiteY56" fmla="*/ 2368446 h 2503358"/>
              <a:gd name="connsiteX57" fmla="*/ 5276538 w 8297056"/>
              <a:gd name="connsiteY57" fmla="*/ 2360951 h 2503358"/>
              <a:gd name="connsiteX58" fmla="*/ 5343994 w 8297056"/>
              <a:gd name="connsiteY58" fmla="*/ 2390932 h 2503358"/>
              <a:gd name="connsiteX59" fmla="*/ 5343994 w 8297056"/>
              <a:gd name="connsiteY59" fmla="*/ 2390932 h 2503358"/>
              <a:gd name="connsiteX60" fmla="*/ 5433935 w 8297056"/>
              <a:gd name="connsiteY60" fmla="*/ 2390932 h 2503358"/>
              <a:gd name="connsiteX61" fmla="*/ 5486400 w 8297056"/>
              <a:gd name="connsiteY61" fmla="*/ 2398427 h 2503358"/>
              <a:gd name="connsiteX62" fmla="*/ 5546361 w 8297056"/>
              <a:gd name="connsiteY62" fmla="*/ 2375941 h 2503358"/>
              <a:gd name="connsiteX63" fmla="*/ 5583836 w 8297056"/>
              <a:gd name="connsiteY63" fmla="*/ 2375941 h 2503358"/>
              <a:gd name="connsiteX64" fmla="*/ 5621312 w 8297056"/>
              <a:gd name="connsiteY64" fmla="*/ 2375941 h 2503358"/>
              <a:gd name="connsiteX65" fmla="*/ 5703757 w 8297056"/>
              <a:gd name="connsiteY65" fmla="*/ 2398427 h 2503358"/>
              <a:gd name="connsiteX66" fmla="*/ 5951095 w 8297056"/>
              <a:gd name="connsiteY66" fmla="*/ 2398427 h 2503358"/>
              <a:gd name="connsiteX67" fmla="*/ 6115987 w 8297056"/>
              <a:gd name="connsiteY67" fmla="*/ 2405922 h 2503358"/>
              <a:gd name="connsiteX68" fmla="*/ 6115987 w 8297056"/>
              <a:gd name="connsiteY68" fmla="*/ 2405922 h 2503358"/>
              <a:gd name="connsiteX69" fmla="*/ 6243403 w 8297056"/>
              <a:gd name="connsiteY69" fmla="*/ 2413417 h 2503358"/>
              <a:gd name="connsiteX70" fmla="*/ 6243403 w 8297056"/>
              <a:gd name="connsiteY70" fmla="*/ 2413417 h 2503358"/>
              <a:gd name="connsiteX71" fmla="*/ 6393305 w 8297056"/>
              <a:gd name="connsiteY71" fmla="*/ 2413417 h 2503358"/>
              <a:gd name="connsiteX72" fmla="*/ 6490741 w 8297056"/>
              <a:gd name="connsiteY72" fmla="*/ 2420912 h 2503358"/>
              <a:gd name="connsiteX73" fmla="*/ 6490741 w 8297056"/>
              <a:gd name="connsiteY73" fmla="*/ 2420912 h 2503358"/>
              <a:gd name="connsiteX74" fmla="*/ 6618157 w 8297056"/>
              <a:gd name="connsiteY74" fmla="*/ 2413417 h 2503358"/>
              <a:gd name="connsiteX75" fmla="*/ 6685613 w 8297056"/>
              <a:gd name="connsiteY75" fmla="*/ 2413417 h 2503358"/>
              <a:gd name="connsiteX76" fmla="*/ 6768059 w 8297056"/>
              <a:gd name="connsiteY76" fmla="*/ 2413417 h 2503358"/>
              <a:gd name="connsiteX77" fmla="*/ 6835515 w 8297056"/>
              <a:gd name="connsiteY77" fmla="*/ 2405922 h 2503358"/>
              <a:gd name="connsiteX78" fmla="*/ 6910466 w 8297056"/>
              <a:gd name="connsiteY78" fmla="*/ 2405922 h 2503358"/>
              <a:gd name="connsiteX79" fmla="*/ 6962931 w 8297056"/>
              <a:gd name="connsiteY79" fmla="*/ 2390932 h 2503358"/>
              <a:gd name="connsiteX80" fmla="*/ 6962931 w 8297056"/>
              <a:gd name="connsiteY80" fmla="*/ 2390932 h 2503358"/>
              <a:gd name="connsiteX81" fmla="*/ 7052872 w 8297056"/>
              <a:gd name="connsiteY81" fmla="*/ 2345961 h 2503358"/>
              <a:gd name="connsiteX82" fmla="*/ 7150308 w 8297056"/>
              <a:gd name="connsiteY82" fmla="*/ 419725 h 2503358"/>
              <a:gd name="connsiteX83" fmla="*/ 7232754 w 8297056"/>
              <a:gd name="connsiteY83" fmla="*/ 0 h 2503358"/>
              <a:gd name="connsiteX84" fmla="*/ 7285220 w 8297056"/>
              <a:gd name="connsiteY84" fmla="*/ 187377 h 2503358"/>
              <a:gd name="connsiteX85" fmla="*/ 7285220 w 8297056"/>
              <a:gd name="connsiteY85" fmla="*/ 187377 h 2503358"/>
              <a:gd name="connsiteX86" fmla="*/ 7390151 w 8297056"/>
              <a:gd name="connsiteY86" fmla="*/ 202368 h 2503358"/>
              <a:gd name="connsiteX87" fmla="*/ 7457607 w 8297056"/>
              <a:gd name="connsiteY87" fmla="*/ 209863 h 2503358"/>
              <a:gd name="connsiteX88" fmla="*/ 7495082 w 8297056"/>
              <a:gd name="connsiteY88" fmla="*/ 209863 h 2503358"/>
              <a:gd name="connsiteX89" fmla="*/ 7540053 w 8297056"/>
              <a:gd name="connsiteY89" fmla="*/ 232348 h 2503358"/>
              <a:gd name="connsiteX90" fmla="*/ 7622498 w 8297056"/>
              <a:gd name="connsiteY90" fmla="*/ 232348 h 2503358"/>
              <a:gd name="connsiteX91" fmla="*/ 7674964 w 8297056"/>
              <a:gd name="connsiteY91" fmla="*/ 202368 h 2503358"/>
              <a:gd name="connsiteX92" fmla="*/ 7712439 w 8297056"/>
              <a:gd name="connsiteY92" fmla="*/ 194873 h 2503358"/>
              <a:gd name="connsiteX93" fmla="*/ 7712439 w 8297056"/>
              <a:gd name="connsiteY93" fmla="*/ 194873 h 2503358"/>
              <a:gd name="connsiteX94" fmla="*/ 7817371 w 8297056"/>
              <a:gd name="connsiteY94" fmla="*/ 209863 h 2503358"/>
              <a:gd name="connsiteX95" fmla="*/ 7922302 w 8297056"/>
              <a:gd name="connsiteY95" fmla="*/ 224853 h 2503358"/>
              <a:gd name="connsiteX96" fmla="*/ 8004748 w 8297056"/>
              <a:gd name="connsiteY96" fmla="*/ 217358 h 2503358"/>
              <a:gd name="connsiteX97" fmla="*/ 8109679 w 8297056"/>
              <a:gd name="connsiteY97" fmla="*/ 232348 h 2503358"/>
              <a:gd name="connsiteX98" fmla="*/ 8199620 w 8297056"/>
              <a:gd name="connsiteY98" fmla="*/ 224853 h 2503358"/>
              <a:gd name="connsiteX99" fmla="*/ 8267076 w 8297056"/>
              <a:gd name="connsiteY99" fmla="*/ 292309 h 2503358"/>
              <a:gd name="connsiteX100" fmla="*/ 8297056 w 8297056"/>
              <a:gd name="connsiteY100" fmla="*/ 292309 h 250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297056" h="2503358">
                <a:moveTo>
                  <a:pt x="0" y="2473377"/>
                </a:moveTo>
                <a:lnTo>
                  <a:pt x="164892" y="2495863"/>
                </a:lnTo>
                <a:lnTo>
                  <a:pt x="202367" y="2473377"/>
                </a:lnTo>
                <a:lnTo>
                  <a:pt x="517161" y="2480873"/>
                </a:lnTo>
                <a:lnTo>
                  <a:pt x="614597" y="2473377"/>
                </a:lnTo>
                <a:lnTo>
                  <a:pt x="854439" y="2488368"/>
                </a:lnTo>
                <a:lnTo>
                  <a:pt x="944380" y="2480873"/>
                </a:lnTo>
                <a:lnTo>
                  <a:pt x="1034321" y="2495863"/>
                </a:lnTo>
                <a:lnTo>
                  <a:pt x="1146748" y="2488368"/>
                </a:lnTo>
                <a:lnTo>
                  <a:pt x="1341620" y="2488368"/>
                </a:lnTo>
                <a:lnTo>
                  <a:pt x="1424066" y="2480873"/>
                </a:lnTo>
                <a:lnTo>
                  <a:pt x="1551482" y="2480873"/>
                </a:lnTo>
                <a:lnTo>
                  <a:pt x="1573967" y="2480873"/>
                </a:lnTo>
                <a:lnTo>
                  <a:pt x="1686394" y="2495863"/>
                </a:lnTo>
                <a:lnTo>
                  <a:pt x="1828800" y="2495863"/>
                </a:lnTo>
                <a:lnTo>
                  <a:pt x="1993692" y="2495863"/>
                </a:lnTo>
                <a:lnTo>
                  <a:pt x="2106118" y="2480873"/>
                </a:lnTo>
                <a:lnTo>
                  <a:pt x="2241030" y="2488368"/>
                </a:lnTo>
                <a:lnTo>
                  <a:pt x="2278505" y="2495863"/>
                </a:lnTo>
                <a:lnTo>
                  <a:pt x="2375941" y="2503358"/>
                </a:lnTo>
                <a:lnTo>
                  <a:pt x="2443397" y="2480873"/>
                </a:lnTo>
                <a:lnTo>
                  <a:pt x="2510853" y="2480873"/>
                </a:lnTo>
                <a:lnTo>
                  <a:pt x="2548328" y="2420912"/>
                </a:lnTo>
                <a:lnTo>
                  <a:pt x="2630774" y="2420912"/>
                </a:lnTo>
                <a:lnTo>
                  <a:pt x="2705725" y="2413417"/>
                </a:lnTo>
                <a:lnTo>
                  <a:pt x="2735705" y="2398427"/>
                </a:lnTo>
                <a:lnTo>
                  <a:pt x="2848131" y="2405922"/>
                </a:lnTo>
                <a:lnTo>
                  <a:pt x="2893102" y="2375941"/>
                </a:lnTo>
                <a:lnTo>
                  <a:pt x="2968053" y="2368446"/>
                </a:lnTo>
                <a:lnTo>
                  <a:pt x="3050498" y="2413417"/>
                </a:lnTo>
                <a:lnTo>
                  <a:pt x="3117954" y="2420912"/>
                </a:lnTo>
                <a:lnTo>
                  <a:pt x="3222885" y="2420912"/>
                </a:lnTo>
                <a:lnTo>
                  <a:pt x="3350302" y="2420912"/>
                </a:lnTo>
                <a:lnTo>
                  <a:pt x="3440243" y="2420912"/>
                </a:lnTo>
                <a:lnTo>
                  <a:pt x="3545174" y="2435902"/>
                </a:lnTo>
                <a:lnTo>
                  <a:pt x="3680085" y="2398427"/>
                </a:lnTo>
                <a:lnTo>
                  <a:pt x="3747541" y="2405922"/>
                </a:lnTo>
                <a:lnTo>
                  <a:pt x="3747541" y="2405922"/>
                </a:lnTo>
                <a:lnTo>
                  <a:pt x="3919928" y="2405922"/>
                </a:lnTo>
                <a:lnTo>
                  <a:pt x="4002374" y="2398427"/>
                </a:lnTo>
                <a:lnTo>
                  <a:pt x="4084820" y="2413417"/>
                </a:lnTo>
                <a:lnTo>
                  <a:pt x="4159771" y="2405922"/>
                </a:lnTo>
                <a:lnTo>
                  <a:pt x="4204741" y="2398427"/>
                </a:lnTo>
                <a:lnTo>
                  <a:pt x="4309672" y="2390932"/>
                </a:lnTo>
                <a:lnTo>
                  <a:pt x="4347148" y="2375941"/>
                </a:lnTo>
                <a:lnTo>
                  <a:pt x="4497049" y="2375941"/>
                </a:lnTo>
                <a:lnTo>
                  <a:pt x="4601980" y="2383436"/>
                </a:lnTo>
                <a:lnTo>
                  <a:pt x="4691921" y="2398427"/>
                </a:lnTo>
                <a:lnTo>
                  <a:pt x="4766872" y="2398427"/>
                </a:lnTo>
                <a:lnTo>
                  <a:pt x="4871803" y="2405922"/>
                </a:lnTo>
                <a:lnTo>
                  <a:pt x="4871803" y="2405922"/>
                </a:lnTo>
                <a:lnTo>
                  <a:pt x="4976735" y="2390932"/>
                </a:lnTo>
                <a:lnTo>
                  <a:pt x="5051685" y="2390932"/>
                </a:lnTo>
                <a:lnTo>
                  <a:pt x="5089161" y="2390932"/>
                </a:lnTo>
                <a:lnTo>
                  <a:pt x="5141626" y="2390932"/>
                </a:lnTo>
                <a:lnTo>
                  <a:pt x="5141626" y="2390932"/>
                </a:lnTo>
                <a:lnTo>
                  <a:pt x="5246557" y="2368446"/>
                </a:lnTo>
                <a:lnTo>
                  <a:pt x="5276538" y="2360951"/>
                </a:lnTo>
                <a:lnTo>
                  <a:pt x="5343994" y="2390932"/>
                </a:lnTo>
                <a:lnTo>
                  <a:pt x="5343994" y="2390932"/>
                </a:lnTo>
                <a:lnTo>
                  <a:pt x="5433935" y="2390932"/>
                </a:lnTo>
                <a:lnTo>
                  <a:pt x="5486400" y="2398427"/>
                </a:lnTo>
                <a:lnTo>
                  <a:pt x="5546361" y="2375941"/>
                </a:lnTo>
                <a:lnTo>
                  <a:pt x="5583836" y="2375941"/>
                </a:lnTo>
                <a:lnTo>
                  <a:pt x="5621312" y="2375941"/>
                </a:lnTo>
                <a:lnTo>
                  <a:pt x="5703757" y="2398427"/>
                </a:lnTo>
                <a:lnTo>
                  <a:pt x="5951095" y="2398427"/>
                </a:lnTo>
                <a:lnTo>
                  <a:pt x="6115987" y="2405922"/>
                </a:lnTo>
                <a:lnTo>
                  <a:pt x="6115987" y="2405922"/>
                </a:lnTo>
                <a:lnTo>
                  <a:pt x="6243403" y="2413417"/>
                </a:lnTo>
                <a:lnTo>
                  <a:pt x="6243403" y="2413417"/>
                </a:lnTo>
                <a:lnTo>
                  <a:pt x="6393305" y="2413417"/>
                </a:lnTo>
                <a:lnTo>
                  <a:pt x="6490741" y="2420912"/>
                </a:lnTo>
                <a:lnTo>
                  <a:pt x="6490741" y="2420912"/>
                </a:lnTo>
                <a:lnTo>
                  <a:pt x="6618157" y="2413417"/>
                </a:lnTo>
                <a:lnTo>
                  <a:pt x="6685613" y="2413417"/>
                </a:lnTo>
                <a:lnTo>
                  <a:pt x="6768059" y="2413417"/>
                </a:lnTo>
                <a:lnTo>
                  <a:pt x="6835515" y="2405922"/>
                </a:lnTo>
                <a:lnTo>
                  <a:pt x="6910466" y="2405922"/>
                </a:lnTo>
                <a:lnTo>
                  <a:pt x="6962931" y="2390932"/>
                </a:lnTo>
                <a:lnTo>
                  <a:pt x="6962931" y="2390932"/>
                </a:lnTo>
                <a:lnTo>
                  <a:pt x="7052872" y="2345961"/>
                </a:lnTo>
                <a:lnTo>
                  <a:pt x="7150308" y="419725"/>
                </a:lnTo>
                <a:lnTo>
                  <a:pt x="7232754" y="0"/>
                </a:lnTo>
                <a:lnTo>
                  <a:pt x="7285220" y="187377"/>
                </a:lnTo>
                <a:lnTo>
                  <a:pt x="7285220" y="187377"/>
                </a:lnTo>
                <a:lnTo>
                  <a:pt x="7390151" y="202368"/>
                </a:lnTo>
                <a:lnTo>
                  <a:pt x="7457607" y="209863"/>
                </a:lnTo>
                <a:lnTo>
                  <a:pt x="7495082" y="209863"/>
                </a:lnTo>
                <a:lnTo>
                  <a:pt x="7540053" y="232348"/>
                </a:lnTo>
                <a:lnTo>
                  <a:pt x="7622498" y="232348"/>
                </a:lnTo>
                <a:lnTo>
                  <a:pt x="7674964" y="202368"/>
                </a:lnTo>
                <a:lnTo>
                  <a:pt x="7712439" y="194873"/>
                </a:lnTo>
                <a:lnTo>
                  <a:pt x="7712439" y="194873"/>
                </a:lnTo>
                <a:lnTo>
                  <a:pt x="7817371" y="209863"/>
                </a:lnTo>
                <a:lnTo>
                  <a:pt x="7922302" y="224853"/>
                </a:lnTo>
                <a:lnTo>
                  <a:pt x="8004748" y="217358"/>
                </a:lnTo>
                <a:lnTo>
                  <a:pt x="8109679" y="232348"/>
                </a:lnTo>
                <a:lnTo>
                  <a:pt x="8199620" y="224853"/>
                </a:lnTo>
                <a:lnTo>
                  <a:pt x="8267076" y="292309"/>
                </a:lnTo>
                <a:lnTo>
                  <a:pt x="8297056" y="292309"/>
                </a:lnTo>
              </a:path>
            </a:pathLst>
          </a:custGeom>
          <a:noFill/>
          <a:ln w="76200">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6357E781-9D4A-3023-AA7F-D953EEDF0A49}"/>
              </a:ext>
            </a:extLst>
          </p:cNvPr>
          <p:cNvCxnSpPr>
            <a:cxnSpLocks/>
          </p:cNvCxnSpPr>
          <p:nvPr/>
        </p:nvCxnSpPr>
        <p:spPr>
          <a:xfrm>
            <a:off x="10183527" y="1794234"/>
            <a:ext cx="0" cy="3512362"/>
          </a:xfrm>
          <a:prstGeom prst="line">
            <a:avLst/>
          </a:prstGeom>
          <a:ln w="76200">
            <a:solidFill>
              <a:schemeClr val="accent2">
                <a:lumMod val="75000"/>
              </a:schemeClr>
            </a:solidFill>
            <a:prstDash val="sysDash"/>
          </a:ln>
          <a:effectLst>
            <a:glow rad="25400">
              <a:schemeClr val="bg1"/>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209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903D-18D5-B257-CF33-22FD7A737ECF}"/>
              </a:ext>
            </a:extLst>
          </p:cNvPr>
          <p:cNvSpPr>
            <a:spLocks noGrp="1"/>
          </p:cNvSpPr>
          <p:nvPr>
            <p:ph type="title"/>
          </p:nvPr>
        </p:nvSpPr>
        <p:spPr/>
        <p:txBody>
          <a:bodyPr>
            <a:noAutofit/>
          </a:bodyPr>
          <a:lstStyle/>
          <a:p>
            <a:r>
              <a:rPr lang="en-US" sz="3600" dirty="0"/>
              <a:t>Post-Dobbs Change in Infant Mortality </a:t>
            </a:r>
            <a:br>
              <a:rPr lang="en-US" sz="2800" dirty="0"/>
            </a:br>
            <a:r>
              <a:rPr lang="en-US" sz="2400" dirty="0"/>
              <a:t>Overall and with Congenital Anomalies (through June 2023)</a:t>
            </a:r>
            <a:endParaRPr lang="en-US" sz="2800" dirty="0"/>
          </a:p>
        </p:txBody>
      </p:sp>
      <p:sp>
        <p:nvSpPr>
          <p:cNvPr id="3" name="Text Placeholder 2">
            <a:extLst>
              <a:ext uri="{FF2B5EF4-FFF2-40B4-BE49-F238E27FC236}">
                <a16:creationId xmlns:a16="http://schemas.microsoft.com/office/drawing/2014/main" id="{3C1B19E2-2B45-1A69-C330-84097BFAFD48}"/>
              </a:ext>
            </a:extLst>
          </p:cNvPr>
          <p:cNvSpPr>
            <a:spLocks noGrp="1"/>
          </p:cNvSpPr>
          <p:nvPr>
            <p:ph type="body" idx="10"/>
          </p:nvPr>
        </p:nvSpPr>
        <p:spPr/>
        <p:txBody>
          <a:bodyPr/>
          <a:lstStyle/>
          <a:p>
            <a:pPr>
              <a:lnSpc>
                <a:spcPct val="100000"/>
              </a:lnSpc>
            </a:pPr>
            <a:r>
              <a:rPr lang="en-US" dirty="0"/>
              <a:t>Source: Singh, Parvati, and Maria F. Gallo. “National Trends in Infant Mortality in the US After Dobbs.” JAMA Pediatrics, October 21, 2024.</a:t>
            </a:r>
          </a:p>
        </p:txBody>
      </p:sp>
      <p:graphicFrame>
        <p:nvGraphicFramePr>
          <p:cNvPr id="5" name="Chart 4">
            <a:extLst>
              <a:ext uri="{FF2B5EF4-FFF2-40B4-BE49-F238E27FC236}">
                <a16:creationId xmlns:a16="http://schemas.microsoft.com/office/drawing/2014/main" id="{7879FF15-E60E-DDB7-45B1-C262724CEAE5}"/>
              </a:ext>
            </a:extLst>
          </p:cNvPr>
          <p:cNvGraphicFramePr/>
          <p:nvPr>
            <p:extLst>
              <p:ext uri="{D42A27DB-BD31-4B8C-83A1-F6EECF244321}">
                <p14:modId xmlns:p14="http://schemas.microsoft.com/office/powerpoint/2010/main" val="910811616"/>
              </p:ext>
            </p:extLst>
          </p:nvPr>
        </p:nvGraphicFramePr>
        <p:xfrm>
          <a:off x="3020728" y="1690688"/>
          <a:ext cx="6150543" cy="4244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88441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A3C4-A00F-B6F9-F0D2-FD3525160375}"/>
              </a:ext>
            </a:extLst>
          </p:cNvPr>
          <p:cNvSpPr>
            <a:spLocks noGrp="1"/>
          </p:cNvSpPr>
          <p:nvPr>
            <p:ph type="title"/>
          </p:nvPr>
        </p:nvSpPr>
        <p:spPr/>
        <p:txBody>
          <a:bodyPr>
            <a:noAutofit/>
          </a:bodyPr>
          <a:lstStyle/>
          <a:p>
            <a:r>
              <a:rPr lang="en-US" sz="3600" dirty="0"/>
              <a:t>Catastrophic Health Expenditures for </a:t>
            </a:r>
            <a:br>
              <a:rPr lang="en-US" sz="3600" dirty="0"/>
            </a:br>
            <a:r>
              <a:rPr lang="en-US" sz="3600" dirty="0"/>
              <a:t>Abortion Care and Related Expenses</a:t>
            </a:r>
            <a:endParaRPr lang="en-US" sz="3200" dirty="0"/>
          </a:p>
        </p:txBody>
      </p:sp>
      <p:sp>
        <p:nvSpPr>
          <p:cNvPr id="3" name="Text Placeholder 2">
            <a:extLst>
              <a:ext uri="{FF2B5EF4-FFF2-40B4-BE49-F238E27FC236}">
                <a16:creationId xmlns:a16="http://schemas.microsoft.com/office/drawing/2014/main" id="{FBB9B17B-3BAA-DE00-A5F0-B48CC9EB1877}"/>
              </a:ext>
            </a:extLst>
          </p:cNvPr>
          <p:cNvSpPr>
            <a:spLocks noGrp="1"/>
          </p:cNvSpPr>
          <p:nvPr>
            <p:ph type="body" idx="10"/>
          </p:nvPr>
        </p:nvSpPr>
        <p:spPr/>
        <p:txBody>
          <a:bodyPr>
            <a:normAutofit fontScale="92500" lnSpcReduction="10000"/>
          </a:bodyPr>
          <a:lstStyle/>
          <a:p>
            <a:pPr>
              <a:lnSpc>
                <a:spcPct val="100000"/>
              </a:lnSpc>
            </a:pPr>
            <a:r>
              <a:rPr lang="en-US" dirty="0"/>
              <a:t>Three state survey. Related expenses = travel, for example</a:t>
            </a:r>
          </a:p>
          <a:p>
            <a:pPr>
              <a:lnSpc>
                <a:spcPct val="100000"/>
              </a:lnSpc>
            </a:pPr>
            <a:r>
              <a:rPr lang="en-US" dirty="0"/>
              <a:t>CHE defined as &gt;= 40% of monthly income after food/housing.  Wasser, </a:t>
            </a:r>
            <a:r>
              <a:rPr lang="en-US" dirty="0" err="1"/>
              <a:t>Ortal</a:t>
            </a:r>
            <a:r>
              <a:rPr lang="en-US" dirty="0"/>
              <a:t>, Lauren J. Ralph, Shelly Kaller, and M. Antonia Biggs. “Catastrophic Health Expenditures for In-State and Out-of-State Abortion Care.” JAMA Network Open 7, no. 11 (November 8, 2024): e2444146.</a:t>
            </a:r>
          </a:p>
        </p:txBody>
      </p:sp>
      <p:sp>
        <p:nvSpPr>
          <p:cNvPr id="5" name="Rectangle 4">
            <a:extLst>
              <a:ext uri="{FF2B5EF4-FFF2-40B4-BE49-F238E27FC236}">
                <a16:creationId xmlns:a16="http://schemas.microsoft.com/office/drawing/2014/main" id="{48353B78-0ED3-E78B-1A9A-15D7CE6081AC}"/>
              </a:ext>
            </a:extLst>
          </p:cNvPr>
          <p:cNvSpPr/>
          <p:nvPr/>
        </p:nvSpPr>
        <p:spPr>
          <a:xfrm>
            <a:off x="765847" y="1867300"/>
            <a:ext cx="5202604" cy="2926080"/>
          </a:xfrm>
          <a:prstGeom prst="rect">
            <a:avLst/>
          </a:prstGeom>
          <a:solidFill>
            <a:schemeClr val="accent2">
              <a:lumMod val="75000"/>
            </a:schemeClr>
          </a:solid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effectLst>
                  <a:outerShdw blurRad="50800" dist="38100" dir="2700000" algn="tl" rotWithShape="0">
                    <a:prstClr val="black">
                      <a:alpha val="40000"/>
                    </a:prstClr>
                  </a:outerShdw>
                </a:effectLst>
              </a:rPr>
              <a:t>Expenditures are considered “catastrophic” when they consume </a:t>
            </a:r>
          </a:p>
          <a:p>
            <a:pPr algn="ctr"/>
            <a:r>
              <a:rPr lang="en-US" sz="2400" b="1" dirty="0">
                <a:solidFill>
                  <a:srgbClr val="FFFF00"/>
                </a:solidFill>
                <a:effectLst>
                  <a:outerShdw blurRad="50800" dist="38100" dir="2700000" algn="tl" rotWithShape="0">
                    <a:prstClr val="black">
                      <a:alpha val="40000"/>
                    </a:prstClr>
                  </a:outerShdw>
                </a:effectLst>
              </a:rPr>
              <a:t>at least 40% of monthly income </a:t>
            </a:r>
          </a:p>
          <a:p>
            <a:pPr algn="ctr">
              <a:spcAft>
                <a:spcPts val="1200"/>
              </a:spcAft>
            </a:pPr>
            <a:r>
              <a:rPr lang="en-US" sz="2400" b="1" dirty="0">
                <a:solidFill>
                  <a:srgbClr val="FFFF00"/>
                </a:solidFill>
                <a:effectLst>
                  <a:outerShdw blurRad="50800" dist="38100" dir="2700000" algn="tl" rotWithShape="0">
                    <a:prstClr val="black">
                      <a:alpha val="40000"/>
                    </a:prstClr>
                  </a:outerShdw>
                </a:effectLst>
              </a:rPr>
              <a:t>after food and housing.</a:t>
            </a:r>
          </a:p>
          <a:p>
            <a:pPr algn="ctr"/>
            <a:r>
              <a:rPr lang="en-US" sz="2400" dirty="0">
                <a:effectLst>
                  <a:outerShdw blurRad="50800" dist="38100" dir="2700000" algn="tl" rotWithShape="0">
                    <a:prstClr val="black">
                      <a:alpha val="40000"/>
                    </a:prstClr>
                  </a:outerShdw>
                </a:effectLst>
              </a:rPr>
              <a:t>They are associated with </a:t>
            </a:r>
          </a:p>
          <a:p>
            <a:pPr algn="ctr"/>
            <a:r>
              <a:rPr lang="en-US" sz="2400" dirty="0">
                <a:effectLst>
                  <a:outerShdw blurRad="50800" dist="38100" dir="2700000" algn="tl" rotWithShape="0">
                    <a:prstClr val="black">
                      <a:alpha val="40000"/>
                    </a:prstClr>
                  </a:outerShdw>
                </a:effectLst>
              </a:rPr>
              <a:t>anxiety and depression.</a:t>
            </a:r>
          </a:p>
        </p:txBody>
      </p:sp>
      <p:graphicFrame>
        <p:nvGraphicFramePr>
          <p:cNvPr id="7" name="Chart 6">
            <a:extLst>
              <a:ext uri="{FF2B5EF4-FFF2-40B4-BE49-F238E27FC236}">
                <a16:creationId xmlns:a16="http://schemas.microsoft.com/office/drawing/2014/main" id="{336F71A7-381D-1A2D-DEF3-E3B93F738070}"/>
              </a:ext>
            </a:extLst>
          </p:cNvPr>
          <p:cNvGraphicFramePr/>
          <p:nvPr>
            <p:extLst>
              <p:ext uri="{D42A27DB-BD31-4B8C-83A1-F6EECF244321}">
                <p14:modId xmlns:p14="http://schemas.microsoft.com/office/powerpoint/2010/main" val="1607503507"/>
              </p:ext>
            </p:extLst>
          </p:nvPr>
        </p:nvGraphicFramePr>
        <p:xfrm>
          <a:off x="6242626" y="1431286"/>
          <a:ext cx="5111174" cy="41706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392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grpId="0" nodeType="withEffect">
                                  <p:stCondLst>
                                    <p:cond delay="10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fade">
                                      <p:cBhvr>
                                        <p:cTn id="28" dur="500"/>
                                        <p:tgtEl>
                                          <p:spTgt spid="7">
                                            <p:graphicEl>
                                              <a:chart seriesIdx="-3" categoryIdx="-3" bldStep="gridLegen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chart seriesIdx="-4" categoryIdx="0" bldStep="category"/>
                                            </p:graphicEl>
                                          </p:spTgt>
                                        </p:tgtEl>
                                        <p:attrNameLst>
                                          <p:attrName>style.visibility</p:attrName>
                                        </p:attrNameLst>
                                      </p:cBhvr>
                                      <p:to>
                                        <p:strVal val="visible"/>
                                      </p:to>
                                    </p:set>
                                    <p:animEffect transition="in" filter="fade">
                                      <p:cBhvr>
                                        <p:cTn id="31" dur="500"/>
                                        <p:tgtEl>
                                          <p:spTgt spid="7">
                                            <p:graphicEl>
                                              <a:chart seriesIdx="-4" categoryIdx="0" bldStep="category"/>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graphicEl>
                                              <a:chart seriesIdx="-4" categoryIdx="1" bldStep="category"/>
                                            </p:graphicEl>
                                          </p:spTgt>
                                        </p:tgtEl>
                                        <p:attrNameLst>
                                          <p:attrName>style.visibility</p:attrName>
                                        </p:attrNameLst>
                                      </p:cBhvr>
                                      <p:to>
                                        <p:strVal val="visible"/>
                                      </p:to>
                                    </p:set>
                                    <p:animEffect transition="in" filter="fade">
                                      <p:cBhvr>
                                        <p:cTn id="36" dur="1000"/>
                                        <p:tgtEl>
                                          <p:spTgt spid="7">
                                            <p:graphicEl>
                                              <a:chart seriesIdx="-4" categoryIdx="1" bldStep="category"/>
                                            </p:graphicEl>
                                          </p:spTgt>
                                        </p:tgtEl>
                                      </p:cBhvr>
                                    </p:animEffect>
                                    <p:anim calcmode="lin" valueType="num">
                                      <p:cBhvr>
                                        <p:cTn id="37" dur="10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38" dur="1000" fill="hold"/>
                                        <p:tgtEl>
                                          <p:spTgt spid="7">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Graphic spid="7" grpId="0" uiExpand="1">
        <p:bldSub>
          <a:bldChart bld="category"/>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4EC5E-A290-451D-BE86-AE0C7C56E75B}"/>
              </a:ext>
            </a:extLst>
          </p:cNvPr>
          <p:cNvSpPr>
            <a:spLocks noGrp="1"/>
          </p:cNvSpPr>
          <p:nvPr>
            <p:ph type="title"/>
          </p:nvPr>
        </p:nvSpPr>
        <p:spPr>
          <a:xfrm>
            <a:off x="2152650" y="1093788"/>
            <a:ext cx="7879841" cy="2967208"/>
          </a:xfrm>
        </p:spPr>
        <p:txBody>
          <a:bodyPr vert="horz" lIns="91440" tIns="45720" rIns="91440" bIns="45720" rtlCol="0" anchor="b">
            <a:normAutofit/>
          </a:bodyPr>
          <a:lstStyle/>
          <a:p>
            <a:r>
              <a:rPr lang="en-US" sz="7000" dirty="0">
                <a:latin typeface="+mj-lt"/>
                <a:ea typeface="+mj-ea"/>
                <a:cs typeface="+mj-cs"/>
              </a:rPr>
              <a:t>The Coming Era of Trump 2</a:t>
            </a:r>
          </a:p>
        </p:txBody>
      </p:sp>
    </p:spTree>
    <p:extLst>
      <p:ext uri="{BB962C8B-B14F-4D97-AF65-F5344CB8AC3E}">
        <p14:creationId xmlns:p14="http://schemas.microsoft.com/office/powerpoint/2010/main" val="287964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E630F-8864-2FE0-BB61-A3E088C0FF00}"/>
              </a:ext>
            </a:extLst>
          </p:cNvPr>
          <p:cNvSpPr>
            <a:spLocks noGrp="1"/>
          </p:cNvSpPr>
          <p:nvPr>
            <p:ph type="title"/>
          </p:nvPr>
        </p:nvSpPr>
        <p:spPr/>
        <p:txBody>
          <a:bodyPr>
            <a:noAutofit/>
          </a:bodyPr>
          <a:lstStyle/>
          <a:p>
            <a:r>
              <a:rPr lang="en-US" sz="3600" dirty="0"/>
              <a:t>Cases of Congenital Syphilis Increased </a:t>
            </a:r>
            <a:br>
              <a:rPr lang="en-US" sz="3600" dirty="0"/>
            </a:br>
            <a:r>
              <a:rPr lang="en-US" sz="3600" dirty="0"/>
              <a:t>More than 10 Times Between 2012 and 2022</a:t>
            </a:r>
          </a:p>
        </p:txBody>
      </p:sp>
      <p:sp>
        <p:nvSpPr>
          <p:cNvPr id="3" name="Text Placeholder 2">
            <a:extLst>
              <a:ext uri="{FF2B5EF4-FFF2-40B4-BE49-F238E27FC236}">
                <a16:creationId xmlns:a16="http://schemas.microsoft.com/office/drawing/2014/main" id="{7D345F1C-2EF4-CB75-64A8-75533AD486F9}"/>
              </a:ext>
            </a:extLst>
          </p:cNvPr>
          <p:cNvSpPr>
            <a:spLocks noGrp="1"/>
          </p:cNvSpPr>
          <p:nvPr>
            <p:ph type="body" idx="10"/>
          </p:nvPr>
        </p:nvSpPr>
        <p:spPr/>
        <p:txBody>
          <a:bodyPr/>
          <a:lstStyle/>
          <a:p>
            <a:r>
              <a:rPr lang="en-US" dirty="0"/>
              <a:t>McDonald, Robert, Kevin O’Callaghan, Elizabeth Torrone, Lindley Barbee, Jeremy Grey, David Jackson, Kate Woodworth, et al. “Vital Signs: Missed Opportunities for Preventing Congenital Syphilis — United States, 2022” 72, no. 46 (2023).</a:t>
            </a:r>
          </a:p>
        </p:txBody>
      </p:sp>
      <p:graphicFrame>
        <p:nvGraphicFramePr>
          <p:cNvPr id="4" name="Content Placeholder 3">
            <a:extLst>
              <a:ext uri="{FF2B5EF4-FFF2-40B4-BE49-F238E27FC236}">
                <a16:creationId xmlns:a16="http://schemas.microsoft.com/office/drawing/2014/main" id="{04253B14-3F74-0539-AFC2-765CCE96501A}"/>
              </a:ext>
            </a:extLst>
          </p:cNvPr>
          <p:cNvGraphicFramePr>
            <a:graphicFrameLocks noGrp="1"/>
          </p:cNvGraphicFramePr>
          <p:nvPr>
            <p:ph idx="4294967295"/>
            <p:extLst>
              <p:ext uri="{D42A27DB-BD31-4B8C-83A1-F6EECF244321}">
                <p14:modId xmlns:p14="http://schemas.microsoft.com/office/powerpoint/2010/main" val="1674039193"/>
              </p:ext>
            </p:extLst>
          </p:nvPr>
        </p:nvGraphicFramePr>
        <p:xfrm>
          <a:off x="2683564" y="1590740"/>
          <a:ext cx="7527235" cy="44260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8986BE0-A8E7-A718-8036-E8B5CA161FAB}"/>
              </a:ext>
            </a:extLst>
          </p:cNvPr>
          <p:cNvSpPr txBox="1"/>
          <p:nvPr/>
        </p:nvSpPr>
        <p:spPr>
          <a:xfrm>
            <a:off x="506895" y="2693505"/>
            <a:ext cx="2097157" cy="1200329"/>
          </a:xfrm>
          <a:prstGeom prst="rect">
            <a:avLst/>
          </a:prstGeom>
          <a:noFill/>
        </p:spPr>
        <p:txBody>
          <a:bodyPr wrap="square" rtlCol="0">
            <a:spAutoFit/>
          </a:bodyPr>
          <a:lstStyle/>
          <a:p>
            <a:pPr>
              <a:spcAft>
                <a:spcPts val="1200"/>
              </a:spcAft>
            </a:pPr>
            <a:r>
              <a:rPr lang="en-US" sz="2400" dirty="0">
                <a:solidFill>
                  <a:schemeClr val="bg1"/>
                </a:solidFill>
              </a:rPr>
              <a:t>Cases of Congenital Syphilis in US</a:t>
            </a:r>
          </a:p>
        </p:txBody>
      </p:sp>
    </p:spTree>
    <p:extLst>
      <p:ext uri="{BB962C8B-B14F-4D97-AF65-F5344CB8AC3E}">
        <p14:creationId xmlns:p14="http://schemas.microsoft.com/office/powerpoint/2010/main" val="39359934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310B-555E-D38A-10D9-FFF790C57E1C}"/>
              </a:ext>
            </a:extLst>
          </p:cNvPr>
          <p:cNvSpPr>
            <a:spLocks noGrp="1"/>
          </p:cNvSpPr>
          <p:nvPr>
            <p:ph type="title"/>
          </p:nvPr>
        </p:nvSpPr>
        <p:spPr/>
        <p:txBody>
          <a:bodyPr>
            <a:noAutofit/>
          </a:bodyPr>
          <a:lstStyle/>
          <a:p>
            <a:r>
              <a:rPr lang="en-US" sz="2400" dirty="0">
                <a:ea typeface="DengXian" panose="02010600030101010101" pitchFamily="2" charset="-122"/>
                <a:cs typeface="Arial" panose="020B0604020202020204" pitchFamily="34" charset="0"/>
              </a:rPr>
              <a:t>Projected impact of policies that may be enacted </a:t>
            </a:r>
            <a:br>
              <a:rPr lang="en-US" sz="3600" dirty="0">
                <a:ea typeface="DengXian" panose="02010600030101010101" pitchFamily="2" charset="-122"/>
                <a:cs typeface="Arial" panose="020B0604020202020204" pitchFamily="34" charset="0"/>
              </a:rPr>
            </a:br>
            <a:r>
              <a:rPr lang="en-US" sz="3600" dirty="0">
                <a:ea typeface="DengXian" panose="02010600030101010101" pitchFamily="2" charset="-122"/>
                <a:cs typeface="Arial" panose="020B0604020202020204" pitchFamily="34" charset="0"/>
              </a:rPr>
              <a:t>During the Second Trump Administration</a:t>
            </a:r>
            <a:r>
              <a:rPr lang="en-US" sz="3600" dirty="0"/>
              <a:t> </a:t>
            </a:r>
          </a:p>
        </p:txBody>
      </p:sp>
      <p:sp>
        <p:nvSpPr>
          <p:cNvPr id="3" name="Text Placeholder 2">
            <a:extLst>
              <a:ext uri="{FF2B5EF4-FFF2-40B4-BE49-F238E27FC236}">
                <a16:creationId xmlns:a16="http://schemas.microsoft.com/office/drawing/2014/main" id="{E9825FA1-6979-D1ED-A86E-35883BEA538A}"/>
              </a:ext>
            </a:extLst>
          </p:cNvPr>
          <p:cNvSpPr>
            <a:spLocks noGrp="1"/>
          </p:cNvSpPr>
          <p:nvPr>
            <p:ph type="body" idx="10"/>
          </p:nvPr>
        </p:nvSpPr>
        <p:spPr>
          <a:xfrm>
            <a:off x="-1" y="6016753"/>
            <a:ext cx="8508733" cy="841248"/>
          </a:xfrm>
        </p:spPr>
        <p:txBody>
          <a:bodyPr>
            <a:normAutofit fontScale="47500" lnSpcReduction="20000"/>
          </a:bodyPr>
          <a:lstStyle/>
          <a:p>
            <a:pPr>
              <a:lnSpc>
                <a:spcPct val="120000"/>
              </a:lnSpc>
            </a:pPr>
            <a:r>
              <a:rPr lang="en-US" sz="1200" dirty="0">
                <a:solidFill>
                  <a:schemeClr val="bg1"/>
                </a:solidFill>
                <a:latin typeface="+mn-lt"/>
                <a:ea typeface="DengXian" panose="02010600030101010101" pitchFamily="2" charset="-122"/>
                <a:cs typeface="Arial" panose="020B0604020202020204" pitchFamily="34" charset="0"/>
              </a:rPr>
              <a:t>Sources for coverage losses: (a) Coverage losses among non-elderly adults during first Trump administration, from 2016-19, according to the American Community Survey (see: Gaffney A, Himmelstein D, Woolhandler S. How Much Has The Number of Uninsured Risen Since 2016 — And At What Cost To Health And Life? Health Affairs Blog. October 29, 2020.  (b) Congressional Budget Office. Budgetary Outcomes Under Alternative Assumptions About Spending and Revenues. Published online May 2024. Accessed November 12, 2024. https://</a:t>
            </a:r>
            <a:r>
              <a:rPr lang="en-US" sz="1200" dirty="0" err="1">
                <a:solidFill>
                  <a:schemeClr val="bg1"/>
                </a:solidFill>
                <a:latin typeface="+mn-lt"/>
                <a:ea typeface="DengXian" panose="02010600030101010101" pitchFamily="2" charset="-122"/>
                <a:cs typeface="Arial" panose="020B0604020202020204" pitchFamily="34" charset="0"/>
              </a:rPr>
              <a:t>www.cbo.gov</a:t>
            </a:r>
            <a:r>
              <a:rPr lang="en-US" sz="1200" dirty="0">
                <a:solidFill>
                  <a:schemeClr val="bg1"/>
                </a:solidFill>
                <a:latin typeface="+mn-lt"/>
                <a:ea typeface="DengXian" panose="02010600030101010101" pitchFamily="2" charset="-122"/>
                <a:cs typeface="Arial" panose="020B0604020202020204" pitchFamily="34" charset="0"/>
              </a:rPr>
              <a:t>/system/files/2024-05/60114-Budgetary-Outcomes.pdf.  (c) CBO’s projections of impacts of the Senate’s 2017 ACA repeal bill, Senate’s 2017 Better Care Reconciliation Act (BRCA).   To estimate number of deaths projected to follow from each policy, we abstracted or derived the “number needed to insure” (NNI) to prevent one death annually from three quasi-experiment analyses that examined the effect of ACA or pre-ACA coverage expansions on mortality; we then divided coverage losses by the NNI from each study.  Finally, to produce the death estimates provided above, we averaged these three death estimates.  Sommers BD. State Medicaid Expansions and Mortality, Revisited: A Cost-Benefit Analysis. American Journal of Health Economics. 2017;3(3):392-421;  Miller S, Johnson N, Wherry LR. Medicaid and Mortality: New Evidence From Linked Survey and Administrative Data*. The Quarterly Journal of Economics. 2021; Sommers BD, Long SK, Baicker K. Changes in mortality after </a:t>
            </a:r>
            <a:r>
              <a:rPr lang="en-US" sz="1200" dirty="0" err="1">
                <a:solidFill>
                  <a:schemeClr val="bg1"/>
                </a:solidFill>
                <a:latin typeface="+mn-lt"/>
                <a:ea typeface="DengXian" panose="02010600030101010101" pitchFamily="2" charset="-122"/>
                <a:cs typeface="Arial" panose="020B0604020202020204" pitchFamily="34" charset="0"/>
              </a:rPr>
              <a:t>massachusetts</a:t>
            </a:r>
            <a:r>
              <a:rPr lang="en-US" sz="1200" dirty="0">
                <a:solidFill>
                  <a:schemeClr val="bg1"/>
                </a:solidFill>
                <a:latin typeface="+mn-lt"/>
                <a:ea typeface="DengXian" panose="02010600030101010101" pitchFamily="2" charset="-122"/>
                <a:cs typeface="Arial" panose="020B0604020202020204" pitchFamily="34" charset="0"/>
              </a:rPr>
              <a:t> health care reform: A quasi-experimental study. Annals of internal medicine. 2014;160(9):585-593. </a:t>
            </a:r>
          </a:p>
        </p:txBody>
      </p:sp>
      <p:graphicFrame>
        <p:nvGraphicFramePr>
          <p:cNvPr id="5" name="Table 4">
            <a:extLst>
              <a:ext uri="{FF2B5EF4-FFF2-40B4-BE49-F238E27FC236}">
                <a16:creationId xmlns:a16="http://schemas.microsoft.com/office/drawing/2014/main" id="{959D15A4-BE20-23D9-690B-119FE3091D97}"/>
              </a:ext>
            </a:extLst>
          </p:cNvPr>
          <p:cNvGraphicFramePr>
            <a:graphicFrameLocks noGrp="1"/>
          </p:cNvGraphicFramePr>
          <p:nvPr>
            <p:extLst>
              <p:ext uri="{D42A27DB-BD31-4B8C-83A1-F6EECF244321}">
                <p14:modId xmlns:p14="http://schemas.microsoft.com/office/powerpoint/2010/main" val="2151316101"/>
              </p:ext>
            </p:extLst>
          </p:nvPr>
        </p:nvGraphicFramePr>
        <p:xfrm>
          <a:off x="915578" y="1773669"/>
          <a:ext cx="10360843" cy="3665598"/>
        </p:xfrm>
        <a:graphic>
          <a:graphicData uri="http://schemas.openxmlformats.org/drawingml/2006/table">
            <a:tbl>
              <a:tblPr firstRow="1" firstCol="1">
                <a:tableStyleId>{5C22544A-7EE6-4342-B048-85BDC9FD1C3A}</a:tableStyleId>
              </a:tblPr>
              <a:tblGrid>
                <a:gridCol w="3620678">
                  <a:extLst>
                    <a:ext uri="{9D8B030D-6E8A-4147-A177-3AD203B41FA5}">
                      <a16:colId xmlns:a16="http://schemas.microsoft.com/office/drawing/2014/main" val="1007944910"/>
                    </a:ext>
                  </a:extLst>
                </a:gridCol>
                <a:gridCol w="3450211">
                  <a:extLst>
                    <a:ext uri="{9D8B030D-6E8A-4147-A177-3AD203B41FA5}">
                      <a16:colId xmlns:a16="http://schemas.microsoft.com/office/drawing/2014/main" val="1281467651"/>
                    </a:ext>
                  </a:extLst>
                </a:gridCol>
                <a:gridCol w="3289954">
                  <a:extLst>
                    <a:ext uri="{9D8B030D-6E8A-4147-A177-3AD203B41FA5}">
                      <a16:colId xmlns:a16="http://schemas.microsoft.com/office/drawing/2014/main" val="2497405248"/>
                    </a:ext>
                  </a:extLst>
                </a:gridCol>
              </a:tblGrid>
              <a:tr h="913928">
                <a:tc>
                  <a:txBody>
                    <a:bodyPr/>
                    <a:lstStyle/>
                    <a:p>
                      <a:endParaRPr lang="en-US" sz="2400" dirty="0">
                        <a:solidFill>
                          <a:schemeClr val="bg1"/>
                        </a:solidFill>
                        <a:effectLst/>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effectLst/>
                        </a:rPr>
                        <a:t>Number of people losing coverage</a:t>
                      </a: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solidFill>
                            <a:schemeClr val="bg1"/>
                          </a:solidFill>
                          <a:effectLst/>
                        </a:rPr>
                        <a:t>Additional deaths (annual)</a:t>
                      </a:r>
                    </a:p>
                  </a:txBody>
                  <a:tcPr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818551"/>
                  </a:ext>
                </a:extLst>
              </a:tr>
              <a:tr h="912674">
                <a:tc>
                  <a:txBody>
                    <a:bodyPr/>
                    <a:lstStyle/>
                    <a:p>
                      <a:r>
                        <a:rPr lang="en-US" sz="2400" dirty="0">
                          <a:solidFill>
                            <a:schemeClr val="bg1"/>
                          </a:solidFill>
                          <a:effectLst/>
                        </a:rPr>
                        <a:t>Weakening of ACA Regulations</a:t>
                      </a:r>
                      <a:endParaRPr lang="en-US" sz="2400" baseline="30000" dirty="0">
                        <a:solidFill>
                          <a:schemeClr val="bg1"/>
                        </a:solidFill>
                        <a:effectLst/>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solidFill>
                            <a:schemeClr val="bg1"/>
                          </a:solidFill>
                          <a:effectLst/>
                        </a:rPr>
                        <a:t>1,569,000</a:t>
                      </a:r>
                    </a:p>
                  </a:txBody>
                  <a:tcPr marR="9144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solidFill>
                            <a:schemeClr val="bg1"/>
                          </a:solidFill>
                          <a:effectLst/>
                        </a:rPr>
                        <a:t>3,244</a:t>
                      </a:r>
                    </a:p>
                  </a:txBody>
                  <a:tcPr marR="118872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5900300"/>
                  </a:ext>
                </a:extLst>
              </a:tr>
              <a:tr h="913928">
                <a:tc>
                  <a:txBody>
                    <a:bodyPr/>
                    <a:lstStyle/>
                    <a:p>
                      <a:r>
                        <a:rPr lang="en-US" sz="2400" dirty="0">
                          <a:solidFill>
                            <a:schemeClr val="bg1"/>
                          </a:solidFill>
                          <a:effectLst/>
                        </a:rPr>
                        <a:t>Expiration of Enhanced Premium Tax Credits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solidFill>
                            <a:schemeClr val="bg1"/>
                          </a:solidFill>
                          <a:effectLst/>
                        </a:rPr>
                        <a:t>3,800,000</a:t>
                      </a:r>
                    </a:p>
                  </a:txBody>
                  <a:tcPr marR="9144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solidFill>
                            <a:schemeClr val="bg1"/>
                          </a:solidFill>
                          <a:effectLst/>
                        </a:rPr>
                        <a:t>7,857</a:t>
                      </a:r>
                    </a:p>
                  </a:txBody>
                  <a:tcPr marR="118872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9233305"/>
                  </a:ext>
                </a:extLst>
              </a:tr>
              <a:tr h="925068">
                <a:tc>
                  <a:txBody>
                    <a:bodyPr/>
                    <a:lstStyle/>
                    <a:p>
                      <a:r>
                        <a:rPr lang="en-US" sz="2400" dirty="0">
                          <a:solidFill>
                            <a:schemeClr val="bg1"/>
                          </a:solidFill>
                          <a:effectLst/>
                        </a:rPr>
                        <a:t>Repeal of ACA</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solidFill>
                            <a:schemeClr val="bg1"/>
                          </a:solidFill>
                          <a:effectLst/>
                        </a:rPr>
                        <a:t>22,000,000</a:t>
                      </a:r>
                    </a:p>
                  </a:txBody>
                  <a:tcPr marR="9144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solidFill>
                            <a:schemeClr val="bg1"/>
                          </a:solidFill>
                          <a:effectLst/>
                        </a:rPr>
                        <a:t>45,485</a:t>
                      </a:r>
                    </a:p>
                  </a:txBody>
                  <a:tcPr marR="118872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307569"/>
                  </a:ext>
                </a:extLst>
              </a:tr>
            </a:tbl>
          </a:graphicData>
        </a:graphic>
      </p:graphicFrame>
    </p:spTree>
    <p:extLst>
      <p:ext uri="{BB962C8B-B14F-4D97-AF65-F5344CB8AC3E}">
        <p14:creationId xmlns:p14="http://schemas.microsoft.com/office/powerpoint/2010/main" val="31470475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D82-A9EE-363D-E74B-1FC4ACFE5A74}"/>
              </a:ext>
            </a:extLst>
          </p:cNvPr>
          <p:cNvSpPr>
            <a:spLocks noGrp="1"/>
          </p:cNvSpPr>
          <p:nvPr>
            <p:ph type="title"/>
          </p:nvPr>
        </p:nvSpPr>
        <p:spPr/>
        <p:txBody>
          <a:bodyPr>
            <a:normAutofit/>
          </a:bodyPr>
          <a:lstStyle/>
          <a:p>
            <a:r>
              <a:rPr lang="en-US" sz="2800" dirty="0"/>
              <a:t>More than 100 environmental rules rolled back </a:t>
            </a:r>
            <a:br>
              <a:rPr lang="en-US" dirty="0"/>
            </a:br>
            <a:r>
              <a:rPr lang="en-US" dirty="0"/>
              <a:t>During Trump’s First Administration</a:t>
            </a:r>
          </a:p>
        </p:txBody>
      </p:sp>
      <p:sp>
        <p:nvSpPr>
          <p:cNvPr id="3" name="Text Placeholder 2">
            <a:extLst>
              <a:ext uri="{FF2B5EF4-FFF2-40B4-BE49-F238E27FC236}">
                <a16:creationId xmlns:a16="http://schemas.microsoft.com/office/drawing/2014/main" id="{9FF1D8C4-C862-95ED-5B09-365FADC35064}"/>
              </a:ext>
            </a:extLst>
          </p:cNvPr>
          <p:cNvSpPr>
            <a:spLocks noGrp="1"/>
          </p:cNvSpPr>
          <p:nvPr>
            <p:ph type="body" idx="10"/>
          </p:nvPr>
        </p:nvSpPr>
        <p:spPr/>
        <p:txBody>
          <a:bodyPr/>
          <a:lstStyle/>
          <a:p>
            <a:pPr>
              <a:lnSpc>
                <a:spcPct val="100000"/>
              </a:lnSpc>
            </a:pPr>
            <a:r>
              <a:rPr lang="en-US" dirty="0"/>
              <a:t>Popovich N, Albeck-</a:t>
            </a:r>
            <a:r>
              <a:rPr lang="en-US" dirty="0" err="1"/>
              <a:t>Ripka</a:t>
            </a:r>
            <a:r>
              <a:rPr lang="en-US" dirty="0"/>
              <a:t> L, Pierre-Louis K. The Trump Administration Rolled Back More Than 100 Environmental Rules. Here’s the Full List. [Internet]. The New York Times. 2021.  From: https://</a:t>
            </a:r>
            <a:r>
              <a:rPr lang="en-US" dirty="0" err="1"/>
              <a:t>www.nytimes.com</a:t>
            </a:r>
            <a:r>
              <a:rPr lang="en-US" dirty="0"/>
              <a:t>/interactive/2020/climate/trump-environment-rollbacks-</a:t>
            </a:r>
            <a:r>
              <a:rPr lang="en-US" dirty="0" err="1"/>
              <a:t>list.html</a:t>
            </a:r>
            <a:r>
              <a:rPr lang="en-US" dirty="0"/>
              <a:t>, </a:t>
            </a:r>
          </a:p>
        </p:txBody>
      </p:sp>
      <p:graphicFrame>
        <p:nvGraphicFramePr>
          <p:cNvPr id="4" name="Content Placeholder 3">
            <a:extLst>
              <a:ext uri="{FF2B5EF4-FFF2-40B4-BE49-F238E27FC236}">
                <a16:creationId xmlns:a16="http://schemas.microsoft.com/office/drawing/2014/main" id="{16C29C1E-E38C-9C01-1B31-AA9B8AA39F77}"/>
              </a:ext>
            </a:extLst>
          </p:cNvPr>
          <p:cNvGraphicFramePr>
            <a:graphicFrameLocks noGrp="1"/>
          </p:cNvGraphicFramePr>
          <p:nvPr>
            <p:ph idx="4294967295"/>
            <p:extLst>
              <p:ext uri="{D42A27DB-BD31-4B8C-83A1-F6EECF244321}">
                <p14:modId xmlns:p14="http://schemas.microsoft.com/office/powerpoint/2010/main" val="2559958872"/>
              </p:ext>
            </p:extLst>
          </p:nvPr>
        </p:nvGraphicFramePr>
        <p:xfrm>
          <a:off x="838199" y="1554359"/>
          <a:ext cx="10515599"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4A16A3B-F169-FE5A-6FFA-477CE3F67353}"/>
              </a:ext>
            </a:extLst>
          </p:cNvPr>
          <p:cNvSpPr>
            <a:spLocks noChangeAspect="1"/>
          </p:cNvSpPr>
          <p:nvPr/>
        </p:nvSpPr>
        <p:spPr>
          <a:xfrm>
            <a:off x="6513922" y="5491606"/>
            <a:ext cx="274320" cy="274320"/>
          </a:xfrm>
          <a:prstGeom prst="rect">
            <a:avLst/>
          </a:prstGeom>
          <a:solidFill>
            <a:schemeClr val="accent1">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29200A-3086-C7D4-0A44-D103BC9B78A8}"/>
              </a:ext>
            </a:extLst>
          </p:cNvPr>
          <p:cNvSpPr>
            <a:spLocks noChangeAspect="1"/>
          </p:cNvSpPr>
          <p:nvPr/>
        </p:nvSpPr>
        <p:spPr>
          <a:xfrm>
            <a:off x="4630132" y="5491606"/>
            <a:ext cx="274320" cy="274320"/>
          </a:xfrm>
          <a:prstGeom prst="rect">
            <a:avLst/>
          </a:prstGeom>
          <a:solidFill>
            <a:schemeClr val="accent2">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8601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BEE08-665A-5FCD-53F6-7A29302C2EA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893EA-CDBD-687B-3B35-1C021BB57748}"/>
              </a:ext>
            </a:extLst>
          </p:cNvPr>
          <p:cNvSpPr>
            <a:spLocks noGrp="1"/>
          </p:cNvSpPr>
          <p:nvPr>
            <p:ph idx="1"/>
          </p:nvPr>
        </p:nvSpPr>
        <p:spPr>
          <a:xfrm>
            <a:off x="2694446" y="1987027"/>
            <a:ext cx="6803108" cy="2519379"/>
          </a:xfrm>
        </p:spPr>
        <p:txBody>
          <a:bodyPr>
            <a:normAutofit/>
          </a:bodyPr>
          <a:lstStyle/>
          <a:p>
            <a:pPr marL="0" indent="0">
              <a:lnSpc>
                <a:spcPct val="100000"/>
              </a:lnSpc>
              <a:spcBef>
                <a:spcPts val="0"/>
              </a:spcBef>
              <a:spcAft>
                <a:spcPts val="1800"/>
              </a:spcAft>
              <a:buNone/>
            </a:pPr>
            <a:r>
              <a:rPr lang="en-US" sz="2800" dirty="0">
                <a:latin typeface="+mn-lt"/>
              </a:rPr>
              <a:t>The need to fight back against the degradation of healthcare, and the broader threats to health, is urgent.</a:t>
            </a:r>
          </a:p>
          <a:p>
            <a:pPr marL="0" indent="0">
              <a:lnSpc>
                <a:spcPct val="100000"/>
              </a:lnSpc>
              <a:spcBef>
                <a:spcPts val="0"/>
              </a:spcBef>
              <a:spcAft>
                <a:spcPts val="1800"/>
              </a:spcAft>
              <a:buNone/>
            </a:pPr>
            <a:r>
              <a:rPr lang="en-US" sz="2800" dirty="0">
                <a:latin typeface="+mn-lt"/>
              </a:rPr>
              <a:t>But defense – alone – is a losing battle.  </a:t>
            </a:r>
          </a:p>
        </p:txBody>
      </p:sp>
    </p:spTree>
    <p:extLst>
      <p:ext uri="{BB962C8B-B14F-4D97-AF65-F5344CB8AC3E}">
        <p14:creationId xmlns:p14="http://schemas.microsoft.com/office/powerpoint/2010/main" val="2996359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3E67942-D70C-BC4C-3118-5CBE493BB152}"/>
              </a:ext>
            </a:extLst>
          </p:cNvPr>
          <p:cNvSpPr>
            <a:spLocks noGrp="1"/>
          </p:cNvSpPr>
          <p:nvPr>
            <p:ph idx="1"/>
          </p:nvPr>
        </p:nvSpPr>
        <p:spPr>
          <a:xfrm>
            <a:off x="1464365" y="2073310"/>
            <a:ext cx="9263269" cy="2170699"/>
          </a:xfrm>
        </p:spPr>
        <p:txBody>
          <a:bodyPr anchor="ctr">
            <a:normAutofit/>
          </a:bodyPr>
          <a:lstStyle/>
          <a:p>
            <a:pPr marL="0" indent="0">
              <a:lnSpc>
                <a:spcPct val="100000"/>
              </a:lnSpc>
              <a:spcBef>
                <a:spcPts val="0"/>
              </a:spcBef>
              <a:buNone/>
            </a:pPr>
            <a:r>
              <a:rPr lang="en-US" sz="2800" b="1" dirty="0">
                <a:latin typeface="+mn-lt"/>
              </a:rPr>
              <a:t>Even with COVID-19 receding, </a:t>
            </a:r>
          </a:p>
          <a:p>
            <a:pPr marL="0" indent="0">
              <a:lnSpc>
                <a:spcPct val="100000"/>
              </a:lnSpc>
              <a:spcBef>
                <a:spcPts val="0"/>
              </a:spcBef>
              <a:buNone/>
            </a:pPr>
            <a:r>
              <a:rPr lang="en-US" sz="2800" b="1" dirty="0">
                <a:latin typeface="+mn-lt"/>
              </a:rPr>
              <a:t>US health is faltering – </a:t>
            </a:r>
          </a:p>
          <a:p>
            <a:pPr marL="0" indent="0">
              <a:lnSpc>
                <a:spcPct val="100000"/>
              </a:lnSpc>
              <a:spcBef>
                <a:spcPts val="0"/>
              </a:spcBef>
              <a:buNone/>
            </a:pPr>
            <a:r>
              <a:rPr lang="en-US" sz="2800" b="1" dirty="0">
                <a:latin typeface="+mn-lt"/>
              </a:rPr>
              <a:t>particularly among younger adults.  </a:t>
            </a:r>
          </a:p>
        </p:txBody>
      </p:sp>
    </p:spTree>
    <p:extLst>
      <p:ext uri="{BB962C8B-B14F-4D97-AF65-F5344CB8AC3E}">
        <p14:creationId xmlns:p14="http://schemas.microsoft.com/office/powerpoint/2010/main" val="908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14D9-F5B9-AE06-7049-07DF2044B806}"/>
              </a:ext>
            </a:extLst>
          </p:cNvPr>
          <p:cNvSpPr>
            <a:spLocks noGrp="1"/>
          </p:cNvSpPr>
          <p:nvPr>
            <p:ph type="title"/>
          </p:nvPr>
        </p:nvSpPr>
        <p:spPr>
          <a:xfrm>
            <a:off x="1874354" y="1700075"/>
            <a:ext cx="7879841" cy="2967208"/>
          </a:xfrm>
        </p:spPr>
        <p:txBody>
          <a:bodyPr vert="horz" lIns="91440" tIns="45720" rIns="91440" bIns="45720" rtlCol="0" anchor="b">
            <a:normAutofit/>
          </a:bodyPr>
          <a:lstStyle/>
          <a:p>
            <a:r>
              <a:rPr lang="en-US" sz="7000" dirty="0">
                <a:latin typeface="+mj-lt"/>
                <a:ea typeface="+mj-ea"/>
                <a:cs typeface="+mj-cs"/>
              </a:rPr>
              <a:t>Coverage and Access to Care</a:t>
            </a:r>
          </a:p>
        </p:txBody>
      </p:sp>
    </p:spTree>
    <p:extLst>
      <p:ext uri="{BB962C8B-B14F-4D97-AF65-F5344CB8AC3E}">
        <p14:creationId xmlns:p14="http://schemas.microsoft.com/office/powerpoint/2010/main" val="3588746527"/>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Uninsured in the US</a:t>
            </a:r>
          </a:p>
        </p:txBody>
      </p:sp>
      <p:sp>
        <p:nvSpPr>
          <p:cNvPr id="3" name="Text Placeholder 2">
            <a:extLst>
              <a:ext uri="{FF2B5EF4-FFF2-40B4-BE49-F238E27FC236}">
                <a16:creationId xmlns:a16="http://schemas.microsoft.com/office/drawing/2014/main" id="{D3D12284-B7CD-1D19-33E1-470ADA65093B}"/>
              </a:ext>
            </a:extLst>
          </p:cNvPr>
          <p:cNvSpPr>
            <a:spLocks noGrp="1"/>
          </p:cNvSpPr>
          <p:nvPr>
            <p:ph type="body" idx="10"/>
          </p:nvPr>
        </p:nvSpPr>
        <p:spPr/>
        <p:txBody>
          <a:bodyPr>
            <a:normAutofit fontScale="77500" lnSpcReduction="20000"/>
          </a:bodyPr>
          <a:lstStyle/>
          <a:p>
            <a:pPr>
              <a:lnSpc>
                <a:spcPct val="120000"/>
              </a:lnSpc>
            </a:pPr>
            <a:r>
              <a:rPr lang="en-US" dirty="0"/>
              <a:t>Source for data before 2010: Council of Economic Advisers, “Methodological Appendix: Methods Used to Construct a Consistent Historical Time Series of Health Insurance Coverage,” 2014,  https://</a:t>
            </a:r>
            <a:r>
              <a:rPr lang="en-US" dirty="0" err="1"/>
              <a:t>obamawhitehouse.archives.gov</a:t>
            </a:r>
            <a:r>
              <a:rPr lang="en-US" dirty="0"/>
              <a:t>/sites/default/files/docs/</a:t>
            </a:r>
            <a:r>
              <a:rPr lang="en-US" dirty="0" err="1"/>
              <a:t>longtermhealthinsuranceseriesmethodologyfinal.pdf</a:t>
            </a:r>
            <a:r>
              <a:rPr lang="en-US" dirty="0"/>
              <a:t>.  </a:t>
            </a:r>
          </a:p>
          <a:p>
            <a:pPr>
              <a:lnSpc>
                <a:spcPct val="120000"/>
              </a:lnSpc>
            </a:pPr>
            <a:r>
              <a:rPr lang="en-US" dirty="0"/>
              <a:t>Source for data from 2010 – 2021: Early Release Estimates from the National Health Interview Survey, multiple years.  Available at: https://</a:t>
            </a:r>
            <a:r>
              <a:rPr lang="en-US" dirty="0" err="1"/>
              <a:t>www.cdc.gov</a:t>
            </a:r>
            <a:r>
              <a:rPr lang="en-US" dirty="0"/>
              <a:t>/</a:t>
            </a:r>
            <a:r>
              <a:rPr lang="en-US" dirty="0" err="1"/>
              <a:t>nchs</a:t>
            </a:r>
            <a:r>
              <a:rPr lang="en-US" dirty="0"/>
              <a:t>/data/</a:t>
            </a:r>
            <a:r>
              <a:rPr lang="en-US" dirty="0" err="1"/>
              <a:t>nhis</a:t>
            </a:r>
            <a:r>
              <a:rPr lang="en-US" dirty="0"/>
              <a:t>/</a:t>
            </a:r>
            <a:r>
              <a:rPr lang="en-US" dirty="0" err="1"/>
              <a:t>earlyrelease.pdf</a:t>
            </a:r>
            <a:r>
              <a:rPr lang="en-US" dirty="0"/>
              <a:t>.  Note that there was a change in survey methodology in 2019.  </a:t>
            </a:r>
          </a:p>
        </p:txBody>
      </p:sp>
      <p:graphicFrame>
        <p:nvGraphicFramePr>
          <p:cNvPr id="4" name="Chart 3">
            <a:extLst>
              <a:ext uri="{FF2B5EF4-FFF2-40B4-BE49-F238E27FC236}">
                <a16:creationId xmlns:a16="http://schemas.microsoft.com/office/drawing/2014/main" id="{6491A0F3-B399-9942-8D31-FE1958ED2015}"/>
              </a:ext>
            </a:extLst>
          </p:cNvPr>
          <p:cNvGraphicFramePr>
            <a:graphicFrameLocks/>
          </p:cNvGraphicFramePr>
          <p:nvPr>
            <p:extLst>
              <p:ext uri="{D42A27DB-BD31-4B8C-83A1-F6EECF244321}">
                <p14:modId xmlns:p14="http://schemas.microsoft.com/office/powerpoint/2010/main" val="3047585717"/>
              </p:ext>
            </p:extLst>
          </p:nvPr>
        </p:nvGraphicFramePr>
        <p:xfrm>
          <a:off x="768625" y="1428557"/>
          <a:ext cx="10671313" cy="458819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581F769-2E75-6BE7-A1B6-4E211F69B4A5}"/>
              </a:ext>
            </a:extLst>
          </p:cNvPr>
          <p:cNvSpPr txBox="1"/>
          <p:nvPr/>
        </p:nvSpPr>
        <p:spPr>
          <a:xfrm>
            <a:off x="437321" y="2754120"/>
            <a:ext cx="2365513" cy="830997"/>
          </a:xfrm>
          <a:prstGeom prst="rect">
            <a:avLst/>
          </a:prstGeom>
          <a:noFill/>
        </p:spPr>
        <p:txBody>
          <a:bodyPr wrap="square" rtlCol="0">
            <a:spAutoFit/>
          </a:bodyPr>
          <a:lstStyle/>
          <a:p>
            <a:pPr>
              <a:spcAft>
                <a:spcPts val="1200"/>
              </a:spcAft>
            </a:pPr>
            <a:r>
              <a:rPr lang="en-US" sz="2400" dirty="0">
                <a:solidFill>
                  <a:schemeClr val="bg1"/>
                </a:solidFill>
              </a:rPr>
              <a:t>Uninsured (percentage)</a:t>
            </a:r>
          </a:p>
        </p:txBody>
      </p:sp>
    </p:spTree>
    <p:extLst>
      <p:ext uri="{BB962C8B-B14F-4D97-AF65-F5344CB8AC3E}">
        <p14:creationId xmlns:p14="http://schemas.microsoft.com/office/powerpoint/2010/main" val="424307457"/>
      </p:ext>
    </p:extLst>
  </p:cSld>
  <p:clrMapOvr>
    <a:masterClrMapping/>
  </p:clrMapOvr>
</p:sld>
</file>

<file path=ppt/theme/theme1.xml><?xml version="1.0" encoding="utf-8"?>
<a:theme xmlns:a="http://schemas.openxmlformats.org/drawingml/2006/main" name="Office Theme">
  <a:themeElements>
    <a:clrScheme name="PNHP Master Template">
      <a:dk1>
        <a:srgbClr val="000000"/>
      </a:dk1>
      <a:lt1>
        <a:srgbClr val="FFFFFF"/>
      </a:lt1>
      <a:dk2>
        <a:srgbClr val="323232"/>
      </a:dk2>
      <a:lt2>
        <a:srgbClr val="E3DED1"/>
      </a:lt2>
      <a:accent1>
        <a:srgbClr val="008C81"/>
      </a:accent1>
      <a:accent2>
        <a:srgbClr val="9F2936"/>
      </a:accent2>
      <a:accent3>
        <a:srgbClr val="FF9300"/>
      </a:accent3>
      <a:accent4>
        <a:srgbClr val="005392"/>
      </a:accent4>
      <a:accent5>
        <a:srgbClr val="604878"/>
      </a:accent5>
      <a:accent6>
        <a:srgbClr val="C1985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spcAft>
            <a:spcPts val="1200"/>
          </a:spcAft>
          <a:defRPr sz="2400" dirty="0" smtClean="0">
            <a:solidFill>
              <a:schemeClr val="bg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C98DEFF-0EAA-344B-8DA2-DCBE36461703}">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Ion</Template>
  <TotalTime>58891</TotalTime>
  <Words>4247</Words>
  <Application>Microsoft Macintosh PowerPoint</Application>
  <PresentationFormat>Widescreen</PresentationFormat>
  <Paragraphs>365</Paragraphs>
  <Slides>62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DengXian</vt:lpstr>
      <vt:lpstr>Aptos Narrow</vt:lpstr>
      <vt:lpstr>Arial</vt:lpstr>
      <vt:lpstr>Calibri</vt:lpstr>
      <vt:lpstr>Garamond</vt:lpstr>
      <vt:lpstr>Office Theme</vt:lpstr>
      <vt:lpstr>Physicians for a National Health Program  2024 Annual Conference Update in Health Policy</vt:lpstr>
      <vt:lpstr>US Health</vt:lpstr>
      <vt:lpstr>Life Expectancy At Birth in the US (1960-2022)</vt:lpstr>
      <vt:lpstr>Life Expectancy At Birth in the US  Among Black and White Individuals, 1950-2022</vt:lpstr>
      <vt:lpstr>Economic Disparities in Hypertension Control Among Hypertensive US Adults Is Widening</vt:lpstr>
      <vt:lpstr>Cases of Congenital Syphilis Increased  More than 10 Times Between 2012 and 2022</vt:lpstr>
      <vt:lpstr>PowerPoint Presentation</vt:lpstr>
      <vt:lpstr>Coverage and Access to Care</vt:lpstr>
      <vt:lpstr>Uninsured in the US</vt:lpstr>
      <vt:lpstr>Medicaid Unwinding Continues: Enrollment fell by 13 million from April 2023 to July 2024</vt:lpstr>
      <vt:lpstr>Medicaid “unwinding” projected to increase number uninsured by ~6 million, But Many Believe They Were Already Uninsured</vt:lpstr>
      <vt:lpstr>July 2024 CBO projections (pre-election): Uninsured Will Rise to 32 Million by 2027</vt:lpstr>
      <vt:lpstr>2024 Employer-sponsored insurance Family Coverage Deductibles</vt:lpstr>
      <vt:lpstr>2024 ACA Marketplace plan  Average Deductibles</vt:lpstr>
      <vt:lpstr>Mandatory Transition to High-Deductible Health Plan Increases Risk of Diabetes Complications</vt:lpstr>
      <vt:lpstr>Cost Barriers to Care Among Non-Elderly Adults</vt:lpstr>
      <vt:lpstr>Survey of postpartum people in six states + New York City Medical Debt After Childbirth</vt:lpstr>
      <vt:lpstr>Job lock among parents of children  With and Without Cystic Fibrosis</vt:lpstr>
      <vt:lpstr>PowerPoint Presentation</vt:lpstr>
      <vt:lpstr>Medicare Advantage</vt:lpstr>
      <vt:lpstr>MA Penetration Reached 54% in 2024 Projected to Rise to 63.5% by 2034 (Projections prior to 2024 election)</vt:lpstr>
      <vt:lpstr>2007-2024: Overpayments to MA plans  Totaled $591 Billion Total MA Administrative Costs Closely Similar </vt:lpstr>
      <vt:lpstr>In-home health risk assessments and chart reviews  Inflate MA Enrollees Risk Scores</vt:lpstr>
      <vt:lpstr>Differences in home care utilization:  MA vs. Traditional Medicare Beneficiaries</vt:lpstr>
      <vt:lpstr>TM vs. MA beneficiaries 2010-2021:  Annual Dental Expenditures</vt:lpstr>
      <vt:lpstr>Beneficiary Characteristics by Enrollment</vt:lpstr>
      <vt:lpstr>PowerPoint Presentation</vt:lpstr>
      <vt:lpstr>Supply and Capital</vt:lpstr>
      <vt:lpstr>US Has Second Highest Supply of Specialists but  Lowest Supply of Primary Care Doctors vs. 4 Peer Nations</vt:lpstr>
      <vt:lpstr>Surgeries That Should Be Performed Electively Are  More Likely To Be Required Emergently in PCP Shortage Areas Performing surgeries emergently increases complication rate</vt:lpstr>
      <vt:lpstr>Black Communities Are More Likely to Lose Their Hospitals Risk of Hospital Closure (2007-2018) by Region’s Black Population Share</vt:lpstr>
      <vt:lpstr>Capital, Health, and Healthcare:  A Population-Based Study of US Counties</vt:lpstr>
      <vt:lpstr>PowerPoint Presentation</vt:lpstr>
      <vt:lpstr>For-Profit Care</vt:lpstr>
      <vt:lpstr>Steward Healthcare:  How PE Loots Communities</vt:lpstr>
      <vt:lpstr>Steward Healthcare:  How PE Loots Communities</vt:lpstr>
      <vt:lpstr>Steward Healthcare:  How PE Loots Communities</vt:lpstr>
      <vt:lpstr>Steward Healthcare:  How PE Loots Communities</vt:lpstr>
      <vt:lpstr>Steward Healthcare:  How PE Loots Communities</vt:lpstr>
      <vt:lpstr>In the two years following PE acquisition,  Hospitals Lost 24% of their Capital</vt:lpstr>
      <vt:lpstr>After Private Equity acquisition,  Hospitals See Sharp Rise in Complication Rates</vt:lpstr>
      <vt:lpstr>2020-2023: PE Has Been Rapidly Acquiring Cardiology</vt:lpstr>
      <vt:lpstr>“PE firms acquire and grow physician practices through add-on consolidation, Generating Outsized Returns on the Sale of the Acquisition”</vt:lpstr>
      <vt:lpstr>2,806 Behavioral Health Facilities  Were acquired by PE 2010-2021</vt:lpstr>
      <vt:lpstr>124 Hospices Were taken over by 47 PE-firms (2015-2022)</vt:lpstr>
      <vt:lpstr>PowerPoint Presentation</vt:lpstr>
      <vt:lpstr>Administrative Waste</vt:lpstr>
      <vt:lpstr>Administrative Spending as a Share of NHE Total public + private administrative spending = $334 billion in 2022</vt:lpstr>
      <vt:lpstr>The VA Employs Relatively Few Administrators</vt:lpstr>
      <vt:lpstr>PowerPoint Presentation</vt:lpstr>
      <vt:lpstr>Pharmaceuticals</vt:lpstr>
      <vt:lpstr>Medicare Drug Negotiation achieved  Reduced Prices for 10 Negotiated Drugs</vt:lpstr>
      <vt:lpstr>Semaglutide: Prices Are High in the US  Orders of magnitude higher than the cost of production</vt:lpstr>
      <vt:lpstr>PowerPoint Presentation</vt:lpstr>
      <vt:lpstr>Reproductive Healthcare</vt:lpstr>
      <vt:lpstr>Distance To Closest Abortion Provider  Before and after Dobbs, January 2009 – October 2024</vt:lpstr>
      <vt:lpstr>Post-Dobbs Change in Infant Mortality  Overall and with Congenital Anomalies (through June 2023)</vt:lpstr>
      <vt:lpstr>Catastrophic Health Expenditures for  Abortion Care and Related Expenses</vt:lpstr>
      <vt:lpstr>The Coming Era of Trump 2</vt:lpstr>
      <vt:lpstr>Projected impact of policies that may be enacted  During the Second Trump Administration </vt:lpstr>
      <vt:lpstr>More than 100 environmental rules rolled back  During Trump’s First Administration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Weisbart</dc:creator>
  <cp:lastModifiedBy>Ed Weisbart</cp:lastModifiedBy>
  <cp:revision>3149</cp:revision>
  <cp:lastPrinted>2024-11-21T19:31:36Z</cp:lastPrinted>
  <dcterms:created xsi:type="dcterms:W3CDTF">2016-11-02T21:04:26Z</dcterms:created>
  <dcterms:modified xsi:type="dcterms:W3CDTF">2024-12-05T13:36:35Z</dcterms:modified>
</cp:coreProperties>
</file>