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webextensions/webextension2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073" r:id="rId2"/>
    <p:sldId id="3255" r:id="rId3"/>
    <p:sldId id="3277" r:id="rId4"/>
    <p:sldId id="3280" r:id="rId5"/>
    <p:sldId id="3279" r:id="rId6"/>
    <p:sldId id="3275" r:id="rId7"/>
    <p:sldId id="3278" r:id="rId8"/>
    <p:sldId id="3286" r:id="rId9"/>
    <p:sldId id="3285" r:id="rId10"/>
    <p:sldId id="3296" r:id="rId11"/>
    <p:sldId id="3297" r:id="rId12"/>
    <p:sldId id="3299" r:id="rId13"/>
    <p:sldId id="3287" r:id="rId14"/>
    <p:sldId id="256" r:id="rId15"/>
    <p:sldId id="3290" r:id="rId16"/>
    <p:sldId id="3267" r:id="rId17"/>
    <p:sldId id="3291" r:id="rId18"/>
    <p:sldId id="3300" r:id="rId19"/>
    <p:sldId id="3293" r:id="rId20"/>
    <p:sldId id="3268" r:id="rId21"/>
    <p:sldId id="3288" r:id="rId22"/>
    <p:sldId id="3281" r:id="rId23"/>
    <p:sldId id="3282" r:id="rId24"/>
    <p:sldId id="3294" r:id="rId25"/>
    <p:sldId id="3284" r:id="rId26"/>
    <p:sldId id="3298" r:id="rId27"/>
    <p:sldId id="3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09D240-8889-F741-8EC1-835B4445A8CF}">
          <p14:sldIdLst>
            <p14:sldId id="2073"/>
            <p14:sldId id="3255"/>
            <p14:sldId id="3277"/>
            <p14:sldId id="3280"/>
            <p14:sldId id="3279"/>
            <p14:sldId id="3275"/>
            <p14:sldId id="3278"/>
            <p14:sldId id="3286"/>
            <p14:sldId id="3285"/>
            <p14:sldId id="3296"/>
            <p14:sldId id="3297"/>
            <p14:sldId id="3299"/>
            <p14:sldId id="3287"/>
            <p14:sldId id="256"/>
            <p14:sldId id="3290"/>
            <p14:sldId id="3267"/>
            <p14:sldId id="3291"/>
            <p14:sldId id="3300"/>
            <p14:sldId id="3293"/>
            <p14:sldId id="3268"/>
            <p14:sldId id="3288"/>
            <p14:sldId id="3281"/>
            <p14:sldId id="3282"/>
            <p14:sldId id="3294"/>
            <p14:sldId id="3284"/>
            <p14:sldId id="3298"/>
            <p14:sldId id="3289"/>
          </p14:sldIdLst>
        </p14:section>
        <p14:section name="Extra Slides" id="{A3CB2BC4-01B1-804B-9F85-580761EE17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0000"/>
    <a:srgbClr val="A097AC"/>
    <a:srgbClr val="041638"/>
    <a:srgbClr val="92BEB6"/>
    <a:srgbClr val="197662"/>
    <a:srgbClr val="0DA87F"/>
    <a:srgbClr val="94C4B0"/>
    <a:srgbClr val="8895B1"/>
    <a:srgbClr val="004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13"/>
    <p:restoredTop sz="96552" autoAdjust="0"/>
  </p:normalViewPr>
  <p:slideViewPr>
    <p:cSldViewPr snapToGrid="0" snapToObjects="1">
      <p:cViewPr varScale="1">
        <p:scale>
          <a:sx n="74" d="100"/>
          <a:sy n="74" d="100"/>
        </p:scale>
        <p:origin x="176" y="808"/>
      </p:cViewPr>
      <p:guideLst/>
    </p:cSldViewPr>
  </p:slideViewPr>
  <p:outlineViewPr>
    <p:cViewPr>
      <p:scale>
        <a:sx n="33" d="100"/>
        <a:sy n="33" d="100"/>
      </p:scale>
      <p:origin x="0" y="-473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AHIP Pro-MA</a:t>
            </a:r>
            <a:r>
              <a:rPr lang="en-US" sz="2000" baseline="0" dirty="0"/>
              <a:t> Letter</a:t>
            </a:r>
            <a:r>
              <a:rPr lang="en-US" sz="2000" dirty="0"/>
              <a:t> </a:t>
            </a:r>
          </a:p>
          <a:p>
            <a:pPr>
              <a:defRPr sz="2000"/>
            </a:pPr>
            <a:r>
              <a:rPr lang="en-US" sz="2000" dirty="0"/>
              <a:t>House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934651792651576E-2"/>
          <c:y val="0.12239711128532514"/>
          <c:w val="0.9081306964146969"/>
          <c:h val="0.77536329191876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AHIP House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3"/>
                <c:pt idx="0">
                  <c:v>340</c:v>
                </c:pt>
                <c:pt idx="1">
                  <c:v>0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6D-7147-BEF4-76642BFCAC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AHIP Senate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Sheet1!$C$2:$C$7</c:f>
            </c:numRef>
          </c:val>
          <c:extLst>
            <c:ext xmlns:c16="http://schemas.microsoft.com/office/drawing/2014/chart" uri="{C3380CC4-5D6E-409C-BE32-E72D297353CC}">
              <c16:uniqueId val="{00000001-666D-7147-BEF4-76642BFCAC1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House MA Accountability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Sheet1!$D$2:$D$7</c:f>
            </c:numRef>
          </c:val>
          <c:extLst>
            <c:ext xmlns:c16="http://schemas.microsoft.com/office/drawing/2014/chart" uri="{C3380CC4-5D6E-409C-BE32-E72D297353CC}">
              <c16:uniqueId val="{00000002-666D-7147-BEF4-76642BFCAC1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Senate MA Accountability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Sheet1!$E$2:$E$7</c:f>
            </c:numRef>
          </c:val>
          <c:extLst>
            <c:ext xmlns:c16="http://schemas.microsoft.com/office/drawing/2014/chart" uri="{C3380CC4-5D6E-409C-BE32-E72D297353CC}">
              <c16:uniqueId val="{00000000-6980-584D-9132-D9CD0275E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440527360"/>
        <c:axId val="440730256"/>
      </c:barChart>
      <c:catAx>
        <c:axId val="44052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730256"/>
        <c:crosses val="autoZero"/>
        <c:auto val="1"/>
        <c:lblAlgn val="ctr"/>
        <c:lblOffset val="100"/>
        <c:noMultiLvlLbl val="0"/>
      </c:catAx>
      <c:valAx>
        <c:axId val="440730256"/>
        <c:scaling>
          <c:orientation val="minMax"/>
          <c:max val="349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4052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AHIP Pro-MA</a:t>
            </a:r>
            <a:r>
              <a:rPr lang="en-US" sz="2000" baseline="0" dirty="0"/>
              <a:t> Letter</a:t>
            </a:r>
            <a:r>
              <a:rPr lang="en-US" sz="2000" dirty="0"/>
              <a:t> </a:t>
            </a:r>
          </a:p>
          <a:p>
            <a:pPr>
              <a:defRPr sz="2000"/>
            </a:pPr>
            <a:r>
              <a:rPr lang="en-US" sz="2000" dirty="0"/>
              <a:t>Senate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934651792651576E-2"/>
          <c:y val="0.12239711128532514"/>
          <c:w val="0.9081306964146969"/>
          <c:h val="0.77536329191876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AHIP House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Sheet1!$B$2:$B$7</c:f>
            </c:numRef>
          </c:val>
          <c:extLst>
            <c:ext xmlns:c16="http://schemas.microsoft.com/office/drawing/2014/chart" uri="{C3380CC4-5D6E-409C-BE32-E72D297353CC}">
              <c16:uniqueId val="{00000000-7086-CF46-9B6A-16CAF8F10D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AHIP Senate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3"/>
                <c:pt idx="0">
                  <c:v>63</c:v>
                </c:pt>
                <c:pt idx="1">
                  <c:v>60</c:v>
                </c:pt>
                <c:pt idx="2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86-CF46-9B6A-16CAF8F10D3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House MA Accountability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Sheet1!$D$2:$D$7</c:f>
            </c:numRef>
          </c:val>
          <c:extLst>
            <c:ext xmlns:c16="http://schemas.microsoft.com/office/drawing/2014/chart" uri="{C3380CC4-5D6E-409C-BE32-E72D297353CC}">
              <c16:uniqueId val="{00000002-7086-CF46-9B6A-16CAF8F10D3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Senate MA Accountability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Sheet1!$E$2:$E$7</c:f>
            </c:numRef>
          </c:val>
          <c:extLst>
            <c:ext xmlns:c16="http://schemas.microsoft.com/office/drawing/2014/chart" uri="{C3380CC4-5D6E-409C-BE32-E72D297353CC}">
              <c16:uniqueId val="{00000003-7086-CF46-9B6A-16CAF8F10D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440527360"/>
        <c:axId val="440730256"/>
      </c:barChart>
      <c:catAx>
        <c:axId val="44052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730256"/>
        <c:crosses val="autoZero"/>
        <c:auto val="1"/>
        <c:lblAlgn val="ctr"/>
        <c:lblOffset val="100"/>
        <c:noMultiLvlLbl val="0"/>
      </c:catAx>
      <c:valAx>
        <c:axId val="440730256"/>
        <c:scaling>
          <c:orientation val="minMax"/>
          <c:max val="64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4052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917714357409895E-2"/>
          <c:y val="0.18785209124460928"/>
          <c:w val="0.87016457128518021"/>
          <c:h val="0.70990831195948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AHIP House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Sheet1!$B$2:$B$7</c:f>
            </c:numRef>
          </c:val>
          <c:extLst>
            <c:ext xmlns:c16="http://schemas.microsoft.com/office/drawing/2014/chart" uri="{C3380CC4-5D6E-409C-BE32-E72D297353CC}">
              <c16:uniqueId val="{00000000-78D8-744F-BFC0-4FC4A76321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AHIP Senate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Sheet1!$C$2:$C$7</c:f>
            </c:numRef>
          </c:val>
          <c:extLst>
            <c:ext xmlns:c16="http://schemas.microsoft.com/office/drawing/2014/chart" uri="{C3380CC4-5D6E-409C-BE32-E72D297353CC}">
              <c16:uniqueId val="{00000001-78D8-744F-BFC0-4FC4A763219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House MA Accountability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2"/>
                <c:pt idx="0">
                  <c:v>65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D8-744F-BFC0-4FC4A763219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Senate MA Accountability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Sheet1!$E$2:$E$7</c:f>
            </c:numRef>
          </c:val>
          <c:extLst>
            <c:ext xmlns:c16="http://schemas.microsoft.com/office/drawing/2014/chart" uri="{C3380CC4-5D6E-409C-BE32-E72D297353CC}">
              <c16:uniqueId val="{00000003-78D8-744F-BFC0-4FC4A7632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40527360"/>
        <c:axId val="440730256"/>
      </c:barChart>
      <c:catAx>
        <c:axId val="44052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730256"/>
        <c:crosses val="autoZero"/>
        <c:auto val="1"/>
        <c:lblAlgn val="ctr"/>
        <c:lblOffset val="100"/>
        <c:noMultiLvlLbl val="0"/>
      </c:catAx>
      <c:valAx>
        <c:axId val="440730256"/>
        <c:scaling>
          <c:orientation val="minMax"/>
          <c:max val="66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4052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917714357409895E-2"/>
          <c:y val="0.18785209124460928"/>
          <c:w val="0.87016457128518021"/>
          <c:h val="0.70990831195948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AHIP House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Sheet1!$B$2:$B$7</c:f>
            </c:numRef>
          </c:val>
          <c:extLst>
            <c:ext xmlns:c16="http://schemas.microsoft.com/office/drawing/2014/chart" uri="{C3380CC4-5D6E-409C-BE32-E72D297353CC}">
              <c16:uniqueId val="{00000000-6D0B-854D-BC79-5E776C7841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AHIP Senate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Sheet1!$C$2:$C$7</c:f>
            </c:numRef>
          </c:val>
          <c:extLst>
            <c:ext xmlns:c16="http://schemas.microsoft.com/office/drawing/2014/chart" uri="{C3380CC4-5D6E-409C-BE32-E72D297353CC}">
              <c16:uniqueId val="{00000001-6D0B-854D-BC79-5E776C7841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House MA Accountability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Sheet1!$D$2:$D$7</c:f>
            </c:numRef>
          </c:val>
          <c:extLst>
            <c:ext xmlns:c16="http://schemas.microsoft.com/office/drawing/2014/chart" uri="{C3380CC4-5D6E-409C-BE32-E72D297353CC}">
              <c16:uniqueId val="{00000002-6D0B-854D-BC79-5E776C7841A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Senate MA Accountability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2"/>
                <c:pt idx="0">
                  <c:v>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0B-854D-BC79-5E776C784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40527360"/>
        <c:axId val="440730256"/>
      </c:barChart>
      <c:catAx>
        <c:axId val="44052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730256"/>
        <c:crosses val="autoZero"/>
        <c:auto val="1"/>
        <c:lblAlgn val="ctr"/>
        <c:lblOffset val="100"/>
        <c:noMultiLvlLbl val="0"/>
      </c:catAx>
      <c:valAx>
        <c:axId val="440730256"/>
        <c:scaling>
          <c:orientation val="minMax"/>
          <c:max val="8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44052736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DF59-4D50-234B-91B6-3257350D104E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2042-ED39-0845-84FD-FD22A699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56488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130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6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6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504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932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7877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442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8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219201"/>
            <a:ext cx="5486400" cy="168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19201"/>
            <a:ext cx="5486400" cy="76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2138363"/>
            <a:ext cx="5486400" cy="76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9870DE-049C-1649-A311-F8E2FA158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E91C31-6150-7E4B-8AC2-2A6DE7F67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3C58EDC-08E0-494E-9FE2-38A1FC7C8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8EC42-4CC3-9643-AC7B-A8F6E4360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76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9A">
                <a:lumMod val="0"/>
              </a:srgbClr>
            </a:gs>
            <a:gs pos="52000">
              <a:srgbClr val="00322E">
                <a:lumMod val="60000"/>
              </a:srgbClr>
            </a:gs>
            <a:gs pos="100000">
              <a:srgbClr val="00A69A">
                <a:lumMod val="5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1F6E5-3D59-4641-A4E4-763294AB9AF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21102" y="6016752"/>
            <a:ext cx="367089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62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B21FC8-D076-F04E-BFAE-7F2A52DA9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689" y="1570321"/>
            <a:ext cx="11001080" cy="26887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Making Legislative Action Real</a:t>
            </a:r>
            <a:endParaRPr lang="en-US" sz="96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2B93D-67A3-F949-8093-B75EE22E4934}"/>
              </a:ext>
            </a:extLst>
          </p:cNvPr>
          <p:cNvSpPr txBox="1"/>
          <p:nvPr/>
        </p:nvSpPr>
        <p:spPr>
          <a:xfrm>
            <a:off x="434689" y="4779847"/>
            <a:ext cx="8235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Ed Weisbart MD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Daniel Doyle MD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Stephan </a:t>
            </a:r>
            <a:r>
              <a:rPr lang="en-US" sz="2000" b="1" dirty="0" err="1">
                <a:solidFill>
                  <a:schemeClr val="bg1"/>
                </a:solidFill>
              </a:rPr>
              <a:t>Ramdohr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C904E-1DBE-4B4A-A831-F4A670FE0376}"/>
              </a:ext>
            </a:extLst>
          </p:cNvPr>
          <p:cNvSpPr txBox="1"/>
          <p:nvPr/>
        </p:nvSpPr>
        <p:spPr>
          <a:xfrm>
            <a:off x="9948672" y="938174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20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A5D61-E754-022C-E67A-871D9C87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– and How – to Meet Legislators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08587-C89F-7204-C0FE-35909CE1FB9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958F3F0-05F0-5192-7D1B-67DD44AB93E9}"/>
              </a:ext>
            </a:extLst>
          </p:cNvPr>
          <p:cNvSpPr/>
          <p:nvPr/>
        </p:nvSpPr>
        <p:spPr>
          <a:xfrm>
            <a:off x="838251" y="1489794"/>
            <a:ext cx="4913783" cy="1033950"/>
          </a:xfrm>
          <a:custGeom>
            <a:avLst/>
            <a:gdLst>
              <a:gd name="connsiteX0" fmla="*/ 0 w 4913783"/>
              <a:gd name="connsiteY0" fmla="*/ 0 h 1353600"/>
              <a:gd name="connsiteX1" fmla="*/ 4913783 w 4913783"/>
              <a:gd name="connsiteY1" fmla="*/ 0 h 1353600"/>
              <a:gd name="connsiteX2" fmla="*/ 4913783 w 4913783"/>
              <a:gd name="connsiteY2" fmla="*/ 1353600 h 1353600"/>
              <a:gd name="connsiteX3" fmla="*/ 0 w 4913783"/>
              <a:gd name="connsiteY3" fmla="*/ 1353600 h 1353600"/>
              <a:gd name="connsiteX4" fmla="*/ 0 w 4913783"/>
              <a:gd name="connsiteY4" fmla="*/ 0 h 135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1353600">
                <a:moveTo>
                  <a:pt x="0" y="0"/>
                </a:moveTo>
                <a:lnTo>
                  <a:pt x="4913783" y="0"/>
                </a:lnTo>
                <a:lnTo>
                  <a:pt x="4913783" y="1353600"/>
                </a:lnTo>
                <a:lnTo>
                  <a:pt x="0" y="135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4264" tIns="191008" rIns="334264" bIns="191008" numCol="1" spcCol="1270" anchor="ctr" anchorCtr="0">
            <a:noAutofit/>
          </a:bodyPr>
          <a:lstStyle/>
          <a:p>
            <a:pPr marL="0" lvl="0" indent="0" algn="ctr" defTabSz="20891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Why? </a:t>
            </a:r>
          </a:p>
          <a:p>
            <a:pPr marL="0" lvl="0" indent="0" algn="ctr" defTabSz="20891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Build Our Power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35DC4BB-6576-7D21-B3B9-F1D46C6F165C}"/>
              </a:ext>
            </a:extLst>
          </p:cNvPr>
          <p:cNvSpPr/>
          <p:nvPr/>
        </p:nvSpPr>
        <p:spPr>
          <a:xfrm>
            <a:off x="838251" y="2525654"/>
            <a:ext cx="4913783" cy="3308218"/>
          </a:xfrm>
          <a:custGeom>
            <a:avLst/>
            <a:gdLst>
              <a:gd name="connsiteX0" fmla="*/ 0 w 4913783"/>
              <a:gd name="connsiteY0" fmla="*/ 0 h 2709315"/>
              <a:gd name="connsiteX1" fmla="*/ 4913783 w 4913783"/>
              <a:gd name="connsiteY1" fmla="*/ 0 h 2709315"/>
              <a:gd name="connsiteX2" fmla="*/ 4913783 w 4913783"/>
              <a:gd name="connsiteY2" fmla="*/ 2709315 h 2709315"/>
              <a:gd name="connsiteX3" fmla="*/ 0 w 4913783"/>
              <a:gd name="connsiteY3" fmla="*/ 2709315 h 2709315"/>
              <a:gd name="connsiteX4" fmla="*/ 0 w 4913783"/>
              <a:gd name="connsiteY4" fmla="*/ 0 h 270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2709315">
                <a:moveTo>
                  <a:pt x="0" y="0"/>
                </a:moveTo>
                <a:lnTo>
                  <a:pt x="4913783" y="0"/>
                </a:lnTo>
                <a:lnTo>
                  <a:pt x="4913783" y="2709315"/>
                </a:lnTo>
                <a:lnTo>
                  <a:pt x="0" y="27093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285750" lvl="1" indent="-285750" algn="l" defTabSz="1244600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Show legislators that you’re present in their district</a:t>
            </a:r>
          </a:p>
          <a:p>
            <a:pPr marL="285750" lvl="1" indent="-285750" algn="l" defTabSz="1244600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Show them you have allies in their district.</a:t>
            </a:r>
          </a:p>
          <a:p>
            <a:pPr marL="285750" lvl="1" indent="-285750" algn="l" defTabSz="1244600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Show them our power is growing.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8446E62-B098-29E4-4E2D-9B0B89FEBD57}"/>
              </a:ext>
            </a:extLst>
          </p:cNvPr>
          <p:cNvSpPr/>
          <p:nvPr/>
        </p:nvSpPr>
        <p:spPr>
          <a:xfrm>
            <a:off x="6439964" y="1489794"/>
            <a:ext cx="4913783" cy="1033950"/>
          </a:xfrm>
          <a:custGeom>
            <a:avLst/>
            <a:gdLst>
              <a:gd name="connsiteX0" fmla="*/ 0 w 4913783"/>
              <a:gd name="connsiteY0" fmla="*/ 0 h 1353600"/>
              <a:gd name="connsiteX1" fmla="*/ 4913783 w 4913783"/>
              <a:gd name="connsiteY1" fmla="*/ 0 h 1353600"/>
              <a:gd name="connsiteX2" fmla="*/ 4913783 w 4913783"/>
              <a:gd name="connsiteY2" fmla="*/ 1353600 h 1353600"/>
              <a:gd name="connsiteX3" fmla="*/ 0 w 4913783"/>
              <a:gd name="connsiteY3" fmla="*/ 1353600 h 1353600"/>
              <a:gd name="connsiteX4" fmla="*/ 0 w 4913783"/>
              <a:gd name="connsiteY4" fmla="*/ 0 h 135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1353600">
                <a:moveTo>
                  <a:pt x="0" y="0"/>
                </a:moveTo>
                <a:lnTo>
                  <a:pt x="4913783" y="0"/>
                </a:lnTo>
                <a:lnTo>
                  <a:pt x="4913783" y="1353600"/>
                </a:lnTo>
                <a:lnTo>
                  <a:pt x="0" y="135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4264" tIns="191008" rIns="334264" bIns="191008" numCol="1" spcCol="1270" anchor="ctr" anchorCtr="0">
            <a:noAutofit/>
          </a:bodyPr>
          <a:lstStyle/>
          <a:p>
            <a:pPr marL="0" lvl="0" indent="0" algn="ctr" defTabSz="20891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How?</a:t>
            </a:r>
          </a:p>
          <a:p>
            <a:pPr marL="0" lvl="0" indent="0" algn="ctr" defTabSz="20891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Several </a:t>
            </a: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Tasks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7CF9ABB-E968-3AA0-FB86-30B3778608AC}"/>
              </a:ext>
            </a:extLst>
          </p:cNvPr>
          <p:cNvSpPr/>
          <p:nvPr/>
        </p:nvSpPr>
        <p:spPr>
          <a:xfrm>
            <a:off x="6439964" y="2525654"/>
            <a:ext cx="4913783" cy="3308218"/>
          </a:xfrm>
          <a:custGeom>
            <a:avLst/>
            <a:gdLst>
              <a:gd name="connsiteX0" fmla="*/ 0 w 4913783"/>
              <a:gd name="connsiteY0" fmla="*/ 0 h 2709315"/>
              <a:gd name="connsiteX1" fmla="*/ 4913783 w 4913783"/>
              <a:gd name="connsiteY1" fmla="*/ 0 h 2709315"/>
              <a:gd name="connsiteX2" fmla="*/ 4913783 w 4913783"/>
              <a:gd name="connsiteY2" fmla="*/ 2709315 h 2709315"/>
              <a:gd name="connsiteX3" fmla="*/ 0 w 4913783"/>
              <a:gd name="connsiteY3" fmla="*/ 2709315 h 2709315"/>
              <a:gd name="connsiteX4" fmla="*/ 0 w 4913783"/>
              <a:gd name="connsiteY4" fmla="*/ 0 h 270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2709315">
                <a:moveTo>
                  <a:pt x="0" y="0"/>
                </a:moveTo>
                <a:lnTo>
                  <a:pt x="4913783" y="0"/>
                </a:lnTo>
                <a:lnTo>
                  <a:pt x="4913783" y="2709315"/>
                </a:lnTo>
                <a:lnTo>
                  <a:pt x="0" y="27093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285750" lvl="1" indent="-285750" algn="l" defTabSz="1244600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Identify the legislators with whom you can commit to meeting.</a:t>
            </a:r>
          </a:p>
          <a:p>
            <a:pPr marL="285750" lvl="1" indent="-285750" algn="l" defTabSz="1244600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Determine whom will you bring to those meetings</a:t>
            </a:r>
            <a:r>
              <a:rPr lang="en-US" sz="2400" dirty="0"/>
              <a:t>.</a:t>
            </a:r>
            <a:endParaRPr lang="en-US" sz="2400" kern="1200" dirty="0"/>
          </a:p>
          <a:p>
            <a:pPr marL="285750" lvl="1" indent="-285750" algn="l" defTabSz="1244600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Determine what other organizations you will bring to the meetings.</a:t>
            </a:r>
          </a:p>
        </p:txBody>
      </p:sp>
    </p:spTree>
    <p:extLst>
      <p:ext uri="{BB962C8B-B14F-4D97-AF65-F5344CB8AC3E}">
        <p14:creationId xmlns:p14="http://schemas.microsoft.com/office/powerpoint/2010/main" val="26382189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 animBg="1"/>
      <p:bldP spid="8" grpId="0" animBg="1"/>
      <p:bldP spid="9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92D0C-49EE-E65B-CD77-5B40747D7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West Virginia used this model in</a:t>
            </a:r>
            <a:br>
              <a:rPr lang="en-US" dirty="0"/>
            </a:br>
            <a:r>
              <a:rPr lang="en-US" dirty="0"/>
              <a:t>PNHP’s 2024 MA Letter Campaign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68233-CE40-2899-CD19-FE9F7A74769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U.S. Senator Manchin acknowledges having weighed leaving Democratic Party |  Reuters">
            <a:extLst>
              <a:ext uri="{FF2B5EF4-FFF2-40B4-BE49-F238E27FC236}">
                <a16:creationId xmlns:a16="http://schemas.microsoft.com/office/drawing/2014/main" id="{C5F3F14B-39F4-6FB2-4CB6-5AE3BA162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"/>
          <a:stretch/>
        </p:blipFill>
        <p:spPr bwMode="auto">
          <a:xfrm>
            <a:off x="1158402" y="1690688"/>
            <a:ext cx="5912796" cy="398120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e - WV Citizen Action Group">
            <a:extLst>
              <a:ext uri="{FF2B5EF4-FFF2-40B4-BE49-F238E27FC236}">
                <a16:creationId xmlns:a16="http://schemas.microsoft.com/office/drawing/2014/main" id="{EE9F7CEE-0A47-D44B-C517-1B266568C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5" b="15779"/>
          <a:stretch/>
        </p:blipFill>
        <p:spPr bwMode="auto">
          <a:xfrm>
            <a:off x="6370320" y="2035545"/>
            <a:ext cx="4663278" cy="31950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C0D50-5387-8EF9-C9CD-FC046976D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F6347-8EC6-B53B-9929-5AB39250F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Despite us, Sen. Manchin signed onto the pro-MA letter</a:t>
            </a:r>
            <a:br>
              <a:rPr lang="en-US" sz="2800" dirty="0"/>
            </a:br>
            <a:r>
              <a:rPr lang="en-US" sz="4800" dirty="0"/>
              <a:t>But This Was Still of Great Value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43F28-B9CA-AB5D-5D91-DE3382CB224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76DA2AA-9E43-7C59-90F2-CFE4110E0162}"/>
              </a:ext>
            </a:extLst>
          </p:cNvPr>
          <p:cNvSpPr/>
          <p:nvPr/>
        </p:nvSpPr>
        <p:spPr>
          <a:xfrm>
            <a:off x="4066466" y="1915474"/>
            <a:ext cx="7416876" cy="1573375"/>
          </a:xfrm>
          <a:custGeom>
            <a:avLst/>
            <a:gdLst>
              <a:gd name="connsiteX0" fmla="*/ 262234 w 1573375"/>
              <a:gd name="connsiteY0" fmla="*/ 0 h 6825569"/>
              <a:gd name="connsiteX1" fmla="*/ 1311141 w 1573375"/>
              <a:gd name="connsiteY1" fmla="*/ 0 h 6825569"/>
              <a:gd name="connsiteX2" fmla="*/ 1573375 w 1573375"/>
              <a:gd name="connsiteY2" fmla="*/ 262234 h 6825569"/>
              <a:gd name="connsiteX3" fmla="*/ 1573375 w 1573375"/>
              <a:gd name="connsiteY3" fmla="*/ 6825569 h 6825569"/>
              <a:gd name="connsiteX4" fmla="*/ 1573375 w 1573375"/>
              <a:gd name="connsiteY4" fmla="*/ 6825569 h 6825569"/>
              <a:gd name="connsiteX5" fmla="*/ 0 w 1573375"/>
              <a:gd name="connsiteY5" fmla="*/ 6825569 h 6825569"/>
              <a:gd name="connsiteX6" fmla="*/ 0 w 1573375"/>
              <a:gd name="connsiteY6" fmla="*/ 6825569 h 6825569"/>
              <a:gd name="connsiteX7" fmla="*/ 0 w 1573375"/>
              <a:gd name="connsiteY7" fmla="*/ 262234 h 6825569"/>
              <a:gd name="connsiteX8" fmla="*/ 262234 w 1573375"/>
              <a:gd name="connsiteY8" fmla="*/ 0 h 682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3375" h="6825569">
                <a:moveTo>
                  <a:pt x="1573375" y="1137616"/>
                </a:moveTo>
                <a:lnTo>
                  <a:pt x="1573375" y="5687953"/>
                </a:lnTo>
                <a:cubicBezTo>
                  <a:pt x="1573375" y="6316242"/>
                  <a:pt x="1546312" y="6825569"/>
                  <a:pt x="1512927" y="6825569"/>
                </a:cubicBezTo>
                <a:lnTo>
                  <a:pt x="0" y="6825569"/>
                </a:lnTo>
                <a:lnTo>
                  <a:pt x="0" y="6825569"/>
                </a:lnTo>
                <a:lnTo>
                  <a:pt x="0" y="0"/>
                </a:lnTo>
                <a:lnTo>
                  <a:pt x="0" y="0"/>
                </a:lnTo>
                <a:lnTo>
                  <a:pt x="1512927" y="0"/>
                </a:lnTo>
                <a:cubicBezTo>
                  <a:pt x="1546312" y="0"/>
                  <a:pt x="1573375" y="509327"/>
                  <a:pt x="1573375" y="113761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118716" rIns="160626" bIns="118716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200" kern="1200" dirty="0"/>
              <a:t>Finding our way through the maze to securing meetings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200" kern="1200" dirty="0"/>
              <a:t>Planning and organizing meetings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200" kern="1200" dirty="0"/>
              <a:t>Communicating with elected officials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E9C49B6-9FB9-DE51-891A-444D3156D638}"/>
              </a:ext>
            </a:extLst>
          </p:cNvPr>
          <p:cNvSpPr/>
          <p:nvPr/>
        </p:nvSpPr>
        <p:spPr>
          <a:xfrm>
            <a:off x="708658" y="1718801"/>
            <a:ext cx="3357808" cy="1966719"/>
          </a:xfrm>
          <a:custGeom>
            <a:avLst/>
            <a:gdLst>
              <a:gd name="connsiteX0" fmla="*/ 0 w 3357808"/>
              <a:gd name="connsiteY0" fmla="*/ 327793 h 1966719"/>
              <a:gd name="connsiteX1" fmla="*/ 327793 w 3357808"/>
              <a:gd name="connsiteY1" fmla="*/ 0 h 1966719"/>
              <a:gd name="connsiteX2" fmla="*/ 3030015 w 3357808"/>
              <a:gd name="connsiteY2" fmla="*/ 0 h 1966719"/>
              <a:gd name="connsiteX3" fmla="*/ 3357808 w 3357808"/>
              <a:gd name="connsiteY3" fmla="*/ 327793 h 1966719"/>
              <a:gd name="connsiteX4" fmla="*/ 3357808 w 3357808"/>
              <a:gd name="connsiteY4" fmla="*/ 1638926 h 1966719"/>
              <a:gd name="connsiteX5" fmla="*/ 3030015 w 3357808"/>
              <a:gd name="connsiteY5" fmla="*/ 1966719 h 1966719"/>
              <a:gd name="connsiteX6" fmla="*/ 327793 w 3357808"/>
              <a:gd name="connsiteY6" fmla="*/ 1966719 h 1966719"/>
              <a:gd name="connsiteX7" fmla="*/ 0 w 3357808"/>
              <a:gd name="connsiteY7" fmla="*/ 1638926 h 1966719"/>
              <a:gd name="connsiteX8" fmla="*/ 0 w 3357808"/>
              <a:gd name="connsiteY8" fmla="*/ 327793 h 196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808" h="1966719">
                <a:moveTo>
                  <a:pt x="0" y="327793"/>
                </a:moveTo>
                <a:cubicBezTo>
                  <a:pt x="0" y="146758"/>
                  <a:pt x="146758" y="0"/>
                  <a:pt x="327793" y="0"/>
                </a:cubicBezTo>
                <a:lnTo>
                  <a:pt x="3030015" y="0"/>
                </a:lnTo>
                <a:cubicBezTo>
                  <a:pt x="3211050" y="0"/>
                  <a:pt x="3357808" y="146758"/>
                  <a:pt x="3357808" y="327793"/>
                </a:cubicBezTo>
                <a:lnTo>
                  <a:pt x="3357808" y="1638926"/>
                </a:lnTo>
                <a:cubicBezTo>
                  <a:pt x="3357808" y="1819961"/>
                  <a:pt x="3211050" y="1966719"/>
                  <a:pt x="3030015" y="1966719"/>
                </a:cubicBezTo>
                <a:lnTo>
                  <a:pt x="327793" y="1966719"/>
                </a:lnTo>
                <a:cubicBezTo>
                  <a:pt x="146758" y="1966719"/>
                  <a:pt x="0" y="1819961"/>
                  <a:pt x="0" y="1638926"/>
                </a:cubicBezTo>
                <a:lnTo>
                  <a:pt x="0" y="32779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927" tIns="156967" rIns="217927" bIns="156967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 are building skills 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ECA1595-15F0-18AF-CB73-46414DBB6B72}"/>
              </a:ext>
            </a:extLst>
          </p:cNvPr>
          <p:cNvSpPr/>
          <p:nvPr/>
        </p:nvSpPr>
        <p:spPr>
          <a:xfrm>
            <a:off x="4066466" y="3980529"/>
            <a:ext cx="7416876" cy="1573375"/>
          </a:xfrm>
          <a:custGeom>
            <a:avLst/>
            <a:gdLst>
              <a:gd name="connsiteX0" fmla="*/ 262234 w 1573375"/>
              <a:gd name="connsiteY0" fmla="*/ 0 h 6825569"/>
              <a:gd name="connsiteX1" fmla="*/ 1311141 w 1573375"/>
              <a:gd name="connsiteY1" fmla="*/ 0 h 6825569"/>
              <a:gd name="connsiteX2" fmla="*/ 1573375 w 1573375"/>
              <a:gd name="connsiteY2" fmla="*/ 262234 h 6825569"/>
              <a:gd name="connsiteX3" fmla="*/ 1573375 w 1573375"/>
              <a:gd name="connsiteY3" fmla="*/ 6825569 h 6825569"/>
              <a:gd name="connsiteX4" fmla="*/ 1573375 w 1573375"/>
              <a:gd name="connsiteY4" fmla="*/ 6825569 h 6825569"/>
              <a:gd name="connsiteX5" fmla="*/ 0 w 1573375"/>
              <a:gd name="connsiteY5" fmla="*/ 6825569 h 6825569"/>
              <a:gd name="connsiteX6" fmla="*/ 0 w 1573375"/>
              <a:gd name="connsiteY6" fmla="*/ 6825569 h 6825569"/>
              <a:gd name="connsiteX7" fmla="*/ 0 w 1573375"/>
              <a:gd name="connsiteY7" fmla="*/ 262234 h 6825569"/>
              <a:gd name="connsiteX8" fmla="*/ 262234 w 1573375"/>
              <a:gd name="connsiteY8" fmla="*/ 0 h 682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3375" h="6825569">
                <a:moveTo>
                  <a:pt x="1573375" y="1137616"/>
                </a:moveTo>
                <a:lnTo>
                  <a:pt x="1573375" y="5687953"/>
                </a:lnTo>
                <a:cubicBezTo>
                  <a:pt x="1573375" y="6316242"/>
                  <a:pt x="1546312" y="6825569"/>
                  <a:pt x="1512927" y="6825569"/>
                </a:cubicBezTo>
                <a:lnTo>
                  <a:pt x="0" y="6825569"/>
                </a:lnTo>
                <a:lnTo>
                  <a:pt x="0" y="6825569"/>
                </a:lnTo>
                <a:lnTo>
                  <a:pt x="0" y="0"/>
                </a:lnTo>
                <a:lnTo>
                  <a:pt x="0" y="0"/>
                </a:lnTo>
                <a:lnTo>
                  <a:pt x="1512927" y="0"/>
                </a:lnTo>
                <a:cubicBezTo>
                  <a:pt x="1546312" y="0"/>
                  <a:pt x="1573375" y="509327"/>
                  <a:pt x="1573375" y="113761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118716" rIns="160626" bIns="118716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200" dirty="0"/>
              <a:t>E</a:t>
            </a:r>
            <a:r>
              <a:rPr lang="en-US" sz="2200" kern="1200" dirty="0"/>
              <a:t>nergizes existing members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200" dirty="0"/>
              <a:t>A</a:t>
            </a:r>
            <a:r>
              <a:rPr lang="en-US" sz="2200" kern="1200" dirty="0"/>
              <a:t>ttracts new members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200" kern="1200" dirty="0"/>
              <a:t>Builds new community partnerships for future work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B9B1588-2B82-F4BA-B0DA-3BA8DFC96603}"/>
              </a:ext>
            </a:extLst>
          </p:cNvPr>
          <p:cNvSpPr/>
          <p:nvPr/>
        </p:nvSpPr>
        <p:spPr>
          <a:xfrm>
            <a:off x="708658" y="3783856"/>
            <a:ext cx="3357808" cy="1966719"/>
          </a:xfrm>
          <a:custGeom>
            <a:avLst/>
            <a:gdLst>
              <a:gd name="connsiteX0" fmla="*/ 0 w 3357808"/>
              <a:gd name="connsiteY0" fmla="*/ 327793 h 1966719"/>
              <a:gd name="connsiteX1" fmla="*/ 327793 w 3357808"/>
              <a:gd name="connsiteY1" fmla="*/ 0 h 1966719"/>
              <a:gd name="connsiteX2" fmla="*/ 3030015 w 3357808"/>
              <a:gd name="connsiteY2" fmla="*/ 0 h 1966719"/>
              <a:gd name="connsiteX3" fmla="*/ 3357808 w 3357808"/>
              <a:gd name="connsiteY3" fmla="*/ 327793 h 1966719"/>
              <a:gd name="connsiteX4" fmla="*/ 3357808 w 3357808"/>
              <a:gd name="connsiteY4" fmla="*/ 1638926 h 1966719"/>
              <a:gd name="connsiteX5" fmla="*/ 3030015 w 3357808"/>
              <a:gd name="connsiteY5" fmla="*/ 1966719 h 1966719"/>
              <a:gd name="connsiteX6" fmla="*/ 327793 w 3357808"/>
              <a:gd name="connsiteY6" fmla="*/ 1966719 h 1966719"/>
              <a:gd name="connsiteX7" fmla="*/ 0 w 3357808"/>
              <a:gd name="connsiteY7" fmla="*/ 1638926 h 1966719"/>
              <a:gd name="connsiteX8" fmla="*/ 0 w 3357808"/>
              <a:gd name="connsiteY8" fmla="*/ 327793 h 196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808" h="1966719">
                <a:moveTo>
                  <a:pt x="0" y="327793"/>
                </a:moveTo>
                <a:cubicBezTo>
                  <a:pt x="0" y="146758"/>
                  <a:pt x="146758" y="0"/>
                  <a:pt x="327793" y="0"/>
                </a:cubicBezTo>
                <a:lnTo>
                  <a:pt x="3030015" y="0"/>
                </a:lnTo>
                <a:cubicBezTo>
                  <a:pt x="3211050" y="0"/>
                  <a:pt x="3357808" y="146758"/>
                  <a:pt x="3357808" y="327793"/>
                </a:cubicBezTo>
                <a:lnTo>
                  <a:pt x="3357808" y="1638926"/>
                </a:lnTo>
                <a:cubicBezTo>
                  <a:pt x="3357808" y="1819961"/>
                  <a:pt x="3211050" y="1966719"/>
                  <a:pt x="3030015" y="1966719"/>
                </a:cubicBezTo>
                <a:lnTo>
                  <a:pt x="327793" y="1966719"/>
                </a:lnTo>
                <a:cubicBezTo>
                  <a:pt x="146758" y="1966719"/>
                  <a:pt x="0" y="1819961"/>
                  <a:pt x="0" y="1638926"/>
                </a:cubicBezTo>
                <a:lnTo>
                  <a:pt x="0" y="32779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927" tIns="156967" rIns="217927" bIns="156967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Action builds chapters</a:t>
            </a:r>
          </a:p>
        </p:txBody>
      </p:sp>
    </p:spTree>
    <p:extLst>
      <p:ext uri="{BB962C8B-B14F-4D97-AF65-F5344CB8AC3E}">
        <p14:creationId xmlns:p14="http://schemas.microsoft.com/office/powerpoint/2010/main" val="31332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animBg="1"/>
      <p:bldP spid="9" grpId="0" uiExpand="1" build="p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79FBB-BD19-3375-E2E6-6EA341129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91E1-CD54-9E19-D536-A9027A86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DFC59-F559-8CD4-F598-250AE87A352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97448F-CF87-36DE-3C90-2FCB642807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65BA00-2289-6FAF-B240-AC4950DC1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973" y="365125"/>
            <a:ext cx="6725957" cy="5385970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404CA4-EF56-5D6C-02CF-3D2DEE2F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70" y="2395329"/>
            <a:ext cx="4092773" cy="1325563"/>
          </a:xfrm>
        </p:spPr>
        <p:txBody>
          <a:bodyPr/>
          <a:lstStyle/>
          <a:p>
            <a:r>
              <a:rPr lang="en-US" dirty="0"/>
              <a:t>Case Study: Florida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24555-F3DF-BC40-2ED5-8F07DD9A946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8464A6-9D43-185E-5C17-B419DC124B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270" t="49586" r="4733" b="28343"/>
          <a:stretch/>
        </p:blipFill>
        <p:spPr>
          <a:xfrm>
            <a:off x="9253728" y="3035807"/>
            <a:ext cx="2084832" cy="1188721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E3A5C9-1445-E03C-1C42-892A62B59382}"/>
              </a:ext>
            </a:extLst>
          </p:cNvPr>
          <p:cNvSpPr txBox="1"/>
          <p:nvPr/>
        </p:nvSpPr>
        <p:spPr>
          <a:xfrm>
            <a:off x="5522976" y="3986533"/>
            <a:ext cx="499262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Rep. Sheila </a:t>
            </a:r>
            <a:r>
              <a:rPr lang="en-US" sz="2400" dirty="0" err="1">
                <a:solidFill>
                  <a:schemeClr val="bg1"/>
                </a:solidFill>
              </a:rPr>
              <a:t>Cherfilus</a:t>
            </a:r>
            <a:r>
              <a:rPr lang="en-US" sz="2400" dirty="0">
                <a:solidFill>
                  <a:schemeClr val="bg1"/>
                </a:solidFill>
              </a:rPr>
              <a:t>-McCormick</a:t>
            </a:r>
          </a:p>
        </p:txBody>
      </p:sp>
    </p:spTree>
    <p:extLst>
      <p:ext uri="{BB962C8B-B14F-4D97-AF65-F5344CB8AC3E}">
        <p14:creationId xmlns:p14="http://schemas.microsoft.com/office/powerpoint/2010/main" val="33409579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17096 -0.086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6B7E9C-AB09-DFB2-5990-AC5A0B2A5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1" y="442608"/>
            <a:ext cx="4840732" cy="59727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94BA6AD-BD21-41F9-2939-0B80CF63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97" y="1600808"/>
            <a:ext cx="8747984" cy="365638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56B42-979C-791C-FDEE-66116C29A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60" r="44665"/>
          <a:stretch/>
        </p:blipFill>
        <p:spPr bwMode="auto">
          <a:xfrm>
            <a:off x="2871697" y="4572000"/>
            <a:ext cx="4840732" cy="685192"/>
          </a:xfrm>
          <a:prstGeom prst="ellipse">
            <a:avLst/>
          </a:prstGeom>
          <a:ln w="88900" cap="rnd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2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6602 -0.00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08CD2-CB5C-4D3F-1524-1CA6B6CE4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2831A9-9849-00B1-5808-AA6DD1D7EA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7BFF05-404F-8417-8567-1D9D1D7DC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478"/>
          <a:stretch/>
        </p:blipFill>
        <p:spPr>
          <a:xfrm>
            <a:off x="0" y="0"/>
            <a:ext cx="7618154" cy="3996521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A400BA-2583-D44F-A639-322C3B73DE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522" b="37314"/>
          <a:stretch/>
        </p:blipFill>
        <p:spPr>
          <a:xfrm>
            <a:off x="1990847" y="3930933"/>
            <a:ext cx="10201154" cy="2927068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7975341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AB6FB3-8893-DE5A-13D1-69C1AB34D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54" r="20300"/>
          <a:stretch/>
        </p:blipFill>
        <p:spPr>
          <a:xfrm>
            <a:off x="727788" y="818761"/>
            <a:ext cx="4851917" cy="485425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3F8BE-B9D8-2111-C0BB-D42559704C34}"/>
              </a:ext>
            </a:extLst>
          </p:cNvPr>
          <p:cNvSpPr txBox="1"/>
          <p:nvPr/>
        </p:nvSpPr>
        <p:spPr>
          <a:xfrm>
            <a:off x="5194041" y="1546613"/>
            <a:ext cx="6270171" cy="29238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82880" rIns="182880" bIns="182880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 urge you to join me in my fight to make sure that we can actually get Medicare for All passed and implemented.”</a:t>
            </a:r>
          </a:p>
          <a:p>
            <a:pPr algn="r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Rep.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Cherfilus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-McCormick</a:t>
            </a:r>
          </a:p>
        </p:txBody>
      </p:sp>
    </p:spTree>
    <p:extLst>
      <p:ext uri="{BB962C8B-B14F-4D97-AF65-F5344CB8AC3E}">
        <p14:creationId xmlns:p14="http://schemas.microsoft.com/office/powerpoint/2010/main" val="375645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08D78-8D1F-FFF3-65BF-F6A921960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160775-9359-7933-4DC0-A4EBB598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536" y="425753"/>
            <a:ext cx="8840928" cy="541678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DEDF36-C10E-ABF1-DEF6-E43FD4497987}"/>
              </a:ext>
            </a:extLst>
          </p:cNvPr>
          <p:cNvSpPr/>
          <p:nvPr/>
        </p:nvSpPr>
        <p:spPr>
          <a:xfrm rot="20186148">
            <a:off x="8212664" y="1540934"/>
            <a:ext cx="1507067" cy="2065866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890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81948-FE81-01CF-FD1A-5C4068FB5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BB5B51-5960-EF63-C18F-17E8DE06219F}"/>
              </a:ext>
            </a:extLst>
          </p:cNvPr>
          <p:cNvSpPr txBox="1"/>
          <p:nvPr/>
        </p:nvSpPr>
        <p:spPr>
          <a:xfrm>
            <a:off x="4736458" y="695480"/>
            <a:ext cx="7455542" cy="46012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400" b="0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"We have to get rid of one of the greatest scams that exists in the government: Medicare Advantage. </a:t>
            </a:r>
          </a:p>
          <a:p>
            <a:pPr algn="l">
              <a:spcAft>
                <a:spcPts val="1800"/>
              </a:spcAft>
            </a:pPr>
            <a:r>
              <a:rPr lang="en-US" sz="2400" b="1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They</a:t>
            </a:r>
            <a:r>
              <a:rPr lang="en-US" sz="2400" b="0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are trying to privatize Medicare. </a:t>
            </a:r>
          </a:p>
          <a:p>
            <a:pPr algn="l">
              <a:spcAft>
                <a:spcPts val="1800"/>
              </a:spcAft>
            </a:pPr>
            <a:r>
              <a:rPr lang="en-US" sz="2400" b="0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“And don't let the word 'Medicare' in Medicare Advantage fool you: </a:t>
            </a:r>
            <a:r>
              <a:rPr lang="en-US" sz="2400" b="1" i="0" u="none" strike="noStrik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 is not Medicare</a:t>
            </a:r>
            <a:r>
              <a:rPr lang="en-US" sz="2400" b="1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l">
              <a:spcAft>
                <a:spcPts val="1800"/>
              </a:spcAft>
            </a:pPr>
            <a:r>
              <a:rPr lang="en-US" sz="2400" b="0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“It's incredibly lucrative for HMOs that are </a:t>
            </a:r>
            <a:r>
              <a:rPr lang="en-US" sz="2400" b="1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scamming the government </a:t>
            </a:r>
            <a:r>
              <a:rPr lang="en-US" sz="2400" b="0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then giving poor service, spending way less than what we gave them....</a:t>
            </a:r>
          </a:p>
          <a:p>
            <a:pPr algn="ctr"/>
            <a:r>
              <a:rPr lang="en-US" sz="2800" b="1" i="0" u="none" strike="noStrik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“As we fight for Medicare for All, we also </a:t>
            </a:r>
          </a:p>
          <a:p>
            <a:pPr algn="ctr"/>
            <a:r>
              <a:rPr lang="en-US" sz="2800" b="1" i="0" u="none" strike="noStrik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have to get rid of Medicare Advantage.”</a:t>
            </a:r>
            <a:endParaRPr lang="en-US" sz="2400" b="1" i="0" u="none" strike="noStrike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CEDAC-BF40-2A1A-0EF2-200C4EA4BD6E}"/>
              </a:ext>
            </a:extLst>
          </p:cNvPr>
          <p:cNvSpPr txBox="1"/>
          <p:nvPr/>
        </p:nvSpPr>
        <p:spPr>
          <a:xfrm>
            <a:off x="558556" y="4913507"/>
            <a:ext cx="376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US Rep. Maxwell Frost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(D-FL)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B9206-978C-0877-8B22-99E6E030D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37" r="23783"/>
          <a:stretch/>
        </p:blipFill>
        <p:spPr>
          <a:xfrm>
            <a:off x="558557" y="695480"/>
            <a:ext cx="3767255" cy="41253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248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879FE-6357-B939-1684-A614EABD8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79E0B6-A756-E942-CD04-7749BC58A928}"/>
              </a:ext>
            </a:extLst>
          </p:cNvPr>
          <p:cNvSpPr/>
          <p:nvPr/>
        </p:nvSpPr>
        <p:spPr>
          <a:xfrm>
            <a:off x="8249050" y="2295729"/>
            <a:ext cx="3218688" cy="24505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274320" rtlCol="0" anchor="ctr"/>
          <a:lstStyle/>
          <a:p>
            <a:pPr algn="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If we can only get one thing: MOOP.</a:t>
            </a:r>
          </a:p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Limit out-of-pocket expenses for people in TM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FCE7AD-EB8C-B2D4-8B1B-6C3E8641E17D}"/>
              </a:ext>
            </a:extLst>
          </p:cNvPr>
          <p:cNvSpPr/>
          <p:nvPr/>
        </p:nvSpPr>
        <p:spPr>
          <a:xfrm>
            <a:off x="797664" y="2295729"/>
            <a:ext cx="3223106" cy="24513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Don’t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sign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pro-MA letter”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sign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onto the MA accountability letters”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911257-2450-D087-19C3-5EB07DCC0C79}"/>
              </a:ext>
            </a:extLst>
          </p:cNvPr>
          <p:cNvGrpSpPr/>
          <p:nvPr/>
        </p:nvGrpSpPr>
        <p:grpSpPr>
          <a:xfrm>
            <a:off x="3910247" y="1528042"/>
            <a:ext cx="4449326" cy="4449326"/>
            <a:chOff x="3871338" y="1528042"/>
            <a:chExt cx="4449326" cy="4449326"/>
          </a:xfrm>
        </p:grpSpPr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49D06052-BD94-16D3-B4E3-FF74A3F077D3}"/>
                </a:ext>
              </a:extLst>
            </p:cNvPr>
            <p:cNvSpPr/>
            <p:nvPr/>
          </p:nvSpPr>
          <p:spPr>
            <a:xfrm>
              <a:off x="3871338" y="1528042"/>
              <a:ext cx="4449326" cy="4449326"/>
            </a:xfrm>
            <a:prstGeom prst="blockArc">
              <a:avLst>
                <a:gd name="adj1" fmla="val 1800000"/>
                <a:gd name="adj2" fmla="val 9000000"/>
                <a:gd name="adj3" fmla="val 4644"/>
              </a:avLst>
            </a:prstGeom>
            <a:ln>
              <a:solidFill>
                <a:schemeClr val="tx2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A35EC6C2-A151-5947-F174-27E7FF356BC9}"/>
                </a:ext>
              </a:extLst>
            </p:cNvPr>
            <p:cNvSpPr/>
            <p:nvPr/>
          </p:nvSpPr>
          <p:spPr>
            <a:xfrm>
              <a:off x="3871338" y="1528042"/>
              <a:ext cx="4449326" cy="4449326"/>
            </a:xfrm>
            <a:prstGeom prst="blockArc">
              <a:avLst>
                <a:gd name="adj1" fmla="val 16200000"/>
                <a:gd name="adj2" fmla="val 1800000"/>
                <a:gd name="adj3" fmla="val 4644"/>
              </a:avLst>
            </a:prstGeom>
            <a:ln>
              <a:solidFill>
                <a:schemeClr val="tx2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BDAA8B5B-216D-7A61-D855-1B28112E433D}"/>
                </a:ext>
              </a:extLst>
            </p:cNvPr>
            <p:cNvSpPr/>
            <p:nvPr/>
          </p:nvSpPr>
          <p:spPr>
            <a:xfrm>
              <a:off x="3871338" y="1528042"/>
              <a:ext cx="4449326" cy="4449326"/>
            </a:xfrm>
            <a:prstGeom prst="blockArc">
              <a:avLst>
                <a:gd name="adj1" fmla="val 9000000"/>
                <a:gd name="adj2" fmla="val 16200000"/>
                <a:gd name="adj3" fmla="val 4644"/>
              </a:avLst>
            </a:prstGeom>
            <a:ln>
              <a:solidFill>
                <a:schemeClr val="tx2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96E8AF72-6195-ECB5-778C-8947BE08C83F}"/>
              </a:ext>
            </a:extLst>
          </p:cNvPr>
          <p:cNvSpPr/>
          <p:nvPr/>
        </p:nvSpPr>
        <p:spPr>
          <a:xfrm>
            <a:off x="4887788" y="2555274"/>
            <a:ext cx="2494244" cy="2494244"/>
          </a:xfrm>
          <a:custGeom>
            <a:avLst/>
            <a:gdLst>
              <a:gd name="connsiteX0" fmla="*/ 0 w 2133555"/>
              <a:gd name="connsiteY0" fmla="*/ 1066778 h 2133555"/>
              <a:gd name="connsiteX1" fmla="*/ 1066778 w 2133555"/>
              <a:gd name="connsiteY1" fmla="*/ 0 h 2133555"/>
              <a:gd name="connsiteX2" fmla="*/ 2133556 w 2133555"/>
              <a:gd name="connsiteY2" fmla="*/ 1066778 h 2133555"/>
              <a:gd name="connsiteX3" fmla="*/ 1066778 w 2133555"/>
              <a:gd name="connsiteY3" fmla="*/ 2133556 h 2133555"/>
              <a:gd name="connsiteX4" fmla="*/ 0 w 2133555"/>
              <a:gd name="connsiteY4" fmla="*/ 1066778 h 213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555" h="2133555">
                <a:moveTo>
                  <a:pt x="0" y="1066778"/>
                </a:moveTo>
                <a:cubicBezTo>
                  <a:pt x="0" y="477613"/>
                  <a:pt x="477613" y="0"/>
                  <a:pt x="1066778" y="0"/>
                </a:cubicBezTo>
                <a:cubicBezTo>
                  <a:pt x="1655943" y="0"/>
                  <a:pt x="2133556" y="477613"/>
                  <a:pt x="2133556" y="1066778"/>
                </a:cubicBezTo>
                <a:cubicBezTo>
                  <a:pt x="2133556" y="1655943"/>
                  <a:pt x="1655943" y="2133556"/>
                  <a:pt x="1066778" y="2133556"/>
                </a:cubicBezTo>
                <a:cubicBezTo>
                  <a:pt x="477613" y="2133556"/>
                  <a:pt x="0" y="1655943"/>
                  <a:pt x="0" y="1066778"/>
                </a:cubicBezTo>
                <a:close/>
              </a:path>
            </a:pathLst>
          </a:custGeom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337852" rIns="182880" bIns="33785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PNHP’s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800" b="1" kern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Triple Aim”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722068E-B61B-AB1D-00C0-FAE515545405}"/>
              </a:ext>
            </a:extLst>
          </p:cNvPr>
          <p:cNvSpPr/>
          <p:nvPr/>
        </p:nvSpPr>
        <p:spPr>
          <a:xfrm>
            <a:off x="4887788" y="371567"/>
            <a:ext cx="2494244" cy="2494244"/>
          </a:xfrm>
          <a:custGeom>
            <a:avLst/>
            <a:gdLst>
              <a:gd name="connsiteX0" fmla="*/ 0 w 2133555"/>
              <a:gd name="connsiteY0" fmla="*/ 1066778 h 2133555"/>
              <a:gd name="connsiteX1" fmla="*/ 1066778 w 2133555"/>
              <a:gd name="connsiteY1" fmla="*/ 0 h 2133555"/>
              <a:gd name="connsiteX2" fmla="*/ 2133556 w 2133555"/>
              <a:gd name="connsiteY2" fmla="*/ 1066778 h 2133555"/>
              <a:gd name="connsiteX3" fmla="*/ 1066778 w 2133555"/>
              <a:gd name="connsiteY3" fmla="*/ 2133556 h 2133555"/>
              <a:gd name="connsiteX4" fmla="*/ 0 w 2133555"/>
              <a:gd name="connsiteY4" fmla="*/ 1066778 h 213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555" h="2133555">
                <a:moveTo>
                  <a:pt x="0" y="1066778"/>
                </a:moveTo>
                <a:cubicBezTo>
                  <a:pt x="0" y="477613"/>
                  <a:pt x="477613" y="0"/>
                  <a:pt x="1066778" y="0"/>
                </a:cubicBezTo>
                <a:cubicBezTo>
                  <a:pt x="1655943" y="0"/>
                  <a:pt x="2133556" y="477613"/>
                  <a:pt x="2133556" y="1066778"/>
                </a:cubicBezTo>
                <a:cubicBezTo>
                  <a:pt x="2133556" y="1655943"/>
                  <a:pt x="1655943" y="2133556"/>
                  <a:pt x="1066778" y="2133556"/>
                </a:cubicBezTo>
                <a:cubicBezTo>
                  <a:pt x="477613" y="2133556"/>
                  <a:pt x="0" y="1655943"/>
                  <a:pt x="0" y="1066778"/>
                </a:cubicBezTo>
                <a:close/>
              </a:path>
            </a:pathLst>
          </a:custGeom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337852" rIns="182880" bIns="33785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b="1" kern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Single Payer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03F3940-4E9A-44E5-88EF-4D97A86B409C}"/>
              </a:ext>
            </a:extLst>
          </p:cNvPr>
          <p:cNvSpPr/>
          <p:nvPr/>
        </p:nvSpPr>
        <p:spPr>
          <a:xfrm>
            <a:off x="3193680" y="3817894"/>
            <a:ext cx="2133555" cy="2133555"/>
          </a:xfrm>
          <a:custGeom>
            <a:avLst/>
            <a:gdLst>
              <a:gd name="connsiteX0" fmla="*/ 0 w 2133555"/>
              <a:gd name="connsiteY0" fmla="*/ 1066778 h 2133555"/>
              <a:gd name="connsiteX1" fmla="*/ 1066778 w 2133555"/>
              <a:gd name="connsiteY1" fmla="*/ 0 h 2133555"/>
              <a:gd name="connsiteX2" fmla="*/ 2133556 w 2133555"/>
              <a:gd name="connsiteY2" fmla="*/ 1066778 h 2133555"/>
              <a:gd name="connsiteX3" fmla="*/ 1066778 w 2133555"/>
              <a:gd name="connsiteY3" fmla="*/ 2133556 h 2133555"/>
              <a:gd name="connsiteX4" fmla="*/ 0 w 2133555"/>
              <a:gd name="connsiteY4" fmla="*/ 1066778 h 213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555" h="2133555">
                <a:moveTo>
                  <a:pt x="0" y="1066778"/>
                </a:moveTo>
                <a:cubicBezTo>
                  <a:pt x="0" y="477613"/>
                  <a:pt x="477613" y="0"/>
                  <a:pt x="1066778" y="0"/>
                </a:cubicBezTo>
                <a:cubicBezTo>
                  <a:pt x="1655943" y="0"/>
                  <a:pt x="2133556" y="477613"/>
                  <a:pt x="2133556" y="1066778"/>
                </a:cubicBezTo>
                <a:cubicBezTo>
                  <a:pt x="2133556" y="1655943"/>
                  <a:pt x="1655943" y="2133556"/>
                  <a:pt x="1066778" y="2133556"/>
                </a:cubicBezTo>
                <a:cubicBezTo>
                  <a:pt x="477613" y="2133556"/>
                  <a:pt x="0" y="1655943"/>
                  <a:pt x="0" y="1066778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337852" rIns="182880" bIns="33785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 Profiteering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988B0A6-1F9F-13B3-DFAE-6E169A49D9F1}"/>
              </a:ext>
            </a:extLst>
          </p:cNvPr>
          <p:cNvSpPr/>
          <p:nvPr/>
        </p:nvSpPr>
        <p:spPr>
          <a:xfrm>
            <a:off x="6942586" y="3820897"/>
            <a:ext cx="2133555" cy="2130552"/>
          </a:xfrm>
          <a:custGeom>
            <a:avLst/>
            <a:gdLst>
              <a:gd name="connsiteX0" fmla="*/ 0 w 2133555"/>
              <a:gd name="connsiteY0" fmla="*/ 1066778 h 2133555"/>
              <a:gd name="connsiteX1" fmla="*/ 1066778 w 2133555"/>
              <a:gd name="connsiteY1" fmla="*/ 0 h 2133555"/>
              <a:gd name="connsiteX2" fmla="*/ 2133556 w 2133555"/>
              <a:gd name="connsiteY2" fmla="*/ 1066778 h 2133555"/>
              <a:gd name="connsiteX3" fmla="*/ 1066778 w 2133555"/>
              <a:gd name="connsiteY3" fmla="*/ 2133556 h 2133555"/>
              <a:gd name="connsiteX4" fmla="*/ 0 w 2133555"/>
              <a:gd name="connsiteY4" fmla="*/ 1066778 h 213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555" h="2133555">
                <a:moveTo>
                  <a:pt x="0" y="1066778"/>
                </a:moveTo>
                <a:cubicBezTo>
                  <a:pt x="0" y="477613"/>
                  <a:pt x="477613" y="0"/>
                  <a:pt x="1066778" y="0"/>
                </a:cubicBezTo>
                <a:cubicBezTo>
                  <a:pt x="1655943" y="0"/>
                  <a:pt x="2133556" y="477613"/>
                  <a:pt x="2133556" y="1066778"/>
                </a:cubicBezTo>
                <a:cubicBezTo>
                  <a:pt x="2133556" y="1655943"/>
                  <a:pt x="1655943" y="2133556"/>
                  <a:pt x="1066778" y="2133556"/>
                </a:cubicBezTo>
                <a:cubicBezTo>
                  <a:pt x="477613" y="2133556"/>
                  <a:pt x="0" y="1655943"/>
                  <a:pt x="0" y="1066778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Improve Traditional Medicare</a:t>
            </a:r>
          </a:p>
        </p:txBody>
      </p:sp>
    </p:spTree>
    <p:extLst>
      <p:ext uri="{BB962C8B-B14F-4D97-AF65-F5344CB8AC3E}">
        <p14:creationId xmlns:p14="http://schemas.microsoft.com/office/powerpoint/2010/main" val="39041725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6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CFDEB-C741-8EE1-9F54-01DDBFE8F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655499-E432-DA0A-B356-A7857FDB7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19E08-BAE8-4079-F8ED-E45E1E3C85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5" t="63308" r="2576" b="738"/>
          <a:stretch/>
        </p:blipFill>
        <p:spPr>
          <a:xfrm>
            <a:off x="-1" y="381964"/>
            <a:ext cx="12184869" cy="5914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89DBFA-D2DD-12FA-80C3-76665D05E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5" t="63308" r="2576" b="738"/>
          <a:stretch/>
        </p:blipFill>
        <p:spPr>
          <a:xfrm>
            <a:off x="-7133" y="943337"/>
            <a:ext cx="12184869" cy="5914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19835-D266-8FB0-EAA5-F30BDDCB3F5C}"/>
              </a:ext>
            </a:extLst>
          </p:cNvPr>
          <p:cNvSpPr/>
          <p:nvPr/>
        </p:nvSpPr>
        <p:spPr>
          <a:xfrm>
            <a:off x="-7133" y="0"/>
            <a:ext cx="12199133" cy="14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Dozens of organizations cosponsored Florida’s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Medicare for All Virtual Town Hall June 20, 2024</a:t>
            </a:r>
          </a:p>
        </p:txBody>
      </p:sp>
    </p:spTree>
    <p:extLst>
      <p:ext uri="{BB962C8B-B14F-4D97-AF65-F5344CB8AC3E}">
        <p14:creationId xmlns:p14="http://schemas.microsoft.com/office/powerpoint/2010/main" val="3373843281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D72BD-193D-8ED5-568F-CA5571415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7234-6307-8088-EB2A-E63F38FCB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EC36F-0306-1CAE-EFFF-4525C122E06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A1AAE-615A-830D-C8FA-D2D9096ABA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68C70-C16C-74C5-7A82-EC98E358E52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4E1842D-C8F7-CB75-7A35-865CBC12E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031909"/>
              </p:ext>
            </p:extLst>
          </p:nvPr>
        </p:nvGraphicFramePr>
        <p:xfrm>
          <a:off x="725905" y="493295"/>
          <a:ext cx="10740190" cy="5185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70095">
                  <a:extLst>
                    <a:ext uri="{9D8B030D-6E8A-4147-A177-3AD203B41FA5}">
                      <a16:colId xmlns:a16="http://schemas.microsoft.com/office/drawing/2014/main" val="2812229325"/>
                    </a:ext>
                  </a:extLst>
                </a:gridCol>
                <a:gridCol w="5370095">
                  <a:extLst>
                    <a:ext uri="{9D8B030D-6E8A-4147-A177-3AD203B41FA5}">
                      <a16:colId xmlns:a16="http://schemas.microsoft.com/office/drawing/2014/main" val="1552756344"/>
                    </a:ext>
                  </a:extLst>
                </a:gridCol>
              </a:tblGrid>
              <a:tr h="2592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/>
                        <a:t>North Central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IL, IN, IA, KS, MI,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MN, MO, NE, ND,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OH, PA (West), SD, WI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600" b="1" dirty="0"/>
                        <a:t>Northeast</a:t>
                      </a:r>
                      <a:endParaRPr lang="en-US" sz="32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CT, DE, ME, MD,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MA, NH, NJ, NY,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PA (East), RI, VT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059724"/>
                  </a:ext>
                </a:extLst>
              </a:tr>
              <a:tr h="2592805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600" b="1" dirty="0"/>
                        <a:t>West</a:t>
                      </a:r>
                      <a:endParaRPr lang="en-US" sz="32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AK, AS, AZ, CA, CO,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GU, HI, ID, MT, NV,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NM, MP, OR, UT, WA, WY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600" b="1" dirty="0"/>
                        <a:t>South</a:t>
                      </a:r>
                      <a:endParaRPr lang="en-US" sz="32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AL, AR, DC, Fl, GA,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KY, LA, MS, NC, OK, PR,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SC, TN, TX, VI, VA, WV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43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139989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4B67-9FF1-DBE8-E4A7-75CA8B40E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Key Questions to Report 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97A56-F5FD-4A06-6FB6-3F1AB480B17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17ED0-7789-D727-1971-59E8A0C7518E}"/>
              </a:ext>
            </a:extLst>
          </p:cNvPr>
          <p:cNvSpPr txBox="1"/>
          <p:nvPr/>
        </p:nvSpPr>
        <p:spPr>
          <a:xfrm>
            <a:off x="672084" y="1690688"/>
            <a:ext cx="108478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1. With which legislator(s) are you committing to meeting?</a:t>
            </a:r>
          </a:p>
          <a:p>
            <a:r>
              <a:rPr lang="en-US" sz="3200" dirty="0">
                <a:solidFill>
                  <a:schemeClr val="bg1"/>
                </a:solidFill>
              </a:rPr>
              <a:t>2. Which new people will you invite to attend that meeting?</a:t>
            </a:r>
          </a:p>
          <a:p>
            <a:pPr lvl="1"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(Can be either PNHP members or coalition representatives.)</a:t>
            </a: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3. What is a barrier you need to overcome to get them to attend? Is there a knowledge or skill gap?</a:t>
            </a:r>
          </a:p>
        </p:txBody>
      </p:sp>
    </p:spTree>
    <p:extLst>
      <p:ext uri="{BB962C8B-B14F-4D97-AF65-F5344CB8AC3E}">
        <p14:creationId xmlns:p14="http://schemas.microsoft.com/office/powerpoint/2010/main" val="4800190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E7D15-351E-A689-CFDD-C27C88010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8FBBC-F2F7-50B8-078F-F8E14125101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432F5D-9A05-F708-8800-FC5D39D2FFBD}"/>
              </a:ext>
            </a:extLst>
          </p:cNvPr>
          <p:cNvGraphicFramePr>
            <a:graphicFrameLocks noGrp="1"/>
          </p:cNvGraphicFramePr>
          <p:nvPr/>
        </p:nvGraphicFramePr>
        <p:xfrm>
          <a:off x="725905" y="493295"/>
          <a:ext cx="10740190" cy="5185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70095">
                  <a:extLst>
                    <a:ext uri="{9D8B030D-6E8A-4147-A177-3AD203B41FA5}">
                      <a16:colId xmlns:a16="http://schemas.microsoft.com/office/drawing/2014/main" val="2812229325"/>
                    </a:ext>
                  </a:extLst>
                </a:gridCol>
                <a:gridCol w="5370095">
                  <a:extLst>
                    <a:ext uri="{9D8B030D-6E8A-4147-A177-3AD203B41FA5}">
                      <a16:colId xmlns:a16="http://schemas.microsoft.com/office/drawing/2014/main" val="1552756344"/>
                    </a:ext>
                  </a:extLst>
                </a:gridCol>
              </a:tblGrid>
              <a:tr h="2592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/>
                        <a:t>North Central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IL, IN, IA, KS, MI,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MN, MO, NE, ND,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OH, PA (West), SD, WI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600" b="1" dirty="0"/>
                        <a:t>Northeast</a:t>
                      </a:r>
                      <a:endParaRPr lang="en-US" sz="32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CT, DE, ME, MD,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MA, NH, NJ, NY,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PA (East), RI, VT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059724"/>
                  </a:ext>
                </a:extLst>
              </a:tr>
              <a:tr h="2592805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600" b="1" dirty="0"/>
                        <a:t>West</a:t>
                      </a:r>
                      <a:endParaRPr lang="en-US" sz="32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AK, AS, AZ, CA, CO,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GU, HI, ID, MT, NV,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NM, MP, OR, UT, WA, WY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600" b="1" dirty="0"/>
                        <a:t>South</a:t>
                      </a:r>
                      <a:endParaRPr lang="en-US" sz="32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AL, AR, DC, Fl, GA,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KY, LA, MS, NC, OK, PR,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/>
                        <a:t>SC, TN, TX, VI, VA, WV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43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901334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7DF3-A5DD-51CD-F918-ED9C2F8DB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clock?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D7533-E963-3199-6FF5-C236918B27E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>
                <a:extLst>
                  <a:ext uri="{FF2B5EF4-FFF2-40B4-BE49-F238E27FC236}">
                    <a16:creationId xmlns:a16="http://schemas.microsoft.com/office/drawing/2014/main" id="{20F6D871-7209-C7C6-4952-DB83C81920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2361106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Add-in 3">
                <a:extLst>
                  <a:ext uri="{FF2B5EF4-FFF2-40B4-BE49-F238E27FC236}">
                    <a16:creationId xmlns:a16="http://schemas.microsoft.com/office/drawing/2014/main" id="{20F6D871-7209-C7C6-4952-DB83C81920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797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F5537-9495-02C6-EBEE-FBD487BF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D026-AED9-4E0E-E118-6202D47A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Key Questions to Report 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7E69F-BC4D-4A62-0AB3-7A7452F3C83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D4135-DA67-50BE-5871-08D0B76EA96C}"/>
              </a:ext>
            </a:extLst>
          </p:cNvPr>
          <p:cNvSpPr txBox="1"/>
          <p:nvPr/>
        </p:nvSpPr>
        <p:spPr>
          <a:xfrm>
            <a:off x="672084" y="1690688"/>
            <a:ext cx="108478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1. With which legislator(s) are you committing to meeting?</a:t>
            </a:r>
          </a:p>
          <a:p>
            <a:r>
              <a:rPr lang="en-US" sz="3200" dirty="0">
                <a:solidFill>
                  <a:schemeClr val="bg1"/>
                </a:solidFill>
              </a:rPr>
              <a:t>2. Which new people will you invite to attend that meeting?</a:t>
            </a:r>
          </a:p>
          <a:p>
            <a:pPr lvl="1"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(Can be either PNHP members or coalition representatives.)</a:t>
            </a: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3. What is a barrier you need to overcome to get them to attend? Is there a knowledge or skill gap?</a:t>
            </a:r>
          </a:p>
        </p:txBody>
      </p:sp>
    </p:spTree>
    <p:extLst>
      <p:ext uri="{BB962C8B-B14F-4D97-AF65-F5344CB8AC3E}">
        <p14:creationId xmlns:p14="http://schemas.microsoft.com/office/powerpoint/2010/main" val="2264847867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B941-D8A7-7624-D272-29672934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Us Track Our Progress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9B87F-30FD-DDC3-D779-4C0B3CCE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" b="-471"/>
          <a:stretch/>
        </p:blipFill>
        <p:spPr>
          <a:xfrm>
            <a:off x="581710" y="1646145"/>
            <a:ext cx="6574712" cy="48467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811CAC2-8285-52CF-5203-AE1D8AD8082F}"/>
              </a:ext>
            </a:extLst>
          </p:cNvPr>
          <p:cNvGrpSpPr/>
          <p:nvPr/>
        </p:nvGrpSpPr>
        <p:grpSpPr>
          <a:xfrm>
            <a:off x="7462416" y="1718849"/>
            <a:ext cx="3623397" cy="3623397"/>
            <a:chOff x="7462416" y="1718849"/>
            <a:chExt cx="3623397" cy="36233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4789EC-4D8F-2E75-7FD3-6DA7B7B60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2416" y="1718849"/>
              <a:ext cx="3623397" cy="3623397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0A9006-81F1-9327-91B9-12107DE53C48}"/>
                </a:ext>
              </a:extLst>
            </p:cNvPr>
            <p:cNvSpPr/>
            <p:nvPr/>
          </p:nvSpPr>
          <p:spPr>
            <a:xfrm>
              <a:off x="8737762" y="2999064"/>
              <a:ext cx="1063980" cy="106398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PNHP</a:t>
              </a:r>
            </a:p>
            <a:p>
              <a:pPr algn="ctr"/>
              <a:r>
                <a:rPr lang="en-US" sz="2000" b="1" dirty="0"/>
                <a:t>Report Backs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37021298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10D6AF6C-3C40-14EE-AD48-345A3EA91FAE}"/>
              </a:ext>
            </a:extLst>
          </p:cNvPr>
          <p:cNvSpPr/>
          <p:nvPr/>
        </p:nvSpPr>
        <p:spPr>
          <a:xfrm>
            <a:off x="724332" y="1235034"/>
            <a:ext cx="2604655" cy="562496"/>
          </a:xfrm>
          <a:custGeom>
            <a:avLst/>
            <a:gdLst>
              <a:gd name="connsiteX0" fmla="*/ 0 w 2430618"/>
              <a:gd name="connsiteY0" fmla="*/ 0 h 972247"/>
              <a:gd name="connsiteX1" fmla="*/ 2430618 w 2430618"/>
              <a:gd name="connsiteY1" fmla="*/ 0 h 972247"/>
              <a:gd name="connsiteX2" fmla="*/ 2430618 w 2430618"/>
              <a:gd name="connsiteY2" fmla="*/ 972247 h 972247"/>
              <a:gd name="connsiteX3" fmla="*/ 0 w 2430618"/>
              <a:gd name="connsiteY3" fmla="*/ 972247 h 972247"/>
              <a:gd name="connsiteX4" fmla="*/ 0 w 2430618"/>
              <a:gd name="connsiteY4" fmla="*/ 0 h 97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18" h="972247">
                <a:moveTo>
                  <a:pt x="0" y="0"/>
                </a:moveTo>
                <a:lnTo>
                  <a:pt x="2430618" y="0"/>
                </a:lnTo>
                <a:lnTo>
                  <a:pt x="2430618" y="972247"/>
                </a:lnTo>
                <a:lnTo>
                  <a:pt x="0" y="9722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2400" b="1" kern="12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Quarter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6B4D558-8AEF-F097-0E78-D46A30A942D3}"/>
              </a:ext>
            </a:extLst>
          </p:cNvPr>
          <p:cNvSpPr/>
          <p:nvPr/>
        </p:nvSpPr>
        <p:spPr>
          <a:xfrm>
            <a:off x="724332" y="1805048"/>
            <a:ext cx="2604655" cy="4104863"/>
          </a:xfrm>
          <a:custGeom>
            <a:avLst/>
            <a:gdLst>
              <a:gd name="connsiteX0" fmla="*/ 0 w 2430618"/>
              <a:gd name="connsiteY0" fmla="*/ 0 h 4014562"/>
              <a:gd name="connsiteX1" fmla="*/ 2430618 w 2430618"/>
              <a:gd name="connsiteY1" fmla="*/ 0 h 4014562"/>
              <a:gd name="connsiteX2" fmla="*/ 2430618 w 2430618"/>
              <a:gd name="connsiteY2" fmla="*/ 4014562 h 4014562"/>
              <a:gd name="connsiteX3" fmla="*/ 0 w 2430618"/>
              <a:gd name="connsiteY3" fmla="*/ 4014562 h 4014562"/>
              <a:gd name="connsiteX4" fmla="*/ 0 w 2430618"/>
              <a:gd name="connsiteY4" fmla="*/ 0 h 401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18" h="4014562">
                <a:moveTo>
                  <a:pt x="0" y="0"/>
                </a:moveTo>
                <a:lnTo>
                  <a:pt x="2430618" y="0"/>
                </a:lnTo>
                <a:lnTo>
                  <a:pt x="2430618" y="4014562"/>
                </a:lnTo>
                <a:lnTo>
                  <a:pt x="0" y="40145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91440" bIns="192024" numCol="1" spcCol="1270" anchor="t" anchorCtr="0">
            <a:noAutofit/>
          </a:bodyPr>
          <a:lstStyle/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dirty="0"/>
              <a:t>Meet with the newly elected</a:t>
            </a:r>
          </a:p>
          <a:p>
            <a:pPr marL="171450" lvl="1" indent="-171450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sz="2000" dirty="0"/>
              <a:t>Jan: Congressional letters demanding MA accountability</a:t>
            </a:r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dirty="0"/>
              <a:t>By Feb 6: CMS draft of MA rates</a:t>
            </a:r>
            <a:endParaRPr lang="en-US" sz="2000" kern="1200" dirty="0"/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kern="1200" dirty="0"/>
              <a:t>Q1: AHIP letters from Congress in support of MA</a:t>
            </a:r>
          </a:p>
          <a:p>
            <a:pPr marL="171450" lvl="1" indent="-171450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sz="2000" dirty="0"/>
              <a:t>Q1: End-of-year MA earnings report</a:t>
            </a:r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endParaRPr lang="en-US" sz="2000" kern="120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6FA32B4-DABE-76F7-3CA1-32D11CDAA44C}"/>
              </a:ext>
            </a:extLst>
          </p:cNvPr>
          <p:cNvSpPr/>
          <p:nvPr/>
        </p:nvSpPr>
        <p:spPr>
          <a:xfrm>
            <a:off x="3611262" y="1235034"/>
            <a:ext cx="2430618" cy="562496"/>
          </a:xfrm>
          <a:custGeom>
            <a:avLst/>
            <a:gdLst>
              <a:gd name="connsiteX0" fmla="*/ 0 w 2430618"/>
              <a:gd name="connsiteY0" fmla="*/ 0 h 972247"/>
              <a:gd name="connsiteX1" fmla="*/ 2430618 w 2430618"/>
              <a:gd name="connsiteY1" fmla="*/ 0 h 972247"/>
              <a:gd name="connsiteX2" fmla="*/ 2430618 w 2430618"/>
              <a:gd name="connsiteY2" fmla="*/ 972247 h 972247"/>
              <a:gd name="connsiteX3" fmla="*/ 0 w 2430618"/>
              <a:gd name="connsiteY3" fmla="*/ 972247 h 972247"/>
              <a:gd name="connsiteX4" fmla="*/ 0 w 2430618"/>
              <a:gd name="connsiteY4" fmla="*/ 0 h 97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18" h="972247">
                <a:moveTo>
                  <a:pt x="0" y="0"/>
                </a:moveTo>
                <a:lnTo>
                  <a:pt x="2430618" y="0"/>
                </a:lnTo>
                <a:lnTo>
                  <a:pt x="2430618" y="972247"/>
                </a:lnTo>
                <a:lnTo>
                  <a:pt x="0" y="9722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sz="2400" b="1" kern="12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nd</a:t>
            </a: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Quarter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6A85AE9-D0B3-841D-1E19-9A9AB1BAB863}"/>
              </a:ext>
            </a:extLst>
          </p:cNvPr>
          <p:cNvSpPr/>
          <p:nvPr/>
        </p:nvSpPr>
        <p:spPr>
          <a:xfrm>
            <a:off x="3611262" y="1805048"/>
            <a:ext cx="2430618" cy="4104863"/>
          </a:xfrm>
          <a:custGeom>
            <a:avLst/>
            <a:gdLst>
              <a:gd name="connsiteX0" fmla="*/ 0 w 2430618"/>
              <a:gd name="connsiteY0" fmla="*/ 0 h 4014562"/>
              <a:gd name="connsiteX1" fmla="*/ 2430618 w 2430618"/>
              <a:gd name="connsiteY1" fmla="*/ 0 h 4014562"/>
              <a:gd name="connsiteX2" fmla="*/ 2430618 w 2430618"/>
              <a:gd name="connsiteY2" fmla="*/ 4014562 h 4014562"/>
              <a:gd name="connsiteX3" fmla="*/ 0 w 2430618"/>
              <a:gd name="connsiteY3" fmla="*/ 4014562 h 4014562"/>
              <a:gd name="connsiteX4" fmla="*/ 0 w 2430618"/>
              <a:gd name="connsiteY4" fmla="*/ 0 h 401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18" h="4014562">
                <a:moveTo>
                  <a:pt x="0" y="0"/>
                </a:moveTo>
                <a:lnTo>
                  <a:pt x="2430618" y="0"/>
                </a:lnTo>
                <a:lnTo>
                  <a:pt x="2430618" y="4014562"/>
                </a:lnTo>
                <a:lnTo>
                  <a:pt x="0" y="40145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kern="1200" dirty="0"/>
              <a:t>By Apr 7: CMS finalizes rates</a:t>
            </a:r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kern="1200" dirty="0"/>
              <a:t>Q2: new MFA bills filed</a:t>
            </a:r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dirty="0"/>
              <a:t>June 30: completion of 3,000 surveys on Moral Injury</a:t>
            </a:r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dirty="0"/>
              <a:t>Ongoing target: Build more relationships with legislators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59331FE-FD21-BDC5-4051-1E4A6E755F5E}"/>
              </a:ext>
            </a:extLst>
          </p:cNvPr>
          <p:cNvSpPr/>
          <p:nvPr/>
        </p:nvSpPr>
        <p:spPr>
          <a:xfrm>
            <a:off x="6324155" y="1235034"/>
            <a:ext cx="2430618" cy="562496"/>
          </a:xfrm>
          <a:custGeom>
            <a:avLst/>
            <a:gdLst>
              <a:gd name="connsiteX0" fmla="*/ 0 w 2430618"/>
              <a:gd name="connsiteY0" fmla="*/ 0 h 972247"/>
              <a:gd name="connsiteX1" fmla="*/ 2430618 w 2430618"/>
              <a:gd name="connsiteY1" fmla="*/ 0 h 972247"/>
              <a:gd name="connsiteX2" fmla="*/ 2430618 w 2430618"/>
              <a:gd name="connsiteY2" fmla="*/ 972247 h 972247"/>
              <a:gd name="connsiteX3" fmla="*/ 0 w 2430618"/>
              <a:gd name="connsiteY3" fmla="*/ 972247 h 972247"/>
              <a:gd name="connsiteX4" fmla="*/ 0 w 2430618"/>
              <a:gd name="connsiteY4" fmla="*/ 0 h 97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18" h="972247">
                <a:moveTo>
                  <a:pt x="0" y="0"/>
                </a:moveTo>
                <a:lnTo>
                  <a:pt x="2430618" y="0"/>
                </a:lnTo>
                <a:lnTo>
                  <a:pt x="2430618" y="972247"/>
                </a:lnTo>
                <a:lnTo>
                  <a:pt x="0" y="9722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sz="2400" b="1" kern="12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rd</a:t>
            </a: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Quarter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38F6F4-2BE5-4ABE-F1C1-B4E348D02DD2}"/>
              </a:ext>
            </a:extLst>
          </p:cNvPr>
          <p:cNvSpPr/>
          <p:nvPr/>
        </p:nvSpPr>
        <p:spPr>
          <a:xfrm>
            <a:off x="6324155" y="1805048"/>
            <a:ext cx="2430618" cy="4104863"/>
          </a:xfrm>
          <a:custGeom>
            <a:avLst/>
            <a:gdLst>
              <a:gd name="connsiteX0" fmla="*/ 0 w 2430618"/>
              <a:gd name="connsiteY0" fmla="*/ 0 h 4014562"/>
              <a:gd name="connsiteX1" fmla="*/ 2430618 w 2430618"/>
              <a:gd name="connsiteY1" fmla="*/ 0 h 4014562"/>
              <a:gd name="connsiteX2" fmla="*/ 2430618 w 2430618"/>
              <a:gd name="connsiteY2" fmla="*/ 4014562 h 4014562"/>
              <a:gd name="connsiteX3" fmla="*/ 0 w 2430618"/>
              <a:gd name="connsiteY3" fmla="*/ 4014562 h 4014562"/>
              <a:gd name="connsiteX4" fmla="*/ 0 w 2430618"/>
              <a:gd name="connsiteY4" fmla="*/ 0 h 401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18" h="4014562">
                <a:moveTo>
                  <a:pt x="0" y="0"/>
                </a:moveTo>
                <a:lnTo>
                  <a:pt x="2430618" y="0"/>
                </a:lnTo>
                <a:lnTo>
                  <a:pt x="2430618" y="4014562"/>
                </a:lnTo>
                <a:lnTo>
                  <a:pt x="0" y="40145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kern="1200" dirty="0"/>
              <a:t>July: Mid-year MA earnings report</a:t>
            </a:r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dirty="0"/>
              <a:t>August: Equity Report finished</a:t>
            </a:r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dirty="0"/>
              <a:t>“Level the Playing Field” bill </a:t>
            </a:r>
            <a:r>
              <a:rPr lang="en-US" sz="2000"/>
              <a:t>filed (date TBD)</a:t>
            </a:r>
            <a:endParaRPr lang="en-US" sz="2000" dirty="0"/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dirty="0"/>
              <a:t>Ongoing target: PNHP base building</a:t>
            </a:r>
            <a:endParaRPr lang="en-US" sz="2000" kern="120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6F7166D-9743-A1BC-016C-484C9BDB23ED}"/>
              </a:ext>
            </a:extLst>
          </p:cNvPr>
          <p:cNvSpPr/>
          <p:nvPr/>
        </p:nvSpPr>
        <p:spPr>
          <a:xfrm>
            <a:off x="9037049" y="1235034"/>
            <a:ext cx="2430618" cy="562496"/>
          </a:xfrm>
          <a:custGeom>
            <a:avLst/>
            <a:gdLst>
              <a:gd name="connsiteX0" fmla="*/ 0 w 2430618"/>
              <a:gd name="connsiteY0" fmla="*/ 0 h 972247"/>
              <a:gd name="connsiteX1" fmla="*/ 2430618 w 2430618"/>
              <a:gd name="connsiteY1" fmla="*/ 0 h 972247"/>
              <a:gd name="connsiteX2" fmla="*/ 2430618 w 2430618"/>
              <a:gd name="connsiteY2" fmla="*/ 972247 h 972247"/>
              <a:gd name="connsiteX3" fmla="*/ 0 w 2430618"/>
              <a:gd name="connsiteY3" fmla="*/ 972247 h 972247"/>
              <a:gd name="connsiteX4" fmla="*/ 0 w 2430618"/>
              <a:gd name="connsiteY4" fmla="*/ 0 h 97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18" h="972247">
                <a:moveTo>
                  <a:pt x="0" y="0"/>
                </a:moveTo>
                <a:lnTo>
                  <a:pt x="2430618" y="0"/>
                </a:lnTo>
                <a:lnTo>
                  <a:pt x="2430618" y="972247"/>
                </a:lnTo>
                <a:lnTo>
                  <a:pt x="0" y="9722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sz="2400" b="1" kern="12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sz="24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Quarter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B25ED07-0C6C-D30B-DAC9-DA242A3ABBE6}"/>
              </a:ext>
            </a:extLst>
          </p:cNvPr>
          <p:cNvSpPr/>
          <p:nvPr/>
        </p:nvSpPr>
        <p:spPr>
          <a:xfrm>
            <a:off x="9037049" y="1805048"/>
            <a:ext cx="2430618" cy="4104863"/>
          </a:xfrm>
          <a:custGeom>
            <a:avLst/>
            <a:gdLst>
              <a:gd name="connsiteX0" fmla="*/ 0 w 2430618"/>
              <a:gd name="connsiteY0" fmla="*/ 0 h 4014562"/>
              <a:gd name="connsiteX1" fmla="*/ 2430618 w 2430618"/>
              <a:gd name="connsiteY1" fmla="*/ 0 h 4014562"/>
              <a:gd name="connsiteX2" fmla="*/ 2430618 w 2430618"/>
              <a:gd name="connsiteY2" fmla="*/ 4014562 h 4014562"/>
              <a:gd name="connsiteX3" fmla="*/ 0 w 2430618"/>
              <a:gd name="connsiteY3" fmla="*/ 4014562 h 4014562"/>
              <a:gd name="connsiteX4" fmla="*/ 0 w 2430618"/>
              <a:gd name="connsiteY4" fmla="*/ 0 h 401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18" h="4014562">
                <a:moveTo>
                  <a:pt x="0" y="0"/>
                </a:moveTo>
                <a:lnTo>
                  <a:pt x="2430618" y="0"/>
                </a:lnTo>
                <a:lnTo>
                  <a:pt x="2430618" y="4014562"/>
                </a:lnTo>
                <a:lnTo>
                  <a:pt x="0" y="40145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kern="1200" dirty="0"/>
              <a:t>September: Equity Report published</a:t>
            </a:r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kern="1200" dirty="0"/>
              <a:t>Oct. 15 – Dec 7: MA Open Enrollment</a:t>
            </a:r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dirty="0"/>
              <a:t>November: Moral Injury Report published</a:t>
            </a:r>
          </a:p>
          <a:p>
            <a:pPr marL="171450" lvl="1" indent="-171450" algn="l" defTabSz="106680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2000" dirty="0"/>
              <a:t>PNHP annual meeting (APHA will be in DC)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9B832-2D03-1304-B6A1-8587696B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719"/>
            <a:ext cx="10515600" cy="1325563"/>
          </a:xfrm>
        </p:spPr>
        <p:txBody>
          <a:bodyPr/>
          <a:lstStyle/>
          <a:p>
            <a:r>
              <a:rPr lang="en-US" dirty="0"/>
              <a:t>2025: A Cascade of Advocacy Targets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35992-F854-3B8B-8F26-D660A8A034E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20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uiExpand="1" build="p" animBg="1"/>
      <p:bldP spid="9" grpId="0" animBg="1"/>
      <p:bldP spid="10" grpId="0" uiExpand="1" build="p" animBg="1"/>
      <p:bldP spid="11" grpId="0" animBg="1"/>
      <p:bldP spid="12" grpId="0" uiExpand="1" build="p" animBg="1"/>
      <p:bldP spid="13" grpId="0" animBg="1"/>
      <p:bldP spid="14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CFCDF-69E2-408A-E112-F5C8B4B5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7AD1-DF94-B3FB-6D69-9B850D16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As the landscape shifts,</a:t>
            </a:r>
            <a:br>
              <a:rPr lang="en-US" sz="2800" dirty="0"/>
            </a:br>
            <a:r>
              <a:rPr lang="en-US" dirty="0"/>
              <a:t>Our Goals Can Be More Aggressive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79891D-C0B4-E491-2BFF-306DF6831382}"/>
              </a:ext>
            </a:extLst>
          </p:cNvPr>
          <p:cNvSpPr/>
          <p:nvPr/>
        </p:nvSpPr>
        <p:spPr>
          <a:xfrm>
            <a:off x="2141566" y="1739287"/>
            <a:ext cx="9212234" cy="992792"/>
          </a:xfrm>
          <a:custGeom>
            <a:avLst/>
            <a:gdLst>
              <a:gd name="connsiteX0" fmla="*/ 179637 w 1077803"/>
              <a:gd name="connsiteY0" fmla="*/ 0 h 8947446"/>
              <a:gd name="connsiteX1" fmla="*/ 898166 w 1077803"/>
              <a:gd name="connsiteY1" fmla="*/ 0 h 8947446"/>
              <a:gd name="connsiteX2" fmla="*/ 1077803 w 1077803"/>
              <a:gd name="connsiteY2" fmla="*/ 179637 h 8947446"/>
              <a:gd name="connsiteX3" fmla="*/ 1077803 w 1077803"/>
              <a:gd name="connsiteY3" fmla="*/ 8947446 h 8947446"/>
              <a:gd name="connsiteX4" fmla="*/ 1077803 w 1077803"/>
              <a:gd name="connsiteY4" fmla="*/ 8947446 h 8947446"/>
              <a:gd name="connsiteX5" fmla="*/ 0 w 1077803"/>
              <a:gd name="connsiteY5" fmla="*/ 8947446 h 8947446"/>
              <a:gd name="connsiteX6" fmla="*/ 0 w 1077803"/>
              <a:gd name="connsiteY6" fmla="*/ 8947446 h 8947446"/>
              <a:gd name="connsiteX7" fmla="*/ 0 w 1077803"/>
              <a:gd name="connsiteY7" fmla="*/ 179637 h 8947446"/>
              <a:gd name="connsiteX8" fmla="*/ 179637 w 1077803"/>
              <a:gd name="connsiteY8" fmla="*/ 0 h 894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7803" h="8947446">
                <a:moveTo>
                  <a:pt x="1077803" y="1491270"/>
                </a:moveTo>
                <a:lnTo>
                  <a:pt x="1077803" y="7456176"/>
                </a:lnTo>
                <a:cubicBezTo>
                  <a:pt x="1077803" y="8279781"/>
                  <a:pt x="1068115" y="8947442"/>
                  <a:pt x="1056164" y="8947442"/>
                </a:cubicBezTo>
                <a:lnTo>
                  <a:pt x="0" y="8947442"/>
                </a:lnTo>
                <a:lnTo>
                  <a:pt x="0" y="8947442"/>
                </a:lnTo>
                <a:lnTo>
                  <a:pt x="0" y="4"/>
                </a:lnTo>
                <a:lnTo>
                  <a:pt x="0" y="4"/>
                </a:lnTo>
                <a:lnTo>
                  <a:pt x="1056164" y="4"/>
                </a:lnTo>
                <a:cubicBezTo>
                  <a:pt x="1068115" y="4"/>
                  <a:pt x="1077803" y="667665"/>
                  <a:pt x="1077803" y="14912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6439" rIns="300264" bIns="176440" numCol="1" spcCol="1270" anchor="ctr" anchorCtr="0">
            <a:noAutofit/>
          </a:bodyPr>
          <a:lstStyle/>
          <a:p>
            <a:pPr marL="228600" lvl="1" indent="-228600" algn="l" defTabSz="889000">
              <a:spcBef>
                <a:spcPct val="0"/>
              </a:spcBef>
              <a:spcAft>
                <a:spcPts val="600"/>
              </a:spcAft>
              <a:buChar char="•"/>
            </a:pPr>
            <a:r>
              <a:rPr lang="en-US" sz="2000" kern="1200" dirty="0"/>
              <a:t>Progressives were signing the pro-MA AHIP letter as a matter of routine</a:t>
            </a:r>
          </a:p>
          <a:p>
            <a:pPr marL="228600" lvl="1" indent="-228600" algn="l" defTabSz="889000">
              <a:spcBef>
                <a:spcPct val="0"/>
              </a:spcBef>
              <a:spcAft>
                <a:spcPts val="600"/>
              </a:spcAft>
              <a:buChar char="•"/>
            </a:pPr>
            <a:r>
              <a:rPr lang="en-US" sz="2000" kern="1200" dirty="0"/>
              <a:t>Even signed by many who had endorsed MFA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1BA8698-3824-F414-91D5-0B8BA9B05EA5}"/>
              </a:ext>
            </a:extLst>
          </p:cNvPr>
          <p:cNvSpPr/>
          <p:nvPr/>
        </p:nvSpPr>
        <p:spPr>
          <a:xfrm>
            <a:off x="897634" y="1565575"/>
            <a:ext cx="1410558" cy="1340216"/>
          </a:xfrm>
          <a:custGeom>
            <a:avLst/>
            <a:gdLst>
              <a:gd name="connsiteX0" fmla="*/ 0 w 1410558"/>
              <a:gd name="connsiteY0" fmla="*/ 224547 h 1347254"/>
              <a:gd name="connsiteX1" fmla="*/ 224547 w 1410558"/>
              <a:gd name="connsiteY1" fmla="*/ 0 h 1347254"/>
              <a:gd name="connsiteX2" fmla="*/ 1186011 w 1410558"/>
              <a:gd name="connsiteY2" fmla="*/ 0 h 1347254"/>
              <a:gd name="connsiteX3" fmla="*/ 1410558 w 1410558"/>
              <a:gd name="connsiteY3" fmla="*/ 224547 h 1347254"/>
              <a:gd name="connsiteX4" fmla="*/ 1410558 w 1410558"/>
              <a:gd name="connsiteY4" fmla="*/ 1122707 h 1347254"/>
              <a:gd name="connsiteX5" fmla="*/ 1186011 w 1410558"/>
              <a:gd name="connsiteY5" fmla="*/ 1347254 h 1347254"/>
              <a:gd name="connsiteX6" fmla="*/ 224547 w 1410558"/>
              <a:gd name="connsiteY6" fmla="*/ 1347254 h 1347254"/>
              <a:gd name="connsiteX7" fmla="*/ 0 w 1410558"/>
              <a:gd name="connsiteY7" fmla="*/ 1122707 h 1347254"/>
              <a:gd name="connsiteX8" fmla="*/ 0 w 1410558"/>
              <a:gd name="connsiteY8" fmla="*/ 224547 h 13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0558" h="1347254">
                <a:moveTo>
                  <a:pt x="0" y="224547"/>
                </a:moveTo>
                <a:cubicBezTo>
                  <a:pt x="0" y="100533"/>
                  <a:pt x="100533" y="0"/>
                  <a:pt x="224547" y="0"/>
                </a:cubicBezTo>
                <a:lnTo>
                  <a:pt x="1186011" y="0"/>
                </a:lnTo>
                <a:cubicBezTo>
                  <a:pt x="1310025" y="0"/>
                  <a:pt x="1410558" y="100533"/>
                  <a:pt x="1410558" y="224547"/>
                </a:cubicBezTo>
                <a:lnTo>
                  <a:pt x="1410558" y="1122707"/>
                </a:lnTo>
                <a:cubicBezTo>
                  <a:pt x="1410558" y="1246721"/>
                  <a:pt x="1310025" y="1347254"/>
                  <a:pt x="1186011" y="1347254"/>
                </a:cubicBezTo>
                <a:lnTo>
                  <a:pt x="224547" y="1347254"/>
                </a:lnTo>
                <a:cubicBezTo>
                  <a:pt x="100533" y="1347254"/>
                  <a:pt x="0" y="1246721"/>
                  <a:pt x="0" y="1122707"/>
                </a:cubicBezTo>
                <a:lnTo>
                  <a:pt x="0" y="2245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688" tIns="126728" rIns="187688" bIns="12672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2022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BC285DF-A221-9184-0BF8-F95A61633031}"/>
              </a:ext>
            </a:extLst>
          </p:cNvPr>
          <p:cNvSpPr/>
          <p:nvPr/>
        </p:nvSpPr>
        <p:spPr>
          <a:xfrm>
            <a:off x="2141566" y="3278002"/>
            <a:ext cx="9212234" cy="988982"/>
          </a:xfrm>
          <a:custGeom>
            <a:avLst/>
            <a:gdLst>
              <a:gd name="connsiteX0" fmla="*/ 179637 w 1077803"/>
              <a:gd name="connsiteY0" fmla="*/ 0 h 8947446"/>
              <a:gd name="connsiteX1" fmla="*/ 898166 w 1077803"/>
              <a:gd name="connsiteY1" fmla="*/ 0 h 8947446"/>
              <a:gd name="connsiteX2" fmla="*/ 1077803 w 1077803"/>
              <a:gd name="connsiteY2" fmla="*/ 179637 h 8947446"/>
              <a:gd name="connsiteX3" fmla="*/ 1077803 w 1077803"/>
              <a:gd name="connsiteY3" fmla="*/ 8947446 h 8947446"/>
              <a:gd name="connsiteX4" fmla="*/ 1077803 w 1077803"/>
              <a:gd name="connsiteY4" fmla="*/ 8947446 h 8947446"/>
              <a:gd name="connsiteX5" fmla="*/ 0 w 1077803"/>
              <a:gd name="connsiteY5" fmla="*/ 8947446 h 8947446"/>
              <a:gd name="connsiteX6" fmla="*/ 0 w 1077803"/>
              <a:gd name="connsiteY6" fmla="*/ 8947446 h 8947446"/>
              <a:gd name="connsiteX7" fmla="*/ 0 w 1077803"/>
              <a:gd name="connsiteY7" fmla="*/ 179637 h 8947446"/>
              <a:gd name="connsiteX8" fmla="*/ 179637 w 1077803"/>
              <a:gd name="connsiteY8" fmla="*/ 0 h 894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7803" h="8947446">
                <a:moveTo>
                  <a:pt x="1077803" y="1491270"/>
                </a:moveTo>
                <a:lnTo>
                  <a:pt x="1077803" y="7456176"/>
                </a:lnTo>
                <a:cubicBezTo>
                  <a:pt x="1077803" y="8279781"/>
                  <a:pt x="1068115" y="8947442"/>
                  <a:pt x="1056164" y="8947442"/>
                </a:cubicBezTo>
                <a:lnTo>
                  <a:pt x="0" y="8947442"/>
                </a:lnTo>
                <a:lnTo>
                  <a:pt x="0" y="8947442"/>
                </a:lnTo>
                <a:lnTo>
                  <a:pt x="0" y="4"/>
                </a:lnTo>
                <a:lnTo>
                  <a:pt x="0" y="4"/>
                </a:lnTo>
                <a:lnTo>
                  <a:pt x="1056164" y="4"/>
                </a:lnTo>
                <a:cubicBezTo>
                  <a:pt x="1068115" y="4"/>
                  <a:pt x="1077803" y="667665"/>
                  <a:pt x="1077803" y="14912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6439" rIns="300264" bIns="176440" numCol="1" spcCol="1270" anchor="ctr" anchorCtr="0">
            <a:noAutofit/>
          </a:bodyPr>
          <a:lstStyle/>
          <a:p>
            <a:pPr marL="228600" lvl="1" indent="-228600" algn="l" defTabSz="889000">
              <a:spcBef>
                <a:spcPct val="0"/>
              </a:spcBef>
              <a:spcAft>
                <a:spcPts val="600"/>
              </a:spcAft>
              <a:buChar char="•"/>
            </a:pPr>
            <a:r>
              <a:rPr lang="en-US" sz="2000" kern="1200" dirty="0"/>
              <a:t>House asked for minor changes in AHIP letter, got turned down, no letter!</a:t>
            </a:r>
          </a:p>
          <a:p>
            <a:pPr marL="228600" lvl="1" indent="-228600" algn="l" defTabSz="889000">
              <a:spcBef>
                <a:spcPct val="0"/>
              </a:spcBef>
              <a:spcAft>
                <a:spcPts val="600"/>
              </a:spcAft>
              <a:buChar char="•"/>
            </a:pPr>
            <a:r>
              <a:rPr lang="en-US" sz="2000" kern="1200" dirty="0"/>
              <a:t>New emergence of dueling letters (pro-MA vs critical of MA)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CABBAE-9AA9-400B-C7D4-783450642AB9}"/>
              </a:ext>
            </a:extLst>
          </p:cNvPr>
          <p:cNvSpPr/>
          <p:nvPr/>
        </p:nvSpPr>
        <p:spPr>
          <a:xfrm>
            <a:off x="897634" y="3099953"/>
            <a:ext cx="1410558" cy="1342189"/>
          </a:xfrm>
          <a:custGeom>
            <a:avLst/>
            <a:gdLst>
              <a:gd name="connsiteX0" fmla="*/ 0 w 1410558"/>
              <a:gd name="connsiteY0" fmla="*/ 224547 h 1347254"/>
              <a:gd name="connsiteX1" fmla="*/ 224547 w 1410558"/>
              <a:gd name="connsiteY1" fmla="*/ 0 h 1347254"/>
              <a:gd name="connsiteX2" fmla="*/ 1186011 w 1410558"/>
              <a:gd name="connsiteY2" fmla="*/ 0 h 1347254"/>
              <a:gd name="connsiteX3" fmla="*/ 1410558 w 1410558"/>
              <a:gd name="connsiteY3" fmla="*/ 224547 h 1347254"/>
              <a:gd name="connsiteX4" fmla="*/ 1410558 w 1410558"/>
              <a:gd name="connsiteY4" fmla="*/ 1122707 h 1347254"/>
              <a:gd name="connsiteX5" fmla="*/ 1186011 w 1410558"/>
              <a:gd name="connsiteY5" fmla="*/ 1347254 h 1347254"/>
              <a:gd name="connsiteX6" fmla="*/ 224547 w 1410558"/>
              <a:gd name="connsiteY6" fmla="*/ 1347254 h 1347254"/>
              <a:gd name="connsiteX7" fmla="*/ 0 w 1410558"/>
              <a:gd name="connsiteY7" fmla="*/ 1122707 h 1347254"/>
              <a:gd name="connsiteX8" fmla="*/ 0 w 1410558"/>
              <a:gd name="connsiteY8" fmla="*/ 224547 h 13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0558" h="1347254">
                <a:moveTo>
                  <a:pt x="0" y="224547"/>
                </a:moveTo>
                <a:cubicBezTo>
                  <a:pt x="0" y="100533"/>
                  <a:pt x="100533" y="0"/>
                  <a:pt x="224547" y="0"/>
                </a:cubicBezTo>
                <a:lnTo>
                  <a:pt x="1186011" y="0"/>
                </a:lnTo>
                <a:cubicBezTo>
                  <a:pt x="1310025" y="0"/>
                  <a:pt x="1410558" y="100533"/>
                  <a:pt x="1410558" y="224547"/>
                </a:cubicBezTo>
                <a:lnTo>
                  <a:pt x="1410558" y="1122707"/>
                </a:lnTo>
                <a:cubicBezTo>
                  <a:pt x="1410558" y="1246721"/>
                  <a:pt x="1310025" y="1347254"/>
                  <a:pt x="1186011" y="1347254"/>
                </a:cubicBezTo>
                <a:lnTo>
                  <a:pt x="224547" y="1347254"/>
                </a:lnTo>
                <a:cubicBezTo>
                  <a:pt x="100533" y="1347254"/>
                  <a:pt x="0" y="1246721"/>
                  <a:pt x="0" y="1122707"/>
                </a:cubicBezTo>
                <a:lnTo>
                  <a:pt x="0" y="2245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688" tIns="126728" rIns="187688" bIns="12672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2023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6010A17-7022-C689-03B2-171EDDE6844D}"/>
              </a:ext>
            </a:extLst>
          </p:cNvPr>
          <p:cNvSpPr/>
          <p:nvPr/>
        </p:nvSpPr>
        <p:spPr>
          <a:xfrm>
            <a:off x="2141566" y="4812907"/>
            <a:ext cx="9212234" cy="988982"/>
          </a:xfrm>
          <a:custGeom>
            <a:avLst/>
            <a:gdLst>
              <a:gd name="connsiteX0" fmla="*/ 179637 w 1077803"/>
              <a:gd name="connsiteY0" fmla="*/ 0 h 8947446"/>
              <a:gd name="connsiteX1" fmla="*/ 898166 w 1077803"/>
              <a:gd name="connsiteY1" fmla="*/ 0 h 8947446"/>
              <a:gd name="connsiteX2" fmla="*/ 1077803 w 1077803"/>
              <a:gd name="connsiteY2" fmla="*/ 179637 h 8947446"/>
              <a:gd name="connsiteX3" fmla="*/ 1077803 w 1077803"/>
              <a:gd name="connsiteY3" fmla="*/ 8947446 h 8947446"/>
              <a:gd name="connsiteX4" fmla="*/ 1077803 w 1077803"/>
              <a:gd name="connsiteY4" fmla="*/ 8947446 h 8947446"/>
              <a:gd name="connsiteX5" fmla="*/ 0 w 1077803"/>
              <a:gd name="connsiteY5" fmla="*/ 8947446 h 8947446"/>
              <a:gd name="connsiteX6" fmla="*/ 0 w 1077803"/>
              <a:gd name="connsiteY6" fmla="*/ 8947446 h 8947446"/>
              <a:gd name="connsiteX7" fmla="*/ 0 w 1077803"/>
              <a:gd name="connsiteY7" fmla="*/ 179637 h 8947446"/>
              <a:gd name="connsiteX8" fmla="*/ 179637 w 1077803"/>
              <a:gd name="connsiteY8" fmla="*/ 0 h 894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7803" h="8947446">
                <a:moveTo>
                  <a:pt x="1077803" y="1491270"/>
                </a:moveTo>
                <a:lnTo>
                  <a:pt x="1077803" y="7456176"/>
                </a:lnTo>
                <a:cubicBezTo>
                  <a:pt x="1077803" y="8279781"/>
                  <a:pt x="1068115" y="8947442"/>
                  <a:pt x="1056164" y="8947442"/>
                </a:cubicBezTo>
                <a:lnTo>
                  <a:pt x="0" y="8947442"/>
                </a:lnTo>
                <a:lnTo>
                  <a:pt x="0" y="8947442"/>
                </a:lnTo>
                <a:lnTo>
                  <a:pt x="0" y="4"/>
                </a:lnTo>
                <a:lnTo>
                  <a:pt x="0" y="4"/>
                </a:lnTo>
                <a:lnTo>
                  <a:pt x="1056164" y="4"/>
                </a:lnTo>
                <a:cubicBezTo>
                  <a:pt x="1068115" y="4"/>
                  <a:pt x="1077803" y="667665"/>
                  <a:pt x="1077803" y="14912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6439" rIns="300264" bIns="176440" numCol="1" spcCol="1270" anchor="ctr" anchorCtr="0">
            <a:noAutofit/>
          </a:bodyPr>
          <a:lstStyle/>
          <a:p>
            <a:pPr marL="228600" lvl="1" indent="-228600" algn="l" defTabSz="889000">
              <a:spcBef>
                <a:spcPct val="0"/>
              </a:spcBef>
              <a:spcAft>
                <a:spcPts val="600"/>
              </a:spcAft>
              <a:buChar char="•"/>
            </a:pPr>
            <a:r>
              <a:rPr lang="en-US" sz="2000" kern="1200" dirty="0"/>
              <a:t>Congressional leaders began whipping against AHIP letter</a:t>
            </a:r>
          </a:p>
          <a:p>
            <a:pPr marL="228600" lvl="1" indent="-228600" algn="l" defTabSz="889000">
              <a:spcBef>
                <a:spcPct val="0"/>
              </a:spcBef>
              <a:spcAft>
                <a:spcPts val="600"/>
              </a:spcAft>
              <a:buChar char="•"/>
            </a:pPr>
            <a:r>
              <a:rPr lang="en-US" sz="2000" kern="1200" dirty="0"/>
              <a:t>October 29 bicameral leadership letter creates a new tool for us in 2025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9C4CA6C-9A64-B302-0463-FA07077CFE58}"/>
              </a:ext>
            </a:extLst>
          </p:cNvPr>
          <p:cNvSpPr/>
          <p:nvPr/>
        </p:nvSpPr>
        <p:spPr>
          <a:xfrm>
            <a:off x="897634" y="4636304"/>
            <a:ext cx="1410558" cy="1342189"/>
          </a:xfrm>
          <a:custGeom>
            <a:avLst/>
            <a:gdLst>
              <a:gd name="connsiteX0" fmla="*/ 0 w 1410558"/>
              <a:gd name="connsiteY0" fmla="*/ 224547 h 1347254"/>
              <a:gd name="connsiteX1" fmla="*/ 224547 w 1410558"/>
              <a:gd name="connsiteY1" fmla="*/ 0 h 1347254"/>
              <a:gd name="connsiteX2" fmla="*/ 1186011 w 1410558"/>
              <a:gd name="connsiteY2" fmla="*/ 0 h 1347254"/>
              <a:gd name="connsiteX3" fmla="*/ 1410558 w 1410558"/>
              <a:gd name="connsiteY3" fmla="*/ 224547 h 1347254"/>
              <a:gd name="connsiteX4" fmla="*/ 1410558 w 1410558"/>
              <a:gd name="connsiteY4" fmla="*/ 1122707 h 1347254"/>
              <a:gd name="connsiteX5" fmla="*/ 1186011 w 1410558"/>
              <a:gd name="connsiteY5" fmla="*/ 1347254 h 1347254"/>
              <a:gd name="connsiteX6" fmla="*/ 224547 w 1410558"/>
              <a:gd name="connsiteY6" fmla="*/ 1347254 h 1347254"/>
              <a:gd name="connsiteX7" fmla="*/ 0 w 1410558"/>
              <a:gd name="connsiteY7" fmla="*/ 1122707 h 1347254"/>
              <a:gd name="connsiteX8" fmla="*/ 0 w 1410558"/>
              <a:gd name="connsiteY8" fmla="*/ 224547 h 13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0558" h="1347254">
                <a:moveTo>
                  <a:pt x="0" y="224547"/>
                </a:moveTo>
                <a:cubicBezTo>
                  <a:pt x="0" y="100533"/>
                  <a:pt x="100533" y="0"/>
                  <a:pt x="224547" y="0"/>
                </a:cubicBezTo>
                <a:lnTo>
                  <a:pt x="1186011" y="0"/>
                </a:lnTo>
                <a:cubicBezTo>
                  <a:pt x="1310025" y="0"/>
                  <a:pt x="1410558" y="100533"/>
                  <a:pt x="1410558" y="224547"/>
                </a:cubicBezTo>
                <a:lnTo>
                  <a:pt x="1410558" y="1122707"/>
                </a:lnTo>
                <a:cubicBezTo>
                  <a:pt x="1410558" y="1246721"/>
                  <a:pt x="1310025" y="1347254"/>
                  <a:pt x="1186011" y="1347254"/>
                </a:cubicBezTo>
                <a:lnTo>
                  <a:pt x="224547" y="1347254"/>
                </a:lnTo>
                <a:cubicBezTo>
                  <a:pt x="100533" y="1347254"/>
                  <a:pt x="0" y="1246721"/>
                  <a:pt x="0" y="1122707"/>
                </a:cubicBezTo>
                <a:lnTo>
                  <a:pt x="0" y="2245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688" tIns="126728" rIns="187688" bIns="12672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25278-8ACE-2B0A-27C4-DF1C98B8B88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www.finance.senate.gov</a:t>
            </a:r>
            <a:r>
              <a:rPr lang="en-US" dirty="0"/>
              <a:t>/imo/media/doc/102924_wyden_neal_pallone_letter_to_cms_about_ma.pdf</a:t>
            </a:r>
          </a:p>
          <a:p>
            <a:r>
              <a:rPr lang="en-US" dirty="0"/>
              <a:t>https://</a:t>
            </a:r>
            <a:r>
              <a:rPr lang="en-US" dirty="0" err="1"/>
              <a:t>prospect.org</a:t>
            </a:r>
            <a:r>
              <a:rPr lang="en-US" dirty="0"/>
              <a:t>/health/2023-04-11-insurance-lobbyists-medicare-advantage/</a:t>
            </a:r>
          </a:p>
        </p:txBody>
      </p:sp>
    </p:spTree>
    <p:extLst>
      <p:ext uri="{BB962C8B-B14F-4D97-AF65-F5344CB8AC3E}">
        <p14:creationId xmlns:p14="http://schemas.microsoft.com/office/powerpoint/2010/main" val="29287311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animBg="1"/>
      <p:bldP spid="9" grpId="0" uiExpand="1" build="p" animBg="1"/>
      <p:bldP spid="10" grpId="0" animBg="1"/>
      <p:bldP spid="11" grpId="0" uiExpand="1" build="p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29D0-761A-2E6B-C44B-79924061B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Oct. 29, 2024: Bicameral Congressional leadership released a</a:t>
            </a:r>
            <a:br>
              <a:rPr lang="en-US" sz="2000" dirty="0"/>
            </a:br>
            <a:r>
              <a:rPr lang="en-US" sz="4000" dirty="0"/>
              <a:t>Powerful New Letter / 2025 Advocacy Tool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6B359-C373-D856-53FA-3E771381CE0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www.finance.senate.gov</a:t>
            </a:r>
            <a:r>
              <a:rPr lang="en-US" dirty="0"/>
              <a:t>/imo/media/doc/102924_wyden_neal_pallone_letter_to_cms_about_ma.pdf</a:t>
            </a:r>
          </a:p>
          <a:p>
            <a:r>
              <a:rPr lang="en-US" dirty="0"/>
              <a:t>https://</a:t>
            </a:r>
            <a:r>
              <a:rPr lang="en-US" dirty="0" err="1"/>
              <a:t>prospect.org</a:t>
            </a:r>
            <a:r>
              <a:rPr lang="en-US" dirty="0"/>
              <a:t>/health/2023-04-11-insurance-lobbyists-medicare-advantage/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8561E9-3E3E-382E-9F3B-05C7E69AC3C5}"/>
              </a:ext>
            </a:extLst>
          </p:cNvPr>
          <p:cNvGrpSpPr/>
          <p:nvPr/>
        </p:nvGrpSpPr>
        <p:grpSpPr>
          <a:xfrm>
            <a:off x="868620" y="1507808"/>
            <a:ext cx="3058188" cy="3739501"/>
            <a:chOff x="369113" y="1690688"/>
            <a:chExt cx="3058188" cy="37395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AC87E9-4DB4-E065-5A85-6D4615CC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636222">
              <a:off x="755516" y="2003595"/>
              <a:ext cx="2671785" cy="3426594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AFA43B-FADB-9797-588A-54F47366D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9921">
              <a:off x="578630" y="1813144"/>
              <a:ext cx="2671785" cy="3426594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332E91-2362-F209-6667-525771066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113" y="1690688"/>
              <a:ext cx="2671785" cy="3426594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0C61F5D-2904-3AAD-A3FA-A12A58A35A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55" t="50000" r="7023" b="33707"/>
          <a:stretch/>
        </p:blipFill>
        <p:spPr>
          <a:xfrm>
            <a:off x="3167220" y="1649280"/>
            <a:ext cx="8234795" cy="202156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50B0DF4-5EAF-9684-4966-ABFF53E00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173" y="2757256"/>
            <a:ext cx="10133654" cy="2075743"/>
          </a:xfr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82880" tIns="182880" rIns="91440" bIns="182880" anchor="ctr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“MA plans are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failing to deliver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compromising timely access to care....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 plans are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falling short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“MA plans are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failing to deliver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 even following the modest rules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CMS has put in place.”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ED1FE-5869-6368-F673-380B26676E8B}"/>
              </a:ext>
            </a:extLst>
          </p:cNvPr>
          <p:cNvSpPr/>
          <p:nvPr/>
        </p:nvSpPr>
        <p:spPr>
          <a:xfrm>
            <a:off x="1341968" y="4777269"/>
            <a:ext cx="9508065" cy="10955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Even without calling for an end to MA,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demanding accountability </a:t>
            </a:r>
          </a:p>
          <a:p>
            <a:pPr algn="ctr"/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 key to upending the MA business model</a:t>
            </a:r>
          </a:p>
        </p:txBody>
      </p:sp>
    </p:spTree>
    <p:extLst>
      <p:ext uri="{BB962C8B-B14F-4D97-AF65-F5344CB8AC3E}">
        <p14:creationId xmlns:p14="http://schemas.microsoft.com/office/powerpoint/2010/main" val="52229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EE359-6BE8-229C-6C20-8D0320E8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Advocacy works: Congressional letters influence CMS’ strength at setting MA rates</a:t>
            </a:r>
            <a:br>
              <a:rPr lang="en-US" sz="2000" dirty="0"/>
            </a:br>
            <a:r>
              <a:rPr lang="en-US" dirty="0"/>
              <a:t>Let’s Amplify Our Work in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FFA56-B96C-8D9A-E20C-E114FA5C8B5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507896" cy="8412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https://</a:t>
            </a:r>
            <a:r>
              <a:rPr lang="en-US" dirty="0" err="1"/>
              <a:t>www.ahip.org</a:t>
            </a:r>
            <a:r>
              <a:rPr lang="en-US" dirty="0"/>
              <a:t>/news/press-releases/more-than-60-senators-are-clear-medicare-advantage-should-be-protected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https://</a:t>
            </a:r>
            <a:r>
              <a:rPr lang="en-US" dirty="0" err="1"/>
              <a:t>www.ahip.org</a:t>
            </a:r>
            <a:r>
              <a:rPr lang="en-US" dirty="0"/>
              <a:t>/news/press-releases/over-340-house-members-stand-together-to-strengthen-and-improve-medicare-advantage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https://</a:t>
            </a:r>
            <a:r>
              <a:rPr lang="en-US" dirty="0" err="1"/>
              <a:t>www.ahip.org</a:t>
            </a:r>
            <a:r>
              <a:rPr lang="en-US" dirty="0"/>
              <a:t>/resources/bipartisan-ma-letters-signed-by-302-house-members-and-66-senators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2023-2024 data gathered by Be A Hero. Goals are preliminary.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94B34CB-226E-5AD9-ED2B-57491C1F0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231761"/>
              </p:ext>
            </p:extLst>
          </p:nvPr>
        </p:nvGraphicFramePr>
        <p:xfrm>
          <a:off x="589672" y="1556082"/>
          <a:ext cx="3041277" cy="4460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4413D64-9C39-0502-44D4-733968CF81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849414"/>
              </p:ext>
            </p:extLst>
          </p:nvPr>
        </p:nvGraphicFramePr>
        <p:xfrm>
          <a:off x="3839680" y="1556082"/>
          <a:ext cx="3041277" cy="4460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50C5913-D446-44D8-FA2B-F0838DFDD9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441877"/>
              </p:ext>
            </p:extLst>
          </p:nvPr>
        </p:nvGraphicFramePr>
        <p:xfrm>
          <a:off x="7089688" y="1556082"/>
          <a:ext cx="2151955" cy="4460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7F351CE-6498-054F-C0AE-E15CB0F77A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8650469"/>
              </p:ext>
            </p:extLst>
          </p:nvPr>
        </p:nvGraphicFramePr>
        <p:xfrm>
          <a:off x="9450374" y="1556082"/>
          <a:ext cx="2151955" cy="4460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5654185-943C-64B0-DAFF-42ED3B02E952}"/>
              </a:ext>
            </a:extLst>
          </p:cNvPr>
          <p:cNvSpPr/>
          <p:nvPr/>
        </p:nvSpPr>
        <p:spPr>
          <a:xfrm>
            <a:off x="1370509" y="3428999"/>
            <a:ext cx="1764577" cy="1208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</a:rPr>
              <a:t>2025 Goal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Repeat 2023 and no letter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060BC2-8E28-17FE-680F-9DB4C6375A77}"/>
              </a:ext>
            </a:extLst>
          </p:cNvPr>
          <p:cNvSpPr/>
          <p:nvPr/>
        </p:nvSpPr>
        <p:spPr>
          <a:xfrm>
            <a:off x="4620517" y="3429001"/>
            <a:ext cx="1479603" cy="1208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</a:rPr>
              <a:t>2025 Goal: 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Basic: </a:t>
            </a:r>
            <a:r>
              <a:rPr lang="en-US" sz="2000" u="sng" dirty="0">
                <a:solidFill>
                  <a:schemeClr val="tx1"/>
                </a:solidFill>
              </a:rPr>
              <a:t>&lt;</a:t>
            </a:r>
            <a:r>
              <a:rPr lang="en-US" sz="2000" dirty="0">
                <a:solidFill>
                  <a:schemeClr val="tx1"/>
                </a:solidFill>
              </a:rPr>
              <a:t>30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Stretch: 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BB9B35-9843-FCE8-7897-58A8B6BCDC41}"/>
              </a:ext>
            </a:extLst>
          </p:cNvPr>
          <p:cNvSpPr/>
          <p:nvPr/>
        </p:nvSpPr>
        <p:spPr>
          <a:xfrm>
            <a:off x="7155004" y="3428999"/>
            <a:ext cx="2024509" cy="1208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</a:rPr>
              <a:t>2025 Goal: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100 (threshold for media)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A53DA2-2BEE-5CB0-861E-8A81EF43EF0A}"/>
              </a:ext>
            </a:extLst>
          </p:cNvPr>
          <p:cNvSpPr/>
          <p:nvPr/>
        </p:nvSpPr>
        <p:spPr>
          <a:xfrm>
            <a:off x="9786549" y="3428999"/>
            <a:ext cx="1479603" cy="1208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</a:rPr>
              <a:t>2025 Goal: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Bipartisan signatures</a:t>
            </a:r>
          </a:p>
        </p:txBody>
      </p:sp>
    </p:spTree>
    <p:extLst>
      <p:ext uri="{BB962C8B-B14F-4D97-AF65-F5344CB8AC3E}">
        <p14:creationId xmlns:p14="http://schemas.microsoft.com/office/powerpoint/2010/main" val="182806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7" grpId="0">
        <p:bldAsOne/>
      </p:bldGraphic>
      <p:bldGraphic spid="8" grpId="0">
        <p:bldAsOne/>
      </p:bldGraphic>
      <p:bldP spid="5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3F073-71B9-F81A-AE25-E193DE44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55E4-C9C4-CEB4-0939-1C08500A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Success in 2025 will look different than it did in 2024 but</a:t>
            </a:r>
            <a:br>
              <a:rPr lang="en-US" sz="2000" dirty="0"/>
            </a:br>
            <a:r>
              <a:rPr lang="en-US" dirty="0"/>
              <a:t>Our Work Is Even More Important Now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BD3F2A-C746-37B3-0A70-685D7DB47EE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039B39D-D590-6164-3E71-DD5DE39438F0}"/>
              </a:ext>
            </a:extLst>
          </p:cNvPr>
          <p:cNvSpPr/>
          <p:nvPr/>
        </p:nvSpPr>
        <p:spPr>
          <a:xfrm>
            <a:off x="2512194" y="1666887"/>
            <a:ext cx="8841606" cy="924236"/>
          </a:xfrm>
          <a:custGeom>
            <a:avLst/>
            <a:gdLst>
              <a:gd name="connsiteX0" fmla="*/ 206128 w 1236741"/>
              <a:gd name="connsiteY0" fmla="*/ 0 h 6729984"/>
              <a:gd name="connsiteX1" fmla="*/ 1030613 w 1236741"/>
              <a:gd name="connsiteY1" fmla="*/ 0 h 6729984"/>
              <a:gd name="connsiteX2" fmla="*/ 1236741 w 1236741"/>
              <a:gd name="connsiteY2" fmla="*/ 206128 h 6729984"/>
              <a:gd name="connsiteX3" fmla="*/ 1236741 w 1236741"/>
              <a:gd name="connsiteY3" fmla="*/ 6729984 h 6729984"/>
              <a:gd name="connsiteX4" fmla="*/ 1236741 w 1236741"/>
              <a:gd name="connsiteY4" fmla="*/ 6729984 h 6729984"/>
              <a:gd name="connsiteX5" fmla="*/ 0 w 1236741"/>
              <a:gd name="connsiteY5" fmla="*/ 6729984 h 6729984"/>
              <a:gd name="connsiteX6" fmla="*/ 0 w 1236741"/>
              <a:gd name="connsiteY6" fmla="*/ 6729984 h 6729984"/>
              <a:gd name="connsiteX7" fmla="*/ 0 w 1236741"/>
              <a:gd name="connsiteY7" fmla="*/ 206128 h 6729984"/>
              <a:gd name="connsiteX8" fmla="*/ 206128 w 1236741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6741" h="6729984">
                <a:moveTo>
                  <a:pt x="1236741" y="1121690"/>
                </a:moveTo>
                <a:lnTo>
                  <a:pt x="1236741" y="5608294"/>
                </a:lnTo>
                <a:cubicBezTo>
                  <a:pt x="1236741" y="6227783"/>
                  <a:pt x="1219782" y="6729981"/>
                  <a:pt x="1198862" y="6729981"/>
                </a:cubicBezTo>
                <a:lnTo>
                  <a:pt x="0" y="6729981"/>
                </a:lnTo>
                <a:lnTo>
                  <a:pt x="0" y="6729981"/>
                </a:lnTo>
                <a:lnTo>
                  <a:pt x="0" y="3"/>
                </a:lnTo>
                <a:lnTo>
                  <a:pt x="0" y="3"/>
                </a:lnTo>
                <a:lnTo>
                  <a:pt x="1198862" y="3"/>
                </a:lnTo>
                <a:cubicBezTo>
                  <a:pt x="1219782" y="3"/>
                  <a:pt x="1236741" y="502201"/>
                  <a:pt x="1236741" y="112169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111" tIns="119428" rIns="178483" bIns="119429" numCol="1" spcCol="1270" anchor="ctr" anchorCtr="0">
            <a:noAutofit/>
          </a:bodyPr>
          <a:lstStyle/>
          <a:p>
            <a:pPr marL="0" lvl="1" algn="l" defTabSz="1377950"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/>
              <a:t>PNHP members led 29 legislative visits about MA payment rates</a:t>
            </a:r>
          </a:p>
          <a:p>
            <a:pPr marL="0" lvl="1" algn="l" defTabSz="1377950">
              <a:spcBef>
                <a:spcPct val="0"/>
              </a:spcBef>
              <a:spcAft>
                <a:spcPts val="600"/>
              </a:spcAft>
            </a:pPr>
            <a:r>
              <a:rPr lang="en-US" sz="2000" dirty="0"/>
              <a:t>PNHP members</a:t>
            </a:r>
            <a:r>
              <a:rPr lang="en-US" sz="2000" kern="1200" dirty="0"/>
              <a:t> joined our allies in another 15.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CA3642D-6804-4D21-A08E-5C9924CA4FBB}"/>
              </a:ext>
            </a:extLst>
          </p:cNvPr>
          <p:cNvSpPr/>
          <p:nvPr/>
        </p:nvSpPr>
        <p:spPr>
          <a:xfrm>
            <a:off x="838201" y="1544384"/>
            <a:ext cx="1741370" cy="1169243"/>
          </a:xfrm>
          <a:custGeom>
            <a:avLst/>
            <a:gdLst>
              <a:gd name="connsiteX0" fmla="*/ 0 w 2601323"/>
              <a:gd name="connsiteY0" fmla="*/ 257659 h 1545926"/>
              <a:gd name="connsiteX1" fmla="*/ 257659 w 2601323"/>
              <a:gd name="connsiteY1" fmla="*/ 0 h 1545926"/>
              <a:gd name="connsiteX2" fmla="*/ 2343664 w 2601323"/>
              <a:gd name="connsiteY2" fmla="*/ 0 h 1545926"/>
              <a:gd name="connsiteX3" fmla="*/ 2601323 w 2601323"/>
              <a:gd name="connsiteY3" fmla="*/ 257659 h 1545926"/>
              <a:gd name="connsiteX4" fmla="*/ 2601323 w 2601323"/>
              <a:gd name="connsiteY4" fmla="*/ 1288267 h 1545926"/>
              <a:gd name="connsiteX5" fmla="*/ 2343664 w 2601323"/>
              <a:gd name="connsiteY5" fmla="*/ 1545926 h 1545926"/>
              <a:gd name="connsiteX6" fmla="*/ 257659 w 2601323"/>
              <a:gd name="connsiteY6" fmla="*/ 1545926 h 1545926"/>
              <a:gd name="connsiteX7" fmla="*/ 0 w 2601323"/>
              <a:gd name="connsiteY7" fmla="*/ 1288267 h 1545926"/>
              <a:gd name="connsiteX8" fmla="*/ 0 w 2601323"/>
              <a:gd name="connsiteY8" fmla="*/ 257659 h 154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1323" h="1545926">
                <a:moveTo>
                  <a:pt x="0" y="257659"/>
                </a:moveTo>
                <a:cubicBezTo>
                  <a:pt x="0" y="115358"/>
                  <a:pt x="115358" y="0"/>
                  <a:pt x="257659" y="0"/>
                </a:cubicBezTo>
                <a:lnTo>
                  <a:pt x="2343664" y="0"/>
                </a:lnTo>
                <a:cubicBezTo>
                  <a:pt x="2485965" y="0"/>
                  <a:pt x="2601323" y="115358"/>
                  <a:pt x="2601323" y="257659"/>
                </a:cubicBezTo>
                <a:lnTo>
                  <a:pt x="2601323" y="1288267"/>
                </a:lnTo>
                <a:cubicBezTo>
                  <a:pt x="2601323" y="1430568"/>
                  <a:pt x="2485965" y="1545926"/>
                  <a:pt x="2343664" y="1545926"/>
                </a:cubicBezTo>
                <a:lnTo>
                  <a:pt x="257659" y="1545926"/>
                </a:lnTo>
                <a:cubicBezTo>
                  <a:pt x="115358" y="1545926"/>
                  <a:pt x="0" y="1430568"/>
                  <a:pt x="0" y="1288267"/>
                </a:cubicBezTo>
                <a:lnTo>
                  <a:pt x="0" y="25765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116" tIns="199291" rIns="323116" bIns="199291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716CAFD-E54A-BE87-E31D-0D9E4E71BE99}"/>
              </a:ext>
            </a:extLst>
          </p:cNvPr>
          <p:cNvSpPr/>
          <p:nvPr/>
        </p:nvSpPr>
        <p:spPr>
          <a:xfrm>
            <a:off x="2512194" y="2961720"/>
            <a:ext cx="8841606" cy="1236742"/>
          </a:xfrm>
          <a:custGeom>
            <a:avLst/>
            <a:gdLst>
              <a:gd name="connsiteX0" fmla="*/ 206128 w 1236741"/>
              <a:gd name="connsiteY0" fmla="*/ 0 h 6729984"/>
              <a:gd name="connsiteX1" fmla="*/ 1030613 w 1236741"/>
              <a:gd name="connsiteY1" fmla="*/ 0 h 6729984"/>
              <a:gd name="connsiteX2" fmla="*/ 1236741 w 1236741"/>
              <a:gd name="connsiteY2" fmla="*/ 206128 h 6729984"/>
              <a:gd name="connsiteX3" fmla="*/ 1236741 w 1236741"/>
              <a:gd name="connsiteY3" fmla="*/ 6729984 h 6729984"/>
              <a:gd name="connsiteX4" fmla="*/ 1236741 w 1236741"/>
              <a:gd name="connsiteY4" fmla="*/ 6729984 h 6729984"/>
              <a:gd name="connsiteX5" fmla="*/ 0 w 1236741"/>
              <a:gd name="connsiteY5" fmla="*/ 6729984 h 6729984"/>
              <a:gd name="connsiteX6" fmla="*/ 0 w 1236741"/>
              <a:gd name="connsiteY6" fmla="*/ 6729984 h 6729984"/>
              <a:gd name="connsiteX7" fmla="*/ 0 w 1236741"/>
              <a:gd name="connsiteY7" fmla="*/ 206128 h 6729984"/>
              <a:gd name="connsiteX8" fmla="*/ 206128 w 1236741"/>
              <a:gd name="connsiteY8" fmla="*/ 0 h 672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6741" h="6729984">
                <a:moveTo>
                  <a:pt x="1236741" y="1121690"/>
                </a:moveTo>
                <a:lnTo>
                  <a:pt x="1236741" y="5608294"/>
                </a:lnTo>
                <a:cubicBezTo>
                  <a:pt x="1236741" y="6227783"/>
                  <a:pt x="1219782" y="6729981"/>
                  <a:pt x="1198862" y="6729981"/>
                </a:cubicBezTo>
                <a:lnTo>
                  <a:pt x="0" y="6729981"/>
                </a:lnTo>
                <a:lnTo>
                  <a:pt x="0" y="6729981"/>
                </a:lnTo>
                <a:lnTo>
                  <a:pt x="0" y="3"/>
                </a:lnTo>
                <a:lnTo>
                  <a:pt x="0" y="3"/>
                </a:lnTo>
                <a:lnTo>
                  <a:pt x="1198862" y="3"/>
                </a:lnTo>
                <a:cubicBezTo>
                  <a:pt x="1219782" y="3"/>
                  <a:pt x="1236741" y="502201"/>
                  <a:pt x="1236741" y="112169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111" tIns="119428" rIns="178483" bIns="119429" numCol="1" spcCol="1270" anchor="ctr" anchorCtr="0">
            <a:noAutofit/>
          </a:bodyPr>
          <a:lstStyle/>
          <a:p>
            <a:pPr marL="0" lvl="1" algn="l" defTabSz="1377950"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/>
              <a:t>How do we increase our power with the 44 MOCs we visited in 2024?</a:t>
            </a:r>
          </a:p>
          <a:p>
            <a:pPr marL="0" lvl="1" algn="l" defTabSz="1377950"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/>
              <a:t>How many more MOCs can we commit to visiting in 2025?</a:t>
            </a:r>
          </a:p>
          <a:p>
            <a:pPr marL="0" lvl="1" algn="l" defTabSz="1377950">
              <a:spcBef>
                <a:spcPct val="0"/>
              </a:spcBef>
              <a:spcAft>
                <a:spcPts val="600"/>
              </a:spcAft>
            </a:pPr>
            <a:r>
              <a:rPr lang="en-US" sz="2000" dirty="0"/>
              <a:t>Whom will you invite to your next meetings?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0EA72E9-D1F8-A0D5-E8FB-040C0FD96C72}"/>
              </a:ext>
            </a:extLst>
          </p:cNvPr>
          <p:cNvSpPr/>
          <p:nvPr/>
        </p:nvSpPr>
        <p:spPr>
          <a:xfrm>
            <a:off x="838201" y="2807128"/>
            <a:ext cx="1741370" cy="1545926"/>
          </a:xfrm>
          <a:custGeom>
            <a:avLst/>
            <a:gdLst>
              <a:gd name="connsiteX0" fmla="*/ 0 w 2601323"/>
              <a:gd name="connsiteY0" fmla="*/ 257659 h 1545926"/>
              <a:gd name="connsiteX1" fmla="*/ 257659 w 2601323"/>
              <a:gd name="connsiteY1" fmla="*/ 0 h 1545926"/>
              <a:gd name="connsiteX2" fmla="*/ 2343664 w 2601323"/>
              <a:gd name="connsiteY2" fmla="*/ 0 h 1545926"/>
              <a:gd name="connsiteX3" fmla="*/ 2601323 w 2601323"/>
              <a:gd name="connsiteY3" fmla="*/ 257659 h 1545926"/>
              <a:gd name="connsiteX4" fmla="*/ 2601323 w 2601323"/>
              <a:gd name="connsiteY4" fmla="*/ 1288267 h 1545926"/>
              <a:gd name="connsiteX5" fmla="*/ 2343664 w 2601323"/>
              <a:gd name="connsiteY5" fmla="*/ 1545926 h 1545926"/>
              <a:gd name="connsiteX6" fmla="*/ 257659 w 2601323"/>
              <a:gd name="connsiteY6" fmla="*/ 1545926 h 1545926"/>
              <a:gd name="connsiteX7" fmla="*/ 0 w 2601323"/>
              <a:gd name="connsiteY7" fmla="*/ 1288267 h 1545926"/>
              <a:gd name="connsiteX8" fmla="*/ 0 w 2601323"/>
              <a:gd name="connsiteY8" fmla="*/ 257659 h 154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1323" h="1545926">
                <a:moveTo>
                  <a:pt x="0" y="257659"/>
                </a:moveTo>
                <a:cubicBezTo>
                  <a:pt x="0" y="115358"/>
                  <a:pt x="115358" y="0"/>
                  <a:pt x="257659" y="0"/>
                </a:cubicBezTo>
                <a:lnTo>
                  <a:pt x="2343664" y="0"/>
                </a:lnTo>
                <a:cubicBezTo>
                  <a:pt x="2485965" y="0"/>
                  <a:pt x="2601323" y="115358"/>
                  <a:pt x="2601323" y="257659"/>
                </a:cubicBezTo>
                <a:lnTo>
                  <a:pt x="2601323" y="1288267"/>
                </a:lnTo>
                <a:cubicBezTo>
                  <a:pt x="2601323" y="1430568"/>
                  <a:pt x="2485965" y="1545926"/>
                  <a:pt x="2343664" y="1545926"/>
                </a:cubicBezTo>
                <a:lnTo>
                  <a:pt x="257659" y="1545926"/>
                </a:lnTo>
                <a:cubicBezTo>
                  <a:pt x="115358" y="1545926"/>
                  <a:pt x="0" y="1430568"/>
                  <a:pt x="0" y="1288267"/>
                </a:cubicBezTo>
                <a:lnTo>
                  <a:pt x="0" y="25765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116" tIns="199291" rIns="323116" bIns="199291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2025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3FE18D6-BAE0-57FF-B111-63CDA00621ED}"/>
              </a:ext>
            </a:extLst>
          </p:cNvPr>
          <p:cNvSpPr/>
          <p:nvPr/>
        </p:nvSpPr>
        <p:spPr>
          <a:xfrm>
            <a:off x="838200" y="4446555"/>
            <a:ext cx="10515600" cy="14476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Think about what tools and skills you need to develop.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Take the skills-building workshop that will most help you.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Disperse your group into as many skill-building workshops as you can.</a:t>
            </a:r>
          </a:p>
        </p:txBody>
      </p:sp>
    </p:spTree>
    <p:extLst>
      <p:ext uri="{BB962C8B-B14F-4D97-AF65-F5344CB8AC3E}">
        <p14:creationId xmlns:p14="http://schemas.microsoft.com/office/powerpoint/2010/main" val="29984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animBg="1"/>
      <p:bldP spid="19" grpId="0" animBg="1"/>
      <p:bldP spid="20" grpId="0" uiExpand="1" build="p" animBg="1"/>
      <p:bldP spid="21" grpId="0" animBg="1"/>
      <p:bldP spid="4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A6BA5-2E27-30F5-F4FE-F0AB2AC6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612EB-786A-64E9-541E-C00A656FE1C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C49300-C58C-6F9A-D2BB-CC27022CE2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4711-B6D6-6B3E-CE51-E103F7BEC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PNHP West Virginia </a:t>
            </a:r>
            <a:br>
              <a:rPr lang="en-US" dirty="0"/>
            </a:br>
            <a:r>
              <a:rPr lang="en-US" dirty="0"/>
              <a:t>Has Been In the News!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9693C-A3A3-60CA-CECE-E0DDA943E3C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/MXiW1AcYyg4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F180B-6B00-9D05-138E-C3ED0CD910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24" b="9604"/>
          <a:stretch/>
        </p:blipFill>
        <p:spPr>
          <a:xfrm>
            <a:off x="697553" y="1940347"/>
            <a:ext cx="5398448" cy="3622089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F440CE-8EAC-6406-B592-FF7D6DB4D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998" y="1666919"/>
            <a:ext cx="4327187" cy="2414487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55295-D376-6305-A7E4-B90F7AF4D3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80" t="21436" r="20961" b="19282"/>
          <a:stretch/>
        </p:blipFill>
        <p:spPr>
          <a:xfrm>
            <a:off x="5536352" y="2892174"/>
            <a:ext cx="5958096" cy="2934586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5403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spcAft>
            <a:spcPts val="1200"/>
          </a:spcAft>
          <a:defRPr sz="2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C98DEFF-0EAA-344B-8DA2-DCBE36461703}">
  <we:reference id="wa200003220" version="1.0.0.0" store="en-US" storeType="OMEX"/>
  <we:alternateReferences>
    <we:reference id="WA200003220" version="1.0.0.0" store="WA200003220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1CE178A-4D45-FD43-BB02-D87A1321811F}">
  <we:reference id="wa200007378" version="1.0.0.0" store="en-US" storeType="OMEX"/>
  <we:alternateReferences>
    <we:reference id="WA200007378" version="1.0.0.0" store="WA200007378" storeType="OMEX"/>
  </we:alternateReferences>
  <we:properties/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54370</TotalTime>
  <Words>1369</Words>
  <Application>Microsoft Macintosh PowerPoint</Application>
  <PresentationFormat>Widescreen</PresentationFormat>
  <Paragraphs>169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Making Legislative Action Real</vt:lpstr>
      <vt:lpstr>PowerPoint Presentation</vt:lpstr>
      <vt:lpstr>2025: A Cascade of Advocacy Targets</vt:lpstr>
      <vt:lpstr>As the landscape shifts, Our Goals Can Be More Aggressive</vt:lpstr>
      <vt:lpstr>Oct. 29, 2024: Bicameral Congressional leadership released a Powerful New Letter / 2025 Advocacy Tool</vt:lpstr>
      <vt:lpstr>Advocacy works: Congressional letters influence CMS’ strength at setting MA rates Let’s Amplify Our Work in 2025</vt:lpstr>
      <vt:lpstr>Success in 2025 will look different than it did in 2024 but Our Work Is Even More Important Now</vt:lpstr>
      <vt:lpstr>PowerPoint Presentation</vt:lpstr>
      <vt:lpstr>PNHP West Virginia  Has Been In the News!</vt:lpstr>
      <vt:lpstr>Why – and How – to Meet Legislators</vt:lpstr>
      <vt:lpstr>West Virginia used this model in PNHP’s 2024 MA Letter Campaign</vt:lpstr>
      <vt:lpstr>Despite us, Sen. Manchin signed onto the pro-MA letter But This Was Still of Great Value</vt:lpstr>
      <vt:lpstr>PowerPoint Presentation</vt:lpstr>
      <vt:lpstr>Case Study: Florida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Key Questions to Report Back</vt:lpstr>
      <vt:lpstr>PowerPoint Presentation</vt:lpstr>
      <vt:lpstr>add a clock?</vt:lpstr>
      <vt:lpstr>3 Key Questions to Report Back</vt:lpstr>
      <vt:lpstr>Help Us Track Our Progress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Weisbart</dc:creator>
  <cp:lastModifiedBy>Ed Weisbart</cp:lastModifiedBy>
  <cp:revision>2964</cp:revision>
  <cp:lastPrinted>2024-09-27T18:00:12Z</cp:lastPrinted>
  <dcterms:created xsi:type="dcterms:W3CDTF">2016-11-02T21:04:26Z</dcterms:created>
  <dcterms:modified xsi:type="dcterms:W3CDTF">2024-11-15T22:13:03Z</dcterms:modified>
</cp:coreProperties>
</file>