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3259" r:id="rId2"/>
    <p:sldId id="3260" r:id="rId3"/>
    <p:sldId id="3307" r:id="rId4"/>
    <p:sldId id="3242" r:id="rId5"/>
    <p:sldId id="3298" r:id="rId6"/>
    <p:sldId id="3252" r:id="rId7"/>
    <p:sldId id="3284" r:id="rId8"/>
    <p:sldId id="3309" r:id="rId9"/>
    <p:sldId id="3289" r:id="rId10"/>
    <p:sldId id="3295" r:id="rId11"/>
    <p:sldId id="3294" r:id="rId12"/>
    <p:sldId id="3297" r:id="rId13"/>
    <p:sldId id="3296" r:id="rId14"/>
    <p:sldId id="3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am's presentation" id="{8B09D240-8889-F741-8EC1-835B4445A8CF}">
          <p14:sldIdLst/>
        </p14:section>
        <p14:section name="Phil's intro of Triple Aim etc" id="{4D2A8F76-C603-D24B-849A-B35C74DDB09B}">
          <p14:sldIdLst>
            <p14:sldId id="3259"/>
            <p14:sldId id="3260"/>
            <p14:sldId id="3307"/>
            <p14:sldId id="3242"/>
            <p14:sldId id="3298"/>
            <p14:sldId id="3252"/>
            <p14:sldId id="3284"/>
            <p14:sldId id="3309"/>
          </p14:sldIdLst>
        </p14:section>
        <p14:section name="Shruthi and Swathi" id="{ABDBD64F-60E1-0F46-BBBE-D61B374A4D42}">
          <p14:sldIdLst/>
        </p14:section>
        <p14:section name="Recent deletes" id="{DEEFCB86-498A-D647-BA45-E6B56166D9F0}">
          <p14:sldIdLst/>
        </p14:section>
        <p14:section name="Phil's Wrap Up" id="{BB521CD2-DB0C-A945-A7EF-958DEE53F45A}">
          <p14:sldIdLst>
            <p14:sldId id="3289"/>
            <p14:sldId id="3295"/>
            <p14:sldId id="3294"/>
            <p14:sldId id="3297"/>
            <p14:sldId id="3296"/>
            <p14:sldId id="3261"/>
          </p14:sldIdLst>
        </p14:section>
        <p14:section name="Recent deletes" id="{6BFE4D35-B5C7-054E-B53A-530B003FFA5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097AC"/>
    <a:srgbClr val="DE0000"/>
    <a:srgbClr val="041638"/>
    <a:srgbClr val="92BEB6"/>
    <a:srgbClr val="197662"/>
    <a:srgbClr val="0DA87F"/>
    <a:srgbClr val="94C4B0"/>
    <a:srgbClr val="8895B1"/>
    <a:srgbClr val="00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/>
    <p:restoredTop sz="95070" autoAdjust="0"/>
  </p:normalViewPr>
  <p:slideViewPr>
    <p:cSldViewPr snapToGrid="0" snapToObjects="1">
      <p:cViewPr varScale="1">
        <p:scale>
          <a:sx n="93" d="100"/>
          <a:sy n="93" d="100"/>
        </p:scale>
        <p:origin x="216" y="448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EEE90-1D95-C9CE-9EC7-E5247CF5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8860-2E9E-4112-9F3F-C52CC66B72E2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04640-F05E-7216-2730-318CE0F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E8577-A170-1F96-40CC-BAD416F5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47E7-DA27-4CA8-83FE-30170C1B9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F6E5-3D59-4641-A4E4-763294AB9A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  <p:sldLayoutId id="214748368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879FE-6357-B939-1684-A614EABD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911257-2450-D087-19C3-5EB07DCC0C79}"/>
              </a:ext>
            </a:extLst>
          </p:cNvPr>
          <p:cNvGrpSpPr/>
          <p:nvPr/>
        </p:nvGrpSpPr>
        <p:grpSpPr>
          <a:xfrm>
            <a:off x="3871337" y="1528042"/>
            <a:ext cx="4449326" cy="4449326"/>
            <a:chOff x="3871338" y="1528042"/>
            <a:chExt cx="4449326" cy="4449326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9D06052-BD94-16D3-B4E3-FF74A3F077D3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800000"/>
                <a:gd name="adj2" fmla="val 90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A35EC6C2-A151-5947-F174-27E7FF356BC9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6200000"/>
                <a:gd name="adj2" fmla="val 18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BDAA8B5B-216D-7A61-D855-1B28112E433D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9000000"/>
                <a:gd name="adj2" fmla="val 162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96E8AF72-6195-ECB5-778C-8947BE08C83F}"/>
              </a:ext>
            </a:extLst>
          </p:cNvPr>
          <p:cNvSpPr/>
          <p:nvPr/>
        </p:nvSpPr>
        <p:spPr>
          <a:xfrm>
            <a:off x="4848878" y="2555274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PNHP’s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8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Triple Aim”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722068E-B61B-AB1D-00C0-FAE515545405}"/>
              </a:ext>
            </a:extLst>
          </p:cNvPr>
          <p:cNvSpPr/>
          <p:nvPr/>
        </p:nvSpPr>
        <p:spPr>
          <a:xfrm>
            <a:off x="4848878" y="371567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876419A2-EDF7-E284-7C90-25F2244AD132}"/>
              </a:ext>
            </a:extLst>
          </p:cNvPr>
          <p:cNvSpPr/>
          <p:nvPr/>
        </p:nvSpPr>
        <p:spPr>
          <a:xfrm rot="18105000">
            <a:off x="4137429" y="2698427"/>
            <a:ext cx="2095486" cy="125861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E4DFD17D-CADD-6F90-50E6-7143C5C22E73}"/>
              </a:ext>
            </a:extLst>
          </p:cNvPr>
          <p:cNvSpPr/>
          <p:nvPr/>
        </p:nvSpPr>
        <p:spPr>
          <a:xfrm rot="3495000" flipH="1">
            <a:off x="6043618" y="2698426"/>
            <a:ext cx="2095486" cy="125861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C454A-142B-B641-9651-3DD7AE564EB1}"/>
              </a:ext>
            </a:extLst>
          </p:cNvPr>
          <p:cNvSpPr/>
          <p:nvPr/>
        </p:nvSpPr>
        <p:spPr>
          <a:xfrm>
            <a:off x="600916" y="3817893"/>
            <a:ext cx="3674571" cy="2130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54864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Medicare “Advantage”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(the exemplar </a:t>
            </a:r>
          </a:p>
          <a:p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profiteering)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03F3940-4E9A-44E5-88EF-4D97A86B409C}"/>
              </a:ext>
            </a:extLst>
          </p:cNvPr>
          <p:cNvSpPr/>
          <p:nvPr/>
        </p:nvSpPr>
        <p:spPr>
          <a:xfrm>
            <a:off x="3154770" y="3817894"/>
            <a:ext cx="2133555" cy="2133555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97B087-7013-5CB4-618B-8BFC4721D076}"/>
              </a:ext>
            </a:extLst>
          </p:cNvPr>
          <p:cNvSpPr/>
          <p:nvPr/>
        </p:nvSpPr>
        <p:spPr>
          <a:xfrm>
            <a:off x="7974128" y="3817892"/>
            <a:ext cx="3674571" cy="2130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Ins="91440" rtlCol="0" anchor="ctr"/>
          <a:lstStyle/>
          <a:p>
            <a:pPr algn="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Out-of-pocket max</a:t>
            </a:r>
          </a:p>
          <a:p>
            <a:pPr algn="r"/>
            <a:r>
              <a:rPr 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Careful</a:t>
            </a: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expansion </a:t>
            </a:r>
          </a:p>
          <a:p>
            <a:pPr algn="r">
              <a:spcAft>
                <a:spcPts val="1200"/>
              </a:spcAft>
            </a:pP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hearing, vision, and dental benefits</a:t>
            </a:r>
          </a:p>
          <a:p>
            <a:pPr algn="r">
              <a:spcAft>
                <a:spcPts val="1200"/>
              </a:spcAft>
            </a:pPr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Long term care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988B0A6-1F9F-13B3-DFAE-6E169A49D9F1}"/>
              </a:ext>
            </a:extLst>
          </p:cNvPr>
          <p:cNvSpPr/>
          <p:nvPr/>
        </p:nvSpPr>
        <p:spPr>
          <a:xfrm>
            <a:off x="6903676" y="3820897"/>
            <a:ext cx="2133555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Traditional Medicare</a:t>
            </a:r>
          </a:p>
        </p:txBody>
      </p:sp>
      <p:pic>
        <p:nvPicPr>
          <p:cNvPr id="2" name="Picture 2" descr="Red brick wall pattern texture">
            <a:extLst>
              <a:ext uri="{FF2B5EF4-FFF2-40B4-BE49-F238E27FC236}">
                <a16:creationId xmlns:a16="http://schemas.microsoft.com/office/drawing/2014/main" id="{7881FC30-6787-1976-FB92-305C272D7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1" b="38130"/>
          <a:stretch/>
        </p:blipFill>
        <p:spPr bwMode="auto">
          <a:xfrm>
            <a:off x="600916" y="2915960"/>
            <a:ext cx="11047783" cy="7918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4F0614-D406-EC93-DFEC-FAF050E1C701}"/>
              </a:ext>
            </a:extLst>
          </p:cNvPr>
          <p:cNvSpPr/>
          <p:nvPr/>
        </p:nvSpPr>
        <p:spPr>
          <a:xfrm>
            <a:off x="8837112" y="3575089"/>
            <a:ext cx="3009795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056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  <p:bldP spid="23" grpId="0" animBg="1"/>
      <p:bldP spid="23" grpId="1" animBg="1"/>
      <p:bldP spid="24" grpId="0" animBg="1"/>
      <p:bldP spid="24" grpId="1" animBg="1"/>
      <p:bldP spid="21" grpId="0" uiExpand="1" build="p" animBg="1"/>
      <p:bldP spid="17" grpId="0" animBg="1"/>
      <p:bldP spid="22" grpId="0" uiExpand="1" build="allAtOnce" animBg="1"/>
      <p:bldP spid="16" grpId="0" animBg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28971-C16C-F436-8639-D1CBA231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D1E3B-FDE6-7BE7-5E10-E7115A9E9B9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https://static.project2025.org/2025_MandateForLeadership_FULL.pdf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A5779-EE03-0447-A593-69E90027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63" t="10374" r="27780" b="26005"/>
          <a:stretch/>
        </p:blipFill>
        <p:spPr>
          <a:xfrm>
            <a:off x="776388" y="405887"/>
            <a:ext cx="3839842" cy="5529687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019D35D-A322-26E9-1522-6E19A355EB60}"/>
              </a:ext>
            </a:extLst>
          </p:cNvPr>
          <p:cNvSpPr/>
          <p:nvPr/>
        </p:nvSpPr>
        <p:spPr>
          <a:xfrm>
            <a:off x="4802542" y="405887"/>
            <a:ext cx="6613071" cy="777600"/>
          </a:xfrm>
          <a:custGeom>
            <a:avLst/>
            <a:gdLst>
              <a:gd name="connsiteX0" fmla="*/ 0 w 6613071"/>
              <a:gd name="connsiteY0" fmla="*/ 0 h 777600"/>
              <a:gd name="connsiteX1" fmla="*/ 6613071 w 6613071"/>
              <a:gd name="connsiteY1" fmla="*/ 0 h 777600"/>
              <a:gd name="connsiteX2" fmla="*/ 6613071 w 6613071"/>
              <a:gd name="connsiteY2" fmla="*/ 777600 h 777600"/>
              <a:gd name="connsiteX3" fmla="*/ 0 w 6613071"/>
              <a:gd name="connsiteY3" fmla="*/ 777600 h 777600"/>
              <a:gd name="connsiteX4" fmla="*/ 0 w 6613071"/>
              <a:gd name="connsiteY4" fmla="*/ 0 h 7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071" h="777600">
                <a:moveTo>
                  <a:pt x="0" y="0"/>
                </a:moveTo>
                <a:lnTo>
                  <a:pt x="6613071" y="0"/>
                </a:lnTo>
                <a:lnTo>
                  <a:pt x="6613071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Attacks on Medicaid include: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DECDF0-1805-10B6-DA82-4D579FB3B4B0}"/>
              </a:ext>
            </a:extLst>
          </p:cNvPr>
          <p:cNvSpPr/>
          <p:nvPr/>
        </p:nvSpPr>
        <p:spPr>
          <a:xfrm>
            <a:off x="4802542" y="1183487"/>
            <a:ext cx="6613071" cy="4752087"/>
          </a:xfrm>
          <a:custGeom>
            <a:avLst/>
            <a:gdLst>
              <a:gd name="connsiteX0" fmla="*/ 0 w 6613071"/>
              <a:gd name="connsiteY0" fmla="*/ 0 h 4224555"/>
              <a:gd name="connsiteX1" fmla="*/ 6613071 w 6613071"/>
              <a:gd name="connsiteY1" fmla="*/ 0 h 4224555"/>
              <a:gd name="connsiteX2" fmla="*/ 6613071 w 6613071"/>
              <a:gd name="connsiteY2" fmla="*/ 4224555 h 4224555"/>
              <a:gd name="connsiteX3" fmla="*/ 0 w 6613071"/>
              <a:gd name="connsiteY3" fmla="*/ 4224555 h 4224555"/>
              <a:gd name="connsiteX4" fmla="*/ 0 w 6613071"/>
              <a:gd name="connsiteY4" fmla="*/ 0 h 42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071" h="4224555">
                <a:moveTo>
                  <a:pt x="0" y="0"/>
                </a:moveTo>
                <a:lnTo>
                  <a:pt x="6613071" y="0"/>
                </a:lnTo>
                <a:lnTo>
                  <a:pt x="6613071" y="4224555"/>
                </a:lnTo>
                <a:lnTo>
                  <a:pt x="0" y="42245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Block grants</a:t>
            </a:r>
          </a:p>
          <a:p>
            <a:pPr marL="228600" lvl="1" indent="-228600" algn="l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More harsh eligibility determinations</a:t>
            </a:r>
            <a:endParaRPr lang="en-US" sz="2800" dirty="0"/>
          </a:p>
          <a:p>
            <a:pPr marL="228600" lvl="1" indent="-228600" algn="l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Give patients the “responsibility to contribute to their health care costs”</a:t>
            </a:r>
          </a:p>
          <a:p>
            <a:pPr marL="228600" lvl="1" indent="-228600" algn="l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Add work requirements</a:t>
            </a:r>
          </a:p>
          <a:p>
            <a:pPr marL="228600" lvl="1" indent="-228600" algn="l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Targeted time limits or lifetime caps</a:t>
            </a:r>
          </a:p>
          <a:p>
            <a:pPr marL="228600" lvl="1" indent="-228600" algn="l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Eliminate benefit mandates that exceed those in the private market</a:t>
            </a:r>
          </a:p>
        </p:txBody>
      </p:sp>
    </p:spTree>
    <p:extLst>
      <p:ext uri="{BB962C8B-B14F-4D97-AF65-F5344CB8AC3E}">
        <p14:creationId xmlns:p14="http://schemas.microsoft.com/office/powerpoint/2010/main" val="30410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DA9A0-23F1-AB6F-83D8-E7F84B46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C290D-0B58-0CED-73E4-449A2236963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https://static.project2025.org/2025_MandateForLeadership_FULL.pdf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5269E3-3E61-664A-1AB0-51F44484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63" t="10374" r="27780" b="26005"/>
          <a:stretch/>
        </p:blipFill>
        <p:spPr>
          <a:xfrm>
            <a:off x="776388" y="405887"/>
            <a:ext cx="3839842" cy="5529687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7E73A30-1F6D-5C60-587F-B44A0AA16EA4}"/>
              </a:ext>
            </a:extLst>
          </p:cNvPr>
          <p:cNvSpPr/>
          <p:nvPr/>
        </p:nvSpPr>
        <p:spPr>
          <a:xfrm>
            <a:off x="4802542" y="405887"/>
            <a:ext cx="6613071" cy="777600"/>
          </a:xfrm>
          <a:custGeom>
            <a:avLst/>
            <a:gdLst>
              <a:gd name="connsiteX0" fmla="*/ 0 w 6613071"/>
              <a:gd name="connsiteY0" fmla="*/ 0 h 777600"/>
              <a:gd name="connsiteX1" fmla="*/ 6613071 w 6613071"/>
              <a:gd name="connsiteY1" fmla="*/ 0 h 777600"/>
              <a:gd name="connsiteX2" fmla="*/ 6613071 w 6613071"/>
              <a:gd name="connsiteY2" fmla="*/ 777600 h 777600"/>
              <a:gd name="connsiteX3" fmla="*/ 0 w 6613071"/>
              <a:gd name="connsiteY3" fmla="*/ 777600 h 777600"/>
              <a:gd name="connsiteX4" fmla="*/ 0 w 6613071"/>
              <a:gd name="connsiteY4" fmla="*/ 0 h 7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071" h="777600">
                <a:moveTo>
                  <a:pt x="0" y="0"/>
                </a:moveTo>
                <a:lnTo>
                  <a:pt x="6613071" y="0"/>
                </a:lnTo>
                <a:lnTo>
                  <a:pt x="6613071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Attacks on gender-related care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05290FF-0C48-B68D-D6A0-64CB508CD98E}"/>
              </a:ext>
            </a:extLst>
          </p:cNvPr>
          <p:cNvSpPr/>
          <p:nvPr/>
        </p:nvSpPr>
        <p:spPr>
          <a:xfrm>
            <a:off x="4802542" y="1183487"/>
            <a:ext cx="6613071" cy="4752087"/>
          </a:xfrm>
          <a:custGeom>
            <a:avLst/>
            <a:gdLst>
              <a:gd name="connsiteX0" fmla="*/ 0 w 6613071"/>
              <a:gd name="connsiteY0" fmla="*/ 0 h 4224555"/>
              <a:gd name="connsiteX1" fmla="*/ 6613071 w 6613071"/>
              <a:gd name="connsiteY1" fmla="*/ 0 h 4224555"/>
              <a:gd name="connsiteX2" fmla="*/ 6613071 w 6613071"/>
              <a:gd name="connsiteY2" fmla="*/ 4224555 h 4224555"/>
              <a:gd name="connsiteX3" fmla="*/ 0 w 6613071"/>
              <a:gd name="connsiteY3" fmla="*/ 4224555 h 4224555"/>
              <a:gd name="connsiteX4" fmla="*/ 0 w 6613071"/>
              <a:gd name="connsiteY4" fmla="*/ 0 h 42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071" h="4224555">
                <a:moveTo>
                  <a:pt x="0" y="0"/>
                </a:moveTo>
                <a:lnTo>
                  <a:pt x="6613071" y="0"/>
                </a:lnTo>
                <a:lnTo>
                  <a:pt x="6613071" y="4224555"/>
                </a:lnTo>
                <a:lnTo>
                  <a:pt x="0" y="42245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Permanently codify Hyde and Weldon</a:t>
            </a:r>
          </a:p>
          <a:p>
            <a:pPr marL="228600" lvl="1" indent="-228600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Defund training for abortion care</a:t>
            </a:r>
          </a:p>
          <a:p>
            <a:pPr marL="228600" lvl="1" indent="-228600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Reverse FDA’s approval of abortion medications</a:t>
            </a:r>
          </a:p>
          <a:p>
            <a:pPr marL="228600" lvl="1" indent="-228600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Prohibit abortion travel funding</a:t>
            </a:r>
          </a:p>
          <a:p>
            <a:pPr marL="228600" lvl="1" indent="-228600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Prohibit all abortion providers from receiving Medicaid funds</a:t>
            </a:r>
          </a:p>
          <a:p>
            <a:pPr marL="228600" lvl="1" indent="-228600" defTabSz="12001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Not support gender reassignment coverage</a:t>
            </a:r>
          </a:p>
        </p:txBody>
      </p:sp>
    </p:spTree>
    <p:extLst>
      <p:ext uri="{BB962C8B-B14F-4D97-AF65-F5344CB8AC3E}">
        <p14:creationId xmlns:p14="http://schemas.microsoft.com/office/powerpoint/2010/main" val="392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A22EB-9446-F3CB-1172-E9E8B47F9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A760-C380-A32F-49C1-E80A7762094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https://static.project2025.org/2025_MandateForLeadership_FULL.pdf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B10FE-6B9E-3D31-5526-9A171E5B4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63" t="10374" r="27780" b="26005"/>
          <a:stretch/>
        </p:blipFill>
        <p:spPr>
          <a:xfrm>
            <a:off x="776388" y="405887"/>
            <a:ext cx="3839842" cy="5529687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F3DA4-688F-8934-EE4A-18DE1C4D1F35}"/>
              </a:ext>
            </a:extLst>
          </p:cNvPr>
          <p:cNvSpPr txBox="1"/>
          <p:nvPr/>
        </p:nvSpPr>
        <p:spPr>
          <a:xfrm>
            <a:off x="5078627" y="2247400"/>
            <a:ext cx="6301945" cy="18466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182880" bIns="182880" rtlCol="0" anchor="ctr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Explicitly calls for the repeal of Medicare’s new authority to negotiate the prices of drugs.</a:t>
            </a:r>
          </a:p>
        </p:txBody>
      </p:sp>
    </p:spTree>
    <p:extLst>
      <p:ext uri="{BB962C8B-B14F-4D97-AF65-F5344CB8AC3E}">
        <p14:creationId xmlns:p14="http://schemas.microsoft.com/office/powerpoint/2010/main" val="18455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476B3-A5EA-A73D-6381-C9471BACD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98AD-667C-0886-A571-4763D96F25F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https://static.project2025.org/2025_MandateForLeadership_FULL.pdf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EE8B7-E488-BDE5-99E2-E50CAB2C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63" t="10374" r="27780" b="26005"/>
          <a:stretch/>
        </p:blipFill>
        <p:spPr>
          <a:xfrm>
            <a:off x="776388" y="405887"/>
            <a:ext cx="3839842" cy="5529687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FD6AB-5191-6C07-BD3C-989FF64C1E00}"/>
              </a:ext>
            </a:extLst>
          </p:cNvPr>
          <p:cNvSpPr txBox="1"/>
          <p:nvPr/>
        </p:nvSpPr>
        <p:spPr>
          <a:xfrm>
            <a:off x="4864909" y="753612"/>
            <a:ext cx="70680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We need to turn defense into offense</a:t>
            </a:r>
          </a:p>
          <a:p>
            <a:pPr marL="238125" indent="-238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 need to defend TM</a:t>
            </a:r>
          </a:p>
          <a:p>
            <a:pPr marL="238125" indent="-238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 need to defend drug price negotiations</a:t>
            </a:r>
          </a:p>
          <a:p>
            <a:pPr marL="238125" indent="-238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Should we also defend parts of the ACA?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BB236-BA39-8833-6C2E-FABD3707A0A3}"/>
              </a:ext>
            </a:extLst>
          </p:cNvPr>
          <p:cNvSpPr/>
          <p:nvPr/>
        </p:nvSpPr>
        <p:spPr>
          <a:xfrm>
            <a:off x="2479791" y="3712029"/>
            <a:ext cx="8340610" cy="17726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glow rad="127000">
              <a:srgbClr val="FFFF00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need to defend against P2025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while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the power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tear down the wall against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9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BD89-9828-D0A4-DA6D-2D931EC01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d brick wall pattern texture">
            <a:extLst>
              <a:ext uri="{FF2B5EF4-FFF2-40B4-BE49-F238E27FC236}">
                <a16:creationId xmlns:a16="http://schemas.microsoft.com/office/drawing/2014/main" id="{0F7087C8-EA32-3D51-9B57-A21B60BD7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1" b="38130"/>
          <a:stretch/>
        </p:blipFill>
        <p:spPr bwMode="auto">
          <a:xfrm>
            <a:off x="600916" y="2915960"/>
            <a:ext cx="11047783" cy="7918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2" descr="Red brick wall pattern texture">
            <a:extLst>
              <a:ext uri="{FF2B5EF4-FFF2-40B4-BE49-F238E27FC236}">
                <a16:creationId xmlns:a16="http://schemas.microsoft.com/office/drawing/2014/main" id="{349B711B-EF12-E3E5-2C19-7D3C3B4F6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38130"/>
          <a:stretch/>
        </p:blipFill>
        <p:spPr bwMode="auto">
          <a:xfrm>
            <a:off x="600916" y="655608"/>
            <a:ext cx="11047783" cy="22422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E1A9FF6-6E8A-1791-97E0-1C0A37358DCE}"/>
              </a:ext>
            </a:extLst>
          </p:cNvPr>
          <p:cNvGrpSpPr/>
          <p:nvPr/>
        </p:nvGrpSpPr>
        <p:grpSpPr>
          <a:xfrm>
            <a:off x="791633" y="1786180"/>
            <a:ext cx="10781239" cy="1938750"/>
            <a:chOff x="791633" y="1786180"/>
            <a:chExt cx="10781239" cy="19387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F573A6-06F8-F2F0-BCA5-E2638D064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791633" y="2182567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A5A3FD-3E81-74ED-2C75-E48167145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3219187" y="2182567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256D49-EEF1-E997-557B-6E4D7C6C4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4432964" y="1786180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6EBE685-F98D-1228-C84E-6EF275311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5646741" y="2182567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2453441-B029-DE1C-51F8-713945D8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6860518" y="1786180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90BEF06-9FF5-1674-5DA3-3E49E786C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8074295" y="2182567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EF75FF3-3596-7BD7-A5EE-94EACD7AD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9288072" y="1786180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C10C0C9-3B3A-E5FC-D61C-90DF13D93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10501848" y="2182567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662372C-5E86-1FF4-FD43-3B768FAB0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663" t="10374" r="27780" b="26005"/>
            <a:stretch/>
          </p:blipFill>
          <p:spPr>
            <a:xfrm>
              <a:off x="2005410" y="1786180"/>
              <a:ext cx="1071024" cy="1542363"/>
            </a:xfrm>
            <a:prstGeom prst="rect">
              <a:avLst/>
            </a:prstGeom>
            <a:ln w="127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D4A065-4E1E-0F9A-9632-1A5BD8DD5A72}"/>
              </a:ext>
            </a:extLst>
          </p:cNvPr>
          <p:cNvGrpSpPr/>
          <p:nvPr/>
        </p:nvGrpSpPr>
        <p:grpSpPr>
          <a:xfrm>
            <a:off x="434191" y="2354472"/>
            <a:ext cx="11195587" cy="2329686"/>
            <a:chOff x="434191" y="2354472"/>
            <a:chExt cx="11195587" cy="2329686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4453DC96-024D-83D2-B4D4-B42915D0F070}"/>
                </a:ext>
              </a:extLst>
            </p:cNvPr>
            <p:cNvSpPr/>
            <p:nvPr/>
          </p:nvSpPr>
          <p:spPr>
            <a:xfrm rot="3415736">
              <a:off x="2326652" y="544387"/>
              <a:ext cx="1396483" cy="5181406"/>
            </a:xfrm>
            <a:custGeom>
              <a:avLst/>
              <a:gdLst>
                <a:gd name="connsiteX0" fmla="*/ 0 w 1773837"/>
                <a:gd name="connsiteY0" fmla="*/ 5076014 h 5076014"/>
                <a:gd name="connsiteX1" fmla="*/ 664266 w 1773837"/>
                <a:gd name="connsiteY1" fmla="*/ 0 h 5076014"/>
                <a:gd name="connsiteX2" fmla="*/ 1109571 w 1773837"/>
                <a:gd name="connsiteY2" fmla="*/ 0 h 5076014"/>
                <a:gd name="connsiteX3" fmla="*/ 1773837 w 1773837"/>
                <a:gd name="connsiteY3" fmla="*/ 5076014 h 5076014"/>
                <a:gd name="connsiteX4" fmla="*/ 0 w 1773837"/>
                <a:gd name="connsiteY4" fmla="*/ 5076014 h 5076014"/>
                <a:gd name="connsiteX0" fmla="*/ 0 w 1557904"/>
                <a:gd name="connsiteY0" fmla="*/ 5730119 h 5730119"/>
                <a:gd name="connsiteX1" fmla="*/ 448333 w 1557904"/>
                <a:gd name="connsiteY1" fmla="*/ 0 h 5730119"/>
                <a:gd name="connsiteX2" fmla="*/ 893638 w 1557904"/>
                <a:gd name="connsiteY2" fmla="*/ 0 h 5730119"/>
                <a:gd name="connsiteX3" fmla="*/ 1557904 w 1557904"/>
                <a:gd name="connsiteY3" fmla="*/ 5076014 h 5730119"/>
                <a:gd name="connsiteX4" fmla="*/ 0 w 1557904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93638 w 1396483"/>
                <a:gd name="connsiteY2" fmla="*/ 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21308 w 1396483"/>
                <a:gd name="connsiteY2" fmla="*/ 23185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83" h="5730119">
                  <a:moveTo>
                    <a:pt x="0" y="5730119"/>
                  </a:moveTo>
                  <a:lnTo>
                    <a:pt x="448333" y="0"/>
                  </a:lnTo>
                  <a:lnTo>
                    <a:pt x="821308" y="231850"/>
                  </a:lnTo>
                  <a:lnTo>
                    <a:pt x="1396483" y="3943911"/>
                  </a:lnTo>
                  <a:lnTo>
                    <a:pt x="0" y="57301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45E465BE-FFB6-0E66-4DA7-1F6D6F86C9B7}"/>
                </a:ext>
              </a:extLst>
            </p:cNvPr>
            <p:cNvSpPr/>
            <p:nvPr/>
          </p:nvSpPr>
          <p:spPr>
            <a:xfrm rot="1594789">
              <a:off x="3771301" y="2354472"/>
              <a:ext cx="2294293" cy="2329686"/>
            </a:xfrm>
            <a:custGeom>
              <a:avLst/>
              <a:gdLst>
                <a:gd name="connsiteX0" fmla="*/ 0 w 2968102"/>
                <a:gd name="connsiteY0" fmla="*/ 2425935 h 2425935"/>
                <a:gd name="connsiteX1" fmla="*/ 1351488 w 2968102"/>
                <a:gd name="connsiteY1" fmla="*/ 0 h 2425935"/>
                <a:gd name="connsiteX2" fmla="*/ 1616614 w 2968102"/>
                <a:gd name="connsiteY2" fmla="*/ 0 h 2425935"/>
                <a:gd name="connsiteX3" fmla="*/ 2968102 w 2968102"/>
                <a:gd name="connsiteY3" fmla="*/ 2425935 h 2425935"/>
                <a:gd name="connsiteX4" fmla="*/ 0 w 2968102"/>
                <a:gd name="connsiteY4" fmla="*/ 2425935 h 2425935"/>
                <a:gd name="connsiteX0" fmla="*/ 0 w 2903923"/>
                <a:gd name="connsiteY0" fmla="*/ 2554210 h 2554210"/>
                <a:gd name="connsiteX1" fmla="*/ 1287309 w 2903923"/>
                <a:gd name="connsiteY1" fmla="*/ 0 h 2554210"/>
                <a:gd name="connsiteX2" fmla="*/ 1552435 w 2903923"/>
                <a:gd name="connsiteY2" fmla="*/ 0 h 2554210"/>
                <a:gd name="connsiteX3" fmla="*/ 2903923 w 2903923"/>
                <a:gd name="connsiteY3" fmla="*/ 2425935 h 2554210"/>
                <a:gd name="connsiteX4" fmla="*/ 0 w 290392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52435 w 2294293"/>
                <a:gd name="connsiteY2" fmla="*/ 0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68531 w 2294293"/>
                <a:gd name="connsiteY2" fmla="*/ 232527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329686 h 2329686"/>
                <a:gd name="connsiteX1" fmla="*/ 1239257 w 2294293"/>
                <a:gd name="connsiteY1" fmla="*/ 0 h 2329686"/>
                <a:gd name="connsiteX2" fmla="*/ 1568531 w 2294293"/>
                <a:gd name="connsiteY2" fmla="*/ 8003 h 2329686"/>
                <a:gd name="connsiteX3" fmla="*/ 2294293 w 2294293"/>
                <a:gd name="connsiteY3" fmla="*/ 1263430 h 2329686"/>
                <a:gd name="connsiteX4" fmla="*/ 0 w 2294293"/>
                <a:gd name="connsiteY4" fmla="*/ 2329686 h 23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293" h="2329686">
                  <a:moveTo>
                    <a:pt x="0" y="2329686"/>
                  </a:moveTo>
                  <a:lnTo>
                    <a:pt x="1239257" y="0"/>
                  </a:lnTo>
                  <a:lnTo>
                    <a:pt x="1568531" y="8003"/>
                  </a:lnTo>
                  <a:lnTo>
                    <a:pt x="2294293" y="1263430"/>
                  </a:lnTo>
                  <a:lnTo>
                    <a:pt x="0" y="23296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apezoid 7">
              <a:extLst>
                <a:ext uri="{FF2B5EF4-FFF2-40B4-BE49-F238E27FC236}">
                  <a16:creationId xmlns:a16="http://schemas.microsoft.com/office/drawing/2014/main" id="{C3A25C61-F0D4-B174-BA37-47E289A90B77}"/>
                </a:ext>
              </a:extLst>
            </p:cNvPr>
            <p:cNvSpPr/>
            <p:nvPr/>
          </p:nvSpPr>
          <p:spPr>
            <a:xfrm rot="20005211" flipH="1">
              <a:off x="6188380" y="2354472"/>
              <a:ext cx="2294293" cy="2329686"/>
            </a:xfrm>
            <a:custGeom>
              <a:avLst/>
              <a:gdLst>
                <a:gd name="connsiteX0" fmla="*/ 0 w 2968102"/>
                <a:gd name="connsiteY0" fmla="*/ 2425935 h 2425935"/>
                <a:gd name="connsiteX1" fmla="*/ 1351488 w 2968102"/>
                <a:gd name="connsiteY1" fmla="*/ 0 h 2425935"/>
                <a:gd name="connsiteX2" fmla="*/ 1616614 w 2968102"/>
                <a:gd name="connsiteY2" fmla="*/ 0 h 2425935"/>
                <a:gd name="connsiteX3" fmla="*/ 2968102 w 2968102"/>
                <a:gd name="connsiteY3" fmla="*/ 2425935 h 2425935"/>
                <a:gd name="connsiteX4" fmla="*/ 0 w 2968102"/>
                <a:gd name="connsiteY4" fmla="*/ 2425935 h 2425935"/>
                <a:gd name="connsiteX0" fmla="*/ 0 w 2903923"/>
                <a:gd name="connsiteY0" fmla="*/ 2554210 h 2554210"/>
                <a:gd name="connsiteX1" fmla="*/ 1287309 w 2903923"/>
                <a:gd name="connsiteY1" fmla="*/ 0 h 2554210"/>
                <a:gd name="connsiteX2" fmla="*/ 1552435 w 2903923"/>
                <a:gd name="connsiteY2" fmla="*/ 0 h 2554210"/>
                <a:gd name="connsiteX3" fmla="*/ 2903923 w 2903923"/>
                <a:gd name="connsiteY3" fmla="*/ 2425935 h 2554210"/>
                <a:gd name="connsiteX4" fmla="*/ 0 w 290392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52435 w 2294293"/>
                <a:gd name="connsiteY2" fmla="*/ 0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68531 w 2294293"/>
                <a:gd name="connsiteY2" fmla="*/ 232527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329686 h 2329686"/>
                <a:gd name="connsiteX1" fmla="*/ 1239257 w 2294293"/>
                <a:gd name="connsiteY1" fmla="*/ 0 h 2329686"/>
                <a:gd name="connsiteX2" fmla="*/ 1568531 w 2294293"/>
                <a:gd name="connsiteY2" fmla="*/ 8003 h 2329686"/>
                <a:gd name="connsiteX3" fmla="*/ 2294293 w 2294293"/>
                <a:gd name="connsiteY3" fmla="*/ 1263430 h 2329686"/>
                <a:gd name="connsiteX4" fmla="*/ 0 w 2294293"/>
                <a:gd name="connsiteY4" fmla="*/ 2329686 h 23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293" h="2329686">
                  <a:moveTo>
                    <a:pt x="0" y="2329686"/>
                  </a:moveTo>
                  <a:lnTo>
                    <a:pt x="1239257" y="0"/>
                  </a:lnTo>
                  <a:lnTo>
                    <a:pt x="1568531" y="8003"/>
                  </a:lnTo>
                  <a:lnTo>
                    <a:pt x="2294293" y="1263430"/>
                  </a:lnTo>
                  <a:lnTo>
                    <a:pt x="0" y="23296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1">
              <a:extLst>
                <a:ext uri="{FF2B5EF4-FFF2-40B4-BE49-F238E27FC236}">
                  <a16:creationId xmlns:a16="http://schemas.microsoft.com/office/drawing/2014/main" id="{2D851EC0-0CDE-E121-14D9-234EDA6B3EAC}"/>
                </a:ext>
              </a:extLst>
            </p:cNvPr>
            <p:cNvSpPr/>
            <p:nvPr/>
          </p:nvSpPr>
          <p:spPr>
            <a:xfrm rot="18184264" flipH="1">
              <a:off x="8340833" y="544387"/>
              <a:ext cx="1396483" cy="5181406"/>
            </a:xfrm>
            <a:custGeom>
              <a:avLst/>
              <a:gdLst>
                <a:gd name="connsiteX0" fmla="*/ 0 w 1773837"/>
                <a:gd name="connsiteY0" fmla="*/ 5076014 h 5076014"/>
                <a:gd name="connsiteX1" fmla="*/ 664266 w 1773837"/>
                <a:gd name="connsiteY1" fmla="*/ 0 h 5076014"/>
                <a:gd name="connsiteX2" fmla="*/ 1109571 w 1773837"/>
                <a:gd name="connsiteY2" fmla="*/ 0 h 5076014"/>
                <a:gd name="connsiteX3" fmla="*/ 1773837 w 1773837"/>
                <a:gd name="connsiteY3" fmla="*/ 5076014 h 5076014"/>
                <a:gd name="connsiteX4" fmla="*/ 0 w 1773837"/>
                <a:gd name="connsiteY4" fmla="*/ 5076014 h 5076014"/>
                <a:gd name="connsiteX0" fmla="*/ 0 w 1557904"/>
                <a:gd name="connsiteY0" fmla="*/ 5730119 h 5730119"/>
                <a:gd name="connsiteX1" fmla="*/ 448333 w 1557904"/>
                <a:gd name="connsiteY1" fmla="*/ 0 h 5730119"/>
                <a:gd name="connsiteX2" fmla="*/ 893638 w 1557904"/>
                <a:gd name="connsiteY2" fmla="*/ 0 h 5730119"/>
                <a:gd name="connsiteX3" fmla="*/ 1557904 w 1557904"/>
                <a:gd name="connsiteY3" fmla="*/ 5076014 h 5730119"/>
                <a:gd name="connsiteX4" fmla="*/ 0 w 1557904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93638 w 1396483"/>
                <a:gd name="connsiteY2" fmla="*/ 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21308 w 1396483"/>
                <a:gd name="connsiteY2" fmla="*/ 23185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83" h="5730119">
                  <a:moveTo>
                    <a:pt x="0" y="5730119"/>
                  </a:moveTo>
                  <a:lnTo>
                    <a:pt x="448333" y="0"/>
                  </a:lnTo>
                  <a:lnTo>
                    <a:pt x="821308" y="231850"/>
                  </a:lnTo>
                  <a:lnTo>
                    <a:pt x="1396483" y="3943911"/>
                  </a:lnTo>
                  <a:lnTo>
                    <a:pt x="0" y="57301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D0CF7B-46B5-2347-1020-E07D7887DD00}"/>
              </a:ext>
            </a:extLst>
          </p:cNvPr>
          <p:cNvGrpSpPr/>
          <p:nvPr/>
        </p:nvGrpSpPr>
        <p:grpSpPr>
          <a:xfrm>
            <a:off x="384405" y="3886200"/>
            <a:ext cx="11423191" cy="2005817"/>
            <a:chOff x="384405" y="3904728"/>
            <a:chExt cx="11423191" cy="2005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63A79-F9E8-6637-0591-EF2BC9A93ED4}"/>
                </a:ext>
              </a:extLst>
            </p:cNvPr>
            <p:cNvSpPr/>
            <p:nvPr/>
          </p:nvSpPr>
          <p:spPr>
            <a:xfrm>
              <a:off x="384405" y="3904728"/>
              <a:ext cx="11423191" cy="20058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 </a:t>
              </a:r>
              <a:r>
                <a:rPr lang="en-US" sz="2800" b="1" i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  <a:endParaRPr lang="en-US" sz="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DEF05A-6C1D-DF99-F912-EE625F9452C9}"/>
                </a:ext>
              </a:extLst>
            </p:cNvPr>
            <p:cNvSpPr txBox="1"/>
            <p:nvPr/>
          </p:nvSpPr>
          <p:spPr>
            <a:xfrm>
              <a:off x="456120" y="4073926"/>
              <a:ext cx="2770423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45EB3E-2DF2-E2C7-5738-12E417EE20E4}"/>
                </a:ext>
              </a:extLst>
            </p:cNvPr>
            <p:cNvSpPr txBox="1"/>
            <p:nvPr/>
          </p:nvSpPr>
          <p:spPr>
            <a:xfrm>
              <a:off x="9024729" y="4073926"/>
              <a:ext cx="2745034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2B7389-A9E8-E7C9-4C63-284AE55B9547}"/>
                </a:ext>
              </a:extLst>
            </p:cNvPr>
            <p:cNvSpPr txBox="1"/>
            <p:nvPr/>
          </p:nvSpPr>
          <p:spPr>
            <a:xfrm>
              <a:off x="3260655" y="4073926"/>
              <a:ext cx="2792626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50D02-C5E1-D027-0B47-0FEFC9288F64}"/>
                </a:ext>
              </a:extLst>
            </p:cNvPr>
            <p:cNvSpPr txBox="1"/>
            <p:nvPr/>
          </p:nvSpPr>
          <p:spPr>
            <a:xfrm>
              <a:off x="6159110" y="4073926"/>
              <a:ext cx="2745034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5496CE-BC89-24D8-88F4-8C1B7BED0815}"/>
              </a:ext>
            </a:extLst>
          </p:cNvPr>
          <p:cNvSpPr/>
          <p:nvPr/>
        </p:nvSpPr>
        <p:spPr>
          <a:xfrm>
            <a:off x="384405" y="3886200"/>
            <a:ext cx="11423191" cy="2005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 even more PNHP </a:t>
            </a:r>
            <a:r>
              <a:rPr lang="en-US" sz="4800" b="1" i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</a:t>
            </a:r>
            <a:endParaRPr lang="en-US" sz="1050" b="1" i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rapezoid 1">
            <a:extLst>
              <a:ext uri="{FF2B5EF4-FFF2-40B4-BE49-F238E27FC236}">
                <a16:creationId xmlns:a16="http://schemas.microsoft.com/office/drawing/2014/main" id="{91091B52-6B0A-1712-5900-B8FCADE36D99}"/>
              </a:ext>
            </a:extLst>
          </p:cNvPr>
          <p:cNvSpPr/>
          <p:nvPr/>
        </p:nvSpPr>
        <p:spPr>
          <a:xfrm rot="3415736">
            <a:off x="2365344" y="544387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7">
            <a:extLst>
              <a:ext uri="{FF2B5EF4-FFF2-40B4-BE49-F238E27FC236}">
                <a16:creationId xmlns:a16="http://schemas.microsoft.com/office/drawing/2014/main" id="{0FB34549-C80A-B057-4365-2F17828276AE}"/>
              </a:ext>
            </a:extLst>
          </p:cNvPr>
          <p:cNvSpPr/>
          <p:nvPr/>
        </p:nvSpPr>
        <p:spPr>
          <a:xfrm rot="1594789">
            <a:off x="3809993" y="2354472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rapezoid 7">
            <a:extLst>
              <a:ext uri="{FF2B5EF4-FFF2-40B4-BE49-F238E27FC236}">
                <a16:creationId xmlns:a16="http://schemas.microsoft.com/office/drawing/2014/main" id="{AEC2CB02-69F5-8EA5-1F06-86F31BCC48A8}"/>
              </a:ext>
            </a:extLst>
          </p:cNvPr>
          <p:cNvSpPr/>
          <p:nvPr/>
        </p:nvSpPr>
        <p:spPr>
          <a:xfrm rot="20005211" flipH="1">
            <a:off x="6227072" y="2354472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rapezoid 1">
            <a:extLst>
              <a:ext uri="{FF2B5EF4-FFF2-40B4-BE49-F238E27FC236}">
                <a16:creationId xmlns:a16="http://schemas.microsoft.com/office/drawing/2014/main" id="{AB003A31-C4B7-32CB-33F1-682757A30646}"/>
              </a:ext>
            </a:extLst>
          </p:cNvPr>
          <p:cNvSpPr/>
          <p:nvPr/>
        </p:nvSpPr>
        <p:spPr>
          <a:xfrm rot="18184264" flipH="1">
            <a:off x="8379525" y="544387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9311E-D9E9-43DE-124C-935558B1DEF8}"/>
              </a:ext>
            </a:extLst>
          </p:cNvPr>
          <p:cNvSpPr/>
          <p:nvPr/>
        </p:nvSpPr>
        <p:spPr>
          <a:xfrm>
            <a:off x="4848878" y="371567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B3D5519-7979-79FB-994F-0E0BB1D7F8E1}"/>
              </a:ext>
            </a:extLst>
          </p:cNvPr>
          <p:cNvSpPr/>
          <p:nvPr/>
        </p:nvSpPr>
        <p:spPr>
          <a:xfrm>
            <a:off x="4848878" y="371567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30069-071D-7F31-1A4A-C81AF6DECB2B}"/>
              </a:ext>
            </a:extLst>
          </p:cNvPr>
          <p:cNvSpPr/>
          <p:nvPr/>
        </p:nvSpPr>
        <p:spPr>
          <a:xfrm>
            <a:off x="3844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Membership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97C27-3756-3721-DFE9-DE9D82020202}"/>
              </a:ext>
            </a:extLst>
          </p:cNvPr>
          <p:cNvSpPr/>
          <p:nvPr/>
        </p:nvSpPr>
        <p:spPr>
          <a:xfrm>
            <a:off x="326065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Fundraising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grants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C7345B-4613-989E-A315-082633053886}"/>
              </a:ext>
            </a:extLst>
          </p:cNvPr>
          <p:cNvSpPr/>
          <p:nvPr/>
        </p:nvSpPr>
        <p:spPr>
          <a:xfrm>
            <a:off x="61369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relationships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256CE2-5DCC-8D78-3D57-63A77235277E}"/>
              </a:ext>
            </a:extLst>
          </p:cNvPr>
          <p:cNvSpPr/>
          <p:nvPr/>
        </p:nvSpPr>
        <p:spPr>
          <a:xfrm>
            <a:off x="9013154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FB0BE-D31C-F437-92F2-62858F7FBF90}"/>
              </a:ext>
            </a:extLst>
          </p:cNvPr>
          <p:cNvSpPr/>
          <p:nvPr/>
        </p:nvSpPr>
        <p:spPr>
          <a:xfrm>
            <a:off x="3844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Membership growth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A27B1-1AA5-5CF4-416E-B98902133EAC}"/>
              </a:ext>
            </a:extLst>
          </p:cNvPr>
          <p:cNvSpPr/>
          <p:nvPr/>
        </p:nvSpPr>
        <p:spPr>
          <a:xfrm>
            <a:off x="326065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Fundraising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grants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57A0B-8C9C-610B-E8FE-0949A1067142}"/>
              </a:ext>
            </a:extLst>
          </p:cNvPr>
          <p:cNvSpPr/>
          <p:nvPr/>
        </p:nvSpPr>
        <p:spPr>
          <a:xfrm>
            <a:off x="61369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relationships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B4613-809F-DB85-E8D9-3F4FBB88B73D}"/>
              </a:ext>
            </a:extLst>
          </p:cNvPr>
          <p:cNvSpPr/>
          <p:nvPr/>
        </p:nvSpPr>
        <p:spPr>
          <a:xfrm>
            <a:off x="9013154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 alliances </a:t>
            </a:r>
          </a:p>
        </p:txBody>
      </p:sp>
    </p:spTree>
    <p:extLst>
      <p:ext uri="{BB962C8B-B14F-4D97-AF65-F5344CB8AC3E}">
        <p14:creationId xmlns:p14="http://schemas.microsoft.com/office/powerpoint/2010/main" val="39685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" grpId="0" animBg="1"/>
      <p:bldP spid="5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E3E87-05DD-AB05-8831-6CFAFD56B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d brick wall pattern texture">
            <a:extLst>
              <a:ext uri="{FF2B5EF4-FFF2-40B4-BE49-F238E27FC236}">
                <a16:creationId xmlns:a16="http://schemas.microsoft.com/office/drawing/2014/main" id="{7077AB65-58D5-2A7B-6A9C-74ECD7F34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1" b="38130"/>
          <a:stretch/>
        </p:blipFill>
        <p:spPr bwMode="auto">
          <a:xfrm>
            <a:off x="600916" y="2915960"/>
            <a:ext cx="11047783" cy="7918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6EA483E9-9FE0-16FE-543F-23BA6056ECA6}"/>
              </a:ext>
            </a:extLst>
          </p:cNvPr>
          <p:cNvSpPr/>
          <p:nvPr/>
        </p:nvSpPr>
        <p:spPr>
          <a:xfrm rot="3415736">
            <a:off x="2326652" y="544387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1A7951E-A1A9-BAB1-DD78-99071DC8D25C}"/>
              </a:ext>
            </a:extLst>
          </p:cNvPr>
          <p:cNvSpPr/>
          <p:nvPr/>
        </p:nvSpPr>
        <p:spPr>
          <a:xfrm rot="1594789">
            <a:off x="3771301" y="2354472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7">
            <a:extLst>
              <a:ext uri="{FF2B5EF4-FFF2-40B4-BE49-F238E27FC236}">
                <a16:creationId xmlns:a16="http://schemas.microsoft.com/office/drawing/2014/main" id="{E2BE08B2-0BD7-6E4B-D498-86BC7BBDFCD7}"/>
              </a:ext>
            </a:extLst>
          </p:cNvPr>
          <p:cNvSpPr/>
          <p:nvPr/>
        </p:nvSpPr>
        <p:spPr>
          <a:xfrm rot="20005211" flipH="1">
            <a:off x="6188380" y="2354472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rapezoid 1">
            <a:extLst>
              <a:ext uri="{FF2B5EF4-FFF2-40B4-BE49-F238E27FC236}">
                <a16:creationId xmlns:a16="http://schemas.microsoft.com/office/drawing/2014/main" id="{B6EDF93F-0DBE-5D2F-FF69-DC16D92BA549}"/>
              </a:ext>
            </a:extLst>
          </p:cNvPr>
          <p:cNvSpPr/>
          <p:nvPr/>
        </p:nvSpPr>
        <p:spPr>
          <a:xfrm rot="18184264" flipH="1">
            <a:off x="8340833" y="544387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586819-A2A6-2A62-2665-4A1690CAC8AC}"/>
              </a:ext>
            </a:extLst>
          </p:cNvPr>
          <p:cNvGrpSpPr/>
          <p:nvPr/>
        </p:nvGrpSpPr>
        <p:grpSpPr>
          <a:xfrm>
            <a:off x="384405" y="3886200"/>
            <a:ext cx="11423191" cy="2005817"/>
            <a:chOff x="384405" y="3904728"/>
            <a:chExt cx="11423191" cy="20058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62EBB4-6E7E-EFCE-7677-80D469015EFB}"/>
                </a:ext>
              </a:extLst>
            </p:cNvPr>
            <p:cNvSpPr/>
            <p:nvPr/>
          </p:nvSpPr>
          <p:spPr>
            <a:xfrm>
              <a:off x="384405" y="3904728"/>
              <a:ext cx="11423191" cy="20058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 </a:t>
              </a:r>
              <a:r>
                <a:rPr lang="en-US" sz="2800" b="1" i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  <a:endParaRPr lang="en-US" sz="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E6A4E3-7699-4FE3-009A-C06C69DAB47D}"/>
                </a:ext>
              </a:extLst>
            </p:cNvPr>
            <p:cNvSpPr txBox="1"/>
            <p:nvPr/>
          </p:nvSpPr>
          <p:spPr>
            <a:xfrm>
              <a:off x="456120" y="4073926"/>
              <a:ext cx="2770423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79F7A1-D368-169B-C3B6-8A8FB7A46FEB}"/>
                </a:ext>
              </a:extLst>
            </p:cNvPr>
            <p:cNvSpPr txBox="1"/>
            <p:nvPr/>
          </p:nvSpPr>
          <p:spPr>
            <a:xfrm>
              <a:off x="9024729" y="4073926"/>
              <a:ext cx="2745034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A33407-20EE-A8D0-1115-6BA9550EE447}"/>
                </a:ext>
              </a:extLst>
            </p:cNvPr>
            <p:cNvSpPr txBox="1"/>
            <p:nvPr/>
          </p:nvSpPr>
          <p:spPr>
            <a:xfrm>
              <a:off x="3260655" y="4073926"/>
              <a:ext cx="2792626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F6BC10-DF15-B48E-6F8D-B66551F98CD8}"/>
                </a:ext>
              </a:extLst>
            </p:cNvPr>
            <p:cNvSpPr txBox="1"/>
            <p:nvPr/>
          </p:nvSpPr>
          <p:spPr>
            <a:xfrm>
              <a:off x="6159110" y="4073926"/>
              <a:ext cx="2745034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E488A82-3B02-A17C-B9C4-FBA10FE6B358}"/>
              </a:ext>
            </a:extLst>
          </p:cNvPr>
          <p:cNvSpPr/>
          <p:nvPr/>
        </p:nvSpPr>
        <p:spPr>
          <a:xfrm>
            <a:off x="3844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Membership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growth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A0F8D-6728-0EBB-4A6A-48BAE47BDC6A}"/>
              </a:ext>
            </a:extLst>
          </p:cNvPr>
          <p:cNvSpPr/>
          <p:nvPr/>
        </p:nvSpPr>
        <p:spPr>
          <a:xfrm>
            <a:off x="326065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Fundraising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grants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ADC6C-24EA-8AB4-87B0-3FCFEC17C5AC}"/>
              </a:ext>
            </a:extLst>
          </p:cNvPr>
          <p:cNvSpPr/>
          <p:nvPr/>
        </p:nvSpPr>
        <p:spPr>
          <a:xfrm>
            <a:off x="61369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relationships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11FE7-13CB-C695-E732-3AC3A9BF258B}"/>
              </a:ext>
            </a:extLst>
          </p:cNvPr>
          <p:cNvSpPr/>
          <p:nvPr/>
        </p:nvSpPr>
        <p:spPr>
          <a:xfrm>
            <a:off x="9013154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alliances 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9E3A5E7-B604-EBD9-F865-EA38B135A849}"/>
              </a:ext>
            </a:extLst>
          </p:cNvPr>
          <p:cNvSpPr/>
          <p:nvPr/>
        </p:nvSpPr>
        <p:spPr>
          <a:xfrm>
            <a:off x="4848878" y="371567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</p:spTree>
    <p:extLst>
      <p:ext uri="{BB962C8B-B14F-4D97-AF65-F5344CB8AC3E}">
        <p14:creationId xmlns:p14="http://schemas.microsoft.com/office/powerpoint/2010/main" val="18273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3" grpId="0" animBg="1"/>
      <p:bldP spid="24" grpId="0" animBg="1"/>
      <p:bldP spid="3" grpId="0" animBg="1"/>
      <p:bldP spid="5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9BD89-9828-D0A4-DA6D-2D931EC01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d brick wall pattern texture">
            <a:extLst>
              <a:ext uri="{FF2B5EF4-FFF2-40B4-BE49-F238E27FC236}">
                <a16:creationId xmlns:a16="http://schemas.microsoft.com/office/drawing/2014/main" id="{0F7087C8-EA32-3D51-9B57-A21B60BD7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1" b="38130"/>
          <a:stretch/>
        </p:blipFill>
        <p:spPr bwMode="auto">
          <a:xfrm>
            <a:off x="600916" y="2915960"/>
            <a:ext cx="11047783" cy="7918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2" descr="Red brick wall pattern texture">
            <a:extLst>
              <a:ext uri="{FF2B5EF4-FFF2-40B4-BE49-F238E27FC236}">
                <a16:creationId xmlns:a16="http://schemas.microsoft.com/office/drawing/2014/main" id="{349B711B-EF12-E3E5-2C19-7D3C3B4F6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38130"/>
          <a:stretch/>
        </p:blipFill>
        <p:spPr bwMode="auto">
          <a:xfrm>
            <a:off x="600916" y="655608"/>
            <a:ext cx="11047783" cy="22422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0D4A065-4E1E-0F9A-9632-1A5BD8DD5A72}"/>
              </a:ext>
            </a:extLst>
          </p:cNvPr>
          <p:cNvGrpSpPr/>
          <p:nvPr/>
        </p:nvGrpSpPr>
        <p:grpSpPr>
          <a:xfrm>
            <a:off x="434191" y="2354472"/>
            <a:ext cx="11195587" cy="2329686"/>
            <a:chOff x="434191" y="2354472"/>
            <a:chExt cx="11195587" cy="2329686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4453DC96-024D-83D2-B4D4-B42915D0F070}"/>
                </a:ext>
              </a:extLst>
            </p:cNvPr>
            <p:cNvSpPr/>
            <p:nvPr/>
          </p:nvSpPr>
          <p:spPr>
            <a:xfrm rot="3415736">
              <a:off x="2326652" y="544387"/>
              <a:ext cx="1396483" cy="5181406"/>
            </a:xfrm>
            <a:custGeom>
              <a:avLst/>
              <a:gdLst>
                <a:gd name="connsiteX0" fmla="*/ 0 w 1773837"/>
                <a:gd name="connsiteY0" fmla="*/ 5076014 h 5076014"/>
                <a:gd name="connsiteX1" fmla="*/ 664266 w 1773837"/>
                <a:gd name="connsiteY1" fmla="*/ 0 h 5076014"/>
                <a:gd name="connsiteX2" fmla="*/ 1109571 w 1773837"/>
                <a:gd name="connsiteY2" fmla="*/ 0 h 5076014"/>
                <a:gd name="connsiteX3" fmla="*/ 1773837 w 1773837"/>
                <a:gd name="connsiteY3" fmla="*/ 5076014 h 5076014"/>
                <a:gd name="connsiteX4" fmla="*/ 0 w 1773837"/>
                <a:gd name="connsiteY4" fmla="*/ 5076014 h 5076014"/>
                <a:gd name="connsiteX0" fmla="*/ 0 w 1557904"/>
                <a:gd name="connsiteY0" fmla="*/ 5730119 h 5730119"/>
                <a:gd name="connsiteX1" fmla="*/ 448333 w 1557904"/>
                <a:gd name="connsiteY1" fmla="*/ 0 h 5730119"/>
                <a:gd name="connsiteX2" fmla="*/ 893638 w 1557904"/>
                <a:gd name="connsiteY2" fmla="*/ 0 h 5730119"/>
                <a:gd name="connsiteX3" fmla="*/ 1557904 w 1557904"/>
                <a:gd name="connsiteY3" fmla="*/ 5076014 h 5730119"/>
                <a:gd name="connsiteX4" fmla="*/ 0 w 1557904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93638 w 1396483"/>
                <a:gd name="connsiteY2" fmla="*/ 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21308 w 1396483"/>
                <a:gd name="connsiteY2" fmla="*/ 23185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83" h="5730119">
                  <a:moveTo>
                    <a:pt x="0" y="5730119"/>
                  </a:moveTo>
                  <a:lnTo>
                    <a:pt x="448333" y="0"/>
                  </a:lnTo>
                  <a:lnTo>
                    <a:pt x="821308" y="231850"/>
                  </a:lnTo>
                  <a:lnTo>
                    <a:pt x="1396483" y="3943911"/>
                  </a:lnTo>
                  <a:lnTo>
                    <a:pt x="0" y="57301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45E465BE-FFB6-0E66-4DA7-1F6D6F86C9B7}"/>
                </a:ext>
              </a:extLst>
            </p:cNvPr>
            <p:cNvSpPr/>
            <p:nvPr/>
          </p:nvSpPr>
          <p:spPr>
            <a:xfrm rot="1594789">
              <a:off x="3771301" y="2354472"/>
              <a:ext cx="2294293" cy="2329686"/>
            </a:xfrm>
            <a:custGeom>
              <a:avLst/>
              <a:gdLst>
                <a:gd name="connsiteX0" fmla="*/ 0 w 2968102"/>
                <a:gd name="connsiteY0" fmla="*/ 2425935 h 2425935"/>
                <a:gd name="connsiteX1" fmla="*/ 1351488 w 2968102"/>
                <a:gd name="connsiteY1" fmla="*/ 0 h 2425935"/>
                <a:gd name="connsiteX2" fmla="*/ 1616614 w 2968102"/>
                <a:gd name="connsiteY2" fmla="*/ 0 h 2425935"/>
                <a:gd name="connsiteX3" fmla="*/ 2968102 w 2968102"/>
                <a:gd name="connsiteY3" fmla="*/ 2425935 h 2425935"/>
                <a:gd name="connsiteX4" fmla="*/ 0 w 2968102"/>
                <a:gd name="connsiteY4" fmla="*/ 2425935 h 2425935"/>
                <a:gd name="connsiteX0" fmla="*/ 0 w 2903923"/>
                <a:gd name="connsiteY0" fmla="*/ 2554210 h 2554210"/>
                <a:gd name="connsiteX1" fmla="*/ 1287309 w 2903923"/>
                <a:gd name="connsiteY1" fmla="*/ 0 h 2554210"/>
                <a:gd name="connsiteX2" fmla="*/ 1552435 w 2903923"/>
                <a:gd name="connsiteY2" fmla="*/ 0 h 2554210"/>
                <a:gd name="connsiteX3" fmla="*/ 2903923 w 2903923"/>
                <a:gd name="connsiteY3" fmla="*/ 2425935 h 2554210"/>
                <a:gd name="connsiteX4" fmla="*/ 0 w 290392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52435 w 2294293"/>
                <a:gd name="connsiteY2" fmla="*/ 0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68531 w 2294293"/>
                <a:gd name="connsiteY2" fmla="*/ 232527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329686 h 2329686"/>
                <a:gd name="connsiteX1" fmla="*/ 1239257 w 2294293"/>
                <a:gd name="connsiteY1" fmla="*/ 0 h 2329686"/>
                <a:gd name="connsiteX2" fmla="*/ 1568531 w 2294293"/>
                <a:gd name="connsiteY2" fmla="*/ 8003 h 2329686"/>
                <a:gd name="connsiteX3" fmla="*/ 2294293 w 2294293"/>
                <a:gd name="connsiteY3" fmla="*/ 1263430 h 2329686"/>
                <a:gd name="connsiteX4" fmla="*/ 0 w 2294293"/>
                <a:gd name="connsiteY4" fmla="*/ 2329686 h 23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293" h="2329686">
                  <a:moveTo>
                    <a:pt x="0" y="2329686"/>
                  </a:moveTo>
                  <a:lnTo>
                    <a:pt x="1239257" y="0"/>
                  </a:lnTo>
                  <a:lnTo>
                    <a:pt x="1568531" y="8003"/>
                  </a:lnTo>
                  <a:lnTo>
                    <a:pt x="2294293" y="1263430"/>
                  </a:lnTo>
                  <a:lnTo>
                    <a:pt x="0" y="23296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apezoid 7">
              <a:extLst>
                <a:ext uri="{FF2B5EF4-FFF2-40B4-BE49-F238E27FC236}">
                  <a16:creationId xmlns:a16="http://schemas.microsoft.com/office/drawing/2014/main" id="{C3A25C61-F0D4-B174-BA37-47E289A90B77}"/>
                </a:ext>
              </a:extLst>
            </p:cNvPr>
            <p:cNvSpPr/>
            <p:nvPr/>
          </p:nvSpPr>
          <p:spPr>
            <a:xfrm rot="20005211" flipH="1">
              <a:off x="6188380" y="2354472"/>
              <a:ext cx="2294293" cy="2329686"/>
            </a:xfrm>
            <a:custGeom>
              <a:avLst/>
              <a:gdLst>
                <a:gd name="connsiteX0" fmla="*/ 0 w 2968102"/>
                <a:gd name="connsiteY0" fmla="*/ 2425935 h 2425935"/>
                <a:gd name="connsiteX1" fmla="*/ 1351488 w 2968102"/>
                <a:gd name="connsiteY1" fmla="*/ 0 h 2425935"/>
                <a:gd name="connsiteX2" fmla="*/ 1616614 w 2968102"/>
                <a:gd name="connsiteY2" fmla="*/ 0 h 2425935"/>
                <a:gd name="connsiteX3" fmla="*/ 2968102 w 2968102"/>
                <a:gd name="connsiteY3" fmla="*/ 2425935 h 2425935"/>
                <a:gd name="connsiteX4" fmla="*/ 0 w 2968102"/>
                <a:gd name="connsiteY4" fmla="*/ 2425935 h 2425935"/>
                <a:gd name="connsiteX0" fmla="*/ 0 w 2903923"/>
                <a:gd name="connsiteY0" fmla="*/ 2554210 h 2554210"/>
                <a:gd name="connsiteX1" fmla="*/ 1287309 w 2903923"/>
                <a:gd name="connsiteY1" fmla="*/ 0 h 2554210"/>
                <a:gd name="connsiteX2" fmla="*/ 1552435 w 2903923"/>
                <a:gd name="connsiteY2" fmla="*/ 0 h 2554210"/>
                <a:gd name="connsiteX3" fmla="*/ 2903923 w 2903923"/>
                <a:gd name="connsiteY3" fmla="*/ 2425935 h 2554210"/>
                <a:gd name="connsiteX4" fmla="*/ 0 w 290392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52435 w 2294293"/>
                <a:gd name="connsiteY2" fmla="*/ 0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554210 h 2554210"/>
                <a:gd name="connsiteX1" fmla="*/ 1287309 w 2294293"/>
                <a:gd name="connsiteY1" fmla="*/ 0 h 2554210"/>
                <a:gd name="connsiteX2" fmla="*/ 1568531 w 2294293"/>
                <a:gd name="connsiteY2" fmla="*/ 232527 h 2554210"/>
                <a:gd name="connsiteX3" fmla="*/ 2294293 w 2294293"/>
                <a:gd name="connsiteY3" fmla="*/ 1487954 h 2554210"/>
                <a:gd name="connsiteX4" fmla="*/ 0 w 2294293"/>
                <a:gd name="connsiteY4" fmla="*/ 2554210 h 2554210"/>
                <a:gd name="connsiteX0" fmla="*/ 0 w 2294293"/>
                <a:gd name="connsiteY0" fmla="*/ 2329686 h 2329686"/>
                <a:gd name="connsiteX1" fmla="*/ 1239257 w 2294293"/>
                <a:gd name="connsiteY1" fmla="*/ 0 h 2329686"/>
                <a:gd name="connsiteX2" fmla="*/ 1568531 w 2294293"/>
                <a:gd name="connsiteY2" fmla="*/ 8003 h 2329686"/>
                <a:gd name="connsiteX3" fmla="*/ 2294293 w 2294293"/>
                <a:gd name="connsiteY3" fmla="*/ 1263430 h 2329686"/>
                <a:gd name="connsiteX4" fmla="*/ 0 w 2294293"/>
                <a:gd name="connsiteY4" fmla="*/ 2329686 h 23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293" h="2329686">
                  <a:moveTo>
                    <a:pt x="0" y="2329686"/>
                  </a:moveTo>
                  <a:lnTo>
                    <a:pt x="1239257" y="0"/>
                  </a:lnTo>
                  <a:lnTo>
                    <a:pt x="1568531" y="8003"/>
                  </a:lnTo>
                  <a:lnTo>
                    <a:pt x="2294293" y="1263430"/>
                  </a:lnTo>
                  <a:lnTo>
                    <a:pt x="0" y="23296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1">
              <a:extLst>
                <a:ext uri="{FF2B5EF4-FFF2-40B4-BE49-F238E27FC236}">
                  <a16:creationId xmlns:a16="http://schemas.microsoft.com/office/drawing/2014/main" id="{2D851EC0-0CDE-E121-14D9-234EDA6B3EAC}"/>
                </a:ext>
              </a:extLst>
            </p:cNvPr>
            <p:cNvSpPr/>
            <p:nvPr/>
          </p:nvSpPr>
          <p:spPr>
            <a:xfrm rot="18184264" flipH="1">
              <a:off x="8340833" y="544387"/>
              <a:ext cx="1396483" cy="5181406"/>
            </a:xfrm>
            <a:custGeom>
              <a:avLst/>
              <a:gdLst>
                <a:gd name="connsiteX0" fmla="*/ 0 w 1773837"/>
                <a:gd name="connsiteY0" fmla="*/ 5076014 h 5076014"/>
                <a:gd name="connsiteX1" fmla="*/ 664266 w 1773837"/>
                <a:gd name="connsiteY1" fmla="*/ 0 h 5076014"/>
                <a:gd name="connsiteX2" fmla="*/ 1109571 w 1773837"/>
                <a:gd name="connsiteY2" fmla="*/ 0 h 5076014"/>
                <a:gd name="connsiteX3" fmla="*/ 1773837 w 1773837"/>
                <a:gd name="connsiteY3" fmla="*/ 5076014 h 5076014"/>
                <a:gd name="connsiteX4" fmla="*/ 0 w 1773837"/>
                <a:gd name="connsiteY4" fmla="*/ 5076014 h 5076014"/>
                <a:gd name="connsiteX0" fmla="*/ 0 w 1557904"/>
                <a:gd name="connsiteY0" fmla="*/ 5730119 h 5730119"/>
                <a:gd name="connsiteX1" fmla="*/ 448333 w 1557904"/>
                <a:gd name="connsiteY1" fmla="*/ 0 h 5730119"/>
                <a:gd name="connsiteX2" fmla="*/ 893638 w 1557904"/>
                <a:gd name="connsiteY2" fmla="*/ 0 h 5730119"/>
                <a:gd name="connsiteX3" fmla="*/ 1557904 w 1557904"/>
                <a:gd name="connsiteY3" fmla="*/ 5076014 h 5730119"/>
                <a:gd name="connsiteX4" fmla="*/ 0 w 1557904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93638 w 1396483"/>
                <a:gd name="connsiteY2" fmla="*/ 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  <a:gd name="connsiteX0" fmla="*/ 0 w 1396483"/>
                <a:gd name="connsiteY0" fmla="*/ 5730119 h 5730119"/>
                <a:gd name="connsiteX1" fmla="*/ 448333 w 1396483"/>
                <a:gd name="connsiteY1" fmla="*/ 0 h 5730119"/>
                <a:gd name="connsiteX2" fmla="*/ 821308 w 1396483"/>
                <a:gd name="connsiteY2" fmla="*/ 231850 h 5730119"/>
                <a:gd name="connsiteX3" fmla="*/ 1396483 w 1396483"/>
                <a:gd name="connsiteY3" fmla="*/ 3943911 h 5730119"/>
                <a:gd name="connsiteX4" fmla="*/ 0 w 1396483"/>
                <a:gd name="connsiteY4" fmla="*/ 5730119 h 573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483" h="5730119">
                  <a:moveTo>
                    <a:pt x="0" y="5730119"/>
                  </a:moveTo>
                  <a:lnTo>
                    <a:pt x="448333" y="0"/>
                  </a:lnTo>
                  <a:lnTo>
                    <a:pt x="821308" y="231850"/>
                  </a:lnTo>
                  <a:lnTo>
                    <a:pt x="1396483" y="3943911"/>
                  </a:lnTo>
                  <a:lnTo>
                    <a:pt x="0" y="57301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D0CF7B-46B5-2347-1020-E07D7887DD00}"/>
              </a:ext>
            </a:extLst>
          </p:cNvPr>
          <p:cNvGrpSpPr/>
          <p:nvPr/>
        </p:nvGrpSpPr>
        <p:grpSpPr>
          <a:xfrm>
            <a:off x="384405" y="3886200"/>
            <a:ext cx="11423191" cy="2005817"/>
            <a:chOff x="384405" y="3904728"/>
            <a:chExt cx="11423191" cy="2005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563A79-F9E8-6637-0591-EF2BC9A93ED4}"/>
                </a:ext>
              </a:extLst>
            </p:cNvPr>
            <p:cNvSpPr/>
            <p:nvPr/>
          </p:nvSpPr>
          <p:spPr>
            <a:xfrm>
              <a:off x="384405" y="3904728"/>
              <a:ext cx="11423191" cy="20058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 </a:t>
              </a:r>
              <a:r>
                <a:rPr lang="en-US" sz="2800" b="1" i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  <a:endParaRPr lang="en-US" sz="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DEF05A-6C1D-DF99-F912-EE625F9452C9}"/>
                </a:ext>
              </a:extLst>
            </p:cNvPr>
            <p:cNvSpPr txBox="1"/>
            <p:nvPr/>
          </p:nvSpPr>
          <p:spPr>
            <a:xfrm>
              <a:off x="456120" y="4073926"/>
              <a:ext cx="2770423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45EB3E-2DF2-E2C7-5738-12E417EE20E4}"/>
                </a:ext>
              </a:extLst>
            </p:cNvPr>
            <p:cNvSpPr txBox="1"/>
            <p:nvPr/>
          </p:nvSpPr>
          <p:spPr>
            <a:xfrm>
              <a:off x="9024729" y="4073926"/>
              <a:ext cx="2745034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2B7389-A9E8-E7C9-4C63-284AE55B9547}"/>
                </a:ext>
              </a:extLst>
            </p:cNvPr>
            <p:cNvSpPr txBox="1"/>
            <p:nvPr/>
          </p:nvSpPr>
          <p:spPr>
            <a:xfrm>
              <a:off x="3260655" y="4073926"/>
              <a:ext cx="2792626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50D02-C5E1-D027-0B47-0FEFC9288F64}"/>
                </a:ext>
              </a:extLst>
            </p:cNvPr>
            <p:cNvSpPr txBox="1"/>
            <p:nvPr/>
          </p:nvSpPr>
          <p:spPr>
            <a:xfrm>
              <a:off x="6159110" y="4073926"/>
              <a:ext cx="2745034" cy="9541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25496CE-BC89-24D8-88F4-8C1B7BED0815}"/>
              </a:ext>
            </a:extLst>
          </p:cNvPr>
          <p:cNvSpPr/>
          <p:nvPr/>
        </p:nvSpPr>
        <p:spPr>
          <a:xfrm>
            <a:off x="384405" y="3886200"/>
            <a:ext cx="11423191" cy="2005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Even more PNHP </a:t>
            </a:r>
            <a:r>
              <a:rPr lang="en-US" sz="4800" b="1" i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POWER</a:t>
            </a:r>
            <a:endParaRPr lang="en-US" sz="1050" b="1" i="1" dirty="0">
              <a:solidFill>
                <a:srgbClr val="FFFF00"/>
              </a:solidFill>
              <a:effectLst>
                <a:glow rad="127000">
                  <a:schemeClr val="tx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rapezoid 1">
            <a:extLst>
              <a:ext uri="{FF2B5EF4-FFF2-40B4-BE49-F238E27FC236}">
                <a16:creationId xmlns:a16="http://schemas.microsoft.com/office/drawing/2014/main" id="{91091B52-6B0A-1712-5900-B8FCADE36D99}"/>
              </a:ext>
            </a:extLst>
          </p:cNvPr>
          <p:cNvSpPr/>
          <p:nvPr/>
        </p:nvSpPr>
        <p:spPr>
          <a:xfrm rot="3415736">
            <a:off x="2365344" y="544387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7">
            <a:extLst>
              <a:ext uri="{FF2B5EF4-FFF2-40B4-BE49-F238E27FC236}">
                <a16:creationId xmlns:a16="http://schemas.microsoft.com/office/drawing/2014/main" id="{0FB34549-C80A-B057-4365-2F17828276AE}"/>
              </a:ext>
            </a:extLst>
          </p:cNvPr>
          <p:cNvSpPr/>
          <p:nvPr/>
        </p:nvSpPr>
        <p:spPr>
          <a:xfrm rot="1594789">
            <a:off x="3809993" y="2354472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rapezoid 7">
            <a:extLst>
              <a:ext uri="{FF2B5EF4-FFF2-40B4-BE49-F238E27FC236}">
                <a16:creationId xmlns:a16="http://schemas.microsoft.com/office/drawing/2014/main" id="{AEC2CB02-69F5-8EA5-1F06-86F31BCC48A8}"/>
              </a:ext>
            </a:extLst>
          </p:cNvPr>
          <p:cNvSpPr/>
          <p:nvPr/>
        </p:nvSpPr>
        <p:spPr>
          <a:xfrm rot="20005211" flipH="1">
            <a:off x="6227072" y="2354472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rapezoid 1">
            <a:extLst>
              <a:ext uri="{FF2B5EF4-FFF2-40B4-BE49-F238E27FC236}">
                <a16:creationId xmlns:a16="http://schemas.microsoft.com/office/drawing/2014/main" id="{AB003A31-C4B7-32CB-33F1-682757A30646}"/>
              </a:ext>
            </a:extLst>
          </p:cNvPr>
          <p:cNvSpPr/>
          <p:nvPr/>
        </p:nvSpPr>
        <p:spPr>
          <a:xfrm rot="18184264" flipH="1">
            <a:off x="8379525" y="544387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9311E-D9E9-43DE-124C-935558B1DEF8}"/>
              </a:ext>
            </a:extLst>
          </p:cNvPr>
          <p:cNvSpPr/>
          <p:nvPr/>
        </p:nvSpPr>
        <p:spPr>
          <a:xfrm>
            <a:off x="4848878" y="371567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B3D5519-7979-79FB-994F-0E0BB1D7F8E1}"/>
              </a:ext>
            </a:extLst>
          </p:cNvPr>
          <p:cNvSpPr/>
          <p:nvPr/>
        </p:nvSpPr>
        <p:spPr>
          <a:xfrm>
            <a:off x="4848878" y="371567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 w="7620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30069-071D-7F31-1A4A-C81AF6DECB2B}"/>
              </a:ext>
            </a:extLst>
          </p:cNvPr>
          <p:cNvSpPr/>
          <p:nvPr/>
        </p:nvSpPr>
        <p:spPr>
          <a:xfrm>
            <a:off x="3844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Membership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97C27-3756-3721-DFE9-DE9D82020202}"/>
              </a:ext>
            </a:extLst>
          </p:cNvPr>
          <p:cNvSpPr/>
          <p:nvPr/>
        </p:nvSpPr>
        <p:spPr>
          <a:xfrm>
            <a:off x="326065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Fundraising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grants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C7345B-4613-989E-A315-082633053886}"/>
              </a:ext>
            </a:extLst>
          </p:cNvPr>
          <p:cNvSpPr/>
          <p:nvPr/>
        </p:nvSpPr>
        <p:spPr>
          <a:xfrm>
            <a:off x="61369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relationships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256CE2-5DCC-8D78-3D57-63A77235277E}"/>
              </a:ext>
            </a:extLst>
          </p:cNvPr>
          <p:cNvSpPr/>
          <p:nvPr/>
        </p:nvSpPr>
        <p:spPr>
          <a:xfrm>
            <a:off x="9013154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FB0BE-D31C-F437-92F2-62858F7FBF90}"/>
              </a:ext>
            </a:extLst>
          </p:cNvPr>
          <p:cNvSpPr/>
          <p:nvPr/>
        </p:nvSpPr>
        <p:spPr>
          <a:xfrm>
            <a:off x="3844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Membership growth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A27B1-1AA5-5CF4-416E-B98902133EAC}"/>
              </a:ext>
            </a:extLst>
          </p:cNvPr>
          <p:cNvSpPr/>
          <p:nvPr/>
        </p:nvSpPr>
        <p:spPr>
          <a:xfrm>
            <a:off x="326065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Fundraising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grants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57A0B-8C9C-610B-E8FE-0949A1067142}"/>
              </a:ext>
            </a:extLst>
          </p:cNvPr>
          <p:cNvSpPr/>
          <p:nvPr/>
        </p:nvSpPr>
        <p:spPr>
          <a:xfrm>
            <a:off x="61369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relationships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B4613-809F-DB85-E8D9-3F4FBB88B73D}"/>
              </a:ext>
            </a:extLst>
          </p:cNvPr>
          <p:cNvSpPr/>
          <p:nvPr/>
        </p:nvSpPr>
        <p:spPr>
          <a:xfrm>
            <a:off x="9013154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 alliances </a:t>
            </a:r>
          </a:p>
        </p:txBody>
      </p:sp>
    </p:spTree>
    <p:extLst>
      <p:ext uri="{BB962C8B-B14F-4D97-AF65-F5344CB8AC3E}">
        <p14:creationId xmlns:p14="http://schemas.microsoft.com/office/powerpoint/2010/main" val="12346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" grpId="0" animBg="1"/>
      <p:bldP spid="5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AEDD50-65EB-6021-AE93-19E09EFC2073}"/>
              </a:ext>
            </a:extLst>
          </p:cNvPr>
          <p:cNvSpPr/>
          <p:nvPr/>
        </p:nvSpPr>
        <p:spPr>
          <a:xfrm>
            <a:off x="2475163" y="1773095"/>
            <a:ext cx="8978899" cy="40722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/>
          <a:lstStyle/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Broadest political appeal, enables new allies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80AC96-8EAB-CB24-30CA-3F03B055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80" y="0"/>
            <a:ext cx="0" cy="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D812E82-86DE-A1A0-3F0D-E2573327226D}"/>
              </a:ext>
            </a:extLst>
          </p:cNvPr>
          <p:cNvSpPr/>
          <p:nvPr/>
        </p:nvSpPr>
        <p:spPr>
          <a:xfrm>
            <a:off x="838200" y="1457846"/>
            <a:ext cx="4702742" cy="470274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FDF473-D3DA-1B93-2FF7-A17C73973F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/>
              <a:t>PNHP’s strategy has allowed us to </a:t>
            </a:r>
            <a:r>
              <a:rPr lang="en-US" sz="2800" i="1" dirty="0"/>
              <a:t>boldly go</a:t>
            </a:r>
            <a:br>
              <a:rPr lang="en-US" sz="2800" dirty="0"/>
            </a:br>
            <a:r>
              <a:rPr lang="en-US" sz="4000" dirty="0"/>
              <a:t>Where PNHP Has Never Gone Before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048DBE-902E-73FA-F152-AC07AFAFD423}"/>
              </a:ext>
            </a:extLst>
          </p:cNvPr>
          <p:cNvGrpSpPr/>
          <p:nvPr/>
        </p:nvGrpSpPr>
        <p:grpSpPr>
          <a:xfrm>
            <a:off x="1982277" y="2674026"/>
            <a:ext cx="2270383" cy="2270383"/>
            <a:chOff x="8229600" y="2159000"/>
            <a:chExt cx="2540000" cy="254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05EC77-3B31-53F5-589C-54547E56B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2159000"/>
              <a:ext cx="2540000" cy="2540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A9DBD-4143-FC5A-3EEE-73A34E2664A2}"/>
                </a:ext>
              </a:extLst>
            </p:cNvPr>
            <p:cNvSpPr/>
            <p:nvPr/>
          </p:nvSpPr>
          <p:spPr>
            <a:xfrm>
              <a:off x="9190432" y="3121819"/>
              <a:ext cx="621507" cy="6215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Moral Injury Survey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2916E6-2F80-A3AF-FC65-CDAF2F9949E8}"/>
              </a:ext>
            </a:extLst>
          </p:cNvPr>
          <p:cNvSpPr txBox="1"/>
          <p:nvPr/>
        </p:nvSpPr>
        <p:spPr>
          <a:xfrm>
            <a:off x="5639656" y="2655055"/>
            <a:ext cx="553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Our grant to study the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Moral Injury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reaches beyond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single payer crowd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and builds PNHP’s power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6EED3-77DD-9A4C-CF37-247BBBA31D2A}"/>
              </a:ext>
            </a:extLst>
          </p:cNvPr>
          <p:cNvSpPr/>
          <p:nvPr/>
        </p:nvSpPr>
        <p:spPr>
          <a:xfrm>
            <a:off x="2475163" y="2518897"/>
            <a:ext cx="8978899" cy="2580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all supporters of Traditional Medicare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aligned with single payer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C3E805B-2612-FC6E-02C9-F40F6F539A61}"/>
              </a:ext>
            </a:extLst>
          </p:cNvPr>
          <p:cNvSpPr/>
          <p:nvPr/>
        </p:nvSpPr>
        <p:spPr>
          <a:xfrm>
            <a:off x="1582721" y="2202367"/>
            <a:ext cx="3213701" cy="3213701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A9DB8A2-01D0-2112-9155-4D1A67D9B9EB}"/>
              </a:ext>
            </a:extLst>
          </p:cNvPr>
          <p:cNvSpPr/>
          <p:nvPr/>
        </p:nvSpPr>
        <p:spPr>
          <a:xfrm>
            <a:off x="5033616" y="3518371"/>
            <a:ext cx="6320184" cy="1295356"/>
          </a:xfrm>
          <a:prstGeom prst="roundRect">
            <a:avLst>
              <a:gd name="adj" fmla="val 50000"/>
            </a:avLst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Improving TM is also the best way to defend TM:</a:t>
            </a:r>
          </a:p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Create a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to out-of-pocket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expenses for patients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610C56-7679-6126-D384-9FFAB462AA1C}"/>
              </a:ext>
            </a:extLst>
          </p:cNvPr>
          <p:cNvSpPr/>
          <p:nvPr/>
        </p:nvSpPr>
        <p:spPr>
          <a:xfrm>
            <a:off x="2475163" y="3374284"/>
            <a:ext cx="8978899" cy="86986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PNHP’s True North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A110822-489D-DD3E-FB1E-82CF5349E9BC}"/>
              </a:ext>
            </a:extLst>
          </p:cNvPr>
          <p:cNvSpPr/>
          <p:nvPr/>
        </p:nvSpPr>
        <p:spPr>
          <a:xfrm>
            <a:off x="2233768" y="2853414"/>
            <a:ext cx="1911606" cy="1911606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</p:spTree>
    <p:extLst>
      <p:ext uri="{BB962C8B-B14F-4D97-AF65-F5344CB8AC3E}">
        <p14:creationId xmlns:p14="http://schemas.microsoft.com/office/powerpoint/2010/main" val="2092014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3" grpId="0" animBg="1"/>
      <p:bldP spid="10" grpId="0"/>
      <p:bldP spid="10" grpId="1"/>
      <p:bldP spid="6" grpId="0" uiExpand="1" build="p" animBg="1"/>
      <p:bldP spid="12" grpId="0" animBg="1"/>
      <p:bldP spid="16" grpId="0" uiExpand="1" build="p" animBg="1"/>
      <p:bldP spid="16" grpId="1" build="allAtOnce" animBg="1"/>
      <p:bldP spid="14" grpId="0" uiExpand="1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969939-190F-75D9-4588-D953E91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More Power Is</a:t>
            </a:r>
            <a:br>
              <a:rPr lang="en-US" dirty="0"/>
            </a:br>
            <a:r>
              <a:rPr lang="en-US" dirty="0"/>
              <a:t>The Obvious Start but Not the 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515A4-6984-067F-15D3-9D8542E25DC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3E282B76-8FE7-272C-3E3C-DECF06DB67E3}"/>
              </a:ext>
            </a:extLst>
          </p:cNvPr>
          <p:cNvSpPr/>
          <p:nvPr/>
        </p:nvSpPr>
        <p:spPr>
          <a:xfrm>
            <a:off x="838200" y="1690688"/>
            <a:ext cx="4180572" cy="4180572"/>
          </a:xfrm>
          <a:prstGeom prst="triangl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245301-96D9-2154-6828-5B7AEE5BA978}"/>
              </a:ext>
            </a:extLst>
          </p:cNvPr>
          <p:cNvSpPr/>
          <p:nvPr/>
        </p:nvSpPr>
        <p:spPr>
          <a:xfrm>
            <a:off x="6125656" y="2309247"/>
            <a:ext cx="5257800" cy="29801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board meeting </a:t>
            </a:r>
            <a:r>
              <a:rPr lang="en-US" sz="2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tomorrow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will be focused on applying what we all are learning </a:t>
            </a:r>
            <a:r>
              <a:rPr lang="en-US" sz="2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today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to come.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8FDB0050-39AC-7C1E-3BA2-AF6A92C52C6E}"/>
              </a:ext>
            </a:extLst>
          </p:cNvPr>
          <p:cNvSpPr/>
          <p:nvPr/>
        </p:nvSpPr>
        <p:spPr>
          <a:xfrm>
            <a:off x="2928486" y="2095581"/>
            <a:ext cx="3735784" cy="59442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Rep. Jayapal Keynote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215C3635-D464-C124-45BC-C8922DBE2D24}"/>
              </a:ext>
            </a:extLst>
          </p:cNvPr>
          <p:cNvSpPr/>
          <p:nvPr/>
        </p:nvSpPr>
        <p:spPr>
          <a:xfrm>
            <a:off x="2928486" y="5037393"/>
            <a:ext cx="3735784" cy="59442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Plenaries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CFC081C-3970-86A9-4B82-A6CFA333A4F1}"/>
              </a:ext>
            </a:extLst>
          </p:cNvPr>
          <p:cNvSpPr/>
          <p:nvPr/>
        </p:nvSpPr>
        <p:spPr>
          <a:xfrm>
            <a:off x="2928486" y="4301940"/>
            <a:ext cx="3735784" cy="59442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Panels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8003FF5A-DD10-0055-75CE-621E0C6F94B2}"/>
              </a:ext>
            </a:extLst>
          </p:cNvPr>
          <p:cNvSpPr/>
          <p:nvPr/>
        </p:nvSpPr>
        <p:spPr>
          <a:xfrm>
            <a:off x="2928486" y="3566487"/>
            <a:ext cx="3735784" cy="59442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Campaign workshops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320842DE-9D21-2B75-9FC7-D197D1A1CDC5}"/>
              </a:ext>
            </a:extLst>
          </p:cNvPr>
          <p:cNvSpPr/>
          <p:nvPr/>
        </p:nvSpPr>
        <p:spPr>
          <a:xfrm>
            <a:off x="2928486" y="2831034"/>
            <a:ext cx="3735784" cy="594424"/>
          </a:xfrm>
          <a:prstGeom prst="homePlat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Skills workshops</a:t>
            </a:r>
          </a:p>
        </p:txBody>
      </p:sp>
    </p:spTree>
    <p:extLst>
      <p:ext uri="{BB962C8B-B14F-4D97-AF65-F5344CB8AC3E}">
        <p14:creationId xmlns:p14="http://schemas.microsoft.com/office/powerpoint/2010/main" val="317282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uiExpand="1" build="p" animBg="1"/>
      <p:bldP spid="1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AE0E-4E44-788B-56E5-86A59D1E5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1558D3-54E2-9AD6-7468-511E6C6E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80" y="0"/>
            <a:ext cx="0" cy="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874245-AE6C-EFD5-B7B5-A0018C6292E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/>
              <a:t>PNHP’s advocacy work has allowed us to  </a:t>
            </a:r>
            <a:br>
              <a:rPr lang="en-US" sz="2800" dirty="0"/>
            </a:br>
            <a:r>
              <a:rPr lang="en-US" sz="4000" dirty="0"/>
              <a:t>“Coalesce” with Great Allies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98943-F13A-CD18-32AB-1E16A85BE775}"/>
              </a:ext>
            </a:extLst>
          </p:cNvPr>
          <p:cNvSpPr/>
          <p:nvPr/>
        </p:nvSpPr>
        <p:spPr>
          <a:xfrm>
            <a:off x="981371" y="1521073"/>
            <a:ext cx="10229258" cy="9152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These are </a:t>
            </a:r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allies too – and your natural partners for local activism.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Show up for them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they’ll show up for you!</a:t>
            </a:r>
          </a:p>
        </p:txBody>
      </p:sp>
      <p:pic>
        <p:nvPicPr>
          <p:cNvPr id="7" name="Picture 4" descr="Be a Hero Store – Be A Hero Store">
            <a:extLst>
              <a:ext uri="{FF2B5EF4-FFF2-40B4-BE49-F238E27FC236}">
                <a16:creationId xmlns:a16="http://schemas.microsoft.com/office/drawing/2014/main" id="{481BFA76-F3BE-CDA5-5A38-D5AD582F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53" y="2516617"/>
            <a:ext cx="1463040" cy="14630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- Social Security Works">
            <a:extLst>
              <a:ext uri="{FF2B5EF4-FFF2-40B4-BE49-F238E27FC236}">
                <a16:creationId xmlns:a16="http://schemas.microsoft.com/office/drawing/2014/main" id="{290A359A-2302-EFE1-AF2A-3C626431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35" y="2516617"/>
            <a:ext cx="1578192" cy="14630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blic Citizen">
            <a:extLst>
              <a:ext uri="{FF2B5EF4-FFF2-40B4-BE49-F238E27FC236}">
                <a16:creationId xmlns:a16="http://schemas.microsoft.com/office/drawing/2014/main" id="{E048352F-72FF-78CB-B6AF-650B2C97B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1" b="11239"/>
          <a:stretch/>
        </p:blipFill>
        <p:spPr bwMode="auto">
          <a:xfrm>
            <a:off x="5794769" y="2516617"/>
            <a:ext cx="1892192" cy="14630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9E480-8F51-39D3-4A1C-83C858EB8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71" y="2516617"/>
            <a:ext cx="1463040" cy="146304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0" descr="Press contacts | National Nurses United">
            <a:extLst>
              <a:ext uri="{FF2B5EF4-FFF2-40B4-BE49-F238E27FC236}">
                <a16:creationId xmlns:a16="http://schemas.microsoft.com/office/drawing/2014/main" id="{EDE27F5A-B019-104A-40B2-2C1F5C1D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589" y="2516617"/>
            <a:ext cx="1463040" cy="14630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Our Values | The Center for Popular ...">
            <a:extLst>
              <a:ext uri="{FF2B5EF4-FFF2-40B4-BE49-F238E27FC236}">
                <a16:creationId xmlns:a16="http://schemas.microsoft.com/office/drawing/2014/main" id="{F7E67372-9F58-391F-441C-887C2E65F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7" r="2206"/>
          <a:stretch/>
        </p:blipFill>
        <p:spPr bwMode="auto">
          <a:xfrm>
            <a:off x="7790003" y="2516617"/>
            <a:ext cx="1854544" cy="14630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Just Care">
            <a:extLst>
              <a:ext uri="{FF2B5EF4-FFF2-40B4-BE49-F238E27FC236}">
                <a16:creationId xmlns:a16="http://schemas.microsoft.com/office/drawing/2014/main" id="{3E8E5854-7BD8-D891-166B-4614206B1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3146" r="16072" b="23843"/>
          <a:stretch/>
        </p:blipFill>
        <p:spPr bwMode="auto">
          <a:xfrm>
            <a:off x="9707351" y="4705815"/>
            <a:ext cx="1260683" cy="73152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Volunteer - People's Action">
            <a:extLst>
              <a:ext uri="{FF2B5EF4-FFF2-40B4-BE49-F238E27FC236}">
                <a16:creationId xmlns:a16="http://schemas.microsoft.com/office/drawing/2014/main" id="{508E0617-A9C6-D4E6-5E36-761FB90C5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311"/>
          <a:stretch/>
        </p:blipFill>
        <p:spPr bwMode="auto">
          <a:xfrm>
            <a:off x="7860681" y="5071575"/>
            <a:ext cx="1763648" cy="73402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337718-082B-FEC2-BB48-405B3D641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305" t="22562" r="12944" b="18973"/>
          <a:stretch/>
        </p:blipFill>
        <p:spPr>
          <a:xfrm>
            <a:off x="5885465" y="5071575"/>
            <a:ext cx="1892192" cy="73913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4" descr="Working Families Party ...">
            <a:extLst>
              <a:ext uri="{FF2B5EF4-FFF2-40B4-BE49-F238E27FC236}">
                <a16:creationId xmlns:a16="http://schemas.microsoft.com/office/drawing/2014/main" id="{A85F99BC-1B7B-24F8-1C22-38FA12803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t="2923" r="24273" b="4274"/>
          <a:stretch/>
        </p:blipFill>
        <p:spPr bwMode="auto">
          <a:xfrm>
            <a:off x="4279365" y="5080142"/>
            <a:ext cx="1471121" cy="1473143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Center for Health &amp; Democracy">
            <a:extLst>
              <a:ext uri="{FF2B5EF4-FFF2-40B4-BE49-F238E27FC236}">
                <a16:creationId xmlns:a16="http://schemas.microsoft.com/office/drawing/2014/main" id="{B2A74D5A-B89E-6932-C99D-65E34580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6" y="4068416"/>
            <a:ext cx="1702192" cy="14630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3EDE09-1F7D-9084-8D89-04752ED0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50" y="5071575"/>
            <a:ext cx="1463040" cy="146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6" descr="Medicare Advocacy: Act Locally ...">
            <a:extLst>
              <a:ext uri="{FF2B5EF4-FFF2-40B4-BE49-F238E27FC236}">
                <a16:creationId xmlns:a16="http://schemas.microsoft.com/office/drawing/2014/main" id="{099D1B27-F71E-F250-3823-6F6B6AC3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64" y="4068416"/>
            <a:ext cx="3258025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isability Rights Connecticut, Inc.">
            <a:extLst>
              <a:ext uri="{FF2B5EF4-FFF2-40B4-BE49-F238E27FC236}">
                <a16:creationId xmlns:a16="http://schemas.microsoft.com/office/drawing/2014/main" id="{56DE4E18-9700-486F-AF77-847DBCC7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55" y="4068416"/>
            <a:ext cx="3257236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BB10F4-BFCA-AB38-02BC-21AC34E190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68464" y="4068416"/>
            <a:ext cx="1973717" cy="547621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3020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CF9C2-9BE8-EE1B-C2AB-325604D7C2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C6B067-9758-9FFF-2420-D745C2A72542}"/>
              </a:ext>
            </a:extLst>
          </p:cNvPr>
          <p:cNvGrpSpPr/>
          <p:nvPr/>
        </p:nvGrpSpPr>
        <p:grpSpPr>
          <a:xfrm>
            <a:off x="8013206" y="1873885"/>
            <a:ext cx="2540000" cy="2540000"/>
            <a:chOff x="8229600" y="2159000"/>
            <a:chExt cx="2540000" cy="254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A5AA0E-DD77-C1C9-9DAD-5F2D3E199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2159000"/>
              <a:ext cx="2540000" cy="2540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90E90-DA82-4A19-1F18-5A13CDF02D47}"/>
                </a:ext>
              </a:extLst>
            </p:cNvPr>
            <p:cNvSpPr/>
            <p:nvPr/>
          </p:nvSpPr>
          <p:spPr>
            <a:xfrm>
              <a:off x="9190432" y="3121819"/>
              <a:ext cx="621507" cy="6215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Moral Injury Survey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6BAAA6-7B37-75A6-281D-465165039B57}"/>
              </a:ext>
            </a:extLst>
          </p:cNvPr>
          <p:cNvSpPr txBox="1"/>
          <p:nvPr/>
        </p:nvSpPr>
        <p:spPr>
          <a:xfrm>
            <a:off x="1087937" y="2066667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bg1"/>
                </a:solidFill>
              </a:rPr>
              <a:t>Reminder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Tell us about your experience with the Moral Injury of dealing with health insurance corporations.</a:t>
            </a:r>
          </a:p>
        </p:txBody>
      </p:sp>
    </p:spTree>
    <p:extLst>
      <p:ext uri="{BB962C8B-B14F-4D97-AF65-F5344CB8AC3E}">
        <p14:creationId xmlns:p14="http://schemas.microsoft.com/office/powerpoint/2010/main" val="13537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1A4C-F6E0-C564-131E-F86F692F5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B434A-BDBD-1E3D-36B3-371714828E8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F73F0-7955-F225-0D9C-A22A7B58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9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BF18-144E-9EF2-C0FB-546C2EF9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1CEFB-1D83-9C2B-E775-B0163889579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healthjusticemonitor.org</a:t>
            </a:r>
            <a:r>
              <a:rPr lang="en-US" dirty="0"/>
              <a:t>/2024/08/15/project-2025-health-policy-critique-redux/</a:t>
            </a:r>
          </a:p>
          <a:p>
            <a:r>
              <a:rPr lang="en-US" dirty="0"/>
              <a:t>https://static.project2025.org/2025_MandateForLeadership_FULL.pdf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CEA61-E2C4-B87A-488D-A58696B3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63" t="10374" r="27780" b="26005"/>
          <a:stretch/>
        </p:blipFill>
        <p:spPr>
          <a:xfrm>
            <a:off x="776388" y="405887"/>
            <a:ext cx="3839842" cy="5529687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8CF73-DE89-CCA3-213F-515FE5D7BC8A}"/>
              </a:ext>
            </a:extLst>
          </p:cNvPr>
          <p:cNvSpPr txBox="1"/>
          <p:nvPr/>
        </p:nvSpPr>
        <p:spPr>
          <a:xfrm>
            <a:off x="4823085" y="1585680"/>
            <a:ext cx="6813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Jim Kahn MD, Aug 15, 2024: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“Project 2025 will weaken Medicare, Medicaid, and even private insurance for everyone.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“Insurance companies will do just fine, with a big boost to profits.”</a:t>
            </a:r>
          </a:p>
        </p:txBody>
      </p:sp>
    </p:spTree>
    <p:extLst>
      <p:ext uri="{BB962C8B-B14F-4D97-AF65-F5344CB8AC3E}">
        <p14:creationId xmlns:p14="http://schemas.microsoft.com/office/powerpoint/2010/main" val="6717212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98DEFF-0EAA-344B-8DA2-DCBE36461703}">
  <we:reference id="wa200003220" version="1.0.0.0" store="en-US" storeType="OMEX"/>
  <we:alternateReferences>
    <we:reference id="WA200003220" version="1.0.0.0" store="WA20000322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56078</TotalTime>
  <Words>582</Words>
  <Application>Microsoft Macintosh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Building More Power Is The Obvious Start but Not the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3027</cp:revision>
  <cp:lastPrinted>2024-09-27T18:00:12Z</cp:lastPrinted>
  <dcterms:created xsi:type="dcterms:W3CDTF">2016-11-02T21:04:26Z</dcterms:created>
  <dcterms:modified xsi:type="dcterms:W3CDTF">2024-11-17T03:11:01Z</dcterms:modified>
</cp:coreProperties>
</file>