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8"/>
  </p:notesMasterIdLst>
  <p:sldIdLst>
    <p:sldId id="2170" r:id="rId2"/>
    <p:sldId id="1754" r:id="rId3"/>
    <p:sldId id="2181" r:id="rId4"/>
    <p:sldId id="2137" r:id="rId5"/>
    <p:sldId id="2138" r:id="rId6"/>
    <p:sldId id="2172" r:id="rId7"/>
    <p:sldId id="2173" r:id="rId8"/>
    <p:sldId id="2174" r:id="rId9"/>
    <p:sldId id="2175" r:id="rId10"/>
    <p:sldId id="2182" r:id="rId11"/>
    <p:sldId id="2177" r:id="rId12"/>
    <p:sldId id="2178" r:id="rId13"/>
    <p:sldId id="2179" r:id="rId14"/>
    <p:sldId id="2180" r:id="rId15"/>
    <p:sldId id="2064" r:id="rId16"/>
    <p:sldId id="2065" r:id="rId17"/>
    <p:sldId id="2070" r:id="rId18"/>
    <p:sldId id="2066" r:id="rId19"/>
    <p:sldId id="2084" r:id="rId20"/>
    <p:sldId id="1682" r:id="rId21"/>
    <p:sldId id="1698" r:id="rId22"/>
    <p:sldId id="2085" r:id="rId23"/>
    <p:sldId id="1675" r:id="rId24"/>
    <p:sldId id="1945" r:id="rId25"/>
    <p:sldId id="2087" r:id="rId26"/>
    <p:sldId id="2088" r:id="rId27"/>
    <p:sldId id="1914" r:id="rId28"/>
    <p:sldId id="2091" r:id="rId29"/>
    <p:sldId id="1879" r:id="rId30"/>
    <p:sldId id="1670" r:id="rId31"/>
    <p:sldId id="1666" r:id="rId32"/>
    <p:sldId id="1721" r:id="rId33"/>
    <p:sldId id="1920" r:id="rId34"/>
    <p:sldId id="1755" r:id="rId35"/>
    <p:sldId id="1880" r:id="rId36"/>
    <p:sldId id="1882" r:id="rId37"/>
    <p:sldId id="1922" r:id="rId38"/>
    <p:sldId id="2104" r:id="rId39"/>
    <p:sldId id="1712" r:id="rId40"/>
    <p:sldId id="2105" r:id="rId41"/>
    <p:sldId id="1740" r:id="rId42"/>
    <p:sldId id="2112" r:id="rId43"/>
    <p:sldId id="1747" r:id="rId44"/>
    <p:sldId id="1925" r:id="rId45"/>
    <p:sldId id="1756" r:id="rId46"/>
    <p:sldId id="2136" r:id="rId47"/>
    <p:sldId id="1924" r:id="rId48"/>
    <p:sldId id="1787" r:id="rId49"/>
    <p:sldId id="1717" r:id="rId50"/>
    <p:sldId id="1718" r:id="rId51"/>
    <p:sldId id="1887" r:id="rId52"/>
    <p:sldId id="1926" r:id="rId53"/>
    <p:sldId id="2169" r:id="rId54"/>
    <p:sldId id="2007" r:id="rId55"/>
    <p:sldId id="2125" r:id="rId56"/>
    <p:sldId id="1625" r:id="rId57"/>
    <p:sldId id="2119" r:id="rId58"/>
    <p:sldId id="2113" r:id="rId59"/>
    <p:sldId id="1944" r:id="rId60"/>
    <p:sldId id="2092" r:id="rId61"/>
    <p:sldId id="2127" r:id="rId62"/>
    <p:sldId id="2120" r:id="rId63"/>
    <p:sldId id="2121" r:id="rId64"/>
    <p:sldId id="2124" r:id="rId65"/>
    <p:sldId id="2123" r:id="rId66"/>
    <p:sldId id="212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4B4FF"/>
    <a:srgbClr val="DA2F6E"/>
    <a:srgbClr val="42CF9F"/>
    <a:srgbClr val="FFE569"/>
    <a:srgbClr val="4D2A98"/>
    <a:srgbClr val="AAC5C1"/>
    <a:srgbClr val="D61F2A"/>
    <a:srgbClr val="3D769D"/>
    <a:srgbClr val="92B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5728" autoAdjust="0"/>
  </p:normalViewPr>
  <p:slideViewPr>
    <p:cSldViewPr snapToGrid="0" snapToObjects="1">
      <p:cViewPr varScale="1">
        <p:scale>
          <a:sx n="91" d="100"/>
          <a:sy n="91" d="100"/>
        </p:scale>
        <p:origin x="816" y="480"/>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Users/adamgaffney/Dropbox/Charts%20and%20Data/Master/Master%20Charts%20File.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83852561908021"/>
          <c:y val="5.4016206827287666E-2"/>
          <c:w val="0.82687645022633038"/>
          <c:h val="0.84176737186010142"/>
        </c:manualLayout>
      </c:layout>
      <c:barChart>
        <c:barDir val="col"/>
        <c:grouping val="clustered"/>
        <c:varyColors val="0"/>
        <c:ser>
          <c:idx val="0"/>
          <c:order val="0"/>
          <c:tx>
            <c:strRef>
              <c:f>Sheet1!$B$1</c:f>
              <c:strCache>
                <c:ptCount val="1"/>
                <c:pt idx="0">
                  <c:v>2001</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USA</c:v>
                </c:pt>
                <c:pt idx="1">
                  <c:v>France</c:v>
                </c:pt>
                <c:pt idx="2">
                  <c:v>Germany</c:v>
                </c:pt>
                <c:pt idx="3">
                  <c:v>Canada</c:v>
                </c:pt>
                <c:pt idx="4">
                  <c:v>UK</c:v>
                </c:pt>
              </c:strCache>
            </c:strRef>
          </c:cat>
          <c:val>
            <c:numRef>
              <c:f>Sheet1!$B$2:$B$6</c:f>
              <c:numCache>
                <c:formatCode>0%</c:formatCode>
                <c:ptCount val="5"/>
                <c:pt idx="0">
                  <c:v>0.5</c:v>
                </c:pt>
                <c:pt idx="1">
                  <c:v>0.48</c:v>
                </c:pt>
                <c:pt idx="2">
                  <c:v>0.52</c:v>
                </c:pt>
                <c:pt idx="3">
                  <c:v>0.46</c:v>
                </c:pt>
                <c:pt idx="4">
                  <c:v>0.52</c:v>
                </c:pt>
              </c:numCache>
            </c:numRef>
          </c:val>
          <c:extLst>
            <c:ext xmlns:c16="http://schemas.microsoft.com/office/drawing/2014/chart" uri="{C3380CC4-5D6E-409C-BE32-E72D297353CC}">
              <c16:uniqueId val="{00000000-DCC3-CF40-AC7E-2F6759ECD068}"/>
            </c:ext>
          </c:extLst>
        </c:ser>
        <c:ser>
          <c:idx val="1"/>
          <c:order val="1"/>
          <c:tx>
            <c:strRef>
              <c:f>Sheet1!$C$1</c:f>
              <c:strCache>
                <c:ptCount val="1"/>
                <c:pt idx="0">
                  <c:v>2019</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USA</c:v>
                </c:pt>
                <c:pt idx="1">
                  <c:v>France</c:v>
                </c:pt>
                <c:pt idx="2">
                  <c:v>Germany</c:v>
                </c:pt>
                <c:pt idx="3">
                  <c:v>Canada</c:v>
                </c:pt>
                <c:pt idx="4">
                  <c:v>UK</c:v>
                </c:pt>
              </c:strCache>
            </c:strRef>
          </c:cat>
          <c:val>
            <c:numRef>
              <c:f>Sheet1!$C$2:$C$6</c:f>
              <c:numCache>
                <c:formatCode>0%</c:formatCode>
                <c:ptCount val="5"/>
                <c:pt idx="0">
                  <c:v>0.43</c:v>
                </c:pt>
                <c:pt idx="1">
                  <c:v>0.34</c:v>
                </c:pt>
                <c:pt idx="2">
                  <c:v>0.41</c:v>
                </c:pt>
                <c:pt idx="3">
                  <c:v>0.34</c:v>
                </c:pt>
                <c:pt idx="4">
                  <c:v>0.37</c:v>
                </c:pt>
              </c:numCache>
            </c:numRef>
          </c:val>
          <c:extLst>
            <c:ext xmlns:c16="http://schemas.microsoft.com/office/drawing/2014/chart" uri="{C3380CC4-5D6E-409C-BE32-E72D297353CC}">
              <c16:uniqueId val="{00000001-DCC3-CF40-AC7E-2F6759ECD068}"/>
            </c:ext>
          </c:extLst>
        </c:ser>
        <c:dLbls>
          <c:showLegendKey val="0"/>
          <c:showVal val="0"/>
          <c:showCatName val="0"/>
          <c:showSerName val="0"/>
          <c:showPercent val="0"/>
          <c:showBubbleSize val="0"/>
        </c:dLbls>
        <c:gapWidth val="74"/>
        <c:overlap val="-15"/>
        <c:axId val="1503542848"/>
        <c:axId val="1503523904"/>
      </c:barChart>
      <c:catAx>
        <c:axId val="150354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503523904"/>
        <c:crosses val="autoZero"/>
        <c:auto val="1"/>
        <c:lblAlgn val="ctr"/>
        <c:lblOffset val="100"/>
        <c:noMultiLvlLbl val="0"/>
      </c:catAx>
      <c:valAx>
        <c:axId val="1503523904"/>
        <c:scaling>
          <c:orientation val="minMax"/>
          <c:max val="0.53"/>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1503542848"/>
        <c:crosses val="autoZero"/>
        <c:crossBetween val="between"/>
      </c:valAx>
      <c:spPr>
        <a:noFill/>
        <a:ln>
          <a:noFill/>
        </a:ln>
        <a:effectLst/>
      </c:spPr>
    </c:plotArea>
    <c:legend>
      <c:legendPos val="l"/>
      <c:layout>
        <c:manualLayout>
          <c:xMode val="edge"/>
          <c:yMode val="edge"/>
          <c:x val="7.246376811594203E-3"/>
          <c:y val="0.48515067331161366"/>
          <c:w val="8.5273213130967335E-2"/>
          <c:h val="0.232849343598586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89092348014464"/>
          <c:y val="3.3421948147892955E-2"/>
          <c:w val="0.48211275688779359"/>
          <c:h val="0.96657805185210699"/>
        </c:manualLayout>
      </c:layout>
      <c:barChart>
        <c:barDir val="bar"/>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Access'!$B$2325:$B$2335</c:f>
              <c:strCache>
                <c:ptCount val="11"/>
                <c:pt idx="0">
                  <c:v>Self-reported health good/very good/excellent</c:v>
                </c:pt>
                <c:pt idx="1">
                  <c:v>Health same or better over past 6 months</c:v>
                </c:pt>
                <c:pt idx="2">
                  <c:v>Usual Place of Clinic-Based Care</c:v>
                </c:pt>
                <c:pt idx="3">
                  <c:v>Have personal doctor</c:v>
                </c:pt>
                <c:pt idx="4">
                  <c:v>Gota all needed medical care, last six months</c:v>
                </c:pt>
                <c:pt idx="5">
                  <c:v>Gota all needed drugs, last six months</c:v>
                </c:pt>
                <c:pt idx="6">
                  <c:v>Did not screen positive for depression, last 2 weeks</c:v>
                </c:pt>
                <c:pt idx="7">
                  <c:v>Blood cholesterol checked (ever)</c:v>
                </c:pt>
                <c:pt idx="8">
                  <c:v>Blood tested for high sugar/diabets (ever)</c:v>
                </c:pt>
                <c:pt idx="9">
                  <c:v>Mammogram within last 12 months (women &gt;=40)</c:v>
                </c:pt>
                <c:pt idx="10">
                  <c:v>Pap test within last 12 months (women)</c:v>
                </c:pt>
              </c:strCache>
              <c:extLst/>
            </c:strRef>
          </c:cat>
          <c:val>
            <c:numRef>
              <c:f>'Insurance and Access'!$C$2325:$C$2335</c:f>
              <c:numCache>
                <c:formatCode>0%</c:formatCode>
                <c:ptCount val="11"/>
                <c:pt idx="0">
                  <c:v>0.24270072992700728</c:v>
                </c:pt>
                <c:pt idx="1">
                  <c:v>0.15826330532212887</c:v>
                </c:pt>
                <c:pt idx="2">
                  <c:v>0.67935871743486975</c:v>
                </c:pt>
                <c:pt idx="3">
                  <c:v>0.57142857142857151</c:v>
                </c:pt>
                <c:pt idx="4">
                  <c:v>0.34941520467836251</c:v>
                </c:pt>
                <c:pt idx="5">
                  <c:v>0.25490196078431371</c:v>
                </c:pt>
                <c:pt idx="6">
                  <c:v>0.11624441132637853</c:v>
                </c:pt>
                <c:pt idx="7">
                  <c:v>0.18240000000000001</c:v>
                </c:pt>
                <c:pt idx="8">
                  <c:v>0.1490066225165563</c:v>
                </c:pt>
                <c:pt idx="9">
                  <c:v>0.62751677852348997</c:v>
                </c:pt>
                <c:pt idx="10">
                  <c:v>0.45073891625615758</c:v>
                </c:pt>
              </c:numCache>
            </c:numRef>
          </c:val>
          <c:extLst>
            <c:ext xmlns:c16="http://schemas.microsoft.com/office/drawing/2014/chart" uri="{C3380CC4-5D6E-409C-BE32-E72D297353CC}">
              <c16:uniqueId val="{00000000-36EF-1F46-9BAC-0AF9A6676BC4}"/>
            </c:ext>
          </c:extLst>
        </c:ser>
        <c:dLbls>
          <c:dLblPos val="outEnd"/>
          <c:showLegendKey val="0"/>
          <c:showVal val="1"/>
          <c:showCatName val="0"/>
          <c:showSerName val="0"/>
          <c:showPercent val="0"/>
          <c:showBubbleSize val="0"/>
        </c:dLbls>
        <c:gapWidth val="44"/>
        <c:axId val="2037312"/>
        <c:axId val="2062351855"/>
      </c:barChart>
      <c:catAx>
        <c:axId val="203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62351855"/>
        <c:crosses val="autoZero"/>
        <c:auto val="1"/>
        <c:lblAlgn val="ctr"/>
        <c:lblOffset val="100"/>
        <c:noMultiLvlLbl val="0"/>
      </c:catAx>
      <c:valAx>
        <c:axId val="2062351855"/>
        <c:scaling>
          <c:orientation val="minMax"/>
          <c:max val="0.69"/>
          <c:min val="0"/>
        </c:scaling>
        <c:delete val="1"/>
        <c:axPos val="b"/>
        <c:majorGridlines>
          <c:spPr>
            <a:ln w="9525" cap="flat" cmpd="sng" algn="ctr">
              <a:solidFill>
                <a:schemeClr val="bg1"/>
              </a:solidFill>
              <a:prstDash val="sysDot"/>
              <a:round/>
            </a:ln>
            <a:effectLst/>
          </c:spPr>
        </c:majorGridlines>
        <c:numFmt formatCode="0%" sourceLinked="1"/>
        <c:majorTickMark val="out"/>
        <c:minorTickMark val="none"/>
        <c:tickLblPos val="nextTo"/>
        <c:crossAx val="203731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Access'!$B$2114:$B$2115</c:f>
              <c:strCache>
                <c:ptCount val="2"/>
                <c:pt idx="0">
                  <c:v>Overall Population</c:v>
                </c:pt>
                <c:pt idx="1">
                  <c:v>"High benefit group"</c:v>
                </c:pt>
              </c:strCache>
            </c:strRef>
          </c:cat>
          <c:val>
            <c:numRef>
              <c:f>'Insurance and Access'!$C$2114:$C$2115</c:f>
              <c:numCache>
                <c:formatCode>General</c:formatCode>
                <c:ptCount val="2"/>
                <c:pt idx="0">
                  <c:v>-0.62</c:v>
                </c:pt>
                <c:pt idx="1">
                  <c:v>-4.96</c:v>
                </c:pt>
              </c:numCache>
            </c:numRef>
          </c:val>
          <c:extLst>
            <c:ext xmlns:c16="http://schemas.microsoft.com/office/drawing/2014/chart" uri="{C3380CC4-5D6E-409C-BE32-E72D297353CC}">
              <c16:uniqueId val="{00000000-2EE0-A44E-A586-2292488F6206}"/>
            </c:ext>
          </c:extLst>
        </c:ser>
        <c:dLbls>
          <c:dLblPos val="outEnd"/>
          <c:showLegendKey val="0"/>
          <c:showVal val="1"/>
          <c:showCatName val="0"/>
          <c:showSerName val="0"/>
          <c:showPercent val="0"/>
          <c:showBubbleSize val="0"/>
        </c:dLbls>
        <c:gapWidth val="100"/>
        <c:overlap val="-27"/>
        <c:axId val="1460866576"/>
        <c:axId val="1452674608"/>
      </c:barChart>
      <c:catAx>
        <c:axId val="14608665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452674608"/>
        <c:crosses val="autoZero"/>
        <c:auto val="1"/>
        <c:lblAlgn val="ctr"/>
        <c:lblOffset val="100"/>
        <c:noMultiLvlLbl val="0"/>
      </c:catAx>
      <c:valAx>
        <c:axId val="1452674608"/>
        <c:scaling>
          <c:orientation val="minMax"/>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Change in systolic BP (mmHg)</a:t>
                </a:r>
              </a:p>
            </c:rich>
          </c:tx>
          <c:layout>
            <c:manualLayout>
              <c:xMode val="edge"/>
              <c:yMode val="edge"/>
              <c:x val="1.3285024154589372E-2"/>
              <c:y val="0.2689935711196089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crossAx val="146086657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'Trump 2'!$D$83</c:f>
              <c:strCache>
                <c:ptCount val="1"/>
                <c:pt idx="0">
                  <c:v>NNI</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'Trump 2'!$C$84:$C$88</c:f>
              <c:strCache>
                <c:ptCount val="5"/>
                <c:pt idx="0">
                  <c:v>MA Health Reform</c:v>
                </c:pt>
                <c:pt idx="1">
                  <c:v>Pre-ACA Medicaid Expansion</c:v>
                </c:pt>
                <c:pt idx="2">
                  <c:v>ACA Medicaid Expansion (Individual-Level)</c:v>
                </c:pt>
                <c:pt idx="3">
                  <c:v>Oregon Health Insurance Experiment*</c:v>
                </c:pt>
                <c:pt idx="4">
                  <c:v>ACA Medicaid Expansion (County-Level)</c:v>
                </c:pt>
              </c:strCache>
            </c:strRef>
          </c:cat>
          <c:val>
            <c:numRef>
              <c:f>'Trump 2'!$D$84:$D$88</c:f>
              <c:numCache>
                <c:formatCode>General</c:formatCode>
                <c:ptCount val="5"/>
                <c:pt idx="0">
                  <c:v>830</c:v>
                </c:pt>
                <c:pt idx="1">
                  <c:v>278</c:v>
                </c:pt>
                <c:pt idx="2">
                  <c:v>411</c:v>
                </c:pt>
                <c:pt idx="3">
                  <c:v>769</c:v>
                </c:pt>
                <c:pt idx="4">
                  <c:v>310</c:v>
                </c:pt>
              </c:numCache>
            </c:numRef>
          </c:val>
          <c:extLst>
            <c:ext xmlns:c16="http://schemas.microsoft.com/office/drawing/2014/chart" uri="{C3380CC4-5D6E-409C-BE32-E72D297353CC}">
              <c16:uniqueId val="{00000000-7A51-A547-B8F2-386EAC802CCF}"/>
            </c:ext>
          </c:extLst>
        </c:ser>
        <c:dLbls>
          <c:dLblPos val="outEnd"/>
          <c:showLegendKey val="0"/>
          <c:showVal val="1"/>
          <c:showCatName val="0"/>
          <c:showSerName val="0"/>
          <c:showPercent val="0"/>
          <c:showBubbleSize val="0"/>
        </c:dLbls>
        <c:gapWidth val="31"/>
        <c:axId val="496078000"/>
        <c:axId val="195882544"/>
      </c:barChart>
      <c:catAx>
        <c:axId val="49607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5882544"/>
        <c:crosses val="autoZero"/>
        <c:auto val="1"/>
        <c:lblAlgn val="ctr"/>
        <c:lblOffset val="100"/>
        <c:noMultiLvlLbl val="0"/>
      </c:catAx>
      <c:valAx>
        <c:axId val="195882544"/>
        <c:scaling>
          <c:orientation val="minMax"/>
          <c:max val="840"/>
          <c:min val="0"/>
        </c:scaling>
        <c:delete val="1"/>
        <c:axPos val="b"/>
        <c:majorGridlines>
          <c:spPr>
            <a:ln w="9525" cap="flat" cmpd="sng" algn="ctr">
              <a:solidFill>
                <a:schemeClr val="tx1">
                  <a:lumMod val="15000"/>
                  <a:lumOff val="85000"/>
                </a:schemeClr>
              </a:solidFill>
              <a:prstDash val="sysDot"/>
              <a:round/>
            </a:ln>
            <a:effectLst/>
          </c:spPr>
        </c:majorGridlines>
        <c:numFmt formatCode="General" sourceLinked="1"/>
        <c:majorTickMark val="out"/>
        <c:minorTickMark val="none"/>
        <c:tickLblPos val="nextTo"/>
        <c:crossAx val="49607800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00456464681042"/>
          <c:y val="3.2376747608535691E-2"/>
          <c:w val="0.4867104111986002"/>
          <c:h val="0.93524650478292859"/>
        </c:manualLayout>
      </c:layout>
      <c:barChart>
        <c:barDir val="bar"/>
        <c:grouping val="clustered"/>
        <c:varyColors val="0"/>
        <c:ser>
          <c:idx val="0"/>
          <c:order val="0"/>
          <c:spPr>
            <a:solidFill>
              <a:schemeClr val="accent1">
                <a:lumMod val="75000"/>
              </a:schemeClr>
            </a:solidFill>
            <a:ln>
              <a:solidFill>
                <a:schemeClr val="bg1"/>
              </a:solidFill>
            </a:ln>
            <a:effectLst/>
          </c:spPr>
          <c:invertIfNegative val="0"/>
          <c:dLbls>
            <c:dLbl>
              <c:idx val="0"/>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901-9546-A880-18BB220E2E4A}"/>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01-9546-A880-18BB220E2E4A}"/>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'Trump 2'!$C$195:$D$210</c:f>
              <c:multiLvlStrCache>
                <c:ptCount val="16"/>
                <c:lvl>
                  <c:pt idx="0">
                    <c:v>Deaths</c:v>
                  </c:pt>
                  <c:pt idx="1">
                    <c:v>Good health by self-report</c:v>
                  </c:pt>
                  <c:pt idx="2">
                    <c:v>Health same or better over past 6 months</c:v>
                  </c:pt>
                  <c:pt idx="3">
                    <c:v>Usual Place of Clinic-Based Care</c:v>
                  </c:pt>
                  <c:pt idx="4">
                    <c:v>Have personal doctor</c:v>
                  </c:pt>
                  <c:pt idx="5">
                    <c:v>Got all needed medical care</c:v>
                  </c:pt>
                  <c:pt idx="6">
                    <c:v>Got all needed drugs, last six months</c:v>
                  </c:pt>
                  <c:pt idx="7">
                    <c:v>Did not screen positive for depression</c:v>
                  </c:pt>
                  <c:pt idx="8">
                    <c:v>Blood cholesterol checked</c:v>
                  </c:pt>
                  <c:pt idx="9">
                    <c:v>Blood tested for high sugar/diabetes</c:v>
                  </c:pt>
                  <c:pt idx="10">
                    <c:v>Mammogram within last 12 months</c:v>
                  </c:pt>
                  <c:pt idx="11">
                    <c:v>Pap test within last 12 months</c:v>
                  </c:pt>
                  <c:pt idx="12">
                    <c:v>Any OOP medical expense</c:v>
                  </c:pt>
                  <c:pt idx="13">
                    <c:v>Owe money for medical expenses currently</c:v>
                  </c:pt>
                  <c:pt idx="14">
                    <c:v>Borrowed money/skipped bills for med. bills</c:v>
                  </c:pt>
                  <c:pt idx="15">
                    <c:v>Refuse treatment because of medical debt</c:v>
                  </c:pt>
                </c:lvl>
                <c:lvl>
                  <c:pt idx="0">
                    <c:v>Health</c:v>
                  </c:pt>
                  <c:pt idx="8">
                    <c:v>Preventive Services</c:v>
                  </c:pt>
                  <c:pt idx="12">
                    <c:v>Financial Strain</c:v>
                  </c:pt>
                </c:lvl>
              </c:multiLvlStrCache>
            </c:multiLvlStrRef>
          </c:cat>
          <c:val>
            <c:numRef>
              <c:f>'Trump 2'!$E$195:$E$210</c:f>
              <c:numCache>
                <c:formatCode>_(* #,##0.00_);_(* \(#,##0.00\);_(* "-"??_);_(@_)</c:formatCode>
                <c:ptCount val="16"/>
                <c:pt idx="0" formatCode="_(* #,##0_);_(* \(#,##0\);_(* &quot;-&quot;??_);_(@_)">
                  <c:v>16642.335766423359</c:v>
                </c:pt>
                <c:pt idx="1">
                  <c:v>-909720</c:v>
                </c:pt>
                <c:pt idx="2">
                  <c:v>-772920</c:v>
                </c:pt>
                <c:pt idx="3">
                  <c:v>-2318760</c:v>
                </c:pt>
                <c:pt idx="4">
                  <c:v>-1915200.0000000002</c:v>
                </c:pt>
                <c:pt idx="5">
                  <c:v>-1634760</c:v>
                </c:pt>
                <c:pt idx="6">
                  <c:v>-1333800.0000000002</c:v>
                </c:pt>
                <c:pt idx="7">
                  <c:v>-533520</c:v>
                </c:pt>
                <c:pt idx="8">
                  <c:v>-779760.00000000012</c:v>
                </c:pt>
                <c:pt idx="9">
                  <c:v>-615600</c:v>
                </c:pt>
                <c:pt idx="10">
                  <c:v>-380270.484</c:v>
                </c:pt>
                <c:pt idx="11">
                  <c:v>-775690.88400000008</c:v>
                </c:pt>
                <c:pt idx="12">
                  <c:v>1368000</c:v>
                </c:pt>
                <c:pt idx="13">
                  <c:v>1231200</c:v>
                </c:pt>
                <c:pt idx="14">
                  <c:v>1053360</c:v>
                </c:pt>
                <c:pt idx="15">
                  <c:v>246240</c:v>
                </c:pt>
              </c:numCache>
            </c:numRef>
          </c:val>
          <c:extLst>
            <c:ext xmlns:c16="http://schemas.microsoft.com/office/drawing/2014/chart" uri="{C3380CC4-5D6E-409C-BE32-E72D297353CC}">
              <c16:uniqueId val="{00000000-12F5-924F-A468-9425882E810D}"/>
            </c:ext>
          </c:extLst>
        </c:ser>
        <c:dLbls>
          <c:dLblPos val="outEnd"/>
          <c:showLegendKey val="0"/>
          <c:showVal val="1"/>
          <c:showCatName val="0"/>
          <c:showSerName val="0"/>
          <c:showPercent val="0"/>
          <c:showBubbleSize val="0"/>
        </c:dLbls>
        <c:gapWidth val="61"/>
        <c:axId val="2107275808"/>
        <c:axId val="363765744"/>
      </c:barChart>
      <c:catAx>
        <c:axId val="2107275808"/>
        <c:scaling>
          <c:orientation val="maxMin"/>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63765744"/>
        <c:crosses val="autoZero"/>
        <c:auto val="1"/>
        <c:lblAlgn val="ctr"/>
        <c:lblOffset val="0"/>
        <c:noMultiLvlLbl val="0"/>
      </c:catAx>
      <c:valAx>
        <c:axId val="363765744"/>
        <c:scaling>
          <c:orientation val="minMax"/>
          <c:max val="1500000"/>
          <c:min val="-2500000"/>
        </c:scaling>
        <c:delete val="1"/>
        <c:axPos val="t"/>
        <c:numFmt formatCode="_(* #,##0_);_(* \(#,##0\);_(* &quot;-&quot;??_);_(@_)" sourceLinked="1"/>
        <c:majorTickMark val="out"/>
        <c:minorTickMark val="none"/>
        <c:tickLblPos val="nextTo"/>
        <c:crossAx val="2107275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74879227053136"/>
          <c:y val="3.3421948147892955E-2"/>
          <c:w val="0.75096618357487921"/>
          <c:h val="0.84227878833117065"/>
        </c:manualLayout>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Access'!$B$2050:$B$2051</c:f>
              <c:strCache>
                <c:ptCount val="2"/>
                <c:pt idx="0">
                  <c:v>Eviction Filings</c:v>
                </c:pt>
                <c:pt idx="1">
                  <c:v>Completed Evictions</c:v>
                </c:pt>
              </c:strCache>
            </c:strRef>
          </c:cat>
          <c:val>
            <c:numRef>
              <c:f>'Insurance and Access'!$C$2050:$C$2051</c:f>
              <c:numCache>
                <c:formatCode>0.0%</c:formatCode>
                <c:ptCount val="2"/>
                <c:pt idx="0">
                  <c:v>0.27600000000000002</c:v>
                </c:pt>
                <c:pt idx="1">
                  <c:v>0.245</c:v>
                </c:pt>
              </c:numCache>
            </c:numRef>
          </c:val>
          <c:extLst>
            <c:ext xmlns:c16="http://schemas.microsoft.com/office/drawing/2014/chart" uri="{C3380CC4-5D6E-409C-BE32-E72D297353CC}">
              <c16:uniqueId val="{00000000-3573-3A4F-88B3-8CDBC53EC193}"/>
            </c:ext>
          </c:extLst>
        </c:ser>
        <c:dLbls>
          <c:dLblPos val="outEnd"/>
          <c:showLegendKey val="0"/>
          <c:showVal val="1"/>
          <c:showCatName val="0"/>
          <c:showSerName val="0"/>
          <c:showPercent val="0"/>
          <c:showBubbleSize val="0"/>
        </c:dLbls>
        <c:gapWidth val="84"/>
        <c:overlap val="-27"/>
        <c:axId val="1362533840"/>
        <c:axId val="1098692191"/>
      </c:barChart>
      <c:catAx>
        <c:axId val="136253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98692191"/>
        <c:crosses val="autoZero"/>
        <c:auto val="1"/>
        <c:lblAlgn val="ctr"/>
        <c:lblOffset val="100"/>
        <c:noMultiLvlLbl val="0"/>
      </c:catAx>
      <c:valAx>
        <c:axId val="1098692191"/>
        <c:scaling>
          <c:orientation val="minMax"/>
          <c:max val="0.28000000000000003"/>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Percent increase after disenrollment</a:t>
                </a:r>
              </a:p>
            </c:rich>
          </c:tx>
          <c:layout>
            <c:manualLayout>
              <c:xMode val="edge"/>
              <c:yMode val="edge"/>
              <c:x val="1.932367149758454E-2"/>
              <c:y val="0.3421876375634945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36253384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087502396593"/>
          <c:y val="4.913026377740265E-2"/>
          <c:w val="0.69413652018683325"/>
          <c:h val="0.82657047270166095"/>
        </c:manualLayout>
      </c:layout>
      <c:lineChart>
        <c:grouping val="standard"/>
        <c:varyColors val="0"/>
        <c:ser>
          <c:idx val="0"/>
          <c:order val="0"/>
          <c:tx>
            <c:strRef>
              <c:f>'Cost-Sharing'!$E$205</c:f>
              <c:strCache>
                <c:ptCount val="1"/>
                <c:pt idx="0">
                  <c:v>HMO</c:v>
                </c:pt>
              </c:strCache>
            </c:strRef>
          </c:tx>
          <c:spPr>
            <a:ln w="76200" cap="rnd">
              <a:solidFill>
                <a:schemeClr val="accent1">
                  <a:lumMod val="75000"/>
                </a:schemeClr>
              </a:solidFill>
              <a:round/>
            </a:ln>
            <a:effectLst>
              <a:outerShdw blurRad="50800" dist="38100" dir="2700000" algn="tl" rotWithShape="0">
                <a:prstClr val="black">
                  <a:alpha val="40000"/>
                </a:prstClr>
              </a:outerShdw>
            </a:effectLst>
          </c:spPr>
          <c:marker>
            <c:symbol val="none"/>
          </c:marker>
          <c:cat>
            <c:numRef>
              <c:f>'Cost-Sharing'!$C$206:$C$225</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'Cost-Sharing'!$E$206:$E$225</c:f>
              <c:numCache>
                <c:formatCode>_(* #,##0_);_(* \(#,##0\);_(* "-"??_);_(@_)</c:formatCode>
                <c:ptCount val="20"/>
                <c:pt idx="0">
                  <c:v>752</c:v>
                </c:pt>
                <c:pt idx="1">
                  <c:v>764</c:v>
                </c:pt>
                <c:pt idx="2">
                  <c:v>1137</c:v>
                </c:pt>
                <c:pt idx="3">
                  <c:v>1522</c:v>
                </c:pt>
                <c:pt idx="4">
                  <c:v>1292</c:v>
                </c:pt>
                <c:pt idx="5">
                  <c:v>1479</c:v>
                </c:pt>
                <c:pt idx="6">
                  <c:v>1322</c:v>
                </c:pt>
                <c:pt idx="7">
                  <c:v>1726</c:v>
                </c:pt>
                <c:pt idx="8">
                  <c:v>2088</c:v>
                </c:pt>
                <c:pt idx="9">
                  <c:v>2776</c:v>
                </c:pt>
                <c:pt idx="10">
                  <c:v>2253</c:v>
                </c:pt>
                <c:pt idx="11">
                  <c:v>2626</c:v>
                </c:pt>
                <c:pt idx="12">
                  <c:v>2267</c:v>
                </c:pt>
                <c:pt idx="13">
                  <c:v>2878</c:v>
                </c:pt>
                <c:pt idx="14">
                  <c:v>3035</c:v>
                </c:pt>
                <c:pt idx="15">
                  <c:v>3098</c:v>
                </c:pt>
                <c:pt idx="16">
                  <c:v>3125</c:v>
                </c:pt>
                <c:pt idx="17">
                  <c:v>2916</c:v>
                </c:pt>
                <c:pt idx="18">
                  <c:v>3680</c:v>
                </c:pt>
                <c:pt idx="19">
                  <c:v>3285</c:v>
                </c:pt>
              </c:numCache>
            </c:numRef>
          </c:val>
          <c:smooth val="0"/>
          <c:extLst>
            <c:ext xmlns:c16="http://schemas.microsoft.com/office/drawing/2014/chart" uri="{C3380CC4-5D6E-409C-BE32-E72D297353CC}">
              <c16:uniqueId val="{00000000-CC8F-F44C-93D8-47383198847F}"/>
            </c:ext>
          </c:extLst>
        </c:ser>
        <c:ser>
          <c:idx val="1"/>
          <c:order val="1"/>
          <c:tx>
            <c:strRef>
              <c:f>'Cost-Sharing'!$F$205</c:f>
              <c:strCache>
                <c:ptCount val="1"/>
                <c:pt idx="0">
                  <c:v>PPO</c:v>
                </c:pt>
              </c:strCache>
            </c:strRef>
          </c:tx>
          <c:spPr>
            <a:ln w="76200" cap="rnd">
              <a:solidFill>
                <a:schemeClr val="accent2">
                  <a:lumMod val="75000"/>
                </a:schemeClr>
              </a:solidFill>
              <a:round/>
            </a:ln>
            <a:effectLst>
              <a:outerShdw blurRad="50800" dist="38100" dir="2700000" algn="tl" rotWithShape="0">
                <a:prstClr val="black">
                  <a:alpha val="40000"/>
                </a:prstClr>
              </a:outerShdw>
            </a:effectLst>
          </c:spPr>
          <c:marker>
            <c:symbol val="none"/>
          </c:marker>
          <c:cat>
            <c:numRef>
              <c:f>'Cost-Sharing'!$C$206:$C$225</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'Cost-Sharing'!$F$206:$F$225</c:f>
              <c:numCache>
                <c:formatCode>_(* #,##0_);_(* \(#,##0\);_(* "-"??_);_(@_)</c:formatCode>
                <c:ptCount val="20"/>
                <c:pt idx="0">
                  <c:v>1026</c:v>
                </c:pt>
                <c:pt idx="1">
                  <c:v>1058</c:v>
                </c:pt>
                <c:pt idx="2">
                  <c:v>1247</c:v>
                </c:pt>
                <c:pt idx="3">
                  <c:v>1470</c:v>
                </c:pt>
                <c:pt idx="4">
                  <c:v>1501</c:v>
                </c:pt>
                <c:pt idx="5">
                  <c:v>1409</c:v>
                </c:pt>
                <c:pt idx="6">
                  <c:v>1728</c:v>
                </c:pt>
                <c:pt idx="7">
                  <c:v>1826</c:v>
                </c:pt>
                <c:pt idx="8">
                  <c:v>1914</c:v>
                </c:pt>
                <c:pt idx="9">
                  <c:v>2025</c:v>
                </c:pt>
                <c:pt idx="10">
                  <c:v>2140</c:v>
                </c:pt>
                <c:pt idx="11">
                  <c:v>2482</c:v>
                </c:pt>
                <c:pt idx="12">
                  <c:v>2924</c:v>
                </c:pt>
                <c:pt idx="13">
                  <c:v>2815</c:v>
                </c:pt>
                <c:pt idx="14">
                  <c:v>2621</c:v>
                </c:pt>
                <c:pt idx="15">
                  <c:v>2954</c:v>
                </c:pt>
                <c:pt idx="16">
                  <c:v>2882</c:v>
                </c:pt>
                <c:pt idx="17">
                  <c:v>2950</c:v>
                </c:pt>
                <c:pt idx="18">
                  <c:v>2754</c:v>
                </c:pt>
                <c:pt idx="19">
                  <c:v>3118</c:v>
                </c:pt>
              </c:numCache>
            </c:numRef>
          </c:val>
          <c:smooth val="0"/>
          <c:extLst>
            <c:ext xmlns:c16="http://schemas.microsoft.com/office/drawing/2014/chart" uri="{C3380CC4-5D6E-409C-BE32-E72D297353CC}">
              <c16:uniqueId val="{00000001-CC8F-F44C-93D8-47383198847F}"/>
            </c:ext>
          </c:extLst>
        </c:ser>
        <c:ser>
          <c:idx val="3"/>
          <c:order val="2"/>
          <c:tx>
            <c:strRef>
              <c:f>'Cost-Sharing'!$H$205</c:f>
              <c:strCache>
                <c:ptCount val="1"/>
                <c:pt idx="0">
                  <c:v>HDHP</c:v>
                </c:pt>
              </c:strCache>
            </c:strRef>
          </c:tx>
          <c:spPr>
            <a:ln w="76200" cap="rnd">
              <a:solidFill>
                <a:schemeClr val="accent4">
                  <a:lumMod val="75000"/>
                </a:schemeClr>
              </a:solidFill>
              <a:round/>
            </a:ln>
            <a:effectLst>
              <a:outerShdw blurRad="50800" dist="38100" dir="2700000" algn="tl" rotWithShape="0">
                <a:prstClr val="black">
                  <a:alpha val="40000"/>
                </a:prstClr>
              </a:outerShdw>
            </a:effectLst>
          </c:spPr>
          <c:marker>
            <c:symbol val="none"/>
          </c:marker>
          <c:cat>
            <c:numRef>
              <c:f>'Cost-Sharing'!$C$206:$C$225</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'Cost-Sharing'!$H$206:$H$225</c:f>
              <c:numCache>
                <c:formatCode>_(* #,##0_);_(* \(#,##0\);_(* "-"??_);_(@_)</c:formatCode>
                <c:ptCount val="20"/>
                <c:pt idx="0">
                  <c:v>3338</c:v>
                </c:pt>
                <c:pt idx="1">
                  <c:v>3593</c:v>
                </c:pt>
                <c:pt idx="2">
                  <c:v>3572</c:v>
                </c:pt>
                <c:pt idx="3">
                  <c:v>3633</c:v>
                </c:pt>
                <c:pt idx="4">
                  <c:v>3760</c:v>
                </c:pt>
                <c:pt idx="5">
                  <c:v>3628</c:v>
                </c:pt>
                <c:pt idx="6">
                  <c:v>3934</c:v>
                </c:pt>
                <c:pt idx="7">
                  <c:v>4099</c:v>
                </c:pt>
                <c:pt idx="8">
                  <c:v>4438</c:v>
                </c:pt>
                <c:pt idx="9">
                  <c:v>4325</c:v>
                </c:pt>
                <c:pt idx="10">
                  <c:v>4364</c:v>
                </c:pt>
                <c:pt idx="11">
                  <c:v>4446</c:v>
                </c:pt>
                <c:pt idx="12">
                  <c:v>4597</c:v>
                </c:pt>
                <c:pt idx="13">
                  <c:v>4757</c:v>
                </c:pt>
                <c:pt idx="14">
                  <c:v>4524</c:v>
                </c:pt>
                <c:pt idx="15">
                  <c:v>4707</c:v>
                </c:pt>
                <c:pt idx="16">
                  <c:v>4745</c:v>
                </c:pt>
                <c:pt idx="17">
                  <c:v>4835</c:v>
                </c:pt>
                <c:pt idx="18">
                  <c:v>5006</c:v>
                </c:pt>
                <c:pt idx="19">
                  <c:v>5095</c:v>
                </c:pt>
              </c:numCache>
            </c:numRef>
          </c:val>
          <c:smooth val="0"/>
          <c:extLst>
            <c:ext xmlns:c16="http://schemas.microsoft.com/office/drawing/2014/chart" uri="{C3380CC4-5D6E-409C-BE32-E72D297353CC}">
              <c16:uniqueId val="{00000002-CC8F-F44C-93D8-47383198847F}"/>
            </c:ext>
          </c:extLst>
        </c:ser>
        <c:dLbls>
          <c:showLegendKey val="0"/>
          <c:showVal val="0"/>
          <c:showCatName val="0"/>
          <c:showSerName val="0"/>
          <c:showPercent val="0"/>
          <c:showBubbleSize val="0"/>
        </c:dLbls>
        <c:smooth val="0"/>
        <c:axId val="1695930255"/>
        <c:axId val="384323024"/>
      </c:lineChart>
      <c:catAx>
        <c:axId val="169593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84323024"/>
        <c:crosses val="autoZero"/>
        <c:auto val="1"/>
        <c:lblAlgn val="ctr"/>
        <c:lblOffset val="100"/>
        <c:tickLblSkip val="2"/>
        <c:noMultiLvlLbl val="0"/>
      </c:catAx>
      <c:valAx>
        <c:axId val="384323024"/>
        <c:scaling>
          <c:orientation val="minMax"/>
        </c:scaling>
        <c:delete val="0"/>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General Deductibles</a:t>
                </a:r>
                <a:r>
                  <a:rPr lang="en-US" baseline="0" dirty="0"/>
                  <a:t> for Family Plans</a:t>
                </a:r>
              </a:p>
              <a:p>
                <a:pPr>
                  <a:defRPr/>
                </a:pPr>
                <a:r>
                  <a:rPr lang="en-US" baseline="0" dirty="0"/>
                  <a:t>(</a:t>
                </a:r>
                <a:r>
                  <a:rPr lang="en-US" dirty="0"/>
                  <a:t>US $)</a:t>
                </a:r>
              </a:p>
            </c:rich>
          </c:tx>
          <c:layout>
            <c:manualLayout>
              <c:xMode val="edge"/>
              <c:yMode val="edge"/>
              <c:x val="1.4492788710670616E-2"/>
              <c:y val="0.25278380664745081"/>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95930255"/>
        <c:crosses val="autoZero"/>
        <c:crossBetween val="between"/>
      </c:valAx>
      <c:spPr>
        <a:solidFill>
          <a:srgbClr val="FFFFFF"/>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B0-9B42-B292-2D996734E642}"/>
                </c:ext>
              </c:extLst>
            </c:dLbl>
            <c:numFmt formatCode="_(&quot;$&quot;* #,##0_);_(&quot;$&quot;* \(#,##0\);_(&quot;$&quot;* &quot;-&quot;_);_(@_)"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'Cost-Sharing'!$C$928:$D$934</c:f>
              <c:multiLvlStrCache>
                <c:ptCount val="7"/>
                <c:lvl>
                  <c:pt idx="0">
                    <c:v>Bronze (70% AV)</c:v>
                  </c:pt>
                  <c:pt idx="1">
                    <c:v>Silver (80% AV)</c:v>
                  </c:pt>
                  <c:pt idx="2">
                    <c:v>Gold (90% AV)</c:v>
                  </c:pt>
                  <c:pt idx="3">
                    <c:v>94% AV</c:v>
                  </c:pt>
                  <c:pt idx="4">
                    <c:v>87% AV</c:v>
                  </c:pt>
                  <c:pt idx="5">
                    <c:v>73% AV</c:v>
                  </c:pt>
                </c:lvl>
                <c:lvl>
                  <c:pt idx="0">
                    <c:v>No Cost Sharing Subsidies</c:v>
                  </c:pt>
                  <c:pt idx="3">
                    <c:v>Silver with Cost-Sharing Subsidies</c:v>
                  </c:pt>
                  <c:pt idx="6">
                    <c:v>Weighted average</c:v>
                  </c:pt>
                </c:lvl>
              </c:multiLvlStrCache>
            </c:multiLvlStrRef>
          </c:cat>
          <c:val>
            <c:numRef>
              <c:f>'Cost-Sharing'!$E$928:$E$934</c:f>
              <c:numCache>
                <c:formatCode>_(* #,##0_);_(* \(#,##0\);_(* "-"??_);_(@_)</c:formatCode>
                <c:ptCount val="7"/>
                <c:pt idx="0">
                  <c:v>7186</c:v>
                </c:pt>
                <c:pt idx="1">
                  <c:v>4902</c:v>
                </c:pt>
                <c:pt idx="2">
                  <c:v>1403</c:v>
                </c:pt>
                <c:pt idx="3">
                  <c:v>87</c:v>
                </c:pt>
                <c:pt idx="4">
                  <c:v>682</c:v>
                </c:pt>
                <c:pt idx="5">
                  <c:v>3620</c:v>
                </c:pt>
                <c:pt idx="6">
                  <c:v>2789</c:v>
                </c:pt>
              </c:numCache>
            </c:numRef>
          </c:val>
          <c:extLst>
            <c:ext xmlns:c16="http://schemas.microsoft.com/office/drawing/2014/chart" uri="{C3380CC4-5D6E-409C-BE32-E72D297353CC}">
              <c16:uniqueId val="{00000000-79A6-7048-80DD-568AE56B36D8}"/>
            </c:ext>
          </c:extLst>
        </c:ser>
        <c:dLbls>
          <c:dLblPos val="outEnd"/>
          <c:showLegendKey val="0"/>
          <c:showVal val="1"/>
          <c:showCatName val="0"/>
          <c:showSerName val="0"/>
          <c:showPercent val="0"/>
          <c:showBubbleSize val="0"/>
        </c:dLbls>
        <c:gapWidth val="32"/>
        <c:overlap val="-27"/>
        <c:axId val="590408880"/>
        <c:axId val="590410592"/>
      </c:barChart>
      <c:catAx>
        <c:axId val="59040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90410592"/>
        <c:crosses val="autoZero"/>
        <c:auto val="1"/>
        <c:lblAlgn val="ctr"/>
        <c:lblOffset val="100"/>
        <c:noMultiLvlLbl val="0"/>
      </c:catAx>
      <c:valAx>
        <c:axId val="590410592"/>
        <c:scaling>
          <c:orientation val="minMax"/>
          <c:max val="7200"/>
          <c:min val="0"/>
        </c:scaling>
        <c:delete val="1"/>
        <c:axPos val="l"/>
        <c:majorGridlines>
          <c:spPr>
            <a:ln w="9525" cap="flat" cmpd="sng" algn="ctr">
              <a:solidFill>
                <a:schemeClr val="tx1">
                  <a:lumMod val="15000"/>
                  <a:lumOff val="85000"/>
                </a:schemeClr>
              </a:solidFill>
              <a:prstDash val="sysDot"/>
              <a:round/>
            </a:ln>
            <a:effectLst/>
          </c:spPr>
        </c:majorGridlines>
        <c:numFmt formatCode="_(* #,##0_);_(* \(#,##0\);_(* &quot;-&quot;??_);_(@_)" sourceLinked="1"/>
        <c:majorTickMark val="out"/>
        <c:minorTickMark val="none"/>
        <c:tickLblPos val="nextTo"/>
        <c:crossAx val="590408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4251207729469"/>
          <c:y val="3.3421948147892955E-2"/>
          <c:w val="0.79257246376811608"/>
          <c:h val="0.84227878833117065"/>
        </c:manualLayout>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'Cost-Sharing'!$C$1080:$C$1081</c:f>
              <c:strCache>
                <c:ptCount val="2"/>
                <c:pt idx="0">
                  <c:v>Birth parents</c:v>
                </c:pt>
                <c:pt idx="1">
                  <c:v>Control women</c:v>
                </c:pt>
              </c:strCache>
            </c:strRef>
          </c:cat>
          <c:val>
            <c:numRef>
              <c:f>'Cost-Sharing'!$D$1080:$D$1081</c:f>
              <c:numCache>
                <c:formatCode>0.0%</c:formatCode>
                <c:ptCount val="2"/>
                <c:pt idx="0">
                  <c:v>9.1999999999999998E-2</c:v>
                </c:pt>
                <c:pt idx="1">
                  <c:v>6.8000000000000005E-2</c:v>
                </c:pt>
              </c:numCache>
            </c:numRef>
          </c:val>
          <c:extLst>
            <c:ext xmlns:c16="http://schemas.microsoft.com/office/drawing/2014/chart" uri="{C3380CC4-5D6E-409C-BE32-E72D297353CC}">
              <c16:uniqueId val="{00000000-5C0B-134B-958F-D1C6CA6A6218}"/>
            </c:ext>
          </c:extLst>
        </c:ser>
        <c:dLbls>
          <c:dLblPos val="outEnd"/>
          <c:showLegendKey val="0"/>
          <c:showVal val="1"/>
          <c:showCatName val="0"/>
          <c:showSerName val="0"/>
          <c:showPercent val="0"/>
          <c:showBubbleSize val="0"/>
        </c:dLbls>
        <c:gapWidth val="88"/>
        <c:overlap val="-27"/>
        <c:axId val="1746956864"/>
        <c:axId val="1023900992"/>
      </c:barChart>
      <c:catAx>
        <c:axId val="1746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23900992"/>
        <c:crosses val="autoZero"/>
        <c:auto val="1"/>
        <c:lblAlgn val="ctr"/>
        <c:lblOffset val="100"/>
        <c:noMultiLvlLbl val="0"/>
      </c:catAx>
      <c:valAx>
        <c:axId val="1023900992"/>
        <c:scaling>
          <c:orientation val="minMax"/>
          <c:max val="9.2999999999999999E-2"/>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Percent with Catastrophic</a:t>
                </a:r>
                <a:r>
                  <a:rPr lang="en-US" baseline="0" dirty="0"/>
                  <a:t> Health Expenditures</a:t>
                </a:r>
                <a:endParaRPr lang="en-US" dirty="0"/>
              </a:p>
            </c:rich>
          </c:tx>
          <c:layout>
            <c:manualLayout>
              <c:xMode val="edge"/>
              <c:yMode val="edge"/>
              <c:x val="1.8115942028985508E-2"/>
              <c:y val="0.24041768583273046"/>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74695686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Across All
Income Levels</c:v>
                </c:pt>
                <c:pt idx="1">
                  <c:v>Bottom
Income Quartile</c:v>
                </c:pt>
              </c:strCache>
            </c:strRef>
          </c:cat>
          <c:val>
            <c:numRef>
              <c:f>Sheet1!$B$2:$B$3</c:f>
              <c:numCache>
                <c:formatCode>0.0%</c:formatCode>
                <c:ptCount val="2"/>
                <c:pt idx="0">
                  <c:v>0.14099999999999999</c:v>
                </c:pt>
                <c:pt idx="1">
                  <c:v>0.55600000000000005</c:v>
                </c:pt>
              </c:numCache>
            </c:numRef>
          </c:val>
          <c:extLst>
            <c:ext xmlns:c16="http://schemas.microsoft.com/office/drawing/2014/chart" uri="{C3380CC4-5D6E-409C-BE32-E72D297353CC}">
              <c16:uniqueId val="{00000000-01AF-F645-8DE1-83D91506DC13}"/>
            </c:ext>
          </c:extLst>
        </c:ser>
        <c:dLbls>
          <c:showLegendKey val="0"/>
          <c:showVal val="0"/>
          <c:showCatName val="0"/>
          <c:showSerName val="0"/>
          <c:showPercent val="0"/>
          <c:showBubbleSize val="0"/>
        </c:dLbls>
        <c:gapWidth val="51"/>
        <c:overlap val="-27"/>
        <c:axId val="2097012623"/>
        <c:axId val="227740383"/>
      </c:barChart>
      <c:catAx>
        <c:axId val="209701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27740383"/>
        <c:crosses val="autoZero"/>
        <c:auto val="1"/>
        <c:lblAlgn val="ctr"/>
        <c:lblOffset val="100"/>
        <c:noMultiLvlLbl val="0"/>
      </c:catAx>
      <c:valAx>
        <c:axId val="227740383"/>
        <c:scaling>
          <c:orientation val="minMax"/>
          <c:max val="0.56000000000000005"/>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20970126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'Cost-Sharing'!$B$1138</c:f>
              <c:strCache>
                <c:ptCount val="1"/>
                <c:pt idx="0">
                  <c:v>Deaths per 1,000</c:v>
                </c:pt>
              </c:strCache>
            </c:strRef>
          </c:tx>
          <c:spPr>
            <a:solidFill>
              <a:schemeClr val="accent1">
                <a:lumMod val="75000"/>
              </a:schemeClr>
            </a:solidFill>
            <a:ln>
              <a:solidFill>
                <a:schemeClr val="bg1"/>
              </a:solidFill>
            </a:ln>
            <a:effectLst/>
          </c:spPr>
          <c:invertIfNegative val="0"/>
          <c:dLbls>
            <c:dLbl>
              <c:idx val="0"/>
              <c:layout>
                <c:manualLayout>
                  <c:x val="-5.2499776990172366E-2"/>
                  <c:y val="-4.0601902783486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4-774E-80A9-C80AB8D7B0EF}"/>
                </c:ext>
              </c:extLst>
            </c:dLbl>
            <c:dLbl>
              <c:idx val="1"/>
              <c:layout>
                <c:manualLayout>
                  <c:x val="-4.1447192360662369E-2"/>
                  <c:y val="-5.8647192909479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14-774E-80A9-C80AB8D7B0EF}"/>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errBars>
            <c:errBarType val="both"/>
            <c:errValType val="cust"/>
            <c:noEndCap val="0"/>
            <c:plus>
              <c:numRef>
                <c:f>'Cost-Sharing'!$C$1140:$D$1140</c:f>
                <c:numCache>
                  <c:formatCode>General</c:formatCode>
                  <c:ptCount val="2"/>
                  <c:pt idx="0">
                    <c:v>0.7</c:v>
                  </c:pt>
                  <c:pt idx="1">
                    <c:v>0.89999999999999991</c:v>
                  </c:pt>
                </c:numCache>
              </c:numRef>
            </c:plus>
            <c:minus>
              <c:numRef>
                <c:f>'Cost-Sharing'!$C$1139:$D$1139</c:f>
                <c:numCache>
                  <c:formatCode>General</c:formatCode>
                  <c:ptCount val="2"/>
                  <c:pt idx="0">
                    <c:v>0.52</c:v>
                  </c:pt>
                  <c:pt idx="1">
                    <c:v>0.89999999999999991</c:v>
                  </c:pt>
                </c:numCache>
              </c:numRef>
            </c:minus>
            <c:spPr>
              <a:noFill/>
              <a:ln w="9525" cap="flat" cmpd="sng" algn="ctr">
                <a:solidFill>
                  <a:schemeClr val="bg1"/>
                </a:solidFill>
                <a:round/>
              </a:ln>
              <a:effectLst/>
            </c:spPr>
          </c:errBars>
          <c:cat>
            <c:strRef>
              <c:f>'Cost-Sharing'!$C$1137:$D$1137</c:f>
              <c:strCache>
                <c:ptCount val="2"/>
                <c:pt idx="0">
                  <c:v>Before LIS Loss</c:v>
                </c:pt>
                <c:pt idx="1">
                  <c:v>After LIS Loss</c:v>
                </c:pt>
              </c:strCache>
            </c:strRef>
          </c:cat>
          <c:val>
            <c:numRef>
              <c:f>'Cost-Sharing'!$C$1138:$D$1138</c:f>
              <c:numCache>
                <c:formatCode>General</c:formatCode>
                <c:ptCount val="2"/>
                <c:pt idx="0">
                  <c:v>0.5</c:v>
                </c:pt>
                <c:pt idx="1">
                  <c:v>3</c:v>
                </c:pt>
              </c:numCache>
            </c:numRef>
          </c:val>
          <c:extLst>
            <c:ext xmlns:c16="http://schemas.microsoft.com/office/drawing/2014/chart" uri="{C3380CC4-5D6E-409C-BE32-E72D297353CC}">
              <c16:uniqueId val="{00000002-2914-774E-80A9-C80AB8D7B0EF}"/>
            </c:ext>
          </c:extLst>
        </c:ser>
        <c:dLbls>
          <c:dLblPos val="outEnd"/>
          <c:showLegendKey val="0"/>
          <c:showVal val="1"/>
          <c:showCatName val="0"/>
          <c:showSerName val="0"/>
          <c:showPercent val="0"/>
          <c:showBubbleSize val="0"/>
        </c:dLbls>
        <c:gapWidth val="105"/>
        <c:overlap val="-27"/>
        <c:axId val="631047280"/>
        <c:axId val="631048992"/>
      </c:barChart>
      <c:catAx>
        <c:axId val="6310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31048992"/>
        <c:crosses val="autoZero"/>
        <c:auto val="1"/>
        <c:lblAlgn val="ctr"/>
        <c:lblOffset val="100"/>
        <c:noMultiLvlLbl val="0"/>
      </c:catAx>
      <c:valAx>
        <c:axId val="631048992"/>
        <c:scaling>
          <c:orientation val="minMax"/>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Difference in Deaths per 1,000</a:t>
                </a:r>
              </a:p>
            </c:rich>
          </c:tx>
          <c:layout>
            <c:manualLayout>
              <c:xMode val="edge"/>
              <c:yMode val="edge"/>
              <c:x val="2.120240404732017E-2"/>
              <c:y val="0.26070459304172744"/>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0"/>
        <c:majorTickMark val="none"/>
        <c:minorTickMark val="none"/>
        <c:tickLblPos val="nextTo"/>
        <c:crossAx val="63104728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00752335485844"/>
          <c:y val="3.6263102000481877E-2"/>
          <c:w val="0.81359285563284767"/>
          <c:h val="0.72833487361917981"/>
        </c:manualLayout>
      </c:layout>
      <c:barChart>
        <c:barDir val="col"/>
        <c:grouping val="clustered"/>
        <c:varyColors val="0"/>
        <c:ser>
          <c:idx val="0"/>
          <c:order val="0"/>
          <c:tx>
            <c:strRef>
              <c:f>Sheet1!$B$1</c:f>
              <c:strCache>
                <c:ptCount val="1"/>
                <c:pt idx="0">
                  <c:v>Western
Europe</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Quartile 1 
(poorest)</c:v>
                </c:pt>
                <c:pt idx="1">
                  <c:v>Quartile 2</c:v>
                </c:pt>
                <c:pt idx="2">
                  <c:v>Quartile 3</c:v>
                </c:pt>
                <c:pt idx="3">
                  <c:v>Quartile 4 
(wealthiest)</c:v>
                </c:pt>
              </c:strCache>
            </c:strRef>
          </c:cat>
          <c:val>
            <c:numRef>
              <c:f>Sheet1!$B$2:$B$5</c:f>
              <c:numCache>
                <c:formatCode>General</c:formatCode>
                <c:ptCount val="4"/>
                <c:pt idx="0">
                  <c:v>1.0900000000000001</c:v>
                </c:pt>
                <c:pt idx="1">
                  <c:v>0.88</c:v>
                </c:pt>
                <c:pt idx="2">
                  <c:v>0.73</c:v>
                </c:pt>
                <c:pt idx="3">
                  <c:v>0.68</c:v>
                </c:pt>
              </c:numCache>
            </c:numRef>
          </c:val>
          <c:extLst>
            <c:ext xmlns:c16="http://schemas.microsoft.com/office/drawing/2014/chart" uri="{C3380CC4-5D6E-409C-BE32-E72D297353CC}">
              <c16:uniqueId val="{00000000-D512-5E41-9AAD-5F48F65F3C1C}"/>
            </c:ext>
          </c:extLst>
        </c:ser>
        <c:ser>
          <c:idx val="1"/>
          <c:order val="1"/>
          <c:tx>
            <c:strRef>
              <c:f>Sheet1!$C$1</c:f>
              <c:strCache>
                <c:ptCount val="1"/>
                <c:pt idx="0">
                  <c:v>USA</c:v>
                </c:pt>
              </c:strCache>
            </c:strRef>
          </c:tx>
          <c:spPr>
            <a:solidFill>
              <a:schemeClr val="accent2">
                <a:lumMod val="75000"/>
              </a:schemeClr>
            </a:solidFill>
            <a:ln>
              <a:solidFill>
                <a:schemeClr val="bg1"/>
              </a:solidFill>
            </a:ln>
            <a:effectLst/>
          </c:spPr>
          <c:invertIfNegative val="0"/>
          <c:dLbls>
            <c:numFmt formatCode="#,##0.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Quartile 1 
(poorest)</c:v>
                </c:pt>
                <c:pt idx="1">
                  <c:v>Quartile 2</c:v>
                </c:pt>
                <c:pt idx="2">
                  <c:v>Quartile 3</c:v>
                </c:pt>
                <c:pt idx="3">
                  <c:v>Quartile 4 
(wealthiest)</c:v>
                </c:pt>
              </c:strCache>
            </c:strRef>
          </c:cat>
          <c:val>
            <c:numRef>
              <c:f>Sheet1!$C$2:$C$5</c:f>
              <c:numCache>
                <c:formatCode>General</c:formatCode>
                <c:ptCount val="4"/>
                <c:pt idx="0">
                  <c:v>2.23</c:v>
                </c:pt>
                <c:pt idx="1">
                  <c:v>1.67</c:v>
                </c:pt>
                <c:pt idx="2">
                  <c:v>1.2</c:v>
                </c:pt>
                <c:pt idx="3">
                  <c:v>1</c:v>
                </c:pt>
              </c:numCache>
            </c:numRef>
          </c:val>
          <c:extLst>
            <c:ext xmlns:c16="http://schemas.microsoft.com/office/drawing/2014/chart" uri="{C3380CC4-5D6E-409C-BE32-E72D297353CC}">
              <c16:uniqueId val="{00000001-D512-5E41-9AAD-5F48F65F3C1C}"/>
            </c:ext>
          </c:extLst>
        </c:ser>
        <c:dLbls>
          <c:showLegendKey val="0"/>
          <c:showVal val="0"/>
          <c:showCatName val="0"/>
          <c:showSerName val="0"/>
          <c:showPercent val="0"/>
          <c:showBubbleSize val="0"/>
        </c:dLbls>
        <c:gapWidth val="92"/>
        <c:overlap val="-12"/>
        <c:axId val="355367168"/>
        <c:axId val="355368880"/>
      </c:barChart>
      <c:catAx>
        <c:axId val="35536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55368880"/>
        <c:crosses val="autoZero"/>
        <c:auto val="1"/>
        <c:lblAlgn val="ctr"/>
        <c:lblOffset val="100"/>
        <c:noMultiLvlLbl val="0"/>
      </c:catAx>
      <c:valAx>
        <c:axId val="355368880"/>
        <c:scaling>
          <c:orientation val="minMax"/>
          <c:max val="2.2999999999999998"/>
          <c:min val="0"/>
        </c:scaling>
        <c:delete val="1"/>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crossAx val="355367168"/>
        <c:crosses val="autoZero"/>
        <c:crossBetween val="between"/>
      </c:valAx>
      <c:spPr>
        <a:noFill/>
        <a:ln>
          <a:noFill/>
        </a:ln>
        <a:effectLst/>
      </c:spPr>
    </c:plotArea>
    <c:legend>
      <c:legendPos val="l"/>
      <c:layout>
        <c:manualLayout>
          <c:xMode val="edge"/>
          <c:yMode val="edge"/>
          <c:x val="7.3088841885239394E-3"/>
          <c:y val="0.36722684963330038"/>
          <c:w val="0.12251061514715413"/>
          <c:h val="0.3707496541076760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54363809079164"/>
          <c:y val="5.2525570063121307E-2"/>
          <c:w val="0.72835517876582356"/>
          <c:h val="0.7294425113782953"/>
        </c:manualLayout>
      </c:layout>
      <c:lineChart>
        <c:grouping val="standard"/>
        <c:varyColors val="0"/>
        <c:ser>
          <c:idx val="0"/>
          <c:order val="0"/>
          <c:tx>
            <c:strRef>
              <c:f>'Medicare Advantage'!$C$421</c:f>
              <c:strCache>
                <c:ptCount val="1"/>
                <c:pt idx="0">
                  <c:v>Historical</c:v>
                </c:pt>
              </c:strCache>
            </c:strRef>
          </c:tx>
          <c:spPr>
            <a:ln w="76200" cap="rnd">
              <a:solidFill>
                <a:schemeClr val="accent1">
                  <a:lumMod val="75000"/>
                </a:schemeClr>
              </a:solidFill>
              <a:round/>
            </a:ln>
            <a:effectLst>
              <a:outerShdw blurRad="50800" dist="38100" dir="2700000" algn="tl" rotWithShape="0">
                <a:prstClr val="black">
                  <a:alpha val="40000"/>
                </a:prstClr>
              </a:outerShdw>
            </a:effectLst>
          </c:spPr>
          <c:marker>
            <c:symbol val="circle"/>
            <c:size val="5"/>
            <c:spPr>
              <a:solidFill>
                <a:schemeClr val="accent1"/>
              </a:solidFill>
              <a:ln w="9525">
                <a:solidFill>
                  <a:schemeClr val="accent1"/>
                </a:solidFill>
              </a:ln>
              <a:effectLst>
                <a:outerShdw blurRad="50800" dist="38100" dir="2700000" algn="tl" rotWithShape="0">
                  <a:prstClr val="black">
                    <a:alpha val="40000"/>
                  </a:prstClr>
                </a:outerShd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Advantage'!$C$422:$C$449</c:f>
              <c:numCache>
                <c:formatCode>0%</c:formatCode>
                <c:ptCount val="28"/>
                <c:pt idx="0">
                  <c:v>0.19</c:v>
                </c:pt>
                <c:pt idx="1">
                  <c:v>0.22</c:v>
                </c:pt>
                <c:pt idx="2">
                  <c:v>0.24</c:v>
                </c:pt>
                <c:pt idx="3">
                  <c:v>0.25</c:v>
                </c:pt>
                <c:pt idx="4">
                  <c:v>0.26</c:v>
                </c:pt>
                <c:pt idx="5">
                  <c:v>0.27</c:v>
                </c:pt>
                <c:pt idx="6">
                  <c:v>0.28999999999999998</c:v>
                </c:pt>
                <c:pt idx="7">
                  <c:v>0.31</c:v>
                </c:pt>
                <c:pt idx="8">
                  <c:v>0.32</c:v>
                </c:pt>
                <c:pt idx="9">
                  <c:v>0.33</c:v>
                </c:pt>
                <c:pt idx="10">
                  <c:v>0.35</c:v>
                </c:pt>
                <c:pt idx="11">
                  <c:v>0.37</c:v>
                </c:pt>
                <c:pt idx="12">
                  <c:v>0.39</c:v>
                </c:pt>
                <c:pt idx="13">
                  <c:v>0.42</c:v>
                </c:pt>
                <c:pt idx="14">
                  <c:v>0.46</c:v>
                </c:pt>
                <c:pt idx="15">
                  <c:v>0.48</c:v>
                </c:pt>
                <c:pt idx="16">
                  <c:v>0.51</c:v>
                </c:pt>
                <c:pt idx="17">
                  <c:v>0.53</c:v>
                </c:pt>
                <c:pt idx="18">
                  <c:v>0.54</c:v>
                </c:pt>
              </c:numCache>
            </c:numRef>
          </c:val>
          <c:smooth val="0"/>
          <c:extLst>
            <c:ext xmlns:c16="http://schemas.microsoft.com/office/drawing/2014/chart" uri="{C3380CC4-5D6E-409C-BE32-E72D297353CC}">
              <c16:uniqueId val="{00000000-D21E-C54B-BE24-2C596185C669}"/>
            </c:ext>
          </c:extLst>
        </c:ser>
        <c:ser>
          <c:idx val="1"/>
          <c:order val="1"/>
          <c:tx>
            <c:strRef>
              <c:f>'Medicare Advantage'!$D$421</c:f>
              <c:strCache>
                <c:ptCount val="1"/>
                <c:pt idx="0">
                  <c:v>Projected</c:v>
                </c:pt>
              </c:strCache>
            </c:strRef>
          </c:tx>
          <c:spPr>
            <a:ln w="76200" cap="rnd">
              <a:solidFill>
                <a:schemeClr val="accent2">
                  <a:lumMod val="75000"/>
                </a:schemeClr>
              </a:solid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solidFill>
              </a:ln>
              <a:effectLst>
                <a:outerShdw blurRad="50800" dist="38100" dir="2700000" algn="tl" rotWithShape="0">
                  <a:prstClr val="black">
                    <a:alpha val="40000"/>
                  </a:prstClr>
                </a:outerShd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Advantage'!$D$422:$D$449</c:f>
              <c:numCache>
                <c:formatCode>General</c:formatCode>
                <c:ptCount val="28"/>
                <c:pt idx="18" formatCode="0.0%">
                  <c:v>0.5714285714285714</c:v>
                </c:pt>
                <c:pt idx="19" formatCode="0.0%">
                  <c:v>0.578125</c:v>
                </c:pt>
                <c:pt idx="20" formatCode="0.0%">
                  <c:v>0.59090909090909094</c:v>
                </c:pt>
                <c:pt idx="21" formatCode="0.0%">
                  <c:v>0.61194029850746268</c:v>
                </c:pt>
                <c:pt idx="22" formatCode="0.0%">
                  <c:v>0.60869565217391308</c:v>
                </c:pt>
                <c:pt idx="23" formatCode="0.0%">
                  <c:v>0.61428571428571432</c:v>
                </c:pt>
                <c:pt idx="24" formatCode="0.0%">
                  <c:v>0.61971830985915488</c:v>
                </c:pt>
                <c:pt idx="25" formatCode="0.0%">
                  <c:v>0.625</c:v>
                </c:pt>
                <c:pt idx="26" formatCode="0.0%">
                  <c:v>0.63013698630136983</c:v>
                </c:pt>
                <c:pt idx="27" formatCode="0.0%">
                  <c:v>0.63513513513513509</c:v>
                </c:pt>
              </c:numCache>
            </c:numRef>
          </c:val>
          <c:smooth val="0"/>
          <c:extLst>
            <c:ext xmlns:c16="http://schemas.microsoft.com/office/drawing/2014/chart" uri="{C3380CC4-5D6E-409C-BE32-E72D297353CC}">
              <c16:uniqueId val="{00000001-D21E-C54B-BE24-2C596185C669}"/>
            </c:ext>
          </c:extLst>
        </c:ser>
        <c:ser>
          <c:idx val="3"/>
          <c:order val="2"/>
          <c:tx>
            <c:strRef>
              <c:f>'Medicare Advantage'!$F$421</c:f>
              <c:strCache>
                <c:ptCount val="1"/>
                <c:pt idx="0">
                  <c:v>2010 CBO Projections</c:v>
                </c:pt>
              </c:strCache>
            </c:strRef>
          </c:tx>
          <c:spPr>
            <a:ln w="76200" cap="rnd">
              <a:solidFill>
                <a:schemeClr val="accent4">
                  <a:lumMod val="75000"/>
                </a:schemeClr>
              </a:solidFill>
              <a:round/>
            </a:ln>
            <a:effectLst>
              <a:outerShdw blurRad="50800" dist="38100" dir="2700000" algn="tl" rotWithShape="0">
                <a:prstClr val="black">
                  <a:alpha val="40000"/>
                </a:prstClr>
              </a:outerShdw>
            </a:effectLst>
          </c:spPr>
          <c:marker>
            <c:symbol val="circle"/>
            <c:size val="5"/>
            <c:spPr>
              <a:solidFill>
                <a:schemeClr val="accent4"/>
              </a:solidFill>
              <a:ln w="9525">
                <a:solidFill>
                  <a:schemeClr val="accent4"/>
                </a:solidFill>
              </a:ln>
              <a:effectLst>
                <a:outerShdw blurRad="50800" dist="38100" dir="2700000" algn="tl" rotWithShape="0">
                  <a:prstClr val="black">
                    <a:alpha val="40000"/>
                  </a:prstClr>
                </a:outerShd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Advantage'!$F$422:$F$449</c:f>
              <c:numCache>
                <c:formatCode>General</c:formatCode>
                <c:ptCount val="28"/>
                <c:pt idx="2" formatCode="0%">
                  <c:v>0.24</c:v>
                </c:pt>
                <c:pt idx="3" formatCode="0%">
                  <c:v>0.24</c:v>
                </c:pt>
                <c:pt idx="4" formatCode="0%">
                  <c:v>0.23</c:v>
                </c:pt>
                <c:pt idx="5" formatCode="0%">
                  <c:v>0.21</c:v>
                </c:pt>
                <c:pt idx="6" formatCode="0%">
                  <c:v>0.2</c:v>
                </c:pt>
                <c:pt idx="7" formatCode="0%">
                  <c:v>0.18</c:v>
                </c:pt>
                <c:pt idx="8" formatCode="0%">
                  <c:v>0.16</c:v>
                </c:pt>
                <c:pt idx="9" formatCode="0%">
                  <c:v>0.14000000000000001</c:v>
                </c:pt>
                <c:pt idx="10" formatCode="0%">
                  <c:v>0.14000000000000001</c:v>
                </c:pt>
                <c:pt idx="11" formatCode="0%">
                  <c:v>0.13</c:v>
                </c:pt>
                <c:pt idx="12" formatCode="0%">
                  <c:v>0.14000000000000001</c:v>
                </c:pt>
                <c:pt idx="13" formatCode="0%">
                  <c:v>0.14000000000000001</c:v>
                </c:pt>
              </c:numCache>
            </c:numRef>
          </c:val>
          <c:smooth val="0"/>
          <c:extLst>
            <c:ext xmlns:c16="http://schemas.microsoft.com/office/drawing/2014/chart" uri="{C3380CC4-5D6E-409C-BE32-E72D297353CC}">
              <c16:uniqueId val="{00000002-D21E-C54B-BE24-2C596185C669}"/>
            </c:ext>
          </c:extLst>
        </c:ser>
        <c:dLbls>
          <c:dLblPos val="ctr"/>
          <c:showLegendKey val="0"/>
          <c:showVal val="1"/>
          <c:showCatName val="0"/>
          <c:showSerName val="0"/>
          <c:showPercent val="0"/>
          <c:showBubbleSize val="0"/>
        </c:dLbls>
        <c:marker val="1"/>
        <c:smooth val="0"/>
        <c:axId val="2023137263"/>
        <c:axId val="2021615551"/>
      </c:lineChart>
      <c:catAx>
        <c:axId val="2023137263"/>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21615551"/>
        <c:crosses val="autoZero"/>
        <c:auto val="1"/>
        <c:lblAlgn val="ctr"/>
        <c:lblOffset val="100"/>
        <c:tickLblSkip val="3"/>
        <c:noMultiLvlLbl val="0"/>
      </c:catAx>
      <c:valAx>
        <c:axId val="2021615551"/>
        <c:scaling>
          <c:orientation val="minMax"/>
        </c:scaling>
        <c:delete val="0"/>
        <c:axPos val="l"/>
        <c:majorGridlines>
          <c:spPr>
            <a:ln w="9525" cap="flat" cmpd="sng" algn="ctr">
              <a:solidFill>
                <a:schemeClr val="tx1"/>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23137263"/>
        <c:crosses val="autoZero"/>
        <c:crossBetween val="between"/>
      </c:valAx>
      <c:spPr>
        <a:solidFill>
          <a:schemeClr val="bg1"/>
        </a:solidFill>
        <a:ln>
          <a:noFill/>
        </a:ln>
        <a:effectLst/>
      </c:spPr>
    </c:plotArea>
    <c:legend>
      <c:legendPos val="l"/>
      <c:layout>
        <c:manualLayout>
          <c:xMode val="edge"/>
          <c:yMode val="edge"/>
          <c:x val="9.6618357487922701E-3"/>
          <c:y val="0.1977019479947788"/>
          <c:w val="0.1572391317914025"/>
          <c:h val="0.47698479002308197"/>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numFmt formatCode="&quot;$&quot;#,##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Advantage'!$C$535:$C$536</c:f>
              <c:strCache>
                <c:ptCount val="2"/>
                <c:pt idx="0">
                  <c:v>Favorable Selection</c:v>
                </c:pt>
                <c:pt idx="1">
                  <c:v>Upcoding</c:v>
                </c:pt>
              </c:strCache>
            </c:strRef>
          </c:cat>
          <c:val>
            <c:numRef>
              <c:f>'Medicare Advantage'!$D$535:$D$536</c:f>
              <c:numCache>
                <c:formatCode>General</c:formatCode>
                <c:ptCount val="2"/>
                <c:pt idx="0">
                  <c:v>44</c:v>
                </c:pt>
                <c:pt idx="1">
                  <c:v>40</c:v>
                </c:pt>
              </c:numCache>
            </c:numRef>
          </c:val>
          <c:extLst>
            <c:ext xmlns:c16="http://schemas.microsoft.com/office/drawing/2014/chart" uri="{C3380CC4-5D6E-409C-BE32-E72D297353CC}">
              <c16:uniqueId val="{00000000-70CD-9343-8B72-F6C819FE495A}"/>
            </c:ext>
          </c:extLst>
        </c:ser>
        <c:dLbls>
          <c:dLblPos val="outEnd"/>
          <c:showLegendKey val="0"/>
          <c:showVal val="1"/>
          <c:showCatName val="0"/>
          <c:showSerName val="0"/>
          <c:showPercent val="0"/>
          <c:showBubbleSize val="0"/>
        </c:dLbls>
        <c:gapWidth val="66"/>
        <c:overlap val="-27"/>
        <c:axId val="428474943"/>
        <c:axId val="428476655"/>
      </c:barChart>
      <c:catAx>
        <c:axId val="42847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28476655"/>
        <c:crosses val="autoZero"/>
        <c:auto val="1"/>
        <c:lblAlgn val="ctr"/>
        <c:lblOffset val="100"/>
        <c:noMultiLvlLbl val="0"/>
      </c:catAx>
      <c:valAx>
        <c:axId val="428476655"/>
        <c:scaling>
          <c:orientation val="minMax"/>
          <c:max val="44.5"/>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Billions in Overpayments</a:t>
                </a:r>
              </a:p>
            </c:rich>
          </c:tx>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428474943"/>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Medicaid MCO Excess Overhead</c:v>
                </c:pt>
              </c:strCache>
            </c:strRef>
          </c:tx>
          <c:spPr>
            <a:solidFill>
              <a:schemeClr val="accent1">
                <a:lumMod val="75000"/>
              </a:schemeClr>
            </a:solidFill>
            <a:ln>
              <a:solidFill>
                <a:schemeClr val="bg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Sheet1!$B$2:$B$11</c:f>
              <c:numCache>
                <c:formatCode>_("$"* #,##0_);_("$"* \(#,##0\);_("$"* "-"??_);_(@_)</c:formatCode>
                <c:ptCount val="10"/>
                <c:pt idx="0">
                  <c:v>40</c:v>
                </c:pt>
                <c:pt idx="1">
                  <c:v>43</c:v>
                </c:pt>
                <c:pt idx="2">
                  <c:v>45</c:v>
                </c:pt>
                <c:pt idx="3">
                  <c:v>48</c:v>
                </c:pt>
                <c:pt idx="4">
                  <c:v>51</c:v>
                </c:pt>
                <c:pt idx="5">
                  <c:v>54</c:v>
                </c:pt>
                <c:pt idx="6">
                  <c:v>58</c:v>
                </c:pt>
                <c:pt idx="7">
                  <c:v>61</c:v>
                </c:pt>
                <c:pt idx="8">
                  <c:v>65</c:v>
                </c:pt>
                <c:pt idx="9">
                  <c:v>69</c:v>
                </c:pt>
              </c:numCache>
            </c:numRef>
          </c:val>
          <c:extLst>
            <c:ext xmlns:c16="http://schemas.microsoft.com/office/drawing/2014/chart" uri="{C3380CC4-5D6E-409C-BE32-E72D297353CC}">
              <c16:uniqueId val="{00000000-593F-9245-9336-077B3F90EE8C}"/>
            </c:ext>
          </c:extLst>
        </c:ser>
        <c:ser>
          <c:idx val="1"/>
          <c:order val="1"/>
          <c:tx>
            <c:strRef>
              <c:f>Sheet1!$C$1</c:f>
              <c:strCache>
                <c:ptCount val="1"/>
                <c:pt idx="0">
                  <c:v>Medicare Overpayments</c:v>
                </c:pt>
              </c:strCache>
            </c:strRef>
          </c:tx>
          <c:spPr>
            <a:solidFill>
              <a:schemeClr val="accent2">
                <a:lumMod val="75000"/>
              </a:schemeClr>
            </a:solidFill>
            <a:ln>
              <a:solidFill>
                <a:schemeClr val="bg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Sheet1!$C$2:$C$11</c:f>
              <c:numCache>
                <c:formatCode>_("$"* #,##0_);_("$"* \(#,##0\);_("$"* "-"??_);_(@_)</c:formatCode>
                <c:ptCount val="10"/>
                <c:pt idx="0">
                  <c:v>90</c:v>
                </c:pt>
                <c:pt idx="1">
                  <c:v>99</c:v>
                </c:pt>
                <c:pt idx="2">
                  <c:v>108</c:v>
                </c:pt>
                <c:pt idx="3">
                  <c:v>128</c:v>
                </c:pt>
                <c:pt idx="4">
                  <c:v>117</c:v>
                </c:pt>
                <c:pt idx="5">
                  <c:v>139</c:v>
                </c:pt>
                <c:pt idx="6">
                  <c:v>151</c:v>
                </c:pt>
                <c:pt idx="7">
                  <c:v>164</c:v>
                </c:pt>
                <c:pt idx="8">
                  <c:v>195</c:v>
                </c:pt>
                <c:pt idx="9">
                  <c:v>195</c:v>
                </c:pt>
              </c:numCache>
            </c:numRef>
          </c:val>
          <c:extLst>
            <c:ext xmlns:c16="http://schemas.microsoft.com/office/drawing/2014/chart" uri="{C3380CC4-5D6E-409C-BE32-E72D297353CC}">
              <c16:uniqueId val="{00000001-593F-9245-9336-077B3F90EE8C}"/>
            </c:ext>
          </c:extLst>
        </c:ser>
        <c:dLbls>
          <c:showLegendKey val="0"/>
          <c:showVal val="0"/>
          <c:showCatName val="0"/>
          <c:showSerName val="0"/>
          <c:showPercent val="0"/>
          <c:showBubbleSize val="0"/>
        </c:dLbls>
        <c:gapWidth val="55"/>
        <c:overlap val="-13"/>
        <c:axId val="1334775007"/>
        <c:axId val="1333841647"/>
      </c:barChart>
      <c:catAx>
        <c:axId val="133477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33841647"/>
        <c:crosses val="autoZero"/>
        <c:auto val="1"/>
        <c:lblAlgn val="ctr"/>
        <c:lblOffset val="100"/>
        <c:noMultiLvlLbl val="0"/>
      </c:catAx>
      <c:valAx>
        <c:axId val="1333841647"/>
        <c:scaling>
          <c:orientation val="minMax"/>
          <c:max val="199"/>
          <c:min val="0"/>
        </c:scaling>
        <c:delete val="1"/>
        <c:axPos val="l"/>
        <c:majorGridlines>
          <c:spPr>
            <a:ln w="9525" cap="flat" cmpd="sng" algn="ctr">
              <a:solidFill>
                <a:schemeClr val="tx1">
                  <a:lumMod val="15000"/>
                  <a:lumOff val="85000"/>
                </a:schemeClr>
              </a:solidFill>
              <a:prstDash val="sysDot"/>
              <a:round/>
            </a:ln>
            <a:effectLst/>
          </c:spPr>
        </c:majorGridlines>
        <c:numFmt formatCode="_(&quot;$&quot;* #,##0_);_(&quot;$&quot;* \(#,##0\);_(&quot;$&quot;* &quot;-&quot;??_);_(@_)" sourceLinked="1"/>
        <c:majorTickMark val="none"/>
        <c:minorTickMark val="none"/>
        <c:tickLblPos val="nextTo"/>
        <c:crossAx val="1334775007"/>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Advantage'!$C$516:$C$519</c:f>
              <c:strCache>
                <c:ptCount val="4"/>
                <c:pt idx="0">
                  <c:v>Initial claims denied</c:v>
                </c:pt>
                <c:pt idx="1">
                  <c:v>Denials resubmitted</c:v>
                </c:pt>
                <c:pt idx="2">
                  <c:v>Denials sustained</c:v>
                </c:pt>
                <c:pt idx="3">
                  <c:v>Provider Losses of total billed services</c:v>
                </c:pt>
              </c:strCache>
            </c:strRef>
          </c:cat>
          <c:val>
            <c:numRef>
              <c:f>'Medicare Advantage'!$D$516:$D$519</c:f>
              <c:numCache>
                <c:formatCode>0%</c:formatCode>
                <c:ptCount val="4"/>
                <c:pt idx="0">
                  <c:v>0.16600000000000001</c:v>
                </c:pt>
                <c:pt idx="1">
                  <c:v>0.6</c:v>
                </c:pt>
                <c:pt idx="2">
                  <c:v>0.43400000000000005</c:v>
                </c:pt>
                <c:pt idx="3">
                  <c:v>7.1999999999999995E-2</c:v>
                </c:pt>
              </c:numCache>
            </c:numRef>
          </c:val>
          <c:extLst>
            <c:ext xmlns:c16="http://schemas.microsoft.com/office/drawing/2014/chart" uri="{C3380CC4-5D6E-409C-BE32-E72D297353CC}">
              <c16:uniqueId val="{00000000-6DFA-5046-BEC4-905AF4149FC0}"/>
            </c:ext>
          </c:extLst>
        </c:ser>
        <c:dLbls>
          <c:dLblPos val="outEnd"/>
          <c:showLegendKey val="0"/>
          <c:showVal val="1"/>
          <c:showCatName val="0"/>
          <c:showSerName val="0"/>
          <c:showPercent val="0"/>
          <c:showBubbleSize val="0"/>
        </c:dLbls>
        <c:gapWidth val="59"/>
        <c:overlap val="-27"/>
        <c:axId val="595122288"/>
        <c:axId val="594990240"/>
      </c:barChart>
      <c:catAx>
        <c:axId val="59512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94990240"/>
        <c:crosses val="autoZero"/>
        <c:auto val="1"/>
        <c:lblAlgn val="ctr"/>
        <c:lblOffset val="100"/>
        <c:noMultiLvlLbl val="0"/>
      </c:catAx>
      <c:valAx>
        <c:axId val="594990240"/>
        <c:scaling>
          <c:orientation val="minMax"/>
          <c:max val="0.61"/>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out"/>
        <c:minorTickMark val="none"/>
        <c:tickLblPos val="nextTo"/>
        <c:crossAx val="595122288"/>
        <c:crosses val="autoZero"/>
        <c:crossBetween val="between"/>
        <c:majorUnit val="0.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'Insurance and Access'!$C$2655</c:f>
              <c:strCache>
                <c:ptCount val="1"/>
                <c:pt idx="0">
                  <c:v>Trouble Getting Needed Care</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Access'!$B$2656:$B$2657</c:f>
              <c:strCache>
                <c:ptCount val="2"/>
                <c:pt idx="0">
                  <c:v>Risk of leaving current MA Plan</c:v>
                </c:pt>
                <c:pt idx="1">
                  <c:v>Risk of switching MA to TM</c:v>
                </c:pt>
              </c:strCache>
            </c:strRef>
          </c:cat>
          <c:val>
            <c:numRef>
              <c:f>'Insurance and Access'!$C$2656:$C$2657</c:f>
              <c:numCache>
                <c:formatCode>General</c:formatCode>
                <c:ptCount val="2"/>
                <c:pt idx="0">
                  <c:v>1.33</c:v>
                </c:pt>
                <c:pt idx="1">
                  <c:v>3.62</c:v>
                </c:pt>
              </c:numCache>
            </c:numRef>
          </c:val>
          <c:extLst>
            <c:ext xmlns:c16="http://schemas.microsoft.com/office/drawing/2014/chart" uri="{C3380CC4-5D6E-409C-BE32-E72D297353CC}">
              <c16:uniqueId val="{00000000-9A4B-0643-9825-3AC0B81B0EB9}"/>
            </c:ext>
          </c:extLst>
        </c:ser>
        <c:dLbls>
          <c:dLblPos val="outEnd"/>
          <c:showLegendKey val="0"/>
          <c:showVal val="1"/>
          <c:showCatName val="0"/>
          <c:showSerName val="0"/>
          <c:showPercent val="0"/>
          <c:showBubbleSize val="0"/>
        </c:dLbls>
        <c:gapWidth val="129"/>
        <c:overlap val="-27"/>
        <c:axId val="574177504"/>
        <c:axId val="1073850304"/>
      </c:barChart>
      <c:catAx>
        <c:axId val="57417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73850304"/>
        <c:crosses val="autoZero"/>
        <c:auto val="1"/>
        <c:lblAlgn val="ctr"/>
        <c:lblOffset val="100"/>
        <c:noMultiLvlLbl val="0"/>
      </c:catAx>
      <c:valAx>
        <c:axId val="1073850304"/>
        <c:scaling>
          <c:orientation val="minMax"/>
          <c:max val="3.7"/>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Adjusted Risk Ratio</a:t>
                </a:r>
              </a:p>
            </c:rich>
          </c:tx>
          <c:layout>
            <c:manualLayout>
              <c:xMode val="edge"/>
              <c:yMode val="edge"/>
              <c:x val="8.2658567304808167E-3"/>
              <c:y val="0.2707708914688623"/>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57417750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0220244208603"/>
          <c:y val="0"/>
          <c:w val="0.78298185552892841"/>
          <c:h val="0.81195379595731332"/>
        </c:manualLayout>
      </c:layout>
      <c:barChart>
        <c:barDir val="bar"/>
        <c:grouping val="clustered"/>
        <c:varyColors val="0"/>
        <c:ser>
          <c:idx val="0"/>
          <c:order val="0"/>
          <c:tx>
            <c:strRef>
              <c:f>'Medicare Advantage'!$D$559</c:f>
              <c:strCache>
                <c:ptCount val="1"/>
                <c:pt idx="0">
                  <c:v>Traditional Medicare</c:v>
                </c:pt>
              </c:strCache>
            </c:strRef>
          </c:tx>
          <c:spPr>
            <a:solidFill>
              <a:schemeClr val="accent1">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Advantage'!$C$560:$C$567</c:f>
              <c:strCache>
                <c:ptCount val="8"/>
                <c:pt idx="0">
                  <c:v>Esophagectomy</c:v>
                </c:pt>
                <c:pt idx="1">
                  <c:v>Pancreatectomy</c:v>
                </c:pt>
                <c:pt idx="2">
                  <c:v>Hepatectomy</c:v>
                </c:pt>
                <c:pt idx="3">
                  <c:v>Gastrectomy</c:v>
                </c:pt>
                <c:pt idx="4">
                  <c:v>Cystectomy</c:v>
                </c:pt>
                <c:pt idx="5">
                  <c:v>Colectomy</c:v>
                </c:pt>
                <c:pt idx="6">
                  <c:v>Nephrectomy</c:v>
                </c:pt>
                <c:pt idx="7">
                  <c:v>Prostatectomy</c:v>
                </c:pt>
              </c:strCache>
            </c:strRef>
          </c:cat>
          <c:val>
            <c:numRef>
              <c:f>'Medicare Advantage'!$D$560:$D$567</c:f>
              <c:numCache>
                <c:formatCode>0.0%</c:formatCode>
                <c:ptCount val="8"/>
                <c:pt idx="0">
                  <c:v>0.217</c:v>
                </c:pt>
                <c:pt idx="1">
                  <c:v>0.22600000000000001</c:v>
                </c:pt>
                <c:pt idx="2">
                  <c:v>0.221</c:v>
                </c:pt>
                <c:pt idx="3">
                  <c:v>0.23400000000000001</c:v>
                </c:pt>
                <c:pt idx="4">
                  <c:v>0.219</c:v>
                </c:pt>
                <c:pt idx="5">
                  <c:v>0.20499999999999999</c:v>
                </c:pt>
                <c:pt idx="6">
                  <c:v>0.21099999999999999</c:v>
                </c:pt>
                <c:pt idx="7">
                  <c:v>0.217</c:v>
                </c:pt>
              </c:numCache>
            </c:numRef>
          </c:val>
          <c:extLst>
            <c:ext xmlns:c16="http://schemas.microsoft.com/office/drawing/2014/chart" uri="{C3380CC4-5D6E-409C-BE32-E72D297353CC}">
              <c16:uniqueId val="{00000000-6649-1047-8CAA-64E19CADC018}"/>
            </c:ext>
          </c:extLst>
        </c:ser>
        <c:ser>
          <c:idx val="1"/>
          <c:order val="1"/>
          <c:tx>
            <c:strRef>
              <c:f>'Medicare Advantage'!$E$559</c:f>
              <c:strCache>
                <c:ptCount val="1"/>
                <c:pt idx="0">
                  <c:v>Medicare Advantage</c:v>
                </c:pt>
              </c:strCache>
            </c:strRef>
          </c:tx>
          <c:spPr>
            <a:solidFill>
              <a:schemeClr val="accent2">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'Medicare Advantage'!$C$560:$C$567</c:f>
              <c:strCache>
                <c:ptCount val="8"/>
                <c:pt idx="0">
                  <c:v>Esophagectomy</c:v>
                </c:pt>
                <c:pt idx="1">
                  <c:v>Pancreatectomy</c:v>
                </c:pt>
                <c:pt idx="2">
                  <c:v>Hepatectomy</c:v>
                </c:pt>
                <c:pt idx="3">
                  <c:v>Gastrectomy</c:v>
                </c:pt>
                <c:pt idx="4">
                  <c:v>Cystectomy</c:v>
                </c:pt>
                <c:pt idx="5">
                  <c:v>Colectomy</c:v>
                </c:pt>
                <c:pt idx="6">
                  <c:v>Nephrectomy</c:v>
                </c:pt>
                <c:pt idx="7">
                  <c:v>Prostatectomy</c:v>
                </c:pt>
              </c:strCache>
            </c:strRef>
          </c:cat>
          <c:val>
            <c:numRef>
              <c:f>'Medicare Advantage'!$E$560:$E$567</c:f>
              <c:numCache>
                <c:formatCode>0.0%</c:formatCode>
                <c:ptCount val="8"/>
                <c:pt idx="0">
                  <c:v>0.17299999999999999</c:v>
                </c:pt>
                <c:pt idx="1">
                  <c:v>0.16200000000000001</c:v>
                </c:pt>
                <c:pt idx="2">
                  <c:v>0.17499999999999999</c:v>
                </c:pt>
                <c:pt idx="3">
                  <c:v>0.159</c:v>
                </c:pt>
                <c:pt idx="4">
                  <c:v>0.17100000000000001</c:v>
                </c:pt>
                <c:pt idx="5">
                  <c:v>0.19550000000000001</c:v>
                </c:pt>
                <c:pt idx="6">
                  <c:v>0.184</c:v>
                </c:pt>
                <c:pt idx="7">
                  <c:v>0.17699999999999999</c:v>
                </c:pt>
              </c:numCache>
            </c:numRef>
          </c:val>
          <c:extLst>
            <c:ext xmlns:c16="http://schemas.microsoft.com/office/drawing/2014/chart" uri="{C3380CC4-5D6E-409C-BE32-E72D297353CC}">
              <c16:uniqueId val="{00000001-6649-1047-8CAA-64E19CADC018}"/>
            </c:ext>
          </c:extLst>
        </c:ser>
        <c:dLbls>
          <c:dLblPos val="outEnd"/>
          <c:showLegendKey val="0"/>
          <c:showVal val="1"/>
          <c:showCatName val="0"/>
          <c:showSerName val="0"/>
          <c:showPercent val="0"/>
          <c:showBubbleSize val="0"/>
        </c:dLbls>
        <c:gapWidth val="67"/>
        <c:overlap val="-13"/>
        <c:axId val="463795056"/>
        <c:axId val="463962784"/>
      </c:barChart>
      <c:catAx>
        <c:axId val="46379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63962784"/>
        <c:crosses val="autoZero"/>
        <c:auto val="1"/>
        <c:lblAlgn val="ctr"/>
        <c:lblOffset val="100"/>
        <c:noMultiLvlLbl val="0"/>
      </c:catAx>
      <c:valAx>
        <c:axId val="463962784"/>
        <c:scaling>
          <c:orientation val="minMax"/>
          <c:max val="0.24"/>
          <c:min val="0"/>
        </c:scaling>
        <c:delete val="1"/>
        <c:axPos val="b"/>
        <c:majorGridlines>
          <c:spPr>
            <a:ln w="9525" cap="flat" cmpd="sng" algn="ctr">
              <a:solidFill>
                <a:schemeClr val="tx1">
                  <a:lumMod val="15000"/>
                  <a:lumOff val="85000"/>
                </a:schemeClr>
              </a:solidFill>
              <a:prstDash val="sysDot"/>
              <a:round/>
            </a:ln>
            <a:effectLst/>
          </c:spPr>
        </c:majorGridlines>
        <c:numFmt formatCode="0.0%" sourceLinked="1"/>
        <c:majorTickMark val="out"/>
        <c:minorTickMark val="none"/>
        <c:tickLblPos val="nextTo"/>
        <c:crossAx val="463795056"/>
        <c:crosses val="autoZero"/>
        <c:crossBetween val="between"/>
        <c:majorUnit val="2.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1096276992276"/>
          <c:y val="4.913026377740265E-2"/>
          <c:w val="0.81142046915691646"/>
          <c:h val="0.75061149963826779"/>
        </c:manualLayout>
      </c:layout>
      <c:lineChart>
        <c:grouping val="standard"/>
        <c:varyColors val="0"/>
        <c:ser>
          <c:idx val="0"/>
          <c:order val="0"/>
          <c:tx>
            <c:strRef>
              <c:f>Supply!$K$1045</c:f>
              <c:strCache>
                <c:ptCount val="1"/>
                <c:pt idx="0">
                  <c:v>PCP</c:v>
                </c:pt>
              </c:strCache>
            </c:strRef>
          </c:tx>
          <c:spPr>
            <a:ln w="76200" cap="rnd">
              <a:solidFill>
                <a:schemeClr val="accent1">
                  <a:lumMod val="75000"/>
                </a:schemeClr>
              </a:solidFill>
              <a:round/>
            </a:ln>
            <a:effectLst>
              <a:glow rad="50800">
                <a:schemeClr val="bg1"/>
              </a:glo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27B-474C-BB67-ACFD2D67CA9D}"/>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7B-474C-BB67-ACFD2D67CA9D}"/>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effectLst>
                      <a:glow rad="127000">
                        <a:schemeClr val="tx1"/>
                      </a:glow>
                    </a:effectLst>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Supply!$B$1046:$B$1054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Supply!$K$1046:$K$1054</c:f>
              <c:numCache>
                <c:formatCode>0.0%</c:formatCode>
                <c:ptCount val="9"/>
                <c:pt idx="0">
                  <c:v>0</c:v>
                </c:pt>
                <c:pt idx="1">
                  <c:v>1.8570906623027114E-3</c:v>
                </c:pt>
                <c:pt idx="2">
                  <c:v>6.4884980548036968E-3</c:v>
                </c:pt>
                <c:pt idx="3">
                  <c:v>4.8614216990443843E-3</c:v>
                </c:pt>
                <c:pt idx="4">
                  <c:v>-2.5677327262961973E-3</c:v>
                </c:pt>
                <c:pt idx="5">
                  <c:v>-1.015554732598283E-2</c:v>
                </c:pt>
                <c:pt idx="6">
                  <c:v>-1.033442073798237E-2</c:v>
                </c:pt>
                <c:pt idx="7">
                  <c:v>-8.4873420792701167E-3</c:v>
                </c:pt>
                <c:pt idx="8">
                  <c:v>-4.6888033661507851E-3</c:v>
                </c:pt>
              </c:numCache>
            </c:numRef>
          </c:val>
          <c:smooth val="0"/>
          <c:extLst>
            <c:ext xmlns:c16="http://schemas.microsoft.com/office/drawing/2014/chart" uri="{C3380CC4-5D6E-409C-BE32-E72D297353CC}">
              <c16:uniqueId val="{00000000-ABE5-3D49-9C95-1BE7CF001D9A}"/>
            </c:ext>
          </c:extLst>
        </c:ser>
        <c:ser>
          <c:idx val="1"/>
          <c:order val="1"/>
          <c:tx>
            <c:strRef>
              <c:f>Supply!$L$1045</c:f>
              <c:strCache>
                <c:ptCount val="1"/>
                <c:pt idx="0">
                  <c:v>Specialists</c:v>
                </c:pt>
              </c:strCache>
            </c:strRef>
          </c:tx>
          <c:spPr>
            <a:ln w="76200" cap="rnd">
              <a:solidFill>
                <a:schemeClr val="accent2">
                  <a:lumMod val="75000"/>
                </a:schemeClr>
              </a:solidFill>
              <a:round/>
            </a:ln>
            <a:effectLst>
              <a:glow rad="50800">
                <a:schemeClr val="bg1"/>
              </a:glo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027B-474C-BB67-ACFD2D67CA9D}"/>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effectLst>
                      <a:glow rad="127000">
                        <a:schemeClr val="tx1"/>
                      </a:glow>
                    </a:effectLst>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Supply!$B$1046:$B$1054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Supply!$L$1046:$L$1054</c:f>
              <c:numCache>
                <c:formatCode>0.0%</c:formatCode>
                <c:ptCount val="9"/>
                <c:pt idx="0">
                  <c:v>0</c:v>
                </c:pt>
                <c:pt idx="1">
                  <c:v>1.6296069604281285E-2</c:v>
                </c:pt>
                <c:pt idx="2">
                  <c:v>4.1575329231196632E-2</c:v>
                </c:pt>
                <c:pt idx="3">
                  <c:v>5.2917778855630475E-2</c:v>
                </c:pt>
                <c:pt idx="4">
                  <c:v>6.0000339543160482E-2</c:v>
                </c:pt>
                <c:pt idx="5">
                  <c:v>7.4920342617747118E-2</c:v>
                </c:pt>
                <c:pt idx="6">
                  <c:v>9.0816944756014373E-2</c:v>
                </c:pt>
                <c:pt idx="7">
                  <c:v>0.105239984092327</c:v>
                </c:pt>
                <c:pt idx="8">
                  <c:v>0.11740022857942387</c:v>
                </c:pt>
              </c:numCache>
            </c:numRef>
          </c:val>
          <c:smooth val="0"/>
          <c:extLst>
            <c:ext xmlns:c16="http://schemas.microsoft.com/office/drawing/2014/chart" uri="{C3380CC4-5D6E-409C-BE32-E72D297353CC}">
              <c16:uniqueId val="{00000001-ABE5-3D49-9C95-1BE7CF001D9A}"/>
            </c:ext>
          </c:extLst>
        </c:ser>
        <c:dLbls>
          <c:showLegendKey val="0"/>
          <c:showVal val="1"/>
          <c:showCatName val="0"/>
          <c:showSerName val="0"/>
          <c:showPercent val="0"/>
          <c:showBubbleSize val="0"/>
        </c:dLbls>
        <c:smooth val="0"/>
        <c:axId val="1906659440"/>
        <c:axId val="1906886992"/>
      </c:lineChart>
      <c:catAx>
        <c:axId val="1906659440"/>
        <c:scaling>
          <c:orientation val="minMax"/>
        </c:scaling>
        <c:delete val="0"/>
        <c:axPos val="b"/>
        <c:numFmt formatCode="General" sourceLinked="1"/>
        <c:majorTickMark val="none"/>
        <c:minorTickMark val="none"/>
        <c:tickLblPos val="low"/>
        <c:spPr>
          <a:noFill/>
          <a:ln w="50800" cap="flat" cmpd="sng" algn="ctr">
            <a:solidFill>
              <a:schemeClr val="bg1"/>
            </a:solidFill>
            <a:round/>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crossAx val="1906886992"/>
        <c:crosses val="autoZero"/>
        <c:auto val="1"/>
        <c:lblAlgn val="ctr"/>
        <c:lblOffset val="200"/>
        <c:noMultiLvlLbl val="0"/>
      </c:catAx>
      <c:valAx>
        <c:axId val="1906886992"/>
        <c:scaling>
          <c:orientation val="minMax"/>
          <c:max val="0.12"/>
        </c:scaling>
        <c:delete val="0"/>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Change </a:t>
                </a:r>
              </a:p>
              <a:p>
                <a:pPr>
                  <a:defRPr/>
                </a:pPr>
                <a:r>
                  <a:rPr lang="en-US" dirty="0"/>
                  <a:t>Since </a:t>
                </a:r>
              </a:p>
              <a:p>
                <a:pPr>
                  <a:defRPr/>
                </a:pPr>
                <a:r>
                  <a:rPr lang="en-US" dirty="0"/>
                  <a:t>2012</a:t>
                </a:r>
              </a:p>
            </c:rich>
          </c:tx>
          <c:layout>
            <c:manualLayout>
              <c:xMode val="edge"/>
              <c:yMode val="edge"/>
              <c:x val="1.4161575584734229E-2"/>
              <c:y val="0.31510054814865851"/>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06659440"/>
        <c:crosses val="autoZero"/>
        <c:crossBetween val="between"/>
      </c:valAx>
      <c:spPr>
        <a:noFill/>
        <a:ln>
          <a:noFill/>
        </a:ln>
        <a:effectLst/>
      </c:spPr>
    </c:plotArea>
    <c:plotVisOnly val="1"/>
    <c:dispBlanksAs val="gap"/>
    <c:showDLblsOverMax val="0"/>
  </c:chart>
  <c:spPr>
    <a:noFill/>
    <a:ln w="57150">
      <a:noFill/>
    </a:ln>
    <a:effectLst/>
  </c:spPr>
  <c:txPr>
    <a:bodyPr/>
    <a:lstStyle/>
    <a:p>
      <a:pPr>
        <a:defRPr sz="2000">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Supply!$B$998</c:f>
              <c:strCache>
                <c:ptCount val="1"/>
                <c:pt idx="0">
                  <c:v>Number of Doctors</c:v>
                </c:pt>
              </c:strCache>
            </c:strRef>
          </c:tx>
          <c:spPr>
            <a:solidFill>
              <a:schemeClr val="accent1">
                <a:lumMod val="75000"/>
              </a:schemeClr>
            </a:solidFill>
            <a:ln>
              <a:solidFill>
                <a:schemeClr val="bg1"/>
              </a:solidFill>
            </a:ln>
            <a:effectLst/>
          </c:spPr>
          <c:invertIfNegative val="0"/>
          <c:cat>
            <c:numRef>
              <c:f>Supply!$A$999:$A$1005</c:f>
              <c:numCache>
                <c:formatCode>General</c:formatCode>
                <c:ptCount val="7"/>
                <c:pt idx="0">
                  <c:v>2013</c:v>
                </c:pt>
                <c:pt idx="1">
                  <c:v>2014</c:v>
                </c:pt>
                <c:pt idx="2">
                  <c:v>2015</c:v>
                </c:pt>
                <c:pt idx="3">
                  <c:v>2016</c:v>
                </c:pt>
                <c:pt idx="4">
                  <c:v>2017</c:v>
                </c:pt>
                <c:pt idx="5">
                  <c:v>2018</c:v>
                </c:pt>
                <c:pt idx="6">
                  <c:v>2019</c:v>
                </c:pt>
              </c:numCache>
            </c:numRef>
          </c:cat>
          <c:val>
            <c:numRef>
              <c:f>Supply!$B$999:$B$1005</c:f>
              <c:numCache>
                <c:formatCode>_(* #,##0_);_(* \(#,##0\);_(* "-"??_);_(@_)</c:formatCode>
                <c:ptCount val="7"/>
                <c:pt idx="0">
                  <c:v>19000</c:v>
                </c:pt>
                <c:pt idx="1">
                  <c:v>20848</c:v>
                </c:pt>
                <c:pt idx="2">
                  <c:v>21211</c:v>
                </c:pt>
                <c:pt idx="3">
                  <c:v>21407</c:v>
                </c:pt>
                <c:pt idx="4">
                  <c:v>22684</c:v>
                </c:pt>
                <c:pt idx="5">
                  <c:v>23592</c:v>
                </c:pt>
                <c:pt idx="6">
                  <c:v>28021</c:v>
                </c:pt>
              </c:numCache>
            </c:numRef>
          </c:val>
          <c:extLst>
            <c:ext xmlns:c16="http://schemas.microsoft.com/office/drawing/2014/chart" uri="{C3380CC4-5D6E-409C-BE32-E72D297353CC}">
              <c16:uniqueId val="{00000000-A6C4-0440-ADBF-240F033156A6}"/>
            </c:ext>
          </c:extLst>
        </c:ser>
        <c:dLbls>
          <c:showLegendKey val="0"/>
          <c:showVal val="0"/>
          <c:showCatName val="0"/>
          <c:showSerName val="0"/>
          <c:showPercent val="0"/>
          <c:showBubbleSize val="0"/>
        </c:dLbls>
        <c:gapWidth val="80"/>
        <c:overlap val="-27"/>
        <c:axId val="784401919"/>
        <c:axId val="784403631"/>
      </c:barChart>
      <c:lineChart>
        <c:grouping val="standard"/>
        <c:varyColors val="0"/>
        <c:ser>
          <c:idx val="1"/>
          <c:order val="1"/>
          <c:tx>
            <c:strRef>
              <c:f>Supply!$C$998</c:f>
              <c:strCache>
                <c:ptCount val="1"/>
                <c:pt idx="0">
                  <c:v>% of Doctors</c:v>
                </c:pt>
              </c:strCache>
            </c:strRef>
          </c:tx>
          <c:spPr>
            <a:ln w="76200" cap="rnd">
              <a:solidFill>
                <a:schemeClr val="bg1"/>
              </a:solidFill>
              <a:round/>
            </a:ln>
            <a:effectLst>
              <a:outerShdw blurRad="50800" dist="38100" dir="2700000" algn="tl" rotWithShape="0">
                <a:prstClr val="black">
                  <a:alpha val="40000"/>
                </a:prstClr>
              </a:outerShdw>
            </a:effectLst>
          </c:spPr>
          <c:marker>
            <c:symbol val="none"/>
          </c:marker>
          <c:cat>
            <c:numRef>
              <c:f>Supply!$A$999:$A$1005</c:f>
              <c:numCache>
                <c:formatCode>General</c:formatCode>
                <c:ptCount val="7"/>
                <c:pt idx="0">
                  <c:v>2013</c:v>
                </c:pt>
                <c:pt idx="1">
                  <c:v>2014</c:v>
                </c:pt>
                <c:pt idx="2">
                  <c:v>2015</c:v>
                </c:pt>
                <c:pt idx="3">
                  <c:v>2016</c:v>
                </c:pt>
                <c:pt idx="4">
                  <c:v>2017</c:v>
                </c:pt>
                <c:pt idx="5">
                  <c:v>2018</c:v>
                </c:pt>
                <c:pt idx="6">
                  <c:v>2019</c:v>
                </c:pt>
              </c:numCache>
            </c:numRef>
          </c:cat>
          <c:val>
            <c:numRef>
              <c:f>Supply!$C$999:$C$1005</c:f>
              <c:numCache>
                <c:formatCode>0.00%</c:formatCode>
                <c:ptCount val="7"/>
                <c:pt idx="0">
                  <c:v>3.5000000000000003E-2</c:v>
                </c:pt>
                <c:pt idx="1">
                  <c:v>3.7900000000000003E-2</c:v>
                </c:pt>
                <c:pt idx="2">
                  <c:v>3.8100000000000002E-2</c:v>
                </c:pt>
                <c:pt idx="3">
                  <c:v>3.7900000000000003E-2</c:v>
                </c:pt>
                <c:pt idx="4">
                  <c:v>3.9899999999999998E-2</c:v>
                </c:pt>
                <c:pt idx="5">
                  <c:v>4.1200000000000001E-2</c:v>
                </c:pt>
                <c:pt idx="6">
                  <c:v>4.87E-2</c:v>
                </c:pt>
              </c:numCache>
            </c:numRef>
          </c:val>
          <c:smooth val="0"/>
          <c:extLst>
            <c:ext xmlns:c16="http://schemas.microsoft.com/office/drawing/2014/chart" uri="{C3380CC4-5D6E-409C-BE32-E72D297353CC}">
              <c16:uniqueId val="{00000001-A6C4-0440-ADBF-240F033156A6}"/>
            </c:ext>
          </c:extLst>
        </c:ser>
        <c:dLbls>
          <c:showLegendKey val="0"/>
          <c:showVal val="0"/>
          <c:showCatName val="0"/>
          <c:showSerName val="0"/>
          <c:showPercent val="0"/>
          <c:showBubbleSize val="0"/>
        </c:dLbls>
        <c:marker val="1"/>
        <c:smooth val="0"/>
        <c:axId val="784451551"/>
        <c:axId val="784449823"/>
      </c:lineChart>
      <c:catAx>
        <c:axId val="78440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84403631"/>
        <c:crosses val="autoZero"/>
        <c:auto val="1"/>
        <c:lblAlgn val="ctr"/>
        <c:lblOffset val="100"/>
        <c:noMultiLvlLbl val="0"/>
      </c:catAx>
      <c:valAx>
        <c:axId val="784403631"/>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84401919"/>
        <c:crosses val="autoZero"/>
        <c:crossBetween val="between"/>
      </c:valAx>
      <c:valAx>
        <c:axId val="78444982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84451551"/>
        <c:crosses val="max"/>
        <c:crossBetween val="between"/>
      </c:valAx>
      <c:catAx>
        <c:axId val="784451551"/>
        <c:scaling>
          <c:orientation val="minMax"/>
        </c:scaling>
        <c:delete val="1"/>
        <c:axPos val="b"/>
        <c:numFmt formatCode="General" sourceLinked="1"/>
        <c:majorTickMark val="none"/>
        <c:minorTickMark val="none"/>
        <c:tickLblPos val="nextTo"/>
        <c:crossAx val="7844498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97951614743809"/>
          <c:y val="3.3421948147892955E-2"/>
          <c:w val="0.78273545969797254"/>
          <c:h val="0.74508168639925276"/>
        </c:manualLayout>
      </c:layout>
      <c:barChart>
        <c:barDir val="col"/>
        <c:grouping val="clustered"/>
        <c:varyColors val="0"/>
        <c:ser>
          <c:idx val="0"/>
          <c:order val="0"/>
          <c:tx>
            <c:strRef>
              <c:f>'Insurance and Access'!$C$2559</c:f>
              <c:strCache>
                <c:ptCount val="1"/>
                <c:pt idx="0">
                  <c:v>Age-Adjusted Mortality per 100,000</c:v>
                </c:pt>
              </c:strCache>
            </c:strRef>
          </c:tx>
          <c:spPr>
            <a:solidFill>
              <a:schemeClr val="accent1">
                <a:lumMod val="75000"/>
              </a:schemeClr>
            </a:solidFill>
            <a:ln>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'Insurance and Access'!$B$2560:$B$2564</c:f>
              <c:numCache>
                <c:formatCode>General</c:formatCode>
                <c:ptCount val="5"/>
                <c:pt idx="0">
                  <c:v>1</c:v>
                </c:pt>
                <c:pt idx="1">
                  <c:v>2</c:v>
                </c:pt>
                <c:pt idx="2">
                  <c:v>3</c:v>
                </c:pt>
                <c:pt idx="3">
                  <c:v>4</c:v>
                </c:pt>
                <c:pt idx="4">
                  <c:v>5</c:v>
                </c:pt>
              </c:numCache>
            </c:numRef>
          </c:cat>
          <c:val>
            <c:numRef>
              <c:f>'Insurance and Access'!$C$2560:$C$2564</c:f>
              <c:numCache>
                <c:formatCode>General</c:formatCode>
                <c:ptCount val="5"/>
                <c:pt idx="0">
                  <c:v>2.2000000000000002</c:v>
                </c:pt>
                <c:pt idx="1">
                  <c:v>2.5099999999999998</c:v>
                </c:pt>
                <c:pt idx="2">
                  <c:v>3.05</c:v>
                </c:pt>
                <c:pt idx="3">
                  <c:v>3.05</c:v>
                </c:pt>
                <c:pt idx="4">
                  <c:v>4.16</c:v>
                </c:pt>
              </c:numCache>
            </c:numRef>
          </c:val>
          <c:extLst>
            <c:ext xmlns:c16="http://schemas.microsoft.com/office/drawing/2014/chart" uri="{C3380CC4-5D6E-409C-BE32-E72D297353CC}">
              <c16:uniqueId val="{00000000-340B-FE4F-A165-9ED992AFD026}"/>
            </c:ext>
          </c:extLst>
        </c:ser>
        <c:dLbls>
          <c:dLblPos val="outEnd"/>
          <c:showLegendKey val="0"/>
          <c:showVal val="1"/>
          <c:showCatName val="0"/>
          <c:showSerName val="0"/>
          <c:showPercent val="0"/>
          <c:showBubbleSize val="0"/>
        </c:dLbls>
        <c:gapWidth val="48"/>
        <c:overlap val="-27"/>
        <c:axId val="1565124416"/>
        <c:axId val="1564761584"/>
      </c:barChart>
      <c:catAx>
        <c:axId val="156512441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Year Following CHC Closure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564761584"/>
        <c:crosses val="autoZero"/>
        <c:auto val="1"/>
        <c:lblAlgn val="ctr"/>
        <c:lblOffset val="100"/>
        <c:noMultiLvlLbl val="0"/>
      </c:catAx>
      <c:valAx>
        <c:axId val="1564761584"/>
        <c:scaling>
          <c:orientation val="minMax"/>
          <c:max val="4.3"/>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Change in Age-Adjusted </a:t>
                </a:r>
              </a:p>
              <a:p>
                <a:pPr>
                  <a:defRPr/>
                </a:pPr>
                <a:r>
                  <a:rPr lang="en-US"/>
                  <a:t>Mortality per 100,000</a:t>
                </a:r>
              </a:p>
            </c:rich>
          </c:tx>
          <c:layout>
            <c:manualLayout>
              <c:xMode val="edge"/>
              <c:yMode val="edge"/>
              <c:x val="0"/>
              <c:y val="0.26473986862805893"/>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15651244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1862562367871E-2"/>
          <c:y val="3.3421948147892955E-2"/>
          <c:w val="0.91426504234935746"/>
          <c:h val="0.84227878833117065"/>
        </c:manualLayout>
      </c:layout>
      <c:barChart>
        <c:barDir val="col"/>
        <c:grouping val="clustered"/>
        <c:varyColors val="0"/>
        <c:ser>
          <c:idx val="0"/>
          <c:order val="0"/>
          <c:tx>
            <c:strRef>
              <c:f>'For-Profit'!$C$204</c:f>
              <c:strCache>
                <c:ptCount val="1"/>
                <c:pt idx="0">
                  <c:v>Global healthcare private equity deals (billions)</c:v>
                </c:pt>
              </c:strCache>
            </c:strRef>
          </c:tx>
          <c:spPr>
            <a:solidFill>
              <a:schemeClr val="accent1">
                <a:lumMod val="75000"/>
              </a:schemeClr>
            </a:solidFill>
            <a:ln>
              <a:solidFill>
                <a:schemeClr val="bg1"/>
              </a:solidFill>
            </a:ln>
            <a:effectLst>
              <a:outerShdw blurRad="57150" dist="19050" dir="5400000" algn="ctr" rotWithShape="0">
                <a:srgbClr val="000000">
                  <a:alpha val="63000"/>
                </a:srgbClr>
              </a:outerShdw>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FF-AC45-965F-6FCBAC49CB96}"/>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FF-AC45-965F-6FCBAC49CB96}"/>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FF-AC45-965F-6FCBAC49CB96}"/>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FF-AC45-965F-6FCBAC49CB96}"/>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FF-AC45-965F-6FCBAC49CB96}"/>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F-AC45-965F-6FCBAC49CB96}"/>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FF-AC45-965F-6FCBAC49CB96}"/>
                </c:ext>
              </c:extLst>
            </c:dLbl>
            <c:numFmt formatCode="&quot;$&quot;#,##0" sourceLinked="0"/>
            <c:spPr>
              <a:noFill/>
              <a:ln>
                <a:noFill/>
              </a:ln>
              <a:effectLst/>
            </c:spPr>
            <c:txPr>
              <a:bodyPr rot="-5400000" spcFirstLastPara="1" vertOverflow="ellipsis"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'For-Profit'!$B$205:$B$228</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'For-Profit'!$C$205:$C$228</c:f>
              <c:numCache>
                <c:formatCode>General</c:formatCode>
                <c:ptCount val="24"/>
                <c:pt idx="0">
                  <c:v>2</c:v>
                </c:pt>
                <c:pt idx="1">
                  <c:v>6</c:v>
                </c:pt>
                <c:pt idx="2">
                  <c:v>6</c:v>
                </c:pt>
                <c:pt idx="3">
                  <c:v>21</c:v>
                </c:pt>
                <c:pt idx="4">
                  <c:v>18</c:v>
                </c:pt>
                <c:pt idx="5">
                  <c:v>77</c:v>
                </c:pt>
                <c:pt idx="6">
                  <c:v>47</c:v>
                </c:pt>
                <c:pt idx="7">
                  <c:v>17</c:v>
                </c:pt>
                <c:pt idx="8">
                  <c:v>6</c:v>
                </c:pt>
                <c:pt idx="9">
                  <c:v>15</c:v>
                </c:pt>
                <c:pt idx="10">
                  <c:v>30</c:v>
                </c:pt>
                <c:pt idx="11">
                  <c:v>21</c:v>
                </c:pt>
                <c:pt idx="12">
                  <c:v>16</c:v>
                </c:pt>
                <c:pt idx="13">
                  <c:v>30</c:v>
                </c:pt>
                <c:pt idx="14">
                  <c:v>23</c:v>
                </c:pt>
                <c:pt idx="15">
                  <c:v>36</c:v>
                </c:pt>
                <c:pt idx="16">
                  <c:v>43</c:v>
                </c:pt>
                <c:pt idx="17">
                  <c:v>64</c:v>
                </c:pt>
                <c:pt idx="18">
                  <c:v>79</c:v>
                </c:pt>
                <c:pt idx="19">
                  <c:v>66</c:v>
                </c:pt>
                <c:pt idx="20">
                  <c:v>151</c:v>
                </c:pt>
                <c:pt idx="21">
                  <c:v>87</c:v>
                </c:pt>
                <c:pt idx="22">
                  <c:v>61</c:v>
                </c:pt>
                <c:pt idx="23">
                  <c:v>115</c:v>
                </c:pt>
              </c:numCache>
            </c:numRef>
          </c:val>
          <c:extLst>
            <c:ext xmlns:c16="http://schemas.microsoft.com/office/drawing/2014/chart" uri="{C3380CC4-5D6E-409C-BE32-E72D297353CC}">
              <c16:uniqueId val="{00000000-FFFE-9447-A5BD-C94BB942C68D}"/>
            </c:ext>
          </c:extLst>
        </c:ser>
        <c:dLbls>
          <c:dLblPos val="outEnd"/>
          <c:showLegendKey val="0"/>
          <c:showVal val="1"/>
          <c:showCatName val="0"/>
          <c:showSerName val="0"/>
          <c:showPercent val="0"/>
          <c:showBubbleSize val="0"/>
        </c:dLbls>
        <c:gapWidth val="37"/>
        <c:overlap val="-24"/>
        <c:axId val="1105743071"/>
        <c:axId val="1218416031"/>
      </c:barChart>
      <c:catAx>
        <c:axId val="11057430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18416031"/>
        <c:crosses val="autoZero"/>
        <c:auto val="1"/>
        <c:lblAlgn val="ctr"/>
        <c:lblOffset val="100"/>
        <c:tickLblSkip val="2"/>
        <c:noMultiLvlLbl val="0"/>
      </c:catAx>
      <c:valAx>
        <c:axId val="1218416031"/>
        <c:scaling>
          <c:orientation val="minMax"/>
          <c:max val="152"/>
          <c:min val="0"/>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US$ (Billions)</a:t>
                </a:r>
              </a:p>
            </c:rich>
          </c:tx>
          <c:layout>
            <c:manualLayout>
              <c:xMode val="edge"/>
              <c:yMode val="edge"/>
              <c:x val="0"/>
              <c:y val="0.34519561289680489"/>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11057430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5291156510762"/>
          <c:y val="5.5240250260856515E-2"/>
          <c:w val="0.78550508011583109"/>
          <c:h val="0.71342675554532242"/>
        </c:manualLayout>
      </c:layout>
      <c:lineChart>
        <c:grouping val="standard"/>
        <c:varyColors val="0"/>
        <c:ser>
          <c:idx val="0"/>
          <c:order val="0"/>
          <c:tx>
            <c:strRef>
              <c:f>'Int''l Comparisons'!$B$233</c:f>
              <c:strCache>
                <c:ptCount val="1"/>
                <c:pt idx="0">
                  <c:v>Canada</c:v>
                </c:pt>
              </c:strCache>
            </c:strRef>
          </c:tx>
          <c:spPr>
            <a:ln w="28575" cap="rnd">
              <a:solidFill>
                <a:schemeClr val="accent1">
                  <a:lumMod val="60000"/>
                  <a:lumOff val="40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Comparisons'!$C$233:$BN$233</c:f>
              <c:numCache>
                <c:formatCode>#,##0.0</c:formatCode>
                <c:ptCount val="64"/>
                <c:pt idx="0">
                  <c:v>6.2640000000000002</c:v>
                </c:pt>
                <c:pt idx="1">
                  <c:v>6.5179999999999998</c:v>
                </c:pt>
                <c:pt idx="2">
                  <c:v>6.4370000000000003</c:v>
                </c:pt>
                <c:pt idx="3">
                  <c:v>6.1310000000000002</c:v>
                </c:pt>
                <c:pt idx="4">
                  <c:v>6.0410000000000004</c:v>
                </c:pt>
                <c:pt idx="5">
                  <c:v>6.4980000000000002</c:v>
                </c:pt>
                <c:pt idx="6">
                  <c:v>6.5010000000000003</c:v>
                </c:pt>
                <c:pt idx="7">
                  <c:v>6.4790000000000001</c:v>
                </c:pt>
                <c:pt idx="8">
                  <c:v>6.4560000000000004</c:v>
                </c:pt>
                <c:pt idx="9">
                  <c:v>6.35</c:v>
                </c:pt>
                <c:pt idx="10">
                  <c:v>6.5359999999999996</c:v>
                </c:pt>
                <c:pt idx="11">
                  <c:v>6.766</c:v>
                </c:pt>
                <c:pt idx="12">
                  <c:v>7.4950000000000001</c:v>
                </c:pt>
                <c:pt idx="13">
                  <c:v>7.6639999999999997</c:v>
                </c:pt>
                <c:pt idx="14">
                  <c:v>7.5510000000000002</c:v>
                </c:pt>
                <c:pt idx="15">
                  <c:v>7.5579999999999998</c:v>
                </c:pt>
                <c:pt idx="16">
                  <c:v>7.798</c:v>
                </c:pt>
                <c:pt idx="17">
                  <c:v>7.7389999999999999</c:v>
                </c:pt>
                <c:pt idx="18">
                  <c:v>7.7380000000000004</c:v>
                </c:pt>
                <c:pt idx="19">
                  <c:v>7.9459999999999997</c:v>
                </c:pt>
                <c:pt idx="20">
                  <c:v>8.3640000000000008</c:v>
                </c:pt>
                <c:pt idx="21">
                  <c:v>9.048</c:v>
                </c:pt>
                <c:pt idx="22">
                  <c:v>9.3000000000000007</c:v>
                </c:pt>
                <c:pt idx="23">
                  <c:v>9.1859999999999999</c:v>
                </c:pt>
                <c:pt idx="24">
                  <c:v>8.8350000000000009</c:v>
                </c:pt>
                <c:pt idx="25">
                  <c:v>8.532</c:v>
                </c:pt>
                <c:pt idx="26">
                  <c:v>8.3350000000000009</c:v>
                </c:pt>
                <c:pt idx="27">
                  <c:v>8.3170000000000002</c:v>
                </c:pt>
                <c:pt idx="28">
                  <c:v>8.5470000000000006</c:v>
                </c:pt>
                <c:pt idx="29">
                  <c:v>8.3290000000000006</c:v>
                </c:pt>
                <c:pt idx="30">
                  <c:v>8.2479999999999993</c:v>
                </c:pt>
                <c:pt idx="31">
                  <c:v>8.625</c:v>
                </c:pt>
                <c:pt idx="32">
                  <c:v>8.8569999999999993</c:v>
                </c:pt>
                <c:pt idx="33">
                  <c:v>9.0109999999999992</c:v>
                </c:pt>
                <c:pt idx="34">
                  <c:v>9.0660000000000007</c:v>
                </c:pt>
                <c:pt idx="35">
                  <c:v>9.0350000000000001</c:v>
                </c:pt>
                <c:pt idx="36">
                  <c:v>9.3320000000000007</c:v>
                </c:pt>
                <c:pt idx="37">
                  <c:v>9.4350000000000005</c:v>
                </c:pt>
                <c:pt idx="38">
                  <c:v>9.5939999999999994</c:v>
                </c:pt>
                <c:pt idx="39">
                  <c:v>10.704000000000001</c:v>
                </c:pt>
                <c:pt idx="40">
                  <c:v>10.701000000000001</c:v>
                </c:pt>
                <c:pt idx="41">
                  <c:v>10.404999999999999</c:v>
                </c:pt>
                <c:pt idx="42">
                  <c:v>10.541</c:v>
                </c:pt>
                <c:pt idx="43">
                  <c:v>10.436</c:v>
                </c:pt>
                <c:pt idx="44">
                  <c:v>10.281000000000001</c:v>
                </c:pt>
                <c:pt idx="45">
                  <c:v>10.763999999999999</c:v>
                </c:pt>
                <c:pt idx="46">
                  <c:v>11.055999999999999</c:v>
                </c:pt>
                <c:pt idx="47">
                  <c:v>10.923999999999999</c:v>
                </c:pt>
                <c:pt idx="48">
                  <c:v>10.923</c:v>
                </c:pt>
                <c:pt idx="49">
                  <c:v>11.048</c:v>
                </c:pt>
                <c:pt idx="50">
                  <c:v>13.016999999999999</c:v>
                </c:pt>
                <c:pt idx="51">
                  <c:v>12.381</c:v>
                </c:pt>
                <c:pt idx="52">
                  <c:v>11.081</c:v>
                </c:pt>
                <c:pt idx="53">
                  <c:v>11.186999999999999</c:v>
                </c:pt>
                <c:pt idx="54">
                  <c:v>11.298</c:v>
                </c:pt>
              </c:numCache>
            </c:numRef>
          </c:val>
          <c:smooth val="0"/>
          <c:extLst>
            <c:ext xmlns:c16="http://schemas.microsoft.com/office/drawing/2014/chart" uri="{C3380CC4-5D6E-409C-BE32-E72D297353CC}">
              <c16:uniqueId val="{00000000-83A2-3E4F-A9F6-B727854F6C68}"/>
            </c:ext>
          </c:extLst>
        </c:ser>
        <c:ser>
          <c:idx val="1"/>
          <c:order val="1"/>
          <c:tx>
            <c:strRef>
              <c:f>'Int''l Comparisons'!$B$234</c:f>
              <c:strCache>
                <c:ptCount val="1"/>
                <c:pt idx="0">
                  <c:v>France</c:v>
                </c:pt>
              </c:strCache>
            </c:strRef>
          </c:tx>
          <c:spPr>
            <a:ln w="28575" cap="rnd">
              <a:solidFill>
                <a:schemeClr val="accent5">
                  <a:lumMod val="40000"/>
                  <a:lumOff val="60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Comparisons'!$C$234:$BN$234</c:f>
              <c:numCache>
                <c:formatCode>General</c:formatCode>
                <c:ptCount val="64"/>
                <c:pt idx="0" formatCode="#,##0.0">
                  <c:v>5.242</c:v>
                </c:pt>
                <c:pt idx="5" formatCode="#,##0.0">
                  <c:v>6.2169999999999996</c:v>
                </c:pt>
                <c:pt idx="10" formatCode="#,##0.0">
                  <c:v>6.8250000000000002</c:v>
                </c:pt>
                <c:pt idx="15" formatCode="#,##0.0">
                  <c:v>7.7539999999999996</c:v>
                </c:pt>
                <c:pt idx="20" formatCode="#,##0.0">
                  <c:v>8.07</c:v>
                </c:pt>
                <c:pt idx="21" formatCode="#,##0.0">
                  <c:v>8.2880000000000003</c:v>
                </c:pt>
                <c:pt idx="22" formatCode="#,##0.0">
                  <c:v>8.5180000000000007</c:v>
                </c:pt>
                <c:pt idx="23" formatCode="#,##0.0">
                  <c:v>8.9139999999999997</c:v>
                </c:pt>
                <c:pt idx="24" formatCode="#,##0.0">
                  <c:v>8.8930000000000007</c:v>
                </c:pt>
                <c:pt idx="25" formatCode="#,##0.0">
                  <c:v>9.92</c:v>
                </c:pt>
                <c:pt idx="26" formatCode="#,##0.0">
                  <c:v>9.9280000000000008</c:v>
                </c:pt>
                <c:pt idx="27" formatCode="#,##0.0">
                  <c:v>9.7840000000000007</c:v>
                </c:pt>
                <c:pt idx="28" formatCode="#,##0.0">
                  <c:v>9.6989999999999998</c:v>
                </c:pt>
                <c:pt idx="29" formatCode="#,##0.0">
                  <c:v>9.6999999999999993</c:v>
                </c:pt>
                <c:pt idx="30" formatCode="#,##0.0">
                  <c:v>9.6170000000000009</c:v>
                </c:pt>
                <c:pt idx="31" formatCode="#,##0.0">
                  <c:v>9.7569999999999997</c:v>
                </c:pt>
                <c:pt idx="32" formatCode="#,##0.0">
                  <c:v>10.083</c:v>
                </c:pt>
                <c:pt idx="33" formatCode="#,##0.0">
                  <c:v>10.135</c:v>
                </c:pt>
                <c:pt idx="34" formatCode="#,##0.0">
                  <c:v>10.212</c:v>
                </c:pt>
                <c:pt idx="35" formatCode="#,##0.0">
                  <c:v>10.237</c:v>
                </c:pt>
                <c:pt idx="36" formatCode="#,##0.0">
                  <c:v>10.398</c:v>
                </c:pt>
                <c:pt idx="37" formatCode="#,##0.0">
                  <c:v>10.334</c:v>
                </c:pt>
                <c:pt idx="38" formatCode="#,##0.0">
                  <c:v>10.513</c:v>
                </c:pt>
                <c:pt idx="39" formatCode="#,##0.0">
                  <c:v>11.291</c:v>
                </c:pt>
                <c:pt idx="40" formatCode="#,##0.0">
                  <c:v>11.224</c:v>
                </c:pt>
                <c:pt idx="41" formatCode="#,##0.0">
                  <c:v>11.176</c:v>
                </c:pt>
                <c:pt idx="42" formatCode="#,##0.0">
                  <c:v>11.337</c:v>
                </c:pt>
                <c:pt idx="43" formatCode="#,##0.0">
                  <c:v>11.478</c:v>
                </c:pt>
                <c:pt idx="44" formatCode="#,##0.0">
                  <c:v>11.579000000000001</c:v>
                </c:pt>
                <c:pt idx="45" formatCode="#,##0.0">
                  <c:v>11.5</c:v>
                </c:pt>
                <c:pt idx="46" formatCode="#,##0.0">
                  <c:v>11.57</c:v>
                </c:pt>
                <c:pt idx="47" formatCode="#,##0.0">
                  <c:v>11.449</c:v>
                </c:pt>
                <c:pt idx="48" formatCode="#,##0.0">
                  <c:v>11.308</c:v>
                </c:pt>
                <c:pt idx="49" formatCode="#,##0.0">
                  <c:v>11.170999999999999</c:v>
                </c:pt>
                <c:pt idx="50" formatCode="#,##0.0">
                  <c:v>12.129</c:v>
                </c:pt>
                <c:pt idx="51" formatCode="#,##0.0">
                  <c:v>12.249000000000001</c:v>
                </c:pt>
                <c:pt idx="52" formatCode="#,##0.0">
                  <c:v>11.835000000000001</c:v>
                </c:pt>
                <c:pt idx="53" formatCode="#,##0.0">
                  <c:v>11.503</c:v>
                </c:pt>
                <c:pt idx="54" formatCode="#,##0.0">
                  <c:v>11.5</c:v>
                </c:pt>
              </c:numCache>
            </c:numRef>
          </c:val>
          <c:smooth val="0"/>
          <c:extLst>
            <c:ext xmlns:c16="http://schemas.microsoft.com/office/drawing/2014/chart" uri="{C3380CC4-5D6E-409C-BE32-E72D297353CC}">
              <c16:uniqueId val="{00000001-83A2-3E4F-A9F6-B727854F6C68}"/>
            </c:ext>
          </c:extLst>
        </c:ser>
        <c:ser>
          <c:idx val="2"/>
          <c:order val="2"/>
          <c:tx>
            <c:strRef>
              <c:f>'Int''l Comparisons'!$B$235</c:f>
              <c:strCache>
                <c:ptCount val="1"/>
                <c:pt idx="0">
                  <c:v>Germany</c:v>
                </c:pt>
              </c:strCache>
            </c:strRef>
          </c:tx>
          <c:spPr>
            <a:ln w="28575" cap="rnd">
              <a:solidFill>
                <a:schemeClr val="accent3"/>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Comparisons'!$C$235:$BN$235</c:f>
              <c:numCache>
                <c:formatCode>#,##0.0</c:formatCode>
                <c:ptCount val="64"/>
                <c:pt idx="0">
                  <c:v>5.7130000000000001</c:v>
                </c:pt>
                <c:pt idx="1">
                  <c:v>6.1849999999999996</c:v>
                </c:pt>
                <c:pt idx="2">
                  <c:v>6.5090000000000003</c:v>
                </c:pt>
                <c:pt idx="3">
                  <c:v>6.8280000000000003</c:v>
                </c:pt>
                <c:pt idx="4">
                  <c:v>7.3529999999999998</c:v>
                </c:pt>
                <c:pt idx="5">
                  <c:v>8.0169999999999995</c:v>
                </c:pt>
                <c:pt idx="6">
                  <c:v>8.0380000000000003</c:v>
                </c:pt>
                <c:pt idx="7">
                  <c:v>7.9710000000000001</c:v>
                </c:pt>
                <c:pt idx="8">
                  <c:v>8.0459999999999994</c:v>
                </c:pt>
                <c:pt idx="9">
                  <c:v>7.899</c:v>
                </c:pt>
                <c:pt idx="10">
                  <c:v>8.0980000000000008</c:v>
                </c:pt>
                <c:pt idx="11">
                  <c:v>8.3970000000000002</c:v>
                </c:pt>
                <c:pt idx="12">
                  <c:v>8.2279999999999998</c:v>
                </c:pt>
                <c:pt idx="13">
                  <c:v>8.2200000000000006</c:v>
                </c:pt>
                <c:pt idx="14">
                  <c:v>8.3360000000000003</c:v>
                </c:pt>
                <c:pt idx="15">
                  <c:v>8.4809999999999999</c:v>
                </c:pt>
                <c:pt idx="16">
                  <c:v>8.3759999999999994</c:v>
                </c:pt>
                <c:pt idx="17">
                  <c:v>8.48</c:v>
                </c:pt>
                <c:pt idx="18">
                  <c:v>8.66</c:v>
                </c:pt>
                <c:pt idx="19">
                  <c:v>8.0630000000000006</c:v>
                </c:pt>
                <c:pt idx="20">
                  <c:v>8.0310000000000006</c:v>
                </c:pt>
                <c:pt idx="22">
                  <c:v>8.9380000000000006</c:v>
                </c:pt>
                <c:pt idx="23">
                  <c:v>8.94</c:v>
                </c:pt>
                <c:pt idx="24">
                  <c:v>9.1820000000000004</c:v>
                </c:pt>
                <c:pt idx="25">
                  <c:v>9.49</c:v>
                </c:pt>
                <c:pt idx="26">
                  <c:v>9.7690000000000001</c:v>
                </c:pt>
                <c:pt idx="27">
                  <c:v>9.6630000000000003</c:v>
                </c:pt>
                <c:pt idx="28">
                  <c:v>9.6630000000000003</c:v>
                </c:pt>
                <c:pt idx="29">
                  <c:v>9.6910000000000007</c:v>
                </c:pt>
                <c:pt idx="30">
                  <c:v>9.7590000000000003</c:v>
                </c:pt>
                <c:pt idx="31">
                  <c:v>9.7810000000000006</c:v>
                </c:pt>
                <c:pt idx="32">
                  <c:v>10.029</c:v>
                </c:pt>
                <c:pt idx="33">
                  <c:v>10.223000000000001</c:v>
                </c:pt>
                <c:pt idx="34">
                  <c:v>9.9749999999999996</c:v>
                </c:pt>
                <c:pt idx="35">
                  <c:v>10.106999999999999</c:v>
                </c:pt>
                <c:pt idx="36">
                  <c:v>9.9619999999999997</c:v>
                </c:pt>
                <c:pt idx="37">
                  <c:v>9.8350000000000009</c:v>
                </c:pt>
                <c:pt idx="38">
                  <c:v>10.032</c:v>
                </c:pt>
                <c:pt idx="39">
                  <c:v>10.97</c:v>
                </c:pt>
                <c:pt idx="40">
                  <c:v>10.831</c:v>
                </c:pt>
                <c:pt idx="41">
                  <c:v>10.521000000000001</c:v>
                </c:pt>
                <c:pt idx="42">
                  <c:v>10.593999999999999</c:v>
                </c:pt>
                <c:pt idx="43">
                  <c:v>10.743</c:v>
                </c:pt>
                <c:pt idx="44">
                  <c:v>10.768000000000001</c:v>
                </c:pt>
                <c:pt idx="45">
                  <c:v>10.923</c:v>
                </c:pt>
                <c:pt idx="46">
                  <c:v>10.971</c:v>
                </c:pt>
                <c:pt idx="47">
                  <c:v>11.051</c:v>
                </c:pt>
                <c:pt idx="48">
                  <c:v>11.183999999999999</c:v>
                </c:pt>
                <c:pt idx="49">
                  <c:v>11.428000000000001</c:v>
                </c:pt>
                <c:pt idx="50">
                  <c:v>12.468</c:v>
                </c:pt>
                <c:pt idx="51">
                  <c:v>12.724</c:v>
                </c:pt>
                <c:pt idx="52">
                  <c:v>12.446999999999999</c:v>
                </c:pt>
                <c:pt idx="53">
                  <c:v>11.744</c:v>
                </c:pt>
                <c:pt idx="54">
                  <c:v>12.266999999999999</c:v>
                </c:pt>
              </c:numCache>
            </c:numRef>
          </c:val>
          <c:smooth val="0"/>
          <c:extLst>
            <c:ext xmlns:c16="http://schemas.microsoft.com/office/drawing/2014/chart" uri="{C3380CC4-5D6E-409C-BE32-E72D297353CC}">
              <c16:uniqueId val="{00000002-83A2-3E4F-A9F6-B727854F6C68}"/>
            </c:ext>
          </c:extLst>
        </c:ser>
        <c:ser>
          <c:idx val="3"/>
          <c:order val="3"/>
          <c:tx>
            <c:strRef>
              <c:f>'Int''l Comparisons'!$B$236</c:f>
              <c:strCache>
                <c:ptCount val="1"/>
                <c:pt idx="0">
                  <c:v>United Kingdom</c:v>
                </c:pt>
              </c:strCache>
            </c:strRef>
          </c:tx>
          <c:spPr>
            <a:ln w="28575" cap="rnd">
              <a:solidFill>
                <a:schemeClr val="accent4">
                  <a:lumMod val="60000"/>
                  <a:lumOff val="40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Comparisons'!$C$236:$BN$236</c:f>
              <c:numCache>
                <c:formatCode>#,##0.0</c:formatCode>
                <c:ptCount val="64"/>
                <c:pt idx="0">
                  <c:v>3.9710000000000001</c:v>
                </c:pt>
                <c:pt idx="1">
                  <c:v>4.0170000000000003</c:v>
                </c:pt>
                <c:pt idx="2">
                  <c:v>4.0880000000000001</c:v>
                </c:pt>
                <c:pt idx="3">
                  <c:v>4.0190000000000001</c:v>
                </c:pt>
                <c:pt idx="4">
                  <c:v>4.6470000000000002</c:v>
                </c:pt>
                <c:pt idx="5">
                  <c:v>4.9329999999999998</c:v>
                </c:pt>
                <c:pt idx="6">
                  <c:v>4.9489999999999998</c:v>
                </c:pt>
                <c:pt idx="7">
                  <c:v>4.8460000000000001</c:v>
                </c:pt>
                <c:pt idx="8">
                  <c:v>4.798</c:v>
                </c:pt>
                <c:pt idx="9">
                  <c:v>4.74</c:v>
                </c:pt>
                <c:pt idx="10">
                  <c:v>5.0629999999999997</c:v>
                </c:pt>
                <c:pt idx="11">
                  <c:v>5.2850000000000001</c:v>
                </c:pt>
                <c:pt idx="12">
                  <c:v>5.1230000000000002</c:v>
                </c:pt>
                <c:pt idx="13">
                  <c:v>5.3209999999999997</c:v>
                </c:pt>
                <c:pt idx="14">
                  <c:v>5.2370000000000001</c:v>
                </c:pt>
                <c:pt idx="15">
                  <c:v>5.14</c:v>
                </c:pt>
                <c:pt idx="16">
                  <c:v>5.125</c:v>
                </c:pt>
                <c:pt idx="17">
                  <c:v>5.1779999999999999</c:v>
                </c:pt>
                <c:pt idx="18">
                  <c:v>5.0890000000000004</c:v>
                </c:pt>
                <c:pt idx="19">
                  <c:v>5.0369999999999999</c:v>
                </c:pt>
                <c:pt idx="20">
                  <c:v>5.09</c:v>
                </c:pt>
                <c:pt idx="21">
                  <c:v>5.4859999999999998</c:v>
                </c:pt>
                <c:pt idx="22">
                  <c:v>5.9349999999999996</c:v>
                </c:pt>
                <c:pt idx="23">
                  <c:v>6.0030000000000001</c:v>
                </c:pt>
                <c:pt idx="24">
                  <c:v>6.0780000000000003</c:v>
                </c:pt>
                <c:pt idx="25">
                  <c:v>5.5620000000000003</c:v>
                </c:pt>
                <c:pt idx="26">
                  <c:v>5.5460000000000003</c:v>
                </c:pt>
                <c:pt idx="27">
                  <c:v>6.8540000000000001</c:v>
                </c:pt>
                <c:pt idx="28">
                  <c:v>6.9729999999999999</c:v>
                </c:pt>
                <c:pt idx="29">
                  <c:v>7.0979999999999999</c:v>
                </c:pt>
                <c:pt idx="30">
                  <c:v>7.1459999999999999</c:v>
                </c:pt>
                <c:pt idx="31">
                  <c:v>7.4329999999999998</c:v>
                </c:pt>
                <c:pt idx="32">
                  <c:v>7.859</c:v>
                </c:pt>
                <c:pt idx="33">
                  <c:v>8.0519999999999996</c:v>
                </c:pt>
                <c:pt idx="34">
                  <c:v>8.3219999999999992</c:v>
                </c:pt>
                <c:pt idx="35">
                  <c:v>8.3810000000000002</c:v>
                </c:pt>
                <c:pt idx="36">
                  <c:v>8.5399999999999991</c:v>
                </c:pt>
                <c:pt idx="37">
                  <c:v>8.76</c:v>
                </c:pt>
                <c:pt idx="38">
                  <c:v>9.0329999999999995</c:v>
                </c:pt>
                <c:pt idx="39">
                  <c:v>9.8390000000000004</c:v>
                </c:pt>
                <c:pt idx="40">
                  <c:v>9.7880000000000003</c:v>
                </c:pt>
                <c:pt idx="41">
                  <c:v>9.7970000000000006</c:v>
                </c:pt>
                <c:pt idx="42">
                  <c:v>9.8930000000000007</c:v>
                </c:pt>
                <c:pt idx="43">
                  <c:v>9.9909999999999997</c:v>
                </c:pt>
                <c:pt idx="44">
                  <c:v>9.9770000000000003</c:v>
                </c:pt>
                <c:pt idx="45">
                  <c:v>9.94</c:v>
                </c:pt>
                <c:pt idx="46">
                  <c:v>9.8710000000000004</c:v>
                </c:pt>
                <c:pt idx="47">
                  <c:v>9.7050000000000001</c:v>
                </c:pt>
                <c:pt idx="48">
                  <c:v>9.7949999999999999</c:v>
                </c:pt>
                <c:pt idx="49">
                  <c:v>9.98</c:v>
                </c:pt>
                <c:pt idx="50">
                  <c:v>12.103999999999999</c:v>
                </c:pt>
                <c:pt idx="51">
                  <c:v>12.083</c:v>
                </c:pt>
                <c:pt idx="52">
                  <c:v>11.097</c:v>
                </c:pt>
                <c:pt idx="53">
                  <c:v>10.991</c:v>
                </c:pt>
                <c:pt idx="54">
                  <c:v>11.132999999999999</c:v>
                </c:pt>
              </c:numCache>
            </c:numRef>
          </c:val>
          <c:smooth val="0"/>
          <c:extLst>
            <c:ext xmlns:c16="http://schemas.microsoft.com/office/drawing/2014/chart" uri="{C3380CC4-5D6E-409C-BE32-E72D297353CC}">
              <c16:uniqueId val="{00000003-83A2-3E4F-A9F6-B727854F6C68}"/>
            </c:ext>
          </c:extLst>
        </c:ser>
        <c:ser>
          <c:idx val="4"/>
          <c:order val="4"/>
          <c:tx>
            <c:strRef>
              <c:f>'Int''l Comparisons'!$B$237</c:f>
              <c:strCache>
                <c:ptCount val="1"/>
                <c:pt idx="0">
                  <c:v>United States</c:v>
                </c:pt>
              </c:strCache>
            </c:strRef>
          </c:tx>
          <c:spPr>
            <a:ln w="76200" cap="rnd">
              <a:solidFill>
                <a:schemeClr val="accent2">
                  <a:lumMod val="75000"/>
                </a:schemeClr>
              </a:solidFill>
              <a:round/>
            </a:ln>
            <a:effectLst>
              <a:outerShdw blurRad="50800" dist="38100" dir="2700000" algn="tl" rotWithShape="0">
                <a:prstClr val="black">
                  <a:alpha val="40000"/>
                </a:prstClr>
              </a:outerShdw>
            </a:effectLst>
          </c:spPr>
          <c:marker>
            <c:symbol val="none"/>
          </c:marker>
          <c:cat>
            <c:strRef>
              <c:f>'Int''l Comparisons'!$C$232:$BN$232</c:f>
              <c:strCache>
                <c:ptCount val="6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strCache>
            </c:strRef>
          </c:cat>
          <c:val>
            <c:numRef>
              <c:f>'Int''l Comparisons'!$C$237:$BN$237</c:f>
              <c:numCache>
                <c:formatCode>#,##0.0</c:formatCode>
                <c:ptCount val="64"/>
                <c:pt idx="0">
                  <c:v>6.2469999999999999</c:v>
                </c:pt>
                <c:pt idx="1">
                  <c:v>6.3819999999999997</c:v>
                </c:pt>
                <c:pt idx="2">
                  <c:v>6.516</c:v>
                </c:pt>
                <c:pt idx="3">
                  <c:v>6.5309999999999997</c:v>
                </c:pt>
                <c:pt idx="4">
                  <c:v>6.8520000000000003</c:v>
                </c:pt>
                <c:pt idx="5">
                  <c:v>7.1879999999999997</c:v>
                </c:pt>
                <c:pt idx="6">
                  <c:v>7.4349999999999996</c:v>
                </c:pt>
                <c:pt idx="7">
                  <c:v>7.6829999999999998</c:v>
                </c:pt>
                <c:pt idx="8">
                  <c:v>7.6559999999999997</c:v>
                </c:pt>
                <c:pt idx="9">
                  <c:v>7.7859999999999996</c:v>
                </c:pt>
                <c:pt idx="10">
                  <c:v>8.2409999999999997</c:v>
                </c:pt>
                <c:pt idx="11">
                  <c:v>8.5259999999999998</c:v>
                </c:pt>
                <c:pt idx="12">
                  <c:v>9.2119999999999997</c:v>
                </c:pt>
                <c:pt idx="13">
                  <c:v>9.3409999999999993</c:v>
                </c:pt>
                <c:pt idx="14">
                  <c:v>9.2910000000000004</c:v>
                </c:pt>
                <c:pt idx="15">
                  <c:v>9.5150000000000006</c:v>
                </c:pt>
                <c:pt idx="16">
                  <c:v>9.6890000000000001</c:v>
                </c:pt>
                <c:pt idx="17">
                  <c:v>9.8620000000000001</c:v>
                </c:pt>
                <c:pt idx="18">
                  <c:v>10.250999999999999</c:v>
                </c:pt>
                <c:pt idx="19">
                  <c:v>10.608000000000001</c:v>
                </c:pt>
                <c:pt idx="20">
                  <c:v>11.239000000000001</c:v>
                </c:pt>
                <c:pt idx="21">
                  <c:v>11.917999999999999</c:v>
                </c:pt>
                <c:pt idx="22">
                  <c:v>12.194000000000001</c:v>
                </c:pt>
                <c:pt idx="23">
                  <c:v>12.451000000000001</c:v>
                </c:pt>
                <c:pt idx="24">
                  <c:v>12.388</c:v>
                </c:pt>
                <c:pt idx="25">
                  <c:v>12.497</c:v>
                </c:pt>
                <c:pt idx="26">
                  <c:v>12.467000000000001</c:v>
                </c:pt>
                <c:pt idx="27">
                  <c:v>12.372999999999999</c:v>
                </c:pt>
                <c:pt idx="28">
                  <c:v>12.356999999999999</c:v>
                </c:pt>
                <c:pt idx="29">
                  <c:v>12.343</c:v>
                </c:pt>
                <c:pt idx="30">
                  <c:v>12.49</c:v>
                </c:pt>
                <c:pt idx="31">
                  <c:v>13.167999999999999</c:v>
                </c:pt>
                <c:pt idx="32">
                  <c:v>13.994999999999999</c:v>
                </c:pt>
                <c:pt idx="33">
                  <c:v>14.506</c:v>
                </c:pt>
                <c:pt idx="34">
                  <c:v>14.551</c:v>
                </c:pt>
                <c:pt idx="35">
                  <c:v>14.579000000000001</c:v>
                </c:pt>
                <c:pt idx="36">
                  <c:v>14.709</c:v>
                </c:pt>
                <c:pt idx="37">
                  <c:v>14.917999999999999</c:v>
                </c:pt>
                <c:pt idx="38">
                  <c:v>15.207000000000001</c:v>
                </c:pt>
                <c:pt idx="39">
                  <c:v>16.201000000000001</c:v>
                </c:pt>
                <c:pt idx="40">
                  <c:v>16.196999999999999</c:v>
                </c:pt>
                <c:pt idx="41">
                  <c:v>16.14</c:v>
                </c:pt>
                <c:pt idx="42">
                  <c:v>16.12</c:v>
                </c:pt>
                <c:pt idx="43">
                  <c:v>15.952</c:v>
                </c:pt>
                <c:pt idx="44">
                  <c:v>16.141999999999999</c:v>
                </c:pt>
                <c:pt idx="45">
                  <c:v>16.402000000000001</c:v>
                </c:pt>
                <c:pt idx="46">
                  <c:v>16.692</c:v>
                </c:pt>
                <c:pt idx="47">
                  <c:v>16.638000000000002</c:v>
                </c:pt>
                <c:pt idx="48">
                  <c:v>16.513000000000002</c:v>
                </c:pt>
                <c:pt idx="49">
                  <c:v>16.545000000000002</c:v>
                </c:pt>
                <c:pt idx="50">
                  <c:v>18.515999999999998</c:v>
                </c:pt>
                <c:pt idx="51">
                  <c:v>17.352</c:v>
                </c:pt>
                <c:pt idx="52">
                  <c:v>16.529</c:v>
                </c:pt>
                <c:pt idx="53">
                  <c:v>16.693999999999999</c:v>
                </c:pt>
                <c:pt idx="54" formatCode="General">
                  <c:v>18</c:v>
                </c:pt>
                <c:pt idx="55" formatCode="General">
                  <c:v>18.5</c:v>
                </c:pt>
                <c:pt idx="56" formatCode="General">
                  <c:v>18.600000000000001</c:v>
                </c:pt>
                <c:pt idx="57" formatCode="General">
                  <c:v>18.899999999999999</c:v>
                </c:pt>
                <c:pt idx="58" formatCode="General">
                  <c:v>19.100000000000001</c:v>
                </c:pt>
                <c:pt idx="59" formatCode="General">
                  <c:v>19.400000000000002</c:v>
                </c:pt>
                <c:pt idx="60" formatCode="General">
                  <c:v>19.600000000000001</c:v>
                </c:pt>
                <c:pt idx="61" formatCode="General">
                  <c:v>19.8</c:v>
                </c:pt>
                <c:pt idx="62" formatCode="General">
                  <c:v>20</c:v>
                </c:pt>
                <c:pt idx="63" formatCode="General">
                  <c:v>20.3</c:v>
                </c:pt>
              </c:numCache>
            </c:numRef>
          </c:val>
          <c:smooth val="0"/>
          <c:extLst>
            <c:ext xmlns:c16="http://schemas.microsoft.com/office/drawing/2014/chart" uri="{C3380CC4-5D6E-409C-BE32-E72D297353CC}">
              <c16:uniqueId val="{00000004-83A2-3E4F-A9F6-B727854F6C68}"/>
            </c:ext>
          </c:extLst>
        </c:ser>
        <c:dLbls>
          <c:showLegendKey val="0"/>
          <c:showVal val="0"/>
          <c:showCatName val="0"/>
          <c:showSerName val="0"/>
          <c:showPercent val="0"/>
          <c:showBubbleSize val="0"/>
        </c:dLbls>
        <c:smooth val="0"/>
        <c:axId val="102817391"/>
        <c:axId val="102819119"/>
      </c:lineChart>
      <c:catAx>
        <c:axId val="10281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2819119"/>
        <c:crosses val="autoZero"/>
        <c:auto val="1"/>
        <c:lblAlgn val="ctr"/>
        <c:lblOffset val="100"/>
        <c:tickLblSkip val="5"/>
        <c:noMultiLvlLbl val="0"/>
      </c:catAx>
      <c:valAx>
        <c:axId val="102819119"/>
        <c:scaling>
          <c:orientation val="minMax"/>
          <c:max val="22"/>
          <c:min val="0"/>
        </c:scaling>
        <c:delete val="0"/>
        <c:axPos val="l"/>
        <c:majorGridlines>
          <c:spPr>
            <a:ln w="9525" cap="flat" cmpd="sng" algn="ctr">
              <a:solidFill>
                <a:schemeClr val="tx1"/>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2817391"/>
        <c:crosses val="autoZero"/>
        <c:crossBetween val="between"/>
      </c:valAx>
      <c:spPr>
        <a:solidFill>
          <a:schemeClr val="bg1"/>
        </a:solidFill>
        <a:ln>
          <a:noFill/>
        </a:ln>
        <a:effectLst/>
      </c:spPr>
    </c:plotArea>
    <c:legend>
      <c:legendPos val="b"/>
      <c:layout>
        <c:manualLayout>
          <c:xMode val="edge"/>
          <c:yMode val="edge"/>
          <c:x val="0.18391519946136081"/>
          <c:y val="0.89984408463580645"/>
          <c:w val="0.78717066761173859"/>
          <c:h val="8.2541755613935522E-2"/>
        </c:manualLayout>
      </c:layout>
      <c:overlay val="1"/>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Corporatization'!$B$413:$B$415</c:f>
              <c:strCache>
                <c:ptCount val="3"/>
                <c:pt idx="0">
                  <c:v>Surgeries per NPI</c:v>
                </c:pt>
                <c:pt idx="1">
                  <c:v>Hypertension, %</c:v>
                </c:pt>
                <c:pt idx="2">
                  <c:v>Diabetes, %</c:v>
                </c:pt>
              </c:strCache>
            </c:strRef>
          </c:cat>
          <c:val>
            <c:numRef>
              <c:f>'Consolidation Corporatization'!$C$413:$C$415</c:f>
              <c:numCache>
                <c:formatCode>0.0%</c:formatCode>
                <c:ptCount val="3"/>
                <c:pt idx="0">
                  <c:v>-0.19600000000000001</c:v>
                </c:pt>
                <c:pt idx="1">
                  <c:v>-4.9000000000000002E-2</c:v>
                </c:pt>
                <c:pt idx="2">
                  <c:v>-0.106</c:v>
                </c:pt>
              </c:numCache>
            </c:numRef>
          </c:val>
          <c:extLst>
            <c:ext xmlns:c16="http://schemas.microsoft.com/office/drawing/2014/chart" uri="{C3380CC4-5D6E-409C-BE32-E72D297353CC}">
              <c16:uniqueId val="{00000000-6C52-9D49-BCFA-8BC2A9FAD81E}"/>
            </c:ext>
          </c:extLst>
        </c:ser>
        <c:dLbls>
          <c:dLblPos val="outEnd"/>
          <c:showLegendKey val="0"/>
          <c:showVal val="1"/>
          <c:showCatName val="0"/>
          <c:showSerName val="0"/>
          <c:showPercent val="0"/>
          <c:showBubbleSize val="0"/>
        </c:dLbls>
        <c:gapWidth val="82"/>
        <c:overlap val="-27"/>
        <c:axId val="1697255632"/>
        <c:axId val="1974424735"/>
      </c:barChart>
      <c:catAx>
        <c:axId val="169725563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74424735"/>
        <c:crosses val="autoZero"/>
        <c:auto val="1"/>
        <c:lblAlgn val="ctr"/>
        <c:lblOffset val="100"/>
        <c:noMultiLvlLbl val="0"/>
      </c:catAx>
      <c:valAx>
        <c:axId val="1974424735"/>
        <c:scaling>
          <c:orientation val="minMax"/>
          <c:max val="0"/>
          <c:min val="-0.2"/>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Percent Reduction</a:t>
                </a:r>
              </a:p>
            </c:rich>
          </c:tx>
          <c:layout>
            <c:manualLayout>
              <c:xMode val="edge"/>
              <c:yMode val="edge"/>
              <c:x val="9.6618357487922701E-3"/>
              <c:y val="0.3123180851631742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69725563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Corporatization'!$B$389:$B$397</c:f>
              <c:strCache>
                <c:ptCount val="9"/>
                <c:pt idx="0">
                  <c:v>HCA</c:v>
                </c:pt>
                <c:pt idx="1">
                  <c:v>Firm 1</c:v>
                </c:pt>
                <c:pt idx="2">
                  <c:v>Firm 2</c:v>
                </c:pt>
                <c:pt idx="3">
                  <c:v>Firm 3</c:v>
                </c:pt>
                <c:pt idx="4">
                  <c:v>Firm 4</c:v>
                </c:pt>
                <c:pt idx="5">
                  <c:v>Firm 5</c:v>
                </c:pt>
                <c:pt idx="6">
                  <c:v>Firm 6</c:v>
                </c:pt>
                <c:pt idx="7">
                  <c:v>Firm 7</c:v>
                </c:pt>
                <c:pt idx="8">
                  <c:v>Other</c:v>
                </c:pt>
              </c:strCache>
            </c:strRef>
          </c:cat>
          <c:val>
            <c:numRef>
              <c:f>'Consolidation Corporatization'!$E$389:$E$397</c:f>
              <c:numCache>
                <c:formatCode>General</c:formatCode>
                <c:ptCount val="9"/>
                <c:pt idx="0">
                  <c:v>-2.6</c:v>
                </c:pt>
                <c:pt idx="1">
                  <c:v>-19.100000000000001</c:v>
                </c:pt>
                <c:pt idx="2">
                  <c:v>-13.7</c:v>
                </c:pt>
                <c:pt idx="3">
                  <c:v>-6.1</c:v>
                </c:pt>
                <c:pt idx="4">
                  <c:v>-6.1</c:v>
                </c:pt>
                <c:pt idx="5">
                  <c:v>-19.2</c:v>
                </c:pt>
                <c:pt idx="6">
                  <c:v>-11</c:v>
                </c:pt>
                <c:pt idx="7">
                  <c:v>-21.1</c:v>
                </c:pt>
                <c:pt idx="8">
                  <c:v>-4.5</c:v>
                </c:pt>
              </c:numCache>
            </c:numRef>
          </c:val>
          <c:extLst>
            <c:ext xmlns:c16="http://schemas.microsoft.com/office/drawing/2014/chart" uri="{C3380CC4-5D6E-409C-BE32-E72D297353CC}">
              <c16:uniqueId val="{00000000-38DE-C44D-802D-994DB33552BF}"/>
            </c:ext>
          </c:extLst>
        </c:ser>
        <c:dLbls>
          <c:dLblPos val="outEnd"/>
          <c:showLegendKey val="0"/>
          <c:showVal val="1"/>
          <c:showCatName val="0"/>
          <c:showSerName val="0"/>
          <c:showPercent val="0"/>
          <c:showBubbleSize val="0"/>
        </c:dLbls>
        <c:gapWidth val="35"/>
        <c:overlap val="-27"/>
        <c:axId val="2052201536"/>
        <c:axId val="2094545584"/>
      </c:barChart>
      <c:catAx>
        <c:axId val="205220153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94545584"/>
        <c:crosses val="autoZero"/>
        <c:auto val="1"/>
        <c:lblAlgn val="ctr"/>
        <c:lblOffset val="0"/>
        <c:noMultiLvlLbl val="0"/>
      </c:catAx>
      <c:valAx>
        <c:axId val="2094545584"/>
        <c:scaling>
          <c:orientation val="minMax"/>
        </c:scaling>
        <c:delete val="1"/>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a:t>Percent Change in Full Time Staff</a:t>
                </a:r>
              </a:p>
            </c:rich>
          </c:tx>
          <c:layout>
            <c:manualLayout>
              <c:xMode val="edge"/>
              <c:yMode val="edge"/>
              <c:x val="0"/>
              <c:y val="0.31062674406586971"/>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crossAx val="2052201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059579416978E-2"/>
          <c:y val="0.11459193696539786"/>
          <c:w val="0.92812494042058302"/>
          <c:h val="0.86113294503055626"/>
        </c:manualLayout>
      </c:layout>
      <c:barChart>
        <c:barDir val="col"/>
        <c:grouping val="clustered"/>
        <c:varyColors val="0"/>
        <c:ser>
          <c:idx val="0"/>
          <c:order val="0"/>
          <c:tx>
            <c:strRef>
              <c:f>'Consolidation Corporatization'!$C$432</c:f>
              <c:strCache>
                <c:ptCount val="1"/>
                <c:pt idx="0">
                  <c:v>Relative Change</c:v>
                </c:pt>
              </c:strCache>
            </c:strRef>
          </c:tx>
          <c:spPr>
            <a:solidFill>
              <a:schemeClr val="accent1">
                <a:lumMod val="75000"/>
              </a:schemeClr>
            </a:solidFill>
            <a:ln>
              <a:solidFill>
                <a:schemeClr val="bg1"/>
              </a:solid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57-1D4D-84CA-2381E89B31F4}"/>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Corporatization'!$B$433:$B$436</c:f>
              <c:strCache>
                <c:ptCount val="4"/>
                <c:pt idx="0">
                  <c:v>ED Staff Spending</c:v>
                </c:pt>
                <c:pt idx="1">
                  <c:v>ICU Staff Spending</c:v>
                </c:pt>
                <c:pt idx="2">
                  <c:v>ED Deaths</c:v>
                </c:pt>
                <c:pt idx="3">
                  <c:v>ICU Deaths</c:v>
                </c:pt>
              </c:strCache>
            </c:strRef>
          </c:cat>
          <c:val>
            <c:numRef>
              <c:f>'Consolidation Corporatization'!$C$433:$C$436</c:f>
              <c:numCache>
                <c:formatCode>0.0%</c:formatCode>
                <c:ptCount val="4"/>
                <c:pt idx="0">
                  <c:v>-0.182</c:v>
                </c:pt>
                <c:pt idx="1">
                  <c:v>-0.159</c:v>
                </c:pt>
                <c:pt idx="2">
                  <c:v>0.13400000000000001</c:v>
                </c:pt>
                <c:pt idx="3">
                  <c:v>-1.15555E-2</c:v>
                </c:pt>
              </c:numCache>
            </c:numRef>
          </c:val>
          <c:extLst>
            <c:ext xmlns:c16="http://schemas.microsoft.com/office/drawing/2014/chart" uri="{C3380CC4-5D6E-409C-BE32-E72D297353CC}">
              <c16:uniqueId val="{00000000-0471-9649-9CC5-21F80D960228}"/>
            </c:ext>
          </c:extLst>
        </c:ser>
        <c:dLbls>
          <c:dLblPos val="outEnd"/>
          <c:showLegendKey val="0"/>
          <c:showVal val="1"/>
          <c:showCatName val="0"/>
          <c:showSerName val="0"/>
          <c:showPercent val="0"/>
          <c:showBubbleSize val="0"/>
        </c:dLbls>
        <c:gapWidth val="77"/>
        <c:overlap val="-27"/>
        <c:axId val="1060897776"/>
        <c:axId val="210644447"/>
      </c:barChart>
      <c:catAx>
        <c:axId val="1060897776"/>
        <c:scaling>
          <c:orientation val="minMax"/>
        </c:scaling>
        <c:delete val="0"/>
        <c:axPos val="b"/>
        <c:numFmt formatCode="General" sourceLinked="1"/>
        <c:majorTickMark val="none"/>
        <c:minorTickMark val="none"/>
        <c:tickLblPos val="high"/>
        <c:spPr>
          <a:noFill/>
          <a:ln w="508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10644447"/>
        <c:crosses val="autoZero"/>
        <c:auto val="1"/>
        <c:lblAlgn val="ctr"/>
        <c:lblOffset val="100"/>
        <c:noMultiLvlLbl val="0"/>
      </c:catAx>
      <c:valAx>
        <c:axId val="210644447"/>
        <c:scaling>
          <c:orientation val="minMax"/>
        </c:scaling>
        <c:delete val="1"/>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dirty="0"/>
                  <a:t>Relative Change</a:t>
                </a:r>
              </a:p>
            </c:rich>
          </c:tx>
          <c:layout>
            <c:manualLayout>
              <c:xMode val="edge"/>
              <c:yMode val="edge"/>
              <c:x val="0"/>
              <c:y val="0.2495574044089219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nextTo"/>
        <c:crossAx val="106089777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Corporatization'!$B$624:$B$625</c:f>
              <c:strCache>
                <c:ptCount val="2"/>
                <c:pt idx="0">
                  <c:v>Postoperative Mortality</c:v>
                </c:pt>
                <c:pt idx="1">
                  <c:v>"Failure to Rescue"</c:v>
                </c:pt>
              </c:strCache>
            </c:strRef>
          </c:cat>
          <c:val>
            <c:numRef>
              <c:f>'Consolidation Corporatization'!$D$624:$D$625</c:f>
              <c:numCache>
                <c:formatCode>0.0%</c:formatCode>
                <c:ptCount val="2"/>
                <c:pt idx="0">
                  <c:v>0.42</c:v>
                </c:pt>
                <c:pt idx="1">
                  <c:v>0.245</c:v>
                </c:pt>
              </c:numCache>
            </c:numRef>
          </c:val>
          <c:extLst>
            <c:ext xmlns:c16="http://schemas.microsoft.com/office/drawing/2014/chart" uri="{C3380CC4-5D6E-409C-BE32-E72D297353CC}">
              <c16:uniqueId val="{00000000-84AA-D545-A317-2487B834F31D}"/>
            </c:ext>
          </c:extLst>
        </c:ser>
        <c:dLbls>
          <c:dLblPos val="outEnd"/>
          <c:showLegendKey val="0"/>
          <c:showVal val="1"/>
          <c:showCatName val="0"/>
          <c:showSerName val="0"/>
          <c:showPercent val="0"/>
          <c:showBubbleSize val="0"/>
        </c:dLbls>
        <c:gapWidth val="86"/>
        <c:overlap val="-27"/>
        <c:axId val="365117632"/>
        <c:axId val="365927952"/>
      </c:barChart>
      <c:catAx>
        <c:axId val="36511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65927952"/>
        <c:crosses val="autoZero"/>
        <c:auto val="1"/>
        <c:lblAlgn val="ctr"/>
        <c:lblOffset val="100"/>
        <c:noMultiLvlLbl val="0"/>
      </c:catAx>
      <c:valAx>
        <c:axId val="365927952"/>
        <c:scaling>
          <c:orientation val="minMax"/>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Increase after</a:t>
                </a:r>
              </a:p>
              <a:p>
                <a:pPr>
                  <a:defRPr/>
                </a:pPr>
                <a:r>
                  <a:rPr lang="en-US" dirty="0"/>
                  <a:t>PE Acquisition</a:t>
                </a:r>
              </a:p>
            </c:rich>
          </c:tx>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nextTo"/>
        <c:crossAx val="365117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'Consolidation Corporatization'!$D$516</c:f>
              <c:strCache>
                <c:ptCount val="1"/>
                <c:pt idx="0">
                  <c:v>% Difference vs. Not-Profit</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'Consolidation Corporatization'!$B$517:$B$519</c:f>
              <c:strCache>
                <c:ptCount val="3"/>
                <c:pt idx="0">
                  <c:v>Private Equity</c:v>
                </c:pt>
                <c:pt idx="1">
                  <c:v>Publicy-Traded Company</c:v>
                </c:pt>
                <c:pt idx="2">
                  <c:v>Other For-Profit</c:v>
                </c:pt>
              </c:strCache>
            </c:strRef>
          </c:cat>
          <c:val>
            <c:numRef>
              <c:f>'Consolidation Corporatization'!$D$517:$D$519</c:f>
              <c:numCache>
                <c:formatCode>0.0%</c:formatCode>
                <c:ptCount val="3"/>
                <c:pt idx="0">
                  <c:v>-0.20372398685651691</c:v>
                </c:pt>
                <c:pt idx="1">
                  <c:v>-0.17634173055859798</c:v>
                </c:pt>
                <c:pt idx="2">
                  <c:v>-0.15662650602409636</c:v>
                </c:pt>
              </c:numCache>
            </c:numRef>
          </c:val>
          <c:extLst>
            <c:ext xmlns:c16="http://schemas.microsoft.com/office/drawing/2014/chart" uri="{C3380CC4-5D6E-409C-BE32-E72D297353CC}">
              <c16:uniqueId val="{00000000-5982-304F-82A7-6DD9DF2D99BD}"/>
            </c:ext>
          </c:extLst>
        </c:ser>
        <c:dLbls>
          <c:dLblPos val="outEnd"/>
          <c:showLegendKey val="0"/>
          <c:showVal val="1"/>
          <c:showCatName val="0"/>
          <c:showSerName val="0"/>
          <c:showPercent val="0"/>
          <c:showBubbleSize val="0"/>
        </c:dLbls>
        <c:gapWidth val="88"/>
        <c:overlap val="-27"/>
        <c:axId val="1308202208"/>
        <c:axId val="1308504416"/>
      </c:barChart>
      <c:catAx>
        <c:axId val="13082022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08504416"/>
        <c:crosses val="autoZero"/>
        <c:auto val="1"/>
        <c:lblAlgn val="ctr"/>
        <c:lblOffset val="100"/>
        <c:noMultiLvlLbl val="0"/>
      </c:catAx>
      <c:valAx>
        <c:axId val="1308504416"/>
        <c:scaling>
          <c:orientation val="minMax"/>
          <c:max val="0"/>
          <c:min val="-0.22"/>
        </c:scaling>
        <c:delete val="1"/>
        <c:axPos val="l"/>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Difference vs. Non-Profit</a:t>
                </a:r>
              </a:p>
            </c:rich>
          </c:tx>
          <c:layout>
            <c:manualLayout>
              <c:xMode val="edge"/>
              <c:yMode val="edge"/>
              <c:x val="1.4492753623188406E-2"/>
              <c:y val="0.29621761684407727"/>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308202208"/>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'Immigrant Health'!$D$248</c:f>
              <c:strCache>
                <c:ptCount val="1"/>
                <c:pt idx="0">
                  <c:v>Documented noncitizens</c:v>
                </c:pt>
              </c:strCache>
            </c:strRef>
          </c:tx>
          <c:spPr>
            <a:solidFill>
              <a:schemeClr val="accent1">
                <a:lumMod val="75000"/>
              </a:schemeClr>
            </a:solidFill>
            <a:ln>
              <a:solidFill>
                <a:srgbClr val="FFFFFF"/>
              </a:solid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BC-ED44-A28A-533AB4D93ABD}"/>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BC-ED44-A28A-533AB4D93ABD}"/>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25-B64C-B76D-A658CFCA60C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BC-ED44-A28A-533AB4D93ABD}"/>
                </c:ext>
              </c:extLst>
            </c:dLbl>
            <c:spPr>
              <a:noFill/>
              <a:ln>
                <a:noFill/>
              </a:ln>
              <a:effectLst/>
            </c:spPr>
            <c:txPr>
              <a:bodyPr rot="-5400000" spcFirstLastPara="1" vertOverflow="ellipsis"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'Immigrant Health'!$C$249:$C$254</c:f>
              <c:strCache>
                <c:ptCount val="6"/>
                <c:pt idx="0">
                  <c:v>Outpatient</c:v>
                </c:pt>
                <c:pt idx="1">
                  <c:v>Hospital</c:v>
                </c:pt>
                <c:pt idx="2">
                  <c:v>Nursing home</c:v>
                </c:pt>
                <c:pt idx="3">
                  <c:v>Home care</c:v>
                </c:pt>
                <c:pt idx="4">
                  <c:v>Other health care services</c:v>
                </c:pt>
                <c:pt idx="5">
                  <c:v>Nonformal health care setting</c:v>
                </c:pt>
              </c:strCache>
            </c:strRef>
          </c:cat>
          <c:val>
            <c:numRef>
              <c:f>'Immigrant Health'!$D$249:$D$254</c:f>
              <c:numCache>
                <c:formatCode>_(* #,##0_);_(* \(#,##0\);_(* "-"??_);_(@_)</c:formatCode>
                <c:ptCount val="6"/>
                <c:pt idx="0">
                  <c:v>133393</c:v>
                </c:pt>
                <c:pt idx="1">
                  <c:v>252654</c:v>
                </c:pt>
                <c:pt idx="2">
                  <c:v>64999</c:v>
                </c:pt>
                <c:pt idx="3">
                  <c:v>104648</c:v>
                </c:pt>
                <c:pt idx="4">
                  <c:v>52019</c:v>
                </c:pt>
                <c:pt idx="5">
                  <c:v>89871</c:v>
                </c:pt>
              </c:numCache>
            </c:numRef>
          </c:val>
          <c:extLst>
            <c:ext xmlns:c16="http://schemas.microsoft.com/office/drawing/2014/chart" uri="{C3380CC4-5D6E-409C-BE32-E72D297353CC}">
              <c16:uniqueId val="{00000000-FA25-B64C-B76D-A658CFCA60CE}"/>
            </c:ext>
          </c:extLst>
        </c:ser>
        <c:ser>
          <c:idx val="1"/>
          <c:order val="1"/>
          <c:tx>
            <c:strRef>
              <c:f>'Immigrant Health'!$E$248</c:f>
              <c:strCache>
                <c:ptCount val="1"/>
                <c:pt idx="0">
                  <c:v>Undocumented immigrants</c:v>
                </c:pt>
              </c:strCache>
            </c:strRef>
          </c:tx>
          <c:spPr>
            <a:solidFill>
              <a:schemeClr val="accent2">
                <a:lumMod val="75000"/>
              </a:schemeClr>
            </a:solidFill>
            <a:ln>
              <a:solidFill>
                <a:srgbClr val="FFFFFF"/>
              </a:solid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C8-D54A-878E-8B5F8C2ACE0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C8-D54A-878E-8B5F8C2ACE0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C8-D54A-878E-8B5F8C2ACE0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BC-ED44-A28A-533AB4D93ABD}"/>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C8-D54A-878E-8B5F8C2ACE08}"/>
                </c:ext>
              </c:extLst>
            </c:dLbl>
            <c:spPr>
              <a:noFill/>
              <a:ln>
                <a:noFill/>
              </a:ln>
              <a:effectLst/>
            </c:spPr>
            <c:txPr>
              <a:bodyPr rot="-5400000" spcFirstLastPara="1" vertOverflow="ellipsis"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'Immigrant Health'!$C$249:$C$254</c:f>
              <c:strCache>
                <c:ptCount val="6"/>
                <c:pt idx="0">
                  <c:v>Outpatient</c:v>
                </c:pt>
                <c:pt idx="1">
                  <c:v>Hospital</c:v>
                </c:pt>
                <c:pt idx="2">
                  <c:v>Nursing home</c:v>
                </c:pt>
                <c:pt idx="3">
                  <c:v>Home care</c:v>
                </c:pt>
                <c:pt idx="4">
                  <c:v>Other health care services</c:v>
                </c:pt>
                <c:pt idx="5">
                  <c:v>Nonformal health care setting</c:v>
                </c:pt>
              </c:strCache>
            </c:strRef>
          </c:cat>
          <c:val>
            <c:numRef>
              <c:f>'Immigrant Health'!$E$249:$E$254</c:f>
              <c:numCache>
                <c:formatCode>_(* #,##0_);_(* \(#,##0\);_(* "-"??_);_(@_)</c:formatCode>
                <c:ptCount val="6"/>
                <c:pt idx="0">
                  <c:v>97852</c:v>
                </c:pt>
                <c:pt idx="1">
                  <c:v>82945</c:v>
                </c:pt>
                <c:pt idx="2">
                  <c:v>37937</c:v>
                </c:pt>
                <c:pt idx="3">
                  <c:v>55936</c:v>
                </c:pt>
                <c:pt idx="4">
                  <c:v>53801</c:v>
                </c:pt>
                <c:pt idx="5">
                  <c:v>38093</c:v>
                </c:pt>
              </c:numCache>
            </c:numRef>
          </c:val>
          <c:extLst>
            <c:ext xmlns:c16="http://schemas.microsoft.com/office/drawing/2014/chart" uri="{C3380CC4-5D6E-409C-BE32-E72D297353CC}">
              <c16:uniqueId val="{00000001-FA25-B64C-B76D-A658CFCA60CE}"/>
            </c:ext>
          </c:extLst>
        </c:ser>
        <c:dLbls>
          <c:dLblPos val="outEnd"/>
          <c:showLegendKey val="0"/>
          <c:showVal val="1"/>
          <c:showCatName val="0"/>
          <c:showSerName val="0"/>
          <c:showPercent val="0"/>
          <c:showBubbleSize val="0"/>
        </c:dLbls>
        <c:gapWidth val="219"/>
        <c:overlap val="-27"/>
        <c:axId val="1661974639"/>
        <c:axId val="1660501887"/>
      </c:barChart>
      <c:catAx>
        <c:axId val="166197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60501887"/>
        <c:crosses val="autoZero"/>
        <c:auto val="1"/>
        <c:lblAlgn val="ctr"/>
        <c:lblOffset val="100"/>
        <c:noMultiLvlLbl val="0"/>
      </c:catAx>
      <c:valAx>
        <c:axId val="1660501887"/>
        <c:scaling>
          <c:orientation val="minMax"/>
          <c:max val="253000"/>
          <c:min val="0"/>
        </c:scaling>
        <c:delete val="1"/>
        <c:axPos val="l"/>
        <c:majorGridlines>
          <c:spPr>
            <a:ln w="9525" cap="flat" cmpd="sng" algn="ctr">
              <a:solidFill>
                <a:schemeClr val="tx1">
                  <a:lumMod val="15000"/>
                  <a:lumOff val="85000"/>
                </a:schemeClr>
              </a:solidFill>
              <a:prstDash val="sysDot"/>
              <a:round/>
            </a:ln>
            <a:effectLst/>
          </c:spPr>
        </c:majorGridlines>
        <c:numFmt formatCode="_(* #,##0_);_(* \(#,##0\);_(* &quot;-&quot;??_);_(@_)" sourceLinked="1"/>
        <c:majorTickMark val="out"/>
        <c:minorTickMark val="none"/>
        <c:tickLblPos val="nextTo"/>
        <c:crossAx val="1661974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75000"/>
              </a:schemeClr>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'Trump 2'!$C$311:$C$314</c:f>
              <c:strCache>
                <c:ptCount val="4"/>
                <c:pt idx="0">
                  <c:v>Overall</c:v>
                </c:pt>
                <c:pt idx="1">
                  <c:v>…if cut Medicaid spending by $700 bn</c:v>
                </c:pt>
                <c:pt idx="2">
                  <c:v>…if increased uninsured by 10 million</c:v>
                </c:pt>
                <c:pt idx="3">
                  <c:v>… if reduced hospital funding</c:v>
                </c:pt>
              </c:strCache>
            </c:strRef>
          </c:cat>
          <c:val>
            <c:numRef>
              <c:f>'Trump 2'!$D$311:$D$314</c:f>
              <c:numCache>
                <c:formatCode>0%</c:formatCode>
                <c:ptCount val="4"/>
                <c:pt idx="0">
                  <c:v>0.64</c:v>
                </c:pt>
                <c:pt idx="1">
                  <c:v>0.67</c:v>
                </c:pt>
                <c:pt idx="2">
                  <c:v>0.74</c:v>
                </c:pt>
                <c:pt idx="3">
                  <c:v>0.79</c:v>
                </c:pt>
              </c:numCache>
            </c:numRef>
          </c:val>
          <c:extLst>
            <c:ext xmlns:c16="http://schemas.microsoft.com/office/drawing/2014/chart" uri="{C3380CC4-5D6E-409C-BE32-E72D297353CC}">
              <c16:uniqueId val="{00000000-8D73-224C-918A-324C9C4ADFEE}"/>
            </c:ext>
          </c:extLst>
        </c:ser>
        <c:dLbls>
          <c:dLblPos val="outEnd"/>
          <c:showLegendKey val="0"/>
          <c:showVal val="1"/>
          <c:showCatName val="0"/>
          <c:showSerName val="0"/>
          <c:showPercent val="0"/>
          <c:showBubbleSize val="0"/>
        </c:dLbls>
        <c:gapWidth val="45"/>
        <c:axId val="1710558143"/>
        <c:axId val="1363188640"/>
      </c:barChart>
      <c:catAx>
        <c:axId val="17105581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63188640"/>
        <c:crosses val="autoZero"/>
        <c:auto val="1"/>
        <c:lblAlgn val="ctr"/>
        <c:lblOffset val="100"/>
        <c:noMultiLvlLbl val="0"/>
      </c:catAx>
      <c:valAx>
        <c:axId val="1363188640"/>
        <c:scaling>
          <c:orientation val="minMax"/>
          <c:max val="0.8"/>
        </c:scaling>
        <c:delete val="1"/>
        <c:axPos val="t"/>
        <c:numFmt formatCode="0%" sourceLinked="1"/>
        <c:majorTickMark val="out"/>
        <c:minorTickMark val="none"/>
        <c:tickLblPos val="nextTo"/>
        <c:crossAx val="1710558143"/>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Not enough or right amount</c:v>
                </c:pt>
              </c:strCache>
            </c:strRef>
          </c:tx>
          <c:spPr>
            <a:solidFill>
              <a:schemeClr val="accent1">
                <a:lumMod val="75000"/>
              </a:schemeClr>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Doctors and other 
healthcare providers</c:v>
                </c:pt>
                <c:pt idx="1">
                  <c:v>Health insurance 
companies</c:v>
                </c:pt>
              </c:strCache>
            </c:strRef>
          </c:cat>
          <c:val>
            <c:numRef>
              <c:f>Sheet1!$B$2:$B$3</c:f>
              <c:numCache>
                <c:formatCode>0%</c:formatCode>
                <c:ptCount val="2"/>
                <c:pt idx="0">
                  <c:v>0.76</c:v>
                </c:pt>
                <c:pt idx="1">
                  <c:v>0.09</c:v>
                </c:pt>
              </c:numCache>
            </c:numRef>
          </c:val>
          <c:extLst>
            <c:ext xmlns:c16="http://schemas.microsoft.com/office/drawing/2014/chart" uri="{C3380CC4-5D6E-409C-BE32-E72D297353CC}">
              <c16:uniqueId val="{00000000-1D2E-514D-8472-0416EE7E058B}"/>
            </c:ext>
          </c:extLst>
        </c:ser>
        <c:ser>
          <c:idx val="1"/>
          <c:order val="1"/>
          <c:tx>
            <c:strRef>
              <c:f>Sheet1!$C$1</c:f>
              <c:strCache>
                <c:ptCount val="1"/>
                <c:pt idx="0">
                  <c:v>Too much influence</c:v>
                </c:pt>
              </c:strCache>
            </c:strRef>
          </c:tx>
          <c:spPr>
            <a:solidFill>
              <a:schemeClr val="accent2">
                <a:lumMod val="75000"/>
              </a:schemeClr>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Doctors and other 
healthcare providers</c:v>
                </c:pt>
                <c:pt idx="1">
                  <c:v>Health insurance 
companies</c:v>
                </c:pt>
              </c:strCache>
            </c:strRef>
          </c:cat>
          <c:val>
            <c:numRef>
              <c:f>Sheet1!$C$2:$C$3</c:f>
              <c:numCache>
                <c:formatCode>0%</c:formatCode>
                <c:ptCount val="2"/>
                <c:pt idx="0">
                  <c:v>0.11</c:v>
                </c:pt>
                <c:pt idx="1">
                  <c:v>0.69</c:v>
                </c:pt>
              </c:numCache>
            </c:numRef>
          </c:val>
          <c:extLst>
            <c:ext xmlns:c16="http://schemas.microsoft.com/office/drawing/2014/chart" uri="{C3380CC4-5D6E-409C-BE32-E72D297353CC}">
              <c16:uniqueId val="{00000001-1D2E-514D-8472-0416EE7E058B}"/>
            </c:ext>
          </c:extLst>
        </c:ser>
        <c:dLbls>
          <c:showLegendKey val="0"/>
          <c:showVal val="0"/>
          <c:showCatName val="0"/>
          <c:showSerName val="0"/>
          <c:showPercent val="0"/>
          <c:showBubbleSize val="0"/>
        </c:dLbls>
        <c:gapWidth val="70"/>
        <c:overlap val="-15"/>
        <c:axId val="1989957008"/>
        <c:axId val="1368044016"/>
      </c:barChart>
      <c:catAx>
        <c:axId val="198995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68044016"/>
        <c:crosses val="autoZero"/>
        <c:auto val="1"/>
        <c:lblAlgn val="ctr"/>
        <c:lblOffset val="100"/>
        <c:noMultiLvlLbl val="0"/>
      </c:catAx>
      <c:valAx>
        <c:axId val="1368044016"/>
        <c:scaling>
          <c:orientation val="minMax"/>
          <c:max val="0.77"/>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1989957008"/>
        <c:crosses val="autoZero"/>
        <c:crossBetween val="between"/>
      </c:valAx>
      <c:spPr>
        <a:noFill/>
        <a:ln>
          <a:noFill/>
        </a:ln>
        <a:effectLst/>
      </c:spPr>
    </c:plotArea>
    <c:legend>
      <c:legendPos val="l"/>
      <c:layout>
        <c:manualLayout>
          <c:xMode val="edge"/>
          <c:yMode val="edge"/>
          <c:x val="7.246376811594203E-3"/>
          <c:y val="0.34468937923695564"/>
          <c:w val="0.32561831944919928"/>
          <c:h val="0.2407389863077670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Support</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Democrats</c:v>
                </c:pt>
                <c:pt idx="2">
                  <c:v>Independents</c:v>
                </c:pt>
                <c:pt idx="3">
                  <c:v>Republicans</c:v>
                </c:pt>
              </c:strCache>
            </c:strRef>
          </c:cat>
          <c:val>
            <c:numRef>
              <c:f>Sheet1!$B$2:$B$5</c:f>
              <c:numCache>
                <c:formatCode>0%</c:formatCode>
                <c:ptCount val="4"/>
                <c:pt idx="0">
                  <c:v>0.59</c:v>
                </c:pt>
                <c:pt idx="1">
                  <c:v>0.85</c:v>
                </c:pt>
                <c:pt idx="2">
                  <c:v>0.56999999999999995</c:v>
                </c:pt>
                <c:pt idx="3">
                  <c:v>0.34</c:v>
                </c:pt>
              </c:numCache>
            </c:numRef>
          </c:val>
          <c:extLst>
            <c:ext xmlns:c16="http://schemas.microsoft.com/office/drawing/2014/chart" uri="{C3380CC4-5D6E-409C-BE32-E72D297353CC}">
              <c16:uniqueId val="{00000000-B794-2F4C-8F7A-C4188E1BE473}"/>
            </c:ext>
          </c:extLst>
        </c:ser>
        <c:ser>
          <c:idx val="1"/>
          <c:order val="1"/>
          <c:tx>
            <c:strRef>
              <c:f>Sheet1!$C$1</c:f>
              <c:strCache>
                <c:ptCount val="1"/>
                <c:pt idx="0">
                  <c:v>Oppose</c:v>
                </c:pt>
              </c:strCache>
            </c:strRef>
          </c:tx>
          <c:spPr>
            <a:solidFill>
              <a:schemeClr val="accent2">
                <a:lumMod val="75000"/>
              </a:schemeClr>
            </a:solidFill>
            <a:ln>
              <a:solidFill>
                <a:schemeClr val="bg1"/>
              </a:solid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94-2F4C-8F7A-C4188E1BE47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Democrats</c:v>
                </c:pt>
                <c:pt idx="2">
                  <c:v>Independents</c:v>
                </c:pt>
                <c:pt idx="3">
                  <c:v>Republicans</c:v>
                </c:pt>
              </c:strCache>
            </c:strRef>
          </c:cat>
          <c:val>
            <c:numRef>
              <c:f>Sheet1!$C$2:$C$5</c:f>
              <c:numCache>
                <c:formatCode>0%</c:formatCode>
                <c:ptCount val="4"/>
                <c:pt idx="0">
                  <c:v>0.27</c:v>
                </c:pt>
                <c:pt idx="1">
                  <c:v>7.0000000000000007E-2</c:v>
                </c:pt>
                <c:pt idx="2">
                  <c:v>0.24</c:v>
                </c:pt>
                <c:pt idx="3">
                  <c:v>0.5</c:v>
                </c:pt>
              </c:numCache>
            </c:numRef>
          </c:val>
          <c:extLst>
            <c:ext xmlns:c16="http://schemas.microsoft.com/office/drawing/2014/chart" uri="{C3380CC4-5D6E-409C-BE32-E72D297353CC}">
              <c16:uniqueId val="{00000001-B794-2F4C-8F7A-C4188E1BE473}"/>
            </c:ext>
          </c:extLst>
        </c:ser>
        <c:dLbls>
          <c:showLegendKey val="0"/>
          <c:showVal val="0"/>
          <c:showCatName val="0"/>
          <c:showSerName val="0"/>
          <c:showPercent val="0"/>
          <c:showBubbleSize val="0"/>
        </c:dLbls>
        <c:gapWidth val="78"/>
        <c:overlap val="-15"/>
        <c:axId val="1833004560"/>
        <c:axId val="1833006272"/>
      </c:barChart>
      <c:catAx>
        <c:axId val="18330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833006272"/>
        <c:crosses val="autoZero"/>
        <c:auto val="1"/>
        <c:lblAlgn val="ctr"/>
        <c:lblOffset val="100"/>
        <c:noMultiLvlLbl val="0"/>
      </c:catAx>
      <c:valAx>
        <c:axId val="1833006272"/>
        <c:scaling>
          <c:orientation val="minMax"/>
          <c:max val="0.87"/>
          <c:min val="0"/>
        </c:scaling>
        <c:delete val="1"/>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1833004560"/>
        <c:crosses val="autoZero"/>
        <c:crossBetween val="between"/>
      </c:valAx>
      <c:spPr>
        <a:noFill/>
        <a:ln>
          <a:noFill/>
        </a:ln>
        <a:effectLst/>
      </c:spPr>
    </c:plotArea>
    <c:legend>
      <c:legendPos val="l"/>
      <c:layout>
        <c:manualLayout>
          <c:xMode val="edge"/>
          <c:yMode val="edge"/>
          <c:x val="7.246376811594203E-3"/>
          <c:y val="0.38810119589049175"/>
          <c:w val="0.11613678724941991"/>
          <c:h val="0.1944404441449677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3347072083664"/>
          <c:y val="5.3165740654203791E-2"/>
          <c:w val="0.79707652898647863"/>
          <c:h val="0.8123252642831198"/>
        </c:manualLayout>
      </c:layout>
      <c:lineChart>
        <c:grouping val="standard"/>
        <c:varyColors val="0"/>
        <c:ser>
          <c:idx val="0"/>
          <c:order val="0"/>
          <c:tx>
            <c:strRef>
              <c:f>'Insurance and Access'!$D$498</c:f>
              <c:strCache>
                <c:ptCount val="1"/>
                <c:pt idx="0">
                  <c:v>Uninsured rate</c:v>
                </c:pt>
              </c:strCache>
            </c:strRef>
          </c:tx>
          <c:spPr>
            <a:ln w="76200" cap="rnd">
              <a:solidFill>
                <a:schemeClr val="bg1"/>
              </a:solidFill>
              <a:round/>
            </a:ln>
            <a:effectLst>
              <a:outerShdw blurRad="50800" dist="38100" dir="2700000" algn="tl" rotWithShape="0">
                <a:prstClr val="black">
                  <a:alpha val="40000"/>
                </a:prstClr>
              </a:outerShdw>
            </a:effectLst>
          </c:spPr>
          <c:marker>
            <c:symbol val="circle"/>
            <c:size val="5"/>
            <c:spPr>
              <a:solidFill>
                <a:schemeClr val="bg1"/>
              </a:solidFill>
              <a:ln w="9525">
                <a:solidFill>
                  <a:schemeClr val="bg1"/>
                </a:solidFill>
              </a:ln>
              <a:effectLst>
                <a:outerShdw blurRad="50800" dist="38100" dir="2700000" algn="tl" rotWithShape="0">
                  <a:prstClr val="black">
                    <a:alpha val="40000"/>
                  </a:prstClr>
                </a:outerShdw>
              </a:effectLst>
            </c:spPr>
          </c:marker>
          <c:cat>
            <c:numRef>
              <c:f>'Insurance and Access'!$C$499:$C$560</c:f>
              <c:numCache>
                <c:formatCode>General</c:formatCode>
                <c:ptCount val="6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pt idx="59">
                  <c:v>2022</c:v>
                </c:pt>
                <c:pt idx="60">
                  <c:v>2023</c:v>
                </c:pt>
                <c:pt idx="61">
                  <c:v>2024</c:v>
                </c:pt>
              </c:numCache>
            </c:numRef>
          </c:cat>
          <c:val>
            <c:numRef>
              <c:f>'Insurance and Access'!$D$499:$D$560</c:f>
              <c:numCache>
                <c:formatCode>General</c:formatCode>
                <c:ptCount val="62"/>
                <c:pt idx="0">
                  <c:v>24.3</c:v>
                </c:pt>
                <c:pt idx="5">
                  <c:v>14.5</c:v>
                </c:pt>
                <c:pt idx="7">
                  <c:v>14.6</c:v>
                </c:pt>
                <c:pt idx="9">
                  <c:v>13.2</c:v>
                </c:pt>
                <c:pt idx="11">
                  <c:v>11.4</c:v>
                </c:pt>
                <c:pt idx="13">
                  <c:v>12.7</c:v>
                </c:pt>
                <c:pt idx="15">
                  <c:v>11.4</c:v>
                </c:pt>
                <c:pt idx="17">
                  <c:v>11.4</c:v>
                </c:pt>
                <c:pt idx="19">
                  <c:v>12.5</c:v>
                </c:pt>
                <c:pt idx="20">
                  <c:v>13.1</c:v>
                </c:pt>
                <c:pt idx="21">
                  <c:v>12.9</c:v>
                </c:pt>
                <c:pt idx="23">
                  <c:v>13.3</c:v>
                </c:pt>
                <c:pt idx="26">
                  <c:v>13.9</c:v>
                </c:pt>
                <c:pt idx="27">
                  <c:v>15.2</c:v>
                </c:pt>
                <c:pt idx="28">
                  <c:v>14.5</c:v>
                </c:pt>
                <c:pt idx="29">
                  <c:v>14.8</c:v>
                </c:pt>
                <c:pt idx="30">
                  <c:v>15.4</c:v>
                </c:pt>
                <c:pt idx="31">
                  <c:v>15.8</c:v>
                </c:pt>
                <c:pt idx="32">
                  <c:v>14.4</c:v>
                </c:pt>
                <c:pt idx="33">
                  <c:v>14.8</c:v>
                </c:pt>
                <c:pt idx="34">
                  <c:v>15.5</c:v>
                </c:pt>
                <c:pt idx="35">
                  <c:v>14.7</c:v>
                </c:pt>
                <c:pt idx="36">
                  <c:v>14.3</c:v>
                </c:pt>
                <c:pt idx="37">
                  <c:v>15</c:v>
                </c:pt>
                <c:pt idx="38">
                  <c:v>14.3</c:v>
                </c:pt>
                <c:pt idx="39">
                  <c:v>14.7</c:v>
                </c:pt>
                <c:pt idx="40">
                  <c:v>14.7</c:v>
                </c:pt>
                <c:pt idx="41">
                  <c:v>14.6</c:v>
                </c:pt>
                <c:pt idx="42">
                  <c:v>14.5</c:v>
                </c:pt>
                <c:pt idx="43">
                  <c:v>15</c:v>
                </c:pt>
                <c:pt idx="44">
                  <c:v>14.7</c:v>
                </c:pt>
                <c:pt idx="45">
                  <c:v>14.8</c:v>
                </c:pt>
                <c:pt idx="46">
                  <c:v>15.4</c:v>
                </c:pt>
                <c:pt idx="47">
                  <c:v>16</c:v>
                </c:pt>
                <c:pt idx="48">
                  <c:v>15.1</c:v>
                </c:pt>
                <c:pt idx="49">
                  <c:v>14.7</c:v>
                </c:pt>
                <c:pt idx="50">
                  <c:v>14.4</c:v>
                </c:pt>
                <c:pt idx="51">
                  <c:v>11.5</c:v>
                </c:pt>
                <c:pt idx="52">
                  <c:v>9.1</c:v>
                </c:pt>
                <c:pt idx="53">
                  <c:v>9</c:v>
                </c:pt>
                <c:pt idx="54">
                  <c:v>9.1</c:v>
                </c:pt>
                <c:pt idx="55">
                  <c:v>9.4</c:v>
                </c:pt>
                <c:pt idx="56">
                  <c:v>10.3</c:v>
                </c:pt>
                <c:pt idx="57">
                  <c:v>9.6999999999999993</c:v>
                </c:pt>
                <c:pt idx="58">
                  <c:v>9.1999999999999993</c:v>
                </c:pt>
                <c:pt idx="59">
                  <c:v>8.4</c:v>
                </c:pt>
                <c:pt idx="60">
                  <c:v>7.6</c:v>
                </c:pt>
                <c:pt idx="61">
                  <c:v>8.1999999999999993</c:v>
                </c:pt>
              </c:numCache>
            </c:numRef>
          </c:val>
          <c:smooth val="0"/>
          <c:extLst>
            <c:ext xmlns:c16="http://schemas.microsoft.com/office/drawing/2014/chart" uri="{C3380CC4-5D6E-409C-BE32-E72D297353CC}">
              <c16:uniqueId val="{00000000-7FEC-D841-859F-19F28FEC9D3B}"/>
            </c:ext>
          </c:extLst>
        </c:ser>
        <c:dLbls>
          <c:showLegendKey val="0"/>
          <c:showVal val="0"/>
          <c:showCatName val="0"/>
          <c:showSerName val="0"/>
          <c:showPercent val="0"/>
          <c:showBubbleSize val="0"/>
        </c:dLbls>
        <c:marker val="1"/>
        <c:smooth val="0"/>
        <c:axId val="441768543"/>
        <c:axId val="441769791"/>
      </c:lineChart>
      <c:catAx>
        <c:axId val="441768543"/>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41769791"/>
        <c:crosses val="autoZero"/>
        <c:auto val="1"/>
        <c:lblAlgn val="ctr"/>
        <c:lblOffset val="100"/>
        <c:tickLblSkip val="5"/>
        <c:noMultiLvlLbl val="0"/>
      </c:catAx>
      <c:valAx>
        <c:axId val="441769791"/>
        <c:scaling>
          <c:orientation val="minMax"/>
          <c:max val="25"/>
          <c:min val="0"/>
        </c:scaling>
        <c:delete val="0"/>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Uninsured </a:t>
                </a:r>
              </a:p>
              <a:p>
                <a:pPr>
                  <a:defRPr/>
                </a:pPr>
                <a:r>
                  <a:rPr lang="en-US" dirty="0"/>
                  <a:t>(%)</a:t>
                </a:r>
              </a:p>
            </c:rich>
          </c:tx>
          <c:layout>
            <c:manualLayout>
              <c:xMode val="edge"/>
              <c:yMode val="edge"/>
              <c:x val="4.5774425941080257E-4"/>
              <c:y val="0.37223112090527172"/>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41768543"/>
        <c:crosses val="autoZero"/>
        <c:crossBetween val="between"/>
      </c:valAx>
      <c:spPr>
        <a:noFill/>
        <a:ln>
          <a:noFill/>
        </a:ln>
        <a:effectLst/>
      </c:spPr>
    </c:plotArea>
    <c:plotVisOnly val="1"/>
    <c:dispBlanksAs val="span"/>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and Access'!$B$2505:$B$2508</c:f>
              <c:strCache>
                <c:ptCount val="4"/>
                <c:pt idx="0">
                  <c:v>Ever uninsured</c:v>
                </c:pt>
                <c:pt idx="1">
                  <c:v>Continuous Private</c:v>
                </c:pt>
                <c:pt idx="2">
                  <c:v>Continuus Medicaid/CHIP/ACA</c:v>
                </c:pt>
                <c:pt idx="3">
                  <c:v>Continuous Mixed</c:v>
                </c:pt>
              </c:strCache>
            </c:strRef>
          </c:cat>
          <c:val>
            <c:numRef>
              <c:f>'Insurance and Access'!$C$2505:$C$2508</c:f>
              <c:numCache>
                <c:formatCode>0%</c:formatCode>
                <c:ptCount val="4"/>
                <c:pt idx="0">
                  <c:v>0.42</c:v>
                </c:pt>
                <c:pt idx="1">
                  <c:v>0.26</c:v>
                </c:pt>
                <c:pt idx="2">
                  <c:v>0.14000000000000001</c:v>
                </c:pt>
                <c:pt idx="3">
                  <c:v>0.18</c:v>
                </c:pt>
              </c:numCache>
            </c:numRef>
          </c:val>
          <c:extLst>
            <c:ext xmlns:c16="http://schemas.microsoft.com/office/drawing/2014/chart" uri="{C3380CC4-5D6E-409C-BE32-E72D297353CC}">
              <c16:uniqueId val="{00000000-D012-E044-9B66-4A1DB1114C41}"/>
            </c:ext>
          </c:extLst>
        </c:ser>
        <c:dLbls>
          <c:dLblPos val="outEnd"/>
          <c:showLegendKey val="0"/>
          <c:showVal val="1"/>
          <c:showCatName val="0"/>
          <c:showSerName val="0"/>
          <c:showPercent val="0"/>
          <c:showBubbleSize val="0"/>
        </c:dLbls>
        <c:gapWidth val="40"/>
        <c:axId val="316803664"/>
        <c:axId val="317315248"/>
      </c:barChart>
      <c:catAx>
        <c:axId val="316803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17315248"/>
        <c:crosses val="autoZero"/>
        <c:auto val="1"/>
        <c:lblAlgn val="ctr"/>
        <c:lblOffset val="100"/>
        <c:noMultiLvlLbl val="0"/>
      </c:catAx>
      <c:valAx>
        <c:axId val="317315248"/>
        <c:scaling>
          <c:orientation val="minMax"/>
          <c:max val="0.43"/>
          <c:min val="0"/>
        </c:scaling>
        <c:delete val="1"/>
        <c:axPos val="t"/>
        <c:majorGridlines>
          <c:spPr>
            <a:ln w="9525" cap="flat" cmpd="sng" algn="ctr">
              <a:solidFill>
                <a:schemeClr val="tx1">
                  <a:lumMod val="15000"/>
                  <a:lumOff val="85000"/>
                </a:schemeClr>
              </a:solidFill>
              <a:prstDash val="sysDot"/>
              <a:round/>
            </a:ln>
            <a:effectLst/>
          </c:spPr>
        </c:majorGridlines>
        <c:numFmt formatCode="0%" sourceLinked="1"/>
        <c:majorTickMark val="out"/>
        <c:minorTickMark val="none"/>
        <c:tickLblPos val="nextTo"/>
        <c:crossAx val="31680366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9064247403857"/>
          <c:y val="3.2292626208806387E-2"/>
          <c:w val="0.38482492677545743"/>
          <c:h val="0.93541474758238718"/>
        </c:manualLayout>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001-D14C-B3BF-6A22EF8A16E6}"/>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D001-D14C-B3BF-6A22EF8A16E6}"/>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D001-D14C-B3BF-6A22EF8A16E6}"/>
              </c:ext>
            </c:extLst>
          </c:dPt>
          <c:cat>
            <c:strRef>
              <c:f>Medicaid!$C$250:$D$252</c:f>
              <c:strCache>
                <c:ptCount val="3"/>
                <c:pt idx="0">
                  <c:v>Medicaid Policies</c:v>
                </c:pt>
                <c:pt idx="1">
                  <c:v>Medicare Policies</c:v>
                </c:pt>
                <c:pt idx="2">
                  <c:v>ACA Marketplaces</c:v>
                </c:pt>
              </c:strCache>
            </c:strRef>
          </c:cat>
          <c:val>
            <c:numRef>
              <c:f>Medicaid!$N$250:$N$252</c:f>
              <c:numCache>
                <c:formatCode>#,##0.0</c:formatCode>
                <c:ptCount val="3"/>
                <c:pt idx="0">
                  <c:v>7.5</c:v>
                </c:pt>
                <c:pt idx="1">
                  <c:v>0.1</c:v>
                </c:pt>
                <c:pt idx="2" formatCode="General">
                  <c:v>2.1</c:v>
                </c:pt>
              </c:numCache>
            </c:numRef>
          </c:val>
          <c:extLst>
            <c:ext xmlns:c16="http://schemas.microsoft.com/office/drawing/2014/chart" uri="{C3380CC4-5D6E-409C-BE32-E72D297353CC}">
              <c16:uniqueId val="{00000006-D001-D14C-B3BF-6A22EF8A16E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2016 - 2017</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Medicaid /
Non-group</c:v>
                </c:pt>
                <c:pt idx="1">
                  <c:v>Uninsured</c:v>
                </c:pt>
              </c:strCache>
            </c:strRef>
          </c:cat>
          <c:val>
            <c:numRef>
              <c:f>Sheet1!$B$2:$B$3</c:f>
              <c:numCache>
                <c:formatCode>0.0%</c:formatCode>
                <c:ptCount val="2"/>
                <c:pt idx="0">
                  <c:v>0.35699999999999998</c:v>
                </c:pt>
                <c:pt idx="1">
                  <c:v>0.23699999999999999</c:v>
                </c:pt>
              </c:numCache>
            </c:numRef>
          </c:val>
          <c:extLst>
            <c:ext xmlns:c16="http://schemas.microsoft.com/office/drawing/2014/chart" uri="{C3380CC4-5D6E-409C-BE32-E72D297353CC}">
              <c16:uniqueId val="{00000000-CE7D-BC40-9C37-698B699147E1}"/>
            </c:ext>
          </c:extLst>
        </c:ser>
        <c:ser>
          <c:idx val="1"/>
          <c:order val="1"/>
          <c:tx>
            <c:strRef>
              <c:f>Sheet1!$C$1</c:f>
              <c:strCache>
                <c:ptCount val="1"/>
                <c:pt idx="0">
                  <c:v>2018 - 2019</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Medicaid /
Non-group</c:v>
                </c:pt>
                <c:pt idx="1">
                  <c:v>Uninsured</c:v>
                </c:pt>
              </c:strCache>
            </c:strRef>
          </c:cat>
          <c:val>
            <c:numRef>
              <c:f>Sheet1!$C$2:$C$3</c:f>
              <c:numCache>
                <c:formatCode>0.0%</c:formatCode>
                <c:ptCount val="2"/>
                <c:pt idx="0">
                  <c:v>0.30299999999999999</c:v>
                </c:pt>
                <c:pt idx="1">
                  <c:v>0.28899999999999998</c:v>
                </c:pt>
              </c:numCache>
            </c:numRef>
          </c:val>
          <c:extLst>
            <c:ext xmlns:c16="http://schemas.microsoft.com/office/drawing/2014/chart" uri="{C3380CC4-5D6E-409C-BE32-E72D297353CC}">
              <c16:uniqueId val="{00000001-CE7D-BC40-9C37-698B699147E1}"/>
            </c:ext>
          </c:extLst>
        </c:ser>
        <c:dLbls>
          <c:showLegendKey val="0"/>
          <c:showVal val="0"/>
          <c:showCatName val="0"/>
          <c:showSerName val="0"/>
          <c:showPercent val="0"/>
          <c:showBubbleSize val="0"/>
        </c:dLbls>
        <c:gapWidth val="92"/>
        <c:overlap val="-15"/>
        <c:axId val="273206255"/>
        <c:axId val="273156319"/>
      </c:barChart>
      <c:catAx>
        <c:axId val="27320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73156319"/>
        <c:crosses val="autoZero"/>
        <c:auto val="1"/>
        <c:lblAlgn val="ctr"/>
        <c:lblOffset val="100"/>
        <c:noMultiLvlLbl val="0"/>
      </c:catAx>
      <c:valAx>
        <c:axId val="273156319"/>
        <c:scaling>
          <c:orientation val="minMax"/>
          <c:max val="0.36"/>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273206255"/>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Problems with
Medical Debt</c:v>
                </c:pt>
                <c:pt idx="1">
                  <c:v>Delayed Care
Due to Cost</c:v>
                </c:pt>
                <c:pt idx="2">
                  <c:v>Delayed Taking
Meds Due to Cost</c:v>
                </c:pt>
              </c:strCache>
            </c:strRef>
          </c:cat>
          <c:val>
            <c:numRef>
              <c:f>Sheet1!$B$2:$B$4</c:f>
              <c:numCache>
                <c:formatCode>0.0%</c:formatCode>
                <c:ptCount val="3"/>
                <c:pt idx="0">
                  <c:v>0.498</c:v>
                </c:pt>
                <c:pt idx="1">
                  <c:v>0.55900000000000005</c:v>
                </c:pt>
                <c:pt idx="2">
                  <c:v>0.63800000000000001</c:v>
                </c:pt>
              </c:numCache>
            </c:numRef>
          </c:val>
          <c:extLst>
            <c:ext xmlns:c16="http://schemas.microsoft.com/office/drawing/2014/chart" uri="{C3380CC4-5D6E-409C-BE32-E72D297353CC}">
              <c16:uniqueId val="{00000000-D5D3-5A43-99B1-A52C7A678B03}"/>
            </c:ext>
          </c:extLst>
        </c:ser>
        <c:dLbls>
          <c:showLegendKey val="0"/>
          <c:showVal val="0"/>
          <c:showCatName val="0"/>
          <c:showSerName val="0"/>
          <c:showPercent val="0"/>
          <c:showBubbleSize val="0"/>
        </c:dLbls>
        <c:gapWidth val="68"/>
        <c:overlap val="-27"/>
        <c:axId val="357121248"/>
        <c:axId val="273972047"/>
      </c:barChart>
      <c:catAx>
        <c:axId val="35712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73972047"/>
        <c:crosses val="autoZero"/>
        <c:auto val="1"/>
        <c:lblAlgn val="ctr"/>
        <c:lblOffset val="100"/>
        <c:noMultiLvlLbl val="0"/>
      </c:catAx>
      <c:valAx>
        <c:axId val="273972047"/>
        <c:scaling>
          <c:orientation val="minMax"/>
          <c:max val="0.64"/>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357121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solidFill>
                <a:schemeClr val="bg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D-1E4F-BED0-BC550A09D5B1}"/>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(Medicaid!$E$196,Medicaid!$G$196,Medicaid!$J$196)</c:f>
              <c:strCache>
                <c:ptCount val="3"/>
                <c:pt idx="0">
                  <c:v>Cost per beneficiary subjected to requirements</c:v>
                </c:pt>
                <c:pt idx="1">
                  <c:v>Cost per disenrollment</c:v>
                </c:pt>
                <c:pt idx="2">
                  <c:v>Cost per beneficiary who does not meet any requirement</c:v>
                </c:pt>
              </c:strCache>
            </c:strRef>
          </c:cat>
          <c:val>
            <c:numRef>
              <c:f>(Medicaid!$E$197,Medicaid!$G$197,Medicaid!$J$197)</c:f>
              <c:numCache>
                <c:formatCode>_("$"* #,##0_);_("$"* \(#,##0\);_("$"* "-"??_);_(@_)</c:formatCode>
                <c:ptCount val="3"/>
                <c:pt idx="0">
                  <c:v>226.95652173913044</c:v>
                </c:pt>
                <c:pt idx="1">
                  <c:v>1436.9081700066065</c:v>
                </c:pt>
                <c:pt idx="2">
                  <c:v>4539.1304347826044</c:v>
                </c:pt>
              </c:numCache>
            </c:numRef>
          </c:val>
          <c:extLst>
            <c:ext xmlns:c16="http://schemas.microsoft.com/office/drawing/2014/chart" uri="{C3380CC4-5D6E-409C-BE32-E72D297353CC}">
              <c16:uniqueId val="{00000000-7A95-E14E-B396-94DCCCF167B0}"/>
            </c:ext>
          </c:extLst>
        </c:ser>
        <c:dLbls>
          <c:dLblPos val="outEnd"/>
          <c:showLegendKey val="0"/>
          <c:showVal val="1"/>
          <c:showCatName val="0"/>
          <c:showSerName val="0"/>
          <c:showPercent val="0"/>
          <c:showBubbleSize val="0"/>
        </c:dLbls>
        <c:gapWidth val="76"/>
        <c:overlap val="-27"/>
        <c:axId val="1812108960"/>
        <c:axId val="1615167983"/>
      </c:barChart>
      <c:catAx>
        <c:axId val="18121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15167983"/>
        <c:crosses val="autoZero"/>
        <c:auto val="1"/>
        <c:lblAlgn val="ctr"/>
        <c:lblOffset val="100"/>
        <c:noMultiLvlLbl val="0"/>
      </c:catAx>
      <c:valAx>
        <c:axId val="1615167983"/>
        <c:scaling>
          <c:orientation val="minMax"/>
          <c:max val="4600"/>
          <c:min val="0"/>
        </c:scaling>
        <c:delete val="1"/>
        <c:axPos val="l"/>
        <c:majorGridlines>
          <c:spPr>
            <a:ln w="9525" cap="flat" cmpd="sng" algn="ctr">
              <a:solidFill>
                <a:schemeClr val="tx1">
                  <a:lumMod val="15000"/>
                  <a:lumOff val="85000"/>
                </a:schemeClr>
              </a:solidFill>
              <a:prstDash val="sysDot"/>
              <a:round/>
            </a:ln>
            <a:effectLst/>
          </c:spPr>
        </c:majorGridlines>
        <c:numFmt formatCode="_(&quot;$&quot;* #,##0_);_(&quot;$&quot;* \(#,##0\);_(&quot;$&quot;* &quot;-&quot;??_);_(@_)" sourceLinked="1"/>
        <c:majorTickMark val="out"/>
        <c:minorTickMark val="none"/>
        <c:tickLblPos val="nextTo"/>
        <c:crossAx val="1812108960"/>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1DF7B-69BE-330F-EBFB-684A3EFE0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445E5-7DF7-0302-2CF4-324537C73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7AEC4-6847-2D06-92E2-413D3485D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5E84B2-B709-68D1-89C1-455D3E3F8D27}"/>
              </a:ext>
            </a:extLst>
          </p:cNvPr>
          <p:cNvSpPr>
            <a:spLocks noGrp="1"/>
          </p:cNvSpPr>
          <p:nvPr>
            <p:ph type="sldNum" sz="quarter" idx="5"/>
          </p:nvPr>
        </p:nvSpPr>
        <p:spPr/>
        <p:txBody>
          <a:bodyPr/>
          <a:lstStyle/>
          <a:p>
            <a:fld id="{E533DABF-F4CA-5543-AC3F-58A2C4A45E0B}" type="slidenum">
              <a:rPr lang="en-US" smtClean="0"/>
              <a:t>3</a:t>
            </a:fld>
            <a:endParaRPr lang="en-US"/>
          </a:p>
        </p:txBody>
      </p:sp>
    </p:spTree>
    <p:extLst>
      <p:ext uri="{BB962C8B-B14F-4D97-AF65-F5344CB8AC3E}">
        <p14:creationId xmlns:p14="http://schemas.microsoft.com/office/powerpoint/2010/main" val="200348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02147-7628-6B4F-9724-CB4FDFAA133C}" type="slidenum">
              <a:rPr lang="en-US" smtClean="0"/>
              <a:t>24</a:t>
            </a:fld>
            <a:endParaRPr lang="en-US"/>
          </a:p>
        </p:txBody>
      </p:sp>
    </p:spTree>
    <p:extLst>
      <p:ext uri="{BB962C8B-B14F-4D97-AF65-F5344CB8AC3E}">
        <p14:creationId xmlns:p14="http://schemas.microsoft.com/office/powerpoint/2010/main" val="52989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58C1B-16E7-5049-AC62-C6D684C786E9}" type="datetimeFigureOut">
              <a:rPr lang="en-US" smtClean="0"/>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FA69F-F346-1D47-9F34-3CC69F0D0050}" type="slidenum">
              <a:rPr lang="en-US" smtClean="0"/>
              <a:t>‹#›</a:t>
            </a:fld>
            <a:endParaRPr lang="en-US"/>
          </a:p>
        </p:txBody>
      </p:sp>
    </p:spTree>
    <p:extLst>
      <p:ext uri="{BB962C8B-B14F-4D97-AF65-F5344CB8AC3E}">
        <p14:creationId xmlns:p14="http://schemas.microsoft.com/office/powerpoint/2010/main" val="85854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3300F-2234-48FA-B7D7-F50478B1C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C2E8C-4C7E-4130-BD93-E6C712324606}"/>
              </a:ext>
            </a:extLst>
          </p:cNvPr>
          <p:cNvSpPr>
            <a:spLocks noGrp="1"/>
          </p:cNvSpPr>
          <p:nvPr>
            <p:ph type="dt" sz="half" idx="10"/>
          </p:nvPr>
        </p:nvSpPr>
        <p:spPr/>
        <p:txBody>
          <a:bodyPr/>
          <a:lstStyle/>
          <a:p>
            <a:fld id="{E5E3AB2F-DB6F-4A1F-807B-F713EE62AF7D}" type="datetimeFigureOut">
              <a:rPr lang="en-US" smtClean="0"/>
              <a:t>11/12/25</a:t>
            </a:fld>
            <a:endParaRPr lang="en-US"/>
          </a:p>
        </p:txBody>
      </p:sp>
      <p:sp>
        <p:nvSpPr>
          <p:cNvPr id="5" name="Footer Placeholder 4">
            <a:extLst>
              <a:ext uri="{FF2B5EF4-FFF2-40B4-BE49-F238E27FC236}">
                <a16:creationId xmlns:a16="http://schemas.microsoft.com/office/drawing/2014/main" id="{264A5A9F-455F-4356-BB46-47046E52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90B2-7469-431A-ACD7-CBB6DCA00532}"/>
              </a:ext>
            </a:extLst>
          </p:cNvPr>
          <p:cNvSpPr>
            <a:spLocks noGrp="1"/>
          </p:cNvSpPr>
          <p:nvPr>
            <p:ph type="sldNum" sz="quarter" idx="12"/>
          </p:nvPr>
        </p:nvSpPr>
        <p:spPr/>
        <p:txBody>
          <a:bodyPr/>
          <a:lstStyle/>
          <a:p>
            <a:fld id="{C0E5C2AC-1E5B-4A31-BB0E-FF662E731620}" type="slidenum">
              <a:rPr lang="en-US" smtClean="0"/>
              <a:t>‹#›</a:t>
            </a:fld>
            <a:endParaRPr lang="en-US"/>
          </a:p>
        </p:txBody>
      </p:sp>
    </p:spTree>
    <p:extLst>
      <p:ext uri="{BB962C8B-B14F-4D97-AF65-F5344CB8AC3E}">
        <p14:creationId xmlns:p14="http://schemas.microsoft.com/office/powerpoint/2010/main" val="171597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3300F-2234-48FA-B7D7-F50478B1C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C2E8C-4C7E-4130-BD93-E6C712324606}"/>
              </a:ext>
            </a:extLst>
          </p:cNvPr>
          <p:cNvSpPr>
            <a:spLocks noGrp="1"/>
          </p:cNvSpPr>
          <p:nvPr>
            <p:ph type="dt" sz="half" idx="10"/>
          </p:nvPr>
        </p:nvSpPr>
        <p:spPr/>
        <p:txBody>
          <a:bodyPr/>
          <a:lstStyle/>
          <a:p>
            <a:fld id="{E5E3AB2F-DB6F-4A1F-807B-F713EE62AF7D}" type="datetimeFigureOut">
              <a:rPr lang="en-US" smtClean="0"/>
              <a:t>11/12/25</a:t>
            </a:fld>
            <a:endParaRPr lang="en-US"/>
          </a:p>
        </p:txBody>
      </p:sp>
      <p:sp>
        <p:nvSpPr>
          <p:cNvPr id="5" name="Footer Placeholder 4">
            <a:extLst>
              <a:ext uri="{FF2B5EF4-FFF2-40B4-BE49-F238E27FC236}">
                <a16:creationId xmlns:a16="http://schemas.microsoft.com/office/drawing/2014/main" id="{264A5A9F-455F-4356-BB46-47046E52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90B2-7469-431A-ACD7-CBB6DCA00532}"/>
              </a:ext>
            </a:extLst>
          </p:cNvPr>
          <p:cNvSpPr>
            <a:spLocks noGrp="1"/>
          </p:cNvSpPr>
          <p:nvPr>
            <p:ph type="sldNum" sz="quarter" idx="12"/>
          </p:nvPr>
        </p:nvSpPr>
        <p:spPr/>
        <p:txBody>
          <a:bodyPr/>
          <a:lstStyle/>
          <a:p>
            <a:fld id="{C0E5C2AC-1E5B-4A31-BB0E-FF662E731620}" type="slidenum">
              <a:rPr lang="en-US" smtClean="0"/>
              <a:t>‹#›</a:t>
            </a:fld>
            <a:endParaRPr lang="en-US"/>
          </a:p>
        </p:txBody>
      </p:sp>
    </p:spTree>
    <p:extLst>
      <p:ext uri="{BB962C8B-B14F-4D97-AF65-F5344CB8AC3E}">
        <p14:creationId xmlns:p14="http://schemas.microsoft.com/office/powerpoint/2010/main" val="282196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3859-8084-997C-8BE8-710EA5842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1E8BB6-2C74-647A-2768-C35BBD57C4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5513E-CFAD-1562-50C8-79C5284C4099}"/>
              </a:ext>
            </a:extLst>
          </p:cNvPr>
          <p:cNvSpPr>
            <a:spLocks noGrp="1"/>
          </p:cNvSpPr>
          <p:nvPr>
            <p:ph type="dt" sz="half" idx="10"/>
          </p:nvPr>
        </p:nvSpPr>
        <p:spPr/>
        <p:txBody>
          <a:bodyPr/>
          <a:lstStyle/>
          <a:p>
            <a:fld id="{AF843EC0-69FE-47F8-BAE8-46730FC50B9F}" type="datetimeFigureOut">
              <a:rPr lang="en-US" smtClean="0"/>
              <a:t>11/12/25</a:t>
            </a:fld>
            <a:endParaRPr lang="en-US"/>
          </a:p>
        </p:txBody>
      </p:sp>
      <p:sp>
        <p:nvSpPr>
          <p:cNvPr id="5" name="Footer Placeholder 4">
            <a:extLst>
              <a:ext uri="{FF2B5EF4-FFF2-40B4-BE49-F238E27FC236}">
                <a16:creationId xmlns:a16="http://schemas.microsoft.com/office/drawing/2014/main" id="{606EADAC-F782-5071-5AD9-D394715E7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71DA8-41C8-9E5F-765D-2B380AA3E8B2}"/>
              </a:ext>
            </a:extLst>
          </p:cNvPr>
          <p:cNvSpPr>
            <a:spLocks noGrp="1"/>
          </p:cNvSpPr>
          <p:nvPr>
            <p:ph type="sldNum" sz="quarter" idx="12"/>
          </p:nvPr>
        </p:nvSpPr>
        <p:spPr/>
        <p:txBody>
          <a:bodyPr/>
          <a:lstStyle/>
          <a:p>
            <a:fld id="{61390095-138C-48C0-A039-E80561F12D9F}" type="slidenum">
              <a:rPr lang="en-US" smtClean="0"/>
              <a:t>‹#›</a:t>
            </a:fld>
            <a:endParaRPr lang="en-US"/>
          </a:p>
        </p:txBody>
      </p:sp>
    </p:spTree>
    <p:extLst>
      <p:ext uri="{BB962C8B-B14F-4D97-AF65-F5344CB8AC3E}">
        <p14:creationId xmlns:p14="http://schemas.microsoft.com/office/powerpoint/2010/main" val="174083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2"/>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 id="2147483664" r:id="rId7"/>
    <p:sldLayoutId id="2147483666" r:id="rId8"/>
    <p:sldLayoutId id="2147483668" r:id="rId9"/>
    <p:sldLayoutId id="2147483669" r:id="rId10"/>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87A36-CBB5-40FF-27F1-EFCE97A52283}"/>
              </a:ext>
            </a:extLst>
          </p:cNvPr>
          <p:cNvSpPr>
            <a:spLocks noGrp="1"/>
          </p:cNvSpPr>
          <p:nvPr>
            <p:ph idx="1"/>
          </p:nvPr>
        </p:nvSpPr>
        <p:spPr>
          <a:xfrm>
            <a:off x="1981200" y="1352953"/>
            <a:ext cx="8229600" cy="4525963"/>
          </a:xfrm>
        </p:spPr>
        <p:txBody>
          <a:bodyPr>
            <a:normAutofit fontScale="92500" lnSpcReduction="10000"/>
          </a:bodyPr>
          <a:lstStyle/>
          <a:p>
            <a:pPr marL="0" indent="0" algn="ctr">
              <a:buNone/>
            </a:pPr>
            <a:endParaRPr lang="en-US" sz="4300" b="1" dirty="0"/>
          </a:p>
          <a:p>
            <a:pPr marL="0" indent="0" algn="ctr">
              <a:buNone/>
            </a:pPr>
            <a:r>
              <a:rPr lang="en-US" sz="4300" b="1" dirty="0"/>
              <a:t>2025 Data Update</a:t>
            </a:r>
          </a:p>
          <a:p>
            <a:pPr marL="0" indent="0" algn="ctr">
              <a:buNone/>
            </a:pPr>
            <a:endParaRPr lang="en-US" dirty="0"/>
          </a:p>
          <a:p>
            <a:pPr marL="0" indent="0" algn="ctr">
              <a:buNone/>
            </a:pPr>
            <a:r>
              <a:rPr lang="en-US" dirty="0"/>
              <a:t>Physicians for a National Health Program</a:t>
            </a:r>
          </a:p>
          <a:p>
            <a:pPr marL="0" indent="0" algn="ctr">
              <a:buNone/>
            </a:pPr>
            <a:r>
              <a:rPr lang="en-US" dirty="0"/>
              <a:t>Annual National Conference</a:t>
            </a:r>
          </a:p>
          <a:p>
            <a:pPr marL="0" indent="0" algn="ctr">
              <a:buNone/>
            </a:pPr>
            <a:endParaRPr lang="en-US" dirty="0"/>
          </a:p>
          <a:p>
            <a:pPr marL="0" indent="0" algn="ctr">
              <a:buNone/>
            </a:pPr>
            <a:r>
              <a:rPr lang="en-US" sz="2200" dirty="0"/>
              <a:t>Adam Gaffney, MD MPH</a:t>
            </a:r>
          </a:p>
          <a:p>
            <a:pPr marL="0" indent="0" algn="ctr">
              <a:buNone/>
            </a:pPr>
            <a:r>
              <a:rPr lang="en-US" sz="2200" dirty="0"/>
              <a:t>Assistant Professor, Harvard Medical School</a:t>
            </a:r>
          </a:p>
          <a:p>
            <a:pPr marL="0" indent="0" algn="ctr">
              <a:buNone/>
            </a:pPr>
            <a:r>
              <a:rPr lang="en-US" sz="2200" dirty="0"/>
              <a:t>Pulmonary and Critical Care Medicine, Cambridge Health Alliance</a:t>
            </a:r>
          </a:p>
        </p:txBody>
      </p:sp>
    </p:spTree>
    <p:extLst>
      <p:ext uri="{BB962C8B-B14F-4D97-AF65-F5344CB8AC3E}">
        <p14:creationId xmlns:p14="http://schemas.microsoft.com/office/powerpoint/2010/main" val="5126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1AB99-3E9F-B258-F9B8-A37091CD4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BDE82-4304-82B6-36B7-D9FC6EAED7A9}"/>
              </a:ext>
            </a:extLst>
          </p:cNvPr>
          <p:cNvSpPr>
            <a:spLocks noGrp="1"/>
          </p:cNvSpPr>
          <p:nvPr>
            <p:ph type="title"/>
          </p:nvPr>
        </p:nvSpPr>
        <p:spPr>
          <a:xfrm>
            <a:off x="314793" y="365125"/>
            <a:ext cx="11647357" cy="1325563"/>
          </a:xfrm>
        </p:spPr>
        <p:txBody>
          <a:bodyPr>
            <a:noAutofit/>
          </a:bodyPr>
          <a:lstStyle/>
          <a:p>
            <a:r>
              <a:rPr lang="en-US" sz="2400" b="1" dirty="0"/>
              <a:t>Estimated insurance status from birth to age 18</a:t>
            </a:r>
            <a:r>
              <a:rPr lang="en-US" sz="2400" dirty="0"/>
              <a:t>:</a:t>
            </a:r>
            <a:br>
              <a:rPr lang="en-US" sz="2400" b="1" dirty="0"/>
            </a:br>
            <a:r>
              <a:rPr lang="en-US" sz="3600" dirty="0"/>
              <a:t>42% of Children Have at Least One Insurance Lapse</a:t>
            </a:r>
            <a:endParaRPr lang="en-US" sz="3200" dirty="0"/>
          </a:p>
        </p:txBody>
      </p:sp>
      <p:sp>
        <p:nvSpPr>
          <p:cNvPr id="3" name="Text Placeholder 2">
            <a:extLst>
              <a:ext uri="{FF2B5EF4-FFF2-40B4-BE49-F238E27FC236}">
                <a16:creationId xmlns:a16="http://schemas.microsoft.com/office/drawing/2014/main" id="{5CD0A8D7-87E5-B857-D68D-52BEFF2BC61F}"/>
              </a:ext>
            </a:extLst>
          </p:cNvPr>
          <p:cNvSpPr>
            <a:spLocks noGrp="1"/>
          </p:cNvSpPr>
          <p:nvPr>
            <p:ph type="body" idx="10"/>
          </p:nvPr>
        </p:nvSpPr>
        <p:spPr/>
        <p:txBody>
          <a:bodyPr/>
          <a:lstStyle/>
          <a:p>
            <a:pPr>
              <a:lnSpc>
                <a:spcPct val="100000"/>
              </a:lnSpc>
            </a:pPr>
            <a:r>
              <a:rPr lang="en-US" dirty="0"/>
              <a:t>A microsimulation study. “Private” = employer-based coverage.  Data from: Shen Y, Sommers BD, Hatfield LA, Hayes C, Pandya A, Menzies NA. Insurance Dynamics During Childhood in the Fragmented US Health System. </a:t>
            </a:r>
            <a:r>
              <a:rPr lang="en-US" i="1" dirty="0"/>
              <a:t>JAMA</a:t>
            </a:r>
            <a:r>
              <a:rPr lang="en-US" dirty="0"/>
              <a:t> 2025; published online Sept 24.</a:t>
            </a:r>
          </a:p>
        </p:txBody>
      </p:sp>
      <p:graphicFrame>
        <p:nvGraphicFramePr>
          <p:cNvPr id="4" name="Content Placeholder 3">
            <a:extLst>
              <a:ext uri="{FF2B5EF4-FFF2-40B4-BE49-F238E27FC236}">
                <a16:creationId xmlns:a16="http://schemas.microsoft.com/office/drawing/2014/main" id="{F13ACA94-4183-D5E6-51EF-3F5A9BE1FB92}"/>
              </a:ext>
            </a:extLst>
          </p:cNvPr>
          <p:cNvGraphicFramePr>
            <a:graphicFrameLocks noGrp="1"/>
          </p:cNvGraphicFramePr>
          <p:nvPr>
            <p:ph idx="4294967295"/>
          </p:nvPr>
        </p:nvGraphicFramePr>
        <p:xfrm>
          <a:off x="644577" y="1490790"/>
          <a:ext cx="10762938"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210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41D1-18DC-128D-88EF-69BEC9BDDEE6}"/>
              </a:ext>
            </a:extLst>
          </p:cNvPr>
          <p:cNvSpPr>
            <a:spLocks noGrp="1"/>
          </p:cNvSpPr>
          <p:nvPr>
            <p:ph type="title"/>
          </p:nvPr>
        </p:nvSpPr>
        <p:spPr/>
        <p:txBody>
          <a:bodyPr>
            <a:noAutofit/>
          </a:bodyPr>
          <a:lstStyle/>
          <a:p>
            <a:r>
              <a:rPr lang="en-US" sz="2400" b="1" dirty="0"/>
              <a:t>~75% Medicaid attrition over 2 years in Wisconsin</a:t>
            </a:r>
            <a:br>
              <a:rPr lang="en-US" sz="3200" dirty="0"/>
            </a:br>
            <a:r>
              <a:rPr lang="en-US" sz="3600" dirty="0"/>
              <a:t>20% Lose Coverage at 12-Month Renewal Point</a:t>
            </a:r>
            <a:endParaRPr lang="en-US" sz="3200" dirty="0"/>
          </a:p>
        </p:txBody>
      </p:sp>
      <p:sp>
        <p:nvSpPr>
          <p:cNvPr id="3" name="Text Placeholder 2">
            <a:extLst>
              <a:ext uri="{FF2B5EF4-FFF2-40B4-BE49-F238E27FC236}">
                <a16:creationId xmlns:a16="http://schemas.microsoft.com/office/drawing/2014/main" id="{1A9F8E35-4056-C08A-55FC-6C419F615592}"/>
              </a:ext>
            </a:extLst>
          </p:cNvPr>
          <p:cNvSpPr>
            <a:spLocks noGrp="1"/>
          </p:cNvSpPr>
          <p:nvPr>
            <p:ph type="body" idx="10"/>
          </p:nvPr>
        </p:nvSpPr>
        <p:spPr/>
        <p:txBody>
          <a:bodyPr/>
          <a:lstStyle/>
          <a:p>
            <a:pPr>
              <a:lnSpc>
                <a:spcPct val="100000"/>
              </a:lnSpc>
            </a:pPr>
            <a:r>
              <a:rPr lang="en-US" dirty="0"/>
              <a:t>Figure reproduced from: Dague L, Myerson R. Loss of Medicaid Coverage During the Renewal Process. </a:t>
            </a:r>
            <a:r>
              <a:rPr lang="en-US" i="1" dirty="0"/>
              <a:t>JAMA Health Forum</a:t>
            </a:r>
            <a:r>
              <a:rPr lang="en-US" dirty="0"/>
              <a:t> 2024; </a:t>
            </a:r>
            <a:r>
              <a:rPr lang="en-US" b="1" dirty="0"/>
              <a:t>5</a:t>
            </a:r>
            <a:r>
              <a:rPr lang="en-US" dirty="0"/>
              <a:t>: e240839.  Study population included non-elderly, non-disabled, non-pregnant individuals.</a:t>
            </a:r>
          </a:p>
        </p:txBody>
      </p:sp>
      <p:pic>
        <p:nvPicPr>
          <p:cNvPr id="4" name="Content Placeholder 3">
            <a:extLst>
              <a:ext uri="{FF2B5EF4-FFF2-40B4-BE49-F238E27FC236}">
                <a16:creationId xmlns:a16="http://schemas.microsoft.com/office/drawing/2014/main" id="{48143E6C-43AE-A28A-672C-C85148CD5126}"/>
              </a:ext>
            </a:extLst>
          </p:cNvPr>
          <p:cNvPicPr>
            <a:picLocks noGrp="1" noChangeAspect="1"/>
          </p:cNvPicPr>
          <p:nvPr>
            <p:ph idx="4294967295"/>
          </p:nvPr>
        </p:nvPicPr>
        <p:blipFill>
          <a:blip r:embed="rId2"/>
          <a:srcRect l="8209" t="4327" r="5122" b="10963"/>
          <a:stretch>
            <a:fillRect/>
          </a:stretch>
        </p:blipFill>
        <p:spPr>
          <a:xfrm>
            <a:off x="2983044" y="1788625"/>
            <a:ext cx="8370755" cy="3333841"/>
          </a:xfrm>
          <a:prstGeom prst="rect">
            <a:avLst/>
          </a:prstGeom>
        </p:spPr>
      </p:pic>
      <p:sp>
        <p:nvSpPr>
          <p:cNvPr id="8" name="TextBox 7">
            <a:extLst>
              <a:ext uri="{FF2B5EF4-FFF2-40B4-BE49-F238E27FC236}">
                <a16:creationId xmlns:a16="http://schemas.microsoft.com/office/drawing/2014/main" id="{CE0942A7-AE70-CBE9-ECD2-62212B2C2671}"/>
              </a:ext>
            </a:extLst>
          </p:cNvPr>
          <p:cNvSpPr txBox="1"/>
          <p:nvPr/>
        </p:nvSpPr>
        <p:spPr>
          <a:xfrm>
            <a:off x="838200" y="2590042"/>
            <a:ext cx="1785079" cy="1015663"/>
          </a:xfrm>
          <a:prstGeom prst="rect">
            <a:avLst/>
          </a:prstGeom>
          <a:noFill/>
        </p:spPr>
        <p:txBody>
          <a:bodyPr wrap="square" rtlCol="0">
            <a:spAutoFit/>
          </a:bodyPr>
          <a:lstStyle/>
          <a:p>
            <a:pPr>
              <a:spcAft>
                <a:spcPts val="1200"/>
              </a:spcAft>
            </a:pPr>
            <a:r>
              <a:rPr lang="en-US" sz="2000" dirty="0">
                <a:solidFill>
                  <a:schemeClr val="bg1"/>
                </a:solidFill>
              </a:rPr>
              <a:t>% still enrolled in Medicaid</a:t>
            </a:r>
          </a:p>
        </p:txBody>
      </p:sp>
      <p:sp>
        <p:nvSpPr>
          <p:cNvPr id="9" name="TextBox 8">
            <a:extLst>
              <a:ext uri="{FF2B5EF4-FFF2-40B4-BE49-F238E27FC236}">
                <a16:creationId xmlns:a16="http://schemas.microsoft.com/office/drawing/2014/main" id="{C067AF5E-587F-68F6-C9F7-9A167CBE35E9}"/>
              </a:ext>
            </a:extLst>
          </p:cNvPr>
          <p:cNvSpPr txBox="1"/>
          <p:nvPr/>
        </p:nvSpPr>
        <p:spPr>
          <a:xfrm>
            <a:off x="5002178" y="5518706"/>
            <a:ext cx="4926675" cy="400110"/>
          </a:xfrm>
          <a:prstGeom prst="rect">
            <a:avLst/>
          </a:prstGeom>
          <a:noFill/>
        </p:spPr>
        <p:txBody>
          <a:bodyPr wrap="square" rtlCol="0">
            <a:spAutoFit/>
          </a:bodyPr>
          <a:lstStyle/>
          <a:p>
            <a:pPr algn="ctr">
              <a:spcAft>
                <a:spcPts val="1200"/>
              </a:spcAft>
            </a:pPr>
            <a:r>
              <a:rPr lang="en-US" sz="2000" dirty="0">
                <a:solidFill>
                  <a:schemeClr val="bg1"/>
                </a:solidFill>
              </a:rPr>
              <a:t>Time since enrollment (months)</a:t>
            </a:r>
          </a:p>
        </p:txBody>
      </p:sp>
      <p:graphicFrame>
        <p:nvGraphicFramePr>
          <p:cNvPr id="11" name="Table 10">
            <a:extLst>
              <a:ext uri="{FF2B5EF4-FFF2-40B4-BE49-F238E27FC236}">
                <a16:creationId xmlns:a16="http://schemas.microsoft.com/office/drawing/2014/main" id="{2565EB07-58D0-2FAE-58C5-25F1284058A6}"/>
              </a:ext>
            </a:extLst>
          </p:cNvPr>
          <p:cNvGraphicFramePr>
            <a:graphicFrameLocks noGrp="1"/>
          </p:cNvGraphicFramePr>
          <p:nvPr/>
        </p:nvGraphicFramePr>
        <p:xfrm>
          <a:off x="1013916" y="5122466"/>
          <a:ext cx="10515600" cy="396240"/>
        </p:xfrm>
        <a:graphic>
          <a:graphicData uri="http://schemas.openxmlformats.org/drawingml/2006/table">
            <a:tbl>
              <a:tblPr>
                <a:tableStyleId>{5C22544A-7EE6-4342-B048-85BDC9FD1C3A}</a:tableStyleId>
              </a:tblPr>
              <a:tblGrid>
                <a:gridCol w="2103120">
                  <a:extLst>
                    <a:ext uri="{9D8B030D-6E8A-4147-A177-3AD203B41FA5}">
                      <a16:colId xmlns:a16="http://schemas.microsoft.com/office/drawing/2014/main" val="2294719197"/>
                    </a:ext>
                  </a:extLst>
                </a:gridCol>
                <a:gridCol w="2103120">
                  <a:extLst>
                    <a:ext uri="{9D8B030D-6E8A-4147-A177-3AD203B41FA5}">
                      <a16:colId xmlns:a16="http://schemas.microsoft.com/office/drawing/2014/main" val="1656379728"/>
                    </a:ext>
                  </a:extLst>
                </a:gridCol>
                <a:gridCol w="2103120">
                  <a:extLst>
                    <a:ext uri="{9D8B030D-6E8A-4147-A177-3AD203B41FA5}">
                      <a16:colId xmlns:a16="http://schemas.microsoft.com/office/drawing/2014/main" val="1623544525"/>
                    </a:ext>
                  </a:extLst>
                </a:gridCol>
                <a:gridCol w="2103120">
                  <a:extLst>
                    <a:ext uri="{9D8B030D-6E8A-4147-A177-3AD203B41FA5}">
                      <a16:colId xmlns:a16="http://schemas.microsoft.com/office/drawing/2014/main" val="1469600791"/>
                    </a:ext>
                  </a:extLst>
                </a:gridCol>
                <a:gridCol w="2103120">
                  <a:extLst>
                    <a:ext uri="{9D8B030D-6E8A-4147-A177-3AD203B41FA5}">
                      <a16:colId xmlns:a16="http://schemas.microsoft.com/office/drawing/2014/main" val="1162649554"/>
                    </a:ext>
                  </a:extLst>
                </a:gridCol>
              </a:tblGrid>
              <a:tr h="341544">
                <a:tc>
                  <a:txBody>
                    <a:bodyPr/>
                    <a:lstStyle/>
                    <a:p>
                      <a:pPr algn="r"/>
                      <a:r>
                        <a:rPr lang="en-US" sz="20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367941"/>
                  </a:ext>
                </a:extLst>
              </a:tr>
            </a:tbl>
          </a:graphicData>
        </a:graphic>
      </p:graphicFrame>
      <p:graphicFrame>
        <p:nvGraphicFramePr>
          <p:cNvPr id="10" name="Table 9">
            <a:extLst>
              <a:ext uri="{FF2B5EF4-FFF2-40B4-BE49-F238E27FC236}">
                <a16:creationId xmlns:a16="http://schemas.microsoft.com/office/drawing/2014/main" id="{DFD02360-5C7B-B0B0-4D84-FE72C231CF15}"/>
              </a:ext>
            </a:extLst>
          </p:cNvPr>
          <p:cNvGraphicFramePr>
            <a:graphicFrameLocks noGrp="1"/>
          </p:cNvGraphicFramePr>
          <p:nvPr/>
        </p:nvGraphicFramePr>
        <p:xfrm>
          <a:off x="2059041" y="1612605"/>
          <a:ext cx="888635" cy="4173600"/>
        </p:xfrm>
        <a:graphic>
          <a:graphicData uri="http://schemas.openxmlformats.org/drawingml/2006/table">
            <a:tbl>
              <a:tblPr>
                <a:tableStyleId>{5C22544A-7EE6-4342-B048-85BDC9FD1C3A}</a:tableStyleId>
              </a:tblPr>
              <a:tblGrid>
                <a:gridCol w="888635">
                  <a:extLst>
                    <a:ext uri="{9D8B030D-6E8A-4147-A177-3AD203B41FA5}">
                      <a16:colId xmlns:a16="http://schemas.microsoft.com/office/drawing/2014/main" val="1642253548"/>
                    </a:ext>
                  </a:extLst>
                </a:gridCol>
              </a:tblGrid>
              <a:tr h="834720">
                <a:tc>
                  <a:txBody>
                    <a:bodyPr/>
                    <a:lstStyle/>
                    <a:p>
                      <a:pPr algn="r"/>
                      <a:r>
                        <a:rPr lang="en-US" sz="2000" dirty="0">
                          <a:solidFill>
                            <a:schemeClr val="bg1"/>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784462"/>
                  </a:ext>
                </a:extLst>
              </a:tr>
              <a:tr h="834720">
                <a:tc>
                  <a:txBody>
                    <a:bodyPr/>
                    <a:lstStyle/>
                    <a:p>
                      <a:pPr algn="r"/>
                      <a:r>
                        <a:rPr lang="en-US" sz="2000" dirty="0">
                          <a:solidFill>
                            <a:schemeClr val="bg1"/>
                          </a:solidFill>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8515994"/>
                  </a:ext>
                </a:extLst>
              </a:tr>
              <a:tr h="834720">
                <a:tc>
                  <a:txBody>
                    <a:bodyPr/>
                    <a:lstStyle/>
                    <a:p>
                      <a:pPr algn="r"/>
                      <a:r>
                        <a:rPr lang="en-US" sz="2000" dirty="0">
                          <a:solidFill>
                            <a:schemeClr val="bg1"/>
                          </a:solidFill>
                        </a:rPr>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548124"/>
                  </a:ext>
                </a:extLst>
              </a:tr>
              <a:tr h="834720">
                <a:tc>
                  <a:txBody>
                    <a:bodyPr/>
                    <a:lstStyle/>
                    <a:p>
                      <a:pPr algn="r"/>
                      <a:r>
                        <a:rPr lang="en-US" sz="2000" dirty="0">
                          <a:solidFill>
                            <a:schemeClr val="bg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5087018"/>
                  </a:ext>
                </a:extLst>
              </a:tr>
              <a:tr h="834720">
                <a:tc>
                  <a:txBody>
                    <a:bodyPr/>
                    <a:lstStyle/>
                    <a:p>
                      <a:pPr algn="r"/>
                      <a:r>
                        <a:rPr lang="en-US" sz="2000" dirty="0">
                          <a:solidFill>
                            <a:schemeClr val="bg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1059037"/>
                  </a:ext>
                </a:extLst>
              </a:tr>
            </a:tbl>
          </a:graphicData>
        </a:graphic>
      </p:graphicFrame>
      <p:sp>
        <p:nvSpPr>
          <p:cNvPr id="6" name="TextBox 5">
            <a:extLst>
              <a:ext uri="{FF2B5EF4-FFF2-40B4-BE49-F238E27FC236}">
                <a16:creationId xmlns:a16="http://schemas.microsoft.com/office/drawing/2014/main" id="{BF0B0A78-7A62-C6BE-EACF-CB368F2085AC}"/>
              </a:ext>
            </a:extLst>
          </p:cNvPr>
          <p:cNvSpPr txBox="1"/>
          <p:nvPr/>
        </p:nvSpPr>
        <p:spPr>
          <a:xfrm>
            <a:off x="7461305" y="2605032"/>
            <a:ext cx="3786706" cy="800219"/>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txBody>
          <a:bodyPr wrap="square" lIns="182880" tIns="91440" rIns="182880" bIns="91440" rtlCol="0" anchor="ctr" anchorCtr="0">
            <a:spAutoFit/>
          </a:bodyPr>
          <a:lstStyle/>
          <a:p>
            <a:r>
              <a:rPr lang="en-US" sz="2000" dirty="0">
                <a:solidFill>
                  <a:schemeClr val="bg1"/>
                </a:solidFill>
                <a:effectLst>
                  <a:outerShdw blurRad="50800" dist="38100" dir="2700000" algn="tl" rotWithShape="0">
                    <a:prstClr val="black">
                      <a:alpha val="40000"/>
                    </a:prstClr>
                  </a:outerShdw>
                </a:effectLst>
              </a:rPr>
              <a:t>20% lose coverage at the 12-month renewal (13 pct. points)</a:t>
            </a:r>
          </a:p>
        </p:txBody>
      </p:sp>
      <p:sp>
        <p:nvSpPr>
          <p:cNvPr id="5" name="Right Brace 4">
            <a:extLst>
              <a:ext uri="{FF2B5EF4-FFF2-40B4-BE49-F238E27FC236}">
                <a16:creationId xmlns:a16="http://schemas.microsoft.com/office/drawing/2014/main" id="{30914394-BB81-2C70-33F9-32C4360D85CB}"/>
              </a:ext>
            </a:extLst>
          </p:cNvPr>
          <p:cNvSpPr/>
          <p:nvPr/>
        </p:nvSpPr>
        <p:spPr>
          <a:xfrm>
            <a:off x="7239782" y="2989537"/>
            <a:ext cx="281483" cy="405844"/>
          </a:xfrm>
          <a:prstGeom prst="rightBrace">
            <a:avLst>
              <a:gd name="adj1" fmla="val 17569"/>
              <a:gd name="adj2" fmla="val 50000"/>
            </a:avLst>
          </a:prstGeom>
          <a:ln w="50800">
            <a:solidFill>
              <a:schemeClr val="accent2">
                <a:lumMod val="75000"/>
              </a:schemeClr>
            </a:solidFill>
          </a:ln>
          <a:effectLst>
            <a:glow rad="127000">
              <a:schemeClr val="bg1"/>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24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DA29-5833-8659-B0AA-67207C1EB498}"/>
              </a:ext>
            </a:extLst>
          </p:cNvPr>
          <p:cNvSpPr>
            <a:spLocks noGrp="1"/>
          </p:cNvSpPr>
          <p:nvPr>
            <p:ph type="title"/>
          </p:nvPr>
        </p:nvSpPr>
        <p:spPr>
          <a:xfrm>
            <a:off x="838200" y="20355"/>
            <a:ext cx="10515600" cy="1325563"/>
          </a:xfrm>
        </p:spPr>
        <p:txBody>
          <a:bodyPr>
            <a:normAutofit/>
          </a:bodyPr>
          <a:lstStyle/>
          <a:p>
            <a:r>
              <a:rPr lang="en-US" sz="4400" b="1" dirty="0"/>
              <a:t>Major OBBBA Provisions</a:t>
            </a:r>
          </a:p>
        </p:txBody>
      </p:sp>
      <p:graphicFrame>
        <p:nvGraphicFramePr>
          <p:cNvPr id="4" name="Content Placeholder 3">
            <a:extLst>
              <a:ext uri="{FF2B5EF4-FFF2-40B4-BE49-F238E27FC236}">
                <a16:creationId xmlns:a16="http://schemas.microsoft.com/office/drawing/2014/main" id="{02F3C476-9FFA-7ABC-70D2-4214978B57E0}"/>
              </a:ext>
            </a:extLst>
          </p:cNvPr>
          <p:cNvGraphicFramePr>
            <a:graphicFrameLocks noGrp="1"/>
          </p:cNvGraphicFramePr>
          <p:nvPr>
            <p:ph idx="4294967295"/>
          </p:nvPr>
        </p:nvGraphicFramePr>
        <p:xfrm>
          <a:off x="534024" y="1101915"/>
          <a:ext cx="11123952" cy="5151120"/>
        </p:xfrm>
        <a:graphic>
          <a:graphicData uri="http://schemas.openxmlformats.org/drawingml/2006/table">
            <a:tbl>
              <a:tblPr bandRow="1">
                <a:tableStyleId>{5C22544A-7EE6-4342-B048-85BDC9FD1C3A}</a:tableStyleId>
              </a:tblPr>
              <a:tblGrid>
                <a:gridCol w="1339746">
                  <a:extLst>
                    <a:ext uri="{9D8B030D-6E8A-4147-A177-3AD203B41FA5}">
                      <a16:colId xmlns:a16="http://schemas.microsoft.com/office/drawing/2014/main" val="3262011556"/>
                    </a:ext>
                  </a:extLst>
                </a:gridCol>
                <a:gridCol w="9784206">
                  <a:extLst>
                    <a:ext uri="{9D8B030D-6E8A-4147-A177-3AD203B41FA5}">
                      <a16:colId xmlns:a16="http://schemas.microsoft.com/office/drawing/2014/main" val="1030888535"/>
                    </a:ext>
                  </a:extLst>
                </a:gridCol>
              </a:tblGrid>
              <a:tr h="370840">
                <a:tc>
                  <a:txBody>
                    <a:bodyPr/>
                    <a:lstStyle/>
                    <a:p>
                      <a:r>
                        <a:rPr lang="en-US" sz="2000" b="1" dirty="0">
                          <a:solidFill>
                            <a:schemeClr val="bg1"/>
                          </a:solidFill>
                        </a:rPr>
                        <a:t>Medicaid</a:t>
                      </a:r>
                    </a:p>
                  </a:txBody>
                  <a:tcPr marR="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8125" indent="-238125">
                        <a:buFont typeface="Arial" panose="020B0604020202020204" pitchFamily="34" charset="0"/>
                        <a:buChar char="•"/>
                        <a:tabLst/>
                      </a:pPr>
                      <a:r>
                        <a:rPr lang="en-US" sz="2000" dirty="0">
                          <a:solidFill>
                            <a:schemeClr val="bg1"/>
                          </a:solidFill>
                        </a:rPr>
                        <a:t>End streamlined Medicaid/CHIP enrollment</a:t>
                      </a:r>
                    </a:p>
                    <a:p>
                      <a:pPr marL="238125" indent="-238125">
                        <a:buFont typeface="Arial" panose="020B0604020202020204" pitchFamily="34" charset="0"/>
                        <a:buChar char="•"/>
                        <a:tabLst/>
                      </a:pPr>
                      <a:r>
                        <a:rPr lang="en-US" sz="2000" dirty="0">
                          <a:solidFill>
                            <a:schemeClr val="bg1"/>
                          </a:solidFill>
                        </a:rPr>
                        <a:t>End streamlined Medicare Savings Programs enrollment</a:t>
                      </a:r>
                    </a:p>
                    <a:p>
                      <a:pPr marL="238125" indent="-238125">
                        <a:buFont typeface="Arial" panose="020B0604020202020204" pitchFamily="34" charset="0"/>
                        <a:buChar char="•"/>
                        <a:tabLst/>
                      </a:pPr>
                      <a:r>
                        <a:rPr lang="en-US" sz="2000" dirty="0">
                          <a:solidFill>
                            <a:schemeClr val="bg1"/>
                          </a:solidFill>
                        </a:rPr>
                        <a:t>Increase frequency of eligibility redeterminations to 2/year</a:t>
                      </a:r>
                    </a:p>
                    <a:p>
                      <a:pPr marL="238125" indent="-238125">
                        <a:buFont typeface="Arial" panose="020B0604020202020204" pitchFamily="34" charset="0"/>
                        <a:buChar char="•"/>
                        <a:tabLst/>
                      </a:pPr>
                      <a:r>
                        <a:rPr lang="en-US" sz="2000" dirty="0">
                          <a:solidFill>
                            <a:schemeClr val="bg1"/>
                          </a:solidFill>
                        </a:rPr>
                        <a:t>End eligibility for some legally-present immigrants</a:t>
                      </a:r>
                    </a:p>
                    <a:p>
                      <a:pPr marL="238125" indent="-238125">
                        <a:buFont typeface="Arial" panose="020B0604020202020204" pitchFamily="34" charset="0"/>
                        <a:buChar char="•"/>
                        <a:tabLst/>
                      </a:pPr>
                      <a:r>
                        <a:rPr lang="en-US" sz="2000" dirty="0">
                          <a:solidFill>
                            <a:schemeClr val="bg1"/>
                          </a:solidFill>
                        </a:rPr>
                        <a:t>Lower FMAP for Emergency Medicare for some immigrants</a:t>
                      </a:r>
                    </a:p>
                    <a:p>
                      <a:pPr marL="238125" indent="-238125">
                        <a:buFont typeface="Arial" panose="020B0604020202020204" pitchFamily="34" charset="0"/>
                        <a:buChar char="•"/>
                        <a:tabLst/>
                      </a:pPr>
                      <a:r>
                        <a:rPr lang="en-US" sz="2000" dirty="0">
                          <a:solidFill>
                            <a:schemeClr val="bg1"/>
                          </a:solidFill>
                        </a:rPr>
                        <a:t>End incentive for new ACA expansion</a:t>
                      </a:r>
                    </a:p>
                    <a:p>
                      <a:pPr marL="238125" indent="-238125">
                        <a:buFont typeface="Arial" panose="020B0604020202020204" pitchFamily="34" charset="0"/>
                        <a:buChar char="•"/>
                        <a:tabLst/>
                      </a:pPr>
                      <a:r>
                        <a:rPr lang="en-US" sz="2000" dirty="0">
                          <a:solidFill>
                            <a:schemeClr val="bg1"/>
                          </a:solidFill>
                        </a:rPr>
                        <a:t>Restrict “provider taxes” and state-allowable direct payments</a:t>
                      </a:r>
                    </a:p>
                    <a:p>
                      <a:pPr marL="238125" indent="-238125">
                        <a:buFont typeface="Arial" panose="020B0604020202020204" pitchFamily="34" charset="0"/>
                        <a:buChar char="•"/>
                        <a:tabLst/>
                      </a:pPr>
                      <a:r>
                        <a:rPr lang="en-US" sz="2000" dirty="0">
                          <a:solidFill>
                            <a:schemeClr val="bg1"/>
                          </a:solidFill>
                        </a:rPr>
                        <a:t>Work requirements</a:t>
                      </a:r>
                    </a:p>
                    <a:p>
                      <a:pPr marL="238125" indent="-238125">
                        <a:buFont typeface="Arial" panose="020B0604020202020204" pitchFamily="34" charset="0"/>
                        <a:buChar char="•"/>
                        <a:tabLst/>
                      </a:pPr>
                      <a:r>
                        <a:rPr lang="en-US" sz="2000" dirty="0">
                          <a:solidFill>
                            <a:schemeClr val="bg1"/>
                          </a:solidFill>
                        </a:rPr>
                        <a:t>Copays required expansion population up to $35</a:t>
                      </a:r>
                    </a:p>
                    <a:p>
                      <a:pPr marL="238125" indent="-238125">
                        <a:buFont typeface="Arial" panose="020B0604020202020204" pitchFamily="34" charset="0"/>
                        <a:buChar char="•"/>
                        <a:tabLst/>
                      </a:pPr>
                      <a:r>
                        <a:rPr lang="en-US" sz="2000" dirty="0">
                          <a:solidFill>
                            <a:schemeClr val="bg1"/>
                          </a:solidFill>
                        </a:rPr>
                        <a:t>Block nursing home staffing regulation</a:t>
                      </a:r>
                    </a:p>
                  </a:txBody>
                  <a:tcPr marL="0" marR="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221586"/>
                  </a:ext>
                </a:extLst>
              </a:tr>
              <a:tr h="370840">
                <a:tc>
                  <a:txBody>
                    <a:bodyPr/>
                    <a:lstStyle/>
                    <a:p>
                      <a:r>
                        <a:rPr lang="en-US" sz="2000" b="1" dirty="0">
                          <a:solidFill>
                            <a:schemeClr val="bg1"/>
                          </a:solidFill>
                        </a:rPr>
                        <a:t>ACA</a:t>
                      </a:r>
                    </a:p>
                  </a:txBody>
                  <a:tcPr marR="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8125" indent="-238125">
                        <a:buFont typeface="Arial" panose="020B0604020202020204" pitchFamily="34" charset="0"/>
                        <a:buChar char="•"/>
                        <a:tabLst/>
                      </a:pPr>
                      <a:r>
                        <a:rPr lang="en-US" sz="2000" dirty="0">
                          <a:solidFill>
                            <a:schemeClr val="bg1"/>
                          </a:solidFill>
                        </a:rPr>
                        <a:t>End eligibility for premium tax credits for some immigrants</a:t>
                      </a:r>
                    </a:p>
                    <a:p>
                      <a:pPr marL="238125" indent="-238125">
                        <a:buFont typeface="Arial" panose="020B0604020202020204" pitchFamily="34" charset="0"/>
                        <a:buChar char="•"/>
                        <a:tabLst/>
                      </a:pPr>
                      <a:r>
                        <a:rPr lang="en-US" sz="2000" dirty="0">
                          <a:solidFill>
                            <a:schemeClr val="bg1"/>
                          </a:solidFill>
                        </a:rPr>
                        <a:t>No ACA auto-enrollment</a:t>
                      </a:r>
                    </a:p>
                    <a:p>
                      <a:pPr marL="238125" indent="-238125">
                        <a:buFont typeface="Arial" panose="020B0604020202020204" pitchFamily="34" charset="0"/>
                        <a:buChar char="•"/>
                        <a:tabLst/>
                      </a:pPr>
                      <a:r>
                        <a:rPr lang="en-US" sz="2000" dirty="0">
                          <a:solidFill>
                            <a:schemeClr val="bg1"/>
                          </a:solidFill>
                        </a:rPr>
                        <a:t>No grace period for premium tax credits pending verifying documentation submission</a:t>
                      </a:r>
                    </a:p>
                    <a:p>
                      <a:pPr marL="238125" indent="-238125">
                        <a:buFont typeface="Arial" panose="020B0604020202020204" pitchFamily="34" charset="0"/>
                        <a:buChar char="•"/>
                        <a:tabLst/>
                      </a:pPr>
                      <a:r>
                        <a:rPr lang="en-US" sz="2000" dirty="0">
                          <a:solidFill>
                            <a:schemeClr val="bg1"/>
                          </a:solidFill>
                        </a:rPr>
                        <a:t>Reduce eligibility for PTCs for enrollment during SEP</a:t>
                      </a:r>
                    </a:p>
                    <a:p>
                      <a:pPr marL="238125" indent="-238125">
                        <a:buFont typeface="Arial" panose="020B0604020202020204" pitchFamily="34" charset="0"/>
                        <a:buChar char="•"/>
                        <a:tabLst/>
                      </a:pPr>
                      <a:r>
                        <a:rPr lang="en-US" sz="2000" dirty="0">
                          <a:solidFill>
                            <a:schemeClr val="bg1"/>
                          </a:solidFill>
                        </a:rPr>
                        <a:t>100% claw-back of PTCs if income higher than expected</a:t>
                      </a:r>
                    </a:p>
                  </a:txBody>
                  <a:tcPr marL="0" marR="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5572232"/>
                  </a:ext>
                </a:extLst>
              </a:tr>
              <a:tr h="370840">
                <a:tc>
                  <a:txBody>
                    <a:bodyPr/>
                    <a:lstStyle/>
                    <a:p>
                      <a:r>
                        <a:rPr lang="en-US" sz="2000" b="1" dirty="0">
                          <a:solidFill>
                            <a:schemeClr val="bg1"/>
                          </a:solidFill>
                        </a:rPr>
                        <a:t>Medicare</a:t>
                      </a:r>
                    </a:p>
                  </a:txBody>
                  <a:tcPr marR="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38125" indent="-238125">
                        <a:buFont typeface="Arial" panose="020B0604020202020204" pitchFamily="34" charset="0"/>
                        <a:buChar char="•"/>
                        <a:tabLst/>
                      </a:pPr>
                      <a:r>
                        <a:rPr lang="en-US" sz="2000" dirty="0">
                          <a:solidFill>
                            <a:schemeClr val="bg1"/>
                          </a:solidFill>
                        </a:rPr>
                        <a:t>End eligibility for some some legally-present immigrants</a:t>
                      </a:r>
                    </a:p>
                  </a:txBody>
                  <a:tcPr marL="0" marR="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2584732"/>
                  </a:ext>
                </a:extLst>
              </a:tr>
            </a:tbl>
          </a:graphicData>
        </a:graphic>
      </p:graphicFrame>
    </p:spTree>
    <p:extLst>
      <p:ext uri="{BB962C8B-B14F-4D97-AF65-F5344CB8AC3E}">
        <p14:creationId xmlns:p14="http://schemas.microsoft.com/office/powerpoint/2010/main" val="57370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179BD-E7FD-77F1-8BE4-FAF7C2B8D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84CD2-05BE-BE57-87E1-F72AA11D1786}"/>
              </a:ext>
            </a:extLst>
          </p:cNvPr>
          <p:cNvSpPr>
            <a:spLocks noGrp="1"/>
          </p:cNvSpPr>
          <p:nvPr>
            <p:ph type="title"/>
          </p:nvPr>
        </p:nvSpPr>
        <p:spPr/>
        <p:txBody>
          <a:bodyPr>
            <a:normAutofit/>
          </a:bodyPr>
          <a:lstStyle/>
          <a:p>
            <a:r>
              <a:rPr lang="en-US" b="1" dirty="0"/>
              <a:t>10 Million Projected to Become </a:t>
            </a:r>
            <a:br>
              <a:rPr lang="en-US" b="1" dirty="0"/>
            </a:br>
            <a:r>
              <a:rPr lang="en-US" b="1" dirty="0"/>
              <a:t>Uninsured from the OBBBA</a:t>
            </a:r>
            <a:endParaRPr lang="en-US" dirty="0"/>
          </a:p>
        </p:txBody>
      </p:sp>
      <p:sp>
        <p:nvSpPr>
          <p:cNvPr id="3" name="Text Placeholder 2">
            <a:extLst>
              <a:ext uri="{FF2B5EF4-FFF2-40B4-BE49-F238E27FC236}">
                <a16:creationId xmlns:a16="http://schemas.microsoft.com/office/drawing/2014/main" id="{26B98DB2-BA32-3966-FD0F-B9BE1345525F}"/>
              </a:ext>
            </a:extLst>
          </p:cNvPr>
          <p:cNvSpPr>
            <a:spLocks noGrp="1"/>
          </p:cNvSpPr>
          <p:nvPr>
            <p:ph type="body" idx="10"/>
          </p:nvPr>
        </p:nvSpPr>
        <p:spPr/>
        <p:txBody>
          <a:bodyPr/>
          <a:lstStyle/>
          <a:p>
            <a:r>
              <a:rPr lang="en-US" dirty="0"/>
              <a:t>Source of estimates: Congressional Budget Office, available at: https://</a:t>
            </a:r>
            <a:r>
              <a:rPr lang="en-US" dirty="0" err="1"/>
              <a:t>www.cbo.gov</a:t>
            </a:r>
            <a:r>
              <a:rPr lang="en-US" dirty="0"/>
              <a:t>/publication/61367</a:t>
            </a:r>
          </a:p>
        </p:txBody>
      </p:sp>
      <p:graphicFrame>
        <p:nvGraphicFramePr>
          <p:cNvPr id="4" name="Content Placeholder 3">
            <a:extLst>
              <a:ext uri="{FF2B5EF4-FFF2-40B4-BE49-F238E27FC236}">
                <a16:creationId xmlns:a16="http://schemas.microsoft.com/office/drawing/2014/main" id="{4A0EB92E-C9E1-0D8A-9CC8-FEC9DC979481}"/>
              </a:ext>
            </a:extLst>
          </p:cNvPr>
          <p:cNvGraphicFramePr>
            <a:graphicFrameLocks noGrp="1"/>
          </p:cNvGraphicFramePr>
          <p:nvPr>
            <p:ph idx="4294967295"/>
            <p:extLst>
              <p:ext uri="{D42A27DB-BD31-4B8C-83A1-F6EECF244321}">
                <p14:modId xmlns:p14="http://schemas.microsoft.com/office/powerpoint/2010/main" val="3711147057"/>
              </p:ext>
            </p:extLst>
          </p:nvPr>
        </p:nvGraphicFramePr>
        <p:xfrm>
          <a:off x="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3E9D691-9B15-C0E5-8357-D8E191C2C9E4}"/>
              </a:ext>
            </a:extLst>
          </p:cNvPr>
          <p:cNvSpPr txBox="1"/>
          <p:nvPr/>
        </p:nvSpPr>
        <p:spPr>
          <a:xfrm>
            <a:off x="2307591" y="2058863"/>
            <a:ext cx="2718052" cy="830997"/>
          </a:xfrm>
          <a:prstGeom prst="rect">
            <a:avLst/>
          </a:prstGeom>
          <a:noFill/>
        </p:spPr>
        <p:txBody>
          <a:bodyPr wrap="square" rtlCol="0">
            <a:spAutoFit/>
          </a:bodyPr>
          <a:lstStyle/>
          <a:p>
            <a:pPr algn="ctr"/>
            <a:r>
              <a:rPr lang="en-US" sz="2400" dirty="0">
                <a:solidFill>
                  <a:schemeClr val="bg1"/>
                </a:solidFill>
              </a:rPr>
              <a:t>ACA Marketplaces</a:t>
            </a:r>
          </a:p>
          <a:p>
            <a:pPr algn="ctr"/>
            <a:r>
              <a:rPr lang="en-US" sz="2400" dirty="0">
                <a:solidFill>
                  <a:schemeClr val="bg1"/>
                </a:solidFill>
              </a:rPr>
              <a:t>2.1 million</a:t>
            </a:r>
          </a:p>
        </p:txBody>
      </p:sp>
      <p:sp>
        <p:nvSpPr>
          <p:cNvPr id="8" name="TextBox 7">
            <a:extLst>
              <a:ext uri="{FF2B5EF4-FFF2-40B4-BE49-F238E27FC236}">
                <a16:creationId xmlns:a16="http://schemas.microsoft.com/office/drawing/2014/main" id="{B38810E0-4F09-1D2C-E71C-157A2D99B329}"/>
              </a:ext>
            </a:extLst>
          </p:cNvPr>
          <p:cNvSpPr txBox="1"/>
          <p:nvPr/>
        </p:nvSpPr>
        <p:spPr>
          <a:xfrm>
            <a:off x="1813118" y="3206811"/>
            <a:ext cx="2600392" cy="830997"/>
          </a:xfrm>
          <a:prstGeom prst="rect">
            <a:avLst/>
          </a:prstGeom>
          <a:noFill/>
        </p:spPr>
        <p:txBody>
          <a:bodyPr wrap="none" rtlCol="0">
            <a:spAutoFit/>
          </a:bodyPr>
          <a:lstStyle/>
          <a:p>
            <a:pPr algn="ctr"/>
            <a:r>
              <a:rPr lang="en-US" sz="2400" dirty="0">
                <a:solidFill>
                  <a:schemeClr val="bg1"/>
                </a:solidFill>
              </a:rPr>
              <a:t>Medicare Policies</a:t>
            </a:r>
          </a:p>
          <a:p>
            <a:pPr algn="ctr"/>
            <a:r>
              <a:rPr lang="en-US" sz="2400" dirty="0">
                <a:solidFill>
                  <a:schemeClr val="bg1"/>
                </a:solidFill>
              </a:rPr>
              <a:t>100,000</a:t>
            </a:r>
          </a:p>
        </p:txBody>
      </p:sp>
      <p:sp>
        <p:nvSpPr>
          <p:cNvPr id="9" name="TextBox 8">
            <a:extLst>
              <a:ext uri="{FF2B5EF4-FFF2-40B4-BE49-F238E27FC236}">
                <a16:creationId xmlns:a16="http://schemas.microsoft.com/office/drawing/2014/main" id="{E43FC603-4AEA-76BB-FCE2-AD246ACB5C8B}"/>
              </a:ext>
            </a:extLst>
          </p:cNvPr>
          <p:cNvSpPr txBox="1"/>
          <p:nvPr/>
        </p:nvSpPr>
        <p:spPr>
          <a:xfrm>
            <a:off x="5094514" y="4107476"/>
            <a:ext cx="2566729" cy="830997"/>
          </a:xfrm>
          <a:prstGeom prst="rect">
            <a:avLst/>
          </a:prstGeom>
          <a:noFill/>
        </p:spPr>
        <p:txBody>
          <a:bodyPr wrap="none" rtlCol="0">
            <a:spAutoFit/>
          </a:bodyPr>
          <a:lstStyle/>
          <a:p>
            <a:pPr algn="ctr"/>
            <a:r>
              <a:rPr lang="en-US" sz="2400" dirty="0">
                <a:solidFill>
                  <a:schemeClr val="bg1"/>
                </a:solidFill>
                <a:effectLst>
                  <a:outerShdw blurRad="50800" dist="38100" dir="2700000" algn="tl" rotWithShape="0">
                    <a:prstClr val="black">
                      <a:alpha val="40000"/>
                    </a:prstClr>
                  </a:outerShdw>
                </a:effectLst>
              </a:rPr>
              <a:t>Medicaid Policies</a:t>
            </a:r>
          </a:p>
          <a:p>
            <a:pPr algn="ctr"/>
            <a:r>
              <a:rPr lang="en-US" sz="2400" dirty="0">
                <a:solidFill>
                  <a:schemeClr val="bg1"/>
                </a:solidFill>
                <a:effectLst>
                  <a:outerShdw blurRad="50800" dist="38100" dir="2700000" algn="tl" rotWithShape="0">
                    <a:prstClr val="black">
                      <a:alpha val="40000"/>
                    </a:prstClr>
                  </a:outerShdw>
                </a:effectLst>
              </a:rPr>
              <a:t>7.5 million</a:t>
            </a:r>
          </a:p>
        </p:txBody>
      </p:sp>
    </p:spTree>
    <p:extLst>
      <p:ext uri="{BB962C8B-B14F-4D97-AF65-F5344CB8AC3E}">
        <p14:creationId xmlns:p14="http://schemas.microsoft.com/office/powerpoint/2010/main" val="170455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3F10-8728-D836-51CD-292D7D2D7E8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E654455-5900-71A3-8EA2-29FA543A57CA}"/>
              </a:ext>
            </a:extLst>
          </p:cNvPr>
          <p:cNvSpPr>
            <a:spLocks noGrp="1"/>
          </p:cNvSpPr>
          <p:nvPr>
            <p:ph type="title"/>
          </p:nvPr>
        </p:nvSpPr>
        <p:spPr/>
        <p:txBody>
          <a:bodyPr>
            <a:normAutofit/>
          </a:bodyPr>
          <a:lstStyle/>
          <a:p>
            <a:r>
              <a:rPr lang="en-US" sz="2400" dirty="0"/>
              <a:t>OBBBA plus expiration of enhanced ACA subsidies set to cause</a:t>
            </a:r>
            <a:br>
              <a:rPr lang="en-US" sz="2800" dirty="0"/>
            </a:br>
            <a:r>
              <a:rPr lang="en-US" dirty="0"/>
              <a:t>Uninsurance to Surge 50% by 2034</a:t>
            </a:r>
            <a:endParaRPr lang="en-US" sz="3300" dirty="0"/>
          </a:p>
        </p:txBody>
      </p:sp>
      <p:sp>
        <p:nvSpPr>
          <p:cNvPr id="2" name="Text Placeholder 1">
            <a:extLst>
              <a:ext uri="{FF2B5EF4-FFF2-40B4-BE49-F238E27FC236}">
                <a16:creationId xmlns:a16="http://schemas.microsoft.com/office/drawing/2014/main" id="{5E5D6AC5-6C5C-D67A-6C6B-C2B39E9B3CA8}"/>
              </a:ext>
            </a:extLst>
          </p:cNvPr>
          <p:cNvSpPr>
            <a:spLocks noGrp="1"/>
          </p:cNvSpPr>
          <p:nvPr>
            <p:ph type="body" idx="10"/>
          </p:nvPr>
        </p:nvSpPr>
        <p:spPr/>
        <p:txBody>
          <a:bodyPr/>
          <a:lstStyle/>
          <a:p>
            <a:pPr>
              <a:lnSpc>
                <a:spcPct val="100000"/>
              </a:lnSpc>
              <a:spcBef>
                <a:spcPts val="0"/>
              </a:spcBef>
            </a:pPr>
            <a:r>
              <a:rPr lang="en-US" dirty="0"/>
              <a:t>Analysis of multiple estimates from the Congressional Budget Office (CBO).</a:t>
            </a:r>
          </a:p>
          <a:p>
            <a:pPr>
              <a:lnSpc>
                <a:spcPct val="100000"/>
              </a:lnSpc>
              <a:spcBef>
                <a:spcPts val="0"/>
              </a:spcBef>
            </a:pPr>
            <a:r>
              <a:rPr lang="en-US" dirty="0"/>
              <a:t>OBBBA = One Big Beautiful Bill Act; PTC = Premium Tax Subsidy</a:t>
            </a:r>
          </a:p>
        </p:txBody>
      </p:sp>
      <p:graphicFrame>
        <p:nvGraphicFramePr>
          <p:cNvPr id="3" name="Table 2">
            <a:extLst>
              <a:ext uri="{FF2B5EF4-FFF2-40B4-BE49-F238E27FC236}">
                <a16:creationId xmlns:a16="http://schemas.microsoft.com/office/drawing/2014/main" id="{98A17EDF-2617-B2FC-E634-F91B94C508D2}"/>
              </a:ext>
            </a:extLst>
          </p:cNvPr>
          <p:cNvGraphicFramePr>
            <a:graphicFrameLocks noGrp="1"/>
          </p:cNvGraphicFramePr>
          <p:nvPr>
            <p:extLst>
              <p:ext uri="{D42A27DB-BD31-4B8C-83A1-F6EECF244321}">
                <p14:modId xmlns:p14="http://schemas.microsoft.com/office/powerpoint/2010/main" val="761514218"/>
              </p:ext>
            </p:extLst>
          </p:nvPr>
        </p:nvGraphicFramePr>
        <p:xfrm>
          <a:off x="2278504" y="5590572"/>
          <a:ext cx="8964120" cy="396240"/>
        </p:xfrm>
        <a:graphic>
          <a:graphicData uri="http://schemas.openxmlformats.org/drawingml/2006/table">
            <a:tbl>
              <a:tblPr>
                <a:tableStyleId>{5C22544A-7EE6-4342-B048-85BDC9FD1C3A}</a:tableStyleId>
              </a:tblPr>
              <a:tblGrid>
                <a:gridCol w="896412">
                  <a:extLst>
                    <a:ext uri="{9D8B030D-6E8A-4147-A177-3AD203B41FA5}">
                      <a16:colId xmlns:a16="http://schemas.microsoft.com/office/drawing/2014/main" val="2089957039"/>
                    </a:ext>
                  </a:extLst>
                </a:gridCol>
                <a:gridCol w="896412">
                  <a:extLst>
                    <a:ext uri="{9D8B030D-6E8A-4147-A177-3AD203B41FA5}">
                      <a16:colId xmlns:a16="http://schemas.microsoft.com/office/drawing/2014/main" val="1215803182"/>
                    </a:ext>
                  </a:extLst>
                </a:gridCol>
                <a:gridCol w="896412">
                  <a:extLst>
                    <a:ext uri="{9D8B030D-6E8A-4147-A177-3AD203B41FA5}">
                      <a16:colId xmlns:a16="http://schemas.microsoft.com/office/drawing/2014/main" val="209405235"/>
                    </a:ext>
                  </a:extLst>
                </a:gridCol>
                <a:gridCol w="896412">
                  <a:extLst>
                    <a:ext uri="{9D8B030D-6E8A-4147-A177-3AD203B41FA5}">
                      <a16:colId xmlns:a16="http://schemas.microsoft.com/office/drawing/2014/main" val="3215004484"/>
                    </a:ext>
                  </a:extLst>
                </a:gridCol>
                <a:gridCol w="896412">
                  <a:extLst>
                    <a:ext uri="{9D8B030D-6E8A-4147-A177-3AD203B41FA5}">
                      <a16:colId xmlns:a16="http://schemas.microsoft.com/office/drawing/2014/main" val="240125717"/>
                    </a:ext>
                  </a:extLst>
                </a:gridCol>
                <a:gridCol w="896412">
                  <a:extLst>
                    <a:ext uri="{9D8B030D-6E8A-4147-A177-3AD203B41FA5}">
                      <a16:colId xmlns:a16="http://schemas.microsoft.com/office/drawing/2014/main" val="2057450669"/>
                    </a:ext>
                  </a:extLst>
                </a:gridCol>
                <a:gridCol w="896412">
                  <a:extLst>
                    <a:ext uri="{9D8B030D-6E8A-4147-A177-3AD203B41FA5}">
                      <a16:colId xmlns:a16="http://schemas.microsoft.com/office/drawing/2014/main" val="1959305456"/>
                    </a:ext>
                  </a:extLst>
                </a:gridCol>
                <a:gridCol w="896412">
                  <a:extLst>
                    <a:ext uri="{9D8B030D-6E8A-4147-A177-3AD203B41FA5}">
                      <a16:colId xmlns:a16="http://schemas.microsoft.com/office/drawing/2014/main" val="856240475"/>
                    </a:ext>
                  </a:extLst>
                </a:gridCol>
                <a:gridCol w="896412">
                  <a:extLst>
                    <a:ext uri="{9D8B030D-6E8A-4147-A177-3AD203B41FA5}">
                      <a16:colId xmlns:a16="http://schemas.microsoft.com/office/drawing/2014/main" val="46795162"/>
                    </a:ext>
                  </a:extLst>
                </a:gridCol>
                <a:gridCol w="896412">
                  <a:extLst>
                    <a:ext uri="{9D8B030D-6E8A-4147-A177-3AD203B41FA5}">
                      <a16:colId xmlns:a16="http://schemas.microsoft.com/office/drawing/2014/main" val="4272492029"/>
                    </a:ext>
                  </a:extLst>
                </a:gridCol>
              </a:tblGrid>
              <a:tr h="370840">
                <a:tc>
                  <a:txBody>
                    <a:bodyPr/>
                    <a:lstStyle/>
                    <a:p>
                      <a:pPr algn="ctr"/>
                      <a:r>
                        <a:rPr lang="en-US" sz="2000" dirty="0">
                          <a:solidFill>
                            <a:schemeClr val="bg1"/>
                          </a:solidFill>
                        </a:rPr>
                        <a:t>2025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solidFill>
                            <a:schemeClr val="bg1"/>
                          </a:solidFill>
                        </a:rPr>
                        <a:t>2034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5393862"/>
                  </a:ext>
                </a:extLst>
              </a:tr>
            </a:tbl>
          </a:graphicData>
        </a:graphic>
      </p:graphicFrame>
      <p:sp>
        <p:nvSpPr>
          <p:cNvPr id="5" name="TextBox 4">
            <a:extLst>
              <a:ext uri="{FF2B5EF4-FFF2-40B4-BE49-F238E27FC236}">
                <a16:creationId xmlns:a16="http://schemas.microsoft.com/office/drawing/2014/main" id="{1BB9DFD6-D0AB-3509-922F-BBA4F72C8016}"/>
              </a:ext>
            </a:extLst>
          </p:cNvPr>
          <p:cNvSpPr txBox="1"/>
          <p:nvPr/>
        </p:nvSpPr>
        <p:spPr>
          <a:xfrm>
            <a:off x="353011" y="2985041"/>
            <a:ext cx="1510945" cy="707886"/>
          </a:xfrm>
          <a:prstGeom prst="rect">
            <a:avLst/>
          </a:prstGeom>
          <a:noFill/>
        </p:spPr>
        <p:txBody>
          <a:bodyPr wrap="square" rtlCol="0">
            <a:spAutoFit/>
          </a:bodyPr>
          <a:lstStyle/>
          <a:p>
            <a:pPr>
              <a:spcAft>
                <a:spcPts val="1200"/>
              </a:spcAft>
            </a:pPr>
            <a:r>
              <a:rPr lang="en-US" sz="2000" dirty="0">
                <a:solidFill>
                  <a:schemeClr val="bg1"/>
                </a:solidFill>
              </a:rPr>
              <a:t>Millions of Uninsured</a:t>
            </a:r>
          </a:p>
        </p:txBody>
      </p:sp>
      <p:graphicFrame>
        <p:nvGraphicFramePr>
          <p:cNvPr id="7" name="Table 6">
            <a:extLst>
              <a:ext uri="{FF2B5EF4-FFF2-40B4-BE49-F238E27FC236}">
                <a16:creationId xmlns:a16="http://schemas.microsoft.com/office/drawing/2014/main" id="{1EE45C43-E7A5-96A3-CF52-BCB43F09EB2B}"/>
              </a:ext>
            </a:extLst>
          </p:cNvPr>
          <p:cNvGraphicFramePr>
            <a:graphicFrameLocks noGrp="1"/>
          </p:cNvGraphicFramePr>
          <p:nvPr>
            <p:extLst>
              <p:ext uri="{D42A27DB-BD31-4B8C-83A1-F6EECF244321}">
                <p14:modId xmlns:p14="http://schemas.microsoft.com/office/powerpoint/2010/main" val="1592505446"/>
              </p:ext>
            </p:extLst>
          </p:nvPr>
        </p:nvGraphicFramePr>
        <p:xfrm>
          <a:off x="1122159" y="1629632"/>
          <a:ext cx="1042273" cy="4126590"/>
        </p:xfrm>
        <a:graphic>
          <a:graphicData uri="http://schemas.openxmlformats.org/drawingml/2006/table">
            <a:tbl>
              <a:tblPr>
                <a:tableStyleId>{5C22544A-7EE6-4342-B048-85BDC9FD1C3A}</a:tableStyleId>
              </a:tblPr>
              <a:tblGrid>
                <a:gridCol w="1042273">
                  <a:extLst>
                    <a:ext uri="{9D8B030D-6E8A-4147-A177-3AD203B41FA5}">
                      <a16:colId xmlns:a16="http://schemas.microsoft.com/office/drawing/2014/main" val="1334541906"/>
                    </a:ext>
                  </a:extLst>
                </a:gridCol>
              </a:tblGrid>
              <a:tr h="412659">
                <a:tc>
                  <a:txBody>
                    <a:bodyPr/>
                    <a:lstStyle/>
                    <a:p>
                      <a:pPr algn="r"/>
                      <a:r>
                        <a:rPr lang="en-US" sz="2000" dirty="0">
                          <a:solidFill>
                            <a:schemeClr val="bg1"/>
                          </a:solidFill>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9159947"/>
                  </a:ext>
                </a:extLst>
              </a:tr>
              <a:tr h="412659">
                <a:tc>
                  <a:txBody>
                    <a:bodyPr/>
                    <a:lstStyle/>
                    <a:p>
                      <a:pPr algn="r"/>
                      <a:r>
                        <a:rPr lang="en-US" sz="2000" dirty="0">
                          <a:solidFill>
                            <a:schemeClr val="bg1"/>
                          </a:solidFill>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6070119"/>
                  </a:ext>
                </a:extLst>
              </a:tr>
              <a:tr h="412659">
                <a:tc>
                  <a:txBody>
                    <a:bodyPr/>
                    <a:lstStyle/>
                    <a:p>
                      <a:pPr algn="r"/>
                      <a:r>
                        <a:rPr lang="en-US" sz="2000" dirty="0">
                          <a:solidFill>
                            <a:schemeClr val="bg1"/>
                          </a:solidFill>
                        </a:rPr>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0537261"/>
                  </a:ext>
                </a:extLst>
              </a:tr>
              <a:tr h="412659">
                <a:tc>
                  <a:txBody>
                    <a:bodyPr/>
                    <a:lstStyle/>
                    <a:p>
                      <a:pPr algn="r"/>
                      <a:r>
                        <a:rPr lang="en-US" sz="2000" dirty="0">
                          <a:solidFill>
                            <a:schemeClr val="bg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4944315"/>
                  </a:ext>
                </a:extLst>
              </a:tr>
              <a:tr h="412659">
                <a:tc>
                  <a:txBody>
                    <a:bodyPr/>
                    <a:lstStyle/>
                    <a:p>
                      <a:pPr algn="r"/>
                      <a:r>
                        <a:rPr lang="en-US" sz="2000" dirty="0">
                          <a:solidFill>
                            <a:schemeClr val="bg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3106308"/>
                  </a:ext>
                </a:extLst>
              </a:tr>
              <a:tr h="412659">
                <a:tc>
                  <a:txBody>
                    <a:bodyPr/>
                    <a:lstStyle/>
                    <a:p>
                      <a:pPr algn="r"/>
                      <a:r>
                        <a:rPr lang="en-US" sz="2000" dirty="0">
                          <a:solidFill>
                            <a:schemeClr val="bg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183568"/>
                  </a:ext>
                </a:extLst>
              </a:tr>
              <a:tr h="412659">
                <a:tc>
                  <a:txBody>
                    <a:bodyPr/>
                    <a:lstStyle/>
                    <a:p>
                      <a:pPr algn="r"/>
                      <a:r>
                        <a:rPr lang="en-US" sz="2000"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0168935"/>
                  </a:ext>
                </a:extLst>
              </a:tr>
              <a:tr h="412659">
                <a:tc>
                  <a:txBody>
                    <a:bodyPr/>
                    <a:lstStyle/>
                    <a:p>
                      <a:pPr algn="r"/>
                      <a:r>
                        <a:rPr lang="en-US" sz="2000" dirty="0">
                          <a:solidFill>
                            <a:schemeClr val="bg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216188"/>
                  </a:ext>
                </a:extLst>
              </a:tr>
              <a:tr h="412659">
                <a:tc>
                  <a:txBody>
                    <a:bodyPr/>
                    <a:lstStyle/>
                    <a:p>
                      <a:pPr algn="r"/>
                      <a:r>
                        <a:rPr lang="en-US" sz="2000" dirty="0">
                          <a:solidFill>
                            <a:schemeClr val="bg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201542"/>
                  </a:ext>
                </a:extLst>
              </a:tr>
              <a:tr h="412659">
                <a:tc>
                  <a:txBody>
                    <a:bodyPr/>
                    <a:lstStyle/>
                    <a:p>
                      <a:pPr algn="r"/>
                      <a:r>
                        <a:rPr lang="en-US" sz="2000" dirty="0">
                          <a:solidFill>
                            <a:schemeClr val="bg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121121"/>
                  </a:ext>
                </a:extLst>
              </a:tr>
            </a:tbl>
          </a:graphicData>
        </a:graphic>
      </p:graphicFrame>
      <p:graphicFrame>
        <p:nvGraphicFramePr>
          <p:cNvPr id="8" name="Table 7">
            <a:extLst>
              <a:ext uri="{FF2B5EF4-FFF2-40B4-BE49-F238E27FC236}">
                <a16:creationId xmlns:a16="http://schemas.microsoft.com/office/drawing/2014/main" id="{E8CEA8CD-D1CC-FCA3-A714-0D6DCDD5792E}"/>
              </a:ext>
            </a:extLst>
          </p:cNvPr>
          <p:cNvGraphicFramePr>
            <a:graphicFrameLocks noGrp="1"/>
          </p:cNvGraphicFramePr>
          <p:nvPr>
            <p:extLst>
              <p:ext uri="{D42A27DB-BD31-4B8C-83A1-F6EECF244321}">
                <p14:modId xmlns:p14="http://schemas.microsoft.com/office/powerpoint/2010/main" val="4142118463"/>
              </p:ext>
            </p:extLst>
          </p:nvPr>
        </p:nvGraphicFramePr>
        <p:xfrm>
          <a:off x="2164432" y="1843790"/>
          <a:ext cx="9078191" cy="3716838"/>
        </p:xfrm>
        <a:graphic>
          <a:graphicData uri="http://schemas.openxmlformats.org/drawingml/2006/table">
            <a:tbl>
              <a:tblPr>
                <a:tableStyleId>{5C22544A-7EE6-4342-B048-85BDC9FD1C3A}</a:tableStyleId>
              </a:tblPr>
              <a:tblGrid>
                <a:gridCol w="9078191">
                  <a:extLst>
                    <a:ext uri="{9D8B030D-6E8A-4147-A177-3AD203B41FA5}">
                      <a16:colId xmlns:a16="http://schemas.microsoft.com/office/drawing/2014/main" val="3617434402"/>
                    </a:ext>
                  </a:extLst>
                </a:gridCol>
              </a:tblGrid>
              <a:tr h="412982">
                <a:tc>
                  <a:txBody>
                    <a:bodyPr/>
                    <a:lstStyle/>
                    <a:p>
                      <a:endParaRPr lang="en-US" dirty="0"/>
                    </a:p>
                  </a:txBody>
                  <a:tcPr>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774337002"/>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550792728"/>
                  </a:ext>
                </a:extLst>
              </a:tr>
              <a:tr h="412982">
                <a:tc>
                  <a:txBody>
                    <a:bodyPr/>
                    <a:lstStyle/>
                    <a:p>
                      <a:endParaRPr lang="en-US"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190780910"/>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823007378"/>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125931246"/>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065228595"/>
                  </a:ext>
                </a:extLst>
              </a:tr>
              <a:tr h="412982">
                <a:tc>
                  <a:txBody>
                    <a:bodyPr/>
                    <a:lstStyle/>
                    <a:p>
                      <a:endParaRPr lang="en-US" dirty="0"/>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76853852"/>
                  </a:ext>
                </a:extLst>
              </a:tr>
              <a:tr h="412982">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89751920"/>
                  </a:ext>
                </a:extLst>
              </a:tr>
              <a:tr h="412982">
                <a:tc>
                  <a:txBody>
                    <a:bodyPr/>
                    <a:lstStyle/>
                    <a:p>
                      <a:endParaRPr lang="en-US" dirty="0"/>
                    </a:p>
                  </a:txBody>
                  <a:tcPr>
                    <a:lnT w="12700" cap="flat" cmpd="sng" algn="ctr">
                      <a:solidFill>
                        <a:schemeClr val="tx1"/>
                      </a:solidFill>
                      <a:prstDash val="sysDot"/>
                      <a:round/>
                      <a:headEnd type="none" w="med" len="med"/>
                      <a:tailEnd type="none" w="med" len="med"/>
                    </a:lnT>
                    <a:solidFill>
                      <a:schemeClr val="bg1"/>
                    </a:solidFill>
                  </a:tcPr>
                </a:tc>
                <a:extLst>
                  <a:ext uri="{0D108BD9-81ED-4DB2-BD59-A6C34878D82A}">
                    <a16:rowId xmlns:a16="http://schemas.microsoft.com/office/drawing/2014/main" val="781277757"/>
                  </a:ext>
                </a:extLst>
              </a:tr>
            </a:tbl>
          </a:graphicData>
        </a:graphic>
      </p:graphicFrame>
      <p:sp>
        <p:nvSpPr>
          <p:cNvPr id="10" name="Freeform 9">
            <a:extLst>
              <a:ext uri="{FF2B5EF4-FFF2-40B4-BE49-F238E27FC236}">
                <a16:creationId xmlns:a16="http://schemas.microsoft.com/office/drawing/2014/main" id="{EE095F05-F94C-66A9-DC35-7E55ED850797}"/>
              </a:ext>
            </a:extLst>
          </p:cNvPr>
          <p:cNvSpPr/>
          <p:nvPr/>
        </p:nvSpPr>
        <p:spPr>
          <a:xfrm>
            <a:off x="2683239" y="2053652"/>
            <a:ext cx="8094689" cy="1259174"/>
          </a:xfrm>
          <a:custGeom>
            <a:avLst/>
            <a:gdLst>
              <a:gd name="connsiteX0" fmla="*/ 0 w 8094689"/>
              <a:gd name="connsiteY0" fmla="*/ 1259174 h 1259174"/>
              <a:gd name="connsiteX1" fmla="*/ 929391 w 8094689"/>
              <a:gd name="connsiteY1" fmla="*/ 854440 h 1259174"/>
              <a:gd name="connsiteX2" fmla="*/ 1798820 w 8094689"/>
              <a:gd name="connsiteY2" fmla="*/ 389745 h 1259174"/>
              <a:gd name="connsiteX3" fmla="*/ 2728210 w 8094689"/>
              <a:gd name="connsiteY3" fmla="*/ 254833 h 1259174"/>
              <a:gd name="connsiteX4" fmla="*/ 3627620 w 8094689"/>
              <a:gd name="connsiteY4" fmla="*/ 104932 h 1259174"/>
              <a:gd name="connsiteX5" fmla="*/ 4512040 w 8094689"/>
              <a:gd name="connsiteY5" fmla="*/ 59961 h 1259174"/>
              <a:gd name="connsiteX6" fmla="*/ 5426440 w 8094689"/>
              <a:gd name="connsiteY6" fmla="*/ 74951 h 1259174"/>
              <a:gd name="connsiteX7" fmla="*/ 6310859 w 8094689"/>
              <a:gd name="connsiteY7" fmla="*/ 44971 h 1259174"/>
              <a:gd name="connsiteX8" fmla="*/ 7210269 w 8094689"/>
              <a:gd name="connsiteY8" fmla="*/ 29981 h 1259174"/>
              <a:gd name="connsiteX9" fmla="*/ 8094689 w 8094689"/>
              <a:gd name="connsiteY9" fmla="*/ 0 h 125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4689" h="1259174">
                <a:moveTo>
                  <a:pt x="0" y="1259174"/>
                </a:moveTo>
                <a:lnTo>
                  <a:pt x="929391" y="854440"/>
                </a:lnTo>
                <a:lnTo>
                  <a:pt x="1798820" y="389745"/>
                </a:lnTo>
                <a:lnTo>
                  <a:pt x="2728210" y="254833"/>
                </a:lnTo>
                <a:lnTo>
                  <a:pt x="3627620" y="104932"/>
                </a:lnTo>
                <a:lnTo>
                  <a:pt x="4512040" y="59961"/>
                </a:lnTo>
                <a:lnTo>
                  <a:pt x="5426440" y="74951"/>
                </a:lnTo>
                <a:lnTo>
                  <a:pt x="6310859" y="44971"/>
                </a:lnTo>
                <a:lnTo>
                  <a:pt x="7210269" y="29981"/>
                </a:lnTo>
                <a:lnTo>
                  <a:pt x="8094689" y="0"/>
                </a:lnTo>
              </a:path>
            </a:pathLst>
          </a:custGeom>
          <a:noFill/>
          <a:ln w="76200">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C072B32E-103C-C81A-0A12-55F4BA8826A7}"/>
              </a:ext>
            </a:extLst>
          </p:cNvPr>
          <p:cNvSpPr/>
          <p:nvPr/>
        </p:nvSpPr>
        <p:spPr>
          <a:xfrm>
            <a:off x="2727158" y="2871537"/>
            <a:ext cx="8037095" cy="401052"/>
          </a:xfrm>
          <a:custGeom>
            <a:avLst/>
            <a:gdLst>
              <a:gd name="connsiteX0" fmla="*/ 0 w 8037095"/>
              <a:gd name="connsiteY0" fmla="*/ 401052 h 401052"/>
              <a:gd name="connsiteX1" fmla="*/ 850231 w 8037095"/>
              <a:gd name="connsiteY1" fmla="*/ 192505 h 401052"/>
              <a:gd name="connsiteX2" fmla="*/ 1764631 w 8037095"/>
              <a:gd name="connsiteY2" fmla="*/ 32084 h 401052"/>
              <a:gd name="connsiteX3" fmla="*/ 2679031 w 8037095"/>
              <a:gd name="connsiteY3" fmla="*/ 0 h 401052"/>
              <a:gd name="connsiteX4" fmla="*/ 3577389 w 8037095"/>
              <a:gd name="connsiteY4" fmla="*/ 0 h 401052"/>
              <a:gd name="connsiteX5" fmla="*/ 4459705 w 8037095"/>
              <a:gd name="connsiteY5" fmla="*/ 0 h 401052"/>
              <a:gd name="connsiteX6" fmla="*/ 5358063 w 8037095"/>
              <a:gd name="connsiteY6" fmla="*/ 48126 h 401052"/>
              <a:gd name="connsiteX7" fmla="*/ 6272463 w 8037095"/>
              <a:gd name="connsiteY7" fmla="*/ 32084 h 401052"/>
              <a:gd name="connsiteX8" fmla="*/ 7154779 w 8037095"/>
              <a:gd name="connsiteY8" fmla="*/ 32084 h 401052"/>
              <a:gd name="connsiteX9" fmla="*/ 8037095 w 8037095"/>
              <a:gd name="connsiteY9" fmla="*/ 0 h 40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37095" h="401052">
                <a:moveTo>
                  <a:pt x="0" y="401052"/>
                </a:moveTo>
                <a:lnTo>
                  <a:pt x="850231" y="192505"/>
                </a:lnTo>
                <a:lnTo>
                  <a:pt x="1764631" y="32084"/>
                </a:lnTo>
                <a:lnTo>
                  <a:pt x="2679031" y="0"/>
                </a:lnTo>
                <a:lnTo>
                  <a:pt x="3577389" y="0"/>
                </a:lnTo>
                <a:lnTo>
                  <a:pt x="4459705" y="0"/>
                </a:lnTo>
                <a:lnTo>
                  <a:pt x="5358063" y="48126"/>
                </a:lnTo>
                <a:lnTo>
                  <a:pt x="6272463" y="32084"/>
                </a:lnTo>
                <a:lnTo>
                  <a:pt x="7154779" y="32084"/>
                </a:lnTo>
                <a:lnTo>
                  <a:pt x="8037095" y="0"/>
                </a:lnTo>
              </a:path>
            </a:pathLst>
          </a:custGeom>
          <a:noFill/>
          <a:ln w="76200">
            <a:solidFill>
              <a:schemeClr val="accent5">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24303030-86BF-ED64-301B-B6FC730128BA}"/>
              </a:ext>
            </a:extLst>
          </p:cNvPr>
          <p:cNvSpPr/>
          <p:nvPr/>
        </p:nvSpPr>
        <p:spPr>
          <a:xfrm>
            <a:off x="2727158" y="3176337"/>
            <a:ext cx="8053137" cy="144379"/>
          </a:xfrm>
          <a:custGeom>
            <a:avLst/>
            <a:gdLst>
              <a:gd name="connsiteX0" fmla="*/ 0 w 8053137"/>
              <a:gd name="connsiteY0" fmla="*/ 112295 h 144379"/>
              <a:gd name="connsiteX1" fmla="*/ 866274 w 8053137"/>
              <a:gd name="connsiteY1" fmla="*/ 144379 h 144379"/>
              <a:gd name="connsiteX2" fmla="*/ 1748589 w 8053137"/>
              <a:gd name="connsiteY2" fmla="*/ 32084 h 144379"/>
              <a:gd name="connsiteX3" fmla="*/ 2679031 w 8053137"/>
              <a:gd name="connsiteY3" fmla="*/ 32084 h 144379"/>
              <a:gd name="connsiteX4" fmla="*/ 3561347 w 8053137"/>
              <a:gd name="connsiteY4" fmla="*/ 0 h 144379"/>
              <a:gd name="connsiteX5" fmla="*/ 4459705 w 8053137"/>
              <a:gd name="connsiteY5" fmla="*/ 32084 h 144379"/>
              <a:gd name="connsiteX6" fmla="*/ 5374105 w 8053137"/>
              <a:gd name="connsiteY6" fmla="*/ 64168 h 144379"/>
              <a:gd name="connsiteX7" fmla="*/ 6272463 w 8053137"/>
              <a:gd name="connsiteY7" fmla="*/ 32084 h 144379"/>
              <a:gd name="connsiteX8" fmla="*/ 7154779 w 8053137"/>
              <a:gd name="connsiteY8" fmla="*/ 64168 h 144379"/>
              <a:gd name="connsiteX9" fmla="*/ 8053137 w 8053137"/>
              <a:gd name="connsiteY9" fmla="*/ 48126 h 1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3137" h="144379">
                <a:moveTo>
                  <a:pt x="0" y="112295"/>
                </a:moveTo>
                <a:lnTo>
                  <a:pt x="866274" y="144379"/>
                </a:lnTo>
                <a:lnTo>
                  <a:pt x="1748589" y="32084"/>
                </a:lnTo>
                <a:lnTo>
                  <a:pt x="2679031" y="32084"/>
                </a:lnTo>
                <a:lnTo>
                  <a:pt x="3561347" y="0"/>
                </a:lnTo>
                <a:lnTo>
                  <a:pt x="4459705" y="32084"/>
                </a:lnTo>
                <a:lnTo>
                  <a:pt x="5374105" y="64168"/>
                </a:lnTo>
                <a:lnTo>
                  <a:pt x="6272463" y="32084"/>
                </a:lnTo>
                <a:lnTo>
                  <a:pt x="7154779" y="64168"/>
                </a:lnTo>
                <a:lnTo>
                  <a:pt x="8053137" y="48126"/>
                </a:lnTo>
              </a:path>
            </a:pathLst>
          </a:custGeom>
          <a:noFill/>
          <a:ln w="762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F93D2B-8AC8-5B01-D8E6-2BC8BBD7C7C5}"/>
              </a:ext>
            </a:extLst>
          </p:cNvPr>
          <p:cNvSpPr/>
          <p:nvPr/>
        </p:nvSpPr>
        <p:spPr>
          <a:xfrm>
            <a:off x="2278503" y="5064067"/>
            <a:ext cx="8791338" cy="396239"/>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US" sz="2000" dirty="0">
                <a:effectLst>
                  <a:outerShdw blurRad="50800" dist="38100" dir="2700000" algn="tl" rotWithShape="0">
                    <a:prstClr val="black">
                      <a:alpha val="40000"/>
                    </a:prstClr>
                  </a:outerShdw>
                </a:effectLst>
              </a:rPr>
              <a:t>Uninsured (CBO Baseline </a:t>
            </a:r>
            <a:r>
              <a:rPr lang="en-US" sz="2000" i="1" dirty="0">
                <a:effectLst>
                  <a:outerShdw blurRad="50800" dist="38100" dir="2700000" algn="tl" rotWithShape="0">
                    <a:prstClr val="black">
                      <a:alpha val="40000"/>
                    </a:prstClr>
                  </a:outerShdw>
                </a:effectLst>
              </a:rPr>
              <a:t>with</a:t>
            </a:r>
            <a:r>
              <a:rPr lang="en-US" sz="2000" dirty="0">
                <a:effectLst>
                  <a:outerShdw blurRad="50800" dist="38100" dir="2700000" algn="tl" rotWithShape="0">
                    <a:prstClr val="black">
                      <a:alpha val="40000"/>
                    </a:prstClr>
                  </a:outerShdw>
                </a:effectLst>
              </a:rPr>
              <a:t> Enhanced Premium Tax Credit Extension)</a:t>
            </a:r>
          </a:p>
        </p:txBody>
      </p:sp>
      <p:sp>
        <p:nvSpPr>
          <p:cNvPr id="14" name="Rectangle 13">
            <a:extLst>
              <a:ext uri="{FF2B5EF4-FFF2-40B4-BE49-F238E27FC236}">
                <a16:creationId xmlns:a16="http://schemas.microsoft.com/office/drawing/2014/main" id="{18890AFD-6871-36FC-3DA2-88F7CB9148AD}"/>
              </a:ext>
            </a:extLst>
          </p:cNvPr>
          <p:cNvSpPr/>
          <p:nvPr/>
        </p:nvSpPr>
        <p:spPr>
          <a:xfrm>
            <a:off x="2278503" y="4567506"/>
            <a:ext cx="8791338" cy="396239"/>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US" sz="2000" dirty="0">
                <a:effectLst>
                  <a:outerShdw blurRad="50800" dist="38100" dir="2700000" algn="tl" rotWithShape="0">
                    <a:prstClr val="black">
                      <a:alpha val="40000"/>
                    </a:prstClr>
                  </a:outerShdw>
                </a:effectLst>
              </a:rPr>
              <a:t>Uninsured (CBO Baseline </a:t>
            </a:r>
            <a:r>
              <a:rPr lang="en-US" sz="2000" i="1" dirty="0">
                <a:effectLst>
                  <a:outerShdw blurRad="50800" dist="38100" dir="2700000" algn="tl" rotWithShape="0">
                    <a:prstClr val="black">
                      <a:alpha val="40000"/>
                    </a:prstClr>
                  </a:outerShdw>
                </a:effectLst>
              </a:rPr>
              <a:t>without</a:t>
            </a:r>
            <a:r>
              <a:rPr lang="en-US" sz="2000" dirty="0">
                <a:effectLst>
                  <a:outerShdw blurRad="50800" dist="38100" dir="2700000" algn="tl" rotWithShape="0">
                    <a:prstClr val="black">
                      <a:alpha val="40000"/>
                    </a:prstClr>
                  </a:outerShdw>
                </a:effectLst>
              </a:rPr>
              <a:t> Enhanced Premium Tax Credit Extension)</a:t>
            </a:r>
          </a:p>
        </p:txBody>
      </p:sp>
      <p:sp>
        <p:nvSpPr>
          <p:cNvPr id="15" name="Rectangle 14">
            <a:extLst>
              <a:ext uri="{FF2B5EF4-FFF2-40B4-BE49-F238E27FC236}">
                <a16:creationId xmlns:a16="http://schemas.microsoft.com/office/drawing/2014/main" id="{5D90C757-452C-83C1-E232-1682798D4AA1}"/>
              </a:ext>
            </a:extLst>
          </p:cNvPr>
          <p:cNvSpPr/>
          <p:nvPr/>
        </p:nvSpPr>
        <p:spPr>
          <a:xfrm>
            <a:off x="2278503" y="4047162"/>
            <a:ext cx="8791338" cy="396239"/>
          </a:xfrm>
          <a:prstGeom prst="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US" sz="2000" dirty="0">
                <a:effectLst>
                  <a:outerShdw blurRad="50800" dist="38100" dir="2700000" algn="tl" rotWithShape="0">
                    <a:prstClr val="black">
                      <a:alpha val="40000"/>
                    </a:prstClr>
                  </a:outerShdw>
                </a:effectLst>
              </a:rPr>
              <a:t>Uninsured (OBBB Impacts </a:t>
            </a:r>
            <a:r>
              <a:rPr lang="en-US" sz="2000" i="1" dirty="0">
                <a:effectLst>
                  <a:outerShdw blurRad="50800" dist="38100" dir="2700000" algn="tl" rotWithShape="0">
                    <a:prstClr val="black">
                      <a:alpha val="40000"/>
                    </a:prstClr>
                  </a:outerShdw>
                </a:effectLst>
              </a:rPr>
              <a:t>without</a:t>
            </a:r>
            <a:r>
              <a:rPr lang="en-US" sz="2000" dirty="0">
                <a:effectLst>
                  <a:outerShdw blurRad="50800" dist="38100" dir="2700000" algn="tl" rotWithShape="0">
                    <a:prstClr val="black">
                      <a:alpha val="40000"/>
                    </a:prstClr>
                  </a:outerShdw>
                </a:effectLst>
              </a:rPr>
              <a:t> Enhanced Premium Tax Credit Extension)</a:t>
            </a:r>
          </a:p>
        </p:txBody>
      </p:sp>
    </p:spTree>
    <p:extLst>
      <p:ext uri="{BB962C8B-B14F-4D97-AF65-F5344CB8AC3E}">
        <p14:creationId xmlns:p14="http://schemas.microsoft.com/office/powerpoint/2010/main" val="24535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0175F-B04F-4311-8ABB-AF8032B61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A5E08-D38D-AE13-8E3E-A4D3896ACAAE}"/>
              </a:ext>
            </a:extLst>
          </p:cNvPr>
          <p:cNvSpPr>
            <a:spLocks noGrp="1"/>
          </p:cNvSpPr>
          <p:nvPr>
            <p:ph type="title"/>
          </p:nvPr>
        </p:nvSpPr>
        <p:spPr>
          <a:xfrm>
            <a:off x="838199" y="365125"/>
            <a:ext cx="11179629" cy="1325563"/>
          </a:xfrm>
        </p:spPr>
        <p:txBody>
          <a:bodyPr>
            <a:noAutofit/>
          </a:bodyPr>
          <a:lstStyle/>
          <a:p>
            <a:r>
              <a:rPr lang="en-US" sz="3200" dirty="0"/>
              <a:t>Fall in Medicaid and Rise in Uninsurance in Arkansas: </a:t>
            </a:r>
            <a:br>
              <a:rPr lang="en-US" sz="3200" dirty="0"/>
            </a:br>
            <a:r>
              <a:rPr lang="en-US" sz="2000" dirty="0"/>
              <a:t>Similar magnitude due to work requirements suggest very few found alternative coverage</a:t>
            </a:r>
            <a:endParaRPr lang="en-US" sz="2800" dirty="0"/>
          </a:p>
        </p:txBody>
      </p:sp>
      <p:sp>
        <p:nvSpPr>
          <p:cNvPr id="3" name="Text Placeholder 2">
            <a:extLst>
              <a:ext uri="{FF2B5EF4-FFF2-40B4-BE49-F238E27FC236}">
                <a16:creationId xmlns:a16="http://schemas.microsoft.com/office/drawing/2014/main" id="{7E2C3A02-60A4-E6BE-64CF-089343B2AC7F}"/>
              </a:ext>
            </a:extLst>
          </p:cNvPr>
          <p:cNvSpPr>
            <a:spLocks noGrp="1"/>
          </p:cNvSpPr>
          <p:nvPr>
            <p:ph type="body" idx="10"/>
          </p:nvPr>
        </p:nvSpPr>
        <p:spPr/>
        <p:txBody>
          <a:bodyPr/>
          <a:lstStyle/>
          <a:p>
            <a:pPr>
              <a:lnSpc>
                <a:spcPct val="100000"/>
              </a:lnSpc>
            </a:pPr>
            <a:r>
              <a:rPr lang="en-US" dirty="0"/>
              <a:t>Data from: </a:t>
            </a:r>
            <a:r>
              <a:rPr lang="en-US" dirty="0" err="1"/>
              <a:t>Gangopadhyaya</a:t>
            </a:r>
            <a:r>
              <a:rPr lang="en-US" dirty="0"/>
              <a:t>, Anuj, and Michael Karpman. “The Impact of Arkansas Medicaid Work Requirements on Coverage and Employment: Estimating Effects Using National Survey Data.” </a:t>
            </a:r>
            <a:r>
              <a:rPr lang="en-US" i="1" dirty="0"/>
              <a:t>Health Services Research</a:t>
            </a:r>
            <a:r>
              <a:rPr lang="en-US" dirty="0"/>
              <a:t>: e14624. https://doi.org/10.1111/1475-6773.14624.</a:t>
            </a:r>
          </a:p>
        </p:txBody>
      </p:sp>
      <p:graphicFrame>
        <p:nvGraphicFramePr>
          <p:cNvPr id="6" name="Chart 5">
            <a:extLst>
              <a:ext uri="{FF2B5EF4-FFF2-40B4-BE49-F238E27FC236}">
                <a16:creationId xmlns:a16="http://schemas.microsoft.com/office/drawing/2014/main" id="{12B1286C-436C-01BA-092B-103C9B13E00F}"/>
              </a:ext>
            </a:extLst>
          </p:cNvPr>
          <p:cNvGraphicFramePr/>
          <p:nvPr>
            <p:extLst>
              <p:ext uri="{D42A27DB-BD31-4B8C-83A1-F6EECF244321}">
                <p14:modId xmlns:p14="http://schemas.microsoft.com/office/powerpoint/2010/main" val="1685722583"/>
              </p:ext>
            </p:extLst>
          </p:nvPr>
        </p:nvGraphicFramePr>
        <p:xfrm>
          <a:off x="838199" y="1690688"/>
          <a:ext cx="10515599"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4DD6D07E-8B97-D593-59F3-E85C37C9800D}"/>
              </a:ext>
            </a:extLst>
          </p:cNvPr>
          <p:cNvSpPr/>
          <p:nvPr/>
        </p:nvSpPr>
        <p:spPr>
          <a:xfrm>
            <a:off x="3701144" y="3712027"/>
            <a:ext cx="2329543" cy="914400"/>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50800" dist="38100" dir="2700000" algn="tl" rotWithShape="0">
                    <a:prstClr val="black">
                      <a:alpha val="40000"/>
                    </a:prstClr>
                  </a:outerShdw>
                </a:effectLst>
              </a:rPr>
              <a:t>5.4% drop</a:t>
            </a:r>
          </a:p>
        </p:txBody>
      </p:sp>
      <p:sp>
        <p:nvSpPr>
          <p:cNvPr id="9" name="Rectangle 8">
            <a:extLst>
              <a:ext uri="{FF2B5EF4-FFF2-40B4-BE49-F238E27FC236}">
                <a16:creationId xmlns:a16="http://schemas.microsoft.com/office/drawing/2014/main" id="{811895F4-30C6-A219-A745-B4B2A8D4E257}"/>
              </a:ext>
            </a:extLst>
          </p:cNvPr>
          <p:cNvSpPr/>
          <p:nvPr/>
        </p:nvSpPr>
        <p:spPr>
          <a:xfrm>
            <a:off x="7946574" y="3712027"/>
            <a:ext cx="2329543" cy="914400"/>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50800" dist="38100" dir="2700000" algn="tl" rotWithShape="0">
                    <a:prstClr val="black">
                      <a:alpha val="40000"/>
                    </a:prstClr>
                  </a:outerShdw>
                </a:effectLst>
              </a:rPr>
              <a:t>5.2% increase</a:t>
            </a:r>
          </a:p>
        </p:txBody>
      </p:sp>
      <p:sp>
        <p:nvSpPr>
          <p:cNvPr id="10" name="Rectangle 9">
            <a:extLst>
              <a:ext uri="{FF2B5EF4-FFF2-40B4-BE49-F238E27FC236}">
                <a16:creationId xmlns:a16="http://schemas.microsoft.com/office/drawing/2014/main" id="{18BBE007-A815-0058-4620-E2FB2BB960A3}"/>
              </a:ext>
            </a:extLst>
          </p:cNvPr>
          <p:cNvSpPr>
            <a:spLocks noChangeAspect="1"/>
          </p:cNvSpPr>
          <p:nvPr/>
        </p:nvSpPr>
        <p:spPr>
          <a:xfrm>
            <a:off x="865786" y="3514907"/>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8BD308-49A8-D792-4468-56D628ABAFF9}"/>
              </a:ext>
            </a:extLst>
          </p:cNvPr>
          <p:cNvSpPr>
            <a:spLocks noChangeAspect="1"/>
          </p:cNvSpPr>
          <p:nvPr/>
        </p:nvSpPr>
        <p:spPr>
          <a:xfrm>
            <a:off x="865786" y="3879917"/>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7" dur="500"/>
                                        <p:tgtEl>
                                          <p:spTgt spid="6">
                                            <p:graphicEl>
                                              <a:chart seriesIdx="0" categoryIdx="0" bldStep="ptInCategory"/>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fade">
                                      <p:cBhvr>
                                        <p:cTn id="11" dur="500"/>
                                        <p:tgtEl>
                                          <p:spTgt spid="6">
                                            <p:graphicEl>
                                              <a:chart seriesIdx="1"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20" dur="500"/>
                                        <p:tgtEl>
                                          <p:spTgt spid="6">
                                            <p:graphicEl>
                                              <a:chart seriesIdx="0" categoryIdx="1" bldStep="ptInCategory"/>
                                            </p:graphic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fade">
                                      <p:cBhvr>
                                        <p:cTn id="24" dur="500"/>
                                        <p:tgtEl>
                                          <p:spTgt spid="6">
                                            <p:graphicEl>
                                              <a:chart seriesIdx="1" categoryIdx="1" bldStep="ptInCategory"/>
                                            </p:graphicEl>
                                          </p:spTgt>
                                        </p:tgtEl>
                                      </p:cBhvr>
                                    </p:animEffect>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83C21-5EBC-327E-38F8-26614DC9F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ADEFC-18F3-41E1-CF92-9C9A7A2395DB}"/>
              </a:ext>
            </a:extLst>
          </p:cNvPr>
          <p:cNvSpPr>
            <a:spLocks noGrp="1"/>
          </p:cNvSpPr>
          <p:nvPr>
            <p:ph type="title"/>
          </p:nvPr>
        </p:nvSpPr>
        <p:spPr>
          <a:xfrm>
            <a:off x="838200" y="365125"/>
            <a:ext cx="10964594" cy="1325563"/>
          </a:xfrm>
        </p:spPr>
        <p:txBody>
          <a:bodyPr>
            <a:noAutofit/>
          </a:bodyPr>
          <a:lstStyle/>
          <a:p>
            <a:r>
              <a:rPr lang="en-US" sz="2000" dirty="0"/>
              <a:t>Among 2018 Medicaid </a:t>
            </a:r>
            <a:r>
              <a:rPr lang="en-US" sz="2000" dirty="0" err="1"/>
              <a:t>disenrollees</a:t>
            </a:r>
            <a:r>
              <a:rPr lang="en-US" sz="2000" dirty="0"/>
              <a:t> in Arkansas in work requirements target population</a:t>
            </a:r>
            <a:br>
              <a:rPr lang="en-US" sz="2000" dirty="0"/>
            </a:br>
            <a:r>
              <a:rPr lang="en-US" sz="4000" dirty="0"/>
              <a:t>High Rates of Healthcare Financial Strain </a:t>
            </a:r>
            <a:endParaRPr lang="en-US" sz="2800" dirty="0"/>
          </a:p>
        </p:txBody>
      </p:sp>
      <p:sp>
        <p:nvSpPr>
          <p:cNvPr id="3" name="Text Placeholder 2">
            <a:extLst>
              <a:ext uri="{FF2B5EF4-FFF2-40B4-BE49-F238E27FC236}">
                <a16:creationId xmlns:a16="http://schemas.microsoft.com/office/drawing/2014/main" id="{D5D450C7-16C6-B525-3066-0677390E748B}"/>
              </a:ext>
            </a:extLst>
          </p:cNvPr>
          <p:cNvSpPr>
            <a:spLocks noGrp="1"/>
          </p:cNvSpPr>
          <p:nvPr>
            <p:ph type="body" idx="10"/>
          </p:nvPr>
        </p:nvSpPr>
        <p:spPr/>
        <p:txBody>
          <a:bodyPr/>
          <a:lstStyle/>
          <a:p>
            <a:pPr>
              <a:lnSpc>
                <a:spcPct val="100000"/>
              </a:lnSpc>
            </a:pPr>
            <a:r>
              <a:rPr lang="en-US" dirty="0"/>
              <a:t>Sommers, Benjamin D., Lucy Chen, Robert J. Blendon, E. John Orav, and Arnold M. Epstein. “Medicaid Work Requirements In Arkansas: Two-Year Impacts On Coverage, Employment, And Affordability Of Care.” Health Affairs 39, no. 9 (September 2020): 1522–30. https://</a:t>
            </a:r>
            <a:r>
              <a:rPr lang="en-US" dirty="0" err="1"/>
              <a:t>doi.org</a:t>
            </a:r>
            <a:r>
              <a:rPr lang="en-US" dirty="0"/>
              <a:t>/10.1377/hlthaff.2020.00538.</a:t>
            </a:r>
          </a:p>
        </p:txBody>
      </p:sp>
      <p:graphicFrame>
        <p:nvGraphicFramePr>
          <p:cNvPr id="5" name="Chart 4">
            <a:extLst>
              <a:ext uri="{FF2B5EF4-FFF2-40B4-BE49-F238E27FC236}">
                <a16:creationId xmlns:a16="http://schemas.microsoft.com/office/drawing/2014/main" id="{9A60C178-4561-9B5D-1EF2-ADBE92FAFD43}"/>
              </a:ext>
            </a:extLst>
          </p:cNvPr>
          <p:cNvGraphicFramePr/>
          <p:nvPr>
            <p:extLst>
              <p:ext uri="{D42A27DB-BD31-4B8C-83A1-F6EECF244321}">
                <p14:modId xmlns:p14="http://schemas.microsoft.com/office/powerpoint/2010/main" val="2467661984"/>
              </p:ext>
            </p:extLst>
          </p:nvPr>
        </p:nvGraphicFramePr>
        <p:xfrm>
          <a:off x="83820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235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CE39-D5B1-42CD-9A18-D86C67AA7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4D46E-E578-90DB-0202-152D2C6FD152}"/>
              </a:ext>
            </a:extLst>
          </p:cNvPr>
          <p:cNvSpPr>
            <a:spLocks noGrp="1"/>
          </p:cNvSpPr>
          <p:nvPr>
            <p:ph type="title"/>
          </p:nvPr>
        </p:nvSpPr>
        <p:spPr/>
        <p:txBody>
          <a:bodyPr/>
          <a:lstStyle/>
          <a:p>
            <a:r>
              <a:rPr lang="en-US" dirty="0"/>
              <a:t>Georgia “Pathways to [Non]Coverage”</a:t>
            </a:r>
          </a:p>
        </p:txBody>
      </p:sp>
      <p:sp>
        <p:nvSpPr>
          <p:cNvPr id="3" name="Text Placeholder 2">
            <a:extLst>
              <a:ext uri="{FF2B5EF4-FFF2-40B4-BE49-F238E27FC236}">
                <a16:creationId xmlns:a16="http://schemas.microsoft.com/office/drawing/2014/main" id="{0E000D0F-0BC1-2847-84D4-70C92C2F3DAC}"/>
              </a:ext>
            </a:extLst>
          </p:cNvPr>
          <p:cNvSpPr>
            <a:spLocks noGrp="1"/>
          </p:cNvSpPr>
          <p:nvPr>
            <p:ph type="body" idx="10"/>
          </p:nvPr>
        </p:nvSpPr>
        <p:spPr/>
        <p:txBody>
          <a:bodyPr/>
          <a:lstStyle/>
          <a:p>
            <a:r>
              <a:rPr lang="en-US" dirty="0"/>
              <a:t>https://</a:t>
            </a:r>
            <a:r>
              <a:rPr lang="en-US" dirty="0" err="1"/>
              <a:t>www.propublica.org</a:t>
            </a:r>
            <a:r>
              <a:rPr lang="en-US" dirty="0"/>
              <a:t>/article/</a:t>
            </a:r>
            <a:r>
              <a:rPr lang="en-US" dirty="0" err="1"/>
              <a:t>georgia</a:t>
            </a:r>
            <a:r>
              <a:rPr lang="en-US" dirty="0"/>
              <a:t>-pathways-</a:t>
            </a:r>
            <a:r>
              <a:rPr lang="en-US" dirty="0" err="1"/>
              <a:t>medicaid</a:t>
            </a:r>
            <a:r>
              <a:rPr lang="en-US" dirty="0"/>
              <a:t>-work-requirement-</a:t>
            </a:r>
            <a:r>
              <a:rPr lang="en-US" dirty="0" err="1"/>
              <a:t>gao</a:t>
            </a:r>
            <a:r>
              <a:rPr lang="en-US" dirty="0"/>
              <a:t>-report</a:t>
            </a:r>
          </a:p>
        </p:txBody>
      </p:sp>
      <p:pic>
        <p:nvPicPr>
          <p:cNvPr id="7" name="Picture 6">
            <a:extLst>
              <a:ext uri="{FF2B5EF4-FFF2-40B4-BE49-F238E27FC236}">
                <a16:creationId xmlns:a16="http://schemas.microsoft.com/office/drawing/2014/main" id="{F4666177-153D-4AB8-8592-6A8F6F3CFEB8}"/>
              </a:ext>
            </a:extLst>
          </p:cNvPr>
          <p:cNvPicPr>
            <a:picLocks noChangeAspect="1"/>
          </p:cNvPicPr>
          <p:nvPr/>
        </p:nvPicPr>
        <p:blipFill>
          <a:blip r:embed="rId2"/>
          <a:srcRect b="66128"/>
          <a:stretch>
            <a:fillRect/>
          </a:stretch>
        </p:blipFill>
        <p:spPr>
          <a:xfrm>
            <a:off x="838201" y="1690688"/>
            <a:ext cx="10515599" cy="39106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421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95AEF-1E19-DCA5-1787-C46E3CBBA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440B0-1F77-C117-2E17-DBDB1BE41470}"/>
              </a:ext>
            </a:extLst>
          </p:cNvPr>
          <p:cNvSpPr>
            <a:spLocks noGrp="1"/>
          </p:cNvSpPr>
          <p:nvPr>
            <p:ph type="title"/>
          </p:nvPr>
        </p:nvSpPr>
        <p:spPr/>
        <p:txBody>
          <a:bodyPr>
            <a:noAutofit/>
          </a:bodyPr>
          <a:lstStyle/>
          <a:p>
            <a:r>
              <a:rPr lang="en-US" sz="2000" b="1" dirty="0"/>
              <a:t>Arkansas work requirements had very high administrative costs</a:t>
            </a:r>
            <a:br>
              <a:rPr lang="en-US" sz="2800" dirty="0"/>
            </a:br>
            <a:r>
              <a:rPr lang="en-US" sz="2800" dirty="0"/>
              <a:t>More than $4,000 per Enrollee “Appropriately” Disenrolled</a:t>
            </a:r>
          </a:p>
        </p:txBody>
      </p:sp>
      <p:sp>
        <p:nvSpPr>
          <p:cNvPr id="3" name="Text Placeholder 2">
            <a:extLst>
              <a:ext uri="{FF2B5EF4-FFF2-40B4-BE49-F238E27FC236}">
                <a16:creationId xmlns:a16="http://schemas.microsoft.com/office/drawing/2014/main" id="{5683FFA1-55AF-2D5E-AABC-1B3DF8F97339}"/>
              </a:ext>
            </a:extLst>
          </p:cNvPr>
          <p:cNvSpPr>
            <a:spLocks noGrp="1"/>
          </p:cNvSpPr>
          <p:nvPr>
            <p:ph type="body" idx="10"/>
          </p:nvPr>
        </p:nvSpPr>
        <p:spPr>
          <a:xfrm>
            <a:off x="0" y="6016753"/>
            <a:ext cx="8449056" cy="841248"/>
          </a:xfrm>
        </p:spPr>
        <p:txBody>
          <a:bodyPr>
            <a:normAutofit fontScale="77500" lnSpcReduction="20000"/>
          </a:bodyPr>
          <a:lstStyle/>
          <a:p>
            <a:pPr>
              <a:lnSpc>
                <a:spcPct val="110000"/>
              </a:lnSpc>
            </a:pPr>
            <a:r>
              <a:rPr lang="en-US" dirty="0"/>
              <a:t>Gaffney A, Himmelstein D, McCormick D, Woolhandler S. Recent Experience Shows National Medicaid Work Requirements Would Create Enormous Administrative Inefficiencies. Health Affairs Forefront 2025.  Estimates draw on administrative spending and enrollee estimates from “Medicaid Demonstrations: Actions Needed to Address Weaknesses in Oversight of Costs to Administer Work Requirements,” U.S. Government Accountability Office (GAO).  Number disenrollments =  18,164.  Beneficiaries “appropriately” disenrolled = 5% of total beneficiaries subject to work requirements (115,000), based on Sommers BD, Goldman AL, Blendon RJ, Orav EJ, Epstein AM. Medicaid Work Requirements - Results from the First Year in Arkansas. N Engl J Med 2019; published online June 19. DOI:10.1056/NEJMsr1901772.  </a:t>
            </a:r>
          </a:p>
        </p:txBody>
      </p:sp>
      <p:graphicFrame>
        <p:nvGraphicFramePr>
          <p:cNvPr id="6" name="Content Placeholder 5">
            <a:extLst>
              <a:ext uri="{FF2B5EF4-FFF2-40B4-BE49-F238E27FC236}">
                <a16:creationId xmlns:a16="http://schemas.microsoft.com/office/drawing/2014/main" id="{85A400BE-1D8E-A6DB-27B5-8E3E9F6714DC}"/>
              </a:ext>
            </a:extLst>
          </p:cNvPr>
          <p:cNvGraphicFramePr>
            <a:graphicFrameLocks noGrp="1"/>
          </p:cNvGraphicFramePr>
          <p:nvPr>
            <p:ph idx="4294967295"/>
            <p:extLst>
              <p:ext uri="{D42A27DB-BD31-4B8C-83A1-F6EECF244321}">
                <p14:modId xmlns:p14="http://schemas.microsoft.com/office/powerpoint/2010/main" val="4077757211"/>
              </p:ext>
            </p:extLst>
          </p:nvPr>
        </p:nvGraphicFramePr>
        <p:xfrm>
          <a:off x="83820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209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6B9B-6CDB-7F1A-6A91-67B4DA2BD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3ED02-67F3-520F-2EA9-6473CAE5776D}"/>
              </a:ext>
            </a:extLst>
          </p:cNvPr>
          <p:cNvSpPr>
            <a:spLocks noGrp="1"/>
          </p:cNvSpPr>
          <p:nvPr>
            <p:ph type="title"/>
          </p:nvPr>
        </p:nvSpPr>
        <p:spPr/>
        <p:txBody>
          <a:bodyPr>
            <a:normAutofit fontScale="90000"/>
          </a:bodyPr>
          <a:lstStyle/>
          <a:p>
            <a:r>
              <a:rPr lang="en-US" b="1" dirty="0"/>
              <a:t>Effect of Gaining Medicaid on </a:t>
            </a:r>
            <a:br>
              <a:rPr lang="en-US" b="1" dirty="0"/>
            </a:br>
            <a:r>
              <a:rPr lang="en-US" b="1" dirty="0"/>
              <a:t>Healthcare and Health</a:t>
            </a:r>
            <a:br>
              <a:rPr lang="en-US" b="1" dirty="0"/>
            </a:br>
            <a:r>
              <a:rPr lang="en-US" sz="2200" dirty="0"/>
              <a:t>Findings from the Oregon Health Insurance Experiment (OHIE)</a:t>
            </a:r>
            <a:endParaRPr lang="en-US" sz="2700" dirty="0"/>
          </a:p>
        </p:txBody>
      </p:sp>
      <p:graphicFrame>
        <p:nvGraphicFramePr>
          <p:cNvPr id="4" name="Content Placeholder 3">
            <a:extLst>
              <a:ext uri="{FF2B5EF4-FFF2-40B4-BE49-F238E27FC236}">
                <a16:creationId xmlns:a16="http://schemas.microsoft.com/office/drawing/2014/main" id="{4814DD32-878E-7905-CA54-05074A01E99A}"/>
              </a:ext>
            </a:extLst>
          </p:cNvPr>
          <p:cNvGraphicFramePr>
            <a:graphicFrameLocks noGrp="1"/>
          </p:cNvGraphicFramePr>
          <p:nvPr>
            <p:ph idx="1"/>
            <p:extLst>
              <p:ext uri="{D42A27DB-BD31-4B8C-83A1-F6EECF244321}">
                <p14:modId xmlns:p14="http://schemas.microsoft.com/office/powerpoint/2010/main" val="3650656626"/>
              </p:ext>
            </p:extLst>
          </p:nvPr>
        </p:nvGraphicFramePr>
        <p:xfrm>
          <a:off x="838199" y="1825625"/>
          <a:ext cx="10749197" cy="40505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16ED338-4F2E-207C-1A2A-E940DB3FE019}"/>
              </a:ext>
            </a:extLst>
          </p:cNvPr>
          <p:cNvSpPr>
            <a:spLocks noGrp="1"/>
          </p:cNvSpPr>
          <p:nvPr>
            <p:ph type="body" idx="10"/>
          </p:nvPr>
        </p:nvSpPr>
        <p:spPr/>
        <p:txBody>
          <a:bodyPr/>
          <a:lstStyle/>
          <a:p>
            <a:pPr>
              <a:lnSpc>
                <a:spcPct val="100000"/>
              </a:lnSpc>
            </a:pPr>
            <a:r>
              <a:rPr lang="en-US" dirty="0"/>
              <a:t>Data from: Finkelstein A, Taubman S, Wright B, et al. The Oregon health insurance experiment: evidence from the first year. Q J Econ 2012;127(3):1057–106.</a:t>
            </a:r>
          </a:p>
        </p:txBody>
      </p:sp>
    </p:spTree>
    <p:extLst>
      <p:ext uri="{BB962C8B-B14F-4D97-AF65-F5344CB8AC3E}">
        <p14:creationId xmlns:p14="http://schemas.microsoft.com/office/powerpoint/2010/main" val="411263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63CD-6DA2-215A-9DA6-3DDA9FE67559}"/>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I. US Health and Health Spending</a:t>
            </a:r>
          </a:p>
        </p:txBody>
      </p:sp>
    </p:spTree>
    <p:extLst>
      <p:ext uri="{BB962C8B-B14F-4D97-AF65-F5344CB8AC3E}">
        <p14:creationId xmlns:p14="http://schemas.microsoft.com/office/powerpoint/2010/main" val="2026133493"/>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B279E-E360-60B6-440E-658741F31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E3748-065D-0604-2B70-AAC6EDB1DDCC}"/>
              </a:ext>
            </a:extLst>
          </p:cNvPr>
          <p:cNvSpPr>
            <a:spLocks noGrp="1"/>
          </p:cNvSpPr>
          <p:nvPr>
            <p:ph type="title"/>
          </p:nvPr>
        </p:nvSpPr>
        <p:spPr>
          <a:xfrm>
            <a:off x="838200" y="365125"/>
            <a:ext cx="10899098" cy="1325563"/>
          </a:xfrm>
        </p:spPr>
        <p:txBody>
          <a:bodyPr>
            <a:noAutofit/>
          </a:bodyPr>
          <a:lstStyle/>
          <a:p>
            <a:r>
              <a:rPr lang="en-US" sz="2400" dirty="0"/>
              <a:t>Among subgroup most likely to benefit in the Oregon HIE</a:t>
            </a:r>
            <a:br>
              <a:rPr lang="en-US" sz="2800" dirty="0"/>
            </a:br>
            <a:r>
              <a:rPr lang="en-US" sz="4000" dirty="0"/>
              <a:t>Medicaid </a:t>
            </a:r>
            <a:r>
              <a:rPr lang="en-US" sz="4000" b="1" dirty="0"/>
              <a:t>Led </a:t>
            </a:r>
            <a:r>
              <a:rPr lang="en-US" sz="4000" dirty="0"/>
              <a:t>t</a:t>
            </a:r>
            <a:r>
              <a:rPr lang="en-US" sz="4000" b="1" dirty="0"/>
              <a:t>o Blood Pressure Reduction </a:t>
            </a:r>
            <a:endParaRPr lang="en-US" sz="2400" b="1" dirty="0"/>
          </a:p>
        </p:txBody>
      </p:sp>
      <p:graphicFrame>
        <p:nvGraphicFramePr>
          <p:cNvPr id="4" name="Content Placeholder 3">
            <a:extLst>
              <a:ext uri="{FF2B5EF4-FFF2-40B4-BE49-F238E27FC236}">
                <a16:creationId xmlns:a16="http://schemas.microsoft.com/office/drawing/2014/main" id="{CDA4BD70-7104-D382-84D1-C1A31A38D3E9}"/>
              </a:ext>
            </a:extLst>
          </p:cNvPr>
          <p:cNvGraphicFramePr>
            <a:graphicFrameLocks noGrp="1"/>
          </p:cNvGraphicFramePr>
          <p:nvPr>
            <p:ph idx="1"/>
            <p:extLst>
              <p:ext uri="{D42A27DB-BD31-4B8C-83A1-F6EECF244321}">
                <p14:modId xmlns:p14="http://schemas.microsoft.com/office/powerpoint/2010/main" val="3670280713"/>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CA645D58-612B-50CA-BC2C-5214E2AB3685}"/>
              </a:ext>
            </a:extLst>
          </p:cNvPr>
          <p:cNvSpPr>
            <a:spLocks noGrp="1"/>
          </p:cNvSpPr>
          <p:nvPr>
            <p:ph type="body" idx="10"/>
          </p:nvPr>
        </p:nvSpPr>
        <p:spPr/>
        <p:txBody>
          <a:bodyPr/>
          <a:lstStyle/>
          <a:p>
            <a:pPr>
              <a:lnSpc>
                <a:spcPct val="100000"/>
              </a:lnSpc>
            </a:pPr>
            <a:r>
              <a:rPr lang="en-US" dirty="0"/>
              <a:t>Data: Inoue K, Athey S, Baicker K, Tsugawa Y. Heterogeneous effects of Medicaid coverage on cardiovascular risk factors: secondary analysis of randomized controlled trial. BMJ 2024;386:e079377.</a:t>
            </a:r>
          </a:p>
        </p:txBody>
      </p:sp>
    </p:spTree>
    <p:extLst>
      <p:ext uri="{BB962C8B-B14F-4D97-AF65-F5344CB8AC3E}">
        <p14:creationId xmlns:p14="http://schemas.microsoft.com/office/powerpoint/2010/main" val="19478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EA4B-7E3E-6242-A89F-2B0624619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2B1FA-F56A-C6C7-E981-81B12FBA89EC}"/>
              </a:ext>
            </a:extLst>
          </p:cNvPr>
          <p:cNvSpPr>
            <a:spLocks noGrp="1"/>
          </p:cNvSpPr>
          <p:nvPr>
            <p:ph type="title"/>
          </p:nvPr>
        </p:nvSpPr>
        <p:spPr/>
        <p:txBody>
          <a:bodyPr>
            <a:noAutofit/>
          </a:bodyPr>
          <a:lstStyle/>
          <a:p>
            <a:r>
              <a:rPr lang="en-US" sz="3600" dirty="0"/>
              <a:t>Number Needed To Insure (NNI) to Prevent One Death Across 5 Studies of Coverage Expansion</a:t>
            </a:r>
          </a:p>
        </p:txBody>
      </p:sp>
      <p:graphicFrame>
        <p:nvGraphicFramePr>
          <p:cNvPr id="4" name="Content Placeholder 3">
            <a:extLst>
              <a:ext uri="{FF2B5EF4-FFF2-40B4-BE49-F238E27FC236}">
                <a16:creationId xmlns:a16="http://schemas.microsoft.com/office/drawing/2014/main" id="{7E68FF13-A021-D130-A62B-3B422703C981}"/>
              </a:ext>
            </a:extLst>
          </p:cNvPr>
          <p:cNvGraphicFramePr>
            <a:graphicFrameLocks noGrp="1"/>
          </p:cNvGraphicFramePr>
          <p:nvPr>
            <p:ph idx="1"/>
            <p:extLst>
              <p:ext uri="{D42A27DB-BD31-4B8C-83A1-F6EECF244321}">
                <p14:modId xmlns:p14="http://schemas.microsoft.com/office/powerpoint/2010/main" val="3010134742"/>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0C9C490-4E71-710B-6800-9E5D4022BC4F}"/>
              </a:ext>
            </a:extLst>
          </p:cNvPr>
          <p:cNvSpPr>
            <a:spLocks noGrp="1"/>
          </p:cNvSpPr>
          <p:nvPr>
            <p:ph type="body" idx="10"/>
          </p:nvPr>
        </p:nvSpPr>
        <p:spPr>
          <a:xfrm>
            <a:off x="-1" y="6016753"/>
            <a:ext cx="8544393" cy="841248"/>
          </a:xfrm>
        </p:spPr>
        <p:txBody>
          <a:bodyPr>
            <a:normAutofit fontScale="55000" lnSpcReduction="20000"/>
          </a:bodyPr>
          <a:lstStyle/>
          <a:p>
            <a:pPr>
              <a:lnSpc>
                <a:spcPct val="120000"/>
              </a:lnSpc>
            </a:pPr>
            <a:r>
              <a:rPr lang="en-US" dirty="0"/>
              <a:t>References: Sommers BD, Long SK, Baicker K. Changes in mortality after </a:t>
            </a:r>
            <a:r>
              <a:rPr lang="en-US" dirty="0" err="1"/>
              <a:t>massachusetts</a:t>
            </a:r>
            <a:r>
              <a:rPr lang="en-US" dirty="0"/>
              <a:t> health care reform: A quasi-experimental study. Ann Intern Med. 2014;160(9):585–93; Sommers BD. State Medicaid Expansions and Mortality, Revisited: A Cost-Benefit Analysis. Am J Health Econ. 2017 May 11;3(3):392–421; Miller S, Johnson N, Wherry LR. Medicaid and Mortality: New Evidence From Linked Survey and Administrative Data. Q J Econ. 2021 Aug;136(3):1–47.; Finkelstein A, Taubman S, Wright B, Bernstein M, Gruber J, Newhouse JP, et al. The Oregon health insurance experiment: evidence from the first year. Q J Econ. 2012 Aug;127(3):1057–106; </a:t>
            </a:r>
            <a:r>
              <a:rPr lang="en-US" dirty="0" err="1"/>
              <a:t>Borgschulte</a:t>
            </a:r>
            <a:r>
              <a:rPr lang="en-US" dirty="0"/>
              <a:t> M, Vogler J. Did the ACA Medicaid expansion save lives? J Health Econ. 2020 Jul 1;72:102333.  Note: For pre-ACA Medicaid Expansion, estimate is midpoint of provided range.  For ACA Medicaid Expansion (individual-level), NNI was calculated by calculating the average treatment effect for the age 19-64 population by dividing the intention-to-treat effect on 339 mortality by the first stage effect on gaining insurance coverage (“any insurance”), provided in Appendix Table A13.  Effect of mortality in the Oregon Health Insurance Experiment was non-significant.</a:t>
            </a:r>
          </a:p>
        </p:txBody>
      </p:sp>
    </p:spTree>
    <p:extLst>
      <p:ext uri="{BB962C8B-B14F-4D97-AF65-F5344CB8AC3E}">
        <p14:creationId xmlns:p14="http://schemas.microsoft.com/office/powerpoint/2010/main" val="144025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01EE2-582C-F2F4-2F73-C359D49A6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4BF67-1E4B-0813-53F3-BDEB2EFCCCE1}"/>
              </a:ext>
            </a:extLst>
          </p:cNvPr>
          <p:cNvSpPr>
            <a:spLocks noGrp="1"/>
          </p:cNvSpPr>
          <p:nvPr>
            <p:ph type="title"/>
          </p:nvPr>
        </p:nvSpPr>
        <p:spPr/>
        <p:txBody>
          <a:bodyPr>
            <a:noAutofit/>
          </a:bodyPr>
          <a:lstStyle/>
          <a:p>
            <a:r>
              <a:rPr lang="en-US" sz="3600" b="1" dirty="0"/>
              <a:t>Projected Health and Healthcare Impacts of Medicaid Cuts in the “One Big Beautiful Bill”</a:t>
            </a:r>
          </a:p>
        </p:txBody>
      </p:sp>
      <p:graphicFrame>
        <p:nvGraphicFramePr>
          <p:cNvPr id="4" name="Content Placeholder 3">
            <a:extLst>
              <a:ext uri="{FF2B5EF4-FFF2-40B4-BE49-F238E27FC236}">
                <a16:creationId xmlns:a16="http://schemas.microsoft.com/office/drawing/2014/main" id="{DC2246D7-C048-383A-982A-F2CCB4022D76}"/>
              </a:ext>
            </a:extLst>
          </p:cNvPr>
          <p:cNvGraphicFramePr>
            <a:graphicFrameLocks noGrp="1"/>
          </p:cNvGraphicFramePr>
          <p:nvPr>
            <p:ph idx="1"/>
            <p:extLst>
              <p:ext uri="{D42A27DB-BD31-4B8C-83A1-F6EECF244321}">
                <p14:modId xmlns:p14="http://schemas.microsoft.com/office/powerpoint/2010/main" val="4106036546"/>
              </p:ext>
            </p:extLst>
          </p:nvPr>
        </p:nvGraphicFramePr>
        <p:xfrm>
          <a:off x="838200" y="1690688"/>
          <a:ext cx="10515600" cy="43148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159E6B06-D080-0853-E933-F13721730D05}"/>
              </a:ext>
            </a:extLst>
          </p:cNvPr>
          <p:cNvSpPr>
            <a:spLocks noGrp="1"/>
          </p:cNvSpPr>
          <p:nvPr>
            <p:ph type="body" idx="10"/>
          </p:nvPr>
        </p:nvSpPr>
        <p:spPr/>
        <p:txBody>
          <a:bodyPr/>
          <a:lstStyle/>
          <a:p>
            <a:pPr>
              <a:lnSpc>
                <a:spcPct val="100000"/>
              </a:lnSpc>
            </a:pPr>
            <a:r>
              <a:rPr lang="en-US" dirty="0"/>
              <a:t>Gaffney A, Himmelstein DU, Woolhandler S. Projected Effects of Proposed Cuts in Federal Medicaid Expenditures on Medicaid Enrollment, Uninsurance, Health Care, and Health. </a:t>
            </a:r>
            <a:r>
              <a:rPr lang="en-US" i="1" dirty="0"/>
              <a:t>Ann Intern Med</a:t>
            </a:r>
            <a:r>
              <a:rPr lang="en-US" dirty="0"/>
              <a:t> 2025; published online June 17. DOI:10.7326/ANNALS-25-00716.</a:t>
            </a:r>
          </a:p>
        </p:txBody>
      </p:sp>
      <p:sp>
        <p:nvSpPr>
          <p:cNvPr id="3" name="Oval 2">
            <a:extLst>
              <a:ext uri="{FF2B5EF4-FFF2-40B4-BE49-F238E27FC236}">
                <a16:creationId xmlns:a16="http://schemas.microsoft.com/office/drawing/2014/main" id="{0692D7C9-F8F1-3738-4A6E-9B2430EDF23C}"/>
              </a:ext>
            </a:extLst>
          </p:cNvPr>
          <p:cNvSpPr/>
          <p:nvPr/>
        </p:nvSpPr>
        <p:spPr>
          <a:xfrm>
            <a:off x="9235294" y="1679448"/>
            <a:ext cx="1194098" cy="558285"/>
          </a:xfrm>
          <a:prstGeom prst="ellipse">
            <a:avLst/>
          </a:prstGeom>
          <a:noFill/>
          <a:ln w="7620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4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0773-6D78-487D-BAE1-3E8477890172}"/>
              </a:ext>
            </a:extLst>
          </p:cNvPr>
          <p:cNvSpPr>
            <a:spLocks noGrp="1"/>
          </p:cNvSpPr>
          <p:nvPr>
            <p:ph type="title"/>
          </p:nvPr>
        </p:nvSpPr>
        <p:spPr/>
        <p:txBody>
          <a:bodyPr>
            <a:normAutofit/>
          </a:bodyPr>
          <a:lstStyle/>
          <a:p>
            <a:r>
              <a:rPr lang="en-US" sz="2400" dirty="0"/>
              <a:t>TennCare disenrollment (2005) led to a </a:t>
            </a:r>
            <a:br>
              <a:rPr lang="en-US" sz="2800" dirty="0"/>
            </a:br>
            <a:r>
              <a:rPr lang="en-US" dirty="0"/>
              <a:t>~25% Relative Increase in Evictions</a:t>
            </a:r>
          </a:p>
        </p:txBody>
      </p:sp>
      <p:graphicFrame>
        <p:nvGraphicFramePr>
          <p:cNvPr id="4" name="Content Placeholder 3">
            <a:extLst>
              <a:ext uri="{FF2B5EF4-FFF2-40B4-BE49-F238E27FC236}">
                <a16:creationId xmlns:a16="http://schemas.microsoft.com/office/drawing/2014/main" id="{B52833F1-190C-40DD-D2BB-646DA5B3AEB9}"/>
              </a:ext>
            </a:extLst>
          </p:cNvPr>
          <p:cNvGraphicFramePr>
            <a:graphicFrameLocks noGrp="1"/>
          </p:cNvGraphicFramePr>
          <p:nvPr>
            <p:ph idx="1"/>
            <p:extLst>
              <p:ext uri="{D42A27DB-BD31-4B8C-83A1-F6EECF244321}">
                <p14:modId xmlns:p14="http://schemas.microsoft.com/office/powerpoint/2010/main" val="1199970175"/>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1A7C6A9-5131-A257-202C-1C2858A36D0D}"/>
              </a:ext>
            </a:extLst>
          </p:cNvPr>
          <p:cNvSpPr>
            <a:spLocks noGrp="1"/>
          </p:cNvSpPr>
          <p:nvPr>
            <p:ph type="body" idx="10"/>
          </p:nvPr>
        </p:nvSpPr>
        <p:spPr/>
        <p:txBody>
          <a:bodyPr/>
          <a:lstStyle/>
          <a:p>
            <a:pPr>
              <a:lnSpc>
                <a:spcPct val="100000"/>
              </a:lnSpc>
            </a:pPr>
            <a:r>
              <a:rPr lang="en-US" dirty="0"/>
              <a:t>Outcome is relative increase in county-level eviction filings or completed evictions in vs. other southern states after vs. before 2005.  Source: Ali MM, Bradford AC, Maclean JC. TennCare Disenrollment Led To Increased Eviction Filings And Evictions In Tennessee Relative To Other Southern States. Health Affairs 2024;43(2):269–77.</a:t>
            </a:r>
          </a:p>
        </p:txBody>
      </p:sp>
    </p:spTree>
    <p:extLst>
      <p:ext uri="{BB962C8B-B14F-4D97-AF65-F5344CB8AC3E}">
        <p14:creationId xmlns:p14="http://schemas.microsoft.com/office/powerpoint/2010/main" val="273824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FEC7-3372-4A3F-1C7A-B69A9829242A}"/>
              </a:ext>
            </a:extLst>
          </p:cNvPr>
          <p:cNvSpPr>
            <a:spLocks noGrp="1"/>
          </p:cNvSpPr>
          <p:nvPr>
            <p:ph type="title"/>
          </p:nvPr>
        </p:nvSpPr>
        <p:spPr/>
        <p:txBody>
          <a:bodyPr>
            <a:normAutofit fontScale="90000"/>
          </a:bodyPr>
          <a:lstStyle/>
          <a:p>
            <a:r>
              <a:rPr lang="en-US" dirty="0"/>
              <a:t>TennCare Disenrollment Drove Up Uncompensated Care Costs at Hospitals</a:t>
            </a:r>
          </a:p>
        </p:txBody>
      </p:sp>
      <p:pic>
        <p:nvPicPr>
          <p:cNvPr id="4" name="Content Placeholder 3">
            <a:extLst>
              <a:ext uri="{FF2B5EF4-FFF2-40B4-BE49-F238E27FC236}">
                <a16:creationId xmlns:a16="http://schemas.microsoft.com/office/drawing/2014/main" id="{A4557CD7-AB4F-CADC-7066-830667BB9C03}"/>
              </a:ext>
            </a:extLst>
          </p:cNvPr>
          <p:cNvPicPr>
            <a:picLocks noGrp="1" noChangeAspect="1"/>
          </p:cNvPicPr>
          <p:nvPr>
            <p:ph idx="1"/>
          </p:nvPr>
        </p:nvPicPr>
        <p:blipFill>
          <a:blip r:embed="rId3"/>
          <a:stretch>
            <a:fillRect/>
          </a:stretch>
        </p:blipFill>
        <p:spPr>
          <a:xfrm>
            <a:off x="2419087" y="1690688"/>
            <a:ext cx="7353827" cy="4179888"/>
          </a:xfrm>
          <a:prstGeom prst="rect">
            <a:avLst/>
          </a:prstGeom>
        </p:spPr>
      </p:pic>
      <p:sp>
        <p:nvSpPr>
          <p:cNvPr id="3" name="Text Placeholder 2">
            <a:extLst>
              <a:ext uri="{FF2B5EF4-FFF2-40B4-BE49-F238E27FC236}">
                <a16:creationId xmlns:a16="http://schemas.microsoft.com/office/drawing/2014/main" id="{D5353C20-E8A2-58F0-F8DC-28F36A3FBC85}"/>
              </a:ext>
            </a:extLst>
          </p:cNvPr>
          <p:cNvSpPr>
            <a:spLocks noGrp="1"/>
          </p:cNvSpPr>
          <p:nvPr>
            <p:ph type="body" idx="10"/>
          </p:nvPr>
        </p:nvSpPr>
        <p:spPr/>
        <p:txBody>
          <a:bodyPr/>
          <a:lstStyle/>
          <a:p>
            <a:pPr>
              <a:lnSpc>
                <a:spcPct val="100000"/>
              </a:lnSpc>
            </a:pPr>
            <a:r>
              <a:rPr lang="en-US" dirty="0"/>
              <a:t>Figure reproduced from: Garthwaite C, Gross T, </a:t>
            </a:r>
            <a:r>
              <a:rPr lang="en-US" dirty="0" err="1"/>
              <a:t>Notowidigdo</a:t>
            </a:r>
            <a:r>
              <a:rPr lang="en-US" dirty="0"/>
              <a:t> MJ. Hospitals as Insurers of Last Resort. </a:t>
            </a:r>
            <a:r>
              <a:rPr lang="en-US" i="1" dirty="0"/>
              <a:t>American Economic Journal: Applied Economics</a:t>
            </a:r>
            <a:r>
              <a:rPr lang="en-US" dirty="0"/>
              <a:t> 2018; </a:t>
            </a:r>
            <a:r>
              <a:rPr lang="en-US" b="1" dirty="0"/>
              <a:t>10</a:t>
            </a:r>
            <a:r>
              <a:rPr lang="en-US" dirty="0"/>
              <a:t>: 1–39.</a:t>
            </a:r>
          </a:p>
        </p:txBody>
      </p:sp>
    </p:spTree>
    <p:extLst>
      <p:ext uri="{BB962C8B-B14F-4D97-AF65-F5344CB8AC3E}">
        <p14:creationId xmlns:p14="http://schemas.microsoft.com/office/powerpoint/2010/main" val="244155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4A820-0192-4A02-60FE-EAC0233D2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835AD-22C9-6DDF-1700-783EA34DCD1D}"/>
              </a:ext>
            </a:extLst>
          </p:cNvPr>
          <p:cNvSpPr>
            <a:spLocks noGrp="1"/>
          </p:cNvSpPr>
          <p:nvPr>
            <p:ph type="title"/>
          </p:nvPr>
        </p:nvSpPr>
        <p:spPr/>
        <p:txBody>
          <a:bodyPr>
            <a:noAutofit/>
          </a:bodyPr>
          <a:lstStyle/>
          <a:p>
            <a:r>
              <a:rPr lang="en-US" sz="2800" dirty="0"/>
              <a:t>Medicaid Cuts in the OBBBA Could Put 714 Hospitals </a:t>
            </a:r>
            <a:br>
              <a:rPr lang="en-US" sz="3600" dirty="0"/>
            </a:br>
            <a:r>
              <a:rPr lang="en-US" dirty="0"/>
              <a:t>“In the Red” – or “</a:t>
            </a:r>
            <a:r>
              <a:rPr lang="en-US" i="1" dirty="0"/>
              <a:t>Deeper</a:t>
            </a:r>
            <a:r>
              <a:rPr lang="en-US" dirty="0"/>
              <a:t> in the Red”</a:t>
            </a:r>
            <a:endParaRPr lang="en-US" sz="3600" dirty="0"/>
          </a:p>
        </p:txBody>
      </p:sp>
      <p:pic>
        <p:nvPicPr>
          <p:cNvPr id="4" name="Content Placeholder 3">
            <a:extLst>
              <a:ext uri="{FF2B5EF4-FFF2-40B4-BE49-F238E27FC236}">
                <a16:creationId xmlns:a16="http://schemas.microsoft.com/office/drawing/2014/main" id="{26435AD4-0AD9-3ECB-853C-9A324DAC96D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714" b="4713"/>
          <a:stretch>
            <a:fillRect/>
          </a:stretch>
        </p:blipFill>
        <p:spPr bwMode="auto">
          <a:xfrm>
            <a:off x="3848432" y="1570791"/>
            <a:ext cx="7612835" cy="4396351"/>
          </a:xfrm>
          <a:prstGeom prst="rect">
            <a:avLst/>
          </a:prstGeom>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C3D6CC18-38BF-0207-5A89-053F6FD5897F}"/>
              </a:ext>
            </a:extLst>
          </p:cNvPr>
          <p:cNvSpPr>
            <a:spLocks noGrp="1"/>
          </p:cNvSpPr>
          <p:nvPr>
            <p:ph type="body" idx="10"/>
          </p:nvPr>
        </p:nvSpPr>
        <p:spPr/>
        <p:txBody>
          <a:bodyPr/>
          <a:lstStyle/>
          <a:p>
            <a:pPr>
              <a:lnSpc>
                <a:spcPct val="100000"/>
              </a:lnSpc>
            </a:pPr>
            <a:r>
              <a:rPr lang="en-US" dirty="0">
                <a:latin typeface="+mn-lt"/>
                <a:ea typeface="Aptos" panose="020B0004020202020204" pitchFamily="34" charset="0"/>
                <a:cs typeface="Times New Roman" panose="02020603050405020304" pitchFamily="18" charset="0"/>
              </a:rPr>
              <a:t>Gaffney, A. Unpublished analysis of Medicare Cost Report data</a:t>
            </a:r>
            <a:endParaRPr lang="en-US" dirty="0">
              <a:latin typeface="+mn-lt"/>
            </a:endParaRPr>
          </a:p>
        </p:txBody>
      </p:sp>
      <p:pic>
        <p:nvPicPr>
          <p:cNvPr id="5" name="Content Placeholder 3">
            <a:extLst>
              <a:ext uri="{FF2B5EF4-FFF2-40B4-BE49-F238E27FC236}">
                <a16:creationId xmlns:a16="http://schemas.microsoft.com/office/drawing/2014/main" id="{B465F5ED-7172-613D-0B23-04F68EFACB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848" r="82113"/>
          <a:stretch>
            <a:fillRect/>
          </a:stretch>
        </p:blipFill>
        <p:spPr bwMode="auto">
          <a:xfrm>
            <a:off x="613347" y="1570792"/>
            <a:ext cx="3684108" cy="4396352"/>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6805C6E7-248B-B1C2-A7FD-129BF2925001}"/>
              </a:ext>
            </a:extLst>
          </p:cNvPr>
          <p:cNvSpPr/>
          <p:nvPr/>
        </p:nvSpPr>
        <p:spPr>
          <a:xfrm>
            <a:off x="3642610" y="4583830"/>
            <a:ext cx="1544670" cy="134679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23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851AA-0842-9DFE-6F40-1E7078A09E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F70C1-3FA4-9326-4816-DFA37E762C1C}"/>
              </a:ext>
            </a:extLst>
          </p:cNvPr>
          <p:cNvSpPr>
            <a:spLocks noGrp="1"/>
          </p:cNvSpPr>
          <p:nvPr>
            <p:ph idx="1"/>
          </p:nvPr>
        </p:nvSpPr>
        <p:spPr>
          <a:xfrm>
            <a:off x="592786" y="1976157"/>
            <a:ext cx="11006429" cy="2905686"/>
          </a:xfrm>
        </p:spPr>
        <p:txBody>
          <a:bodyPr>
            <a:normAutofit/>
          </a:bodyPr>
          <a:lstStyle/>
          <a:p>
            <a:pPr marL="0" indent="0">
              <a:lnSpc>
                <a:spcPct val="100000"/>
              </a:lnSpc>
              <a:spcBef>
                <a:spcPts val="0"/>
              </a:spcBef>
              <a:spcAft>
                <a:spcPts val="1800"/>
              </a:spcAft>
              <a:buNone/>
            </a:pPr>
            <a:r>
              <a:rPr lang="en-US" dirty="0"/>
              <a:t>Uninsurance, already harming the health of millions of Americans, is rising — and is set to surge with the OBBBA.  </a:t>
            </a:r>
          </a:p>
          <a:p>
            <a:pPr marL="0" indent="0">
              <a:lnSpc>
                <a:spcPct val="100000"/>
              </a:lnSpc>
              <a:spcBef>
                <a:spcPts val="0"/>
              </a:spcBef>
              <a:buNone/>
            </a:pPr>
            <a:r>
              <a:rPr lang="en-US" b="1" dirty="0">
                <a:solidFill>
                  <a:srgbClr val="FFFF00"/>
                </a:solidFill>
              </a:rPr>
              <a:t>Thousands more medically preventable deaths </a:t>
            </a:r>
          </a:p>
          <a:p>
            <a:pPr marL="0" indent="0">
              <a:lnSpc>
                <a:spcPct val="100000"/>
              </a:lnSpc>
              <a:spcBef>
                <a:spcPts val="0"/>
              </a:spcBef>
              <a:spcAft>
                <a:spcPts val="1800"/>
              </a:spcAft>
              <a:buNone/>
            </a:pPr>
            <a:r>
              <a:rPr lang="en-US" dirty="0"/>
              <a:t>will ensue, in addition to already occurring due to inadequate care. </a:t>
            </a:r>
          </a:p>
        </p:txBody>
      </p:sp>
    </p:spTree>
    <p:extLst>
      <p:ext uri="{BB962C8B-B14F-4D97-AF65-F5344CB8AC3E}">
        <p14:creationId xmlns:p14="http://schemas.microsoft.com/office/powerpoint/2010/main" val="108401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F948B-527D-4980-5D95-FEF04B16E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1CA5B-A415-25D2-A07B-13023F7A04A4}"/>
              </a:ext>
            </a:extLst>
          </p:cNvPr>
          <p:cNvSpPr>
            <a:spLocks noGrp="1"/>
          </p:cNvSpPr>
          <p:nvPr>
            <p:ph type="title"/>
          </p:nvPr>
        </p:nvSpPr>
        <p:spPr>
          <a:xfrm>
            <a:off x="1333656" y="1558483"/>
            <a:ext cx="9524688" cy="2967208"/>
          </a:xfrm>
        </p:spPr>
        <p:txBody>
          <a:bodyPr vert="horz" lIns="91440" tIns="45720" rIns="91440" bIns="45720" rtlCol="0" anchor="ctr">
            <a:normAutofit/>
          </a:bodyPr>
          <a:lstStyle/>
          <a:p>
            <a:r>
              <a:rPr lang="en-US" sz="7000" dirty="0">
                <a:latin typeface="+mj-lt"/>
                <a:ea typeface="+mj-ea"/>
                <a:cs typeface="+mj-cs"/>
              </a:rPr>
              <a:t>III. Underinsurance</a:t>
            </a:r>
          </a:p>
        </p:txBody>
      </p:sp>
    </p:spTree>
    <p:extLst>
      <p:ext uri="{BB962C8B-B14F-4D97-AF65-F5344CB8AC3E}">
        <p14:creationId xmlns:p14="http://schemas.microsoft.com/office/powerpoint/2010/main" val="131091711"/>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5F48-B9C5-541A-7D0F-30C5F8CAE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AE6D6-0B28-2025-A85B-DDA342745416}"/>
              </a:ext>
            </a:extLst>
          </p:cNvPr>
          <p:cNvSpPr>
            <a:spLocks noGrp="1"/>
          </p:cNvSpPr>
          <p:nvPr>
            <p:ph type="title"/>
          </p:nvPr>
        </p:nvSpPr>
        <p:spPr/>
        <p:txBody>
          <a:bodyPr>
            <a:noAutofit/>
          </a:bodyPr>
          <a:lstStyle/>
          <a:p>
            <a:r>
              <a:rPr lang="en-US" sz="2400" dirty="0"/>
              <a:t>For families with employer-sponsored coverage </a:t>
            </a:r>
            <a:br>
              <a:rPr lang="en-US" sz="2400" dirty="0"/>
            </a:br>
            <a:r>
              <a:rPr lang="en-US" sz="4000" dirty="0"/>
              <a:t>Deductibles Are Rising for All Plan Types</a:t>
            </a:r>
            <a:endParaRPr lang="en-US" sz="3200" dirty="0"/>
          </a:p>
        </p:txBody>
      </p:sp>
      <p:graphicFrame>
        <p:nvGraphicFramePr>
          <p:cNvPr id="4" name="Content Placeholder 3">
            <a:extLst>
              <a:ext uri="{FF2B5EF4-FFF2-40B4-BE49-F238E27FC236}">
                <a16:creationId xmlns:a16="http://schemas.microsoft.com/office/drawing/2014/main" id="{73FB2A49-3C12-F3AF-4D30-0CBE1D6AE9E5}"/>
              </a:ext>
            </a:extLst>
          </p:cNvPr>
          <p:cNvGraphicFramePr>
            <a:graphicFrameLocks noGrp="1"/>
          </p:cNvGraphicFramePr>
          <p:nvPr>
            <p:ph idx="1"/>
            <p:extLst>
              <p:ext uri="{D42A27DB-BD31-4B8C-83A1-F6EECF244321}">
                <p14:modId xmlns:p14="http://schemas.microsoft.com/office/powerpoint/2010/main" val="2696415246"/>
              </p:ext>
            </p:extLst>
          </p:nvPr>
        </p:nvGraphicFramePr>
        <p:xfrm>
          <a:off x="614597" y="1825625"/>
          <a:ext cx="10739203"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6424630-3533-C5F8-4405-84C228B6301B}"/>
              </a:ext>
            </a:extLst>
          </p:cNvPr>
          <p:cNvSpPr>
            <a:spLocks noGrp="1"/>
          </p:cNvSpPr>
          <p:nvPr>
            <p:ph type="body" idx="10"/>
          </p:nvPr>
        </p:nvSpPr>
        <p:spPr/>
        <p:txBody>
          <a:bodyPr/>
          <a:lstStyle/>
          <a:p>
            <a:pPr>
              <a:lnSpc>
                <a:spcPct val="100000"/>
              </a:lnSpc>
            </a:pPr>
            <a:r>
              <a:rPr lang="en-US" dirty="0"/>
              <a:t>HDHP=high-deductible health plan; PPO = preferred provider organization; HMO=Health Maintenance Organization.  Data source:  KFF 2025 Employer Health Benefits Survey</a:t>
            </a:r>
          </a:p>
        </p:txBody>
      </p:sp>
      <p:sp>
        <p:nvSpPr>
          <p:cNvPr id="6" name="TextBox 5">
            <a:extLst>
              <a:ext uri="{FF2B5EF4-FFF2-40B4-BE49-F238E27FC236}">
                <a16:creationId xmlns:a16="http://schemas.microsoft.com/office/drawing/2014/main" id="{1130C5F2-A99A-DFC4-BF41-5877E1FEFD6C}"/>
              </a:ext>
            </a:extLst>
          </p:cNvPr>
          <p:cNvSpPr txBox="1"/>
          <p:nvPr/>
        </p:nvSpPr>
        <p:spPr>
          <a:xfrm>
            <a:off x="9084041" y="2186402"/>
            <a:ext cx="2104869" cy="400110"/>
          </a:xfrm>
          <a:prstGeom prst="rect">
            <a:avLst/>
          </a:prstGeom>
          <a:noFill/>
          <a:ln>
            <a:noFill/>
          </a:ln>
        </p:spPr>
        <p:txBody>
          <a:bodyPr wrap="square" rtlCol="0">
            <a:spAutoFit/>
          </a:bodyPr>
          <a:lstStyle/>
          <a:p>
            <a:pPr algn="r"/>
            <a:r>
              <a:rPr lang="en-US" sz="2000" b="1" dirty="0">
                <a:solidFill>
                  <a:schemeClr val="accent4">
                    <a:lumMod val="75000"/>
                  </a:schemeClr>
                </a:solidFill>
              </a:rPr>
              <a:t>HDHP: $5,095</a:t>
            </a:r>
          </a:p>
        </p:txBody>
      </p:sp>
      <p:sp>
        <p:nvSpPr>
          <p:cNvPr id="8" name="TextBox 7">
            <a:extLst>
              <a:ext uri="{FF2B5EF4-FFF2-40B4-BE49-F238E27FC236}">
                <a16:creationId xmlns:a16="http://schemas.microsoft.com/office/drawing/2014/main" id="{E51902E2-61B0-F86D-FAE8-B0C64E41D123}"/>
              </a:ext>
            </a:extLst>
          </p:cNvPr>
          <p:cNvSpPr txBox="1"/>
          <p:nvPr/>
        </p:nvSpPr>
        <p:spPr>
          <a:xfrm>
            <a:off x="9218953" y="3883099"/>
            <a:ext cx="1969957" cy="400110"/>
          </a:xfrm>
          <a:prstGeom prst="rect">
            <a:avLst/>
          </a:prstGeom>
          <a:noFill/>
        </p:spPr>
        <p:txBody>
          <a:bodyPr wrap="square" rtlCol="0">
            <a:spAutoFit/>
          </a:bodyPr>
          <a:lstStyle/>
          <a:p>
            <a:pPr algn="r"/>
            <a:r>
              <a:rPr lang="en-US" sz="2000" b="1" dirty="0">
                <a:solidFill>
                  <a:schemeClr val="accent2">
                    <a:lumMod val="75000"/>
                  </a:schemeClr>
                </a:solidFill>
              </a:rPr>
              <a:t>PPO: $3,118</a:t>
            </a:r>
          </a:p>
        </p:txBody>
      </p:sp>
      <p:sp>
        <p:nvSpPr>
          <p:cNvPr id="9" name="TextBox 8">
            <a:extLst>
              <a:ext uri="{FF2B5EF4-FFF2-40B4-BE49-F238E27FC236}">
                <a16:creationId xmlns:a16="http://schemas.microsoft.com/office/drawing/2014/main" id="{E43161E5-6736-75AD-E3A3-B00D7174DE83}"/>
              </a:ext>
            </a:extLst>
          </p:cNvPr>
          <p:cNvSpPr txBox="1"/>
          <p:nvPr/>
        </p:nvSpPr>
        <p:spPr>
          <a:xfrm>
            <a:off x="8904159" y="2983651"/>
            <a:ext cx="2284751" cy="400110"/>
          </a:xfrm>
          <a:prstGeom prst="rect">
            <a:avLst/>
          </a:prstGeom>
          <a:noFill/>
        </p:spPr>
        <p:txBody>
          <a:bodyPr wrap="square" rtlCol="0">
            <a:spAutoFit/>
          </a:bodyPr>
          <a:lstStyle/>
          <a:p>
            <a:pPr algn="r"/>
            <a:r>
              <a:rPr lang="en-US" sz="2000" b="1" dirty="0">
                <a:solidFill>
                  <a:schemeClr val="accent1">
                    <a:lumMod val="75000"/>
                  </a:schemeClr>
                </a:solidFill>
              </a:rPr>
              <a:t>HMO: $3,285</a:t>
            </a:r>
          </a:p>
        </p:txBody>
      </p:sp>
    </p:spTree>
    <p:extLst>
      <p:ext uri="{BB962C8B-B14F-4D97-AF65-F5344CB8AC3E}">
        <p14:creationId xmlns:p14="http://schemas.microsoft.com/office/powerpoint/2010/main" val="39689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1CF40-0F13-03AD-3B7E-FBC2A8D95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04421-6CB9-DCFF-EB75-F92300E8F0DB}"/>
              </a:ext>
            </a:extLst>
          </p:cNvPr>
          <p:cNvSpPr>
            <a:spLocks noGrp="1"/>
          </p:cNvSpPr>
          <p:nvPr>
            <p:ph type="title"/>
          </p:nvPr>
        </p:nvSpPr>
        <p:spPr/>
        <p:txBody>
          <a:bodyPr>
            <a:normAutofit/>
          </a:bodyPr>
          <a:lstStyle/>
          <a:p>
            <a:r>
              <a:rPr lang="en-US" sz="4000" dirty="0"/>
              <a:t>ACA Marketplace Plan Deductibles, 2025</a:t>
            </a:r>
          </a:p>
        </p:txBody>
      </p:sp>
      <p:graphicFrame>
        <p:nvGraphicFramePr>
          <p:cNvPr id="4" name="Content Placeholder 3">
            <a:extLst>
              <a:ext uri="{FF2B5EF4-FFF2-40B4-BE49-F238E27FC236}">
                <a16:creationId xmlns:a16="http://schemas.microsoft.com/office/drawing/2014/main" id="{2933A616-73A7-5771-D19F-FB3C67B81685}"/>
              </a:ext>
            </a:extLst>
          </p:cNvPr>
          <p:cNvGraphicFramePr>
            <a:graphicFrameLocks noGrp="1"/>
          </p:cNvGraphicFramePr>
          <p:nvPr>
            <p:ph idx="1"/>
            <p:extLst>
              <p:ext uri="{D42A27DB-BD31-4B8C-83A1-F6EECF244321}">
                <p14:modId xmlns:p14="http://schemas.microsoft.com/office/powerpoint/2010/main" val="2042926962"/>
              </p:ext>
            </p:extLst>
          </p:nvPr>
        </p:nvGraphicFramePr>
        <p:xfrm>
          <a:off x="838200" y="1409075"/>
          <a:ext cx="10515600" cy="45964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0B85903A-AE3D-0F96-AF06-CBD4C846256E}"/>
              </a:ext>
            </a:extLst>
          </p:cNvPr>
          <p:cNvSpPr>
            <a:spLocks noGrp="1"/>
          </p:cNvSpPr>
          <p:nvPr>
            <p:ph type="body" idx="10"/>
          </p:nvPr>
        </p:nvSpPr>
        <p:spPr/>
        <p:txBody>
          <a:bodyPr/>
          <a:lstStyle/>
          <a:p>
            <a:r>
              <a:rPr lang="en-US" dirty="0"/>
              <a:t>Data from: https://</a:t>
            </a:r>
            <a:r>
              <a:rPr lang="en-US" dirty="0" err="1"/>
              <a:t>www.kff.org</a:t>
            </a:r>
            <a:r>
              <a:rPr lang="en-US" dirty="0"/>
              <a:t>/affordable-care-act/deductibles-in-aca-marketplace-plans/</a:t>
            </a:r>
          </a:p>
        </p:txBody>
      </p:sp>
    </p:spTree>
    <p:extLst>
      <p:ext uri="{BB962C8B-B14F-4D97-AF65-F5344CB8AC3E}">
        <p14:creationId xmlns:p14="http://schemas.microsoft.com/office/powerpoint/2010/main" val="330910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0202B-2BEC-D137-8A81-C264DCF54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99DCB-3B36-6008-2330-0B5D3B875FF3}"/>
              </a:ext>
            </a:extLst>
          </p:cNvPr>
          <p:cNvSpPr>
            <a:spLocks noGrp="1"/>
          </p:cNvSpPr>
          <p:nvPr>
            <p:ph type="title"/>
          </p:nvPr>
        </p:nvSpPr>
        <p:spPr/>
        <p:txBody>
          <a:bodyPr>
            <a:normAutofit/>
          </a:bodyPr>
          <a:lstStyle/>
          <a:p>
            <a:r>
              <a:rPr lang="en-US" sz="4000" b="1" dirty="0"/>
              <a:t>Life Expectancy in Five Wealthy Nations</a:t>
            </a:r>
            <a:br>
              <a:rPr lang="en-US" dirty="0"/>
            </a:br>
            <a:r>
              <a:rPr lang="en-US" sz="2000" dirty="0"/>
              <a:t>US falling further behind even in pandemic’s wake</a:t>
            </a:r>
            <a:endParaRPr lang="en-US" sz="2400" dirty="0"/>
          </a:p>
        </p:txBody>
      </p:sp>
      <p:pic>
        <p:nvPicPr>
          <p:cNvPr id="7" name="Content Placeholder 6" descr="A graph showing the growth of a number of people&#10;&#10;AI-generated content may be incorrect.">
            <a:extLst>
              <a:ext uri="{FF2B5EF4-FFF2-40B4-BE49-F238E27FC236}">
                <a16:creationId xmlns:a16="http://schemas.microsoft.com/office/drawing/2014/main" id="{CF58577C-0B78-B3C0-9AB1-9497FE02FB81}"/>
              </a:ext>
            </a:extLst>
          </p:cNvPr>
          <p:cNvPicPr>
            <a:picLocks noGrp="1" noChangeAspect="1"/>
          </p:cNvPicPr>
          <p:nvPr>
            <p:ph idx="4294967295"/>
          </p:nvPr>
        </p:nvPicPr>
        <p:blipFill>
          <a:blip r:embed="rId3"/>
          <a:srcRect l="9817" t="5759" r="1024" b="12549"/>
          <a:stretch>
            <a:fillRect/>
          </a:stretch>
        </p:blipFill>
        <p:spPr>
          <a:xfrm>
            <a:off x="2984500" y="1690688"/>
            <a:ext cx="8257141" cy="3929826"/>
          </a:xfrm>
        </p:spPr>
      </p:pic>
      <p:sp>
        <p:nvSpPr>
          <p:cNvPr id="4" name="TextBox 3">
            <a:extLst>
              <a:ext uri="{FF2B5EF4-FFF2-40B4-BE49-F238E27FC236}">
                <a16:creationId xmlns:a16="http://schemas.microsoft.com/office/drawing/2014/main" id="{7649299C-6C01-0848-42F5-03F2BF0B5D13}"/>
              </a:ext>
            </a:extLst>
          </p:cNvPr>
          <p:cNvSpPr txBox="1"/>
          <p:nvPr/>
        </p:nvSpPr>
        <p:spPr>
          <a:xfrm>
            <a:off x="704741" y="2030427"/>
            <a:ext cx="1730325" cy="3016210"/>
          </a:xfrm>
          <a:prstGeom prst="rect">
            <a:avLst/>
          </a:prstGeom>
          <a:noFill/>
        </p:spPr>
        <p:txBody>
          <a:bodyPr wrap="square" rtlCol="0">
            <a:spAutoFit/>
          </a:bodyPr>
          <a:lstStyle/>
          <a:p>
            <a:pPr>
              <a:spcAft>
                <a:spcPts val="1200"/>
              </a:spcAft>
            </a:pPr>
            <a:r>
              <a:rPr lang="en-US" sz="2000" dirty="0">
                <a:solidFill>
                  <a:schemeClr val="bg1"/>
                </a:solidFill>
              </a:rPr>
              <a:t>Life Expectancy at Birth</a:t>
            </a:r>
          </a:p>
          <a:p>
            <a:pPr lvl="1">
              <a:spcAft>
                <a:spcPts val="600"/>
              </a:spcAft>
            </a:pPr>
            <a:r>
              <a:rPr lang="en-US" sz="2000" dirty="0">
                <a:solidFill>
                  <a:schemeClr val="bg1"/>
                </a:solidFill>
              </a:rPr>
              <a:t>Canada</a:t>
            </a:r>
          </a:p>
          <a:p>
            <a:pPr lvl="1">
              <a:spcAft>
                <a:spcPts val="600"/>
              </a:spcAft>
            </a:pPr>
            <a:r>
              <a:rPr lang="en-US" sz="2000" dirty="0">
                <a:solidFill>
                  <a:schemeClr val="bg1"/>
                </a:solidFill>
              </a:rPr>
              <a:t>Germany</a:t>
            </a:r>
          </a:p>
          <a:p>
            <a:pPr lvl="1">
              <a:spcAft>
                <a:spcPts val="600"/>
              </a:spcAft>
            </a:pPr>
            <a:r>
              <a:rPr lang="en-US" sz="2000" dirty="0">
                <a:solidFill>
                  <a:schemeClr val="bg1"/>
                </a:solidFill>
              </a:rPr>
              <a:t>France</a:t>
            </a:r>
          </a:p>
          <a:p>
            <a:pPr lvl="1">
              <a:spcAft>
                <a:spcPts val="600"/>
              </a:spcAft>
            </a:pPr>
            <a:r>
              <a:rPr lang="en-US" sz="2000" dirty="0">
                <a:solidFill>
                  <a:schemeClr val="bg1"/>
                </a:solidFill>
              </a:rPr>
              <a:t>UK</a:t>
            </a:r>
          </a:p>
          <a:p>
            <a:pPr lvl="1">
              <a:spcAft>
                <a:spcPts val="600"/>
              </a:spcAft>
            </a:pPr>
            <a:r>
              <a:rPr lang="en-US" sz="2000" dirty="0">
                <a:solidFill>
                  <a:schemeClr val="bg1"/>
                </a:solidFill>
              </a:rPr>
              <a:t>US</a:t>
            </a:r>
          </a:p>
        </p:txBody>
      </p:sp>
      <p:graphicFrame>
        <p:nvGraphicFramePr>
          <p:cNvPr id="6" name="Table 5">
            <a:extLst>
              <a:ext uri="{FF2B5EF4-FFF2-40B4-BE49-F238E27FC236}">
                <a16:creationId xmlns:a16="http://schemas.microsoft.com/office/drawing/2014/main" id="{EB38D83E-FA65-F9C1-69DC-1EF9690D8EDA}"/>
              </a:ext>
            </a:extLst>
          </p:cNvPr>
          <p:cNvGraphicFramePr>
            <a:graphicFrameLocks noGrp="1"/>
          </p:cNvGraphicFramePr>
          <p:nvPr/>
        </p:nvGraphicFramePr>
        <p:xfrm>
          <a:off x="2203764" y="1476277"/>
          <a:ext cx="675250" cy="4893528"/>
        </p:xfrm>
        <a:graphic>
          <a:graphicData uri="http://schemas.openxmlformats.org/drawingml/2006/table">
            <a:tbl>
              <a:tblPr>
                <a:tableStyleId>{5C22544A-7EE6-4342-B048-85BDC9FD1C3A}</a:tableStyleId>
              </a:tblPr>
              <a:tblGrid>
                <a:gridCol w="675250">
                  <a:extLst>
                    <a:ext uri="{9D8B030D-6E8A-4147-A177-3AD203B41FA5}">
                      <a16:colId xmlns:a16="http://schemas.microsoft.com/office/drawing/2014/main" val="1301652851"/>
                    </a:ext>
                  </a:extLst>
                </a:gridCol>
              </a:tblGrid>
              <a:tr h="1223382">
                <a:tc>
                  <a:txBody>
                    <a:bodyPr/>
                    <a:lstStyle/>
                    <a:p>
                      <a:pPr algn="r"/>
                      <a:r>
                        <a:rPr lang="en-US" sz="2000" dirty="0">
                          <a:solidFill>
                            <a:schemeClr val="bg1"/>
                          </a:solidFill>
                        </a:rPr>
                        <a:t>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2849488"/>
                  </a:ext>
                </a:extLst>
              </a:tr>
              <a:tr h="1223382">
                <a:tc>
                  <a:txBody>
                    <a:bodyPr/>
                    <a:lstStyle/>
                    <a:p>
                      <a:pPr algn="r"/>
                      <a:r>
                        <a:rPr lang="en-US" sz="2000" dirty="0">
                          <a:solidFill>
                            <a:schemeClr val="bg1"/>
                          </a:solidFill>
                        </a:rPr>
                        <a:t>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0998304"/>
                  </a:ext>
                </a:extLst>
              </a:tr>
              <a:tr h="1223382">
                <a:tc>
                  <a:txBody>
                    <a:bodyPr/>
                    <a:lstStyle/>
                    <a:p>
                      <a:pPr algn="r"/>
                      <a:r>
                        <a:rPr lang="en-US" sz="2000" dirty="0">
                          <a:solidFill>
                            <a:schemeClr val="bg1"/>
                          </a:solidFill>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9867224"/>
                  </a:ext>
                </a:extLst>
              </a:tr>
              <a:tr h="1223382">
                <a:tc>
                  <a:txBody>
                    <a:bodyPr/>
                    <a:lstStyle/>
                    <a:p>
                      <a:pPr algn="r"/>
                      <a:r>
                        <a:rPr lang="en-US" sz="2000" dirty="0">
                          <a:solidFill>
                            <a:schemeClr val="bg1"/>
                          </a:solidFill>
                        </a:rPr>
                        <a:t>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185724"/>
                  </a:ext>
                </a:extLst>
              </a:tr>
            </a:tbl>
          </a:graphicData>
        </a:graphic>
      </p:graphicFrame>
      <p:graphicFrame>
        <p:nvGraphicFramePr>
          <p:cNvPr id="8" name="Table 7">
            <a:extLst>
              <a:ext uri="{FF2B5EF4-FFF2-40B4-BE49-F238E27FC236}">
                <a16:creationId xmlns:a16="http://schemas.microsoft.com/office/drawing/2014/main" id="{C09DCF03-567B-6429-82AB-9357F96BC896}"/>
              </a:ext>
            </a:extLst>
          </p:cNvPr>
          <p:cNvGraphicFramePr>
            <a:graphicFrameLocks noGrp="1"/>
          </p:cNvGraphicFramePr>
          <p:nvPr/>
        </p:nvGraphicFramePr>
        <p:xfrm>
          <a:off x="950359" y="5620513"/>
          <a:ext cx="10093476" cy="396240"/>
        </p:xfrm>
        <a:graphic>
          <a:graphicData uri="http://schemas.openxmlformats.org/drawingml/2006/table">
            <a:tbl>
              <a:tblPr>
                <a:tableStyleId>{5C22544A-7EE6-4342-B048-85BDC9FD1C3A}</a:tableStyleId>
              </a:tblPr>
              <a:tblGrid>
                <a:gridCol w="2523369">
                  <a:extLst>
                    <a:ext uri="{9D8B030D-6E8A-4147-A177-3AD203B41FA5}">
                      <a16:colId xmlns:a16="http://schemas.microsoft.com/office/drawing/2014/main" val="2110116895"/>
                    </a:ext>
                  </a:extLst>
                </a:gridCol>
                <a:gridCol w="2523369">
                  <a:extLst>
                    <a:ext uri="{9D8B030D-6E8A-4147-A177-3AD203B41FA5}">
                      <a16:colId xmlns:a16="http://schemas.microsoft.com/office/drawing/2014/main" val="2202486483"/>
                    </a:ext>
                  </a:extLst>
                </a:gridCol>
                <a:gridCol w="2523369">
                  <a:extLst>
                    <a:ext uri="{9D8B030D-6E8A-4147-A177-3AD203B41FA5}">
                      <a16:colId xmlns:a16="http://schemas.microsoft.com/office/drawing/2014/main" val="1185200045"/>
                    </a:ext>
                  </a:extLst>
                </a:gridCol>
                <a:gridCol w="2523369">
                  <a:extLst>
                    <a:ext uri="{9D8B030D-6E8A-4147-A177-3AD203B41FA5}">
                      <a16:colId xmlns:a16="http://schemas.microsoft.com/office/drawing/2014/main" val="1324836845"/>
                    </a:ext>
                  </a:extLst>
                </a:gridCol>
              </a:tblGrid>
              <a:tr h="370840">
                <a:tc>
                  <a:txBody>
                    <a:bodyPr/>
                    <a:lstStyle/>
                    <a:p>
                      <a:pPr algn="r"/>
                      <a:r>
                        <a:rPr lang="en-US" sz="2000" dirty="0">
                          <a:solidFill>
                            <a:schemeClr val="bg1"/>
                          </a:solidFill>
                        </a:rPr>
                        <a:t>1960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1980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1203863"/>
                  </a:ext>
                </a:extLst>
              </a:tr>
            </a:tbl>
          </a:graphicData>
        </a:graphic>
      </p:graphicFrame>
      <p:sp>
        <p:nvSpPr>
          <p:cNvPr id="9" name="Rectangle 8">
            <a:extLst>
              <a:ext uri="{FF2B5EF4-FFF2-40B4-BE49-F238E27FC236}">
                <a16:creationId xmlns:a16="http://schemas.microsoft.com/office/drawing/2014/main" id="{0682113C-0522-0D06-BEC0-EFAA99E582C0}"/>
              </a:ext>
            </a:extLst>
          </p:cNvPr>
          <p:cNvSpPr>
            <a:spLocks noChangeAspect="1"/>
          </p:cNvSpPr>
          <p:nvPr/>
        </p:nvSpPr>
        <p:spPr>
          <a:xfrm>
            <a:off x="932082" y="4691341"/>
            <a:ext cx="274320" cy="274320"/>
          </a:xfrm>
          <a:prstGeom prst="rect">
            <a:avLst/>
          </a:prstGeom>
          <a:solidFill>
            <a:srgbClr val="4D2A98"/>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956821-469D-F702-02D9-0A78D07970DB}"/>
              </a:ext>
            </a:extLst>
          </p:cNvPr>
          <p:cNvSpPr>
            <a:spLocks noChangeAspect="1"/>
          </p:cNvSpPr>
          <p:nvPr/>
        </p:nvSpPr>
        <p:spPr>
          <a:xfrm>
            <a:off x="932082" y="4310707"/>
            <a:ext cx="274320" cy="274320"/>
          </a:xfrm>
          <a:prstGeom prst="rect">
            <a:avLst/>
          </a:prstGeom>
          <a:solidFill>
            <a:srgbClr val="FFE569"/>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206882-71F5-A5B4-F923-9E402D656D7C}"/>
              </a:ext>
            </a:extLst>
          </p:cNvPr>
          <p:cNvSpPr>
            <a:spLocks noChangeAspect="1"/>
          </p:cNvSpPr>
          <p:nvPr/>
        </p:nvSpPr>
        <p:spPr>
          <a:xfrm>
            <a:off x="932082" y="3930073"/>
            <a:ext cx="274320" cy="274320"/>
          </a:xfrm>
          <a:prstGeom prst="rect">
            <a:avLst/>
          </a:prstGeom>
          <a:solidFill>
            <a:srgbClr val="42CF9F"/>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6BAD6B7-7BE0-2C66-C6CB-D92757C55EB6}"/>
              </a:ext>
            </a:extLst>
          </p:cNvPr>
          <p:cNvSpPr>
            <a:spLocks noChangeAspect="1"/>
          </p:cNvSpPr>
          <p:nvPr/>
        </p:nvSpPr>
        <p:spPr>
          <a:xfrm>
            <a:off x="932082" y="3549439"/>
            <a:ext cx="274320" cy="274320"/>
          </a:xfrm>
          <a:prstGeom prst="rect">
            <a:avLst/>
          </a:prstGeom>
          <a:solidFill>
            <a:srgbClr val="DA2F6E"/>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74E38F-CDEF-E06D-F4F5-87B9BC21F61F}"/>
              </a:ext>
            </a:extLst>
          </p:cNvPr>
          <p:cNvSpPr>
            <a:spLocks noChangeAspect="1"/>
          </p:cNvSpPr>
          <p:nvPr/>
        </p:nvSpPr>
        <p:spPr>
          <a:xfrm>
            <a:off x="932082" y="3168805"/>
            <a:ext cx="274320" cy="274320"/>
          </a:xfrm>
          <a:prstGeom prst="rect">
            <a:avLst/>
          </a:prstGeom>
          <a:solidFill>
            <a:srgbClr val="74B4FF"/>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064D242-C6D1-FFCA-2C63-D3D2C0C2CEBF}"/>
              </a:ext>
            </a:extLst>
          </p:cNvPr>
          <p:cNvSpPr/>
          <p:nvPr/>
        </p:nvSpPr>
        <p:spPr>
          <a:xfrm>
            <a:off x="8958019" y="4157898"/>
            <a:ext cx="2191301" cy="14161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51EDAA5-AF4A-88A0-C11A-D1C350839E44}"/>
              </a:ext>
            </a:extLst>
          </p:cNvPr>
          <p:cNvSpPr>
            <a:spLocks noGrp="1"/>
          </p:cNvSpPr>
          <p:nvPr>
            <p:ph type="body" idx="10"/>
          </p:nvPr>
        </p:nvSpPr>
        <p:spPr>
          <a:xfrm>
            <a:off x="-1" y="6016753"/>
            <a:ext cx="8501063" cy="841248"/>
          </a:xfrm>
        </p:spPr>
        <p:txBody>
          <a:bodyPr>
            <a:normAutofit fontScale="77500" lnSpcReduction="20000"/>
          </a:bodyPr>
          <a:lstStyle/>
          <a:p>
            <a:pPr>
              <a:lnSpc>
                <a:spcPct val="120000"/>
              </a:lnSpc>
              <a:spcBef>
                <a:spcPts val="0"/>
              </a:spcBef>
            </a:pPr>
            <a:r>
              <a:rPr lang="en-US" dirty="0"/>
              <a:t>Data source: OECD Data Explorer, downloaded 10-31-2025.</a:t>
            </a:r>
          </a:p>
          <a:p>
            <a:pPr>
              <a:lnSpc>
                <a:spcPct val="120000"/>
              </a:lnSpc>
              <a:spcBef>
                <a:spcPts val="0"/>
              </a:spcBef>
            </a:pPr>
            <a:r>
              <a:rPr lang="en-US" dirty="0">
                <a:latin typeface="Calibri" panose="020F0502020204030204" pitchFamily="34" charset="0"/>
              </a:rPr>
              <a:t>https://data-</a:t>
            </a:r>
            <a:r>
              <a:rPr lang="en-US" dirty="0" err="1">
                <a:latin typeface="Calibri" panose="020F0502020204030204" pitchFamily="34" charset="0"/>
              </a:rPr>
              <a:t>explorer.oecd.org</a:t>
            </a:r>
            <a:r>
              <a:rPr lang="en-US" dirty="0">
                <a:latin typeface="Calibri" panose="020F0502020204030204" pitchFamily="34" charset="0"/>
              </a:rPr>
              <a:t>/vis?fs%5b0%5d=Topic%2C1%7CHealth%23HEA%23%7CHealth%20status%23HEA_STA%23&amp;pg=0&amp;fc=</a:t>
            </a:r>
            <a:r>
              <a:rPr lang="en-US" dirty="0" err="1">
                <a:latin typeface="Calibri" panose="020F0502020204030204" pitchFamily="34" charset="0"/>
              </a:rPr>
              <a:t>Topic&amp;bp</a:t>
            </a:r>
            <a:r>
              <a:rPr lang="en-US" dirty="0">
                <a:latin typeface="Calibri" panose="020F0502020204030204" pitchFamily="34" charset="0"/>
              </a:rPr>
              <a:t>=</a:t>
            </a:r>
            <a:r>
              <a:rPr lang="en-US" dirty="0" err="1">
                <a:latin typeface="Calibri" panose="020F0502020204030204" pitchFamily="34" charset="0"/>
              </a:rPr>
              <a:t>true&amp;snb</a:t>
            </a:r>
            <a:r>
              <a:rPr lang="en-US" dirty="0">
                <a:latin typeface="Calibri" panose="020F0502020204030204" pitchFamily="34" charset="0"/>
              </a:rPr>
              <a:t>=16&amp;vw=tb&amp;df%5bds%5d=dsDisseminateFinalDMZ&amp;df%5bid%5d=DSD_HEALTH_STAT%40DF_LE&amp;df%5bag%5d=OECD.ELS.HD&amp;df%5bvs%5d=1.0&amp;dq=GBR%2BDEU%2BFRA%2BCAN%2BUSA.A.LFEXP..Y0._T.......&amp;pd=1960%2C2023&amp;to%5bTIME_PERIOD%5d=false&amp;ly%5bcl%5d=TIME_PERIOD&amp;ly%5brw%5d=REF_AREA</a:t>
            </a:r>
          </a:p>
        </p:txBody>
      </p:sp>
    </p:spTree>
    <p:extLst>
      <p:ext uri="{BB962C8B-B14F-4D97-AF65-F5344CB8AC3E}">
        <p14:creationId xmlns:p14="http://schemas.microsoft.com/office/powerpoint/2010/main" val="3794199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10BA-9C78-1866-9FB5-A30AEC45E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5386C-BD0D-50BE-9521-388404FC04FD}"/>
              </a:ext>
            </a:extLst>
          </p:cNvPr>
          <p:cNvSpPr>
            <a:spLocks noGrp="1"/>
          </p:cNvSpPr>
          <p:nvPr>
            <p:ph type="title"/>
          </p:nvPr>
        </p:nvSpPr>
        <p:spPr>
          <a:xfrm>
            <a:off x="659567" y="365125"/>
            <a:ext cx="11422505" cy="1325563"/>
          </a:xfrm>
        </p:spPr>
        <p:txBody>
          <a:bodyPr>
            <a:noAutofit/>
          </a:bodyPr>
          <a:lstStyle/>
          <a:p>
            <a:r>
              <a:rPr lang="en-US" sz="3200" dirty="0"/>
              <a:t>Women Who Give Birth Have </a:t>
            </a:r>
            <a:r>
              <a:rPr lang="en-US" sz="3200" dirty="0">
                <a:solidFill>
                  <a:srgbClr val="FFFF00"/>
                </a:solidFill>
              </a:rPr>
              <a:t>35% Higher Risk </a:t>
            </a:r>
            <a:r>
              <a:rPr lang="en-US" sz="3200" dirty="0"/>
              <a:t>of </a:t>
            </a:r>
            <a:br>
              <a:rPr lang="en-US" sz="3200" dirty="0"/>
            </a:br>
            <a:r>
              <a:rPr lang="en-US" sz="3600" dirty="0"/>
              <a:t>Catastrophic Health Expenditures vs. other Women</a:t>
            </a:r>
            <a:endParaRPr lang="en-US" sz="3200" i="1" dirty="0"/>
          </a:p>
        </p:txBody>
      </p:sp>
      <p:graphicFrame>
        <p:nvGraphicFramePr>
          <p:cNvPr id="4" name="Content Placeholder 3">
            <a:extLst>
              <a:ext uri="{FF2B5EF4-FFF2-40B4-BE49-F238E27FC236}">
                <a16:creationId xmlns:a16="http://schemas.microsoft.com/office/drawing/2014/main" id="{26041A96-5686-C369-9F40-6EE7FDF03F17}"/>
              </a:ext>
            </a:extLst>
          </p:cNvPr>
          <p:cNvGraphicFramePr>
            <a:graphicFrameLocks noGrp="1"/>
          </p:cNvGraphicFramePr>
          <p:nvPr>
            <p:ph idx="1"/>
            <p:extLst>
              <p:ext uri="{D42A27DB-BD31-4B8C-83A1-F6EECF244321}">
                <p14:modId xmlns:p14="http://schemas.microsoft.com/office/powerpoint/2010/main" val="575877545"/>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0333F67C-88BA-FFFC-22CD-03EF2AE6CE0C}"/>
              </a:ext>
            </a:extLst>
          </p:cNvPr>
          <p:cNvSpPr>
            <a:spLocks noGrp="1"/>
          </p:cNvSpPr>
          <p:nvPr>
            <p:ph type="body" idx="10"/>
          </p:nvPr>
        </p:nvSpPr>
        <p:spPr>
          <a:xfrm>
            <a:off x="-1" y="6016753"/>
            <a:ext cx="8499423" cy="841248"/>
          </a:xfrm>
        </p:spPr>
        <p:txBody>
          <a:bodyPr/>
          <a:lstStyle/>
          <a:p>
            <a:pPr>
              <a:lnSpc>
                <a:spcPct val="100000"/>
              </a:lnSpc>
            </a:pPr>
            <a:r>
              <a:rPr lang="en-US" dirty="0"/>
              <a:t>Data from: Catastrophic health spending defined as family-level OOP spending &gt;= 20% family income. Peterson, Jessica A., Benjamin B. Albright, Haley A. Moss, and Angela Bianco. “Catastrophic Health Expenditures With Pregnancy and Delivery in the United States.” </a:t>
            </a:r>
            <a:r>
              <a:rPr lang="en-US" i="1" dirty="0"/>
              <a:t>Obstetrics and Gynecology</a:t>
            </a:r>
            <a:r>
              <a:rPr lang="en-US" dirty="0"/>
              <a:t> 139, no. 4 (April 1, 2022): 509–20. https://doi.org/10.1097/AOG.0000000000004704.</a:t>
            </a:r>
          </a:p>
        </p:txBody>
      </p:sp>
    </p:spTree>
    <p:extLst>
      <p:ext uri="{BB962C8B-B14F-4D97-AF65-F5344CB8AC3E}">
        <p14:creationId xmlns:p14="http://schemas.microsoft.com/office/powerpoint/2010/main" val="263862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0327-75E4-4133-8D79-6B0D24013A44}"/>
              </a:ext>
            </a:extLst>
          </p:cNvPr>
          <p:cNvSpPr>
            <a:spLocks noGrp="1"/>
          </p:cNvSpPr>
          <p:nvPr>
            <p:ph type="title"/>
          </p:nvPr>
        </p:nvSpPr>
        <p:spPr/>
        <p:txBody>
          <a:bodyPr>
            <a:noAutofit/>
          </a:bodyPr>
          <a:lstStyle/>
          <a:p>
            <a:r>
              <a:rPr lang="en-US" sz="3200" dirty="0"/>
              <a:t>1 in 7 Insulin Users Face Catastrophic Insulin Costs</a:t>
            </a:r>
            <a:br>
              <a:rPr lang="en-US" sz="3200" dirty="0"/>
            </a:br>
            <a:r>
              <a:rPr lang="en-US" sz="2000" dirty="0"/>
              <a:t>Driven by costs among those in bottom income quartile</a:t>
            </a:r>
            <a:endParaRPr lang="en-US" sz="3200" dirty="0"/>
          </a:p>
        </p:txBody>
      </p:sp>
      <p:sp>
        <p:nvSpPr>
          <p:cNvPr id="3" name="Text Placeholder 2">
            <a:extLst>
              <a:ext uri="{FF2B5EF4-FFF2-40B4-BE49-F238E27FC236}">
                <a16:creationId xmlns:a16="http://schemas.microsoft.com/office/drawing/2014/main" id="{5120EE52-B5B3-0FC1-474D-DD4F37DC339F}"/>
              </a:ext>
            </a:extLst>
          </p:cNvPr>
          <p:cNvSpPr>
            <a:spLocks noGrp="1"/>
          </p:cNvSpPr>
          <p:nvPr>
            <p:ph type="body" idx="10"/>
          </p:nvPr>
        </p:nvSpPr>
        <p:spPr/>
        <p:txBody>
          <a:bodyPr/>
          <a:lstStyle/>
          <a:p>
            <a:pPr>
              <a:lnSpc>
                <a:spcPct val="100000"/>
              </a:lnSpc>
            </a:pPr>
            <a:r>
              <a:rPr lang="en-US" dirty="0"/>
              <a:t>Bakkila, Baylee F., Sanjay Basu, and Kasia J. Lipska. “Catastrophic Spending On Insulin In The United States, 2017–18.” </a:t>
            </a:r>
            <a:r>
              <a:rPr lang="en-US" i="1" dirty="0"/>
              <a:t>Health Affairs</a:t>
            </a:r>
            <a:r>
              <a:rPr lang="en-US" dirty="0"/>
              <a:t> 41, no. 7 (July 2022): 1053–60.</a:t>
            </a:r>
          </a:p>
        </p:txBody>
      </p:sp>
      <p:graphicFrame>
        <p:nvGraphicFramePr>
          <p:cNvPr id="5" name="Chart 4">
            <a:extLst>
              <a:ext uri="{FF2B5EF4-FFF2-40B4-BE49-F238E27FC236}">
                <a16:creationId xmlns:a16="http://schemas.microsoft.com/office/drawing/2014/main" id="{C97BE425-69BF-FCA3-0D51-E65BC1AA4733}"/>
              </a:ext>
            </a:extLst>
          </p:cNvPr>
          <p:cNvGraphicFramePr/>
          <p:nvPr>
            <p:extLst>
              <p:ext uri="{D42A27DB-BD31-4B8C-83A1-F6EECF244321}">
                <p14:modId xmlns:p14="http://schemas.microsoft.com/office/powerpoint/2010/main" val="2214505026"/>
              </p:ext>
            </p:extLst>
          </p:nvPr>
        </p:nvGraphicFramePr>
        <p:xfrm>
          <a:off x="4182256" y="1528997"/>
          <a:ext cx="7171545" cy="448775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ECDA4EF-A89C-5AF3-E274-C62089038491}"/>
              </a:ext>
            </a:extLst>
          </p:cNvPr>
          <p:cNvSpPr txBox="1"/>
          <p:nvPr/>
        </p:nvSpPr>
        <p:spPr>
          <a:xfrm>
            <a:off x="703290" y="2228671"/>
            <a:ext cx="3359044" cy="1631216"/>
          </a:xfrm>
          <a:prstGeom prst="rect">
            <a:avLst/>
          </a:prstGeom>
          <a:noFill/>
        </p:spPr>
        <p:txBody>
          <a:bodyPr wrap="square" rtlCol="0">
            <a:spAutoFit/>
          </a:bodyPr>
          <a:lstStyle/>
          <a:p>
            <a:pPr>
              <a:spcAft>
                <a:spcPts val="1200"/>
              </a:spcAft>
            </a:pPr>
            <a:r>
              <a:rPr lang="en-US" sz="2000" dirty="0">
                <a:solidFill>
                  <a:schemeClr val="bg1"/>
                </a:solidFill>
              </a:rPr>
              <a:t>Percent facing catastrophic insulin costs (defined as </a:t>
            </a:r>
            <a:r>
              <a:rPr lang="en-US" sz="2000" u="sng" dirty="0">
                <a:solidFill>
                  <a:schemeClr val="bg1"/>
                </a:solidFill>
              </a:rPr>
              <a:t>&gt;</a:t>
            </a:r>
            <a:r>
              <a:rPr lang="en-US" sz="2000" dirty="0">
                <a:solidFill>
                  <a:schemeClr val="bg1"/>
                </a:solidFill>
              </a:rPr>
              <a:t>40% of annual household income less food and housing costs)</a:t>
            </a:r>
          </a:p>
        </p:txBody>
      </p:sp>
    </p:spTree>
    <p:extLst>
      <p:ext uri="{BB962C8B-B14F-4D97-AF65-F5344CB8AC3E}">
        <p14:creationId xmlns:p14="http://schemas.microsoft.com/office/powerpoint/2010/main" val="2306941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B7BCF65-C9FB-B17C-13E1-152A2ECCE8CA}"/>
              </a:ext>
            </a:extLst>
          </p:cNvPr>
          <p:cNvGraphicFramePr>
            <a:graphicFrameLocks noGrp="1"/>
          </p:cNvGraphicFramePr>
          <p:nvPr>
            <p:ph idx="1"/>
            <p:extLst>
              <p:ext uri="{D42A27DB-BD31-4B8C-83A1-F6EECF244321}">
                <p14:modId xmlns:p14="http://schemas.microsoft.com/office/powerpoint/2010/main" val="2989283596"/>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C802ED6-98D8-F1D8-5BFF-EB0F6186CAAF}"/>
              </a:ext>
            </a:extLst>
          </p:cNvPr>
          <p:cNvSpPr>
            <a:spLocks noGrp="1"/>
          </p:cNvSpPr>
          <p:nvPr>
            <p:ph type="body" idx="10"/>
          </p:nvPr>
        </p:nvSpPr>
        <p:spPr/>
        <p:txBody>
          <a:bodyPr>
            <a:normAutofit fontScale="77500" lnSpcReduction="20000"/>
          </a:bodyPr>
          <a:lstStyle/>
          <a:p>
            <a:pPr>
              <a:lnSpc>
                <a:spcPct val="120000"/>
              </a:lnSpc>
            </a:pPr>
            <a:r>
              <a:rPr lang="en-US" dirty="0"/>
              <a:t>Natural experiment arises because Medicare beneficiaries who lose Medicaid January – June retain Medicare Part D Low Income Subsidy through the following December that calendar year (i.e. 6-11 months more coverage), whereas those who lose Medicaid July-December retain LIS through December of the </a:t>
            </a:r>
            <a:r>
              <a:rPr lang="en-US" i="1" dirty="0"/>
              <a:t>following </a:t>
            </a:r>
            <a:r>
              <a:rPr lang="en-US" dirty="0"/>
              <a:t>calendar year (i.e. 12-17 months more coverage).  Analysis compared early (Jan-June) vs. late (July-December) </a:t>
            </a:r>
            <a:r>
              <a:rPr lang="en-US" dirty="0" err="1"/>
              <a:t>disenrolleers</a:t>
            </a:r>
            <a:r>
              <a:rPr lang="en-US" dirty="0"/>
              <a:t>.  Before LIS Loss = 6 months after Medicaid loss; After LIS Loss = 17 months after Medicaid loss. Data: Roberts ET, Phelan J, Schwartz AL, </a:t>
            </a:r>
            <a:r>
              <a:rPr lang="en-US" i="1" dirty="0"/>
              <a:t>et al.</a:t>
            </a:r>
            <a:r>
              <a:rPr lang="en-US" dirty="0"/>
              <a:t> Loss of Subsidized Drug Coverage and Mortality among Medicare Beneficiaries. </a:t>
            </a:r>
            <a:r>
              <a:rPr lang="en-US" i="1" dirty="0"/>
              <a:t>New England Journal of Medicine</a:t>
            </a:r>
            <a:r>
              <a:rPr lang="en-US" dirty="0"/>
              <a:t> 2025; </a:t>
            </a:r>
            <a:r>
              <a:rPr lang="en-US" b="1" dirty="0"/>
              <a:t>392</a:t>
            </a:r>
            <a:r>
              <a:rPr lang="en-US" dirty="0"/>
              <a:t>: 2025–34.</a:t>
            </a:r>
          </a:p>
        </p:txBody>
      </p:sp>
      <p:sp>
        <p:nvSpPr>
          <p:cNvPr id="2" name="Title 1">
            <a:extLst>
              <a:ext uri="{FF2B5EF4-FFF2-40B4-BE49-F238E27FC236}">
                <a16:creationId xmlns:a16="http://schemas.microsoft.com/office/drawing/2014/main" id="{49ACDF60-D711-E3DE-8B73-AE3FA297638D}"/>
              </a:ext>
            </a:extLst>
          </p:cNvPr>
          <p:cNvSpPr>
            <a:spLocks noGrp="1"/>
          </p:cNvSpPr>
          <p:nvPr>
            <p:ph type="title"/>
          </p:nvPr>
        </p:nvSpPr>
        <p:spPr>
          <a:xfrm>
            <a:off x="838200" y="365125"/>
            <a:ext cx="10515600" cy="1325563"/>
          </a:xfrm>
        </p:spPr>
        <p:txBody>
          <a:bodyPr>
            <a:noAutofit/>
          </a:bodyPr>
          <a:lstStyle/>
          <a:p>
            <a:br>
              <a:rPr lang="en-US" sz="2400" dirty="0"/>
            </a:br>
            <a:r>
              <a:rPr lang="en-US" sz="3200" dirty="0"/>
              <a:t>Quirk in Law Creates Natural Experiment That Shows That Loss of Subsidized Drug Coverage Kills</a:t>
            </a:r>
            <a:br>
              <a:rPr lang="en-US" sz="3200" b="1" dirty="0"/>
            </a:br>
            <a:r>
              <a:rPr lang="en-US" sz="2000" dirty="0"/>
              <a:t>Those who lose Medicaid early vs. late in calendar year lose </a:t>
            </a:r>
            <a:br>
              <a:rPr lang="en-US" sz="2000" dirty="0"/>
            </a:br>
            <a:r>
              <a:rPr lang="en-US" sz="2000" dirty="0"/>
              <a:t>Medicare Part D Low Income Subsidies (LIS) earlier and </a:t>
            </a:r>
            <a:r>
              <a:rPr lang="en-US" sz="2000" dirty="0">
                <a:solidFill>
                  <a:srgbClr val="FFFF00"/>
                </a:solidFill>
              </a:rPr>
              <a:t>are</a:t>
            </a:r>
            <a:r>
              <a:rPr lang="en-US" sz="2000" dirty="0"/>
              <a:t> </a:t>
            </a:r>
            <a:r>
              <a:rPr lang="en-US" sz="2000" dirty="0">
                <a:solidFill>
                  <a:srgbClr val="FFFF00"/>
                </a:solidFill>
              </a:rPr>
              <a:t>more likely to die</a:t>
            </a:r>
          </a:p>
        </p:txBody>
      </p:sp>
    </p:spTree>
    <p:extLst>
      <p:ext uri="{BB962C8B-B14F-4D97-AF65-F5344CB8AC3E}">
        <p14:creationId xmlns:p14="http://schemas.microsoft.com/office/powerpoint/2010/main" val="193861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7ECA-F9F9-0F46-B7AA-FFF8D8A055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9D2798-7B63-7AD3-0B53-69A4E01052B4}"/>
              </a:ext>
            </a:extLst>
          </p:cNvPr>
          <p:cNvSpPr>
            <a:spLocks noGrp="1"/>
          </p:cNvSpPr>
          <p:nvPr>
            <p:ph idx="1"/>
          </p:nvPr>
        </p:nvSpPr>
        <p:spPr>
          <a:xfrm>
            <a:off x="1036820" y="552091"/>
            <a:ext cx="10118361" cy="5431536"/>
          </a:xfrm>
        </p:spPr>
        <p:txBody>
          <a:bodyPr anchor="ctr">
            <a:normAutofit/>
          </a:bodyPr>
          <a:lstStyle/>
          <a:p>
            <a:pPr marL="0" indent="0" algn="ctr">
              <a:lnSpc>
                <a:spcPct val="100000"/>
              </a:lnSpc>
              <a:spcBef>
                <a:spcPts val="0"/>
              </a:spcBef>
              <a:buNone/>
            </a:pPr>
            <a:r>
              <a:rPr lang="en-US" sz="4000" dirty="0"/>
              <a:t>Underinsurance affects </a:t>
            </a:r>
          </a:p>
          <a:p>
            <a:pPr marL="0" indent="0" algn="ctr">
              <a:lnSpc>
                <a:spcPct val="100000"/>
              </a:lnSpc>
              <a:spcBef>
                <a:spcPts val="0"/>
              </a:spcBef>
              <a:buNone/>
            </a:pPr>
            <a:r>
              <a:rPr lang="en-US" sz="4000" dirty="0"/>
              <a:t>more Americans over time </a:t>
            </a:r>
          </a:p>
          <a:p>
            <a:pPr marL="0" indent="0" algn="ctr">
              <a:lnSpc>
                <a:spcPct val="100000"/>
              </a:lnSpc>
              <a:spcBef>
                <a:spcPts val="0"/>
              </a:spcBef>
              <a:buNone/>
            </a:pPr>
            <a:r>
              <a:rPr lang="en-US" sz="4000" dirty="0"/>
              <a:t>than previously estimated — </a:t>
            </a:r>
          </a:p>
          <a:p>
            <a:pPr marL="0" indent="0" algn="ctr">
              <a:lnSpc>
                <a:spcPct val="100000"/>
              </a:lnSpc>
              <a:spcBef>
                <a:spcPts val="0"/>
              </a:spcBef>
              <a:buNone/>
            </a:pPr>
            <a:r>
              <a:rPr lang="en-US" sz="4800" b="1" dirty="0"/>
              <a:t>and kills</a:t>
            </a:r>
          </a:p>
        </p:txBody>
      </p:sp>
    </p:spTree>
    <p:extLst>
      <p:ext uri="{BB962C8B-B14F-4D97-AF65-F5344CB8AC3E}">
        <p14:creationId xmlns:p14="http://schemas.microsoft.com/office/powerpoint/2010/main" val="424978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CCA8-3D10-820F-D80D-B6EE67954CB2}"/>
              </a:ext>
            </a:extLst>
          </p:cNvPr>
          <p:cNvSpPr>
            <a:spLocks noGrp="1"/>
          </p:cNvSpPr>
          <p:nvPr>
            <p:ph type="title"/>
          </p:nvPr>
        </p:nvSpPr>
        <p:spPr>
          <a:xfrm>
            <a:off x="2156080" y="1588464"/>
            <a:ext cx="7879841" cy="2967208"/>
          </a:xfrm>
        </p:spPr>
        <p:txBody>
          <a:bodyPr vert="horz" lIns="91440" tIns="45720" rIns="91440" bIns="45720" rtlCol="0" anchor="b">
            <a:normAutofit/>
          </a:bodyPr>
          <a:lstStyle/>
          <a:p>
            <a:r>
              <a:rPr lang="en-US" sz="7000" dirty="0">
                <a:latin typeface="+mj-lt"/>
                <a:ea typeface="+mj-ea"/>
                <a:cs typeface="+mj-cs"/>
              </a:rPr>
              <a:t>IV. Privatization of Public Insurance</a:t>
            </a:r>
          </a:p>
        </p:txBody>
      </p:sp>
    </p:spTree>
    <p:extLst>
      <p:ext uri="{BB962C8B-B14F-4D97-AF65-F5344CB8AC3E}">
        <p14:creationId xmlns:p14="http://schemas.microsoft.com/office/powerpoint/2010/main" val="3237683313"/>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AFC4-E481-B155-7AFA-710ACC870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22415-E846-B608-F1EF-F03F81994629}"/>
              </a:ext>
            </a:extLst>
          </p:cNvPr>
          <p:cNvSpPr>
            <a:spLocks noGrp="1"/>
          </p:cNvSpPr>
          <p:nvPr>
            <p:ph type="title"/>
          </p:nvPr>
        </p:nvSpPr>
        <p:spPr>
          <a:xfrm>
            <a:off x="838199" y="365125"/>
            <a:ext cx="11020865" cy="1325563"/>
          </a:xfrm>
        </p:spPr>
        <p:txBody>
          <a:bodyPr>
            <a:normAutofit fontScale="90000"/>
          </a:bodyPr>
          <a:lstStyle/>
          <a:p>
            <a:r>
              <a:rPr lang="en-US" dirty="0"/>
              <a:t>MA Growth Has Far Surpassed Expectations</a:t>
            </a:r>
            <a:br>
              <a:rPr lang="en-US" sz="3300" dirty="0"/>
            </a:br>
            <a:r>
              <a:rPr lang="en-US" sz="2200" dirty="0"/>
              <a:t>Penetration hit 54% in 2025; projected to reach 63.5% by 2034</a:t>
            </a:r>
            <a:endParaRPr lang="en-US" sz="2700" dirty="0"/>
          </a:p>
        </p:txBody>
      </p:sp>
      <p:graphicFrame>
        <p:nvGraphicFramePr>
          <p:cNvPr id="6" name="Content Placeholder 5">
            <a:extLst>
              <a:ext uri="{FF2B5EF4-FFF2-40B4-BE49-F238E27FC236}">
                <a16:creationId xmlns:a16="http://schemas.microsoft.com/office/drawing/2014/main" id="{F60157EA-7BB5-6617-F878-9340CF71F4FF}"/>
              </a:ext>
            </a:extLst>
          </p:cNvPr>
          <p:cNvGraphicFramePr>
            <a:graphicFrameLocks noGrp="1"/>
          </p:cNvGraphicFramePr>
          <p:nvPr>
            <p:ph idx="1"/>
            <p:extLst>
              <p:ext uri="{D42A27DB-BD31-4B8C-83A1-F6EECF244321}">
                <p14:modId xmlns:p14="http://schemas.microsoft.com/office/powerpoint/2010/main" val="327557866"/>
              </p:ext>
            </p:extLst>
          </p:nvPr>
        </p:nvGraphicFramePr>
        <p:xfrm>
          <a:off x="687738" y="1825625"/>
          <a:ext cx="10816525"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E6E8C89B-E1A1-D993-ACE9-E1251CDA1B4C}"/>
              </a:ext>
            </a:extLst>
          </p:cNvPr>
          <p:cNvSpPr>
            <a:spLocks noGrp="1"/>
          </p:cNvSpPr>
          <p:nvPr>
            <p:ph type="body" idx="10"/>
          </p:nvPr>
        </p:nvSpPr>
        <p:spPr>
          <a:xfrm>
            <a:off x="0" y="6016753"/>
            <a:ext cx="8525022" cy="841248"/>
          </a:xfrm>
        </p:spPr>
        <p:txBody>
          <a:bodyPr anchor="t">
            <a:noAutofit/>
          </a:bodyPr>
          <a:lstStyle/>
          <a:p>
            <a:pPr algn="r">
              <a:lnSpc>
                <a:spcPct val="100000"/>
              </a:lnSpc>
              <a:spcBef>
                <a:spcPts val="0"/>
              </a:spcBef>
            </a:pPr>
            <a:r>
              <a:rPr lang="en-US" sz="900" dirty="0"/>
              <a:t> </a:t>
            </a:r>
          </a:p>
          <a:p>
            <a:pPr>
              <a:lnSpc>
                <a:spcPct val="100000"/>
              </a:lnSpc>
              <a:spcBef>
                <a:spcPts val="0"/>
              </a:spcBef>
            </a:pPr>
            <a:r>
              <a:rPr lang="en-US" sz="900" dirty="0"/>
              <a:t>Historical Data: KFF, https://</a:t>
            </a:r>
            <a:r>
              <a:rPr lang="en-US" sz="900" dirty="0" err="1"/>
              <a:t>www.kff.org</a:t>
            </a:r>
            <a:r>
              <a:rPr lang="en-US" sz="900" dirty="0"/>
              <a:t>/</a:t>
            </a:r>
            <a:r>
              <a:rPr lang="en-US" sz="900" dirty="0" err="1"/>
              <a:t>medicare</a:t>
            </a:r>
            <a:r>
              <a:rPr lang="en-US" sz="900" dirty="0"/>
              <a:t>/</a:t>
            </a:r>
            <a:r>
              <a:rPr lang="en-US" sz="900" dirty="0" err="1"/>
              <a:t>medicare</a:t>
            </a:r>
            <a:r>
              <a:rPr lang="en-US" sz="900" dirty="0"/>
              <a:t>-advantage-enrollment-update-and-key-trends/</a:t>
            </a:r>
          </a:p>
          <a:p>
            <a:pPr>
              <a:lnSpc>
                <a:spcPct val="100000"/>
              </a:lnSpc>
              <a:spcBef>
                <a:spcPts val="0"/>
              </a:spcBef>
            </a:pPr>
            <a:r>
              <a:rPr lang="en-US" sz="900" dirty="0"/>
              <a:t>Projections calculated as managed care enrollment / Part B Enrollment, from: CBO Baseline Projections, Medicare, June 2024, https://www.cbo.gov/system/files/2024-06/51302-2024-06-medicare.pdf. </a:t>
            </a:r>
          </a:p>
          <a:p>
            <a:pPr>
              <a:lnSpc>
                <a:spcPct val="100000"/>
              </a:lnSpc>
              <a:spcBef>
                <a:spcPts val="0"/>
              </a:spcBef>
            </a:pPr>
            <a:r>
              <a:rPr lang="en-US" sz="900" dirty="0"/>
              <a:t>2010 CBO Projections are MA enrollment as percent of Part A Enrollment, from: https://</a:t>
            </a:r>
            <a:r>
              <a:rPr lang="en-US" sz="900" dirty="0" err="1"/>
              <a:t>www.cbo.gov</a:t>
            </a:r>
            <a:r>
              <a:rPr lang="en-US" sz="900" dirty="0"/>
              <a:t>/sites/default/files/</a:t>
            </a:r>
            <a:r>
              <a:rPr lang="en-US" sz="900" dirty="0" err="1"/>
              <a:t>recurringdata</a:t>
            </a:r>
            <a:r>
              <a:rPr lang="en-US" sz="900" dirty="0"/>
              <a:t>/51302-2010-08-medicare.pdf</a:t>
            </a:r>
          </a:p>
        </p:txBody>
      </p:sp>
    </p:spTree>
    <p:extLst>
      <p:ext uri="{BB962C8B-B14F-4D97-AF65-F5344CB8AC3E}">
        <p14:creationId xmlns:p14="http://schemas.microsoft.com/office/powerpoint/2010/main" val="292567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51C05-2DE7-80AA-6F36-80F37DCCE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49C14-1481-7246-D0BB-6B6FF5B6EB75}"/>
              </a:ext>
            </a:extLst>
          </p:cNvPr>
          <p:cNvSpPr>
            <a:spLocks noGrp="1"/>
          </p:cNvSpPr>
          <p:nvPr>
            <p:ph type="title"/>
          </p:nvPr>
        </p:nvSpPr>
        <p:spPr/>
        <p:txBody>
          <a:bodyPr>
            <a:normAutofit/>
          </a:bodyPr>
          <a:lstStyle/>
          <a:p>
            <a:r>
              <a:rPr lang="en-US" dirty="0"/>
              <a:t>MA Overpayments = $84 billion in 2025</a:t>
            </a:r>
            <a:br>
              <a:rPr lang="en-US" dirty="0"/>
            </a:br>
            <a:r>
              <a:rPr lang="en-US" sz="2000" dirty="0"/>
              <a:t>Approximately half from favorable selection, half from coding</a:t>
            </a:r>
            <a:endParaRPr lang="en-US" dirty="0"/>
          </a:p>
        </p:txBody>
      </p:sp>
      <p:graphicFrame>
        <p:nvGraphicFramePr>
          <p:cNvPr id="4" name="Content Placeholder 3">
            <a:extLst>
              <a:ext uri="{FF2B5EF4-FFF2-40B4-BE49-F238E27FC236}">
                <a16:creationId xmlns:a16="http://schemas.microsoft.com/office/drawing/2014/main" id="{59F880A6-FA7F-5488-1B1E-C90C87739C9F}"/>
              </a:ext>
            </a:extLst>
          </p:cNvPr>
          <p:cNvGraphicFramePr>
            <a:graphicFrameLocks noGrp="1"/>
          </p:cNvGraphicFramePr>
          <p:nvPr>
            <p:ph idx="1"/>
            <p:extLst>
              <p:ext uri="{D42A27DB-BD31-4B8C-83A1-F6EECF244321}">
                <p14:modId xmlns:p14="http://schemas.microsoft.com/office/powerpoint/2010/main" val="88210539"/>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BD43F68-B89F-6FE6-7E2B-E65D5BFD132C}"/>
              </a:ext>
            </a:extLst>
          </p:cNvPr>
          <p:cNvSpPr>
            <a:spLocks noGrp="1"/>
          </p:cNvSpPr>
          <p:nvPr>
            <p:ph type="body" idx="10"/>
          </p:nvPr>
        </p:nvSpPr>
        <p:spPr/>
        <p:txBody>
          <a:bodyPr/>
          <a:lstStyle/>
          <a:p>
            <a:pPr>
              <a:lnSpc>
                <a:spcPct val="100000"/>
              </a:lnSpc>
            </a:pPr>
            <a:r>
              <a:rPr lang="en-US" dirty="0"/>
              <a:t>Report to the Congress: Medicare Payment Policy. 2025; published online March. https://www.medpac.gov/wp-content/uploads/2025/03/Mar25_MedPAC_Report_To_Congress_SEC.pdf.</a:t>
            </a:r>
          </a:p>
        </p:txBody>
      </p:sp>
    </p:spTree>
    <p:extLst>
      <p:ext uri="{BB962C8B-B14F-4D97-AF65-F5344CB8AC3E}">
        <p14:creationId xmlns:p14="http://schemas.microsoft.com/office/powerpoint/2010/main" val="1948182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5A37-0F1F-7670-65BB-DB8A16F5912D}"/>
              </a:ext>
            </a:extLst>
          </p:cNvPr>
          <p:cNvSpPr>
            <a:spLocks noGrp="1"/>
          </p:cNvSpPr>
          <p:nvPr>
            <p:ph type="title"/>
          </p:nvPr>
        </p:nvSpPr>
        <p:spPr/>
        <p:txBody>
          <a:bodyPr>
            <a:noAutofit/>
          </a:bodyPr>
          <a:lstStyle/>
          <a:p>
            <a:r>
              <a:rPr lang="en-US" sz="2000" dirty="0"/>
              <a:t>MA overpayments and excess Medicaid Managed Care overhead = </a:t>
            </a:r>
            <a:br>
              <a:rPr lang="en-US" sz="2000" dirty="0"/>
            </a:br>
            <a:r>
              <a:rPr lang="en-US" sz="4000" dirty="0"/>
              <a:t>More than $100 Billion in Waste a Year</a:t>
            </a:r>
            <a:br>
              <a:rPr lang="en-US" sz="4000" dirty="0"/>
            </a:br>
            <a:r>
              <a:rPr lang="en-US" sz="2000" dirty="0"/>
              <a:t>$1.9 trillion in projected added costs for taxpayers from 2025-34</a:t>
            </a:r>
            <a:endParaRPr lang="en-US" sz="2400" dirty="0"/>
          </a:p>
        </p:txBody>
      </p:sp>
      <p:sp>
        <p:nvSpPr>
          <p:cNvPr id="3" name="Text Placeholder 2">
            <a:extLst>
              <a:ext uri="{FF2B5EF4-FFF2-40B4-BE49-F238E27FC236}">
                <a16:creationId xmlns:a16="http://schemas.microsoft.com/office/drawing/2014/main" id="{F5A7D611-4741-C9E5-FBF8-8375C5A842B7}"/>
              </a:ext>
            </a:extLst>
          </p:cNvPr>
          <p:cNvSpPr>
            <a:spLocks noGrp="1"/>
          </p:cNvSpPr>
          <p:nvPr>
            <p:ph type="body" idx="10"/>
          </p:nvPr>
        </p:nvSpPr>
        <p:spPr/>
        <p:txBody>
          <a:bodyPr/>
          <a:lstStyle/>
          <a:p>
            <a:pPr>
              <a:lnSpc>
                <a:spcPct val="100000"/>
              </a:lnSpc>
              <a:spcBef>
                <a:spcPts val="0"/>
              </a:spcBef>
            </a:pPr>
            <a:r>
              <a:rPr lang="en-US" dirty="0"/>
              <a:t>Gaffney, McCormick, Woolhandler, and Himmelstein. The Real Fraud, Waste, and Abuse: Medicare and </a:t>
            </a:r>
            <a:r>
              <a:rPr lang="en-US" dirty="0" err="1"/>
              <a:t>Mediaid</a:t>
            </a:r>
            <a:r>
              <a:rPr lang="en-US" dirty="0"/>
              <a:t> Privatization. Health Affairs Forefront, Nov. 7i 2025. </a:t>
            </a:r>
          </a:p>
          <a:p>
            <a:pPr>
              <a:lnSpc>
                <a:spcPct val="100000"/>
              </a:lnSpc>
              <a:spcBef>
                <a:spcPts val="0"/>
              </a:spcBef>
            </a:pPr>
            <a:r>
              <a:rPr lang="en-US" dirty="0"/>
              <a:t>https://</a:t>
            </a:r>
            <a:r>
              <a:rPr lang="en-US" dirty="0" err="1"/>
              <a:t>www.healthaffairs.org</a:t>
            </a:r>
            <a:r>
              <a:rPr lang="en-US" dirty="0"/>
              <a:t>/content/forefront/real-fraud-waste-and-abuse-</a:t>
            </a:r>
            <a:r>
              <a:rPr lang="en-US" dirty="0" err="1"/>
              <a:t>medicare</a:t>
            </a:r>
            <a:r>
              <a:rPr lang="en-US" dirty="0"/>
              <a:t>-and-</a:t>
            </a:r>
            <a:r>
              <a:rPr lang="en-US" dirty="0" err="1"/>
              <a:t>medicaid</a:t>
            </a:r>
            <a:r>
              <a:rPr lang="en-US" dirty="0"/>
              <a:t>-privatization</a:t>
            </a:r>
          </a:p>
        </p:txBody>
      </p:sp>
      <p:graphicFrame>
        <p:nvGraphicFramePr>
          <p:cNvPr id="8" name="Chart 7">
            <a:extLst>
              <a:ext uri="{FF2B5EF4-FFF2-40B4-BE49-F238E27FC236}">
                <a16:creationId xmlns:a16="http://schemas.microsoft.com/office/drawing/2014/main" id="{CD418874-27B5-6C81-0B54-B425AB1AD1F1}"/>
              </a:ext>
            </a:extLst>
          </p:cNvPr>
          <p:cNvGraphicFramePr/>
          <p:nvPr>
            <p:extLst>
              <p:ext uri="{D42A27DB-BD31-4B8C-83A1-F6EECF244321}">
                <p14:modId xmlns:p14="http://schemas.microsoft.com/office/powerpoint/2010/main" val="90970417"/>
              </p:ext>
            </p:extLst>
          </p:nvPr>
        </p:nvGraphicFramePr>
        <p:xfrm>
          <a:off x="1730829" y="1683884"/>
          <a:ext cx="9906000" cy="43095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4E6B046-3C53-E575-2A46-70BE9E9D413A}"/>
              </a:ext>
            </a:extLst>
          </p:cNvPr>
          <p:cNvSpPr txBox="1"/>
          <p:nvPr/>
        </p:nvSpPr>
        <p:spPr>
          <a:xfrm>
            <a:off x="642257" y="2569029"/>
            <a:ext cx="1213794" cy="400110"/>
          </a:xfrm>
          <a:prstGeom prst="rect">
            <a:avLst/>
          </a:prstGeom>
          <a:noFill/>
        </p:spPr>
        <p:txBody>
          <a:bodyPr wrap="none" rtlCol="0">
            <a:spAutoFit/>
          </a:bodyPr>
          <a:lstStyle/>
          <a:p>
            <a:pPr>
              <a:spcAft>
                <a:spcPts val="1200"/>
              </a:spcAft>
            </a:pPr>
            <a:r>
              <a:rPr lang="en-US" sz="2000" dirty="0">
                <a:solidFill>
                  <a:schemeClr val="bg1"/>
                </a:solidFill>
              </a:rPr>
              <a:t>$ Billions</a:t>
            </a:r>
          </a:p>
        </p:txBody>
      </p:sp>
      <p:sp>
        <p:nvSpPr>
          <p:cNvPr id="12" name="Rectangle 11">
            <a:extLst>
              <a:ext uri="{FF2B5EF4-FFF2-40B4-BE49-F238E27FC236}">
                <a16:creationId xmlns:a16="http://schemas.microsoft.com/office/drawing/2014/main" id="{F7DC8D58-8DB4-C4EB-407A-D9B744BF29A0}"/>
              </a:ext>
            </a:extLst>
          </p:cNvPr>
          <p:cNvSpPr>
            <a:spLocks noChangeAspect="1"/>
          </p:cNvSpPr>
          <p:nvPr/>
        </p:nvSpPr>
        <p:spPr>
          <a:xfrm>
            <a:off x="2872044" y="5593605"/>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627B3D-CC72-B690-C446-2E3F3F45DD28}"/>
              </a:ext>
            </a:extLst>
          </p:cNvPr>
          <p:cNvSpPr>
            <a:spLocks noChangeAspect="1"/>
          </p:cNvSpPr>
          <p:nvPr/>
        </p:nvSpPr>
        <p:spPr>
          <a:xfrm>
            <a:off x="7366807" y="5593605"/>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73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1CD8-F7B9-5E3D-AB12-19EFB51FC549}"/>
              </a:ext>
            </a:extLst>
          </p:cNvPr>
          <p:cNvSpPr>
            <a:spLocks noGrp="1"/>
          </p:cNvSpPr>
          <p:nvPr>
            <p:ph type="title"/>
          </p:nvPr>
        </p:nvSpPr>
        <p:spPr/>
        <p:txBody>
          <a:bodyPr>
            <a:normAutofit fontScale="90000"/>
          </a:bodyPr>
          <a:lstStyle/>
          <a:p>
            <a:r>
              <a:rPr lang="en-US" dirty="0"/>
              <a:t>Trump Raised MA Benchmarks by 5.1% Instead of Biden’s Proposed 2.2%</a:t>
            </a:r>
          </a:p>
        </p:txBody>
      </p:sp>
      <p:sp>
        <p:nvSpPr>
          <p:cNvPr id="3" name="Text Placeholder 2">
            <a:extLst>
              <a:ext uri="{FF2B5EF4-FFF2-40B4-BE49-F238E27FC236}">
                <a16:creationId xmlns:a16="http://schemas.microsoft.com/office/drawing/2014/main" id="{2D2A79C1-5BD2-3B7A-E7D5-2A4FFF39B370}"/>
              </a:ext>
            </a:extLst>
          </p:cNvPr>
          <p:cNvSpPr>
            <a:spLocks noGrp="1"/>
          </p:cNvSpPr>
          <p:nvPr>
            <p:ph type="body" idx="10"/>
          </p:nvPr>
        </p:nvSpPr>
        <p:spPr/>
        <p:txBody>
          <a:bodyPr/>
          <a:lstStyle/>
          <a:p>
            <a:r>
              <a:rPr lang="en-US" dirty="0"/>
              <a:t>https://</a:t>
            </a:r>
            <a:r>
              <a:rPr lang="en-US" dirty="0" err="1"/>
              <a:t>www.statnews.com</a:t>
            </a:r>
            <a:r>
              <a:rPr lang="en-US" dirty="0"/>
              <a:t>/2025/04/07/medicare-advantage-payment-rate-2026-cms-trump/</a:t>
            </a:r>
          </a:p>
        </p:txBody>
      </p:sp>
      <p:pic>
        <p:nvPicPr>
          <p:cNvPr id="4" name="Content Placeholder 3">
            <a:extLst>
              <a:ext uri="{FF2B5EF4-FFF2-40B4-BE49-F238E27FC236}">
                <a16:creationId xmlns:a16="http://schemas.microsoft.com/office/drawing/2014/main" id="{5AB8803D-4540-F12F-7DA0-9C328017A65E}"/>
              </a:ext>
            </a:extLst>
          </p:cNvPr>
          <p:cNvPicPr>
            <a:picLocks noGrp="1" noChangeAspect="1"/>
          </p:cNvPicPr>
          <p:nvPr>
            <p:ph idx="4294967295"/>
          </p:nvPr>
        </p:nvPicPr>
        <p:blipFill>
          <a:blip r:embed="rId2"/>
          <a:srcRect b="60383"/>
          <a:stretch>
            <a:fillRect/>
          </a:stretch>
        </p:blipFill>
        <p:spPr>
          <a:xfrm>
            <a:off x="690535" y="1941058"/>
            <a:ext cx="10810930" cy="31534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008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6A0D-E879-B044-992C-3C8C071D5493}"/>
              </a:ext>
            </a:extLst>
          </p:cNvPr>
          <p:cNvSpPr>
            <a:spLocks noGrp="1"/>
          </p:cNvSpPr>
          <p:nvPr>
            <p:ph type="title"/>
          </p:nvPr>
        </p:nvSpPr>
        <p:spPr>
          <a:xfrm>
            <a:off x="838199" y="365125"/>
            <a:ext cx="10874829" cy="1325563"/>
          </a:xfrm>
        </p:spPr>
        <p:txBody>
          <a:bodyPr>
            <a:noAutofit/>
          </a:bodyPr>
          <a:lstStyle/>
          <a:p>
            <a:r>
              <a:rPr lang="en-US" sz="4000" b="1" dirty="0"/>
              <a:t>Nearly 1 in 5 MA Claims Are Initially Denied</a:t>
            </a:r>
            <a:br>
              <a:rPr lang="en-US" sz="2800" b="1" dirty="0"/>
            </a:br>
            <a:r>
              <a:rPr lang="en-US" sz="2000" dirty="0"/>
              <a:t>Many denials are overturned but still translate into 7% net loss in provider revenue</a:t>
            </a:r>
            <a:endParaRPr lang="en-US" sz="2800" dirty="0"/>
          </a:p>
        </p:txBody>
      </p:sp>
      <p:graphicFrame>
        <p:nvGraphicFramePr>
          <p:cNvPr id="4" name="Content Placeholder 3">
            <a:extLst>
              <a:ext uri="{FF2B5EF4-FFF2-40B4-BE49-F238E27FC236}">
                <a16:creationId xmlns:a16="http://schemas.microsoft.com/office/drawing/2014/main" id="{40C48504-29EA-B6A9-16DB-B0249800E0A5}"/>
              </a:ext>
            </a:extLst>
          </p:cNvPr>
          <p:cNvGraphicFramePr>
            <a:graphicFrameLocks noGrp="1"/>
          </p:cNvGraphicFramePr>
          <p:nvPr>
            <p:ph idx="1"/>
            <p:extLst>
              <p:ext uri="{D42A27DB-BD31-4B8C-83A1-F6EECF244321}">
                <p14:modId xmlns:p14="http://schemas.microsoft.com/office/powerpoint/2010/main" val="1794785845"/>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61DF02A5-2031-4BFF-0996-3E7768210DAA}"/>
              </a:ext>
            </a:extLst>
          </p:cNvPr>
          <p:cNvSpPr>
            <a:spLocks noGrp="1"/>
          </p:cNvSpPr>
          <p:nvPr>
            <p:ph type="body" idx="10"/>
          </p:nvPr>
        </p:nvSpPr>
        <p:spPr>
          <a:xfrm>
            <a:off x="-1" y="6016753"/>
            <a:ext cx="8512629" cy="841248"/>
          </a:xfrm>
        </p:spPr>
        <p:txBody>
          <a:bodyPr/>
          <a:lstStyle/>
          <a:p>
            <a:pPr>
              <a:lnSpc>
                <a:spcPct val="100000"/>
              </a:lnSpc>
            </a:pPr>
            <a:r>
              <a:rPr lang="en-US" dirty="0"/>
              <a:t>Initial claims denied are weighted by claims dollars.   Denials sustained is dollar share of original denials, and is calculated as 100% - 56.6% denial overturn share reported in study.  7.2% provider loss = denials sustained * initial claims denied (16.6%).  </a:t>
            </a:r>
            <a:r>
              <a:rPr lang="en-US" dirty="0" err="1"/>
              <a:t>Vabson</a:t>
            </a:r>
            <a:r>
              <a:rPr lang="en-US" dirty="0"/>
              <a:t> B, Hicks AL, </a:t>
            </a:r>
            <a:r>
              <a:rPr lang="en-US" dirty="0" err="1"/>
              <a:t>Chernew</a:t>
            </a:r>
            <a:r>
              <a:rPr lang="en-US" dirty="0"/>
              <a:t> ME. Medicare Advantage Denies 17 Percent Of Initial Claims; Most Denials Are Reversed, But Provider Payouts Dip 7 Percent. Health Affairs 2025; 44: 702–6. </a:t>
            </a:r>
          </a:p>
        </p:txBody>
      </p:sp>
    </p:spTree>
    <p:extLst>
      <p:ext uri="{BB962C8B-B14F-4D97-AF65-F5344CB8AC3E}">
        <p14:creationId xmlns:p14="http://schemas.microsoft.com/office/powerpoint/2010/main" val="213017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7" dur="500"/>
                                        <p:tgtEl>
                                          <p:spTgt spid="4">
                                            <p:graphicEl>
                                              <a:chart seriesIdx="0" categoryIdx="1"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12" dur="500"/>
                                        <p:tgtEl>
                                          <p:spTgt spid="4">
                                            <p:graphicEl>
                                              <a:chart seriesIdx="0" categoryIdx="2"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fade">
                                      <p:cBhvr>
                                        <p:cTn id="17" dur="500"/>
                                        <p:tgtEl>
                                          <p:spTgt spid="4">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D339-9261-8535-C37C-ABA1C47AF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0CB6B-C3C3-070A-B467-83A1FA894DDF}"/>
              </a:ext>
            </a:extLst>
          </p:cNvPr>
          <p:cNvSpPr>
            <a:spLocks noGrp="1"/>
          </p:cNvSpPr>
          <p:nvPr>
            <p:ph type="title"/>
          </p:nvPr>
        </p:nvSpPr>
        <p:spPr>
          <a:xfrm>
            <a:off x="604911" y="365125"/>
            <a:ext cx="11324491" cy="1325563"/>
          </a:xfrm>
        </p:spPr>
        <p:txBody>
          <a:bodyPr>
            <a:noAutofit/>
          </a:bodyPr>
          <a:lstStyle/>
          <a:p>
            <a:r>
              <a:rPr lang="en-US" sz="2000" b="1" dirty="0"/>
              <a:t>“Medical” causes contribute </a:t>
            </a:r>
            <a:r>
              <a:rPr lang="en-US" sz="2000" dirty="0"/>
              <a:t>probability of death from non-communicable disease by age 80</a:t>
            </a:r>
            <a:br>
              <a:rPr lang="en-US" sz="2400" dirty="0"/>
            </a:br>
            <a:r>
              <a:rPr lang="en-US" dirty="0"/>
              <a:t>Now Highest in US vs. 4 Peer Nations</a:t>
            </a:r>
            <a:endParaRPr lang="en-US" sz="3600" dirty="0"/>
          </a:p>
        </p:txBody>
      </p:sp>
      <p:sp>
        <p:nvSpPr>
          <p:cNvPr id="3" name="Text Placeholder 2">
            <a:extLst>
              <a:ext uri="{FF2B5EF4-FFF2-40B4-BE49-F238E27FC236}">
                <a16:creationId xmlns:a16="http://schemas.microsoft.com/office/drawing/2014/main" id="{B411CB3C-732A-620E-20DD-87318208F35B}"/>
              </a:ext>
            </a:extLst>
          </p:cNvPr>
          <p:cNvSpPr>
            <a:spLocks noGrp="1"/>
          </p:cNvSpPr>
          <p:nvPr>
            <p:ph type="body" idx="10"/>
          </p:nvPr>
        </p:nvSpPr>
        <p:spPr/>
        <p:txBody>
          <a:bodyPr/>
          <a:lstStyle/>
          <a:p>
            <a:pPr>
              <a:lnSpc>
                <a:spcPct val="100000"/>
              </a:lnSpc>
            </a:pPr>
            <a:r>
              <a:rPr lang="en-US" dirty="0"/>
              <a:t>Data shown for men, disparities also among women.  Data from: Bennett JE, O’Driscoll ON, Stevens GA, et al. Benchmarking progress in non-communicable diseases: a global analysis of cause-specific mortality from 2001 to 2019. The Lancet. 2025.  “Chronic disease” = all non-communicable diseases.  </a:t>
            </a:r>
          </a:p>
        </p:txBody>
      </p:sp>
      <p:graphicFrame>
        <p:nvGraphicFramePr>
          <p:cNvPr id="4" name="Chart 3">
            <a:extLst>
              <a:ext uri="{FF2B5EF4-FFF2-40B4-BE49-F238E27FC236}">
                <a16:creationId xmlns:a16="http://schemas.microsoft.com/office/drawing/2014/main" id="{F8632D70-7AFB-E9A9-977F-4F88E59F6641}"/>
              </a:ext>
            </a:extLst>
          </p:cNvPr>
          <p:cNvGraphicFramePr/>
          <p:nvPr/>
        </p:nvGraphicFramePr>
        <p:xfrm>
          <a:off x="838198" y="1458686"/>
          <a:ext cx="10515600" cy="43760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DB423A-D5C7-BF6D-6715-2135489096D5}"/>
              </a:ext>
            </a:extLst>
          </p:cNvPr>
          <p:cNvSpPr txBox="1"/>
          <p:nvPr/>
        </p:nvSpPr>
        <p:spPr>
          <a:xfrm>
            <a:off x="748256" y="2390318"/>
            <a:ext cx="1676400" cy="1015663"/>
          </a:xfrm>
          <a:prstGeom prst="rect">
            <a:avLst/>
          </a:prstGeom>
          <a:noFill/>
        </p:spPr>
        <p:txBody>
          <a:bodyPr wrap="square" rtlCol="0">
            <a:spAutoFit/>
          </a:bodyPr>
          <a:lstStyle/>
          <a:p>
            <a:r>
              <a:rPr lang="en-US" sz="2000" dirty="0">
                <a:solidFill>
                  <a:schemeClr val="bg1"/>
                </a:solidFill>
              </a:rPr>
              <a:t>Probability </a:t>
            </a:r>
          </a:p>
          <a:p>
            <a:r>
              <a:rPr lang="en-US" sz="2000" dirty="0">
                <a:solidFill>
                  <a:schemeClr val="bg1"/>
                </a:solidFill>
              </a:rPr>
              <a:t>of death by age 80</a:t>
            </a:r>
          </a:p>
        </p:txBody>
      </p:sp>
      <p:sp>
        <p:nvSpPr>
          <p:cNvPr id="6" name="Rectangle 5">
            <a:extLst>
              <a:ext uri="{FF2B5EF4-FFF2-40B4-BE49-F238E27FC236}">
                <a16:creationId xmlns:a16="http://schemas.microsoft.com/office/drawing/2014/main" id="{DB31EEA5-5527-A358-98BC-F8CF6DFD23DA}"/>
              </a:ext>
            </a:extLst>
          </p:cNvPr>
          <p:cNvSpPr>
            <a:spLocks noChangeAspect="1"/>
          </p:cNvSpPr>
          <p:nvPr/>
        </p:nvSpPr>
        <p:spPr>
          <a:xfrm>
            <a:off x="868176" y="3669341"/>
            <a:ext cx="274320" cy="274320"/>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1AF1CB-0E74-2346-692A-FA08C1EB3F58}"/>
              </a:ext>
            </a:extLst>
          </p:cNvPr>
          <p:cNvSpPr>
            <a:spLocks noChangeAspect="1"/>
          </p:cNvSpPr>
          <p:nvPr/>
        </p:nvSpPr>
        <p:spPr>
          <a:xfrm>
            <a:off x="868176" y="4193279"/>
            <a:ext cx="274320" cy="274320"/>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562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DFF7-1974-2A46-3B36-30B1ED47086A}"/>
              </a:ext>
            </a:extLst>
          </p:cNvPr>
          <p:cNvSpPr>
            <a:spLocks noGrp="1"/>
          </p:cNvSpPr>
          <p:nvPr>
            <p:ph type="title"/>
          </p:nvPr>
        </p:nvSpPr>
        <p:spPr>
          <a:xfrm>
            <a:off x="838200" y="365125"/>
            <a:ext cx="11038114" cy="1325563"/>
          </a:xfrm>
        </p:spPr>
        <p:txBody>
          <a:bodyPr>
            <a:noAutofit/>
          </a:bodyPr>
          <a:lstStyle/>
          <a:p>
            <a:r>
              <a:rPr lang="en-US" sz="2000" dirty="0"/>
              <a:t>MA enrollees with difficulty getting care are </a:t>
            </a:r>
            <a:br>
              <a:rPr lang="en-US" sz="2000" dirty="0"/>
            </a:br>
            <a:r>
              <a:rPr lang="en-US" sz="3200" dirty="0"/>
              <a:t>33% More Likely to Leave their MA Plan, and </a:t>
            </a:r>
            <a:br>
              <a:rPr lang="en-US" sz="3200" dirty="0"/>
            </a:br>
            <a:r>
              <a:rPr lang="en-US" sz="3200" dirty="0"/>
              <a:t>262% More Likely to Switch to Traditional Medicare</a:t>
            </a:r>
            <a:endParaRPr lang="en-US" sz="1800" dirty="0"/>
          </a:p>
        </p:txBody>
      </p:sp>
      <p:graphicFrame>
        <p:nvGraphicFramePr>
          <p:cNvPr id="4" name="Content Placeholder 3">
            <a:extLst>
              <a:ext uri="{FF2B5EF4-FFF2-40B4-BE49-F238E27FC236}">
                <a16:creationId xmlns:a16="http://schemas.microsoft.com/office/drawing/2014/main" id="{0E056FEE-F288-0D31-AD6F-371E95F4782C}"/>
              </a:ext>
            </a:extLst>
          </p:cNvPr>
          <p:cNvGraphicFramePr>
            <a:graphicFrameLocks noGrp="1"/>
          </p:cNvGraphicFramePr>
          <p:nvPr>
            <p:ph idx="1"/>
            <p:extLst>
              <p:ext uri="{D42A27DB-BD31-4B8C-83A1-F6EECF244321}">
                <p14:modId xmlns:p14="http://schemas.microsoft.com/office/powerpoint/2010/main" val="362150578"/>
              </p:ext>
            </p:extLst>
          </p:nvPr>
        </p:nvGraphicFramePr>
        <p:xfrm>
          <a:off x="598714" y="1825625"/>
          <a:ext cx="10755086"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52DB3CD-B608-AEFC-C275-7192A75E7688}"/>
              </a:ext>
            </a:extLst>
          </p:cNvPr>
          <p:cNvSpPr>
            <a:spLocks noGrp="1"/>
          </p:cNvSpPr>
          <p:nvPr>
            <p:ph type="body" idx="10"/>
          </p:nvPr>
        </p:nvSpPr>
        <p:spPr/>
        <p:txBody>
          <a:bodyPr/>
          <a:lstStyle/>
          <a:p>
            <a:pPr>
              <a:lnSpc>
                <a:spcPct val="100000"/>
              </a:lnSpc>
            </a:pPr>
            <a:r>
              <a:rPr lang="en-US" dirty="0"/>
              <a:t>Data: Hoffman GJ, Lei L, Alam I, et al. Medicare Advantage Plan Disenrollment: Beneficiaries Cite Access, Cost, And Quality Among Reasons For Leaving. Health Affairs 2025;44(6):684–92.</a:t>
            </a:r>
          </a:p>
        </p:txBody>
      </p:sp>
    </p:spTree>
    <p:extLst>
      <p:ext uri="{BB962C8B-B14F-4D97-AF65-F5344CB8AC3E}">
        <p14:creationId xmlns:p14="http://schemas.microsoft.com/office/powerpoint/2010/main" val="3857716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C94D-4270-8A2F-AB90-9FF8943BF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2355E-4C44-A8AD-375D-FEBE3E7331BC}"/>
              </a:ext>
            </a:extLst>
          </p:cNvPr>
          <p:cNvSpPr>
            <a:spLocks noGrp="1"/>
          </p:cNvSpPr>
          <p:nvPr>
            <p:ph type="title"/>
          </p:nvPr>
        </p:nvSpPr>
        <p:spPr>
          <a:xfrm>
            <a:off x="838199" y="365125"/>
            <a:ext cx="10951029" cy="1325563"/>
          </a:xfrm>
        </p:spPr>
        <p:txBody>
          <a:bodyPr>
            <a:noAutofit/>
          </a:bodyPr>
          <a:lstStyle/>
          <a:p>
            <a:r>
              <a:rPr lang="en-US" sz="4000" b="1" dirty="0"/>
              <a:t>Medicare Advantage Is Far More Restrictive</a:t>
            </a:r>
            <a:endParaRPr lang="en-US" sz="4000" dirty="0"/>
          </a:p>
        </p:txBody>
      </p:sp>
      <p:sp>
        <p:nvSpPr>
          <p:cNvPr id="3" name="Text Placeholder 2">
            <a:extLst>
              <a:ext uri="{FF2B5EF4-FFF2-40B4-BE49-F238E27FC236}">
                <a16:creationId xmlns:a16="http://schemas.microsoft.com/office/drawing/2014/main" id="{55C1E504-2717-38C0-535D-B102DE8C0916}"/>
              </a:ext>
            </a:extLst>
          </p:cNvPr>
          <p:cNvSpPr>
            <a:spLocks noGrp="1"/>
          </p:cNvSpPr>
          <p:nvPr>
            <p:ph type="body" idx="10"/>
          </p:nvPr>
        </p:nvSpPr>
        <p:spPr/>
        <p:txBody>
          <a:bodyPr/>
          <a:lstStyle/>
          <a:p>
            <a:pPr>
              <a:lnSpc>
                <a:spcPct val="100000"/>
              </a:lnSpc>
            </a:pPr>
            <a:r>
              <a:rPr lang="en-US" dirty="0"/>
              <a:t>Figure reconstructed from: </a:t>
            </a:r>
            <a:r>
              <a:rPr lang="en-US" dirty="0" err="1"/>
              <a:t>Feyman</a:t>
            </a:r>
            <a:r>
              <a:rPr lang="en-US" dirty="0"/>
              <a:t> Y, Figueroa J, Garrido M, Jacobson G, Adelberg M, </a:t>
            </a:r>
            <a:r>
              <a:rPr lang="en-US" dirty="0" err="1"/>
              <a:t>Frakt</a:t>
            </a:r>
            <a:r>
              <a:rPr lang="en-US" dirty="0"/>
              <a:t> A. Restrictiveness of Medicare Advantage provider networks across physician specialties. Health Services Research 2024; 59: e14308.</a:t>
            </a:r>
          </a:p>
        </p:txBody>
      </p:sp>
      <p:sp>
        <p:nvSpPr>
          <p:cNvPr id="5" name="TextBox 4">
            <a:extLst>
              <a:ext uri="{FF2B5EF4-FFF2-40B4-BE49-F238E27FC236}">
                <a16:creationId xmlns:a16="http://schemas.microsoft.com/office/drawing/2014/main" id="{83B3231E-A025-392A-CE75-F9F5A25DBA63}"/>
              </a:ext>
            </a:extLst>
          </p:cNvPr>
          <p:cNvSpPr txBox="1"/>
          <p:nvPr/>
        </p:nvSpPr>
        <p:spPr>
          <a:xfrm>
            <a:off x="283028" y="2492829"/>
            <a:ext cx="2754085" cy="1631216"/>
          </a:xfrm>
          <a:prstGeom prst="rect">
            <a:avLst/>
          </a:prstGeom>
          <a:noFill/>
        </p:spPr>
        <p:txBody>
          <a:bodyPr wrap="square" rtlCol="0">
            <a:spAutoFit/>
          </a:bodyPr>
          <a:lstStyle/>
          <a:p>
            <a:pPr>
              <a:spcAft>
                <a:spcPts val="1200"/>
              </a:spcAft>
            </a:pPr>
            <a:r>
              <a:rPr lang="en-US" sz="2000" dirty="0">
                <a:solidFill>
                  <a:schemeClr val="bg1"/>
                </a:solidFill>
              </a:rPr>
              <a:t>Providers seen by MA patients as share of predicted that would be seen absent network restrictions</a:t>
            </a:r>
          </a:p>
        </p:txBody>
      </p:sp>
      <p:graphicFrame>
        <p:nvGraphicFramePr>
          <p:cNvPr id="9" name="Table 8">
            <a:extLst>
              <a:ext uri="{FF2B5EF4-FFF2-40B4-BE49-F238E27FC236}">
                <a16:creationId xmlns:a16="http://schemas.microsoft.com/office/drawing/2014/main" id="{DB6B3218-B4C7-873E-C697-B2C409DBE305}"/>
              </a:ext>
            </a:extLst>
          </p:cNvPr>
          <p:cNvGraphicFramePr>
            <a:graphicFrameLocks noGrp="1"/>
          </p:cNvGraphicFramePr>
          <p:nvPr>
            <p:extLst>
              <p:ext uri="{D42A27DB-BD31-4B8C-83A1-F6EECF244321}">
                <p14:modId xmlns:p14="http://schemas.microsoft.com/office/powerpoint/2010/main" val="1894669870"/>
              </p:ext>
            </p:extLst>
          </p:nvPr>
        </p:nvGraphicFramePr>
        <p:xfrm>
          <a:off x="2988985" y="1407647"/>
          <a:ext cx="2020805" cy="3652758"/>
        </p:xfrm>
        <a:graphic>
          <a:graphicData uri="http://schemas.openxmlformats.org/drawingml/2006/table">
            <a:tbl>
              <a:tblPr>
                <a:tableStyleId>{5C22544A-7EE6-4342-B048-85BDC9FD1C3A}</a:tableStyleId>
              </a:tblPr>
              <a:tblGrid>
                <a:gridCol w="2020805">
                  <a:extLst>
                    <a:ext uri="{9D8B030D-6E8A-4147-A177-3AD203B41FA5}">
                      <a16:colId xmlns:a16="http://schemas.microsoft.com/office/drawing/2014/main" val="715694216"/>
                    </a:ext>
                  </a:extLst>
                </a:gridCol>
              </a:tblGrid>
              <a:tr h="405862">
                <a:tc>
                  <a:txBody>
                    <a:bodyPr/>
                    <a:lstStyle/>
                    <a:p>
                      <a:pPr algn="r"/>
                      <a:r>
                        <a:rPr lang="en-US" sz="2000" dirty="0" err="1">
                          <a:solidFill>
                            <a:schemeClr val="bg1"/>
                          </a:solidFill>
                        </a:rPr>
                        <a:t>OB-Gyn</a:t>
                      </a:r>
                      <a:endParaRPr lang="en-US" sz="20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95131"/>
                  </a:ext>
                </a:extLst>
              </a:tr>
              <a:tr h="405862">
                <a:tc>
                  <a:txBody>
                    <a:bodyPr/>
                    <a:lstStyle/>
                    <a:p>
                      <a:pPr algn="r"/>
                      <a:r>
                        <a:rPr lang="en-US" sz="2000" dirty="0">
                          <a:solidFill>
                            <a:schemeClr val="bg1"/>
                          </a:solidFill>
                        </a:rPr>
                        <a:t>Allergy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4635239"/>
                  </a:ext>
                </a:extLst>
              </a:tr>
              <a:tr h="405862">
                <a:tc>
                  <a:txBody>
                    <a:bodyPr/>
                    <a:lstStyle/>
                    <a:p>
                      <a:pPr algn="r"/>
                      <a:r>
                        <a:rPr lang="en-US" sz="2000" dirty="0">
                          <a:solidFill>
                            <a:schemeClr val="bg1"/>
                          </a:solidFill>
                        </a:rPr>
                        <a:t>Dermatology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0982260"/>
                  </a:ext>
                </a:extLst>
              </a:tr>
              <a:tr h="405862">
                <a:tc>
                  <a:txBody>
                    <a:bodyPr/>
                    <a:lstStyle/>
                    <a:p>
                      <a:pPr algn="r"/>
                      <a:r>
                        <a:rPr lang="en-US" sz="2000" dirty="0">
                          <a:solidFill>
                            <a:schemeClr val="bg1"/>
                          </a:solidFill>
                        </a:rPr>
                        <a:t>Oncology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4986140"/>
                  </a:ext>
                </a:extLst>
              </a:tr>
              <a:tr h="405862">
                <a:tc>
                  <a:txBody>
                    <a:bodyPr/>
                    <a:lstStyle/>
                    <a:p>
                      <a:pPr algn="r"/>
                      <a:r>
                        <a:rPr lang="en-US" sz="2000" dirty="0">
                          <a:solidFill>
                            <a:schemeClr val="bg1"/>
                          </a:solidFill>
                        </a:rPr>
                        <a:t>Endocrinology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2958828"/>
                  </a:ext>
                </a:extLst>
              </a:tr>
              <a:tr h="405862">
                <a:tc>
                  <a:txBody>
                    <a:bodyPr/>
                    <a:lstStyle/>
                    <a:p>
                      <a:pPr algn="r"/>
                      <a:r>
                        <a:rPr lang="en-US" sz="2000" dirty="0">
                          <a:solidFill>
                            <a:schemeClr val="bg1"/>
                          </a:solidFill>
                        </a:rPr>
                        <a:t>Rheumatology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7964685"/>
                  </a:ext>
                </a:extLst>
              </a:tr>
              <a:tr h="405862">
                <a:tc>
                  <a:txBody>
                    <a:bodyPr/>
                    <a:lstStyle/>
                    <a:p>
                      <a:pPr algn="r"/>
                      <a:r>
                        <a:rPr lang="en-US" sz="2000" dirty="0">
                          <a:solidFill>
                            <a:schemeClr val="bg1"/>
                          </a:solidFill>
                        </a:rPr>
                        <a:t>Psychiatry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8262818"/>
                  </a:ext>
                </a:extLst>
              </a:tr>
              <a:tr h="405862">
                <a:tc>
                  <a:txBody>
                    <a:bodyPr/>
                    <a:lstStyle/>
                    <a:p>
                      <a:pPr algn="r"/>
                      <a:r>
                        <a:rPr lang="en-US" sz="2000" dirty="0">
                          <a:solidFill>
                            <a:schemeClr val="bg1"/>
                          </a:solidFill>
                        </a:rPr>
                        <a:t>Urology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3639616"/>
                  </a:ext>
                </a:extLst>
              </a:tr>
              <a:tr h="405862">
                <a:tc>
                  <a:txBody>
                    <a:bodyPr/>
                    <a:lstStyle/>
                    <a:p>
                      <a:pPr algn="r"/>
                      <a:r>
                        <a:rPr lang="en-US" sz="2000" dirty="0">
                          <a:solidFill>
                            <a:schemeClr val="bg1"/>
                          </a:solidFill>
                        </a:rPr>
                        <a:t>Cardiology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041912"/>
                  </a:ext>
                </a:extLst>
              </a:tr>
            </a:tbl>
          </a:graphicData>
        </a:graphic>
      </p:graphicFrame>
      <p:graphicFrame>
        <p:nvGraphicFramePr>
          <p:cNvPr id="10" name="Table 9">
            <a:extLst>
              <a:ext uri="{FF2B5EF4-FFF2-40B4-BE49-F238E27FC236}">
                <a16:creationId xmlns:a16="http://schemas.microsoft.com/office/drawing/2014/main" id="{5701682E-9D3C-B2F4-62B2-26454A4B6905}"/>
              </a:ext>
            </a:extLst>
          </p:cNvPr>
          <p:cNvGraphicFramePr>
            <a:graphicFrameLocks noGrp="1"/>
          </p:cNvGraphicFramePr>
          <p:nvPr>
            <p:extLst>
              <p:ext uri="{D42A27DB-BD31-4B8C-83A1-F6EECF244321}">
                <p14:modId xmlns:p14="http://schemas.microsoft.com/office/powerpoint/2010/main" val="2081422491"/>
              </p:ext>
            </p:extLst>
          </p:nvPr>
        </p:nvGraphicFramePr>
        <p:xfrm>
          <a:off x="4256314" y="5140404"/>
          <a:ext cx="7332766" cy="396240"/>
        </p:xfrm>
        <a:graphic>
          <a:graphicData uri="http://schemas.openxmlformats.org/drawingml/2006/table">
            <a:tbl>
              <a:tblPr bandRow="1">
                <a:tableStyleId>{5C22544A-7EE6-4342-B048-85BDC9FD1C3A}</a:tableStyleId>
              </a:tblPr>
              <a:tblGrid>
                <a:gridCol w="1047538">
                  <a:extLst>
                    <a:ext uri="{9D8B030D-6E8A-4147-A177-3AD203B41FA5}">
                      <a16:colId xmlns:a16="http://schemas.microsoft.com/office/drawing/2014/main" val="2326223292"/>
                    </a:ext>
                  </a:extLst>
                </a:gridCol>
                <a:gridCol w="1047538">
                  <a:extLst>
                    <a:ext uri="{9D8B030D-6E8A-4147-A177-3AD203B41FA5}">
                      <a16:colId xmlns:a16="http://schemas.microsoft.com/office/drawing/2014/main" val="3710606071"/>
                    </a:ext>
                  </a:extLst>
                </a:gridCol>
                <a:gridCol w="1047538">
                  <a:extLst>
                    <a:ext uri="{9D8B030D-6E8A-4147-A177-3AD203B41FA5}">
                      <a16:colId xmlns:a16="http://schemas.microsoft.com/office/drawing/2014/main" val="1388485044"/>
                    </a:ext>
                  </a:extLst>
                </a:gridCol>
                <a:gridCol w="1047538">
                  <a:extLst>
                    <a:ext uri="{9D8B030D-6E8A-4147-A177-3AD203B41FA5}">
                      <a16:colId xmlns:a16="http://schemas.microsoft.com/office/drawing/2014/main" val="2448829610"/>
                    </a:ext>
                  </a:extLst>
                </a:gridCol>
                <a:gridCol w="1047538">
                  <a:extLst>
                    <a:ext uri="{9D8B030D-6E8A-4147-A177-3AD203B41FA5}">
                      <a16:colId xmlns:a16="http://schemas.microsoft.com/office/drawing/2014/main" val="2336118072"/>
                    </a:ext>
                  </a:extLst>
                </a:gridCol>
                <a:gridCol w="1047538">
                  <a:extLst>
                    <a:ext uri="{9D8B030D-6E8A-4147-A177-3AD203B41FA5}">
                      <a16:colId xmlns:a16="http://schemas.microsoft.com/office/drawing/2014/main" val="2643109018"/>
                    </a:ext>
                  </a:extLst>
                </a:gridCol>
                <a:gridCol w="1047538">
                  <a:extLst>
                    <a:ext uri="{9D8B030D-6E8A-4147-A177-3AD203B41FA5}">
                      <a16:colId xmlns:a16="http://schemas.microsoft.com/office/drawing/2014/main" val="3299145978"/>
                    </a:ext>
                  </a:extLst>
                </a:gridCol>
              </a:tblGrid>
              <a:tr h="370840">
                <a:tc>
                  <a:txBody>
                    <a:bodyPr/>
                    <a:lstStyle/>
                    <a:p>
                      <a:pPr algn="r"/>
                      <a:r>
                        <a:rPr lang="en-US" sz="2000" dirty="0">
                          <a:solidFill>
                            <a:schemeClr val="bg1"/>
                          </a:solidFill>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40%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50%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60%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3312269"/>
                  </a:ext>
                </a:extLst>
              </a:tr>
            </a:tbl>
          </a:graphicData>
        </a:graphic>
      </p:graphicFrame>
      <p:sp>
        <p:nvSpPr>
          <p:cNvPr id="11" name="TextBox 10">
            <a:extLst>
              <a:ext uri="{FF2B5EF4-FFF2-40B4-BE49-F238E27FC236}">
                <a16:creationId xmlns:a16="http://schemas.microsoft.com/office/drawing/2014/main" id="{EBC8D408-27D4-5664-88ED-250A5348C29F}"/>
              </a:ext>
            </a:extLst>
          </p:cNvPr>
          <p:cNvSpPr txBox="1"/>
          <p:nvPr/>
        </p:nvSpPr>
        <p:spPr>
          <a:xfrm>
            <a:off x="5381706" y="5536644"/>
            <a:ext cx="4286751" cy="400110"/>
          </a:xfrm>
          <a:prstGeom prst="rect">
            <a:avLst/>
          </a:prstGeom>
          <a:noFill/>
        </p:spPr>
        <p:txBody>
          <a:bodyPr wrap="none" rtlCol="0">
            <a:spAutoFit/>
          </a:bodyPr>
          <a:lstStyle/>
          <a:p>
            <a:pPr>
              <a:spcAft>
                <a:spcPts val="1200"/>
              </a:spcAft>
            </a:pPr>
            <a:r>
              <a:rPr lang="en-US" sz="2000" dirty="0">
                <a:solidFill>
                  <a:schemeClr val="bg1"/>
                </a:solidFill>
              </a:rPr>
              <a:t>Network Restrictiveness (O/E Ratio)</a:t>
            </a:r>
          </a:p>
        </p:txBody>
      </p:sp>
      <p:graphicFrame>
        <p:nvGraphicFramePr>
          <p:cNvPr id="12" name="Table 11">
            <a:extLst>
              <a:ext uri="{FF2B5EF4-FFF2-40B4-BE49-F238E27FC236}">
                <a16:creationId xmlns:a16="http://schemas.microsoft.com/office/drawing/2014/main" id="{AD1404B9-22B6-0017-3592-211BF39F2BE4}"/>
              </a:ext>
            </a:extLst>
          </p:cNvPr>
          <p:cNvGraphicFramePr>
            <a:graphicFrameLocks noGrp="1"/>
          </p:cNvGraphicFramePr>
          <p:nvPr>
            <p:extLst>
              <p:ext uri="{D42A27DB-BD31-4B8C-83A1-F6EECF244321}">
                <p14:modId xmlns:p14="http://schemas.microsoft.com/office/powerpoint/2010/main" val="1841203786"/>
              </p:ext>
            </p:extLst>
          </p:nvPr>
        </p:nvGraphicFramePr>
        <p:xfrm>
          <a:off x="5107594" y="1407647"/>
          <a:ext cx="6547314" cy="3652757"/>
        </p:xfrm>
        <a:graphic>
          <a:graphicData uri="http://schemas.openxmlformats.org/drawingml/2006/table">
            <a:tbl>
              <a:tblPr>
                <a:tableStyleId>{5C22544A-7EE6-4342-B048-85BDC9FD1C3A}</a:tableStyleId>
              </a:tblPr>
              <a:tblGrid>
                <a:gridCol w="1091219">
                  <a:extLst>
                    <a:ext uri="{9D8B030D-6E8A-4147-A177-3AD203B41FA5}">
                      <a16:colId xmlns:a16="http://schemas.microsoft.com/office/drawing/2014/main" val="3508543482"/>
                    </a:ext>
                  </a:extLst>
                </a:gridCol>
                <a:gridCol w="1091219">
                  <a:extLst>
                    <a:ext uri="{9D8B030D-6E8A-4147-A177-3AD203B41FA5}">
                      <a16:colId xmlns:a16="http://schemas.microsoft.com/office/drawing/2014/main" val="2005557679"/>
                    </a:ext>
                  </a:extLst>
                </a:gridCol>
                <a:gridCol w="1091219">
                  <a:extLst>
                    <a:ext uri="{9D8B030D-6E8A-4147-A177-3AD203B41FA5}">
                      <a16:colId xmlns:a16="http://schemas.microsoft.com/office/drawing/2014/main" val="1021789801"/>
                    </a:ext>
                  </a:extLst>
                </a:gridCol>
                <a:gridCol w="1091219">
                  <a:extLst>
                    <a:ext uri="{9D8B030D-6E8A-4147-A177-3AD203B41FA5}">
                      <a16:colId xmlns:a16="http://schemas.microsoft.com/office/drawing/2014/main" val="893726669"/>
                    </a:ext>
                  </a:extLst>
                </a:gridCol>
                <a:gridCol w="1091219">
                  <a:extLst>
                    <a:ext uri="{9D8B030D-6E8A-4147-A177-3AD203B41FA5}">
                      <a16:colId xmlns:a16="http://schemas.microsoft.com/office/drawing/2014/main" val="2564638111"/>
                    </a:ext>
                  </a:extLst>
                </a:gridCol>
                <a:gridCol w="1091219">
                  <a:extLst>
                    <a:ext uri="{9D8B030D-6E8A-4147-A177-3AD203B41FA5}">
                      <a16:colId xmlns:a16="http://schemas.microsoft.com/office/drawing/2014/main" val="1059394647"/>
                    </a:ext>
                  </a:extLst>
                </a:gridCol>
              </a:tblGrid>
              <a:tr h="3652757">
                <a:tc>
                  <a:txBody>
                    <a:bodyPr/>
                    <a:lstStyle/>
                    <a:p>
                      <a:endParaRPr lang="en-US"/>
                    </a:p>
                  </a:txBody>
                  <a:tcPr>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a:p>
                  </a:txBody>
                  <a:tcP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endParaRPr lang="en-US" dirty="0"/>
                    </a:p>
                  </a:txBody>
                  <a:tcPr>
                    <a:lnL w="9525"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25395830"/>
                  </a:ext>
                </a:extLst>
              </a:tr>
            </a:tbl>
          </a:graphicData>
        </a:graphic>
      </p:graphicFrame>
      <p:sp>
        <p:nvSpPr>
          <p:cNvPr id="13" name="Rectangle 12">
            <a:extLst>
              <a:ext uri="{FF2B5EF4-FFF2-40B4-BE49-F238E27FC236}">
                <a16:creationId xmlns:a16="http://schemas.microsoft.com/office/drawing/2014/main" id="{13282045-AB85-62A0-1DF7-41E182AB92C8}"/>
              </a:ext>
            </a:extLst>
          </p:cNvPr>
          <p:cNvSpPr/>
          <p:nvPr/>
        </p:nvSpPr>
        <p:spPr>
          <a:xfrm>
            <a:off x="5107594" y="1502227"/>
            <a:ext cx="3775149"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effectLst>
                  <a:outerShdw blurRad="50800" dist="38100" dir="2700000" algn="tl" rotWithShape="0">
                    <a:prstClr val="black">
                      <a:alpha val="40000"/>
                    </a:prstClr>
                  </a:outerShdw>
                </a:effectLst>
              </a:rPr>
              <a:t>34.5%</a:t>
            </a:r>
          </a:p>
        </p:txBody>
      </p:sp>
      <p:sp>
        <p:nvSpPr>
          <p:cNvPr id="14" name="Rectangle 13">
            <a:extLst>
              <a:ext uri="{FF2B5EF4-FFF2-40B4-BE49-F238E27FC236}">
                <a16:creationId xmlns:a16="http://schemas.microsoft.com/office/drawing/2014/main" id="{EADF9F5C-E98A-2FDF-B9FD-45461714EAAA}"/>
              </a:ext>
            </a:extLst>
          </p:cNvPr>
          <p:cNvSpPr/>
          <p:nvPr/>
        </p:nvSpPr>
        <p:spPr>
          <a:xfrm>
            <a:off x="5107594" y="1905443"/>
            <a:ext cx="393480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5" name="Rectangle 14">
            <a:extLst>
              <a:ext uri="{FF2B5EF4-FFF2-40B4-BE49-F238E27FC236}">
                <a16:creationId xmlns:a16="http://schemas.microsoft.com/office/drawing/2014/main" id="{53D19765-A483-A5E5-DAB7-6C0FBE20585D}"/>
              </a:ext>
            </a:extLst>
          </p:cNvPr>
          <p:cNvSpPr/>
          <p:nvPr/>
        </p:nvSpPr>
        <p:spPr>
          <a:xfrm>
            <a:off x="5107595" y="2308659"/>
            <a:ext cx="461425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6" name="Rectangle 15">
            <a:extLst>
              <a:ext uri="{FF2B5EF4-FFF2-40B4-BE49-F238E27FC236}">
                <a16:creationId xmlns:a16="http://schemas.microsoft.com/office/drawing/2014/main" id="{8D8B40E7-32BE-BBA4-70A4-328BC104E438}"/>
              </a:ext>
            </a:extLst>
          </p:cNvPr>
          <p:cNvSpPr/>
          <p:nvPr/>
        </p:nvSpPr>
        <p:spPr>
          <a:xfrm>
            <a:off x="5107594" y="2711875"/>
            <a:ext cx="463648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7" name="Rectangle 16">
            <a:extLst>
              <a:ext uri="{FF2B5EF4-FFF2-40B4-BE49-F238E27FC236}">
                <a16:creationId xmlns:a16="http://schemas.microsoft.com/office/drawing/2014/main" id="{18A42215-EADA-0F27-E0E1-6F30D6C0C0C3}"/>
              </a:ext>
            </a:extLst>
          </p:cNvPr>
          <p:cNvSpPr/>
          <p:nvPr/>
        </p:nvSpPr>
        <p:spPr>
          <a:xfrm>
            <a:off x="5107594" y="3115091"/>
            <a:ext cx="499208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8" name="Rectangle 17">
            <a:extLst>
              <a:ext uri="{FF2B5EF4-FFF2-40B4-BE49-F238E27FC236}">
                <a16:creationId xmlns:a16="http://schemas.microsoft.com/office/drawing/2014/main" id="{9B556425-33A2-BB2F-A458-6339127D302A}"/>
              </a:ext>
            </a:extLst>
          </p:cNvPr>
          <p:cNvSpPr/>
          <p:nvPr/>
        </p:nvSpPr>
        <p:spPr>
          <a:xfrm>
            <a:off x="5107594" y="3518307"/>
            <a:ext cx="512543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19" name="Rectangle 18">
            <a:extLst>
              <a:ext uri="{FF2B5EF4-FFF2-40B4-BE49-F238E27FC236}">
                <a16:creationId xmlns:a16="http://schemas.microsoft.com/office/drawing/2014/main" id="{B398F06F-988C-DC20-0F1D-F8C27D64F74A}"/>
              </a:ext>
            </a:extLst>
          </p:cNvPr>
          <p:cNvSpPr/>
          <p:nvPr/>
        </p:nvSpPr>
        <p:spPr>
          <a:xfrm>
            <a:off x="5107594" y="3921523"/>
            <a:ext cx="534450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20" name="Rectangle 19">
            <a:extLst>
              <a:ext uri="{FF2B5EF4-FFF2-40B4-BE49-F238E27FC236}">
                <a16:creationId xmlns:a16="http://schemas.microsoft.com/office/drawing/2014/main" id="{F33E0BE5-149F-D170-BC4C-6A8D20357DCF}"/>
              </a:ext>
            </a:extLst>
          </p:cNvPr>
          <p:cNvSpPr/>
          <p:nvPr/>
        </p:nvSpPr>
        <p:spPr>
          <a:xfrm>
            <a:off x="5107594" y="4324739"/>
            <a:ext cx="5595331"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ffectLst>
                <a:outerShdw blurRad="50800" dist="38100" dir="2700000" algn="tl" rotWithShape="0">
                  <a:prstClr val="black">
                    <a:alpha val="40000"/>
                  </a:prstClr>
                </a:outerShdw>
              </a:effectLst>
            </a:endParaRPr>
          </a:p>
        </p:txBody>
      </p:sp>
      <p:sp>
        <p:nvSpPr>
          <p:cNvPr id="21" name="Rectangle 20">
            <a:extLst>
              <a:ext uri="{FF2B5EF4-FFF2-40B4-BE49-F238E27FC236}">
                <a16:creationId xmlns:a16="http://schemas.microsoft.com/office/drawing/2014/main" id="{A86442FA-2D93-C89B-8439-41EA82FF3806}"/>
              </a:ext>
            </a:extLst>
          </p:cNvPr>
          <p:cNvSpPr/>
          <p:nvPr/>
        </p:nvSpPr>
        <p:spPr>
          <a:xfrm>
            <a:off x="5107594" y="4727954"/>
            <a:ext cx="6404956" cy="246688"/>
          </a:xfrm>
          <a:prstGeom prst="rect">
            <a:avLst/>
          </a:prstGeom>
          <a:solidFill>
            <a:schemeClr val="accent1">
              <a:lumMod val="75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effectLst>
                  <a:outerShdw blurRad="50800" dist="38100" dir="2700000" algn="tl" rotWithShape="0">
                    <a:prstClr val="black">
                      <a:alpha val="40000"/>
                    </a:prstClr>
                  </a:outerShdw>
                </a:effectLst>
              </a:rPr>
              <a:t>58.6%</a:t>
            </a:r>
          </a:p>
        </p:txBody>
      </p:sp>
    </p:spTree>
    <p:extLst>
      <p:ext uri="{BB962C8B-B14F-4D97-AF65-F5344CB8AC3E}">
        <p14:creationId xmlns:p14="http://schemas.microsoft.com/office/powerpoint/2010/main" val="2166171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E6E4-3F4B-43E8-3F00-10D34E3F3D6B}"/>
              </a:ext>
            </a:extLst>
          </p:cNvPr>
          <p:cNvSpPr>
            <a:spLocks noGrp="1"/>
          </p:cNvSpPr>
          <p:nvPr>
            <p:ph type="title"/>
          </p:nvPr>
        </p:nvSpPr>
        <p:spPr/>
        <p:txBody>
          <a:bodyPr>
            <a:noAutofit/>
          </a:bodyPr>
          <a:lstStyle/>
          <a:p>
            <a:r>
              <a:rPr lang="en-US" sz="2800" dirty="0"/>
              <a:t>Seniors with Medicare Advantage Significantly Less Likely to Have Complex Cancer Surgery at High Quality Hospital</a:t>
            </a:r>
          </a:p>
        </p:txBody>
      </p:sp>
      <p:graphicFrame>
        <p:nvGraphicFramePr>
          <p:cNvPr id="4" name="Content Placeholder 3">
            <a:extLst>
              <a:ext uri="{FF2B5EF4-FFF2-40B4-BE49-F238E27FC236}">
                <a16:creationId xmlns:a16="http://schemas.microsoft.com/office/drawing/2014/main" id="{23971E26-75F7-E9B2-AA1C-17B507434EE7}"/>
              </a:ext>
            </a:extLst>
          </p:cNvPr>
          <p:cNvGraphicFramePr>
            <a:graphicFrameLocks noGrp="1"/>
          </p:cNvGraphicFramePr>
          <p:nvPr>
            <p:ph idx="1"/>
            <p:extLst>
              <p:ext uri="{D42A27DB-BD31-4B8C-83A1-F6EECF244321}">
                <p14:modId xmlns:p14="http://schemas.microsoft.com/office/powerpoint/2010/main" val="4196169064"/>
              </p:ext>
            </p:extLst>
          </p:nvPr>
        </p:nvGraphicFramePr>
        <p:xfrm>
          <a:off x="838199" y="1515776"/>
          <a:ext cx="10787743" cy="44897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9941FDC-075A-7CC1-4D0E-F4445F9C5F5D}"/>
              </a:ext>
            </a:extLst>
          </p:cNvPr>
          <p:cNvSpPr>
            <a:spLocks noGrp="1"/>
          </p:cNvSpPr>
          <p:nvPr>
            <p:ph type="body" idx="10"/>
          </p:nvPr>
        </p:nvSpPr>
        <p:spPr/>
        <p:txBody>
          <a:bodyPr/>
          <a:lstStyle/>
          <a:p>
            <a:pPr>
              <a:lnSpc>
                <a:spcPct val="100000"/>
              </a:lnSpc>
            </a:pPr>
            <a:r>
              <a:rPr lang="en-US" dirty="0" err="1"/>
              <a:t>Maganty</a:t>
            </a:r>
            <a:r>
              <a:rPr lang="en-US" dirty="0"/>
              <a:t> A, Liu X, Dall C, </a:t>
            </a:r>
            <a:r>
              <a:rPr lang="en-US" i="1" dirty="0"/>
              <a:t>et al.</a:t>
            </a:r>
            <a:r>
              <a:rPr lang="en-US" dirty="0"/>
              <a:t> Surgery at High-Quality Hospitals Among Medicare Advantage Beneficiaries Undergoing Cancer Surgery. </a:t>
            </a:r>
            <a:r>
              <a:rPr lang="en-US" i="1" dirty="0"/>
              <a:t>JAMA Surg</a:t>
            </a:r>
            <a:r>
              <a:rPr lang="en-US" dirty="0"/>
              <a:t> 2025; published online Oct 15. DOI:10.1001/jamasurg.2025.4320.</a:t>
            </a:r>
          </a:p>
        </p:txBody>
      </p:sp>
      <p:sp>
        <p:nvSpPr>
          <p:cNvPr id="5" name="TextBox 4">
            <a:extLst>
              <a:ext uri="{FF2B5EF4-FFF2-40B4-BE49-F238E27FC236}">
                <a16:creationId xmlns:a16="http://schemas.microsoft.com/office/drawing/2014/main" id="{7F4776E0-4E95-AE3A-311D-7B3AAC2B3482}"/>
              </a:ext>
            </a:extLst>
          </p:cNvPr>
          <p:cNvSpPr txBox="1"/>
          <p:nvPr/>
        </p:nvSpPr>
        <p:spPr>
          <a:xfrm>
            <a:off x="3260744" y="5157165"/>
            <a:ext cx="5942652" cy="400110"/>
          </a:xfrm>
          <a:prstGeom prst="rect">
            <a:avLst/>
          </a:prstGeom>
          <a:noFill/>
        </p:spPr>
        <p:txBody>
          <a:bodyPr wrap="none" rtlCol="0">
            <a:spAutoFit/>
          </a:bodyPr>
          <a:lstStyle/>
          <a:p>
            <a:pPr>
              <a:spcAft>
                <a:spcPts val="1200"/>
              </a:spcAft>
            </a:pPr>
            <a:r>
              <a:rPr lang="en-US" sz="2000" dirty="0">
                <a:solidFill>
                  <a:schemeClr val="bg1"/>
                </a:solidFill>
              </a:rPr>
              <a:t>Percent Having Procedure at High Quality Hospital</a:t>
            </a:r>
          </a:p>
        </p:txBody>
      </p:sp>
      <p:sp>
        <p:nvSpPr>
          <p:cNvPr id="7" name="Rectangle 6">
            <a:extLst>
              <a:ext uri="{FF2B5EF4-FFF2-40B4-BE49-F238E27FC236}">
                <a16:creationId xmlns:a16="http://schemas.microsoft.com/office/drawing/2014/main" id="{06A5E4E8-2385-0AB6-7623-2CF404993521}"/>
              </a:ext>
            </a:extLst>
          </p:cNvPr>
          <p:cNvSpPr>
            <a:spLocks noChangeAspect="1"/>
          </p:cNvSpPr>
          <p:nvPr/>
        </p:nvSpPr>
        <p:spPr>
          <a:xfrm>
            <a:off x="6354606" y="5609013"/>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DD3048-C27B-F94E-68BF-41302D20E5EA}"/>
              </a:ext>
            </a:extLst>
          </p:cNvPr>
          <p:cNvSpPr>
            <a:spLocks noChangeAspect="1"/>
          </p:cNvSpPr>
          <p:nvPr/>
        </p:nvSpPr>
        <p:spPr>
          <a:xfrm>
            <a:off x="3422465" y="5609013"/>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02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in glasses and a white shirt&#10;&#10;AI-generated content may be incorrect.">
            <a:extLst>
              <a:ext uri="{FF2B5EF4-FFF2-40B4-BE49-F238E27FC236}">
                <a16:creationId xmlns:a16="http://schemas.microsoft.com/office/drawing/2014/main" id="{68F44C3F-EAAD-10D2-ECC1-5CF525BB37E1}"/>
              </a:ext>
            </a:extLst>
          </p:cNvPr>
          <p:cNvPicPr>
            <a:picLocks noGrp="1" noChangeAspect="1"/>
          </p:cNvPicPr>
          <p:nvPr>
            <p:ph idx="1"/>
          </p:nvPr>
        </p:nvPicPr>
        <p:blipFill>
          <a:blip r:embed="rId2"/>
          <a:srcRect b="68813"/>
          <a:stretch>
            <a:fillRect/>
          </a:stretch>
        </p:blipFill>
        <p:spPr>
          <a:xfrm>
            <a:off x="256531" y="256032"/>
            <a:ext cx="11678938" cy="3466882"/>
          </a:xfrm>
          <a:prstGeom prst="rect">
            <a:avLst/>
          </a:prstGeom>
          <a:ln>
            <a:solidFill>
              <a:schemeClr val="tx1"/>
            </a:solidFill>
          </a:ln>
        </p:spPr>
      </p:pic>
      <p:sp>
        <p:nvSpPr>
          <p:cNvPr id="3" name="Text Placeholder 2">
            <a:extLst>
              <a:ext uri="{FF2B5EF4-FFF2-40B4-BE49-F238E27FC236}">
                <a16:creationId xmlns:a16="http://schemas.microsoft.com/office/drawing/2014/main" id="{85756E0D-B63D-6B63-538C-77CD448591FF}"/>
              </a:ext>
            </a:extLst>
          </p:cNvPr>
          <p:cNvSpPr>
            <a:spLocks noGrp="1"/>
          </p:cNvSpPr>
          <p:nvPr>
            <p:ph type="body" idx="10"/>
          </p:nvPr>
        </p:nvSpPr>
        <p:spPr/>
        <p:txBody>
          <a:bodyPr/>
          <a:lstStyle/>
          <a:p>
            <a:r>
              <a:rPr lang="en-US" dirty="0"/>
              <a:t>https://</a:t>
            </a:r>
            <a:r>
              <a:rPr lang="en-US" dirty="0" err="1"/>
              <a:t>www.nytimes.com</a:t>
            </a:r>
            <a:r>
              <a:rPr lang="en-US" dirty="0"/>
              <a:t>/2025/08/28/health/</a:t>
            </a:r>
            <a:r>
              <a:rPr lang="en-US" dirty="0" err="1"/>
              <a:t>medicare</a:t>
            </a:r>
            <a:r>
              <a:rPr lang="en-US" dirty="0"/>
              <a:t>-prior-approval-health-</a:t>
            </a:r>
            <a:r>
              <a:rPr lang="en-US" dirty="0" err="1"/>
              <a:t>care.html</a:t>
            </a:r>
            <a:endParaRPr lang="en-US" dirty="0"/>
          </a:p>
        </p:txBody>
      </p:sp>
      <p:pic>
        <p:nvPicPr>
          <p:cNvPr id="5" name="Content Placeholder 3" descr="A person in glasses and a white shirt&#10;&#10;AI-generated content may be incorrect.">
            <a:extLst>
              <a:ext uri="{FF2B5EF4-FFF2-40B4-BE49-F238E27FC236}">
                <a16:creationId xmlns:a16="http://schemas.microsoft.com/office/drawing/2014/main" id="{63FC8FDD-B66A-311E-93E2-7B76DA6E04AF}"/>
              </a:ext>
            </a:extLst>
          </p:cNvPr>
          <p:cNvPicPr>
            <a:picLocks noChangeAspect="1"/>
          </p:cNvPicPr>
          <p:nvPr/>
        </p:nvPicPr>
        <p:blipFill>
          <a:blip r:embed="rId2"/>
          <a:srcRect l="27911" t="55617" r="20682" b="207"/>
          <a:stretch>
            <a:fillRect/>
          </a:stretch>
        </p:blipFill>
        <p:spPr>
          <a:xfrm>
            <a:off x="4400854" y="3243724"/>
            <a:ext cx="3390292" cy="277302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5943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5D122-0A94-6FA2-804C-4D88D5C6C8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B69A5-966A-B4B4-504C-8F807D2908B3}"/>
              </a:ext>
            </a:extLst>
          </p:cNvPr>
          <p:cNvSpPr>
            <a:spLocks noGrp="1"/>
          </p:cNvSpPr>
          <p:nvPr>
            <p:ph idx="1"/>
          </p:nvPr>
        </p:nvSpPr>
        <p:spPr>
          <a:xfrm>
            <a:off x="687956" y="508548"/>
            <a:ext cx="9555501" cy="5431536"/>
          </a:xfrm>
        </p:spPr>
        <p:txBody>
          <a:bodyPr anchor="ctr">
            <a:normAutofit/>
          </a:bodyPr>
          <a:lstStyle/>
          <a:p>
            <a:pPr marL="0" indent="0">
              <a:lnSpc>
                <a:spcPct val="100000"/>
              </a:lnSpc>
              <a:spcBef>
                <a:spcPts val="0"/>
              </a:spcBef>
              <a:buNone/>
            </a:pPr>
            <a:r>
              <a:rPr lang="en-US" sz="4000" dirty="0"/>
              <a:t>The </a:t>
            </a:r>
            <a:r>
              <a:rPr lang="en-US" sz="4000" b="1" dirty="0"/>
              <a:t>corporate takeover </a:t>
            </a:r>
            <a:r>
              <a:rPr lang="en-US" sz="4000" dirty="0"/>
              <a:t>of </a:t>
            </a:r>
          </a:p>
          <a:p>
            <a:pPr marL="0" indent="0">
              <a:lnSpc>
                <a:spcPct val="100000"/>
              </a:lnSpc>
              <a:spcBef>
                <a:spcPts val="0"/>
              </a:spcBef>
              <a:buNone/>
            </a:pPr>
            <a:r>
              <a:rPr lang="en-US" sz="4000" dirty="0"/>
              <a:t>Medicare and Medicaid continues — </a:t>
            </a:r>
            <a:r>
              <a:rPr lang="en-US" sz="4000" b="1" dirty="0"/>
              <a:t>endangering patients </a:t>
            </a:r>
            <a:r>
              <a:rPr lang="en-US" sz="4000" dirty="0"/>
              <a:t>and </a:t>
            </a:r>
          </a:p>
          <a:p>
            <a:pPr marL="0" indent="0">
              <a:lnSpc>
                <a:spcPct val="100000"/>
              </a:lnSpc>
              <a:spcBef>
                <a:spcPts val="0"/>
              </a:spcBef>
              <a:buNone/>
            </a:pPr>
            <a:r>
              <a:rPr lang="en-US" sz="4000" dirty="0"/>
              <a:t>the financial future of the program.</a:t>
            </a:r>
          </a:p>
        </p:txBody>
      </p:sp>
    </p:spTree>
    <p:extLst>
      <p:ext uri="{BB962C8B-B14F-4D97-AF65-F5344CB8AC3E}">
        <p14:creationId xmlns:p14="http://schemas.microsoft.com/office/powerpoint/2010/main" val="3446941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B0D6-1C6E-350D-DF1A-56C177C13462}"/>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V. Supply</a:t>
            </a:r>
          </a:p>
        </p:txBody>
      </p:sp>
    </p:spTree>
    <p:extLst>
      <p:ext uri="{BB962C8B-B14F-4D97-AF65-F5344CB8AC3E}">
        <p14:creationId xmlns:p14="http://schemas.microsoft.com/office/powerpoint/2010/main" val="794587035"/>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5617-F80D-C008-F71A-5274EB06B08D}"/>
              </a:ext>
            </a:extLst>
          </p:cNvPr>
          <p:cNvSpPr>
            <a:spLocks noGrp="1"/>
          </p:cNvSpPr>
          <p:nvPr>
            <p:ph type="title"/>
          </p:nvPr>
        </p:nvSpPr>
        <p:spPr/>
        <p:txBody>
          <a:bodyPr>
            <a:normAutofit/>
          </a:bodyPr>
          <a:lstStyle/>
          <a:p>
            <a:r>
              <a:rPr lang="en-US" sz="2000" dirty="0"/>
              <a:t>Percent change in </a:t>
            </a:r>
            <a:br>
              <a:rPr lang="en-US" dirty="0"/>
            </a:br>
            <a:r>
              <a:rPr lang="en-US" b="1" dirty="0"/>
              <a:t>Physician Supply per 1,000 Population</a:t>
            </a:r>
          </a:p>
        </p:txBody>
      </p:sp>
      <p:graphicFrame>
        <p:nvGraphicFramePr>
          <p:cNvPr id="7" name="Content Placeholder 6">
            <a:extLst>
              <a:ext uri="{FF2B5EF4-FFF2-40B4-BE49-F238E27FC236}">
                <a16:creationId xmlns:a16="http://schemas.microsoft.com/office/drawing/2014/main" id="{E5BA8003-5BC0-E278-CDDD-38348AA533D5}"/>
              </a:ext>
            </a:extLst>
          </p:cNvPr>
          <p:cNvGraphicFramePr>
            <a:graphicFrameLocks noGrp="1"/>
          </p:cNvGraphicFramePr>
          <p:nvPr>
            <p:ph idx="1"/>
            <p:extLst>
              <p:ext uri="{D42A27DB-BD31-4B8C-83A1-F6EECF244321}">
                <p14:modId xmlns:p14="http://schemas.microsoft.com/office/powerpoint/2010/main" val="3435203508"/>
              </p:ext>
            </p:extLst>
          </p:nvPr>
        </p:nvGraphicFramePr>
        <p:xfrm>
          <a:off x="838199" y="1825625"/>
          <a:ext cx="10689771"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A82B64B-CBF4-6C00-B2CC-E580075D991E}"/>
              </a:ext>
            </a:extLst>
          </p:cNvPr>
          <p:cNvSpPr>
            <a:spLocks noGrp="1"/>
          </p:cNvSpPr>
          <p:nvPr>
            <p:ph type="body" idx="10"/>
          </p:nvPr>
        </p:nvSpPr>
        <p:spPr>
          <a:xfrm>
            <a:off x="0" y="6016753"/>
            <a:ext cx="8469086" cy="841248"/>
          </a:xfrm>
        </p:spPr>
        <p:txBody>
          <a:bodyPr>
            <a:normAutofit fontScale="92500"/>
          </a:bodyPr>
          <a:lstStyle/>
          <a:p>
            <a:pPr>
              <a:lnSpc>
                <a:spcPct val="100000"/>
              </a:lnSpc>
              <a:spcBef>
                <a:spcPts val="0"/>
              </a:spcBef>
            </a:pPr>
            <a:r>
              <a:rPr lang="en-US" dirty="0"/>
              <a:t>Authors adjusted AMA Masterfile data to account for likely retirees.  PCP exclude hospitalists.  “Other Physicians” are all non-PCP physicians.  Adam Gaffney created per capita rates by dividing authors’ estimates by intercensal population estimates from the US Census, and calculated change over time.  Data: Bazemore AW, Petterson SM, McCulloch KK. US Primary Care Workforce Growth: A Decade of Limited Progress, and Projected Needs Through 2040. J GEN INTERN MED 2025;40(2):339–46.  </a:t>
            </a:r>
          </a:p>
        </p:txBody>
      </p:sp>
      <p:sp>
        <p:nvSpPr>
          <p:cNvPr id="4" name="TextBox 3">
            <a:extLst>
              <a:ext uri="{FF2B5EF4-FFF2-40B4-BE49-F238E27FC236}">
                <a16:creationId xmlns:a16="http://schemas.microsoft.com/office/drawing/2014/main" id="{9863E88E-1CE2-04C1-2D60-0757D2773833}"/>
              </a:ext>
            </a:extLst>
          </p:cNvPr>
          <p:cNvSpPr txBox="1"/>
          <p:nvPr/>
        </p:nvSpPr>
        <p:spPr>
          <a:xfrm>
            <a:off x="10537371" y="2155372"/>
            <a:ext cx="1412566" cy="400110"/>
          </a:xfrm>
          <a:prstGeom prst="rect">
            <a:avLst/>
          </a:prstGeom>
          <a:noFill/>
        </p:spPr>
        <p:txBody>
          <a:bodyPr wrap="none" rtlCol="0">
            <a:spAutoFit/>
          </a:bodyPr>
          <a:lstStyle/>
          <a:p>
            <a:pPr>
              <a:spcAft>
                <a:spcPts val="1200"/>
              </a:spcAft>
            </a:pPr>
            <a:r>
              <a:rPr lang="en-US" sz="2000" dirty="0">
                <a:solidFill>
                  <a:schemeClr val="bg1"/>
                </a:solidFill>
              </a:rPr>
              <a:t>Specialists</a:t>
            </a:r>
          </a:p>
        </p:txBody>
      </p:sp>
      <p:sp>
        <p:nvSpPr>
          <p:cNvPr id="5" name="TextBox 4">
            <a:extLst>
              <a:ext uri="{FF2B5EF4-FFF2-40B4-BE49-F238E27FC236}">
                <a16:creationId xmlns:a16="http://schemas.microsoft.com/office/drawing/2014/main" id="{880869A1-710A-7C0F-C3C8-3FED7B615C53}"/>
              </a:ext>
            </a:extLst>
          </p:cNvPr>
          <p:cNvSpPr txBox="1"/>
          <p:nvPr/>
        </p:nvSpPr>
        <p:spPr>
          <a:xfrm>
            <a:off x="10879627" y="4789715"/>
            <a:ext cx="948346" cy="400110"/>
          </a:xfrm>
          <a:prstGeom prst="rect">
            <a:avLst/>
          </a:prstGeom>
          <a:noFill/>
        </p:spPr>
        <p:txBody>
          <a:bodyPr wrap="square" rtlCol="0">
            <a:spAutoFit/>
          </a:bodyPr>
          <a:lstStyle/>
          <a:p>
            <a:pPr>
              <a:spcAft>
                <a:spcPts val="1200"/>
              </a:spcAft>
            </a:pPr>
            <a:r>
              <a:rPr lang="en-US" sz="2000" dirty="0">
                <a:solidFill>
                  <a:schemeClr val="bg1"/>
                </a:solidFill>
              </a:rPr>
              <a:t>PCPs</a:t>
            </a:r>
          </a:p>
        </p:txBody>
      </p:sp>
    </p:spTree>
    <p:extLst>
      <p:ext uri="{BB962C8B-B14F-4D97-AF65-F5344CB8AC3E}">
        <p14:creationId xmlns:p14="http://schemas.microsoft.com/office/powerpoint/2010/main" val="2721007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48E3-AF61-2231-9FB6-E6C4F9811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CE245-13A4-356C-A862-0EACAA6192FF}"/>
              </a:ext>
            </a:extLst>
          </p:cNvPr>
          <p:cNvSpPr>
            <a:spLocks noGrp="1"/>
          </p:cNvSpPr>
          <p:nvPr>
            <p:ph type="title"/>
          </p:nvPr>
        </p:nvSpPr>
        <p:spPr/>
        <p:txBody>
          <a:bodyPr>
            <a:noAutofit/>
          </a:bodyPr>
          <a:lstStyle/>
          <a:p>
            <a:r>
              <a:rPr lang="en-US" sz="3600" b="1" dirty="0"/>
              <a:t>Annual Attrition of Doctors Has Increased from </a:t>
            </a:r>
            <a:br>
              <a:rPr lang="en-US" sz="3600" b="1" dirty="0"/>
            </a:br>
            <a:r>
              <a:rPr lang="en-US" sz="3600" b="1" dirty="0"/>
              <a:t>19,000 (3.5%) in 2013 to 28,021 (4.9%) in 2019</a:t>
            </a:r>
            <a:br>
              <a:rPr lang="en-US" sz="3600" dirty="0"/>
            </a:br>
            <a:r>
              <a:rPr lang="en-US" sz="2000" dirty="0"/>
              <a:t>A 40% increase in the rate of dropout from 2013 to 2019</a:t>
            </a:r>
          </a:p>
        </p:txBody>
      </p:sp>
      <p:graphicFrame>
        <p:nvGraphicFramePr>
          <p:cNvPr id="4" name="Content Placeholder 3">
            <a:extLst>
              <a:ext uri="{FF2B5EF4-FFF2-40B4-BE49-F238E27FC236}">
                <a16:creationId xmlns:a16="http://schemas.microsoft.com/office/drawing/2014/main" id="{78A9AF2F-20C7-EBC2-82F9-ADDCF368B113}"/>
              </a:ext>
            </a:extLst>
          </p:cNvPr>
          <p:cNvGraphicFramePr>
            <a:graphicFrameLocks noGrp="1"/>
          </p:cNvGraphicFramePr>
          <p:nvPr>
            <p:ph idx="1"/>
            <p:extLst>
              <p:ext uri="{D42A27DB-BD31-4B8C-83A1-F6EECF244321}">
                <p14:modId xmlns:p14="http://schemas.microsoft.com/office/powerpoint/2010/main" val="2986152708"/>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711A1845-624B-D504-81AA-5C360B8E2F87}"/>
              </a:ext>
            </a:extLst>
          </p:cNvPr>
          <p:cNvSpPr>
            <a:spLocks noGrp="1"/>
          </p:cNvSpPr>
          <p:nvPr>
            <p:ph type="body" idx="10"/>
          </p:nvPr>
        </p:nvSpPr>
        <p:spPr/>
        <p:txBody>
          <a:bodyPr/>
          <a:lstStyle/>
          <a:p>
            <a:pPr>
              <a:lnSpc>
                <a:spcPct val="100000"/>
              </a:lnSpc>
            </a:pPr>
            <a:r>
              <a:rPr lang="en-US" dirty="0"/>
              <a:t>Data from Supplement Table 3 of: </a:t>
            </a:r>
            <a:r>
              <a:rPr lang="en-US" dirty="0" err="1"/>
              <a:t>Rotenstein</a:t>
            </a:r>
            <a:r>
              <a:rPr lang="en-US" dirty="0"/>
              <a:t> LS, He Z, Dziura J, </a:t>
            </a:r>
            <a:r>
              <a:rPr lang="en-US" i="1" dirty="0"/>
              <a:t>et al.</a:t>
            </a:r>
            <a:r>
              <a:rPr lang="en-US" dirty="0"/>
              <a:t> Trends in and Predictors of Physician Attrition From Clinical Practice Across Specialties. </a:t>
            </a:r>
            <a:r>
              <a:rPr lang="en-US" i="1" dirty="0"/>
              <a:t>Ann Intern Med</a:t>
            </a:r>
            <a:r>
              <a:rPr lang="en-US" dirty="0"/>
              <a:t> 2025; published online Oct 7. </a:t>
            </a:r>
          </a:p>
        </p:txBody>
      </p:sp>
    </p:spTree>
    <p:extLst>
      <p:ext uri="{BB962C8B-B14F-4D97-AF65-F5344CB8AC3E}">
        <p14:creationId xmlns:p14="http://schemas.microsoft.com/office/powerpoint/2010/main" val="2107428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C8D1-EC4E-8AF6-D9F1-402C2C10A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82300-150C-D611-0252-64A843CD3F49}"/>
              </a:ext>
            </a:extLst>
          </p:cNvPr>
          <p:cNvSpPr>
            <a:spLocks noGrp="1"/>
          </p:cNvSpPr>
          <p:nvPr>
            <p:ph type="title"/>
          </p:nvPr>
        </p:nvSpPr>
        <p:spPr>
          <a:xfrm>
            <a:off x="522514" y="365125"/>
            <a:ext cx="11146971" cy="1325563"/>
          </a:xfrm>
        </p:spPr>
        <p:txBody>
          <a:bodyPr>
            <a:noAutofit/>
          </a:bodyPr>
          <a:lstStyle/>
          <a:p>
            <a:r>
              <a:rPr lang="en-US" sz="3600" b="1" dirty="0"/>
              <a:t>Community Health Center (CHC) Closure Leads to </a:t>
            </a:r>
            <a:br>
              <a:rPr lang="en-US" sz="3600" b="1" dirty="0"/>
            </a:br>
            <a:r>
              <a:rPr lang="en-US" sz="3600" b="1" dirty="0"/>
              <a:t>An Increase in County-Level Mortality: 2011-2019</a:t>
            </a:r>
            <a:br>
              <a:rPr lang="en-US" sz="2800" dirty="0"/>
            </a:br>
            <a:r>
              <a:rPr lang="en-US" sz="2000" dirty="0"/>
              <a:t>Four years after CHC closure mortality is 4/100,000 Higher</a:t>
            </a:r>
            <a:endParaRPr lang="en-US" sz="2800" dirty="0"/>
          </a:p>
        </p:txBody>
      </p:sp>
      <p:graphicFrame>
        <p:nvGraphicFramePr>
          <p:cNvPr id="4" name="Content Placeholder 3">
            <a:extLst>
              <a:ext uri="{FF2B5EF4-FFF2-40B4-BE49-F238E27FC236}">
                <a16:creationId xmlns:a16="http://schemas.microsoft.com/office/drawing/2014/main" id="{5B477F89-A811-2C81-EAE3-822ED4E69165}"/>
              </a:ext>
            </a:extLst>
          </p:cNvPr>
          <p:cNvGraphicFramePr>
            <a:graphicFrameLocks noGrp="1"/>
          </p:cNvGraphicFramePr>
          <p:nvPr>
            <p:ph idx="1"/>
            <p:extLst>
              <p:ext uri="{D42A27DB-BD31-4B8C-83A1-F6EECF244321}">
                <p14:modId xmlns:p14="http://schemas.microsoft.com/office/powerpoint/2010/main" val="2959090838"/>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92210910-52B2-CA3F-E5FC-CAF1792DB218}"/>
              </a:ext>
            </a:extLst>
          </p:cNvPr>
          <p:cNvSpPr>
            <a:spLocks noGrp="1"/>
          </p:cNvSpPr>
          <p:nvPr>
            <p:ph type="body" idx="10"/>
          </p:nvPr>
        </p:nvSpPr>
        <p:spPr/>
        <p:txBody>
          <a:bodyPr/>
          <a:lstStyle/>
          <a:p>
            <a:pPr>
              <a:lnSpc>
                <a:spcPct val="100000"/>
              </a:lnSpc>
            </a:pPr>
            <a:r>
              <a:rPr lang="en-US" dirty="0"/>
              <a:t>Effects Mediated by Loss of Doctors, Decline in Visits.  Basu S, Phillips R, Hoang H. Impact of Community Health Center Losses on County-Level Mortality: A Natural Experiment in the United States, 2011–2019. </a:t>
            </a:r>
            <a:r>
              <a:rPr lang="en-US" i="1" dirty="0"/>
              <a:t>Health Services Research</a:t>
            </a:r>
            <a:r>
              <a:rPr lang="en-US" dirty="0"/>
              <a:t> 2025; </a:t>
            </a:r>
            <a:r>
              <a:rPr lang="en-US" b="1" dirty="0"/>
              <a:t>60</a:t>
            </a:r>
            <a:r>
              <a:rPr lang="en-US" dirty="0"/>
              <a:t>: e14648.</a:t>
            </a:r>
          </a:p>
        </p:txBody>
      </p:sp>
    </p:spTree>
    <p:extLst>
      <p:ext uri="{BB962C8B-B14F-4D97-AF65-F5344CB8AC3E}">
        <p14:creationId xmlns:p14="http://schemas.microsoft.com/office/powerpoint/2010/main" val="2631643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09E24-CE71-725B-A59C-6697BC582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4FE9E-386E-FAC0-266F-6A507B6EF99D}"/>
              </a:ext>
            </a:extLst>
          </p:cNvPr>
          <p:cNvSpPr>
            <a:spLocks noGrp="1"/>
          </p:cNvSpPr>
          <p:nvPr>
            <p:ph type="title"/>
          </p:nvPr>
        </p:nvSpPr>
        <p:spPr/>
        <p:txBody>
          <a:bodyPr>
            <a:normAutofit/>
          </a:bodyPr>
          <a:lstStyle/>
          <a:p>
            <a:r>
              <a:rPr lang="en-US" dirty="0"/>
              <a:t>Global Healthcare Private Equity Deals </a:t>
            </a:r>
            <a:br>
              <a:rPr lang="en-US" dirty="0"/>
            </a:br>
            <a:r>
              <a:rPr lang="en-US" dirty="0"/>
              <a:t>Resurged in 2024 to $115 Billion</a:t>
            </a:r>
          </a:p>
        </p:txBody>
      </p:sp>
      <p:graphicFrame>
        <p:nvGraphicFramePr>
          <p:cNvPr id="7" name="Content Placeholder 6">
            <a:extLst>
              <a:ext uri="{FF2B5EF4-FFF2-40B4-BE49-F238E27FC236}">
                <a16:creationId xmlns:a16="http://schemas.microsoft.com/office/drawing/2014/main" id="{F5755C9E-F97A-B058-24DB-0C31AC61AAE8}"/>
              </a:ext>
            </a:extLst>
          </p:cNvPr>
          <p:cNvGraphicFramePr>
            <a:graphicFrameLocks noGrp="1"/>
          </p:cNvGraphicFramePr>
          <p:nvPr>
            <p:ph idx="1"/>
            <p:extLst>
              <p:ext uri="{D42A27DB-BD31-4B8C-83A1-F6EECF244321}">
                <p14:modId xmlns:p14="http://schemas.microsoft.com/office/powerpoint/2010/main" val="3575442702"/>
              </p:ext>
            </p:extLst>
          </p:nvPr>
        </p:nvGraphicFramePr>
        <p:xfrm>
          <a:off x="838199" y="1825625"/>
          <a:ext cx="10798629"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88967CF-33FE-34BA-8E74-3BBBFA1C31F5}"/>
              </a:ext>
            </a:extLst>
          </p:cNvPr>
          <p:cNvSpPr>
            <a:spLocks noGrp="1"/>
          </p:cNvSpPr>
          <p:nvPr>
            <p:ph type="body" idx="10"/>
          </p:nvPr>
        </p:nvSpPr>
        <p:spPr/>
        <p:txBody>
          <a:bodyPr/>
          <a:lstStyle/>
          <a:p>
            <a:pPr>
              <a:lnSpc>
                <a:spcPct val="100000"/>
              </a:lnSpc>
            </a:pPr>
            <a:r>
              <a:rPr lang="en-US" dirty="0"/>
              <a:t>Figures from 2001-2021 are from:  Bain &amp; Company. Global Healthcare Private Equity and M&amp;A Report 2023 [Internet]. [cited 2023 Nov 6].  Figures from 2022-2024 are from Bain &amp; Company.  Global Healthcare Private Equity Report 2025; the 2024 figure is annualized.</a:t>
            </a:r>
          </a:p>
        </p:txBody>
      </p:sp>
    </p:spTree>
    <p:extLst>
      <p:ext uri="{BB962C8B-B14F-4D97-AF65-F5344CB8AC3E}">
        <p14:creationId xmlns:p14="http://schemas.microsoft.com/office/powerpoint/2010/main" val="12526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E995-256C-7EC4-3D33-AAEE0EA91FA7}"/>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656C789-D070-ABD0-5CD5-E90C537275A3}"/>
              </a:ext>
            </a:extLst>
          </p:cNvPr>
          <p:cNvGraphicFramePr/>
          <p:nvPr/>
        </p:nvGraphicFramePr>
        <p:xfrm>
          <a:off x="883166" y="1798821"/>
          <a:ext cx="10425668" cy="43321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68A80CA-3E53-04A3-384B-3CE99A21E8CE}"/>
              </a:ext>
            </a:extLst>
          </p:cNvPr>
          <p:cNvSpPr>
            <a:spLocks noGrp="1"/>
          </p:cNvSpPr>
          <p:nvPr>
            <p:ph type="title"/>
          </p:nvPr>
        </p:nvSpPr>
        <p:spPr>
          <a:xfrm>
            <a:off x="838199" y="365125"/>
            <a:ext cx="11153931" cy="1325563"/>
          </a:xfrm>
        </p:spPr>
        <p:txBody>
          <a:bodyPr>
            <a:noAutofit/>
          </a:bodyPr>
          <a:lstStyle/>
          <a:p>
            <a:r>
              <a:rPr lang="en-US" sz="4000" b="1" dirty="0"/>
              <a:t>US Has Stark Gradient in Mortality by Wealth </a:t>
            </a:r>
            <a:br>
              <a:rPr lang="en-US" sz="3600" dirty="0"/>
            </a:br>
            <a:r>
              <a:rPr lang="en-US" sz="2000" dirty="0"/>
              <a:t>Larger gradient than Western Europe; mortality among </a:t>
            </a:r>
            <a:br>
              <a:rPr lang="en-US" sz="2000" dirty="0"/>
            </a:br>
            <a:r>
              <a:rPr lang="en-US" sz="2000" dirty="0"/>
              <a:t>richest Americans similar to poorest West Europeans</a:t>
            </a:r>
            <a:endParaRPr lang="en-US" sz="2400" dirty="0"/>
          </a:p>
        </p:txBody>
      </p:sp>
      <p:sp>
        <p:nvSpPr>
          <p:cNvPr id="3" name="Text Placeholder 2">
            <a:extLst>
              <a:ext uri="{FF2B5EF4-FFF2-40B4-BE49-F238E27FC236}">
                <a16:creationId xmlns:a16="http://schemas.microsoft.com/office/drawing/2014/main" id="{46133302-C6E1-C274-B8D3-524874A55587}"/>
              </a:ext>
            </a:extLst>
          </p:cNvPr>
          <p:cNvSpPr>
            <a:spLocks noGrp="1"/>
          </p:cNvSpPr>
          <p:nvPr>
            <p:ph type="body" idx="10"/>
          </p:nvPr>
        </p:nvSpPr>
        <p:spPr/>
        <p:txBody>
          <a:bodyPr/>
          <a:lstStyle/>
          <a:p>
            <a:pPr>
              <a:lnSpc>
                <a:spcPct val="100000"/>
              </a:lnSpc>
              <a:spcBef>
                <a:spcPts val="0"/>
              </a:spcBef>
            </a:pPr>
            <a:r>
              <a:rPr lang="en-US" dirty="0"/>
              <a:t>Data: Machado S, </a:t>
            </a:r>
            <a:r>
              <a:rPr lang="en-US" dirty="0" err="1"/>
              <a:t>Kyriopoulos</a:t>
            </a:r>
            <a:r>
              <a:rPr lang="en-US" dirty="0"/>
              <a:t> I, Orav EJ, </a:t>
            </a:r>
            <a:r>
              <a:rPr lang="en-US" dirty="0" err="1"/>
              <a:t>Papanicolas</a:t>
            </a:r>
            <a:r>
              <a:rPr lang="en-US" dirty="0"/>
              <a:t> I. Association between Wealth and Mortality in the United States and Europe. New England Journal of Medicine 2025;392(13):1310–9.</a:t>
            </a:r>
          </a:p>
          <a:p>
            <a:pPr>
              <a:lnSpc>
                <a:spcPct val="100000"/>
              </a:lnSpc>
              <a:spcBef>
                <a:spcPts val="0"/>
              </a:spcBef>
            </a:pPr>
            <a:r>
              <a:rPr lang="en-US" dirty="0"/>
              <a:t>https://</a:t>
            </a:r>
            <a:r>
              <a:rPr lang="en-US" dirty="0" err="1"/>
              <a:t>www.nejm.org</a:t>
            </a:r>
            <a:r>
              <a:rPr lang="en-US" dirty="0"/>
              <a:t>/</a:t>
            </a:r>
            <a:r>
              <a:rPr lang="en-US" dirty="0" err="1"/>
              <a:t>doi</a:t>
            </a:r>
            <a:r>
              <a:rPr lang="en-US" dirty="0"/>
              <a:t>/10.1056/NEJMsa2408259?url_ver=Z39.88-2003</a:t>
            </a:r>
          </a:p>
        </p:txBody>
      </p:sp>
      <p:sp>
        <p:nvSpPr>
          <p:cNvPr id="4" name="Rectangle 3">
            <a:extLst>
              <a:ext uri="{FF2B5EF4-FFF2-40B4-BE49-F238E27FC236}">
                <a16:creationId xmlns:a16="http://schemas.microsoft.com/office/drawing/2014/main" id="{F105DC17-BCBC-2F60-853B-578541040900}"/>
              </a:ext>
            </a:extLst>
          </p:cNvPr>
          <p:cNvSpPr>
            <a:spLocks noChangeAspect="1"/>
          </p:cNvSpPr>
          <p:nvPr/>
        </p:nvSpPr>
        <p:spPr>
          <a:xfrm>
            <a:off x="928136" y="3474472"/>
            <a:ext cx="274320" cy="274320"/>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408F2C-3C7D-482F-A78A-9A49EA5ADD04}"/>
              </a:ext>
            </a:extLst>
          </p:cNvPr>
          <p:cNvSpPr>
            <a:spLocks noChangeAspect="1"/>
          </p:cNvSpPr>
          <p:nvPr/>
        </p:nvSpPr>
        <p:spPr>
          <a:xfrm>
            <a:off x="928136" y="4281066"/>
            <a:ext cx="274320" cy="274320"/>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797C58-B0BC-8532-7A60-21EA0A4E134F}"/>
              </a:ext>
            </a:extLst>
          </p:cNvPr>
          <p:cNvSpPr txBox="1"/>
          <p:nvPr/>
        </p:nvSpPr>
        <p:spPr>
          <a:xfrm>
            <a:off x="838201" y="2222962"/>
            <a:ext cx="1710127" cy="1015663"/>
          </a:xfrm>
          <a:prstGeom prst="rect">
            <a:avLst/>
          </a:prstGeom>
          <a:noFill/>
        </p:spPr>
        <p:txBody>
          <a:bodyPr wrap="square" rtlCol="0">
            <a:spAutoFit/>
          </a:bodyPr>
          <a:lstStyle/>
          <a:p>
            <a:pPr>
              <a:spcAft>
                <a:spcPts val="1200"/>
              </a:spcAft>
            </a:pPr>
            <a:r>
              <a:rPr lang="en-US" sz="2000" dirty="0">
                <a:solidFill>
                  <a:schemeClr val="bg1"/>
                </a:solidFill>
              </a:rPr>
              <a:t>Hazard ratio for death by year 8</a:t>
            </a:r>
          </a:p>
        </p:txBody>
      </p:sp>
      <p:sp>
        <p:nvSpPr>
          <p:cNvPr id="10" name="Left-Right Arrow Callout 9">
            <a:extLst>
              <a:ext uri="{FF2B5EF4-FFF2-40B4-BE49-F238E27FC236}">
                <a16:creationId xmlns:a16="http://schemas.microsoft.com/office/drawing/2014/main" id="{E89E3DB9-837F-3961-CC8F-ADBF4E9B945D}"/>
              </a:ext>
            </a:extLst>
          </p:cNvPr>
          <p:cNvSpPr/>
          <p:nvPr/>
        </p:nvSpPr>
        <p:spPr>
          <a:xfrm>
            <a:off x="3610219" y="3102307"/>
            <a:ext cx="6613072" cy="1610961"/>
          </a:xfrm>
          <a:prstGeom prst="leftRightArrowCallout">
            <a:avLst>
              <a:gd name="adj1" fmla="val 25000"/>
              <a:gd name="adj2" fmla="val 25000"/>
              <a:gd name="adj3" fmla="val 25000"/>
              <a:gd name="adj4" fmla="val 7985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“There was no evidence of a difference in survival between the wealthiest participants in the US and the poorest participants in northern and western Europe.”</a:t>
            </a:r>
          </a:p>
        </p:txBody>
      </p:sp>
    </p:spTree>
    <p:extLst>
      <p:ext uri="{BB962C8B-B14F-4D97-AF65-F5344CB8AC3E}">
        <p14:creationId xmlns:p14="http://schemas.microsoft.com/office/powerpoint/2010/main" val="46680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D979-3580-00C7-CCEC-7E5D09937829}"/>
              </a:ext>
            </a:extLst>
          </p:cNvPr>
          <p:cNvSpPr>
            <a:spLocks noGrp="1"/>
          </p:cNvSpPr>
          <p:nvPr>
            <p:ph type="title"/>
          </p:nvPr>
        </p:nvSpPr>
        <p:spPr/>
        <p:txBody>
          <a:bodyPr>
            <a:noAutofit/>
          </a:bodyPr>
          <a:lstStyle/>
          <a:p>
            <a:r>
              <a:rPr lang="en-US" sz="4000" dirty="0"/>
              <a:t>After PE Acquisition of Retinal Specialists, </a:t>
            </a:r>
            <a:br>
              <a:rPr lang="en-US" sz="4000" dirty="0"/>
            </a:br>
            <a:r>
              <a:rPr lang="en-US" sz="4000" dirty="0"/>
              <a:t>Retinal Detachment Surgery Falls by 20%</a:t>
            </a:r>
            <a:br>
              <a:rPr lang="en-US" sz="4000" dirty="0"/>
            </a:br>
            <a:r>
              <a:rPr lang="en-US" sz="2000" dirty="0"/>
              <a:t>Possible reduction in share of patients with hypertension, diabetes</a:t>
            </a:r>
            <a:endParaRPr lang="en-US" sz="2400" dirty="0"/>
          </a:p>
        </p:txBody>
      </p:sp>
      <p:graphicFrame>
        <p:nvGraphicFramePr>
          <p:cNvPr id="4" name="Content Placeholder 3">
            <a:extLst>
              <a:ext uri="{FF2B5EF4-FFF2-40B4-BE49-F238E27FC236}">
                <a16:creationId xmlns:a16="http://schemas.microsoft.com/office/drawing/2014/main" id="{CED99756-936F-3F49-B662-7F0FFB617C53}"/>
              </a:ext>
            </a:extLst>
          </p:cNvPr>
          <p:cNvGraphicFramePr>
            <a:graphicFrameLocks noGrp="1"/>
          </p:cNvGraphicFramePr>
          <p:nvPr>
            <p:ph idx="1"/>
            <p:extLst>
              <p:ext uri="{D42A27DB-BD31-4B8C-83A1-F6EECF244321}">
                <p14:modId xmlns:p14="http://schemas.microsoft.com/office/powerpoint/2010/main" val="2557456576"/>
              </p:ext>
            </p:extLst>
          </p:nvPr>
        </p:nvGraphicFramePr>
        <p:xfrm>
          <a:off x="838200" y="2090057"/>
          <a:ext cx="10515600" cy="369025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FBCA2D9-A347-CBE1-0506-937D64ADB655}"/>
              </a:ext>
            </a:extLst>
          </p:cNvPr>
          <p:cNvSpPr>
            <a:spLocks noGrp="1"/>
          </p:cNvSpPr>
          <p:nvPr>
            <p:ph type="body" idx="10"/>
          </p:nvPr>
        </p:nvSpPr>
        <p:spPr/>
        <p:txBody>
          <a:bodyPr>
            <a:normAutofit fontScale="92500"/>
          </a:bodyPr>
          <a:lstStyle/>
          <a:p>
            <a:pPr>
              <a:lnSpc>
                <a:spcPct val="100000"/>
              </a:lnSpc>
            </a:pPr>
            <a:r>
              <a:rPr lang="en-US" dirty="0"/>
              <a:t>All results are from difference-in-difference models.  Estimates above were statistically significant in linear models.  Using Callaway and and Sant-Anna estimator, however, changes in % patients with hypertension and diabetes no longer significant.  Data from: Singh Y, Cardenas GB, </a:t>
            </a:r>
            <a:r>
              <a:rPr lang="en-US" dirty="0" err="1"/>
              <a:t>Torabzadeh</a:t>
            </a:r>
            <a:r>
              <a:rPr lang="en-US" dirty="0"/>
              <a:t> H, Whaley CM, Borkar D. Private Equity–Owned Physician Practices Decreased Access To Retinal Detachment Surgery, 2014–22. </a:t>
            </a:r>
            <a:r>
              <a:rPr lang="en-US" i="1" dirty="0"/>
              <a:t>Health Affairs</a:t>
            </a:r>
            <a:r>
              <a:rPr lang="en-US" dirty="0"/>
              <a:t> 2025; : 10.1377/hlthaff.2024.01204.</a:t>
            </a:r>
          </a:p>
        </p:txBody>
      </p:sp>
    </p:spTree>
    <p:extLst>
      <p:ext uri="{BB962C8B-B14F-4D97-AF65-F5344CB8AC3E}">
        <p14:creationId xmlns:p14="http://schemas.microsoft.com/office/powerpoint/2010/main" val="4162951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D88EF-373C-17EE-F9AF-FE9891994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26577-68DC-039C-D5C3-3A95379B006E}"/>
              </a:ext>
            </a:extLst>
          </p:cNvPr>
          <p:cNvSpPr>
            <a:spLocks noGrp="1"/>
          </p:cNvSpPr>
          <p:nvPr>
            <p:ph type="title"/>
          </p:nvPr>
        </p:nvSpPr>
        <p:spPr/>
        <p:txBody>
          <a:bodyPr>
            <a:noAutofit/>
          </a:bodyPr>
          <a:lstStyle/>
          <a:p>
            <a:r>
              <a:rPr lang="en-US" sz="3200" b="1" dirty="0"/>
              <a:t>After PE-Acquisition, Hospitals See 3%-21% Reduction in Staffing Despite Increase in Charges</a:t>
            </a:r>
          </a:p>
        </p:txBody>
      </p:sp>
      <p:graphicFrame>
        <p:nvGraphicFramePr>
          <p:cNvPr id="4" name="Content Placeholder 3">
            <a:extLst>
              <a:ext uri="{FF2B5EF4-FFF2-40B4-BE49-F238E27FC236}">
                <a16:creationId xmlns:a16="http://schemas.microsoft.com/office/drawing/2014/main" id="{E0371035-F74A-F530-6F9A-430362D4DDCA}"/>
              </a:ext>
            </a:extLst>
          </p:cNvPr>
          <p:cNvGraphicFramePr>
            <a:graphicFrameLocks noGrp="1"/>
          </p:cNvGraphicFramePr>
          <p:nvPr>
            <p:ph idx="1"/>
            <p:extLst>
              <p:ext uri="{D42A27DB-BD31-4B8C-83A1-F6EECF244321}">
                <p14:modId xmlns:p14="http://schemas.microsoft.com/office/powerpoint/2010/main" val="316439869"/>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976BBD34-089E-667B-1391-9D073FBDEAE4}"/>
              </a:ext>
            </a:extLst>
          </p:cNvPr>
          <p:cNvSpPr>
            <a:spLocks noGrp="1"/>
          </p:cNvSpPr>
          <p:nvPr>
            <p:ph type="body" idx="10"/>
          </p:nvPr>
        </p:nvSpPr>
        <p:spPr/>
        <p:txBody>
          <a:bodyPr/>
          <a:lstStyle/>
          <a:p>
            <a:pPr>
              <a:lnSpc>
                <a:spcPct val="100000"/>
              </a:lnSpc>
            </a:pPr>
            <a:r>
              <a:rPr lang="en-US" dirty="0"/>
              <a:t>Kannan S, Song Z. Variation In Hospital Salary Expenditures And Utilization Changes After Private Equity Acquisition, 2005–19. Health Affairs 2025;44(2):206–14.</a:t>
            </a:r>
          </a:p>
        </p:txBody>
      </p:sp>
    </p:spTree>
    <p:extLst>
      <p:ext uri="{BB962C8B-B14F-4D97-AF65-F5344CB8AC3E}">
        <p14:creationId xmlns:p14="http://schemas.microsoft.com/office/powerpoint/2010/main" val="4162146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8BA86-4974-12C6-44B0-A122D2B9A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BDDD6-6127-A76C-986E-923260E4051D}"/>
              </a:ext>
            </a:extLst>
          </p:cNvPr>
          <p:cNvSpPr>
            <a:spLocks noGrp="1"/>
          </p:cNvSpPr>
          <p:nvPr>
            <p:ph type="title"/>
          </p:nvPr>
        </p:nvSpPr>
        <p:spPr/>
        <p:txBody>
          <a:bodyPr>
            <a:noAutofit/>
          </a:bodyPr>
          <a:lstStyle/>
          <a:p>
            <a:r>
              <a:rPr lang="en-US" sz="3600" b="1" dirty="0"/>
              <a:t>PE Acquisition Reduced ED and ICU Staffing</a:t>
            </a:r>
            <a:br>
              <a:rPr lang="en-US" sz="3600" dirty="0"/>
            </a:br>
            <a:r>
              <a:rPr lang="en-US" sz="2400" dirty="0"/>
              <a:t>Mortality in EDs rose by 13%</a:t>
            </a:r>
            <a:endParaRPr lang="en-US" sz="3600" dirty="0"/>
          </a:p>
        </p:txBody>
      </p:sp>
      <p:graphicFrame>
        <p:nvGraphicFramePr>
          <p:cNvPr id="4" name="Content Placeholder 3">
            <a:extLst>
              <a:ext uri="{FF2B5EF4-FFF2-40B4-BE49-F238E27FC236}">
                <a16:creationId xmlns:a16="http://schemas.microsoft.com/office/drawing/2014/main" id="{95B04CE7-A036-1ED0-2334-C950C8BE5E8F}"/>
              </a:ext>
            </a:extLst>
          </p:cNvPr>
          <p:cNvGraphicFramePr>
            <a:graphicFrameLocks noGrp="1"/>
          </p:cNvGraphicFramePr>
          <p:nvPr>
            <p:ph idx="1"/>
            <p:extLst>
              <p:ext uri="{D42A27DB-BD31-4B8C-83A1-F6EECF244321}">
                <p14:modId xmlns:p14="http://schemas.microsoft.com/office/powerpoint/2010/main" val="2034704613"/>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97D2829-09EA-AC20-381F-5727A8C1FFA6}"/>
              </a:ext>
            </a:extLst>
          </p:cNvPr>
          <p:cNvSpPr>
            <a:spLocks noGrp="1"/>
          </p:cNvSpPr>
          <p:nvPr>
            <p:ph type="body" idx="10"/>
          </p:nvPr>
        </p:nvSpPr>
        <p:spPr/>
        <p:txBody>
          <a:bodyPr/>
          <a:lstStyle/>
          <a:p>
            <a:pPr>
              <a:lnSpc>
                <a:spcPct val="100000"/>
              </a:lnSpc>
            </a:pPr>
            <a:r>
              <a:rPr lang="en-US" dirty="0"/>
              <a:t>* = significant.  Relative change as calculated as adjusted difference-in-difference effect divided by PE-acquired hospitals pre-acquisition mean.  ICU Death estimate not statistically significant.  Data from: Kannan S, Bruch JD, Zubizarreta JR, Stevens J, Song Z. Hospital Staffing and Patient Outcomes After Private Equity Acquisition. </a:t>
            </a:r>
            <a:r>
              <a:rPr lang="en-US" i="1" dirty="0"/>
              <a:t>Ann Intern Med</a:t>
            </a:r>
            <a:r>
              <a:rPr lang="en-US" dirty="0"/>
              <a:t> 2025; published online Sept 23. 2025</a:t>
            </a:r>
          </a:p>
        </p:txBody>
      </p:sp>
      <p:sp>
        <p:nvSpPr>
          <p:cNvPr id="6" name="TextBox 5">
            <a:extLst>
              <a:ext uri="{FF2B5EF4-FFF2-40B4-BE49-F238E27FC236}">
                <a16:creationId xmlns:a16="http://schemas.microsoft.com/office/drawing/2014/main" id="{27243C21-FB1A-9DB6-AF35-A8F686F697EB}"/>
              </a:ext>
            </a:extLst>
          </p:cNvPr>
          <p:cNvSpPr txBox="1"/>
          <p:nvPr/>
        </p:nvSpPr>
        <p:spPr>
          <a:xfrm>
            <a:off x="3217239" y="5332288"/>
            <a:ext cx="579120" cy="369332"/>
          </a:xfrm>
          <a:prstGeom prst="rect">
            <a:avLst/>
          </a:prstGeom>
          <a:noFill/>
        </p:spPr>
        <p:txBody>
          <a:bodyPr wrap="square" rtlCol="0">
            <a:spAutoFit/>
          </a:bodyPr>
          <a:lstStyle/>
          <a:p>
            <a:r>
              <a:rPr lang="en-US" dirty="0">
                <a:solidFill>
                  <a:schemeClr val="bg1"/>
                </a:solidFill>
              </a:rPr>
              <a:t>*</a:t>
            </a:r>
          </a:p>
        </p:txBody>
      </p:sp>
      <p:sp>
        <p:nvSpPr>
          <p:cNvPr id="7" name="TextBox 6">
            <a:extLst>
              <a:ext uri="{FF2B5EF4-FFF2-40B4-BE49-F238E27FC236}">
                <a16:creationId xmlns:a16="http://schemas.microsoft.com/office/drawing/2014/main" id="{34F4323C-F4FD-0902-D9E3-C81B0A05CCB0}"/>
              </a:ext>
            </a:extLst>
          </p:cNvPr>
          <p:cNvSpPr txBox="1"/>
          <p:nvPr/>
        </p:nvSpPr>
        <p:spPr>
          <a:xfrm>
            <a:off x="5649685" y="5061857"/>
            <a:ext cx="267885" cy="369332"/>
          </a:xfrm>
          <a:prstGeom prst="rect">
            <a:avLst/>
          </a:prstGeom>
          <a:noFill/>
        </p:spPr>
        <p:txBody>
          <a:bodyPr wrap="square" rtlCol="0">
            <a:spAutoFit/>
          </a:bodyPr>
          <a:lstStyle/>
          <a:p>
            <a:r>
              <a:rPr lang="en-US" dirty="0">
                <a:solidFill>
                  <a:schemeClr val="bg1"/>
                </a:solidFill>
              </a:rPr>
              <a:t>*</a:t>
            </a:r>
          </a:p>
        </p:txBody>
      </p:sp>
      <p:sp>
        <p:nvSpPr>
          <p:cNvPr id="8" name="TextBox 7">
            <a:extLst>
              <a:ext uri="{FF2B5EF4-FFF2-40B4-BE49-F238E27FC236}">
                <a16:creationId xmlns:a16="http://schemas.microsoft.com/office/drawing/2014/main" id="{57A6BD79-2FD4-5294-C1FB-57998C4657FF}"/>
              </a:ext>
            </a:extLst>
          </p:cNvPr>
          <p:cNvSpPr txBox="1"/>
          <p:nvPr/>
        </p:nvSpPr>
        <p:spPr>
          <a:xfrm>
            <a:off x="7649226" y="1842785"/>
            <a:ext cx="579120"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FCD5AE5F-24E4-5B26-20D9-FB6DB1D455F6}"/>
              </a:ext>
            </a:extLst>
          </p:cNvPr>
          <p:cNvSpPr txBox="1"/>
          <p:nvPr/>
        </p:nvSpPr>
        <p:spPr>
          <a:xfrm>
            <a:off x="1852773" y="3472934"/>
            <a:ext cx="678096"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3074675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F4E7-6B95-241E-0440-DB7C9C60BA3F}"/>
              </a:ext>
            </a:extLst>
          </p:cNvPr>
          <p:cNvSpPr>
            <a:spLocks noGrp="1"/>
          </p:cNvSpPr>
          <p:nvPr>
            <p:ph type="title"/>
          </p:nvPr>
        </p:nvSpPr>
        <p:spPr/>
        <p:txBody>
          <a:bodyPr>
            <a:noAutofit/>
          </a:bodyPr>
          <a:lstStyle/>
          <a:p>
            <a:r>
              <a:rPr lang="en-US" sz="3200" dirty="0"/>
              <a:t>PE Acquisition Increases Postoperative Mortality After 4 Common Surgical Procedures</a:t>
            </a:r>
            <a:br>
              <a:rPr lang="en-US" sz="3200" dirty="0"/>
            </a:br>
            <a:r>
              <a:rPr lang="en-US" sz="2000" dirty="0"/>
              <a:t>Driven by mortality following complications, or “failure to rescue”</a:t>
            </a:r>
            <a:endParaRPr lang="en-US" sz="2400" dirty="0"/>
          </a:p>
        </p:txBody>
      </p:sp>
      <p:graphicFrame>
        <p:nvGraphicFramePr>
          <p:cNvPr id="4" name="Content Placeholder 3">
            <a:extLst>
              <a:ext uri="{FF2B5EF4-FFF2-40B4-BE49-F238E27FC236}">
                <a16:creationId xmlns:a16="http://schemas.microsoft.com/office/drawing/2014/main" id="{B28F4C55-6A11-DED1-7B6A-6DB969AC397D}"/>
              </a:ext>
            </a:extLst>
          </p:cNvPr>
          <p:cNvGraphicFramePr>
            <a:graphicFrameLocks noGrp="1"/>
          </p:cNvGraphicFramePr>
          <p:nvPr>
            <p:ph idx="1"/>
            <p:extLst>
              <p:ext uri="{D42A27DB-BD31-4B8C-83A1-F6EECF244321}">
                <p14:modId xmlns:p14="http://schemas.microsoft.com/office/powerpoint/2010/main" val="2871424649"/>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68221CEC-A117-6755-E868-4991EED82748}"/>
              </a:ext>
            </a:extLst>
          </p:cNvPr>
          <p:cNvSpPr>
            <a:spLocks noGrp="1"/>
          </p:cNvSpPr>
          <p:nvPr>
            <p:ph type="body" idx="10"/>
          </p:nvPr>
        </p:nvSpPr>
        <p:spPr/>
        <p:txBody>
          <a:bodyPr/>
          <a:lstStyle/>
          <a:p>
            <a:pPr>
              <a:lnSpc>
                <a:spcPct val="100000"/>
              </a:lnSpc>
            </a:pPr>
            <a:r>
              <a:rPr lang="en-US" dirty="0"/>
              <a:t>Percent change is relative increase, calculated by authors by dividing effect estimate (percentage point change) by preintervention mean.  Failure to rescue is defined as mortality following a complication.  Data: Diaz A, Mead M, Rohde S, Kunnath N, Dimick JB, Ibrahim AM. Hospitals Acquired By Private Equity Firms: Increased Postoperative Mortality For Common Inpatient Surgeries. </a:t>
            </a:r>
            <a:r>
              <a:rPr lang="en-US" i="1" dirty="0"/>
              <a:t>Health Affairs</a:t>
            </a:r>
            <a:r>
              <a:rPr lang="en-US" dirty="0"/>
              <a:t> 2025; </a:t>
            </a:r>
            <a:r>
              <a:rPr lang="en-US" b="1" dirty="0"/>
              <a:t>44</a:t>
            </a:r>
            <a:r>
              <a:rPr lang="en-US" dirty="0"/>
              <a:t>: 554–62.</a:t>
            </a:r>
          </a:p>
        </p:txBody>
      </p:sp>
    </p:spTree>
    <p:extLst>
      <p:ext uri="{BB962C8B-B14F-4D97-AF65-F5344CB8AC3E}">
        <p14:creationId xmlns:p14="http://schemas.microsoft.com/office/powerpoint/2010/main" val="4258484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15F0-1D44-528A-2EDF-12673C03B438}"/>
              </a:ext>
            </a:extLst>
          </p:cNvPr>
          <p:cNvSpPr>
            <a:spLocks noGrp="1"/>
          </p:cNvSpPr>
          <p:nvPr>
            <p:ph type="title"/>
          </p:nvPr>
        </p:nvSpPr>
        <p:spPr/>
        <p:txBody>
          <a:bodyPr>
            <a:normAutofit fontScale="90000"/>
          </a:bodyPr>
          <a:lstStyle/>
          <a:p>
            <a:r>
              <a:rPr lang="en-US" sz="4900" b="1" dirty="0"/>
              <a:t>For-Profit Hospices </a:t>
            </a:r>
            <a:br>
              <a:rPr lang="en-US" sz="4900" b="1" dirty="0"/>
            </a:br>
            <a:r>
              <a:rPr lang="en-US" sz="4900" b="1" dirty="0"/>
              <a:t>Spend Less on Direct Patient Care</a:t>
            </a:r>
            <a:br>
              <a:rPr lang="en-US" dirty="0"/>
            </a:br>
            <a:r>
              <a:rPr lang="en-US" sz="2200" dirty="0"/>
              <a:t>Private Equity hospitals spend the least, and have highest profits</a:t>
            </a:r>
            <a:endParaRPr lang="en-US" sz="2700" dirty="0"/>
          </a:p>
        </p:txBody>
      </p:sp>
      <p:graphicFrame>
        <p:nvGraphicFramePr>
          <p:cNvPr id="4" name="Content Placeholder 3">
            <a:extLst>
              <a:ext uri="{FF2B5EF4-FFF2-40B4-BE49-F238E27FC236}">
                <a16:creationId xmlns:a16="http://schemas.microsoft.com/office/drawing/2014/main" id="{797F5FBD-9576-9FC0-A502-96C184EC02E1}"/>
              </a:ext>
            </a:extLst>
          </p:cNvPr>
          <p:cNvGraphicFramePr>
            <a:graphicFrameLocks noGrp="1"/>
          </p:cNvGraphicFramePr>
          <p:nvPr>
            <p:ph idx="1"/>
            <p:extLst>
              <p:ext uri="{D42A27DB-BD31-4B8C-83A1-F6EECF244321}">
                <p14:modId xmlns:p14="http://schemas.microsoft.com/office/powerpoint/2010/main" val="3596123968"/>
              </p:ext>
            </p:extLst>
          </p:nvPr>
        </p:nvGraphicFramePr>
        <p:xfrm>
          <a:off x="838200" y="2076773"/>
          <a:ext cx="10515600" cy="39287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A8569499-B37A-B022-394F-63989F920CBA}"/>
              </a:ext>
            </a:extLst>
          </p:cNvPr>
          <p:cNvSpPr>
            <a:spLocks noGrp="1"/>
          </p:cNvSpPr>
          <p:nvPr>
            <p:ph type="body" idx="10"/>
          </p:nvPr>
        </p:nvSpPr>
        <p:spPr/>
        <p:txBody>
          <a:bodyPr>
            <a:normAutofit/>
          </a:bodyPr>
          <a:lstStyle/>
          <a:p>
            <a:pPr>
              <a:lnSpc>
                <a:spcPct val="100000"/>
              </a:lnSpc>
            </a:pPr>
            <a:r>
              <a:rPr lang="en-US" dirty="0"/>
              <a:t>Data: Soltoff A, Williams D, Braun RT. Private Equity–Owned Hospices Report Highest Profits, Lowest Patient Care Spending Compared With Other Ownership Models. </a:t>
            </a:r>
            <a:r>
              <a:rPr lang="en-US" i="1" dirty="0"/>
              <a:t>Health Affairs</a:t>
            </a:r>
            <a:r>
              <a:rPr lang="en-US" dirty="0"/>
              <a:t> 2025; </a:t>
            </a:r>
            <a:r>
              <a:rPr lang="en-US" b="1" dirty="0"/>
              <a:t>44</a:t>
            </a:r>
            <a:r>
              <a:rPr lang="en-US" dirty="0"/>
              <a:t>: 1235–43.  This analysis also found PE more likely to have patients in nursing homes, and achieve highest margins compared to other ownership types. </a:t>
            </a:r>
          </a:p>
        </p:txBody>
      </p:sp>
    </p:spTree>
    <p:extLst>
      <p:ext uri="{BB962C8B-B14F-4D97-AF65-F5344CB8AC3E}">
        <p14:creationId xmlns:p14="http://schemas.microsoft.com/office/powerpoint/2010/main" val="740112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384670-964A-129B-9FCC-6D33F16DAB7A}"/>
              </a:ext>
            </a:extLst>
          </p:cNvPr>
          <p:cNvSpPr>
            <a:spLocks noGrp="1"/>
          </p:cNvSpPr>
          <p:nvPr>
            <p:ph idx="1"/>
          </p:nvPr>
        </p:nvSpPr>
        <p:spPr>
          <a:xfrm>
            <a:off x="1193369" y="552091"/>
            <a:ext cx="10337369" cy="5431536"/>
          </a:xfrm>
        </p:spPr>
        <p:txBody>
          <a:bodyPr anchor="ctr">
            <a:normAutofit/>
          </a:bodyPr>
          <a:lstStyle/>
          <a:p>
            <a:pPr marL="0" indent="0">
              <a:lnSpc>
                <a:spcPct val="100000"/>
              </a:lnSpc>
              <a:spcBef>
                <a:spcPts val="0"/>
              </a:spcBef>
              <a:buNone/>
            </a:pPr>
            <a:r>
              <a:rPr lang="en-US" sz="3600" b="1" dirty="0"/>
              <a:t>Corporate takeover of </a:t>
            </a:r>
            <a:r>
              <a:rPr lang="en-US" sz="3600" dirty="0"/>
              <a:t>healthcare delivery </a:t>
            </a:r>
          </a:p>
          <a:p>
            <a:pPr marL="0" indent="0">
              <a:lnSpc>
                <a:spcPct val="100000"/>
              </a:lnSpc>
              <a:spcBef>
                <a:spcPts val="0"/>
              </a:spcBef>
              <a:buNone/>
            </a:pPr>
            <a:r>
              <a:rPr lang="en-US" sz="3600" dirty="0"/>
              <a:t>is escalating rapidly — </a:t>
            </a:r>
          </a:p>
          <a:p>
            <a:pPr marL="0" indent="0">
              <a:lnSpc>
                <a:spcPct val="100000"/>
              </a:lnSpc>
              <a:spcBef>
                <a:spcPts val="0"/>
              </a:spcBef>
              <a:spcAft>
                <a:spcPts val="2400"/>
              </a:spcAft>
              <a:buNone/>
            </a:pPr>
            <a:r>
              <a:rPr lang="en-US" sz="3600" dirty="0"/>
              <a:t>including by pernicious private equity actors</a:t>
            </a:r>
          </a:p>
          <a:p>
            <a:pPr marL="0" indent="0">
              <a:lnSpc>
                <a:spcPct val="100000"/>
              </a:lnSpc>
              <a:spcBef>
                <a:spcPts val="0"/>
              </a:spcBef>
              <a:buNone/>
            </a:pPr>
            <a:r>
              <a:rPr lang="en-US" sz="3600" b="1" dirty="0"/>
              <a:t>Communities </a:t>
            </a:r>
            <a:r>
              <a:rPr lang="en-US" sz="3600" dirty="0"/>
              <a:t>—</a:t>
            </a:r>
            <a:r>
              <a:rPr lang="en-US" sz="3600" b="1" dirty="0"/>
              <a:t> not corporations </a:t>
            </a:r>
            <a:r>
              <a:rPr lang="en-US" sz="3600" dirty="0"/>
              <a:t>— </a:t>
            </a:r>
          </a:p>
          <a:p>
            <a:pPr marL="0" indent="0">
              <a:lnSpc>
                <a:spcPct val="100000"/>
              </a:lnSpc>
              <a:spcBef>
                <a:spcPts val="0"/>
              </a:spcBef>
              <a:buNone/>
            </a:pPr>
            <a:r>
              <a:rPr lang="en-US" sz="3600" dirty="0"/>
              <a:t>should own our precious healthcare resources</a:t>
            </a:r>
          </a:p>
        </p:txBody>
      </p:sp>
    </p:spTree>
    <p:extLst>
      <p:ext uri="{BB962C8B-B14F-4D97-AF65-F5344CB8AC3E}">
        <p14:creationId xmlns:p14="http://schemas.microsoft.com/office/powerpoint/2010/main" val="2527496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9361-B589-7B82-D9AD-221F3026B43C}"/>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VI. Immigrants and Health</a:t>
            </a:r>
          </a:p>
        </p:txBody>
      </p:sp>
    </p:spTree>
    <p:extLst>
      <p:ext uri="{BB962C8B-B14F-4D97-AF65-F5344CB8AC3E}">
        <p14:creationId xmlns:p14="http://schemas.microsoft.com/office/powerpoint/2010/main" val="4216408583"/>
      </p:ext>
    </p:extLst>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51C7F-2812-93C4-4DB1-6C77ED3C0976}"/>
              </a:ext>
            </a:extLst>
          </p:cNvPr>
          <p:cNvPicPr>
            <a:picLocks noChangeAspect="1"/>
          </p:cNvPicPr>
          <p:nvPr/>
        </p:nvPicPr>
        <p:blipFill>
          <a:blip r:embed="rId2"/>
          <a:srcRect b="67910"/>
          <a:stretch>
            <a:fillRect/>
          </a:stretch>
        </p:blipFill>
        <p:spPr>
          <a:xfrm>
            <a:off x="520927" y="387458"/>
            <a:ext cx="11150146" cy="3239145"/>
          </a:xfrm>
          <a:prstGeom prst="rect">
            <a:avLst/>
          </a:prstGeom>
        </p:spPr>
      </p:pic>
      <p:sp>
        <p:nvSpPr>
          <p:cNvPr id="5" name="Text Placeholder 4">
            <a:extLst>
              <a:ext uri="{FF2B5EF4-FFF2-40B4-BE49-F238E27FC236}">
                <a16:creationId xmlns:a16="http://schemas.microsoft.com/office/drawing/2014/main" id="{96A2D605-2815-554E-E8AB-5B28632F305D}"/>
              </a:ext>
            </a:extLst>
          </p:cNvPr>
          <p:cNvSpPr>
            <a:spLocks noGrp="1"/>
          </p:cNvSpPr>
          <p:nvPr>
            <p:ph type="body" idx="10"/>
          </p:nvPr>
        </p:nvSpPr>
        <p:spPr/>
        <p:txBody>
          <a:bodyPr/>
          <a:lstStyle/>
          <a:p>
            <a:r>
              <a:rPr lang="en-US" dirty="0"/>
              <a:t>https://</a:t>
            </a:r>
            <a:r>
              <a:rPr lang="en-US" dirty="0" err="1"/>
              <a:t>abcnews.go.com</a:t>
            </a:r>
            <a:r>
              <a:rPr lang="en-US" dirty="0"/>
              <a:t>/US/</a:t>
            </a:r>
            <a:r>
              <a:rPr lang="en-US" dirty="0" err="1"/>
              <a:t>illinois</a:t>
            </a:r>
            <a:r>
              <a:rPr lang="en-US" dirty="0"/>
              <a:t>-files-lawsuit-block-deployment-national-guard/</a:t>
            </a:r>
            <a:r>
              <a:rPr lang="en-US" dirty="0" err="1"/>
              <a:t>story?id</a:t>
            </a:r>
            <a:r>
              <a:rPr lang="en-US" dirty="0"/>
              <a:t>=126253079</a:t>
            </a:r>
          </a:p>
        </p:txBody>
      </p:sp>
      <p:pic>
        <p:nvPicPr>
          <p:cNvPr id="7" name="Picture 6">
            <a:extLst>
              <a:ext uri="{FF2B5EF4-FFF2-40B4-BE49-F238E27FC236}">
                <a16:creationId xmlns:a16="http://schemas.microsoft.com/office/drawing/2014/main" id="{9478BE5F-6906-4D5D-24C9-4F1BEB6AA80B}"/>
              </a:ext>
            </a:extLst>
          </p:cNvPr>
          <p:cNvPicPr>
            <a:picLocks noChangeAspect="1"/>
          </p:cNvPicPr>
          <p:nvPr/>
        </p:nvPicPr>
        <p:blipFill>
          <a:blip r:embed="rId2"/>
          <a:srcRect l="6436" t="37598" r="3695" b="9470"/>
          <a:stretch>
            <a:fillRect/>
          </a:stretch>
        </p:blipFill>
        <p:spPr>
          <a:xfrm>
            <a:off x="2531975" y="2123268"/>
            <a:ext cx="7128050" cy="3800498"/>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3500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BD50-ECEB-9B91-7D39-80D2C1C313E2}"/>
              </a:ext>
            </a:extLst>
          </p:cNvPr>
          <p:cNvSpPr>
            <a:spLocks noGrp="1"/>
          </p:cNvSpPr>
          <p:nvPr>
            <p:ph type="title"/>
          </p:nvPr>
        </p:nvSpPr>
        <p:spPr>
          <a:xfrm>
            <a:off x="838200" y="237141"/>
            <a:ext cx="10515600" cy="795722"/>
          </a:xfrm>
        </p:spPr>
        <p:txBody>
          <a:bodyPr>
            <a:normAutofit/>
          </a:bodyPr>
          <a:lstStyle/>
          <a:p>
            <a:r>
              <a:rPr lang="en-US" sz="3600" dirty="0"/>
              <a:t>Immigrant Coverage: OBBBA and Rule Making</a:t>
            </a:r>
          </a:p>
        </p:txBody>
      </p:sp>
      <p:sp>
        <p:nvSpPr>
          <p:cNvPr id="3" name="Text Placeholder 2">
            <a:extLst>
              <a:ext uri="{FF2B5EF4-FFF2-40B4-BE49-F238E27FC236}">
                <a16:creationId xmlns:a16="http://schemas.microsoft.com/office/drawing/2014/main" id="{5E0C2B1E-43ED-D109-09FF-0555F38A00F4}"/>
              </a:ext>
            </a:extLst>
          </p:cNvPr>
          <p:cNvSpPr>
            <a:spLocks noGrp="1"/>
          </p:cNvSpPr>
          <p:nvPr>
            <p:ph type="body" idx="10"/>
          </p:nvPr>
        </p:nvSpPr>
        <p:spPr/>
        <p:txBody>
          <a:bodyPr/>
          <a:lstStyle/>
          <a:p>
            <a:pPr>
              <a:lnSpc>
                <a:spcPct val="100000"/>
              </a:lnSpc>
            </a:pPr>
            <a:r>
              <a:rPr lang="en-US" dirty="0"/>
              <a:t>Adopted from: Pillai D, Artiga S. Recent Trump Administration Policies that Impact Health Coverage and Care for Immigrant Families [Internet]. KFF. 2025 [cited 2025 Oct 29];Available from: https://www.kff.org/immigrant-health/recent-trump-administration-policies-that-impact-health-coverage-and-care-for-immigrant-families/</a:t>
            </a:r>
          </a:p>
        </p:txBody>
      </p:sp>
      <p:graphicFrame>
        <p:nvGraphicFramePr>
          <p:cNvPr id="7" name="Table 6">
            <a:extLst>
              <a:ext uri="{FF2B5EF4-FFF2-40B4-BE49-F238E27FC236}">
                <a16:creationId xmlns:a16="http://schemas.microsoft.com/office/drawing/2014/main" id="{409C7680-DDAC-BC18-475B-B5C9E12DB133}"/>
              </a:ext>
            </a:extLst>
          </p:cNvPr>
          <p:cNvGraphicFramePr>
            <a:graphicFrameLocks noGrp="1"/>
          </p:cNvGraphicFramePr>
          <p:nvPr>
            <p:extLst>
              <p:ext uri="{D42A27DB-BD31-4B8C-83A1-F6EECF244321}">
                <p14:modId xmlns:p14="http://schemas.microsoft.com/office/powerpoint/2010/main" val="3425861127"/>
              </p:ext>
            </p:extLst>
          </p:nvPr>
        </p:nvGraphicFramePr>
        <p:xfrm>
          <a:off x="131298" y="1032863"/>
          <a:ext cx="11929405" cy="4904505"/>
        </p:xfrm>
        <a:graphic>
          <a:graphicData uri="http://schemas.openxmlformats.org/drawingml/2006/table">
            <a:tbl>
              <a:tblPr>
                <a:tableStyleId>{5C22544A-7EE6-4342-B048-85BDC9FD1C3A}</a:tableStyleId>
              </a:tblPr>
              <a:tblGrid>
                <a:gridCol w="1561513">
                  <a:extLst>
                    <a:ext uri="{9D8B030D-6E8A-4147-A177-3AD203B41FA5}">
                      <a16:colId xmlns:a16="http://schemas.microsoft.com/office/drawing/2014/main" val="373532279"/>
                    </a:ext>
                  </a:extLst>
                </a:gridCol>
                <a:gridCol w="4403186">
                  <a:extLst>
                    <a:ext uri="{9D8B030D-6E8A-4147-A177-3AD203B41FA5}">
                      <a16:colId xmlns:a16="http://schemas.microsoft.com/office/drawing/2014/main" val="3826814514"/>
                    </a:ext>
                  </a:extLst>
                </a:gridCol>
                <a:gridCol w="2982353">
                  <a:extLst>
                    <a:ext uri="{9D8B030D-6E8A-4147-A177-3AD203B41FA5}">
                      <a16:colId xmlns:a16="http://schemas.microsoft.com/office/drawing/2014/main" val="725287025"/>
                    </a:ext>
                  </a:extLst>
                </a:gridCol>
                <a:gridCol w="2982353">
                  <a:extLst>
                    <a:ext uri="{9D8B030D-6E8A-4147-A177-3AD203B41FA5}">
                      <a16:colId xmlns:a16="http://schemas.microsoft.com/office/drawing/2014/main" val="3096278593"/>
                    </a:ext>
                  </a:extLst>
                </a:gridCol>
              </a:tblGrid>
              <a:tr h="598515">
                <a:tc>
                  <a:txBody>
                    <a:bodyPr/>
                    <a:lstStyle/>
                    <a:p>
                      <a:pPr algn="ctr"/>
                      <a:r>
                        <a:rPr lang="en-US" sz="2000" b="1" dirty="0">
                          <a:solidFill>
                            <a:schemeClr val="bg1"/>
                          </a:solidFill>
                          <a:effectLst>
                            <a:outerShdw blurRad="50800" dist="38100" dir="2700000" algn="tl" rotWithShape="0">
                              <a:prstClr val="black">
                                <a:alpha val="40000"/>
                              </a:prstClr>
                            </a:outerShdw>
                          </a:effectLst>
                        </a:rPr>
                        <a:t>The OBBA</a:t>
                      </a:r>
                    </a:p>
                  </a:txBody>
                  <a:tcPr marL="0" marR="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Medicaid and CHIP</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ACA Subsidies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Medicare</a:t>
                      </a:r>
                    </a:p>
                  </a:txBody>
                  <a:tcPr marL="0" marR="0" anchor="ct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95781204"/>
                  </a:ext>
                </a:extLst>
              </a:tr>
              <a:tr h="598515">
                <a:tc rowSpan="2">
                  <a:txBody>
                    <a:bodyPr/>
                    <a:lstStyle/>
                    <a:p>
                      <a:pPr algn="ctr"/>
                      <a:r>
                        <a:rPr lang="en-US" sz="2000" dirty="0"/>
                        <a:t>Retain eligibility</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dirty="0"/>
                        <a:t>Legal Permanent Residents, Cuban/Haitian entrants, COFA migrants</a:t>
                      </a: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561175"/>
                  </a:ext>
                </a:extLst>
              </a:tr>
              <a:tr h="598515">
                <a:tc vMerge="1">
                  <a:txBody>
                    <a:bodyPr/>
                    <a:lstStyle/>
                    <a:p>
                      <a:pPr algn="ctr"/>
                      <a:endParaRPr lang="en-US" sz="20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Lawfully-residing children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pregnant women (state option)</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643008"/>
                  </a:ext>
                </a:extLst>
              </a:tr>
              <a:tr h="598515">
                <a:tc rowSpan="2">
                  <a:txBody>
                    <a:bodyPr/>
                    <a:lstStyle/>
                    <a:p>
                      <a:pPr algn="ctr"/>
                      <a:r>
                        <a:rPr lang="en-US" sz="2000" dirty="0"/>
                        <a:t>Lose coverage</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rPr>
                        <a:t>Refugees, asylees, some survivors of abuse/trafficking, Indians born in Canada, conditional entrants &lt; 1980, withholding of deportation/removal, paroled into US 1+ year.</a:t>
                      </a: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20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033011"/>
                  </a:ext>
                </a:extLst>
              </a:tr>
              <a:tr h="598515">
                <a:tc vMerge="1">
                  <a:txBody>
                    <a:bodyPr/>
                    <a:lstStyle/>
                    <a:p>
                      <a:pPr algn="ctr"/>
                      <a:endParaRPr lang="en-US" sz="20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 </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rPr>
                        <a:t>Temporary protected status, humanitarian parole, work visas, special immigrant juveniles, some asylum applicants, and other groups</a:t>
                      </a: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2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059730"/>
                  </a:ext>
                </a:extLst>
              </a:tr>
              <a:tr h="598515">
                <a:tc gridSpan="2">
                  <a:txBody>
                    <a:bodyPr/>
                    <a:lstStyle/>
                    <a:p>
                      <a:pPr marL="347663" indent="0" algn="l">
                        <a:tabLst/>
                      </a:pPr>
                      <a:r>
                        <a:rPr lang="en-US" sz="2000" b="1" dirty="0">
                          <a:solidFill>
                            <a:schemeClr val="bg1"/>
                          </a:solidFill>
                          <a:effectLst>
                            <a:outerShdw blurRad="50800" dist="38100" dir="2700000" algn="tl" rotWithShape="0">
                              <a:prstClr val="black">
                                <a:alpha val="40000"/>
                              </a:prstClr>
                            </a:outerShdw>
                          </a:effectLst>
                        </a:rPr>
                        <a:t>Regulatory Action</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2000" b="1" dirty="0">
                        <a:solidFill>
                          <a:schemeClr val="bg1"/>
                        </a:solidFill>
                        <a:effectLst>
                          <a:outerShdw blurRad="50800" dist="38100" dir="2700000" algn="tl" rotWithShape="0">
                            <a:prstClr val="black">
                              <a:alpha val="40000"/>
                            </a:prstClr>
                          </a:outerShdw>
                        </a:effectLst>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rPr>
                        <a:t>ACA</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n-US" sz="2000" b="1" dirty="0">
                        <a:solidFill>
                          <a:schemeClr val="bg1"/>
                        </a:solidFill>
                        <a:effectLst>
                          <a:outerShdw blurRad="50800" dist="38100" dir="2700000" algn="tl" rotWithShape="0">
                            <a:prstClr val="black">
                              <a:alpha val="40000"/>
                            </a:prstClr>
                          </a:outerShdw>
                        </a:effectLst>
                      </a:endParaRPr>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625361075"/>
                  </a:ext>
                </a:extLst>
              </a:tr>
              <a:tr h="598515">
                <a:tc>
                  <a:txBody>
                    <a:bodyPr/>
                    <a:lstStyle/>
                    <a:p>
                      <a:pPr algn="ctr"/>
                      <a:r>
                        <a:rPr lang="en-US" sz="2000" dirty="0"/>
                        <a:t>Lose coverage</a:t>
                      </a:r>
                    </a:p>
                  </a:txBody>
                  <a:tcPr marL="0" marR="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rPr>
                        <a:t>DACA recipients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2000" dirty="0"/>
                    </a:p>
                  </a:txBody>
                  <a:tcPr marL="0" marR="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67280057"/>
                  </a:ext>
                </a:extLst>
              </a:tr>
            </a:tbl>
          </a:graphicData>
        </a:graphic>
      </p:graphicFrame>
    </p:spTree>
    <p:extLst>
      <p:ext uri="{BB962C8B-B14F-4D97-AF65-F5344CB8AC3E}">
        <p14:creationId xmlns:p14="http://schemas.microsoft.com/office/powerpoint/2010/main" val="376090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C98E9-D071-7771-A62C-82BB3E1DBB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F0BB1B6-F48E-1742-1A70-3D0714493CD3}"/>
              </a:ext>
            </a:extLst>
          </p:cNvPr>
          <p:cNvPicPr>
            <a:picLocks noChangeAspect="1"/>
          </p:cNvPicPr>
          <p:nvPr/>
        </p:nvPicPr>
        <p:blipFill>
          <a:blip r:embed="rId2"/>
          <a:srcRect l="15217" t="80354" b="489"/>
          <a:stretch>
            <a:fillRect/>
          </a:stretch>
        </p:blipFill>
        <p:spPr>
          <a:xfrm>
            <a:off x="374903" y="304801"/>
            <a:ext cx="11442194" cy="2658532"/>
          </a:xfrm>
          <a:prstGeom prst="rect">
            <a:avLst/>
          </a:prstGeom>
        </p:spPr>
      </p:pic>
      <p:pic>
        <p:nvPicPr>
          <p:cNvPr id="3" name="Picture 2">
            <a:extLst>
              <a:ext uri="{FF2B5EF4-FFF2-40B4-BE49-F238E27FC236}">
                <a16:creationId xmlns:a16="http://schemas.microsoft.com/office/drawing/2014/main" id="{6AC0F297-9F17-DB35-BB35-A2A04BBCEE01}"/>
              </a:ext>
            </a:extLst>
          </p:cNvPr>
          <p:cNvPicPr>
            <a:picLocks noChangeAspect="1"/>
          </p:cNvPicPr>
          <p:nvPr/>
        </p:nvPicPr>
        <p:blipFill>
          <a:blip r:embed="rId2"/>
          <a:srcRect r="81991" b="89630"/>
          <a:stretch>
            <a:fillRect/>
          </a:stretch>
        </p:blipFill>
        <p:spPr>
          <a:xfrm>
            <a:off x="10533697" y="1913470"/>
            <a:ext cx="1201102" cy="71120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A46F6F0-516D-231F-5B22-4A44531B2937}"/>
              </a:ext>
            </a:extLst>
          </p:cNvPr>
          <p:cNvPicPr>
            <a:picLocks noChangeAspect="1"/>
          </p:cNvPicPr>
          <p:nvPr/>
        </p:nvPicPr>
        <p:blipFill>
          <a:blip r:embed="rId2"/>
          <a:srcRect l="3537" t="13704" r="3537" b="34197"/>
          <a:stretch>
            <a:fillRect/>
          </a:stretch>
        </p:blipFill>
        <p:spPr>
          <a:xfrm>
            <a:off x="3327400" y="2692403"/>
            <a:ext cx="5537200" cy="3192212"/>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646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11E0-C43F-91EE-6D1A-957CE2763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FF51D-7124-32A4-A668-A72F2EF3ACA1}"/>
              </a:ext>
            </a:extLst>
          </p:cNvPr>
          <p:cNvSpPr>
            <a:spLocks noGrp="1"/>
          </p:cNvSpPr>
          <p:nvPr>
            <p:ph type="title"/>
          </p:nvPr>
        </p:nvSpPr>
        <p:spPr/>
        <p:txBody>
          <a:bodyPr>
            <a:noAutofit/>
          </a:bodyPr>
          <a:lstStyle/>
          <a:p>
            <a:r>
              <a:rPr lang="en-US" sz="2000" b="1" dirty="0"/>
              <a:t>Healthcare spending among 5 high-income nations</a:t>
            </a:r>
            <a:br>
              <a:rPr lang="en-US" sz="2000" dirty="0"/>
            </a:br>
            <a:r>
              <a:rPr lang="en-US" sz="2800" dirty="0"/>
              <a:t>US Spending Projected to Rise &gt;20% GDP in Next 10 Years</a:t>
            </a:r>
          </a:p>
        </p:txBody>
      </p:sp>
      <p:sp>
        <p:nvSpPr>
          <p:cNvPr id="3" name="Text Placeholder 2">
            <a:extLst>
              <a:ext uri="{FF2B5EF4-FFF2-40B4-BE49-F238E27FC236}">
                <a16:creationId xmlns:a16="http://schemas.microsoft.com/office/drawing/2014/main" id="{4900D0CB-6725-5E52-8F3C-44CD427DDA7E}"/>
              </a:ext>
            </a:extLst>
          </p:cNvPr>
          <p:cNvSpPr>
            <a:spLocks noGrp="1"/>
          </p:cNvSpPr>
          <p:nvPr>
            <p:ph type="body" idx="10"/>
          </p:nvPr>
        </p:nvSpPr>
        <p:spPr/>
        <p:txBody>
          <a:bodyPr>
            <a:normAutofit lnSpcReduction="10000"/>
          </a:bodyPr>
          <a:lstStyle/>
          <a:p>
            <a:pPr>
              <a:lnSpc>
                <a:spcPct val="110000"/>
              </a:lnSpc>
              <a:spcBef>
                <a:spcPts val="0"/>
              </a:spcBef>
            </a:pPr>
            <a:r>
              <a:rPr lang="en-US" dirty="0"/>
              <a:t>Source: Data for all nations is from the OECD Data Explorer, downloaded July 29, 2025.  Estimates for US from 2024 onward, however, are drawn from the Center for Medicare and Medicaid Services’ latest projected National Health Expenditure Accounts.</a:t>
            </a:r>
          </a:p>
          <a:p>
            <a:pPr>
              <a:lnSpc>
                <a:spcPct val="110000"/>
              </a:lnSpc>
              <a:spcBef>
                <a:spcPts val="0"/>
              </a:spcBef>
            </a:pPr>
            <a:r>
              <a:rPr lang="en-US" dirty="0">
                <a:latin typeface="Calibri" panose="020F0502020204030204" pitchFamily="34" charset="0"/>
              </a:rPr>
              <a:t>https://</a:t>
            </a:r>
            <a:r>
              <a:rPr lang="en-US" dirty="0" err="1">
                <a:latin typeface="Calibri" panose="020F0502020204030204" pitchFamily="34" charset="0"/>
              </a:rPr>
              <a:t>www.cms.gov</a:t>
            </a:r>
            <a:r>
              <a:rPr lang="en-US" dirty="0">
                <a:latin typeface="Calibri" panose="020F0502020204030204" pitchFamily="34" charset="0"/>
              </a:rPr>
              <a:t>/data-research/statistics-trends-and-reports/national-health-expenditure-data/projected</a:t>
            </a:r>
          </a:p>
        </p:txBody>
      </p:sp>
      <p:graphicFrame>
        <p:nvGraphicFramePr>
          <p:cNvPr id="4" name="Content Placeholder 3">
            <a:extLst>
              <a:ext uri="{FF2B5EF4-FFF2-40B4-BE49-F238E27FC236}">
                <a16:creationId xmlns:a16="http://schemas.microsoft.com/office/drawing/2014/main" id="{13F30FB3-8B1A-AD04-B3A7-70F1E84D8D87}"/>
              </a:ext>
            </a:extLst>
          </p:cNvPr>
          <p:cNvGraphicFramePr>
            <a:graphicFrameLocks noGrp="1"/>
          </p:cNvGraphicFramePr>
          <p:nvPr>
            <p:ph idx="4294967295"/>
            <p:extLst>
              <p:ext uri="{D42A27DB-BD31-4B8C-83A1-F6EECF244321}">
                <p14:modId xmlns:p14="http://schemas.microsoft.com/office/powerpoint/2010/main" val="1981085178"/>
              </p:ext>
            </p:extLst>
          </p:nvPr>
        </p:nvGraphicFramePr>
        <p:xfrm>
          <a:off x="838200" y="1690688"/>
          <a:ext cx="10815403"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E688DCD-FDD2-973B-EC65-BB2179760D09}"/>
              </a:ext>
            </a:extLst>
          </p:cNvPr>
          <p:cNvSpPr txBox="1"/>
          <p:nvPr/>
        </p:nvSpPr>
        <p:spPr>
          <a:xfrm>
            <a:off x="838200" y="2659516"/>
            <a:ext cx="1635177" cy="1323439"/>
          </a:xfrm>
          <a:prstGeom prst="rect">
            <a:avLst/>
          </a:prstGeom>
          <a:noFill/>
        </p:spPr>
        <p:txBody>
          <a:bodyPr wrap="square" rtlCol="0">
            <a:spAutoFit/>
          </a:bodyPr>
          <a:lstStyle/>
          <a:p>
            <a:r>
              <a:rPr lang="en-US" sz="2000" dirty="0">
                <a:solidFill>
                  <a:schemeClr val="bg1"/>
                </a:solidFill>
              </a:rPr>
              <a:t>Healthcare spending as a percent </a:t>
            </a:r>
          </a:p>
          <a:p>
            <a:r>
              <a:rPr lang="en-US" sz="2000" dirty="0">
                <a:solidFill>
                  <a:schemeClr val="bg1"/>
                </a:solidFill>
              </a:rPr>
              <a:t>of GDP</a:t>
            </a:r>
          </a:p>
        </p:txBody>
      </p:sp>
    </p:spTree>
    <p:extLst>
      <p:ext uri="{BB962C8B-B14F-4D97-AF65-F5344CB8AC3E}">
        <p14:creationId xmlns:p14="http://schemas.microsoft.com/office/powerpoint/2010/main" val="26598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3BE3-E3A1-FA20-B393-636EFA13C528}"/>
              </a:ext>
            </a:extLst>
          </p:cNvPr>
          <p:cNvSpPr>
            <a:spLocks noGrp="1"/>
          </p:cNvSpPr>
          <p:nvPr>
            <p:ph type="title"/>
          </p:nvPr>
        </p:nvSpPr>
        <p:spPr/>
        <p:txBody>
          <a:bodyPr>
            <a:noAutofit/>
          </a:bodyPr>
          <a:lstStyle/>
          <a:p>
            <a:r>
              <a:rPr lang="en-US" sz="3600" b="1" dirty="0"/>
              <a:t>More Than 1 Million Non-Citizen Immigrants Are Healthcare Workers Across Care Settings</a:t>
            </a:r>
            <a:br>
              <a:rPr lang="en-US" sz="3600" dirty="0"/>
            </a:br>
            <a:r>
              <a:rPr lang="en-US" sz="2400" dirty="0"/>
              <a:t>Approximately 1/3 are undocumented</a:t>
            </a:r>
            <a:endParaRPr lang="en-US" sz="3600" dirty="0"/>
          </a:p>
        </p:txBody>
      </p:sp>
      <p:graphicFrame>
        <p:nvGraphicFramePr>
          <p:cNvPr id="4" name="Content Placeholder 3">
            <a:extLst>
              <a:ext uri="{FF2B5EF4-FFF2-40B4-BE49-F238E27FC236}">
                <a16:creationId xmlns:a16="http://schemas.microsoft.com/office/drawing/2014/main" id="{D3240C0B-6747-1E1C-BDE4-33F67C1890F8}"/>
              </a:ext>
            </a:extLst>
          </p:cNvPr>
          <p:cNvGraphicFramePr>
            <a:graphicFrameLocks noGrp="1"/>
          </p:cNvGraphicFramePr>
          <p:nvPr>
            <p:ph idx="1"/>
            <p:extLst>
              <p:ext uri="{D42A27DB-BD31-4B8C-83A1-F6EECF244321}">
                <p14:modId xmlns:p14="http://schemas.microsoft.com/office/powerpoint/2010/main" val="1441507193"/>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023E95E7-4A8D-AC20-D4AC-755DFEC3B3EF}"/>
              </a:ext>
            </a:extLst>
          </p:cNvPr>
          <p:cNvSpPr>
            <a:spLocks noGrp="1"/>
          </p:cNvSpPr>
          <p:nvPr>
            <p:ph type="body" idx="10"/>
          </p:nvPr>
        </p:nvSpPr>
        <p:spPr/>
        <p:txBody>
          <a:bodyPr/>
          <a:lstStyle/>
          <a:p>
            <a:pPr>
              <a:lnSpc>
                <a:spcPct val="100000"/>
              </a:lnSpc>
            </a:pPr>
            <a:r>
              <a:rPr lang="en-US" dirty="0"/>
              <a:t>Data: </a:t>
            </a:r>
            <a:r>
              <a:rPr lang="en-US" dirty="0" err="1"/>
              <a:t>Azaroff</a:t>
            </a:r>
            <a:r>
              <a:rPr lang="en-US" dirty="0"/>
              <a:t> LS, Woolhandler S, Touw S, Bor D, Himmelstein DU. Deporting Immigrants May Further Shrink the Health Care Workforce. JAMA 2025;333(22):2018–20.</a:t>
            </a:r>
          </a:p>
        </p:txBody>
      </p:sp>
      <p:sp>
        <p:nvSpPr>
          <p:cNvPr id="7" name="Rectangle 6">
            <a:extLst>
              <a:ext uri="{FF2B5EF4-FFF2-40B4-BE49-F238E27FC236}">
                <a16:creationId xmlns:a16="http://schemas.microsoft.com/office/drawing/2014/main" id="{B2AD2831-ED5A-AB65-38A0-3A10C1868C2A}"/>
              </a:ext>
            </a:extLst>
          </p:cNvPr>
          <p:cNvSpPr>
            <a:spLocks noChangeAspect="1"/>
          </p:cNvSpPr>
          <p:nvPr/>
        </p:nvSpPr>
        <p:spPr>
          <a:xfrm>
            <a:off x="2636128" y="5599653"/>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7950FC-4C47-BDFB-580E-1FB5377BD0B8}"/>
              </a:ext>
            </a:extLst>
          </p:cNvPr>
          <p:cNvSpPr>
            <a:spLocks noChangeAspect="1"/>
          </p:cNvSpPr>
          <p:nvPr/>
        </p:nvSpPr>
        <p:spPr>
          <a:xfrm>
            <a:off x="6113455" y="5599653"/>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767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659A-A77F-71A0-9DE3-DF86FC197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77AAA-5CD3-9F74-F6ED-72DA917F8EA9}"/>
              </a:ext>
            </a:extLst>
          </p:cNvPr>
          <p:cNvSpPr>
            <a:spLocks noGrp="1"/>
          </p:cNvSpPr>
          <p:nvPr>
            <p:ph type="title"/>
          </p:nvPr>
        </p:nvSpPr>
        <p:spPr>
          <a:xfrm>
            <a:off x="2154938" y="1152915"/>
            <a:ext cx="7879841" cy="2967208"/>
          </a:xfrm>
        </p:spPr>
        <p:txBody>
          <a:bodyPr vert="horz" lIns="91440" tIns="45720" rIns="91440" bIns="45720" rtlCol="0" anchor="b">
            <a:normAutofit/>
          </a:bodyPr>
          <a:lstStyle/>
          <a:p>
            <a:r>
              <a:rPr lang="en-US" sz="7000" dirty="0">
                <a:latin typeface="+mj-lt"/>
                <a:ea typeface="+mj-ea"/>
                <a:cs typeface="+mj-cs"/>
              </a:rPr>
              <a:t>VII. Resistance — and Advance</a:t>
            </a:r>
          </a:p>
        </p:txBody>
      </p:sp>
    </p:spTree>
    <p:extLst>
      <p:ext uri="{BB962C8B-B14F-4D97-AF65-F5344CB8AC3E}">
        <p14:creationId xmlns:p14="http://schemas.microsoft.com/office/powerpoint/2010/main" val="2392524893"/>
      </p:ext>
    </p:extLst>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34C7B-91DE-E77B-CA5F-0AD937466161}"/>
              </a:ext>
            </a:extLst>
          </p:cNvPr>
          <p:cNvPicPr>
            <a:picLocks noChangeAspect="1"/>
          </p:cNvPicPr>
          <p:nvPr/>
        </p:nvPicPr>
        <p:blipFill>
          <a:blip r:embed="rId2"/>
          <a:srcRect t="1981" b="1437"/>
          <a:stretch>
            <a:fillRect/>
          </a:stretch>
        </p:blipFill>
        <p:spPr>
          <a:xfrm>
            <a:off x="0" y="0"/>
            <a:ext cx="12192000" cy="6858000"/>
          </a:xfrm>
          <a:prstGeom prst="rect">
            <a:avLst/>
          </a:prstGeom>
        </p:spPr>
      </p:pic>
    </p:spTree>
    <p:extLst>
      <p:ext uri="{BB962C8B-B14F-4D97-AF65-F5344CB8AC3E}">
        <p14:creationId xmlns:p14="http://schemas.microsoft.com/office/powerpoint/2010/main" val="1033898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70E6-8BAE-25CC-B356-1A9AEEE52937}"/>
              </a:ext>
            </a:extLst>
          </p:cNvPr>
          <p:cNvSpPr>
            <a:spLocks noGrp="1"/>
          </p:cNvSpPr>
          <p:nvPr>
            <p:ph type="title"/>
          </p:nvPr>
        </p:nvSpPr>
        <p:spPr/>
        <p:txBody>
          <a:bodyPr>
            <a:noAutofit/>
          </a:bodyPr>
          <a:lstStyle/>
          <a:p>
            <a:r>
              <a:rPr lang="en-US" sz="3200" b="1" dirty="0"/>
              <a:t>Americans Have Very Unfavorable View of OBBBA</a:t>
            </a:r>
            <a:br>
              <a:rPr lang="en-US" sz="3200" dirty="0"/>
            </a:br>
            <a:r>
              <a:rPr lang="en-US" sz="2000" dirty="0"/>
              <a:t>And share with unfavorable view surges after hearing impacts</a:t>
            </a:r>
            <a:endParaRPr lang="en-US" sz="3200" dirty="0"/>
          </a:p>
        </p:txBody>
      </p:sp>
      <p:graphicFrame>
        <p:nvGraphicFramePr>
          <p:cNvPr id="4" name="Content Placeholder 3">
            <a:extLst>
              <a:ext uri="{FF2B5EF4-FFF2-40B4-BE49-F238E27FC236}">
                <a16:creationId xmlns:a16="http://schemas.microsoft.com/office/drawing/2014/main" id="{9F58FDF1-DF74-4E15-CDE0-80CD4DCE019A}"/>
              </a:ext>
            </a:extLst>
          </p:cNvPr>
          <p:cNvGraphicFramePr>
            <a:graphicFrameLocks noGrp="1"/>
          </p:cNvGraphicFramePr>
          <p:nvPr>
            <p:ph idx="1"/>
            <p:extLst>
              <p:ext uri="{D42A27DB-BD31-4B8C-83A1-F6EECF244321}">
                <p14:modId xmlns:p14="http://schemas.microsoft.com/office/powerpoint/2010/main" val="671469469"/>
              </p:ext>
            </p:extLst>
          </p:nvPr>
        </p:nvGraphicFramePr>
        <p:xfrm>
          <a:off x="838200" y="1690688"/>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59CF049-AD88-AE32-FF4C-FCACEE9503CC}"/>
              </a:ext>
            </a:extLst>
          </p:cNvPr>
          <p:cNvSpPr>
            <a:spLocks noGrp="1"/>
          </p:cNvSpPr>
          <p:nvPr>
            <p:ph type="body" idx="10"/>
          </p:nvPr>
        </p:nvSpPr>
        <p:spPr/>
        <p:txBody>
          <a:bodyPr/>
          <a:lstStyle/>
          <a:p>
            <a:pPr>
              <a:lnSpc>
                <a:spcPct val="100000"/>
              </a:lnSpc>
            </a:pPr>
            <a:r>
              <a:rPr lang="en-US" dirty="0"/>
              <a:t>Data from: Kirzinger A, Lopes L, Presiado M, </a:t>
            </a:r>
            <a:r>
              <a:rPr lang="en-US" dirty="0" err="1"/>
              <a:t>Motalvo</a:t>
            </a:r>
            <a:r>
              <a:rPr lang="en-US" dirty="0"/>
              <a:t> III J, Brodie M. KFF Health Tracking Poll: Views of the One Big Beautiful Bill [Internet]. KFF. 2025 [cited 2025 Oct 31];Available from: https://www.kff.org/medicaid/kff-health-tracking-poll-views-of-the-one-big-beautiful-bill/</a:t>
            </a:r>
          </a:p>
        </p:txBody>
      </p:sp>
    </p:spTree>
    <p:extLst>
      <p:ext uri="{BB962C8B-B14F-4D97-AF65-F5344CB8AC3E}">
        <p14:creationId xmlns:p14="http://schemas.microsoft.com/office/powerpoint/2010/main" val="281206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0F1F5D-505A-8D54-2FB2-821E13601C30}"/>
              </a:ext>
            </a:extLst>
          </p:cNvPr>
          <p:cNvPicPr>
            <a:picLocks noChangeAspect="1"/>
          </p:cNvPicPr>
          <p:nvPr/>
        </p:nvPicPr>
        <p:blipFill>
          <a:blip r:embed="rId2"/>
          <a:srcRect b="66913"/>
          <a:stretch>
            <a:fillRect/>
          </a:stretch>
        </p:blipFill>
        <p:spPr>
          <a:xfrm>
            <a:off x="363408" y="1253066"/>
            <a:ext cx="11465185" cy="37253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8224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92E7-444B-4D5A-2E57-53ACFB7B53F1}"/>
              </a:ext>
            </a:extLst>
          </p:cNvPr>
          <p:cNvSpPr>
            <a:spLocks noGrp="1"/>
          </p:cNvSpPr>
          <p:nvPr>
            <p:ph type="title"/>
          </p:nvPr>
        </p:nvSpPr>
        <p:spPr/>
        <p:txBody>
          <a:bodyPr>
            <a:noAutofit/>
          </a:bodyPr>
          <a:lstStyle/>
          <a:p>
            <a:r>
              <a:rPr lang="en-US" sz="3600" dirty="0"/>
              <a:t>Americans Views on Whether Doctors and Health Insurance Companies Have </a:t>
            </a:r>
            <a:r>
              <a:rPr lang="en-US" sz="3600" i="1" dirty="0"/>
              <a:t>Too Little </a:t>
            </a:r>
            <a:r>
              <a:rPr lang="en-US" sz="3600" dirty="0"/>
              <a:t>or </a:t>
            </a:r>
            <a:r>
              <a:rPr lang="en-US" sz="3600" i="1" dirty="0"/>
              <a:t>Too Much </a:t>
            </a:r>
            <a:r>
              <a:rPr lang="en-US" sz="3600" dirty="0"/>
              <a:t>Influence on Health Policy Debates</a:t>
            </a:r>
          </a:p>
        </p:txBody>
      </p:sp>
      <p:sp>
        <p:nvSpPr>
          <p:cNvPr id="3" name="Text Placeholder 2">
            <a:extLst>
              <a:ext uri="{FF2B5EF4-FFF2-40B4-BE49-F238E27FC236}">
                <a16:creationId xmlns:a16="http://schemas.microsoft.com/office/drawing/2014/main" id="{BFBDEAA6-9902-415F-1A4F-41D51625B3CE}"/>
              </a:ext>
            </a:extLst>
          </p:cNvPr>
          <p:cNvSpPr>
            <a:spLocks noGrp="1"/>
          </p:cNvSpPr>
          <p:nvPr>
            <p:ph type="body" idx="10"/>
          </p:nvPr>
        </p:nvSpPr>
        <p:spPr>
          <a:xfrm>
            <a:off x="-1" y="6016753"/>
            <a:ext cx="8539089" cy="841248"/>
          </a:xfrm>
        </p:spPr>
        <p:txBody>
          <a:bodyPr>
            <a:normAutofit fontScale="77500" lnSpcReduction="20000"/>
          </a:bodyPr>
          <a:lstStyle/>
          <a:p>
            <a:pPr>
              <a:lnSpc>
                <a:spcPct val="120000"/>
              </a:lnSpc>
            </a:pPr>
            <a:r>
              <a:rPr lang="en-US" dirty="0"/>
              <a:t>Data from: Yam GP and E. Americans’ Views on Who Influences Health Policy and Which Health Issues To Prioritize [Internet]. Pew Research Center. 2025 [cited 2025 Oct 31];Available from: https://www.pewresearch.org/science/2025/07/10/americans-views-on-who-influences-health-policy-and-which-health-issues-to-prioritize/.  These two categories had the highest and lowest share of respondents answering “too much” influence.  Doctors had second highest share reporting “not enough” (after health scientists), and health insurance companies had the least..  I summed “not enough” and “right amount” answers for presentation</a:t>
            </a:r>
          </a:p>
        </p:txBody>
      </p:sp>
      <p:graphicFrame>
        <p:nvGraphicFramePr>
          <p:cNvPr id="7" name="Content Placeholder 6">
            <a:extLst>
              <a:ext uri="{FF2B5EF4-FFF2-40B4-BE49-F238E27FC236}">
                <a16:creationId xmlns:a16="http://schemas.microsoft.com/office/drawing/2014/main" id="{05CEE29D-9E27-D69B-91EC-160423BB2D77}"/>
              </a:ext>
            </a:extLst>
          </p:cNvPr>
          <p:cNvGraphicFramePr>
            <a:graphicFrameLocks noGrp="1"/>
          </p:cNvGraphicFramePr>
          <p:nvPr>
            <p:ph idx="1"/>
            <p:extLst>
              <p:ext uri="{D42A27DB-BD31-4B8C-83A1-F6EECF244321}">
                <p14:modId xmlns:p14="http://schemas.microsoft.com/office/powerpoint/2010/main" val="2121900178"/>
              </p:ext>
            </p:extLst>
          </p:nvPr>
        </p:nvGraphicFramePr>
        <p:xfrm>
          <a:off x="838200" y="1825625"/>
          <a:ext cx="10515600" cy="41798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89565A9A-B950-4ADB-8D8B-F5521BC2FACA}"/>
              </a:ext>
            </a:extLst>
          </p:cNvPr>
          <p:cNvSpPr>
            <a:spLocks noChangeAspect="1"/>
          </p:cNvSpPr>
          <p:nvPr/>
        </p:nvSpPr>
        <p:spPr>
          <a:xfrm>
            <a:off x="886780" y="3371848"/>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D6324-2973-817C-F9FF-39A7D9082204}"/>
              </a:ext>
            </a:extLst>
          </p:cNvPr>
          <p:cNvSpPr>
            <a:spLocks noChangeAspect="1"/>
          </p:cNvSpPr>
          <p:nvPr/>
        </p:nvSpPr>
        <p:spPr>
          <a:xfrm>
            <a:off x="886780" y="3865366"/>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747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BEC3-FB13-E6AE-7EAA-25185FA34F75}"/>
              </a:ext>
            </a:extLst>
          </p:cNvPr>
          <p:cNvSpPr>
            <a:spLocks noGrp="1"/>
          </p:cNvSpPr>
          <p:nvPr>
            <p:ph type="title"/>
          </p:nvPr>
        </p:nvSpPr>
        <p:spPr/>
        <p:txBody>
          <a:bodyPr>
            <a:normAutofit fontScale="90000"/>
          </a:bodyPr>
          <a:lstStyle/>
          <a:p>
            <a:r>
              <a:rPr lang="en-US" b="1" dirty="0"/>
              <a:t>July 2025: Most Americans Support M4A </a:t>
            </a:r>
            <a:br>
              <a:rPr lang="en-US" b="1" dirty="0"/>
            </a:br>
            <a:r>
              <a:rPr lang="en-US" sz="2700" dirty="0"/>
              <a:t>Including about 9 in 10 Democrats and 1 in 3 in Republicans </a:t>
            </a:r>
            <a:endParaRPr lang="en-US" sz="2800" dirty="0"/>
          </a:p>
        </p:txBody>
      </p:sp>
      <p:sp>
        <p:nvSpPr>
          <p:cNvPr id="3" name="Text Placeholder 2">
            <a:extLst>
              <a:ext uri="{FF2B5EF4-FFF2-40B4-BE49-F238E27FC236}">
                <a16:creationId xmlns:a16="http://schemas.microsoft.com/office/drawing/2014/main" id="{2BAD9006-53E6-3CB8-6276-472F5143116F}"/>
              </a:ext>
            </a:extLst>
          </p:cNvPr>
          <p:cNvSpPr>
            <a:spLocks noGrp="1"/>
          </p:cNvSpPr>
          <p:nvPr>
            <p:ph type="body" idx="10"/>
          </p:nvPr>
        </p:nvSpPr>
        <p:spPr/>
        <p:txBody>
          <a:bodyPr/>
          <a:lstStyle/>
          <a:p>
            <a:pPr>
              <a:lnSpc>
                <a:spcPct val="100000"/>
              </a:lnSpc>
            </a:pPr>
            <a:r>
              <a:rPr lang="en-US" dirty="0"/>
              <a:t>Data: Economist/</a:t>
            </a:r>
            <a:r>
              <a:rPr lang="en-US" dirty="0" err="1"/>
              <a:t>Yougov</a:t>
            </a:r>
            <a:r>
              <a:rPr lang="en-US" dirty="0"/>
              <a:t> poll, July 2025, available from: https://d3nkl3psvxxpe9.cloudfront.net/documents/econTabReport_haeOEK5.pdf</a:t>
            </a:r>
          </a:p>
        </p:txBody>
      </p:sp>
      <p:graphicFrame>
        <p:nvGraphicFramePr>
          <p:cNvPr id="14" name="Chart 13">
            <a:extLst>
              <a:ext uri="{FF2B5EF4-FFF2-40B4-BE49-F238E27FC236}">
                <a16:creationId xmlns:a16="http://schemas.microsoft.com/office/drawing/2014/main" id="{F8F70058-439F-8CA1-F42E-4940BFF3E289}"/>
              </a:ext>
            </a:extLst>
          </p:cNvPr>
          <p:cNvGraphicFramePr/>
          <p:nvPr>
            <p:extLst>
              <p:ext uri="{D42A27DB-BD31-4B8C-83A1-F6EECF244321}">
                <p14:modId xmlns:p14="http://schemas.microsoft.com/office/powerpoint/2010/main" val="247455628"/>
              </p:ext>
            </p:extLst>
          </p:nvPr>
        </p:nvGraphicFramePr>
        <p:xfrm>
          <a:off x="83820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2248A647-76B2-98C5-8F95-9EC006C52739}"/>
              </a:ext>
            </a:extLst>
          </p:cNvPr>
          <p:cNvSpPr>
            <a:spLocks noChangeAspect="1"/>
          </p:cNvSpPr>
          <p:nvPr/>
        </p:nvSpPr>
        <p:spPr>
          <a:xfrm>
            <a:off x="886780" y="3437161"/>
            <a:ext cx="274320" cy="2743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27FEB7-7A37-CBFF-CB65-D39060D157A1}"/>
              </a:ext>
            </a:extLst>
          </p:cNvPr>
          <p:cNvSpPr>
            <a:spLocks noChangeAspect="1"/>
          </p:cNvSpPr>
          <p:nvPr/>
        </p:nvSpPr>
        <p:spPr>
          <a:xfrm>
            <a:off x="886780" y="3851078"/>
            <a:ext cx="274320" cy="27432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0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D6D68-741A-2B82-0378-138430746C74}"/>
              </a:ext>
            </a:extLst>
          </p:cNvPr>
          <p:cNvSpPr>
            <a:spLocks noGrp="1"/>
          </p:cNvSpPr>
          <p:nvPr>
            <p:ph idx="1"/>
          </p:nvPr>
        </p:nvSpPr>
        <p:spPr>
          <a:xfrm>
            <a:off x="926123" y="1944793"/>
            <a:ext cx="10339754" cy="2683478"/>
          </a:xfrm>
        </p:spPr>
        <p:txBody>
          <a:bodyPr anchor="ctr">
            <a:normAutofit/>
          </a:bodyPr>
          <a:lstStyle/>
          <a:p>
            <a:pPr marL="0" indent="0">
              <a:lnSpc>
                <a:spcPct val="100000"/>
              </a:lnSpc>
              <a:spcBef>
                <a:spcPts val="0"/>
              </a:spcBef>
              <a:buNone/>
            </a:pPr>
            <a:r>
              <a:rPr lang="en-US" sz="3600" dirty="0"/>
              <a:t>Health </a:t>
            </a:r>
            <a:r>
              <a:rPr lang="en-US" sz="3600" i="1" dirty="0"/>
              <a:t>and</a:t>
            </a:r>
            <a:r>
              <a:rPr lang="en-US" sz="3600" dirty="0"/>
              <a:t> health spending </a:t>
            </a:r>
          </a:p>
          <a:p>
            <a:pPr marL="0" indent="0">
              <a:lnSpc>
                <a:spcPct val="100000"/>
              </a:lnSpc>
              <a:spcBef>
                <a:spcPts val="0"/>
              </a:spcBef>
              <a:buNone/>
            </a:pPr>
            <a:r>
              <a:rPr lang="en-US" sz="3600" dirty="0"/>
              <a:t>continues to widen </a:t>
            </a:r>
          </a:p>
          <a:p>
            <a:pPr marL="0" indent="0">
              <a:lnSpc>
                <a:spcPct val="100000"/>
              </a:lnSpc>
              <a:spcBef>
                <a:spcPts val="0"/>
              </a:spcBef>
              <a:buNone/>
            </a:pPr>
            <a:r>
              <a:rPr lang="en-US" sz="3600" dirty="0"/>
              <a:t>between US and other wealthy nations</a:t>
            </a:r>
          </a:p>
        </p:txBody>
      </p:sp>
    </p:spTree>
    <p:extLst>
      <p:ext uri="{BB962C8B-B14F-4D97-AF65-F5344CB8AC3E}">
        <p14:creationId xmlns:p14="http://schemas.microsoft.com/office/powerpoint/2010/main" val="26885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14D9-F5B9-AE06-7049-07DF2044B806}"/>
              </a:ext>
            </a:extLst>
          </p:cNvPr>
          <p:cNvSpPr>
            <a:spLocks noGrp="1"/>
          </p:cNvSpPr>
          <p:nvPr>
            <p:ph type="title"/>
          </p:nvPr>
        </p:nvSpPr>
        <p:spPr>
          <a:xfrm>
            <a:off x="2152650" y="1093788"/>
            <a:ext cx="7879841" cy="2967208"/>
          </a:xfrm>
        </p:spPr>
        <p:txBody>
          <a:bodyPr vert="horz" lIns="91440" tIns="45720" rIns="91440" bIns="45720" rtlCol="0" anchor="b">
            <a:normAutofit fontScale="90000"/>
          </a:bodyPr>
          <a:lstStyle/>
          <a:p>
            <a:r>
              <a:rPr lang="en-US" sz="7000" dirty="0">
                <a:latin typeface="+mj-lt"/>
                <a:ea typeface="+mj-ea"/>
                <a:cs typeface="+mj-cs"/>
              </a:rPr>
              <a:t>II. Health Coverage and the Uninsured</a:t>
            </a:r>
          </a:p>
        </p:txBody>
      </p:sp>
    </p:spTree>
    <p:extLst>
      <p:ext uri="{BB962C8B-B14F-4D97-AF65-F5344CB8AC3E}">
        <p14:creationId xmlns:p14="http://schemas.microsoft.com/office/powerpoint/2010/main" val="1382647599"/>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F05D-8341-0B48-CA22-0AE2025A6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3AA50-56B6-A3E2-92C7-536739A06713}"/>
              </a:ext>
            </a:extLst>
          </p:cNvPr>
          <p:cNvSpPr>
            <a:spLocks noGrp="1"/>
          </p:cNvSpPr>
          <p:nvPr>
            <p:ph type="title"/>
          </p:nvPr>
        </p:nvSpPr>
        <p:spPr/>
        <p:txBody>
          <a:bodyPr>
            <a:normAutofit/>
          </a:bodyPr>
          <a:lstStyle/>
          <a:p>
            <a:r>
              <a:rPr lang="en-US" sz="2400" dirty="0"/>
              <a:t>Uninsured in the US, 1963 to 2024</a:t>
            </a:r>
            <a:br>
              <a:rPr lang="en-US" dirty="0"/>
            </a:br>
            <a:r>
              <a:rPr lang="en-US" sz="4800" dirty="0"/>
              <a:t>27 Million Remain Uninsured Today</a:t>
            </a:r>
            <a:endParaRPr lang="en-US" dirty="0"/>
          </a:p>
        </p:txBody>
      </p:sp>
      <p:sp>
        <p:nvSpPr>
          <p:cNvPr id="4" name="Text Placeholder 3">
            <a:extLst>
              <a:ext uri="{FF2B5EF4-FFF2-40B4-BE49-F238E27FC236}">
                <a16:creationId xmlns:a16="http://schemas.microsoft.com/office/drawing/2014/main" id="{BDDD1801-100B-1167-F3CD-6D47284E7E7B}"/>
              </a:ext>
            </a:extLst>
          </p:cNvPr>
          <p:cNvSpPr>
            <a:spLocks noGrp="1"/>
          </p:cNvSpPr>
          <p:nvPr>
            <p:ph type="body" idx="10"/>
          </p:nvPr>
        </p:nvSpPr>
        <p:spPr>
          <a:xfrm>
            <a:off x="-1" y="6016753"/>
            <a:ext cx="8499423" cy="841248"/>
          </a:xfrm>
        </p:spPr>
        <p:txBody>
          <a:bodyPr>
            <a:normAutofit/>
          </a:bodyPr>
          <a:lstStyle/>
          <a:p>
            <a:pPr>
              <a:lnSpc>
                <a:spcPct val="100000"/>
              </a:lnSpc>
              <a:spcBef>
                <a:spcPts val="0"/>
              </a:spcBef>
            </a:pPr>
            <a:r>
              <a:rPr lang="en-US" sz="900" dirty="0"/>
              <a:t>Source for data before 2010: Council of Economic Advisers, “Methodological Appendix: Methods Used to Construct a Consistent Historical Time Series of Health Insurance Coverage,” 2014,  https://obamawhitehouse.archives.gov/sites/default/files/docs/longtermhealthinsuranceseriesmethodologyfinal.pdf.  </a:t>
            </a:r>
          </a:p>
          <a:p>
            <a:pPr>
              <a:lnSpc>
                <a:spcPct val="100000"/>
              </a:lnSpc>
              <a:spcBef>
                <a:spcPts val="0"/>
              </a:spcBef>
            </a:pPr>
            <a:r>
              <a:rPr lang="en-US" sz="900" dirty="0"/>
              <a:t>Source for data from 2010 – 2024: Early Release Estimates from the National Health Interview Survey, multiple years.  Note that there have been changes in survey methodology over time.</a:t>
            </a:r>
          </a:p>
          <a:p>
            <a:pPr>
              <a:lnSpc>
                <a:spcPct val="100000"/>
              </a:lnSpc>
              <a:spcBef>
                <a:spcPts val="0"/>
              </a:spcBef>
            </a:pPr>
            <a:r>
              <a:rPr lang="en-US" sz="900" dirty="0"/>
              <a:t>https://</a:t>
            </a:r>
            <a:r>
              <a:rPr lang="en-US" sz="900" dirty="0" err="1"/>
              <a:t>obamawhitehouse.archives.gov</a:t>
            </a:r>
            <a:r>
              <a:rPr lang="en-US" sz="900" dirty="0"/>
              <a:t>/sites/default/files/docs/</a:t>
            </a:r>
            <a:r>
              <a:rPr lang="en-US" sz="900" dirty="0" err="1"/>
              <a:t>longtermhealthinsuranceseriesmethodologyfinal.pdf</a:t>
            </a:r>
            <a:endParaRPr lang="en-US" sz="900" dirty="0"/>
          </a:p>
        </p:txBody>
      </p:sp>
      <p:graphicFrame>
        <p:nvGraphicFramePr>
          <p:cNvPr id="3" name="Chart 2">
            <a:extLst>
              <a:ext uri="{FF2B5EF4-FFF2-40B4-BE49-F238E27FC236}">
                <a16:creationId xmlns:a16="http://schemas.microsoft.com/office/drawing/2014/main" id="{10B85967-B599-007F-2E83-23969856F36D}"/>
              </a:ext>
            </a:extLst>
          </p:cNvPr>
          <p:cNvGraphicFramePr>
            <a:graphicFrameLocks/>
          </p:cNvGraphicFramePr>
          <p:nvPr>
            <p:extLst>
              <p:ext uri="{D42A27DB-BD31-4B8C-83A1-F6EECF244321}">
                <p14:modId xmlns:p14="http://schemas.microsoft.com/office/powerpoint/2010/main" val="3883252051"/>
              </p:ext>
            </p:extLst>
          </p:nvPr>
        </p:nvGraphicFramePr>
        <p:xfrm>
          <a:off x="838199" y="1690688"/>
          <a:ext cx="10899099" cy="4185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290846"/>
      </p:ext>
    </p:extLst>
  </p:cSld>
  <p:clrMapOvr>
    <a:masterClrMapping/>
  </p:clrMapOvr>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0C98DEFF-0EAA-344B-8DA2-DCBE36461703}">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F1C553A-CD5C-9D49-8C2C-CC6C0E59EEB2}">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53504</TotalTime>
  <Words>4429</Words>
  <Application>Microsoft Macintosh PowerPoint</Application>
  <PresentationFormat>Widescreen</PresentationFormat>
  <Paragraphs>298</Paragraphs>
  <Slides>66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PowerPoint Presentation</vt:lpstr>
      <vt:lpstr>I. US Health and Health Spending</vt:lpstr>
      <vt:lpstr>Life Expectancy in Five Wealthy Nations US falling further behind even in pandemic’s wake</vt:lpstr>
      <vt:lpstr>“Medical” causes contribute probability of death from non-communicable disease by age 80 Now Highest in US vs. 4 Peer Nations</vt:lpstr>
      <vt:lpstr>US Has Stark Gradient in Mortality by Wealth  Larger gradient than Western Europe; mortality among  richest Americans similar to poorest West Europeans</vt:lpstr>
      <vt:lpstr>Healthcare spending among 5 high-income nations US Spending Projected to Rise &gt;20% GDP in Next 10 Years</vt:lpstr>
      <vt:lpstr>PowerPoint Presentation</vt:lpstr>
      <vt:lpstr>II. Health Coverage and the Uninsured</vt:lpstr>
      <vt:lpstr>Uninsured in the US, 1963 to 2024 27 Million Remain Uninsured Today</vt:lpstr>
      <vt:lpstr>Estimated insurance status from birth to age 18: 42% of Children Have at Least One Insurance Lapse</vt:lpstr>
      <vt:lpstr>~75% Medicaid attrition over 2 years in Wisconsin 20% Lose Coverage at 12-Month Renewal Point</vt:lpstr>
      <vt:lpstr>Major OBBBA Provisions</vt:lpstr>
      <vt:lpstr>10 Million Projected to Become  Uninsured from the OBBBA</vt:lpstr>
      <vt:lpstr>OBBBA plus expiration of enhanced ACA subsidies set to cause Uninsurance to Surge 50% by 2034</vt:lpstr>
      <vt:lpstr>Fall in Medicaid and Rise in Uninsurance in Arkansas:  Similar magnitude due to work requirements suggest very few found alternative coverage</vt:lpstr>
      <vt:lpstr>Among 2018 Medicaid disenrollees in Arkansas in work requirements target population High Rates of Healthcare Financial Strain </vt:lpstr>
      <vt:lpstr>Georgia “Pathways to [Non]Coverage”</vt:lpstr>
      <vt:lpstr>Arkansas work requirements had very high administrative costs More than $4,000 per Enrollee “Appropriately” Disenrolled</vt:lpstr>
      <vt:lpstr>Effect of Gaining Medicaid on  Healthcare and Health Findings from the Oregon Health Insurance Experiment (OHIE)</vt:lpstr>
      <vt:lpstr>Among subgroup most likely to benefit in the Oregon HIE Medicaid Led to Blood Pressure Reduction </vt:lpstr>
      <vt:lpstr>Number Needed To Insure (NNI) to Prevent One Death Across 5 Studies of Coverage Expansion</vt:lpstr>
      <vt:lpstr>Projected Health and Healthcare Impacts of Medicaid Cuts in the “One Big Beautiful Bill”</vt:lpstr>
      <vt:lpstr>TennCare disenrollment (2005) led to a  ~25% Relative Increase in Evictions</vt:lpstr>
      <vt:lpstr>TennCare Disenrollment Drove Up Uncompensated Care Costs at Hospitals</vt:lpstr>
      <vt:lpstr>Medicaid Cuts in the OBBBA Could Put 714 Hospitals  “In the Red” – or “Deeper in the Red”</vt:lpstr>
      <vt:lpstr>PowerPoint Presentation</vt:lpstr>
      <vt:lpstr>III. Underinsurance</vt:lpstr>
      <vt:lpstr>For families with employer-sponsored coverage  Deductibles Are Rising for All Plan Types</vt:lpstr>
      <vt:lpstr>ACA Marketplace Plan Deductibles, 2025</vt:lpstr>
      <vt:lpstr>Women Who Give Birth Have 35% Higher Risk of  Catastrophic Health Expenditures vs. other Women</vt:lpstr>
      <vt:lpstr>1 in 7 Insulin Users Face Catastrophic Insulin Costs Driven by costs among those in bottom income quartile</vt:lpstr>
      <vt:lpstr> Quirk in Law Creates Natural Experiment That Shows That Loss of Subsidized Drug Coverage Kills Those who lose Medicaid early vs. late in calendar year lose  Medicare Part D Low Income Subsidies (LIS) earlier and are more likely to die</vt:lpstr>
      <vt:lpstr>PowerPoint Presentation</vt:lpstr>
      <vt:lpstr>IV. Privatization of Public Insurance</vt:lpstr>
      <vt:lpstr>MA Growth Has Far Surpassed Expectations Penetration hit 54% in 2025; projected to reach 63.5% by 2034</vt:lpstr>
      <vt:lpstr>MA Overpayments = $84 billion in 2025 Approximately half from favorable selection, half from coding</vt:lpstr>
      <vt:lpstr>MA overpayments and excess Medicaid Managed Care overhead =  More than $100 Billion in Waste a Year $1.9 trillion in projected added costs for taxpayers from 2025-34</vt:lpstr>
      <vt:lpstr>Trump Raised MA Benchmarks by 5.1% Instead of Biden’s Proposed 2.2%</vt:lpstr>
      <vt:lpstr>Nearly 1 in 5 MA Claims Are Initially Denied Many denials are overturned but still translate into 7% net loss in provider revenue</vt:lpstr>
      <vt:lpstr>MA enrollees with difficulty getting care are  33% More Likely to Leave their MA Plan, and  262% More Likely to Switch to Traditional Medicare</vt:lpstr>
      <vt:lpstr>Medicare Advantage Is Far More Restrictive</vt:lpstr>
      <vt:lpstr>Seniors with Medicare Advantage Significantly Less Likely to Have Complex Cancer Surgery at High Quality Hospital</vt:lpstr>
      <vt:lpstr>PowerPoint Presentation</vt:lpstr>
      <vt:lpstr>PowerPoint Presentation</vt:lpstr>
      <vt:lpstr>V. Supply</vt:lpstr>
      <vt:lpstr>Percent change in  Physician Supply per 1,000 Population</vt:lpstr>
      <vt:lpstr>Annual Attrition of Doctors Has Increased from  19,000 (3.5%) in 2013 to 28,021 (4.9%) in 2019 A 40% increase in the rate of dropout from 2013 to 2019</vt:lpstr>
      <vt:lpstr>Community Health Center (CHC) Closure Leads to  An Increase in County-Level Mortality: 2011-2019 Four years after CHC closure mortality is 4/100,000 Higher</vt:lpstr>
      <vt:lpstr>Global Healthcare Private Equity Deals  Resurged in 2024 to $115 Billion</vt:lpstr>
      <vt:lpstr>After PE Acquisition of Retinal Specialists,  Retinal Detachment Surgery Falls by 20% Possible reduction in share of patients with hypertension, diabetes</vt:lpstr>
      <vt:lpstr>After PE-Acquisition, Hospitals See 3%-21% Reduction in Staffing Despite Increase in Charges</vt:lpstr>
      <vt:lpstr>PE Acquisition Reduced ED and ICU Staffing Mortality in EDs rose by 13%</vt:lpstr>
      <vt:lpstr>PE Acquisition Increases Postoperative Mortality After 4 Common Surgical Procedures Driven by mortality following complications, or “failure to rescue”</vt:lpstr>
      <vt:lpstr>For-Profit Hospices  Spend Less on Direct Patient Care Private Equity hospitals spend the least, and have highest profits</vt:lpstr>
      <vt:lpstr>PowerPoint Presentation</vt:lpstr>
      <vt:lpstr>VI. Immigrants and Health</vt:lpstr>
      <vt:lpstr>PowerPoint Presentation</vt:lpstr>
      <vt:lpstr>Immigrant Coverage: OBBBA and Rule Making</vt:lpstr>
      <vt:lpstr>PowerPoint Presentation</vt:lpstr>
      <vt:lpstr>More Than 1 Million Non-Citizen Immigrants Are Healthcare Workers Across Care Settings Approximately 1/3 are undocumented</vt:lpstr>
      <vt:lpstr>VII. Resistance — and Advance</vt:lpstr>
      <vt:lpstr>PowerPoint Presentation</vt:lpstr>
      <vt:lpstr>Americans Have Very Unfavorable View of OBBBA And share with unfavorable view surges after hearing impacts</vt:lpstr>
      <vt:lpstr>PowerPoint Presentation</vt:lpstr>
      <vt:lpstr>Americans Views on Whether Doctors and Health Insurance Companies Have Too Little or Too Much Influence on Health Policy Debates</vt:lpstr>
      <vt:lpstr>July 2025: Most Americans Support M4A  Including about 9 in 10 Democrats and 1 in 3 in Republicans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Ed Weisbart</cp:lastModifiedBy>
  <cp:revision>2923</cp:revision>
  <cp:lastPrinted>2024-09-05T14:27:55Z</cp:lastPrinted>
  <dcterms:created xsi:type="dcterms:W3CDTF">2016-11-02T21:04:26Z</dcterms:created>
  <dcterms:modified xsi:type="dcterms:W3CDTF">2025-11-12T21:22:37Z</dcterms:modified>
</cp:coreProperties>
</file>