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5"/>
  </p:notesMasterIdLst>
  <p:sldIdLst>
    <p:sldId id="530" r:id="rId5"/>
    <p:sldId id="3118" r:id="rId6"/>
    <p:sldId id="3110" r:id="rId7"/>
    <p:sldId id="3120" r:id="rId8"/>
    <p:sldId id="3122" r:id="rId9"/>
    <p:sldId id="3104" r:id="rId10"/>
    <p:sldId id="3091" r:id="rId11"/>
    <p:sldId id="3124" r:id="rId12"/>
    <p:sldId id="3123" r:id="rId13"/>
    <p:sldId id="71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093C"/>
    <a:srgbClr val="9C5582"/>
    <a:srgbClr val="FFFFFF"/>
    <a:srgbClr val="00928F"/>
    <a:srgbClr val="011893"/>
    <a:srgbClr val="006059"/>
    <a:srgbClr val="00A69A"/>
    <a:srgbClr val="00A8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987"/>
    <p:restoredTop sz="94376" autoAdjust="0"/>
  </p:normalViewPr>
  <p:slideViewPr>
    <p:cSldViewPr snapToGrid="0" snapToObjects="1">
      <p:cViewPr varScale="1">
        <p:scale>
          <a:sx n="102" d="100"/>
          <a:sy n="102" d="100"/>
        </p:scale>
        <p:origin x="208" y="256"/>
      </p:cViewPr>
      <p:guideLst/>
    </p:cSldViewPr>
  </p:slideViewPr>
  <p:outlineViewPr>
    <p:cViewPr>
      <p:scale>
        <a:sx n="33" d="100"/>
        <a:sy n="33" d="100"/>
      </p:scale>
      <p:origin x="0" y="-47328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200" d="100"/>
        <a:sy n="200" d="100"/>
      </p:scale>
      <p:origin x="0" y="0"/>
    </p:cViewPr>
  </p:sorterViewPr>
  <p:notesViewPr>
    <p:cSldViewPr snapToGrid="0" snapToObjects="1">
      <p:cViewPr varScale="1">
        <p:scale>
          <a:sx n="85" d="100"/>
          <a:sy n="85" d="100"/>
        </p:scale>
        <p:origin x="3928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F3DF59-4D50-234B-91B6-3257350D104E}" type="datetimeFigureOut">
              <a:rPr lang="en-US" smtClean="0"/>
              <a:t>10/29/25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C22042-ED39-0845-84FD-FD22A6998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501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ejm.org/doi/full/10.1056/nejmsa022033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annals.org/aim/fullarticle/2605414/single-payer-reform-only-way-fulfill-president-s-pledge-more" TargetMode="Externa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C22042-ED39-0845-84FD-FD22A69983F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0875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42000 deaths from breast cancer </a:t>
            </a:r>
          </a:p>
          <a:p>
            <a:r>
              <a:rPr lang="en-US" dirty="0"/>
              <a:t>33000 deaths from prostate cancer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200" dirty="0" err="1"/>
              <a:t>Woolhandler</a:t>
            </a:r>
            <a:r>
              <a:rPr lang="en-US" sz="1200" dirty="0"/>
              <a:t> &amp; </a:t>
            </a:r>
            <a:r>
              <a:rPr lang="en-US" sz="1200" dirty="0" err="1"/>
              <a:t>Himmelsetin</a:t>
            </a:r>
            <a:r>
              <a:rPr lang="en-US" sz="1200" dirty="0"/>
              <a:t>. Ann Int Med 2017;167:424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200" dirty="0"/>
              <a:t>Based on best estimate from multiple studies of 1 death per 769 uninsured/year and number of uninsured at the time of the survey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 typeface="Arial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Modified version of slides prepared by Drs.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Steffie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Woolhandler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and David Himmelstein. Originals available at https://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www.citizen.org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/article/updated-powerpoint-presentations-on-health-policy-issues-relevant-to-health-care-reform-and-a-national-single-payer-health-system/ (accessed Apr 12 2023)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301FE2-7035-E14C-A5D6-13CF580EEA7D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59666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630D74-B201-F0F7-4E69-65D87D72A8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C3BA431-D377-2F09-1532-FB3F91C4400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5BCD4CC-FC4F-68E0-6584-87D345DB82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42000 deaths from breast cancer </a:t>
            </a:r>
          </a:p>
          <a:p>
            <a:r>
              <a:rPr lang="en-US" dirty="0"/>
              <a:t>33000 deaths from prostate cancer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200" dirty="0" err="1"/>
              <a:t>Woolhandler</a:t>
            </a:r>
            <a:r>
              <a:rPr lang="en-US" sz="1200" dirty="0"/>
              <a:t> &amp; </a:t>
            </a:r>
            <a:r>
              <a:rPr lang="en-US" sz="1200" dirty="0" err="1"/>
              <a:t>Himmelsetin</a:t>
            </a:r>
            <a:r>
              <a:rPr lang="en-US" sz="1200" dirty="0"/>
              <a:t>. Ann Int Med 2017;167:424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200" dirty="0"/>
              <a:t>Based on best estimate from multiple studies of 1 death per 769 uninsured/year and number of uninsured at the time of the survey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 typeface="Arial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Modified version of slides prepared by Drs.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Steffie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Woolhandler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and David Himmelstein. Originals available at https://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www.citizen.org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/article/updated-powerpoint-presentations-on-health-policy-issues-relevant-to-health-care-reform-and-a-national-single-payer-health-system/ (accessed Apr 12 2023)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3852F5-591F-25CC-17E8-B075C6C1AA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301FE2-7035-E14C-A5D6-13CF580EEA7D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08764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C22042-ED39-0845-84FD-FD22A69983F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6987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+mj-lt"/>
              <a:buAutoNum type="arabicPeriod"/>
            </a:pPr>
            <a:r>
              <a:rPr lang="en-US" b="0" i="0" dirty="0" err="1">
                <a:solidFill>
                  <a:srgbClr val="151515"/>
                </a:solidFill>
                <a:effectLst/>
                <a:highlight>
                  <a:srgbClr val="FFFFFF"/>
                </a:highlight>
                <a:latin typeface="freight-text-pro"/>
              </a:rPr>
              <a:t>Steffie</a:t>
            </a:r>
            <a:r>
              <a:rPr lang="en-US" b="0" i="0" dirty="0">
                <a:solidFill>
                  <a:srgbClr val="151515"/>
                </a:solidFill>
                <a:effectLst/>
                <a:highlight>
                  <a:srgbClr val="FFFFFF"/>
                </a:highlight>
                <a:latin typeface="freight-text-pro"/>
              </a:rPr>
              <a:t> </a:t>
            </a:r>
            <a:r>
              <a:rPr lang="en-US" b="0" i="0" dirty="0" err="1">
                <a:solidFill>
                  <a:srgbClr val="151515"/>
                </a:solidFill>
                <a:effectLst/>
                <a:highlight>
                  <a:srgbClr val="FFFFFF"/>
                </a:highlight>
                <a:latin typeface="freight-text-pro"/>
              </a:rPr>
              <a:t>Woolhandler</a:t>
            </a:r>
            <a:r>
              <a:rPr lang="en-US" b="0" i="0" dirty="0">
                <a:solidFill>
                  <a:srgbClr val="151515"/>
                </a:solidFill>
                <a:effectLst/>
                <a:highlight>
                  <a:srgbClr val="FFFFFF"/>
                </a:highlight>
                <a:latin typeface="freight-text-pro"/>
              </a:rPr>
              <a:t>, Terry Campbell, and David U. Himmelstein, “Costs of Health Care Administration in the United States and Canada,” </a:t>
            </a:r>
            <a:r>
              <a:rPr lang="en-US" b="0" i="1" dirty="0">
                <a:solidFill>
                  <a:srgbClr val="151515"/>
                </a:solidFill>
                <a:effectLst/>
                <a:highlight>
                  <a:srgbClr val="FFFFFF"/>
                </a:highlight>
                <a:latin typeface="freight-text-pro"/>
              </a:rPr>
              <a:t>The New England Journal of Medicine</a:t>
            </a:r>
            <a:r>
              <a:rPr lang="en-US" b="0" i="0" dirty="0">
                <a:solidFill>
                  <a:srgbClr val="151515"/>
                </a:solidFill>
                <a:effectLst/>
                <a:highlight>
                  <a:srgbClr val="FFFFFF"/>
                </a:highlight>
                <a:latin typeface="freight-text-pro"/>
              </a:rPr>
              <a:t> 349 (2003): 768–775, available at </a:t>
            </a:r>
            <a:r>
              <a:rPr lang="en-US" b="0" i="0" u="none" strike="noStrike" dirty="0">
                <a:solidFill>
                  <a:srgbClr val="151515"/>
                </a:solidFill>
                <a:effectLst/>
                <a:highlight>
                  <a:srgbClr val="FFFFFF"/>
                </a:highlight>
                <a:latin typeface="freight-text-pro"/>
                <a:hlinkClick r:id="rId3"/>
              </a:rPr>
              <a:t>https://www.nejm.org/doi/full/10.1056/nejmsa022033</a:t>
            </a:r>
            <a:r>
              <a:rPr lang="en-US" b="0" i="0" dirty="0">
                <a:solidFill>
                  <a:srgbClr val="151515"/>
                </a:solidFill>
                <a:effectLst/>
                <a:highlight>
                  <a:srgbClr val="FFFFFF"/>
                </a:highlight>
                <a:latin typeface="freight-text-pro"/>
              </a:rPr>
              <a:t>.</a:t>
            </a:r>
          </a:p>
          <a:p>
            <a:pPr algn="l">
              <a:buFont typeface="+mj-lt"/>
              <a:buAutoNum type="arabicPeriod"/>
            </a:pPr>
            <a:r>
              <a:rPr lang="en-US" b="0" i="0" dirty="0">
                <a:solidFill>
                  <a:srgbClr val="151515"/>
                </a:solidFill>
                <a:effectLst/>
                <a:highlight>
                  <a:srgbClr val="FFFFFF"/>
                </a:highlight>
                <a:latin typeface="freight-text-pro"/>
              </a:rPr>
              <a:t>Here and at other places as noted in this report, historical estimates have been updated to 2018 dollars using the consumer price index for medical care.</a:t>
            </a:r>
          </a:p>
          <a:p>
            <a:pPr algn="l">
              <a:buFont typeface="+mj-lt"/>
              <a:buAutoNum type="arabicPeriod"/>
            </a:pPr>
            <a:r>
              <a:rPr lang="en-US" b="0" i="0" dirty="0" err="1">
                <a:solidFill>
                  <a:srgbClr val="151515"/>
                </a:solidFill>
                <a:effectLst/>
                <a:highlight>
                  <a:srgbClr val="FFFFFF"/>
                </a:highlight>
                <a:latin typeface="freight-text-pro"/>
              </a:rPr>
              <a:t>Steffie</a:t>
            </a:r>
            <a:r>
              <a:rPr lang="en-US" b="0" i="0" dirty="0">
                <a:solidFill>
                  <a:srgbClr val="151515"/>
                </a:solidFill>
                <a:effectLst/>
                <a:highlight>
                  <a:srgbClr val="FFFFFF"/>
                </a:highlight>
                <a:latin typeface="freight-text-pro"/>
              </a:rPr>
              <a:t> </a:t>
            </a:r>
            <a:r>
              <a:rPr lang="en-US" b="0" i="0" dirty="0" err="1">
                <a:solidFill>
                  <a:srgbClr val="151515"/>
                </a:solidFill>
                <a:effectLst/>
                <a:highlight>
                  <a:srgbClr val="FFFFFF"/>
                </a:highlight>
                <a:latin typeface="freight-text-pro"/>
              </a:rPr>
              <a:t>Woolhandler</a:t>
            </a:r>
            <a:r>
              <a:rPr lang="en-US" b="0" i="0" dirty="0">
                <a:solidFill>
                  <a:srgbClr val="151515"/>
                </a:solidFill>
                <a:effectLst/>
                <a:highlight>
                  <a:srgbClr val="FFFFFF"/>
                </a:highlight>
                <a:latin typeface="freight-text-pro"/>
              </a:rPr>
              <a:t> and David U. </a:t>
            </a:r>
            <a:r>
              <a:rPr lang="en-US" b="0" i="0" dirty="0" err="1">
                <a:solidFill>
                  <a:srgbClr val="151515"/>
                </a:solidFill>
                <a:effectLst/>
                <a:highlight>
                  <a:srgbClr val="FFFFFF"/>
                </a:highlight>
                <a:latin typeface="freight-text-pro"/>
              </a:rPr>
              <a:t>Himmelstiein</a:t>
            </a:r>
            <a:r>
              <a:rPr lang="en-US" b="0" i="0" dirty="0">
                <a:solidFill>
                  <a:srgbClr val="151515"/>
                </a:solidFill>
                <a:effectLst/>
                <a:highlight>
                  <a:srgbClr val="FFFFFF"/>
                </a:highlight>
                <a:latin typeface="freight-text-pro"/>
              </a:rPr>
              <a:t>, “Single-Payer Reform: The Only Way to Fulfill the President’s Pledge of More Coverage, Better Benefits, and Lower Costs,” </a:t>
            </a:r>
            <a:r>
              <a:rPr lang="en-US" b="0" i="1" dirty="0">
                <a:solidFill>
                  <a:srgbClr val="151515"/>
                </a:solidFill>
                <a:effectLst/>
                <a:highlight>
                  <a:srgbClr val="FFFFFF"/>
                </a:highlight>
                <a:latin typeface="freight-text-pro"/>
              </a:rPr>
              <a:t>Annals of Internal Medicine</a:t>
            </a:r>
            <a:r>
              <a:rPr lang="en-US" b="0" i="0" dirty="0">
                <a:solidFill>
                  <a:srgbClr val="151515"/>
                </a:solidFill>
                <a:effectLst/>
                <a:highlight>
                  <a:srgbClr val="FFFFFF"/>
                </a:highlight>
                <a:latin typeface="freight-text-pro"/>
              </a:rPr>
              <a:t> 166 (8) (2017): 587–588, available at </a:t>
            </a:r>
            <a:r>
              <a:rPr lang="en-US" b="0" i="0" u="none" strike="noStrike" dirty="0">
                <a:solidFill>
                  <a:srgbClr val="151515"/>
                </a:solidFill>
                <a:effectLst/>
                <a:highlight>
                  <a:srgbClr val="FFFFFF"/>
                </a:highlight>
                <a:latin typeface="freight-text-pro"/>
                <a:hlinkClick r:id="rId4"/>
              </a:rPr>
              <a:t>https://annals.org/aim/fullarticle/2605414/single-payer-reform-only-way-fulfill-president-s-pledge-more</a:t>
            </a:r>
            <a:r>
              <a:rPr lang="en-US" b="0" i="0" dirty="0">
                <a:solidFill>
                  <a:srgbClr val="151515"/>
                </a:solidFill>
                <a:effectLst/>
                <a:highlight>
                  <a:srgbClr val="FFFFFF"/>
                </a:highlight>
                <a:latin typeface="freight-text-pro"/>
              </a:rPr>
              <a:t>.</a:t>
            </a:r>
          </a:p>
          <a:p>
            <a:pPr algn="l">
              <a:buFont typeface="+mj-lt"/>
              <a:buAutoNum type="arabicPeriod"/>
            </a:pPr>
            <a:endParaRPr lang="en-US" b="0" i="0" dirty="0">
              <a:solidFill>
                <a:srgbClr val="151515"/>
              </a:solidFill>
              <a:effectLst/>
              <a:highlight>
                <a:srgbClr val="FFFFFF"/>
              </a:highlight>
              <a:latin typeface="freight-text-pro"/>
            </a:endParaRPr>
          </a:p>
          <a:p>
            <a:pPr algn="l">
              <a:buFont typeface="+mj-lt"/>
              <a:buAutoNum type="arabicPeriod"/>
            </a:pPr>
            <a:r>
              <a:rPr lang="en-US" b="0" i="0" dirty="0">
                <a:solidFill>
                  <a:srgbClr val="151515"/>
                </a:solidFill>
                <a:effectLst/>
                <a:highlight>
                  <a:srgbClr val="FFFFFF"/>
                </a:highlight>
                <a:latin typeface="freight-text-pro"/>
              </a:rPr>
              <a:t>https://</a:t>
            </a:r>
            <a:r>
              <a:rPr lang="en-US" b="0" i="0" dirty="0" err="1">
                <a:solidFill>
                  <a:srgbClr val="151515"/>
                </a:solidFill>
                <a:effectLst/>
                <a:highlight>
                  <a:srgbClr val="FFFFFF"/>
                </a:highlight>
                <a:latin typeface="freight-text-pro"/>
              </a:rPr>
              <a:t>www.americanprogress.org</a:t>
            </a:r>
            <a:r>
              <a:rPr lang="en-US" b="0" i="0" dirty="0">
                <a:solidFill>
                  <a:srgbClr val="151515"/>
                </a:solidFill>
                <a:effectLst/>
                <a:highlight>
                  <a:srgbClr val="FFFFFF"/>
                </a:highlight>
                <a:latin typeface="freight-text-pro"/>
              </a:rPr>
              <a:t>/article/excess-administrative-costs-burden-u-s-health-care-system/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C22042-ED39-0845-84FD-FD22A69983F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4866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C22042-ED39-0845-84FD-FD22A69983F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5734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idx="10" hasCustomPrompt="1"/>
          </p:nvPr>
        </p:nvSpPr>
        <p:spPr>
          <a:xfrm>
            <a:off x="0" y="6016753"/>
            <a:ext cx="8229600" cy="841248"/>
          </a:xfrm>
        </p:spPr>
        <p:txBody>
          <a:bodyPr anchor="ctr">
            <a:normAutofit/>
          </a:bodyPr>
          <a:lstStyle>
            <a:lvl1pPr marL="0" indent="0">
              <a:buNone/>
              <a:defRPr sz="1200" baseline="0"/>
            </a:lvl1pPr>
          </a:lstStyle>
          <a:p>
            <a:pPr lvl="0"/>
            <a:r>
              <a:rPr lang="en-US" dirty="0"/>
              <a:t>Click to edit footnote</a:t>
            </a:r>
          </a:p>
        </p:txBody>
      </p:sp>
    </p:spTree>
    <p:extLst>
      <p:ext uri="{BB962C8B-B14F-4D97-AF65-F5344CB8AC3E}">
        <p14:creationId xmlns:p14="http://schemas.microsoft.com/office/powerpoint/2010/main" val="1564888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idx="10" hasCustomPrompt="1"/>
          </p:nvPr>
        </p:nvSpPr>
        <p:spPr>
          <a:xfrm>
            <a:off x="0" y="6016753"/>
            <a:ext cx="8229600" cy="841248"/>
          </a:xfrm>
        </p:spPr>
        <p:txBody>
          <a:bodyPr anchor="ctr">
            <a:normAutofit/>
          </a:bodyPr>
          <a:lstStyle>
            <a:lvl1pPr marL="0" indent="0">
              <a:buNone/>
              <a:defRPr sz="1200" baseline="0"/>
            </a:lvl1pPr>
          </a:lstStyle>
          <a:p>
            <a:pPr lvl="0"/>
            <a:r>
              <a:rPr lang="en-US" dirty="0"/>
              <a:t>Click to edit footnote</a:t>
            </a:r>
          </a:p>
        </p:txBody>
      </p:sp>
    </p:spTree>
    <p:extLst>
      <p:ext uri="{BB962C8B-B14F-4D97-AF65-F5344CB8AC3E}">
        <p14:creationId xmlns:p14="http://schemas.microsoft.com/office/powerpoint/2010/main" val="2113004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15672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1567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11"/>
          <p:cNvSpPr>
            <a:spLocks noGrp="1"/>
          </p:cNvSpPr>
          <p:nvPr>
            <p:ph type="body" idx="10" hasCustomPrompt="1"/>
          </p:nvPr>
        </p:nvSpPr>
        <p:spPr>
          <a:xfrm>
            <a:off x="0" y="6016753"/>
            <a:ext cx="8229600" cy="841248"/>
          </a:xfrm>
        </p:spPr>
        <p:txBody>
          <a:bodyPr anchor="ctr">
            <a:normAutofit/>
          </a:bodyPr>
          <a:lstStyle>
            <a:lvl1pPr marL="0" indent="0">
              <a:buNone/>
              <a:defRPr sz="1200" baseline="0"/>
            </a:lvl1pPr>
          </a:lstStyle>
          <a:p>
            <a:pPr lvl="0"/>
            <a:r>
              <a:rPr lang="en-US" dirty="0"/>
              <a:t>Click to edit footnote</a:t>
            </a:r>
          </a:p>
        </p:txBody>
      </p:sp>
    </p:spTree>
    <p:extLst>
      <p:ext uri="{BB962C8B-B14F-4D97-AF65-F5344CB8AC3E}">
        <p14:creationId xmlns:p14="http://schemas.microsoft.com/office/powerpoint/2010/main" val="650417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11"/>
          <p:cNvSpPr>
            <a:spLocks noGrp="1"/>
          </p:cNvSpPr>
          <p:nvPr>
            <p:ph type="body" idx="10" hasCustomPrompt="1"/>
          </p:nvPr>
        </p:nvSpPr>
        <p:spPr>
          <a:xfrm>
            <a:off x="0" y="6016753"/>
            <a:ext cx="8229600" cy="841248"/>
          </a:xfrm>
        </p:spPr>
        <p:txBody>
          <a:bodyPr anchor="ctr">
            <a:normAutofit/>
          </a:bodyPr>
          <a:lstStyle>
            <a:lvl1pPr marL="0" indent="0">
              <a:buNone/>
              <a:defRPr sz="1200" baseline="0"/>
            </a:lvl1pPr>
          </a:lstStyle>
          <a:p>
            <a:pPr lvl="0"/>
            <a:r>
              <a:rPr lang="en-US" dirty="0"/>
              <a:t>Click to edit footnote</a:t>
            </a:r>
          </a:p>
        </p:txBody>
      </p:sp>
    </p:spTree>
    <p:extLst>
      <p:ext uri="{BB962C8B-B14F-4D97-AF65-F5344CB8AC3E}">
        <p14:creationId xmlns:p14="http://schemas.microsoft.com/office/powerpoint/2010/main" val="489325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1"/>
          <p:cNvSpPr>
            <a:spLocks noGrp="1"/>
          </p:cNvSpPr>
          <p:nvPr>
            <p:ph type="body" idx="10" hasCustomPrompt="1"/>
          </p:nvPr>
        </p:nvSpPr>
        <p:spPr>
          <a:xfrm>
            <a:off x="0" y="6016753"/>
            <a:ext cx="8229600" cy="841248"/>
          </a:xfrm>
        </p:spPr>
        <p:txBody>
          <a:bodyPr anchor="ctr">
            <a:normAutofit/>
          </a:bodyPr>
          <a:lstStyle>
            <a:lvl1pPr marL="0" indent="0">
              <a:buNone/>
              <a:defRPr sz="1200" baseline="0"/>
            </a:lvl1pPr>
          </a:lstStyle>
          <a:p>
            <a:pPr lvl="0"/>
            <a:r>
              <a:rPr lang="en-US" dirty="0"/>
              <a:t>Click to edit footnote</a:t>
            </a:r>
          </a:p>
        </p:txBody>
      </p:sp>
    </p:spTree>
    <p:extLst>
      <p:ext uri="{BB962C8B-B14F-4D97-AF65-F5344CB8AC3E}">
        <p14:creationId xmlns:p14="http://schemas.microsoft.com/office/powerpoint/2010/main" val="1378777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080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219201"/>
            <a:ext cx="5486400" cy="16875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219201"/>
            <a:ext cx="5486400" cy="7667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2138363"/>
            <a:ext cx="5486400" cy="7683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0F9870DE-049C-1649-A311-F8E2FA15898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D5E91C31-6150-7E4B-8AC2-2A6DE7F67EF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33C58EDC-08E0-494E-9FE2-38A1FC7C8B2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68EC42-4CC3-9643-AC7B-A8F6E4360D4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9767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F2B205D-DECF-E8DD-8C7B-9888E3824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11E1B61-1D5F-964E-B462-1013DE56F991}" type="datetimeFigureOut">
              <a:rPr lang="en-US" smtClean="0"/>
              <a:pPr>
                <a:defRPr/>
              </a:pPr>
              <a:t>10/29/25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9BA7743-7A5B-64C2-ABA3-32053B52C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3D6269-753E-A951-4A72-B4E34EEAA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63FC61-4CD0-F440-BCE4-E0AFA54B91B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5593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5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0" y="6016752"/>
            <a:ext cx="8229600" cy="841249"/>
          </a:xfrm>
          <a:prstGeom prst="rect">
            <a:avLst/>
          </a:prstGeom>
        </p:spPr>
        <p:txBody>
          <a:bodyPr anchor="ctr"/>
          <a:lstStyle>
            <a:lvl1pPr marL="0" indent="0">
              <a:buSzTx/>
              <a:buFontTx/>
              <a:buNone/>
              <a:defRPr sz="1200"/>
            </a:lvl1pPr>
            <a:lvl2pPr marL="555171" indent="-97971">
              <a:buFontTx/>
              <a:defRPr sz="1200"/>
            </a:lvl2pPr>
            <a:lvl3pPr marL="1028700" indent="-114300">
              <a:buFontTx/>
              <a:defRPr sz="1200"/>
            </a:lvl3pPr>
            <a:lvl4pPr marL="1508760" indent="-137160">
              <a:buFontTx/>
              <a:defRPr sz="1200"/>
            </a:lvl4pPr>
            <a:lvl5pPr marL="1965960" indent="-137160">
              <a:buFontTx/>
              <a:defRPr sz="1200"/>
            </a:lvl5pPr>
          </a:lstStyle>
          <a:p>
            <a:r>
              <a:t>Click to edit footnote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54141939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tif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>
                <a:alpha val="43000"/>
              </a:schemeClr>
            </a:gs>
            <a:gs pos="52000">
              <a:srgbClr val="00322E">
                <a:lumMod val="60000"/>
              </a:srgbClr>
            </a:gs>
            <a:gs pos="100000">
              <a:srgbClr val="00A69A">
                <a:lumMod val="58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1805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Placeholder 5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D1F6E5-3D59-4641-A4E4-763294AB9AFD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8521102" y="6016752"/>
            <a:ext cx="3670898" cy="84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213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  <p:sldLayoutId id="2147483662" r:id="rId6"/>
    <p:sldLayoutId id="2147483672" r:id="rId7"/>
    <p:sldLayoutId id="2147483673" r:id="rId8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3200" kern="1200">
          <a:solidFill>
            <a:schemeClr val="bg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800" kern="1200">
          <a:solidFill>
            <a:schemeClr val="bg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bg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bg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bg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mailto:info@pnhp.org" TargetMode="External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hyperlink" Target="http://www.pnhp.org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pubmed.ncbi.nlm.nih.gov/32061298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www.kff.org/medicare/analysis-spending-on-health-care-would-drop-by-an-estimated-352-billion-in-2021-if-private-insurance-used-medicare-rates-to-reimburse-hospitals-and-other-health-care-providers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ff.org/uninsured/issue-brief/key-facts-about-the-uninsured-population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maristpoll.marist.edu/polls/big-generational-differences-on-legal-weed-climate-change-and-health-care/" TargetMode="External"/><Relationship Id="rId2" Type="http://schemas.openxmlformats.org/officeDocument/2006/relationships/hyperlink" Target="https://www.pewresearch.org/short-reads/2025/05/06/americans-see-a-role-for-the-federal-government-in-many-domains-but-some-large-partisan-divisions-persist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navigatorresearch.org/wp-content/uploads/2025/04/Navigator-Update-04.25.2025.pdf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5">
            <a:extLst>
              <a:ext uri="{FF2B5EF4-FFF2-40B4-BE49-F238E27FC236}">
                <a16:creationId xmlns:a16="http://schemas.microsoft.com/office/drawing/2014/main" id="{C2AC0345-79AA-9B47-BD6B-3312BB4C72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04" y="5682388"/>
            <a:ext cx="856837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77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77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77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7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7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7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7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7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accent1"/>
                </a:solidFill>
                <a:latin typeface="Times New Roman" panose="02020603050405020304" pitchFamily="18" charset="0"/>
              </a:rPr>
              <a:t>Physicians for a National Health Program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accent1"/>
                </a:solidFill>
                <a:latin typeface="Times New Roman" panose="02020603050405020304" pitchFamily="18" charset="0"/>
              </a:rPr>
              <a:t>29 E Madison Suite 602, Chicago, IL 60602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accent1"/>
                </a:solidFill>
                <a:latin typeface="Times New Roman" panose="02020603050405020304" pitchFamily="18" charset="0"/>
              </a:rPr>
              <a:t> (312) 782-6006  </a:t>
            </a:r>
            <a:r>
              <a:rPr lang="en-US" altLang="en-US" sz="2400" dirty="0">
                <a:solidFill>
                  <a:schemeClr val="accent1"/>
                </a:solidFill>
                <a:latin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info@pnhp.org</a:t>
            </a:r>
            <a:r>
              <a:rPr lang="en-US" altLang="en-US" sz="2400" dirty="0">
                <a:solidFill>
                  <a:schemeClr val="accent1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2400" dirty="0">
                <a:solidFill>
                  <a:schemeClr val="accent1"/>
                </a:solidFill>
                <a:latin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www.pnhp.org</a:t>
            </a:r>
            <a:endParaRPr lang="en-US" altLang="en-US" sz="2400" dirty="0">
              <a:solidFill>
                <a:schemeClr val="accent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35" name="Rectangle 7">
            <a:extLst>
              <a:ext uri="{FF2B5EF4-FFF2-40B4-BE49-F238E27FC236}">
                <a16:creationId xmlns:a16="http://schemas.microsoft.com/office/drawing/2014/main" id="{2EECE57E-2F4C-C140-A76F-0738D91F1F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04" y="171523"/>
            <a:ext cx="11814780" cy="292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77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77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77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7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7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7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7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7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rgbClr val="39093C"/>
                </a:solidFill>
                <a:latin typeface="Bookman Old Style" panose="02050604050505020204" pitchFamily="18" charset="0"/>
              </a:rPr>
              <a:t>Elevator Advocacy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rgbClr val="39093C"/>
                </a:solidFill>
                <a:latin typeface="Bookman Old Style" panose="02050604050505020204" pitchFamily="18" charset="0"/>
              </a:rPr>
              <a:t>for Universal Healthcare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39093C"/>
                </a:solidFill>
                <a:latin typeface="Times New Roman" panose="02020603050405020304" pitchFamily="18" charset="0"/>
              </a:rPr>
              <a:t>Diljeet K. Singh, MD, DrPH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39093C"/>
                </a:solidFill>
                <a:latin typeface="Times New Roman" panose="02020603050405020304" pitchFamily="18" charset="0"/>
              </a:rPr>
              <a:t>Integrative Gynecologic Oncology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39093C"/>
                </a:solidFill>
                <a:latin typeface="Times New Roman" panose="02020603050405020304" pitchFamily="18" charset="0"/>
              </a:rPr>
              <a:t>President, PNHP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rgbClr val="39093C"/>
                </a:solidFill>
                <a:latin typeface="Times New Roman" panose="02020603050405020304" pitchFamily="18" charset="0"/>
              </a:rPr>
              <a:t>diljeetksingh@gmail.com</a:t>
            </a:r>
            <a:endParaRPr lang="en-US" altLang="en-US" sz="2400" b="1" dirty="0">
              <a:solidFill>
                <a:srgbClr val="39093C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030" name="Picture 6" descr="National Health Program - PNHP">
            <a:extLst>
              <a:ext uri="{FF2B5EF4-FFF2-40B4-BE49-F238E27FC236}">
                <a16:creationId xmlns:a16="http://schemas.microsoft.com/office/drawing/2014/main" id="{22E01F34-79D2-23AD-24DE-A3F707FCC3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923" y="1576738"/>
            <a:ext cx="2492026" cy="2492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hysicians for a National Health Program - PNHP">
            <a:extLst>
              <a:ext uri="{FF2B5EF4-FFF2-40B4-BE49-F238E27FC236}">
                <a16:creationId xmlns:a16="http://schemas.microsoft.com/office/drawing/2014/main" id="{65EEA195-489F-10EA-1727-180E494285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1637" y="1633460"/>
            <a:ext cx="3068047" cy="3068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person standing under a sign&#10;&#10;AI-generated content may be incorrect.">
            <a:extLst>
              <a:ext uri="{FF2B5EF4-FFF2-40B4-BE49-F238E27FC236}">
                <a16:creationId xmlns:a16="http://schemas.microsoft.com/office/drawing/2014/main" id="{17951A90-BC58-FF07-CEB4-C2E42ACEDF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22314" y="3095400"/>
            <a:ext cx="2373554" cy="214995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64F3F9A-1DB0-D0F6-9258-DFAAB228F3C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32294" y="3112619"/>
            <a:ext cx="2391082" cy="306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6588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9AD559-A49E-5A23-88C7-D42309F30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533" y="169333"/>
            <a:ext cx="11768665" cy="1521356"/>
          </a:xfrm>
        </p:spPr>
        <p:txBody>
          <a:bodyPr/>
          <a:lstStyle/>
          <a:p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HOW? </a:t>
            </a:r>
            <a:r>
              <a:rPr lang="en-US" dirty="0"/>
              <a:t>Can Cover Everyone &amp; Cost Less</a:t>
            </a:r>
            <a:br>
              <a:rPr lang="en-US" dirty="0"/>
            </a:br>
            <a:r>
              <a:rPr lang="en-US" dirty="0"/>
              <a:t>“Publicly” Funded &amp; “Privately” Provided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E2C872-EBA3-C61D-240D-070ED7951398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Galvani AP. Improving the prognosis of health care in the USA. Lancet. 2020 Feb 15;395(10223):524-533. </a:t>
            </a:r>
            <a:r>
              <a:rPr lang="en-US" dirty="0">
                <a:hlinkClick r:id="rId3"/>
              </a:rPr>
              <a:t>https://pubmed.ncbi.nlm.nih.gov/32061298/</a:t>
            </a:r>
            <a:r>
              <a:rPr lang="en-US" dirty="0"/>
              <a:t>   </a:t>
            </a:r>
          </a:p>
          <a:p>
            <a:r>
              <a:rPr lang="en-US" dirty="0">
                <a:hlinkClick r:id="rId4"/>
              </a:rPr>
              <a:t>https://www.kff.org/medicare/analysis-spending-on-health-care-would-drop-by-an-estimated-352-billion-in-2021-if-private-insurance-used-medicare-rates-to-reimburse-hospitals-and-other-health-care-providers/</a:t>
            </a:r>
            <a:endParaRPr lang="en-US" dirty="0"/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75EE737-5395-49F0-853A-C0E2D5E49094}"/>
              </a:ext>
            </a:extLst>
          </p:cNvPr>
          <p:cNvSpPr/>
          <p:nvPr/>
        </p:nvSpPr>
        <p:spPr>
          <a:xfrm>
            <a:off x="966061" y="3160940"/>
            <a:ext cx="3022170" cy="2339102"/>
          </a:xfrm>
          <a:prstGeom prst="rect">
            <a:avLst/>
          </a:prstGeom>
          <a:solidFill>
            <a:schemeClr val="accent1"/>
          </a:solidFill>
          <a:ln w="12700" cap="flat">
            <a:solidFill>
              <a:schemeClr val="bg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731520" rIns="45719" bIns="731520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FillTx/>
                <a:latin typeface="Arial"/>
                <a:ea typeface="Arial"/>
                <a:cs typeface="Arial"/>
                <a:sym typeface="Arial"/>
              </a:rPr>
              <a:t>New Savings: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FillTx/>
                <a:latin typeface="Arial"/>
                <a:ea typeface="Arial"/>
                <a:cs typeface="Arial"/>
                <a:sym typeface="Arial"/>
              </a:rPr>
              <a:t>$650 Billion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1167D13-CF2B-5500-5B7C-B1F41E322D1C}"/>
              </a:ext>
            </a:extLst>
          </p:cNvPr>
          <p:cNvSpPr/>
          <p:nvPr/>
        </p:nvSpPr>
        <p:spPr>
          <a:xfrm>
            <a:off x="4003729" y="1928428"/>
            <a:ext cx="3022170" cy="1231106"/>
          </a:xfrm>
          <a:prstGeom prst="rect">
            <a:avLst/>
          </a:prstGeom>
          <a:solidFill>
            <a:schemeClr val="accent2"/>
          </a:solidFill>
          <a:ln w="12700" cap="flat">
            <a:solidFill>
              <a:schemeClr val="bg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182880" rIns="45719" bIns="182880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FillTx/>
                <a:latin typeface="Arial"/>
                <a:ea typeface="Arial"/>
                <a:cs typeface="Arial"/>
                <a:sym typeface="Arial"/>
              </a:rPr>
              <a:t>New Expenses: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FillTx/>
                <a:latin typeface="Arial"/>
                <a:ea typeface="Arial"/>
                <a:cs typeface="Arial"/>
                <a:sym typeface="Arial"/>
              </a:rPr>
              <a:t>$325 Billion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A810808B-C975-35CC-F492-372EBAFADE51}"/>
              </a:ext>
            </a:extLst>
          </p:cNvPr>
          <p:cNvGraphicFramePr>
            <a:graphicFrameLocks noGrp="1"/>
          </p:cNvGraphicFramePr>
          <p:nvPr/>
        </p:nvGraphicFramePr>
        <p:xfrm>
          <a:off x="7284202" y="1928428"/>
          <a:ext cx="4602997" cy="368344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44291">
                  <a:extLst>
                    <a:ext uri="{9D8B030D-6E8A-4147-A177-3AD203B41FA5}">
                      <a16:colId xmlns:a16="http://schemas.microsoft.com/office/drawing/2014/main" val="3648766692"/>
                    </a:ext>
                  </a:extLst>
                </a:gridCol>
                <a:gridCol w="1958706">
                  <a:extLst>
                    <a:ext uri="{9D8B030D-6E8A-4147-A177-3AD203B41FA5}">
                      <a16:colId xmlns:a16="http://schemas.microsoft.com/office/drawing/2014/main" val="3036192715"/>
                    </a:ext>
                  </a:extLst>
                </a:gridCol>
              </a:tblGrid>
              <a:tr h="79927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Administrative Cost Reductions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$500 Billion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8849484"/>
                  </a:ext>
                </a:extLst>
              </a:tr>
              <a:tr h="75941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Drug and Device Negotiations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$150 Billion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8646753"/>
                  </a:ext>
                </a:extLst>
              </a:tr>
              <a:tr h="528975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Savings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$650 Billion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8749619"/>
                  </a:ext>
                </a:extLst>
              </a:tr>
              <a:tr h="52897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New Expenses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$325 Billion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9983201"/>
                  </a:ext>
                </a:extLst>
              </a:tr>
              <a:tr h="1018821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Net Savings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$325 Billion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39951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3742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48148E-6 L 5E-6 -0.0935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67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3.33333E-6 L -3.75E-6 0.1805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8DAC4-9055-5654-A522-26EC8E903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818" y="708025"/>
            <a:ext cx="11776364" cy="1325563"/>
          </a:xfrm>
        </p:spPr>
        <p:txBody>
          <a:bodyPr>
            <a:noAutofit/>
          </a:bodyPr>
          <a:lstStyle/>
          <a:p>
            <a:r>
              <a:rPr lang="en-US" sz="4800" dirty="0"/>
              <a:t>WHAT?</a:t>
            </a:r>
            <a:br>
              <a:rPr lang="en-US" sz="4800" dirty="0"/>
            </a:br>
            <a:r>
              <a:rPr lang="en-US" sz="4800" dirty="0"/>
              <a:t>Guaranteed Universal Health Care</a:t>
            </a:r>
            <a:br>
              <a:rPr lang="en-US" sz="4800" dirty="0"/>
            </a:br>
            <a:endParaRPr lang="en-US" sz="4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92C03D-60A1-1737-5F54-BD78D11E72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246" y="2256805"/>
            <a:ext cx="10515600" cy="4180572"/>
          </a:xfrm>
        </p:spPr>
        <p:txBody>
          <a:bodyPr>
            <a:normAutofit/>
          </a:bodyPr>
          <a:lstStyle/>
          <a:p>
            <a:r>
              <a:rPr lang="en-US" sz="3600" b="1" dirty="0"/>
              <a:t>Free of Profit-Motivated Conflicts of Interest</a:t>
            </a:r>
          </a:p>
          <a:p>
            <a:r>
              <a:rPr lang="en-US" sz="3600" b="1" dirty="0"/>
              <a:t>Free of Co-pays</a:t>
            </a:r>
          </a:p>
          <a:p>
            <a:r>
              <a:rPr lang="en-US" sz="3600" b="1" dirty="0"/>
              <a:t>Free of Deductibles</a:t>
            </a:r>
          </a:p>
          <a:p>
            <a:r>
              <a:rPr lang="en-US" sz="3600" b="1" dirty="0"/>
              <a:t>Free of Prior Authorization</a:t>
            </a:r>
          </a:p>
          <a:p>
            <a:r>
              <a:rPr lang="en-US" sz="3600" b="1" dirty="0"/>
              <a:t>Free from the threat of medical bankruptcy</a:t>
            </a:r>
          </a:p>
          <a:p>
            <a:r>
              <a:rPr lang="en-US" sz="3600" b="1" dirty="0"/>
              <a:t>Free of ties to an employer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1B0341-D60E-59B4-1ACB-DD3E36033555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5461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3">
            <a:extLst>
              <a:ext uri="{FF2B5EF4-FFF2-40B4-BE49-F238E27FC236}">
                <a16:creationId xmlns:a16="http://schemas.microsoft.com/office/drawing/2014/main" id="{A9B925E8-19D8-E249-A727-B7C32D6A834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32735" y="-181111"/>
            <a:ext cx="10853919" cy="104933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000" dirty="0"/>
              <a:t>WHY? Not having healthcare is life-threatening </a:t>
            </a:r>
            <a:endParaRPr lang="en-US" altLang="en-US" sz="4000" dirty="0"/>
          </a:p>
        </p:txBody>
      </p:sp>
      <p:sp>
        <p:nvSpPr>
          <p:cNvPr id="20482" name="Content Placeholder 4">
            <a:extLst>
              <a:ext uri="{FF2B5EF4-FFF2-40B4-BE49-F238E27FC236}">
                <a16:creationId xmlns:a16="http://schemas.microsoft.com/office/drawing/2014/main" id="{AED1A797-F66B-D845-8679-13EC1A7D1503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296779" y="913495"/>
            <a:ext cx="11172410" cy="5002396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altLang="en-US" sz="36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We are only developed nation without Universal Healthcare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altLang="en-US" sz="3600" dirty="0"/>
              <a:t>25 million uninsured – will increase by 10 -16 million with Republican budget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altLang="en-US" sz="3600" dirty="0"/>
              <a:t>Tens of Thousands die every year from lack of insurance </a:t>
            </a:r>
          </a:p>
          <a:p>
            <a:pPr lvl="1">
              <a:spcBef>
                <a:spcPts val="400"/>
              </a:spcBef>
              <a:spcAft>
                <a:spcPts val="400"/>
              </a:spcAft>
            </a:pPr>
            <a:r>
              <a:rPr lang="en-US" altLang="en-US" sz="3600" dirty="0"/>
              <a:t>~1,200 die for every million uninsured</a:t>
            </a:r>
          </a:p>
          <a:p>
            <a:pPr lvl="1">
              <a:spcBef>
                <a:spcPts val="400"/>
              </a:spcBef>
              <a:spcAft>
                <a:spcPts val="400"/>
              </a:spcAft>
            </a:pPr>
            <a:r>
              <a:rPr lang="en-US" altLang="en-US" sz="3600" dirty="0"/>
              <a:t>~31,000- 52,000 die every year</a:t>
            </a:r>
          </a:p>
          <a:p>
            <a:pPr lvl="1">
              <a:spcBef>
                <a:spcPts val="400"/>
              </a:spcBef>
              <a:spcAft>
                <a:spcPts val="400"/>
              </a:spcAft>
            </a:pPr>
            <a:endParaRPr lang="en-US" altLang="en-US" sz="3200" dirty="0"/>
          </a:p>
          <a:p>
            <a:pPr marL="0" indent="0">
              <a:spcBef>
                <a:spcPts val="400"/>
              </a:spcBef>
              <a:spcAft>
                <a:spcPts val="400"/>
              </a:spcAft>
              <a:buNone/>
            </a:pPr>
            <a:endParaRPr lang="en-US" altLang="en-US" sz="2600" dirty="0"/>
          </a:p>
          <a:p>
            <a:endParaRPr lang="en-US" altLang="en-US" sz="19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D3D625B-D268-98FD-32A2-9AE73FB11106}"/>
              </a:ext>
            </a:extLst>
          </p:cNvPr>
          <p:cNvSpPr txBox="1"/>
          <p:nvPr/>
        </p:nvSpPr>
        <p:spPr>
          <a:xfrm>
            <a:off x="0" y="5636170"/>
            <a:ext cx="844349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000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Woolhandler</a:t>
            </a:r>
            <a:r>
              <a:rPr lang="en-US" sz="10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&amp; </a:t>
            </a:r>
            <a:r>
              <a:rPr lang="en-US" sz="1000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Himmelsetin</a:t>
            </a:r>
            <a:r>
              <a:rPr lang="en-US" sz="10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. Ann Int Med 2017;167:424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0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Based on best estimate from multiple studies of 1 death per 769 uninsured/year and number of uninsured at the time of the survey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 typeface="Arial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uLnTx/>
                <a:uFillTx/>
                <a:ea typeface="+mn-ea"/>
                <a:cs typeface="Arial" charset="0"/>
              </a:rPr>
              <a:t>Modified version of slides prepared by Drs.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uLnTx/>
                <a:uFillTx/>
                <a:ea typeface="+mn-ea"/>
                <a:cs typeface="Arial" charset="0"/>
              </a:rPr>
              <a:t>Steffie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uLnTx/>
                <a:uFillTx/>
                <a:ea typeface="+mn-ea"/>
                <a:cs typeface="Arial" charset="0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uLnTx/>
                <a:uFillTx/>
                <a:ea typeface="+mn-ea"/>
                <a:cs typeface="Arial" charset="0"/>
              </a:rPr>
              <a:t>Woolhandler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uLnTx/>
                <a:uFillTx/>
                <a:ea typeface="+mn-ea"/>
                <a:cs typeface="Arial" charset="0"/>
              </a:rPr>
              <a:t> and David Himmelstein. Originals available at https://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uLnTx/>
                <a:uFillTx/>
                <a:ea typeface="+mn-ea"/>
                <a:cs typeface="Arial" charset="0"/>
              </a:rPr>
              <a:t>www.citizen.org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uLnTx/>
                <a:uFillTx/>
                <a:ea typeface="+mn-ea"/>
                <a:cs typeface="Arial" charset="0"/>
              </a:rPr>
              <a:t>/article/updated-powerpoint-presentations-on-health-policy-issues-relevant-to-health-care-reform-and-a-national-single-payer-health-system/ (accessed Apr 12 2023)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 typeface="Arial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uLnTx/>
                <a:uFillTx/>
                <a:ea typeface="+mn-ea"/>
                <a:cs typeface="Arial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https://www.kff.org/uninsured/issue-brief/key-facts-about-the-uninsured-population/</a:t>
            </a:r>
            <a:r>
              <a:rPr lang="en-US" sz="1000" dirty="0">
                <a:solidFill>
                  <a:schemeClr val="accent2">
                    <a:lumMod val="20000"/>
                    <a:lumOff val="80000"/>
                  </a:schemeClr>
                </a:solidFill>
                <a:cs typeface="Arial" charset="0"/>
              </a:rPr>
              <a:t> accessed 4/2024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20000"/>
                  <a:lumOff val="80000"/>
                </a:schemeClr>
              </a:solidFill>
              <a:effectLst/>
              <a:uLnTx/>
              <a:uFillTx/>
              <a:ea typeface="+mn-ea"/>
              <a:cs typeface="Arial" charset="0"/>
            </a:endParaRPr>
          </a:p>
          <a:p>
            <a:pPr>
              <a:spcAft>
                <a:spcPts val="1200"/>
              </a:spcAft>
            </a:pP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9976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6A075B-38A1-0A03-688A-30969BE8BC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3">
            <a:extLst>
              <a:ext uri="{FF2B5EF4-FFF2-40B4-BE49-F238E27FC236}">
                <a16:creationId xmlns:a16="http://schemas.microsoft.com/office/drawing/2014/main" id="{8C829465-B940-B661-C03E-72BC84262CF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46590" y="276933"/>
            <a:ext cx="10853919" cy="104933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000" dirty="0"/>
              <a:t>WHY? </a:t>
            </a:r>
            <a:r>
              <a:rPr lang="en-US" altLang="en-US" sz="4000" dirty="0"/>
              <a:t>Having insurance is no guarantee of access to care</a:t>
            </a:r>
          </a:p>
        </p:txBody>
      </p:sp>
      <p:sp>
        <p:nvSpPr>
          <p:cNvPr id="20482" name="Content Placeholder 4">
            <a:extLst>
              <a:ext uri="{FF2B5EF4-FFF2-40B4-BE49-F238E27FC236}">
                <a16:creationId xmlns:a16="http://schemas.microsoft.com/office/drawing/2014/main" id="{C1516FEA-A399-3439-B2E1-4187DECE5BB7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296779" y="1326271"/>
            <a:ext cx="5409237" cy="5103104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altLang="en-US" sz="2400" dirty="0"/>
              <a:t>Increasing premiums, deductibles &amp; co-pays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altLang="en-US" sz="2400" dirty="0"/>
              <a:t>Shrinking coverage (underinsurance) 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altLang="en-US" sz="2400" dirty="0"/>
              <a:t>Care Deserts – limited physicians, specialists, hospital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altLang="en-US" sz="2400" dirty="0"/>
              <a:t>Medical Debt </a:t>
            </a:r>
          </a:p>
          <a:p>
            <a:pPr lvl="1">
              <a:spcBef>
                <a:spcPts val="400"/>
              </a:spcBef>
              <a:spcAft>
                <a:spcPts val="400"/>
              </a:spcAft>
            </a:pPr>
            <a:r>
              <a:rPr lang="en-US" altLang="en-US" sz="2400" dirty="0"/>
              <a:t>66% of personal bankruptcies for medical expense</a:t>
            </a:r>
          </a:p>
          <a:p>
            <a:pPr lvl="1">
              <a:spcBef>
                <a:spcPts val="400"/>
              </a:spcBef>
              <a:spcAft>
                <a:spcPts val="400"/>
              </a:spcAft>
            </a:pPr>
            <a:r>
              <a:rPr lang="en-US" altLang="en-US" sz="2400" dirty="0"/>
              <a:t>80% HAD health insurance when they went bankrupt </a:t>
            </a:r>
          </a:p>
          <a:p>
            <a:pPr lvl="1">
              <a:spcBef>
                <a:spcPts val="400"/>
              </a:spcBef>
              <a:spcAft>
                <a:spcPts val="400"/>
              </a:spcAft>
            </a:pPr>
            <a:endParaRPr lang="en-US" altLang="en-US" sz="3200" dirty="0"/>
          </a:p>
          <a:p>
            <a:pPr marL="0" indent="0">
              <a:spcBef>
                <a:spcPts val="400"/>
              </a:spcBef>
              <a:spcAft>
                <a:spcPts val="400"/>
              </a:spcAft>
              <a:buNone/>
            </a:pPr>
            <a:endParaRPr lang="en-US" altLang="en-US" sz="2600" dirty="0"/>
          </a:p>
          <a:p>
            <a:endParaRPr lang="en-US" altLang="en-US" sz="19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A784394-0C28-2E12-A033-4FA5DB17919B}"/>
              </a:ext>
            </a:extLst>
          </p:cNvPr>
          <p:cNvSpPr txBox="1"/>
          <p:nvPr/>
        </p:nvSpPr>
        <p:spPr>
          <a:xfrm>
            <a:off x="400050" y="5957004"/>
            <a:ext cx="78724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https://</a:t>
            </a:r>
            <a:r>
              <a:rPr lang="en-US" sz="1400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hitconsultant.net</a:t>
            </a:r>
            <a:r>
              <a:rPr lang="en-US" sz="14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/2021/09/10/healthcare-deserts-</a:t>
            </a:r>
            <a:r>
              <a:rPr lang="en-US" sz="1400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goodrx</a:t>
            </a:r>
            <a:r>
              <a:rPr lang="en-US" sz="14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-report/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028" name="Picture 4" descr="Healthcare Desserts: 80% of U.S. Lacks Adequate Access to Healthcare">
            <a:extLst>
              <a:ext uri="{FF2B5EF4-FFF2-40B4-BE49-F238E27FC236}">
                <a16:creationId xmlns:a16="http://schemas.microsoft.com/office/drawing/2014/main" id="{8E7A9744-F3CD-EC30-1AC1-895FCFD14C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3935" y="1031688"/>
            <a:ext cx="5881475" cy="4760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32197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F08C112-141E-0F8E-326C-26668B1DE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5" y="178464"/>
            <a:ext cx="10515600" cy="1325563"/>
          </a:xfrm>
        </p:spPr>
        <p:txBody>
          <a:bodyPr>
            <a:normAutofit/>
          </a:bodyPr>
          <a:lstStyle/>
          <a:p>
            <a:r>
              <a:rPr lang="en-US" sz="4800" dirty="0"/>
              <a:t>Why? We are LESS healthy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2C375A-2745-D3E1-057A-A040C1DA8F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4306" y="1350639"/>
            <a:ext cx="5181600" cy="4156721"/>
          </a:xfrm>
        </p:spPr>
        <p:txBody>
          <a:bodyPr/>
          <a:lstStyle/>
          <a:p>
            <a:r>
              <a:rPr lang="en-US" sz="3600" b="1" dirty="0"/>
              <a:t>Worse life expectancy</a:t>
            </a:r>
          </a:p>
          <a:p>
            <a:r>
              <a:rPr lang="en-US" sz="3600" b="1" dirty="0"/>
              <a:t>Higher Infant &amp; Maternal Mortality </a:t>
            </a:r>
          </a:p>
          <a:p>
            <a:r>
              <a:rPr lang="en-US" sz="3600" b="1" dirty="0"/>
              <a:t>SPEND TWICE as much as the rest of the world </a:t>
            </a:r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948E761-4DC8-8C90-DB24-E529B20B496E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00038" y="6016753"/>
            <a:ext cx="7929562" cy="662782"/>
          </a:xfrm>
        </p:spPr>
        <p:txBody>
          <a:bodyPr/>
          <a:lstStyle/>
          <a:p>
            <a:r>
              <a:rPr lang="en-US" dirty="0" err="1"/>
              <a:t>ttps</a:t>
            </a:r>
            <a:r>
              <a:rPr lang="en-US" dirty="0"/>
              <a:t>://</a:t>
            </a:r>
            <a:r>
              <a:rPr lang="en-US" dirty="0" err="1"/>
              <a:t>www.marchofdimes.org</a:t>
            </a:r>
            <a:r>
              <a:rPr lang="en-US" dirty="0"/>
              <a:t>/maternity-care-deserts-report-2022</a:t>
            </a:r>
          </a:p>
        </p:txBody>
      </p:sp>
      <p:pic>
        <p:nvPicPr>
          <p:cNvPr id="2050" name="Picture 2" descr="MCDR 2022 Map Snapshot">
            <a:extLst>
              <a:ext uri="{FF2B5EF4-FFF2-40B4-BE49-F238E27FC236}">
                <a16:creationId xmlns:a16="http://schemas.microsoft.com/office/drawing/2014/main" id="{9D40C2FC-BDDC-EAC1-3344-E0D063DDD1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66" t="9414" r="16332" b="5896"/>
          <a:stretch>
            <a:fillRect/>
          </a:stretch>
        </p:blipFill>
        <p:spPr bwMode="auto">
          <a:xfrm>
            <a:off x="5210173" y="1247207"/>
            <a:ext cx="6681789" cy="451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61232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26BBD9-64D0-634C-9434-19FFEE1F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269" y="189021"/>
            <a:ext cx="11731944" cy="1325563"/>
          </a:xfrm>
        </p:spPr>
        <p:txBody>
          <a:bodyPr>
            <a:normAutofit/>
          </a:bodyPr>
          <a:lstStyle/>
          <a:p>
            <a:r>
              <a:rPr lang="en-US" sz="31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WHY? WRONG PEOPLE ARE CONTROLLING HEALTHCARE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43948B-51AA-9EB2-391D-B169C94506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14994" y="1060394"/>
            <a:ext cx="11731944" cy="5608585"/>
          </a:xfrm>
        </p:spPr>
        <p:txBody>
          <a:bodyPr>
            <a:noAutofit/>
          </a:bodyPr>
          <a:lstStyle/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+mn-lt"/>
              </a:rPr>
              <a:t>Eliminate the middlemen &amp; profit-motivated conflicts of interest that undermine trust &amp; medical decision making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+mn-lt"/>
              </a:rPr>
              <a:t>INHERENT CONFLICT OF INTEREST 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“FIDUCIARY RESPONSIBILITIES”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Best for the patient versus best for employer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LOSS of: Autonomy, Sanctity of Physician-Patient Relationship, Patient Trust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Limited Patient care time 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Burden of record-keeping/documentation for Electronic Billing Record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Time wasted on complex coding, pre-authorizations, denials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NOT BURNOUT -  IS A BROKEN SYSTEM ➡️ PHYSICIAN MORAL INJURY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  <a:latin typeface="+mn-lt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2DADA3F-B494-3C64-00C1-9E30D4D2C3D7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99433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6EA1C-09D6-E7AB-D577-4160E59E5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057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How? – Take back wasted money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D021F8-716A-AE61-A83F-5CF83C649C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057" y="1090930"/>
            <a:ext cx="11821886" cy="4084575"/>
          </a:xfrm>
        </p:spPr>
        <p:txBody>
          <a:bodyPr>
            <a:noAutofit/>
          </a:bodyPr>
          <a:lstStyle/>
          <a:p>
            <a:r>
              <a:rPr lang="en-US" sz="3600" b="1" dirty="0"/>
              <a:t>We spend twice as much on health care as rest of the world, have worse health outcomes &amp; we do NOT cover everyone</a:t>
            </a:r>
          </a:p>
          <a:p>
            <a:r>
              <a:rPr lang="en-US" sz="3600" dirty="0"/>
              <a:t>Insurance industry wastes 20-35% of every healthcare dollar on profit &amp; bureaucracy</a:t>
            </a:r>
          </a:p>
          <a:p>
            <a:r>
              <a:rPr lang="en-US" sz="3600" dirty="0"/>
              <a:t>Need HEALTHCARE NOT health insurance</a:t>
            </a:r>
          </a:p>
          <a:p>
            <a:r>
              <a:rPr lang="en-US" sz="3600" dirty="0"/>
              <a:t>Eliminate UNNECESSARY middlemen</a:t>
            </a:r>
          </a:p>
          <a:p>
            <a:r>
              <a:rPr lang="en-US" sz="3600" dirty="0"/>
              <a:t>We spend enough now to cover everyone &amp; to add mental health, dental &amp; vision coverage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4675A6-772E-6F4E-C569-4999ECD52303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876156" y="8470473"/>
            <a:ext cx="4779538" cy="478856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94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9F580-8983-56B5-B403-145C45518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025" y="-81214"/>
            <a:ext cx="11558588" cy="1163638"/>
          </a:xfrm>
        </p:spPr>
        <p:txBody>
          <a:bodyPr>
            <a:normAutofit/>
          </a:bodyPr>
          <a:lstStyle/>
          <a:p>
            <a:r>
              <a:rPr lang="en-US" sz="3600" dirty="0"/>
              <a:t>How? Political Feasibility – Polls 2024 &amp; 2025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51A441-D4F5-8A7E-985C-0EF8C18BF2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256" y="902314"/>
            <a:ext cx="11668125" cy="4403976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600" dirty="0"/>
              <a:t>62% of all Americans (90% Democrats, 65% independents &amp; 32% Republicans) believe federal government should ensure health coverage for  all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600" dirty="0"/>
              <a:t>68% believe federal government has a responsibility to provide health insurance to all (90 % Democrats &amp; 45% Republicans)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600" dirty="0"/>
              <a:t>86% of Gen Z “responsibility of the federal government to make sure all Americans have healthcare coverage” vs. 76% of Millennials, 60% of Gen X, &amp; 51% of Boomers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600" dirty="0"/>
              <a:t>69% believe healthcare is unaffordable 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600" dirty="0"/>
              <a:t>76% believe that “we need to switch to…system of health insurance” that doesn’t tie coverage to employment (85% Democrats, 65% Republicans  &amp; 79% Independents  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F62E8D-EB7D-2DAE-064A-E9F8D05DA4D6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0" y="5306290"/>
            <a:ext cx="9351819" cy="1690257"/>
          </a:xfrm>
        </p:spPr>
        <p:txBody>
          <a:bodyPr>
            <a:normAutofit lnSpcReduction="10000"/>
          </a:bodyPr>
          <a:lstStyle/>
          <a:p>
            <a:r>
              <a:rPr lang="en-US" dirty="0">
                <a:hlinkClick r:id="rId2"/>
              </a:rPr>
              <a:t>https://news.gallup.com/poll/654101/health-coverage-government-responsibility.aspx#:~:text=Line%20graph.,low%20was%2042%25%20in%202013.</a:t>
            </a:r>
          </a:p>
          <a:p>
            <a:r>
              <a:rPr lang="en-US" dirty="0">
                <a:hlinkClick r:id="rId2"/>
              </a:rPr>
              <a:t>https://www.pewresearch.org/short-reads/2025/05/06/americans-see-a-role-for-the-federal-government-in-many-domains-but-some-large-partisan-divisions-persist/</a:t>
            </a:r>
            <a:endParaRPr lang="en-US" dirty="0"/>
          </a:p>
          <a:p>
            <a:r>
              <a:rPr lang="en-US" dirty="0">
                <a:hlinkClick r:id="rId3"/>
              </a:rPr>
              <a:t>https://maristpoll.marist.edu/polls/big-generational-differences-on-legal-weed-climate-change-and-health-care/</a:t>
            </a:r>
            <a:endParaRPr lang="en-US" dirty="0"/>
          </a:p>
          <a:p>
            <a:r>
              <a:rPr lang="en-US" u="sng" dirty="0">
                <a:hlinkClick r:id="rId4"/>
              </a:rPr>
              <a:t>https://navigatorresearch.org/wp-content/uploads/2025/04/Navigator-Update-04.25.2025.pdf</a:t>
            </a:r>
            <a:endParaRPr lang="en-US" u="sng" dirty="0"/>
          </a:p>
          <a:p>
            <a:r>
              <a:rPr lang="en-US" dirty="0"/>
              <a:t>https://</a:t>
            </a:r>
            <a:r>
              <a:rPr lang="en-US" dirty="0" err="1"/>
              <a:t>unduemedicaldebt.org</a:t>
            </a:r>
            <a:r>
              <a:rPr lang="en-US" dirty="0"/>
              <a:t>/bipartisan-support-for-policies-that-protect-people-from-medical-debt/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60465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8798D-ACC4-0DBA-B306-436D93078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How? “It is too hard”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F6EA2C-30F2-2E8B-2BB7-3C53EB6AC6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63434"/>
            <a:ext cx="11530013" cy="4180572"/>
          </a:xfrm>
        </p:spPr>
        <p:txBody>
          <a:bodyPr>
            <a:normAutofit/>
          </a:bodyPr>
          <a:lstStyle/>
          <a:p>
            <a:r>
              <a:rPr lang="en-US" sz="4000" dirty="0"/>
              <a:t>Every day you do hard things &amp; some days you do the impossible</a:t>
            </a:r>
          </a:p>
          <a:p>
            <a:r>
              <a:rPr lang="en-US" sz="4000" dirty="0"/>
              <a:t>As physicians we are our patients' best advocates</a:t>
            </a:r>
          </a:p>
          <a:p>
            <a:r>
              <a:rPr lang="en-US" sz="4000" dirty="0"/>
              <a:t>AMA has lost the forest for the trees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567329-267E-D4EC-41CD-9BB72A63E9D7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563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NHP Master Template">
      <a:dk1>
        <a:srgbClr val="000000"/>
      </a:dk1>
      <a:lt1>
        <a:srgbClr val="FFFFFF"/>
      </a:lt1>
      <a:dk2>
        <a:srgbClr val="323232"/>
      </a:dk2>
      <a:lt2>
        <a:srgbClr val="E3DED1"/>
      </a:lt2>
      <a:accent1>
        <a:srgbClr val="008C81"/>
      </a:accent1>
      <a:accent2>
        <a:srgbClr val="9F2936"/>
      </a:accent2>
      <a:accent3>
        <a:srgbClr val="FF9300"/>
      </a:accent3>
      <a:accent4>
        <a:srgbClr val="00539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spcAft>
            <a:spcPts val="1200"/>
          </a:spcAft>
          <a:defRPr sz="2400" dirty="0" smtClean="0">
            <a:solidFill>
              <a:schemeClr val="bg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8a4ddd64-483c-4699-a369-e114b0e50002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A2E8F3CEC0D6E43904DDDA6570F0252" ma:contentTypeVersion="16" ma:contentTypeDescription="Create a new document." ma:contentTypeScope="" ma:versionID="165229f5adc9d5a17624ba5fb816fb22">
  <xsd:schema xmlns:xsd="http://www.w3.org/2001/XMLSchema" xmlns:xs="http://www.w3.org/2001/XMLSchema" xmlns:p="http://schemas.microsoft.com/office/2006/metadata/properties" xmlns:ns3="8a4ddd64-483c-4699-a369-e114b0e50002" xmlns:ns4="8ade5113-5e7c-408d-a5df-3857faa3af31" targetNamespace="http://schemas.microsoft.com/office/2006/metadata/properties" ma:root="true" ma:fieldsID="fe35fd05fcf4f0ff1d006bd5b1b3e741" ns3:_="" ns4:_="">
    <xsd:import namespace="8a4ddd64-483c-4699-a369-e114b0e50002"/>
    <xsd:import namespace="8ade5113-5e7c-408d-a5df-3857faa3af3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_activity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4ddd64-483c-4699-a369-e114b0e5000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de5113-5e7c-408d-a5df-3857faa3af3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4606EDF-5453-452E-90A4-8B6DB152B5E6}">
  <ds:schemaRefs>
    <ds:schemaRef ds:uri="http://schemas.microsoft.com/office/2006/documentManagement/types"/>
    <ds:schemaRef ds:uri="http://www.w3.org/XML/1998/namespace"/>
    <ds:schemaRef ds:uri="http://schemas.microsoft.com/office/2006/metadata/properties"/>
    <ds:schemaRef ds:uri="http://purl.org/dc/elements/1.1/"/>
    <ds:schemaRef ds:uri="8ade5113-5e7c-408d-a5df-3857faa3af31"/>
    <ds:schemaRef ds:uri="http://purl.org/dc/dcmitype/"/>
    <ds:schemaRef ds:uri="http://purl.org/dc/terms/"/>
    <ds:schemaRef ds:uri="8a4ddd64-483c-4699-a369-e114b0e50002"/>
    <ds:schemaRef ds:uri="http://schemas.microsoft.com/office/infopath/2007/PartnerControl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EA3EE9AD-CA97-4CA0-8349-4FFD0CE05E6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708D2CB-5B31-4290-BAA6-AD23557EE5D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a4ddd64-483c-4699-a369-e114b0e50002"/>
    <ds:schemaRef ds:uri="8ade5113-5e7c-408d-a5df-3857faa3af3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72661</TotalTime>
  <Words>1150</Words>
  <Application>Microsoft Macintosh PowerPoint</Application>
  <PresentationFormat>Widescreen</PresentationFormat>
  <Paragraphs>111</Paragraphs>
  <Slides>10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Bookman Old Style</vt:lpstr>
      <vt:lpstr>Calibri</vt:lpstr>
      <vt:lpstr>freight-text-pro</vt:lpstr>
      <vt:lpstr>Times New Roman</vt:lpstr>
      <vt:lpstr>Office Theme</vt:lpstr>
      <vt:lpstr>PowerPoint Presentation</vt:lpstr>
      <vt:lpstr>WHAT? Guaranteed Universal Health Care </vt:lpstr>
      <vt:lpstr>WHY? Not having healthcare is life-threatening </vt:lpstr>
      <vt:lpstr>WHY? Having insurance is no guarantee of access to care</vt:lpstr>
      <vt:lpstr>Why? We are LESS healthy</vt:lpstr>
      <vt:lpstr>WHY? WRONG PEOPLE ARE CONTROLLING HEALTHCARE  </vt:lpstr>
      <vt:lpstr>How? – Take back wasted money</vt:lpstr>
      <vt:lpstr>How? Political Feasibility – Polls 2024 &amp; 2025</vt:lpstr>
      <vt:lpstr>How? “It is too hard”</vt:lpstr>
      <vt:lpstr>HOW? Can Cover Everyone &amp; Cost Less “Publicly” Funded &amp; “Privately” Provided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 Weisbart</dc:creator>
  <cp:lastModifiedBy>diljeet SINGH</cp:lastModifiedBy>
  <cp:revision>2465</cp:revision>
  <cp:lastPrinted>2019-04-06T23:08:14Z</cp:lastPrinted>
  <dcterms:created xsi:type="dcterms:W3CDTF">2016-11-02T21:04:26Z</dcterms:created>
  <dcterms:modified xsi:type="dcterms:W3CDTF">2025-10-30T20:27:47Z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0x010100DA2E8F3CEC0D6E43904DDDA6570F0252</vt:lpwstr>
  </property>
</Properties>
</file>