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sldIdLst>
    <p:sldId id="3339" r:id="rId2"/>
    <p:sldId id="3365" r:id="rId3"/>
    <p:sldId id="3366" r:id="rId4"/>
    <p:sldId id="3261" r:id="rId5"/>
    <p:sldId id="3372" r:id="rId6"/>
    <p:sldId id="3375" r:id="rId7"/>
    <p:sldId id="3262" r:id="rId8"/>
    <p:sldId id="3266" r:id="rId9"/>
    <p:sldId id="3343" r:id="rId10"/>
    <p:sldId id="3377" r:id="rId11"/>
    <p:sldId id="3382" r:id="rId12"/>
    <p:sldId id="3386" r:id="rId13"/>
    <p:sldId id="3387" r:id="rId14"/>
    <p:sldId id="3383" r:id="rId15"/>
    <p:sldId id="3384" r:id="rId16"/>
    <p:sldId id="3388" r:id="rId17"/>
    <p:sldId id="3385" r:id="rId18"/>
    <p:sldId id="3389" r:id="rId19"/>
    <p:sldId id="3381" r:id="rId20"/>
    <p:sldId id="339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C5C1"/>
    <a:srgbClr val="D61F2A"/>
    <a:srgbClr val="3D769D"/>
    <a:srgbClr val="92BEB6"/>
    <a:srgbClr val="A097AC"/>
    <a:srgbClr val="197662"/>
    <a:srgbClr val="0DA87F"/>
    <a:srgbClr val="94C4B0"/>
    <a:srgbClr val="8895B1"/>
    <a:srgbClr val="0042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68" autoAdjust="0"/>
    <p:restoredTop sz="95170" autoAdjust="0"/>
  </p:normalViewPr>
  <p:slideViewPr>
    <p:cSldViewPr snapToGrid="0" snapToObjects="1">
      <p:cViewPr varScale="1">
        <p:scale>
          <a:sx n="103" d="100"/>
          <a:sy n="103" d="100"/>
        </p:scale>
        <p:origin x="2504" y="480"/>
      </p:cViewPr>
      <p:guideLst/>
    </p:cSldViewPr>
  </p:slideViewPr>
  <p:outlineViewPr>
    <p:cViewPr>
      <p:scale>
        <a:sx n="33" d="100"/>
        <a:sy n="33" d="100"/>
      </p:scale>
      <p:origin x="0" y="-47328"/>
    </p:cViewPr>
  </p:outlineViewPr>
  <p:notesTextViewPr>
    <p:cViewPr>
      <p:scale>
        <a:sx n="1" d="1"/>
        <a:sy n="1" d="1"/>
      </p:scale>
      <p:origin x="0" y="0"/>
    </p:cViewPr>
  </p:notesTextViewPr>
  <p:sorterViewPr>
    <p:cViewPr varScale="1">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Medicaid</c:v>
                </c:pt>
              </c:strCache>
            </c:strRef>
          </c:tx>
          <c:spPr>
            <a:solidFill>
              <a:schemeClr val="accent2">
                <a:lumMod val="75000"/>
              </a:schemeClr>
            </a:solidFill>
            <a:ln>
              <a:solidFill>
                <a:schemeClr val="bg1"/>
              </a:solidFill>
            </a:ln>
            <a:effectLst/>
          </c:spPr>
          <c:invertIfNegative val="0"/>
          <c:dLbls>
            <c:dLbl>
              <c:idx val="0"/>
              <c:layout>
                <c:manualLayout>
                  <c:x val="8.0174543676216365E-3"/>
                  <c:y val="6.7153914436483261E-2"/>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6.1513567611211975E-2"/>
                      <c:h val="7.2722093175175001E-2"/>
                    </c:manualLayout>
                  </c15:layout>
                </c:ext>
                <c:ext xmlns:c16="http://schemas.microsoft.com/office/drawing/2014/chart" uri="{C3380CC4-5D6E-409C-BE32-E72D297353CC}">
                  <c16:uniqueId val="{00000003-DACD-B54E-8E9E-459BD52C6F28}"/>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1996</c:v>
                </c:pt>
                <c:pt idx="1">
                  <c:v>2011</c:v>
                </c:pt>
                <c:pt idx="2">
                  <c:v>2016</c:v>
                </c:pt>
                <c:pt idx="3">
                  <c:v>2019</c:v>
                </c:pt>
                <c:pt idx="4">
                  <c:v>2022</c:v>
                </c:pt>
              </c:numCache>
            </c:numRef>
          </c:cat>
          <c:val>
            <c:numRef>
              <c:f>Sheet1!$B$2:$B$6</c:f>
              <c:numCache>
                <c:formatCode>0%</c:formatCode>
                <c:ptCount val="5"/>
                <c:pt idx="0">
                  <c:v>0.15</c:v>
                </c:pt>
                <c:pt idx="1">
                  <c:v>0.5</c:v>
                </c:pt>
                <c:pt idx="2">
                  <c:v>0.67</c:v>
                </c:pt>
                <c:pt idx="3">
                  <c:v>0.7</c:v>
                </c:pt>
                <c:pt idx="4">
                  <c:v>0.75</c:v>
                </c:pt>
              </c:numCache>
            </c:numRef>
          </c:val>
          <c:extLst>
            <c:ext xmlns:c16="http://schemas.microsoft.com/office/drawing/2014/chart" uri="{C3380CC4-5D6E-409C-BE32-E72D297353CC}">
              <c16:uniqueId val="{00000000-DACD-B54E-8E9E-459BD52C6F28}"/>
            </c:ext>
          </c:extLst>
        </c:ser>
        <c:ser>
          <c:idx val="1"/>
          <c:order val="1"/>
          <c:tx>
            <c:strRef>
              <c:f>Sheet1!$C$1</c:f>
              <c:strCache>
                <c:ptCount val="1"/>
                <c:pt idx="0">
                  <c:v>Medicare</c:v>
                </c:pt>
              </c:strCache>
            </c:strRef>
          </c:tx>
          <c:spPr>
            <a:solidFill>
              <a:schemeClr val="accent1">
                <a:lumMod val="7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1996</c:v>
                </c:pt>
                <c:pt idx="1">
                  <c:v>2011</c:v>
                </c:pt>
                <c:pt idx="2">
                  <c:v>2016</c:v>
                </c:pt>
                <c:pt idx="3">
                  <c:v>2019</c:v>
                </c:pt>
                <c:pt idx="4">
                  <c:v>2022</c:v>
                </c:pt>
              </c:numCache>
            </c:numRef>
          </c:cat>
          <c:val>
            <c:numRef>
              <c:f>Sheet1!$C$2:$C$6</c:f>
            </c:numRef>
          </c:val>
          <c:extLst>
            <c:ext xmlns:c16="http://schemas.microsoft.com/office/drawing/2014/chart" uri="{C3380CC4-5D6E-409C-BE32-E72D297353CC}">
              <c16:uniqueId val="{00000001-DACD-B54E-8E9E-459BD52C6F28}"/>
            </c:ext>
          </c:extLst>
        </c:ser>
        <c:dLbls>
          <c:showLegendKey val="0"/>
          <c:showVal val="0"/>
          <c:showCatName val="0"/>
          <c:showSerName val="0"/>
          <c:showPercent val="0"/>
          <c:showBubbleSize val="0"/>
        </c:dLbls>
        <c:gapWidth val="96"/>
        <c:overlap val="-5"/>
        <c:axId val="972111392"/>
        <c:axId val="951579616"/>
      </c:barChart>
      <c:catAx>
        <c:axId val="972111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951579616"/>
        <c:crosses val="autoZero"/>
        <c:auto val="1"/>
        <c:lblAlgn val="ctr"/>
        <c:lblOffset val="100"/>
        <c:noMultiLvlLbl val="0"/>
      </c:catAx>
      <c:valAx>
        <c:axId val="951579616"/>
        <c:scaling>
          <c:orientation val="minMax"/>
          <c:max val="0.76"/>
          <c:min val="0"/>
        </c:scaling>
        <c:delete val="1"/>
        <c:axPos val="l"/>
        <c:majorGridlines>
          <c:spPr>
            <a:ln w="9525" cap="flat" cmpd="sng" algn="ctr">
              <a:solidFill>
                <a:schemeClr val="tx1">
                  <a:lumMod val="15000"/>
                  <a:lumOff val="85000"/>
                </a:schemeClr>
              </a:solidFill>
              <a:prstDash val="sysDot"/>
              <a:round/>
            </a:ln>
            <a:effectLst/>
          </c:spPr>
        </c:majorGridlines>
        <c:numFmt formatCode="0%" sourceLinked="1"/>
        <c:majorTickMark val="none"/>
        <c:minorTickMark val="none"/>
        <c:tickLblPos val="nextTo"/>
        <c:crossAx val="972111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73975833443656E-2"/>
          <c:y val="3.4675343424510771E-2"/>
          <c:w val="0.88560538811863776"/>
          <c:h val="0.66880751581097497"/>
        </c:manualLayout>
      </c:layout>
      <c:barChart>
        <c:barDir val="col"/>
        <c:grouping val="stacked"/>
        <c:varyColors val="0"/>
        <c:ser>
          <c:idx val="0"/>
          <c:order val="0"/>
          <c:tx>
            <c:strRef>
              <c:f>Sheet1!$B$1</c:f>
              <c:strCache>
                <c:ptCount val="1"/>
                <c:pt idx="0">
                  <c:v>Medical Loss Ratio</c:v>
                </c:pt>
              </c:strCache>
            </c:strRef>
          </c:tx>
          <c:spPr>
            <a:solidFill>
              <a:schemeClr val="accent1">
                <a:lumMod val="7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rgbClr val="FFFF00"/>
                    </a:solidFill>
                    <a:effectLst>
                      <a:outerShdw blurRad="50800" dist="38100" dir="2700000" algn="tl" rotWithShape="0">
                        <a:prstClr val="black">
                          <a:alpha val="40000"/>
                        </a:prst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CY 2015 - 
CY 2019</c:v>
                </c:pt>
                <c:pt idx="1">
                  <c:v>CY 2020</c:v>
                </c:pt>
                <c:pt idx="2">
                  <c:v>CY 2021</c:v>
                </c:pt>
                <c:pt idx="3">
                  <c:v>CY 2022</c:v>
                </c:pt>
                <c:pt idx="4">
                  <c:v>CY 2023</c:v>
                </c:pt>
                <c:pt idx="5">
                  <c:v>CY 2024</c:v>
                </c:pt>
              </c:strCache>
            </c:strRef>
          </c:cat>
          <c:val>
            <c:numRef>
              <c:f>Sheet1!$B$2:$B$7</c:f>
              <c:numCache>
                <c:formatCode>0.0%</c:formatCode>
                <c:ptCount val="6"/>
                <c:pt idx="0">
                  <c:v>0.874</c:v>
                </c:pt>
                <c:pt idx="1">
                  <c:v>0.84599999999999997</c:v>
                </c:pt>
                <c:pt idx="2">
                  <c:v>0.85799999999999998</c:v>
                </c:pt>
                <c:pt idx="3">
                  <c:v>0.85799999999999998</c:v>
                </c:pt>
                <c:pt idx="4">
                  <c:v>0.871</c:v>
                </c:pt>
                <c:pt idx="5">
                  <c:v>0.90600000000000003</c:v>
                </c:pt>
              </c:numCache>
            </c:numRef>
          </c:val>
          <c:extLst>
            <c:ext xmlns:c16="http://schemas.microsoft.com/office/drawing/2014/chart" uri="{C3380CC4-5D6E-409C-BE32-E72D297353CC}">
              <c16:uniqueId val="{00000000-1902-7741-9671-81B928DD5AA9}"/>
            </c:ext>
          </c:extLst>
        </c:ser>
        <c:ser>
          <c:idx val="1"/>
          <c:order val="1"/>
          <c:tx>
            <c:strRef>
              <c:f>Sheet1!$C$1</c:f>
              <c:strCache>
                <c:ptCount val="1"/>
                <c:pt idx="0">
                  <c:v>Administrative Loss Ratio</c:v>
                </c:pt>
              </c:strCache>
            </c:strRef>
          </c:tx>
          <c:spPr>
            <a:solidFill>
              <a:schemeClr val="accent2">
                <a:lumMod val="7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CY 2015 - 
CY 2019</c:v>
                </c:pt>
                <c:pt idx="1">
                  <c:v>CY 2020</c:v>
                </c:pt>
                <c:pt idx="2">
                  <c:v>CY 2021</c:v>
                </c:pt>
                <c:pt idx="3">
                  <c:v>CY 2022</c:v>
                </c:pt>
                <c:pt idx="4">
                  <c:v>CY 2023</c:v>
                </c:pt>
                <c:pt idx="5">
                  <c:v>CY 2024</c:v>
                </c:pt>
              </c:strCache>
            </c:strRef>
          </c:cat>
          <c:val>
            <c:numRef>
              <c:f>Sheet1!$C$2:$C$7</c:f>
              <c:numCache>
                <c:formatCode>0.0%</c:formatCode>
                <c:ptCount val="6"/>
                <c:pt idx="0">
                  <c:v>0.11600000000000001</c:v>
                </c:pt>
                <c:pt idx="1">
                  <c:v>0.124</c:v>
                </c:pt>
                <c:pt idx="2">
                  <c:v>0.107</c:v>
                </c:pt>
                <c:pt idx="3">
                  <c:v>0.109</c:v>
                </c:pt>
                <c:pt idx="4">
                  <c:v>0.104</c:v>
                </c:pt>
                <c:pt idx="5">
                  <c:v>0.10100000000000001</c:v>
                </c:pt>
              </c:numCache>
            </c:numRef>
          </c:val>
          <c:extLst>
            <c:ext xmlns:c16="http://schemas.microsoft.com/office/drawing/2014/chart" uri="{C3380CC4-5D6E-409C-BE32-E72D297353CC}">
              <c16:uniqueId val="{00000001-1902-7741-9671-81B928DD5AA9}"/>
            </c:ext>
          </c:extLst>
        </c:ser>
        <c:ser>
          <c:idx val="2"/>
          <c:order val="2"/>
          <c:tx>
            <c:strRef>
              <c:f>Sheet1!$D$1</c:f>
              <c:strCache>
                <c:ptCount val="1"/>
                <c:pt idx="0">
                  <c:v>Other</c:v>
                </c:pt>
              </c:strCache>
            </c:strRef>
          </c:tx>
          <c:spPr>
            <a:solidFill>
              <a:schemeClr val="accent4">
                <a:lumMod val="75000"/>
              </a:schemeClr>
            </a:solidFill>
            <a:ln>
              <a:solidFill>
                <a:schemeClr val="bg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CFB-2949-BA01-636B08B7C74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CY 2015 - 
CY 2019</c:v>
                </c:pt>
                <c:pt idx="1">
                  <c:v>CY 2020</c:v>
                </c:pt>
                <c:pt idx="2">
                  <c:v>CY 2021</c:v>
                </c:pt>
                <c:pt idx="3">
                  <c:v>CY 2022</c:v>
                </c:pt>
                <c:pt idx="4">
                  <c:v>CY 2023</c:v>
                </c:pt>
                <c:pt idx="5">
                  <c:v>CY 2024</c:v>
                </c:pt>
              </c:strCache>
            </c:strRef>
          </c:cat>
          <c:val>
            <c:numRef>
              <c:f>Sheet1!$D$2:$D$7</c:f>
              <c:numCache>
                <c:formatCode>0.0%</c:formatCode>
                <c:ptCount val="6"/>
                <c:pt idx="0">
                  <c:v>0.01</c:v>
                </c:pt>
                <c:pt idx="1">
                  <c:v>0.03</c:v>
                </c:pt>
                <c:pt idx="2">
                  <c:v>3.5000000000000003E-2</c:v>
                </c:pt>
                <c:pt idx="3">
                  <c:v>3.3000000000000002E-2</c:v>
                </c:pt>
                <c:pt idx="4">
                  <c:v>2.5000000000000001E-2</c:v>
                </c:pt>
                <c:pt idx="5">
                  <c:v>-6.0000000000000001E-3</c:v>
                </c:pt>
              </c:numCache>
            </c:numRef>
          </c:val>
          <c:extLst>
            <c:ext xmlns:c16="http://schemas.microsoft.com/office/drawing/2014/chart" uri="{C3380CC4-5D6E-409C-BE32-E72D297353CC}">
              <c16:uniqueId val="{00000002-1902-7741-9671-81B928DD5AA9}"/>
            </c:ext>
          </c:extLst>
        </c:ser>
        <c:dLbls>
          <c:showLegendKey val="0"/>
          <c:showVal val="0"/>
          <c:showCatName val="0"/>
          <c:showSerName val="0"/>
          <c:showPercent val="0"/>
          <c:showBubbleSize val="0"/>
        </c:dLbls>
        <c:gapWidth val="36"/>
        <c:overlap val="100"/>
        <c:axId val="1427955168"/>
        <c:axId val="1427226848"/>
      </c:barChart>
      <c:catAx>
        <c:axId val="1427955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427226848"/>
        <c:crosses val="autoZero"/>
        <c:auto val="1"/>
        <c:lblAlgn val="ctr"/>
        <c:lblOffset val="100"/>
        <c:noMultiLvlLbl val="0"/>
      </c:catAx>
      <c:valAx>
        <c:axId val="1427226848"/>
        <c:scaling>
          <c:orientation val="minMax"/>
          <c:max val="1.03"/>
          <c:min val="0.6"/>
        </c:scaling>
        <c:delete val="0"/>
        <c:axPos val="l"/>
        <c:majorGridlines>
          <c:spPr>
            <a:ln w="9525" cap="flat" cmpd="sng" algn="ctr">
              <a:solidFill>
                <a:schemeClr val="bg1"/>
              </a:solidFill>
              <a:prstDash val="sysDot"/>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427955168"/>
        <c:crosses val="autoZero"/>
        <c:crossBetween val="between"/>
        <c:majorUnit val="0.1"/>
      </c:valAx>
      <c:spPr>
        <a:noFill/>
        <a:ln>
          <a:noFill/>
        </a:ln>
        <a:effectLst/>
      </c:spPr>
    </c:plotArea>
    <c:legend>
      <c:legendPos val="b"/>
      <c:layout>
        <c:manualLayout>
          <c:xMode val="edge"/>
          <c:yMode val="edge"/>
          <c:x val="0.24120235992244932"/>
          <c:y val="0.86664297105786825"/>
          <c:w val="0.66348238384365266"/>
          <c:h val="0.11933215530698615"/>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3DF59-4D50-234B-91B6-3257350D104E}" type="datetimeFigureOut">
              <a:rPr lang="en-US" smtClean="0"/>
              <a:t>10/30/25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C22042-ED39-0845-84FD-FD22A69983FA}" type="slidenum">
              <a:rPr lang="en-US" smtClean="0"/>
              <a:t>‹#›</a:t>
            </a:fld>
            <a:endParaRPr lang="en-US"/>
          </a:p>
        </p:txBody>
      </p:sp>
    </p:spTree>
    <p:extLst>
      <p:ext uri="{BB962C8B-B14F-4D97-AF65-F5344CB8AC3E}">
        <p14:creationId xmlns:p14="http://schemas.microsoft.com/office/powerpoint/2010/main" val="213250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22042-ED39-0845-84FD-FD22A69983FA}" type="slidenum">
              <a:rPr lang="en-US" smtClean="0"/>
              <a:t>5</a:t>
            </a:fld>
            <a:endParaRPr lang="en-US"/>
          </a:p>
        </p:txBody>
      </p:sp>
    </p:spTree>
    <p:extLst>
      <p:ext uri="{BB962C8B-B14F-4D97-AF65-F5344CB8AC3E}">
        <p14:creationId xmlns:p14="http://schemas.microsoft.com/office/powerpoint/2010/main" val="883779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7EEC7-32E4-3AD0-8CAD-E471308606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6F11AE-AD19-21F6-B50F-899AF6A334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0B8ABD-AD21-A45E-F8A0-44442EDBA3F2}"/>
              </a:ext>
            </a:extLst>
          </p:cNvPr>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Slide 14</a:t>
            </a:r>
            <a:r>
              <a:rPr lang="en-US" sz="1200" b="0" i="0" u="none" strike="noStrike" kern="1200" dirty="0">
                <a:solidFill>
                  <a:schemeClr val="tx1"/>
                </a:solidFill>
                <a:effectLst/>
                <a:latin typeface="+mn-lt"/>
                <a:ea typeface="+mn-ea"/>
                <a:cs typeface="+mn-cs"/>
              </a:rPr>
              <a:t> - </a:t>
            </a:r>
            <a:r>
              <a:rPr lang="en-US" sz="1200" b="1" i="0" u="none" strike="noStrike" kern="1200" dirty="0">
                <a:solidFill>
                  <a:schemeClr val="tx1"/>
                </a:solidFill>
                <a:effectLst/>
                <a:latin typeface="+mn-lt"/>
                <a:ea typeface="+mn-ea"/>
                <a:cs typeface="+mn-cs"/>
              </a:rPr>
              <a:t>Application</a:t>
            </a:r>
            <a:endParaRPr lang="en-US" b="0" dirty="0">
              <a:effectLst/>
            </a:endParaRPr>
          </a:p>
          <a:p>
            <a:pPr rtl="0"/>
            <a:r>
              <a:rPr lang="en-US" sz="1200" b="0" i="0" u="none" strike="noStrike" kern="1200" dirty="0">
                <a:solidFill>
                  <a:schemeClr val="tx1"/>
                </a:solidFill>
                <a:effectLst/>
                <a:latin typeface="+mn-lt"/>
                <a:ea typeface="+mn-ea"/>
                <a:cs typeface="+mn-cs"/>
              </a:rPr>
              <a:t>--&gt; how we bring it to people is the question?</a:t>
            </a:r>
            <a:endParaRPr lang="en-US"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US" b="0" dirty="0">
                <a:effectLst/>
              </a:rPr>
            </a:br>
            <a:r>
              <a:rPr lang="en-US" sz="1200" b="0" i="0" u="none" strike="noStrike" kern="1200" dirty="0">
                <a:solidFill>
                  <a:schemeClr val="tx1"/>
                </a:solidFill>
                <a:effectLst/>
                <a:latin typeface="+mn-lt"/>
                <a:ea typeface="+mn-ea"/>
                <a:cs typeface="+mn-cs"/>
              </a:rPr>
              <a:t>Emphasize that we are not starting from scratch. Model bills. Hawaii is nearly done drafting a bill that we can use.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-on the horizon, website will have model bills for this purpose</a:t>
            </a:r>
          </a:p>
          <a:p>
            <a:pPr rtl="0"/>
            <a:r>
              <a:rPr lang="en-US" sz="1200" b="0" i="0" u="none" strike="noStrike" kern="1200" dirty="0">
                <a:solidFill>
                  <a:schemeClr val="tx1"/>
                </a:solidFill>
                <a:effectLst/>
                <a:latin typeface="+mn-lt"/>
                <a:ea typeface="+mn-ea"/>
                <a:cs typeface="+mn-cs"/>
              </a:rPr>
              <a:t>-states already have fee-for-service infrastructure</a:t>
            </a:r>
          </a:p>
          <a:p>
            <a:endParaRPr lang="en-US" b="0" dirty="0">
              <a:effectLst/>
            </a:endParaRPr>
          </a:p>
          <a:p>
            <a:endParaRPr lang="en-US" b="0" dirty="0">
              <a:effectLst/>
            </a:endParaRPr>
          </a:p>
          <a:p>
            <a:endParaRPr lang="en-US" b="0" dirty="0">
              <a:effectLst/>
            </a:endParaRPr>
          </a:p>
          <a:p>
            <a:pPr rtl="0"/>
            <a:r>
              <a:rPr lang="en-US" sz="1200" b="1" i="0" u="none" strike="noStrike" kern="1200" dirty="0">
                <a:solidFill>
                  <a:schemeClr val="tx1"/>
                </a:solidFill>
                <a:effectLst/>
                <a:latin typeface="+mn-lt"/>
                <a:ea typeface="+mn-ea"/>
                <a:cs typeface="+mn-cs"/>
              </a:rPr>
              <a:t>DEMOCRATIC </a:t>
            </a:r>
            <a:r>
              <a:rPr lang="en-US" sz="1200" b="0" i="0" u="none" strike="noStrike" kern="1200" dirty="0">
                <a:solidFill>
                  <a:schemeClr val="tx1"/>
                </a:solidFill>
                <a:effectLst/>
                <a:latin typeface="+mn-lt"/>
                <a:ea typeface="+mn-ea"/>
                <a:cs typeface="+mn-cs"/>
              </a:rPr>
              <a:t>trifecta: public opinion getting a bill written - </a:t>
            </a:r>
            <a:r>
              <a:rPr lang="en-US" sz="1200" b="0" i="0" u="none" strike="noStrike" kern="1200" dirty="0" err="1">
                <a:solidFill>
                  <a:schemeClr val="tx1"/>
                </a:solidFill>
                <a:effectLst/>
                <a:latin typeface="+mn-lt"/>
                <a:ea typeface="+mn-ea"/>
                <a:cs typeface="+mn-cs"/>
              </a:rPr>
              <a:t>minnesota</a:t>
            </a:r>
            <a:r>
              <a:rPr lang="en-US" sz="1200" b="0" i="0" u="none" strike="noStrike" kern="1200" dirty="0">
                <a:solidFill>
                  <a:schemeClr val="tx1"/>
                </a:solidFill>
                <a:effectLst/>
                <a:latin typeface="+mn-lt"/>
                <a:ea typeface="+mn-ea"/>
                <a:cs typeface="+mn-cs"/>
              </a:rPr>
              <a:t> bill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Expanded access to care ←</a:t>
            </a:r>
            <a:r>
              <a:rPr lang="en-US" sz="1200" b="1" i="0" u="none" strike="noStrike" kern="1200" dirty="0">
                <a:solidFill>
                  <a:schemeClr val="tx1"/>
                </a:solidFill>
                <a:effectLst/>
                <a:latin typeface="+mn-lt"/>
                <a:ea typeface="+mn-ea"/>
                <a:cs typeface="+mn-cs"/>
              </a:rPr>
              <a:t>soften why this is only in dem states</a:t>
            </a:r>
            <a:endParaRPr lang="en-US" b="0" dirty="0">
              <a:effectLst/>
            </a:endParaRPr>
          </a:p>
          <a:p>
            <a:pPr rtl="0"/>
            <a:r>
              <a:rPr lang="en-US" sz="1200" b="0" i="0" u="none" strike="noStrike" kern="1200" dirty="0">
                <a:solidFill>
                  <a:schemeClr val="tx1"/>
                </a:solidFill>
                <a:effectLst/>
                <a:latin typeface="+mn-lt"/>
                <a:ea typeface="+mn-ea"/>
                <a:cs typeface="+mn-cs"/>
              </a:rPr>
              <a:t>90% FMAP for the affordable care act expansion population nor the annual FMAP changes. Those data are not publicly available. But each state does have that information</a:t>
            </a:r>
            <a:endParaRPr lang="en-US" b="0" dirty="0">
              <a:effectLst/>
            </a:endParaRPr>
          </a:p>
          <a:p>
            <a:pPr rtl="0"/>
            <a:r>
              <a:rPr lang="en-US" b="0" dirty="0">
                <a:effectLst/>
              </a:rPr>
              <a:t>Link to Minnesota bill in the report. And at some point in the future, these bills will be available on the website for you to model yours.</a:t>
            </a:r>
          </a:p>
          <a:p>
            <a:pPr rtl="0"/>
            <a:endParaRPr lang="en-US" b="0" dirty="0">
              <a:effectLst/>
            </a:endParaRPr>
          </a:p>
          <a:p>
            <a:pPr rtl="0"/>
            <a:endParaRPr lang="en-US" b="0" dirty="0">
              <a:effectLst/>
            </a:endParaRPr>
          </a:p>
          <a:p>
            <a:pPr rtl="0"/>
            <a:r>
              <a:rPr lang="en-US" sz="1200" b="0" i="0" u="none" strike="noStrike" kern="1200" dirty="0">
                <a:solidFill>
                  <a:schemeClr val="tx1"/>
                </a:solidFill>
                <a:effectLst/>
                <a:latin typeface="+mn-lt"/>
                <a:ea typeface="+mn-ea"/>
                <a:cs typeface="+mn-cs"/>
              </a:rPr>
              <a:t>swing state: physician 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Money: total money and how much is wasted ← swing states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Physician support – physicians genuinely want to help people. Medicaid </a:t>
            </a:r>
            <a:r>
              <a:rPr lang="en-US" dirty="0" err="1"/>
              <a:t>px</a:t>
            </a:r>
            <a:r>
              <a:rPr lang="en-US" dirty="0"/>
              <a:t> struggle to get physicians. Access to care. Physicians wont have to work under managed care –Connecticut saw 33% increase in physicians willing to accept Medicaid without increase in fee schedule. Hawaii when it went to go to managed care and physician involvement dropped 30%</a:t>
            </a:r>
            <a:endParaRPr lang="en-US" dirty="0">
              <a:sym typeface="Wingdings" panose="05000000000000000000" pitchFamily="2" charset="2"/>
            </a:endParaRPr>
          </a:p>
          <a:p>
            <a:pPr rtl="0"/>
            <a:endParaRPr lang="en-US" b="0" dirty="0">
              <a:effectLst/>
            </a:endParaRPr>
          </a:p>
          <a:p>
            <a:pPr rtl="0"/>
            <a:endParaRPr lang="en-US" b="0" dirty="0">
              <a:effectLst/>
            </a:endParaRPr>
          </a:p>
          <a:p>
            <a:pPr rtl="0"/>
            <a:r>
              <a:rPr lang="en-US" sz="1200" b="1" i="0" u="none" strike="noStrike" kern="1200" dirty="0">
                <a:solidFill>
                  <a:schemeClr val="tx1"/>
                </a:solidFill>
                <a:effectLst/>
                <a:latin typeface="+mn-lt"/>
                <a:ea typeface="+mn-ea"/>
                <a:cs typeface="+mn-cs"/>
              </a:rPr>
              <a:t>REPUBLICAN</a:t>
            </a:r>
            <a:r>
              <a:rPr lang="en-US" sz="1200" b="0" i="0" u="none" strike="noStrike" kern="1200" dirty="0">
                <a:solidFill>
                  <a:schemeClr val="tx1"/>
                </a:solidFill>
                <a:effectLst/>
                <a:latin typeface="+mn-lt"/>
                <a:ea typeface="+mn-ea"/>
                <a:cs typeface="+mn-cs"/>
              </a:rPr>
              <a:t> trifecta: financial support</a:t>
            </a:r>
            <a:endParaRPr lang="en-US"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Accountability ← this might be the best way forward for red states</a:t>
            </a:r>
          </a:p>
          <a:p>
            <a:br>
              <a:rPr lang="en-US" b="0" dirty="0">
                <a:effectLst/>
              </a:rPr>
            </a:br>
            <a:endParaRPr lang="en-US" b="0" dirty="0">
              <a:effectLst/>
            </a:endParaRPr>
          </a:p>
          <a:p>
            <a:pPr rtl="0"/>
            <a:r>
              <a:rPr lang="en-US" sz="1200" b="0" i="0" u="none" strike="noStrike" kern="1200" dirty="0">
                <a:solidFill>
                  <a:schemeClr val="tx1"/>
                </a:solidFill>
                <a:effectLst/>
                <a:latin typeface="+mn-lt"/>
                <a:ea typeface="+mn-ea"/>
                <a:cs typeface="+mn-cs"/>
              </a:rPr>
              <a:t>-target individuals to send the report to before 1on1 meetings</a:t>
            </a:r>
            <a:endParaRPr lang="en-US" b="0" dirty="0">
              <a:effectLst/>
            </a:endParaRPr>
          </a:p>
          <a:p>
            <a:br>
              <a:rPr lang="en-US" b="0" dirty="0">
                <a:effectLst/>
              </a:rPr>
            </a:br>
            <a:endParaRPr lang="en-US" b="0" dirty="0">
              <a:effectLst/>
            </a:endParaRPr>
          </a:p>
          <a:p>
            <a:pPr rtl="0"/>
            <a:r>
              <a:rPr lang="en-US" sz="1200" b="0" i="0" u="none" strike="noStrike" kern="1200" dirty="0">
                <a:solidFill>
                  <a:schemeClr val="tx1"/>
                </a:solidFill>
                <a:effectLst/>
                <a:latin typeface="+mn-lt"/>
                <a:ea typeface="+mn-ea"/>
                <a:cs typeface="+mn-cs"/>
              </a:rPr>
              <a:t>-community groups, faith groups, labor groups co sponsor a town hall about rural hospital closures</a:t>
            </a:r>
            <a:endParaRPr lang="en-US" b="0" dirty="0">
              <a:effectLst/>
            </a:endParaRPr>
          </a:p>
          <a:p>
            <a:r>
              <a:rPr lang="en-US" b="0" dirty="0">
                <a:effectLst/>
              </a:rPr>
              <a:t>PNHP is reconstructing role in advocacy. Our lane is to help. We have an important role, but its collaborative. We don’t have to wait years. We’re not the first group to take this on – it was People’s Action. We are not fighting alone. Engage with groups that know how to do those thins. Be explicit about how you can help and how they can help you.</a:t>
            </a:r>
            <a:br>
              <a:rPr lang="en-US" b="0" dirty="0">
                <a:effectLst/>
              </a:rPr>
            </a:br>
            <a:endParaRPr lang="en-US" b="0" dirty="0">
              <a:effectLst/>
            </a:endParaRPr>
          </a:p>
          <a:p>
            <a:pPr rtl="0" fontAlgn="base"/>
            <a:br>
              <a:rPr lang="en-US" b="0" dirty="0">
                <a:effectLst/>
              </a:rPr>
            </a:br>
            <a:br>
              <a:rPr lang="en-US" b="0" dirty="0">
                <a:effectLst/>
              </a:rPr>
            </a:br>
            <a:endParaRPr lang="en-US" b="0" dirty="0">
              <a:effectLst/>
            </a:endParaRPr>
          </a:p>
          <a:p>
            <a:pPr rtl="0"/>
            <a:r>
              <a:rPr lang="en-US" sz="1200" b="0" i="0" u="none" strike="noStrike" kern="1200" dirty="0">
                <a:solidFill>
                  <a:schemeClr val="tx1"/>
                </a:solidFill>
                <a:effectLst/>
                <a:latin typeface="+mn-lt"/>
                <a:ea typeface="+mn-ea"/>
                <a:cs typeface="+mn-cs"/>
              </a:rPr>
              <a:t>Developed relationships with media outlets to follow this closely. So that they will publish all of the times that state officials denied you something.</a:t>
            </a:r>
            <a:endParaRPr lang="en-US" b="0" dirty="0">
              <a:effectLst/>
            </a:endParaRPr>
          </a:p>
          <a:p>
            <a:pPr rtl="0"/>
            <a:r>
              <a:rPr lang="en-US" sz="1200" b="0" i="0" u="none" strike="noStrike" kern="1200" dirty="0">
                <a:solidFill>
                  <a:schemeClr val="tx1"/>
                </a:solidFill>
                <a:effectLst/>
                <a:latin typeface="+mn-lt"/>
                <a:ea typeface="+mn-ea"/>
                <a:cs typeface="+mn-cs"/>
              </a:rPr>
              <a:t>Have to dismantle the idea that </a:t>
            </a:r>
            <a:r>
              <a:rPr lang="en-US" sz="1200" b="0" i="0" u="none" strike="noStrike" kern="1200" dirty="0" err="1">
                <a:solidFill>
                  <a:schemeClr val="tx1"/>
                </a:solidFill>
                <a:effectLst/>
                <a:latin typeface="+mn-lt"/>
                <a:ea typeface="+mn-ea"/>
                <a:cs typeface="+mn-cs"/>
              </a:rPr>
              <a:t>privitization</a:t>
            </a:r>
            <a:r>
              <a:rPr lang="en-US" sz="1200" b="0" i="0" u="none" strike="noStrike" kern="1200" dirty="0">
                <a:solidFill>
                  <a:schemeClr val="tx1"/>
                </a:solidFill>
                <a:effectLst/>
                <a:latin typeface="+mn-lt"/>
                <a:ea typeface="+mn-ea"/>
                <a:cs typeface="+mn-cs"/>
              </a:rPr>
              <a:t>/capitalism is always better.</a:t>
            </a:r>
            <a:endParaRPr lang="en-US" b="0" dirty="0">
              <a:effectLst/>
            </a:endParaRPr>
          </a:p>
          <a:p>
            <a:pPr rtl="0"/>
            <a:r>
              <a:rPr lang="en-US" sz="1200" b="0" i="0" u="none" strike="noStrike" kern="1200" dirty="0">
                <a:solidFill>
                  <a:schemeClr val="tx1"/>
                </a:solidFill>
                <a:effectLst/>
                <a:latin typeface="+mn-lt"/>
                <a:ea typeface="+mn-ea"/>
                <a:cs typeface="+mn-cs"/>
              </a:rPr>
              <a:t>But this is not a private company. We are giving them 100% of the money. We are against fraud waste and abuse.</a:t>
            </a:r>
            <a:endParaRPr lang="en-US" b="0" dirty="0">
              <a:effectLst/>
            </a:endParaRPr>
          </a:p>
          <a:p>
            <a:br>
              <a:rPr lang="en-US" b="0" dirty="0">
                <a:effectLst/>
              </a:rPr>
            </a:br>
            <a:endParaRPr lang="en-US" b="0" dirty="0">
              <a:effectLst/>
            </a:endParaRPr>
          </a:p>
          <a:p>
            <a:pPr rtl="0"/>
            <a:r>
              <a:rPr lang="en-US" sz="1200" b="0" i="0" u="none" strike="noStrike" kern="1200" dirty="0">
                <a:solidFill>
                  <a:schemeClr val="tx1"/>
                </a:solidFill>
                <a:effectLst/>
                <a:latin typeface="+mn-lt"/>
                <a:ea typeface="+mn-ea"/>
                <a:cs typeface="+mn-cs"/>
              </a:rPr>
              <a:t>2 kinds of administrative costs - eligibility process, healthcare delivery</a:t>
            </a:r>
            <a:endParaRPr lang="en-US" b="0" dirty="0">
              <a:effectLst/>
            </a:endParaRPr>
          </a:p>
          <a:p>
            <a:pPr rtl="0"/>
            <a:r>
              <a:rPr lang="en-US" sz="1200" b="0" i="0" u="none" strike="noStrike" kern="1200" dirty="0">
                <a:solidFill>
                  <a:schemeClr val="tx1"/>
                </a:solidFill>
                <a:effectLst/>
                <a:latin typeface="+mn-lt"/>
                <a:ea typeface="+mn-ea"/>
                <a:cs typeface="+mn-cs"/>
              </a:rPr>
              <a:t>In an MCO, state is still monitoring but </a:t>
            </a:r>
            <a:r>
              <a:rPr lang="en-US" sz="1200" b="0" i="0" u="none" strike="noStrike" kern="1200" dirty="0" err="1">
                <a:solidFill>
                  <a:schemeClr val="tx1"/>
                </a:solidFill>
                <a:effectLst/>
                <a:latin typeface="+mn-lt"/>
                <a:ea typeface="+mn-ea"/>
                <a:cs typeface="+mn-cs"/>
              </a:rPr>
              <a:t>doesnt</a:t>
            </a:r>
            <a:r>
              <a:rPr lang="en-US" sz="1200" b="0" i="0" u="none" strike="noStrike" kern="1200" dirty="0">
                <a:solidFill>
                  <a:schemeClr val="tx1"/>
                </a:solidFill>
                <a:effectLst/>
                <a:latin typeface="+mn-lt"/>
                <a:ea typeface="+mn-ea"/>
                <a:cs typeface="+mn-cs"/>
              </a:rPr>
              <a:t> deal with prior auth. 13% from state</a:t>
            </a:r>
            <a:endParaRPr lang="en-US" b="0" dirty="0">
              <a:effectLst/>
            </a:endParaRPr>
          </a:p>
          <a:p>
            <a:pPr rtl="0"/>
            <a:r>
              <a:rPr lang="en-US" sz="1200" b="0" i="0" u="none" strike="noStrike" kern="1200" dirty="0">
                <a:solidFill>
                  <a:schemeClr val="tx1"/>
                </a:solidFill>
                <a:effectLst/>
                <a:latin typeface="+mn-lt"/>
                <a:ea typeface="+mn-ea"/>
                <a:cs typeface="+mn-cs"/>
              </a:rPr>
              <a:t>Put that money to managed fee for service. Might pay for itself.</a:t>
            </a:r>
            <a:endParaRPr lang="en-US" b="0" dirty="0">
              <a:effectLst/>
            </a:endParaRPr>
          </a:p>
          <a:p>
            <a:pPr rtl="0"/>
            <a:r>
              <a:rPr lang="en-US" sz="1200" b="0" i="0" u="none" strike="noStrike" kern="1200" dirty="0">
                <a:solidFill>
                  <a:schemeClr val="tx1"/>
                </a:solidFill>
                <a:effectLst/>
                <a:latin typeface="+mn-lt"/>
                <a:ea typeface="+mn-ea"/>
                <a:cs typeface="+mn-cs"/>
              </a:rPr>
              <a:t>ASOs outsource this work 3.8%</a:t>
            </a:r>
            <a:endParaRPr lang="en-US" b="0" dirty="0">
              <a:effectLst/>
            </a:endParaRPr>
          </a:p>
          <a:p>
            <a:br>
              <a:rPr lang="en-US" dirty="0"/>
            </a:br>
            <a:endParaRPr lang="en-US" dirty="0"/>
          </a:p>
          <a:p>
            <a:endParaRPr lang="en-US" dirty="0">
              <a:sym typeface="Wingdings" panose="05000000000000000000" pitchFamily="2" charset="2"/>
            </a:endParaRPr>
          </a:p>
          <a:p>
            <a:endParaRPr lang="en-US" dirty="0">
              <a:sym typeface="Wingdings" panose="05000000000000000000" pitchFamily="2" charset="2"/>
            </a:endParaRPr>
          </a:p>
        </p:txBody>
      </p:sp>
      <p:sp>
        <p:nvSpPr>
          <p:cNvPr id="4" name="Slide Number Placeholder 3">
            <a:extLst>
              <a:ext uri="{FF2B5EF4-FFF2-40B4-BE49-F238E27FC236}">
                <a16:creationId xmlns:a16="http://schemas.microsoft.com/office/drawing/2014/main" id="{68F47550-3147-159A-8D6B-D5C1C2015FB5}"/>
              </a:ext>
            </a:extLst>
          </p:cNvPr>
          <p:cNvSpPr>
            <a:spLocks noGrp="1"/>
          </p:cNvSpPr>
          <p:nvPr>
            <p:ph type="sldNum" sz="quarter" idx="5"/>
          </p:nvPr>
        </p:nvSpPr>
        <p:spPr/>
        <p:txBody>
          <a:bodyPr/>
          <a:lstStyle/>
          <a:p>
            <a:fld id="{14C22042-ED39-0845-84FD-FD22A69983FA}" type="slidenum">
              <a:rPr lang="en-US" smtClean="0"/>
              <a:t>18</a:t>
            </a:fld>
            <a:endParaRPr lang="en-US"/>
          </a:p>
        </p:txBody>
      </p:sp>
    </p:spTree>
    <p:extLst>
      <p:ext uri="{BB962C8B-B14F-4D97-AF65-F5344CB8AC3E}">
        <p14:creationId xmlns:p14="http://schemas.microsoft.com/office/powerpoint/2010/main" val="2486089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ym typeface="Wingdings" panose="05000000000000000000" pitchFamily="2" charset="2"/>
            </a:endParaRPr>
          </a:p>
          <a:p>
            <a:endParaRPr lang="en-US" dirty="0">
              <a:sym typeface="Wingdings" panose="05000000000000000000" pitchFamily="2" charset="2"/>
            </a:endParaRPr>
          </a:p>
          <a:p>
            <a:r>
              <a:rPr lang="en-US" dirty="0">
                <a:sym typeface="Wingdings" panose="05000000000000000000" pitchFamily="2" charset="2"/>
              </a:rPr>
              <a:t>Punchline:</a:t>
            </a:r>
          </a:p>
          <a:p>
            <a:r>
              <a:rPr lang="en-US" dirty="0">
                <a:sym typeface="Wingdings" panose="05000000000000000000" pitchFamily="2" charset="2"/>
              </a:rPr>
              <a:t>We can do this. In a time when fed actions are so adversarial. We have the chance to go to legislature with money to give back. Here’s some 100s of millions of dollars a year. As physicians we can say that you can save money and promise that it wont hurt people, in fact it will help people. Hammer home that it can be bipartisan. Go back to triple aim. This isn’t a one-off. That </a:t>
            </a:r>
            <a:r>
              <a:rPr lang="en-US" dirty="0" err="1">
                <a:sym typeface="Wingdings" panose="05000000000000000000" pitchFamily="2" charset="2"/>
              </a:rPr>
              <a:t>deprivitization</a:t>
            </a:r>
            <a:r>
              <a:rPr lang="en-US" dirty="0">
                <a:sym typeface="Wingdings" panose="05000000000000000000" pitchFamily="2" charset="2"/>
              </a:rPr>
              <a:t> saves money and improves outcomes. Now, the federal level might be difficult, but statewide can prove that we can do it federally.</a:t>
            </a:r>
            <a:endParaRPr lang="en-US" dirty="0"/>
          </a:p>
          <a:p>
            <a:endParaRPr lang="en-US" dirty="0"/>
          </a:p>
          <a:p>
            <a:endParaRPr lang="en-US" dirty="0"/>
          </a:p>
          <a:p>
            <a:r>
              <a:rPr lang="en-US" dirty="0"/>
              <a:t>As people in healthcare, with </a:t>
            </a:r>
            <a:r>
              <a:rPr lang="en-US" dirty="0" err="1"/>
              <a:t>px</a:t>
            </a:r>
            <a:r>
              <a:rPr lang="en-US" dirty="0"/>
              <a:t> experience…..(don’t say physicians)</a:t>
            </a:r>
          </a:p>
          <a:p>
            <a:endParaRPr lang="en-US" dirty="0"/>
          </a:p>
          <a:p>
            <a:r>
              <a:rPr lang="en-US" dirty="0"/>
              <a:t>This is an important component of our strategy (don’t say this is future).</a:t>
            </a:r>
          </a:p>
        </p:txBody>
      </p:sp>
      <p:sp>
        <p:nvSpPr>
          <p:cNvPr id="4" name="Slide Number Placeholder 3"/>
          <p:cNvSpPr>
            <a:spLocks noGrp="1"/>
          </p:cNvSpPr>
          <p:nvPr>
            <p:ph type="sldNum" sz="quarter" idx="5"/>
          </p:nvPr>
        </p:nvSpPr>
        <p:spPr/>
        <p:txBody>
          <a:bodyPr/>
          <a:lstStyle/>
          <a:p>
            <a:fld id="{14C22042-ED39-0845-84FD-FD22A69983FA}" type="slidenum">
              <a:rPr lang="en-US" smtClean="0"/>
              <a:t>19</a:t>
            </a:fld>
            <a:endParaRPr lang="en-US"/>
          </a:p>
        </p:txBody>
      </p:sp>
    </p:spTree>
    <p:extLst>
      <p:ext uri="{BB962C8B-B14F-4D97-AF65-F5344CB8AC3E}">
        <p14:creationId xmlns:p14="http://schemas.microsoft.com/office/powerpoint/2010/main" val="3426287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Slides 11-Intro to Gita’s section</a:t>
            </a:r>
            <a:endParaRPr lang="en-US" b="0" dirty="0">
              <a:effectLst/>
            </a:endParaRPr>
          </a:p>
          <a:p>
            <a:pPr rtl="0"/>
            <a:r>
              <a:rPr lang="en-US" sz="1200" b="0" i="0" u="none" strike="noStrike" kern="1200" dirty="0" err="1">
                <a:solidFill>
                  <a:schemeClr val="tx1"/>
                </a:solidFill>
                <a:effectLst/>
                <a:latin typeface="+mn-lt"/>
                <a:ea typeface="+mn-ea"/>
                <a:cs typeface="+mn-cs"/>
              </a:rPr>
              <a:t>medicaid</a:t>
            </a:r>
            <a:r>
              <a:rPr lang="en-US" sz="1200" b="0" i="0" u="none" strike="noStrike" kern="1200" dirty="0">
                <a:solidFill>
                  <a:schemeClr val="tx1"/>
                </a:solidFill>
                <a:effectLst/>
                <a:latin typeface="+mn-lt"/>
                <a:ea typeface="+mn-ea"/>
                <a:cs typeface="+mn-cs"/>
              </a:rPr>
              <a:t> historically administered by the state</a:t>
            </a:r>
            <a:endParaRPr lang="en-US" b="0" dirty="0">
              <a:effectLst/>
            </a:endParaRPr>
          </a:p>
          <a:p>
            <a:pPr rtl="0"/>
            <a:r>
              <a:rPr lang="en-US" sz="1200" b="0" i="0" u="none" strike="noStrike" kern="1200" dirty="0">
                <a:solidFill>
                  <a:schemeClr val="tx1"/>
                </a:solidFill>
                <a:effectLst/>
                <a:latin typeface="+mn-lt"/>
                <a:ea typeface="+mn-ea"/>
                <a:cs typeface="+mn-cs"/>
              </a:rPr>
              <a:t>incremental steps have actually given more power to the medical industrial complex</a:t>
            </a:r>
            <a:endParaRPr lang="en-US" b="0" dirty="0">
              <a:effectLst/>
            </a:endParaRPr>
          </a:p>
          <a:p>
            <a:pPr rtl="0"/>
            <a:r>
              <a:rPr lang="en-US" sz="1200" b="0" i="0" u="none" strike="noStrike" kern="1200" dirty="0">
                <a:solidFill>
                  <a:schemeClr val="tx1"/>
                </a:solidFill>
                <a:effectLst/>
                <a:latin typeface="+mn-lt"/>
                <a:ea typeface="+mn-ea"/>
                <a:cs typeface="+mn-cs"/>
              </a:rPr>
              <a:t>   -e.g. ACA insurance companies got a lot of public funding with very little payoff</a:t>
            </a:r>
            <a:endParaRPr lang="en-US" b="0" dirty="0">
              <a:effectLst/>
            </a:endParaRPr>
          </a:p>
          <a:p>
            <a:br>
              <a:rPr lang="en-US" b="0" dirty="0">
                <a:effectLst/>
              </a:rPr>
            </a:br>
            <a:endParaRPr lang="en-US" b="0" dirty="0">
              <a:effectLst/>
            </a:endParaRPr>
          </a:p>
          <a:p>
            <a:pPr rtl="0"/>
            <a:r>
              <a:rPr lang="en-US" sz="1200" b="0" i="0" u="none" strike="noStrike" kern="1200" dirty="0">
                <a:solidFill>
                  <a:schemeClr val="tx1"/>
                </a:solidFill>
                <a:effectLst/>
                <a:latin typeface="+mn-lt"/>
                <a:ea typeface="+mn-ea"/>
                <a:cs typeface="+mn-cs"/>
              </a:rPr>
              <a:t>things that </a:t>
            </a:r>
            <a:r>
              <a:rPr lang="en-US" sz="1200" b="0" i="0" u="none" strike="noStrike" kern="1200" dirty="0" err="1">
                <a:solidFill>
                  <a:schemeClr val="tx1"/>
                </a:solidFill>
                <a:effectLst/>
                <a:latin typeface="+mn-lt"/>
                <a:ea typeface="+mn-ea"/>
                <a:cs typeface="+mn-cs"/>
              </a:rPr>
              <a:t>acutally</a:t>
            </a:r>
            <a:r>
              <a:rPr lang="en-US" sz="1200" b="0" i="0" u="none" strike="noStrike" kern="1200" dirty="0">
                <a:solidFill>
                  <a:schemeClr val="tx1"/>
                </a:solidFill>
                <a:effectLst/>
                <a:latin typeface="+mn-lt"/>
                <a:ea typeface="+mn-ea"/>
                <a:cs typeface="+mn-cs"/>
              </a:rPr>
              <a:t> move us towards single payer</a:t>
            </a:r>
            <a:endParaRPr lang="en-US" b="0" dirty="0">
              <a:effectLst/>
            </a:endParaRPr>
          </a:p>
          <a:p>
            <a:pPr rtl="0"/>
            <a:r>
              <a:rPr lang="en-US" sz="1200" b="0" i="0" u="none" strike="noStrike" kern="1200" dirty="0">
                <a:solidFill>
                  <a:schemeClr val="tx1"/>
                </a:solidFill>
                <a:effectLst/>
                <a:latin typeface="+mn-lt"/>
                <a:ea typeface="+mn-ea"/>
                <a:cs typeface="+mn-cs"/>
              </a:rPr>
              <a:t>-building public health </a:t>
            </a:r>
            <a:r>
              <a:rPr lang="en-US" sz="1200" b="0" i="0" u="none" strike="noStrike" kern="1200" dirty="0" err="1">
                <a:solidFill>
                  <a:schemeClr val="tx1"/>
                </a:solidFill>
                <a:effectLst/>
                <a:latin typeface="+mn-lt"/>
                <a:ea typeface="+mn-ea"/>
                <a:cs typeface="+mn-cs"/>
              </a:rPr>
              <a:t>insfrastructure</a:t>
            </a:r>
            <a:r>
              <a:rPr lang="en-US" sz="1200" b="0" i="0" u="none" strike="noStrike" kern="1200" dirty="0">
                <a:solidFill>
                  <a:schemeClr val="tx1"/>
                </a:solidFill>
                <a:effectLst/>
                <a:latin typeface="+mn-lt"/>
                <a:ea typeface="+mn-ea"/>
                <a:cs typeface="+mn-cs"/>
              </a:rPr>
              <a:t> now</a:t>
            </a:r>
            <a:endParaRPr lang="en-US" b="0" dirty="0">
              <a:effectLst/>
            </a:endParaRPr>
          </a:p>
          <a:p>
            <a:pPr rtl="0"/>
            <a:r>
              <a:rPr lang="en-US" sz="1200" b="0" i="0" u="none" strike="noStrike" kern="1200" dirty="0">
                <a:solidFill>
                  <a:schemeClr val="tx1"/>
                </a:solidFill>
                <a:effectLst/>
                <a:latin typeface="+mn-lt"/>
                <a:ea typeface="+mn-ea"/>
                <a:cs typeface="+mn-cs"/>
              </a:rPr>
              <a:t>-changing the age (lower and all from 0-18)</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14C22042-ED39-0845-84FD-FD22A69983FA}" type="slidenum">
              <a:rPr lang="en-US" smtClean="0"/>
              <a:t>10</a:t>
            </a:fld>
            <a:endParaRPr lang="en-US"/>
          </a:p>
        </p:txBody>
      </p:sp>
    </p:spTree>
    <p:extLst>
      <p:ext uri="{BB962C8B-B14F-4D97-AF65-F5344CB8AC3E}">
        <p14:creationId xmlns:p14="http://schemas.microsoft.com/office/powerpoint/2010/main" val="888150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Slide 12  - Conn</a:t>
            </a:r>
          </a:p>
          <a:p>
            <a:pPr rtl="0"/>
            <a:endParaRPr lang="en-US" sz="1200" b="1"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-as of Jan 1 2012 Connecticut successfully </a:t>
            </a:r>
            <a:r>
              <a:rPr lang="en-US" sz="1200" b="0" i="0" u="none" strike="noStrike" kern="1200" dirty="0" err="1">
                <a:solidFill>
                  <a:schemeClr val="tx1"/>
                </a:solidFill>
                <a:effectLst/>
                <a:latin typeface="+mn-lt"/>
                <a:ea typeface="+mn-ea"/>
                <a:cs typeface="+mn-cs"/>
              </a:rPr>
              <a:t>deprivitized</a:t>
            </a:r>
            <a:r>
              <a:rPr lang="en-US" sz="1200" b="0" i="0" u="none" strike="noStrike" kern="1200" dirty="0">
                <a:solidFill>
                  <a:schemeClr val="tx1"/>
                </a:solidFill>
                <a:effectLst/>
                <a:latin typeface="+mn-lt"/>
                <a:ea typeface="+mn-ea"/>
                <a:cs typeface="+mn-cs"/>
              </a:rPr>
              <a:t> Medicaid.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Constructed and implemented an organized political campaign. With many components:</a:t>
            </a:r>
          </a:p>
          <a:p>
            <a:pPr rtl="0"/>
            <a:r>
              <a:rPr lang="en-US" sz="1200" b="0" i="0" u="none" strike="noStrike" kern="1200" dirty="0">
                <a:solidFill>
                  <a:schemeClr val="tx1"/>
                </a:solidFill>
                <a:effectLst/>
                <a:latin typeface="+mn-lt"/>
                <a:ea typeface="+mn-ea"/>
                <a:cs typeface="+mn-cs"/>
              </a:rPr>
              <a:t>-identified state and local legislative cycles. Planned their campaign accordingly.</a:t>
            </a:r>
            <a:endParaRPr lang="en-US" b="0" dirty="0">
              <a:effectLst/>
            </a:endParaRPr>
          </a:p>
          <a:p>
            <a:pPr rtl="0"/>
            <a:r>
              <a:rPr lang="en-US" sz="1200" b="0" i="0" u="none" strike="noStrike" kern="1200" dirty="0">
                <a:solidFill>
                  <a:schemeClr val="tx1"/>
                </a:solidFill>
                <a:effectLst/>
                <a:latin typeface="+mn-lt"/>
                <a:ea typeface="+mn-ea"/>
                <a:cs typeface="+mn-cs"/>
              </a:rPr>
              <a:t>-Educated </a:t>
            </a:r>
            <a:r>
              <a:rPr lang="en-US" sz="1200" b="1" i="0" u="none" strike="noStrike" kern="1200" dirty="0">
                <a:solidFill>
                  <a:schemeClr val="tx1"/>
                </a:solidFill>
                <a:effectLst/>
                <a:latin typeface="+mn-lt"/>
                <a:ea typeface="+mn-ea"/>
                <a:cs typeface="+mn-cs"/>
              </a:rPr>
              <a:t>all </a:t>
            </a:r>
            <a:r>
              <a:rPr lang="en-US" sz="1200" b="0" i="0" u="none" strike="noStrike" kern="1200" dirty="0">
                <a:solidFill>
                  <a:schemeClr val="tx1"/>
                </a:solidFill>
                <a:effectLst/>
                <a:latin typeface="+mn-lt"/>
                <a:ea typeface="+mn-ea"/>
                <a:cs typeface="+mn-cs"/>
              </a:rPr>
              <a:t>candidates on MCO failings. Advocates in </a:t>
            </a:r>
            <a:r>
              <a:rPr lang="en-US" sz="1200" b="1" i="0" u="none" strike="noStrike" kern="1200" dirty="0">
                <a:solidFill>
                  <a:schemeClr val="tx1"/>
                </a:solidFill>
                <a:effectLst/>
                <a:latin typeface="+mn-lt"/>
                <a:ea typeface="+mn-ea"/>
                <a:cs typeface="+mn-cs"/>
              </a:rPr>
              <a:t>Connecticut</a:t>
            </a:r>
            <a:r>
              <a:rPr lang="en-US" sz="1200" b="0" i="0" u="none" strike="noStrike" kern="1200" dirty="0">
                <a:solidFill>
                  <a:schemeClr val="tx1"/>
                </a:solidFill>
                <a:effectLst/>
                <a:latin typeface="+mn-lt"/>
                <a:ea typeface="+mn-ea"/>
                <a:cs typeface="+mn-cs"/>
              </a:rPr>
              <a:t> also spoke to republican governors - some of them thought it was good</a:t>
            </a:r>
            <a:endParaRPr lang="en-US" b="0" dirty="0">
              <a:effectLst/>
            </a:endParaRPr>
          </a:p>
          <a:p>
            <a:pPr rtl="0"/>
            <a:r>
              <a:rPr lang="en-US" sz="1200" b="0" i="0" u="none" strike="noStrike" kern="1200" dirty="0">
                <a:solidFill>
                  <a:schemeClr val="tx1"/>
                </a:solidFill>
                <a:effectLst/>
                <a:latin typeface="+mn-lt"/>
                <a:ea typeface="+mn-ea"/>
                <a:cs typeface="+mn-cs"/>
              </a:rPr>
              <a:t>-Riled up the people - fight about the MCOs where is this money going? They don't want to be accountable for the money that we are giving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t>
            </a:r>
            <a:r>
              <a:rPr lang="en-US" dirty="0"/>
              <a:t>secret shopper survey: where they effectively proved that the access to care was not at all as expansive as MCOs advertised.</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Caveats:</a:t>
            </a:r>
            <a:endParaRPr lang="en-US" b="0" dirty="0">
              <a:effectLst/>
            </a:endParaRPr>
          </a:p>
          <a:p>
            <a:pPr rtl="0"/>
            <a:r>
              <a:rPr lang="en-US" sz="1200" b="0" i="0" u="none" strike="noStrike" kern="1200" dirty="0">
                <a:solidFill>
                  <a:schemeClr val="tx1"/>
                </a:solidFill>
                <a:effectLst/>
                <a:latin typeface="+mn-lt"/>
                <a:ea typeface="+mn-ea"/>
                <a:cs typeface="+mn-cs"/>
              </a:rPr>
              <a:t>wealthy, small, </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HOWEVER:</a:t>
            </a:r>
            <a:endParaRPr lang="en-US" b="0" dirty="0">
              <a:effectLst/>
            </a:endParaRPr>
          </a:p>
          <a:p>
            <a:pPr rtl="0"/>
            <a:r>
              <a:rPr lang="en-US" sz="1200" b="0" i="0" u="none" strike="noStrike" kern="1200" dirty="0">
                <a:solidFill>
                  <a:schemeClr val="tx1"/>
                </a:solidFill>
                <a:effectLst/>
                <a:latin typeface="+mn-lt"/>
                <a:ea typeface="+mn-ea"/>
                <a:cs typeface="+mn-cs"/>
              </a:rPr>
              <a:t>It is the insurance capital of the world. UHC and ETNA. Etna is headquartered Hartford. Up against powerful lobby. Received significant pushback and concerns that this move might negatively economically impact the state. Amelia showed you otherwise. If this can happen there it can happen anywhere. </a:t>
            </a:r>
            <a:endParaRPr lang="en-US" b="0" dirty="0">
              <a:effectLst/>
            </a:endParaRPr>
          </a:p>
          <a:p>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14C22042-ED39-0845-84FD-FD22A69983FA}" type="slidenum">
              <a:rPr lang="en-US" smtClean="0"/>
              <a:t>11</a:t>
            </a:fld>
            <a:endParaRPr lang="en-US"/>
          </a:p>
        </p:txBody>
      </p:sp>
    </p:spTree>
    <p:extLst>
      <p:ext uri="{BB962C8B-B14F-4D97-AF65-F5344CB8AC3E}">
        <p14:creationId xmlns:p14="http://schemas.microsoft.com/office/powerpoint/2010/main" val="3798515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398EB-DB42-EEC6-F35B-511E71C491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28D384-AEF0-81F8-BBA3-9484B92F68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7203C3-B72B-05E7-0242-4BAD4D8AE786}"/>
              </a:ext>
            </a:extLst>
          </p:cNvPr>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Slide 12  - Conn</a:t>
            </a:r>
          </a:p>
          <a:p>
            <a:pPr rtl="0"/>
            <a:endParaRPr lang="en-US" sz="1200" b="1"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-as of Jan 1 2012 Connecticut successfully </a:t>
            </a:r>
            <a:r>
              <a:rPr lang="en-US" sz="1200" b="0" i="0" u="none" strike="noStrike" kern="1200" dirty="0" err="1">
                <a:solidFill>
                  <a:schemeClr val="tx1"/>
                </a:solidFill>
                <a:effectLst/>
                <a:latin typeface="+mn-lt"/>
                <a:ea typeface="+mn-ea"/>
                <a:cs typeface="+mn-cs"/>
              </a:rPr>
              <a:t>deprivitized</a:t>
            </a:r>
            <a:r>
              <a:rPr lang="en-US" sz="1200" b="0" i="0" u="none" strike="noStrike" kern="1200" dirty="0">
                <a:solidFill>
                  <a:schemeClr val="tx1"/>
                </a:solidFill>
                <a:effectLst/>
                <a:latin typeface="+mn-lt"/>
                <a:ea typeface="+mn-ea"/>
                <a:cs typeface="+mn-cs"/>
              </a:rPr>
              <a:t> Medicaid.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Constructed and implemented an organized political campaign. With many components:</a:t>
            </a:r>
          </a:p>
          <a:p>
            <a:pPr rtl="0"/>
            <a:r>
              <a:rPr lang="en-US" sz="1200" b="0" i="0" u="none" strike="noStrike" kern="1200" dirty="0">
                <a:solidFill>
                  <a:schemeClr val="tx1"/>
                </a:solidFill>
                <a:effectLst/>
                <a:latin typeface="+mn-lt"/>
                <a:ea typeface="+mn-ea"/>
                <a:cs typeface="+mn-cs"/>
              </a:rPr>
              <a:t>-identified state and local legislative cycles. Planned their campaign accordingly.</a:t>
            </a:r>
            <a:endParaRPr lang="en-US" b="0" dirty="0">
              <a:effectLst/>
            </a:endParaRPr>
          </a:p>
          <a:p>
            <a:pPr rtl="0"/>
            <a:r>
              <a:rPr lang="en-US" sz="1200" b="0" i="0" u="none" strike="noStrike" kern="1200" dirty="0">
                <a:solidFill>
                  <a:schemeClr val="tx1"/>
                </a:solidFill>
                <a:effectLst/>
                <a:latin typeface="+mn-lt"/>
                <a:ea typeface="+mn-ea"/>
                <a:cs typeface="+mn-cs"/>
              </a:rPr>
              <a:t>-Educated </a:t>
            </a:r>
            <a:r>
              <a:rPr lang="en-US" sz="1200" b="1" i="0" u="none" strike="noStrike" kern="1200" dirty="0">
                <a:solidFill>
                  <a:schemeClr val="tx1"/>
                </a:solidFill>
                <a:effectLst/>
                <a:latin typeface="+mn-lt"/>
                <a:ea typeface="+mn-ea"/>
                <a:cs typeface="+mn-cs"/>
              </a:rPr>
              <a:t>all </a:t>
            </a:r>
            <a:r>
              <a:rPr lang="en-US" sz="1200" b="0" i="0" u="none" strike="noStrike" kern="1200" dirty="0">
                <a:solidFill>
                  <a:schemeClr val="tx1"/>
                </a:solidFill>
                <a:effectLst/>
                <a:latin typeface="+mn-lt"/>
                <a:ea typeface="+mn-ea"/>
                <a:cs typeface="+mn-cs"/>
              </a:rPr>
              <a:t>candidates on MCO failings. Advocates in </a:t>
            </a:r>
            <a:r>
              <a:rPr lang="en-US" sz="1200" b="1" i="0" u="none" strike="noStrike" kern="1200" dirty="0">
                <a:solidFill>
                  <a:schemeClr val="tx1"/>
                </a:solidFill>
                <a:effectLst/>
                <a:latin typeface="+mn-lt"/>
                <a:ea typeface="+mn-ea"/>
                <a:cs typeface="+mn-cs"/>
              </a:rPr>
              <a:t>Connecticut</a:t>
            </a:r>
            <a:r>
              <a:rPr lang="en-US" sz="1200" b="0" i="0" u="none" strike="noStrike" kern="1200" dirty="0">
                <a:solidFill>
                  <a:schemeClr val="tx1"/>
                </a:solidFill>
                <a:effectLst/>
                <a:latin typeface="+mn-lt"/>
                <a:ea typeface="+mn-ea"/>
                <a:cs typeface="+mn-cs"/>
              </a:rPr>
              <a:t> also spoke to republican governors - some of them thought it was good</a:t>
            </a:r>
            <a:endParaRPr lang="en-US" b="0" dirty="0">
              <a:effectLst/>
            </a:endParaRPr>
          </a:p>
          <a:p>
            <a:pPr rtl="0"/>
            <a:r>
              <a:rPr lang="en-US" sz="1200" b="0" i="0" u="none" strike="noStrike" kern="1200" dirty="0">
                <a:solidFill>
                  <a:schemeClr val="tx1"/>
                </a:solidFill>
                <a:effectLst/>
                <a:latin typeface="+mn-lt"/>
                <a:ea typeface="+mn-ea"/>
                <a:cs typeface="+mn-cs"/>
              </a:rPr>
              <a:t>-Riled up the people - fight about the MCOs where is this money going? They don't want to be accountable for the money that we are giving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t>
            </a:r>
            <a:r>
              <a:rPr lang="en-US" dirty="0"/>
              <a:t>secret shopper survey: where they effectively proved that the access to care was not at all as expansive as MCOs advertised.</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Caveats:</a:t>
            </a:r>
            <a:endParaRPr lang="en-US" b="0" dirty="0">
              <a:effectLst/>
            </a:endParaRPr>
          </a:p>
          <a:p>
            <a:pPr rtl="0"/>
            <a:r>
              <a:rPr lang="en-US" sz="1200" b="0" i="0" u="none" strike="noStrike" kern="1200" dirty="0">
                <a:solidFill>
                  <a:schemeClr val="tx1"/>
                </a:solidFill>
                <a:effectLst/>
                <a:latin typeface="+mn-lt"/>
                <a:ea typeface="+mn-ea"/>
                <a:cs typeface="+mn-cs"/>
              </a:rPr>
              <a:t>wealthy, small, </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HOWEVER:</a:t>
            </a:r>
            <a:endParaRPr lang="en-US" b="0" dirty="0">
              <a:effectLst/>
            </a:endParaRPr>
          </a:p>
          <a:p>
            <a:pPr rtl="0"/>
            <a:r>
              <a:rPr lang="en-US" sz="1200" b="0" i="0" u="none" strike="noStrike" kern="1200" dirty="0">
                <a:solidFill>
                  <a:schemeClr val="tx1"/>
                </a:solidFill>
                <a:effectLst/>
                <a:latin typeface="+mn-lt"/>
                <a:ea typeface="+mn-ea"/>
                <a:cs typeface="+mn-cs"/>
              </a:rPr>
              <a:t>It is the insurance capital of the world. UHC and ETNA. Etna is headquartered Hartford. Up against powerful lobby. Received significant pushback and concerns that this move might negatively economically impact the state. Amelia showed you otherwise. If this can happen there it can happen anywhere. </a:t>
            </a:r>
            <a:endParaRPr lang="en-US" b="0" dirty="0">
              <a:effectLst/>
            </a:endParaRPr>
          </a:p>
          <a:p>
            <a:br>
              <a:rPr lang="en-US" dirty="0"/>
            </a:br>
            <a:br>
              <a:rPr lang="en-US" dirty="0"/>
            </a:br>
            <a:endParaRPr lang="en-US" dirty="0"/>
          </a:p>
        </p:txBody>
      </p:sp>
      <p:sp>
        <p:nvSpPr>
          <p:cNvPr id="4" name="Slide Number Placeholder 3">
            <a:extLst>
              <a:ext uri="{FF2B5EF4-FFF2-40B4-BE49-F238E27FC236}">
                <a16:creationId xmlns:a16="http://schemas.microsoft.com/office/drawing/2014/main" id="{53AC6E3E-6BF1-2656-B37D-EB7CEF2EDFA0}"/>
              </a:ext>
            </a:extLst>
          </p:cNvPr>
          <p:cNvSpPr>
            <a:spLocks noGrp="1"/>
          </p:cNvSpPr>
          <p:nvPr>
            <p:ph type="sldNum" sz="quarter" idx="5"/>
          </p:nvPr>
        </p:nvSpPr>
        <p:spPr/>
        <p:txBody>
          <a:bodyPr/>
          <a:lstStyle/>
          <a:p>
            <a:fld id="{14C22042-ED39-0845-84FD-FD22A69983FA}" type="slidenum">
              <a:rPr lang="en-US" smtClean="0"/>
              <a:t>12</a:t>
            </a:fld>
            <a:endParaRPr lang="en-US"/>
          </a:p>
        </p:txBody>
      </p:sp>
    </p:spTree>
    <p:extLst>
      <p:ext uri="{BB962C8B-B14F-4D97-AF65-F5344CB8AC3E}">
        <p14:creationId xmlns:p14="http://schemas.microsoft.com/office/powerpoint/2010/main" val="459703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66980-6A17-06B5-CB14-A569C4A003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FE921D-5EE1-5E0F-D8EF-81D5021089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F6280C-9A30-4677-CDA8-0468ED5394A5}"/>
              </a:ext>
            </a:extLst>
          </p:cNvPr>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Slide 12  - Conn</a:t>
            </a:r>
          </a:p>
          <a:p>
            <a:pPr rtl="0"/>
            <a:endParaRPr lang="en-US" sz="1200" b="1"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-as of Jan 1 2012 Connecticut successfully </a:t>
            </a:r>
            <a:r>
              <a:rPr lang="en-US" sz="1200" b="0" i="0" u="none" strike="noStrike" kern="1200" dirty="0" err="1">
                <a:solidFill>
                  <a:schemeClr val="tx1"/>
                </a:solidFill>
                <a:effectLst/>
                <a:latin typeface="+mn-lt"/>
                <a:ea typeface="+mn-ea"/>
                <a:cs typeface="+mn-cs"/>
              </a:rPr>
              <a:t>deprivitized</a:t>
            </a:r>
            <a:r>
              <a:rPr lang="en-US" sz="1200" b="0" i="0" u="none" strike="noStrike" kern="1200" dirty="0">
                <a:solidFill>
                  <a:schemeClr val="tx1"/>
                </a:solidFill>
                <a:effectLst/>
                <a:latin typeface="+mn-lt"/>
                <a:ea typeface="+mn-ea"/>
                <a:cs typeface="+mn-cs"/>
              </a:rPr>
              <a:t> Medicaid.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Constructed and implemented an organized political campaign. With many components:</a:t>
            </a:r>
          </a:p>
          <a:p>
            <a:pPr rtl="0"/>
            <a:r>
              <a:rPr lang="en-US" sz="1200" b="0" i="0" u="none" strike="noStrike" kern="1200" dirty="0">
                <a:solidFill>
                  <a:schemeClr val="tx1"/>
                </a:solidFill>
                <a:effectLst/>
                <a:latin typeface="+mn-lt"/>
                <a:ea typeface="+mn-ea"/>
                <a:cs typeface="+mn-cs"/>
              </a:rPr>
              <a:t>-identified state and local legislative cycles. Planned their campaign accordingly.</a:t>
            </a:r>
            <a:endParaRPr lang="en-US" b="0" dirty="0">
              <a:effectLst/>
            </a:endParaRPr>
          </a:p>
          <a:p>
            <a:pPr rtl="0"/>
            <a:r>
              <a:rPr lang="en-US" sz="1200" b="0" i="0" u="none" strike="noStrike" kern="1200" dirty="0">
                <a:solidFill>
                  <a:schemeClr val="tx1"/>
                </a:solidFill>
                <a:effectLst/>
                <a:latin typeface="+mn-lt"/>
                <a:ea typeface="+mn-ea"/>
                <a:cs typeface="+mn-cs"/>
              </a:rPr>
              <a:t>-Educated </a:t>
            </a:r>
            <a:r>
              <a:rPr lang="en-US" sz="1200" b="1" i="0" u="none" strike="noStrike" kern="1200" dirty="0">
                <a:solidFill>
                  <a:schemeClr val="tx1"/>
                </a:solidFill>
                <a:effectLst/>
                <a:latin typeface="+mn-lt"/>
                <a:ea typeface="+mn-ea"/>
                <a:cs typeface="+mn-cs"/>
              </a:rPr>
              <a:t>all </a:t>
            </a:r>
            <a:r>
              <a:rPr lang="en-US" sz="1200" b="0" i="0" u="none" strike="noStrike" kern="1200" dirty="0">
                <a:solidFill>
                  <a:schemeClr val="tx1"/>
                </a:solidFill>
                <a:effectLst/>
                <a:latin typeface="+mn-lt"/>
                <a:ea typeface="+mn-ea"/>
                <a:cs typeface="+mn-cs"/>
              </a:rPr>
              <a:t>candidates on MCO failings. Advocates in </a:t>
            </a:r>
            <a:r>
              <a:rPr lang="en-US" sz="1200" b="1" i="0" u="none" strike="noStrike" kern="1200" dirty="0">
                <a:solidFill>
                  <a:schemeClr val="tx1"/>
                </a:solidFill>
                <a:effectLst/>
                <a:latin typeface="+mn-lt"/>
                <a:ea typeface="+mn-ea"/>
                <a:cs typeface="+mn-cs"/>
              </a:rPr>
              <a:t>Connecticut</a:t>
            </a:r>
            <a:r>
              <a:rPr lang="en-US" sz="1200" b="0" i="0" u="none" strike="noStrike" kern="1200" dirty="0">
                <a:solidFill>
                  <a:schemeClr val="tx1"/>
                </a:solidFill>
                <a:effectLst/>
                <a:latin typeface="+mn-lt"/>
                <a:ea typeface="+mn-ea"/>
                <a:cs typeface="+mn-cs"/>
              </a:rPr>
              <a:t> also spoke to republican governors - some of them thought it was good</a:t>
            </a:r>
            <a:endParaRPr lang="en-US" b="0" dirty="0">
              <a:effectLst/>
            </a:endParaRPr>
          </a:p>
          <a:p>
            <a:pPr rtl="0"/>
            <a:r>
              <a:rPr lang="en-US" sz="1200" b="0" i="0" u="none" strike="noStrike" kern="1200" dirty="0">
                <a:solidFill>
                  <a:schemeClr val="tx1"/>
                </a:solidFill>
                <a:effectLst/>
                <a:latin typeface="+mn-lt"/>
                <a:ea typeface="+mn-ea"/>
                <a:cs typeface="+mn-cs"/>
              </a:rPr>
              <a:t>-Riled up the people - fight about the MCOs where is this money going? They don't want to be accountable for the money that we are giving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t>
            </a:r>
            <a:r>
              <a:rPr lang="en-US" dirty="0"/>
              <a:t>secret shopper survey: where they effectively proved that the access to care was not at all as expansive as MCOs advertised.</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Caveats:</a:t>
            </a:r>
            <a:endParaRPr lang="en-US" b="0" dirty="0">
              <a:effectLst/>
            </a:endParaRPr>
          </a:p>
          <a:p>
            <a:pPr rtl="0"/>
            <a:r>
              <a:rPr lang="en-US" sz="1200" b="0" i="0" u="none" strike="noStrike" kern="1200" dirty="0">
                <a:solidFill>
                  <a:schemeClr val="tx1"/>
                </a:solidFill>
                <a:effectLst/>
                <a:latin typeface="+mn-lt"/>
                <a:ea typeface="+mn-ea"/>
                <a:cs typeface="+mn-cs"/>
              </a:rPr>
              <a:t>wealthy, small, </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HOWEVER:</a:t>
            </a:r>
            <a:endParaRPr lang="en-US" b="0" dirty="0">
              <a:effectLst/>
            </a:endParaRPr>
          </a:p>
          <a:p>
            <a:pPr rtl="0"/>
            <a:r>
              <a:rPr lang="en-US" sz="1200" b="0" i="0" u="none" strike="noStrike" kern="1200" dirty="0">
                <a:solidFill>
                  <a:schemeClr val="tx1"/>
                </a:solidFill>
                <a:effectLst/>
                <a:latin typeface="+mn-lt"/>
                <a:ea typeface="+mn-ea"/>
                <a:cs typeface="+mn-cs"/>
              </a:rPr>
              <a:t>It is the insurance capital of the world. UHC and ETNA. Etna is headquartered Hartford. Up against powerful lobby. Received significant pushback and concerns that this move might negatively economically impact the state. Amelia showed you otherwise. If this can happen there it can happen anywhere. </a:t>
            </a:r>
            <a:endParaRPr lang="en-US" b="0" dirty="0">
              <a:effectLst/>
            </a:endParaRPr>
          </a:p>
          <a:p>
            <a:br>
              <a:rPr lang="en-US" dirty="0"/>
            </a:br>
            <a:br>
              <a:rPr lang="en-US" dirty="0"/>
            </a:br>
            <a:endParaRPr lang="en-US" dirty="0"/>
          </a:p>
        </p:txBody>
      </p:sp>
      <p:sp>
        <p:nvSpPr>
          <p:cNvPr id="4" name="Slide Number Placeholder 3">
            <a:extLst>
              <a:ext uri="{FF2B5EF4-FFF2-40B4-BE49-F238E27FC236}">
                <a16:creationId xmlns:a16="http://schemas.microsoft.com/office/drawing/2014/main" id="{B29D740D-7D2C-6BE1-8D7B-294090A3FF2C}"/>
              </a:ext>
            </a:extLst>
          </p:cNvPr>
          <p:cNvSpPr>
            <a:spLocks noGrp="1"/>
          </p:cNvSpPr>
          <p:nvPr>
            <p:ph type="sldNum" sz="quarter" idx="5"/>
          </p:nvPr>
        </p:nvSpPr>
        <p:spPr/>
        <p:txBody>
          <a:bodyPr/>
          <a:lstStyle/>
          <a:p>
            <a:fld id="{14C22042-ED39-0845-84FD-FD22A69983FA}" type="slidenum">
              <a:rPr lang="en-US" smtClean="0"/>
              <a:t>13</a:t>
            </a:fld>
            <a:endParaRPr lang="en-US"/>
          </a:p>
        </p:txBody>
      </p:sp>
    </p:spTree>
    <p:extLst>
      <p:ext uri="{BB962C8B-B14F-4D97-AF65-F5344CB8AC3E}">
        <p14:creationId xmlns:p14="http://schemas.microsoft.com/office/powerpoint/2010/main" val="3927318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EAF28-9215-EE40-E057-A1547DB6A2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F0A336-4AD3-5657-D799-0C346181A7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6EF9A5-99D4-1422-35DE-D6946A0CB40B}"/>
              </a:ext>
            </a:extLst>
          </p:cNvPr>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Slide 12  - Conn</a:t>
            </a:r>
          </a:p>
          <a:p>
            <a:pPr rtl="0"/>
            <a:endParaRPr lang="en-US" sz="1200" b="1"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-as of Jan 1 2012 Connecticut successfully </a:t>
            </a:r>
            <a:r>
              <a:rPr lang="en-US" sz="1200" b="0" i="0" u="none" strike="noStrike" kern="1200" dirty="0" err="1">
                <a:solidFill>
                  <a:schemeClr val="tx1"/>
                </a:solidFill>
                <a:effectLst/>
                <a:latin typeface="+mn-lt"/>
                <a:ea typeface="+mn-ea"/>
                <a:cs typeface="+mn-cs"/>
              </a:rPr>
              <a:t>deprivitized</a:t>
            </a:r>
            <a:r>
              <a:rPr lang="en-US" sz="1200" b="0" i="0" u="none" strike="noStrike" kern="1200" dirty="0">
                <a:solidFill>
                  <a:schemeClr val="tx1"/>
                </a:solidFill>
                <a:effectLst/>
                <a:latin typeface="+mn-lt"/>
                <a:ea typeface="+mn-ea"/>
                <a:cs typeface="+mn-cs"/>
              </a:rPr>
              <a:t> Medicaid.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Constructed and implemented an organized political campaign. With many components:</a:t>
            </a:r>
          </a:p>
          <a:p>
            <a:pPr rtl="0"/>
            <a:r>
              <a:rPr lang="en-US" sz="1200" b="0" i="0" u="none" strike="noStrike" kern="1200" dirty="0">
                <a:solidFill>
                  <a:schemeClr val="tx1"/>
                </a:solidFill>
                <a:effectLst/>
                <a:latin typeface="+mn-lt"/>
                <a:ea typeface="+mn-ea"/>
                <a:cs typeface="+mn-cs"/>
              </a:rPr>
              <a:t>-identified state and local legislative cycles. Planned their campaign accordingly.</a:t>
            </a:r>
            <a:endParaRPr lang="en-US" b="0" dirty="0">
              <a:effectLst/>
            </a:endParaRPr>
          </a:p>
          <a:p>
            <a:pPr rtl="0"/>
            <a:r>
              <a:rPr lang="en-US" sz="1200" b="0" i="0" u="none" strike="noStrike" kern="1200" dirty="0">
                <a:solidFill>
                  <a:schemeClr val="tx1"/>
                </a:solidFill>
                <a:effectLst/>
                <a:latin typeface="+mn-lt"/>
                <a:ea typeface="+mn-ea"/>
                <a:cs typeface="+mn-cs"/>
              </a:rPr>
              <a:t>-Educated </a:t>
            </a:r>
            <a:r>
              <a:rPr lang="en-US" sz="1200" b="1" i="0" u="none" strike="noStrike" kern="1200" dirty="0">
                <a:solidFill>
                  <a:schemeClr val="tx1"/>
                </a:solidFill>
                <a:effectLst/>
                <a:latin typeface="+mn-lt"/>
                <a:ea typeface="+mn-ea"/>
                <a:cs typeface="+mn-cs"/>
              </a:rPr>
              <a:t>all </a:t>
            </a:r>
            <a:r>
              <a:rPr lang="en-US" sz="1200" b="0" i="0" u="none" strike="noStrike" kern="1200" dirty="0">
                <a:solidFill>
                  <a:schemeClr val="tx1"/>
                </a:solidFill>
                <a:effectLst/>
                <a:latin typeface="+mn-lt"/>
                <a:ea typeface="+mn-ea"/>
                <a:cs typeface="+mn-cs"/>
              </a:rPr>
              <a:t>candidates on MCO failings. Advocates in </a:t>
            </a:r>
            <a:r>
              <a:rPr lang="en-US" sz="1200" b="1" i="0" u="none" strike="noStrike" kern="1200" dirty="0">
                <a:solidFill>
                  <a:schemeClr val="tx1"/>
                </a:solidFill>
                <a:effectLst/>
                <a:latin typeface="+mn-lt"/>
                <a:ea typeface="+mn-ea"/>
                <a:cs typeface="+mn-cs"/>
              </a:rPr>
              <a:t>Connecticut</a:t>
            </a:r>
            <a:r>
              <a:rPr lang="en-US" sz="1200" b="0" i="0" u="none" strike="noStrike" kern="1200" dirty="0">
                <a:solidFill>
                  <a:schemeClr val="tx1"/>
                </a:solidFill>
                <a:effectLst/>
                <a:latin typeface="+mn-lt"/>
                <a:ea typeface="+mn-ea"/>
                <a:cs typeface="+mn-cs"/>
              </a:rPr>
              <a:t> also spoke to republican governors - some of them thought it was good</a:t>
            </a:r>
            <a:endParaRPr lang="en-US" b="0" dirty="0">
              <a:effectLst/>
            </a:endParaRPr>
          </a:p>
          <a:p>
            <a:pPr rtl="0"/>
            <a:r>
              <a:rPr lang="en-US" sz="1200" b="0" i="0" u="none" strike="noStrike" kern="1200" dirty="0">
                <a:solidFill>
                  <a:schemeClr val="tx1"/>
                </a:solidFill>
                <a:effectLst/>
                <a:latin typeface="+mn-lt"/>
                <a:ea typeface="+mn-ea"/>
                <a:cs typeface="+mn-cs"/>
              </a:rPr>
              <a:t>-Riled up the people - fight about the MCOs where is this money going? They don't want to be accountable for the money that we are giving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t>
            </a:r>
            <a:r>
              <a:rPr lang="en-US" dirty="0"/>
              <a:t>secret shopper survey: where they effectively proved that the access to care was not at all as expansive as MCOs advertised.</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Caveats:</a:t>
            </a:r>
            <a:endParaRPr lang="en-US" b="0" dirty="0">
              <a:effectLst/>
            </a:endParaRPr>
          </a:p>
          <a:p>
            <a:pPr rtl="0"/>
            <a:r>
              <a:rPr lang="en-US" sz="1200" b="0" i="0" u="none" strike="noStrike" kern="1200" dirty="0">
                <a:solidFill>
                  <a:schemeClr val="tx1"/>
                </a:solidFill>
                <a:effectLst/>
                <a:latin typeface="+mn-lt"/>
                <a:ea typeface="+mn-ea"/>
                <a:cs typeface="+mn-cs"/>
              </a:rPr>
              <a:t>wealthy, small, </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HOWEVER:</a:t>
            </a:r>
            <a:endParaRPr lang="en-US" b="0" dirty="0">
              <a:effectLst/>
            </a:endParaRPr>
          </a:p>
          <a:p>
            <a:pPr rtl="0"/>
            <a:r>
              <a:rPr lang="en-US" sz="1200" b="0" i="0" u="none" strike="noStrike" kern="1200" dirty="0">
                <a:solidFill>
                  <a:schemeClr val="tx1"/>
                </a:solidFill>
                <a:effectLst/>
                <a:latin typeface="+mn-lt"/>
                <a:ea typeface="+mn-ea"/>
                <a:cs typeface="+mn-cs"/>
              </a:rPr>
              <a:t>It is the insurance capital of the world. UHC and ETNA. Etna is headquartered Hartford. Up against powerful lobby. Received significant pushback and concerns that this move might negatively economically impact the state. Amelia showed you otherwise. If this can happen there it can happen anywhere. </a:t>
            </a:r>
            <a:endParaRPr lang="en-US" b="0" dirty="0">
              <a:effectLst/>
            </a:endParaRPr>
          </a:p>
          <a:p>
            <a:br>
              <a:rPr lang="en-US" dirty="0"/>
            </a:br>
            <a:br>
              <a:rPr lang="en-US" dirty="0"/>
            </a:br>
            <a:endParaRPr lang="en-US" dirty="0"/>
          </a:p>
        </p:txBody>
      </p:sp>
      <p:sp>
        <p:nvSpPr>
          <p:cNvPr id="4" name="Slide Number Placeholder 3">
            <a:extLst>
              <a:ext uri="{FF2B5EF4-FFF2-40B4-BE49-F238E27FC236}">
                <a16:creationId xmlns:a16="http://schemas.microsoft.com/office/drawing/2014/main" id="{AD46B9A7-AB3B-20FB-512F-9A88734322CA}"/>
              </a:ext>
            </a:extLst>
          </p:cNvPr>
          <p:cNvSpPr>
            <a:spLocks noGrp="1"/>
          </p:cNvSpPr>
          <p:nvPr>
            <p:ph type="sldNum" sz="quarter" idx="5"/>
          </p:nvPr>
        </p:nvSpPr>
        <p:spPr/>
        <p:txBody>
          <a:bodyPr/>
          <a:lstStyle/>
          <a:p>
            <a:fld id="{14C22042-ED39-0845-84FD-FD22A69983FA}" type="slidenum">
              <a:rPr lang="en-US" smtClean="0"/>
              <a:t>14</a:t>
            </a:fld>
            <a:endParaRPr lang="en-US"/>
          </a:p>
        </p:txBody>
      </p:sp>
    </p:spTree>
    <p:extLst>
      <p:ext uri="{BB962C8B-B14F-4D97-AF65-F5344CB8AC3E}">
        <p14:creationId xmlns:p14="http://schemas.microsoft.com/office/powerpoint/2010/main" val="1964605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49C96-51BA-FF7B-2314-DF668B03C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675D22-55A2-B194-B692-E2815A6FEF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F42589-982C-179B-EF03-015899D3448D}"/>
              </a:ext>
            </a:extLst>
          </p:cNvPr>
          <p:cNvSpPr>
            <a:spLocks noGrp="1"/>
          </p:cNvSpPr>
          <p:nvPr>
            <p:ph type="body" idx="1"/>
          </p:nvPr>
        </p:nvSpPr>
        <p:spPr/>
        <p:txBody>
          <a:bodyPr/>
          <a:lstStyle/>
          <a:p>
            <a:pPr rtl="0"/>
            <a:endParaRPr lang="en-US" sz="1200" b="1" i="0" u="none" strike="noStrike" kern="1200" dirty="0">
              <a:solidFill>
                <a:schemeClr val="tx1"/>
              </a:solidFill>
              <a:effectLst/>
              <a:latin typeface="+mn-lt"/>
              <a:ea typeface="+mn-ea"/>
              <a:cs typeface="+mn-cs"/>
            </a:endParaRPr>
          </a:p>
          <a:p>
            <a:pPr rtl="0"/>
            <a:endParaRPr lang="en-US" sz="1200" b="1"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-bill passed in 2023 that directed HHS to bring legislature plan options to </a:t>
            </a:r>
            <a:r>
              <a:rPr lang="en-US" sz="1200" b="0" i="0" u="none" strike="noStrike" kern="1200" dirty="0" err="1">
                <a:solidFill>
                  <a:schemeClr val="tx1"/>
                </a:solidFill>
                <a:effectLst/>
                <a:latin typeface="+mn-lt"/>
                <a:ea typeface="+mn-ea"/>
                <a:cs typeface="+mn-cs"/>
              </a:rPr>
              <a:t>deprivatize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medicaid</a:t>
            </a:r>
            <a:endParaRPr lang="en-US" b="0" dirty="0">
              <a:effectLst/>
            </a:endParaRPr>
          </a:p>
          <a:p>
            <a:pPr rtl="0"/>
            <a:r>
              <a:rPr lang="en-US" sz="1200" b="0" i="0" u="none" strike="noStrike" kern="1200" dirty="0">
                <a:solidFill>
                  <a:schemeClr val="tx1"/>
                </a:solidFill>
                <a:effectLst/>
                <a:latin typeface="+mn-lt"/>
                <a:ea typeface="+mn-ea"/>
                <a:cs typeface="+mn-cs"/>
              </a:rPr>
              <a:t>-in the process of how to execute this best for the state</a:t>
            </a:r>
          </a:p>
          <a:p>
            <a:pPr rtl="0"/>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-tools they used:</a:t>
            </a:r>
            <a:endParaRPr lang="en-US" b="0" dirty="0">
              <a:effectLst/>
            </a:endParaRPr>
          </a:p>
          <a:p>
            <a:pPr rtl="0"/>
            <a:r>
              <a:rPr lang="en-US" sz="1200" b="0" i="0" u="none" strike="noStrike" kern="1200" dirty="0">
                <a:solidFill>
                  <a:schemeClr val="tx1"/>
                </a:solidFill>
                <a:effectLst/>
                <a:latin typeface="+mn-lt"/>
                <a:ea typeface="+mn-ea"/>
                <a:cs typeface="+mn-cs"/>
              </a:rPr>
              <a:t>-better care coordination </a:t>
            </a:r>
          </a:p>
          <a:p>
            <a:pPr rtl="0"/>
            <a:r>
              <a:rPr lang="en-US" sz="1200" b="0" i="0" u="none" strike="noStrike" kern="1200" dirty="0">
                <a:solidFill>
                  <a:schemeClr val="tx1"/>
                </a:solidFill>
                <a:effectLst/>
                <a:latin typeface="+mn-lt"/>
                <a:ea typeface="+mn-ea"/>
                <a:cs typeface="+mn-cs"/>
              </a:rPr>
              <a:t>-physician autonomy</a:t>
            </a:r>
          </a:p>
          <a:p>
            <a:pPr rtl="0"/>
            <a:r>
              <a:rPr lang="en-US" sz="1200" b="0" i="0" u="none" strike="noStrike" kern="1200" dirty="0">
                <a:solidFill>
                  <a:schemeClr val="tx1"/>
                </a:solidFill>
                <a:effectLst/>
                <a:latin typeface="+mn-lt"/>
                <a:ea typeface="+mn-ea"/>
                <a:cs typeface="+mn-cs"/>
              </a:rPr>
              <a:t>-suggested that this might mitigate rural hospital closures by improving coverage networks and more evenly distributing funds</a:t>
            </a:r>
            <a:endParaRPr lang="en-US" b="0" dirty="0">
              <a:effectLst/>
            </a:endParaRPr>
          </a:p>
          <a:p>
            <a:pPr rtl="0"/>
            <a:r>
              <a:rPr lang="en-US" sz="1200" b="0" i="0" u="none" strike="noStrike" kern="1200" dirty="0">
                <a:solidFill>
                  <a:schemeClr val="tx1"/>
                </a:solidFill>
                <a:effectLst/>
                <a:latin typeface="+mn-lt"/>
                <a:ea typeface="+mn-ea"/>
                <a:cs typeface="+mn-cs"/>
              </a:rPr>
              <a:t>-tackle medical debt</a:t>
            </a:r>
            <a:endParaRPr lang="en-US" b="0" dirty="0">
              <a:effectLst/>
            </a:endParaRPr>
          </a:p>
          <a:p>
            <a:pPr rtl="0"/>
            <a:r>
              <a:rPr lang="en-US" sz="1200" b="0" i="0" u="none" strike="noStrike" kern="1200" dirty="0">
                <a:solidFill>
                  <a:schemeClr val="tx1"/>
                </a:solidFill>
                <a:effectLst/>
                <a:latin typeface="+mn-lt"/>
                <a:ea typeface="+mn-ea"/>
                <a:cs typeface="+mn-cs"/>
              </a:rPr>
              <a:t>  </a:t>
            </a:r>
            <a:endParaRPr lang="en-US" b="0" dirty="0">
              <a:effectLst/>
            </a:endParaRPr>
          </a:p>
          <a:p>
            <a:br>
              <a:rPr lang="en-US" b="0" dirty="0">
                <a:effectLst/>
              </a:rPr>
            </a:br>
            <a:endParaRPr lang="en-US" b="0" dirty="0">
              <a:effectLst/>
            </a:endParaRPr>
          </a:p>
          <a:p>
            <a:pPr rtl="0"/>
            <a:r>
              <a:rPr lang="en-US" sz="1200" b="0" i="0" u="none" strike="noStrike" kern="1200" dirty="0">
                <a:solidFill>
                  <a:schemeClr val="tx1"/>
                </a:solidFill>
                <a:effectLst/>
                <a:latin typeface="+mn-lt"/>
                <a:ea typeface="+mn-ea"/>
                <a:cs typeface="+mn-cs"/>
              </a:rPr>
              <a:t>Caveats:</a:t>
            </a:r>
            <a:endParaRPr lang="en-US" b="0" dirty="0">
              <a:effectLst/>
            </a:endParaRPr>
          </a:p>
          <a:p>
            <a:pPr rtl="0"/>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minnesota</a:t>
            </a:r>
            <a:r>
              <a:rPr lang="en-US" sz="1200" b="0" i="0" u="none" strike="noStrike" kern="1200" dirty="0">
                <a:solidFill>
                  <a:schemeClr val="tx1"/>
                </a:solidFill>
                <a:effectLst/>
                <a:latin typeface="+mn-lt"/>
                <a:ea typeface="+mn-ea"/>
                <a:cs typeface="+mn-cs"/>
              </a:rPr>
              <a:t> had Democrat in house, senate, and governor in 2023</a:t>
            </a:r>
            <a:endParaRPr lang="en-US" b="0" dirty="0">
              <a:effectLst/>
            </a:endParaRPr>
          </a:p>
          <a:p>
            <a:pPr rtl="0"/>
            <a:r>
              <a:rPr lang="en-US" sz="1200" b="0" i="0" u="none" strike="noStrike" kern="1200" dirty="0">
                <a:solidFill>
                  <a:schemeClr val="tx1"/>
                </a:solidFill>
                <a:effectLst/>
                <a:latin typeface="+mn-lt"/>
                <a:ea typeface="+mn-ea"/>
                <a:cs typeface="+mn-cs"/>
              </a:rPr>
              <a:t>HOWEVER:</a:t>
            </a:r>
            <a:endParaRPr lang="en-US" b="0" dirty="0">
              <a:effectLst/>
            </a:endParaRPr>
          </a:p>
          <a:p>
            <a:pPr rtl="0"/>
            <a:r>
              <a:rPr lang="en-US" sz="1200" b="0" i="0" u="none" strike="noStrike" kern="1200" dirty="0">
                <a:solidFill>
                  <a:schemeClr val="tx1"/>
                </a:solidFill>
                <a:effectLst/>
                <a:latin typeface="+mn-lt"/>
                <a:ea typeface="+mn-ea"/>
                <a:cs typeface="+mn-cs"/>
              </a:rPr>
              <a:t>UHC is headquartered in Minnesota</a:t>
            </a:r>
            <a:endParaRPr lang="en-US" b="0" dirty="0">
              <a:effectLst/>
            </a:endParaRPr>
          </a:p>
          <a:p>
            <a:br>
              <a:rPr lang="en-US" dirty="0"/>
            </a:br>
            <a:endParaRPr lang="en-US" dirty="0"/>
          </a:p>
          <a:p>
            <a:br>
              <a:rPr lang="en-US" dirty="0"/>
            </a:br>
            <a:br>
              <a:rPr lang="en-US" dirty="0"/>
            </a:br>
            <a:endParaRPr lang="en-US" dirty="0"/>
          </a:p>
        </p:txBody>
      </p:sp>
      <p:sp>
        <p:nvSpPr>
          <p:cNvPr id="4" name="Slide Number Placeholder 3">
            <a:extLst>
              <a:ext uri="{FF2B5EF4-FFF2-40B4-BE49-F238E27FC236}">
                <a16:creationId xmlns:a16="http://schemas.microsoft.com/office/drawing/2014/main" id="{6E1474DE-6168-50A6-BB3A-1F70A4046065}"/>
              </a:ext>
            </a:extLst>
          </p:cNvPr>
          <p:cNvSpPr>
            <a:spLocks noGrp="1"/>
          </p:cNvSpPr>
          <p:nvPr>
            <p:ph type="sldNum" sz="quarter" idx="5"/>
          </p:nvPr>
        </p:nvSpPr>
        <p:spPr/>
        <p:txBody>
          <a:bodyPr/>
          <a:lstStyle/>
          <a:p>
            <a:fld id="{14C22042-ED39-0845-84FD-FD22A69983FA}" type="slidenum">
              <a:rPr lang="en-US" smtClean="0"/>
              <a:t>15</a:t>
            </a:fld>
            <a:endParaRPr lang="en-US"/>
          </a:p>
        </p:txBody>
      </p:sp>
    </p:spTree>
    <p:extLst>
      <p:ext uri="{BB962C8B-B14F-4D97-AF65-F5344CB8AC3E}">
        <p14:creationId xmlns:p14="http://schemas.microsoft.com/office/powerpoint/2010/main" val="1008847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05916-8061-97F3-B327-D64075D765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A76BC7-B1CE-B005-074E-5103BDC000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26CECF-2BDD-183C-ECD8-F0250D08C962}"/>
              </a:ext>
            </a:extLst>
          </p:cNvPr>
          <p:cNvSpPr>
            <a:spLocks noGrp="1"/>
          </p:cNvSpPr>
          <p:nvPr>
            <p:ph type="body" idx="1"/>
          </p:nvPr>
        </p:nvSpPr>
        <p:spPr/>
        <p:txBody>
          <a:bodyPr/>
          <a:lstStyle/>
          <a:p>
            <a:pPr rtl="0"/>
            <a:endParaRPr lang="en-US" sz="1200" b="1" i="0" u="none" strike="noStrike" kern="1200" dirty="0">
              <a:solidFill>
                <a:schemeClr val="tx1"/>
              </a:solidFill>
              <a:effectLst/>
              <a:latin typeface="+mn-lt"/>
              <a:ea typeface="+mn-ea"/>
              <a:cs typeface="+mn-cs"/>
            </a:endParaRPr>
          </a:p>
          <a:p>
            <a:pPr rtl="0"/>
            <a:endParaRPr lang="en-US" sz="1200" b="1"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-bill passed in 2023 that directed HHS to bring legislature plan options to </a:t>
            </a:r>
            <a:r>
              <a:rPr lang="en-US" sz="1200" b="0" i="0" u="none" strike="noStrike" kern="1200" dirty="0" err="1">
                <a:solidFill>
                  <a:schemeClr val="tx1"/>
                </a:solidFill>
                <a:effectLst/>
                <a:latin typeface="+mn-lt"/>
                <a:ea typeface="+mn-ea"/>
                <a:cs typeface="+mn-cs"/>
              </a:rPr>
              <a:t>deprivatize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medicaid</a:t>
            </a:r>
            <a:endParaRPr lang="en-US" b="0" dirty="0">
              <a:effectLst/>
            </a:endParaRPr>
          </a:p>
          <a:p>
            <a:pPr rtl="0"/>
            <a:r>
              <a:rPr lang="en-US" sz="1200" b="0" i="0" u="none" strike="noStrike" kern="1200" dirty="0">
                <a:solidFill>
                  <a:schemeClr val="tx1"/>
                </a:solidFill>
                <a:effectLst/>
                <a:latin typeface="+mn-lt"/>
                <a:ea typeface="+mn-ea"/>
                <a:cs typeface="+mn-cs"/>
              </a:rPr>
              <a:t>-in the process of how to execute this best for the state</a:t>
            </a:r>
          </a:p>
          <a:p>
            <a:pPr rtl="0"/>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-tools they used:</a:t>
            </a:r>
            <a:endParaRPr lang="en-US" b="0" dirty="0">
              <a:effectLst/>
            </a:endParaRPr>
          </a:p>
          <a:p>
            <a:pPr rtl="0"/>
            <a:r>
              <a:rPr lang="en-US" sz="1200" b="0" i="0" u="none" strike="noStrike" kern="1200" dirty="0">
                <a:solidFill>
                  <a:schemeClr val="tx1"/>
                </a:solidFill>
                <a:effectLst/>
                <a:latin typeface="+mn-lt"/>
                <a:ea typeface="+mn-ea"/>
                <a:cs typeface="+mn-cs"/>
              </a:rPr>
              <a:t>-better care coordination </a:t>
            </a:r>
          </a:p>
          <a:p>
            <a:pPr rtl="0"/>
            <a:r>
              <a:rPr lang="en-US" sz="1200" b="0" i="0" u="none" strike="noStrike" kern="1200" dirty="0">
                <a:solidFill>
                  <a:schemeClr val="tx1"/>
                </a:solidFill>
                <a:effectLst/>
                <a:latin typeface="+mn-lt"/>
                <a:ea typeface="+mn-ea"/>
                <a:cs typeface="+mn-cs"/>
              </a:rPr>
              <a:t>-physician autonomy</a:t>
            </a:r>
          </a:p>
          <a:p>
            <a:pPr rtl="0"/>
            <a:r>
              <a:rPr lang="en-US" sz="1200" b="0" i="0" u="none" strike="noStrike" kern="1200" dirty="0">
                <a:solidFill>
                  <a:schemeClr val="tx1"/>
                </a:solidFill>
                <a:effectLst/>
                <a:latin typeface="+mn-lt"/>
                <a:ea typeface="+mn-ea"/>
                <a:cs typeface="+mn-cs"/>
              </a:rPr>
              <a:t>-suggested that this might mitigate rural hospital closures by improving coverage networks and more evenly distributing funds</a:t>
            </a:r>
            <a:endParaRPr lang="en-US" b="0" dirty="0">
              <a:effectLst/>
            </a:endParaRPr>
          </a:p>
          <a:p>
            <a:pPr rtl="0"/>
            <a:r>
              <a:rPr lang="en-US" sz="1200" b="0" i="0" u="none" strike="noStrike" kern="1200" dirty="0">
                <a:solidFill>
                  <a:schemeClr val="tx1"/>
                </a:solidFill>
                <a:effectLst/>
                <a:latin typeface="+mn-lt"/>
                <a:ea typeface="+mn-ea"/>
                <a:cs typeface="+mn-cs"/>
              </a:rPr>
              <a:t>-tackle medical debt</a:t>
            </a:r>
            <a:endParaRPr lang="en-US" b="0" dirty="0">
              <a:effectLst/>
            </a:endParaRPr>
          </a:p>
          <a:p>
            <a:pPr rtl="0"/>
            <a:r>
              <a:rPr lang="en-US" sz="1200" b="0" i="0" u="none" strike="noStrike" kern="1200" dirty="0">
                <a:solidFill>
                  <a:schemeClr val="tx1"/>
                </a:solidFill>
                <a:effectLst/>
                <a:latin typeface="+mn-lt"/>
                <a:ea typeface="+mn-ea"/>
                <a:cs typeface="+mn-cs"/>
              </a:rPr>
              <a:t>  </a:t>
            </a:r>
            <a:endParaRPr lang="en-US" b="0" dirty="0">
              <a:effectLst/>
            </a:endParaRPr>
          </a:p>
          <a:p>
            <a:br>
              <a:rPr lang="en-US" b="0" dirty="0">
                <a:effectLst/>
              </a:rPr>
            </a:br>
            <a:endParaRPr lang="en-US" b="0" dirty="0">
              <a:effectLst/>
            </a:endParaRPr>
          </a:p>
          <a:p>
            <a:pPr rtl="0"/>
            <a:r>
              <a:rPr lang="en-US" sz="1200" b="0" i="0" u="none" strike="noStrike" kern="1200" dirty="0">
                <a:solidFill>
                  <a:schemeClr val="tx1"/>
                </a:solidFill>
                <a:effectLst/>
                <a:latin typeface="+mn-lt"/>
                <a:ea typeface="+mn-ea"/>
                <a:cs typeface="+mn-cs"/>
              </a:rPr>
              <a:t>Caveats:</a:t>
            </a:r>
            <a:endParaRPr lang="en-US" b="0" dirty="0">
              <a:effectLst/>
            </a:endParaRPr>
          </a:p>
          <a:p>
            <a:pPr rtl="0"/>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minnesota</a:t>
            </a:r>
            <a:r>
              <a:rPr lang="en-US" sz="1200" b="0" i="0" u="none" strike="noStrike" kern="1200" dirty="0">
                <a:solidFill>
                  <a:schemeClr val="tx1"/>
                </a:solidFill>
                <a:effectLst/>
                <a:latin typeface="+mn-lt"/>
                <a:ea typeface="+mn-ea"/>
                <a:cs typeface="+mn-cs"/>
              </a:rPr>
              <a:t> had Democrat in house, senate, and governor in 2023</a:t>
            </a:r>
            <a:endParaRPr lang="en-US" b="0" dirty="0">
              <a:effectLst/>
            </a:endParaRPr>
          </a:p>
          <a:p>
            <a:pPr rtl="0"/>
            <a:r>
              <a:rPr lang="en-US" sz="1200" b="0" i="0" u="none" strike="noStrike" kern="1200" dirty="0">
                <a:solidFill>
                  <a:schemeClr val="tx1"/>
                </a:solidFill>
                <a:effectLst/>
                <a:latin typeface="+mn-lt"/>
                <a:ea typeface="+mn-ea"/>
                <a:cs typeface="+mn-cs"/>
              </a:rPr>
              <a:t>HOWEVER:</a:t>
            </a:r>
            <a:endParaRPr lang="en-US" b="0" dirty="0">
              <a:effectLst/>
            </a:endParaRPr>
          </a:p>
          <a:p>
            <a:pPr rtl="0"/>
            <a:r>
              <a:rPr lang="en-US" sz="1200" b="0" i="0" u="none" strike="noStrike" kern="1200" dirty="0">
                <a:solidFill>
                  <a:schemeClr val="tx1"/>
                </a:solidFill>
                <a:effectLst/>
                <a:latin typeface="+mn-lt"/>
                <a:ea typeface="+mn-ea"/>
                <a:cs typeface="+mn-cs"/>
              </a:rPr>
              <a:t>UHC is headquartered in Minnesota</a:t>
            </a:r>
            <a:endParaRPr lang="en-US" b="0" dirty="0">
              <a:effectLst/>
            </a:endParaRPr>
          </a:p>
          <a:p>
            <a:br>
              <a:rPr lang="en-US" dirty="0"/>
            </a:br>
            <a:endParaRPr lang="en-US" dirty="0"/>
          </a:p>
          <a:p>
            <a:br>
              <a:rPr lang="en-US" dirty="0"/>
            </a:br>
            <a:br>
              <a:rPr lang="en-US" dirty="0"/>
            </a:br>
            <a:endParaRPr lang="en-US" dirty="0"/>
          </a:p>
        </p:txBody>
      </p:sp>
      <p:sp>
        <p:nvSpPr>
          <p:cNvPr id="4" name="Slide Number Placeholder 3">
            <a:extLst>
              <a:ext uri="{FF2B5EF4-FFF2-40B4-BE49-F238E27FC236}">
                <a16:creationId xmlns:a16="http://schemas.microsoft.com/office/drawing/2014/main" id="{8234BA5F-18E6-A365-6047-DC8799BFFB9C}"/>
              </a:ext>
            </a:extLst>
          </p:cNvPr>
          <p:cNvSpPr>
            <a:spLocks noGrp="1"/>
          </p:cNvSpPr>
          <p:nvPr>
            <p:ph type="sldNum" sz="quarter" idx="5"/>
          </p:nvPr>
        </p:nvSpPr>
        <p:spPr/>
        <p:txBody>
          <a:bodyPr/>
          <a:lstStyle/>
          <a:p>
            <a:fld id="{14C22042-ED39-0845-84FD-FD22A69983FA}" type="slidenum">
              <a:rPr lang="en-US" smtClean="0"/>
              <a:t>16</a:t>
            </a:fld>
            <a:endParaRPr lang="en-US"/>
          </a:p>
        </p:txBody>
      </p:sp>
    </p:spTree>
    <p:extLst>
      <p:ext uri="{BB962C8B-B14F-4D97-AF65-F5344CB8AC3E}">
        <p14:creationId xmlns:p14="http://schemas.microsoft.com/office/powerpoint/2010/main" val="208804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807C-9A3F-691A-06D3-63FEF954B0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3A949A-022F-8262-0937-346F612A0B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D869FB-AD78-A781-8353-48AAC31310D4}"/>
              </a:ext>
            </a:extLst>
          </p:cNvPr>
          <p:cNvSpPr>
            <a:spLocks noGrp="1"/>
          </p:cNvSpPr>
          <p:nvPr>
            <p:ph type="body" idx="1"/>
          </p:nvPr>
        </p:nvSpPr>
        <p:spPr/>
        <p:txBody>
          <a:bodyPr/>
          <a:lstStyle/>
          <a:p>
            <a:pPr rtl="0"/>
            <a:endParaRPr lang="en-US" sz="1200" b="1" i="0" u="none" strike="noStrike" kern="1200" dirty="0">
              <a:solidFill>
                <a:schemeClr val="tx1"/>
              </a:solidFill>
              <a:effectLst/>
              <a:latin typeface="+mn-lt"/>
              <a:ea typeface="+mn-ea"/>
              <a:cs typeface="+mn-cs"/>
            </a:endParaRPr>
          </a:p>
          <a:p>
            <a:pPr rtl="0"/>
            <a:endParaRPr lang="en-US" sz="1200" b="1"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-bill passed in 2023 that directed HHS to bring legislature plan options to </a:t>
            </a:r>
            <a:r>
              <a:rPr lang="en-US" sz="1200" b="0" i="0" u="none" strike="noStrike" kern="1200" dirty="0" err="1">
                <a:solidFill>
                  <a:schemeClr val="tx1"/>
                </a:solidFill>
                <a:effectLst/>
                <a:latin typeface="+mn-lt"/>
                <a:ea typeface="+mn-ea"/>
                <a:cs typeface="+mn-cs"/>
              </a:rPr>
              <a:t>deprivatize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medicaid</a:t>
            </a:r>
            <a:endParaRPr lang="en-US" b="0" dirty="0">
              <a:effectLst/>
            </a:endParaRPr>
          </a:p>
          <a:p>
            <a:pPr rtl="0"/>
            <a:r>
              <a:rPr lang="en-US" sz="1200" b="0" i="0" u="none" strike="noStrike" kern="1200" dirty="0">
                <a:solidFill>
                  <a:schemeClr val="tx1"/>
                </a:solidFill>
                <a:effectLst/>
                <a:latin typeface="+mn-lt"/>
                <a:ea typeface="+mn-ea"/>
                <a:cs typeface="+mn-cs"/>
              </a:rPr>
              <a:t>-in the process of how to execute this best for the state</a:t>
            </a:r>
          </a:p>
          <a:p>
            <a:pPr rtl="0"/>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-tools they used:</a:t>
            </a:r>
            <a:endParaRPr lang="en-US" b="0" dirty="0">
              <a:effectLst/>
            </a:endParaRPr>
          </a:p>
          <a:p>
            <a:pPr rtl="0"/>
            <a:r>
              <a:rPr lang="en-US" sz="1200" b="0" i="0" u="none" strike="noStrike" kern="1200" dirty="0">
                <a:solidFill>
                  <a:schemeClr val="tx1"/>
                </a:solidFill>
                <a:effectLst/>
                <a:latin typeface="+mn-lt"/>
                <a:ea typeface="+mn-ea"/>
                <a:cs typeface="+mn-cs"/>
              </a:rPr>
              <a:t>-better care coordination </a:t>
            </a:r>
          </a:p>
          <a:p>
            <a:pPr rtl="0"/>
            <a:r>
              <a:rPr lang="en-US" sz="1200" b="0" i="0" u="none" strike="noStrike" kern="1200" dirty="0">
                <a:solidFill>
                  <a:schemeClr val="tx1"/>
                </a:solidFill>
                <a:effectLst/>
                <a:latin typeface="+mn-lt"/>
                <a:ea typeface="+mn-ea"/>
                <a:cs typeface="+mn-cs"/>
              </a:rPr>
              <a:t>-physician autonomy</a:t>
            </a:r>
          </a:p>
          <a:p>
            <a:pPr rtl="0"/>
            <a:r>
              <a:rPr lang="en-US" sz="1200" b="0" i="0" u="none" strike="noStrike" kern="1200" dirty="0">
                <a:solidFill>
                  <a:schemeClr val="tx1"/>
                </a:solidFill>
                <a:effectLst/>
                <a:latin typeface="+mn-lt"/>
                <a:ea typeface="+mn-ea"/>
                <a:cs typeface="+mn-cs"/>
              </a:rPr>
              <a:t>-suggested that this might mitigate rural hospital closures by improving coverage networks and more evenly distributing funds</a:t>
            </a:r>
            <a:endParaRPr lang="en-US" b="0" dirty="0">
              <a:effectLst/>
            </a:endParaRPr>
          </a:p>
          <a:p>
            <a:pPr rtl="0"/>
            <a:r>
              <a:rPr lang="en-US" sz="1200" b="0" i="0" u="none" strike="noStrike" kern="1200" dirty="0">
                <a:solidFill>
                  <a:schemeClr val="tx1"/>
                </a:solidFill>
                <a:effectLst/>
                <a:latin typeface="+mn-lt"/>
                <a:ea typeface="+mn-ea"/>
                <a:cs typeface="+mn-cs"/>
              </a:rPr>
              <a:t>-tackle medical debt</a:t>
            </a:r>
            <a:endParaRPr lang="en-US" b="0" dirty="0">
              <a:effectLst/>
            </a:endParaRPr>
          </a:p>
          <a:p>
            <a:pPr rtl="0"/>
            <a:r>
              <a:rPr lang="en-US" sz="1200" b="0" i="0" u="none" strike="noStrike" kern="1200" dirty="0">
                <a:solidFill>
                  <a:schemeClr val="tx1"/>
                </a:solidFill>
                <a:effectLst/>
                <a:latin typeface="+mn-lt"/>
                <a:ea typeface="+mn-ea"/>
                <a:cs typeface="+mn-cs"/>
              </a:rPr>
              <a:t>  </a:t>
            </a:r>
            <a:endParaRPr lang="en-US" b="0" dirty="0">
              <a:effectLst/>
            </a:endParaRPr>
          </a:p>
          <a:p>
            <a:br>
              <a:rPr lang="en-US" b="0" dirty="0">
                <a:effectLst/>
              </a:rPr>
            </a:br>
            <a:endParaRPr lang="en-US" b="0" dirty="0">
              <a:effectLst/>
            </a:endParaRPr>
          </a:p>
          <a:p>
            <a:pPr rtl="0"/>
            <a:r>
              <a:rPr lang="en-US" sz="1200" b="0" i="0" u="none" strike="noStrike" kern="1200" dirty="0">
                <a:solidFill>
                  <a:schemeClr val="tx1"/>
                </a:solidFill>
                <a:effectLst/>
                <a:latin typeface="+mn-lt"/>
                <a:ea typeface="+mn-ea"/>
                <a:cs typeface="+mn-cs"/>
              </a:rPr>
              <a:t>Caveats:</a:t>
            </a:r>
            <a:endParaRPr lang="en-US" b="0" dirty="0">
              <a:effectLst/>
            </a:endParaRPr>
          </a:p>
          <a:p>
            <a:pPr rtl="0"/>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minnesota</a:t>
            </a:r>
            <a:r>
              <a:rPr lang="en-US" sz="1200" b="0" i="0" u="none" strike="noStrike" kern="1200" dirty="0">
                <a:solidFill>
                  <a:schemeClr val="tx1"/>
                </a:solidFill>
                <a:effectLst/>
                <a:latin typeface="+mn-lt"/>
                <a:ea typeface="+mn-ea"/>
                <a:cs typeface="+mn-cs"/>
              </a:rPr>
              <a:t> had Democrat in house, senate, and governor in 2023</a:t>
            </a:r>
            <a:endParaRPr lang="en-US" b="0" dirty="0">
              <a:effectLst/>
            </a:endParaRPr>
          </a:p>
          <a:p>
            <a:pPr rtl="0"/>
            <a:r>
              <a:rPr lang="en-US" sz="1200" b="0" i="0" u="none" strike="noStrike" kern="1200" dirty="0">
                <a:solidFill>
                  <a:schemeClr val="tx1"/>
                </a:solidFill>
                <a:effectLst/>
                <a:latin typeface="+mn-lt"/>
                <a:ea typeface="+mn-ea"/>
                <a:cs typeface="+mn-cs"/>
              </a:rPr>
              <a:t>HOWEVER:</a:t>
            </a:r>
            <a:endParaRPr lang="en-US" b="0" dirty="0">
              <a:effectLst/>
            </a:endParaRPr>
          </a:p>
          <a:p>
            <a:pPr rtl="0"/>
            <a:r>
              <a:rPr lang="en-US" sz="1200" b="0" i="0" u="none" strike="noStrike" kern="1200" dirty="0">
                <a:solidFill>
                  <a:schemeClr val="tx1"/>
                </a:solidFill>
                <a:effectLst/>
                <a:latin typeface="+mn-lt"/>
                <a:ea typeface="+mn-ea"/>
                <a:cs typeface="+mn-cs"/>
              </a:rPr>
              <a:t>UHC is headquartered in Minnesota</a:t>
            </a:r>
            <a:endParaRPr lang="en-US" b="0" dirty="0">
              <a:effectLst/>
            </a:endParaRPr>
          </a:p>
          <a:p>
            <a:br>
              <a:rPr lang="en-US" dirty="0"/>
            </a:br>
            <a:endParaRPr lang="en-US" dirty="0"/>
          </a:p>
          <a:p>
            <a:br>
              <a:rPr lang="en-US" dirty="0"/>
            </a:br>
            <a:br>
              <a:rPr lang="en-US" dirty="0"/>
            </a:br>
            <a:endParaRPr lang="en-US" dirty="0"/>
          </a:p>
        </p:txBody>
      </p:sp>
      <p:sp>
        <p:nvSpPr>
          <p:cNvPr id="4" name="Slide Number Placeholder 3">
            <a:extLst>
              <a:ext uri="{FF2B5EF4-FFF2-40B4-BE49-F238E27FC236}">
                <a16:creationId xmlns:a16="http://schemas.microsoft.com/office/drawing/2014/main" id="{1562B518-D7BC-E81C-F853-5F74398B79BE}"/>
              </a:ext>
            </a:extLst>
          </p:cNvPr>
          <p:cNvSpPr>
            <a:spLocks noGrp="1"/>
          </p:cNvSpPr>
          <p:nvPr>
            <p:ph type="sldNum" sz="quarter" idx="5"/>
          </p:nvPr>
        </p:nvSpPr>
        <p:spPr/>
        <p:txBody>
          <a:bodyPr/>
          <a:lstStyle/>
          <a:p>
            <a:fld id="{14C22042-ED39-0845-84FD-FD22A69983FA}" type="slidenum">
              <a:rPr lang="en-US" smtClean="0"/>
              <a:t>17</a:t>
            </a:fld>
            <a:endParaRPr lang="en-US"/>
          </a:p>
        </p:txBody>
      </p:sp>
    </p:spTree>
    <p:extLst>
      <p:ext uri="{BB962C8B-B14F-4D97-AF65-F5344CB8AC3E}">
        <p14:creationId xmlns:p14="http://schemas.microsoft.com/office/powerpoint/2010/main" val="986424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1564888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D3859-8084-997C-8BE8-710EA5842D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1E8BB6-2C74-647A-2768-C35BBD57C4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C5513E-CFAD-1562-50C8-79C5284C4099}"/>
              </a:ext>
            </a:extLst>
          </p:cNvPr>
          <p:cNvSpPr>
            <a:spLocks noGrp="1"/>
          </p:cNvSpPr>
          <p:nvPr>
            <p:ph type="dt" sz="half" idx="10"/>
          </p:nvPr>
        </p:nvSpPr>
        <p:spPr/>
        <p:txBody>
          <a:bodyPr/>
          <a:lstStyle/>
          <a:p>
            <a:fld id="{AF843EC0-69FE-47F8-BAE8-46730FC50B9F}" type="datetimeFigureOut">
              <a:rPr lang="en-US" smtClean="0"/>
              <a:t>10/30/25</a:t>
            </a:fld>
            <a:endParaRPr lang="en-US"/>
          </a:p>
        </p:txBody>
      </p:sp>
      <p:sp>
        <p:nvSpPr>
          <p:cNvPr id="5" name="Footer Placeholder 4">
            <a:extLst>
              <a:ext uri="{FF2B5EF4-FFF2-40B4-BE49-F238E27FC236}">
                <a16:creationId xmlns:a16="http://schemas.microsoft.com/office/drawing/2014/main" id="{606EADAC-F782-5071-5AD9-D394715E7C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671DA8-41C8-9E5F-765D-2B380AA3E8B2}"/>
              </a:ext>
            </a:extLst>
          </p:cNvPr>
          <p:cNvSpPr>
            <a:spLocks noGrp="1"/>
          </p:cNvSpPr>
          <p:nvPr>
            <p:ph type="sldNum" sz="quarter" idx="12"/>
          </p:nvPr>
        </p:nvSpPr>
        <p:spPr/>
        <p:txBody>
          <a:bodyPr/>
          <a:lstStyle/>
          <a:p>
            <a:fld id="{61390095-138C-48C0-A039-E80561F12D9F}" type="slidenum">
              <a:rPr lang="en-US" smtClean="0"/>
              <a:t>‹#›</a:t>
            </a:fld>
            <a:endParaRPr lang="en-US"/>
          </a:p>
        </p:txBody>
      </p:sp>
    </p:spTree>
    <p:extLst>
      <p:ext uri="{BB962C8B-B14F-4D97-AF65-F5344CB8AC3E}">
        <p14:creationId xmlns:p14="http://schemas.microsoft.com/office/powerpoint/2010/main" val="1740837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2113004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567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1567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650417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7"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489325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1378777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444423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08038"/>
          </a:xfrm>
        </p:spPr>
        <p:txBody>
          <a:bodyPr/>
          <a:lstStyle/>
          <a:p>
            <a:r>
              <a:rPr lang="en-US"/>
              <a:t>Click to edit Master title style</a:t>
            </a:r>
          </a:p>
        </p:txBody>
      </p:sp>
      <p:sp>
        <p:nvSpPr>
          <p:cNvPr id="3" name="Content Placeholder 2"/>
          <p:cNvSpPr>
            <a:spLocks noGrp="1"/>
          </p:cNvSpPr>
          <p:nvPr>
            <p:ph sz="half" idx="1"/>
          </p:nvPr>
        </p:nvSpPr>
        <p:spPr>
          <a:xfrm>
            <a:off x="508000" y="1219201"/>
            <a:ext cx="5486400" cy="1687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219201"/>
            <a:ext cx="5486400" cy="76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2138363"/>
            <a:ext cx="5486400" cy="76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0F9870DE-049C-1649-A311-F8E2FA15898D}"/>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D5E91C31-6150-7E4B-8AC2-2A6DE7F67E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33C58EDC-08E0-494E-9FE2-38A1FC7C8B22}"/>
              </a:ext>
            </a:extLst>
          </p:cNvPr>
          <p:cNvSpPr>
            <a:spLocks noGrp="1" noChangeArrowheads="1"/>
          </p:cNvSpPr>
          <p:nvPr>
            <p:ph type="sldNum" sz="quarter" idx="12"/>
          </p:nvPr>
        </p:nvSpPr>
        <p:spPr>
          <a:ln/>
        </p:spPr>
        <p:txBody>
          <a:bodyPr/>
          <a:lstStyle>
            <a:lvl1pPr>
              <a:defRPr/>
            </a:lvl1pPr>
          </a:lstStyle>
          <a:p>
            <a:fld id="{4768EC42-4CC3-9643-AC7B-A8F6E4360D49}" type="slidenum">
              <a:rPr lang="en-US" altLang="en-US"/>
              <a:pPr/>
              <a:t>‹#›</a:t>
            </a:fld>
            <a:endParaRPr lang="en-US" altLang="en-US"/>
          </a:p>
        </p:txBody>
      </p:sp>
    </p:spTree>
    <p:extLst>
      <p:ext uri="{BB962C8B-B14F-4D97-AF65-F5344CB8AC3E}">
        <p14:creationId xmlns:p14="http://schemas.microsoft.com/office/powerpoint/2010/main" val="3159767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53300F-2234-48FA-B7D7-F50478B1CB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4C2E8C-4C7E-4130-BD93-E6C712324606}"/>
              </a:ext>
            </a:extLst>
          </p:cNvPr>
          <p:cNvSpPr>
            <a:spLocks noGrp="1"/>
          </p:cNvSpPr>
          <p:nvPr>
            <p:ph type="dt" sz="half" idx="10"/>
          </p:nvPr>
        </p:nvSpPr>
        <p:spPr/>
        <p:txBody>
          <a:bodyPr/>
          <a:lstStyle/>
          <a:p>
            <a:fld id="{E5E3AB2F-DB6F-4A1F-807B-F713EE62AF7D}" type="datetimeFigureOut">
              <a:rPr lang="en-US" smtClean="0"/>
              <a:t>10/30/25</a:t>
            </a:fld>
            <a:endParaRPr lang="en-US"/>
          </a:p>
        </p:txBody>
      </p:sp>
      <p:sp>
        <p:nvSpPr>
          <p:cNvPr id="5" name="Footer Placeholder 4">
            <a:extLst>
              <a:ext uri="{FF2B5EF4-FFF2-40B4-BE49-F238E27FC236}">
                <a16:creationId xmlns:a16="http://schemas.microsoft.com/office/drawing/2014/main" id="{264A5A9F-455F-4356-BB46-47046E522C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4390B2-7469-431A-ACD7-CBB6DCA00532}"/>
              </a:ext>
            </a:extLst>
          </p:cNvPr>
          <p:cNvSpPr>
            <a:spLocks noGrp="1"/>
          </p:cNvSpPr>
          <p:nvPr>
            <p:ph type="sldNum" sz="quarter" idx="12"/>
          </p:nvPr>
        </p:nvSpPr>
        <p:spPr/>
        <p:txBody>
          <a:bodyPr/>
          <a:lstStyle/>
          <a:p>
            <a:fld id="{C0E5C2AC-1E5B-4A31-BB0E-FF662E731620}" type="slidenum">
              <a:rPr lang="en-US" smtClean="0"/>
              <a:t>‹#›</a:t>
            </a:fld>
            <a:endParaRPr lang="en-US"/>
          </a:p>
        </p:txBody>
      </p:sp>
    </p:spTree>
    <p:extLst>
      <p:ext uri="{BB962C8B-B14F-4D97-AF65-F5344CB8AC3E}">
        <p14:creationId xmlns:p14="http://schemas.microsoft.com/office/powerpoint/2010/main" val="1715972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53300F-2234-48FA-B7D7-F50478B1CB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4C2E8C-4C7E-4130-BD93-E6C712324606}"/>
              </a:ext>
            </a:extLst>
          </p:cNvPr>
          <p:cNvSpPr>
            <a:spLocks noGrp="1"/>
          </p:cNvSpPr>
          <p:nvPr>
            <p:ph type="dt" sz="half" idx="10"/>
          </p:nvPr>
        </p:nvSpPr>
        <p:spPr/>
        <p:txBody>
          <a:bodyPr/>
          <a:lstStyle/>
          <a:p>
            <a:fld id="{E5E3AB2F-DB6F-4A1F-807B-F713EE62AF7D}" type="datetimeFigureOut">
              <a:rPr lang="en-US" smtClean="0"/>
              <a:t>10/30/25</a:t>
            </a:fld>
            <a:endParaRPr lang="en-US"/>
          </a:p>
        </p:txBody>
      </p:sp>
      <p:sp>
        <p:nvSpPr>
          <p:cNvPr id="5" name="Footer Placeholder 4">
            <a:extLst>
              <a:ext uri="{FF2B5EF4-FFF2-40B4-BE49-F238E27FC236}">
                <a16:creationId xmlns:a16="http://schemas.microsoft.com/office/drawing/2014/main" id="{264A5A9F-455F-4356-BB46-47046E522C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4390B2-7469-431A-ACD7-CBB6DCA00532}"/>
              </a:ext>
            </a:extLst>
          </p:cNvPr>
          <p:cNvSpPr>
            <a:spLocks noGrp="1"/>
          </p:cNvSpPr>
          <p:nvPr>
            <p:ph type="sldNum" sz="quarter" idx="12"/>
          </p:nvPr>
        </p:nvSpPr>
        <p:spPr/>
        <p:txBody>
          <a:bodyPr/>
          <a:lstStyle/>
          <a:p>
            <a:fld id="{C0E5C2AC-1E5B-4A31-BB0E-FF662E731620}" type="slidenum">
              <a:rPr lang="en-US" smtClean="0"/>
              <a:t>‹#›</a:t>
            </a:fld>
            <a:endParaRPr lang="en-US"/>
          </a:p>
        </p:txBody>
      </p:sp>
    </p:spTree>
    <p:extLst>
      <p:ext uri="{BB962C8B-B14F-4D97-AF65-F5344CB8AC3E}">
        <p14:creationId xmlns:p14="http://schemas.microsoft.com/office/powerpoint/2010/main" val="2821962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0A69A">
                <a:lumMod val="0"/>
              </a:srgbClr>
            </a:gs>
            <a:gs pos="52000">
              <a:srgbClr val="00322E">
                <a:lumMod val="60000"/>
              </a:srgbClr>
            </a:gs>
            <a:gs pos="100000">
              <a:srgbClr val="00A69A">
                <a:lumMod val="58000"/>
              </a:srgbClr>
            </a:gs>
          </a:gsLst>
          <a:lin ang="54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1805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5"/>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5" name="Picture 4">
            <a:extLst>
              <a:ext uri="{FF2B5EF4-FFF2-40B4-BE49-F238E27FC236}">
                <a16:creationId xmlns:a16="http://schemas.microsoft.com/office/drawing/2014/main" id="{32D1F6E5-3D59-4641-A4E4-763294AB9AFD}"/>
              </a:ext>
            </a:extLst>
          </p:cNvPr>
          <p:cNvPicPr>
            <a:picLocks noChangeAspect="1"/>
          </p:cNvPicPr>
          <p:nvPr userDrawn="1"/>
        </p:nvPicPr>
        <p:blipFill>
          <a:blip r:embed="rId12"/>
          <a:stretch>
            <a:fillRect/>
          </a:stretch>
        </p:blipFill>
        <p:spPr>
          <a:xfrm>
            <a:off x="8521102" y="6016752"/>
            <a:ext cx="3670898" cy="841248"/>
          </a:xfrm>
          <a:prstGeom prst="rect">
            <a:avLst/>
          </a:prstGeom>
        </p:spPr>
      </p:pic>
    </p:spTree>
    <p:extLst>
      <p:ext uri="{BB962C8B-B14F-4D97-AF65-F5344CB8AC3E}">
        <p14:creationId xmlns:p14="http://schemas.microsoft.com/office/powerpoint/2010/main" val="1140213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62" r:id="rId7"/>
    <p:sldLayoutId id="2147483664" r:id="rId8"/>
    <p:sldLayoutId id="2147483666" r:id="rId9"/>
    <p:sldLayoutId id="2147483668" r:id="rId10"/>
  </p:sldLayoutIdLst>
  <p:hf sldNum="0" hdr="0" dt="0"/>
  <p:txStyles>
    <p:titleStyle>
      <a:lvl1pPr algn="l" defTabSz="914400" rtl="0" eaLnBrk="1" latinLnBrk="0" hangingPunct="1">
        <a:lnSpc>
          <a:spcPct val="90000"/>
        </a:lnSpc>
        <a:spcBef>
          <a:spcPct val="0"/>
        </a:spcBef>
        <a:buNone/>
        <a:defRPr sz="4400" b="1" kern="1200">
          <a:solidFill>
            <a:schemeClr val="bg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32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8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4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20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20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998AA-D976-474A-6E67-CE7435CE76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0C8CCB-1B4E-811D-4124-D5AFF859F190}"/>
              </a:ext>
            </a:extLst>
          </p:cNvPr>
          <p:cNvSpPr>
            <a:spLocks noGrp="1"/>
          </p:cNvSpPr>
          <p:nvPr>
            <p:ph type="ctrTitle"/>
          </p:nvPr>
        </p:nvSpPr>
        <p:spPr>
          <a:xfrm>
            <a:off x="420721" y="2122715"/>
            <a:ext cx="6432698" cy="1470025"/>
          </a:xfrm>
        </p:spPr>
        <p:txBody>
          <a:bodyPr>
            <a:normAutofit fontScale="90000"/>
          </a:bodyPr>
          <a:lstStyle/>
          <a:p>
            <a:r>
              <a:rPr lang="en-US" sz="2800" dirty="0"/>
              <a:t>PNHP’s 2</a:t>
            </a:r>
            <a:r>
              <a:rPr lang="en-US" sz="2800" baseline="30000" dirty="0"/>
              <a:t>nd</a:t>
            </a:r>
            <a:r>
              <a:rPr lang="en-US" sz="2800" dirty="0"/>
              <a:t> major anti-profiteering target:</a:t>
            </a:r>
            <a:br>
              <a:rPr lang="en-US" sz="2800" dirty="0"/>
            </a:br>
            <a:r>
              <a:rPr lang="en-US" sz="4800" dirty="0"/>
              <a:t>Medicaid Managed Care</a:t>
            </a:r>
            <a:endParaRPr lang="en-US" sz="7200" dirty="0"/>
          </a:p>
        </p:txBody>
      </p:sp>
      <p:pic>
        <p:nvPicPr>
          <p:cNvPr id="4" name="Picture 3">
            <a:extLst>
              <a:ext uri="{FF2B5EF4-FFF2-40B4-BE49-F238E27FC236}">
                <a16:creationId xmlns:a16="http://schemas.microsoft.com/office/drawing/2014/main" id="{DD5E7F23-FB70-B8FE-797E-0C702F6FA9B8}"/>
              </a:ext>
            </a:extLst>
          </p:cNvPr>
          <p:cNvPicPr>
            <a:picLocks noChangeAspect="1"/>
          </p:cNvPicPr>
          <p:nvPr/>
        </p:nvPicPr>
        <p:blipFill>
          <a:blip r:embed="rId2"/>
          <a:srcRect l="62" t="50" r="-203" b="258"/>
          <a:stretch>
            <a:fillRect/>
          </a:stretch>
        </p:blipFill>
        <p:spPr>
          <a:xfrm>
            <a:off x="7665446" y="244549"/>
            <a:ext cx="4294193" cy="5578363"/>
          </a:xfrm>
          <a:prstGeom prst="rect">
            <a:avLst/>
          </a:prstGeom>
          <a:ln>
            <a:solidFill>
              <a:schemeClr val="bg1"/>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9D2EB22E-4A10-AFFF-FE77-E127BA82BCC3}"/>
              </a:ext>
            </a:extLst>
          </p:cNvPr>
          <p:cNvPicPr>
            <a:picLocks noChangeAspect="1"/>
          </p:cNvPicPr>
          <p:nvPr/>
        </p:nvPicPr>
        <p:blipFill>
          <a:blip r:embed="rId3"/>
          <a:stretch>
            <a:fillRect/>
          </a:stretch>
        </p:blipFill>
        <p:spPr>
          <a:xfrm>
            <a:off x="618418" y="4608560"/>
            <a:ext cx="1612419" cy="1612419"/>
          </a:xfrm>
          <a:prstGeom prst="rect">
            <a:avLst/>
          </a:prstGeom>
          <a:ln w="76200">
            <a:solidFill>
              <a:schemeClr val="bg1"/>
            </a:solidFill>
          </a:ln>
          <a:effectLst>
            <a:outerShdw blurRad="63500" sx="102000" sy="102000" algn="ctr" rotWithShape="0">
              <a:prstClr val="black">
                <a:alpha val="40000"/>
              </a:prstClr>
            </a:outerShdw>
          </a:effectLst>
        </p:spPr>
      </p:pic>
      <p:sp>
        <p:nvSpPr>
          <p:cNvPr id="3" name="Subtitle 2">
            <a:extLst>
              <a:ext uri="{FF2B5EF4-FFF2-40B4-BE49-F238E27FC236}">
                <a16:creationId xmlns:a16="http://schemas.microsoft.com/office/drawing/2014/main" id="{BFCA690F-5578-7B65-B654-F909C08B60B5}"/>
              </a:ext>
            </a:extLst>
          </p:cNvPr>
          <p:cNvSpPr>
            <a:spLocks noGrp="1"/>
          </p:cNvSpPr>
          <p:nvPr>
            <p:ph type="subTitle" idx="1"/>
          </p:nvPr>
        </p:nvSpPr>
        <p:spPr>
          <a:xfrm>
            <a:off x="420720" y="3138535"/>
            <a:ext cx="5675279" cy="1470025"/>
          </a:xfrm>
        </p:spPr>
        <p:txBody>
          <a:bodyPr anchor="ctr">
            <a:normAutofit/>
          </a:bodyPr>
          <a:lstStyle/>
          <a:p>
            <a:pPr algn="l">
              <a:lnSpc>
                <a:spcPct val="100000"/>
              </a:lnSpc>
              <a:spcBef>
                <a:spcPts val="0"/>
              </a:spcBef>
            </a:pPr>
            <a:r>
              <a:rPr lang="en-US" sz="2000" b="1" dirty="0">
                <a:solidFill>
                  <a:schemeClr val="bg1"/>
                </a:solidFill>
              </a:rPr>
              <a:t>Amelia Smith, MS and M2</a:t>
            </a:r>
          </a:p>
          <a:p>
            <a:pPr algn="l">
              <a:lnSpc>
                <a:spcPct val="100000"/>
              </a:lnSpc>
              <a:spcBef>
                <a:spcPts val="0"/>
              </a:spcBef>
            </a:pPr>
            <a:r>
              <a:rPr lang="en-US" sz="2000" b="1" dirty="0">
                <a:solidFill>
                  <a:schemeClr val="bg1"/>
                </a:solidFill>
              </a:rPr>
              <a:t>Gita Lakshminarayanan M3/PhD Candidate</a:t>
            </a:r>
            <a:endParaRPr lang="en-US" sz="2000" dirty="0">
              <a:solidFill>
                <a:schemeClr val="bg1"/>
              </a:solidFill>
            </a:endParaRPr>
          </a:p>
        </p:txBody>
      </p:sp>
    </p:spTree>
    <p:extLst>
      <p:ext uri="{BB962C8B-B14F-4D97-AF65-F5344CB8AC3E}">
        <p14:creationId xmlns:p14="http://schemas.microsoft.com/office/powerpoint/2010/main" val="3223640115"/>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8715EC-4B22-269E-86DD-07434CC1282C}"/>
              </a:ext>
            </a:extLst>
          </p:cNvPr>
          <p:cNvSpPr>
            <a:spLocks noGrp="1"/>
          </p:cNvSpPr>
          <p:nvPr>
            <p:ph type="title"/>
          </p:nvPr>
        </p:nvSpPr>
        <p:spPr>
          <a:xfrm>
            <a:off x="3017721" y="2429333"/>
            <a:ext cx="6156559" cy="1325563"/>
          </a:xfrm>
        </p:spPr>
        <p:txBody>
          <a:bodyPr>
            <a:noAutofit/>
          </a:bodyPr>
          <a:lstStyle/>
          <a:p>
            <a:pPr algn="ctr"/>
            <a:r>
              <a:rPr lang="en-US" sz="8000" dirty="0"/>
              <a:t>The “How”</a:t>
            </a:r>
          </a:p>
        </p:txBody>
      </p:sp>
      <p:sp>
        <p:nvSpPr>
          <p:cNvPr id="6" name="Text Placeholder 5">
            <a:extLst>
              <a:ext uri="{FF2B5EF4-FFF2-40B4-BE49-F238E27FC236}">
                <a16:creationId xmlns:a16="http://schemas.microsoft.com/office/drawing/2014/main" id="{7A81B03D-E13C-8B5D-5885-969DA3050A6A}"/>
              </a:ext>
            </a:extLst>
          </p:cNvPr>
          <p:cNvSpPr>
            <a:spLocks noGrp="1"/>
          </p:cNvSpPr>
          <p:nvPr>
            <p:ph type="body" idx="10"/>
          </p:nvPr>
        </p:nvSpPr>
        <p:spPr/>
        <p:txBody>
          <a:bodyPr/>
          <a:lstStyle/>
          <a:p>
            <a:endParaRPr lang="en-US"/>
          </a:p>
        </p:txBody>
      </p:sp>
    </p:spTree>
    <p:extLst>
      <p:ext uri="{BB962C8B-B14F-4D97-AF65-F5344CB8AC3E}">
        <p14:creationId xmlns:p14="http://schemas.microsoft.com/office/powerpoint/2010/main" val="321939591"/>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AF0D8C4C-4A0B-0A4A-C825-A51BE9C502D7}"/>
              </a:ext>
            </a:extLst>
          </p:cNvPr>
          <p:cNvSpPr>
            <a:spLocks noGrp="1"/>
          </p:cNvSpPr>
          <p:nvPr>
            <p:ph type="title"/>
          </p:nvPr>
        </p:nvSpPr>
        <p:spPr>
          <a:xfrm>
            <a:off x="838200" y="365125"/>
            <a:ext cx="10860440" cy="1325563"/>
          </a:xfrm>
        </p:spPr>
        <p:txBody>
          <a:bodyPr>
            <a:noAutofit/>
          </a:bodyPr>
          <a:lstStyle/>
          <a:p>
            <a:r>
              <a:rPr lang="en-US" sz="2800" dirty="0"/>
              <a:t>Removing insurance companies from Medicaid has  </a:t>
            </a:r>
            <a:br>
              <a:rPr lang="en-US" dirty="0"/>
            </a:br>
            <a:r>
              <a:rPr lang="en-US" dirty="0"/>
              <a:t>More Than a Decade of Proven Success</a:t>
            </a:r>
          </a:p>
        </p:txBody>
      </p:sp>
      <p:sp>
        <p:nvSpPr>
          <p:cNvPr id="16" name="Text Placeholder 15">
            <a:extLst>
              <a:ext uri="{FF2B5EF4-FFF2-40B4-BE49-F238E27FC236}">
                <a16:creationId xmlns:a16="http://schemas.microsoft.com/office/drawing/2014/main" id="{55C7BD87-C4FB-7657-6AD8-66450670F02D}"/>
              </a:ext>
            </a:extLst>
          </p:cNvPr>
          <p:cNvSpPr>
            <a:spLocks noGrp="1"/>
          </p:cNvSpPr>
          <p:nvPr>
            <p:ph type="body" idx="10"/>
          </p:nvPr>
        </p:nvSpPr>
        <p:spPr/>
        <p:txBody>
          <a:bodyPr/>
          <a:lstStyle/>
          <a:p>
            <a:r>
              <a:rPr lang="en-US" dirty="0"/>
              <a:t>https://</a:t>
            </a:r>
            <a:r>
              <a:rPr lang="en-US" dirty="0" err="1"/>
              <a:t>www.connecticutifs.com</a:t>
            </a:r>
            <a:endParaRPr lang="en-US" dirty="0"/>
          </a:p>
        </p:txBody>
      </p:sp>
      <p:pic>
        <p:nvPicPr>
          <p:cNvPr id="3" name="Picture 2" descr="connecticut">
            <a:extLst>
              <a:ext uri="{FF2B5EF4-FFF2-40B4-BE49-F238E27FC236}">
                <a16:creationId xmlns:a16="http://schemas.microsoft.com/office/drawing/2014/main" id="{79467C91-18C7-7DE9-14DF-E2246C7AC6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299" b="23299"/>
          <a:stretch>
            <a:fillRect/>
          </a:stretch>
        </p:blipFill>
        <p:spPr bwMode="auto">
          <a:xfrm>
            <a:off x="952500" y="1786788"/>
            <a:ext cx="10287000" cy="3662306"/>
          </a:xfrm>
          <a:prstGeom prst="rect">
            <a:avLst/>
          </a:prstGeom>
          <a:noFill/>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702036"/>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034F2-0942-F59E-8C03-A2B1B56D1F0B}"/>
            </a:ext>
          </a:extLst>
        </p:cNvPr>
        <p:cNvGrpSpPr/>
        <p:nvPr/>
      </p:nvGrpSpPr>
      <p:grpSpPr>
        <a:xfrm>
          <a:off x="0" y="0"/>
          <a:ext cx="0" cy="0"/>
          <a:chOff x="0" y="0"/>
          <a:chExt cx="0" cy="0"/>
        </a:xfrm>
      </p:grpSpPr>
      <p:pic>
        <p:nvPicPr>
          <p:cNvPr id="2" name="Picture 1" descr="connecticut">
            <a:extLst>
              <a:ext uri="{FF2B5EF4-FFF2-40B4-BE49-F238E27FC236}">
                <a16:creationId xmlns:a16="http://schemas.microsoft.com/office/drawing/2014/main" id="{8722C7BB-A826-B26E-23FA-99F7BF82D0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299" b="23299"/>
          <a:stretch>
            <a:fillRect/>
          </a:stretch>
        </p:blipFill>
        <p:spPr bwMode="auto">
          <a:xfrm>
            <a:off x="952500" y="1786788"/>
            <a:ext cx="10287000" cy="3662306"/>
          </a:xfrm>
          <a:prstGeom prst="rect">
            <a:avLst/>
          </a:prstGeom>
          <a:noFill/>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0" name="Title 19">
            <a:extLst>
              <a:ext uri="{FF2B5EF4-FFF2-40B4-BE49-F238E27FC236}">
                <a16:creationId xmlns:a16="http://schemas.microsoft.com/office/drawing/2014/main" id="{D47A6AE1-58F2-B781-9555-DFB1C47C09EE}"/>
              </a:ext>
            </a:extLst>
          </p:cNvPr>
          <p:cNvSpPr>
            <a:spLocks noGrp="1"/>
          </p:cNvSpPr>
          <p:nvPr>
            <p:ph type="title"/>
          </p:nvPr>
        </p:nvSpPr>
        <p:spPr>
          <a:xfrm>
            <a:off x="838200" y="365125"/>
            <a:ext cx="10860440" cy="1325563"/>
          </a:xfrm>
        </p:spPr>
        <p:txBody>
          <a:bodyPr>
            <a:noAutofit/>
          </a:bodyPr>
          <a:lstStyle/>
          <a:p>
            <a:r>
              <a:rPr lang="en-US" sz="2800" dirty="0"/>
              <a:t>Removing insurance companies from Medicaid has  </a:t>
            </a:r>
            <a:br>
              <a:rPr lang="en-US" dirty="0"/>
            </a:br>
            <a:r>
              <a:rPr lang="en-US" dirty="0"/>
              <a:t>More Than a Decade of Proven Success</a:t>
            </a:r>
          </a:p>
        </p:txBody>
      </p:sp>
      <p:sp>
        <p:nvSpPr>
          <p:cNvPr id="16" name="Text Placeholder 15">
            <a:extLst>
              <a:ext uri="{FF2B5EF4-FFF2-40B4-BE49-F238E27FC236}">
                <a16:creationId xmlns:a16="http://schemas.microsoft.com/office/drawing/2014/main" id="{31B95785-31A2-9D6B-BCFF-99EA4D860081}"/>
              </a:ext>
            </a:extLst>
          </p:cNvPr>
          <p:cNvSpPr>
            <a:spLocks noGrp="1"/>
          </p:cNvSpPr>
          <p:nvPr>
            <p:ph type="body" idx="10"/>
          </p:nvPr>
        </p:nvSpPr>
        <p:spPr/>
        <p:txBody>
          <a:bodyPr/>
          <a:lstStyle/>
          <a:p>
            <a:r>
              <a:rPr lang="en-US" dirty="0"/>
              <a:t>https://</a:t>
            </a:r>
            <a:r>
              <a:rPr lang="en-US" dirty="0" err="1"/>
              <a:t>www.connecticutifs.com</a:t>
            </a:r>
            <a:endParaRPr lang="en-US" dirty="0"/>
          </a:p>
        </p:txBody>
      </p:sp>
      <p:pic>
        <p:nvPicPr>
          <p:cNvPr id="3" name="Picture 2">
            <a:extLst>
              <a:ext uri="{FF2B5EF4-FFF2-40B4-BE49-F238E27FC236}">
                <a16:creationId xmlns:a16="http://schemas.microsoft.com/office/drawing/2014/main" id="{E8068C49-F881-DD34-C914-E0797B39F455}"/>
              </a:ext>
            </a:extLst>
          </p:cNvPr>
          <p:cNvPicPr>
            <a:picLocks noChangeAspect="1"/>
          </p:cNvPicPr>
          <p:nvPr/>
        </p:nvPicPr>
        <p:blipFill>
          <a:blip r:embed="rId4"/>
          <a:srcRect b="27511"/>
          <a:stretch>
            <a:fillRect/>
          </a:stretch>
        </p:blipFill>
        <p:spPr>
          <a:xfrm>
            <a:off x="493360" y="1611945"/>
            <a:ext cx="11205280" cy="4011991"/>
          </a:xfrm>
          <a:prstGeom prst="rect">
            <a:avLst/>
          </a:prstGeom>
          <a:ln>
            <a:solidFill>
              <a:schemeClr val="bg1"/>
            </a:solidFill>
          </a:ln>
        </p:spPr>
      </p:pic>
    </p:spTree>
    <p:extLst>
      <p:ext uri="{BB962C8B-B14F-4D97-AF65-F5344CB8AC3E}">
        <p14:creationId xmlns:p14="http://schemas.microsoft.com/office/powerpoint/2010/main" val="38361117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BCBD8-C2BF-8919-0184-75BDFBF06147}"/>
            </a:ext>
          </a:extLst>
        </p:cNvPr>
        <p:cNvGrpSpPr/>
        <p:nvPr/>
      </p:nvGrpSpPr>
      <p:grpSpPr>
        <a:xfrm>
          <a:off x="0" y="0"/>
          <a:ext cx="0" cy="0"/>
          <a:chOff x="0" y="0"/>
          <a:chExt cx="0" cy="0"/>
        </a:xfrm>
      </p:grpSpPr>
      <p:sp>
        <p:nvSpPr>
          <p:cNvPr id="20" name="Title 19">
            <a:extLst>
              <a:ext uri="{FF2B5EF4-FFF2-40B4-BE49-F238E27FC236}">
                <a16:creationId xmlns:a16="http://schemas.microsoft.com/office/drawing/2014/main" id="{89662CB6-6ECB-253F-C6AC-BAC311F3AB51}"/>
              </a:ext>
            </a:extLst>
          </p:cNvPr>
          <p:cNvSpPr>
            <a:spLocks noGrp="1"/>
          </p:cNvSpPr>
          <p:nvPr>
            <p:ph type="title"/>
          </p:nvPr>
        </p:nvSpPr>
        <p:spPr>
          <a:xfrm>
            <a:off x="838200" y="365125"/>
            <a:ext cx="10860440" cy="1325563"/>
          </a:xfrm>
        </p:spPr>
        <p:txBody>
          <a:bodyPr>
            <a:noAutofit/>
          </a:bodyPr>
          <a:lstStyle/>
          <a:p>
            <a:r>
              <a:rPr lang="en-US" sz="2800" dirty="0"/>
              <a:t>Removing insurance companies from Medicaid has  </a:t>
            </a:r>
            <a:br>
              <a:rPr lang="en-US" dirty="0"/>
            </a:br>
            <a:r>
              <a:rPr lang="en-US" dirty="0"/>
              <a:t>More Than a Decade of Proven Success</a:t>
            </a:r>
          </a:p>
        </p:txBody>
      </p:sp>
      <p:sp>
        <p:nvSpPr>
          <p:cNvPr id="16" name="Text Placeholder 15">
            <a:extLst>
              <a:ext uri="{FF2B5EF4-FFF2-40B4-BE49-F238E27FC236}">
                <a16:creationId xmlns:a16="http://schemas.microsoft.com/office/drawing/2014/main" id="{249F1544-612A-E99C-48EF-76154CB9A874}"/>
              </a:ext>
            </a:extLst>
          </p:cNvPr>
          <p:cNvSpPr>
            <a:spLocks noGrp="1"/>
          </p:cNvSpPr>
          <p:nvPr>
            <p:ph type="body" idx="10"/>
          </p:nvPr>
        </p:nvSpPr>
        <p:spPr/>
        <p:txBody>
          <a:bodyPr/>
          <a:lstStyle/>
          <a:p>
            <a:r>
              <a:rPr lang="en-US" dirty="0"/>
              <a:t>https://</a:t>
            </a:r>
            <a:r>
              <a:rPr lang="en-US" dirty="0" err="1"/>
              <a:t>www.connecticutifs.com</a:t>
            </a:r>
            <a:endParaRPr lang="en-US" dirty="0"/>
          </a:p>
        </p:txBody>
      </p:sp>
      <p:sp>
        <p:nvSpPr>
          <p:cNvPr id="5" name="Freeform 4">
            <a:extLst>
              <a:ext uri="{FF2B5EF4-FFF2-40B4-BE49-F238E27FC236}">
                <a16:creationId xmlns:a16="http://schemas.microsoft.com/office/drawing/2014/main" id="{41DC3564-A05E-B030-0721-4DE116C627A4}"/>
              </a:ext>
            </a:extLst>
          </p:cNvPr>
          <p:cNvSpPr/>
          <p:nvPr/>
        </p:nvSpPr>
        <p:spPr>
          <a:xfrm>
            <a:off x="6262871" y="1839332"/>
            <a:ext cx="4913783" cy="1059956"/>
          </a:xfrm>
          <a:custGeom>
            <a:avLst/>
            <a:gdLst>
              <a:gd name="connsiteX0" fmla="*/ 0 w 4913783"/>
              <a:gd name="connsiteY0" fmla="*/ 0 h 1059956"/>
              <a:gd name="connsiteX1" fmla="*/ 4913783 w 4913783"/>
              <a:gd name="connsiteY1" fmla="*/ 0 h 1059956"/>
              <a:gd name="connsiteX2" fmla="*/ 4913783 w 4913783"/>
              <a:gd name="connsiteY2" fmla="*/ 1059956 h 1059956"/>
              <a:gd name="connsiteX3" fmla="*/ 0 w 4913783"/>
              <a:gd name="connsiteY3" fmla="*/ 1059956 h 1059956"/>
              <a:gd name="connsiteX4" fmla="*/ 0 w 4913783"/>
              <a:gd name="connsiteY4" fmla="*/ 0 h 1059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1059956">
                <a:moveTo>
                  <a:pt x="0" y="0"/>
                </a:moveTo>
                <a:lnTo>
                  <a:pt x="4913783" y="0"/>
                </a:lnTo>
                <a:lnTo>
                  <a:pt x="4913783" y="1059956"/>
                </a:lnTo>
                <a:lnTo>
                  <a:pt x="0" y="1059956"/>
                </a:lnTo>
                <a:lnTo>
                  <a:pt x="0" y="0"/>
                </a:lnTo>
                <a:close/>
              </a:path>
            </a:pathLst>
          </a:custGeom>
          <a:solidFill>
            <a:schemeClr val="accent1">
              <a:lumMod val="75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a:lnSpc>
                <a:spcPct val="100000"/>
              </a:lnSpc>
              <a:spcBef>
                <a:spcPct val="0"/>
              </a:spcBef>
              <a:spcAft>
                <a:spcPts val="18"/>
              </a:spcAft>
              <a:buNone/>
            </a:pPr>
            <a:r>
              <a:rPr lang="en-US" sz="2800" b="1" kern="1200" dirty="0">
                <a:effectLst>
                  <a:outerShdw blurRad="50800" dist="38100" dir="2700000" algn="tl" rotWithShape="0">
                    <a:prstClr val="black">
                      <a:alpha val="40000"/>
                    </a:prstClr>
                  </a:outerShdw>
                </a:effectLst>
              </a:rPr>
              <a:t>CT organized a robust political campaign</a:t>
            </a:r>
          </a:p>
        </p:txBody>
      </p:sp>
      <p:sp>
        <p:nvSpPr>
          <p:cNvPr id="6" name="Freeform 5">
            <a:extLst>
              <a:ext uri="{FF2B5EF4-FFF2-40B4-BE49-F238E27FC236}">
                <a16:creationId xmlns:a16="http://schemas.microsoft.com/office/drawing/2014/main" id="{C229DB5A-FDBF-1FFB-6DD1-674FFA3EA5C1}"/>
              </a:ext>
            </a:extLst>
          </p:cNvPr>
          <p:cNvSpPr/>
          <p:nvPr/>
        </p:nvSpPr>
        <p:spPr>
          <a:xfrm>
            <a:off x="6262871" y="2899289"/>
            <a:ext cx="4913783" cy="2766959"/>
          </a:xfrm>
          <a:custGeom>
            <a:avLst/>
            <a:gdLst>
              <a:gd name="connsiteX0" fmla="*/ 0 w 4913783"/>
              <a:gd name="connsiteY0" fmla="*/ 0 h 2766959"/>
              <a:gd name="connsiteX1" fmla="*/ 4913783 w 4913783"/>
              <a:gd name="connsiteY1" fmla="*/ 0 h 2766959"/>
              <a:gd name="connsiteX2" fmla="*/ 4913783 w 4913783"/>
              <a:gd name="connsiteY2" fmla="*/ 2766959 h 2766959"/>
              <a:gd name="connsiteX3" fmla="*/ 0 w 4913783"/>
              <a:gd name="connsiteY3" fmla="*/ 2766959 h 2766959"/>
              <a:gd name="connsiteX4" fmla="*/ 0 w 4913783"/>
              <a:gd name="connsiteY4" fmla="*/ 0 h 2766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2766959">
                <a:moveTo>
                  <a:pt x="0" y="0"/>
                </a:moveTo>
                <a:lnTo>
                  <a:pt x="4913783" y="0"/>
                </a:lnTo>
                <a:lnTo>
                  <a:pt x="4913783" y="2766959"/>
                </a:lnTo>
                <a:lnTo>
                  <a:pt x="0" y="2766959"/>
                </a:lnTo>
                <a:lnTo>
                  <a:pt x="0" y="0"/>
                </a:lnTo>
                <a:close/>
              </a:path>
            </a:pathLst>
          </a:custGeom>
          <a:solidFill>
            <a:schemeClr val="bg1"/>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149352" rIns="199136" bIns="224028" numCol="1" spcCol="1270" anchor="t" anchorCtr="0">
            <a:noAutofit/>
          </a:bodyPr>
          <a:lstStyle/>
          <a:p>
            <a:pPr marL="0" lvl="1" algn="l" defTabSz="1244600">
              <a:lnSpc>
                <a:spcPct val="100000"/>
              </a:lnSpc>
              <a:spcBef>
                <a:spcPct val="0"/>
              </a:spcBef>
              <a:spcAft>
                <a:spcPts val="1200"/>
              </a:spcAft>
            </a:pPr>
            <a:r>
              <a:rPr lang="en-US" sz="2800" kern="1200" dirty="0"/>
              <a:t>Synchronized with state and local legislative cycles</a:t>
            </a:r>
          </a:p>
          <a:p>
            <a:pPr marL="0" lvl="1" algn="l" defTabSz="1244600">
              <a:lnSpc>
                <a:spcPct val="100000"/>
              </a:lnSpc>
              <a:spcBef>
                <a:spcPct val="0"/>
              </a:spcBef>
              <a:spcAft>
                <a:spcPts val="1200"/>
              </a:spcAft>
            </a:pPr>
            <a:r>
              <a:rPr lang="en-US" sz="2800" kern="1200" dirty="0"/>
              <a:t>Educated all candidates about MCO failings</a:t>
            </a:r>
          </a:p>
          <a:p>
            <a:pPr marL="0" lvl="1" algn="l" defTabSz="1244600">
              <a:lnSpc>
                <a:spcPct val="100000"/>
              </a:lnSpc>
              <a:spcBef>
                <a:spcPct val="0"/>
              </a:spcBef>
              <a:spcAft>
                <a:spcPts val="1200"/>
              </a:spcAft>
            </a:pPr>
            <a:r>
              <a:rPr lang="en-US" sz="2800" kern="1200" dirty="0"/>
              <a:t>Waged a public campaign</a:t>
            </a:r>
          </a:p>
        </p:txBody>
      </p:sp>
      <p:sp>
        <p:nvSpPr>
          <p:cNvPr id="7" name="Freeform 6">
            <a:extLst>
              <a:ext uri="{FF2B5EF4-FFF2-40B4-BE49-F238E27FC236}">
                <a16:creationId xmlns:a16="http://schemas.microsoft.com/office/drawing/2014/main" id="{43914240-9623-A59A-5265-39FAF7D178C5}"/>
              </a:ext>
            </a:extLst>
          </p:cNvPr>
          <p:cNvSpPr/>
          <p:nvPr/>
        </p:nvSpPr>
        <p:spPr>
          <a:xfrm>
            <a:off x="1015348" y="1839332"/>
            <a:ext cx="4913783" cy="1059956"/>
          </a:xfrm>
          <a:custGeom>
            <a:avLst/>
            <a:gdLst>
              <a:gd name="connsiteX0" fmla="*/ 0 w 4913783"/>
              <a:gd name="connsiteY0" fmla="*/ 0 h 1059956"/>
              <a:gd name="connsiteX1" fmla="*/ 4913783 w 4913783"/>
              <a:gd name="connsiteY1" fmla="*/ 0 h 1059956"/>
              <a:gd name="connsiteX2" fmla="*/ 4913783 w 4913783"/>
              <a:gd name="connsiteY2" fmla="*/ 1059956 h 1059956"/>
              <a:gd name="connsiteX3" fmla="*/ 0 w 4913783"/>
              <a:gd name="connsiteY3" fmla="*/ 1059956 h 1059956"/>
              <a:gd name="connsiteX4" fmla="*/ 0 w 4913783"/>
              <a:gd name="connsiteY4" fmla="*/ 0 h 1059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1059956">
                <a:moveTo>
                  <a:pt x="0" y="0"/>
                </a:moveTo>
                <a:lnTo>
                  <a:pt x="4913783" y="0"/>
                </a:lnTo>
                <a:lnTo>
                  <a:pt x="4913783" y="1059956"/>
                </a:lnTo>
                <a:lnTo>
                  <a:pt x="0" y="1059956"/>
                </a:lnTo>
                <a:lnTo>
                  <a:pt x="0" y="0"/>
                </a:lnTo>
                <a:close/>
              </a:path>
            </a:pathLst>
          </a:custGeom>
          <a:solidFill>
            <a:schemeClr val="accent1">
              <a:lumMod val="75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a:lnSpc>
                <a:spcPct val="100000"/>
              </a:lnSpc>
              <a:spcBef>
                <a:spcPct val="0"/>
              </a:spcBef>
              <a:spcAft>
                <a:spcPts val="18"/>
              </a:spcAft>
              <a:buNone/>
            </a:pPr>
            <a:r>
              <a:rPr lang="en-US" sz="2800" b="1" kern="1200" dirty="0">
                <a:effectLst>
                  <a:outerShdw blurRad="50800" dist="38100" dir="2700000" algn="tl" rotWithShape="0">
                    <a:prstClr val="black">
                      <a:alpha val="40000"/>
                    </a:prstClr>
                  </a:outerShdw>
                </a:effectLst>
              </a:rPr>
              <a:t>Important context:</a:t>
            </a:r>
          </a:p>
          <a:p>
            <a:pPr marL="0" lvl="0" indent="0" algn="ctr" defTabSz="1244600">
              <a:lnSpc>
                <a:spcPct val="100000"/>
              </a:lnSpc>
              <a:spcBef>
                <a:spcPct val="0"/>
              </a:spcBef>
              <a:spcAft>
                <a:spcPts val="18"/>
              </a:spcAft>
              <a:buNone/>
            </a:pPr>
            <a:r>
              <a:rPr lang="en-US" sz="2800" b="1" kern="1200" dirty="0">
                <a:effectLst>
                  <a:outerShdw blurRad="50800" dist="38100" dir="2700000" algn="tl" rotWithShape="0">
                    <a:prstClr val="black">
                      <a:alpha val="40000"/>
                    </a:prstClr>
                  </a:outerShdw>
                </a:effectLst>
              </a:rPr>
              <a:t>CT is unique</a:t>
            </a:r>
          </a:p>
        </p:txBody>
      </p:sp>
      <p:sp>
        <p:nvSpPr>
          <p:cNvPr id="8" name="Freeform 7">
            <a:extLst>
              <a:ext uri="{FF2B5EF4-FFF2-40B4-BE49-F238E27FC236}">
                <a16:creationId xmlns:a16="http://schemas.microsoft.com/office/drawing/2014/main" id="{5DCE6B46-3A4B-A22B-D8C5-36B49D01A422}"/>
              </a:ext>
            </a:extLst>
          </p:cNvPr>
          <p:cNvSpPr/>
          <p:nvPr/>
        </p:nvSpPr>
        <p:spPr>
          <a:xfrm>
            <a:off x="1015348" y="2899289"/>
            <a:ext cx="4913783" cy="2766959"/>
          </a:xfrm>
          <a:custGeom>
            <a:avLst/>
            <a:gdLst>
              <a:gd name="connsiteX0" fmla="*/ 0 w 4913783"/>
              <a:gd name="connsiteY0" fmla="*/ 0 h 2766959"/>
              <a:gd name="connsiteX1" fmla="*/ 4913783 w 4913783"/>
              <a:gd name="connsiteY1" fmla="*/ 0 h 2766959"/>
              <a:gd name="connsiteX2" fmla="*/ 4913783 w 4913783"/>
              <a:gd name="connsiteY2" fmla="*/ 2766959 h 2766959"/>
              <a:gd name="connsiteX3" fmla="*/ 0 w 4913783"/>
              <a:gd name="connsiteY3" fmla="*/ 2766959 h 2766959"/>
              <a:gd name="connsiteX4" fmla="*/ 0 w 4913783"/>
              <a:gd name="connsiteY4" fmla="*/ 0 h 2766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2766959">
                <a:moveTo>
                  <a:pt x="0" y="0"/>
                </a:moveTo>
                <a:lnTo>
                  <a:pt x="4913783" y="0"/>
                </a:lnTo>
                <a:lnTo>
                  <a:pt x="4913783" y="2766959"/>
                </a:lnTo>
                <a:lnTo>
                  <a:pt x="0" y="2766959"/>
                </a:lnTo>
                <a:lnTo>
                  <a:pt x="0" y="0"/>
                </a:lnTo>
                <a:close/>
              </a:path>
            </a:pathLst>
          </a:custGeom>
          <a:solidFill>
            <a:schemeClr val="bg1"/>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149352" rIns="199136" bIns="224028" numCol="1" spcCol="1270" anchor="t" anchorCtr="0">
            <a:noAutofit/>
          </a:bodyPr>
          <a:lstStyle/>
          <a:p>
            <a:pPr marL="0" lvl="1" algn="l" defTabSz="1244600">
              <a:lnSpc>
                <a:spcPct val="100000"/>
              </a:lnSpc>
              <a:spcBef>
                <a:spcPct val="0"/>
              </a:spcBef>
              <a:spcAft>
                <a:spcPts val="1200"/>
              </a:spcAft>
            </a:pPr>
            <a:r>
              <a:rPr lang="en-US" sz="2800" kern="1200" dirty="0"/>
              <a:t>Small state</a:t>
            </a:r>
          </a:p>
          <a:p>
            <a:pPr marL="0" lvl="1" algn="l" defTabSz="1244600">
              <a:lnSpc>
                <a:spcPct val="100000"/>
              </a:lnSpc>
              <a:spcBef>
                <a:spcPct val="0"/>
              </a:spcBef>
              <a:spcAft>
                <a:spcPts val="1200"/>
              </a:spcAft>
            </a:pPr>
            <a:r>
              <a:rPr lang="en-US" sz="2800" kern="1200" dirty="0"/>
              <a:t>Relatively wealthy state</a:t>
            </a:r>
          </a:p>
          <a:p>
            <a:pPr marL="0" lvl="1" algn="l" defTabSz="1244600">
              <a:lnSpc>
                <a:spcPct val="100000"/>
              </a:lnSpc>
              <a:spcBef>
                <a:spcPct val="0"/>
              </a:spcBef>
              <a:spcAft>
                <a:spcPts val="1200"/>
              </a:spcAft>
            </a:pPr>
            <a:r>
              <a:rPr lang="en-US" sz="2800" kern="1200" dirty="0"/>
              <a:t>One dominant political party (Democratic)</a:t>
            </a:r>
          </a:p>
        </p:txBody>
      </p:sp>
    </p:spTree>
    <p:extLst>
      <p:ext uri="{BB962C8B-B14F-4D97-AF65-F5344CB8AC3E}">
        <p14:creationId xmlns:p14="http://schemas.microsoft.com/office/powerpoint/2010/main" val="296175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Effect transition="in" filter="fade">
                                      <p:cBhvr>
                                        <p:cTn id="12" dur="500"/>
                                        <p:tgtEl>
                                          <p:spTgt spid="8">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500"/>
                                        <p:tgtEl>
                                          <p:spTgt spid="8">
                                            <p:txEl>
                                              <p:pRg st="1" end="1"/>
                                            </p:tx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6">
                                            <p:bg/>
                                          </p:spTgt>
                                        </p:tgtEl>
                                        <p:attrNameLst>
                                          <p:attrName>style.visibility</p:attrName>
                                        </p:attrNameLst>
                                      </p:cBhvr>
                                      <p:to>
                                        <p:strVal val="visible"/>
                                      </p:to>
                                    </p:set>
                                    <p:animEffect transition="in" filter="fade">
                                      <p:cBhvr>
                                        <p:cTn id="32" dur="500"/>
                                        <p:tgtEl>
                                          <p:spTgt spid="6">
                                            <p:bg/>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500"/>
                                        <p:tgtEl>
                                          <p:spTgt spid="6">
                                            <p:txEl>
                                              <p:pRg st="0" end="0"/>
                                            </p:txEl>
                                          </p:spTgt>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fade">
                                      <p:cBhvr>
                                        <p:cTn id="39" dur="500"/>
                                        <p:tgtEl>
                                          <p:spTgt spid="6">
                                            <p:txEl>
                                              <p:pRg st="1" end="1"/>
                                            </p:txEl>
                                          </p:spTgt>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fade">
                                      <p:cBhvr>
                                        <p:cTn id="4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uiExpand="1" build="p" animBg="1"/>
      <p:bldP spid="7" grpId="0" animBg="1"/>
      <p:bldP spid="8" grpId="0" uiExpand="1"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6B75C-F569-44A7-1A76-30B97B658527}"/>
            </a:ext>
          </a:extLst>
        </p:cNvPr>
        <p:cNvGrpSpPr/>
        <p:nvPr/>
      </p:nvGrpSpPr>
      <p:grpSpPr>
        <a:xfrm>
          <a:off x="0" y="0"/>
          <a:ext cx="0" cy="0"/>
          <a:chOff x="0" y="0"/>
          <a:chExt cx="0" cy="0"/>
        </a:xfrm>
      </p:grpSpPr>
      <p:sp>
        <p:nvSpPr>
          <p:cNvPr id="20" name="Title 19">
            <a:extLst>
              <a:ext uri="{FF2B5EF4-FFF2-40B4-BE49-F238E27FC236}">
                <a16:creationId xmlns:a16="http://schemas.microsoft.com/office/drawing/2014/main" id="{BC0A6B08-C090-6E0E-F2EA-A6CB05635E20}"/>
              </a:ext>
            </a:extLst>
          </p:cNvPr>
          <p:cNvSpPr>
            <a:spLocks noGrp="1"/>
          </p:cNvSpPr>
          <p:nvPr>
            <p:ph type="title"/>
          </p:nvPr>
        </p:nvSpPr>
        <p:spPr>
          <a:xfrm>
            <a:off x="838200" y="365125"/>
            <a:ext cx="10860440" cy="1325563"/>
          </a:xfrm>
        </p:spPr>
        <p:txBody>
          <a:bodyPr>
            <a:noAutofit/>
          </a:bodyPr>
          <a:lstStyle/>
          <a:p>
            <a:r>
              <a:rPr lang="en-US" sz="2800" dirty="0"/>
              <a:t>Removing insurance companies from Medicaid has  </a:t>
            </a:r>
            <a:br>
              <a:rPr lang="en-US" dirty="0"/>
            </a:br>
            <a:r>
              <a:rPr lang="en-US" dirty="0"/>
              <a:t>More Than a Decade of Proven Success</a:t>
            </a:r>
          </a:p>
        </p:txBody>
      </p:sp>
      <p:sp>
        <p:nvSpPr>
          <p:cNvPr id="16" name="Text Placeholder 15">
            <a:extLst>
              <a:ext uri="{FF2B5EF4-FFF2-40B4-BE49-F238E27FC236}">
                <a16:creationId xmlns:a16="http://schemas.microsoft.com/office/drawing/2014/main" id="{34043B2A-E426-50A3-4E28-4D5E57A7D3BD}"/>
              </a:ext>
            </a:extLst>
          </p:cNvPr>
          <p:cNvSpPr>
            <a:spLocks noGrp="1"/>
          </p:cNvSpPr>
          <p:nvPr>
            <p:ph type="body" idx="10"/>
          </p:nvPr>
        </p:nvSpPr>
        <p:spPr/>
        <p:txBody>
          <a:bodyPr/>
          <a:lstStyle/>
          <a:p>
            <a:r>
              <a:rPr lang="en-US" dirty="0"/>
              <a:t>https://</a:t>
            </a:r>
            <a:r>
              <a:rPr lang="en-US" dirty="0" err="1"/>
              <a:t>www.connecticutifs.com</a:t>
            </a:r>
            <a:endParaRPr lang="en-US" dirty="0"/>
          </a:p>
        </p:txBody>
      </p:sp>
      <p:sp>
        <p:nvSpPr>
          <p:cNvPr id="7" name="Freeform 6">
            <a:extLst>
              <a:ext uri="{FF2B5EF4-FFF2-40B4-BE49-F238E27FC236}">
                <a16:creationId xmlns:a16="http://schemas.microsoft.com/office/drawing/2014/main" id="{8F9B3F44-71AD-32F1-F433-D8C26A0280EE}"/>
              </a:ext>
            </a:extLst>
          </p:cNvPr>
          <p:cNvSpPr/>
          <p:nvPr/>
        </p:nvSpPr>
        <p:spPr>
          <a:xfrm>
            <a:off x="838200" y="2192398"/>
            <a:ext cx="10515600" cy="1240312"/>
          </a:xfrm>
          <a:custGeom>
            <a:avLst/>
            <a:gdLst>
              <a:gd name="connsiteX0" fmla="*/ 0 w 10515600"/>
              <a:gd name="connsiteY0" fmla="*/ 0 h 1240312"/>
              <a:gd name="connsiteX1" fmla="*/ 10515600 w 10515600"/>
              <a:gd name="connsiteY1" fmla="*/ 0 h 1240312"/>
              <a:gd name="connsiteX2" fmla="*/ 10515600 w 10515600"/>
              <a:gd name="connsiteY2" fmla="*/ 1240312 h 1240312"/>
              <a:gd name="connsiteX3" fmla="*/ 0 w 10515600"/>
              <a:gd name="connsiteY3" fmla="*/ 1240312 h 1240312"/>
              <a:gd name="connsiteX4" fmla="*/ 0 w 10515600"/>
              <a:gd name="connsiteY4" fmla="*/ 0 h 124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240312">
                <a:moveTo>
                  <a:pt x="0" y="0"/>
                </a:moveTo>
                <a:lnTo>
                  <a:pt x="10515600" y="0"/>
                </a:lnTo>
                <a:lnTo>
                  <a:pt x="10515600" y="1240312"/>
                </a:lnTo>
                <a:lnTo>
                  <a:pt x="0" y="1240312"/>
                </a:lnTo>
                <a:lnTo>
                  <a:pt x="0" y="0"/>
                </a:lnTo>
                <a:close/>
              </a:path>
            </a:pathLst>
          </a:custGeom>
          <a:solidFill>
            <a:schemeClr val="bg1"/>
          </a:solidFill>
          <a:ln>
            <a:solidFill>
              <a:schemeClr val="bg1"/>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728980" rIns="18288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Proved that access to care was not what MCOs advertised</a:t>
            </a:r>
          </a:p>
        </p:txBody>
      </p:sp>
      <p:sp>
        <p:nvSpPr>
          <p:cNvPr id="8" name="Freeform 7">
            <a:extLst>
              <a:ext uri="{FF2B5EF4-FFF2-40B4-BE49-F238E27FC236}">
                <a16:creationId xmlns:a16="http://schemas.microsoft.com/office/drawing/2014/main" id="{2B48D248-99FC-2852-D3D8-06848F6DA1F8}"/>
              </a:ext>
            </a:extLst>
          </p:cNvPr>
          <p:cNvSpPr/>
          <p:nvPr/>
        </p:nvSpPr>
        <p:spPr>
          <a:xfrm>
            <a:off x="1363980" y="1675798"/>
            <a:ext cx="7360920" cy="1033200"/>
          </a:xfrm>
          <a:custGeom>
            <a:avLst/>
            <a:gdLst>
              <a:gd name="connsiteX0" fmla="*/ 0 w 7360920"/>
              <a:gd name="connsiteY0" fmla="*/ 172203 h 1033200"/>
              <a:gd name="connsiteX1" fmla="*/ 172203 w 7360920"/>
              <a:gd name="connsiteY1" fmla="*/ 0 h 1033200"/>
              <a:gd name="connsiteX2" fmla="*/ 7188717 w 7360920"/>
              <a:gd name="connsiteY2" fmla="*/ 0 h 1033200"/>
              <a:gd name="connsiteX3" fmla="*/ 7360920 w 7360920"/>
              <a:gd name="connsiteY3" fmla="*/ 172203 h 1033200"/>
              <a:gd name="connsiteX4" fmla="*/ 7360920 w 7360920"/>
              <a:gd name="connsiteY4" fmla="*/ 860997 h 1033200"/>
              <a:gd name="connsiteX5" fmla="*/ 7188717 w 7360920"/>
              <a:gd name="connsiteY5" fmla="*/ 1033200 h 1033200"/>
              <a:gd name="connsiteX6" fmla="*/ 172203 w 7360920"/>
              <a:gd name="connsiteY6" fmla="*/ 1033200 h 1033200"/>
              <a:gd name="connsiteX7" fmla="*/ 0 w 7360920"/>
              <a:gd name="connsiteY7" fmla="*/ 860997 h 1033200"/>
              <a:gd name="connsiteX8" fmla="*/ 0 w 7360920"/>
              <a:gd name="connsiteY8" fmla="*/ 172203 h 103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0920" h="1033200">
                <a:moveTo>
                  <a:pt x="0" y="172203"/>
                </a:moveTo>
                <a:cubicBezTo>
                  <a:pt x="0" y="77098"/>
                  <a:pt x="77098" y="0"/>
                  <a:pt x="172203" y="0"/>
                </a:cubicBezTo>
                <a:lnTo>
                  <a:pt x="7188717" y="0"/>
                </a:lnTo>
                <a:cubicBezTo>
                  <a:pt x="7283822" y="0"/>
                  <a:pt x="7360920" y="77098"/>
                  <a:pt x="7360920" y="172203"/>
                </a:cubicBezTo>
                <a:lnTo>
                  <a:pt x="7360920" y="860997"/>
                </a:lnTo>
                <a:cubicBezTo>
                  <a:pt x="7360920" y="956102"/>
                  <a:pt x="7283822" y="1033200"/>
                  <a:pt x="7188717" y="1033200"/>
                </a:cubicBezTo>
                <a:lnTo>
                  <a:pt x="172203" y="1033200"/>
                </a:lnTo>
                <a:cubicBezTo>
                  <a:pt x="77098" y="1033200"/>
                  <a:pt x="0" y="956102"/>
                  <a:pt x="0" y="860997"/>
                </a:cubicBezTo>
                <a:lnTo>
                  <a:pt x="0" y="172203"/>
                </a:ln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8662" tIns="50437" rIns="328662" bIns="50437" numCol="1" spcCol="1270" anchor="ctr" anchorCtr="0">
            <a:noAutofit/>
          </a:bodyPr>
          <a:lstStyle/>
          <a:p>
            <a:pPr marL="0" lvl="0" indent="0" algn="l" defTabSz="1244600">
              <a:lnSpc>
                <a:spcPct val="90000"/>
              </a:lnSpc>
              <a:spcBef>
                <a:spcPct val="0"/>
              </a:spcBef>
              <a:spcAft>
                <a:spcPct val="35000"/>
              </a:spcAft>
              <a:buNone/>
            </a:pPr>
            <a:r>
              <a:rPr lang="en-US" sz="2800" b="1" kern="1200">
                <a:effectLst>
                  <a:outerShdw blurRad="50800" dist="38100" dir="2700000" algn="tl" rotWithShape="0">
                    <a:prstClr val="black">
                      <a:alpha val="40000"/>
                    </a:prstClr>
                  </a:outerShdw>
                </a:effectLst>
              </a:rPr>
              <a:t>Secret shopper survey</a:t>
            </a:r>
          </a:p>
        </p:txBody>
      </p:sp>
      <p:sp>
        <p:nvSpPr>
          <p:cNvPr id="9" name="Freeform 8">
            <a:extLst>
              <a:ext uri="{FF2B5EF4-FFF2-40B4-BE49-F238E27FC236}">
                <a16:creationId xmlns:a16="http://schemas.microsoft.com/office/drawing/2014/main" id="{9196F6DD-7AFB-D7E3-D99C-EBC212D95BF7}"/>
              </a:ext>
            </a:extLst>
          </p:cNvPr>
          <p:cNvSpPr/>
          <p:nvPr/>
        </p:nvSpPr>
        <p:spPr>
          <a:xfrm>
            <a:off x="838200" y="4138310"/>
            <a:ext cx="10515600" cy="1598625"/>
          </a:xfrm>
          <a:custGeom>
            <a:avLst/>
            <a:gdLst>
              <a:gd name="connsiteX0" fmla="*/ 0 w 10515600"/>
              <a:gd name="connsiteY0" fmla="*/ 0 h 1598625"/>
              <a:gd name="connsiteX1" fmla="*/ 10515600 w 10515600"/>
              <a:gd name="connsiteY1" fmla="*/ 0 h 1598625"/>
              <a:gd name="connsiteX2" fmla="*/ 10515600 w 10515600"/>
              <a:gd name="connsiteY2" fmla="*/ 1598625 h 1598625"/>
              <a:gd name="connsiteX3" fmla="*/ 0 w 10515600"/>
              <a:gd name="connsiteY3" fmla="*/ 1598625 h 1598625"/>
              <a:gd name="connsiteX4" fmla="*/ 0 w 10515600"/>
              <a:gd name="connsiteY4" fmla="*/ 0 h 1598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598625">
                <a:moveTo>
                  <a:pt x="0" y="0"/>
                </a:moveTo>
                <a:lnTo>
                  <a:pt x="10515600" y="0"/>
                </a:lnTo>
                <a:lnTo>
                  <a:pt x="10515600" y="1598625"/>
                </a:lnTo>
                <a:lnTo>
                  <a:pt x="0" y="1598625"/>
                </a:lnTo>
                <a:lnTo>
                  <a:pt x="0" y="0"/>
                </a:lnTo>
                <a:close/>
              </a:path>
            </a:pathLst>
          </a:custGeom>
          <a:solidFill>
            <a:schemeClr val="bg1"/>
          </a:solidFill>
          <a:ln>
            <a:solidFill>
              <a:schemeClr val="bg1"/>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728980" rIns="18288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“Where is all this MCO money going?”</a:t>
            </a:r>
          </a:p>
          <a:p>
            <a:pPr marL="228600" lvl="1" indent="-228600" algn="l" defTabSz="1066800">
              <a:lnSpc>
                <a:spcPct val="90000"/>
              </a:lnSpc>
              <a:spcBef>
                <a:spcPct val="0"/>
              </a:spcBef>
              <a:spcAft>
                <a:spcPct val="15000"/>
              </a:spcAft>
              <a:buChar char="•"/>
            </a:pPr>
            <a:r>
              <a:rPr lang="en-US" sz="2400" kern="1200"/>
              <a:t>They don’t want to be accountable for the money we’re giving them!”</a:t>
            </a:r>
          </a:p>
        </p:txBody>
      </p:sp>
      <p:sp>
        <p:nvSpPr>
          <p:cNvPr id="10" name="Freeform 9">
            <a:extLst>
              <a:ext uri="{FF2B5EF4-FFF2-40B4-BE49-F238E27FC236}">
                <a16:creationId xmlns:a16="http://schemas.microsoft.com/office/drawing/2014/main" id="{977383AC-6D27-2EE3-12C0-413A75459028}"/>
              </a:ext>
            </a:extLst>
          </p:cNvPr>
          <p:cNvSpPr/>
          <p:nvPr/>
        </p:nvSpPr>
        <p:spPr>
          <a:xfrm>
            <a:off x="1363980" y="3621710"/>
            <a:ext cx="7360920" cy="1033200"/>
          </a:xfrm>
          <a:custGeom>
            <a:avLst/>
            <a:gdLst>
              <a:gd name="connsiteX0" fmla="*/ 0 w 7360920"/>
              <a:gd name="connsiteY0" fmla="*/ 172203 h 1033200"/>
              <a:gd name="connsiteX1" fmla="*/ 172203 w 7360920"/>
              <a:gd name="connsiteY1" fmla="*/ 0 h 1033200"/>
              <a:gd name="connsiteX2" fmla="*/ 7188717 w 7360920"/>
              <a:gd name="connsiteY2" fmla="*/ 0 h 1033200"/>
              <a:gd name="connsiteX3" fmla="*/ 7360920 w 7360920"/>
              <a:gd name="connsiteY3" fmla="*/ 172203 h 1033200"/>
              <a:gd name="connsiteX4" fmla="*/ 7360920 w 7360920"/>
              <a:gd name="connsiteY4" fmla="*/ 860997 h 1033200"/>
              <a:gd name="connsiteX5" fmla="*/ 7188717 w 7360920"/>
              <a:gd name="connsiteY5" fmla="*/ 1033200 h 1033200"/>
              <a:gd name="connsiteX6" fmla="*/ 172203 w 7360920"/>
              <a:gd name="connsiteY6" fmla="*/ 1033200 h 1033200"/>
              <a:gd name="connsiteX7" fmla="*/ 0 w 7360920"/>
              <a:gd name="connsiteY7" fmla="*/ 860997 h 1033200"/>
              <a:gd name="connsiteX8" fmla="*/ 0 w 7360920"/>
              <a:gd name="connsiteY8" fmla="*/ 172203 h 103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0920" h="1033200">
                <a:moveTo>
                  <a:pt x="0" y="172203"/>
                </a:moveTo>
                <a:cubicBezTo>
                  <a:pt x="0" y="77098"/>
                  <a:pt x="77098" y="0"/>
                  <a:pt x="172203" y="0"/>
                </a:cubicBezTo>
                <a:lnTo>
                  <a:pt x="7188717" y="0"/>
                </a:lnTo>
                <a:cubicBezTo>
                  <a:pt x="7283822" y="0"/>
                  <a:pt x="7360920" y="77098"/>
                  <a:pt x="7360920" y="172203"/>
                </a:cubicBezTo>
                <a:lnTo>
                  <a:pt x="7360920" y="860997"/>
                </a:lnTo>
                <a:cubicBezTo>
                  <a:pt x="7360920" y="956102"/>
                  <a:pt x="7283822" y="1033200"/>
                  <a:pt x="7188717" y="1033200"/>
                </a:cubicBezTo>
                <a:lnTo>
                  <a:pt x="172203" y="1033200"/>
                </a:lnTo>
                <a:cubicBezTo>
                  <a:pt x="77098" y="1033200"/>
                  <a:pt x="0" y="956102"/>
                  <a:pt x="0" y="860997"/>
                </a:cubicBezTo>
                <a:lnTo>
                  <a:pt x="0" y="172203"/>
                </a:ln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8662" tIns="50437" rIns="328662" bIns="50437" numCol="1" spcCol="1270" anchor="ctr" anchorCtr="0">
            <a:noAutofit/>
          </a:bodyPr>
          <a:lstStyle/>
          <a:p>
            <a:pPr marL="0" lvl="0" indent="0" algn="l" defTabSz="1244600">
              <a:lnSpc>
                <a:spcPct val="90000"/>
              </a:lnSpc>
              <a:spcBef>
                <a:spcPct val="0"/>
              </a:spcBef>
              <a:spcAft>
                <a:spcPct val="35000"/>
              </a:spcAft>
              <a:buNone/>
            </a:pPr>
            <a:r>
              <a:rPr lang="en-US" sz="2800" b="1" kern="1200">
                <a:effectLst>
                  <a:outerShdw blurRad="50800" dist="38100" dir="2700000" algn="tl" rotWithShape="0">
                    <a:prstClr val="black">
                      <a:alpha val="40000"/>
                    </a:prstClr>
                  </a:outerShdw>
                </a:effectLst>
              </a:rPr>
              <a:t>Simple public messages</a:t>
            </a:r>
          </a:p>
        </p:txBody>
      </p:sp>
    </p:spTree>
    <p:extLst>
      <p:ext uri="{BB962C8B-B14F-4D97-AF65-F5344CB8AC3E}">
        <p14:creationId xmlns:p14="http://schemas.microsoft.com/office/powerpoint/2010/main" val="351400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9">
                                            <p:bg/>
                                          </p:spTgt>
                                        </p:tgtEl>
                                        <p:attrNameLst>
                                          <p:attrName>style.visibility</p:attrName>
                                        </p:attrNameLst>
                                      </p:cBhvr>
                                      <p:to>
                                        <p:strVal val="visible"/>
                                      </p:to>
                                    </p:set>
                                    <p:animEffect transition="in" filter="fade">
                                      <p:cBhvr>
                                        <p:cTn id="20" dur="500"/>
                                        <p:tgtEl>
                                          <p:spTgt spid="9">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500"/>
                                        <p:tgtEl>
                                          <p:spTgt spid="9">
                                            <p:txEl>
                                              <p:pRg st="0" end="0"/>
                                            </p:txEl>
                                          </p:spTgt>
                                        </p:tgtEl>
                                      </p:cBhvr>
                                    </p:animEffect>
                                  </p:childTnLst>
                                </p:cTn>
                              </p:par>
                            </p:childTnLst>
                          </p:cTn>
                        </p:par>
                        <p:par>
                          <p:cTn id="24" fill="hold">
                            <p:stCondLst>
                              <p:cond delay="1000"/>
                            </p:stCondLst>
                            <p:childTnLst>
                              <p:par>
                                <p:cTn id="25" presetID="10" presetClass="entr" presetSubtype="0" fill="hold" grpId="0" nodeType="afterEffect">
                                  <p:stCondLst>
                                    <p:cond delay="50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uiExpand="1" build="p"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03EC4-EA53-D52D-303B-3A6906DBE57B}"/>
            </a:ext>
          </a:extLst>
        </p:cNvPr>
        <p:cNvGrpSpPr/>
        <p:nvPr/>
      </p:nvGrpSpPr>
      <p:grpSpPr>
        <a:xfrm>
          <a:off x="0" y="0"/>
          <a:ext cx="0" cy="0"/>
          <a:chOff x="0" y="0"/>
          <a:chExt cx="0" cy="0"/>
        </a:xfrm>
      </p:grpSpPr>
      <p:sp>
        <p:nvSpPr>
          <p:cNvPr id="20" name="Title 19">
            <a:extLst>
              <a:ext uri="{FF2B5EF4-FFF2-40B4-BE49-F238E27FC236}">
                <a16:creationId xmlns:a16="http://schemas.microsoft.com/office/drawing/2014/main" id="{422B8354-D072-0C7B-0E1D-4C37A4C0CD93}"/>
              </a:ext>
            </a:extLst>
          </p:cNvPr>
          <p:cNvSpPr>
            <a:spLocks noGrp="1"/>
          </p:cNvSpPr>
          <p:nvPr>
            <p:ph type="title"/>
          </p:nvPr>
        </p:nvSpPr>
        <p:spPr>
          <a:xfrm>
            <a:off x="838199" y="365125"/>
            <a:ext cx="10787743" cy="1325563"/>
          </a:xfrm>
        </p:spPr>
        <p:txBody>
          <a:bodyPr>
            <a:noAutofit/>
          </a:bodyPr>
          <a:lstStyle/>
          <a:p>
            <a:r>
              <a:rPr kumimoji="0" lang="en-US" sz="2800" b="1" i="0" u="none" strike="noStrike" kern="1200" cap="none" spc="0" normalizeH="0" baseline="0" noProof="0" dirty="0">
                <a:ln>
                  <a:noFill/>
                </a:ln>
                <a:solidFill>
                  <a:srgbClr val="FFFFFF"/>
                </a:solidFill>
                <a:effectLst/>
                <a:uLnTx/>
                <a:uFillTx/>
                <a:latin typeface="Arial" charset="0"/>
                <a:cs typeface="Arial" charset="0"/>
              </a:rPr>
              <a:t>Removing insurance companies from Medicaid has  </a:t>
            </a:r>
            <a:br>
              <a:rPr kumimoji="0" lang="en-US" sz="4400" b="1" i="0" u="none" strike="noStrike" kern="1200" cap="none" spc="0" normalizeH="0" baseline="0" noProof="0" dirty="0">
                <a:ln>
                  <a:noFill/>
                </a:ln>
                <a:solidFill>
                  <a:srgbClr val="FFFFFF"/>
                </a:solidFill>
                <a:effectLst/>
                <a:uLnTx/>
                <a:uFillTx/>
                <a:latin typeface="Arial" charset="0"/>
                <a:cs typeface="Arial" charset="0"/>
              </a:rPr>
            </a:br>
            <a:r>
              <a:rPr kumimoji="0" lang="en-US" sz="4400" b="1" i="0" u="none" strike="noStrike" kern="1200" cap="none" spc="0" normalizeH="0" baseline="0" noProof="0" dirty="0">
                <a:ln>
                  <a:noFill/>
                </a:ln>
                <a:solidFill>
                  <a:srgbClr val="FFFFFF"/>
                </a:solidFill>
                <a:effectLst/>
                <a:uLnTx/>
                <a:uFillTx/>
                <a:latin typeface="Arial" charset="0"/>
                <a:cs typeface="Arial" charset="0"/>
              </a:rPr>
              <a:t>More Than a Decade of Proven Success</a:t>
            </a:r>
            <a:endParaRPr lang="en-US" sz="3200" dirty="0"/>
          </a:p>
        </p:txBody>
      </p:sp>
      <p:sp>
        <p:nvSpPr>
          <p:cNvPr id="3" name="Text Placeholder 2">
            <a:extLst>
              <a:ext uri="{FF2B5EF4-FFF2-40B4-BE49-F238E27FC236}">
                <a16:creationId xmlns:a16="http://schemas.microsoft.com/office/drawing/2014/main" id="{DB2DD6AE-A3E6-1E08-80EE-E2881851165E}"/>
              </a:ext>
            </a:extLst>
          </p:cNvPr>
          <p:cNvSpPr>
            <a:spLocks noGrp="1"/>
          </p:cNvSpPr>
          <p:nvPr>
            <p:ph type="body" idx="10"/>
          </p:nvPr>
        </p:nvSpPr>
        <p:spPr/>
        <p:txBody>
          <a:bodyPr/>
          <a:lstStyle/>
          <a:p>
            <a:r>
              <a:rPr lang="en-US" dirty="0"/>
              <a:t>https://pix4free.org/photo/4094/</a:t>
            </a:r>
            <a:r>
              <a:rPr lang="en-US" dirty="0" err="1"/>
              <a:t>minnesota.html</a:t>
            </a:r>
            <a:endParaRPr lang="en-US" dirty="0"/>
          </a:p>
        </p:txBody>
      </p:sp>
      <p:pic>
        <p:nvPicPr>
          <p:cNvPr id="2" name="Picture 1">
            <a:extLst>
              <a:ext uri="{FF2B5EF4-FFF2-40B4-BE49-F238E27FC236}">
                <a16:creationId xmlns:a16="http://schemas.microsoft.com/office/drawing/2014/main" id="{28DF9C79-B60A-CD24-1C54-A5233077E867}"/>
              </a:ext>
            </a:extLst>
          </p:cNvPr>
          <p:cNvPicPr>
            <a:picLocks noChangeAspect="1"/>
          </p:cNvPicPr>
          <p:nvPr/>
        </p:nvPicPr>
        <p:blipFill>
          <a:blip r:embed="rId3"/>
          <a:srcRect t="17500" b="22423"/>
          <a:stretch>
            <a:fillRect/>
          </a:stretch>
        </p:blipFill>
        <p:spPr>
          <a:xfrm>
            <a:off x="1512570" y="2022568"/>
            <a:ext cx="9166860" cy="3662305"/>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9044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3CFD2-2E87-504D-B853-B7CC26B3604B}"/>
            </a:ext>
          </a:extLst>
        </p:cNvPr>
        <p:cNvGrpSpPr/>
        <p:nvPr/>
      </p:nvGrpSpPr>
      <p:grpSpPr>
        <a:xfrm>
          <a:off x="0" y="0"/>
          <a:ext cx="0" cy="0"/>
          <a:chOff x="0" y="0"/>
          <a:chExt cx="0" cy="0"/>
        </a:xfrm>
      </p:grpSpPr>
      <p:sp>
        <p:nvSpPr>
          <p:cNvPr id="20" name="Title 19">
            <a:extLst>
              <a:ext uri="{FF2B5EF4-FFF2-40B4-BE49-F238E27FC236}">
                <a16:creationId xmlns:a16="http://schemas.microsoft.com/office/drawing/2014/main" id="{B91D9C1B-EF6F-A3AD-6462-D91FDA1571A4}"/>
              </a:ext>
            </a:extLst>
          </p:cNvPr>
          <p:cNvSpPr>
            <a:spLocks noGrp="1"/>
          </p:cNvSpPr>
          <p:nvPr>
            <p:ph type="title"/>
          </p:nvPr>
        </p:nvSpPr>
        <p:spPr>
          <a:xfrm>
            <a:off x="838199" y="365125"/>
            <a:ext cx="10787743" cy="1325563"/>
          </a:xfrm>
        </p:spPr>
        <p:txBody>
          <a:bodyPr>
            <a:noAutofit/>
          </a:bodyPr>
          <a:lstStyle/>
          <a:p>
            <a:r>
              <a:rPr kumimoji="0" lang="en-US" sz="2800" b="1" i="0" u="none" strike="noStrike" kern="1200" cap="none" spc="0" normalizeH="0" baseline="0" noProof="0" dirty="0">
                <a:ln>
                  <a:noFill/>
                </a:ln>
                <a:solidFill>
                  <a:srgbClr val="FFFFFF"/>
                </a:solidFill>
                <a:effectLst/>
                <a:uLnTx/>
                <a:uFillTx/>
                <a:latin typeface="Arial" charset="0"/>
                <a:cs typeface="Arial" charset="0"/>
              </a:rPr>
              <a:t>Removing insurance companies from Medicaid has  </a:t>
            </a:r>
            <a:br>
              <a:rPr kumimoji="0" lang="en-US" sz="4400" b="1" i="0" u="none" strike="noStrike" kern="1200" cap="none" spc="0" normalizeH="0" baseline="0" noProof="0" dirty="0">
                <a:ln>
                  <a:noFill/>
                </a:ln>
                <a:solidFill>
                  <a:srgbClr val="FFFFFF"/>
                </a:solidFill>
                <a:effectLst/>
                <a:uLnTx/>
                <a:uFillTx/>
                <a:latin typeface="Arial" charset="0"/>
                <a:cs typeface="Arial" charset="0"/>
              </a:rPr>
            </a:br>
            <a:r>
              <a:rPr kumimoji="0" lang="en-US" sz="4400" b="1" i="0" u="none" strike="noStrike" kern="1200" cap="none" spc="0" normalizeH="0" baseline="0" noProof="0" dirty="0">
                <a:ln>
                  <a:noFill/>
                </a:ln>
                <a:solidFill>
                  <a:srgbClr val="FFFFFF"/>
                </a:solidFill>
                <a:effectLst/>
                <a:uLnTx/>
                <a:uFillTx/>
                <a:latin typeface="Arial" charset="0"/>
                <a:cs typeface="Arial" charset="0"/>
              </a:rPr>
              <a:t>More Than a Decade of Proven Success</a:t>
            </a:r>
            <a:endParaRPr lang="en-US" sz="3200" dirty="0"/>
          </a:p>
        </p:txBody>
      </p:sp>
      <p:sp>
        <p:nvSpPr>
          <p:cNvPr id="3" name="Text Placeholder 2">
            <a:extLst>
              <a:ext uri="{FF2B5EF4-FFF2-40B4-BE49-F238E27FC236}">
                <a16:creationId xmlns:a16="http://schemas.microsoft.com/office/drawing/2014/main" id="{C14EF1EE-EF08-53C6-030C-6D521DFEA5E0}"/>
              </a:ext>
            </a:extLst>
          </p:cNvPr>
          <p:cNvSpPr>
            <a:spLocks noGrp="1"/>
          </p:cNvSpPr>
          <p:nvPr>
            <p:ph type="body" idx="10"/>
          </p:nvPr>
        </p:nvSpPr>
        <p:spPr/>
        <p:txBody>
          <a:bodyPr/>
          <a:lstStyle/>
          <a:p>
            <a:r>
              <a:rPr lang="en-US" dirty="0"/>
              <a:t>https://pix4free.org/photo/4094/</a:t>
            </a:r>
            <a:r>
              <a:rPr lang="en-US" dirty="0" err="1"/>
              <a:t>minnesota.html</a:t>
            </a:r>
            <a:endParaRPr lang="en-US" dirty="0"/>
          </a:p>
        </p:txBody>
      </p:sp>
      <p:pic>
        <p:nvPicPr>
          <p:cNvPr id="5" name="Picture 4">
            <a:extLst>
              <a:ext uri="{FF2B5EF4-FFF2-40B4-BE49-F238E27FC236}">
                <a16:creationId xmlns:a16="http://schemas.microsoft.com/office/drawing/2014/main" id="{23919BA0-FAF3-52EE-4A76-A3FF091413C6}"/>
              </a:ext>
            </a:extLst>
          </p:cNvPr>
          <p:cNvPicPr>
            <a:picLocks noChangeAspect="1"/>
          </p:cNvPicPr>
          <p:nvPr/>
        </p:nvPicPr>
        <p:blipFill>
          <a:blip r:embed="rId3"/>
          <a:srcRect t="7469" b="35043"/>
          <a:stretch>
            <a:fillRect/>
          </a:stretch>
        </p:blipFill>
        <p:spPr>
          <a:xfrm>
            <a:off x="842900" y="1840436"/>
            <a:ext cx="10506200" cy="4026568"/>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13072727"/>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487E3-6E16-B10B-CAE7-F15AB7E3B48D}"/>
            </a:ext>
          </a:extLst>
        </p:cNvPr>
        <p:cNvGrpSpPr/>
        <p:nvPr/>
      </p:nvGrpSpPr>
      <p:grpSpPr>
        <a:xfrm>
          <a:off x="0" y="0"/>
          <a:ext cx="0" cy="0"/>
          <a:chOff x="0" y="0"/>
          <a:chExt cx="0" cy="0"/>
        </a:xfrm>
      </p:grpSpPr>
      <p:sp>
        <p:nvSpPr>
          <p:cNvPr id="20" name="Title 19">
            <a:extLst>
              <a:ext uri="{FF2B5EF4-FFF2-40B4-BE49-F238E27FC236}">
                <a16:creationId xmlns:a16="http://schemas.microsoft.com/office/drawing/2014/main" id="{B802610B-2B6D-1755-0138-C202C9BCCC1E}"/>
              </a:ext>
            </a:extLst>
          </p:cNvPr>
          <p:cNvSpPr>
            <a:spLocks noGrp="1"/>
          </p:cNvSpPr>
          <p:nvPr>
            <p:ph type="title"/>
          </p:nvPr>
        </p:nvSpPr>
        <p:spPr>
          <a:xfrm>
            <a:off x="838199" y="365125"/>
            <a:ext cx="10787743" cy="1325563"/>
          </a:xfrm>
        </p:spPr>
        <p:txBody>
          <a:bodyPr>
            <a:noAutofit/>
          </a:bodyPr>
          <a:lstStyle/>
          <a:p>
            <a:r>
              <a:rPr kumimoji="0" lang="en-US" sz="2800" b="1" i="0" u="none" strike="noStrike" kern="1200" cap="none" spc="0" normalizeH="0" baseline="0" noProof="0" dirty="0">
                <a:ln>
                  <a:noFill/>
                </a:ln>
                <a:solidFill>
                  <a:srgbClr val="FFFFFF"/>
                </a:solidFill>
                <a:effectLst/>
                <a:uLnTx/>
                <a:uFillTx/>
                <a:latin typeface="Arial" charset="0"/>
                <a:cs typeface="Arial" charset="0"/>
              </a:rPr>
              <a:t>Removing insurance companies from Medicaid has  </a:t>
            </a:r>
            <a:br>
              <a:rPr kumimoji="0" lang="en-US" sz="4400" b="1" i="0" u="none" strike="noStrike" kern="1200" cap="none" spc="0" normalizeH="0" baseline="0" noProof="0" dirty="0">
                <a:ln>
                  <a:noFill/>
                </a:ln>
                <a:solidFill>
                  <a:srgbClr val="FFFFFF"/>
                </a:solidFill>
                <a:effectLst/>
                <a:uLnTx/>
                <a:uFillTx/>
                <a:latin typeface="Arial" charset="0"/>
                <a:cs typeface="Arial" charset="0"/>
              </a:rPr>
            </a:br>
            <a:r>
              <a:rPr kumimoji="0" lang="en-US" sz="4400" b="1" i="0" u="none" strike="noStrike" kern="1200" cap="none" spc="0" normalizeH="0" baseline="0" noProof="0" dirty="0">
                <a:ln>
                  <a:noFill/>
                </a:ln>
                <a:solidFill>
                  <a:srgbClr val="FFFFFF"/>
                </a:solidFill>
                <a:effectLst/>
                <a:uLnTx/>
                <a:uFillTx/>
                <a:latin typeface="Arial" charset="0"/>
                <a:cs typeface="Arial" charset="0"/>
              </a:rPr>
              <a:t>More Than a Decade of Proven Success</a:t>
            </a:r>
            <a:endParaRPr lang="en-US" sz="3200" dirty="0"/>
          </a:p>
        </p:txBody>
      </p:sp>
      <p:sp>
        <p:nvSpPr>
          <p:cNvPr id="3" name="Text Placeholder 2">
            <a:extLst>
              <a:ext uri="{FF2B5EF4-FFF2-40B4-BE49-F238E27FC236}">
                <a16:creationId xmlns:a16="http://schemas.microsoft.com/office/drawing/2014/main" id="{FE05D14D-7941-9FB2-1881-4690BCBBBA5E}"/>
              </a:ext>
            </a:extLst>
          </p:cNvPr>
          <p:cNvSpPr>
            <a:spLocks noGrp="1"/>
          </p:cNvSpPr>
          <p:nvPr>
            <p:ph type="body" idx="10"/>
          </p:nvPr>
        </p:nvSpPr>
        <p:spPr/>
        <p:txBody>
          <a:bodyPr/>
          <a:lstStyle/>
          <a:p>
            <a:r>
              <a:rPr lang="en-US" dirty="0"/>
              <a:t>https://pix4free.org/photo/4094/</a:t>
            </a:r>
            <a:r>
              <a:rPr lang="en-US" dirty="0" err="1"/>
              <a:t>minnesota.html</a:t>
            </a:r>
            <a:endParaRPr lang="en-US" dirty="0"/>
          </a:p>
        </p:txBody>
      </p:sp>
      <p:sp>
        <p:nvSpPr>
          <p:cNvPr id="7" name="Freeform 6">
            <a:extLst>
              <a:ext uri="{FF2B5EF4-FFF2-40B4-BE49-F238E27FC236}">
                <a16:creationId xmlns:a16="http://schemas.microsoft.com/office/drawing/2014/main" id="{ECDCA241-E45F-3D49-44F7-39C30C54E402}"/>
              </a:ext>
            </a:extLst>
          </p:cNvPr>
          <p:cNvSpPr/>
          <p:nvPr/>
        </p:nvSpPr>
        <p:spPr>
          <a:xfrm>
            <a:off x="6513666" y="1720301"/>
            <a:ext cx="4840427" cy="982926"/>
          </a:xfrm>
          <a:custGeom>
            <a:avLst/>
            <a:gdLst>
              <a:gd name="connsiteX0" fmla="*/ 0 w 4840427"/>
              <a:gd name="connsiteY0" fmla="*/ 0 h 982926"/>
              <a:gd name="connsiteX1" fmla="*/ 4840427 w 4840427"/>
              <a:gd name="connsiteY1" fmla="*/ 0 h 982926"/>
              <a:gd name="connsiteX2" fmla="*/ 4840427 w 4840427"/>
              <a:gd name="connsiteY2" fmla="*/ 982926 h 982926"/>
              <a:gd name="connsiteX3" fmla="*/ 0 w 4840427"/>
              <a:gd name="connsiteY3" fmla="*/ 982926 h 982926"/>
              <a:gd name="connsiteX4" fmla="*/ 0 w 4840427"/>
              <a:gd name="connsiteY4" fmla="*/ 0 h 982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0427" h="982926">
                <a:moveTo>
                  <a:pt x="0" y="0"/>
                </a:moveTo>
                <a:lnTo>
                  <a:pt x="4840427" y="0"/>
                </a:lnTo>
                <a:lnTo>
                  <a:pt x="4840427" y="982926"/>
                </a:lnTo>
                <a:lnTo>
                  <a:pt x="0" y="982926"/>
                </a:lnTo>
                <a:lnTo>
                  <a:pt x="0" y="0"/>
                </a:lnTo>
                <a:close/>
              </a:path>
            </a:pathLst>
          </a:custGeom>
          <a:solidFill>
            <a:schemeClr val="accent1">
              <a:lumMod val="75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lvl="0" algn="ctr" defTabSz="1244600">
              <a:spcBef>
                <a:spcPct val="0"/>
              </a:spcBef>
            </a:pPr>
            <a:r>
              <a:rPr lang="en-US" sz="2800" b="1" kern="1200" dirty="0">
                <a:effectLst>
                  <a:outerShdw blurRad="50800" dist="38100" dir="2700000" algn="tl" rotWithShape="0">
                    <a:prstClr val="black">
                      <a:alpha val="40000"/>
                    </a:prstClr>
                  </a:outerShdw>
                </a:effectLst>
              </a:rPr>
              <a:t>MN’s </a:t>
            </a:r>
            <a:r>
              <a:rPr lang="en-US" sz="2800" b="1" dirty="0">
                <a:effectLst>
                  <a:outerShdw blurRad="50800" dist="38100" dir="2700000" algn="tl" rotWithShape="0">
                    <a:prstClr val="black">
                      <a:alpha val="40000"/>
                    </a:prstClr>
                  </a:outerShdw>
                </a:effectLst>
              </a:rPr>
              <a:t>Legislative </a:t>
            </a:r>
            <a:r>
              <a:rPr lang="en-US" sz="2800" b="1" kern="1200" dirty="0">
                <a:effectLst>
                  <a:outerShdw blurRad="50800" dist="38100" dir="2700000" algn="tl" rotWithShape="0">
                    <a:prstClr val="black">
                      <a:alpha val="40000"/>
                    </a:prstClr>
                  </a:outerShdw>
                </a:effectLst>
              </a:rPr>
              <a:t>Success</a:t>
            </a:r>
          </a:p>
        </p:txBody>
      </p:sp>
      <p:sp>
        <p:nvSpPr>
          <p:cNvPr id="8" name="Freeform 7">
            <a:extLst>
              <a:ext uri="{FF2B5EF4-FFF2-40B4-BE49-F238E27FC236}">
                <a16:creationId xmlns:a16="http://schemas.microsoft.com/office/drawing/2014/main" id="{89D08622-912D-A1DD-C724-2BB0263EC3F0}"/>
              </a:ext>
            </a:extLst>
          </p:cNvPr>
          <p:cNvSpPr/>
          <p:nvPr/>
        </p:nvSpPr>
        <p:spPr>
          <a:xfrm>
            <a:off x="6513666" y="2703228"/>
            <a:ext cx="4840427" cy="3158729"/>
          </a:xfrm>
          <a:custGeom>
            <a:avLst/>
            <a:gdLst>
              <a:gd name="connsiteX0" fmla="*/ 0 w 4840427"/>
              <a:gd name="connsiteY0" fmla="*/ 0 h 3074399"/>
              <a:gd name="connsiteX1" fmla="*/ 4840427 w 4840427"/>
              <a:gd name="connsiteY1" fmla="*/ 0 h 3074399"/>
              <a:gd name="connsiteX2" fmla="*/ 4840427 w 4840427"/>
              <a:gd name="connsiteY2" fmla="*/ 3074399 h 3074399"/>
              <a:gd name="connsiteX3" fmla="*/ 0 w 4840427"/>
              <a:gd name="connsiteY3" fmla="*/ 3074399 h 3074399"/>
              <a:gd name="connsiteX4" fmla="*/ 0 w 4840427"/>
              <a:gd name="connsiteY4" fmla="*/ 0 h 3074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0427" h="3074399">
                <a:moveTo>
                  <a:pt x="0" y="0"/>
                </a:moveTo>
                <a:lnTo>
                  <a:pt x="4840427" y="0"/>
                </a:lnTo>
                <a:lnTo>
                  <a:pt x="4840427" y="3074399"/>
                </a:lnTo>
                <a:lnTo>
                  <a:pt x="0" y="3074399"/>
                </a:lnTo>
                <a:lnTo>
                  <a:pt x="0" y="0"/>
                </a:lnTo>
                <a:close/>
              </a:path>
            </a:pathLst>
          </a:custGeom>
          <a:solidFill>
            <a:schemeClr val="bg1"/>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149352" rIns="199136" bIns="224028" numCol="1" spcCol="1270" anchor="t" anchorCtr="0">
            <a:noAutofit/>
          </a:bodyPr>
          <a:lstStyle/>
          <a:p>
            <a:pPr marL="0" lvl="1" algn="l" defTabSz="1244600">
              <a:spcBef>
                <a:spcPct val="0"/>
              </a:spcBef>
              <a:spcAft>
                <a:spcPts val="1200"/>
              </a:spcAft>
            </a:pPr>
            <a:r>
              <a:rPr lang="en-US" sz="2400" kern="1200" dirty="0"/>
              <a:t>Deprivatization bill enacted in 2023 with Democratic House, Senate, and Governor </a:t>
            </a:r>
          </a:p>
          <a:p>
            <a:pPr marL="0" lvl="1" algn="l" defTabSz="1244600">
              <a:spcBef>
                <a:spcPct val="0"/>
              </a:spcBef>
              <a:spcAft>
                <a:spcPts val="1200"/>
              </a:spcAft>
            </a:pPr>
            <a:r>
              <a:rPr lang="en-US" sz="2400" kern="1200" dirty="0"/>
              <a:t>Directed HHS to bring options to legislature</a:t>
            </a:r>
          </a:p>
          <a:p>
            <a:pPr marL="0" lvl="1" algn="l" defTabSz="1244600">
              <a:spcBef>
                <a:spcPct val="0"/>
              </a:spcBef>
              <a:spcAft>
                <a:spcPts val="1200"/>
              </a:spcAft>
            </a:pPr>
            <a:r>
              <a:rPr lang="en-US" sz="2400" kern="1200" dirty="0"/>
              <a:t>Currently in the process of how to best execute deprivatization</a:t>
            </a:r>
          </a:p>
        </p:txBody>
      </p:sp>
      <p:sp>
        <p:nvSpPr>
          <p:cNvPr id="9" name="Freeform 8">
            <a:extLst>
              <a:ext uri="{FF2B5EF4-FFF2-40B4-BE49-F238E27FC236}">
                <a16:creationId xmlns:a16="http://schemas.microsoft.com/office/drawing/2014/main" id="{F1A02766-55D2-4CF7-1539-D41098EC68C5}"/>
              </a:ext>
            </a:extLst>
          </p:cNvPr>
          <p:cNvSpPr/>
          <p:nvPr/>
        </p:nvSpPr>
        <p:spPr>
          <a:xfrm>
            <a:off x="837908" y="1720301"/>
            <a:ext cx="4840427" cy="982926"/>
          </a:xfrm>
          <a:custGeom>
            <a:avLst/>
            <a:gdLst>
              <a:gd name="connsiteX0" fmla="*/ 0 w 4840427"/>
              <a:gd name="connsiteY0" fmla="*/ 0 h 982926"/>
              <a:gd name="connsiteX1" fmla="*/ 4840427 w 4840427"/>
              <a:gd name="connsiteY1" fmla="*/ 0 h 982926"/>
              <a:gd name="connsiteX2" fmla="*/ 4840427 w 4840427"/>
              <a:gd name="connsiteY2" fmla="*/ 982926 h 982926"/>
              <a:gd name="connsiteX3" fmla="*/ 0 w 4840427"/>
              <a:gd name="connsiteY3" fmla="*/ 982926 h 982926"/>
              <a:gd name="connsiteX4" fmla="*/ 0 w 4840427"/>
              <a:gd name="connsiteY4" fmla="*/ 0 h 982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0427" h="982926">
                <a:moveTo>
                  <a:pt x="0" y="0"/>
                </a:moveTo>
                <a:lnTo>
                  <a:pt x="4840427" y="0"/>
                </a:lnTo>
                <a:lnTo>
                  <a:pt x="4840427" y="982926"/>
                </a:lnTo>
                <a:lnTo>
                  <a:pt x="0" y="982926"/>
                </a:lnTo>
                <a:lnTo>
                  <a:pt x="0" y="0"/>
                </a:lnTo>
                <a:close/>
              </a:path>
            </a:pathLst>
          </a:custGeom>
          <a:solidFill>
            <a:schemeClr val="accent1">
              <a:lumMod val="75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a:spcBef>
                <a:spcPct val="0"/>
              </a:spcBef>
              <a:buNone/>
            </a:pPr>
            <a:r>
              <a:rPr lang="en-US" sz="2800" b="1" kern="1200" dirty="0">
                <a:effectLst>
                  <a:outerShdw blurRad="50800" dist="38100" dir="2700000" algn="tl" rotWithShape="0">
                    <a:prstClr val="black">
                      <a:alpha val="40000"/>
                    </a:prstClr>
                  </a:outerShdw>
                </a:effectLst>
              </a:rPr>
              <a:t>MN’s Most </a:t>
            </a:r>
          </a:p>
          <a:p>
            <a:pPr marL="0" lvl="0" indent="0" algn="ctr" defTabSz="1244600">
              <a:spcBef>
                <a:spcPct val="0"/>
              </a:spcBef>
              <a:buNone/>
            </a:pPr>
            <a:r>
              <a:rPr lang="en-US" sz="2800" b="1" kern="1200" dirty="0">
                <a:effectLst>
                  <a:outerShdw blurRad="50800" dist="38100" dir="2700000" algn="tl" rotWithShape="0">
                    <a:prstClr val="black">
                      <a:alpha val="40000"/>
                    </a:prstClr>
                  </a:outerShdw>
                </a:effectLst>
              </a:rPr>
              <a:t>Compelling Arguments</a:t>
            </a:r>
          </a:p>
        </p:txBody>
      </p:sp>
      <p:sp>
        <p:nvSpPr>
          <p:cNvPr id="10" name="Freeform 9">
            <a:extLst>
              <a:ext uri="{FF2B5EF4-FFF2-40B4-BE49-F238E27FC236}">
                <a16:creationId xmlns:a16="http://schemas.microsoft.com/office/drawing/2014/main" id="{5DA695A6-11FA-B6D0-0541-2473A61DA298}"/>
              </a:ext>
            </a:extLst>
          </p:cNvPr>
          <p:cNvSpPr/>
          <p:nvPr/>
        </p:nvSpPr>
        <p:spPr>
          <a:xfrm>
            <a:off x="837908" y="2703228"/>
            <a:ext cx="4840427" cy="3158729"/>
          </a:xfrm>
          <a:custGeom>
            <a:avLst/>
            <a:gdLst>
              <a:gd name="connsiteX0" fmla="*/ 0 w 4840427"/>
              <a:gd name="connsiteY0" fmla="*/ 0 h 3074399"/>
              <a:gd name="connsiteX1" fmla="*/ 4840427 w 4840427"/>
              <a:gd name="connsiteY1" fmla="*/ 0 h 3074399"/>
              <a:gd name="connsiteX2" fmla="*/ 4840427 w 4840427"/>
              <a:gd name="connsiteY2" fmla="*/ 3074399 h 3074399"/>
              <a:gd name="connsiteX3" fmla="*/ 0 w 4840427"/>
              <a:gd name="connsiteY3" fmla="*/ 3074399 h 3074399"/>
              <a:gd name="connsiteX4" fmla="*/ 0 w 4840427"/>
              <a:gd name="connsiteY4" fmla="*/ 0 h 3074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0427" h="3074399">
                <a:moveTo>
                  <a:pt x="0" y="0"/>
                </a:moveTo>
                <a:lnTo>
                  <a:pt x="4840427" y="0"/>
                </a:lnTo>
                <a:lnTo>
                  <a:pt x="4840427" y="3074399"/>
                </a:lnTo>
                <a:lnTo>
                  <a:pt x="0" y="3074399"/>
                </a:lnTo>
                <a:lnTo>
                  <a:pt x="0" y="0"/>
                </a:lnTo>
                <a:close/>
              </a:path>
            </a:pathLst>
          </a:custGeom>
          <a:solidFill>
            <a:schemeClr val="bg1"/>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149352" rIns="199136" bIns="224028" numCol="1" spcCol="1270" anchor="t" anchorCtr="0">
            <a:noAutofit/>
          </a:bodyPr>
          <a:lstStyle/>
          <a:p>
            <a:pPr marL="0" lvl="1" algn="l" defTabSz="1244600">
              <a:spcBef>
                <a:spcPct val="0"/>
              </a:spcBef>
              <a:spcAft>
                <a:spcPts val="1200"/>
              </a:spcAft>
            </a:pPr>
            <a:r>
              <a:rPr lang="en-US" sz="2400" kern="1200" dirty="0"/>
              <a:t>Better care coordination </a:t>
            </a:r>
          </a:p>
          <a:p>
            <a:pPr marL="0" lvl="1" algn="l" defTabSz="1244600">
              <a:spcBef>
                <a:spcPct val="0"/>
              </a:spcBef>
              <a:spcAft>
                <a:spcPts val="1200"/>
              </a:spcAft>
            </a:pPr>
            <a:r>
              <a:rPr lang="en-US" sz="2400" kern="1200" dirty="0"/>
              <a:t>Physician autonomy</a:t>
            </a:r>
          </a:p>
          <a:p>
            <a:pPr marL="0" lvl="1" algn="l" defTabSz="1244600">
              <a:spcBef>
                <a:spcPct val="0"/>
              </a:spcBef>
              <a:spcAft>
                <a:spcPts val="1200"/>
              </a:spcAft>
            </a:pPr>
            <a:r>
              <a:rPr lang="en-US" sz="2400" kern="1200" dirty="0"/>
              <a:t>Mitigate rural hospital closures</a:t>
            </a:r>
          </a:p>
          <a:p>
            <a:pPr marL="0" lvl="1" algn="l" defTabSz="1244600">
              <a:spcBef>
                <a:spcPct val="0"/>
              </a:spcBef>
              <a:spcAft>
                <a:spcPts val="1200"/>
              </a:spcAft>
            </a:pPr>
            <a:r>
              <a:rPr lang="en-US" sz="2400" kern="1200" dirty="0"/>
              <a:t>Mitigate personal medical debt</a:t>
            </a:r>
          </a:p>
        </p:txBody>
      </p:sp>
    </p:spTree>
    <p:extLst>
      <p:ext uri="{BB962C8B-B14F-4D97-AF65-F5344CB8AC3E}">
        <p14:creationId xmlns:p14="http://schemas.microsoft.com/office/powerpoint/2010/main" val="139178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bg/>
                                          </p:spTgt>
                                        </p:tgtEl>
                                        <p:attrNameLst>
                                          <p:attrName>style.visibility</p:attrName>
                                        </p:attrNameLst>
                                      </p:cBhvr>
                                      <p:to>
                                        <p:strVal val="visible"/>
                                      </p:to>
                                    </p:set>
                                    <p:animEffect transition="in" filter="fade">
                                      <p:cBhvr>
                                        <p:cTn id="12" dur="500"/>
                                        <p:tgtEl>
                                          <p:spTgt spid="10">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fade">
                                      <p:cBhvr>
                                        <p:cTn id="19" dur="500"/>
                                        <p:tgtEl>
                                          <p:spTgt spid="10">
                                            <p:txEl>
                                              <p:pRg st="1" end="1"/>
                                            </p:tx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fade">
                                      <p:cBhvr>
                                        <p:cTn id="23" dur="500"/>
                                        <p:tgtEl>
                                          <p:spTgt spid="10">
                                            <p:txEl>
                                              <p:pRg st="2" end="2"/>
                                            </p:txEl>
                                          </p:spTgt>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bg/>
                                          </p:spTgt>
                                        </p:tgtEl>
                                        <p:attrNameLst>
                                          <p:attrName>style.visibility</p:attrName>
                                        </p:attrNameLst>
                                      </p:cBhvr>
                                      <p:to>
                                        <p:strVal val="visible"/>
                                      </p:to>
                                    </p:set>
                                    <p:animEffect transition="in" filter="fade">
                                      <p:cBhvr>
                                        <p:cTn id="37" dur="500"/>
                                        <p:tgtEl>
                                          <p:spTgt spid="8">
                                            <p:bg/>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fade">
                                      <p:cBhvr>
                                        <p:cTn id="40" dur="500"/>
                                        <p:tgtEl>
                                          <p:spTgt spid="8">
                                            <p:txEl>
                                              <p:pRg st="0" end="0"/>
                                            </p:txEl>
                                          </p:spTgt>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8">
                                            <p:txEl>
                                              <p:pRg st="1" end="1"/>
                                            </p:txEl>
                                          </p:spTgt>
                                        </p:tgtEl>
                                        <p:attrNameLst>
                                          <p:attrName>style.visibility</p:attrName>
                                        </p:attrNameLst>
                                      </p:cBhvr>
                                      <p:to>
                                        <p:strVal val="visible"/>
                                      </p:to>
                                    </p:set>
                                    <p:animEffect transition="in" filter="fade">
                                      <p:cBhvr>
                                        <p:cTn id="44" dur="500"/>
                                        <p:tgtEl>
                                          <p:spTgt spid="8">
                                            <p:txEl>
                                              <p:pRg st="1" end="1"/>
                                            </p:txEl>
                                          </p:spTgt>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8">
                                            <p:txEl>
                                              <p:pRg st="2" end="2"/>
                                            </p:txEl>
                                          </p:spTgt>
                                        </p:tgtEl>
                                        <p:attrNameLst>
                                          <p:attrName>style.visibility</p:attrName>
                                        </p:attrNameLst>
                                      </p:cBhvr>
                                      <p:to>
                                        <p:strVal val="visible"/>
                                      </p:to>
                                    </p:set>
                                    <p:animEffect transition="in" filter="fade">
                                      <p:cBhvr>
                                        <p:cTn id="48"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uiExpand="1" build="allAtOnce" animBg="1"/>
      <p:bldP spid="9" grpId="0" animBg="1"/>
      <p:bldP spid="10" grpId="0" uiExpand="1"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C0B76-A910-2FE1-DAB5-E41FDDA47C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EAE960-9C89-D3E9-F5DB-A1D0546EF324}"/>
              </a:ext>
            </a:extLst>
          </p:cNvPr>
          <p:cNvSpPr>
            <a:spLocks noGrp="1"/>
          </p:cNvSpPr>
          <p:nvPr>
            <p:ph type="title"/>
          </p:nvPr>
        </p:nvSpPr>
        <p:spPr/>
        <p:txBody>
          <a:bodyPr/>
          <a:lstStyle/>
          <a:p>
            <a:r>
              <a:rPr lang="en-US" dirty="0"/>
              <a:t>Politics Drives Tactics</a:t>
            </a:r>
          </a:p>
        </p:txBody>
      </p:sp>
      <p:sp>
        <p:nvSpPr>
          <p:cNvPr id="3" name="Text Placeholder 2">
            <a:extLst>
              <a:ext uri="{FF2B5EF4-FFF2-40B4-BE49-F238E27FC236}">
                <a16:creationId xmlns:a16="http://schemas.microsoft.com/office/drawing/2014/main" id="{9925D00E-517C-BE11-B41E-0956A6CAD3E8}"/>
              </a:ext>
            </a:extLst>
          </p:cNvPr>
          <p:cNvSpPr>
            <a:spLocks noGrp="1"/>
          </p:cNvSpPr>
          <p:nvPr>
            <p:ph type="body" idx="10"/>
          </p:nvPr>
        </p:nvSpPr>
        <p:spPr/>
        <p:txBody>
          <a:bodyPr/>
          <a:lstStyle/>
          <a:p>
            <a:endParaRPr lang="en-US"/>
          </a:p>
        </p:txBody>
      </p:sp>
      <p:sp>
        <p:nvSpPr>
          <p:cNvPr id="17" name="Freeform 16">
            <a:extLst>
              <a:ext uri="{FF2B5EF4-FFF2-40B4-BE49-F238E27FC236}">
                <a16:creationId xmlns:a16="http://schemas.microsoft.com/office/drawing/2014/main" id="{39CA717D-D954-051C-7B8A-B048B638B652}"/>
              </a:ext>
            </a:extLst>
          </p:cNvPr>
          <p:cNvSpPr/>
          <p:nvPr/>
        </p:nvSpPr>
        <p:spPr>
          <a:xfrm>
            <a:off x="841485" y="1695980"/>
            <a:ext cx="3203971" cy="935096"/>
          </a:xfrm>
          <a:custGeom>
            <a:avLst/>
            <a:gdLst>
              <a:gd name="connsiteX0" fmla="*/ 0 w 3203971"/>
              <a:gd name="connsiteY0" fmla="*/ 0 h 935096"/>
              <a:gd name="connsiteX1" fmla="*/ 3203971 w 3203971"/>
              <a:gd name="connsiteY1" fmla="*/ 0 h 935096"/>
              <a:gd name="connsiteX2" fmla="*/ 3203971 w 3203971"/>
              <a:gd name="connsiteY2" fmla="*/ 935096 h 935096"/>
              <a:gd name="connsiteX3" fmla="*/ 0 w 3203971"/>
              <a:gd name="connsiteY3" fmla="*/ 935096 h 935096"/>
              <a:gd name="connsiteX4" fmla="*/ 0 w 3203971"/>
              <a:gd name="connsiteY4" fmla="*/ 0 h 935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935096">
                <a:moveTo>
                  <a:pt x="0" y="0"/>
                </a:moveTo>
                <a:lnTo>
                  <a:pt x="3203971" y="0"/>
                </a:lnTo>
                <a:lnTo>
                  <a:pt x="3203971" y="935096"/>
                </a:lnTo>
                <a:lnTo>
                  <a:pt x="0" y="935096"/>
                </a:lnTo>
                <a:lnTo>
                  <a:pt x="0" y="0"/>
                </a:lnTo>
                <a:close/>
              </a:path>
            </a:pathLst>
          </a:custGeom>
          <a:solidFill>
            <a:schemeClr val="accent4">
              <a:lumMod val="75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109728" rIns="91440" bIns="109728" numCol="1" spcCol="1270" anchor="ctr" anchorCtr="0">
            <a:noAutofit/>
          </a:bodyPr>
          <a:lstStyle/>
          <a:p>
            <a:pPr marL="0" lvl="0" indent="0" algn="ctr" defTabSz="1200150">
              <a:spcBef>
                <a:spcPct val="0"/>
              </a:spcBef>
              <a:buNone/>
            </a:pPr>
            <a:r>
              <a:rPr lang="en-US" sz="2700" b="1" kern="1200" dirty="0">
                <a:effectLst>
                  <a:outerShdw blurRad="50800" dist="38100" dir="2700000" algn="tl" rotWithShape="0">
                    <a:prstClr val="black">
                      <a:alpha val="40000"/>
                    </a:prstClr>
                  </a:outerShdw>
                </a:effectLst>
              </a:rPr>
              <a:t>Solidly Democratic States</a:t>
            </a:r>
          </a:p>
        </p:txBody>
      </p:sp>
      <p:sp>
        <p:nvSpPr>
          <p:cNvPr id="18" name="Freeform 17">
            <a:extLst>
              <a:ext uri="{FF2B5EF4-FFF2-40B4-BE49-F238E27FC236}">
                <a16:creationId xmlns:a16="http://schemas.microsoft.com/office/drawing/2014/main" id="{C29B2CD6-C1B4-7B56-52FC-175DBCEB5035}"/>
              </a:ext>
            </a:extLst>
          </p:cNvPr>
          <p:cNvSpPr/>
          <p:nvPr/>
        </p:nvSpPr>
        <p:spPr>
          <a:xfrm>
            <a:off x="841485" y="2631077"/>
            <a:ext cx="3203971" cy="1989909"/>
          </a:xfrm>
          <a:custGeom>
            <a:avLst/>
            <a:gdLst>
              <a:gd name="connsiteX0" fmla="*/ 0 w 3203971"/>
              <a:gd name="connsiteY0" fmla="*/ 0 h 1852875"/>
              <a:gd name="connsiteX1" fmla="*/ 3203971 w 3203971"/>
              <a:gd name="connsiteY1" fmla="*/ 0 h 1852875"/>
              <a:gd name="connsiteX2" fmla="*/ 3203971 w 3203971"/>
              <a:gd name="connsiteY2" fmla="*/ 1852875 h 1852875"/>
              <a:gd name="connsiteX3" fmla="*/ 0 w 3203971"/>
              <a:gd name="connsiteY3" fmla="*/ 1852875 h 1852875"/>
              <a:gd name="connsiteX4" fmla="*/ 0 w 3203971"/>
              <a:gd name="connsiteY4" fmla="*/ 0 h 18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1852875">
                <a:moveTo>
                  <a:pt x="0" y="0"/>
                </a:moveTo>
                <a:lnTo>
                  <a:pt x="3203971" y="0"/>
                </a:lnTo>
                <a:lnTo>
                  <a:pt x="3203971" y="1852875"/>
                </a:lnTo>
                <a:lnTo>
                  <a:pt x="0" y="1852875"/>
                </a:lnTo>
                <a:lnTo>
                  <a:pt x="0" y="0"/>
                </a:lnTo>
                <a:close/>
              </a:path>
            </a:pathLst>
          </a:custGeom>
          <a:solidFill>
            <a:schemeClr val="bg1"/>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144018" rIns="192024" bIns="216027" numCol="1" spcCol="1270" anchor="t" anchorCtr="0">
            <a:noAutofit/>
          </a:bodyPr>
          <a:lstStyle/>
          <a:p>
            <a:pPr marL="0" lvl="1" algn="l" defTabSz="1200150">
              <a:lnSpc>
                <a:spcPct val="90000"/>
              </a:lnSpc>
              <a:spcAft>
                <a:spcPts val="1200"/>
              </a:spcAft>
            </a:pPr>
            <a:r>
              <a:rPr lang="en-US" sz="2000" kern="1200" dirty="0"/>
              <a:t>Build public support</a:t>
            </a:r>
          </a:p>
          <a:p>
            <a:pPr marL="0" lvl="1" algn="l" defTabSz="1200150">
              <a:lnSpc>
                <a:spcPct val="90000"/>
              </a:lnSpc>
              <a:spcAft>
                <a:spcPts val="1200"/>
              </a:spcAft>
            </a:pPr>
            <a:r>
              <a:rPr lang="en-US" sz="2000" kern="1200" dirty="0"/>
              <a:t>Use tactics from CT,</a:t>
            </a:r>
            <a:r>
              <a:rPr lang="en-US" sz="2000" dirty="0"/>
              <a:t> </a:t>
            </a:r>
            <a:r>
              <a:rPr lang="en-US" sz="2000" kern="1200" dirty="0"/>
              <a:t>MN, and others in our report </a:t>
            </a:r>
          </a:p>
          <a:p>
            <a:pPr marL="0" lvl="1" algn="l" defTabSz="1200150">
              <a:lnSpc>
                <a:spcPct val="90000"/>
              </a:lnSpc>
              <a:spcAft>
                <a:spcPts val="1200"/>
              </a:spcAft>
            </a:pPr>
            <a:r>
              <a:rPr lang="en-US" sz="2000" dirty="0"/>
              <a:t>States should fine-tune our economic projections</a:t>
            </a:r>
            <a:endParaRPr lang="en-US" sz="2000" kern="1200" dirty="0"/>
          </a:p>
        </p:txBody>
      </p:sp>
      <p:sp>
        <p:nvSpPr>
          <p:cNvPr id="19" name="Freeform 18">
            <a:extLst>
              <a:ext uri="{FF2B5EF4-FFF2-40B4-BE49-F238E27FC236}">
                <a16:creationId xmlns:a16="http://schemas.microsoft.com/office/drawing/2014/main" id="{7713620A-DF32-5255-EC6E-60CA94386E44}"/>
              </a:ext>
            </a:extLst>
          </p:cNvPr>
          <p:cNvSpPr/>
          <p:nvPr/>
        </p:nvSpPr>
        <p:spPr>
          <a:xfrm>
            <a:off x="4494012" y="1695980"/>
            <a:ext cx="3203971" cy="935096"/>
          </a:xfrm>
          <a:custGeom>
            <a:avLst/>
            <a:gdLst>
              <a:gd name="connsiteX0" fmla="*/ 0 w 3203971"/>
              <a:gd name="connsiteY0" fmla="*/ 0 h 935096"/>
              <a:gd name="connsiteX1" fmla="*/ 3203971 w 3203971"/>
              <a:gd name="connsiteY1" fmla="*/ 0 h 935096"/>
              <a:gd name="connsiteX2" fmla="*/ 3203971 w 3203971"/>
              <a:gd name="connsiteY2" fmla="*/ 935096 h 935096"/>
              <a:gd name="connsiteX3" fmla="*/ 0 w 3203971"/>
              <a:gd name="connsiteY3" fmla="*/ 935096 h 935096"/>
              <a:gd name="connsiteX4" fmla="*/ 0 w 3203971"/>
              <a:gd name="connsiteY4" fmla="*/ 0 h 935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935096">
                <a:moveTo>
                  <a:pt x="0" y="0"/>
                </a:moveTo>
                <a:lnTo>
                  <a:pt x="3203971" y="0"/>
                </a:lnTo>
                <a:lnTo>
                  <a:pt x="3203971" y="935096"/>
                </a:lnTo>
                <a:lnTo>
                  <a:pt x="0" y="935096"/>
                </a:lnTo>
                <a:lnTo>
                  <a:pt x="0" y="0"/>
                </a:lnTo>
                <a:close/>
              </a:path>
            </a:pathLst>
          </a:custGeom>
          <a:solidFill>
            <a:schemeClr val="accent5">
              <a:lumMod val="75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109728" rIns="91440" bIns="109728" numCol="1" spcCol="1270" anchor="ctr" anchorCtr="0">
            <a:noAutofit/>
          </a:bodyPr>
          <a:lstStyle/>
          <a:p>
            <a:pPr marL="0" lvl="0" indent="0" algn="ctr" defTabSz="1200150">
              <a:spcBef>
                <a:spcPct val="0"/>
              </a:spcBef>
              <a:buNone/>
            </a:pPr>
            <a:r>
              <a:rPr lang="en-US" sz="2700" b="1" kern="1200" dirty="0">
                <a:effectLst>
                  <a:outerShdw blurRad="50800" dist="38100" dir="2700000" algn="tl" rotWithShape="0">
                    <a:prstClr val="black">
                      <a:alpha val="40000"/>
                    </a:prstClr>
                  </a:outerShdw>
                </a:effectLst>
              </a:rPr>
              <a:t>Politically </a:t>
            </a:r>
          </a:p>
          <a:p>
            <a:pPr marL="0" lvl="0" indent="0" algn="ctr" defTabSz="1200150">
              <a:spcBef>
                <a:spcPct val="0"/>
              </a:spcBef>
              <a:buNone/>
            </a:pPr>
            <a:r>
              <a:rPr lang="en-US" sz="2700" b="1" kern="1200" dirty="0">
                <a:effectLst>
                  <a:outerShdw blurRad="50800" dist="38100" dir="2700000" algn="tl" rotWithShape="0">
                    <a:prstClr val="black">
                      <a:alpha val="40000"/>
                    </a:prstClr>
                  </a:outerShdw>
                </a:effectLst>
              </a:rPr>
              <a:t>Mixed States</a:t>
            </a:r>
          </a:p>
        </p:txBody>
      </p:sp>
      <p:sp>
        <p:nvSpPr>
          <p:cNvPr id="20" name="Rectangle 19">
            <a:extLst>
              <a:ext uri="{FF2B5EF4-FFF2-40B4-BE49-F238E27FC236}">
                <a16:creationId xmlns:a16="http://schemas.microsoft.com/office/drawing/2014/main" id="{3507B18F-7CF5-6445-B503-275A6853BB08}"/>
              </a:ext>
            </a:extLst>
          </p:cNvPr>
          <p:cNvSpPr/>
          <p:nvPr/>
        </p:nvSpPr>
        <p:spPr>
          <a:xfrm>
            <a:off x="4494012" y="2631077"/>
            <a:ext cx="3203971" cy="1989909"/>
          </a:xfrm>
          <a:prstGeom prst="rect">
            <a:avLst/>
          </a:prstGeom>
          <a:solidFill>
            <a:schemeClr val="bg1"/>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182880"/>
          <a:lstStyle/>
          <a:p>
            <a:pPr>
              <a:spcAft>
                <a:spcPts val="1200"/>
              </a:spcAft>
            </a:pPr>
            <a:r>
              <a:rPr lang="en-US" sz="2000" dirty="0"/>
              <a:t>“More physicians want to take Medicaid; it’s just too hard to work with MCOs.”</a:t>
            </a:r>
          </a:p>
          <a:p>
            <a:pPr>
              <a:spcAft>
                <a:spcPts val="1200"/>
              </a:spcAft>
            </a:pPr>
            <a:r>
              <a:rPr lang="en-US" sz="2000" dirty="0"/>
              <a:t>Focus on how much money is wasted today</a:t>
            </a:r>
          </a:p>
        </p:txBody>
      </p:sp>
      <p:sp>
        <p:nvSpPr>
          <p:cNvPr id="21" name="Freeform 20">
            <a:extLst>
              <a:ext uri="{FF2B5EF4-FFF2-40B4-BE49-F238E27FC236}">
                <a16:creationId xmlns:a16="http://schemas.microsoft.com/office/drawing/2014/main" id="{523CA5EA-EDA5-C9BB-A011-23629CBF0210}"/>
              </a:ext>
            </a:extLst>
          </p:cNvPr>
          <p:cNvSpPr/>
          <p:nvPr/>
        </p:nvSpPr>
        <p:spPr>
          <a:xfrm>
            <a:off x="8146540" y="1695980"/>
            <a:ext cx="3203971" cy="935096"/>
          </a:xfrm>
          <a:custGeom>
            <a:avLst/>
            <a:gdLst>
              <a:gd name="connsiteX0" fmla="*/ 0 w 3203971"/>
              <a:gd name="connsiteY0" fmla="*/ 0 h 935096"/>
              <a:gd name="connsiteX1" fmla="*/ 3203971 w 3203971"/>
              <a:gd name="connsiteY1" fmla="*/ 0 h 935096"/>
              <a:gd name="connsiteX2" fmla="*/ 3203971 w 3203971"/>
              <a:gd name="connsiteY2" fmla="*/ 935096 h 935096"/>
              <a:gd name="connsiteX3" fmla="*/ 0 w 3203971"/>
              <a:gd name="connsiteY3" fmla="*/ 935096 h 935096"/>
              <a:gd name="connsiteX4" fmla="*/ 0 w 3203971"/>
              <a:gd name="connsiteY4" fmla="*/ 0 h 935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935096">
                <a:moveTo>
                  <a:pt x="0" y="0"/>
                </a:moveTo>
                <a:lnTo>
                  <a:pt x="3203971" y="0"/>
                </a:lnTo>
                <a:lnTo>
                  <a:pt x="3203971" y="935096"/>
                </a:lnTo>
                <a:lnTo>
                  <a:pt x="0" y="935096"/>
                </a:lnTo>
                <a:lnTo>
                  <a:pt x="0" y="0"/>
                </a:lnTo>
                <a:close/>
              </a:path>
            </a:pathLst>
          </a:custGeom>
          <a:solidFill>
            <a:schemeClr val="accent2">
              <a:lumMod val="75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109728" rIns="91440" bIns="109728" numCol="1" spcCol="1270" anchor="ctr" anchorCtr="0">
            <a:noAutofit/>
          </a:bodyPr>
          <a:lstStyle/>
          <a:p>
            <a:pPr marL="0" lvl="0" indent="0" algn="ctr" defTabSz="1200150">
              <a:spcBef>
                <a:spcPct val="0"/>
              </a:spcBef>
              <a:buNone/>
            </a:pPr>
            <a:r>
              <a:rPr lang="en-US" sz="2700" b="1" kern="1200" dirty="0">
                <a:effectLst>
                  <a:outerShdw blurRad="50800" dist="38100" dir="2700000" algn="tl" rotWithShape="0">
                    <a:prstClr val="black">
                      <a:alpha val="40000"/>
                    </a:prstClr>
                  </a:outerShdw>
                </a:effectLst>
              </a:rPr>
              <a:t>Solidly Republican States</a:t>
            </a:r>
          </a:p>
        </p:txBody>
      </p:sp>
      <p:sp>
        <p:nvSpPr>
          <p:cNvPr id="22" name="Rectangle 21">
            <a:extLst>
              <a:ext uri="{FF2B5EF4-FFF2-40B4-BE49-F238E27FC236}">
                <a16:creationId xmlns:a16="http://schemas.microsoft.com/office/drawing/2014/main" id="{D12733D4-71A4-907C-1EB4-6DF8494D379E}"/>
              </a:ext>
            </a:extLst>
          </p:cNvPr>
          <p:cNvSpPr/>
          <p:nvPr/>
        </p:nvSpPr>
        <p:spPr>
          <a:xfrm>
            <a:off x="8146540" y="2631077"/>
            <a:ext cx="3203971" cy="1989909"/>
          </a:xfrm>
          <a:prstGeom prst="rect">
            <a:avLst/>
          </a:prstGeom>
          <a:solidFill>
            <a:schemeClr val="bg1"/>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182880"/>
          <a:lstStyle/>
          <a:p>
            <a:pPr>
              <a:spcAft>
                <a:spcPts val="1200"/>
              </a:spcAft>
            </a:pPr>
            <a:r>
              <a:rPr lang="en-US" sz="2000" dirty="0"/>
              <a:t>Demand transparency and fiscal accountability</a:t>
            </a:r>
          </a:p>
          <a:p>
            <a:pPr>
              <a:spcAft>
                <a:spcPts val="1200"/>
              </a:spcAft>
            </a:pPr>
            <a:r>
              <a:rPr lang="en-US" sz="2000" dirty="0"/>
              <a:t>Emphasize the economics</a:t>
            </a:r>
          </a:p>
          <a:p>
            <a:pPr>
              <a:spcAft>
                <a:spcPts val="1200"/>
              </a:spcAft>
            </a:pPr>
            <a:r>
              <a:rPr lang="en-US" sz="2000" dirty="0"/>
              <a:t>Identify a champion</a:t>
            </a:r>
          </a:p>
        </p:txBody>
      </p:sp>
      <p:sp>
        <p:nvSpPr>
          <p:cNvPr id="15" name="Rectangle 14">
            <a:extLst>
              <a:ext uri="{FF2B5EF4-FFF2-40B4-BE49-F238E27FC236}">
                <a16:creationId xmlns:a16="http://schemas.microsoft.com/office/drawing/2014/main" id="{4EA7C111-B1C0-AD1B-064D-9F7B75015AA2}"/>
              </a:ext>
            </a:extLst>
          </p:cNvPr>
          <p:cNvSpPr/>
          <p:nvPr/>
        </p:nvSpPr>
        <p:spPr>
          <a:xfrm>
            <a:off x="841484" y="4969383"/>
            <a:ext cx="10509027" cy="748145"/>
          </a:xfrm>
          <a:prstGeom prst="rect">
            <a:avLst/>
          </a:prstGeom>
          <a:solidFill>
            <a:schemeClr val="accent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00" b="1" dirty="0">
                <a:effectLst>
                  <a:outerShdw blurRad="50800" dist="38100" dir="2700000" algn="tl" rotWithShape="0">
                    <a:prstClr val="black">
                      <a:alpha val="40000"/>
                    </a:prstClr>
                  </a:outerShdw>
                </a:effectLst>
              </a:rPr>
              <a:t>All states: Collaborate with the wider advocacy community</a:t>
            </a:r>
          </a:p>
        </p:txBody>
      </p:sp>
    </p:spTree>
    <p:extLst>
      <p:ext uri="{BB962C8B-B14F-4D97-AF65-F5344CB8AC3E}">
        <p14:creationId xmlns:p14="http://schemas.microsoft.com/office/powerpoint/2010/main" val="213874807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bg/>
                                          </p:spTgt>
                                        </p:tgtEl>
                                        <p:attrNameLst>
                                          <p:attrName>style.visibility</p:attrName>
                                        </p:attrNameLst>
                                      </p:cBhvr>
                                      <p:to>
                                        <p:strVal val="visible"/>
                                      </p:to>
                                    </p:set>
                                    <p:animEffect transition="in" filter="fade">
                                      <p:cBhvr>
                                        <p:cTn id="12" dur="500"/>
                                        <p:tgtEl>
                                          <p:spTgt spid="18">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8">
                                            <p:txEl>
                                              <p:pRg st="1" end="1"/>
                                            </p:txEl>
                                          </p:spTgt>
                                        </p:tgtEl>
                                        <p:attrNameLst>
                                          <p:attrName>style.visibility</p:attrName>
                                        </p:attrNameLst>
                                      </p:cBhvr>
                                      <p:to>
                                        <p:strVal val="visible"/>
                                      </p:to>
                                    </p:set>
                                    <p:animEffect transition="in" filter="fade">
                                      <p:cBhvr>
                                        <p:cTn id="19" dur="500"/>
                                        <p:tgtEl>
                                          <p:spTgt spid="18">
                                            <p:txEl>
                                              <p:pRg st="1" end="1"/>
                                            </p:tx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8">
                                            <p:txEl>
                                              <p:pRg st="2" end="2"/>
                                            </p:txEl>
                                          </p:spTgt>
                                        </p:tgtEl>
                                        <p:attrNameLst>
                                          <p:attrName>style.visibility</p:attrName>
                                        </p:attrNameLst>
                                      </p:cBhvr>
                                      <p:to>
                                        <p:strVal val="visible"/>
                                      </p:to>
                                    </p:set>
                                    <p:animEffect transition="in" filter="fade">
                                      <p:cBhvr>
                                        <p:cTn id="23" dur="500"/>
                                        <p:tgtEl>
                                          <p:spTgt spid="1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0">
                                            <p:bg/>
                                          </p:spTgt>
                                        </p:tgtEl>
                                        <p:attrNameLst>
                                          <p:attrName>style.visibility</p:attrName>
                                        </p:attrNameLst>
                                      </p:cBhvr>
                                      <p:to>
                                        <p:strVal val="visible"/>
                                      </p:to>
                                    </p:set>
                                    <p:animEffect transition="in" filter="fade">
                                      <p:cBhvr>
                                        <p:cTn id="33" dur="500"/>
                                        <p:tgtEl>
                                          <p:spTgt spid="20">
                                            <p:bg/>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xEl>
                                              <p:pRg st="0" end="0"/>
                                            </p:txEl>
                                          </p:spTgt>
                                        </p:tgtEl>
                                        <p:attrNameLst>
                                          <p:attrName>style.visibility</p:attrName>
                                        </p:attrNameLst>
                                      </p:cBhvr>
                                      <p:to>
                                        <p:strVal val="visible"/>
                                      </p:to>
                                    </p:set>
                                    <p:animEffect transition="in" filter="fade">
                                      <p:cBhvr>
                                        <p:cTn id="36" dur="500"/>
                                        <p:tgtEl>
                                          <p:spTgt spid="20">
                                            <p:txEl>
                                              <p:pRg st="0" end="0"/>
                                            </p:txEl>
                                          </p:spTgt>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20">
                                            <p:txEl>
                                              <p:pRg st="1" end="1"/>
                                            </p:txEl>
                                          </p:spTgt>
                                        </p:tgtEl>
                                        <p:attrNameLst>
                                          <p:attrName>style.visibility</p:attrName>
                                        </p:attrNameLst>
                                      </p:cBhvr>
                                      <p:to>
                                        <p:strVal val="visible"/>
                                      </p:to>
                                    </p:set>
                                    <p:animEffect transition="in" filter="fade">
                                      <p:cBhvr>
                                        <p:cTn id="40" dur="500"/>
                                        <p:tgtEl>
                                          <p:spTgt spid="20">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2">
                                            <p:bg/>
                                          </p:spTgt>
                                        </p:tgtEl>
                                        <p:attrNameLst>
                                          <p:attrName>style.visibility</p:attrName>
                                        </p:attrNameLst>
                                      </p:cBhvr>
                                      <p:to>
                                        <p:strVal val="visible"/>
                                      </p:to>
                                    </p:set>
                                    <p:animEffect transition="in" filter="fade">
                                      <p:cBhvr>
                                        <p:cTn id="50" dur="500"/>
                                        <p:tgtEl>
                                          <p:spTgt spid="22">
                                            <p:bg/>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2">
                                            <p:txEl>
                                              <p:pRg st="0" end="0"/>
                                            </p:txEl>
                                          </p:spTgt>
                                        </p:tgtEl>
                                        <p:attrNameLst>
                                          <p:attrName>style.visibility</p:attrName>
                                        </p:attrNameLst>
                                      </p:cBhvr>
                                      <p:to>
                                        <p:strVal val="visible"/>
                                      </p:to>
                                    </p:set>
                                    <p:animEffect transition="in" filter="fade">
                                      <p:cBhvr>
                                        <p:cTn id="53" dur="500"/>
                                        <p:tgtEl>
                                          <p:spTgt spid="22">
                                            <p:txEl>
                                              <p:pRg st="0" end="0"/>
                                            </p:txEl>
                                          </p:spTgt>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22">
                                            <p:txEl>
                                              <p:pRg st="1" end="1"/>
                                            </p:txEl>
                                          </p:spTgt>
                                        </p:tgtEl>
                                        <p:attrNameLst>
                                          <p:attrName>style.visibility</p:attrName>
                                        </p:attrNameLst>
                                      </p:cBhvr>
                                      <p:to>
                                        <p:strVal val="visible"/>
                                      </p:to>
                                    </p:set>
                                    <p:animEffect transition="in" filter="fade">
                                      <p:cBhvr>
                                        <p:cTn id="57" dur="500"/>
                                        <p:tgtEl>
                                          <p:spTgt spid="22">
                                            <p:txEl>
                                              <p:pRg st="1" end="1"/>
                                            </p:txEl>
                                          </p:spTgt>
                                        </p:tgtEl>
                                      </p:cBhvr>
                                    </p:animEffect>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22">
                                            <p:txEl>
                                              <p:pRg st="2" end="2"/>
                                            </p:txEl>
                                          </p:spTgt>
                                        </p:tgtEl>
                                        <p:attrNameLst>
                                          <p:attrName>style.visibility</p:attrName>
                                        </p:attrNameLst>
                                      </p:cBhvr>
                                      <p:to>
                                        <p:strVal val="visible"/>
                                      </p:to>
                                    </p:set>
                                    <p:animEffect transition="in" filter="fade">
                                      <p:cBhvr>
                                        <p:cTn id="61" dur="500"/>
                                        <p:tgtEl>
                                          <p:spTgt spid="22">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uiExpand="1" build="p" animBg="1"/>
      <p:bldP spid="19" grpId="0" animBg="1"/>
      <p:bldP spid="20" grpId="0" uiExpand="1" build="p" animBg="1"/>
      <p:bldP spid="21" grpId="0" animBg="1"/>
      <p:bldP spid="22" grpId="0" uiExpand="1" build="p"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5C483-4B3E-05FC-2350-26B1BF6DAC73}"/>
            </a:ext>
          </a:extLst>
        </p:cNvPr>
        <p:cNvGrpSpPr/>
        <p:nvPr/>
      </p:nvGrpSpPr>
      <p:grpSpPr>
        <a:xfrm>
          <a:off x="0" y="0"/>
          <a:ext cx="0" cy="0"/>
          <a:chOff x="0" y="0"/>
          <a:chExt cx="0" cy="0"/>
        </a:xfrm>
      </p:grpSpPr>
      <p:sp>
        <p:nvSpPr>
          <p:cNvPr id="5" name="Trapezoid 4">
            <a:extLst>
              <a:ext uri="{FF2B5EF4-FFF2-40B4-BE49-F238E27FC236}">
                <a16:creationId xmlns:a16="http://schemas.microsoft.com/office/drawing/2014/main" id="{31A1892D-4086-16B7-D716-FB5B0481C4CB}"/>
              </a:ext>
            </a:extLst>
          </p:cNvPr>
          <p:cNvSpPr/>
          <p:nvPr/>
        </p:nvSpPr>
        <p:spPr>
          <a:xfrm rot="5400000">
            <a:off x="1205457" y="3216994"/>
            <a:ext cx="2159475" cy="3296084"/>
          </a:xfrm>
          <a:prstGeom prst="trapezoid">
            <a:avLst/>
          </a:prstGeom>
          <a:solidFill>
            <a:schemeClr val="accent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270" lIns="91440" tIns="182880" bIns="182880" rtlCol="0" anchor="ctr"/>
          <a:lstStyle/>
          <a:p>
            <a:pPr>
              <a:spcAft>
                <a:spcPts val="1200"/>
              </a:spcAft>
            </a:pPr>
            <a:r>
              <a:rPr lang="en-US" sz="2000" dirty="0">
                <a:effectLst>
                  <a:outerShdw blurRad="50800" dist="38100" dir="2700000" algn="tl" rotWithShape="0">
                    <a:prstClr val="black">
                      <a:alpha val="40000"/>
                    </a:prstClr>
                  </a:outerShdw>
                </a:effectLst>
              </a:rPr>
              <a:t>Medicare Advantage</a:t>
            </a:r>
          </a:p>
          <a:p>
            <a:pPr>
              <a:spcAft>
                <a:spcPts val="1200"/>
              </a:spcAft>
            </a:pPr>
            <a:r>
              <a:rPr lang="en-US" sz="2000" b="1" dirty="0">
                <a:solidFill>
                  <a:srgbClr val="FFFF00"/>
                </a:solidFill>
                <a:effectLst>
                  <a:outerShdw blurRad="50800" dist="38100" dir="2700000" algn="tl" rotWithShape="0">
                    <a:prstClr val="black">
                      <a:alpha val="40000"/>
                    </a:prstClr>
                  </a:outerShdw>
                </a:effectLst>
              </a:rPr>
              <a:t>Medicaid Managed Care</a:t>
            </a:r>
          </a:p>
        </p:txBody>
      </p:sp>
      <p:sp>
        <p:nvSpPr>
          <p:cNvPr id="3" name="Trapezoid 2">
            <a:extLst>
              <a:ext uri="{FF2B5EF4-FFF2-40B4-BE49-F238E27FC236}">
                <a16:creationId xmlns:a16="http://schemas.microsoft.com/office/drawing/2014/main" id="{83FD16F1-9841-C7A7-A0EE-AD95C8DA82CA}"/>
              </a:ext>
            </a:extLst>
          </p:cNvPr>
          <p:cNvSpPr/>
          <p:nvPr/>
        </p:nvSpPr>
        <p:spPr>
          <a:xfrm rot="16200000">
            <a:off x="8827068" y="3216994"/>
            <a:ext cx="2159475" cy="3296084"/>
          </a:xfrm>
          <a:prstGeom prst="trapezoid">
            <a:avLst/>
          </a:prstGeom>
          <a:solidFill>
            <a:schemeClr val="accent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 lIns="91440" bIns="182880" rtlCol="0" anchor="ctr"/>
          <a:lstStyle/>
          <a:p>
            <a:pPr algn="r">
              <a:spcAft>
                <a:spcPts val="1200"/>
              </a:spcAft>
            </a:pPr>
            <a:r>
              <a:rPr lang="en-US" sz="2000" dirty="0">
                <a:effectLst>
                  <a:outerShdw blurRad="50800" dist="38100" dir="2700000" algn="tl" rotWithShape="0">
                    <a:prstClr val="black">
                      <a:alpha val="40000"/>
                    </a:prstClr>
                  </a:outerShdw>
                </a:effectLst>
              </a:rPr>
              <a:t>Out-of-pocket max</a:t>
            </a:r>
          </a:p>
          <a:p>
            <a:pPr algn="r"/>
            <a:r>
              <a:rPr lang="en-US" sz="2000" dirty="0">
                <a:effectLst>
                  <a:outerShdw blurRad="50800" dist="38100" dir="2700000" algn="tl" rotWithShape="0">
                    <a:prstClr val="black">
                      <a:alpha val="40000"/>
                    </a:prstClr>
                  </a:outerShdw>
                </a:effectLst>
              </a:rPr>
              <a:t>Rx, hearing, vision, dental, long-term </a:t>
            </a:r>
          </a:p>
          <a:p>
            <a:pPr algn="r">
              <a:spcAft>
                <a:spcPts val="1200"/>
              </a:spcAft>
            </a:pPr>
            <a:r>
              <a:rPr lang="en-US" sz="2000" dirty="0">
                <a:effectLst>
                  <a:outerShdw blurRad="50800" dist="38100" dir="2700000" algn="tl" rotWithShape="0">
                    <a:prstClr val="black">
                      <a:alpha val="40000"/>
                    </a:prstClr>
                  </a:outerShdw>
                </a:effectLst>
              </a:rPr>
              <a:t>care</a:t>
            </a:r>
          </a:p>
        </p:txBody>
      </p:sp>
      <p:grpSp>
        <p:nvGrpSpPr>
          <p:cNvPr id="7" name="Group 6">
            <a:extLst>
              <a:ext uri="{FF2B5EF4-FFF2-40B4-BE49-F238E27FC236}">
                <a16:creationId xmlns:a16="http://schemas.microsoft.com/office/drawing/2014/main" id="{8877B99F-008B-111A-2A5D-0524492758C0}"/>
              </a:ext>
            </a:extLst>
          </p:cNvPr>
          <p:cNvGrpSpPr/>
          <p:nvPr/>
        </p:nvGrpSpPr>
        <p:grpSpPr>
          <a:xfrm>
            <a:off x="3871337" y="1528042"/>
            <a:ext cx="4449326" cy="4449326"/>
            <a:chOff x="3871338" y="1528042"/>
            <a:chExt cx="4449326" cy="4449326"/>
          </a:xfrm>
        </p:grpSpPr>
        <p:sp>
          <p:nvSpPr>
            <p:cNvPr id="8" name="Block Arc 7">
              <a:extLst>
                <a:ext uri="{FF2B5EF4-FFF2-40B4-BE49-F238E27FC236}">
                  <a16:creationId xmlns:a16="http://schemas.microsoft.com/office/drawing/2014/main" id="{C1741711-83EF-9610-4FCF-13FF4DAA6C54}"/>
                </a:ext>
              </a:extLst>
            </p:cNvPr>
            <p:cNvSpPr/>
            <p:nvPr/>
          </p:nvSpPr>
          <p:spPr>
            <a:xfrm>
              <a:off x="3871338" y="1528042"/>
              <a:ext cx="4449326" cy="4449326"/>
            </a:xfrm>
            <a:prstGeom prst="blockArc">
              <a:avLst>
                <a:gd name="adj1" fmla="val 1800000"/>
                <a:gd name="adj2" fmla="val 9000000"/>
                <a:gd name="adj3" fmla="val 4644"/>
              </a:avLst>
            </a:prstGeom>
            <a:ln>
              <a:solidFill>
                <a:schemeClr val="tx2"/>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9" name="Block Arc 8">
              <a:extLst>
                <a:ext uri="{FF2B5EF4-FFF2-40B4-BE49-F238E27FC236}">
                  <a16:creationId xmlns:a16="http://schemas.microsoft.com/office/drawing/2014/main" id="{1DEE83B8-B2BF-178D-2DC4-5D6B1141B928}"/>
                </a:ext>
              </a:extLst>
            </p:cNvPr>
            <p:cNvSpPr/>
            <p:nvPr/>
          </p:nvSpPr>
          <p:spPr>
            <a:xfrm>
              <a:off x="3871338" y="1528042"/>
              <a:ext cx="4449326" cy="4449326"/>
            </a:xfrm>
            <a:prstGeom prst="blockArc">
              <a:avLst>
                <a:gd name="adj1" fmla="val 16200000"/>
                <a:gd name="adj2" fmla="val 1800000"/>
                <a:gd name="adj3" fmla="val 4644"/>
              </a:avLst>
            </a:prstGeom>
            <a:ln>
              <a:solidFill>
                <a:schemeClr val="tx2"/>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10" name="Block Arc 9">
              <a:extLst>
                <a:ext uri="{FF2B5EF4-FFF2-40B4-BE49-F238E27FC236}">
                  <a16:creationId xmlns:a16="http://schemas.microsoft.com/office/drawing/2014/main" id="{44041E91-A2A3-8B0D-4D38-87FCE785797B}"/>
                </a:ext>
              </a:extLst>
            </p:cNvPr>
            <p:cNvSpPr/>
            <p:nvPr/>
          </p:nvSpPr>
          <p:spPr>
            <a:xfrm>
              <a:off x="3871338" y="1528042"/>
              <a:ext cx="4449326" cy="4449326"/>
            </a:xfrm>
            <a:prstGeom prst="blockArc">
              <a:avLst>
                <a:gd name="adj1" fmla="val 9000000"/>
                <a:gd name="adj2" fmla="val 16200000"/>
                <a:gd name="adj3" fmla="val 4644"/>
              </a:avLst>
            </a:prstGeom>
            <a:ln>
              <a:solidFill>
                <a:schemeClr val="tx2"/>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grpSp>
      <p:sp>
        <p:nvSpPr>
          <p:cNvPr id="12" name="Freeform 11">
            <a:extLst>
              <a:ext uri="{FF2B5EF4-FFF2-40B4-BE49-F238E27FC236}">
                <a16:creationId xmlns:a16="http://schemas.microsoft.com/office/drawing/2014/main" id="{2E2CB21B-49ED-F03F-E356-EBCB0ED34ED0}"/>
              </a:ext>
            </a:extLst>
          </p:cNvPr>
          <p:cNvSpPr/>
          <p:nvPr/>
        </p:nvSpPr>
        <p:spPr>
          <a:xfrm>
            <a:off x="4848878" y="2555274"/>
            <a:ext cx="2494244" cy="2494244"/>
          </a:xfrm>
          <a:custGeom>
            <a:avLst/>
            <a:gdLst>
              <a:gd name="connsiteX0" fmla="*/ 0 w 2133555"/>
              <a:gd name="connsiteY0" fmla="*/ 1066778 h 2133555"/>
              <a:gd name="connsiteX1" fmla="*/ 1066778 w 2133555"/>
              <a:gd name="connsiteY1" fmla="*/ 0 h 2133555"/>
              <a:gd name="connsiteX2" fmla="*/ 2133556 w 2133555"/>
              <a:gd name="connsiteY2" fmla="*/ 1066778 h 2133555"/>
              <a:gd name="connsiteX3" fmla="*/ 1066778 w 2133555"/>
              <a:gd name="connsiteY3" fmla="*/ 2133556 h 2133555"/>
              <a:gd name="connsiteX4" fmla="*/ 0 w 2133555"/>
              <a:gd name="connsiteY4" fmla="*/ 1066778 h 2133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555" h="2133555">
                <a:moveTo>
                  <a:pt x="0" y="1066778"/>
                </a:moveTo>
                <a:cubicBezTo>
                  <a:pt x="0" y="477613"/>
                  <a:pt x="477613" y="0"/>
                  <a:pt x="1066778" y="0"/>
                </a:cubicBezTo>
                <a:cubicBezTo>
                  <a:pt x="1655943" y="0"/>
                  <a:pt x="2133556" y="477613"/>
                  <a:pt x="2133556" y="1066778"/>
                </a:cubicBezTo>
                <a:cubicBezTo>
                  <a:pt x="2133556" y="1655943"/>
                  <a:pt x="1655943" y="2133556"/>
                  <a:pt x="1066778" y="2133556"/>
                </a:cubicBezTo>
                <a:cubicBezTo>
                  <a:pt x="477613" y="2133556"/>
                  <a:pt x="0" y="1655943"/>
                  <a:pt x="0" y="1066778"/>
                </a:cubicBezTo>
                <a:close/>
              </a:path>
            </a:pathLst>
          </a:custGeom>
          <a:solidFill>
            <a:schemeClr val="accent1">
              <a:lumMod val="75000"/>
            </a:schemeClr>
          </a:solidFill>
          <a:ln>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337852" rIns="182880" bIns="337852" numCol="1" spcCol="1270" anchor="ctr" anchorCtr="0">
            <a:noAutofit/>
          </a:bodyPr>
          <a:lstStyle/>
          <a:p>
            <a:pPr marL="0" lvl="0" indent="0" algn="ctr" defTabSz="889000">
              <a:lnSpc>
                <a:spcPct val="90000"/>
              </a:lnSpc>
              <a:spcBef>
                <a:spcPct val="0"/>
              </a:spcBef>
              <a:spcAft>
                <a:spcPct val="35000"/>
              </a:spcAft>
              <a:buNone/>
            </a:pPr>
            <a:r>
              <a:rPr lang="en-US" sz="2800" b="1" kern="1200" dirty="0">
                <a:solidFill>
                  <a:schemeClr val="bg1"/>
                </a:solidFill>
                <a:effectLst>
                  <a:outerShdw blurRad="50800" dist="38100" dir="2700000" algn="tl" rotWithShape="0">
                    <a:prstClr val="black">
                      <a:alpha val="40000"/>
                    </a:prstClr>
                  </a:outerShdw>
                </a:effectLst>
              </a:rPr>
              <a:t>PNHP’s </a:t>
            </a:r>
            <a:r>
              <a:rPr lang="en-US" sz="2800" b="1" dirty="0">
                <a:solidFill>
                  <a:srgbClr val="FFFF00"/>
                </a:solidFill>
                <a:effectLst>
                  <a:outerShdw blurRad="50800" dist="38100" dir="2700000" algn="tl" rotWithShape="0">
                    <a:prstClr val="black">
                      <a:alpha val="40000"/>
                    </a:prstClr>
                  </a:outerShdw>
                </a:effectLst>
              </a:rPr>
              <a:t>“</a:t>
            </a:r>
            <a:r>
              <a:rPr lang="en-US" sz="2800" b="1" kern="1200" dirty="0">
                <a:solidFill>
                  <a:srgbClr val="FFFF00"/>
                </a:solidFill>
                <a:effectLst>
                  <a:outerShdw blurRad="50800" dist="38100" dir="2700000" algn="tl" rotWithShape="0">
                    <a:prstClr val="black">
                      <a:alpha val="40000"/>
                    </a:prstClr>
                  </a:outerShdw>
                </a:effectLst>
              </a:rPr>
              <a:t>Triple Aim”</a:t>
            </a:r>
          </a:p>
        </p:txBody>
      </p:sp>
      <p:sp>
        <p:nvSpPr>
          <p:cNvPr id="4" name="Freeform 3">
            <a:extLst>
              <a:ext uri="{FF2B5EF4-FFF2-40B4-BE49-F238E27FC236}">
                <a16:creationId xmlns:a16="http://schemas.microsoft.com/office/drawing/2014/main" id="{D9B9CA2F-0995-1426-DE05-39086272CB8E}"/>
              </a:ext>
            </a:extLst>
          </p:cNvPr>
          <p:cNvSpPr/>
          <p:nvPr/>
        </p:nvSpPr>
        <p:spPr>
          <a:xfrm>
            <a:off x="4848878" y="371567"/>
            <a:ext cx="2494244" cy="2494244"/>
          </a:xfrm>
          <a:custGeom>
            <a:avLst/>
            <a:gdLst>
              <a:gd name="connsiteX0" fmla="*/ 0 w 2133555"/>
              <a:gd name="connsiteY0" fmla="*/ 1066778 h 2133555"/>
              <a:gd name="connsiteX1" fmla="*/ 1066778 w 2133555"/>
              <a:gd name="connsiteY1" fmla="*/ 0 h 2133555"/>
              <a:gd name="connsiteX2" fmla="*/ 2133556 w 2133555"/>
              <a:gd name="connsiteY2" fmla="*/ 1066778 h 2133555"/>
              <a:gd name="connsiteX3" fmla="*/ 1066778 w 2133555"/>
              <a:gd name="connsiteY3" fmla="*/ 2133556 h 2133555"/>
              <a:gd name="connsiteX4" fmla="*/ 0 w 2133555"/>
              <a:gd name="connsiteY4" fmla="*/ 1066778 h 2133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555" h="2133555">
                <a:moveTo>
                  <a:pt x="0" y="1066778"/>
                </a:moveTo>
                <a:cubicBezTo>
                  <a:pt x="0" y="477613"/>
                  <a:pt x="477613" y="0"/>
                  <a:pt x="1066778" y="0"/>
                </a:cubicBezTo>
                <a:cubicBezTo>
                  <a:pt x="1655943" y="0"/>
                  <a:pt x="2133556" y="477613"/>
                  <a:pt x="2133556" y="1066778"/>
                </a:cubicBezTo>
                <a:cubicBezTo>
                  <a:pt x="2133556" y="1655943"/>
                  <a:pt x="1655943" y="2133556"/>
                  <a:pt x="1066778" y="2133556"/>
                </a:cubicBezTo>
                <a:cubicBezTo>
                  <a:pt x="477613" y="2133556"/>
                  <a:pt x="0" y="1655943"/>
                  <a:pt x="0" y="1066778"/>
                </a:cubicBezTo>
                <a:close/>
              </a:path>
            </a:pathLst>
          </a:custGeom>
          <a:solidFill>
            <a:schemeClr val="accent1">
              <a:lumMod val="75000"/>
            </a:schemeClr>
          </a:solidFill>
          <a:ln>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337852" rIns="182880" bIns="337852" numCol="1" spcCol="1270" anchor="ctr" anchorCtr="0">
            <a:noAutofit/>
          </a:bodyPr>
          <a:lstStyle/>
          <a:p>
            <a:pPr marL="0" lvl="0" indent="0" algn="ctr" defTabSz="889000">
              <a:lnSpc>
                <a:spcPct val="90000"/>
              </a:lnSpc>
              <a:spcBef>
                <a:spcPct val="0"/>
              </a:spcBef>
              <a:spcAft>
                <a:spcPct val="35000"/>
              </a:spcAft>
              <a:buNone/>
            </a:pPr>
            <a:r>
              <a:rPr lang="en-US" sz="4400" b="1" kern="1200" dirty="0">
                <a:solidFill>
                  <a:schemeClr val="bg1"/>
                </a:solidFill>
                <a:effectLst>
                  <a:outerShdw blurRad="50800" dist="38100" dir="2700000" algn="tl" rotWithShape="0">
                    <a:prstClr val="black">
                      <a:alpha val="40000"/>
                    </a:prstClr>
                  </a:outerShdw>
                </a:effectLst>
              </a:rPr>
              <a:t>Single Payer</a:t>
            </a:r>
          </a:p>
        </p:txBody>
      </p:sp>
      <p:sp>
        <p:nvSpPr>
          <p:cNvPr id="17" name="Freeform 16">
            <a:extLst>
              <a:ext uri="{FF2B5EF4-FFF2-40B4-BE49-F238E27FC236}">
                <a16:creationId xmlns:a16="http://schemas.microsoft.com/office/drawing/2014/main" id="{498AD277-53EF-0C2F-4E55-B85004C2A77D}"/>
              </a:ext>
            </a:extLst>
          </p:cNvPr>
          <p:cNvSpPr/>
          <p:nvPr/>
        </p:nvSpPr>
        <p:spPr>
          <a:xfrm>
            <a:off x="3154770" y="3817894"/>
            <a:ext cx="2133555" cy="2133555"/>
          </a:xfrm>
          <a:custGeom>
            <a:avLst/>
            <a:gdLst>
              <a:gd name="connsiteX0" fmla="*/ 0 w 2133555"/>
              <a:gd name="connsiteY0" fmla="*/ 1066778 h 2133555"/>
              <a:gd name="connsiteX1" fmla="*/ 1066778 w 2133555"/>
              <a:gd name="connsiteY1" fmla="*/ 0 h 2133555"/>
              <a:gd name="connsiteX2" fmla="*/ 2133556 w 2133555"/>
              <a:gd name="connsiteY2" fmla="*/ 1066778 h 2133555"/>
              <a:gd name="connsiteX3" fmla="*/ 1066778 w 2133555"/>
              <a:gd name="connsiteY3" fmla="*/ 2133556 h 2133555"/>
              <a:gd name="connsiteX4" fmla="*/ 0 w 2133555"/>
              <a:gd name="connsiteY4" fmla="*/ 1066778 h 2133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555" h="2133555">
                <a:moveTo>
                  <a:pt x="0" y="1066778"/>
                </a:moveTo>
                <a:cubicBezTo>
                  <a:pt x="0" y="477613"/>
                  <a:pt x="477613" y="0"/>
                  <a:pt x="1066778" y="0"/>
                </a:cubicBezTo>
                <a:cubicBezTo>
                  <a:pt x="1655943" y="0"/>
                  <a:pt x="2133556" y="477613"/>
                  <a:pt x="2133556" y="1066778"/>
                </a:cubicBezTo>
                <a:cubicBezTo>
                  <a:pt x="2133556" y="1655943"/>
                  <a:pt x="1655943" y="2133556"/>
                  <a:pt x="1066778" y="2133556"/>
                </a:cubicBezTo>
                <a:cubicBezTo>
                  <a:pt x="477613" y="2133556"/>
                  <a:pt x="0" y="1655943"/>
                  <a:pt x="0" y="1066778"/>
                </a:cubicBezTo>
                <a:close/>
              </a:path>
            </a:pathLst>
          </a:custGeom>
          <a:solidFill>
            <a:schemeClr val="accent1">
              <a:lumMod val="75000"/>
            </a:schemeClr>
          </a:solidFill>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337852" rIns="182880" bIns="337852" numCol="1" spcCol="1270" anchor="ctr" anchorCtr="0">
            <a:noAutofit/>
          </a:bodyPr>
          <a:lstStyle/>
          <a:p>
            <a:pPr marL="0" lvl="0" indent="0" algn="ctr" defTabSz="889000">
              <a:lnSpc>
                <a:spcPct val="90000"/>
              </a:lnSpc>
              <a:spcBef>
                <a:spcPct val="0"/>
              </a:spcBef>
              <a:spcAft>
                <a:spcPct val="35000"/>
              </a:spcAft>
              <a:buNone/>
            </a:pPr>
            <a:r>
              <a:rPr lang="en-US" sz="2400" b="1" kern="1200" dirty="0">
                <a:effectLst>
                  <a:outerShdw blurRad="50800" dist="38100" dir="2700000" algn="tl" rotWithShape="0">
                    <a:prstClr val="black">
                      <a:alpha val="40000"/>
                    </a:prstClr>
                  </a:outerShdw>
                </a:effectLst>
              </a:rPr>
              <a:t>End Profiteering</a:t>
            </a:r>
          </a:p>
        </p:txBody>
      </p:sp>
      <p:sp>
        <p:nvSpPr>
          <p:cNvPr id="16" name="Freeform 15">
            <a:extLst>
              <a:ext uri="{FF2B5EF4-FFF2-40B4-BE49-F238E27FC236}">
                <a16:creationId xmlns:a16="http://schemas.microsoft.com/office/drawing/2014/main" id="{EA9539F5-FA08-2562-B2C3-2227A0D7954F}"/>
              </a:ext>
            </a:extLst>
          </p:cNvPr>
          <p:cNvSpPr/>
          <p:nvPr/>
        </p:nvSpPr>
        <p:spPr>
          <a:xfrm>
            <a:off x="6903676" y="3820897"/>
            <a:ext cx="2133555" cy="2130552"/>
          </a:xfrm>
          <a:custGeom>
            <a:avLst/>
            <a:gdLst>
              <a:gd name="connsiteX0" fmla="*/ 0 w 2133555"/>
              <a:gd name="connsiteY0" fmla="*/ 1066778 h 2133555"/>
              <a:gd name="connsiteX1" fmla="*/ 1066778 w 2133555"/>
              <a:gd name="connsiteY1" fmla="*/ 0 h 2133555"/>
              <a:gd name="connsiteX2" fmla="*/ 2133556 w 2133555"/>
              <a:gd name="connsiteY2" fmla="*/ 1066778 h 2133555"/>
              <a:gd name="connsiteX3" fmla="*/ 1066778 w 2133555"/>
              <a:gd name="connsiteY3" fmla="*/ 2133556 h 2133555"/>
              <a:gd name="connsiteX4" fmla="*/ 0 w 2133555"/>
              <a:gd name="connsiteY4" fmla="*/ 1066778 h 2133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555" h="2133555">
                <a:moveTo>
                  <a:pt x="0" y="1066778"/>
                </a:moveTo>
                <a:cubicBezTo>
                  <a:pt x="0" y="477613"/>
                  <a:pt x="477613" y="0"/>
                  <a:pt x="1066778" y="0"/>
                </a:cubicBezTo>
                <a:cubicBezTo>
                  <a:pt x="1655943" y="0"/>
                  <a:pt x="2133556" y="477613"/>
                  <a:pt x="2133556" y="1066778"/>
                </a:cubicBezTo>
                <a:cubicBezTo>
                  <a:pt x="2133556" y="1655943"/>
                  <a:pt x="1655943" y="2133556"/>
                  <a:pt x="1066778" y="2133556"/>
                </a:cubicBezTo>
                <a:cubicBezTo>
                  <a:pt x="477613" y="2133556"/>
                  <a:pt x="0" y="1655943"/>
                  <a:pt x="0" y="1066778"/>
                </a:cubicBezTo>
                <a:close/>
              </a:path>
            </a:pathLst>
          </a:custGeom>
          <a:solidFill>
            <a:schemeClr val="accent1">
              <a:lumMod val="75000"/>
            </a:schemeClr>
          </a:solidFill>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marL="0" lvl="0" indent="0" algn="ctr" defTabSz="889000">
              <a:lnSpc>
                <a:spcPct val="90000"/>
              </a:lnSpc>
              <a:spcBef>
                <a:spcPct val="0"/>
              </a:spcBef>
              <a:spcAft>
                <a:spcPct val="35000"/>
              </a:spcAft>
              <a:buNone/>
            </a:pPr>
            <a:r>
              <a:rPr lang="en-US" sz="2400" b="1" kern="1200" dirty="0">
                <a:effectLst>
                  <a:outerShdw blurRad="50800" dist="38100" dir="2700000" algn="tl" rotWithShape="0">
                    <a:prstClr val="black">
                      <a:alpha val="40000"/>
                    </a:prstClr>
                  </a:outerShdw>
                </a:effectLst>
              </a:rPr>
              <a:t>Improve Traditional Medicare</a:t>
            </a:r>
          </a:p>
        </p:txBody>
      </p:sp>
    </p:spTree>
    <p:extLst>
      <p:ext uri="{BB962C8B-B14F-4D97-AF65-F5344CB8AC3E}">
        <p14:creationId xmlns:p14="http://schemas.microsoft.com/office/powerpoint/2010/main" val="679234622"/>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BA6AF-7021-D7F5-C453-EC8AAEFF69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DCBE3F-A78B-19C3-C666-358ED63F1632}"/>
              </a:ext>
            </a:extLst>
          </p:cNvPr>
          <p:cNvSpPr>
            <a:spLocks noGrp="1"/>
          </p:cNvSpPr>
          <p:nvPr>
            <p:ph type="title"/>
          </p:nvPr>
        </p:nvSpPr>
        <p:spPr/>
        <p:txBody>
          <a:bodyPr/>
          <a:lstStyle/>
          <a:p>
            <a:r>
              <a:rPr lang="en-US" sz="3200" dirty="0"/>
              <a:t>Privatization has been capturing</a:t>
            </a:r>
            <a:br>
              <a:rPr lang="en-US" sz="3200" dirty="0"/>
            </a:br>
            <a:r>
              <a:rPr lang="en-US" dirty="0"/>
              <a:t>Medicaid More Quickly than Medicare </a:t>
            </a:r>
          </a:p>
        </p:txBody>
      </p:sp>
      <p:sp>
        <p:nvSpPr>
          <p:cNvPr id="3" name="Text Placeholder 2">
            <a:extLst>
              <a:ext uri="{FF2B5EF4-FFF2-40B4-BE49-F238E27FC236}">
                <a16:creationId xmlns:a16="http://schemas.microsoft.com/office/drawing/2014/main" id="{9F140C19-D4D4-4BBF-8AD3-C4C62804576F}"/>
              </a:ext>
            </a:extLst>
          </p:cNvPr>
          <p:cNvSpPr>
            <a:spLocks noGrp="1"/>
          </p:cNvSpPr>
          <p:nvPr>
            <p:ph type="body" idx="10"/>
          </p:nvPr>
        </p:nvSpPr>
        <p:spPr/>
        <p:txBody>
          <a:bodyPr>
            <a:normAutofit fontScale="92500"/>
          </a:bodyPr>
          <a:lstStyle/>
          <a:p>
            <a:pPr>
              <a:lnSpc>
                <a:spcPct val="120000"/>
              </a:lnSpc>
              <a:spcBef>
                <a:spcPts val="0"/>
              </a:spcBef>
            </a:pPr>
            <a:r>
              <a:rPr lang="en-US" sz="900" dirty="0"/>
              <a:t>https://</a:t>
            </a:r>
            <a:r>
              <a:rPr lang="en-US" sz="900" dirty="0" err="1"/>
              <a:t>pmc.ncbi.nlm.nih.gov</a:t>
            </a:r>
            <a:r>
              <a:rPr lang="en-US" sz="900" dirty="0"/>
              <a:t>/articles/PMC4193603/</a:t>
            </a:r>
          </a:p>
          <a:p>
            <a:pPr>
              <a:lnSpc>
                <a:spcPct val="120000"/>
              </a:lnSpc>
              <a:spcBef>
                <a:spcPts val="0"/>
              </a:spcBef>
            </a:pPr>
            <a:r>
              <a:rPr lang="en-US" sz="900" dirty="0"/>
              <a:t>https://</a:t>
            </a:r>
            <a:r>
              <a:rPr lang="en-US" sz="900" dirty="0" err="1"/>
              <a:t>www.kff.org</a:t>
            </a:r>
            <a:r>
              <a:rPr lang="en-US" sz="900" dirty="0"/>
              <a:t>/</a:t>
            </a:r>
            <a:r>
              <a:rPr lang="en-US" sz="900" dirty="0" err="1"/>
              <a:t>medicare</a:t>
            </a:r>
            <a:r>
              <a:rPr lang="en-US" sz="900" dirty="0"/>
              <a:t>/medicare-advantage-in-2024-enrollment-update-and-key-trends/#:~:text=More%20than%20half%20of%20eligible,in%202024%20(Figure%201).</a:t>
            </a:r>
          </a:p>
          <a:p>
            <a:pPr>
              <a:lnSpc>
                <a:spcPct val="120000"/>
              </a:lnSpc>
              <a:spcBef>
                <a:spcPts val="0"/>
              </a:spcBef>
            </a:pPr>
            <a:r>
              <a:rPr lang="en-US" sz="900" dirty="0"/>
              <a:t>https://</a:t>
            </a:r>
            <a:r>
              <a:rPr lang="en-US" sz="900" dirty="0" err="1"/>
              <a:t>www.kff.org</a:t>
            </a:r>
            <a:r>
              <a:rPr lang="en-US" sz="900" dirty="0"/>
              <a:t>/</a:t>
            </a:r>
            <a:r>
              <a:rPr lang="en-US" sz="900" dirty="0" err="1"/>
              <a:t>medicaid</a:t>
            </a:r>
            <a:r>
              <a:rPr lang="en-US" sz="900" dirty="0"/>
              <a:t>/state-indicator/total-</a:t>
            </a:r>
            <a:r>
              <a:rPr lang="en-US" sz="900" dirty="0" err="1"/>
              <a:t>medicaid</a:t>
            </a:r>
            <a:r>
              <a:rPr lang="en-US" sz="900" dirty="0"/>
              <a:t>-</a:t>
            </a:r>
            <a:r>
              <a:rPr lang="en-US" sz="900" dirty="0" err="1"/>
              <a:t>mco</a:t>
            </a:r>
            <a:r>
              <a:rPr lang="en-US" sz="900" dirty="0"/>
              <a:t>-enrollment/?</a:t>
            </a:r>
            <a:r>
              <a:rPr lang="en-US" sz="900" dirty="0" err="1"/>
              <a:t>currentTimeframe</a:t>
            </a:r>
            <a:r>
              <a:rPr lang="en-US" sz="900" dirty="0"/>
              <a:t>=0&amp;sortModel=%7B%22colId%22:%22Location%22,%22sort%22:%22asc%22%7D</a:t>
            </a:r>
          </a:p>
          <a:p>
            <a:pPr>
              <a:lnSpc>
                <a:spcPct val="120000"/>
              </a:lnSpc>
              <a:spcBef>
                <a:spcPts val="0"/>
              </a:spcBef>
            </a:pPr>
            <a:r>
              <a:rPr lang="en-US" sz="900" dirty="0"/>
              <a:t>https://</a:t>
            </a:r>
            <a:r>
              <a:rPr lang="en-US" sz="900" dirty="0" err="1"/>
              <a:t>www.macpac.gov</a:t>
            </a:r>
            <a:r>
              <a:rPr lang="en-US" sz="900" dirty="0"/>
              <a:t>/wp-content/uploads/2022/03/Managed-care-capitation-issue-</a:t>
            </a:r>
            <a:r>
              <a:rPr lang="en-US" sz="900" dirty="0" err="1"/>
              <a:t>brief.pdf</a:t>
            </a:r>
            <a:endParaRPr lang="en-US" sz="900" dirty="0"/>
          </a:p>
        </p:txBody>
      </p:sp>
      <p:sp>
        <p:nvSpPr>
          <p:cNvPr id="5" name="TextBox 4">
            <a:extLst>
              <a:ext uri="{FF2B5EF4-FFF2-40B4-BE49-F238E27FC236}">
                <a16:creationId xmlns:a16="http://schemas.microsoft.com/office/drawing/2014/main" id="{0672E1DC-B359-8652-D4B3-054A80966506}"/>
              </a:ext>
            </a:extLst>
          </p:cNvPr>
          <p:cNvSpPr txBox="1"/>
          <p:nvPr/>
        </p:nvSpPr>
        <p:spPr>
          <a:xfrm>
            <a:off x="374073" y="2590800"/>
            <a:ext cx="1551709" cy="830997"/>
          </a:xfrm>
          <a:prstGeom prst="rect">
            <a:avLst/>
          </a:prstGeom>
          <a:noFill/>
        </p:spPr>
        <p:txBody>
          <a:bodyPr wrap="square" rtlCol="0">
            <a:spAutoFit/>
          </a:bodyPr>
          <a:lstStyle/>
          <a:p>
            <a:pPr>
              <a:spcAft>
                <a:spcPts val="1200"/>
              </a:spcAft>
            </a:pPr>
            <a:r>
              <a:rPr lang="en-US" sz="2400" dirty="0">
                <a:solidFill>
                  <a:schemeClr val="bg1"/>
                </a:solidFill>
              </a:rPr>
              <a:t>Privatized Fraction</a:t>
            </a:r>
          </a:p>
        </p:txBody>
      </p:sp>
      <p:graphicFrame>
        <p:nvGraphicFramePr>
          <p:cNvPr id="4" name="Chart 3">
            <a:extLst>
              <a:ext uri="{FF2B5EF4-FFF2-40B4-BE49-F238E27FC236}">
                <a16:creationId xmlns:a16="http://schemas.microsoft.com/office/drawing/2014/main" id="{A6D7F337-91F5-4B70-749F-10F03E27C960}"/>
              </a:ext>
            </a:extLst>
          </p:cNvPr>
          <p:cNvGraphicFramePr/>
          <p:nvPr>
            <p:extLst>
              <p:ext uri="{D42A27DB-BD31-4B8C-83A1-F6EECF244321}">
                <p14:modId xmlns:p14="http://schemas.microsoft.com/office/powerpoint/2010/main" val="4183196753"/>
              </p:ext>
            </p:extLst>
          </p:nvPr>
        </p:nvGraphicFramePr>
        <p:xfrm>
          <a:off x="2032000" y="1477926"/>
          <a:ext cx="9504326" cy="4538827"/>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DCBDF5C5-09CF-5C95-DA11-6E87F36013DB}"/>
              </a:ext>
            </a:extLst>
          </p:cNvPr>
          <p:cNvSpPr/>
          <p:nvPr/>
        </p:nvSpPr>
        <p:spPr>
          <a:xfrm>
            <a:off x="2896333" y="4617705"/>
            <a:ext cx="914400" cy="441788"/>
          </a:xfrm>
          <a:prstGeom prst="rect">
            <a:avLst/>
          </a:prstGeom>
          <a:solidFill>
            <a:schemeClr val="accent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000" dirty="0">
                <a:effectLst>
                  <a:outerShdw blurRad="50800" dist="38100" dir="2700000" algn="tl" rotWithShape="0">
                    <a:prstClr val="black">
                      <a:alpha val="40000"/>
                    </a:prstClr>
                  </a:outerShdw>
                </a:effectLst>
              </a:rPr>
              <a:t>10%</a:t>
            </a:r>
          </a:p>
        </p:txBody>
      </p:sp>
      <p:sp>
        <p:nvSpPr>
          <p:cNvPr id="7" name="Rectangle 6">
            <a:extLst>
              <a:ext uri="{FF2B5EF4-FFF2-40B4-BE49-F238E27FC236}">
                <a16:creationId xmlns:a16="http://schemas.microsoft.com/office/drawing/2014/main" id="{F151B25B-3171-8BE8-1D22-2A868FE1A245}"/>
              </a:ext>
            </a:extLst>
          </p:cNvPr>
          <p:cNvSpPr/>
          <p:nvPr/>
        </p:nvSpPr>
        <p:spPr>
          <a:xfrm>
            <a:off x="4741525" y="3891516"/>
            <a:ext cx="914400" cy="1167977"/>
          </a:xfrm>
          <a:prstGeom prst="rect">
            <a:avLst/>
          </a:prstGeom>
          <a:solidFill>
            <a:schemeClr val="accent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000" dirty="0">
                <a:effectLst>
                  <a:outerShdw blurRad="50800" dist="38100" dir="2700000" algn="tl" rotWithShape="0">
                    <a:prstClr val="black">
                      <a:alpha val="40000"/>
                    </a:prstClr>
                  </a:outerShdw>
                </a:effectLst>
              </a:rPr>
              <a:t>26%</a:t>
            </a:r>
          </a:p>
        </p:txBody>
      </p:sp>
      <p:sp>
        <p:nvSpPr>
          <p:cNvPr id="8" name="Rectangle 7">
            <a:extLst>
              <a:ext uri="{FF2B5EF4-FFF2-40B4-BE49-F238E27FC236}">
                <a16:creationId xmlns:a16="http://schemas.microsoft.com/office/drawing/2014/main" id="{D1864BD0-C053-D6C3-D6DD-5FB33DC42933}"/>
              </a:ext>
            </a:extLst>
          </p:cNvPr>
          <p:cNvSpPr/>
          <p:nvPr/>
        </p:nvSpPr>
        <p:spPr>
          <a:xfrm>
            <a:off x="6586717" y="3572540"/>
            <a:ext cx="914400" cy="1486953"/>
          </a:xfrm>
          <a:prstGeom prst="rect">
            <a:avLst/>
          </a:prstGeom>
          <a:solidFill>
            <a:schemeClr val="accent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000" dirty="0">
                <a:effectLst>
                  <a:outerShdw blurRad="50800" dist="38100" dir="2700000" algn="tl" rotWithShape="0">
                    <a:prstClr val="black">
                      <a:alpha val="40000"/>
                    </a:prstClr>
                  </a:outerShdw>
                </a:effectLst>
              </a:rPr>
              <a:t>33%</a:t>
            </a:r>
          </a:p>
        </p:txBody>
      </p:sp>
      <p:sp>
        <p:nvSpPr>
          <p:cNvPr id="9" name="Rectangle 8">
            <a:extLst>
              <a:ext uri="{FF2B5EF4-FFF2-40B4-BE49-F238E27FC236}">
                <a16:creationId xmlns:a16="http://schemas.microsoft.com/office/drawing/2014/main" id="{E0C8D598-471D-F2C9-CFCD-C4B98E6A0F6F}"/>
              </a:ext>
            </a:extLst>
          </p:cNvPr>
          <p:cNvSpPr/>
          <p:nvPr/>
        </p:nvSpPr>
        <p:spPr>
          <a:xfrm>
            <a:off x="8431909" y="3306726"/>
            <a:ext cx="914400" cy="1752767"/>
          </a:xfrm>
          <a:prstGeom prst="rect">
            <a:avLst/>
          </a:prstGeom>
          <a:solidFill>
            <a:schemeClr val="accent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000" dirty="0">
                <a:effectLst>
                  <a:outerShdw blurRad="50800" dist="38100" dir="2700000" algn="tl" rotWithShape="0">
                    <a:prstClr val="black">
                      <a:alpha val="40000"/>
                    </a:prstClr>
                  </a:outerShdw>
                </a:effectLst>
              </a:rPr>
              <a:t>39%</a:t>
            </a:r>
          </a:p>
        </p:txBody>
      </p:sp>
      <p:sp>
        <p:nvSpPr>
          <p:cNvPr id="10" name="Rectangle 9">
            <a:extLst>
              <a:ext uri="{FF2B5EF4-FFF2-40B4-BE49-F238E27FC236}">
                <a16:creationId xmlns:a16="http://schemas.microsoft.com/office/drawing/2014/main" id="{B62B18B2-B089-5E59-2348-07284E17F05A}"/>
              </a:ext>
            </a:extLst>
          </p:cNvPr>
          <p:cNvSpPr/>
          <p:nvPr/>
        </p:nvSpPr>
        <p:spPr>
          <a:xfrm>
            <a:off x="10277100" y="2892056"/>
            <a:ext cx="914400" cy="2167437"/>
          </a:xfrm>
          <a:prstGeom prst="rect">
            <a:avLst/>
          </a:prstGeom>
          <a:solidFill>
            <a:schemeClr val="accent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000" dirty="0">
                <a:effectLst>
                  <a:outerShdw blurRad="50800" dist="38100" dir="2700000" algn="tl" rotWithShape="0">
                    <a:prstClr val="black">
                      <a:alpha val="40000"/>
                    </a:prstClr>
                  </a:outerShdw>
                </a:effectLst>
              </a:rPr>
              <a:t>48%</a:t>
            </a:r>
          </a:p>
        </p:txBody>
      </p:sp>
      <p:sp>
        <p:nvSpPr>
          <p:cNvPr id="11" name="TextBox 10">
            <a:extLst>
              <a:ext uri="{FF2B5EF4-FFF2-40B4-BE49-F238E27FC236}">
                <a16:creationId xmlns:a16="http://schemas.microsoft.com/office/drawing/2014/main" id="{1DB47A5E-268B-6600-426E-0A1B5FCEF797}"/>
              </a:ext>
            </a:extLst>
          </p:cNvPr>
          <p:cNvSpPr txBox="1"/>
          <p:nvPr/>
        </p:nvSpPr>
        <p:spPr>
          <a:xfrm>
            <a:off x="4416483" y="5550196"/>
            <a:ext cx="1239442" cy="400110"/>
          </a:xfrm>
          <a:prstGeom prst="rect">
            <a:avLst/>
          </a:prstGeom>
          <a:noFill/>
        </p:spPr>
        <p:txBody>
          <a:bodyPr wrap="none" rtlCol="0">
            <a:spAutoFit/>
          </a:bodyPr>
          <a:lstStyle/>
          <a:p>
            <a:pPr>
              <a:spcAft>
                <a:spcPts val="1200"/>
              </a:spcAft>
            </a:pPr>
            <a:r>
              <a:rPr lang="en-US" sz="2000" dirty="0">
                <a:solidFill>
                  <a:schemeClr val="bg1"/>
                </a:solidFill>
              </a:rPr>
              <a:t>Medicare</a:t>
            </a:r>
          </a:p>
        </p:txBody>
      </p:sp>
      <p:sp>
        <p:nvSpPr>
          <p:cNvPr id="12" name="Rectangle 11">
            <a:extLst>
              <a:ext uri="{FF2B5EF4-FFF2-40B4-BE49-F238E27FC236}">
                <a16:creationId xmlns:a16="http://schemas.microsoft.com/office/drawing/2014/main" id="{DF39DC63-9A8A-6774-5F88-9899819659C1}"/>
              </a:ext>
            </a:extLst>
          </p:cNvPr>
          <p:cNvSpPr>
            <a:spLocks noChangeAspect="1"/>
          </p:cNvSpPr>
          <p:nvPr/>
        </p:nvSpPr>
        <p:spPr>
          <a:xfrm>
            <a:off x="4184695" y="5613091"/>
            <a:ext cx="274320" cy="274320"/>
          </a:xfrm>
          <a:prstGeom prst="rect">
            <a:avLst/>
          </a:prstGeom>
          <a:solidFill>
            <a:schemeClr val="accent1">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D0B56F3-78D9-CF42-E6ED-2C86C7114121}"/>
              </a:ext>
            </a:extLst>
          </p:cNvPr>
          <p:cNvSpPr>
            <a:spLocks noChangeAspect="1"/>
          </p:cNvSpPr>
          <p:nvPr/>
        </p:nvSpPr>
        <p:spPr>
          <a:xfrm>
            <a:off x="6078705" y="5613091"/>
            <a:ext cx="274320" cy="274320"/>
          </a:xfrm>
          <a:prstGeom prst="rect">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3596237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chart seriesIdx="0" categoryIdx="0" bldStep="ptInCategory"/>
                                            </p:graphicEl>
                                          </p:spTgt>
                                        </p:tgtEl>
                                        <p:attrNameLst>
                                          <p:attrName>style.visibility</p:attrName>
                                        </p:attrNameLst>
                                      </p:cBhvr>
                                      <p:to>
                                        <p:strVal val="visible"/>
                                      </p:to>
                                    </p:set>
                                    <p:animEffect transition="in" filter="fade">
                                      <p:cBhvr>
                                        <p:cTn id="7" dur="500"/>
                                        <p:tgtEl>
                                          <p:spTgt spid="4">
                                            <p:graphicEl>
                                              <a:chart seriesIdx="0" categoryIdx="0" bldStep="ptInCategory"/>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graphicEl>
                                              <a:chart seriesIdx="0" categoryIdx="1" bldStep="ptInCategory"/>
                                            </p:graphicEl>
                                          </p:spTgt>
                                        </p:tgtEl>
                                        <p:attrNameLst>
                                          <p:attrName>style.visibility</p:attrName>
                                        </p:attrNameLst>
                                      </p:cBhvr>
                                      <p:to>
                                        <p:strVal val="visible"/>
                                      </p:to>
                                    </p:set>
                                    <p:animEffect transition="in" filter="fade">
                                      <p:cBhvr>
                                        <p:cTn id="11" dur="500"/>
                                        <p:tgtEl>
                                          <p:spTgt spid="4">
                                            <p:graphicEl>
                                              <a:chart seriesIdx="0" categoryIdx="1" bldStep="ptInCategory"/>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graphicEl>
                                              <a:chart seriesIdx="0" categoryIdx="2" bldStep="ptInCategory"/>
                                            </p:graphicEl>
                                          </p:spTgt>
                                        </p:tgtEl>
                                        <p:attrNameLst>
                                          <p:attrName>style.visibility</p:attrName>
                                        </p:attrNameLst>
                                      </p:cBhvr>
                                      <p:to>
                                        <p:strVal val="visible"/>
                                      </p:to>
                                    </p:set>
                                    <p:animEffect transition="in" filter="fade">
                                      <p:cBhvr>
                                        <p:cTn id="15" dur="500"/>
                                        <p:tgtEl>
                                          <p:spTgt spid="4">
                                            <p:graphicEl>
                                              <a:chart seriesIdx="0" categoryIdx="2" bldStep="ptInCategory"/>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graphicEl>
                                              <a:chart seriesIdx="0" categoryIdx="3" bldStep="ptInCategory"/>
                                            </p:graphicEl>
                                          </p:spTgt>
                                        </p:tgtEl>
                                        <p:attrNameLst>
                                          <p:attrName>style.visibility</p:attrName>
                                        </p:attrNameLst>
                                      </p:cBhvr>
                                      <p:to>
                                        <p:strVal val="visible"/>
                                      </p:to>
                                    </p:set>
                                    <p:animEffect transition="in" filter="fade">
                                      <p:cBhvr>
                                        <p:cTn id="19" dur="500"/>
                                        <p:tgtEl>
                                          <p:spTgt spid="4">
                                            <p:graphicEl>
                                              <a:chart seriesIdx="0" categoryIdx="3" bldStep="ptInCategory"/>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graphicEl>
                                              <a:chart seriesIdx="0" categoryIdx="4" bldStep="ptInCategory"/>
                                            </p:graphicEl>
                                          </p:spTgt>
                                        </p:tgtEl>
                                        <p:attrNameLst>
                                          <p:attrName>style.visibility</p:attrName>
                                        </p:attrNameLst>
                                      </p:cBhvr>
                                      <p:to>
                                        <p:strVal val="visible"/>
                                      </p:to>
                                    </p:set>
                                    <p:animEffect transition="in" filter="fade">
                                      <p:cBhvr>
                                        <p:cTn id="23" dur="500"/>
                                        <p:tgtEl>
                                          <p:spTgt spid="4">
                                            <p:graphicEl>
                                              <a:chart seriesIdx="0" categoryIdx="4"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El"/>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C39FB0-14ED-BAFC-AEDF-E805A05BE759}"/>
              </a:ext>
            </a:extLst>
          </p:cNvPr>
          <p:cNvSpPr>
            <a:spLocks noGrp="1"/>
          </p:cNvSpPr>
          <p:nvPr>
            <p:ph type="title"/>
          </p:nvPr>
        </p:nvSpPr>
        <p:spPr/>
        <p:txBody>
          <a:bodyPr>
            <a:normAutofit fontScale="90000"/>
          </a:bodyPr>
          <a:lstStyle/>
          <a:p>
            <a:r>
              <a:rPr lang="en-US" sz="3600" dirty="0"/>
              <a:t>Learn more about</a:t>
            </a:r>
            <a:br>
              <a:rPr lang="en-US" dirty="0"/>
            </a:br>
            <a:r>
              <a:rPr lang="en-US" dirty="0"/>
              <a:t>Removing the Middlemen from Medicaid</a:t>
            </a:r>
          </a:p>
        </p:txBody>
      </p:sp>
      <p:sp>
        <p:nvSpPr>
          <p:cNvPr id="4" name="Text Placeholder 3">
            <a:extLst>
              <a:ext uri="{FF2B5EF4-FFF2-40B4-BE49-F238E27FC236}">
                <a16:creationId xmlns:a16="http://schemas.microsoft.com/office/drawing/2014/main" id="{E484D856-6F6F-E9E4-D419-7E144F4E51D3}"/>
              </a:ext>
            </a:extLst>
          </p:cNvPr>
          <p:cNvSpPr>
            <a:spLocks noGrp="1"/>
          </p:cNvSpPr>
          <p:nvPr>
            <p:ph type="body" idx="10"/>
          </p:nvPr>
        </p:nvSpPr>
        <p:spPr/>
        <p:txBody>
          <a:bodyPr/>
          <a:lstStyle/>
          <a:p>
            <a:endParaRPr lang="en-US"/>
          </a:p>
        </p:txBody>
      </p:sp>
      <p:sp>
        <p:nvSpPr>
          <p:cNvPr id="5" name="TextBox 4">
            <a:extLst>
              <a:ext uri="{FF2B5EF4-FFF2-40B4-BE49-F238E27FC236}">
                <a16:creationId xmlns:a16="http://schemas.microsoft.com/office/drawing/2014/main" id="{EC2382C8-D07F-E521-18FD-8AD9A1B51CDE}"/>
              </a:ext>
            </a:extLst>
          </p:cNvPr>
          <p:cNvSpPr txBox="1"/>
          <p:nvPr/>
        </p:nvSpPr>
        <p:spPr>
          <a:xfrm>
            <a:off x="1237299" y="1874728"/>
            <a:ext cx="5122606" cy="3108543"/>
          </a:xfrm>
          <a:prstGeom prst="rect">
            <a:avLst/>
          </a:prstGeom>
          <a:noFill/>
        </p:spPr>
        <p:txBody>
          <a:bodyPr wrap="square" rtlCol="0">
            <a:spAutoFit/>
          </a:bodyPr>
          <a:lstStyle/>
          <a:p>
            <a:pPr algn="ctr"/>
            <a:r>
              <a:rPr lang="en-US" sz="2400" dirty="0">
                <a:solidFill>
                  <a:schemeClr val="bg1"/>
                </a:solidFill>
              </a:rPr>
              <a:t>Look for a </a:t>
            </a:r>
          </a:p>
          <a:p>
            <a:pPr algn="ctr"/>
            <a:r>
              <a:rPr lang="en-US" sz="2400" dirty="0">
                <a:solidFill>
                  <a:schemeClr val="bg1"/>
                </a:solidFill>
              </a:rPr>
              <a:t>new email from PNHP </a:t>
            </a:r>
          </a:p>
          <a:p>
            <a:pPr algn="ctr">
              <a:spcAft>
                <a:spcPts val="1200"/>
              </a:spcAft>
            </a:pPr>
            <a:r>
              <a:rPr lang="en-US" sz="2400" dirty="0">
                <a:solidFill>
                  <a:schemeClr val="bg1"/>
                </a:solidFill>
              </a:rPr>
              <a:t>announcing a webinar about Medicaid deprivatization</a:t>
            </a:r>
          </a:p>
          <a:p>
            <a:pPr algn="ctr">
              <a:spcAft>
                <a:spcPts val="1200"/>
              </a:spcAft>
            </a:pPr>
            <a:r>
              <a:rPr lang="en-US" sz="4000" b="1" dirty="0">
                <a:solidFill>
                  <a:schemeClr val="bg1"/>
                </a:solidFill>
              </a:rPr>
              <a:t>November 20, 2025</a:t>
            </a:r>
          </a:p>
          <a:p>
            <a:pPr algn="ctr">
              <a:spcAft>
                <a:spcPts val="1200"/>
              </a:spcAft>
            </a:pPr>
            <a:r>
              <a:rPr lang="en-US" sz="4000" b="1" dirty="0">
                <a:solidFill>
                  <a:schemeClr val="bg1"/>
                </a:solidFill>
              </a:rPr>
              <a:t>9:00 PM Eastern</a:t>
            </a:r>
            <a:endParaRPr lang="en-US" sz="2400" b="1" dirty="0">
              <a:solidFill>
                <a:schemeClr val="bg1"/>
              </a:solidFill>
            </a:endParaRPr>
          </a:p>
        </p:txBody>
      </p:sp>
      <p:grpSp>
        <p:nvGrpSpPr>
          <p:cNvPr id="9" name="Group 8">
            <a:extLst>
              <a:ext uri="{FF2B5EF4-FFF2-40B4-BE49-F238E27FC236}">
                <a16:creationId xmlns:a16="http://schemas.microsoft.com/office/drawing/2014/main" id="{4572D4C9-BB43-91CD-3909-FC3AC7BC845B}"/>
              </a:ext>
            </a:extLst>
          </p:cNvPr>
          <p:cNvGrpSpPr/>
          <p:nvPr/>
        </p:nvGrpSpPr>
        <p:grpSpPr>
          <a:xfrm>
            <a:off x="6724748" y="1693236"/>
            <a:ext cx="3810000" cy="3806776"/>
            <a:chOff x="7039708" y="1608504"/>
            <a:chExt cx="3810000" cy="3806776"/>
          </a:xfrm>
        </p:grpSpPr>
        <p:pic>
          <p:nvPicPr>
            <p:cNvPr id="8" name="Picture 7">
              <a:extLst>
                <a:ext uri="{FF2B5EF4-FFF2-40B4-BE49-F238E27FC236}">
                  <a16:creationId xmlns:a16="http://schemas.microsoft.com/office/drawing/2014/main" id="{75957B3C-6AED-F6D9-1A2A-2308234E6865}"/>
                </a:ext>
              </a:extLst>
            </p:cNvPr>
            <p:cNvPicPr>
              <a:picLocks noChangeAspect="1"/>
            </p:cNvPicPr>
            <p:nvPr/>
          </p:nvPicPr>
          <p:blipFill>
            <a:blip r:embed="rId2"/>
            <a:srcRect b="2363"/>
            <a:stretch>
              <a:fillRect/>
            </a:stretch>
          </p:blipFill>
          <p:spPr>
            <a:xfrm>
              <a:off x="7039708" y="1608504"/>
              <a:ext cx="3810000" cy="3806776"/>
            </a:xfrm>
            <a:prstGeom prst="rect">
              <a:avLst/>
            </a:prstGeom>
            <a:ln w="50800">
              <a:solidFill>
                <a:schemeClr val="bg1"/>
              </a:solidFill>
            </a:ln>
          </p:spPr>
        </p:pic>
        <p:pic>
          <p:nvPicPr>
            <p:cNvPr id="7" name="Picture 6">
              <a:extLst>
                <a:ext uri="{FF2B5EF4-FFF2-40B4-BE49-F238E27FC236}">
                  <a16:creationId xmlns:a16="http://schemas.microsoft.com/office/drawing/2014/main" id="{2A66A2D8-65EB-36DE-403B-DB9CA5654617}"/>
                </a:ext>
              </a:extLst>
            </p:cNvPr>
            <p:cNvPicPr>
              <a:picLocks noChangeAspect="1"/>
            </p:cNvPicPr>
            <p:nvPr/>
          </p:nvPicPr>
          <p:blipFill>
            <a:blip r:embed="rId3"/>
            <a:srcRect l="-141" t="9741" r="-1" b="15553"/>
            <a:stretch>
              <a:fillRect/>
            </a:stretch>
          </p:blipFill>
          <p:spPr>
            <a:xfrm>
              <a:off x="8399314" y="2980969"/>
              <a:ext cx="1090789" cy="1061847"/>
            </a:xfrm>
            <a:prstGeom prst="rect">
              <a:avLst/>
            </a:prstGeom>
            <a:ln>
              <a:solidFill>
                <a:schemeClr val="bg1"/>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189944404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1FBB1-9003-AAB7-464D-BF834A0AB457}"/>
              </a:ext>
            </a:extLst>
          </p:cNvPr>
          <p:cNvSpPr>
            <a:spLocks noGrp="1"/>
          </p:cNvSpPr>
          <p:nvPr>
            <p:ph type="title"/>
          </p:nvPr>
        </p:nvSpPr>
        <p:spPr/>
        <p:txBody>
          <a:bodyPr>
            <a:normAutofit fontScale="90000"/>
          </a:bodyPr>
          <a:lstStyle/>
          <a:p>
            <a:r>
              <a:rPr lang="en-US" sz="2800" dirty="0"/>
              <a:t>The time is right to remove insurance companies from Medicaid.</a:t>
            </a:r>
            <a:br>
              <a:rPr lang="en-US" sz="2800" dirty="0"/>
            </a:br>
            <a:r>
              <a:rPr lang="en-US" dirty="0"/>
              <a:t>But States Have “Other Options”</a:t>
            </a:r>
          </a:p>
        </p:txBody>
      </p:sp>
      <p:sp>
        <p:nvSpPr>
          <p:cNvPr id="3" name="Text Placeholder 2">
            <a:extLst>
              <a:ext uri="{FF2B5EF4-FFF2-40B4-BE49-F238E27FC236}">
                <a16:creationId xmlns:a16="http://schemas.microsoft.com/office/drawing/2014/main" id="{19FCF772-154E-9140-F36C-F2CE87141B6E}"/>
              </a:ext>
            </a:extLst>
          </p:cNvPr>
          <p:cNvSpPr>
            <a:spLocks noGrp="1"/>
          </p:cNvSpPr>
          <p:nvPr>
            <p:ph type="body" idx="10"/>
          </p:nvPr>
        </p:nvSpPr>
        <p:spPr/>
        <p:txBody>
          <a:bodyPr/>
          <a:lstStyle/>
          <a:p>
            <a:endParaRPr lang="en-US"/>
          </a:p>
        </p:txBody>
      </p:sp>
      <p:sp>
        <p:nvSpPr>
          <p:cNvPr id="6" name="Oval 5">
            <a:extLst>
              <a:ext uri="{FF2B5EF4-FFF2-40B4-BE49-F238E27FC236}">
                <a16:creationId xmlns:a16="http://schemas.microsoft.com/office/drawing/2014/main" id="{31FAD7AC-A9B2-CFD9-205E-975D1B473A9F}"/>
              </a:ext>
            </a:extLst>
          </p:cNvPr>
          <p:cNvSpPr/>
          <p:nvPr/>
        </p:nvSpPr>
        <p:spPr>
          <a:xfrm>
            <a:off x="4687187" y="1807646"/>
            <a:ext cx="2782187" cy="2782187"/>
          </a:xfrm>
          <a:prstGeom prst="ellipse">
            <a:avLst/>
          </a:prstGeom>
          <a:solidFill>
            <a:schemeClr val="accent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800" b="1" dirty="0">
                <a:effectLst>
                  <a:outerShdw blurRad="50800" dist="38100" dir="2700000" algn="tl" rotWithShape="0">
                    <a:prstClr val="black">
                      <a:alpha val="40000"/>
                    </a:prstClr>
                  </a:outerShdw>
                </a:effectLst>
              </a:rPr>
              <a:t>Deprivatize Medicaid </a:t>
            </a:r>
          </a:p>
          <a:p>
            <a:pPr algn="ctr"/>
            <a:r>
              <a:rPr lang="en-US" sz="2800" b="1" i="1" dirty="0">
                <a:effectLst>
                  <a:outerShdw blurRad="50800" dist="38100" dir="2700000" algn="tl" rotWithShape="0">
                    <a:prstClr val="black">
                      <a:alpha val="40000"/>
                    </a:prstClr>
                  </a:outerShdw>
                </a:effectLst>
              </a:rPr>
              <a:t>– or – </a:t>
            </a:r>
          </a:p>
        </p:txBody>
      </p:sp>
      <p:sp>
        <p:nvSpPr>
          <p:cNvPr id="7" name="Rounded Rectangle 6">
            <a:extLst>
              <a:ext uri="{FF2B5EF4-FFF2-40B4-BE49-F238E27FC236}">
                <a16:creationId xmlns:a16="http://schemas.microsoft.com/office/drawing/2014/main" id="{04EB4416-D49D-8FDF-B81F-954879411B84}"/>
              </a:ext>
            </a:extLst>
          </p:cNvPr>
          <p:cNvSpPr/>
          <p:nvPr/>
        </p:nvSpPr>
        <p:spPr>
          <a:xfrm>
            <a:off x="7350643" y="3374540"/>
            <a:ext cx="2998383" cy="914400"/>
          </a:xfrm>
          <a:prstGeom prst="roundRect">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effectLst>
                  <a:outerShdw blurRad="50800" dist="38100" dir="2700000" algn="tl" rotWithShape="0">
                    <a:prstClr val="black">
                      <a:alpha val="40000"/>
                    </a:prstClr>
                  </a:outerShdw>
                </a:effectLst>
              </a:rPr>
              <a:t>Reduce funding for other state programs</a:t>
            </a:r>
          </a:p>
        </p:txBody>
      </p:sp>
      <p:sp>
        <p:nvSpPr>
          <p:cNvPr id="9" name="Rounded Rectangle 8">
            <a:extLst>
              <a:ext uri="{FF2B5EF4-FFF2-40B4-BE49-F238E27FC236}">
                <a16:creationId xmlns:a16="http://schemas.microsoft.com/office/drawing/2014/main" id="{07AA9406-2AB4-F238-3656-3B04842D024A}"/>
              </a:ext>
            </a:extLst>
          </p:cNvPr>
          <p:cNvSpPr/>
          <p:nvPr/>
        </p:nvSpPr>
        <p:spPr>
          <a:xfrm>
            <a:off x="7315202" y="2108539"/>
            <a:ext cx="2998383" cy="914400"/>
          </a:xfrm>
          <a:prstGeom prst="roundRect">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effectLst>
                  <a:outerShdw blurRad="50800" dist="38100" dir="2700000" algn="tl" rotWithShape="0">
                    <a:prstClr val="black">
                      <a:alpha val="40000"/>
                    </a:prstClr>
                  </a:outerShdw>
                </a:effectLst>
              </a:rPr>
              <a:t>Cut services</a:t>
            </a:r>
          </a:p>
        </p:txBody>
      </p:sp>
      <p:sp>
        <p:nvSpPr>
          <p:cNvPr id="8" name="Rounded Rectangle 7">
            <a:extLst>
              <a:ext uri="{FF2B5EF4-FFF2-40B4-BE49-F238E27FC236}">
                <a16:creationId xmlns:a16="http://schemas.microsoft.com/office/drawing/2014/main" id="{7EC9ACB7-BEDD-6675-9402-09388D31F8E8}"/>
              </a:ext>
            </a:extLst>
          </p:cNvPr>
          <p:cNvSpPr/>
          <p:nvPr/>
        </p:nvSpPr>
        <p:spPr>
          <a:xfrm>
            <a:off x="1842975" y="2108539"/>
            <a:ext cx="2998383" cy="914400"/>
          </a:xfrm>
          <a:prstGeom prst="roundRect">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effectLst>
                  <a:outerShdw blurRad="50800" dist="38100" dir="2700000" algn="tl" rotWithShape="0">
                    <a:prstClr val="black">
                      <a:alpha val="40000"/>
                    </a:prstClr>
                  </a:outerShdw>
                </a:effectLst>
              </a:rPr>
              <a:t>Cut eligibility</a:t>
            </a:r>
          </a:p>
        </p:txBody>
      </p:sp>
      <p:sp>
        <p:nvSpPr>
          <p:cNvPr id="10" name="Rounded Rectangle 9">
            <a:extLst>
              <a:ext uri="{FF2B5EF4-FFF2-40B4-BE49-F238E27FC236}">
                <a16:creationId xmlns:a16="http://schemas.microsoft.com/office/drawing/2014/main" id="{1EB647EB-AED1-B638-62CD-72C5B444B08E}"/>
              </a:ext>
            </a:extLst>
          </p:cNvPr>
          <p:cNvSpPr/>
          <p:nvPr/>
        </p:nvSpPr>
        <p:spPr>
          <a:xfrm>
            <a:off x="1842975" y="3374540"/>
            <a:ext cx="2998383" cy="914400"/>
          </a:xfrm>
          <a:prstGeom prst="roundRect">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effectLst>
                  <a:outerShdw blurRad="50800" dist="38100" dir="2700000" algn="tl" rotWithShape="0">
                    <a:prstClr val="black">
                      <a:alpha val="40000"/>
                    </a:prstClr>
                  </a:outerShdw>
                </a:effectLst>
              </a:rPr>
              <a:t>Cut reimbursement rates</a:t>
            </a:r>
          </a:p>
        </p:txBody>
      </p:sp>
      <p:sp>
        <p:nvSpPr>
          <p:cNvPr id="11" name="Rounded Rectangle 10">
            <a:extLst>
              <a:ext uri="{FF2B5EF4-FFF2-40B4-BE49-F238E27FC236}">
                <a16:creationId xmlns:a16="http://schemas.microsoft.com/office/drawing/2014/main" id="{8980B9D8-EDD0-1C51-A762-9CFACE64C52F}"/>
              </a:ext>
            </a:extLst>
          </p:cNvPr>
          <p:cNvSpPr/>
          <p:nvPr/>
        </p:nvSpPr>
        <p:spPr>
          <a:xfrm>
            <a:off x="5049578" y="4349564"/>
            <a:ext cx="1965251" cy="1240116"/>
          </a:xfrm>
          <a:prstGeom prst="roundRect">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effectLst>
                  <a:outerShdw blurRad="50800" dist="38100" dir="2700000" algn="tl" rotWithShape="0">
                    <a:prstClr val="black">
                      <a:alpha val="40000"/>
                    </a:prstClr>
                  </a:outerShdw>
                </a:effectLst>
              </a:rPr>
              <a:t>Raise state taxes</a:t>
            </a:r>
          </a:p>
        </p:txBody>
      </p:sp>
    </p:spTree>
    <p:extLst>
      <p:ext uri="{BB962C8B-B14F-4D97-AF65-F5344CB8AC3E}">
        <p14:creationId xmlns:p14="http://schemas.microsoft.com/office/powerpoint/2010/main" val="174783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8"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9E78B-8ADC-CC0F-93ED-90979301DF7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C794B68-A86F-900B-5BEF-4504BC90534E}"/>
              </a:ext>
            </a:extLst>
          </p:cNvPr>
          <p:cNvSpPr>
            <a:spLocks noGrp="1"/>
          </p:cNvSpPr>
          <p:nvPr>
            <p:ph type="title"/>
          </p:nvPr>
        </p:nvSpPr>
        <p:spPr/>
        <p:txBody>
          <a:bodyPr/>
          <a:lstStyle/>
          <a:p>
            <a:r>
              <a:rPr lang="en-US" sz="2400" dirty="0"/>
              <a:t>Medicaid deprivatization lead to</a:t>
            </a:r>
            <a:br>
              <a:rPr lang="en-US" dirty="0"/>
            </a:br>
            <a:r>
              <a:rPr lang="en-US" dirty="0"/>
              <a:t>Earlier Detection of Cancer</a:t>
            </a:r>
          </a:p>
        </p:txBody>
      </p:sp>
      <p:sp>
        <p:nvSpPr>
          <p:cNvPr id="2" name="Text Placeholder 1">
            <a:extLst>
              <a:ext uri="{FF2B5EF4-FFF2-40B4-BE49-F238E27FC236}">
                <a16:creationId xmlns:a16="http://schemas.microsoft.com/office/drawing/2014/main" id="{B5381A70-BFD8-1905-F6F9-6E01CB84B643}"/>
              </a:ext>
            </a:extLst>
          </p:cNvPr>
          <p:cNvSpPr>
            <a:spLocks noGrp="1"/>
          </p:cNvSpPr>
          <p:nvPr>
            <p:ph type="body" idx="10"/>
          </p:nvPr>
        </p:nvSpPr>
        <p:spPr>
          <a:xfrm>
            <a:off x="0" y="6016753"/>
            <a:ext cx="8561408" cy="841248"/>
          </a:xfrm>
        </p:spPr>
        <p:txBody>
          <a:bodyPr>
            <a:normAutofit/>
          </a:bodyPr>
          <a:lstStyle/>
          <a:p>
            <a:pPr>
              <a:lnSpc>
                <a:spcPct val="100000"/>
              </a:lnSpc>
              <a:spcBef>
                <a:spcPts val="0"/>
              </a:spcBef>
            </a:pPr>
            <a:r>
              <a:rPr lang="en-US" sz="1000" dirty="0"/>
              <a:t>https://</a:t>
            </a:r>
            <a:r>
              <a:rPr lang="en-US" sz="1000" dirty="0" err="1"/>
              <a:t>ascopubs.org</a:t>
            </a:r>
            <a:r>
              <a:rPr lang="en-US" sz="1000" dirty="0"/>
              <a:t>/</a:t>
            </a:r>
            <a:r>
              <a:rPr lang="en-US" sz="1000" dirty="0" err="1"/>
              <a:t>doi</a:t>
            </a:r>
            <a:r>
              <a:rPr lang="en-US" sz="1000" dirty="0"/>
              <a:t>/10.1200/OP.23.00297?url_ver=Z39.88-2003&amp;rfr_id=</a:t>
            </a:r>
            <a:r>
              <a:rPr lang="en-US" sz="1000" dirty="0" err="1"/>
              <a:t>ori:rid:crossref.org&amp;rfr_dat</a:t>
            </a:r>
            <a:r>
              <a:rPr lang="en-US" sz="1000" dirty="0"/>
              <a:t>=cr_pub%20%200pubmed</a:t>
            </a:r>
          </a:p>
          <a:p>
            <a:pPr>
              <a:lnSpc>
                <a:spcPct val="100000"/>
              </a:lnSpc>
              <a:spcBef>
                <a:spcPts val="0"/>
              </a:spcBef>
            </a:pPr>
            <a:r>
              <a:rPr lang="en-US" sz="1000" dirty="0"/>
              <a:t>https://</a:t>
            </a:r>
            <a:r>
              <a:rPr lang="en-US" sz="1000" dirty="0" err="1"/>
              <a:t>cthealthpolicy.org</a:t>
            </a:r>
            <a:r>
              <a:rPr lang="en-US" sz="1000" dirty="0"/>
              <a:t>/wp-content/uploads/2020/02/Picture1-2.png</a:t>
            </a:r>
          </a:p>
        </p:txBody>
      </p:sp>
      <p:sp>
        <p:nvSpPr>
          <p:cNvPr id="3" name="TextBox 2">
            <a:extLst>
              <a:ext uri="{FF2B5EF4-FFF2-40B4-BE49-F238E27FC236}">
                <a16:creationId xmlns:a16="http://schemas.microsoft.com/office/drawing/2014/main" id="{A7E05438-2B76-FE00-9079-1CE9E71FB6BD}"/>
              </a:ext>
            </a:extLst>
          </p:cNvPr>
          <p:cNvSpPr txBox="1"/>
          <p:nvPr/>
        </p:nvSpPr>
        <p:spPr>
          <a:xfrm>
            <a:off x="567559" y="2714419"/>
            <a:ext cx="1734208" cy="1015663"/>
          </a:xfrm>
          <a:prstGeom prst="rect">
            <a:avLst/>
          </a:prstGeom>
          <a:noFill/>
        </p:spPr>
        <p:txBody>
          <a:bodyPr wrap="square" rtlCol="0">
            <a:spAutoFit/>
          </a:bodyPr>
          <a:lstStyle/>
          <a:p>
            <a:pPr>
              <a:spcAft>
                <a:spcPts val="1200"/>
              </a:spcAft>
            </a:pPr>
            <a:r>
              <a:rPr lang="en-US" sz="2000" dirty="0">
                <a:solidFill>
                  <a:schemeClr val="bg1"/>
                </a:solidFill>
              </a:rPr>
              <a:t>Early-Stage Cancer Diagnosis</a:t>
            </a:r>
          </a:p>
        </p:txBody>
      </p:sp>
      <p:graphicFrame>
        <p:nvGraphicFramePr>
          <p:cNvPr id="4" name="Table 3">
            <a:extLst>
              <a:ext uri="{FF2B5EF4-FFF2-40B4-BE49-F238E27FC236}">
                <a16:creationId xmlns:a16="http://schemas.microsoft.com/office/drawing/2014/main" id="{BE7EA800-CA5A-2C0C-496C-12FB310C05D0}"/>
              </a:ext>
            </a:extLst>
          </p:cNvPr>
          <p:cNvGraphicFramePr>
            <a:graphicFrameLocks noGrp="1"/>
          </p:cNvGraphicFramePr>
          <p:nvPr/>
        </p:nvGraphicFramePr>
        <p:xfrm>
          <a:off x="2888673" y="1690688"/>
          <a:ext cx="8465127" cy="3690611"/>
        </p:xfrm>
        <a:graphic>
          <a:graphicData uri="http://schemas.openxmlformats.org/drawingml/2006/table">
            <a:tbl>
              <a:tblPr bandRow="1">
                <a:tableStyleId>{5C22544A-7EE6-4342-B048-85BDC9FD1C3A}</a:tableStyleId>
              </a:tblPr>
              <a:tblGrid>
                <a:gridCol w="8465127">
                  <a:extLst>
                    <a:ext uri="{9D8B030D-6E8A-4147-A177-3AD203B41FA5}">
                      <a16:colId xmlns:a16="http://schemas.microsoft.com/office/drawing/2014/main" val="1906063088"/>
                    </a:ext>
                  </a:extLst>
                </a:gridCol>
              </a:tblGrid>
              <a:tr h="521027">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604418367"/>
                  </a:ext>
                </a:extLst>
              </a:tr>
              <a:tr h="528264">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86798464"/>
                  </a:ext>
                </a:extLst>
              </a:tr>
              <a:tr h="528264">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239342954"/>
                  </a:ext>
                </a:extLst>
              </a:tr>
              <a:tr h="528264">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701115945"/>
                  </a:ext>
                </a:extLst>
              </a:tr>
              <a:tr h="528264">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2467999532"/>
                  </a:ext>
                </a:extLst>
              </a:tr>
              <a:tr h="528264">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901298001"/>
                  </a:ext>
                </a:extLst>
              </a:tr>
              <a:tr h="528264">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716754349"/>
                  </a:ext>
                </a:extLst>
              </a:tr>
            </a:tbl>
          </a:graphicData>
        </a:graphic>
      </p:graphicFrame>
      <p:graphicFrame>
        <p:nvGraphicFramePr>
          <p:cNvPr id="5" name="Table 4">
            <a:extLst>
              <a:ext uri="{FF2B5EF4-FFF2-40B4-BE49-F238E27FC236}">
                <a16:creationId xmlns:a16="http://schemas.microsoft.com/office/drawing/2014/main" id="{B87A385F-0CC8-C84C-75C5-597A78108721}"/>
              </a:ext>
            </a:extLst>
          </p:cNvPr>
          <p:cNvGraphicFramePr>
            <a:graphicFrameLocks noGrp="1"/>
          </p:cNvGraphicFramePr>
          <p:nvPr/>
        </p:nvGraphicFramePr>
        <p:xfrm>
          <a:off x="1741371" y="1492469"/>
          <a:ext cx="1120680" cy="4204136"/>
        </p:xfrm>
        <a:graphic>
          <a:graphicData uri="http://schemas.openxmlformats.org/drawingml/2006/table">
            <a:tbl>
              <a:tblPr>
                <a:tableStyleId>{5C22544A-7EE6-4342-B048-85BDC9FD1C3A}</a:tableStyleId>
              </a:tblPr>
              <a:tblGrid>
                <a:gridCol w="1120680">
                  <a:extLst>
                    <a:ext uri="{9D8B030D-6E8A-4147-A177-3AD203B41FA5}">
                      <a16:colId xmlns:a16="http://schemas.microsoft.com/office/drawing/2014/main" val="542258152"/>
                    </a:ext>
                  </a:extLst>
                </a:gridCol>
              </a:tblGrid>
              <a:tr h="525517">
                <a:tc>
                  <a:txBody>
                    <a:bodyPr/>
                    <a:lstStyle/>
                    <a:p>
                      <a:pPr algn="r"/>
                      <a:r>
                        <a:rPr lang="en-US" sz="2000" dirty="0">
                          <a:solidFill>
                            <a:schemeClr val="bg1"/>
                          </a:solidFill>
                        </a:rPr>
                        <a:t>66%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9285661"/>
                  </a:ext>
                </a:extLst>
              </a:tr>
              <a:tr h="525517">
                <a:tc>
                  <a:txBody>
                    <a:bodyPr/>
                    <a:lstStyle/>
                    <a:p>
                      <a:pPr algn="r"/>
                      <a:r>
                        <a:rPr lang="en-US" sz="2000" dirty="0">
                          <a:solidFill>
                            <a:schemeClr val="bg1"/>
                          </a:solidFill>
                        </a:rPr>
                        <a:t>64%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78190180"/>
                  </a:ext>
                </a:extLst>
              </a:tr>
              <a:tr h="525517">
                <a:tc>
                  <a:txBody>
                    <a:bodyPr/>
                    <a:lstStyle/>
                    <a:p>
                      <a:pPr algn="r"/>
                      <a:r>
                        <a:rPr lang="en-US" sz="2000" dirty="0">
                          <a:solidFill>
                            <a:schemeClr val="bg1"/>
                          </a:solidFill>
                        </a:rPr>
                        <a:t>62%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81032029"/>
                  </a:ext>
                </a:extLst>
              </a:tr>
              <a:tr h="525517">
                <a:tc>
                  <a:txBody>
                    <a:bodyPr/>
                    <a:lstStyle/>
                    <a:p>
                      <a:pPr algn="r"/>
                      <a:r>
                        <a:rPr lang="en-US" sz="2000" dirty="0">
                          <a:solidFill>
                            <a:schemeClr val="bg1"/>
                          </a:solidFill>
                        </a:rPr>
                        <a:t>60%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0022803"/>
                  </a:ext>
                </a:extLst>
              </a:tr>
              <a:tr h="525517">
                <a:tc>
                  <a:txBody>
                    <a:bodyPr/>
                    <a:lstStyle/>
                    <a:p>
                      <a:pPr algn="r"/>
                      <a:r>
                        <a:rPr lang="en-US" sz="2000" dirty="0">
                          <a:solidFill>
                            <a:schemeClr val="bg1"/>
                          </a:solidFill>
                        </a:rPr>
                        <a:t>58%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37559480"/>
                  </a:ext>
                </a:extLst>
              </a:tr>
              <a:tr h="525517">
                <a:tc>
                  <a:txBody>
                    <a:bodyPr/>
                    <a:lstStyle/>
                    <a:p>
                      <a:pPr algn="r"/>
                      <a:r>
                        <a:rPr lang="en-US" sz="2000" dirty="0">
                          <a:solidFill>
                            <a:schemeClr val="bg1"/>
                          </a:solidFill>
                        </a:rPr>
                        <a:t>56%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25712162"/>
                  </a:ext>
                </a:extLst>
              </a:tr>
              <a:tr h="525517">
                <a:tc>
                  <a:txBody>
                    <a:bodyPr/>
                    <a:lstStyle/>
                    <a:p>
                      <a:pPr algn="r"/>
                      <a:r>
                        <a:rPr lang="en-US" sz="2000" dirty="0">
                          <a:solidFill>
                            <a:schemeClr val="bg1"/>
                          </a:solidFill>
                        </a:rPr>
                        <a:t>54%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4816242"/>
                  </a:ext>
                </a:extLst>
              </a:tr>
              <a:tr h="525517">
                <a:tc>
                  <a:txBody>
                    <a:bodyPr/>
                    <a:lstStyle/>
                    <a:p>
                      <a:pPr algn="r"/>
                      <a:r>
                        <a:rPr lang="en-US" sz="2000" dirty="0">
                          <a:solidFill>
                            <a:schemeClr val="bg1"/>
                          </a:solidFill>
                        </a:rPr>
                        <a:t>52%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7214187"/>
                  </a:ext>
                </a:extLst>
              </a:tr>
            </a:tbl>
          </a:graphicData>
        </a:graphic>
      </p:graphicFrame>
      <p:graphicFrame>
        <p:nvGraphicFramePr>
          <p:cNvPr id="6" name="Table 5">
            <a:extLst>
              <a:ext uri="{FF2B5EF4-FFF2-40B4-BE49-F238E27FC236}">
                <a16:creationId xmlns:a16="http://schemas.microsoft.com/office/drawing/2014/main" id="{4E67683C-29D6-73C2-9A89-82961AF14C56}"/>
              </a:ext>
            </a:extLst>
          </p:cNvPr>
          <p:cNvGraphicFramePr>
            <a:graphicFrameLocks noGrp="1"/>
          </p:cNvGraphicFramePr>
          <p:nvPr/>
        </p:nvGraphicFramePr>
        <p:xfrm>
          <a:off x="2328277" y="5463065"/>
          <a:ext cx="9537900" cy="396240"/>
        </p:xfrm>
        <a:graphic>
          <a:graphicData uri="http://schemas.openxmlformats.org/drawingml/2006/table">
            <a:tbl>
              <a:tblPr>
                <a:tableStyleId>{5C22544A-7EE6-4342-B048-85BDC9FD1C3A}</a:tableStyleId>
              </a:tblPr>
              <a:tblGrid>
                <a:gridCol w="1589650">
                  <a:extLst>
                    <a:ext uri="{9D8B030D-6E8A-4147-A177-3AD203B41FA5}">
                      <a16:colId xmlns:a16="http://schemas.microsoft.com/office/drawing/2014/main" val="2108686836"/>
                    </a:ext>
                  </a:extLst>
                </a:gridCol>
                <a:gridCol w="1589650">
                  <a:extLst>
                    <a:ext uri="{9D8B030D-6E8A-4147-A177-3AD203B41FA5}">
                      <a16:colId xmlns:a16="http://schemas.microsoft.com/office/drawing/2014/main" val="3474011794"/>
                    </a:ext>
                  </a:extLst>
                </a:gridCol>
                <a:gridCol w="1589650">
                  <a:extLst>
                    <a:ext uri="{9D8B030D-6E8A-4147-A177-3AD203B41FA5}">
                      <a16:colId xmlns:a16="http://schemas.microsoft.com/office/drawing/2014/main" val="377819136"/>
                    </a:ext>
                  </a:extLst>
                </a:gridCol>
                <a:gridCol w="1589650">
                  <a:extLst>
                    <a:ext uri="{9D8B030D-6E8A-4147-A177-3AD203B41FA5}">
                      <a16:colId xmlns:a16="http://schemas.microsoft.com/office/drawing/2014/main" val="1990582605"/>
                    </a:ext>
                  </a:extLst>
                </a:gridCol>
                <a:gridCol w="1589650">
                  <a:extLst>
                    <a:ext uri="{9D8B030D-6E8A-4147-A177-3AD203B41FA5}">
                      <a16:colId xmlns:a16="http://schemas.microsoft.com/office/drawing/2014/main" val="1450415968"/>
                    </a:ext>
                  </a:extLst>
                </a:gridCol>
                <a:gridCol w="1589650">
                  <a:extLst>
                    <a:ext uri="{9D8B030D-6E8A-4147-A177-3AD203B41FA5}">
                      <a16:colId xmlns:a16="http://schemas.microsoft.com/office/drawing/2014/main" val="2655697485"/>
                    </a:ext>
                  </a:extLst>
                </a:gridCol>
              </a:tblGrid>
              <a:tr h="370840">
                <a:tc>
                  <a:txBody>
                    <a:bodyPr/>
                    <a:lstStyle/>
                    <a:p>
                      <a:pPr algn="ctr"/>
                      <a:r>
                        <a:rPr lang="en-US" sz="2000" b="0" dirty="0">
                          <a:solidFill>
                            <a:schemeClr val="bg1"/>
                          </a:solidFill>
                        </a:rPr>
                        <a:t>2007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0" dirty="0">
                          <a:solidFill>
                            <a:schemeClr val="bg1"/>
                          </a:solidFill>
                        </a:rPr>
                        <a:t>2008-2009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0" dirty="0">
                          <a:solidFill>
                            <a:schemeClr val="bg1"/>
                          </a:solidFill>
                        </a:rPr>
                        <a:t>2010-2011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0" dirty="0">
                          <a:solidFill>
                            <a:schemeClr val="bg1"/>
                          </a:solidFill>
                        </a:rPr>
                        <a:t>2012-2013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0" dirty="0">
                          <a:solidFill>
                            <a:schemeClr val="bg1"/>
                          </a:solidFill>
                        </a:rPr>
                        <a:t>2014-2015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0" dirty="0">
                          <a:solidFill>
                            <a:schemeClr val="bg1"/>
                          </a:solidFill>
                        </a:rPr>
                        <a:t>2016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6368170"/>
                  </a:ext>
                </a:extLst>
              </a:tr>
            </a:tbl>
          </a:graphicData>
        </a:graphic>
      </p:graphicFrame>
      <p:sp>
        <p:nvSpPr>
          <p:cNvPr id="10" name="Freeform 9">
            <a:extLst>
              <a:ext uri="{FF2B5EF4-FFF2-40B4-BE49-F238E27FC236}">
                <a16:creationId xmlns:a16="http://schemas.microsoft.com/office/drawing/2014/main" id="{FF44B964-3479-7404-C7BF-03B58CE0AB4B}"/>
              </a:ext>
            </a:extLst>
          </p:cNvPr>
          <p:cNvSpPr/>
          <p:nvPr/>
        </p:nvSpPr>
        <p:spPr>
          <a:xfrm>
            <a:off x="3111190" y="3451302"/>
            <a:ext cx="7967547" cy="557561"/>
          </a:xfrm>
          <a:custGeom>
            <a:avLst/>
            <a:gdLst>
              <a:gd name="connsiteX0" fmla="*/ 0 w 7967547"/>
              <a:gd name="connsiteY0" fmla="*/ 423747 h 557561"/>
              <a:gd name="connsiteX1" fmla="*/ 3178098 w 7967547"/>
              <a:gd name="connsiteY1" fmla="*/ 44605 h 557561"/>
              <a:gd name="connsiteX2" fmla="*/ 4800600 w 7967547"/>
              <a:gd name="connsiteY2" fmla="*/ 557561 h 557561"/>
              <a:gd name="connsiteX3" fmla="*/ 6384073 w 7967547"/>
              <a:gd name="connsiteY3" fmla="*/ 0 h 557561"/>
              <a:gd name="connsiteX4" fmla="*/ 7967547 w 7967547"/>
              <a:gd name="connsiteY4" fmla="*/ 178420 h 557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7547" h="557561">
                <a:moveTo>
                  <a:pt x="0" y="423747"/>
                </a:moveTo>
                <a:lnTo>
                  <a:pt x="3178098" y="44605"/>
                </a:lnTo>
                <a:lnTo>
                  <a:pt x="4800600" y="557561"/>
                </a:lnTo>
                <a:lnTo>
                  <a:pt x="6384073" y="0"/>
                </a:lnTo>
                <a:lnTo>
                  <a:pt x="7967547" y="178420"/>
                </a:lnTo>
              </a:path>
            </a:pathLst>
          </a:custGeom>
          <a:noFill/>
          <a:ln w="76200">
            <a:solidFill>
              <a:schemeClr val="accent2">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A9A659B-C47E-D9A8-17B6-9E067767C76E}"/>
              </a:ext>
            </a:extLst>
          </p:cNvPr>
          <p:cNvSpPr/>
          <p:nvPr/>
        </p:nvSpPr>
        <p:spPr>
          <a:xfrm>
            <a:off x="3111190" y="1945888"/>
            <a:ext cx="7950820" cy="1895707"/>
          </a:xfrm>
          <a:custGeom>
            <a:avLst/>
            <a:gdLst>
              <a:gd name="connsiteX0" fmla="*/ 0 w 7950820"/>
              <a:gd name="connsiteY0" fmla="*/ 1895707 h 1895707"/>
              <a:gd name="connsiteX1" fmla="*/ 1594625 w 7950820"/>
              <a:gd name="connsiteY1" fmla="*/ 1527717 h 1895707"/>
              <a:gd name="connsiteX2" fmla="*/ 3183673 w 7950820"/>
              <a:gd name="connsiteY2" fmla="*/ 1750741 h 1895707"/>
              <a:gd name="connsiteX3" fmla="*/ 4778298 w 7950820"/>
              <a:gd name="connsiteY3" fmla="*/ 624468 h 1895707"/>
              <a:gd name="connsiteX4" fmla="*/ 6372922 w 7950820"/>
              <a:gd name="connsiteY4" fmla="*/ 518532 h 1895707"/>
              <a:gd name="connsiteX5" fmla="*/ 7950820 w 7950820"/>
              <a:gd name="connsiteY5" fmla="*/ 0 h 189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0820" h="1895707">
                <a:moveTo>
                  <a:pt x="0" y="1895707"/>
                </a:moveTo>
                <a:lnTo>
                  <a:pt x="1594625" y="1527717"/>
                </a:lnTo>
                <a:lnTo>
                  <a:pt x="3183673" y="1750741"/>
                </a:lnTo>
                <a:lnTo>
                  <a:pt x="4778298" y="624468"/>
                </a:lnTo>
                <a:lnTo>
                  <a:pt x="6372922" y="518532"/>
                </a:lnTo>
                <a:lnTo>
                  <a:pt x="7950820" y="0"/>
                </a:lnTo>
              </a:path>
            </a:pathLst>
          </a:custGeom>
          <a:noFill/>
          <a:ln w="76200">
            <a:solidFill>
              <a:schemeClr val="accent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1155A57-D51B-2AE6-BF1B-E294837D0CB4}"/>
              </a:ext>
            </a:extLst>
          </p:cNvPr>
          <p:cNvSpPr txBox="1"/>
          <p:nvPr/>
        </p:nvSpPr>
        <p:spPr>
          <a:xfrm>
            <a:off x="8561408" y="1799135"/>
            <a:ext cx="1811714" cy="461665"/>
          </a:xfrm>
          <a:prstGeom prst="rect">
            <a:avLst/>
          </a:prstGeom>
          <a:noFill/>
        </p:spPr>
        <p:txBody>
          <a:bodyPr wrap="none" rtlCol="0">
            <a:spAutoFit/>
          </a:bodyPr>
          <a:lstStyle/>
          <a:p>
            <a:pPr algn="r">
              <a:spcAft>
                <a:spcPts val="1200"/>
              </a:spcAft>
            </a:pPr>
            <a:r>
              <a:rPr lang="en-US" sz="2400" dirty="0"/>
              <a:t>Connecticut</a:t>
            </a:r>
          </a:p>
        </p:txBody>
      </p:sp>
      <p:sp>
        <p:nvSpPr>
          <p:cNvPr id="13" name="TextBox 12">
            <a:extLst>
              <a:ext uri="{FF2B5EF4-FFF2-40B4-BE49-F238E27FC236}">
                <a16:creationId xmlns:a16="http://schemas.microsoft.com/office/drawing/2014/main" id="{863C799C-FAB7-8592-FE0D-F71B5D88B5A7}"/>
              </a:ext>
            </a:extLst>
          </p:cNvPr>
          <p:cNvSpPr txBox="1"/>
          <p:nvPr/>
        </p:nvSpPr>
        <p:spPr>
          <a:xfrm>
            <a:off x="8579041" y="3720125"/>
            <a:ext cx="1794081" cy="461665"/>
          </a:xfrm>
          <a:prstGeom prst="rect">
            <a:avLst/>
          </a:prstGeom>
          <a:noFill/>
        </p:spPr>
        <p:txBody>
          <a:bodyPr wrap="none" rtlCol="0">
            <a:spAutoFit/>
          </a:bodyPr>
          <a:lstStyle/>
          <a:p>
            <a:pPr algn="r">
              <a:spcAft>
                <a:spcPts val="1200"/>
              </a:spcAft>
            </a:pPr>
            <a:r>
              <a:rPr lang="en-US" sz="2400" dirty="0"/>
              <a:t>New Jersey</a:t>
            </a:r>
          </a:p>
        </p:txBody>
      </p:sp>
      <p:sp>
        <p:nvSpPr>
          <p:cNvPr id="9" name="Up Arrow Callout 8">
            <a:extLst>
              <a:ext uri="{FF2B5EF4-FFF2-40B4-BE49-F238E27FC236}">
                <a16:creationId xmlns:a16="http://schemas.microsoft.com/office/drawing/2014/main" id="{3162B0EF-3D89-B136-5649-DEA50DE8C9B7}"/>
              </a:ext>
            </a:extLst>
          </p:cNvPr>
          <p:cNvSpPr/>
          <p:nvPr/>
        </p:nvSpPr>
        <p:spPr>
          <a:xfrm>
            <a:off x="5456260" y="3921435"/>
            <a:ext cx="3277405" cy="1277929"/>
          </a:xfrm>
          <a:prstGeom prst="upArrowCallout">
            <a:avLst/>
          </a:prstGeom>
          <a:solidFill>
            <a:schemeClr val="accent1">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effectLst>
                  <a:outerShdw blurRad="50800" dist="38100" dir="2700000" algn="tl" rotWithShape="0">
                    <a:prstClr val="black">
                      <a:alpha val="40000"/>
                    </a:prstClr>
                  </a:outerShdw>
                </a:effectLst>
              </a:rPr>
              <a:t>2012: Elimination of MCOs from CT but not NJ</a:t>
            </a:r>
          </a:p>
        </p:txBody>
      </p:sp>
    </p:spTree>
    <p:extLst>
      <p:ext uri="{BB962C8B-B14F-4D97-AF65-F5344CB8AC3E}">
        <p14:creationId xmlns:p14="http://schemas.microsoft.com/office/powerpoint/2010/main" val="2848199190"/>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41E92-AA36-027F-437B-0EC7ABFB9E47}"/>
              </a:ext>
            </a:extLst>
          </p:cNvPr>
          <p:cNvSpPr>
            <a:spLocks noGrp="1"/>
          </p:cNvSpPr>
          <p:nvPr>
            <p:ph type="title"/>
          </p:nvPr>
        </p:nvSpPr>
        <p:spPr/>
        <p:txBody>
          <a:bodyPr>
            <a:normAutofit/>
          </a:bodyPr>
          <a:lstStyle/>
          <a:p>
            <a:r>
              <a:rPr lang="en-US" sz="4000" dirty="0"/>
              <a:t>Deprivatization Reduces Spending</a:t>
            </a:r>
          </a:p>
        </p:txBody>
      </p:sp>
      <p:sp>
        <p:nvSpPr>
          <p:cNvPr id="3" name="Text Placeholder 2">
            <a:extLst>
              <a:ext uri="{FF2B5EF4-FFF2-40B4-BE49-F238E27FC236}">
                <a16:creationId xmlns:a16="http://schemas.microsoft.com/office/drawing/2014/main" id="{3EB8EA51-07E0-4114-D4F6-3AC1A5B26073}"/>
              </a:ext>
            </a:extLst>
          </p:cNvPr>
          <p:cNvSpPr>
            <a:spLocks noGrp="1"/>
          </p:cNvSpPr>
          <p:nvPr>
            <p:ph type="body" idx="10"/>
          </p:nvPr>
        </p:nvSpPr>
        <p:spPr>
          <a:xfrm>
            <a:off x="0" y="6016753"/>
            <a:ext cx="8502732" cy="841248"/>
          </a:xfrm>
        </p:spPr>
        <p:txBody>
          <a:bodyPr>
            <a:normAutofit/>
          </a:bodyPr>
          <a:lstStyle/>
          <a:p>
            <a:pPr>
              <a:lnSpc>
                <a:spcPct val="100000"/>
              </a:lnSpc>
              <a:spcBef>
                <a:spcPts val="0"/>
              </a:spcBef>
            </a:pPr>
            <a:r>
              <a:rPr lang="en-US" sz="1000" dirty="0"/>
              <a:t>https://</a:t>
            </a:r>
            <a:r>
              <a:rPr lang="en-US" sz="1000" dirty="0" err="1"/>
              <a:t>cthealthpolicy.org</a:t>
            </a:r>
            <a:r>
              <a:rPr lang="en-US" sz="1000" dirty="0"/>
              <a:t>/</a:t>
            </a:r>
            <a:r>
              <a:rPr lang="en-US" sz="1000" dirty="0" err="1"/>
              <a:t>medicaid</a:t>
            </a:r>
            <a:r>
              <a:rPr lang="en-US" sz="1000" dirty="0"/>
              <a:t>-switch-from-</a:t>
            </a:r>
            <a:r>
              <a:rPr lang="en-US" sz="1000" dirty="0" err="1"/>
              <a:t>mcos</a:t>
            </a:r>
            <a:r>
              <a:rPr lang="en-US" sz="1000" dirty="0"/>
              <a:t>-saving-taxpayers-billions/ (average annual 2012 - 2020 propagated to 2025)</a:t>
            </a:r>
          </a:p>
          <a:p>
            <a:pPr>
              <a:lnSpc>
                <a:spcPct val="100000"/>
              </a:lnSpc>
              <a:spcBef>
                <a:spcPts val="0"/>
              </a:spcBef>
            </a:pPr>
            <a:r>
              <a:rPr lang="en-US" sz="1000" dirty="0"/>
              <a:t>https://</a:t>
            </a:r>
            <a:r>
              <a:rPr lang="en-US" sz="1000" dirty="0" err="1"/>
              <a:t>www.nber.org</a:t>
            </a:r>
            <a:r>
              <a:rPr lang="en-US" sz="1000" dirty="0"/>
              <a:t>/system/files/</a:t>
            </a:r>
            <a:r>
              <a:rPr lang="en-US" sz="1000" dirty="0" err="1"/>
              <a:t>working_papers</a:t>
            </a:r>
            <a:r>
              <a:rPr lang="en-US" sz="1000" dirty="0"/>
              <a:t>/w33302/w33302.pdf</a:t>
            </a:r>
          </a:p>
        </p:txBody>
      </p:sp>
      <p:sp>
        <p:nvSpPr>
          <p:cNvPr id="13" name="Freeform 12">
            <a:extLst>
              <a:ext uri="{FF2B5EF4-FFF2-40B4-BE49-F238E27FC236}">
                <a16:creationId xmlns:a16="http://schemas.microsoft.com/office/drawing/2014/main" id="{E76DDE47-EF0F-F083-7661-1B3EB3973379}"/>
              </a:ext>
            </a:extLst>
          </p:cNvPr>
          <p:cNvSpPr/>
          <p:nvPr/>
        </p:nvSpPr>
        <p:spPr>
          <a:xfrm>
            <a:off x="760605" y="1695248"/>
            <a:ext cx="4986350" cy="747010"/>
          </a:xfrm>
          <a:custGeom>
            <a:avLst/>
            <a:gdLst>
              <a:gd name="connsiteX0" fmla="*/ 0 w 4986350"/>
              <a:gd name="connsiteY0" fmla="*/ 0 h 1238400"/>
              <a:gd name="connsiteX1" fmla="*/ 4986350 w 4986350"/>
              <a:gd name="connsiteY1" fmla="*/ 0 h 1238400"/>
              <a:gd name="connsiteX2" fmla="*/ 4986350 w 4986350"/>
              <a:gd name="connsiteY2" fmla="*/ 1238400 h 1238400"/>
              <a:gd name="connsiteX3" fmla="*/ 0 w 4986350"/>
              <a:gd name="connsiteY3" fmla="*/ 1238400 h 1238400"/>
              <a:gd name="connsiteX4" fmla="*/ 0 w 4986350"/>
              <a:gd name="connsiteY4" fmla="*/ 0 h 12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6350" h="1238400">
                <a:moveTo>
                  <a:pt x="0" y="0"/>
                </a:moveTo>
                <a:lnTo>
                  <a:pt x="4986350" y="0"/>
                </a:lnTo>
                <a:lnTo>
                  <a:pt x="4986350" y="1238400"/>
                </a:lnTo>
                <a:lnTo>
                  <a:pt x="0" y="1238400"/>
                </a:lnTo>
                <a:lnTo>
                  <a:pt x="0" y="0"/>
                </a:lnTo>
                <a:close/>
              </a:path>
            </a:pathLst>
          </a:custGeom>
          <a:solidFill>
            <a:schemeClr val="accent1">
              <a:lumMod val="75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5816" tIns="174752" rIns="305816" bIns="174752" numCol="1" spcCol="1270" anchor="ctr" anchorCtr="0">
            <a:noAutofit/>
          </a:bodyPr>
          <a:lstStyle/>
          <a:p>
            <a:pPr lvl="0" algn="ctr" defTabSz="1911350">
              <a:lnSpc>
                <a:spcPct val="90000"/>
              </a:lnSpc>
              <a:spcBef>
                <a:spcPct val="0"/>
              </a:spcBef>
              <a:spcAft>
                <a:spcPct val="35000"/>
              </a:spcAft>
            </a:pPr>
            <a:r>
              <a:rPr lang="en-US" sz="2800" b="1" dirty="0">
                <a:solidFill>
                  <a:srgbClr val="FFFFFF"/>
                </a:solidFill>
                <a:effectLst>
                  <a:outerShdw blurRad="50800" dist="38100" dir="2700000" algn="tl" rotWithShape="0">
                    <a:prstClr val="black">
                      <a:alpha val="40000"/>
                    </a:prstClr>
                  </a:outerShdw>
                </a:effectLst>
              </a:rPr>
              <a:t>Connecticut (2012-2025)</a:t>
            </a:r>
          </a:p>
        </p:txBody>
      </p:sp>
      <p:sp>
        <p:nvSpPr>
          <p:cNvPr id="14" name="Freeform 13">
            <a:extLst>
              <a:ext uri="{FF2B5EF4-FFF2-40B4-BE49-F238E27FC236}">
                <a16:creationId xmlns:a16="http://schemas.microsoft.com/office/drawing/2014/main" id="{24B2F261-EFAC-17C1-6DED-B2CC044A5498}"/>
              </a:ext>
            </a:extLst>
          </p:cNvPr>
          <p:cNvSpPr/>
          <p:nvPr/>
        </p:nvSpPr>
        <p:spPr>
          <a:xfrm>
            <a:off x="760605" y="2442258"/>
            <a:ext cx="4986350" cy="3352486"/>
          </a:xfrm>
          <a:custGeom>
            <a:avLst/>
            <a:gdLst>
              <a:gd name="connsiteX0" fmla="*/ 0 w 4986350"/>
              <a:gd name="connsiteY0" fmla="*/ 0 h 2773822"/>
              <a:gd name="connsiteX1" fmla="*/ 4986350 w 4986350"/>
              <a:gd name="connsiteY1" fmla="*/ 0 h 2773822"/>
              <a:gd name="connsiteX2" fmla="*/ 4986350 w 4986350"/>
              <a:gd name="connsiteY2" fmla="*/ 2773822 h 2773822"/>
              <a:gd name="connsiteX3" fmla="*/ 0 w 4986350"/>
              <a:gd name="connsiteY3" fmla="*/ 2773822 h 2773822"/>
              <a:gd name="connsiteX4" fmla="*/ 0 w 4986350"/>
              <a:gd name="connsiteY4" fmla="*/ 0 h 2773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6350" h="2773822">
                <a:moveTo>
                  <a:pt x="0" y="0"/>
                </a:moveTo>
                <a:lnTo>
                  <a:pt x="4986350" y="0"/>
                </a:lnTo>
                <a:lnTo>
                  <a:pt x="4986350" y="2773822"/>
                </a:lnTo>
                <a:lnTo>
                  <a:pt x="0" y="2773822"/>
                </a:lnTo>
                <a:lnTo>
                  <a:pt x="0" y="0"/>
                </a:lnTo>
                <a:close/>
              </a:path>
            </a:pathLst>
          </a:custGeom>
          <a:solidFill>
            <a:schemeClr val="bg1"/>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9352" tIns="149352" rIns="199136" bIns="224028" numCol="1" spcCol="1270" anchor="t" anchorCtr="0">
            <a:noAutofit/>
          </a:bodyPr>
          <a:lstStyle/>
          <a:p>
            <a:pPr marL="285750" lvl="1" indent="-285750" algn="l" defTabSz="1244600">
              <a:lnSpc>
                <a:spcPct val="100000"/>
              </a:lnSpc>
              <a:spcBef>
                <a:spcPct val="0"/>
              </a:spcBef>
              <a:spcAft>
                <a:spcPts val="1200"/>
              </a:spcAft>
              <a:buChar char="•"/>
            </a:pPr>
            <a:r>
              <a:rPr lang="en-US" sz="2400" kern="1200" dirty="0"/>
              <a:t>Deprivatized Medicaid in 2012</a:t>
            </a:r>
          </a:p>
          <a:p>
            <a:pPr marL="285750" lvl="1" indent="-285750" algn="l" defTabSz="1244600">
              <a:lnSpc>
                <a:spcPct val="100000"/>
              </a:lnSpc>
              <a:spcBef>
                <a:spcPct val="0"/>
              </a:spcBef>
              <a:spcAft>
                <a:spcPts val="1200"/>
              </a:spcAft>
              <a:buChar char="•"/>
            </a:pPr>
            <a:r>
              <a:rPr lang="en-US" sz="2400" kern="1200" dirty="0"/>
              <a:t>Immediately began reducing expenses</a:t>
            </a:r>
          </a:p>
          <a:p>
            <a:pPr marL="285750" lvl="1" indent="-285750" algn="l" defTabSz="1244600">
              <a:lnSpc>
                <a:spcPct val="100000"/>
              </a:lnSpc>
              <a:spcBef>
                <a:spcPct val="0"/>
              </a:spcBef>
              <a:buChar char="•"/>
            </a:pPr>
            <a:r>
              <a:rPr lang="en-US" sz="2400" b="1" kern="1200" dirty="0"/>
              <a:t>“Our state has literally saved billions in unnecessary MCO overhead…” </a:t>
            </a:r>
          </a:p>
          <a:p>
            <a:pPr marL="0" lvl="1" algn="r" defTabSz="1244600">
              <a:lnSpc>
                <a:spcPct val="100000"/>
              </a:lnSpc>
              <a:spcBef>
                <a:spcPct val="0"/>
              </a:spcBef>
            </a:pPr>
            <a:r>
              <a:rPr lang="en-US" sz="2000" kern="1200" dirty="0"/>
              <a:t>- Christopher </a:t>
            </a:r>
            <a:r>
              <a:rPr lang="en-US" sz="2000" dirty="0"/>
              <a:t>G. </a:t>
            </a:r>
            <a:r>
              <a:rPr lang="en-US" sz="2000" kern="1200" dirty="0"/>
              <a:t>Donovan, </a:t>
            </a:r>
          </a:p>
          <a:p>
            <a:pPr marL="0" lvl="1" algn="r" defTabSz="1244600">
              <a:lnSpc>
                <a:spcPct val="100000"/>
              </a:lnSpc>
              <a:spcBef>
                <a:spcPct val="0"/>
              </a:spcBef>
              <a:spcAft>
                <a:spcPts val="1200"/>
              </a:spcAft>
            </a:pPr>
            <a:r>
              <a:rPr lang="en-US" sz="2000" kern="1200" dirty="0"/>
              <a:t>CT House Speaker, 2009-2013</a:t>
            </a:r>
          </a:p>
        </p:txBody>
      </p:sp>
      <p:sp>
        <p:nvSpPr>
          <p:cNvPr id="15" name="Freeform 14" hidden="1">
            <a:extLst>
              <a:ext uri="{FF2B5EF4-FFF2-40B4-BE49-F238E27FC236}">
                <a16:creationId xmlns:a16="http://schemas.microsoft.com/office/drawing/2014/main" id="{14D129A7-93F3-C04E-490D-5814CF88A9E7}"/>
              </a:ext>
            </a:extLst>
          </p:cNvPr>
          <p:cNvSpPr/>
          <p:nvPr/>
        </p:nvSpPr>
        <p:spPr>
          <a:xfrm>
            <a:off x="6445044" y="1695248"/>
            <a:ext cx="4986350" cy="747010"/>
          </a:xfrm>
          <a:custGeom>
            <a:avLst/>
            <a:gdLst>
              <a:gd name="connsiteX0" fmla="*/ 0 w 4986350"/>
              <a:gd name="connsiteY0" fmla="*/ 0 h 1238400"/>
              <a:gd name="connsiteX1" fmla="*/ 4986350 w 4986350"/>
              <a:gd name="connsiteY1" fmla="*/ 0 h 1238400"/>
              <a:gd name="connsiteX2" fmla="*/ 4986350 w 4986350"/>
              <a:gd name="connsiteY2" fmla="*/ 1238400 h 1238400"/>
              <a:gd name="connsiteX3" fmla="*/ 0 w 4986350"/>
              <a:gd name="connsiteY3" fmla="*/ 1238400 h 1238400"/>
              <a:gd name="connsiteX4" fmla="*/ 0 w 4986350"/>
              <a:gd name="connsiteY4" fmla="*/ 0 h 12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6350" h="1238400">
                <a:moveTo>
                  <a:pt x="0" y="0"/>
                </a:moveTo>
                <a:lnTo>
                  <a:pt x="4986350" y="0"/>
                </a:lnTo>
                <a:lnTo>
                  <a:pt x="4986350" y="1238400"/>
                </a:lnTo>
                <a:lnTo>
                  <a:pt x="0" y="1238400"/>
                </a:lnTo>
                <a:lnTo>
                  <a:pt x="0" y="0"/>
                </a:lnTo>
                <a:close/>
              </a:path>
            </a:pathLst>
          </a:custGeom>
          <a:solidFill>
            <a:schemeClr val="accent1">
              <a:lumMod val="75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5816" tIns="174752" rIns="305816" bIns="174752" numCol="1" spcCol="1270" anchor="ctr" anchorCtr="0">
            <a:noAutofit/>
          </a:bodyPr>
          <a:lstStyle/>
          <a:p>
            <a:pPr marL="0" lvl="0" indent="0" algn="ctr" defTabSz="1911350">
              <a:lnSpc>
                <a:spcPct val="90000"/>
              </a:lnSpc>
              <a:spcBef>
                <a:spcPct val="0"/>
              </a:spcBef>
              <a:spcAft>
                <a:spcPct val="35000"/>
              </a:spcAft>
              <a:buNone/>
            </a:pPr>
            <a:r>
              <a:rPr lang="en-US" sz="3200" b="1" kern="1200" dirty="0">
                <a:effectLst>
                  <a:outerShdw blurRad="50800" dist="38100" dir="2700000" algn="tl" rotWithShape="0">
                    <a:prstClr val="black">
                      <a:alpha val="40000"/>
                    </a:prstClr>
                  </a:outerShdw>
                </a:effectLst>
              </a:rPr>
              <a:t>California</a:t>
            </a:r>
          </a:p>
        </p:txBody>
      </p:sp>
      <p:sp>
        <p:nvSpPr>
          <p:cNvPr id="16" name="Freeform 15" hidden="1">
            <a:extLst>
              <a:ext uri="{FF2B5EF4-FFF2-40B4-BE49-F238E27FC236}">
                <a16:creationId xmlns:a16="http://schemas.microsoft.com/office/drawing/2014/main" id="{D0BAA48E-B598-90A5-7190-FE29A28962EB}"/>
              </a:ext>
            </a:extLst>
          </p:cNvPr>
          <p:cNvSpPr/>
          <p:nvPr/>
        </p:nvSpPr>
        <p:spPr>
          <a:xfrm>
            <a:off x="6445044" y="2442258"/>
            <a:ext cx="4986350" cy="3265212"/>
          </a:xfrm>
          <a:custGeom>
            <a:avLst/>
            <a:gdLst>
              <a:gd name="connsiteX0" fmla="*/ 0 w 4986350"/>
              <a:gd name="connsiteY0" fmla="*/ 0 h 2773822"/>
              <a:gd name="connsiteX1" fmla="*/ 4986350 w 4986350"/>
              <a:gd name="connsiteY1" fmla="*/ 0 h 2773822"/>
              <a:gd name="connsiteX2" fmla="*/ 4986350 w 4986350"/>
              <a:gd name="connsiteY2" fmla="*/ 2773822 h 2773822"/>
              <a:gd name="connsiteX3" fmla="*/ 0 w 4986350"/>
              <a:gd name="connsiteY3" fmla="*/ 2773822 h 2773822"/>
              <a:gd name="connsiteX4" fmla="*/ 0 w 4986350"/>
              <a:gd name="connsiteY4" fmla="*/ 0 h 2773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6350" h="2773822">
                <a:moveTo>
                  <a:pt x="0" y="0"/>
                </a:moveTo>
                <a:lnTo>
                  <a:pt x="4986350" y="0"/>
                </a:lnTo>
                <a:lnTo>
                  <a:pt x="4986350" y="2773822"/>
                </a:lnTo>
                <a:lnTo>
                  <a:pt x="0" y="2773822"/>
                </a:lnTo>
                <a:lnTo>
                  <a:pt x="0" y="0"/>
                </a:lnTo>
                <a:close/>
              </a:path>
            </a:pathLst>
          </a:custGeom>
          <a:solidFill>
            <a:schemeClr val="bg1"/>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9352" tIns="149352" rIns="199136" bIns="224028" numCol="1" spcCol="1270" anchor="t" anchorCtr="0">
            <a:noAutofit/>
          </a:bodyPr>
          <a:lstStyle/>
          <a:p>
            <a:pPr marL="285750" lvl="1" indent="-285750" algn="l" defTabSz="1244600">
              <a:lnSpc>
                <a:spcPct val="100000"/>
              </a:lnSpc>
              <a:spcBef>
                <a:spcPct val="0"/>
              </a:spcBef>
              <a:spcAft>
                <a:spcPts val="1200"/>
              </a:spcAft>
              <a:buChar char="•"/>
            </a:pPr>
            <a:r>
              <a:rPr lang="en-US" sz="2800" kern="1200" dirty="0"/>
              <a:t>County mandates</a:t>
            </a:r>
          </a:p>
        </p:txBody>
      </p:sp>
      <p:sp>
        <p:nvSpPr>
          <p:cNvPr id="17" name="TextBox 16">
            <a:extLst>
              <a:ext uri="{FF2B5EF4-FFF2-40B4-BE49-F238E27FC236}">
                <a16:creationId xmlns:a16="http://schemas.microsoft.com/office/drawing/2014/main" id="{F8658AD9-2249-1262-5043-FE6CD38CAB11}"/>
              </a:ext>
            </a:extLst>
          </p:cNvPr>
          <p:cNvSpPr txBox="1"/>
          <p:nvPr/>
        </p:nvSpPr>
        <p:spPr>
          <a:xfrm>
            <a:off x="7026246" y="1638136"/>
            <a:ext cx="4490696" cy="757130"/>
          </a:xfrm>
          <a:prstGeom prst="rect">
            <a:avLst/>
          </a:prstGeom>
          <a:noFill/>
        </p:spPr>
        <p:txBody>
          <a:bodyPr wrap="square" rtlCol="0">
            <a:spAutoFit/>
          </a:bodyPr>
          <a:lstStyle/>
          <a:p>
            <a:pPr algn="ctr">
              <a:lnSpc>
                <a:spcPct val="90000"/>
              </a:lnSpc>
            </a:pPr>
            <a:r>
              <a:rPr lang="en-US" sz="2800" b="1" dirty="0">
                <a:solidFill>
                  <a:schemeClr val="bg1"/>
                </a:solidFill>
              </a:rPr>
              <a:t>CT Medicaid Spending</a:t>
            </a:r>
          </a:p>
          <a:p>
            <a:pPr algn="ctr">
              <a:lnSpc>
                <a:spcPct val="90000"/>
              </a:lnSpc>
            </a:pPr>
            <a:r>
              <a:rPr lang="en-US" sz="2000" dirty="0">
                <a:solidFill>
                  <a:schemeClr val="bg1"/>
                </a:solidFill>
              </a:rPr>
              <a:t>per member per month</a:t>
            </a:r>
            <a:endParaRPr lang="en-US" sz="2800" dirty="0">
              <a:solidFill>
                <a:schemeClr val="bg1"/>
              </a:solidFill>
            </a:endParaRPr>
          </a:p>
        </p:txBody>
      </p:sp>
      <p:graphicFrame>
        <p:nvGraphicFramePr>
          <p:cNvPr id="19" name="Table 18">
            <a:extLst>
              <a:ext uri="{FF2B5EF4-FFF2-40B4-BE49-F238E27FC236}">
                <a16:creationId xmlns:a16="http://schemas.microsoft.com/office/drawing/2014/main" id="{7E151E16-F46C-A533-FABC-ED6D1CA01E4E}"/>
              </a:ext>
            </a:extLst>
          </p:cNvPr>
          <p:cNvGraphicFramePr>
            <a:graphicFrameLocks noGrp="1"/>
          </p:cNvGraphicFramePr>
          <p:nvPr>
            <p:extLst>
              <p:ext uri="{D42A27DB-BD31-4B8C-83A1-F6EECF244321}">
                <p14:modId xmlns:p14="http://schemas.microsoft.com/office/powerpoint/2010/main" val="749162307"/>
              </p:ext>
            </p:extLst>
          </p:nvPr>
        </p:nvGraphicFramePr>
        <p:xfrm>
          <a:off x="7026247" y="2389093"/>
          <a:ext cx="4490695" cy="3265210"/>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4490695">
                  <a:extLst>
                    <a:ext uri="{9D8B030D-6E8A-4147-A177-3AD203B41FA5}">
                      <a16:colId xmlns:a16="http://schemas.microsoft.com/office/drawing/2014/main" val="756829693"/>
                    </a:ext>
                  </a:extLst>
                </a:gridCol>
              </a:tblGrid>
              <a:tr h="653042">
                <a:tc>
                  <a:txBody>
                    <a:bodyPr/>
                    <a:lstStyle/>
                    <a:p>
                      <a:endParaRPr lang="en-US" dirty="0"/>
                    </a:p>
                  </a:txBody>
                  <a:tcP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258774985"/>
                  </a:ext>
                </a:extLst>
              </a:tr>
              <a:tr h="653042">
                <a:tc>
                  <a:txBody>
                    <a:bodyPr/>
                    <a:lstStyle/>
                    <a:p>
                      <a:endParaRPr lang="en-US"/>
                    </a:p>
                  </a:txBody>
                  <a:tcP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964832310"/>
                  </a:ext>
                </a:extLst>
              </a:tr>
              <a:tr h="653042">
                <a:tc>
                  <a:txBody>
                    <a:bodyPr/>
                    <a:lstStyle/>
                    <a:p>
                      <a:endParaRPr lang="en-US" dirty="0"/>
                    </a:p>
                  </a:txBody>
                  <a:tcP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2272999487"/>
                  </a:ext>
                </a:extLst>
              </a:tr>
              <a:tr h="653042">
                <a:tc>
                  <a:txBody>
                    <a:bodyPr/>
                    <a:lstStyle/>
                    <a:p>
                      <a:endParaRPr lang="en-US" dirty="0"/>
                    </a:p>
                  </a:txBody>
                  <a:tcP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4106914402"/>
                  </a:ext>
                </a:extLst>
              </a:tr>
              <a:tr h="653042">
                <a:tc>
                  <a:txBody>
                    <a:bodyPr/>
                    <a:lstStyle/>
                    <a:p>
                      <a:endParaRPr lang="en-US" dirty="0"/>
                    </a:p>
                  </a:txBody>
                  <a:tcP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913059500"/>
                  </a:ext>
                </a:extLst>
              </a:tr>
            </a:tbl>
          </a:graphicData>
        </a:graphic>
      </p:graphicFrame>
      <p:graphicFrame>
        <p:nvGraphicFramePr>
          <p:cNvPr id="20" name="Table 19">
            <a:extLst>
              <a:ext uri="{FF2B5EF4-FFF2-40B4-BE49-F238E27FC236}">
                <a16:creationId xmlns:a16="http://schemas.microsoft.com/office/drawing/2014/main" id="{69D06425-798E-BE40-3A86-81011FBB924C}"/>
              </a:ext>
            </a:extLst>
          </p:cNvPr>
          <p:cNvGraphicFramePr>
            <a:graphicFrameLocks noGrp="1"/>
          </p:cNvGraphicFramePr>
          <p:nvPr>
            <p:extLst>
              <p:ext uri="{D42A27DB-BD31-4B8C-83A1-F6EECF244321}">
                <p14:modId xmlns:p14="http://schemas.microsoft.com/office/powerpoint/2010/main" val="4134573195"/>
              </p:ext>
            </p:extLst>
          </p:nvPr>
        </p:nvGraphicFramePr>
        <p:xfrm>
          <a:off x="6065808" y="2249571"/>
          <a:ext cx="960439" cy="3831846"/>
        </p:xfrm>
        <a:graphic>
          <a:graphicData uri="http://schemas.openxmlformats.org/drawingml/2006/table">
            <a:tbl>
              <a:tblPr>
                <a:tableStyleId>{5C22544A-7EE6-4342-B048-85BDC9FD1C3A}</a:tableStyleId>
              </a:tblPr>
              <a:tblGrid>
                <a:gridCol w="960439">
                  <a:extLst>
                    <a:ext uri="{9D8B030D-6E8A-4147-A177-3AD203B41FA5}">
                      <a16:colId xmlns:a16="http://schemas.microsoft.com/office/drawing/2014/main" val="72772836"/>
                    </a:ext>
                  </a:extLst>
                </a:gridCol>
              </a:tblGrid>
              <a:tr h="638641">
                <a:tc>
                  <a:txBody>
                    <a:bodyPr/>
                    <a:lstStyle/>
                    <a:p>
                      <a:pPr algn="r"/>
                      <a:r>
                        <a:rPr lang="en-US" sz="2000" dirty="0">
                          <a:solidFill>
                            <a:schemeClr val="bg1"/>
                          </a:solidFill>
                        </a:rPr>
                        <a:t>$750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6525613"/>
                  </a:ext>
                </a:extLst>
              </a:tr>
              <a:tr h="638641">
                <a:tc>
                  <a:txBody>
                    <a:bodyPr/>
                    <a:lstStyle/>
                    <a:p>
                      <a:pPr algn="r"/>
                      <a:r>
                        <a:rPr lang="en-US" sz="2000" dirty="0">
                          <a:solidFill>
                            <a:schemeClr val="bg1"/>
                          </a:solidFill>
                        </a:rPr>
                        <a:t>$700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3045992"/>
                  </a:ext>
                </a:extLst>
              </a:tr>
              <a:tr h="638641">
                <a:tc>
                  <a:txBody>
                    <a:bodyPr/>
                    <a:lstStyle/>
                    <a:p>
                      <a:pPr algn="r"/>
                      <a:r>
                        <a:rPr lang="en-US" sz="2000" dirty="0">
                          <a:solidFill>
                            <a:schemeClr val="bg1"/>
                          </a:solidFill>
                        </a:rPr>
                        <a:t>$650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0678317"/>
                  </a:ext>
                </a:extLst>
              </a:tr>
              <a:tr h="638641">
                <a:tc>
                  <a:txBody>
                    <a:bodyPr/>
                    <a:lstStyle/>
                    <a:p>
                      <a:pPr algn="r"/>
                      <a:r>
                        <a:rPr lang="en-US" sz="2000" dirty="0">
                          <a:solidFill>
                            <a:schemeClr val="bg1"/>
                          </a:solidFill>
                        </a:rPr>
                        <a:t>$600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4805078"/>
                  </a:ext>
                </a:extLst>
              </a:tr>
              <a:tr h="638641">
                <a:tc>
                  <a:txBody>
                    <a:bodyPr/>
                    <a:lstStyle/>
                    <a:p>
                      <a:pPr algn="r"/>
                      <a:r>
                        <a:rPr lang="en-US" sz="2000" dirty="0">
                          <a:solidFill>
                            <a:schemeClr val="bg1"/>
                          </a:solidFill>
                        </a:rPr>
                        <a:t>$550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87889871"/>
                  </a:ext>
                </a:extLst>
              </a:tr>
              <a:tr h="638641">
                <a:tc>
                  <a:txBody>
                    <a:bodyPr/>
                    <a:lstStyle/>
                    <a:p>
                      <a:pPr algn="r"/>
                      <a:endParaRPr lang="en-US" sz="20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1477852"/>
                  </a:ext>
                </a:extLst>
              </a:tr>
            </a:tbl>
          </a:graphicData>
        </a:graphic>
      </p:graphicFrame>
      <p:graphicFrame>
        <p:nvGraphicFramePr>
          <p:cNvPr id="21" name="Table 20">
            <a:extLst>
              <a:ext uri="{FF2B5EF4-FFF2-40B4-BE49-F238E27FC236}">
                <a16:creationId xmlns:a16="http://schemas.microsoft.com/office/drawing/2014/main" id="{607CABA4-9172-1F35-54D2-B1769E7D04F6}"/>
              </a:ext>
            </a:extLst>
          </p:cNvPr>
          <p:cNvGraphicFramePr>
            <a:graphicFrameLocks noGrp="1"/>
          </p:cNvGraphicFramePr>
          <p:nvPr>
            <p:extLst>
              <p:ext uri="{D42A27DB-BD31-4B8C-83A1-F6EECF244321}">
                <p14:modId xmlns:p14="http://schemas.microsoft.com/office/powerpoint/2010/main" val="2146738733"/>
              </p:ext>
            </p:extLst>
          </p:nvPr>
        </p:nvGraphicFramePr>
        <p:xfrm>
          <a:off x="6439827" y="5610826"/>
          <a:ext cx="4703096" cy="396240"/>
        </p:xfrm>
        <a:graphic>
          <a:graphicData uri="http://schemas.openxmlformats.org/drawingml/2006/table">
            <a:tbl>
              <a:tblPr>
                <a:tableStyleId>{5C22544A-7EE6-4342-B048-85BDC9FD1C3A}</a:tableStyleId>
              </a:tblPr>
              <a:tblGrid>
                <a:gridCol w="1175774">
                  <a:extLst>
                    <a:ext uri="{9D8B030D-6E8A-4147-A177-3AD203B41FA5}">
                      <a16:colId xmlns:a16="http://schemas.microsoft.com/office/drawing/2014/main" val="3978592591"/>
                    </a:ext>
                  </a:extLst>
                </a:gridCol>
                <a:gridCol w="1175774">
                  <a:extLst>
                    <a:ext uri="{9D8B030D-6E8A-4147-A177-3AD203B41FA5}">
                      <a16:colId xmlns:a16="http://schemas.microsoft.com/office/drawing/2014/main" val="1046726659"/>
                    </a:ext>
                  </a:extLst>
                </a:gridCol>
                <a:gridCol w="1175774">
                  <a:extLst>
                    <a:ext uri="{9D8B030D-6E8A-4147-A177-3AD203B41FA5}">
                      <a16:colId xmlns:a16="http://schemas.microsoft.com/office/drawing/2014/main" val="1766510270"/>
                    </a:ext>
                  </a:extLst>
                </a:gridCol>
                <a:gridCol w="1175774">
                  <a:extLst>
                    <a:ext uri="{9D8B030D-6E8A-4147-A177-3AD203B41FA5}">
                      <a16:colId xmlns:a16="http://schemas.microsoft.com/office/drawing/2014/main" val="2656788025"/>
                    </a:ext>
                  </a:extLst>
                </a:gridCol>
              </a:tblGrid>
              <a:tr h="370840">
                <a:tc>
                  <a:txBody>
                    <a:bodyPr/>
                    <a:lstStyle/>
                    <a:p>
                      <a:pPr algn="ctr"/>
                      <a:r>
                        <a:rPr lang="en-US" sz="2000" dirty="0">
                          <a:solidFill>
                            <a:schemeClr val="bg1"/>
                          </a:solidFill>
                        </a:rPr>
                        <a:t>2012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dirty="0">
                          <a:solidFill>
                            <a:schemeClr val="bg1"/>
                          </a:solidFill>
                        </a:rPr>
                        <a:t>2014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dirty="0">
                          <a:solidFill>
                            <a:schemeClr val="bg1"/>
                          </a:solidFill>
                        </a:rPr>
                        <a:t>2016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dirty="0">
                          <a:solidFill>
                            <a:schemeClr val="bg1"/>
                          </a:solidFill>
                        </a:rPr>
                        <a:t>2018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92485271"/>
                  </a:ext>
                </a:extLst>
              </a:tr>
            </a:tbl>
          </a:graphicData>
        </a:graphic>
      </p:graphicFrame>
      <p:sp>
        <p:nvSpPr>
          <p:cNvPr id="25" name="TextBox 24">
            <a:extLst>
              <a:ext uri="{FF2B5EF4-FFF2-40B4-BE49-F238E27FC236}">
                <a16:creationId xmlns:a16="http://schemas.microsoft.com/office/drawing/2014/main" id="{31261F93-7336-1F0C-5875-12A82C2C5125}"/>
              </a:ext>
            </a:extLst>
          </p:cNvPr>
          <p:cNvSpPr txBox="1"/>
          <p:nvPr/>
        </p:nvSpPr>
        <p:spPr>
          <a:xfrm>
            <a:off x="11053727" y="5610826"/>
            <a:ext cx="755335" cy="400110"/>
          </a:xfrm>
          <a:prstGeom prst="rect">
            <a:avLst/>
          </a:prstGeom>
          <a:noFill/>
        </p:spPr>
        <p:txBody>
          <a:bodyPr wrap="none" rtlCol="0" anchor="ctr">
            <a:spAutoFit/>
          </a:bodyPr>
          <a:lstStyle/>
          <a:p>
            <a:pPr>
              <a:spcAft>
                <a:spcPts val="1200"/>
              </a:spcAft>
            </a:pPr>
            <a:r>
              <a:rPr lang="en-US" sz="2000" dirty="0">
                <a:solidFill>
                  <a:schemeClr val="bg1"/>
                </a:solidFill>
              </a:rPr>
              <a:t>2019</a:t>
            </a:r>
          </a:p>
        </p:txBody>
      </p:sp>
      <p:sp>
        <p:nvSpPr>
          <p:cNvPr id="22" name="Freeform 21">
            <a:extLst>
              <a:ext uri="{FF2B5EF4-FFF2-40B4-BE49-F238E27FC236}">
                <a16:creationId xmlns:a16="http://schemas.microsoft.com/office/drawing/2014/main" id="{1B126BE3-9D29-BC2D-1C1F-C18B270C43B1}"/>
              </a:ext>
            </a:extLst>
          </p:cNvPr>
          <p:cNvSpPr/>
          <p:nvPr/>
        </p:nvSpPr>
        <p:spPr>
          <a:xfrm>
            <a:off x="7044073" y="3296091"/>
            <a:ext cx="4439094" cy="1408814"/>
          </a:xfrm>
          <a:custGeom>
            <a:avLst/>
            <a:gdLst>
              <a:gd name="connsiteX0" fmla="*/ 0 w 4439094"/>
              <a:gd name="connsiteY0" fmla="*/ 249865 h 1408814"/>
              <a:gd name="connsiteX1" fmla="*/ 148856 w 4439094"/>
              <a:gd name="connsiteY1" fmla="*/ 419986 h 1408814"/>
              <a:gd name="connsiteX2" fmla="*/ 287080 w 4439094"/>
              <a:gd name="connsiteY2" fmla="*/ 127591 h 1408814"/>
              <a:gd name="connsiteX3" fmla="*/ 430619 w 4439094"/>
              <a:gd name="connsiteY3" fmla="*/ 669851 h 1408814"/>
              <a:gd name="connsiteX4" fmla="*/ 568842 w 4439094"/>
              <a:gd name="connsiteY4" fmla="*/ 308344 h 1408814"/>
              <a:gd name="connsiteX5" fmla="*/ 707066 w 4439094"/>
              <a:gd name="connsiteY5" fmla="*/ 568842 h 1408814"/>
              <a:gd name="connsiteX6" fmla="*/ 850605 w 4439094"/>
              <a:gd name="connsiteY6" fmla="*/ 186070 h 1408814"/>
              <a:gd name="connsiteX7" fmla="*/ 1004777 w 4439094"/>
              <a:gd name="connsiteY7" fmla="*/ 0 h 1408814"/>
              <a:gd name="connsiteX8" fmla="*/ 1137684 w 4439094"/>
              <a:gd name="connsiteY8" fmla="*/ 473149 h 1408814"/>
              <a:gd name="connsiteX9" fmla="*/ 1291856 w 4439094"/>
              <a:gd name="connsiteY9" fmla="*/ 494414 h 1408814"/>
              <a:gd name="connsiteX10" fmla="*/ 1424763 w 4439094"/>
              <a:gd name="connsiteY10" fmla="*/ 866553 h 1408814"/>
              <a:gd name="connsiteX11" fmla="*/ 1578935 w 4439094"/>
              <a:gd name="connsiteY11" fmla="*/ 446567 h 1408814"/>
              <a:gd name="connsiteX12" fmla="*/ 1711842 w 4439094"/>
              <a:gd name="connsiteY12" fmla="*/ 829339 h 1408814"/>
              <a:gd name="connsiteX13" fmla="*/ 1866014 w 4439094"/>
              <a:gd name="connsiteY13" fmla="*/ 765544 h 1408814"/>
              <a:gd name="connsiteX14" fmla="*/ 1998921 w 4439094"/>
              <a:gd name="connsiteY14" fmla="*/ 590107 h 1408814"/>
              <a:gd name="connsiteX15" fmla="*/ 2147777 w 4439094"/>
              <a:gd name="connsiteY15" fmla="*/ 616688 h 1408814"/>
              <a:gd name="connsiteX16" fmla="*/ 2296633 w 4439094"/>
              <a:gd name="connsiteY16" fmla="*/ 600739 h 1408814"/>
              <a:gd name="connsiteX17" fmla="*/ 2434856 w 4439094"/>
              <a:gd name="connsiteY17" fmla="*/ 207335 h 1408814"/>
              <a:gd name="connsiteX18" fmla="*/ 2567763 w 4439094"/>
              <a:gd name="connsiteY18" fmla="*/ 419986 h 1408814"/>
              <a:gd name="connsiteX19" fmla="*/ 2716619 w 4439094"/>
              <a:gd name="connsiteY19" fmla="*/ 845288 h 1408814"/>
              <a:gd name="connsiteX20" fmla="*/ 2860159 w 4439094"/>
              <a:gd name="connsiteY20" fmla="*/ 1201479 h 1408814"/>
              <a:gd name="connsiteX21" fmla="*/ 3003698 w 4439094"/>
              <a:gd name="connsiteY21" fmla="*/ 1010093 h 1408814"/>
              <a:gd name="connsiteX22" fmla="*/ 3157870 w 4439094"/>
              <a:gd name="connsiteY22" fmla="*/ 956930 h 1408814"/>
              <a:gd name="connsiteX23" fmla="*/ 3290777 w 4439094"/>
              <a:gd name="connsiteY23" fmla="*/ 1408814 h 1408814"/>
              <a:gd name="connsiteX24" fmla="*/ 3434317 w 4439094"/>
              <a:gd name="connsiteY24" fmla="*/ 1137684 h 1408814"/>
              <a:gd name="connsiteX25" fmla="*/ 3588489 w 4439094"/>
              <a:gd name="connsiteY25" fmla="*/ 1026042 h 1408814"/>
              <a:gd name="connsiteX26" fmla="*/ 3732028 w 4439094"/>
              <a:gd name="connsiteY26" fmla="*/ 1212111 h 1408814"/>
              <a:gd name="connsiteX27" fmla="*/ 3864935 w 4439094"/>
              <a:gd name="connsiteY27" fmla="*/ 1244009 h 1408814"/>
              <a:gd name="connsiteX28" fmla="*/ 4019107 w 4439094"/>
              <a:gd name="connsiteY28" fmla="*/ 813391 h 1408814"/>
              <a:gd name="connsiteX29" fmla="*/ 4157331 w 4439094"/>
              <a:gd name="connsiteY29" fmla="*/ 664535 h 1408814"/>
              <a:gd name="connsiteX30" fmla="*/ 4306187 w 4439094"/>
              <a:gd name="connsiteY30" fmla="*/ 818707 h 1408814"/>
              <a:gd name="connsiteX31" fmla="*/ 4439094 w 4439094"/>
              <a:gd name="connsiteY31" fmla="*/ 675167 h 1408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39094" h="1408814">
                <a:moveTo>
                  <a:pt x="0" y="249865"/>
                </a:moveTo>
                <a:lnTo>
                  <a:pt x="148856" y="419986"/>
                </a:lnTo>
                <a:lnTo>
                  <a:pt x="287080" y="127591"/>
                </a:lnTo>
                <a:lnTo>
                  <a:pt x="430619" y="669851"/>
                </a:lnTo>
                <a:lnTo>
                  <a:pt x="568842" y="308344"/>
                </a:lnTo>
                <a:lnTo>
                  <a:pt x="707066" y="568842"/>
                </a:lnTo>
                <a:lnTo>
                  <a:pt x="850605" y="186070"/>
                </a:lnTo>
                <a:lnTo>
                  <a:pt x="1004777" y="0"/>
                </a:lnTo>
                <a:lnTo>
                  <a:pt x="1137684" y="473149"/>
                </a:lnTo>
                <a:lnTo>
                  <a:pt x="1291856" y="494414"/>
                </a:lnTo>
                <a:lnTo>
                  <a:pt x="1424763" y="866553"/>
                </a:lnTo>
                <a:lnTo>
                  <a:pt x="1578935" y="446567"/>
                </a:lnTo>
                <a:lnTo>
                  <a:pt x="1711842" y="829339"/>
                </a:lnTo>
                <a:lnTo>
                  <a:pt x="1866014" y="765544"/>
                </a:lnTo>
                <a:lnTo>
                  <a:pt x="1998921" y="590107"/>
                </a:lnTo>
                <a:lnTo>
                  <a:pt x="2147777" y="616688"/>
                </a:lnTo>
                <a:lnTo>
                  <a:pt x="2296633" y="600739"/>
                </a:lnTo>
                <a:lnTo>
                  <a:pt x="2434856" y="207335"/>
                </a:lnTo>
                <a:lnTo>
                  <a:pt x="2567763" y="419986"/>
                </a:lnTo>
                <a:lnTo>
                  <a:pt x="2716619" y="845288"/>
                </a:lnTo>
                <a:lnTo>
                  <a:pt x="2860159" y="1201479"/>
                </a:lnTo>
                <a:lnTo>
                  <a:pt x="3003698" y="1010093"/>
                </a:lnTo>
                <a:lnTo>
                  <a:pt x="3157870" y="956930"/>
                </a:lnTo>
                <a:lnTo>
                  <a:pt x="3290777" y="1408814"/>
                </a:lnTo>
                <a:lnTo>
                  <a:pt x="3434317" y="1137684"/>
                </a:lnTo>
                <a:lnTo>
                  <a:pt x="3588489" y="1026042"/>
                </a:lnTo>
                <a:lnTo>
                  <a:pt x="3732028" y="1212111"/>
                </a:lnTo>
                <a:lnTo>
                  <a:pt x="3864935" y="1244009"/>
                </a:lnTo>
                <a:lnTo>
                  <a:pt x="4019107" y="813391"/>
                </a:lnTo>
                <a:lnTo>
                  <a:pt x="4157331" y="664535"/>
                </a:lnTo>
                <a:lnTo>
                  <a:pt x="4306187" y="818707"/>
                </a:lnTo>
                <a:lnTo>
                  <a:pt x="4439094" y="675167"/>
                </a:lnTo>
              </a:path>
            </a:pathLst>
          </a:custGeom>
          <a:noFill/>
          <a:ln w="38100">
            <a:solidFill>
              <a:schemeClr val="accent2">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4A2AEA07-8181-1548-7036-C595C9A0B118}"/>
              </a:ext>
            </a:extLst>
          </p:cNvPr>
          <p:cNvCxnSpPr>
            <a:cxnSpLocks/>
          </p:cNvCxnSpPr>
          <p:nvPr/>
        </p:nvCxnSpPr>
        <p:spPr>
          <a:xfrm>
            <a:off x="7044073" y="3499503"/>
            <a:ext cx="4439094" cy="886967"/>
          </a:xfrm>
          <a:prstGeom prst="line">
            <a:avLst/>
          </a:prstGeom>
          <a:ln w="76200">
            <a:solidFill>
              <a:schemeClr val="accent1">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686BEFC7-1CD8-2AB0-8957-4808C32C52C8}"/>
              </a:ext>
            </a:extLst>
          </p:cNvPr>
          <p:cNvSpPr/>
          <p:nvPr/>
        </p:nvSpPr>
        <p:spPr>
          <a:xfrm>
            <a:off x="7184573" y="2469618"/>
            <a:ext cx="4150566" cy="959382"/>
          </a:xfrm>
          <a:prstGeom prst="rect">
            <a:avLst/>
          </a:prstGeom>
          <a:solidFill>
            <a:schemeClr val="accent1">
              <a:lumMod val="75000"/>
            </a:schemeClr>
          </a:solidFill>
          <a:ln>
            <a:solidFill>
              <a:schemeClr val="bg1"/>
            </a:solidFill>
          </a:ln>
          <a:effectLst>
            <a:glow rad="127000">
              <a:srgbClr val="FFFF00"/>
            </a:glow>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effectLst>
                  <a:outerShdw blurRad="50800" dist="38100" dir="2700000" algn="tl" rotWithShape="0">
                    <a:prstClr val="black">
                      <a:alpha val="40000"/>
                    </a:prstClr>
                  </a:outerShdw>
                </a:effectLst>
              </a:rPr>
              <a:t>2012-2024 tiny Connecticut </a:t>
            </a:r>
          </a:p>
          <a:p>
            <a:pPr algn="ctr"/>
            <a:r>
              <a:rPr lang="en-US" sz="3600" b="1" dirty="0">
                <a:solidFill>
                  <a:srgbClr val="FFFF00"/>
                </a:solidFill>
                <a:effectLst>
                  <a:outerShdw blurRad="50800" dist="38100" dir="2700000" algn="tl" rotWithShape="0">
                    <a:prstClr val="black">
                      <a:alpha val="40000"/>
                    </a:prstClr>
                  </a:outerShdw>
                </a:effectLst>
              </a:rPr>
              <a:t>saved</a:t>
            </a:r>
            <a:r>
              <a:rPr lang="en-US" sz="3200" dirty="0">
                <a:solidFill>
                  <a:srgbClr val="FFFF00"/>
                </a:solidFill>
                <a:effectLst>
                  <a:outerShdw blurRad="50800" dist="38100" dir="2700000" algn="tl" rotWithShape="0">
                    <a:prstClr val="black">
                      <a:alpha val="40000"/>
                    </a:prstClr>
                  </a:outerShdw>
                </a:effectLst>
              </a:rPr>
              <a:t> </a:t>
            </a:r>
            <a:r>
              <a:rPr lang="en-US" sz="3600" b="1" dirty="0">
                <a:solidFill>
                  <a:srgbClr val="FFFF00"/>
                </a:solidFill>
                <a:effectLst>
                  <a:outerShdw blurRad="50800" dist="38100" dir="2700000" algn="tl" rotWithShape="0">
                    <a:prstClr val="black">
                      <a:alpha val="40000"/>
                    </a:prstClr>
                  </a:outerShdw>
                </a:effectLst>
              </a:rPr>
              <a:t>$4 Billion</a:t>
            </a:r>
            <a:endParaRPr lang="en-US" sz="36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415144736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bg/>
                                          </p:spTgt>
                                        </p:tgtEl>
                                        <p:attrNameLst>
                                          <p:attrName>style.visibility</p:attrName>
                                        </p:attrNameLst>
                                      </p:cBhvr>
                                      <p:to>
                                        <p:strVal val="visible"/>
                                      </p:to>
                                    </p:set>
                                    <p:animEffect transition="in" filter="fade">
                                      <p:cBhvr>
                                        <p:cTn id="11" dur="500"/>
                                        <p:tgtEl>
                                          <p:spTgt spid="14">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fade">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fade">
                                      <p:cBhvr>
                                        <p:cTn id="24" dur="500"/>
                                        <p:tgtEl>
                                          <p:spTgt spid="14">
                                            <p:txEl>
                                              <p:pRg st="2" end="2"/>
                                            </p:txEl>
                                          </p:spTgt>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500"/>
                                        <p:tgtEl>
                                          <p:spTgt spid="14">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Effect transition="in" filter="fade">
                                      <p:cBhvr>
                                        <p:cTn id="31" dur="500"/>
                                        <p:tgtEl>
                                          <p:spTgt spid="14">
                                            <p:txEl>
                                              <p:pRg st="4" end="4"/>
                                            </p:txEl>
                                          </p:spTgt>
                                        </p:tgtEl>
                                      </p:cBhvr>
                                    </p:animEffect>
                                  </p:childTnLst>
                                </p:cTn>
                              </p:par>
                            </p:childTnLst>
                          </p:cTn>
                        </p:par>
                        <p:par>
                          <p:cTn id="32" fill="hold">
                            <p:stCondLst>
                              <p:cond delay="1000"/>
                            </p:stCondLst>
                            <p:childTnLst>
                              <p:par>
                                <p:cTn id="33" presetID="10" presetClass="entr" presetSubtype="0" fill="hold" grpId="0" nodeType="afterEffect">
                                  <p:stCondLst>
                                    <p:cond delay="50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nodeType="withEffect">
                                  <p:stCondLst>
                                    <p:cond delay="50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nodeType="withEffect">
                                  <p:stCondLst>
                                    <p:cond delay="50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nodeType="withEffect">
                                  <p:stCondLst>
                                    <p:cond delay="50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par>
                          <p:cTn id="49" fill="hold">
                            <p:stCondLst>
                              <p:cond delay="2500"/>
                            </p:stCondLst>
                            <p:childTnLst>
                              <p:par>
                                <p:cTn id="50" presetID="22" presetClass="entr" presetSubtype="8" fill="hold" grpId="0" nodeType="afterEffect">
                                  <p:stCondLst>
                                    <p:cond delay="50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2000"/>
                                        <p:tgtEl>
                                          <p:spTgt spid="22"/>
                                        </p:tgtEl>
                                      </p:cBhvr>
                                    </p:animEffect>
                                  </p:childTnLst>
                                </p:cTn>
                              </p:par>
                            </p:childTnLst>
                          </p:cTn>
                        </p:par>
                        <p:par>
                          <p:cTn id="53" fill="hold">
                            <p:stCondLst>
                              <p:cond delay="5000"/>
                            </p:stCondLst>
                            <p:childTnLst>
                              <p:par>
                                <p:cTn id="54" presetID="22" presetClass="entr" presetSubtype="8" fill="hold" nodeType="afterEffect">
                                  <p:stCondLst>
                                    <p:cond delay="500"/>
                                  </p:stCondLst>
                                  <p:childTnLst>
                                    <p:set>
                                      <p:cBhvr>
                                        <p:cTn id="55" dur="1" fill="hold">
                                          <p:stCondLst>
                                            <p:cond delay="0"/>
                                          </p:stCondLst>
                                        </p:cTn>
                                        <p:tgtEl>
                                          <p:spTgt spid="30"/>
                                        </p:tgtEl>
                                        <p:attrNameLst>
                                          <p:attrName>style.visibility</p:attrName>
                                        </p:attrNameLst>
                                      </p:cBhvr>
                                      <p:to>
                                        <p:strVal val="visible"/>
                                      </p:to>
                                    </p:set>
                                    <p:animEffect transition="in" filter="wipe(left)">
                                      <p:cBhvr>
                                        <p:cTn id="56"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uiExpand="1" build="p" animBg="1"/>
      <p:bldP spid="17" grpId="0"/>
      <p:bldP spid="22"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4F4DA-3379-6AC9-3405-0587801DD8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5A88B5-A45B-6FBF-7FE3-55FD7A22206D}"/>
              </a:ext>
            </a:extLst>
          </p:cNvPr>
          <p:cNvSpPr>
            <a:spLocks noGrp="1"/>
          </p:cNvSpPr>
          <p:nvPr>
            <p:ph type="title"/>
          </p:nvPr>
        </p:nvSpPr>
        <p:spPr/>
        <p:txBody>
          <a:bodyPr>
            <a:noAutofit/>
          </a:bodyPr>
          <a:lstStyle/>
          <a:p>
            <a:r>
              <a:rPr lang="en-US" sz="4000" dirty="0"/>
              <a:t>Deprivatization Reduces Spending</a:t>
            </a:r>
          </a:p>
        </p:txBody>
      </p:sp>
      <p:sp>
        <p:nvSpPr>
          <p:cNvPr id="3" name="Text Placeholder 2">
            <a:extLst>
              <a:ext uri="{FF2B5EF4-FFF2-40B4-BE49-F238E27FC236}">
                <a16:creationId xmlns:a16="http://schemas.microsoft.com/office/drawing/2014/main" id="{BEE1E7F3-D5DA-519E-E2FD-0C1BF8F79B93}"/>
              </a:ext>
            </a:extLst>
          </p:cNvPr>
          <p:cNvSpPr>
            <a:spLocks noGrp="1"/>
          </p:cNvSpPr>
          <p:nvPr>
            <p:ph type="body" idx="10"/>
          </p:nvPr>
        </p:nvSpPr>
        <p:spPr>
          <a:xfrm>
            <a:off x="0" y="6016753"/>
            <a:ext cx="8502732" cy="841248"/>
          </a:xfrm>
        </p:spPr>
        <p:txBody>
          <a:bodyPr>
            <a:normAutofit/>
          </a:bodyPr>
          <a:lstStyle/>
          <a:p>
            <a:pPr>
              <a:lnSpc>
                <a:spcPct val="100000"/>
              </a:lnSpc>
              <a:spcBef>
                <a:spcPts val="0"/>
              </a:spcBef>
            </a:pPr>
            <a:r>
              <a:rPr lang="en-US" sz="1000" dirty="0"/>
              <a:t>https://</a:t>
            </a:r>
            <a:r>
              <a:rPr lang="en-US" sz="1000" dirty="0" err="1"/>
              <a:t>cthealthpolicy.org</a:t>
            </a:r>
            <a:r>
              <a:rPr lang="en-US" sz="1000" dirty="0"/>
              <a:t>/</a:t>
            </a:r>
            <a:r>
              <a:rPr lang="en-US" sz="1000" dirty="0" err="1"/>
              <a:t>medicaid</a:t>
            </a:r>
            <a:r>
              <a:rPr lang="en-US" sz="1000" dirty="0"/>
              <a:t>-switch-from-</a:t>
            </a:r>
            <a:r>
              <a:rPr lang="en-US" sz="1000" dirty="0" err="1"/>
              <a:t>mcos</a:t>
            </a:r>
            <a:r>
              <a:rPr lang="en-US" sz="1000" dirty="0"/>
              <a:t>-saving-taxpayers-billions/ (average annual 2012 - 2020 propagated to 2025)</a:t>
            </a:r>
          </a:p>
          <a:p>
            <a:pPr>
              <a:lnSpc>
                <a:spcPct val="100000"/>
              </a:lnSpc>
              <a:spcBef>
                <a:spcPts val="0"/>
              </a:spcBef>
            </a:pPr>
            <a:r>
              <a:rPr lang="en-US" sz="1000" dirty="0"/>
              <a:t>https://</a:t>
            </a:r>
            <a:r>
              <a:rPr lang="en-US" sz="1000" dirty="0" err="1"/>
              <a:t>www.nber.org</a:t>
            </a:r>
            <a:r>
              <a:rPr lang="en-US" sz="1000" dirty="0"/>
              <a:t>/system/files/</a:t>
            </a:r>
            <a:r>
              <a:rPr lang="en-US" sz="1000" dirty="0" err="1"/>
              <a:t>working_papers</a:t>
            </a:r>
            <a:r>
              <a:rPr lang="en-US" sz="1000" dirty="0"/>
              <a:t>/w33302/w33302.pdf</a:t>
            </a:r>
          </a:p>
        </p:txBody>
      </p:sp>
      <p:sp>
        <p:nvSpPr>
          <p:cNvPr id="13" name="Freeform 12">
            <a:extLst>
              <a:ext uri="{FF2B5EF4-FFF2-40B4-BE49-F238E27FC236}">
                <a16:creationId xmlns:a16="http://schemas.microsoft.com/office/drawing/2014/main" id="{D840F48F-6D28-24EB-61CD-81353895FDDA}"/>
              </a:ext>
            </a:extLst>
          </p:cNvPr>
          <p:cNvSpPr/>
          <p:nvPr/>
        </p:nvSpPr>
        <p:spPr>
          <a:xfrm>
            <a:off x="760605" y="1695248"/>
            <a:ext cx="4986350" cy="747010"/>
          </a:xfrm>
          <a:custGeom>
            <a:avLst/>
            <a:gdLst>
              <a:gd name="connsiteX0" fmla="*/ 0 w 4986350"/>
              <a:gd name="connsiteY0" fmla="*/ 0 h 1238400"/>
              <a:gd name="connsiteX1" fmla="*/ 4986350 w 4986350"/>
              <a:gd name="connsiteY1" fmla="*/ 0 h 1238400"/>
              <a:gd name="connsiteX2" fmla="*/ 4986350 w 4986350"/>
              <a:gd name="connsiteY2" fmla="*/ 1238400 h 1238400"/>
              <a:gd name="connsiteX3" fmla="*/ 0 w 4986350"/>
              <a:gd name="connsiteY3" fmla="*/ 1238400 h 1238400"/>
              <a:gd name="connsiteX4" fmla="*/ 0 w 4986350"/>
              <a:gd name="connsiteY4" fmla="*/ 0 h 12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6350" h="1238400">
                <a:moveTo>
                  <a:pt x="0" y="0"/>
                </a:moveTo>
                <a:lnTo>
                  <a:pt x="4986350" y="0"/>
                </a:lnTo>
                <a:lnTo>
                  <a:pt x="4986350" y="1238400"/>
                </a:lnTo>
                <a:lnTo>
                  <a:pt x="0" y="1238400"/>
                </a:lnTo>
                <a:lnTo>
                  <a:pt x="0" y="0"/>
                </a:lnTo>
                <a:close/>
              </a:path>
            </a:pathLst>
          </a:custGeom>
          <a:solidFill>
            <a:schemeClr val="accent1">
              <a:lumMod val="75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5816" tIns="174752" rIns="305816" bIns="174752" numCol="1" spcCol="1270" anchor="ctr" anchorCtr="0">
            <a:noAutofit/>
          </a:bodyPr>
          <a:lstStyle/>
          <a:p>
            <a:pPr marL="0" lvl="0" indent="0" algn="ctr" defTabSz="1911350">
              <a:lnSpc>
                <a:spcPct val="90000"/>
              </a:lnSpc>
              <a:spcBef>
                <a:spcPct val="0"/>
              </a:spcBef>
              <a:spcAft>
                <a:spcPct val="35000"/>
              </a:spcAft>
              <a:buNone/>
            </a:pPr>
            <a:r>
              <a:rPr lang="en-US" sz="2800" b="1" kern="1200" dirty="0">
                <a:effectLst>
                  <a:outerShdw blurRad="50800" dist="38100" dir="2700000" algn="tl" rotWithShape="0">
                    <a:prstClr val="black">
                      <a:alpha val="40000"/>
                    </a:prstClr>
                  </a:outerShdw>
                </a:effectLst>
              </a:rPr>
              <a:t>Connecticut (2012-2025)</a:t>
            </a:r>
          </a:p>
        </p:txBody>
      </p:sp>
      <p:sp>
        <p:nvSpPr>
          <p:cNvPr id="14" name="Freeform 13">
            <a:extLst>
              <a:ext uri="{FF2B5EF4-FFF2-40B4-BE49-F238E27FC236}">
                <a16:creationId xmlns:a16="http://schemas.microsoft.com/office/drawing/2014/main" id="{D287EE44-44E0-E8F4-7998-C9F7097BEA71}"/>
              </a:ext>
            </a:extLst>
          </p:cNvPr>
          <p:cNvSpPr/>
          <p:nvPr/>
        </p:nvSpPr>
        <p:spPr>
          <a:xfrm>
            <a:off x="760605" y="2442258"/>
            <a:ext cx="4986350" cy="3352486"/>
          </a:xfrm>
          <a:custGeom>
            <a:avLst/>
            <a:gdLst>
              <a:gd name="connsiteX0" fmla="*/ 0 w 4986350"/>
              <a:gd name="connsiteY0" fmla="*/ 0 h 2773822"/>
              <a:gd name="connsiteX1" fmla="*/ 4986350 w 4986350"/>
              <a:gd name="connsiteY1" fmla="*/ 0 h 2773822"/>
              <a:gd name="connsiteX2" fmla="*/ 4986350 w 4986350"/>
              <a:gd name="connsiteY2" fmla="*/ 2773822 h 2773822"/>
              <a:gd name="connsiteX3" fmla="*/ 0 w 4986350"/>
              <a:gd name="connsiteY3" fmla="*/ 2773822 h 2773822"/>
              <a:gd name="connsiteX4" fmla="*/ 0 w 4986350"/>
              <a:gd name="connsiteY4" fmla="*/ 0 h 2773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6350" h="2773822">
                <a:moveTo>
                  <a:pt x="0" y="0"/>
                </a:moveTo>
                <a:lnTo>
                  <a:pt x="4986350" y="0"/>
                </a:lnTo>
                <a:lnTo>
                  <a:pt x="4986350" y="2773822"/>
                </a:lnTo>
                <a:lnTo>
                  <a:pt x="0" y="2773822"/>
                </a:lnTo>
                <a:lnTo>
                  <a:pt x="0" y="0"/>
                </a:lnTo>
                <a:close/>
              </a:path>
            </a:pathLst>
          </a:custGeom>
          <a:solidFill>
            <a:schemeClr val="bg1"/>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9352" tIns="149352" rIns="199136" bIns="224028" numCol="1" spcCol="1270" anchor="t" anchorCtr="0">
            <a:noAutofit/>
          </a:bodyPr>
          <a:lstStyle/>
          <a:p>
            <a:pPr marL="285750" lvl="1" indent="-285750" algn="l" defTabSz="1244600">
              <a:lnSpc>
                <a:spcPct val="100000"/>
              </a:lnSpc>
              <a:spcBef>
                <a:spcPct val="0"/>
              </a:spcBef>
              <a:spcAft>
                <a:spcPts val="1200"/>
              </a:spcAft>
              <a:buChar char="•"/>
            </a:pPr>
            <a:r>
              <a:rPr lang="en-US" sz="2400" kern="1200" dirty="0"/>
              <a:t>Deprivatized Medicaid in 2012</a:t>
            </a:r>
          </a:p>
          <a:p>
            <a:pPr marL="285750" lvl="1" indent="-285750" algn="l" defTabSz="1244600">
              <a:lnSpc>
                <a:spcPct val="100000"/>
              </a:lnSpc>
              <a:spcBef>
                <a:spcPct val="0"/>
              </a:spcBef>
              <a:spcAft>
                <a:spcPts val="1200"/>
              </a:spcAft>
              <a:buChar char="•"/>
            </a:pPr>
            <a:r>
              <a:rPr lang="en-US" sz="2400" kern="1200" dirty="0"/>
              <a:t>Immediately began reducing expenses</a:t>
            </a:r>
          </a:p>
          <a:p>
            <a:pPr marL="285750" lvl="1" indent="-285750" algn="l" defTabSz="1244600">
              <a:lnSpc>
                <a:spcPct val="100000"/>
              </a:lnSpc>
              <a:spcBef>
                <a:spcPct val="0"/>
              </a:spcBef>
              <a:buChar char="•"/>
            </a:pPr>
            <a:r>
              <a:rPr lang="en-US" sz="2400" b="1" kern="1200" dirty="0"/>
              <a:t>“Our state has literally saved billions in unnecessary MCO overhead…” </a:t>
            </a:r>
          </a:p>
          <a:p>
            <a:pPr marL="0" lvl="1" algn="r" defTabSz="1244600">
              <a:lnSpc>
                <a:spcPct val="100000"/>
              </a:lnSpc>
              <a:spcBef>
                <a:spcPct val="0"/>
              </a:spcBef>
            </a:pPr>
            <a:r>
              <a:rPr lang="en-US" sz="2000" kern="1200" dirty="0"/>
              <a:t>- Christopher </a:t>
            </a:r>
            <a:r>
              <a:rPr lang="en-US" sz="2000" dirty="0"/>
              <a:t>G. </a:t>
            </a:r>
            <a:r>
              <a:rPr lang="en-US" sz="2000" kern="1200" dirty="0"/>
              <a:t>Donovan, </a:t>
            </a:r>
          </a:p>
          <a:p>
            <a:pPr marL="0" lvl="1" algn="r" defTabSz="1244600">
              <a:lnSpc>
                <a:spcPct val="100000"/>
              </a:lnSpc>
              <a:spcBef>
                <a:spcPct val="0"/>
              </a:spcBef>
              <a:spcAft>
                <a:spcPts val="1200"/>
              </a:spcAft>
            </a:pPr>
            <a:r>
              <a:rPr lang="en-US" sz="2000" kern="1200" dirty="0"/>
              <a:t>CT House Speaker, 2009-2013</a:t>
            </a:r>
          </a:p>
        </p:txBody>
      </p:sp>
      <p:sp>
        <p:nvSpPr>
          <p:cNvPr id="15" name="Freeform 14" hidden="1">
            <a:extLst>
              <a:ext uri="{FF2B5EF4-FFF2-40B4-BE49-F238E27FC236}">
                <a16:creationId xmlns:a16="http://schemas.microsoft.com/office/drawing/2014/main" id="{A103CD51-4BFF-FAA8-962F-0BD246A000A3}"/>
              </a:ext>
            </a:extLst>
          </p:cNvPr>
          <p:cNvSpPr/>
          <p:nvPr/>
        </p:nvSpPr>
        <p:spPr>
          <a:xfrm>
            <a:off x="6445044" y="1695248"/>
            <a:ext cx="4986350" cy="747010"/>
          </a:xfrm>
          <a:custGeom>
            <a:avLst/>
            <a:gdLst>
              <a:gd name="connsiteX0" fmla="*/ 0 w 4986350"/>
              <a:gd name="connsiteY0" fmla="*/ 0 h 1238400"/>
              <a:gd name="connsiteX1" fmla="*/ 4986350 w 4986350"/>
              <a:gd name="connsiteY1" fmla="*/ 0 h 1238400"/>
              <a:gd name="connsiteX2" fmla="*/ 4986350 w 4986350"/>
              <a:gd name="connsiteY2" fmla="*/ 1238400 h 1238400"/>
              <a:gd name="connsiteX3" fmla="*/ 0 w 4986350"/>
              <a:gd name="connsiteY3" fmla="*/ 1238400 h 1238400"/>
              <a:gd name="connsiteX4" fmla="*/ 0 w 4986350"/>
              <a:gd name="connsiteY4" fmla="*/ 0 h 12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6350" h="1238400">
                <a:moveTo>
                  <a:pt x="0" y="0"/>
                </a:moveTo>
                <a:lnTo>
                  <a:pt x="4986350" y="0"/>
                </a:lnTo>
                <a:lnTo>
                  <a:pt x="4986350" y="1238400"/>
                </a:lnTo>
                <a:lnTo>
                  <a:pt x="0" y="1238400"/>
                </a:lnTo>
                <a:lnTo>
                  <a:pt x="0" y="0"/>
                </a:lnTo>
                <a:close/>
              </a:path>
            </a:pathLst>
          </a:custGeom>
          <a:solidFill>
            <a:schemeClr val="accent1">
              <a:lumMod val="75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5816" tIns="174752" rIns="305816" bIns="174752" numCol="1" spcCol="1270" anchor="ctr" anchorCtr="0">
            <a:noAutofit/>
          </a:bodyPr>
          <a:lstStyle/>
          <a:p>
            <a:pPr marL="0" lvl="0" indent="0" algn="ctr" defTabSz="1911350">
              <a:lnSpc>
                <a:spcPct val="90000"/>
              </a:lnSpc>
              <a:spcBef>
                <a:spcPct val="0"/>
              </a:spcBef>
              <a:spcAft>
                <a:spcPct val="35000"/>
              </a:spcAft>
              <a:buNone/>
            </a:pPr>
            <a:r>
              <a:rPr lang="en-US" sz="3200" b="1" kern="1200" dirty="0">
                <a:effectLst>
                  <a:outerShdw blurRad="50800" dist="38100" dir="2700000" algn="tl" rotWithShape="0">
                    <a:prstClr val="black">
                      <a:alpha val="40000"/>
                    </a:prstClr>
                  </a:outerShdw>
                </a:effectLst>
              </a:rPr>
              <a:t>California</a:t>
            </a:r>
          </a:p>
        </p:txBody>
      </p:sp>
      <p:sp>
        <p:nvSpPr>
          <p:cNvPr id="16" name="Freeform 15" hidden="1">
            <a:extLst>
              <a:ext uri="{FF2B5EF4-FFF2-40B4-BE49-F238E27FC236}">
                <a16:creationId xmlns:a16="http://schemas.microsoft.com/office/drawing/2014/main" id="{EC84D2EA-3C91-A20A-A01B-31702DCEAFE3}"/>
              </a:ext>
            </a:extLst>
          </p:cNvPr>
          <p:cNvSpPr/>
          <p:nvPr/>
        </p:nvSpPr>
        <p:spPr>
          <a:xfrm>
            <a:off x="6445044" y="2442258"/>
            <a:ext cx="4986350" cy="3265212"/>
          </a:xfrm>
          <a:custGeom>
            <a:avLst/>
            <a:gdLst>
              <a:gd name="connsiteX0" fmla="*/ 0 w 4986350"/>
              <a:gd name="connsiteY0" fmla="*/ 0 h 2773822"/>
              <a:gd name="connsiteX1" fmla="*/ 4986350 w 4986350"/>
              <a:gd name="connsiteY1" fmla="*/ 0 h 2773822"/>
              <a:gd name="connsiteX2" fmla="*/ 4986350 w 4986350"/>
              <a:gd name="connsiteY2" fmla="*/ 2773822 h 2773822"/>
              <a:gd name="connsiteX3" fmla="*/ 0 w 4986350"/>
              <a:gd name="connsiteY3" fmla="*/ 2773822 h 2773822"/>
              <a:gd name="connsiteX4" fmla="*/ 0 w 4986350"/>
              <a:gd name="connsiteY4" fmla="*/ 0 h 2773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6350" h="2773822">
                <a:moveTo>
                  <a:pt x="0" y="0"/>
                </a:moveTo>
                <a:lnTo>
                  <a:pt x="4986350" y="0"/>
                </a:lnTo>
                <a:lnTo>
                  <a:pt x="4986350" y="2773822"/>
                </a:lnTo>
                <a:lnTo>
                  <a:pt x="0" y="2773822"/>
                </a:lnTo>
                <a:lnTo>
                  <a:pt x="0" y="0"/>
                </a:lnTo>
                <a:close/>
              </a:path>
            </a:pathLst>
          </a:custGeom>
          <a:solidFill>
            <a:schemeClr val="bg1"/>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9352" tIns="149352" rIns="199136" bIns="224028" numCol="1" spcCol="1270" anchor="t" anchorCtr="0">
            <a:noAutofit/>
          </a:bodyPr>
          <a:lstStyle/>
          <a:p>
            <a:pPr marL="285750" lvl="1" indent="-285750" algn="l" defTabSz="1244600">
              <a:lnSpc>
                <a:spcPct val="100000"/>
              </a:lnSpc>
              <a:spcBef>
                <a:spcPct val="0"/>
              </a:spcBef>
              <a:spcAft>
                <a:spcPts val="1200"/>
              </a:spcAft>
              <a:buChar char="•"/>
            </a:pPr>
            <a:r>
              <a:rPr lang="en-US" sz="2800" kern="1200" dirty="0"/>
              <a:t>County mandates</a:t>
            </a:r>
          </a:p>
        </p:txBody>
      </p:sp>
      <p:sp>
        <p:nvSpPr>
          <p:cNvPr id="4" name="Freeform 3">
            <a:extLst>
              <a:ext uri="{FF2B5EF4-FFF2-40B4-BE49-F238E27FC236}">
                <a16:creationId xmlns:a16="http://schemas.microsoft.com/office/drawing/2014/main" id="{A279B39B-8F42-0083-6B7D-8B0E6C8E68C8}"/>
              </a:ext>
            </a:extLst>
          </p:cNvPr>
          <p:cNvSpPr/>
          <p:nvPr/>
        </p:nvSpPr>
        <p:spPr>
          <a:xfrm>
            <a:off x="6597444" y="1695248"/>
            <a:ext cx="4986350" cy="747010"/>
          </a:xfrm>
          <a:custGeom>
            <a:avLst/>
            <a:gdLst>
              <a:gd name="connsiteX0" fmla="*/ 0 w 4986350"/>
              <a:gd name="connsiteY0" fmla="*/ 0 h 1238400"/>
              <a:gd name="connsiteX1" fmla="*/ 4986350 w 4986350"/>
              <a:gd name="connsiteY1" fmla="*/ 0 h 1238400"/>
              <a:gd name="connsiteX2" fmla="*/ 4986350 w 4986350"/>
              <a:gd name="connsiteY2" fmla="*/ 1238400 h 1238400"/>
              <a:gd name="connsiteX3" fmla="*/ 0 w 4986350"/>
              <a:gd name="connsiteY3" fmla="*/ 1238400 h 1238400"/>
              <a:gd name="connsiteX4" fmla="*/ 0 w 4986350"/>
              <a:gd name="connsiteY4" fmla="*/ 0 h 12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6350" h="1238400">
                <a:moveTo>
                  <a:pt x="0" y="0"/>
                </a:moveTo>
                <a:lnTo>
                  <a:pt x="4986350" y="0"/>
                </a:lnTo>
                <a:lnTo>
                  <a:pt x="4986350" y="1238400"/>
                </a:lnTo>
                <a:lnTo>
                  <a:pt x="0" y="1238400"/>
                </a:lnTo>
                <a:lnTo>
                  <a:pt x="0" y="0"/>
                </a:lnTo>
                <a:close/>
              </a:path>
            </a:pathLst>
          </a:custGeom>
          <a:solidFill>
            <a:schemeClr val="accent1">
              <a:lumMod val="75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5816" tIns="174752" rIns="305816" bIns="174752" numCol="1" spcCol="1270" anchor="ctr" anchorCtr="0">
            <a:noAutofit/>
          </a:bodyPr>
          <a:lstStyle/>
          <a:p>
            <a:pPr marL="0" lvl="0" indent="0" algn="ctr" defTabSz="1911350">
              <a:lnSpc>
                <a:spcPct val="90000"/>
              </a:lnSpc>
              <a:spcBef>
                <a:spcPct val="0"/>
              </a:spcBef>
              <a:spcAft>
                <a:spcPct val="35000"/>
              </a:spcAft>
              <a:buNone/>
            </a:pPr>
            <a:r>
              <a:rPr lang="en-US" sz="2800" b="1" kern="1200" dirty="0">
                <a:effectLst>
                  <a:outerShdw blurRad="50800" dist="38100" dir="2700000" algn="tl" rotWithShape="0">
                    <a:prstClr val="black">
                      <a:alpha val="40000"/>
                    </a:prstClr>
                  </a:outerShdw>
                </a:effectLst>
              </a:rPr>
              <a:t>USA (2004-2015)</a:t>
            </a:r>
          </a:p>
        </p:txBody>
      </p:sp>
      <p:sp>
        <p:nvSpPr>
          <p:cNvPr id="5" name="Freeform 4">
            <a:extLst>
              <a:ext uri="{FF2B5EF4-FFF2-40B4-BE49-F238E27FC236}">
                <a16:creationId xmlns:a16="http://schemas.microsoft.com/office/drawing/2014/main" id="{C4F052A0-E290-42C8-7804-9A9E471CDCB5}"/>
              </a:ext>
            </a:extLst>
          </p:cNvPr>
          <p:cNvSpPr/>
          <p:nvPr/>
        </p:nvSpPr>
        <p:spPr>
          <a:xfrm>
            <a:off x="6597444" y="2442258"/>
            <a:ext cx="4986350" cy="3352486"/>
          </a:xfrm>
          <a:custGeom>
            <a:avLst/>
            <a:gdLst>
              <a:gd name="connsiteX0" fmla="*/ 0 w 4986350"/>
              <a:gd name="connsiteY0" fmla="*/ 0 h 2773822"/>
              <a:gd name="connsiteX1" fmla="*/ 4986350 w 4986350"/>
              <a:gd name="connsiteY1" fmla="*/ 0 h 2773822"/>
              <a:gd name="connsiteX2" fmla="*/ 4986350 w 4986350"/>
              <a:gd name="connsiteY2" fmla="*/ 2773822 h 2773822"/>
              <a:gd name="connsiteX3" fmla="*/ 0 w 4986350"/>
              <a:gd name="connsiteY3" fmla="*/ 2773822 h 2773822"/>
              <a:gd name="connsiteX4" fmla="*/ 0 w 4986350"/>
              <a:gd name="connsiteY4" fmla="*/ 0 h 2773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6350" h="2773822">
                <a:moveTo>
                  <a:pt x="0" y="0"/>
                </a:moveTo>
                <a:lnTo>
                  <a:pt x="4986350" y="0"/>
                </a:lnTo>
                <a:lnTo>
                  <a:pt x="4986350" y="2773822"/>
                </a:lnTo>
                <a:lnTo>
                  <a:pt x="0" y="2773822"/>
                </a:lnTo>
                <a:lnTo>
                  <a:pt x="0" y="0"/>
                </a:lnTo>
                <a:close/>
              </a:path>
            </a:pathLst>
          </a:custGeom>
          <a:solidFill>
            <a:schemeClr val="bg1"/>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9352" tIns="149352" rIns="199136" bIns="224028" numCol="1" spcCol="1270" anchor="t" anchorCtr="0">
            <a:noAutofit/>
          </a:bodyPr>
          <a:lstStyle/>
          <a:p>
            <a:pPr marL="285750" lvl="1" indent="-285750" algn="l" defTabSz="1244600">
              <a:lnSpc>
                <a:spcPct val="100000"/>
              </a:lnSpc>
              <a:spcBef>
                <a:spcPct val="0"/>
              </a:spcBef>
              <a:spcAft>
                <a:spcPts val="1200"/>
              </a:spcAft>
              <a:buChar char="•"/>
            </a:pPr>
            <a:r>
              <a:rPr lang="en-US" sz="2400" kern="1200" dirty="0"/>
              <a:t>Compared </a:t>
            </a:r>
            <a:r>
              <a:rPr lang="en-US" sz="2400" b="1" kern="1200" dirty="0"/>
              <a:t>980 counties </a:t>
            </a:r>
            <a:r>
              <a:rPr lang="en-US" sz="2400" kern="1200" dirty="0"/>
              <a:t>with MCO mandates for disabled Medicaid enrollees vs 1,305 counties without mandates</a:t>
            </a:r>
          </a:p>
          <a:p>
            <a:pPr marL="285750" lvl="1" indent="-285750" algn="l" defTabSz="1244600">
              <a:lnSpc>
                <a:spcPct val="100000"/>
              </a:lnSpc>
              <a:spcBef>
                <a:spcPct val="0"/>
              </a:spcBef>
              <a:spcAft>
                <a:spcPts val="1200"/>
              </a:spcAft>
              <a:buChar char="•"/>
            </a:pPr>
            <a:r>
              <a:rPr lang="en-US" sz="2400" dirty="0"/>
              <a:t>Four years after an MCO mandate, costs had increased by </a:t>
            </a:r>
            <a:r>
              <a:rPr lang="en-US" sz="2400" b="1" dirty="0"/>
              <a:t>9.8% above</a:t>
            </a:r>
            <a:r>
              <a:rPr lang="en-US" sz="2400" dirty="0"/>
              <a:t> </a:t>
            </a:r>
            <a:r>
              <a:rPr lang="en-US" sz="2400" b="1" dirty="0"/>
              <a:t>counties without MCO mandates</a:t>
            </a:r>
            <a:endParaRPr lang="en-US" sz="2400" b="1" kern="1200" dirty="0"/>
          </a:p>
        </p:txBody>
      </p:sp>
    </p:spTree>
    <p:extLst>
      <p:ext uri="{BB962C8B-B14F-4D97-AF65-F5344CB8AC3E}">
        <p14:creationId xmlns:p14="http://schemas.microsoft.com/office/powerpoint/2010/main" val="79471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fade">
                                      <p:cBhvr>
                                        <p:cTn id="11" dur="500"/>
                                        <p:tgtEl>
                                          <p:spTgt spid="5">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F5BA-D317-FC2E-6888-9E9FC3CBB278}"/>
              </a:ext>
            </a:extLst>
          </p:cNvPr>
          <p:cNvSpPr>
            <a:spLocks noGrp="1"/>
          </p:cNvSpPr>
          <p:nvPr>
            <p:ph type="title"/>
          </p:nvPr>
        </p:nvSpPr>
        <p:spPr/>
        <p:txBody>
          <a:bodyPr>
            <a:normAutofit fontScale="90000"/>
          </a:bodyPr>
          <a:lstStyle/>
          <a:p>
            <a:r>
              <a:rPr lang="en-US" sz="2700" dirty="0"/>
              <a:t>We grounded our projections on</a:t>
            </a:r>
            <a:br>
              <a:rPr lang="en-US" dirty="0"/>
            </a:br>
            <a:r>
              <a:rPr lang="en-US" dirty="0"/>
              <a:t>Milliman’s 2025 Report of Medicaid MCOs</a:t>
            </a:r>
          </a:p>
        </p:txBody>
      </p:sp>
      <p:sp>
        <p:nvSpPr>
          <p:cNvPr id="3" name="Text Placeholder 2">
            <a:extLst>
              <a:ext uri="{FF2B5EF4-FFF2-40B4-BE49-F238E27FC236}">
                <a16:creationId xmlns:a16="http://schemas.microsoft.com/office/drawing/2014/main" id="{499AB8F7-9C39-8DD4-7C36-C82631542430}"/>
              </a:ext>
            </a:extLst>
          </p:cNvPr>
          <p:cNvSpPr>
            <a:spLocks noGrp="1"/>
          </p:cNvSpPr>
          <p:nvPr>
            <p:ph type="body" idx="10"/>
          </p:nvPr>
        </p:nvSpPr>
        <p:spPr/>
        <p:txBody>
          <a:bodyPr>
            <a:normAutofit/>
          </a:bodyPr>
          <a:lstStyle/>
          <a:p>
            <a:pPr>
              <a:lnSpc>
                <a:spcPct val="100000"/>
              </a:lnSpc>
              <a:spcBef>
                <a:spcPts val="0"/>
              </a:spcBef>
            </a:pPr>
            <a:r>
              <a:rPr lang="en-US" sz="1000" dirty="0"/>
              <a:t>Palmer, J., Pettit, C., McCulla, I., &amp; Kinnick, C. (2025, June 30). </a:t>
            </a:r>
            <a:r>
              <a:rPr lang="en-US" sz="1000" i="1" dirty="0"/>
              <a:t>Medicaid managed care financial results for 2024</a:t>
            </a:r>
            <a:r>
              <a:rPr lang="en-US" sz="1000" dirty="0"/>
              <a:t> [Research report; see Figure 3, p. 5]. Milliman. https://edge.sitecorecloud.io/millimaninc5660-milliman6442-prod27d5-0001/media/Milliman/PDFs/2025-Articles/6-30-25_Medicaid-managed-care-financial-results-2024.pdf</a:t>
            </a:r>
          </a:p>
        </p:txBody>
      </p:sp>
      <p:graphicFrame>
        <p:nvGraphicFramePr>
          <p:cNvPr id="5" name="Chart 4">
            <a:extLst>
              <a:ext uri="{FF2B5EF4-FFF2-40B4-BE49-F238E27FC236}">
                <a16:creationId xmlns:a16="http://schemas.microsoft.com/office/drawing/2014/main" id="{3D229550-F61F-9EC0-EF4F-5E18839434F0}"/>
              </a:ext>
            </a:extLst>
          </p:cNvPr>
          <p:cNvGraphicFramePr/>
          <p:nvPr>
            <p:extLst>
              <p:ext uri="{D42A27DB-BD31-4B8C-83A1-F6EECF244321}">
                <p14:modId xmlns:p14="http://schemas.microsoft.com/office/powerpoint/2010/main" val="3971516069"/>
              </p:ext>
            </p:extLst>
          </p:nvPr>
        </p:nvGraphicFramePr>
        <p:xfrm>
          <a:off x="577702" y="1360968"/>
          <a:ext cx="11036595" cy="4655785"/>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E89C1386-38A0-35C5-47DB-9B6F08FE61C8}"/>
              </a:ext>
            </a:extLst>
          </p:cNvPr>
          <p:cNvSpPr>
            <a:spLocks noChangeAspect="1"/>
          </p:cNvSpPr>
          <p:nvPr/>
        </p:nvSpPr>
        <p:spPr>
          <a:xfrm>
            <a:off x="3429783" y="5528931"/>
            <a:ext cx="274320" cy="274320"/>
          </a:xfrm>
          <a:prstGeom prst="rect">
            <a:avLst/>
          </a:prstGeom>
          <a:solidFill>
            <a:schemeClr val="accent1">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675A654-56AE-DE7A-D550-6085A0A23DE7}"/>
              </a:ext>
            </a:extLst>
          </p:cNvPr>
          <p:cNvSpPr>
            <a:spLocks noChangeAspect="1"/>
          </p:cNvSpPr>
          <p:nvPr/>
        </p:nvSpPr>
        <p:spPr>
          <a:xfrm>
            <a:off x="6036174" y="5528931"/>
            <a:ext cx="274320" cy="274320"/>
          </a:xfrm>
          <a:prstGeom prst="rect">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AADDD1A-4065-8C49-3D13-8B98EF74088E}"/>
              </a:ext>
            </a:extLst>
          </p:cNvPr>
          <p:cNvSpPr>
            <a:spLocks noChangeAspect="1"/>
          </p:cNvSpPr>
          <p:nvPr/>
        </p:nvSpPr>
        <p:spPr>
          <a:xfrm>
            <a:off x="9399607" y="5528931"/>
            <a:ext cx="274320" cy="274320"/>
          </a:xfrm>
          <a:prstGeom prst="rect">
            <a:avLst/>
          </a:prstGeom>
          <a:solidFill>
            <a:schemeClr val="accent4">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8B47FEA-3D05-52CC-4567-8A654BBAEFEF}"/>
              </a:ext>
            </a:extLst>
          </p:cNvPr>
          <p:cNvSpPr/>
          <p:nvPr/>
        </p:nvSpPr>
        <p:spPr>
          <a:xfrm>
            <a:off x="2305878" y="1840071"/>
            <a:ext cx="8560904" cy="1360968"/>
          </a:xfrm>
          <a:prstGeom prst="rect">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2400" dirty="0">
                <a:effectLst>
                  <a:outerShdw blurRad="50800" dist="38100" dir="2700000" algn="tl" rotWithShape="0">
                    <a:prstClr val="black">
                      <a:alpha val="40000"/>
                    </a:prstClr>
                  </a:outerShdw>
                </a:effectLst>
              </a:rPr>
              <a:t>MCO Medical Loss Ratio averaged 87% for ten years.</a:t>
            </a:r>
          </a:p>
          <a:p>
            <a:pPr algn="ctr">
              <a:spcAft>
                <a:spcPts val="1200"/>
              </a:spcAft>
            </a:pPr>
            <a:r>
              <a:rPr lang="en-US" sz="2400" b="1" dirty="0">
                <a:solidFill>
                  <a:srgbClr val="FFFF00"/>
                </a:solidFill>
                <a:effectLst>
                  <a:outerShdw blurRad="50800" dist="38100" dir="2700000" algn="tl" rotWithShape="0">
                    <a:prstClr val="black">
                      <a:alpha val="40000"/>
                    </a:prstClr>
                  </a:outerShdw>
                </a:effectLst>
              </a:rPr>
              <a:t>Overhead (administration + profits) is the inverse: 13%</a:t>
            </a:r>
          </a:p>
        </p:txBody>
      </p:sp>
    </p:spTree>
    <p:extLst>
      <p:ext uri="{BB962C8B-B14F-4D97-AF65-F5344CB8AC3E}">
        <p14:creationId xmlns:p14="http://schemas.microsoft.com/office/powerpoint/2010/main" val="357303449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4FEF746-F408-0756-5BB0-76E4173803CD}"/>
              </a:ext>
            </a:extLst>
          </p:cNvPr>
          <p:cNvGraphicFramePr>
            <a:graphicFrameLocks noGrp="1"/>
          </p:cNvGraphicFramePr>
          <p:nvPr>
            <p:extLst>
              <p:ext uri="{D42A27DB-BD31-4B8C-83A1-F6EECF244321}">
                <p14:modId xmlns:p14="http://schemas.microsoft.com/office/powerpoint/2010/main" val="3006156244"/>
              </p:ext>
            </p:extLst>
          </p:nvPr>
        </p:nvGraphicFramePr>
        <p:xfrm>
          <a:off x="850232" y="1896786"/>
          <a:ext cx="10491537" cy="856353"/>
        </p:xfrm>
        <a:graphic>
          <a:graphicData uri="http://schemas.openxmlformats.org/drawingml/2006/table">
            <a:tbl>
              <a:tblPr lastRow="1">
                <a:tableStyleId>{5C22544A-7EE6-4342-B048-85BDC9FD1C3A}</a:tableStyleId>
              </a:tblPr>
              <a:tblGrid>
                <a:gridCol w="8081118">
                  <a:extLst>
                    <a:ext uri="{9D8B030D-6E8A-4147-A177-3AD203B41FA5}">
                      <a16:colId xmlns:a16="http://schemas.microsoft.com/office/drawing/2014/main" val="724600538"/>
                    </a:ext>
                  </a:extLst>
                </a:gridCol>
                <a:gridCol w="2410419">
                  <a:extLst>
                    <a:ext uri="{9D8B030D-6E8A-4147-A177-3AD203B41FA5}">
                      <a16:colId xmlns:a16="http://schemas.microsoft.com/office/drawing/2014/main" val="2476417004"/>
                    </a:ext>
                  </a:extLst>
                </a:gridCol>
              </a:tblGrid>
              <a:tr h="856353">
                <a:tc>
                  <a:txBody>
                    <a:bodyPr/>
                    <a:lstStyle/>
                    <a:p>
                      <a:pPr algn="r"/>
                      <a:r>
                        <a:rPr lang="en-US" sz="2000" b="0" dirty="0">
                          <a:solidFill>
                            <a:schemeClr val="tx1"/>
                          </a:solidFill>
                        </a:rPr>
                        <a:t>Medicaid MCO overhead (per Milliman)</a:t>
                      </a:r>
                    </a:p>
                  </a:txBody>
                  <a:tcPr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dirty="0">
                          <a:solidFill>
                            <a:schemeClr val="tx1"/>
                          </a:solidFill>
                        </a:rPr>
                        <a:t>-13%</a:t>
                      </a:r>
                    </a:p>
                  </a:txBody>
                  <a:tcPr marL="18288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53552069"/>
                  </a:ext>
                </a:extLst>
              </a:tr>
            </a:tbl>
          </a:graphicData>
        </a:graphic>
      </p:graphicFrame>
      <p:graphicFrame>
        <p:nvGraphicFramePr>
          <p:cNvPr id="7" name="Table 6">
            <a:extLst>
              <a:ext uri="{FF2B5EF4-FFF2-40B4-BE49-F238E27FC236}">
                <a16:creationId xmlns:a16="http://schemas.microsoft.com/office/drawing/2014/main" id="{2F4067A4-8FA5-E5F4-7C01-6B5EF66C36C1}"/>
              </a:ext>
            </a:extLst>
          </p:cNvPr>
          <p:cNvGraphicFramePr>
            <a:graphicFrameLocks noGrp="1"/>
          </p:cNvGraphicFramePr>
          <p:nvPr>
            <p:extLst>
              <p:ext uri="{D42A27DB-BD31-4B8C-83A1-F6EECF244321}">
                <p14:modId xmlns:p14="http://schemas.microsoft.com/office/powerpoint/2010/main" val="94163990"/>
              </p:ext>
            </p:extLst>
          </p:nvPr>
        </p:nvGraphicFramePr>
        <p:xfrm>
          <a:off x="850232" y="1896786"/>
          <a:ext cx="10491537" cy="1712706"/>
        </p:xfrm>
        <a:graphic>
          <a:graphicData uri="http://schemas.openxmlformats.org/drawingml/2006/table">
            <a:tbl>
              <a:tblPr lastRow="1">
                <a:tableStyleId>{5C22544A-7EE6-4342-B048-85BDC9FD1C3A}</a:tableStyleId>
              </a:tblPr>
              <a:tblGrid>
                <a:gridCol w="8081118">
                  <a:extLst>
                    <a:ext uri="{9D8B030D-6E8A-4147-A177-3AD203B41FA5}">
                      <a16:colId xmlns:a16="http://schemas.microsoft.com/office/drawing/2014/main" val="724600538"/>
                    </a:ext>
                  </a:extLst>
                </a:gridCol>
                <a:gridCol w="2410419">
                  <a:extLst>
                    <a:ext uri="{9D8B030D-6E8A-4147-A177-3AD203B41FA5}">
                      <a16:colId xmlns:a16="http://schemas.microsoft.com/office/drawing/2014/main" val="2476417004"/>
                    </a:ext>
                  </a:extLst>
                </a:gridCol>
              </a:tblGrid>
              <a:tr h="856353">
                <a:tc>
                  <a:txBody>
                    <a:bodyPr/>
                    <a:lstStyle/>
                    <a:p>
                      <a:pPr algn="r"/>
                      <a:r>
                        <a:rPr lang="en-US" sz="2000" b="0" dirty="0">
                          <a:solidFill>
                            <a:schemeClr val="tx1"/>
                          </a:solidFill>
                        </a:rPr>
                        <a:t>Medicaid MCO overhead (per Milliman)</a:t>
                      </a:r>
                    </a:p>
                  </a:txBody>
                  <a:tcPr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dirty="0">
                          <a:solidFill>
                            <a:schemeClr val="tx1"/>
                          </a:solidFill>
                        </a:rPr>
                        <a:t>-13%</a:t>
                      </a:r>
                    </a:p>
                  </a:txBody>
                  <a:tcPr marL="18288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53552069"/>
                  </a:ext>
                </a:extLst>
              </a:tr>
              <a:tr h="856353">
                <a:tc>
                  <a:txBody>
                    <a:bodyPr/>
                    <a:lstStyle/>
                    <a:p>
                      <a:pPr algn="r"/>
                      <a:r>
                        <a:rPr lang="en-US" sz="2000" b="0" dirty="0">
                          <a:solidFill>
                            <a:schemeClr val="tx1"/>
                          </a:solidFill>
                        </a:rPr>
                        <a:t>Net impact on administrative spending by the state</a:t>
                      </a:r>
                    </a:p>
                  </a:txBody>
                  <a:tcPr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dirty="0">
                          <a:solidFill>
                            <a:schemeClr val="tx1"/>
                          </a:solidFill>
                        </a:rPr>
                        <a:t>+1 to +2%</a:t>
                      </a:r>
                    </a:p>
                  </a:txBody>
                  <a:tcPr marL="18288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82116437"/>
                  </a:ext>
                </a:extLst>
              </a:tr>
            </a:tbl>
          </a:graphicData>
        </a:graphic>
      </p:graphicFrame>
      <p:graphicFrame>
        <p:nvGraphicFramePr>
          <p:cNvPr id="8" name="Table 7">
            <a:extLst>
              <a:ext uri="{FF2B5EF4-FFF2-40B4-BE49-F238E27FC236}">
                <a16:creationId xmlns:a16="http://schemas.microsoft.com/office/drawing/2014/main" id="{3669786E-99F8-B7A9-DD4B-2832BF24ECA0}"/>
              </a:ext>
            </a:extLst>
          </p:cNvPr>
          <p:cNvGraphicFramePr>
            <a:graphicFrameLocks noGrp="1"/>
          </p:cNvGraphicFramePr>
          <p:nvPr>
            <p:extLst>
              <p:ext uri="{D42A27DB-BD31-4B8C-83A1-F6EECF244321}">
                <p14:modId xmlns:p14="http://schemas.microsoft.com/office/powerpoint/2010/main" val="904417434"/>
              </p:ext>
            </p:extLst>
          </p:nvPr>
        </p:nvGraphicFramePr>
        <p:xfrm>
          <a:off x="850232" y="1896786"/>
          <a:ext cx="10491537" cy="2599031"/>
        </p:xfrm>
        <a:graphic>
          <a:graphicData uri="http://schemas.openxmlformats.org/drawingml/2006/table">
            <a:tbl>
              <a:tblPr lastRow="1">
                <a:tableStyleId>{5C22544A-7EE6-4342-B048-85BDC9FD1C3A}</a:tableStyleId>
              </a:tblPr>
              <a:tblGrid>
                <a:gridCol w="8081118">
                  <a:extLst>
                    <a:ext uri="{9D8B030D-6E8A-4147-A177-3AD203B41FA5}">
                      <a16:colId xmlns:a16="http://schemas.microsoft.com/office/drawing/2014/main" val="724600538"/>
                    </a:ext>
                  </a:extLst>
                </a:gridCol>
                <a:gridCol w="2410419">
                  <a:extLst>
                    <a:ext uri="{9D8B030D-6E8A-4147-A177-3AD203B41FA5}">
                      <a16:colId xmlns:a16="http://schemas.microsoft.com/office/drawing/2014/main" val="2476417004"/>
                    </a:ext>
                  </a:extLst>
                </a:gridCol>
              </a:tblGrid>
              <a:tr h="856353">
                <a:tc>
                  <a:txBody>
                    <a:bodyPr/>
                    <a:lstStyle/>
                    <a:p>
                      <a:pPr algn="r"/>
                      <a:r>
                        <a:rPr lang="en-US" sz="2000" b="0" dirty="0">
                          <a:solidFill>
                            <a:schemeClr val="tx1"/>
                          </a:solidFill>
                        </a:rPr>
                        <a:t>Medicaid MCO overhead (per Milliman)</a:t>
                      </a:r>
                    </a:p>
                  </a:txBody>
                  <a:tcPr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dirty="0">
                          <a:solidFill>
                            <a:schemeClr val="tx1"/>
                          </a:solidFill>
                        </a:rPr>
                        <a:t>-13%</a:t>
                      </a:r>
                    </a:p>
                  </a:txBody>
                  <a:tcPr marL="18288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53552069"/>
                  </a:ext>
                </a:extLst>
              </a:tr>
              <a:tr h="856353">
                <a:tc>
                  <a:txBody>
                    <a:bodyPr/>
                    <a:lstStyle/>
                    <a:p>
                      <a:pPr algn="r"/>
                      <a:r>
                        <a:rPr lang="en-US" sz="2000" b="0" dirty="0">
                          <a:solidFill>
                            <a:schemeClr val="tx1"/>
                          </a:solidFill>
                        </a:rPr>
                        <a:t>Net impact on administrative spending by the state</a:t>
                      </a:r>
                    </a:p>
                  </a:txBody>
                  <a:tcPr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dirty="0">
                          <a:solidFill>
                            <a:schemeClr val="tx1"/>
                          </a:solidFill>
                        </a:rPr>
                        <a:t>+1 to +2%</a:t>
                      </a:r>
                    </a:p>
                  </a:txBody>
                  <a:tcPr marL="18288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82116437"/>
                  </a:ext>
                </a:extLst>
              </a:tr>
              <a:tr h="886325">
                <a:tc>
                  <a:txBody>
                    <a:bodyPr/>
                    <a:lstStyle/>
                    <a:p>
                      <a:pPr algn="r"/>
                      <a:r>
                        <a:rPr lang="en-US" sz="2000" b="0" dirty="0">
                          <a:solidFill>
                            <a:schemeClr val="tx1"/>
                          </a:solidFill>
                        </a:rPr>
                        <a:t>Better care coordination, improved access to primary care, and other enhancements typically lead to a decrease in expense over time</a:t>
                      </a:r>
                    </a:p>
                  </a:txBody>
                  <a:tcPr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dirty="0">
                          <a:solidFill>
                            <a:schemeClr val="tx1"/>
                          </a:solidFill>
                        </a:rPr>
                        <a:t>-5 to +1%</a:t>
                      </a:r>
                    </a:p>
                  </a:txBody>
                  <a:tcPr marL="18288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4685558"/>
                  </a:ext>
                </a:extLst>
              </a:tr>
            </a:tbl>
          </a:graphicData>
        </a:graphic>
      </p:graphicFrame>
      <p:sp>
        <p:nvSpPr>
          <p:cNvPr id="3" name="Title 2">
            <a:extLst>
              <a:ext uri="{FF2B5EF4-FFF2-40B4-BE49-F238E27FC236}">
                <a16:creationId xmlns:a16="http://schemas.microsoft.com/office/drawing/2014/main" id="{8102E32B-464F-0340-1D3C-213F2252256D}"/>
              </a:ext>
            </a:extLst>
          </p:cNvPr>
          <p:cNvSpPr>
            <a:spLocks noGrp="1"/>
          </p:cNvSpPr>
          <p:nvPr>
            <p:ph type="title"/>
          </p:nvPr>
        </p:nvSpPr>
        <p:spPr/>
        <p:txBody>
          <a:bodyPr>
            <a:normAutofit/>
          </a:bodyPr>
          <a:lstStyle/>
          <a:p>
            <a:r>
              <a:rPr lang="en-US" sz="2400" dirty="0"/>
              <a:t>Depending on what exactly a state decides to do, </a:t>
            </a:r>
            <a:br>
              <a:rPr lang="en-US" dirty="0"/>
            </a:br>
            <a:r>
              <a:rPr lang="en-US" sz="4000" dirty="0"/>
              <a:t>We Project a Range of Savings</a:t>
            </a:r>
            <a:endParaRPr lang="en-US" dirty="0"/>
          </a:p>
        </p:txBody>
      </p:sp>
      <p:sp>
        <p:nvSpPr>
          <p:cNvPr id="5" name="Text Placeholder 4">
            <a:extLst>
              <a:ext uri="{FF2B5EF4-FFF2-40B4-BE49-F238E27FC236}">
                <a16:creationId xmlns:a16="http://schemas.microsoft.com/office/drawing/2014/main" id="{23AFD8E4-4A6E-0E1D-849A-0EC51D674E89}"/>
              </a:ext>
            </a:extLst>
          </p:cNvPr>
          <p:cNvSpPr>
            <a:spLocks noGrp="1"/>
          </p:cNvSpPr>
          <p:nvPr>
            <p:ph type="body" idx="10"/>
          </p:nvPr>
        </p:nvSpPr>
        <p:spPr/>
        <p:txBody>
          <a:bodyPr>
            <a:normAutofit/>
          </a:bodyPr>
          <a:lstStyle/>
          <a:p>
            <a:r>
              <a:rPr lang="en-US" sz="1000" dirty="0"/>
              <a:t>https://</a:t>
            </a:r>
            <a:r>
              <a:rPr lang="en-US" sz="1000" dirty="0" err="1"/>
              <a:t>pnhp.org</a:t>
            </a:r>
            <a:r>
              <a:rPr lang="en-US" sz="1000" dirty="0"/>
              <a:t>/removing-the-middlemen-from-</a:t>
            </a:r>
            <a:r>
              <a:rPr lang="en-US" sz="1000" dirty="0" err="1"/>
              <a:t>medicaid</a:t>
            </a:r>
            <a:r>
              <a:rPr lang="en-US" sz="1000" dirty="0"/>
              <a:t>/</a:t>
            </a:r>
          </a:p>
        </p:txBody>
      </p:sp>
      <p:graphicFrame>
        <p:nvGraphicFramePr>
          <p:cNvPr id="2" name="Table 1">
            <a:extLst>
              <a:ext uri="{FF2B5EF4-FFF2-40B4-BE49-F238E27FC236}">
                <a16:creationId xmlns:a16="http://schemas.microsoft.com/office/drawing/2014/main" id="{ABE10C03-89C5-5EBA-D61B-2FAA89C69CA3}"/>
              </a:ext>
            </a:extLst>
          </p:cNvPr>
          <p:cNvGraphicFramePr>
            <a:graphicFrameLocks noGrp="1"/>
          </p:cNvGraphicFramePr>
          <p:nvPr>
            <p:extLst>
              <p:ext uri="{D42A27DB-BD31-4B8C-83A1-F6EECF244321}">
                <p14:modId xmlns:p14="http://schemas.microsoft.com/office/powerpoint/2010/main" val="2934347276"/>
              </p:ext>
            </p:extLst>
          </p:nvPr>
        </p:nvGraphicFramePr>
        <p:xfrm>
          <a:off x="850232" y="1896786"/>
          <a:ext cx="10491537" cy="3455384"/>
        </p:xfrm>
        <a:graphic>
          <a:graphicData uri="http://schemas.openxmlformats.org/drawingml/2006/table">
            <a:tbl>
              <a:tblPr lastRow="1">
                <a:tableStyleId>{5C22544A-7EE6-4342-B048-85BDC9FD1C3A}</a:tableStyleId>
              </a:tblPr>
              <a:tblGrid>
                <a:gridCol w="8081118">
                  <a:extLst>
                    <a:ext uri="{9D8B030D-6E8A-4147-A177-3AD203B41FA5}">
                      <a16:colId xmlns:a16="http://schemas.microsoft.com/office/drawing/2014/main" val="724600538"/>
                    </a:ext>
                  </a:extLst>
                </a:gridCol>
                <a:gridCol w="2410419">
                  <a:extLst>
                    <a:ext uri="{9D8B030D-6E8A-4147-A177-3AD203B41FA5}">
                      <a16:colId xmlns:a16="http://schemas.microsoft.com/office/drawing/2014/main" val="2476417004"/>
                    </a:ext>
                  </a:extLst>
                </a:gridCol>
              </a:tblGrid>
              <a:tr h="856353">
                <a:tc>
                  <a:txBody>
                    <a:bodyPr/>
                    <a:lstStyle/>
                    <a:p>
                      <a:pPr algn="r"/>
                      <a:r>
                        <a:rPr lang="en-US" sz="2000" dirty="0"/>
                        <a:t>Medicaid MCO overhead (per Milliman)</a:t>
                      </a:r>
                    </a:p>
                  </a:txBody>
                  <a:tcPr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a:t>-13%</a:t>
                      </a:r>
                    </a:p>
                  </a:txBody>
                  <a:tcPr marL="18288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53552069"/>
                  </a:ext>
                </a:extLst>
              </a:tr>
              <a:tr h="856353">
                <a:tc>
                  <a:txBody>
                    <a:bodyPr/>
                    <a:lstStyle/>
                    <a:p>
                      <a:pPr algn="r"/>
                      <a:r>
                        <a:rPr lang="en-US" sz="2000" dirty="0"/>
                        <a:t>Net impact on administrative spending by the state</a:t>
                      </a:r>
                    </a:p>
                  </a:txBody>
                  <a:tcPr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a:t>+1 to +2%</a:t>
                      </a:r>
                    </a:p>
                  </a:txBody>
                  <a:tcPr marL="18288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82116437"/>
                  </a:ext>
                </a:extLst>
              </a:tr>
              <a:tr h="886325">
                <a:tc>
                  <a:txBody>
                    <a:bodyPr/>
                    <a:lstStyle/>
                    <a:p>
                      <a:pPr algn="r"/>
                      <a:r>
                        <a:rPr lang="en-US" sz="2000" dirty="0"/>
                        <a:t>Better care coordination, improved access to primary care, and other enhancements typically lead to a decrease in expense over time</a:t>
                      </a:r>
                    </a:p>
                  </a:txBody>
                  <a:tcPr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a:t>-5 to +1%</a:t>
                      </a:r>
                    </a:p>
                  </a:txBody>
                  <a:tcPr marL="18288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4685558"/>
                  </a:ext>
                </a:extLst>
              </a:tr>
              <a:tr h="856353">
                <a:tc>
                  <a:txBody>
                    <a:bodyPr/>
                    <a:lstStyle/>
                    <a:p>
                      <a:pPr algn="r"/>
                      <a:r>
                        <a:rPr lang="en-US" sz="2400" dirty="0">
                          <a:solidFill>
                            <a:schemeClr val="tx1"/>
                          </a:solidFill>
                        </a:rPr>
                        <a:t>Projected net impact on state Medicaid MCO budget</a:t>
                      </a:r>
                    </a:p>
                  </a:txBody>
                  <a:tcPr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solidFill>
                        </a:rPr>
                        <a:t>-17% to -10%</a:t>
                      </a:r>
                    </a:p>
                  </a:txBody>
                  <a:tcPr marL="18288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1324485"/>
                  </a:ext>
                </a:extLst>
              </a:tr>
            </a:tbl>
          </a:graphicData>
        </a:graphic>
      </p:graphicFrame>
    </p:spTree>
    <p:extLst>
      <p:ext uri="{BB962C8B-B14F-4D97-AF65-F5344CB8AC3E}">
        <p14:creationId xmlns:p14="http://schemas.microsoft.com/office/powerpoint/2010/main" val="286981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A4C3E-BE09-F840-E3D2-662936413EFC}"/>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CBB5B8E0-061C-3B9A-444D-B3FD4540BF05}"/>
              </a:ext>
            </a:extLst>
          </p:cNvPr>
          <p:cNvPicPr>
            <a:picLocks noChangeAspect="1"/>
          </p:cNvPicPr>
          <p:nvPr/>
        </p:nvPicPr>
        <p:blipFill>
          <a:blip r:embed="rId2"/>
          <a:stretch>
            <a:fillRect/>
          </a:stretch>
        </p:blipFill>
        <p:spPr>
          <a:xfrm>
            <a:off x="339392" y="271462"/>
            <a:ext cx="6991350" cy="4841390"/>
          </a:xfrm>
          <a:prstGeom prst="rect">
            <a:avLst/>
          </a:prstGeom>
          <a:ln>
            <a:solidFill>
              <a:schemeClr val="tx1"/>
            </a:solidFill>
          </a:ln>
          <a:effectLst>
            <a:outerShdw blurRad="63500" sx="102000" sy="102000" algn="ctr" rotWithShape="0">
              <a:prstClr val="black">
                <a:alpha val="40000"/>
              </a:prstClr>
            </a:outerShdw>
          </a:effectLst>
        </p:spPr>
      </p:pic>
      <p:sp>
        <p:nvSpPr>
          <p:cNvPr id="5" name="Text Placeholder 4">
            <a:extLst>
              <a:ext uri="{FF2B5EF4-FFF2-40B4-BE49-F238E27FC236}">
                <a16:creationId xmlns:a16="http://schemas.microsoft.com/office/drawing/2014/main" id="{B9096175-8646-D571-7693-EA781983B938}"/>
              </a:ext>
            </a:extLst>
          </p:cNvPr>
          <p:cNvSpPr>
            <a:spLocks noGrp="1"/>
          </p:cNvSpPr>
          <p:nvPr>
            <p:ph type="body" idx="10"/>
          </p:nvPr>
        </p:nvSpPr>
        <p:spPr>
          <a:xfrm>
            <a:off x="0" y="6016752"/>
            <a:ext cx="8229600" cy="841248"/>
          </a:xfrm>
        </p:spPr>
        <p:txBody>
          <a:bodyPr>
            <a:normAutofit/>
          </a:bodyPr>
          <a:lstStyle/>
          <a:p>
            <a:r>
              <a:rPr lang="en-US" sz="1000" dirty="0"/>
              <a:t>https://</a:t>
            </a:r>
            <a:r>
              <a:rPr lang="en-US" sz="1000" dirty="0" err="1"/>
              <a:t>pnhp.org</a:t>
            </a:r>
            <a:r>
              <a:rPr lang="en-US" sz="1000" dirty="0"/>
              <a:t>/removing-the-middlemen-from-</a:t>
            </a:r>
            <a:r>
              <a:rPr lang="en-US" sz="1000" dirty="0" err="1"/>
              <a:t>medicaid</a:t>
            </a:r>
            <a:r>
              <a:rPr lang="en-US" sz="1000" dirty="0"/>
              <a:t>/</a:t>
            </a:r>
          </a:p>
        </p:txBody>
      </p:sp>
      <p:pic>
        <p:nvPicPr>
          <p:cNvPr id="11" name="Picture 10">
            <a:extLst>
              <a:ext uri="{FF2B5EF4-FFF2-40B4-BE49-F238E27FC236}">
                <a16:creationId xmlns:a16="http://schemas.microsoft.com/office/drawing/2014/main" id="{3BC67339-426F-3907-EB0C-5ADD42DC9B2E}"/>
              </a:ext>
            </a:extLst>
          </p:cNvPr>
          <p:cNvPicPr>
            <a:picLocks noChangeAspect="1"/>
          </p:cNvPicPr>
          <p:nvPr/>
        </p:nvPicPr>
        <p:blipFill>
          <a:blip r:embed="rId3"/>
          <a:stretch>
            <a:fillRect/>
          </a:stretch>
        </p:blipFill>
        <p:spPr>
          <a:xfrm>
            <a:off x="2600325" y="1055122"/>
            <a:ext cx="6991350" cy="4841390"/>
          </a:xfrm>
          <a:prstGeom prst="rect">
            <a:avLst/>
          </a:prstGeom>
          <a:ln>
            <a:solidFill>
              <a:schemeClr val="tx1"/>
            </a:solidFill>
          </a:ln>
          <a:effectLst>
            <a:outerShdw blurRad="63500" sx="102000" sy="102000" algn="ctr" rotWithShape="0">
              <a:prstClr val="black">
                <a:alpha val="40000"/>
              </a:prstClr>
            </a:outerShdw>
          </a:effectLst>
        </p:spPr>
      </p:pic>
      <p:pic>
        <p:nvPicPr>
          <p:cNvPr id="13" name="Picture 12">
            <a:extLst>
              <a:ext uri="{FF2B5EF4-FFF2-40B4-BE49-F238E27FC236}">
                <a16:creationId xmlns:a16="http://schemas.microsoft.com/office/drawing/2014/main" id="{CE73D1B9-50BE-18B1-C07A-8CCC88EC568C}"/>
              </a:ext>
            </a:extLst>
          </p:cNvPr>
          <p:cNvPicPr>
            <a:picLocks noChangeAspect="1"/>
          </p:cNvPicPr>
          <p:nvPr/>
        </p:nvPicPr>
        <p:blipFill>
          <a:blip r:embed="rId4"/>
          <a:srcRect t="2735" b="63553"/>
          <a:stretch>
            <a:fillRect/>
          </a:stretch>
        </p:blipFill>
        <p:spPr>
          <a:xfrm>
            <a:off x="4861258" y="3475817"/>
            <a:ext cx="6991350" cy="1632171"/>
          </a:xfrm>
          <a:prstGeom prst="rect">
            <a:avLst/>
          </a:prstGeom>
          <a:ln>
            <a:solidFill>
              <a:schemeClr val="tx1"/>
            </a:solidFill>
          </a:ln>
          <a:effectLst>
            <a:outerShdw blurRad="63500" sx="102000" sy="102000" algn="ctr" rotWithShape="0">
              <a:prstClr val="black">
                <a:alpha val="40000"/>
              </a:prstClr>
            </a:outerShdw>
          </a:effectLst>
        </p:spPr>
      </p:pic>
      <p:sp>
        <p:nvSpPr>
          <p:cNvPr id="2" name="Rectangle 1">
            <a:extLst>
              <a:ext uri="{FF2B5EF4-FFF2-40B4-BE49-F238E27FC236}">
                <a16:creationId xmlns:a16="http://schemas.microsoft.com/office/drawing/2014/main" id="{6ECEE020-A777-37AE-7986-1C285FD6C3E2}"/>
              </a:ext>
            </a:extLst>
          </p:cNvPr>
          <p:cNvSpPr/>
          <p:nvPr/>
        </p:nvSpPr>
        <p:spPr>
          <a:xfrm>
            <a:off x="741001" y="2737450"/>
            <a:ext cx="10709995" cy="2661039"/>
          </a:xfrm>
          <a:prstGeom prst="rect">
            <a:avLst/>
          </a:prstGeom>
          <a:solidFill>
            <a:schemeClr val="accent1">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2400" b="1" dirty="0">
                <a:effectLst>
                  <a:outerShdw blurRad="50800" dist="38100" dir="2700000" algn="tl" rotWithShape="0">
                    <a:prstClr val="black">
                      <a:alpha val="40000"/>
                    </a:prstClr>
                  </a:outerShdw>
                </a:effectLst>
              </a:rPr>
              <a:t>Most states would each save </a:t>
            </a:r>
            <a:r>
              <a:rPr lang="en-US" sz="2400" b="1" dirty="0">
                <a:solidFill>
                  <a:srgbClr val="FFFF00"/>
                </a:solidFill>
                <a:effectLst>
                  <a:outerShdw blurRad="50800" dist="38100" dir="2700000" algn="tl" rotWithShape="0">
                    <a:prstClr val="black">
                      <a:alpha val="40000"/>
                    </a:prstClr>
                  </a:outerShdw>
                </a:effectLst>
              </a:rPr>
              <a:t>hundreds of millions of dollars </a:t>
            </a:r>
            <a:r>
              <a:rPr lang="en-US" sz="2400" b="1" dirty="0">
                <a:effectLst>
                  <a:outerShdw blurRad="50800" dist="38100" dir="2700000" algn="tl" rotWithShape="0">
                    <a:prstClr val="black">
                      <a:alpha val="40000"/>
                    </a:prstClr>
                  </a:outerShdw>
                </a:effectLst>
              </a:rPr>
              <a:t>per year.</a:t>
            </a:r>
          </a:p>
          <a:p>
            <a:pPr algn="ctr">
              <a:spcAft>
                <a:spcPts val="600"/>
              </a:spcAft>
            </a:pPr>
            <a:r>
              <a:rPr lang="en-US" sz="2800" b="1" dirty="0">
                <a:effectLst>
                  <a:outerShdw blurRad="50800" dist="38100" dir="2700000" algn="tl" rotWithShape="0">
                    <a:prstClr val="black">
                      <a:alpha val="40000"/>
                    </a:prstClr>
                  </a:outerShdw>
                </a:effectLst>
              </a:rPr>
              <a:t>All state savings combined: up to </a:t>
            </a:r>
            <a:r>
              <a:rPr lang="en-US" sz="3200" b="1" dirty="0">
                <a:solidFill>
                  <a:srgbClr val="FFFF00"/>
                </a:solidFill>
                <a:effectLst>
                  <a:outerShdw blurRad="50800" dist="38100" dir="2700000" algn="tl" rotWithShape="0">
                    <a:prstClr val="black">
                      <a:alpha val="40000"/>
                    </a:prstClr>
                  </a:outerShdw>
                </a:effectLst>
              </a:rPr>
              <a:t>$34 billion </a:t>
            </a:r>
            <a:r>
              <a:rPr lang="en-US" sz="2800" dirty="0">
                <a:effectLst>
                  <a:outerShdw blurRad="50800" dist="38100" dir="2700000" algn="tl" rotWithShape="0">
                    <a:prstClr val="black">
                      <a:alpha val="40000"/>
                    </a:prstClr>
                  </a:outerShdw>
                </a:effectLst>
              </a:rPr>
              <a:t>in 2023.</a:t>
            </a:r>
          </a:p>
          <a:p>
            <a:pPr algn="ctr">
              <a:spcAft>
                <a:spcPts val="600"/>
              </a:spcAft>
            </a:pPr>
            <a:r>
              <a:rPr lang="en-US" sz="2800" b="1" dirty="0">
                <a:effectLst>
                  <a:outerShdw blurRad="50800" dist="38100" dir="2700000" algn="tl" rotWithShape="0">
                    <a:prstClr val="black">
                      <a:alpha val="40000"/>
                    </a:prstClr>
                  </a:outerShdw>
                </a:effectLst>
              </a:rPr>
              <a:t>Federal savings: up to </a:t>
            </a:r>
            <a:r>
              <a:rPr lang="en-US" sz="3200" b="1" dirty="0">
                <a:solidFill>
                  <a:srgbClr val="FFFF00"/>
                </a:solidFill>
                <a:effectLst>
                  <a:outerShdw blurRad="50800" dist="38100" dir="2700000" algn="tl" rotWithShape="0">
                    <a:prstClr val="black">
                      <a:alpha val="40000"/>
                    </a:prstClr>
                  </a:outerShdw>
                </a:effectLst>
              </a:rPr>
              <a:t>$43 billion</a:t>
            </a:r>
            <a:r>
              <a:rPr lang="en-US" sz="2800" b="1" dirty="0">
                <a:solidFill>
                  <a:srgbClr val="FFFF00"/>
                </a:solidFill>
                <a:effectLst>
                  <a:outerShdw blurRad="50800" dist="38100" dir="2700000" algn="tl" rotWithShape="0">
                    <a:prstClr val="black">
                      <a:alpha val="40000"/>
                    </a:prstClr>
                  </a:outerShdw>
                </a:effectLst>
              </a:rPr>
              <a:t> </a:t>
            </a:r>
            <a:r>
              <a:rPr lang="en-US" sz="2800" dirty="0">
                <a:effectLst>
                  <a:outerShdw blurRad="50800" dist="38100" dir="2700000" algn="tl" rotWithShape="0">
                    <a:prstClr val="black">
                      <a:alpha val="40000"/>
                    </a:prstClr>
                  </a:outerShdw>
                </a:effectLst>
              </a:rPr>
              <a:t>in 2023.</a:t>
            </a:r>
          </a:p>
          <a:p>
            <a:pPr algn="ctr">
              <a:spcAft>
                <a:spcPts val="600"/>
              </a:spcAft>
            </a:pPr>
            <a:r>
              <a:rPr lang="en-US" sz="2800" b="1" dirty="0">
                <a:effectLst>
                  <a:outerShdw blurRad="50800" dist="38100" dir="2700000" algn="tl" rotWithShape="0">
                    <a:prstClr val="black">
                      <a:alpha val="40000"/>
                    </a:prstClr>
                  </a:outerShdw>
                </a:effectLst>
              </a:rPr>
              <a:t>All states + federal savings: up to </a:t>
            </a:r>
            <a:r>
              <a:rPr lang="en-US" sz="3200" b="1" dirty="0">
                <a:solidFill>
                  <a:srgbClr val="FFFF00"/>
                </a:solidFill>
                <a:effectLst>
                  <a:outerShdw blurRad="50800" dist="38100" dir="2700000" algn="tl" rotWithShape="0">
                    <a:prstClr val="black">
                      <a:alpha val="40000"/>
                    </a:prstClr>
                  </a:outerShdw>
                </a:effectLst>
              </a:rPr>
              <a:t>$77 billion</a:t>
            </a:r>
            <a:r>
              <a:rPr lang="en-US" sz="3200" b="1" dirty="0">
                <a:effectLst>
                  <a:outerShdw blurRad="50800" dist="38100" dir="2700000" algn="tl" rotWithShape="0">
                    <a:prstClr val="black">
                      <a:alpha val="40000"/>
                    </a:prstClr>
                  </a:outerShdw>
                </a:effectLst>
              </a:rPr>
              <a:t> </a:t>
            </a:r>
            <a:r>
              <a:rPr lang="en-US" sz="2800" dirty="0">
                <a:effectLst>
                  <a:outerShdw blurRad="50800" dist="38100" dir="2700000" algn="tl" rotWithShape="0">
                    <a:prstClr val="black">
                      <a:alpha val="40000"/>
                    </a:prstClr>
                  </a:outerShdw>
                </a:effectLst>
              </a:rPr>
              <a:t>in 2023.</a:t>
            </a:r>
          </a:p>
        </p:txBody>
      </p:sp>
      <p:sp>
        <p:nvSpPr>
          <p:cNvPr id="3" name="Rectangle 2">
            <a:extLst>
              <a:ext uri="{FF2B5EF4-FFF2-40B4-BE49-F238E27FC236}">
                <a16:creationId xmlns:a16="http://schemas.microsoft.com/office/drawing/2014/main" id="{4510912B-7771-2345-DEA3-B4FBDB917DB0}"/>
              </a:ext>
            </a:extLst>
          </p:cNvPr>
          <p:cNvSpPr/>
          <p:nvPr/>
        </p:nvSpPr>
        <p:spPr>
          <a:xfrm>
            <a:off x="4358849" y="548624"/>
            <a:ext cx="3474300" cy="2050639"/>
          </a:xfrm>
          <a:prstGeom prst="rect">
            <a:avLst/>
          </a:prstGeom>
          <a:solidFill>
            <a:schemeClr val="accent5">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50800" dist="38100" dir="2700000" algn="tl" rotWithShape="0">
                    <a:prstClr val="black">
                      <a:alpha val="40000"/>
                    </a:prstClr>
                  </a:outerShdw>
                </a:effectLst>
              </a:rPr>
              <a:t>Pennsylvania:</a:t>
            </a:r>
          </a:p>
          <a:p>
            <a:pPr algn="ctr"/>
            <a:r>
              <a:rPr lang="en-US" sz="2400" dirty="0">
                <a:effectLst>
                  <a:outerShdw blurRad="50800" dist="38100" dir="2700000" algn="tl" rotWithShape="0">
                    <a:prstClr val="black">
                      <a:alpha val="40000"/>
                    </a:prstClr>
                  </a:outerShdw>
                </a:effectLst>
              </a:rPr>
              <a:t>Can save up to</a:t>
            </a:r>
          </a:p>
          <a:p>
            <a:pPr algn="ctr"/>
            <a:r>
              <a:rPr lang="en-US" sz="3600" b="1" dirty="0">
                <a:solidFill>
                  <a:srgbClr val="FFFF00"/>
                </a:solidFill>
                <a:effectLst>
                  <a:outerShdw blurRad="50800" dist="38100" dir="2700000" algn="tl" rotWithShape="0">
                    <a:prstClr val="black">
                      <a:alpha val="40000"/>
                    </a:prstClr>
                  </a:outerShdw>
                </a:effectLst>
              </a:rPr>
              <a:t>$2 Billion</a:t>
            </a:r>
          </a:p>
          <a:p>
            <a:pPr algn="ctr"/>
            <a:r>
              <a:rPr lang="en-US" sz="2400" dirty="0">
                <a:effectLst>
                  <a:outerShdw blurRad="50800" dist="38100" dir="2700000" algn="tl" rotWithShape="0">
                    <a:prstClr val="black">
                      <a:alpha val="40000"/>
                    </a:prstClr>
                  </a:outerShdw>
                </a:effectLst>
              </a:rPr>
              <a:t>per year</a:t>
            </a:r>
          </a:p>
        </p:txBody>
      </p:sp>
      <p:sp>
        <p:nvSpPr>
          <p:cNvPr id="4" name="Rectangle 3">
            <a:extLst>
              <a:ext uri="{FF2B5EF4-FFF2-40B4-BE49-F238E27FC236}">
                <a16:creationId xmlns:a16="http://schemas.microsoft.com/office/drawing/2014/main" id="{4EE14C75-ABBE-682F-A12E-3EBAF0D7596D}"/>
              </a:ext>
            </a:extLst>
          </p:cNvPr>
          <p:cNvSpPr/>
          <p:nvPr/>
        </p:nvSpPr>
        <p:spPr>
          <a:xfrm>
            <a:off x="741001" y="548624"/>
            <a:ext cx="3474300" cy="2050639"/>
          </a:xfrm>
          <a:prstGeom prst="rect">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50800" dist="38100" dir="2700000" algn="tl" rotWithShape="0">
                    <a:prstClr val="black">
                      <a:alpha val="40000"/>
                    </a:prstClr>
                  </a:outerShdw>
                </a:effectLst>
              </a:rPr>
              <a:t>Florida</a:t>
            </a:r>
            <a:r>
              <a:rPr lang="en-US" sz="2400" dirty="0">
                <a:effectLst>
                  <a:outerShdw blurRad="50800" dist="38100" dir="2700000" algn="tl" rotWithShape="0">
                    <a:prstClr val="black">
                      <a:alpha val="40000"/>
                    </a:prstClr>
                  </a:outerShdw>
                </a:effectLst>
              </a:rPr>
              <a:t>:</a:t>
            </a:r>
          </a:p>
          <a:p>
            <a:pPr algn="ctr"/>
            <a:r>
              <a:rPr lang="en-US" sz="2400" dirty="0">
                <a:effectLst>
                  <a:outerShdw blurRad="50800" dist="38100" dir="2700000" algn="tl" rotWithShape="0">
                    <a:prstClr val="black">
                      <a:alpha val="40000"/>
                    </a:prstClr>
                  </a:outerShdw>
                </a:effectLst>
              </a:rPr>
              <a:t>Can save up to</a:t>
            </a:r>
          </a:p>
          <a:p>
            <a:pPr algn="ctr"/>
            <a:r>
              <a:rPr lang="en-US" sz="3600" b="1" dirty="0">
                <a:solidFill>
                  <a:srgbClr val="FFFF00"/>
                </a:solidFill>
                <a:effectLst>
                  <a:outerShdw blurRad="50800" dist="38100" dir="2700000" algn="tl" rotWithShape="0">
                    <a:prstClr val="black">
                      <a:alpha val="40000"/>
                    </a:prstClr>
                  </a:outerShdw>
                </a:effectLst>
              </a:rPr>
              <a:t>$1.3 Billion</a:t>
            </a:r>
          </a:p>
          <a:p>
            <a:pPr algn="ctr"/>
            <a:r>
              <a:rPr lang="en-US" sz="2400" dirty="0">
                <a:effectLst>
                  <a:outerShdw blurRad="50800" dist="38100" dir="2700000" algn="tl" rotWithShape="0">
                    <a:prstClr val="black">
                      <a:alpha val="40000"/>
                    </a:prstClr>
                  </a:outerShdw>
                </a:effectLst>
              </a:rPr>
              <a:t>per year</a:t>
            </a:r>
          </a:p>
        </p:txBody>
      </p:sp>
      <p:sp>
        <p:nvSpPr>
          <p:cNvPr id="6" name="Rectangle 5">
            <a:extLst>
              <a:ext uri="{FF2B5EF4-FFF2-40B4-BE49-F238E27FC236}">
                <a16:creationId xmlns:a16="http://schemas.microsoft.com/office/drawing/2014/main" id="{D85B53CD-7867-76FB-6A76-2950976E92E3}"/>
              </a:ext>
            </a:extLst>
          </p:cNvPr>
          <p:cNvSpPr/>
          <p:nvPr/>
        </p:nvSpPr>
        <p:spPr>
          <a:xfrm>
            <a:off x="7976697" y="548624"/>
            <a:ext cx="3474300" cy="2050639"/>
          </a:xfrm>
          <a:prstGeom prst="rect">
            <a:avLst/>
          </a:prstGeom>
          <a:solidFill>
            <a:schemeClr val="accent4">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50800" dist="38100" dir="2700000" algn="tl" rotWithShape="0">
                    <a:prstClr val="black">
                      <a:alpha val="40000"/>
                    </a:prstClr>
                  </a:outerShdw>
                </a:effectLst>
              </a:rPr>
              <a:t>New York:</a:t>
            </a:r>
          </a:p>
          <a:p>
            <a:pPr algn="ctr"/>
            <a:r>
              <a:rPr lang="en-US" sz="2400" dirty="0">
                <a:effectLst>
                  <a:outerShdw blurRad="50800" dist="38100" dir="2700000" algn="tl" rotWithShape="0">
                    <a:prstClr val="black">
                      <a:alpha val="40000"/>
                    </a:prstClr>
                  </a:outerShdw>
                </a:effectLst>
              </a:rPr>
              <a:t>Can save up to</a:t>
            </a:r>
          </a:p>
          <a:p>
            <a:pPr algn="ctr"/>
            <a:r>
              <a:rPr lang="en-US" sz="3600" b="1" dirty="0">
                <a:solidFill>
                  <a:srgbClr val="FFFF00"/>
                </a:solidFill>
                <a:effectLst>
                  <a:outerShdw blurRad="50800" dist="38100" dir="2700000" algn="tl" rotWithShape="0">
                    <a:prstClr val="black">
                      <a:alpha val="40000"/>
                    </a:prstClr>
                  </a:outerShdw>
                </a:effectLst>
              </a:rPr>
              <a:t>$4.4 Billion</a:t>
            </a:r>
          </a:p>
          <a:p>
            <a:pPr algn="ctr"/>
            <a:r>
              <a:rPr lang="en-US" sz="2400" dirty="0">
                <a:effectLst>
                  <a:outerShdw blurRad="50800" dist="38100" dir="2700000" algn="tl" rotWithShape="0">
                    <a:prstClr val="black">
                      <a:alpha val="40000"/>
                    </a:prstClr>
                  </a:outerShdw>
                </a:effectLst>
              </a:rPr>
              <a:t>per year</a:t>
            </a:r>
          </a:p>
        </p:txBody>
      </p:sp>
    </p:spTree>
    <p:extLst>
      <p:ext uri="{BB962C8B-B14F-4D97-AF65-F5344CB8AC3E}">
        <p14:creationId xmlns:p14="http://schemas.microsoft.com/office/powerpoint/2010/main" val="332589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bg/>
                                          </p:spTgt>
                                        </p:tgtEl>
                                        <p:attrNameLst>
                                          <p:attrName>style.visibility</p:attrName>
                                        </p:attrNameLst>
                                      </p:cBhvr>
                                      <p:to>
                                        <p:strVal val="visible"/>
                                      </p:to>
                                    </p:set>
                                    <p:animEffect transition="in" filter="fade">
                                      <p:cBhvr>
                                        <p:cTn id="20" dur="500"/>
                                        <p:tgtEl>
                                          <p:spTgt spid="4">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500"/>
                                        <p:tgtEl>
                                          <p:spTgt spid="4">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bg/>
                                          </p:spTgt>
                                        </p:tgtEl>
                                        <p:attrNameLst>
                                          <p:attrName>style.visibility</p:attrName>
                                        </p:attrNameLst>
                                      </p:cBhvr>
                                      <p:to>
                                        <p:strVal val="visible"/>
                                      </p:to>
                                    </p:set>
                                    <p:animEffect transition="in" filter="fade">
                                      <p:cBhvr>
                                        <p:cTn id="41" dur="500"/>
                                        <p:tgtEl>
                                          <p:spTgt spid="3">
                                            <p:bg/>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0" end="0"/>
                                            </p:txEl>
                                          </p:spTgt>
                                        </p:tgtEl>
                                        <p:attrNameLst>
                                          <p:attrName>style.visibility</p:attrName>
                                        </p:attrNameLst>
                                      </p:cBhvr>
                                      <p:to>
                                        <p:strVal val="visible"/>
                                      </p:to>
                                    </p:set>
                                    <p:animEffect transition="in" filter="fade">
                                      <p:cBhvr>
                                        <p:cTn id="44" dur="500"/>
                                        <p:tgtEl>
                                          <p:spTgt spid="3">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animEffect transition="in" filter="fade">
                                      <p:cBhvr>
                                        <p:cTn id="49" dur="500"/>
                                        <p:tgtEl>
                                          <p:spTgt spid="3">
                                            <p:txEl>
                                              <p:pRg st="1" end="1"/>
                                            </p:txEl>
                                          </p:spTgt>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3">
                                            <p:txEl>
                                              <p:pRg st="2" end="2"/>
                                            </p:txEl>
                                          </p:spTgt>
                                        </p:tgtEl>
                                        <p:attrNameLst>
                                          <p:attrName>style.visibility</p:attrName>
                                        </p:attrNameLst>
                                      </p:cBhvr>
                                      <p:to>
                                        <p:strVal val="visible"/>
                                      </p:to>
                                    </p:set>
                                    <p:animEffect transition="in" filter="fade">
                                      <p:cBhvr>
                                        <p:cTn id="53" dur="500"/>
                                        <p:tgtEl>
                                          <p:spTgt spid="3">
                                            <p:txEl>
                                              <p:pRg st="2" end="2"/>
                                            </p:txEl>
                                          </p:spTgt>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Effect transition="in" filter="fade">
                                      <p:cBhvr>
                                        <p:cTn id="57" dur="500"/>
                                        <p:tgtEl>
                                          <p:spTgt spid="3">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bg/>
                                          </p:spTgt>
                                        </p:tgtEl>
                                        <p:attrNameLst>
                                          <p:attrName>style.visibility</p:attrName>
                                        </p:attrNameLst>
                                      </p:cBhvr>
                                      <p:to>
                                        <p:strVal val="visible"/>
                                      </p:to>
                                    </p:set>
                                    <p:animEffect transition="in" filter="fade">
                                      <p:cBhvr>
                                        <p:cTn id="62" dur="500"/>
                                        <p:tgtEl>
                                          <p:spTgt spid="6">
                                            <p:bg/>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
                                            <p:txEl>
                                              <p:pRg st="0" end="0"/>
                                            </p:txEl>
                                          </p:spTgt>
                                        </p:tgtEl>
                                        <p:attrNameLst>
                                          <p:attrName>style.visibility</p:attrName>
                                        </p:attrNameLst>
                                      </p:cBhvr>
                                      <p:to>
                                        <p:strVal val="visible"/>
                                      </p:to>
                                    </p:set>
                                    <p:animEffect transition="in" filter="fade">
                                      <p:cBhvr>
                                        <p:cTn id="65" dur="500"/>
                                        <p:tgtEl>
                                          <p:spTgt spid="6">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6">
                                            <p:txEl>
                                              <p:pRg st="1" end="1"/>
                                            </p:txEl>
                                          </p:spTgt>
                                        </p:tgtEl>
                                        <p:attrNameLst>
                                          <p:attrName>style.visibility</p:attrName>
                                        </p:attrNameLst>
                                      </p:cBhvr>
                                      <p:to>
                                        <p:strVal val="visible"/>
                                      </p:to>
                                    </p:set>
                                    <p:animEffect transition="in" filter="fade">
                                      <p:cBhvr>
                                        <p:cTn id="70" dur="500"/>
                                        <p:tgtEl>
                                          <p:spTgt spid="6">
                                            <p:txEl>
                                              <p:pRg st="1" end="1"/>
                                            </p:txEl>
                                          </p:spTgt>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6">
                                            <p:txEl>
                                              <p:pRg st="2" end="2"/>
                                            </p:txEl>
                                          </p:spTgt>
                                        </p:tgtEl>
                                        <p:attrNameLst>
                                          <p:attrName>style.visibility</p:attrName>
                                        </p:attrNameLst>
                                      </p:cBhvr>
                                      <p:to>
                                        <p:strVal val="visible"/>
                                      </p:to>
                                    </p:set>
                                    <p:animEffect transition="in" filter="fade">
                                      <p:cBhvr>
                                        <p:cTn id="74" dur="500"/>
                                        <p:tgtEl>
                                          <p:spTgt spid="6">
                                            <p:txEl>
                                              <p:pRg st="2" end="2"/>
                                            </p:txEl>
                                          </p:spTgt>
                                        </p:tgtEl>
                                      </p:cBhvr>
                                    </p:animEffect>
                                  </p:childTnLst>
                                </p:cTn>
                              </p:par>
                            </p:childTnLst>
                          </p:cTn>
                        </p:par>
                        <p:par>
                          <p:cTn id="75" fill="hold">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6">
                                            <p:txEl>
                                              <p:pRg st="3" end="3"/>
                                            </p:txEl>
                                          </p:spTgt>
                                        </p:tgtEl>
                                        <p:attrNameLst>
                                          <p:attrName>style.visibility</p:attrName>
                                        </p:attrNameLst>
                                      </p:cBhvr>
                                      <p:to>
                                        <p:strVal val="visible"/>
                                      </p:to>
                                    </p:set>
                                    <p:animEffect transition="in" filter="fade">
                                      <p:cBhvr>
                                        <p:cTn id="78" dur="500"/>
                                        <p:tgtEl>
                                          <p:spTgt spid="6">
                                            <p:txEl>
                                              <p:pRg st="3" end="3"/>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
                                            <p:bg/>
                                          </p:spTgt>
                                        </p:tgtEl>
                                        <p:attrNameLst>
                                          <p:attrName>style.visibility</p:attrName>
                                        </p:attrNameLst>
                                      </p:cBhvr>
                                      <p:to>
                                        <p:strVal val="visible"/>
                                      </p:to>
                                    </p:set>
                                    <p:animEffect transition="in" filter="fade">
                                      <p:cBhvr>
                                        <p:cTn id="83" dur="500"/>
                                        <p:tgtEl>
                                          <p:spTgt spid="2">
                                            <p:bg/>
                                          </p:spTgt>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
                                            <p:txEl>
                                              <p:pRg st="0" end="0"/>
                                            </p:txEl>
                                          </p:spTgt>
                                        </p:tgtEl>
                                        <p:attrNameLst>
                                          <p:attrName>style.visibility</p:attrName>
                                        </p:attrNameLst>
                                      </p:cBhvr>
                                      <p:to>
                                        <p:strVal val="visible"/>
                                      </p:to>
                                    </p:set>
                                    <p:animEffect transition="in" filter="fade">
                                      <p:cBhvr>
                                        <p:cTn id="86" dur="500"/>
                                        <p:tgtEl>
                                          <p:spTgt spid="2">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
                                            <p:txEl>
                                              <p:pRg st="1" end="1"/>
                                            </p:txEl>
                                          </p:spTgt>
                                        </p:tgtEl>
                                        <p:attrNameLst>
                                          <p:attrName>style.visibility</p:attrName>
                                        </p:attrNameLst>
                                      </p:cBhvr>
                                      <p:to>
                                        <p:strVal val="visible"/>
                                      </p:to>
                                    </p:set>
                                    <p:animEffect transition="in" filter="fade">
                                      <p:cBhvr>
                                        <p:cTn id="91" dur="500"/>
                                        <p:tgtEl>
                                          <p:spTgt spid="2">
                                            <p:txEl>
                                              <p:pRg st="1" end="1"/>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
                                            <p:txEl>
                                              <p:pRg st="2" end="2"/>
                                            </p:txEl>
                                          </p:spTgt>
                                        </p:tgtEl>
                                        <p:attrNameLst>
                                          <p:attrName>style.visibility</p:attrName>
                                        </p:attrNameLst>
                                      </p:cBhvr>
                                      <p:to>
                                        <p:strVal val="visible"/>
                                      </p:to>
                                    </p:set>
                                    <p:animEffect transition="in" filter="fade">
                                      <p:cBhvr>
                                        <p:cTn id="96" dur="500"/>
                                        <p:tgtEl>
                                          <p:spTgt spid="2">
                                            <p:txEl>
                                              <p:pRg st="2" end="2"/>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
                                            <p:txEl>
                                              <p:pRg st="3" end="3"/>
                                            </p:txEl>
                                          </p:spTgt>
                                        </p:tgtEl>
                                        <p:attrNameLst>
                                          <p:attrName>style.visibility</p:attrName>
                                        </p:attrNameLst>
                                      </p:cBhvr>
                                      <p:to>
                                        <p:strVal val="visible"/>
                                      </p:to>
                                    </p:set>
                                    <p:animEffect transition="in" filter="fade">
                                      <p:cBhvr>
                                        <p:cTn id="10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uiExpand="1" build="p" animBg="1"/>
      <p:bldP spid="4" grpId="0" uiExpand="1" build="p" animBg="1"/>
      <p:bldP spid="6" grpId="0" uiExpand="1" build="p" animBg="1"/>
    </p:bldLst>
  </p:timing>
</p:sld>
</file>

<file path=ppt/theme/theme1.xml><?xml version="1.0" encoding="utf-8"?>
<a:theme xmlns:a="http://schemas.openxmlformats.org/drawingml/2006/main" name="Office Theme">
  <a:themeElements>
    <a:clrScheme name="PNHP Master Template">
      <a:dk1>
        <a:srgbClr val="000000"/>
      </a:dk1>
      <a:lt1>
        <a:srgbClr val="FFFFFF"/>
      </a:lt1>
      <a:dk2>
        <a:srgbClr val="323232"/>
      </a:dk2>
      <a:lt2>
        <a:srgbClr val="E3DED1"/>
      </a:lt2>
      <a:accent1>
        <a:srgbClr val="008C81"/>
      </a:accent1>
      <a:accent2>
        <a:srgbClr val="9F2936"/>
      </a:accent2>
      <a:accent3>
        <a:srgbClr val="FF9300"/>
      </a:accent3>
      <a:accent4>
        <a:srgbClr val="005392"/>
      </a:accent4>
      <a:accent5>
        <a:srgbClr val="604878"/>
      </a:accent5>
      <a:accent6>
        <a:srgbClr val="C1985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spcAft>
            <a:spcPts val="1200"/>
          </a:spcAft>
          <a:defRPr sz="2400"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 dockstate="right" visibility="0" width="350" row="0">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0C98DEFF-0EAA-344B-8DA2-DCBE36461703}">
  <we:reference id="wa200003220" version="1.0.0.0" store="en-US" storeType="OMEX"/>
  <we:alternateReferences>
    <we:reference id="WA200003220" version="1.0.0.0" store="WA200003220"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9F1C553A-CD5C-9D49-8C2C-CC6C0E59EEB2}">
  <we:reference id="wa104051163" version="1.2.0.3" store="en-US" storeType="OMEX"/>
  <we:alternateReferences>
    <we:reference id="WA104051163" version="1.2.0.3" store="WA1040511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Ion</Template>
  <TotalTime>50211</TotalTime>
  <Words>3010</Words>
  <Application>Microsoft Macintosh PowerPoint</Application>
  <PresentationFormat>Widescreen</PresentationFormat>
  <Paragraphs>385</Paragraphs>
  <Slides>20</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Office Theme</vt:lpstr>
      <vt:lpstr>PNHP’s 2nd major anti-profiteering target: Medicaid Managed Care</vt:lpstr>
      <vt:lpstr>Privatization has been capturing Medicaid More Quickly than Medicare </vt:lpstr>
      <vt:lpstr>The time is right to remove insurance companies from Medicaid. But States Have “Other Options”</vt:lpstr>
      <vt:lpstr>Medicaid deprivatization lead to Earlier Detection of Cancer</vt:lpstr>
      <vt:lpstr>Deprivatization Reduces Spending</vt:lpstr>
      <vt:lpstr>Deprivatization Reduces Spending</vt:lpstr>
      <vt:lpstr>We grounded our projections on Milliman’s 2025 Report of Medicaid MCOs</vt:lpstr>
      <vt:lpstr>Depending on what exactly a state decides to do,  We Project a Range of Savings</vt:lpstr>
      <vt:lpstr>PowerPoint Presentation</vt:lpstr>
      <vt:lpstr>The “How”</vt:lpstr>
      <vt:lpstr>Removing insurance companies from Medicaid has   More Than a Decade of Proven Success</vt:lpstr>
      <vt:lpstr>Removing insurance companies from Medicaid has   More Than a Decade of Proven Success</vt:lpstr>
      <vt:lpstr>Removing insurance companies from Medicaid has   More Than a Decade of Proven Success</vt:lpstr>
      <vt:lpstr>Removing insurance companies from Medicaid has   More Than a Decade of Proven Success</vt:lpstr>
      <vt:lpstr>Removing insurance companies from Medicaid has   More Than a Decade of Proven Success</vt:lpstr>
      <vt:lpstr>Removing insurance companies from Medicaid has   More Than a Decade of Proven Success</vt:lpstr>
      <vt:lpstr>Removing insurance companies from Medicaid has   More Than a Decade of Proven Success</vt:lpstr>
      <vt:lpstr>Politics Drives Tactics</vt:lpstr>
      <vt:lpstr>PowerPoint Presentation</vt:lpstr>
      <vt:lpstr>Learn more about Removing the Middlemen from Medicaid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Weisbart</dc:creator>
  <cp:lastModifiedBy>Ed Weisbart</cp:lastModifiedBy>
  <cp:revision>2825</cp:revision>
  <cp:lastPrinted>2024-09-05T14:27:55Z</cp:lastPrinted>
  <dcterms:created xsi:type="dcterms:W3CDTF">2016-11-02T21:04:26Z</dcterms:created>
  <dcterms:modified xsi:type="dcterms:W3CDTF">2025-10-30T22:55:20Z</dcterms:modified>
</cp:coreProperties>
</file>